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heme/theme3.xml" ContentType="application/vnd.openxmlformats-officedocument.theme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notesSlides/notesSlide1.xml" ContentType="application/vnd.openxmlformats-officedocument.presentationml.notesSlide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2"/>
  </p:sldMasterIdLst>
  <p:notesMasterIdLst>
    <p:notesMasterId r:id="rId41"/>
  </p:notesMasterIdLst>
  <p:sldIdLst>
    <p:sldId id="303" r:id="rId3"/>
    <p:sldId id="299" r:id="rId4"/>
    <p:sldId id="300" r:id="rId5"/>
    <p:sldId id="301" r:id="rId6"/>
    <p:sldId id="304" r:id="rId7"/>
    <p:sldId id="259" r:id="rId8"/>
    <p:sldId id="305" r:id="rId9"/>
    <p:sldId id="279" r:id="rId10"/>
    <p:sldId id="276" r:id="rId11"/>
    <p:sldId id="307" r:id="rId12"/>
    <p:sldId id="322" r:id="rId13"/>
    <p:sldId id="317" r:id="rId14"/>
    <p:sldId id="323" r:id="rId15"/>
    <p:sldId id="316" r:id="rId16"/>
    <p:sldId id="315" r:id="rId17"/>
    <p:sldId id="314" r:id="rId18"/>
    <p:sldId id="325" r:id="rId19"/>
    <p:sldId id="324" r:id="rId20"/>
    <p:sldId id="313" r:id="rId21"/>
    <p:sldId id="312" r:id="rId22"/>
    <p:sldId id="311" r:id="rId23"/>
    <p:sldId id="310" r:id="rId24"/>
    <p:sldId id="328" r:id="rId25"/>
    <p:sldId id="329" r:id="rId26"/>
    <p:sldId id="319" r:id="rId27"/>
    <p:sldId id="330" r:id="rId28"/>
    <p:sldId id="331" r:id="rId29"/>
    <p:sldId id="321" r:id="rId30"/>
    <p:sldId id="308" r:id="rId31"/>
    <p:sldId id="288" r:id="rId32"/>
    <p:sldId id="277" r:id="rId33"/>
    <p:sldId id="289" r:id="rId34"/>
    <p:sldId id="290" r:id="rId35"/>
    <p:sldId id="278" r:id="rId36"/>
    <p:sldId id="293" r:id="rId37"/>
    <p:sldId id="294" r:id="rId38"/>
    <p:sldId id="267" r:id="rId39"/>
    <p:sldId id="296" r:id="rId40"/>
  </p:sldIdLst>
  <p:sldSz cx="9144000" cy="6858000" type="screen4x3"/>
  <p:notesSz cx="6858000" cy="9144000"/>
  <p:custDataLst>
    <p:tags r:id="rId42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2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141.xml"/><Relationship Id="rId7" Type="http://schemas.openxmlformats.org/officeDocument/2006/relationships/tags" Target="../tags/tag145.xml"/><Relationship Id="rId2" Type="http://schemas.openxmlformats.org/officeDocument/2006/relationships/tags" Target="../tags/tag140.xml"/><Relationship Id="rId1" Type="http://schemas.openxmlformats.org/officeDocument/2006/relationships/theme" Target="../theme/theme3.xml"/><Relationship Id="rId6" Type="http://schemas.openxmlformats.org/officeDocument/2006/relationships/tags" Target="../tags/tag144.xml"/><Relationship Id="rId5" Type="http://schemas.openxmlformats.org/officeDocument/2006/relationships/tags" Target="../tags/tag143.xml"/><Relationship Id="rId4" Type="http://schemas.openxmlformats.org/officeDocument/2006/relationships/tags" Target="../tags/tag14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4D93A0-BD4F-42CC-9FE9-F91DA264CF96}" type="datetimeFigureOut">
              <a:rPr lang="zh-CN" altLang="en-US" smtClean="0"/>
              <a:t>2021-5-17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1ACE57-FB4F-4D21-B8DA-34B2D7F2AF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76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155.xml"/><Relationship Id="rId1" Type="http://schemas.openxmlformats.org/officeDocument/2006/relationships/tags" Target="../tags/tag154.xml"/><Relationship Id="rId4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8131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4304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9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4.xml"/><Relationship Id="rId4" Type="http://schemas.openxmlformats.org/officeDocument/2006/relationships/tags" Target="../tags/tag6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4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80.xml"/><Relationship Id="rId4" Type="http://schemas.openxmlformats.org/officeDocument/2006/relationships/tags" Target="../tags/tag79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85.xml"/><Relationship Id="rId4" Type="http://schemas.openxmlformats.org/officeDocument/2006/relationships/tags" Target="../tags/tag84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90.xml"/><Relationship Id="rId4" Type="http://schemas.openxmlformats.org/officeDocument/2006/relationships/tags" Target="../tags/tag89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93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tags" Target="../tags/tag94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104.xml"/><Relationship Id="rId3" Type="http://schemas.openxmlformats.org/officeDocument/2006/relationships/tags" Target="../tags/tag99.xml"/><Relationship Id="rId7" Type="http://schemas.openxmlformats.org/officeDocument/2006/relationships/tags" Target="../tags/tag103.xml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9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08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4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114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4" Type="http://schemas.openxmlformats.org/officeDocument/2006/relationships/tags" Target="../tags/tag115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120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6" Type="http://schemas.openxmlformats.org/officeDocument/2006/relationships/tags" Target="../tags/tag123.xml"/><Relationship Id="rId5" Type="http://schemas.openxmlformats.org/officeDocument/2006/relationships/tags" Target="../tags/tag122.xml"/><Relationship Id="rId4" Type="http://schemas.openxmlformats.org/officeDocument/2006/relationships/tags" Target="../tags/tag12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28.xml"/><Relationship Id="rId4" Type="http://schemas.openxmlformats.org/officeDocument/2006/relationships/tags" Target="../tags/tag127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" Type="http://schemas.openxmlformats.org/officeDocument/2006/relationships/tags" Target="../tags/tag12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33.xml"/><Relationship Id="rId4" Type="http://schemas.openxmlformats.org/officeDocument/2006/relationships/tags" Target="../tags/tag13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tags" Target="../tags/tag136.xml"/><Relationship Id="rId2" Type="http://schemas.openxmlformats.org/officeDocument/2006/relationships/tags" Target="../tags/tag135.xml"/><Relationship Id="rId1" Type="http://schemas.openxmlformats.org/officeDocument/2006/relationships/tags" Target="../tags/tag134.xml"/><Relationship Id="rId4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tags" Target="../tags/tag139.xml"/><Relationship Id="rId2" Type="http://schemas.openxmlformats.org/officeDocument/2006/relationships/tags" Target="../tags/tag138.xml"/><Relationship Id="rId1" Type="http://schemas.openxmlformats.org/officeDocument/2006/relationships/tags" Target="../tags/tag137.xml"/><Relationship Id="rId4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en-US" altLang="zh-CN" sz="140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en-US" altLang="zh-CN" sz="140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406864E7-5D7A-4135-9769-027F686A790F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en-US" altLang="zh-CN" sz="140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en-US" altLang="zh-CN" sz="140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406864E7-5D7A-4135-9769-027F686A790F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en-US" altLang="zh-CN" sz="140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en-US" altLang="zh-CN" sz="140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406864E7-5D7A-4135-9769-027F686A790F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  <p:custDataLst>
              <p:tags r:id="rId1"/>
            </p:custDataLst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3962400" y="1066800"/>
            <a:ext cx="4648200" cy="19812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3795" name="Rectangle 3"/>
          <p:cNvSpPr>
            <a:spLocks noGrp="1" noRot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3962400" y="3657600"/>
            <a:ext cx="4572000" cy="1676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 bwMode="auto">
          <a:xfrm>
            <a:off x="301625" y="6076950"/>
            <a:ext cx="2289175" cy="476250"/>
          </a:xfrm>
          <a:prstGeom prst="rect">
            <a:avLst/>
          </a:prstGeom>
          <a:noFill/>
          <a:ln>
            <a:miter lim="800000"/>
          </a:ln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en-US" altLang="zh-CN" sz="1400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 bwMode="auto">
          <a:xfrm>
            <a:off x="3124200" y="6076950"/>
            <a:ext cx="2895600" cy="476250"/>
          </a:xfrm>
          <a:prstGeom prst="rect">
            <a:avLst/>
          </a:prstGeom>
          <a:noFill/>
          <a:ln>
            <a:miter lim="800000"/>
          </a:ln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en-US" altLang="zh-CN" sz="1400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 bwMode="auto">
          <a:xfrm>
            <a:off x="6553200" y="6076950"/>
            <a:ext cx="2289175" cy="476250"/>
          </a:xfrm>
          <a:prstGeom prst="rect">
            <a:avLst/>
          </a:prstGeom>
          <a:noFill/>
          <a:ln>
            <a:miter lim="800000"/>
          </a:ln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BD8B94D6-2AB7-4809-8CDC-42460D25035C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en-US" altLang="zh-CN" sz="140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en-US" altLang="zh-CN" sz="140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FAE4DADB-4EE5-4637-B7CB-C0EDE8BE7376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en-US" altLang="zh-CN" sz="140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en-US" altLang="zh-CN" sz="140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FAE4DADB-4EE5-4637-B7CB-C0EDE8BE7376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304800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51375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en-US" altLang="zh-CN" sz="140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en-US" altLang="zh-CN" sz="140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FAE4DADB-4EE5-4637-B7CB-C0EDE8BE7376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  <p:custDataLst>
              <p:tags r:id="rId6"/>
            </p:custDataLst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en-US" altLang="zh-CN" sz="140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  <p:custDataLst>
              <p:tags r:id="rId7"/>
            </p:custDataLst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en-US" altLang="zh-CN" sz="140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  <p:custDataLst>
              <p:tags r:id="rId8"/>
            </p:custDataLst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FAE4DADB-4EE5-4637-B7CB-C0EDE8BE7376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  <p:custDataLst>
              <p:tags r:id="rId2"/>
            </p:custDataLst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en-US" altLang="zh-CN" sz="140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  <p:custDataLst>
              <p:tags r:id="rId3"/>
            </p:custDataLst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en-US" altLang="zh-CN" sz="140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  <p:custDataLst>
              <p:tags r:id="rId4"/>
            </p:custDataLst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FAE4DADB-4EE5-4637-B7CB-C0EDE8BE7376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en-US" altLang="zh-CN" sz="140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en-US" altLang="zh-CN" sz="140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406864E7-5D7A-4135-9769-027F686A790F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  <p:custDataLst>
              <p:tags r:id="rId1"/>
            </p:custDataLst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en-US" altLang="zh-CN" sz="140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  <p:custDataLst>
              <p:tags r:id="rId2"/>
            </p:custDataLst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en-US" altLang="zh-CN" sz="140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  <p:custDataLst>
              <p:tags r:id="rId3"/>
            </p:custDataLst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FAE4DADB-4EE5-4637-B7CB-C0EDE8BE7376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en-US" altLang="zh-CN" sz="140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en-US" altLang="zh-CN" sz="140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FAE4DADB-4EE5-4637-B7CB-C0EDE8BE7376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en-US" altLang="zh-CN" sz="140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en-US" altLang="zh-CN" sz="140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FAE4DADB-4EE5-4637-B7CB-C0EDE8BE7376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en-US" altLang="zh-CN" sz="140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en-US" altLang="zh-CN" sz="140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FAE4DADB-4EE5-4637-B7CB-C0EDE8BE7376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6710363" y="685800"/>
            <a:ext cx="2135187" cy="51816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301625" y="685800"/>
            <a:ext cx="6256338" cy="51816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en-US" altLang="zh-CN" sz="140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en-US" altLang="zh-CN" sz="140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FAE4DADB-4EE5-4637-B7CB-C0EDE8BE7376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  <p:custDataLst>
              <p:tags r:id="rId1"/>
            </p:custDataLst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en-US" altLang="zh-CN" sz="140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en-US" altLang="zh-CN" sz="140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406864E7-5D7A-4135-9769-027F686A790F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en-US" altLang="zh-CN" sz="140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en-US" altLang="zh-CN" sz="140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406864E7-5D7A-4135-9769-027F686A790F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  <p:custDataLst>
              <p:tags r:id="rId6"/>
            </p:custDataLst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en-US" altLang="zh-CN" sz="140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  <p:custDataLst>
              <p:tags r:id="rId7"/>
            </p:custDataLst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en-US" altLang="zh-CN" sz="140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  <p:custDataLst>
              <p:tags r:id="rId8"/>
            </p:custDataLst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406864E7-5D7A-4135-9769-027F686A790F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  <p:custDataLst>
              <p:tags r:id="rId2"/>
            </p:custDataLst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en-US" altLang="zh-CN" sz="140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  <p:custDataLst>
              <p:tags r:id="rId3"/>
            </p:custDataLst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en-US" altLang="zh-CN" sz="140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  <p:custDataLst>
              <p:tags r:id="rId4"/>
            </p:custDataLst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406864E7-5D7A-4135-9769-027F686A790F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  <p:custDataLst>
              <p:tags r:id="rId1"/>
            </p:custDataLst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en-US" altLang="zh-CN" sz="140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  <p:custDataLst>
              <p:tags r:id="rId2"/>
            </p:custDataLst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en-US" altLang="zh-CN" sz="140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  <p:custDataLst>
              <p:tags r:id="rId3"/>
            </p:custDataLst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406864E7-5D7A-4135-9769-027F686A790F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en-US" altLang="zh-CN" sz="140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en-US" altLang="zh-CN" sz="140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406864E7-5D7A-4135-9769-027F686A790F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en-US" altLang="zh-CN" sz="140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en-US" altLang="zh-CN" sz="140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406864E7-5D7A-4135-9769-027F686A790F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5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4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3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6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18" Type="http://schemas.openxmlformats.org/officeDocument/2006/relationships/tags" Target="../tags/tag74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tags" Target="../tags/tag73.xml"/><Relationship Id="rId2" Type="http://schemas.openxmlformats.org/officeDocument/2006/relationships/slideLayout" Target="../slideLayouts/slideLayout15.xml"/><Relationship Id="rId16" Type="http://schemas.openxmlformats.org/officeDocument/2006/relationships/tags" Target="../tags/tag72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tags" Target="../tags/tag71.xml"/><Relationship Id="rId10" Type="http://schemas.openxmlformats.org/officeDocument/2006/relationships/slideLayout" Target="../slideLayouts/slideLayout23.xml"/><Relationship Id="rId19" Type="http://schemas.openxmlformats.org/officeDocument/2006/relationships/tags" Target="../tags/tag75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anose="02010600030101010101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  <p:custDataLst>
              <p:tags r:id="rId17"/>
            </p:custDataLst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en-US" altLang="zh-CN" sz="140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  <p:custDataLst>
              <p:tags r:id="rId18"/>
            </p:custDataLst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en-US" altLang="zh-CN" sz="140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  <p:custDataLst>
              <p:tags r:id="rId19"/>
            </p:custDataLst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406864E7-5D7A-4135-9769-027F686A790F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baseline="0">
          <a:solidFill>
            <a:schemeClr val="tx2"/>
          </a:solidFill>
          <a:effectLst/>
          <a:latin typeface="Arial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3200" b="0" i="0" u="none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800" b="0" i="0" u="none" baseline="0">
          <a:solidFill>
            <a:schemeClr val="tx1"/>
          </a:solidFill>
          <a:effectLst/>
          <a:latin typeface="+mn-lt"/>
          <a:ea typeface="+mn-ea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400" b="0" i="0" u="none" baseline="0">
          <a:solidFill>
            <a:schemeClr val="tx1"/>
          </a:solidFill>
          <a:effectLst/>
          <a:latin typeface="+mn-lt"/>
          <a:ea typeface="+mn-ea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000" b="0" i="0" u="none" baseline="0">
          <a:solidFill>
            <a:schemeClr val="tx1"/>
          </a:solidFill>
          <a:effectLst/>
          <a:latin typeface="+mn-lt"/>
          <a:ea typeface="+mn-ea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2000" b="0" i="0" u="none" baseline="0">
          <a:solidFill>
            <a:schemeClr val="tx1"/>
          </a:solidFill>
          <a:effectLst/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Rot="1"/>
          </p:cNvSpPr>
          <p:nvPr>
            <p:ph type="title"/>
            <p:custDataLst>
              <p:tags r:id="rId15"/>
            </p:custDataLst>
          </p:nvPr>
        </p:nvSpPr>
        <p:spPr>
          <a:xfrm>
            <a:off x="301625" y="685800"/>
            <a:ext cx="854075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anose="02010600030101010101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3075" name="Rectangle 3"/>
          <p:cNvSpPr>
            <a:spLocks noGrp="1" noRot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304800" y="1981200"/>
            <a:ext cx="8540750" cy="3886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  <p:custDataLst>
              <p:tags r:id="rId17"/>
            </p:custDataLst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en-US" altLang="zh-CN" sz="140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  <p:custDataLst>
              <p:tags r:id="rId18"/>
            </p:custDataLst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en-US" altLang="zh-CN" sz="140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  <p:custDataLst>
              <p:tags r:id="rId19"/>
            </p:custDataLst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FAE4DADB-4EE5-4637-B7CB-C0EDE8BE7376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ransition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baseline="0">
          <a:solidFill>
            <a:schemeClr val="tx2"/>
          </a:solidFill>
          <a:effectLst/>
          <a:latin typeface="Arial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kumimoji="0" sz="3200" b="0" i="0" u="none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kumimoji="0" sz="2800" b="0" i="0" u="none" baseline="0">
          <a:solidFill>
            <a:schemeClr val="tx1"/>
          </a:solidFill>
          <a:effectLst/>
          <a:latin typeface="+mn-lt"/>
          <a:ea typeface="+mn-ea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kumimoji="0" sz="2400" b="0" i="0" u="none" baseline="0">
          <a:solidFill>
            <a:schemeClr val="tx1"/>
          </a:solidFill>
          <a:effectLst/>
          <a:latin typeface="+mn-lt"/>
          <a:ea typeface="+mn-ea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kumimoji="0" sz="2000" b="0" i="0" u="none" baseline="0">
          <a:solidFill>
            <a:schemeClr val="tx1"/>
          </a:solidFill>
          <a:effectLst/>
          <a:latin typeface="+mn-lt"/>
          <a:ea typeface="+mn-ea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kumimoji="0" sz="2000" b="0" i="0" u="none" baseline="0">
          <a:solidFill>
            <a:schemeClr val="tx1"/>
          </a:solidFill>
          <a:effectLst/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4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1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216.xml"/><Relationship Id="rId7" Type="http://schemas.openxmlformats.org/officeDocument/2006/relationships/slideLayout" Target="../slideLayouts/slideLayout25.xml"/><Relationship Id="rId2" Type="http://schemas.openxmlformats.org/officeDocument/2006/relationships/tags" Target="../tags/tag215.xml"/><Relationship Id="rId1" Type="http://schemas.openxmlformats.org/officeDocument/2006/relationships/tags" Target="../tags/tag214.xml"/><Relationship Id="rId6" Type="http://schemas.openxmlformats.org/officeDocument/2006/relationships/tags" Target="../tags/tag219.xml"/><Relationship Id="rId5" Type="http://schemas.openxmlformats.org/officeDocument/2006/relationships/tags" Target="../tags/tag218.xml"/><Relationship Id="rId4" Type="http://schemas.openxmlformats.org/officeDocument/2006/relationships/tags" Target="../tags/tag2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2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228.xml"/><Relationship Id="rId13" Type="http://schemas.openxmlformats.org/officeDocument/2006/relationships/slideLayout" Target="../slideLayouts/slideLayout15.xml"/><Relationship Id="rId3" Type="http://schemas.openxmlformats.org/officeDocument/2006/relationships/tags" Target="../tags/tag223.xml"/><Relationship Id="rId7" Type="http://schemas.openxmlformats.org/officeDocument/2006/relationships/tags" Target="../tags/tag227.xml"/><Relationship Id="rId12" Type="http://schemas.openxmlformats.org/officeDocument/2006/relationships/tags" Target="../tags/tag232.xml"/><Relationship Id="rId2" Type="http://schemas.openxmlformats.org/officeDocument/2006/relationships/tags" Target="../tags/tag222.xml"/><Relationship Id="rId1" Type="http://schemas.openxmlformats.org/officeDocument/2006/relationships/tags" Target="../tags/tag221.xml"/><Relationship Id="rId6" Type="http://schemas.openxmlformats.org/officeDocument/2006/relationships/tags" Target="../tags/tag226.xml"/><Relationship Id="rId11" Type="http://schemas.openxmlformats.org/officeDocument/2006/relationships/tags" Target="../tags/tag231.xml"/><Relationship Id="rId5" Type="http://schemas.openxmlformats.org/officeDocument/2006/relationships/tags" Target="../tags/tag225.xml"/><Relationship Id="rId10" Type="http://schemas.openxmlformats.org/officeDocument/2006/relationships/tags" Target="../tags/tag230.xml"/><Relationship Id="rId4" Type="http://schemas.openxmlformats.org/officeDocument/2006/relationships/tags" Target="../tags/tag224.xml"/><Relationship Id="rId9" Type="http://schemas.openxmlformats.org/officeDocument/2006/relationships/tags" Target="../tags/tag22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3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3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3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243.xml"/><Relationship Id="rId13" Type="http://schemas.openxmlformats.org/officeDocument/2006/relationships/tags" Target="../tags/tag248.xml"/><Relationship Id="rId3" Type="http://schemas.openxmlformats.org/officeDocument/2006/relationships/tags" Target="../tags/tag238.xml"/><Relationship Id="rId7" Type="http://schemas.openxmlformats.org/officeDocument/2006/relationships/tags" Target="../tags/tag242.xml"/><Relationship Id="rId12" Type="http://schemas.openxmlformats.org/officeDocument/2006/relationships/tags" Target="../tags/tag247.xml"/><Relationship Id="rId2" Type="http://schemas.openxmlformats.org/officeDocument/2006/relationships/tags" Target="../tags/tag237.xml"/><Relationship Id="rId16" Type="http://schemas.openxmlformats.org/officeDocument/2006/relationships/slideLayout" Target="../slideLayouts/slideLayout20.xml"/><Relationship Id="rId1" Type="http://schemas.openxmlformats.org/officeDocument/2006/relationships/tags" Target="../tags/tag236.xml"/><Relationship Id="rId6" Type="http://schemas.openxmlformats.org/officeDocument/2006/relationships/tags" Target="../tags/tag241.xml"/><Relationship Id="rId11" Type="http://schemas.openxmlformats.org/officeDocument/2006/relationships/tags" Target="../tags/tag246.xml"/><Relationship Id="rId5" Type="http://schemas.openxmlformats.org/officeDocument/2006/relationships/tags" Target="../tags/tag240.xml"/><Relationship Id="rId15" Type="http://schemas.openxmlformats.org/officeDocument/2006/relationships/tags" Target="../tags/tag250.xml"/><Relationship Id="rId10" Type="http://schemas.openxmlformats.org/officeDocument/2006/relationships/tags" Target="../tags/tag245.xml"/><Relationship Id="rId4" Type="http://schemas.openxmlformats.org/officeDocument/2006/relationships/tags" Target="../tags/tag239.xml"/><Relationship Id="rId9" Type="http://schemas.openxmlformats.org/officeDocument/2006/relationships/tags" Target="../tags/tag244.xml"/><Relationship Id="rId14" Type="http://schemas.openxmlformats.org/officeDocument/2006/relationships/tags" Target="../tags/tag249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258.xml"/><Relationship Id="rId3" Type="http://schemas.openxmlformats.org/officeDocument/2006/relationships/tags" Target="../tags/tag253.xml"/><Relationship Id="rId7" Type="http://schemas.openxmlformats.org/officeDocument/2006/relationships/tags" Target="../tags/tag257.xml"/><Relationship Id="rId12" Type="http://schemas.openxmlformats.org/officeDocument/2006/relationships/image" Target="../media/image2.png"/><Relationship Id="rId2" Type="http://schemas.openxmlformats.org/officeDocument/2006/relationships/tags" Target="../tags/tag252.xml"/><Relationship Id="rId1" Type="http://schemas.openxmlformats.org/officeDocument/2006/relationships/tags" Target="../tags/tag251.xml"/><Relationship Id="rId6" Type="http://schemas.openxmlformats.org/officeDocument/2006/relationships/tags" Target="../tags/tag256.xml"/><Relationship Id="rId11" Type="http://schemas.openxmlformats.org/officeDocument/2006/relationships/slideLayout" Target="../slideLayouts/slideLayout26.xml"/><Relationship Id="rId5" Type="http://schemas.openxmlformats.org/officeDocument/2006/relationships/tags" Target="../tags/tag255.xml"/><Relationship Id="rId10" Type="http://schemas.openxmlformats.org/officeDocument/2006/relationships/tags" Target="../tags/tag260.xml"/><Relationship Id="rId4" Type="http://schemas.openxmlformats.org/officeDocument/2006/relationships/tags" Target="../tags/tag254.xml"/><Relationship Id="rId9" Type="http://schemas.openxmlformats.org/officeDocument/2006/relationships/tags" Target="../tags/tag25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6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tags" Target="../tags/tag152.xml"/><Relationship Id="rId7" Type="http://schemas.openxmlformats.org/officeDocument/2006/relationships/image" Target="../media/image2.png"/><Relationship Id="rId2" Type="http://schemas.openxmlformats.org/officeDocument/2006/relationships/tags" Target="../tags/tag151.xml"/><Relationship Id="rId1" Type="http://schemas.openxmlformats.org/officeDocument/2006/relationships/tags" Target="../tags/tag150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5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6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6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6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267.xml"/><Relationship Id="rId2" Type="http://schemas.openxmlformats.org/officeDocument/2006/relationships/tags" Target="../tags/tag266.xml"/><Relationship Id="rId1" Type="http://schemas.openxmlformats.org/officeDocument/2006/relationships/tags" Target="../tags/tag265.xml"/><Relationship Id="rId5" Type="http://schemas.openxmlformats.org/officeDocument/2006/relationships/slideLayout" Target="../slideLayouts/slideLayout20.xml"/><Relationship Id="rId4" Type="http://schemas.openxmlformats.org/officeDocument/2006/relationships/tags" Target="../tags/tag268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276.xml"/><Relationship Id="rId3" Type="http://schemas.openxmlformats.org/officeDocument/2006/relationships/tags" Target="../tags/tag271.xml"/><Relationship Id="rId7" Type="http://schemas.openxmlformats.org/officeDocument/2006/relationships/tags" Target="../tags/tag275.xml"/><Relationship Id="rId2" Type="http://schemas.openxmlformats.org/officeDocument/2006/relationships/tags" Target="../tags/tag270.xml"/><Relationship Id="rId1" Type="http://schemas.openxmlformats.org/officeDocument/2006/relationships/tags" Target="../tags/tag269.xml"/><Relationship Id="rId6" Type="http://schemas.openxmlformats.org/officeDocument/2006/relationships/tags" Target="../tags/tag274.xml"/><Relationship Id="rId11" Type="http://schemas.openxmlformats.org/officeDocument/2006/relationships/slideLayout" Target="../slideLayouts/slideLayout20.xml"/><Relationship Id="rId5" Type="http://schemas.openxmlformats.org/officeDocument/2006/relationships/tags" Target="../tags/tag273.xml"/><Relationship Id="rId10" Type="http://schemas.openxmlformats.org/officeDocument/2006/relationships/tags" Target="../tags/tag278.xml"/><Relationship Id="rId4" Type="http://schemas.openxmlformats.org/officeDocument/2006/relationships/tags" Target="../tags/tag272.xml"/><Relationship Id="rId9" Type="http://schemas.openxmlformats.org/officeDocument/2006/relationships/tags" Target="../tags/tag27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286.xml"/><Relationship Id="rId13" Type="http://schemas.openxmlformats.org/officeDocument/2006/relationships/tags" Target="../tags/tag291.xml"/><Relationship Id="rId18" Type="http://schemas.openxmlformats.org/officeDocument/2006/relationships/tags" Target="../tags/tag296.xml"/><Relationship Id="rId26" Type="http://schemas.openxmlformats.org/officeDocument/2006/relationships/tags" Target="../tags/tag304.xml"/><Relationship Id="rId3" Type="http://schemas.openxmlformats.org/officeDocument/2006/relationships/tags" Target="../tags/tag281.xml"/><Relationship Id="rId21" Type="http://schemas.openxmlformats.org/officeDocument/2006/relationships/tags" Target="../tags/tag299.xml"/><Relationship Id="rId7" Type="http://schemas.openxmlformats.org/officeDocument/2006/relationships/tags" Target="../tags/tag285.xml"/><Relationship Id="rId12" Type="http://schemas.openxmlformats.org/officeDocument/2006/relationships/tags" Target="../tags/tag290.xml"/><Relationship Id="rId17" Type="http://schemas.openxmlformats.org/officeDocument/2006/relationships/tags" Target="../tags/tag295.xml"/><Relationship Id="rId25" Type="http://schemas.openxmlformats.org/officeDocument/2006/relationships/tags" Target="../tags/tag303.xml"/><Relationship Id="rId2" Type="http://schemas.openxmlformats.org/officeDocument/2006/relationships/tags" Target="../tags/tag280.xml"/><Relationship Id="rId16" Type="http://schemas.openxmlformats.org/officeDocument/2006/relationships/tags" Target="../tags/tag294.xml"/><Relationship Id="rId20" Type="http://schemas.openxmlformats.org/officeDocument/2006/relationships/tags" Target="../tags/tag298.xml"/><Relationship Id="rId1" Type="http://schemas.openxmlformats.org/officeDocument/2006/relationships/tags" Target="../tags/tag279.xml"/><Relationship Id="rId6" Type="http://schemas.openxmlformats.org/officeDocument/2006/relationships/tags" Target="../tags/tag284.xml"/><Relationship Id="rId11" Type="http://schemas.openxmlformats.org/officeDocument/2006/relationships/tags" Target="../tags/tag289.xml"/><Relationship Id="rId24" Type="http://schemas.openxmlformats.org/officeDocument/2006/relationships/tags" Target="../tags/tag302.xml"/><Relationship Id="rId5" Type="http://schemas.openxmlformats.org/officeDocument/2006/relationships/tags" Target="../tags/tag283.xml"/><Relationship Id="rId15" Type="http://schemas.openxmlformats.org/officeDocument/2006/relationships/tags" Target="../tags/tag293.xml"/><Relationship Id="rId23" Type="http://schemas.openxmlformats.org/officeDocument/2006/relationships/tags" Target="../tags/tag301.xml"/><Relationship Id="rId28" Type="http://schemas.openxmlformats.org/officeDocument/2006/relationships/image" Target="../media/image8.png"/><Relationship Id="rId10" Type="http://schemas.openxmlformats.org/officeDocument/2006/relationships/tags" Target="../tags/tag288.xml"/><Relationship Id="rId19" Type="http://schemas.openxmlformats.org/officeDocument/2006/relationships/tags" Target="../tags/tag297.xml"/><Relationship Id="rId4" Type="http://schemas.openxmlformats.org/officeDocument/2006/relationships/tags" Target="../tags/tag282.xml"/><Relationship Id="rId9" Type="http://schemas.openxmlformats.org/officeDocument/2006/relationships/tags" Target="../tags/tag287.xml"/><Relationship Id="rId14" Type="http://schemas.openxmlformats.org/officeDocument/2006/relationships/tags" Target="../tags/tag292.xml"/><Relationship Id="rId22" Type="http://schemas.openxmlformats.org/officeDocument/2006/relationships/tags" Target="../tags/tag300.xml"/><Relationship Id="rId27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306.xml"/><Relationship Id="rId1" Type="http://schemas.openxmlformats.org/officeDocument/2006/relationships/tags" Target="../tags/tag305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309.xml"/><Relationship Id="rId7" Type="http://schemas.openxmlformats.org/officeDocument/2006/relationships/image" Target="../media/image2.png"/><Relationship Id="rId2" Type="http://schemas.openxmlformats.org/officeDocument/2006/relationships/tags" Target="../tags/tag308.xml"/><Relationship Id="rId1" Type="http://schemas.openxmlformats.org/officeDocument/2006/relationships/tags" Target="../tags/tag307.xml"/><Relationship Id="rId6" Type="http://schemas.openxmlformats.org/officeDocument/2006/relationships/slideLayout" Target="../slideLayouts/slideLayout25.xml"/><Relationship Id="rId5" Type="http://schemas.openxmlformats.org/officeDocument/2006/relationships/tags" Target="../tags/tag311.xml"/><Relationship Id="rId4" Type="http://schemas.openxmlformats.org/officeDocument/2006/relationships/tags" Target="../tags/tag3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314.xml"/><Relationship Id="rId2" Type="http://schemas.openxmlformats.org/officeDocument/2006/relationships/tags" Target="../tags/tag313.xml"/><Relationship Id="rId1" Type="http://schemas.openxmlformats.org/officeDocument/2006/relationships/tags" Target="../tags/tag312.xml"/><Relationship Id="rId5" Type="http://schemas.openxmlformats.org/officeDocument/2006/relationships/slideLayout" Target="../slideLayouts/slideLayout15.xml"/><Relationship Id="rId4" Type="http://schemas.openxmlformats.org/officeDocument/2006/relationships/tags" Target="../tags/tag31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58.xml"/><Relationship Id="rId2" Type="http://schemas.openxmlformats.org/officeDocument/2006/relationships/tags" Target="../tags/tag157.xml"/><Relationship Id="rId1" Type="http://schemas.openxmlformats.org/officeDocument/2006/relationships/tags" Target="../tags/tag156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5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319.xml"/><Relationship Id="rId2" Type="http://schemas.openxmlformats.org/officeDocument/2006/relationships/tags" Target="../tags/tag318.xml"/><Relationship Id="rId1" Type="http://schemas.openxmlformats.org/officeDocument/2006/relationships/tags" Target="../tags/tag317.xml"/><Relationship Id="rId4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322.xml"/><Relationship Id="rId7" Type="http://schemas.openxmlformats.org/officeDocument/2006/relationships/slideLayout" Target="../slideLayouts/slideLayout15.xml"/><Relationship Id="rId2" Type="http://schemas.openxmlformats.org/officeDocument/2006/relationships/tags" Target="../tags/tag321.xml"/><Relationship Id="rId1" Type="http://schemas.openxmlformats.org/officeDocument/2006/relationships/tags" Target="../tags/tag320.xml"/><Relationship Id="rId6" Type="http://schemas.openxmlformats.org/officeDocument/2006/relationships/tags" Target="../tags/tag325.xml"/><Relationship Id="rId5" Type="http://schemas.openxmlformats.org/officeDocument/2006/relationships/tags" Target="../tags/tag324.xml"/><Relationship Id="rId4" Type="http://schemas.openxmlformats.org/officeDocument/2006/relationships/tags" Target="../tags/tag323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tags" Target="../tags/tag333.xml"/><Relationship Id="rId13" Type="http://schemas.openxmlformats.org/officeDocument/2006/relationships/tags" Target="../tags/tag338.xml"/><Relationship Id="rId18" Type="http://schemas.openxmlformats.org/officeDocument/2006/relationships/tags" Target="../tags/tag343.xml"/><Relationship Id="rId3" Type="http://schemas.openxmlformats.org/officeDocument/2006/relationships/tags" Target="../tags/tag328.xml"/><Relationship Id="rId21" Type="http://schemas.openxmlformats.org/officeDocument/2006/relationships/tags" Target="../tags/tag346.xml"/><Relationship Id="rId7" Type="http://schemas.openxmlformats.org/officeDocument/2006/relationships/tags" Target="../tags/tag332.xml"/><Relationship Id="rId12" Type="http://schemas.openxmlformats.org/officeDocument/2006/relationships/tags" Target="../tags/tag337.xml"/><Relationship Id="rId17" Type="http://schemas.openxmlformats.org/officeDocument/2006/relationships/tags" Target="../tags/tag342.xml"/><Relationship Id="rId2" Type="http://schemas.openxmlformats.org/officeDocument/2006/relationships/tags" Target="../tags/tag327.xml"/><Relationship Id="rId16" Type="http://schemas.openxmlformats.org/officeDocument/2006/relationships/tags" Target="../tags/tag341.xml"/><Relationship Id="rId20" Type="http://schemas.openxmlformats.org/officeDocument/2006/relationships/tags" Target="../tags/tag345.xml"/><Relationship Id="rId1" Type="http://schemas.openxmlformats.org/officeDocument/2006/relationships/tags" Target="../tags/tag326.xml"/><Relationship Id="rId6" Type="http://schemas.openxmlformats.org/officeDocument/2006/relationships/tags" Target="../tags/tag331.xml"/><Relationship Id="rId11" Type="http://schemas.openxmlformats.org/officeDocument/2006/relationships/tags" Target="../tags/tag336.xml"/><Relationship Id="rId24" Type="http://schemas.openxmlformats.org/officeDocument/2006/relationships/slideLayout" Target="../slideLayouts/slideLayout7.xml"/><Relationship Id="rId5" Type="http://schemas.openxmlformats.org/officeDocument/2006/relationships/tags" Target="../tags/tag330.xml"/><Relationship Id="rId15" Type="http://schemas.openxmlformats.org/officeDocument/2006/relationships/tags" Target="../tags/tag340.xml"/><Relationship Id="rId23" Type="http://schemas.openxmlformats.org/officeDocument/2006/relationships/tags" Target="../tags/tag348.xml"/><Relationship Id="rId10" Type="http://schemas.openxmlformats.org/officeDocument/2006/relationships/tags" Target="../tags/tag335.xml"/><Relationship Id="rId19" Type="http://schemas.openxmlformats.org/officeDocument/2006/relationships/tags" Target="../tags/tag344.xml"/><Relationship Id="rId4" Type="http://schemas.openxmlformats.org/officeDocument/2006/relationships/tags" Target="../tags/tag329.xml"/><Relationship Id="rId9" Type="http://schemas.openxmlformats.org/officeDocument/2006/relationships/tags" Target="../tags/tag334.xml"/><Relationship Id="rId14" Type="http://schemas.openxmlformats.org/officeDocument/2006/relationships/tags" Target="../tags/tag339.xml"/><Relationship Id="rId22" Type="http://schemas.openxmlformats.org/officeDocument/2006/relationships/tags" Target="../tags/tag34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tags" Target="../tags/tag356.xml"/><Relationship Id="rId13" Type="http://schemas.openxmlformats.org/officeDocument/2006/relationships/tags" Target="../tags/tag361.xml"/><Relationship Id="rId3" Type="http://schemas.openxmlformats.org/officeDocument/2006/relationships/tags" Target="../tags/tag351.xml"/><Relationship Id="rId7" Type="http://schemas.openxmlformats.org/officeDocument/2006/relationships/tags" Target="../tags/tag355.xml"/><Relationship Id="rId12" Type="http://schemas.openxmlformats.org/officeDocument/2006/relationships/tags" Target="../tags/tag360.xml"/><Relationship Id="rId2" Type="http://schemas.openxmlformats.org/officeDocument/2006/relationships/tags" Target="../tags/tag350.xml"/><Relationship Id="rId16" Type="http://schemas.openxmlformats.org/officeDocument/2006/relationships/slideLayout" Target="../slideLayouts/slideLayout7.xml"/><Relationship Id="rId1" Type="http://schemas.openxmlformats.org/officeDocument/2006/relationships/tags" Target="../tags/tag349.xml"/><Relationship Id="rId6" Type="http://schemas.openxmlformats.org/officeDocument/2006/relationships/tags" Target="../tags/tag354.xml"/><Relationship Id="rId11" Type="http://schemas.openxmlformats.org/officeDocument/2006/relationships/tags" Target="../tags/tag359.xml"/><Relationship Id="rId5" Type="http://schemas.openxmlformats.org/officeDocument/2006/relationships/tags" Target="../tags/tag353.xml"/><Relationship Id="rId15" Type="http://schemas.openxmlformats.org/officeDocument/2006/relationships/tags" Target="../tags/tag363.xml"/><Relationship Id="rId10" Type="http://schemas.openxmlformats.org/officeDocument/2006/relationships/tags" Target="../tags/tag358.xml"/><Relationship Id="rId4" Type="http://schemas.openxmlformats.org/officeDocument/2006/relationships/tags" Target="../tags/tag352.xml"/><Relationship Id="rId9" Type="http://schemas.openxmlformats.org/officeDocument/2006/relationships/tags" Target="../tags/tag357.xml"/><Relationship Id="rId14" Type="http://schemas.openxmlformats.org/officeDocument/2006/relationships/tags" Target="../tags/tag36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tags" Target="../tags/tag371.xml"/><Relationship Id="rId13" Type="http://schemas.openxmlformats.org/officeDocument/2006/relationships/slideLayout" Target="../slideLayouts/slideLayout15.xml"/><Relationship Id="rId3" Type="http://schemas.openxmlformats.org/officeDocument/2006/relationships/tags" Target="../tags/tag366.xml"/><Relationship Id="rId7" Type="http://schemas.openxmlformats.org/officeDocument/2006/relationships/tags" Target="../tags/tag370.xml"/><Relationship Id="rId12" Type="http://schemas.openxmlformats.org/officeDocument/2006/relationships/tags" Target="../tags/tag375.xml"/><Relationship Id="rId2" Type="http://schemas.openxmlformats.org/officeDocument/2006/relationships/tags" Target="../tags/tag365.xml"/><Relationship Id="rId1" Type="http://schemas.openxmlformats.org/officeDocument/2006/relationships/tags" Target="../tags/tag364.xml"/><Relationship Id="rId6" Type="http://schemas.openxmlformats.org/officeDocument/2006/relationships/tags" Target="../tags/tag369.xml"/><Relationship Id="rId11" Type="http://schemas.openxmlformats.org/officeDocument/2006/relationships/tags" Target="../tags/tag374.xml"/><Relationship Id="rId5" Type="http://schemas.openxmlformats.org/officeDocument/2006/relationships/tags" Target="../tags/tag368.xml"/><Relationship Id="rId10" Type="http://schemas.openxmlformats.org/officeDocument/2006/relationships/tags" Target="../tags/tag373.xml"/><Relationship Id="rId4" Type="http://schemas.openxmlformats.org/officeDocument/2006/relationships/tags" Target="../tags/tag367.xml"/><Relationship Id="rId9" Type="http://schemas.openxmlformats.org/officeDocument/2006/relationships/tags" Target="../tags/tag37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tags" Target="../tags/tag383.xml"/><Relationship Id="rId13" Type="http://schemas.openxmlformats.org/officeDocument/2006/relationships/tags" Target="../tags/tag388.xml"/><Relationship Id="rId3" Type="http://schemas.openxmlformats.org/officeDocument/2006/relationships/tags" Target="../tags/tag378.xml"/><Relationship Id="rId7" Type="http://schemas.openxmlformats.org/officeDocument/2006/relationships/tags" Target="../tags/tag382.xml"/><Relationship Id="rId12" Type="http://schemas.openxmlformats.org/officeDocument/2006/relationships/tags" Target="../tags/tag387.xml"/><Relationship Id="rId2" Type="http://schemas.openxmlformats.org/officeDocument/2006/relationships/tags" Target="../tags/tag377.xml"/><Relationship Id="rId1" Type="http://schemas.openxmlformats.org/officeDocument/2006/relationships/tags" Target="../tags/tag376.xml"/><Relationship Id="rId6" Type="http://schemas.openxmlformats.org/officeDocument/2006/relationships/tags" Target="../tags/tag381.xml"/><Relationship Id="rId11" Type="http://schemas.openxmlformats.org/officeDocument/2006/relationships/tags" Target="../tags/tag386.xml"/><Relationship Id="rId5" Type="http://schemas.openxmlformats.org/officeDocument/2006/relationships/tags" Target="../tags/tag380.xml"/><Relationship Id="rId10" Type="http://schemas.openxmlformats.org/officeDocument/2006/relationships/tags" Target="../tags/tag385.xml"/><Relationship Id="rId4" Type="http://schemas.openxmlformats.org/officeDocument/2006/relationships/tags" Target="../tags/tag379.xml"/><Relationship Id="rId9" Type="http://schemas.openxmlformats.org/officeDocument/2006/relationships/tags" Target="../tags/tag384.xml"/><Relationship Id="rId14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tags" Target="../tags/tag396.xml"/><Relationship Id="rId13" Type="http://schemas.openxmlformats.org/officeDocument/2006/relationships/tags" Target="../tags/tag401.xml"/><Relationship Id="rId18" Type="http://schemas.openxmlformats.org/officeDocument/2006/relationships/tags" Target="../tags/tag406.xml"/><Relationship Id="rId26" Type="http://schemas.openxmlformats.org/officeDocument/2006/relationships/tags" Target="../tags/tag414.xml"/><Relationship Id="rId3" Type="http://schemas.openxmlformats.org/officeDocument/2006/relationships/tags" Target="../tags/tag391.xml"/><Relationship Id="rId21" Type="http://schemas.openxmlformats.org/officeDocument/2006/relationships/tags" Target="../tags/tag409.xml"/><Relationship Id="rId7" Type="http://schemas.openxmlformats.org/officeDocument/2006/relationships/tags" Target="../tags/tag395.xml"/><Relationship Id="rId12" Type="http://schemas.openxmlformats.org/officeDocument/2006/relationships/tags" Target="../tags/tag400.xml"/><Relationship Id="rId17" Type="http://schemas.openxmlformats.org/officeDocument/2006/relationships/tags" Target="../tags/tag405.xml"/><Relationship Id="rId25" Type="http://schemas.openxmlformats.org/officeDocument/2006/relationships/tags" Target="../tags/tag413.xml"/><Relationship Id="rId2" Type="http://schemas.openxmlformats.org/officeDocument/2006/relationships/tags" Target="../tags/tag390.xml"/><Relationship Id="rId16" Type="http://schemas.openxmlformats.org/officeDocument/2006/relationships/tags" Target="../tags/tag404.xml"/><Relationship Id="rId20" Type="http://schemas.openxmlformats.org/officeDocument/2006/relationships/tags" Target="../tags/tag408.xml"/><Relationship Id="rId29" Type="http://schemas.openxmlformats.org/officeDocument/2006/relationships/slideLayout" Target="../slideLayouts/slideLayout7.xml"/><Relationship Id="rId1" Type="http://schemas.openxmlformats.org/officeDocument/2006/relationships/tags" Target="../tags/tag389.xml"/><Relationship Id="rId6" Type="http://schemas.openxmlformats.org/officeDocument/2006/relationships/tags" Target="../tags/tag394.xml"/><Relationship Id="rId11" Type="http://schemas.openxmlformats.org/officeDocument/2006/relationships/tags" Target="../tags/tag399.xml"/><Relationship Id="rId24" Type="http://schemas.openxmlformats.org/officeDocument/2006/relationships/tags" Target="../tags/tag412.xml"/><Relationship Id="rId5" Type="http://schemas.openxmlformats.org/officeDocument/2006/relationships/tags" Target="../tags/tag393.xml"/><Relationship Id="rId15" Type="http://schemas.openxmlformats.org/officeDocument/2006/relationships/tags" Target="../tags/tag403.xml"/><Relationship Id="rId23" Type="http://schemas.openxmlformats.org/officeDocument/2006/relationships/tags" Target="../tags/tag411.xml"/><Relationship Id="rId28" Type="http://schemas.openxmlformats.org/officeDocument/2006/relationships/tags" Target="../tags/tag416.xml"/><Relationship Id="rId10" Type="http://schemas.openxmlformats.org/officeDocument/2006/relationships/tags" Target="../tags/tag398.xml"/><Relationship Id="rId19" Type="http://schemas.openxmlformats.org/officeDocument/2006/relationships/tags" Target="../tags/tag407.xml"/><Relationship Id="rId4" Type="http://schemas.openxmlformats.org/officeDocument/2006/relationships/tags" Target="../tags/tag392.xml"/><Relationship Id="rId9" Type="http://schemas.openxmlformats.org/officeDocument/2006/relationships/tags" Target="../tags/tag397.xml"/><Relationship Id="rId14" Type="http://schemas.openxmlformats.org/officeDocument/2006/relationships/tags" Target="../tags/tag402.xml"/><Relationship Id="rId22" Type="http://schemas.openxmlformats.org/officeDocument/2006/relationships/tags" Target="../tags/tag410.xml"/><Relationship Id="rId27" Type="http://schemas.openxmlformats.org/officeDocument/2006/relationships/tags" Target="../tags/tag41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419.xml"/><Relationship Id="rId2" Type="http://schemas.openxmlformats.org/officeDocument/2006/relationships/tags" Target="../tags/tag418.xml"/><Relationship Id="rId1" Type="http://schemas.openxmlformats.org/officeDocument/2006/relationships/tags" Target="../tags/tag41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20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tags" Target="../tags/tag423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422.xml"/><Relationship Id="rId1" Type="http://schemas.openxmlformats.org/officeDocument/2006/relationships/tags" Target="../tags/tag421.xml"/><Relationship Id="rId6" Type="http://schemas.openxmlformats.org/officeDocument/2006/relationships/tags" Target="../tags/tag426.xml"/><Relationship Id="rId5" Type="http://schemas.openxmlformats.org/officeDocument/2006/relationships/tags" Target="../tags/tag425.xml"/><Relationship Id="rId4" Type="http://schemas.openxmlformats.org/officeDocument/2006/relationships/tags" Target="../tags/tag4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62.xml"/><Relationship Id="rId2" Type="http://schemas.openxmlformats.org/officeDocument/2006/relationships/tags" Target="../tags/tag161.xml"/><Relationship Id="rId1" Type="http://schemas.openxmlformats.org/officeDocument/2006/relationships/tags" Target="../tags/tag160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6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71.xml"/><Relationship Id="rId13" Type="http://schemas.openxmlformats.org/officeDocument/2006/relationships/tags" Target="../tags/tag176.xml"/><Relationship Id="rId18" Type="http://schemas.openxmlformats.org/officeDocument/2006/relationships/image" Target="../media/image2.png"/><Relationship Id="rId3" Type="http://schemas.openxmlformats.org/officeDocument/2006/relationships/tags" Target="../tags/tag166.xml"/><Relationship Id="rId7" Type="http://schemas.openxmlformats.org/officeDocument/2006/relationships/tags" Target="../tags/tag170.xml"/><Relationship Id="rId12" Type="http://schemas.openxmlformats.org/officeDocument/2006/relationships/tags" Target="../tags/tag175.xml"/><Relationship Id="rId17" Type="http://schemas.openxmlformats.org/officeDocument/2006/relationships/image" Target="../media/image4.png"/><Relationship Id="rId2" Type="http://schemas.openxmlformats.org/officeDocument/2006/relationships/tags" Target="../tags/tag165.xml"/><Relationship Id="rId16" Type="http://schemas.openxmlformats.org/officeDocument/2006/relationships/slideLayout" Target="../slideLayouts/slideLayout13.xml"/><Relationship Id="rId1" Type="http://schemas.openxmlformats.org/officeDocument/2006/relationships/tags" Target="../tags/tag164.xml"/><Relationship Id="rId6" Type="http://schemas.openxmlformats.org/officeDocument/2006/relationships/tags" Target="../tags/tag169.xml"/><Relationship Id="rId11" Type="http://schemas.openxmlformats.org/officeDocument/2006/relationships/tags" Target="../tags/tag174.xml"/><Relationship Id="rId5" Type="http://schemas.openxmlformats.org/officeDocument/2006/relationships/tags" Target="../tags/tag168.xml"/><Relationship Id="rId15" Type="http://schemas.openxmlformats.org/officeDocument/2006/relationships/tags" Target="../tags/tag178.xml"/><Relationship Id="rId10" Type="http://schemas.openxmlformats.org/officeDocument/2006/relationships/tags" Target="../tags/tag173.xml"/><Relationship Id="rId19" Type="http://schemas.openxmlformats.org/officeDocument/2006/relationships/image" Target="../media/image5.png"/><Relationship Id="rId4" Type="http://schemas.openxmlformats.org/officeDocument/2006/relationships/tags" Target="../tags/tag167.xml"/><Relationship Id="rId9" Type="http://schemas.openxmlformats.org/officeDocument/2006/relationships/tags" Target="../tags/tag172.xml"/><Relationship Id="rId14" Type="http://schemas.openxmlformats.org/officeDocument/2006/relationships/tags" Target="../tags/tag17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81.xml"/><Relationship Id="rId7" Type="http://schemas.openxmlformats.org/officeDocument/2006/relationships/image" Target="../media/image6.jpeg"/><Relationship Id="rId2" Type="http://schemas.openxmlformats.org/officeDocument/2006/relationships/tags" Target="../tags/tag180.xml"/><Relationship Id="rId1" Type="http://schemas.openxmlformats.org/officeDocument/2006/relationships/tags" Target="../tags/tag179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83.xml"/><Relationship Id="rId4" Type="http://schemas.openxmlformats.org/officeDocument/2006/relationships/tags" Target="../tags/tag18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91.xml"/><Relationship Id="rId13" Type="http://schemas.openxmlformats.org/officeDocument/2006/relationships/tags" Target="../tags/tag196.xml"/><Relationship Id="rId18" Type="http://schemas.openxmlformats.org/officeDocument/2006/relationships/image" Target="../media/image5.png"/><Relationship Id="rId3" Type="http://schemas.openxmlformats.org/officeDocument/2006/relationships/tags" Target="../tags/tag186.xml"/><Relationship Id="rId7" Type="http://schemas.openxmlformats.org/officeDocument/2006/relationships/tags" Target="../tags/tag190.xml"/><Relationship Id="rId12" Type="http://schemas.openxmlformats.org/officeDocument/2006/relationships/tags" Target="../tags/tag195.xml"/><Relationship Id="rId17" Type="http://schemas.openxmlformats.org/officeDocument/2006/relationships/image" Target="../media/image2.png"/><Relationship Id="rId2" Type="http://schemas.openxmlformats.org/officeDocument/2006/relationships/tags" Target="../tags/tag185.xml"/><Relationship Id="rId16" Type="http://schemas.openxmlformats.org/officeDocument/2006/relationships/slideLayout" Target="../slideLayouts/slideLayout13.xml"/><Relationship Id="rId1" Type="http://schemas.openxmlformats.org/officeDocument/2006/relationships/tags" Target="../tags/tag184.xml"/><Relationship Id="rId6" Type="http://schemas.openxmlformats.org/officeDocument/2006/relationships/tags" Target="../tags/tag189.xml"/><Relationship Id="rId11" Type="http://schemas.openxmlformats.org/officeDocument/2006/relationships/tags" Target="../tags/tag194.xml"/><Relationship Id="rId5" Type="http://schemas.openxmlformats.org/officeDocument/2006/relationships/tags" Target="../tags/tag188.xml"/><Relationship Id="rId15" Type="http://schemas.openxmlformats.org/officeDocument/2006/relationships/tags" Target="../tags/tag198.xml"/><Relationship Id="rId10" Type="http://schemas.openxmlformats.org/officeDocument/2006/relationships/tags" Target="../tags/tag193.xml"/><Relationship Id="rId19" Type="http://schemas.openxmlformats.org/officeDocument/2006/relationships/image" Target="../media/image7.png"/><Relationship Id="rId4" Type="http://schemas.openxmlformats.org/officeDocument/2006/relationships/tags" Target="../tags/tag187.xml"/><Relationship Id="rId9" Type="http://schemas.openxmlformats.org/officeDocument/2006/relationships/tags" Target="../tags/tag192.xml"/><Relationship Id="rId14" Type="http://schemas.openxmlformats.org/officeDocument/2006/relationships/tags" Target="../tags/tag19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01.xml"/><Relationship Id="rId2" Type="http://schemas.openxmlformats.org/officeDocument/2006/relationships/tags" Target="../tags/tag200.xml"/><Relationship Id="rId1" Type="http://schemas.openxmlformats.org/officeDocument/2006/relationships/tags" Target="../tags/tag199.xml"/><Relationship Id="rId4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209.xml"/><Relationship Id="rId3" Type="http://schemas.openxmlformats.org/officeDocument/2006/relationships/tags" Target="../tags/tag204.xml"/><Relationship Id="rId7" Type="http://schemas.openxmlformats.org/officeDocument/2006/relationships/tags" Target="../tags/tag208.xml"/><Relationship Id="rId12" Type="http://schemas.openxmlformats.org/officeDocument/2006/relationships/slideLayout" Target="../slideLayouts/slideLayout15.xml"/><Relationship Id="rId2" Type="http://schemas.openxmlformats.org/officeDocument/2006/relationships/tags" Target="../tags/tag203.xml"/><Relationship Id="rId1" Type="http://schemas.openxmlformats.org/officeDocument/2006/relationships/tags" Target="../tags/tag202.xml"/><Relationship Id="rId6" Type="http://schemas.openxmlformats.org/officeDocument/2006/relationships/tags" Target="../tags/tag207.xml"/><Relationship Id="rId11" Type="http://schemas.openxmlformats.org/officeDocument/2006/relationships/tags" Target="../tags/tag212.xml"/><Relationship Id="rId5" Type="http://schemas.openxmlformats.org/officeDocument/2006/relationships/tags" Target="../tags/tag206.xml"/><Relationship Id="rId10" Type="http://schemas.openxmlformats.org/officeDocument/2006/relationships/tags" Target="../tags/tag211.xml"/><Relationship Id="rId4" Type="http://schemas.openxmlformats.org/officeDocument/2006/relationships/tags" Target="../tags/tag205.xml"/><Relationship Id="rId9" Type="http://schemas.openxmlformats.org/officeDocument/2006/relationships/tags" Target="../tags/tag2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50530" descr="030124shishuo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3937" r="-9541"/>
          <a:stretch>
            <a:fillRect/>
          </a:stretch>
        </p:blipFill>
        <p:spPr>
          <a:xfrm>
            <a:off x="3166741" y="188640"/>
            <a:ext cx="5977259" cy="6221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文本框 150531"/>
          <p:cNvSpPr txBox="1"/>
          <p:nvPr>
            <p:custDataLst>
              <p:tags r:id="rId2"/>
            </p:custDataLst>
          </p:nvPr>
        </p:nvSpPr>
        <p:spPr>
          <a:xfrm>
            <a:off x="437713" y="476673"/>
            <a:ext cx="1292662" cy="6089228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7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种树郭橐驼传</a:t>
            </a:r>
          </a:p>
        </p:txBody>
      </p:sp>
      <p:sp>
        <p:nvSpPr>
          <p:cNvPr id="14340" name="文本框 150532"/>
          <p:cNvSpPr txBox="1"/>
          <p:nvPr>
            <p:custDataLst>
              <p:tags r:id="rId3"/>
            </p:custDataLst>
          </p:nvPr>
        </p:nvSpPr>
        <p:spPr>
          <a:xfrm>
            <a:off x="1775099" y="2924944"/>
            <a:ext cx="923330" cy="2736081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柳宗元</a:t>
            </a:r>
          </a:p>
        </p:txBody>
      </p:sp>
      <p:sp>
        <p:nvSpPr>
          <p:cNvPr id="150534" name="文本框 150533"/>
          <p:cNvSpPr txBox="1"/>
          <p:nvPr>
            <p:custDataLst>
              <p:tags r:id="rId4"/>
            </p:custDataLst>
          </p:nvPr>
        </p:nvSpPr>
        <p:spPr>
          <a:xfrm>
            <a:off x="4427538" y="5661025"/>
            <a:ext cx="4248150" cy="7016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000">
                <a:solidFill>
                  <a:srgbClr val="000099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选自</a:t>
            </a:r>
            <a:r>
              <a:rPr lang="en-US" altLang="zh-CN" sz="4000">
                <a:solidFill>
                  <a:srgbClr val="000099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《</a:t>
            </a:r>
            <a:r>
              <a:rPr lang="zh-CN" altLang="en-US" sz="4000">
                <a:solidFill>
                  <a:srgbClr val="000099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柳河东集</a:t>
            </a:r>
            <a:r>
              <a:rPr lang="en-US" altLang="zh-CN" sz="4000">
                <a:solidFill>
                  <a:srgbClr val="000099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50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482520"/>
            <a:ext cx="9144000" cy="563231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72009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郭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橐驼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，不知始何名。病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偻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隆然伏行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，有类橐驼者，故乡人号之“驼”。驼闻之，曰：“甚善。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名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我固当。”因舍其名，亦自谓橐驼云。</a:t>
            </a:r>
            <a:endParaRPr kumimoji="0" lang="zh-CN" sz="2800" b="0" i="0" u="none" strike="noStrike" cap="none" normalizeH="0" baseline="0">
              <a:ln>
                <a:noFill/>
              </a:ln>
              <a:solidFill>
                <a:srgbClr val="000714"/>
              </a:solidFill>
              <a:effectLst/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黑体" panose="02010609060101010101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橐（</a:t>
            </a:r>
            <a:r>
              <a:rPr kumimoji="0" lang="en-US" altLang="zh-CN" sz="2000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tu</a:t>
            </a:r>
            <a:r>
              <a:rPr kumimoji="0" lang="en-US" altLang="zh-CN" sz="2000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宋体" panose="02010600030101010101" pitchFamily="2" charset="-122"/>
                <a:cs typeface="黑体" panose="02010609060101010101" charset="-122"/>
              </a:rPr>
              <a:t>ó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）驼：骆驼。这里指驼背。</a:t>
            </a:r>
            <a:r>
              <a:rPr lang="zh-CN" altLang="en-US" sz="2000">
                <a:latin typeface="Arial" panose="020B0604020202020204" pitchFamily="34" charset="0"/>
                <a:cs typeface="黑体" panose="02010609060101010101" charset="-122"/>
              </a:rPr>
              <a:t>              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始：最初。</a:t>
            </a:r>
            <a:endParaRPr kumimoji="0" lang="zh-CN" alt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病偻（</a:t>
            </a:r>
            <a:r>
              <a:rPr kumimoji="0" lang="en-US" altLang="zh-CN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lǚ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）：患了脊背弯曲的病。</a:t>
            </a:r>
            <a:r>
              <a:rPr lang="zh-CN" altLang="en-US" sz="2000">
                <a:latin typeface="Arial" panose="020B0604020202020204" pitchFamily="34" charset="0"/>
                <a:cs typeface="黑体" panose="02010609060101010101" charset="-122"/>
              </a:rPr>
              <a:t>                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伏行：脊背突起而弯腰行走。</a:t>
            </a:r>
            <a:endParaRPr kumimoji="0" lang="zh-CN" altLang="en-US" sz="20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有类：有些像。</a:t>
            </a:r>
            <a:r>
              <a:rPr lang="zh-CN" altLang="en-US" sz="2000">
                <a:latin typeface="Arial" panose="020B0604020202020204" pitchFamily="34" charset="0"/>
                <a:cs typeface="黑体" panose="02010609060101010101" charset="-122"/>
              </a:rPr>
              <a:t>                                            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号之：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略“以”，给他起外号。</a:t>
            </a:r>
            <a:endParaRPr kumimoji="0" lang="zh-CN" alt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名，称呼，名词作动词。</a:t>
            </a:r>
            <a:r>
              <a:rPr lang="zh-CN" altLang="en-US" sz="2000">
                <a:solidFill>
                  <a:srgbClr val="000000"/>
                </a:solidFill>
                <a:latin typeface="Arial" panose="020B0604020202020204" pitchFamily="34" charset="0"/>
                <a:cs typeface="黑体" panose="02010609060101010101" charset="-122"/>
              </a:rPr>
              <a:t>                              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固：确实。</a:t>
            </a:r>
            <a:endParaRPr kumimoji="0" lang="en-US" altLang="zh-CN" sz="20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黑体" panose="02010609060101010101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当：恰当。</a:t>
            </a:r>
            <a:r>
              <a:rPr lang="zh-CN" altLang="en-US" sz="2000">
                <a:latin typeface="Arial" panose="020B0604020202020204" pitchFamily="34" charset="0"/>
                <a:cs typeface="黑体" panose="02010609060101010101" charset="-122"/>
              </a:rPr>
              <a:t>                                                    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因：于是，就，副词。</a:t>
            </a:r>
            <a:endParaRPr kumimoji="0" lang="zh-CN" alt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舍：舍弃。</a:t>
            </a:r>
            <a:r>
              <a:rPr lang="zh-CN" altLang="en-US" sz="2000">
                <a:latin typeface="Arial" panose="020B0604020202020204" pitchFamily="34" charset="0"/>
                <a:cs typeface="黑体" panose="02010609060101010101" charset="-122"/>
              </a:rPr>
              <a:t>                                                   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其名：他原来的名字。</a:t>
            </a:r>
            <a:endParaRPr kumimoji="0" lang="zh-CN" altLang="en-US" sz="20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谓：称为。                                                               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云：句末语气词， 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宋体" panose="02010600030101010101" pitchFamily="2" charset="-122"/>
                <a:cs typeface="黑体" panose="02010609060101010101" charset="-122"/>
              </a:rPr>
              <a:t>“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了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宋体" panose="02010600030101010101" pitchFamily="2" charset="-122"/>
                <a:cs typeface="黑体" panose="02010609060101010101" charset="-122"/>
              </a:rPr>
              <a:t>”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。</a:t>
            </a:r>
            <a:endParaRPr kumimoji="0" lang="zh-CN" alt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1" i="0" u="none" strike="noStrike" cap="none" normalizeH="0" baseline="0">
              <a:ln>
                <a:noFill/>
              </a:ln>
              <a:solidFill>
                <a:srgbClr val="7030A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黑体" panose="02010609060101010101" charset="-122"/>
            </a:endParaRPr>
          </a:p>
          <a:p>
            <a:pPr marL="0" marR="0" lvl="0" indent="72009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郭橐驼，不知道他起初叫什么名字。他患了脊背弯曲的病，脊背突起而弯腰行走，就像骆驼一样，所以乡里人称呼他叫</a:t>
            </a: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Arial"/>
                <a:ea typeface="宋体" panose="02010600030101010101" pitchFamily="2" charset="-122"/>
                <a:cs typeface="黑体" panose="02010609060101010101" charset="-122"/>
              </a:rPr>
              <a:t>“</a:t>
            </a: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橐驼</a:t>
            </a: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Arial"/>
                <a:ea typeface="宋体" panose="02010600030101010101" pitchFamily="2" charset="-122"/>
                <a:cs typeface="黑体" panose="02010609060101010101" charset="-122"/>
              </a:rPr>
              <a:t>”</a:t>
            </a: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。橐驼听说后，说：</a:t>
            </a: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Arial"/>
                <a:ea typeface="宋体" panose="02010600030101010101" pitchFamily="2" charset="-122"/>
                <a:cs typeface="黑体" panose="02010609060101010101" charset="-122"/>
              </a:rPr>
              <a:t>“</a:t>
            </a: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这个名字很好啊，这样称呼我确实恰当。</a:t>
            </a: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Arial"/>
                <a:ea typeface="宋体" panose="02010600030101010101" pitchFamily="2" charset="-122"/>
                <a:cs typeface="黑体" panose="02010609060101010101" charset="-122"/>
              </a:rPr>
              <a:t>”</a:t>
            </a: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于是他舍弃了他原来的名字，也自称起</a:t>
            </a: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Arial"/>
                <a:ea typeface="宋体" panose="02010600030101010101" pitchFamily="2" charset="-122"/>
                <a:cs typeface="黑体" panose="02010609060101010101" charset="-122"/>
              </a:rPr>
              <a:t>“</a:t>
            </a: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橐驼</a:t>
            </a: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Arial"/>
                <a:ea typeface="宋体" panose="02010600030101010101" pitchFamily="2" charset="-122"/>
                <a:cs typeface="黑体" panose="02010609060101010101" charset="-122"/>
              </a:rPr>
              <a:t>”</a:t>
            </a: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来。</a:t>
            </a:r>
            <a:endParaRPr kumimoji="0" lang="zh-CN" altLang="en-US" sz="2400" b="0" i="0" u="none" strike="noStrike" cap="none" normalizeH="0" baseline="0">
              <a:ln>
                <a:noFill/>
              </a:ln>
              <a:solidFill>
                <a:srgbClr val="000714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2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2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2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2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26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图片 1" descr="组48325同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04800" y="658813"/>
            <a:ext cx="1791891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文本框 7"/>
          <p:cNvSpPr txBox="1"/>
          <p:nvPr>
            <p:custDataLst>
              <p:tags r:id="rId2"/>
            </p:custDataLst>
          </p:nvPr>
        </p:nvSpPr>
        <p:spPr>
          <a:xfrm>
            <a:off x="539552" y="752476"/>
            <a:ext cx="167155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18438" name="Text Box 2"/>
          <p:cNvSpPr txBox="1"/>
          <p:nvPr>
            <p:custDataLst>
              <p:tags r:id="rId3"/>
            </p:custDataLst>
          </p:nvPr>
        </p:nvSpPr>
        <p:spPr>
          <a:xfrm>
            <a:off x="251520" y="1556792"/>
            <a:ext cx="8357559" cy="584775"/>
          </a:xfrm>
          <a:prstGeom prst="rect">
            <a:avLst/>
          </a:prstGeom>
          <a:noFill/>
          <a:ln w="28575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just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郭橐驼是个什么样的人？请结合第一段回答。</a:t>
            </a:r>
          </a:p>
        </p:txBody>
      </p:sp>
      <p:sp>
        <p:nvSpPr>
          <p:cNvPr id="205827" name="文本框 99"/>
          <p:cNvSpPr/>
          <p:nvPr>
            <p:custDataLst>
              <p:tags r:id="rId4"/>
            </p:custDataLst>
          </p:nvPr>
        </p:nvSpPr>
        <p:spPr>
          <a:xfrm>
            <a:off x="395536" y="2420888"/>
            <a:ext cx="8082765" cy="634544"/>
          </a:xfrm>
          <a:prstGeom prst="parallelogram">
            <a:avLst>
              <a:gd name="adj" fmla="val 25012"/>
            </a:avLst>
          </a:prstGeom>
          <a:pattFill prst="smGrid">
            <a:fgClr>
              <a:srgbClr val="BBE0E3"/>
            </a:fgClr>
            <a:bgClr>
              <a:srgbClr val="FFFFFF"/>
            </a:bgClr>
          </a:pattFill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zh-CN" sz="28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“隆然伏行”写出了人物的</a:t>
            </a:r>
            <a:r>
              <a:rPr lang="zh-CN" altLang="zh-CN" sz="2800" b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形象特征</a:t>
            </a:r>
            <a:r>
              <a:rPr lang="zh-CN" altLang="zh-CN" sz="28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</p:txBody>
      </p:sp>
      <p:sp>
        <p:nvSpPr>
          <p:cNvPr id="2" name="Text Box 2"/>
          <p:cNvSpPr txBox="1"/>
          <p:nvPr>
            <p:custDataLst>
              <p:tags r:id="rId5"/>
            </p:custDataLst>
          </p:nvPr>
        </p:nvSpPr>
        <p:spPr>
          <a:xfrm>
            <a:off x="377667" y="3260090"/>
            <a:ext cx="8370797" cy="1200329"/>
          </a:xfrm>
          <a:prstGeom prst="rect">
            <a:avLst/>
          </a:prstGeom>
          <a:noFill/>
          <a:ln w="28575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l" eaLnBrk="0" hangingPunct="0">
              <a:lnSpc>
                <a:spcPct val="150000"/>
              </a:lnSpc>
              <a:spcBef>
                <a:spcPct val="0"/>
              </a:spcBef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“甚善，名我固当”：指其病为号，不雅，但亲切。驼竟以为起得很恰当，且这样自称，勾勒出人物豁达的性格。</a:t>
            </a:r>
          </a:p>
        </p:txBody>
      </p:sp>
      <p:sp>
        <p:nvSpPr>
          <p:cNvPr id="3" name="Text Box 2"/>
          <p:cNvSpPr txBox="1"/>
          <p:nvPr>
            <p:custDataLst>
              <p:tags r:id="rId6"/>
            </p:custDataLst>
          </p:nvPr>
        </p:nvSpPr>
        <p:spPr>
          <a:xfrm>
            <a:off x="377667" y="4804410"/>
            <a:ext cx="8514813" cy="1200329"/>
          </a:xfrm>
          <a:prstGeom prst="rect">
            <a:avLst/>
          </a:prstGeom>
          <a:noFill/>
          <a:ln w="28575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l" eaLnBrk="0" hangingPunct="0">
              <a:lnSpc>
                <a:spcPct val="150000"/>
              </a:lnSpc>
              <a:spcBef>
                <a:spcPct val="0"/>
              </a:spcBef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第一自然段仿史传体例，介绍人物身世，通过简洁的叙述，生动的描写，一个不同一般的“驼者”形象便跃然纸上了。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 animBg="1"/>
      <p:bldP spid="205827" grpId="0" animBg="1"/>
      <p:bldP spid="2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260648"/>
            <a:ext cx="9144000" cy="636168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72009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其乡曰丰乐乡，在长安西。驼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业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种树，凡长安豪富人为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观游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及卖果者，皆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争迎取养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视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驼所种树，或移徙，无不活，且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硕茂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早实以蕃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。他植者虽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窥伺效慕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，莫能如也。</a:t>
            </a:r>
            <a:endParaRPr kumimoji="0" lang="zh-CN" sz="2800" b="1" i="0" u="none" strike="noStrike" cap="none" normalizeH="0" baseline="0">
              <a:ln>
                <a:noFill/>
              </a:ln>
              <a:solidFill>
                <a:srgbClr val="000714"/>
              </a:solidFill>
              <a:effectLst/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pPr indent="268605"/>
            <a:endParaRPr kumimoji="0" lang="en-US" altLang="zh-CN" sz="20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黑体" panose="02010609060101010101" charset="-122"/>
            </a:endParaRPr>
          </a:p>
          <a:p>
            <a:pPr indent="268605"/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业：以</a:t>
            </a:r>
            <a:r>
              <a:rPr kumimoji="0" lang="zh-CN" altLang="zh-CN" sz="20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Arial"/>
                <a:ea typeface="宋体" panose="02010600030101010101" pitchFamily="2" charset="-122"/>
                <a:cs typeface="黑体" panose="02010609060101010101" charset="-122"/>
              </a:rPr>
              <a:t>……</a:t>
            </a: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为业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，</a:t>
            </a: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是意动用法。</a:t>
            </a:r>
            <a:r>
              <a:rPr kumimoji="0" lang="en-US" altLang="zh-CN" sz="20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                      </a:t>
            </a:r>
            <a:r>
              <a:rPr lang="zh-CN" altLang="zh-CN" sz="2000" b="1">
                <a:solidFill>
                  <a:srgbClr val="7030A0"/>
                </a:solidFill>
                <a:latin typeface="Calibri" panose="020F0502020204030204" pitchFamily="34" charset="0"/>
                <a:cs typeface="黑体" panose="02010609060101010101" charset="-122"/>
              </a:rPr>
              <a:t>为，从事，经营。</a:t>
            </a:r>
            <a:endParaRPr lang="zh-CN" altLang="zh-CN" sz="2000">
              <a:solidFill>
                <a:srgbClr val="7030A0"/>
              </a:solidFill>
              <a:latin typeface="Arial" panose="020B0604020202020204" pitchFamily="34" charset="0"/>
              <a:cs typeface="宋体" panose="02010600030101010101" pitchFamily="2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观游：园林游览。</a:t>
            </a:r>
            <a:r>
              <a:rPr lang="en-US" altLang="zh-CN" sz="2000">
                <a:latin typeface="Arial" panose="020B0604020202020204" pitchFamily="34" charset="0"/>
                <a:cs typeface="黑体" panose="02010609060101010101" charset="-122"/>
              </a:rPr>
              <a:t>                                        </a:t>
            </a: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争迎取养：争着迎接雇用。</a:t>
            </a:r>
            <a:endParaRPr kumimoji="0" lang="zh-CN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或：有的。</a:t>
            </a:r>
            <a:r>
              <a:rPr kumimoji="0" lang="en-US" altLang="zh-CN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                                                              </a:t>
            </a: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移徙：指移植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；</a:t>
            </a: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徙，迁移。</a:t>
            </a:r>
            <a:endParaRPr lang="en-US" altLang="zh-CN" sz="2000">
              <a:latin typeface="Arial" panose="020B0604020202020204" pitchFamily="34" charset="0"/>
              <a:cs typeface="黑体" panose="02010609060101010101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硕茂：高大茂盛。</a:t>
            </a:r>
            <a:r>
              <a:rPr lang="en-US" altLang="zh-CN" sz="2000">
                <a:latin typeface="Arial" panose="020B0604020202020204" pitchFamily="34" charset="0"/>
                <a:cs typeface="黑体" panose="02010609060101010101" charset="-122"/>
              </a:rPr>
              <a:t>                                        </a:t>
            </a: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实：结果实，名词做动词。</a:t>
            </a:r>
            <a:endParaRPr kumimoji="0" lang="zh-CN" sz="2000" b="0" i="0" u="none" strike="noStrike" cap="none" normalizeH="0" baseline="0">
              <a:ln>
                <a:noFill/>
              </a:ln>
              <a:solidFill>
                <a:srgbClr val="7030A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indent="268605"/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以：而且，连词，作用同</a:t>
            </a: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宋体" panose="02010600030101010101" pitchFamily="2" charset="-122"/>
                <a:cs typeface="黑体" panose="02010609060101010101" charset="-122"/>
              </a:rPr>
              <a:t>“</a:t>
            </a: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而</a:t>
            </a: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宋体" panose="02010600030101010101" pitchFamily="2" charset="-122"/>
                <a:cs typeface="黑体" panose="02010609060101010101" charset="-122"/>
              </a:rPr>
              <a:t>”</a:t>
            </a: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。</a:t>
            </a:r>
            <a:r>
              <a:rPr lang="en-US" altLang="zh-CN" sz="2000">
                <a:latin typeface="Arial" panose="020B0604020202020204" pitchFamily="34" charset="0"/>
                <a:cs typeface="黑体" panose="02010609060101010101" charset="-122"/>
              </a:rPr>
              <a:t>              </a:t>
            </a: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蕃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（</a:t>
            </a:r>
            <a:r>
              <a:rPr lang="en-US" altLang="zh-CN" sz="2000" b="1"/>
              <a:t>  fán 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）</a:t>
            </a: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：多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，原义为茂盛</a:t>
            </a: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。</a:t>
            </a:r>
            <a:endParaRPr kumimoji="0" lang="zh-CN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他植者：其他种树的人。</a:t>
            </a:r>
            <a:r>
              <a:rPr lang="en-US" altLang="zh-CN" sz="2000">
                <a:latin typeface="Arial" panose="020B0604020202020204" pitchFamily="34" charset="0"/>
                <a:cs typeface="黑体" panose="02010609060101010101" charset="-122"/>
              </a:rPr>
              <a:t>                             </a:t>
            </a: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窥伺：偷偷地察看。</a:t>
            </a:r>
            <a:endParaRPr kumimoji="0" lang="zh-CN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效慕：仿效，慕也是</a:t>
            </a:r>
            <a:r>
              <a:rPr kumimoji="0" lang="en-US" altLang="zh-CN" sz="2000" b="1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“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效</a:t>
            </a:r>
            <a:r>
              <a:rPr kumimoji="0" lang="en-US" altLang="zh-CN" sz="2000" b="1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”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的意思。                  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莫：没有谁，代词。</a:t>
            </a:r>
            <a:endParaRPr kumimoji="0" lang="en-US" altLang="zh-CN" sz="20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黑体" panose="02010609060101010101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如：比得上，动词。</a:t>
            </a:r>
            <a:endParaRPr kumimoji="0" lang="en-US" altLang="zh-CN" sz="20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黑体" panose="02010609060101010101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72009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他的家乡叫丰乐乡，在长安城西边。郭橐驼以种树为职业，凡是长安城里经营园林游览和做水果买卖的豪富人，都争着把他接到家里奉养。观察橐驼种的树，有的是移植来的，也没有不成活的；而且长得高大茂盛，结果实早而且多。其他种树的人即使暗中观察、羡慕效仿，也没有谁能比得上</a:t>
            </a:r>
            <a:r>
              <a:rPr kumimoji="0" lang="zh-CN" altLang="en-US" sz="16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。</a:t>
            </a:r>
            <a:endParaRPr kumimoji="0" lang="zh-CN" altLang="en-US" sz="1600" b="0" i="0" u="none" strike="noStrike" cap="none" normalizeH="0" baseline="0">
              <a:ln>
                <a:noFill/>
              </a:ln>
              <a:solidFill>
                <a:srgbClr val="000714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2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2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文本框 142337"/>
          <p:cNvSpPr txBox="1"/>
          <p:nvPr>
            <p:custDataLst>
              <p:tags r:id="rId1"/>
            </p:custDataLst>
          </p:nvPr>
        </p:nvSpPr>
        <p:spPr>
          <a:xfrm>
            <a:off x="467544" y="4725144"/>
            <a:ext cx="1876425" cy="1592263"/>
          </a:xfrm>
          <a:prstGeom prst="rect">
            <a:avLst/>
          </a:prstGeom>
          <a:noFill/>
          <a:ln w="3810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所种树，或移徙，无不活</a:t>
            </a:r>
          </a:p>
        </p:txBody>
      </p:sp>
      <p:sp>
        <p:nvSpPr>
          <p:cNvPr id="142339" name="文本框 142338"/>
          <p:cNvSpPr txBox="1"/>
          <p:nvPr>
            <p:custDataLst>
              <p:tags r:id="rId2"/>
            </p:custDataLst>
          </p:nvPr>
        </p:nvSpPr>
        <p:spPr>
          <a:xfrm>
            <a:off x="2915816" y="5013176"/>
            <a:ext cx="2160587" cy="1104900"/>
          </a:xfrm>
          <a:prstGeom prst="rect">
            <a:avLst/>
          </a:prstGeom>
          <a:noFill/>
          <a:ln w="3810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>
              <a:buClr>
                <a:srgbClr val="000000"/>
              </a:buClr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且硕茂，早实以蕃</a:t>
            </a:r>
          </a:p>
        </p:txBody>
      </p:sp>
      <p:sp>
        <p:nvSpPr>
          <p:cNvPr id="142340" name="文本框 142339"/>
          <p:cNvSpPr txBox="1"/>
          <p:nvPr>
            <p:custDataLst>
              <p:tags r:id="rId3"/>
            </p:custDataLst>
          </p:nvPr>
        </p:nvSpPr>
        <p:spPr>
          <a:xfrm>
            <a:off x="5796136" y="4725144"/>
            <a:ext cx="2279650" cy="1592262"/>
          </a:xfrm>
          <a:prstGeom prst="rect">
            <a:avLst/>
          </a:prstGeom>
          <a:noFill/>
          <a:ln w="3810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buClr>
                <a:srgbClr val="000000"/>
              </a:buClr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他植者虽</a:t>
            </a:r>
          </a:p>
          <a:p>
            <a:pPr lvl="0" indent="0">
              <a:buClr>
                <a:srgbClr val="000000"/>
              </a:buClr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窥伺效慕，莫能如也</a:t>
            </a:r>
          </a:p>
        </p:txBody>
      </p:sp>
      <p:sp>
        <p:nvSpPr>
          <p:cNvPr id="142341" name="文本框 142340"/>
          <p:cNvSpPr txBox="1"/>
          <p:nvPr>
            <p:custDataLst>
              <p:tags r:id="rId4"/>
            </p:custDataLst>
          </p:nvPr>
        </p:nvSpPr>
        <p:spPr>
          <a:xfrm>
            <a:off x="1763688" y="2204864"/>
            <a:ext cx="5040312" cy="1349375"/>
          </a:xfrm>
          <a:prstGeom prst="rect">
            <a:avLst/>
          </a:prstGeom>
          <a:noFill/>
          <a:ln w="3810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buClr>
                <a:srgbClr val="000000"/>
              </a:buClr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凡长安富人为观游及</a:t>
            </a:r>
          </a:p>
          <a:p>
            <a:pPr lvl="0" indent="0">
              <a:buClr>
                <a:srgbClr val="000000"/>
              </a:buClr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卖果者，皆争迎取养</a:t>
            </a:r>
          </a:p>
        </p:txBody>
      </p:sp>
      <p:grpSp>
        <p:nvGrpSpPr>
          <p:cNvPr id="2" name="组合 142341"/>
          <p:cNvGrpSpPr/>
          <p:nvPr>
            <p:custDataLst>
              <p:tags r:id="rId5"/>
            </p:custDataLst>
          </p:nvPr>
        </p:nvGrpSpPr>
        <p:grpSpPr>
          <a:xfrm>
            <a:off x="1259632" y="3573016"/>
            <a:ext cx="5886450" cy="1028700"/>
            <a:chOff x="1021" y="1104"/>
            <a:chExt cx="3708" cy="648"/>
          </a:xfrm>
        </p:grpSpPr>
        <p:sp>
          <p:nvSpPr>
            <p:cNvPr id="24582" name="矩形 142342"/>
            <p:cNvSpPr/>
            <p:nvPr>
              <p:custDataLst>
                <p:tags r:id="rId8"/>
              </p:custDataLst>
            </p:nvPr>
          </p:nvSpPr>
          <p:spPr>
            <a:xfrm>
              <a:off x="1056" y="1392"/>
              <a:ext cx="3648" cy="48"/>
            </a:xfrm>
            <a:prstGeom prst="rect">
              <a:avLst/>
            </a:prstGeom>
            <a:solidFill>
              <a:srgbClr val="800000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83" name="矩形 142343"/>
            <p:cNvSpPr/>
            <p:nvPr>
              <p:custDataLst>
                <p:tags r:id="rId9"/>
              </p:custDataLst>
            </p:nvPr>
          </p:nvSpPr>
          <p:spPr>
            <a:xfrm>
              <a:off x="2736" y="1104"/>
              <a:ext cx="96" cy="288"/>
            </a:xfrm>
            <a:prstGeom prst="rect">
              <a:avLst/>
            </a:prstGeom>
            <a:solidFill>
              <a:srgbClr val="800000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84" name="下箭头 142344"/>
            <p:cNvSpPr/>
            <p:nvPr>
              <p:custDataLst>
                <p:tags r:id="rId10"/>
              </p:custDataLst>
            </p:nvPr>
          </p:nvSpPr>
          <p:spPr>
            <a:xfrm>
              <a:off x="1021" y="1434"/>
              <a:ext cx="135" cy="318"/>
            </a:xfrm>
            <a:prstGeom prst="downArrow">
              <a:avLst>
                <a:gd name="adj1" fmla="val 50000"/>
                <a:gd name="adj2" fmla="val 58877"/>
              </a:avLst>
            </a:prstGeom>
            <a:solidFill>
              <a:srgbClr val="800000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85" name="下箭头 142345"/>
            <p:cNvSpPr/>
            <p:nvPr>
              <p:custDataLst>
                <p:tags r:id="rId11"/>
              </p:custDataLst>
            </p:nvPr>
          </p:nvSpPr>
          <p:spPr>
            <a:xfrm>
              <a:off x="2708" y="1425"/>
              <a:ext cx="135" cy="318"/>
            </a:xfrm>
            <a:prstGeom prst="downArrow">
              <a:avLst>
                <a:gd name="adj1" fmla="val 50000"/>
                <a:gd name="adj2" fmla="val 58877"/>
              </a:avLst>
            </a:prstGeom>
            <a:solidFill>
              <a:srgbClr val="800000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86" name="下箭头 142346"/>
            <p:cNvSpPr/>
            <p:nvPr>
              <p:custDataLst>
                <p:tags r:id="rId12"/>
              </p:custDataLst>
            </p:nvPr>
          </p:nvSpPr>
          <p:spPr>
            <a:xfrm>
              <a:off x="4594" y="1434"/>
              <a:ext cx="135" cy="318"/>
            </a:xfrm>
            <a:prstGeom prst="downArrow">
              <a:avLst>
                <a:gd name="adj1" fmla="val 50000"/>
                <a:gd name="adj2" fmla="val 58877"/>
              </a:avLst>
            </a:prstGeom>
            <a:solidFill>
              <a:srgbClr val="800000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5141"/>
          <p:cNvSpPr txBox="1"/>
          <p:nvPr>
            <p:custDataLst>
              <p:tags r:id="rId6"/>
            </p:custDataLst>
          </p:nvPr>
        </p:nvSpPr>
        <p:spPr>
          <a:xfrm>
            <a:off x="0" y="260648"/>
            <a:ext cx="8892480" cy="175432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720090">
              <a:spcBef>
                <a:spcPct val="0"/>
              </a:spcBef>
            </a:pPr>
            <a:r>
              <a:rPr lang="zh-CN" altLang="en-US" sz="3600" b="1">
                <a:solidFill>
                  <a:srgbClr val="000714"/>
                </a:solidFill>
                <a:latin typeface="Arial" panose="020B0604020202020204" pitchFamily="34" charset="0"/>
                <a:ea typeface="黑体" panose="02010609060101010101" charset="-122"/>
              </a:rPr>
              <a:t>从第二段看，郭橐驼种树本领如何？从哪些方面可以看出来？运用什么艺术表现手法？</a:t>
            </a:r>
          </a:p>
        </p:txBody>
      </p:sp>
      <p:sp>
        <p:nvSpPr>
          <p:cNvPr id="14" name="矩形 13"/>
          <p:cNvSpPr/>
          <p:nvPr>
            <p:custDataLst>
              <p:tags r:id="rId7"/>
            </p:custDataLst>
          </p:nvPr>
        </p:nvSpPr>
        <p:spPr>
          <a:xfrm>
            <a:off x="7092280" y="1844824"/>
            <a:ext cx="1872208" cy="2346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本段写驼种树本领全面高超，是种树行家，用了侧面描写的方法。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2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42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42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 animBg="1"/>
      <p:bldP spid="142339" grpId="0" animBg="1"/>
      <p:bldP spid="142340" grpId="0" animBg="1"/>
      <p:bldP spid="142341" grpId="0" animBg="1"/>
      <p:bldP spid="12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86342"/>
            <a:ext cx="9144000" cy="64325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72009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有问之，对曰：“橐驼非能使木寿且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孳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也，能顺木之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天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，以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致其性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焉尔。凡植木之性，其本欲舒，其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培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欲平，其土欲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故，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其筑欲密。既然已，勿动勿虑，去不复顾。</a:t>
            </a:r>
            <a:endParaRPr kumimoji="0" lang="en-US" altLang="zh-CN" sz="20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lvl="0" indent="36004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有问之：有人问他（种树的经验）。</a:t>
            </a:r>
            <a:r>
              <a:rPr lang="en-US" altLang="zh-CN" sz="2000">
                <a:latin typeface="Arial" panose="020B0604020202020204" pitchFamily="34" charset="0"/>
                <a:cs typeface="黑体" panose="02010609060101010101" charset="-122"/>
              </a:rPr>
              <a:t>      </a:t>
            </a: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木：树。</a:t>
            </a:r>
            <a:endParaRPr kumimoji="0" lang="en-US" altLang="zh-CN" sz="20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黑体" panose="02010609060101010101" charset="-122"/>
            </a:endParaRPr>
          </a:p>
          <a:p>
            <a:pPr marL="0" marR="0" lvl="0" indent="36004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寿且孳（</a:t>
            </a:r>
            <a:r>
              <a:rPr kumimoji="0" lang="en-US" altLang="zh-CN" sz="2000" b="1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zī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）：活得长久而且繁殖茂盛；孳：繁殖。</a:t>
            </a:r>
            <a:endParaRPr kumimoji="0" lang="zh-CN" altLang="en-US" sz="2000" b="0" i="0" u="none" strike="noStrike" cap="none" normalizeH="0" baseline="0">
              <a:ln>
                <a:noFill/>
              </a:ln>
              <a:solidFill>
                <a:srgbClr val="7030A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36004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天：指自然生长规律。</a:t>
            </a:r>
            <a:endParaRPr kumimoji="0" lang="en-US" altLang="zh-CN" sz="20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黑体" panose="02010609060101010101" charset="-122"/>
            </a:endParaRPr>
          </a:p>
          <a:p>
            <a:pPr marL="0" marR="0" lvl="0" indent="36004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致其性：使它按照自己的本性成长。</a:t>
            </a:r>
            <a:r>
              <a:rPr kumimoji="0" lang="zh-CN" altLang="en-US" sz="2000" b="1" i="0" u="none" strike="noStrike" cap="none" normalizeH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       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焉尔：罢了，句末语气词连用。</a:t>
            </a:r>
            <a:endParaRPr kumimoji="0" lang="zh-CN" alt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36004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凡：凡是，所有，表示概括，副词。</a:t>
            </a:r>
            <a:endParaRPr kumimoji="0" lang="zh-CN" alt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indent="360045"/>
            <a:r>
              <a:rPr lang="zh-CN" altLang="en-US" sz="2000" b="1">
                <a:solidFill>
                  <a:srgbClr val="7030A0"/>
                </a:solidFill>
                <a:latin typeface="Calibri" panose="020F0502020204030204" pitchFamily="34" charset="0"/>
                <a:cs typeface="黑体" panose="02010609060101010101" charset="-122"/>
              </a:rPr>
              <a:t>性：指树木固有的特点。</a:t>
            </a:r>
            <a:r>
              <a:rPr lang="zh-CN" altLang="en-US" sz="2000" b="1">
                <a:solidFill>
                  <a:srgbClr val="FF0000"/>
                </a:solidFill>
                <a:latin typeface="Calibri" panose="020F0502020204030204" pitchFamily="34" charset="0"/>
                <a:cs typeface="黑体" panose="02010609060101010101" charset="-122"/>
              </a:rPr>
              <a:t>                              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植木之性：按树木的本性种植。</a:t>
            </a:r>
            <a:endParaRPr kumimoji="0" lang="zh-CN" alt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36004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本：树根。                            欲：要。          舒：舒展。</a:t>
            </a:r>
            <a:endParaRPr kumimoji="0" lang="en-US" altLang="zh-CN" sz="20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黑体" panose="02010609060101010101" charset="-122"/>
            </a:endParaRPr>
          </a:p>
          <a:p>
            <a:pPr marL="0" marR="0" lvl="0" indent="36004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培：培土。</a:t>
            </a:r>
            <a:r>
              <a:rPr lang="zh-CN" altLang="en-US" sz="2000">
                <a:latin typeface="Arial" panose="020B0604020202020204" pitchFamily="34" charset="0"/>
                <a:cs typeface="黑体" panose="02010609060101010101" charset="-122"/>
              </a:rPr>
              <a:t>                       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故：旧。</a:t>
            </a:r>
            <a:r>
              <a:rPr lang="zh-CN" altLang="en-US" sz="2000">
                <a:latin typeface="Arial" panose="020B0604020202020204" pitchFamily="34" charset="0"/>
                <a:cs typeface="黑体" panose="02010609060101010101" charset="-122"/>
              </a:rPr>
              <a:t>        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筑：捣土。</a:t>
            </a:r>
            <a:endParaRPr kumimoji="0" lang="en-US" altLang="zh-CN" sz="2000" b="1" i="0" u="none" strike="noStrike" cap="none" normalizeH="0" baseline="0">
              <a:ln>
                <a:noFill/>
              </a:ln>
              <a:solidFill>
                <a:srgbClr val="7030A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黑体" panose="02010609060101010101" charset="-122"/>
            </a:endParaRPr>
          </a:p>
          <a:p>
            <a:pPr marL="0" marR="0" lvl="0" indent="36004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密：结实。</a:t>
            </a:r>
            <a:r>
              <a:rPr lang="zh-CN" altLang="en-US" sz="2000">
                <a:latin typeface="Arial" panose="020B0604020202020204" pitchFamily="34" charset="0"/>
                <a:cs typeface="黑体" panose="02010609060101010101" charset="-122"/>
              </a:rPr>
              <a:t>                       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既然：已经这样。</a:t>
            </a:r>
            <a:r>
              <a:rPr lang="en-US" altLang="zh-CN" sz="2000" b="1">
                <a:solidFill>
                  <a:srgbClr val="FF0000"/>
                </a:solidFill>
                <a:latin typeface="Calibri" panose="020F0502020204030204" pitchFamily="34" charset="0"/>
                <a:cs typeface="黑体" panose="02010609060101010101" charset="-122"/>
              </a:rPr>
              <a:t>              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已：（做）完了。</a:t>
            </a:r>
            <a:endParaRPr kumimoji="0" lang="en-US" altLang="zh-CN" sz="20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黑体" panose="02010609060101010101" charset="-122"/>
            </a:endParaRPr>
          </a:p>
          <a:p>
            <a:pPr marL="0" marR="0" lvl="0" indent="36004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勿动：不要再动它。</a:t>
            </a:r>
            <a:r>
              <a:rPr lang="zh-CN" altLang="en-US" sz="2000">
                <a:latin typeface="Arial" panose="020B0604020202020204" pitchFamily="34" charset="0"/>
                <a:cs typeface="黑体" panose="02010609060101010101" charset="-122"/>
              </a:rPr>
              <a:t>        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勿虑：不要再担心它。</a:t>
            </a:r>
            <a:endParaRPr kumimoji="0" lang="zh-CN" alt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36004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去：离开。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                            顾：回头看。</a:t>
            </a:r>
            <a:endParaRPr kumimoji="0" lang="zh-CN" alt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72009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有人问他种树种得好的原因，他回答说：</a:t>
            </a: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Arial"/>
                <a:ea typeface="宋体" panose="02010600030101010101" pitchFamily="2" charset="-122"/>
                <a:cs typeface="黑体" panose="02010609060101010101" charset="-122"/>
              </a:rPr>
              <a:t>“</a:t>
            </a: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我郭橐驼不是能够使树木活得长久而且长得很快，只不过能够顺应树木的天性，来实现其自身的习性罢了。但凡种树的方法，它的树根要舒展，它的培土要平均，它根下的土要用原来培育树苗的土，它捣土要结实。已经这样做了，就不要再动，不要再忧虑它，离开它不再回顾。</a:t>
            </a:r>
            <a:endParaRPr kumimoji="0" lang="zh-CN" altLang="en-US" sz="2400" b="0" i="0" u="none" strike="noStrike" cap="none" normalizeH="0" baseline="0">
              <a:ln>
                <a:noFill/>
              </a:ln>
              <a:solidFill>
                <a:srgbClr val="000714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0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0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4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4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-99843"/>
            <a:ext cx="9144000" cy="67403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72009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其莳也若子，其置也若弃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，则其天者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全而其性得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矣。故吾不害其长而已，非有能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硕茂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之也；不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抑耗其实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而已，非有能早而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蕃之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也。他植者则不然，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根拳而土易，其培之也，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若不过焉则不及。</a:t>
            </a:r>
            <a:endParaRPr kumimoji="0" lang="zh-CN" sz="2400" b="0" i="0" u="none" strike="noStrike" cap="none" normalizeH="0" baseline="0">
              <a:ln>
                <a:noFill/>
              </a:ln>
              <a:solidFill>
                <a:srgbClr val="000714"/>
              </a:solidFill>
              <a:effectLst/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黑体" panose="02010609060101010101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其：如果，连词。</a:t>
            </a:r>
            <a:r>
              <a:rPr lang="en-US" altLang="zh-CN" sz="2000">
                <a:latin typeface="Arial" panose="020B0604020202020204" pitchFamily="34" charset="0"/>
                <a:cs typeface="黑体" panose="02010609060101010101" charset="-122"/>
              </a:rPr>
              <a:t>                                  </a:t>
            </a: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莳（</a:t>
            </a:r>
            <a:r>
              <a:rPr kumimoji="0" lang="en-US" altLang="zh-CN" sz="20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sh</a:t>
            </a:r>
            <a:r>
              <a:rPr kumimoji="0" lang="en-US" altLang="zh-CN" sz="20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Arial"/>
                <a:ea typeface="宋体" panose="02010600030101010101" pitchFamily="2" charset="-122"/>
                <a:cs typeface="黑体" panose="02010609060101010101" charset="-122"/>
              </a:rPr>
              <a:t>ì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）：栽种。</a:t>
            </a:r>
            <a:endParaRPr kumimoji="0" lang="en-US" altLang="zh-CN" sz="2000" b="1" i="0" u="none" strike="noStrike" cap="none" normalizeH="0" baseline="0">
              <a:ln>
                <a:noFill/>
              </a:ln>
              <a:solidFill>
                <a:srgbClr val="000714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黑体" panose="02010609060101010101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若子：像对待子女一样精心。</a:t>
            </a:r>
            <a:r>
              <a:rPr lang="zh-CN" altLang="en-US" sz="2000">
                <a:latin typeface="Arial" panose="020B0604020202020204" pitchFamily="34" charset="0"/>
                <a:cs typeface="黑体" panose="02010609060101010101" charset="-122"/>
              </a:rPr>
              <a:t>                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置：放在一边。</a:t>
            </a:r>
            <a:endParaRPr kumimoji="0" lang="en-US" altLang="zh-CN" sz="20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黑体" panose="02010609060101010101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若弃：像丢弃了一样不管。                        </a:t>
            </a:r>
            <a:r>
              <a:rPr lang="zh-CN" altLang="en-US" sz="2000" b="1">
                <a:solidFill>
                  <a:srgbClr val="FF0000"/>
                </a:solidFill>
                <a:latin typeface="Calibri" panose="020F0502020204030204" pitchFamily="34" charset="0"/>
                <a:cs typeface="黑体" panose="02010609060101010101" charset="-122"/>
              </a:rPr>
              <a:t>则：那么，连词。者：助词，无义。</a:t>
            </a:r>
            <a:endParaRPr kumimoji="0" lang="zh-CN" alt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则其天者全而其性得矣：那么树木的生长规律可以保全而它的本性得到了。</a:t>
            </a:r>
            <a:endParaRPr kumimoji="0" lang="zh-CN" altLang="en-US" sz="2000" b="0" i="0" u="none" strike="noStrike" cap="none" normalizeH="0" baseline="0">
              <a:ln>
                <a:noFill/>
              </a:ln>
              <a:solidFill>
                <a:srgbClr val="000714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不害其长：不妨碍它的生长。                   而已：罢了，句末语气词连用。</a:t>
            </a:r>
            <a:endParaRPr kumimoji="0" lang="zh-CN" alt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硕茂：使动用法，使高大茂盛。</a:t>
            </a:r>
            <a:r>
              <a:rPr lang="zh-CN" altLang="en-US" sz="2000">
                <a:latin typeface="Arial" panose="020B0604020202020204" pitchFamily="34" charset="0"/>
                <a:cs typeface="黑体" panose="02010609060101010101" charset="-122"/>
              </a:rPr>
              <a:t>                      </a:t>
            </a:r>
            <a:endParaRPr lang="en-US" altLang="zh-CN" sz="2000">
              <a:latin typeface="Arial" panose="020B0604020202020204" pitchFamily="34" charset="0"/>
              <a:cs typeface="黑体" panose="02010609060101010101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不抑耗其实：不抑制、损耗它的果实（的成熟过程）。</a:t>
            </a:r>
            <a:endParaRPr kumimoji="0" lang="zh-CN" altLang="en-US" sz="2000" b="0" i="0" u="none" strike="noStrike" cap="none" normalizeH="0" baseline="0">
              <a:ln>
                <a:noFill/>
              </a:ln>
              <a:solidFill>
                <a:srgbClr val="000714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早而蕃（</a:t>
            </a:r>
            <a:r>
              <a:rPr kumimoji="0" lang="en-US" altLang="zh-CN" sz="2000" b="1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f</a:t>
            </a:r>
            <a:r>
              <a:rPr kumimoji="0" lang="en-US" altLang="zh-CN" sz="2000" b="1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Arial"/>
                <a:ea typeface="宋体" panose="02010600030101010101" pitchFamily="2" charset="-122"/>
                <a:cs typeface="黑体" panose="02010609060101010101" charset="-122"/>
              </a:rPr>
              <a:t>á</a:t>
            </a:r>
            <a:r>
              <a:rPr kumimoji="0" lang="en-US" altLang="zh-CN" sz="2000" b="1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n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）：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使动用法，使</a:t>
            </a:r>
            <a:r>
              <a:rPr kumimoji="0" lang="en-US" altLang="zh-CN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宋体" panose="02010600030101010101" pitchFamily="2" charset="-122"/>
                <a:cs typeface="黑体" panose="02010609060101010101" charset="-122"/>
              </a:rPr>
              <a:t>……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（结实）早而且多。</a:t>
            </a:r>
            <a:endParaRPr kumimoji="0" lang="zh-CN" alt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根拳：树根蜷曲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。                                          土易：更换新土。</a:t>
            </a:r>
            <a:endParaRPr kumimoji="0" lang="zh-CN" altLang="en-US" sz="2000" b="0" i="0" u="none" strike="noStrike" cap="none" normalizeH="0" baseline="0">
              <a:ln>
                <a:noFill/>
              </a:ln>
              <a:solidFill>
                <a:srgbClr val="7030A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若不过焉则不及：如果不是过多就是不够，若</a:t>
            </a:r>
            <a:r>
              <a:rPr kumimoji="0" lang="en-US" altLang="zh-CN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宋体" panose="02010600030101010101" pitchFamily="2" charset="-122"/>
                <a:cs typeface="黑体" panose="02010609060101010101" charset="-122"/>
              </a:rPr>
              <a:t>…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则</a:t>
            </a:r>
            <a:r>
              <a:rPr kumimoji="0" lang="en-US" altLang="zh-CN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宋体" panose="02010600030101010101" pitchFamily="2" charset="-122"/>
                <a:cs typeface="黑体" panose="02010609060101010101" charset="-122"/>
              </a:rPr>
              <a:t>…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，如果</a:t>
            </a:r>
            <a:r>
              <a:rPr kumimoji="0" lang="en-US" altLang="zh-CN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宋体" panose="02010600030101010101" pitchFamily="2" charset="-122"/>
                <a:cs typeface="黑体" panose="02010609060101010101" charset="-122"/>
              </a:rPr>
              <a:t>…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那么（就）。</a:t>
            </a:r>
            <a:endParaRPr kumimoji="0" lang="en-US" altLang="zh-CN" sz="20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黑体" panose="02010609060101010101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焉：句中语气词，无义。</a:t>
            </a:r>
            <a:endParaRPr kumimoji="0" lang="zh-CN" alt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72009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1" i="0" u="none" strike="noStrike" cap="none" normalizeH="0" baseline="0">
              <a:ln>
                <a:noFill/>
              </a:ln>
              <a:solidFill>
                <a:srgbClr val="000714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黑体" panose="02010609060101010101" charset="-122"/>
            </a:endParaRPr>
          </a:p>
          <a:p>
            <a:pPr marL="0" marR="0" lvl="0" indent="72009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栽种时要像对待子女一样细心，栽好后要像丢弃它一样放在一边，那么树木的天性就得以保全，它的习性就得以实现。所以我只不过不妨碍它的生长罢了，并不是有能使它长得高大茂盛的办法；只不过不抑制、减少它的结果罢了，也并不是有能使它果实结得早又多的办法。别的种树人却不是这样，树根拳曲又换了生土；他培土的时候，不是过多就是过少。</a:t>
            </a:r>
            <a:endParaRPr kumimoji="0" lang="zh-CN" altLang="en-US" sz="2000" b="0" i="0" u="none" strike="noStrike" cap="none" normalizeH="0" baseline="0">
              <a:ln>
                <a:noFill/>
              </a:ln>
              <a:solidFill>
                <a:srgbClr val="000714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0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0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0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0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07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07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07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07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07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25339"/>
            <a:ext cx="9144000" cy="64940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72009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苟有能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反是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者，则又爱之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太恩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，忧之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太勤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，旦视而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暮抚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，已去而复顾，甚者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爪其肤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以验其生枯，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摇其本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以观其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疏密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，而木之性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日以离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矣。虽曰爱之，其实害之；虽曰忧之，其实仇之，故不我若也。吾又何能为哉！”</a:t>
            </a:r>
            <a:endParaRPr kumimoji="0" lang="zh-CN" sz="2400" b="0" i="0" u="none" strike="noStrike" cap="none" normalizeH="0" baseline="0">
              <a:ln>
                <a:noFill/>
              </a:ln>
              <a:solidFill>
                <a:srgbClr val="000714"/>
              </a:solidFill>
              <a:effectLst/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1" i="0" u="none" strike="noStrike" cap="none" normalizeH="0" baseline="0">
              <a:ln>
                <a:noFill/>
              </a:ln>
              <a:solidFill>
                <a:srgbClr val="7030A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黑体" panose="02010609060101010101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苟：如果，连词。</a:t>
            </a:r>
            <a:r>
              <a:rPr kumimoji="0" lang="en-US" altLang="zh-CN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                                                 </a:t>
            </a: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反是者：与此相反的人。</a:t>
            </a:r>
            <a:endParaRPr kumimoji="0" lang="zh-CN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爱之太恩：爱它太情深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；</a:t>
            </a: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恩，情义深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宋体" panose="02010600030101010101" pitchFamily="2" charset="-122"/>
                <a:cs typeface="黑体" panose="02010609060101010101" charset="-122"/>
              </a:rPr>
              <a:t>。</a:t>
            </a:r>
            <a:r>
              <a:rPr lang="zh-CN" altLang="en-US" sz="2000">
                <a:latin typeface="Arial" panose="020B0604020202020204" pitchFamily="34" charset="0"/>
                <a:cs typeface="黑体" panose="02010609060101010101" charset="-122"/>
              </a:rPr>
              <a:t>       </a:t>
            </a: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忧之太勤：担心它太过分。</a:t>
            </a:r>
            <a:endParaRPr kumimoji="0" lang="zh-CN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甚者：更严重的。</a:t>
            </a:r>
            <a:r>
              <a:rPr kumimoji="0" lang="en-US" altLang="zh-CN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                                                 </a:t>
            </a: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甚，严重。</a:t>
            </a:r>
            <a:endParaRPr kumimoji="0" lang="zh-CN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爪其肤：掐破树皮。爪，掐，作动词用。</a:t>
            </a:r>
            <a:r>
              <a:rPr lang="en-US" altLang="zh-CN" sz="2000">
                <a:latin typeface="Arial" panose="020B0604020202020204" pitchFamily="34" charset="0"/>
                <a:cs typeface="黑体" panose="02010609060101010101" charset="-122"/>
              </a:rPr>
              <a:t>    </a:t>
            </a: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以：表目的，连词，用来。</a:t>
            </a:r>
            <a:endParaRPr kumimoji="0" lang="zh-CN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验：检验，观察。</a:t>
            </a:r>
            <a:r>
              <a:rPr kumimoji="0" lang="en-US" altLang="zh-CN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                                                  </a:t>
            </a: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生枯：活着还是枯死。</a:t>
            </a:r>
            <a:endParaRPr kumimoji="0" lang="zh-CN" sz="2000" b="0" i="0" u="none" strike="noStrike" cap="none" normalizeH="0" baseline="0">
              <a:ln>
                <a:noFill/>
              </a:ln>
              <a:solidFill>
                <a:srgbClr val="7030A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疏密：指土的松与紧。</a:t>
            </a:r>
            <a:r>
              <a:rPr lang="en-US" altLang="zh-CN" sz="2000">
                <a:latin typeface="Arial" panose="020B0604020202020204" pitchFamily="34" charset="0"/>
                <a:cs typeface="黑体" panose="02010609060101010101" charset="-122"/>
              </a:rPr>
              <a:t>                                 </a:t>
            </a: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日以离：一天地失去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；</a:t>
            </a: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以，连词，连接状语和动词，不译。</a:t>
            </a:r>
            <a:endParaRPr kumimoji="0" lang="zh-CN" sz="2000" b="0" i="0" u="none" strike="noStrike" cap="none" normalizeH="0" baseline="0">
              <a:ln>
                <a:noFill/>
              </a:ln>
              <a:solidFill>
                <a:srgbClr val="7030A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不我若：</a:t>
            </a: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不若我，比不上我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，</a:t>
            </a: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否定句中代词作宾语时一般要置于动词前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；</a:t>
            </a: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若，及，赶得上，动词。</a:t>
            </a:r>
            <a:endParaRPr kumimoji="0" lang="zh-CN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72009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1" i="0" u="none" strike="noStrike" cap="none" normalizeH="0" baseline="0">
              <a:ln>
                <a:noFill/>
              </a:ln>
              <a:solidFill>
                <a:srgbClr val="000714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黑体" panose="02010609060101010101" charset="-122"/>
            </a:endParaRPr>
          </a:p>
          <a:p>
            <a:pPr marL="0" marR="0" lvl="0" indent="72009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如果有能够和这种做法相反的人，就又太过于吝惜它们了，担心它太过分了，在早晨去看了，在晚上又去摸摸，已经离开了，又回头去看看。更严重的，甚至用指甲划破树皮来观察它是活着还是枯死了，摇晃树根来看它是否栽结实了，这样树木的天性就一天天远去了。虽然说是喜爱它，这实际上是害了它，虽说是担心它，这实际上是仇视它。所以他们都不如我。我又能做什么呢？</a:t>
            </a: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Arial"/>
                <a:ea typeface="宋体" panose="02010600030101010101" pitchFamily="2" charset="-122"/>
                <a:cs typeface="黑体" panose="02010609060101010101" charset="-122"/>
              </a:rPr>
              <a:t>”</a:t>
            </a:r>
            <a:endParaRPr kumimoji="0" lang="zh-CN" sz="2000" b="0" i="0" u="none" strike="noStrike" cap="none" normalizeH="0" baseline="0">
              <a:ln>
                <a:noFill/>
              </a:ln>
              <a:solidFill>
                <a:srgbClr val="000714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0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0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0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09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409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129026"/>
          <p:cNvSpPr/>
          <p:nvPr>
            <p:custDataLst>
              <p:tags r:id="rId1"/>
            </p:custDataLst>
          </p:nvPr>
        </p:nvSpPr>
        <p:spPr>
          <a:xfrm>
            <a:off x="611188" y="188913"/>
            <a:ext cx="27432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85000" lnSpcReduction="20000"/>
          </a:bodyPr>
          <a:lstStyle/>
          <a:p>
            <a:pPr algn="ctr"/>
            <a:r>
              <a:rPr lang="zh-CN" altLang="en-US" sz="54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种树之道</a:t>
            </a:r>
          </a:p>
        </p:txBody>
      </p:sp>
      <p:graphicFrame>
        <p:nvGraphicFramePr>
          <p:cNvPr id="129080" name="表格 129079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79388" y="909638"/>
          <a:ext cx="8785225" cy="5719762"/>
        </p:xfrm>
        <a:graphic>
          <a:graphicData uri="http://schemas.openxmlformats.org/drawingml/2006/table">
            <a:tbl>
              <a:tblPr/>
              <a:tblGrid>
                <a:gridCol w="1036638"/>
                <a:gridCol w="4076700"/>
                <a:gridCol w="3671887"/>
              </a:tblGrid>
              <a:tr h="57785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ea typeface="黑体" panose="02010609060101010101" charset="-122"/>
                        </a:rPr>
                        <a:t>郭橐驼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ea typeface="黑体" panose="02010609060101010101" charset="-122"/>
                        </a:rPr>
                        <a:t>他植者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</a:tr>
              <a:tr h="63976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>
                          <a:ea typeface="黑体" panose="02010609060101010101" charset="-122"/>
                        </a:rPr>
                        <a:t>道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600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62050">
                <a:tc rowSpan="2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>
                        <a:ea typeface="黑体" panose="02010609060101010101" charset="-122"/>
                      </a:endParaRPr>
                    </a:p>
                    <a:p>
                      <a:pPr marL="0" lvl="0" indent="0">
                        <a:buNone/>
                      </a:pPr>
                      <a:endParaRPr lang="en-US" altLang="zh-CN">
                        <a:ea typeface="黑体" panose="02010609060101010101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3600" b="1">
                          <a:ea typeface="黑体" panose="02010609060101010101" charset="-122"/>
                        </a:rPr>
                        <a:t>术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/>
                        <a:t>移</a:t>
                      </a:r>
                    </a:p>
                    <a:p>
                      <a:pPr marL="0" lvl="0" indent="0">
                        <a:buNone/>
                      </a:pPr>
                      <a:r>
                        <a:rPr lang="zh-CN" altLang="en-US" sz="3200" b="1"/>
                        <a:t>植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625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/>
                        <a:t>管</a:t>
                      </a:r>
                    </a:p>
                    <a:p>
                      <a:pPr marL="0" lvl="0" indent="0">
                        <a:buNone/>
                      </a:pPr>
                      <a:endParaRPr lang="zh-CN" altLang="en-US" sz="3200" b="1"/>
                    </a:p>
                    <a:p>
                      <a:pPr marL="0" lvl="0" indent="0">
                        <a:buNone/>
                      </a:pPr>
                      <a:r>
                        <a:rPr lang="zh-CN" altLang="en-US" sz="3200" b="1"/>
                        <a:t>理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>
                          <a:ea typeface="黑体" panose="02010609060101010101" charset="-122"/>
                        </a:rPr>
                        <a:t>结果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01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>
                          <a:ea typeface="黑体" panose="02010609060101010101" charset="-122"/>
                        </a:rPr>
                        <a:t>角度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4400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4400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703" name="直接连接符 129056"/>
          <p:cNvSpPr/>
          <p:nvPr>
            <p:custDataLst>
              <p:tags r:id="rId3"/>
            </p:custDataLst>
          </p:nvPr>
        </p:nvSpPr>
        <p:spPr>
          <a:xfrm flipH="1">
            <a:off x="1835150" y="2133600"/>
            <a:ext cx="0" cy="29511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29058" name="文本框 129057"/>
          <p:cNvSpPr txBox="1"/>
          <p:nvPr>
            <p:custDataLst>
              <p:tags r:id="rId4"/>
            </p:custDataLst>
          </p:nvPr>
        </p:nvSpPr>
        <p:spPr>
          <a:xfrm>
            <a:off x="1258888" y="1412875"/>
            <a:ext cx="410527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顺木之天以致其性</a:t>
            </a:r>
          </a:p>
        </p:txBody>
      </p:sp>
      <p:sp>
        <p:nvSpPr>
          <p:cNvPr id="129059" name="文本框 129058"/>
          <p:cNvSpPr txBox="1"/>
          <p:nvPr>
            <p:custDataLst>
              <p:tags r:id="rId5"/>
            </p:custDataLst>
          </p:nvPr>
        </p:nvSpPr>
        <p:spPr>
          <a:xfrm>
            <a:off x="1908175" y="2060575"/>
            <a:ext cx="3311525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本欲舒、培欲平土欲故、筑欲密</a:t>
            </a:r>
          </a:p>
        </p:txBody>
      </p:sp>
      <p:sp>
        <p:nvSpPr>
          <p:cNvPr id="129060" name="椭圆 129059"/>
          <p:cNvSpPr/>
          <p:nvPr>
            <p:custDataLst>
              <p:tags r:id="rId6"/>
            </p:custDataLst>
          </p:nvPr>
        </p:nvSpPr>
        <p:spPr>
          <a:xfrm>
            <a:off x="2268538" y="2205038"/>
            <a:ext cx="2736850" cy="935037"/>
          </a:xfrm>
          <a:prstGeom prst="ellipse">
            <a:avLst/>
          </a:prstGeom>
          <a:solidFill>
            <a:srgbClr val="003399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zh-CN" altLang="en-US" sz="4400">
                <a:solidFill>
                  <a:srgbClr val="FFFF0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其莳若子</a:t>
            </a:r>
          </a:p>
        </p:txBody>
      </p:sp>
      <p:sp>
        <p:nvSpPr>
          <p:cNvPr id="129061" name="文本框 129060"/>
          <p:cNvSpPr txBox="1"/>
          <p:nvPr>
            <p:custDataLst>
              <p:tags r:id="rId7"/>
            </p:custDataLst>
          </p:nvPr>
        </p:nvSpPr>
        <p:spPr>
          <a:xfrm>
            <a:off x="1763713" y="3284538"/>
            <a:ext cx="3455987" cy="15696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勿动勿虑，去不复顾，不害其长，不耗其实</a:t>
            </a:r>
          </a:p>
        </p:txBody>
      </p:sp>
      <p:sp>
        <p:nvSpPr>
          <p:cNvPr id="129062" name="椭圆 129061"/>
          <p:cNvSpPr/>
          <p:nvPr>
            <p:custDataLst>
              <p:tags r:id="rId8"/>
            </p:custDataLst>
          </p:nvPr>
        </p:nvSpPr>
        <p:spPr>
          <a:xfrm>
            <a:off x="2268538" y="3787775"/>
            <a:ext cx="2592387" cy="865188"/>
          </a:xfrm>
          <a:prstGeom prst="ellipse">
            <a:avLst/>
          </a:prstGeom>
          <a:solidFill>
            <a:srgbClr val="003399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zh-CN" altLang="en-US" sz="4400">
                <a:solidFill>
                  <a:srgbClr val="FFFF0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其置若弃</a:t>
            </a:r>
          </a:p>
        </p:txBody>
      </p:sp>
      <p:sp>
        <p:nvSpPr>
          <p:cNvPr id="129063" name="文本框 129062"/>
          <p:cNvSpPr txBox="1"/>
          <p:nvPr>
            <p:custDataLst>
              <p:tags r:id="rId9"/>
            </p:custDataLst>
          </p:nvPr>
        </p:nvSpPr>
        <p:spPr>
          <a:xfrm>
            <a:off x="1403350" y="5084763"/>
            <a:ext cx="403225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其天者全而其性得</a:t>
            </a:r>
          </a:p>
        </p:txBody>
      </p:sp>
      <p:sp>
        <p:nvSpPr>
          <p:cNvPr id="129064" name="文本框 129063"/>
          <p:cNvSpPr txBox="1"/>
          <p:nvPr>
            <p:custDataLst>
              <p:tags r:id="rId10"/>
            </p:custDataLst>
          </p:nvPr>
        </p:nvSpPr>
        <p:spPr>
          <a:xfrm>
            <a:off x="5651500" y="2266950"/>
            <a:ext cx="3168650" cy="815416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45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000714"/>
                </a:solidFill>
                <a:latin typeface="黑体" panose="02010609060101010101" charset="-122"/>
                <a:ea typeface="黑体" panose="02010609060101010101" charset="-122"/>
              </a:rPr>
              <a:t>根拳、土易</a:t>
            </a:r>
          </a:p>
          <a:p>
            <a:pPr lvl="0" indent="0">
              <a:lnSpc>
                <a:spcPct val="45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000714"/>
                </a:solidFill>
                <a:latin typeface="黑体" panose="02010609060101010101" charset="-122"/>
                <a:ea typeface="黑体" panose="02010609060101010101" charset="-122"/>
              </a:rPr>
              <a:t>培不当</a:t>
            </a:r>
          </a:p>
        </p:txBody>
      </p:sp>
      <p:sp>
        <p:nvSpPr>
          <p:cNvPr id="129065" name="文本框 129064"/>
          <p:cNvSpPr txBox="1"/>
          <p:nvPr>
            <p:custDataLst>
              <p:tags r:id="rId11"/>
            </p:custDataLst>
          </p:nvPr>
        </p:nvSpPr>
        <p:spPr>
          <a:xfrm>
            <a:off x="5292079" y="3429000"/>
            <a:ext cx="367240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0714"/>
                </a:solidFill>
                <a:latin typeface="黑体" panose="02010609060101010101" charset="-122"/>
                <a:ea typeface="黑体" panose="02010609060101010101" charset="-122"/>
              </a:rPr>
              <a:t>爱之太恩忧之太勤旦视暮抚已去复顾爪其皮肤摇其根本</a:t>
            </a:r>
          </a:p>
        </p:txBody>
      </p:sp>
      <p:sp>
        <p:nvSpPr>
          <p:cNvPr id="129066" name="文本框 129065"/>
          <p:cNvSpPr txBox="1"/>
          <p:nvPr>
            <p:custDataLst>
              <p:tags r:id="rId12"/>
            </p:custDataLst>
          </p:nvPr>
        </p:nvSpPr>
        <p:spPr>
          <a:xfrm>
            <a:off x="5364163" y="5054600"/>
            <a:ext cx="3455987" cy="73866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75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0714"/>
                </a:solidFill>
                <a:latin typeface="黑体" panose="02010609060101010101" charset="-122"/>
                <a:ea typeface="黑体" panose="02010609060101010101" charset="-122"/>
              </a:rPr>
              <a:t>木之性日以离、害之仇之、不我若</a:t>
            </a:r>
          </a:p>
        </p:txBody>
      </p:sp>
      <p:sp>
        <p:nvSpPr>
          <p:cNvPr id="129081" name="文本框 129080"/>
          <p:cNvSpPr txBox="1"/>
          <p:nvPr>
            <p:custDataLst>
              <p:tags r:id="rId13"/>
            </p:custDataLst>
          </p:nvPr>
        </p:nvSpPr>
        <p:spPr>
          <a:xfrm>
            <a:off x="6372225" y="1492250"/>
            <a:ext cx="115252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>
                <a:solidFill>
                  <a:srgbClr val="00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</a:t>
            </a:r>
          </a:p>
        </p:txBody>
      </p:sp>
      <p:sp>
        <p:nvSpPr>
          <p:cNvPr id="2" name="文本框 1"/>
          <p:cNvSpPr txBox="1"/>
          <p:nvPr>
            <p:custDataLst>
              <p:tags r:id="rId14"/>
            </p:custDataLst>
          </p:nvPr>
        </p:nvSpPr>
        <p:spPr>
          <a:xfrm>
            <a:off x="2052955" y="5802630"/>
            <a:ext cx="251904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>
              <a:buNone/>
            </a:pPr>
            <a:r>
              <a:rPr lang="zh-CN" altLang="en-US" sz="4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正</a:t>
            </a:r>
          </a:p>
        </p:txBody>
      </p:sp>
      <p:sp>
        <p:nvSpPr>
          <p:cNvPr id="3" name="文本框 2"/>
          <p:cNvSpPr txBox="1"/>
          <p:nvPr>
            <p:custDataLst>
              <p:tags r:id="rId15"/>
            </p:custDataLst>
          </p:nvPr>
        </p:nvSpPr>
        <p:spPr>
          <a:xfrm>
            <a:off x="5986145" y="5855970"/>
            <a:ext cx="247396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>
              <a:buNone/>
            </a:pPr>
            <a:r>
              <a:rPr lang="zh-CN" altLang="en-US" sz="4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反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9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9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9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29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29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29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29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29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29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29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58" grpId="0"/>
      <p:bldP spid="129059" grpId="0"/>
      <p:bldP spid="129060" grpId="0" animBg="1"/>
      <p:bldP spid="129061" grpId="0"/>
      <p:bldP spid="129062" grpId="0" animBg="1"/>
      <p:bldP spid="129063" grpId="0"/>
      <p:bldP spid="129064" grpId="0"/>
      <p:bldP spid="129065" grpId="0"/>
      <p:bldP spid="129066" grpId="0"/>
      <p:bldP spid="129081" grpId="0"/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5" name="文本框 124934"/>
          <p:cNvSpPr txBox="1"/>
          <p:nvPr>
            <p:custDataLst>
              <p:tags r:id="rId1"/>
            </p:custDataLst>
          </p:nvPr>
        </p:nvSpPr>
        <p:spPr>
          <a:xfrm>
            <a:off x="3763804" y="3735705"/>
            <a:ext cx="36718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endParaRPr lang="en-US" altLang="zh-CN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938" name="文本框 124937"/>
          <p:cNvSpPr txBox="1"/>
          <p:nvPr>
            <p:custDataLst>
              <p:tags r:id="rId2"/>
            </p:custDataLst>
          </p:nvPr>
        </p:nvSpPr>
        <p:spPr>
          <a:xfrm>
            <a:off x="1475656" y="2708920"/>
            <a:ext cx="1728192" cy="158723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顺木之天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以致其性</a:t>
            </a:r>
          </a:p>
          <a:p>
            <a:pPr>
              <a:spcBef>
                <a:spcPct val="50000"/>
              </a:spcBef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939" name="文本框 124938"/>
          <p:cNvSpPr txBox="1"/>
          <p:nvPr>
            <p:custDataLst>
              <p:tags r:id="rId3"/>
            </p:custDataLst>
          </p:nvPr>
        </p:nvSpPr>
        <p:spPr>
          <a:xfrm>
            <a:off x="3491880" y="1916832"/>
            <a:ext cx="4579952" cy="3418501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、木之性       （理论说明）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、种植方法    （实践总结）</a:t>
            </a:r>
            <a:b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en-US" alt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、顺其自然    （议论）</a:t>
            </a:r>
            <a:b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en-US" alt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、他植者违反 （反面申述）</a:t>
            </a:r>
            <a:b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en-US" alt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、种树之术并不高深</a:t>
            </a:r>
            <a:b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（自谦明理）</a:t>
            </a:r>
            <a:endParaRPr lang="zh-CN" altLang="en-US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4940" name="左大括号 124939"/>
          <p:cNvSpPr/>
          <p:nvPr>
            <p:custDataLst>
              <p:tags r:id="rId4"/>
            </p:custDataLst>
          </p:nvPr>
        </p:nvSpPr>
        <p:spPr>
          <a:xfrm>
            <a:off x="3131840" y="1844824"/>
            <a:ext cx="342900" cy="3352800"/>
          </a:xfrm>
          <a:prstGeom prst="leftBrace">
            <a:avLst>
              <a:gd name="adj1" fmla="val 6111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endParaRPr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942" name="右大括号 124941"/>
          <p:cNvSpPr/>
          <p:nvPr>
            <p:custDataLst>
              <p:tags r:id="rId5"/>
            </p:custDataLst>
          </p:nvPr>
        </p:nvSpPr>
        <p:spPr>
          <a:xfrm>
            <a:off x="7308304" y="1916832"/>
            <a:ext cx="342900" cy="3168352"/>
          </a:xfrm>
          <a:prstGeom prst="rightBrace">
            <a:avLst>
              <a:gd name="adj1" fmla="val 6111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 eaLnBrk="0" hangingPunct="0"/>
            <a:endParaRPr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943" name="文本框 124942"/>
          <p:cNvSpPr txBox="1"/>
          <p:nvPr>
            <p:custDataLst>
              <p:tags r:id="rId6"/>
            </p:custDataLst>
          </p:nvPr>
        </p:nvSpPr>
        <p:spPr>
          <a:xfrm>
            <a:off x="7884368" y="2564904"/>
            <a:ext cx="947738" cy="116967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</a:t>
            </a:r>
          </a:p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映衬</a:t>
            </a:r>
          </a:p>
        </p:txBody>
      </p:sp>
      <p:sp>
        <p:nvSpPr>
          <p:cNvPr id="124944" name="文本框 124943"/>
          <p:cNvSpPr txBox="1"/>
          <p:nvPr>
            <p:custDataLst>
              <p:tags r:id="rId7"/>
            </p:custDataLst>
          </p:nvPr>
        </p:nvSpPr>
        <p:spPr>
          <a:xfrm>
            <a:off x="3203848" y="548680"/>
            <a:ext cx="37147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第三段结构示意图</a:t>
            </a:r>
          </a:p>
        </p:txBody>
      </p:sp>
      <p:pic>
        <p:nvPicPr>
          <p:cNvPr id="18435" name="图片 1" descr="组48325同意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323528" y="332656"/>
            <a:ext cx="1773163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文本框 7"/>
          <p:cNvSpPr txBox="1"/>
          <p:nvPr>
            <p:custDataLst>
              <p:tags r:id="rId9"/>
            </p:custDataLst>
          </p:nvPr>
        </p:nvSpPr>
        <p:spPr>
          <a:xfrm>
            <a:off x="467544" y="404664"/>
            <a:ext cx="1415772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合作探究</a:t>
            </a:r>
          </a:p>
        </p:txBody>
      </p:sp>
      <p:sp>
        <p:nvSpPr>
          <p:cNvPr id="12" name="矩形 11"/>
          <p:cNvSpPr/>
          <p:nvPr>
            <p:custDataLst>
              <p:tags r:id="rId10"/>
            </p:custDataLst>
          </p:nvPr>
        </p:nvSpPr>
        <p:spPr>
          <a:xfrm>
            <a:off x="107066" y="1268760"/>
            <a:ext cx="179407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郭橐驼种树的态度是什么？有怎样的方法？得好的关键是什么？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4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4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4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4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4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4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4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4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4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8" grpId="0"/>
      <p:bldP spid="124940" grpId="0" animBg="1"/>
      <p:bldP spid="124942" grpId="0" animBg="1"/>
      <p:bldP spid="12494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95536" y="544035"/>
            <a:ext cx="8280920" cy="569386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72009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问者曰：“以子之道，移之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官理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，可乎？”驼曰：“我知种树而已，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官理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，非吾业也。然吾居乡，见长人者好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烦其令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，若甚怜焉，而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卒以祸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kumimoji="0" lang="zh-CN" sz="2800" b="1" i="0" u="none" strike="noStrike" cap="none" normalizeH="0" baseline="0">
              <a:ln>
                <a:noFill/>
              </a:ln>
              <a:solidFill>
                <a:srgbClr val="000714"/>
              </a:solidFill>
              <a:effectLst/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黑体" panose="02010609060101010101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之：助词，的。</a:t>
            </a:r>
            <a:r>
              <a:rPr kumimoji="0" lang="en-US" altLang="zh-CN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      </a:t>
            </a: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道：指种树的经验。之：代词，指种树之</a:t>
            </a: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宋体" panose="02010600030101010101" pitchFamily="2" charset="-122"/>
                <a:cs typeface="黑体" panose="02010609060101010101" charset="-122"/>
              </a:rPr>
              <a:t>“</a:t>
            </a: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道</a:t>
            </a: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宋体" panose="02010600030101010101" pitchFamily="2" charset="-122"/>
                <a:cs typeface="黑体" panose="02010609060101010101" charset="-122"/>
              </a:rPr>
              <a:t>”</a:t>
            </a: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。</a:t>
            </a:r>
            <a:endParaRPr kumimoji="0" lang="zh-CN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官理：为官治民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；</a:t>
            </a: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理，治理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。                              </a:t>
            </a: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而已：罢了。</a:t>
            </a:r>
            <a:endParaRPr kumimoji="0" lang="zh-CN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长（</a:t>
            </a:r>
            <a:r>
              <a:rPr kumimoji="0" lang="en-US" altLang="zh-CN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zhǎng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）人者：为人之长者，指当官治民的地方官。</a:t>
            </a:r>
            <a:endParaRPr kumimoji="0" lang="en-US" altLang="zh-CN" sz="20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/>
              <a:ea typeface="宋体" panose="02010600030101010101" pitchFamily="2" charset="-122"/>
              <a:cs typeface="黑体" panose="02010609060101010101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烦其令：不断发号施令；烦，使繁多。</a:t>
            </a:r>
            <a:endParaRPr kumimoji="0" lang="zh-CN" altLang="en-US" sz="2000" b="0" i="0" u="none" strike="noStrike" cap="none" normalizeH="0" baseline="0">
              <a:ln>
                <a:noFill/>
              </a:ln>
              <a:solidFill>
                <a:srgbClr val="7030A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若甚怜：好像很爱（百姓）。                               焉：代词，同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宋体" panose="02010600030101010101" pitchFamily="2" charset="-122"/>
                <a:cs typeface="黑体" panose="02010609060101010101" charset="-122"/>
              </a:rPr>
              <a:t>“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之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宋体" panose="02010600030101010101" pitchFamily="2" charset="-122"/>
                <a:cs typeface="黑体" panose="02010609060101010101" charset="-122"/>
              </a:rPr>
              <a:t>”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。</a:t>
            </a:r>
            <a:endParaRPr kumimoji="0" lang="zh-CN" alt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而：但，连词。</a:t>
            </a:r>
            <a:endParaRPr kumimoji="0" lang="zh-CN" alt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indent="268605"/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卒以祸：</a:t>
            </a:r>
            <a:r>
              <a:rPr lang="zh-CN" altLang="en-US" sz="2000" b="1">
                <a:solidFill>
                  <a:srgbClr val="7030A0"/>
                </a:solidFill>
                <a:latin typeface="Calibri" panose="020F0502020204030204" pitchFamily="34" charset="0"/>
                <a:cs typeface="黑体" panose="02010609060101010101" charset="-122"/>
              </a:rPr>
              <a:t>卒，结束；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以祸卒，以祸（民）结束。</a:t>
            </a:r>
            <a:endParaRPr kumimoji="0" lang="zh-CN" altLang="en-US" sz="2000" b="1" i="0" u="none" strike="noStrike" cap="none" normalizeH="0" baseline="0">
              <a:ln>
                <a:noFill/>
              </a:ln>
              <a:solidFill>
                <a:srgbClr val="7030A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黑体" panose="02010609060101010101" charset="-122"/>
            </a:endParaRPr>
          </a:p>
          <a:p>
            <a:pPr marL="0" marR="0" lvl="0" indent="72009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1" i="0" u="none" strike="noStrike" cap="none" normalizeH="0" baseline="0">
              <a:ln>
                <a:noFill/>
              </a:ln>
              <a:solidFill>
                <a:srgbClr val="000714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黑体" panose="02010609060101010101" charset="-122"/>
            </a:endParaRPr>
          </a:p>
          <a:p>
            <a:pPr marL="0" marR="0" lvl="0" indent="72009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黑体" panose="02010609060101010101" charset="-122"/>
              </a:rPr>
              <a:t>问的人说：“把你种树的方法，转用到做官治民上，可行吗？”橐驼说：“我只知道种树罢了，做官治民</a:t>
            </a:r>
            <a:r>
              <a:rPr kumimoji="0" lang="en-US" altLang="zh-CN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黑体" panose="02010609060101010101" charset="-122"/>
              </a:rPr>
              <a:t>,</a:t>
            </a: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黑体" panose="02010609060101010101" charset="-122"/>
              </a:rPr>
              <a:t>不是我的职业。但是我住在乡里，看见那些官吏喜欢不断地发号施令，好像是很怜爱</a:t>
            </a:r>
            <a:r>
              <a:rPr kumimoji="0" lang="en-US" altLang="zh-CN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黑体" panose="02010609060101010101" charset="-122"/>
              </a:rPr>
              <a:t>(</a:t>
            </a: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黑体" panose="02010609060101010101" charset="-122"/>
              </a:rPr>
              <a:t>百姓</a:t>
            </a:r>
            <a:r>
              <a:rPr kumimoji="0" lang="en-US" altLang="zh-CN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黑体" panose="02010609060101010101" charset="-122"/>
              </a:rPr>
              <a:t>)</a:t>
            </a: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黑体" panose="02010609060101010101" charset="-122"/>
              </a:rPr>
              <a:t>啊，但百姓最终反因此受到祸害。</a:t>
            </a:r>
            <a:r>
              <a:rPr kumimoji="0" lang="zh-CN" alt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1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1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1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1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 descr="组48325同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79512" y="260648"/>
            <a:ext cx="248376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文本框 7"/>
          <p:cNvSpPr txBox="1"/>
          <p:nvPr>
            <p:custDataLst>
              <p:tags r:id="rId2"/>
            </p:custDataLst>
          </p:nvPr>
        </p:nvSpPr>
        <p:spPr>
          <a:xfrm>
            <a:off x="755576" y="332656"/>
            <a:ext cx="1584176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    导入</a:t>
            </a:r>
          </a:p>
        </p:txBody>
      </p:sp>
      <p:sp>
        <p:nvSpPr>
          <p:cNvPr id="4" name="Text Box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339752" y="548680"/>
            <a:ext cx="6804248" cy="563231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indent="609600" algn="l" defTabSz="914400">
              <a:buClrTx/>
              <a:buSzTx/>
              <a:buFontTx/>
              <a:buNone/>
              <a:defRPr/>
            </a:pPr>
            <a:r>
              <a:rPr kumimoji="1" lang="zh-CN" altLang="en-US" sz="2400" b="1" kern="1200" cap="none" spc="0" normalizeH="0" baseline="0" noProof="0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+mn-cs"/>
              </a:rPr>
              <a:t>唐代是我国封建社会的鼎盛时期，但是到了唐代，中国社会已是危机四伏 ，封建社会开始走下坡路。从柳宗元的《捕蛇者说》中也可以看出，各种苛捐杂税已经让人民民不聊生。</a:t>
            </a:r>
            <a:endParaRPr kumimoji="1" lang="en-US" altLang="zh-CN" sz="2400" b="1" kern="1200" cap="none" spc="0" normalizeH="0" baseline="0" noProof="0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R="0" indent="609600" algn="l" defTabSz="914400">
              <a:buClrTx/>
              <a:buSzTx/>
              <a:buFontTx/>
              <a:buNone/>
              <a:defRPr/>
            </a:pPr>
            <a:r>
              <a:rPr kumimoji="1" lang="zh-CN" altLang="en-US" sz="2400" b="1" kern="1200" cap="none" spc="0" normalizeH="0" baseline="0" noProof="0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+mn-cs"/>
              </a:rPr>
              <a:t>作者柳宗元虽然揭示出了当时官吏扰民的现象，还指出了解决这一现象的方法，那就是肃清吏治，顺应百姓的生活习惯和生产规律，是它们休养生息，以维持社会秩序。但是，社会矛盾依然重重，而统治者却始终浑浑噩噩，不懂得其中的社会规律，没有觉察变革图强的根本所在。 </a:t>
            </a:r>
            <a:endParaRPr kumimoji="1" lang="en-US" altLang="zh-CN" sz="2400" b="1" kern="1200" cap="none" spc="0" normalizeH="0" baseline="0" noProof="0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R="0" indent="609600" algn="l" defTabSz="914400">
              <a:buClrTx/>
              <a:buSzTx/>
              <a:buFontTx/>
              <a:buNone/>
              <a:defRPr/>
            </a:pPr>
            <a:r>
              <a:rPr kumimoji="1" lang="zh-CN" altLang="en-US" sz="2400" b="1" kern="1200" dirty="0">
                <a:latin typeface="黑体" panose="02010609060101010101" charset="-122"/>
                <a:ea typeface="黑体" panose="02010609060101010101" charset="-122"/>
                <a:cs typeface="+mn-cs"/>
              </a:rPr>
              <a:t>所以，作为有着积极社会责任感的思想者，柳宗元首先敏锐觉察到一系列社会问题，然后用自己振聋发聩的文笔，写了一系列文章，揭露并批判了一系列社会问题。</a:t>
            </a:r>
            <a:endParaRPr kumimoji="1" lang="zh-CN" altLang="en-US" sz="2400" b="1" kern="1200" cap="none" spc="0" normalizeH="0" baseline="0" noProof="0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R="0" indent="609600" algn="l" defTabSz="914400">
              <a:buClrTx/>
              <a:buSzTx/>
              <a:buFontTx/>
              <a:buNone/>
              <a:defRPr/>
            </a:pPr>
            <a:r>
              <a:rPr kumimoji="1" lang="zh-CN" altLang="en-US" sz="2400" b="1" kern="1200" cap="none" spc="0" normalizeH="0" baseline="0" noProof="0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+mn-cs"/>
              </a:rPr>
              <a:t>今天我们就来学习他的《种树郭橐驼传》。 </a:t>
            </a:r>
          </a:p>
        </p:txBody>
      </p:sp>
      <p:pic>
        <p:nvPicPr>
          <p:cNvPr id="69634" name="图片 69633" descr="1044002322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>
            <a:lum bright="12000" contrast="-17999"/>
          </a:blip>
          <a:stretch>
            <a:fillRect/>
          </a:stretch>
        </p:blipFill>
        <p:spPr>
          <a:xfrm>
            <a:off x="179512" y="1844824"/>
            <a:ext cx="2184701" cy="4176463"/>
          </a:xfrm>
          <a:prstGeom prst="round2Diag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7504" y="-5898"/>
            <a:ext cx="8855968" cy="63094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72009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旦暮吏来而呼曰：‘官命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促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尔耕，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勖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尔植，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督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尔获，早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缫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绪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，早织而缕，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字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而幼孩，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遂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而鸡豚。’鸣鼓而聚之，击木而召之。</a:t>
            </a:r>
            <a:endParaRPr kumimoji="0" lang="zh-CN" sz="2800" b="1" i="0" u="none" strike="noStrike" cap="none" normalizeH="0" baseline="0">
              <a:ln>
                <a:noFill/>
              </a:ln>
              <a:solidFill>
                <a:srgbClr val="000714"/>
              </a:solidFill>
              <a:effectLst/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+mn-ea"/>
              <a:ea typeface="+mn-ea"/>
              <a:cs typeface="黑体" panose="02010609060101010101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ea typeface="+mn-ea"/>
                <a:cs typeface="黑体" panose="02010609060101010101" charset="-122"/>
              </a:rPr>
              <a:t>官命：官府的命令。</a:t>
            </a:r>
            <a:r>
              <a:rPr kumimoji="0" lang="en-US" altLang="zh-CN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ea typeface="+mn-ea"/>
                <a:cs typeface="黑体" panose="02010609060101010101" charset="-122"/>
              </a:rPr>
              <a:t>          </a:t>
            </a: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ea typeface="+mn-ea"/>
                <a:cs typeface="黑体" panose="02010609060101010101" charset="-122"/>
              </a:rPr>
              <a:t>促尔耕：催促你们耕田。</a:t>
            </a:r>
            <a:endParaRPr kumimoji="0" lang="zh-CN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n-ea"/>
              <a:ea typeface="+mn-ea"/>
              <a:cs typeface="宋体" panose="02010600030101010101" pitchFamily="2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+mn-ea"/>
                <a:ea typeface="+mn-ea"/>
                <a:cs typeface="黑体" panose="02010609060101010101" charset="-122"/>
              </a:rPr>
              <a:t>勖（</a:t>
            </a:r>
            <a:r>
              <a:rPr kumimoji="0" lang="en-US" altLang="zh-CN" sz="2000" b="1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+mn-ea"/>
                <a:ea typeface="+mn-ea"/>
                <a:cs typeface="黑体" panose="02010609060101010101" charset="-122"/>
              </a:rPr>
              <a:t>xù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+mn-ea"/>
                <a:ea typeface="+mn-ea"/>
                <a:cs typeface="黑体" panose="02010609060101010101" charset="-122"/>
              </a:rPr>
              <a:t>）：勉励。            植：栽种。</a:t>
            </a:r>
            <a:endParaRPr kumimoji="0" lang="zh-CN" altLang="en-US" sz="2000" b="0" i="0" u="none" strike="noStrike" cap="none" normalizeH="0" baseline="0">
              <a:ln>
                <a:noFill/>
              </a:ln>
              <a:solidFill>
                <a:srgbClr val="7030A0"/>
              </a:solidFill>
              <a:effectLst/>
              <a:latin typeface="+mn-ea"/>
              <a:ea typeface="+mn-ea"/>
              <a:cs typeface="宋体" panose="02010600030101010101" pitchFamily="2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ea typeface="+mn-ea"/>
                <a:cs typeface="黑体" panose="02010609060101010101" charset="-122"/>
              </a:rPr>
              <a:t>督：督促。                  获：收割。</a:t>
            </a:r>
            <a:endParaRPr kumimoji="0" lang="zh-CN" alt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n-ea"/>
              <a:ea typeface="+mn-ea"/>
              <a:cs typeface="宋体" panose="02010600030101010101" pitchFamily="2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+mn-ea"/>
                <a:ea typeface="+mn-ea"/>
                <a:cs typeface="黑体" panose="02010609060101010101" charset="-122"/>
              </a:rPr>
              <a:t>缫（</a:t>
            </a:r>
            <a:r>
              <a:rPr kumimoji="0" lang="en-US" altLang="zh-CN" sz="2000" b="1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+mn-ea"/>
                <a:ea typeface="+mn-ea"/>
                <a:cs typeface="黑体" panose="02010609060101010101" charset="-122"/>
              </a:rPr>
              <a:t>sāo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+mn-ea"/>
                <a:ea typeface="+mn-ea"/>
                <a:cs typeface="黑体" panose="02010609060101010101" charset="-122"/>
              </a:rPr>
              <a:t>）：煮茧抽丝。       而：通“尔”，你们。</a:t>
            </a:r>
            <a:endParaRPr kumimoji="0" lang="en-US" altLang="zh-CN" sz="2000" b="1" i="0" u="none" strike="noStrike" cap="none" normalizeH="0" baseline="0">
              <a:ln>
                <a:noFill/>
              </a:ln>
              <a:solidFill>
                <a:srgbClr val="7030A0"/>
              </a:solidFill>
              <a:effectLst/>
              <a:latin typeface="+mn-ea"/>
              <a:ea typeface="+mn-ea"/>
              <a:cs typeface="黑体" panose="02010609060101010101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ea typeface="+mn-ea"/>
                <a:cs typeface="黑体" panose="02010609060101010101" charset="-122"/>
              </a:rPr>
              <a:t>绪：丝头。                  早缫而绪：早点缫好你们的丝。</a:t>
            </a:r>
            <a:endParaRPr kumimoji="0" lang="zh-CN" alt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n-ea"/>
              <a:ea typeface="+mn-ea"/>
              <a:cs typeface="宋体" panose="02010600030101010101" pitchFamily="2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ea typeface="+mn-ea"/>
                <a:cs typeface="黑体" panose="02010609060101010101" charset="-122"/>
              </a:rPr>
              <a:t>早织而缕：早点纺好你们的线。字：养育。</a:t>
            </a:r>
            <a:endParaRPr kumimoji="0" lang="zh-CN" alt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n-ea"/>
              <a:ea typeface="+mn-ea"/>
              <a:cs typeface="宋体" panose="02010600030101010101" pitchFamily="2" charset="-122"/>
            </a:endParaRPr>
          </a:p>
          <a:p>
            <a:pPr lvl="0" indent="268605"/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ea typeface="+mn-ea"/>
                <a:cs typeface="黑体" panose="02010609060101010101" charset="-122"/>
              </a:rPr>
              <a:t>遂而鸡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+mn-ea"/>
                <a:ea typeface="+mn-ea"/>
                <a:cs typeface="黑体" panose="02010609060101010101" charset="-122"/>
              </a:rPr>
              <a:t>豚（</a:t>
            </a:r>
            <a:r>
              <a:rPr kumimoji="0" lang="en-US" altLang="zh-CN" sz="2000" b="1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+mn-ea"/>
                <a:ea typeface="+mn-ea"/>
                <a:cs typeface="黑体" panose="02010609060101010101" charset="-122"/>
              </a:rPr>
              <a:t>tún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+mn-ea"/>
                <a:ea typeface="+mn-ea"/>
                <a:cs typeface="黑体" panose="02010609060101010101" charset="-122"/>
              </a:rPr>
              <a:t>）：</a:t>
            </a: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ea typeface="+mn-ea"/>
                <a:cs typeface="黑体" panose="02010609060101010101" charset="-122"/>
              </a:rPr>
              <a:t>喂养好你们的鸡和猪；</a:t>
            </a:r>
            <a:r>
              <a:rPr lang="zh-CN" altLang="en-US" sz="2000" b="1">
                <a:solidFill>
                  <a:srgbClr val="7030A0"/>
                </a:solidFill>
                <a:latin typeface="+mn-ea"/>
                <a:ea typeface="+mn-ea"/>
                <a:cs typeface="黑体" panose="02010609060101010101" charset="-122"/>
              </a:rPr>
              <a:t>遂，顺利地成长；</a:t>
            </a:r>
            <a:r>
              <a:rPr lang="zh-CN" altLang="en-US" sz="2000" b="1">
                <a:solidFill>
                  <a:srgbClr val="FF0000"/>
                </a:solidFill>
                <a:latin typeface="+mn-ea"/>
                <a:ea typeface="+mn-ea"/>
                <a:cs typeface="黑体" panose="02010609060101010101" charset="-122"/>
              </a:rPr>
              <a:t>豚，猪。</a:t>
            </a:r>
            <a:endParaRPr kumimoji="0" lang="en-US" altLang="zh-CN" sz="20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+mn-ea"/>
              <a:ea typeface="+mn-ea"/>
              <a:cs typeface="黑体" panose="02010609060101010101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ea typeface="+mn-ea"/>
                <a:cs typeface="黑体" panose="02010609060101010101" charset="-122"/>
              </a:rPr>
              <a:t>聚之：召集百姓。            聚：使聚集。</a:t>
            </a:r>
            <a:endParaRPr kumimoji="0" lang="zh-CN" alt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n-ea"/>
              <a:ea typeface="+mn-ea"/>
              <a:cs typeface="宋体" panose="02010600030101010101" pitchFamily="2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ea typeface="+mn-ea"/>
                <a:cs typeface="黑体" panose="02010609060101010101" charset="-122"/>
              </a:rPr>
              <a:t>木：这里指木梆。</a:t>
            </a:r>
            <a:endParaRPr kumimoji="0" lang="zh-CN" alt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n-ea"/>
              <a:ea typeface="+mn-ea"/>
              <a:cs typeface="宋体" panose="02010600030101010101" pitchFamily="2" charset="-122"/>
            </a:endParaRPr>
          </a:p>
          <a:p>
            <a:pPr marL="0" marR="0" lvl="0" indent="72009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1" i="0" u="none" strike="noStrike" cap="none" normalizeH="0" baseline="0">
              <a:ln>
                <a:noFill/>
              </a:ln>
              <a:solidFill>
                <a:srgbClr val="000714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lvl="0" indent="72009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早上在晚上那些小吏跑来大喊：‘长官命令：催促你们耕地，勉励你们种植，督促你们收获，早些煮茧抽丝，早些织你们的布，养育你们的小孩，喂大你们的鸡和猪。’一会儿打鼓招聚大家，一会儿鼓梆召集大家。</a:t>
            </a:r>
            <a:endParaRPr kumimoji="0" lang="zh-CN" altLang="en-US" sz="2400" b="0" i="0" u="none" strike="noStrike" cap="none" normalizeH="0" baseline="0">
              <a:ln>
                <a:noFill/>
              </a:ln>
              <a:solidFill>
                <a:srgbClr val="000714"/>
              </a:solidFill>
              <a:effectLst/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1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1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1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1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1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14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14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614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79512" y="101824"/>
            <a:ext cx="8712968" cy="65556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72009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吾小人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辍飧饔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以劳吏者，且不得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暇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，又何以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蕃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吾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生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而安吾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性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耶？故病且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怠</a:t>
            </a: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。若是，则与吾业者其亦有类乎？”</a:t>
            </a:r>
            <a:endParaRPr kumimoji="0" lang="zh-CN" sz="2800" b="0" i="0" u="none" strike="noStrike" cap="none" normalizeH="0" baseline="0">
              <a:ln>
                <a:noFill/>
              </a:ln>
              <a:solidFill>
                <a:srgbClr val="000714"/>
              </a:solidFill>
              <a:effectLst/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pPr lvl="0" indent="268605"/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吾小人：我们小百姓。</a:t>
            </a:r>
            <a:r>
              <a:rPr kumimoji="0" lang="en-US" altLang="zh-CN" sz="2400" b="1" i="0" u="none" strike="noStrike" cap="none" normalizeH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        </a:t>
            </a: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辍（</a:t>
            </a:r>
            <a:r>
              <a:rPr lang="en-US" altLang="zh-CN" sz="2400" b="1"/>
              <a:t> chuò </a:t>
            </a: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），停止。</a:t>
            </a:r>
            <a:endParaRPr kumimoji="0" lang="en-US" altLang="zh-CN" sz="24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黑体" panose="02010609060101010101" charset="-122"/>
            </a:endParaRPr>
          </a:p>
          <a:p>
            <a:pPr lvl="0" indent="268605"/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飧</a:t>
            </a:r>
            <a:r>
              <a:rPr lang="zh-CN" altLang="zh-CN" sz="2400" b="1">
                <a:solidFill>
                  <a:srgbClr val="000714"/>
                </a:solidFill>
                <a:latin typeface="Calibri" panose="020F0502020204030204" pitchFamily="34" charset="0"/>
                <a:cs typeface="黑体" panose="02010609060101010101" charset="-122"/>
              </a:rPr>
              <a:t>（</a:t>
            </a:r>
            <a:r>
              <a:rPr lang="en-US" altLang="zh-CN" sz="2400" b="1">
                <a:solidFill>
                  <a:srgbClr val="000714"/>
                </a:solidFill>
                <a:latin typeface="Calibri" panose="020F0502020204030204" pitchFamily="34" charset="0"/>
                <a:cs typeface="黑体" panose="02010609060101010101" charset="-122"/>
              </a:rPr>
              <a:t>sūn</a:t>
            </a:r>
            <a:r>
              <a:rPr lang="zh-CN" altLang="en-US" sz="2400" b="1">
                <a:solidFill>
                  <a:srgbClr val="000714"/>
                </a:solidFill>
                <a:latin typeface="Calibri" panose="020F0502020204030204" pitchFamily="34" charset="0"/>
                <a:cs typeface="黑体" panose="02010609060101010101" charset="-122"/>
              </a:rPr>
              <a:t>）</a:t>
            </a: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，晚饭。               饔</a:t>
            </a:r>
            <a:r>
              <a:rPr lang="zh-CN" altLang="en-US" sz="2400" b="1">
                <a:solidFill>
                  <a:srgbClr val="000714"/>
                </a:solidFill>
                <a:latin typeface="Calibri" panose="020F0502020204030204" pitchFamily="34" charset="0"/>
                <a:cs typeface="黑体" panose="02010609060101010101" charset="-122"/>
              </a:rPr>
              <a:t>（</a:t>
            </a:r>
            <a:r>
              <a:rPr lang="en-US" altLang="zh-CN" sz="2400" b="1">
                <a:solidFill>
                  <a:srgbClr val="000714"/>
                </a:solidFill>
                <a:latin typeface="Calibri" panose="020F0502020204030204" pitchFamily="34" charset="0"/>
                <a:cs typeface="黑体" panose="02010609060101010101" charset="-122"/>
              </a:rPr>
              <a:t>yōng</a:t>
            </a:r>
            <a:r>
              <a:rPr lang="zh-CN" altLang="en-US" sz="2400" b="1">
                <a:solidFill>
                  <a:srgbClr val="000714"/>
                </a:solidFill>
                <a:latin typeface="Calibri" panose="020F0502020204030204" pitchFamily="34" charset="0"/>
                <a:cs typeface="黑体" panose="02010609060101010101" charset="-122"/>
              </a:rPr>
              <a:t>）：</a:t>
            </a: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早饭。</a:t>
            </a:r>
            <a:endParaRPr kumimoji="0" lang="en-US" altLang="zh-CN" sz="2400" b="1" i="0" u="none" strike="noStrike" cap="none" normalizeH="0" baseline="0">
              <a:ln>
                <a:noFill/>
              </a:ln>
              <a:solidFill>
                <a:srgbClr val="000714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黑体" panose="02010609060101010101" charset="-122"/>
            </a:endParaRPr>
          </a:p>
          <a:p>
            <a:pPr lvl="0" indent="268605"/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以：来，连词。                     劳吏者：慰劳当差的。</a:t>
            </a:r>
            <a:endParaRPr kumimoji="0" lang="en-US" altLang="zh-CN" sz="24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黑体" panose="02010609060101010101" charset="-122"/>
            </a:endParaRPr>
          </a:p>
          <a:p>
            <a:pPr lvl="0" indent="268605"/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且：尚且。                              暇：空暇。</a:t>
            </a: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何以：以何，靠什么。       蕃吾生：繁衍我们的生命使兴旺。</a:t>
            </a:r>
            <a:endParaRPr kumimoji="0" lang="en-US" altLang="zh-CN" sz="24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黑体" panose="02010609060101010101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安吾性：安定我们的生活；性，生命。</a:t>
            </a:r>
            <a:endParaRPr kumimoji="0" lang="zh-CN" alt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病：困苦。                               怠：疲倦。</a:t>
            </a:r>
            <a:endParaRPr kumimoji="0" lang="en-US" altLang="zh-CN" sz="24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黑体" panose="02010609060101010101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病且怠：困苦又疲劳。</a:t>
            </a:r>
            <a:r>
              <a:rPr lang="zh-CN" altLang="en-US" sz="2400">
                <a:solidFill>
                  <a:srgbClr val="000000"/>
                </a:solidFill>
                <a:latin typeface="Arial" panose="020B0604020202020204" pitchFamily="34" charset="0"/>
                <a:cs typeface="黑体" panose="02010609060101010101" charset="-122"/>
              </a:rPr>
              <a:t>       </a:t>
            </a: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若是：像这样。</a:t>
            </a: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与吾业者：与我同行业的人，指</a:t>
            </a: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宋体" panose="02010600030101010101" pitchFamily="2" charset="-122"/>
                <a:cs typeface="黑体" panose="02010609060101010101" charset="-122"/>
              </a:rPr>
              <a:t>“</a:t>
            </a: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他植者</a:t>
            </a: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宋体" panose="02010600030101010101" pitchFamily="2" charset="-122"/>
                <a:cs typeface="黑体" panose="02010609060101010101" charset="-122"/>
              </a:rPr>
              <a:t>”</a:t>
            </a: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。</a:t>
            </a:r>
            <a:endParaRPr kumimoji="0" lang="en-US" altLang="zh-CN" sz="24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黑体" panose="02010609060101010101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其：大概，语气词。             类：相似。</a:t>
            </a: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72009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我们这些小百姓停止吃早、晚饭去慰劳那些小吏尚且不得空暇，又怎能使我们繁衍生息，使我们民心安定呢？所以我们既困苦又疲乏</a:t>
            </a:r>
            <a:r>
              <a:rPr kumimoji="0" lang="en-US" altLang="zh-CN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像这样（治民反而扰民），它与我种树的行当大概也有相似的地方吧？”</a:t>
            </a:r>
            <a:endParaRPr kumimoji="0" lang="zh-CN" altLang="en-US" sz="2400" b="0" i="0" u="none" strike="noStrike" cap="none" normalizeH="0" baseline="0">
              <a:ln>
                <a:noFill/>
              </a:ln>
              <a:solidFill>
                <a:srgbClr val="000714"/>
              </a:solidFill>
              <a:effectLst/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1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1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1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1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71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716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716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3568" y="395372"/>
            <a:ext cx="7704856" cy="55707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72009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问者曰：“嘻，不亦善夫！吾问养树，得养人术。”传其事以为官戒。</a:t>
            </a:r>
            <a:endParaRPr kumimoji="0" lang="zh-CN" sz="2800" b="1" i="0" u="none" strike="noStrike" cap="none" normalizeH="0" baseline="0">
              <a:ln>
                <a:noFill/>
              </a:ln>
              <a:solidFill>
                <a:srgbClr val="000714"/>
              </a:solidFill>
              <a:effectLst/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pPr marL="0" marR="0" lvl="0" indent="72009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黑体" panose="02010609060101010101" charset="-122"/>
            </a:endParaRPr>
          </a:p>
          <a:p>
            <a:pPr marL="0" marR="0" lvl="0" indent="72009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嘻：感叹词，表示高兴。</a:t>
            </a:r>
            <a:endParaRPr kumimoji="0" lang="zh-CN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72009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不亦善夫：不是很好吗？夫，句末语气词。</a:t>
            </a:r>
            <a:endParaRPr kumimoji="0" lang="zh-CN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indent="720090"/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养人：养民，唐人</a:t>
            </a:r>
            <a:r>
              <a:rPr lang="zh-CN" altLang="zh-CN" sz="2400" b="1">
                <a:solidFill>
                  <a:srgbClr val="FF0000"/>
                </a:solidFill>
                <a:latin typeface="Calibri" panose="020F0502020204030204" pitchFamily="34" charset="0"/>
                <a:cs typeface="黑体" panose="02010609060101010101" charset="-122"/>
              </a:rPr>
              <a:t>讳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唐太宗李世民名，改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宋体" panose="02010600030101010101" pitchFamily="2" charset="-122"/>
                <a:cs typeface="黑体" panose="02010609060101010101" charset="-122"/>
              </a:rPr>
              <a:t>“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民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宋体" panose="02010600030101010101" pitchFamily="2" charset="-122"/>
                <a:cs typeface="黑体" panose="02010609060101010101" charset="-122"/>
              </a:rPr>
              <a:t>”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为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宋体" panose="02010600030101010101" pitchFamily="2" charset="-122"/>
                <a:cs typeface="黑体" panose="02010609060101010101" charset="-122"/>
              </a:rPr>
              <a:t>“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人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宋体" panose="02010600030101010101" pitchFamily="2" charset="-122"/>
                <a:cs typeface="黑体" panose="02010609060101010101" charset="-122"/>
              </a:rPr>
              <a:t>”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。</a:t>
            </a:r>
            <a:endParaRPr kumimoji="0" lang="zh-CN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72009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传：作传。</a:t>
            </a:r>
            <a:endParaRPr kumimoji="0" lang="en-US" altLang="zh-CN" sz="24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黑体" panose="02010609060101010101" charset="-122"/>
            </a:endParaRPr>
          </a:p>
          <a:p>
            <a:pPr marL="0" marR="0" lvl="0" indent="72009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以为：以（之）为，把它作为。</a:t>
            </a:r>
            <a:endParaRPr kumimoji="0" lang="en-US" altLang="zh-CN" sz="2400" b="1" i="0" u="none" strike="noStrike" cap="none" normalizeH="0" baseline="0">
              <a:ln>
                <a:noFill/>
              </a:ln>
              <a:solidFill>
                <a:srgbClr val="7030A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黑体" panose="02010609060101010101" charset="-122"/>
            </a:endParaRPr>
          </a:p>
          <a:p>
            <a:pPr marL="0" marR="0" lvl="0" indent="72009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charset="-122"/>
              </a:rPr>
              <a:t>戒：鉴戒。</a:t>
            </a:r>
            <a:endParaRPr kumimoji="0" lang="en-US" altLang="zh-CN" sz="24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黑体" panose="02010609060101010101" charset="-122"/>
            </a:endParaRPr>
          </a:p>
          <a:p>
            <a:pPr marL="0" marR="0" lvl="0" indent="72009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72009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>
                <a:ln>
                  <a:noFill/>
                </a:ln>
                <a:solidFill>
                  <a:srgbClr val="000714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问的人说：“不也是很好吗！我问种树的方法，得到了治民的方法。”我为这件事作传，把它作为官吏们的鉴戒。</a:t>
            </a:r>
            <a:endParaRPr kumimoji="0" lang="zh-CN" altLang="en-US" sz="2800" b="0" i="0" u="none" strike="noStrike" cap="none" normalizeH="0" baseline="0">
              <a:ln>
                <a:noFill/>
              </a:ln>
              <a:solidFill>
                <a:srgbClr val="000714"/>
              </a:solidFill>
              <a:effectLst/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1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1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1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19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5" name="文本框 16394"/>
          <p:cNvSpPr txBox="1"/>
          <p:nvPr>
            <p:custDataLst>
              <p:tags r:id="rId1"/>
            </p:custDataLst>
          </p:nvPr>
        </p:nvSpPr>
        <p:spPr>
          <a:xfrm>
            <a:off x="0" y="1916831"/>
            <a:ext cx="9144000" cy="35394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>
                <a:solidFill>
                  <a:srgbClr val="000714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3200" b="1">
                <a:solidFill>
                  <a:srgbClr val="000714"/>
                </a:solidFill>
                <a:latin typeface="黑体" panose="02010609060101010101" charset="-122"/>
                <a:ea typeface="黑体" panose="02010609060101010101" charset="-122"/>
              </a:rPr>
              <a:t>、“问者”问“养树”后，提出了怎样的建议？</a:t>
            </a:r>
          </a:p>
          <a:p>
            <a:pPr lvl="0" indent="0">
              <a:spcBef>
                <a:spcPct val="50000"/>
              </a:spcBef>
              <a:buClr>
                <a:srgbClr val="000000"/>
              </a:buClr>
            </a:pPr>
            <a:endParaRPr lang="zh-CN" altLang="en-US" sz="3200" b="1">
              <a:solidFill>
                <a:srgbClr val="000714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indent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>
                <a:solidFill>
                  <a:srgbClr val="000714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3200" b="1">
                <a:solidFill>
                  <a:srgbClr val="000714"/>
                </a:solidFill>
                <a:latin typeface="黑体" panose="02010609060101010101" charset="-122"/>
                <a:ea typeface="黑体" panose="02010609060101010101" charset="-122"/>
              </a:rPr>
              <a:t>、驼是怎样评价，描述官吏烦令扰民的？</a:t>
            </a:r>
          </a:p>
          <a:p>
            <a:pPr lvl="0" indent="0">
              <a:spcBef>
                <a:spcPct val="50000"/>
              </a:spcBef>
              <a:buClr>
                <a:srgbClr val="000000"/>
              </a:buClr>
            </a:pPr>
            <a:endParaRPr lang="zh-CN" altLang="en-US" sz="3200" b="1">
              <a:solidFill>
                <a:srgbClr val="000714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indent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>
                <a:solidFill>
                  <a:srgbClr val="000714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3200" b="1">
                <a:solidFill>
                  <a:srgbClr val="000714"/>
                </a:solidFill>
                <a:latin typeface="黑体" panose="02010609060101010101" charset="-122"/>
                <a:ea typeface="黑体" panose="02010609060101010101" charset="-122"/>
              </a:rPr>
              <a:t>、“养树”和“养人”有何相通之处？</a:t>
            </a:r>
          </a:p>
        </p:txBody>
      </p:sp>
      <p:sp>
        <p:nvSpPr>
          <p:cNvPr id="16396" name="文本框 16395"/>
          <p:cNvSpPr txBox="1"/>
          <p:nvPr>
            <p:custDataLst>
              <p:tags r:id="rId2"/>
            </p:custDataLst>
          </p:nvPr>
        </p:nvSpPr>
        <p:spPr>
          <a:xfrm>
            <a:off x="611560" y="548680"/>
            <a:ext cx="4673600" cy="771525"/>
          </a:xfrm>
          <a:prstGeom prst="rect">
            <a:avLst/>
          </a:prstGeom>
          <a:noFill/>
          <a:ln w="9525" cap="flat" cmpd="sng">
            <a:solidFill>
              <a:srgbClr val="FF33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4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分析第四、五段：</a:t>
            </a:r>
          </a:p>
        </p:txBody>
      </p:sp>
      <p:sp>
        <p:nvSpPr>
          <p:cNvPr id="16400" name="文本框 16399"/>
          <p:cNvSpPr txBox="1"/>
          <p:nvPr>
            <p:custDataLst>
              <p:tags r:id="rId3"/>
            </p:custDataLst>
          </p:nvPr>
        </p:nvSpPr>
        <p:spPr>
          <a:xfrm>
            <a:off x="611560" y="2420888"/>
            <a:ext cx="8178170" cy="762000"/>
          </a:xfrm>
          <a:prstGeom prst="rect">
            <a:avLst/>
          </a:prstGeom>
          <a:noFill/>
          <a:ln w="9525" cap="flat" cmpd="sng">
            <a:solidFill>
              <a:srgbClr val="FF33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lvl="0" indent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以子之道，移之官理，可乎？</a:t>
            </a:r>
          </a:p>
        </p:txBody>
      </p:sp>
      <p:sp>
        <p:nvSpPr>
          <p:cNvPr id="121858" name="文本框 121857"/>
          <p:cNvSpPr txBox="1"/>
          <p:nvPr>
            <p:custDataLst>
              <p:tags r:id="rId4"/>
            </p:custDataLst>
          </p:nvPr>
        </p:nvSpPr>
        <p:spPr>
          <a:xfrm>
            <a:off x="539552" y="4077072"/>
            <a:ext cx="7468741" cy="711200"/>
          </a:xfrm>
          <a:prstGeom prst="rect">
            <a:avLst/>
          </a:prstGeom>
          <a:noFill/>
          <a:ln w="9525" cap="flat" cmpd="sng">
            <a:solidFill>
              <a:srgbClr val="FF33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烦、祸</a:t>
            </a:r>
            <a:r>
              <a:rPr lang="en-US" altLang="zh-CN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呼、鼓、聚、击、召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121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5" grpId="0"/>
      <p:bldP spid="16396" grpId="0" animBg="1"/>
      <p:bldP spid="16400" grpId="0" animBg="1"/>
      <p:bldP spid="12185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矩形 135170"/>
          <p:cNvSpPr/>
          <p:nvPr>
            <p:custDataLst>
              <p:tags r:id="rId1"/>
            </p:custDataLst>
          </p:nvPr>
        </p:nvSpPr>
        <p:spPr>
          <a:xfrm>
            <a:off x="250825" y="44450"/>
            <a:ext cx="30480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85000" lnSpcReduction="20000"/>
          </a:bodyPr>
          <a:lstStyle/>
          <a:p>
            <a:pPr algn="ctr"/>
            <a:r>
              <a:rPr lang="zh-CN" altLang="en-US" sz="60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latin typeface="隶书" panose="02010509060101010101" charset="-122"/>
                <a:ea typeface="隶书" panose="02010509060101010101" charset="-122"/>
              </a:rPr>
              <a:t>养人之术</a:t>
            </a:r>
          </a:p>
        </p:txBody>
      </p:sp>
      <p:graphicFrame>
        <p:nvGraphicFramePr>
          <p:cNvPr id="135258" name="表格 135257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0" y="930275"/>
          <a:ext cx="9036050" cy="5668962"/>
        </p:xfrm>
        <a:graphic>
          <a:graphicData uri="http://schemas.openxmlformats.org/drawingml/2006/table">
            <a:tbl>
              <a:tblPr/>
              <a:tblGrid>
                <a:gridCol w="755650"/>
                <a:gridCol w="2736850"/>
                <a:gridCol w="2016125"/>
                <a:gridCol w="984250"/>
                <a:gridCol w="982663"/>
                <a:gridCol w="1560512"/>
              </a:tblGrid>
              <a:tr h="6223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>
                          <a:ea typeface="黑体" panose="02010609060101010101" charset="-122"/>
                        </a:rPr>
                        <a:t>做法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>
                          <a:ea typeface="黑体" panose="02010609060101010101" charset="-122"/>
                        </a:rPr>
                        <a:t>结果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>
                          <a:ea typeface="黑体" panose="02010609060101010101" charset="-122"/>
                        </a:rPr>
                        <a:t>实质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>
                          <a:ea typeface="黑体" panose="02010609060101010101" charset="-122"/>
                        </a:rPr>
                        <a:t>手法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</a:tr>
              <a:tr h="639763">
                <a:tc rowSpan="2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>
                          <a:ea typeface="黑体" panose="02010609060101010101" charset="-122"/>
                        </a:rPr>
                        <a:t>种</a:t>
                      </a: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b="1">
                          <a:ea typeface="黑体" panose="02010609060101010101" charset="-122"/>
                        </a:rPr>
                        <a:t>树</a:t>
                      </a: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b="1">
                          <a:ea typeface="黑体" panose="02010609060101010101" charset="-122"/>
                        </a:rPr>
                        <a:t>误</a:t>
                      </a: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b="1">
                          <a:ea typeface="黑体" panose="02010609060101010101" charset="-122"/>
                        </a:rPr>
                        <a:t>区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600" b="1">
                          <a:solidFill>
                            <a:srgbClr val="003399"/>
                          </a:solidFill>
                        </a:rPr>
                        <a:t>种树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600" b="1">
                          <a:solidFill>
                            <a:srgbClr val="003399"/>
                          </a:solidFill>
                        </a:rPr>
                        <a:t>培育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141605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根拳，土易，培不当</a:t>
                      </a:r>
                      <a:endParaRPr lang="zh-CN" altLang="en-US" sz="3200">
                        <a:solidFill>
                          <a:srgbClr val="FF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577850">
                <a:tc rowSpan="2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en-US" altLang="zh-CN" b="1">
                        <a:ea typeface="黑体" panose="02010609060101010101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b="1">
                          <a:ea typeface="黑体" panose="02010609060101010101" charset="-122"/>
                        </a:rPr>
                        <a:t>理</a:t>
                      </a: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b="1">
                          <a:ea typeface="黑体" panose="02010609060101010101" charset="-122"/>
                        </a:rPr>
                        <a:t>民</a:t>
                      </a: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b="1">
                          <a:ea typeface="黑体" panose="02010609060101010101" charset="-122"/>
                        </a:rPr>
                        <a:t>误</a:t>
                      </a: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b="1">
                          <a:ea typeface="黑体" panose="02010609060101010101" charset="-122"/>
                        </a:rPr>
                        <a:t>区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solidFill>
                            <a:srgbClr val="003399"/>
                          </a:solidFill>
                        </a:rPr>
                        <a:t>其言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solidFill>
                            <a:srgbClr val="003399"/>
                          </a:solidFill>
                        </a:rPr>
                        <a:t>其行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241141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2804" name="文本框 135205"/>
          <p:cNvSpPr txBox="1"/>
          <p:nvPr>
            <p:custDataLst>
              <p:tags r:id="rId3"/>
            </p:custDataLst>
          </p:nvPr>
        </p:nvSpPr>
        <p:spPr>
          <a:xfrm>
            <a:off x="5658605" y="1557338"/>
            <a:ext cx="677108" cy="2376487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木性日以离</a:t>
            </a:r>
          </a:p>
        </p:txBody>
      </p:sp>
      <p:sp>
        <p:nvSpPr>
          <p:cNvPr id="32805" name="文本框 135206"/>
          <p:cNvSpPr txBox="1"/>
          <p:nvPr>
            <p:custDataLst>
              <p:tags r:id="rId4"/>
            </p:custDataLst>
          </p:nvPr>
        </p:nvSpPr>
        <p:spPr>
          <a:xfrm>
            <a:off x="6593642" y="1268413"/>
            <a:ext cx="677108" cy="223202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20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勤虑害树</a:t>
            </a:r>
          </a:p>
        </p:txBody>
      </p:sp>
      <p:sp>
        <p:nvSpPr>
          <p:cNvPr id="135208" name="文本框 135207"/>
          <p:cNvSpPr txBox="1"/>
          <p:nvPr>
            <p:custDataLst>
              <p:tags r:id="rId5"/>
            </p:custDataLst>
          </p:nvPr>
        </p:nvSpPr>
        <p:spPr>
          <a:xfrm>
            <a:off x="684213" y="4213225"/>
            <a:ext cx="2879725" cy="181588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促尔耕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勖尔植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督尔获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早缫而绪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早织而缕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字而幼孩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遂而鸡豚</a:t>
            </a:r>
          </a:p>
        </p:txBody>
      </p:sp>
      <p:sp>
        <p:nvSpPr>
          <p:cNvPr id="135209" name="文本框 135208"/>
          <p:cNvSpPr txBox="1"/>
          <p:nvPr>
            <p:custDataLst>
              <p:tags r:id="rId6"/>
            </p:custDataLst>
          </p:nvPr>
        </p:nvSpPr>
        <p:spPr>
          <a:xfrm>
            <a:off x="5507375" y="3717925"/>
            <a:ext cx="1015663" cy="287972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 lvl="0" indent="0">
              <a:lnSpc>
                <a:spcPct val="75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无以蕃生安性病且怠</a:t>
            </a:r>
          </a:p>
        </p:txBody>
      </p:sp>
      <p:sp>
        <p:nvSpPr>
          <p:cNvPr id="135210" name="文本框 135209"/>
          <p:cNvSpPr txBox="1"/>
          <p:nvPr>
            <p:custDataLst>
              <p:tags r:id="rId7"/>
            </p:custDataLst>
          </p:nvPr>
        </p:nvSpPr>
        <p:spPr>
          <a:xfrm>
            <a:off x="6570186" y="4076700"/>
            <a:ext cx="738664" cy="2376488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繁政扰民</a:t>
            </a:r>
          </a:p>
        </p:txBody>
      </p:sp>
      <p:sp>
        <p:nvSpPr>
          <p:cNvPr id="135211" name="文本框 135210"/>
          <p:cNvSpPr txBox="1"/>
          <p:nvPr>
            <p:custDataLst>
              <p:tags r:id="rId8"/>
            </p:custDataLst>
          </p:nvPr>
        </p:nvSpPr>
        <p:spPr>
          <a:xfrm>
            <a:off x="3635375" y="4810125"/>
            <a:ext cx="2016125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鸣鼓而聚</a:t>
            </a:r>
          </a:p>
          <a:p>
            <a:pPr lvl="0" indent="0"/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击木而召</a:t>
            </a:r>
          </a:p>
        </p:txBody>
      </p:sp>
      <p:sp>
        <p:nvSpPr>
          <p:cNvPr id="135212" name="文本框 135211"/>
          <p:cNvSpPr txBox="1"/>
          <p:nvPr>
            <p:custDataLst>
              <p:tags r:id="rId9"/>
            </p:custDataLst>
          </p:nvPr>
        </p:nvSpPr>
        <p:spPr>
          <a:xfrm>
            <a:off x="7365665" y="1701800"/>
            <a:ext cx="1597360" cy="467995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 lvl="0" indent="0">
              <a:lnSpc>
                <a:spcPct val="60000"/>
              </a:lnSpc>
              <a:spcBef>
                <a:spcPct val="50000"/>
              </a:spcBef>
            </a:pPr>
            <a:r>
              <a:rPr lang="zh-CN" altLang="en-US" sz="5400" b="1">
                <a:solidFill>
                  <a:srgbClr val="FFFF07"/>
                </a:solidFill>
                <a:latin typeface="黑体" panose="02010609060101010101" charset="-122"/>
                <a:ea typeface="黑体" panose="02010609060101010101" charset="-122"/>
              </a:rPr>
              <a:t>由此及彼</a:t>
            </a:r>
          </a:p>
          <a:p>
            <a:pPr lvl="0" indent="0">
              <a:lnSpc>
                <a:spcPct val="60000"/>
              </a:lnSpc>
              <a:spcBef>
                <a:spcPct val="50000"/>
              </a:spcBef>
            </a:pPr>
            <a:r>
              <a:rPr lang="zh-CN" altLang="en-US" sz="5400" b="1">
                <a:solidFill>
                  <a:srgbClr val="FFFF07"/>
                </a:solidFill>
                <a:latin typeface="黑体" panose="02010609060101010101" charset="-122"/>
                <a:ea typeface="黑体" panose="02010609060101010101" charset="-122"/>
              </a:rPr>
              <a:t>     类比说理</a:t>
            </a:r>
          </a:p>
        </p:txBody>
      </p:sp>
      <p:sp>
        <p:nvSpPr>
          <p:cNvPr id="32811" name="文本框 135253"/>
          <p:cNvSpPr txBox="1"/>
          <p:nvPr>
            <p:custDataLst>
              <p:tags r:id="rId10"/>
            </p:custDataLst>
          </p:nvPr>
        </p:nvSpPr>
        <p:spPr>
          <a:xfrm>
            <a:off x="3419475" y="2200275"/>
            <a:ext cx="2232025" cy="13731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旦视暮抚已去复顾爪其皮肤摇其本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5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2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5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5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5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5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04" grpId="0"/>
      <p:bldP spid="32805" grpId="0"/>
      <p:bldP spid="135209" grpId="0"/>
      <p:bldP spid="135211" grpId="0"/>
      <p:bldP spid="1352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39552" y="1412875"/>
            <a:ext cx="8064896" cy="6096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anose="02010600030101010101" pitchFamily="2" charset="-122"/>
                <a:cs typeface="+mj-cs"/>
              </a:defRPr>
            </a:lvl1pPr>
          </a:lstStyle>
          <a:p>
            <a:pPr lvl="0" eaLnBrk="1" hangingPunct="1"/>
            <a:r>
              <a:rPr lang="en-US" altLang="zh-CN" b="1">
                <a:solidFill>
                  <a:srgbClr val="000714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b="1">
                <a:solidFill>
                  <a:srgbClr val="000714"/>
                </a:solidFill>
                <a:latin typeface="黑体" panose="02010609060101010101" charset="-122"/>
                <a:ea typeface="黑体" panose="02010609060101010101" charset="-122"/>
              </a:rPr>
              <a:t>种树”和“治民”有何相通？</a:t>
            </a:r>
          </a:p>
        </p:txBody>
      </p:sp>
      <p:sp>
        <p:nvSpPr>
          <p:cNvPr id="26627" name="Text Box 4"/>
          <p:cNvSpPr/>
          <p:nvPr>
            <p:custDataLst>
              <p:tags r:id="rId2"/>
            </p:custDataLst>
          </p:nvPr>
        </p:nvSpPr>
        <p:spPr>
          <a:xfrm>
            <a:off x="1066800" y="2971800"/>
            <a:ext cx="1752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1" lang="zh-CN" altLang="en-US" sz="2400" b="1">
                <a:latin typeface="宋体" panose="02010600030101010101" pitchFamily="2" charset="-122"/>
              </a:rPr>
              <a:t>根拳而土易</a:t>
            </a:r>
          </a:p>
        </p:txBody>
      </p:sp>
      <p:sp>
        <p:nvSpPr>
          <p:cNvPr id="26628" name="Text Box 5"/>
          <p:cNvSpPr/>
          <p:nvPr>
            <p:custDataLst>
              <p:tags r:id="rId3"/>
            </p:custDataLst>
          </p:nvPr>
        </p:nvSpPr>
        <p:spPr>
          <a:xfrm>
            <a:off x="1066800" y="3505200"/>
            <a:ext cx="2133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1" lang="zh-CN" altLang="en-US" sz="2400" b="1">
                <a:latin typeface="宋体" panose="02010600030101010101" pitchFamily="2" charset="-122"/>
              </a:rPr>
              <a:t>旦视而暮抚</a:t>
            </a:r>
            <a:r>
              <a:rPr kumimoji="1" lang="zh-CN" altLang="en-US" sz="2400" b="1">
                <a:latin typeface="Times New Roman" panose="02020603050405020304" pitchFamily="18" charset="0"/>
              </a:rPr>
              <a:t> </a:t>
            </a:r>
            <a:endParaRPr kumimoji="1"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26629" name="Text Box 6"/>
          <p:cNvSpPr/>
          <p:nvPr>
            <p:custDataLst>
              <p:tags r:id="rId4"/>
            </p:custDataLst>
          </p:nvPr>
        </p:nvSpPr>
        <p:spPr>
          <a:xfrm>
            <a:off x="1066800" y="4038600"/>
            <a:ext cx="2133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1" lang="zh-CN" altLang="en-US" sz="2400" b="1">
                <a:latin typeface="宋体" panose="02010600030101010101" pitchFamily="2" charset="-122"/>
                <a:ea typeface="Times New Roman" panose="02020603050405020304" pitchFamily="18" charset="0"/>
              </a:rPr>
              <a:t>已去而复顾</a:t>
            </a:r>
            <a:r>
              <a:rPr kumimoji="1" lang="zh-CN" altLang="en-US" sz="2400" b="1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kumimoji="1"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26630" name="Text Box 7"/>
          <p:cNvSpPr/>
          <p:nvPr>
            <p:custDataLst>
              <p:tags r:id="rId5"/>
            </p:custDataLst>
          </p:nvPr>
        </p:nvSpPr>
        <p:spPr>
          <a:xfrm>
            <a:off x="1066800" y="4572000"/>
            <a:ext cx="2133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1" lang="zh-CN" altLang="en-US" sz="2400" b="1">
                <a:latin typeface="宋体" panose="02010600030101010101" pitchFamily="2" charset="-122"/>
                <a:ea typeface="Times New Roman" panose="02020603050405020304" pitchFamily="18" charset="0"/>
              </a:rPr>
              <a:t>爪其肤以验</a:t>
            </a:r>
          </a:p>
        </p:txBody>
      </p:sp>
      <p:sp>
        <p:nvSpPr>
          <p:cNvPr id="26631" name="Text Box 8"/>
          <p:cNvSpPr/>
          <p:nvPr>
            <p:custDataLst>
              <p:tags r:id="rId6"/>
            </p:custDataLst>
          </p:nvPr>
        </p:nvSpPr>
        <p:spPr>
          <a:xfrm>
            <a:off x="1066800" y="5029200"/>
            <a:ext cx="2133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1" lang="zh-CN" altLang="en-US" sz="2400" b="1">
                <a:latin typeface="宋体" panose="02010600030101010101" pitchFamily="2" charset="-122"/>
              </a:rPr>
              <a:t>摇其本以观</a:t>
            </a:r>
            <a:r>
              <a:rPr kumimoji="1" lang="zh-CN" altLang="en-US" sz="2400" b="1">
                <a:latin typeface="Times New Roman" panose="02020603050405020304" pitchFamily="18" charset="0"/>
              </a:rPr>
              <a:t> </a:t>
            </a:r>
            <a:endParaRPr kumimoji="1"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26632" name="Text Box 9"/>
          <p:cNvSpPr/>
          <p:nvPr>
            <p:custDataLst>
              <p:tags r:id="rId7"/>
            </p:custDataLst>
          </p:nvPr>
        </p:nvSpPr>
        <p:spPr>
          <a:xfrm>
            <a:off x="6172200" y="3124200"/>
            <a:ext cx="1828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1" lang="zh-CN" altLang="en-US" sz="2400" b="1">
                <a:latin typeface="宋体" panose="02010600030101010101" pitchFamily="2" charset="-122"/>
              </a:rPr>
              <a:t>勖尔植</a:t>
            </a:r>
            <a:r>
              <a:rPr kumimoji="1" lang="zh-CN" altLang="en-US" sz="2400" b="1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26633" name="Text Box 10"/>
          <p:cNvSpPr/>
          <p:nvPr>
            <p:custDataLst>
              <p:tags r:id="rId8"/>
            </p:custDataLst>
          </p:nvPr>
        </p:nvSpPr>
        <p:spPr>
          <a:xfrm>
            <a:off x="6172200" y="3581400"/>
            <a:ext cx="1524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1" lang="zh-CN" altLang="en-US" sz="2400" b="1">
                <a:latin typeface="宋体" panose="02010600030101010101" pitchFamily="2" charset="-122"/>
              </a:rPr>
              <a:t>督尔获</a:t>
            </a:r>
            <a:r>
              <a:rPr kumimoji="1" lang="zh-CN" altLang="en-US" sz="2400" b="1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26634" name="Text Box 11"/>
          <p:cNvSpPr/>
          <p:nvPr>
            <p:custDataLst>
              <p:tags r:id="rId9"/>
            </p:custDataLst>
          </p:nvPr>
        </p:nvSpPr>
        <p:spPr>
          <a:xfrm>
            <a:off x="6172200" y="4038600"/>
            <a:ext cx="2286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1" lang="zh-CN" altLang="en-US" sz="2400" b="1">
                <a:latin typeface="宋体" panose="02010600030101010101" pitchFamily="2" charset="-122"/>
              </a:rPr>
              <a:t>早缫而绪</a:t>
            </a:r>
            <a:r>
              <a:rPr kumimoji="1" lang="zh-CN" altLang="en-US" sz="2400" b="1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26635" name="Text Box 12"/>
          <p:cNvSpPr/>
          <p:nvPr>
            <p:custDataLst>
              <p:tags r:id="rId10"/>
            </p:custDataLst>
          </p:nvPr>
        </p:nvSpPr>
        <p:spPr>
          <a:xfrm>
            <a:off x="6172200" y="4495800"/>
            <a:ext cx="1828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1" lang="zh-CN" altLang="en-US" sz="2400" b="1">
                <a:latin typeface="宋体" panose="02010600030101010101" pitchFamily="2" charset="-122"/>
              </a:rPr>
              <a:t>早织而缕</a:t>
            </a:r>
            <a:r>
              <a:rPr kumimoji="1" lang="zh-CN" altLang="en-US" sz="2400" b="1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26636" name="Text Box 13"/>
          <p:cNvSpPr/>
          <p:nvPr>
            <p:custDataLst>
              <p:tags r:id="rId11"/>
            </p:custDataLst>
          </p:nvPr>
        </p:nvSpPr>
        <p:spPr>
          <a:xfrm>
            <a:off x="6172200" y="4953000"/>
            <a:ext cx="2286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1" lang="zh-CN" altLang="en-US" sz="2400" b="1">
                <a:latin typeface="宋体" panose="02010600030101010101" pitchFamily="2" charset="-122"/>
              </a:rPr>
              <a:t>字而幼孩</a:t>
            </a:r>
            <a:r>
              <a:rPr kumimoji="1" lang="zh-CN" altLang="en-US" sz="2400" b="1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26637" name="Text Box 14"/>
          <p:cNvSpPr/>
          <p:nvPr>
            <p:custDataLst>
              <p:tags r:id="rId12"/>
            </p:custDataLst>
          </p:nvPr>
        </p:nvSpPr>
        <p:spPr>
          <a:xfrm>
            <a:off x="6172200" y="5410200"/>
            <a:ext cx="20574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1" lang="zh-CN" altLang="en-US" sz="2400" b="1">
                <a:latin typeface="宋体" panose="02010600030101010101" pitchFamily="2" charset="-122"/>
              </a:rPr>
              <a:t>遂而鸡豚</a:t>
            </a:r>
            <a:r>
              <a:rPr kumimoji="1" lang="zh-CN" altLang="en-US" sz="2400" b="1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26638" name="Text Box 15"/>
          <p:cNvSpPr/>
          <p:nvPr>
            <p:custDataLst>
              <p:tags r:id="rId13"/>
            </p:custDataLst>
          </p:nvPr>
        </p:nvSpPr>
        <p:spPr>
          <a:xfrm>
            <a:off x="6172200" y="2590800"/>
            <a:ext cx="12954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1" lang="zh-CN" altLang="en-US" sz="2400" b="1">
                <a:latin typeface="宋体" panose="02010600030101010101" pitchFamily="2" charset="-122"/>
              </a:rPr>
              <a:t>促尔耕</a:t>
            </a:r>
          </a:p>
        </p:txBody>
      </p:sp>
      <p:sp>
        <p:nvSpPr>
          <p:cNvPr id="26639" name="Text Box 16"/>
          <p:cNvSpPr/>
          <p:nvPr>
            <p:custDataLst>
              <p:tags r:id="rId14"/>
            </p:custDataLst>
          </p:nvPr>
        </p:nvSpPr>
        <p:spPr>
          <a:xfrm>
            <a:off x="3581400" y="2743200"/>
            <a:ext cx="2070100" cy="2471738"/>
          </a:xfrm>
          <a:prstGeom prst="rect">
            <a:avLst/>
          </a:prstGeom>
          <a:solidFill>
            <a:schemeClr val="bg1">
              <a:alpha val="50195"/>
            </a:schemeClr>
          </a:solidFill>
          <a:ln w="28575">
            <a:solidFill>
              <a:schemeClr val="bg1"/>
            </a:solidFill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1" lang="zh-CN" altLang="en-US" sz="2800" b="1">
                <a:latin typeface="宋体" panose="02010600030101010101" pitchFamily="2" charset="-122"/>
                <a:ea typeface="方正姚体" panose="02010601030101010101" pitchFamily="2" charset="-122"/>
              </a:rPr>
              <a:t>虽曰爱之，</a:t>
            </a:r>
          </a:p>
          <a:p>
            <a:pPr marL="0" lvl="0" indent="0" eaLnBrk="1" hangingPunct="1">
              <a:spcBef>
                <a:spcPct val="50000"/>
              </a:spcBef>
            </a:pPr>
            <a:r>
              <a:rPr kumimoji="1" lang="zh-CN" altLang="en-US" sz="2800" b="1">
                <a:latin typeface="宋体" panose="02010600030101010101" pitchFamily="2" charset="-122"/>
                <a:ea typeface="方正姚体" panose="02010601030101010101" pitchFamily="2" charset="-122"/>
              </a:rPr>
              <a:t>其实害之；</a:t>
            </a:r>
          </a:p>
          <a:p>
            <a:pPr marL="0" lvl="0" indent="0" eaLnBrk="1" hangingPunct="1">
              <a:spcBef>
                <a:spcPct val="50000"/>
              </a:spcBef>
            </a:pPr>
            <a:r>
              <a:rPr kumimoji="1" lang="zh-CN" altLang="en-US" sz="2800" b="1">
                <a:latin typeface="宋体" panose="02010600030101010101" pitchFamily="2" charset="-122"/>
                <a:ea typeface="方正姚体" panose="02010601030101010101" pitchFamily="2" charset="-122"/>
              </a:rPr>
              <a:t>虽曰忧之，</a:t>
            </a:r>
          </a:p>
          <a:p>
            <a:pPr marL="0" lvl="0" indent="0" eaLnBrk="1" hangingPunct="1">
              <a:spcBef>
                <a:spcPct val="50000"/>
              </a:spcBef>
            </a:pPr>
            <a:r>
              <a:rPr kumimoji="1" lang="zh-CN" altLang="en-US" sz="2800" b="1">
                <a:latin typeface="宋体" panose="02010600030101010101" pitchFamily="2" charset="-122"/>
                <a:ea typeface="方正姚体" panose="02010601030101010101" pitchFamily="2" charset="-122"/>
              </a:rPr>
              <a:t>其实仇之。</a:t>
            </a:r>
            <a:endParaRPr kumimoji="1" lang="zh-CN" altLang="en-US" sz="2800" b="1"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  <p:cxnSp>
        <p:nvCxnSpPr>
          <p:cNvPr id="26640" name="Line 17"/>
          <p:cNvCxnSpPr/>
          <p:nvPr>
            <p:custDataLst>
              <p:tags r:id="rId15"/>
            </p:custDataLst>
          </p:nvPr>
        </p:nvCxnSpPr>
        <p:spPr>
          <a:xfrm flipH="1">
            <a:off x="2895600" y="2514600"/>
            <a:ext cx="0" cy="3657600"/>
          </a:xfrm>
          <a:prstGeom prst="line">
            <a:avLst/>
          </a:prstGeom>
          <a:noFill/>
          <a:ln>
            <a:solidFill>
              <a:schemeClr val="tx1"/>
            </a:solidFill>
            <a:miter lim="800000"/>
          </a:ln>
        </p:spPr>
      </p:cxnSp>
      <p:sp>
        <p:nvSpPr>
          <p:cNvPr id="26641" name="Text Box 18"/>
          <p:cNvSpPr/>
          <p:nvPr>
            <p:custDataLst>
              <p:tags r:id="rId16"/>
            </p:custDataLst>
          </p:nvPr>
        </p:nvSpPr>
        <p:spPr>
          <a:xfrm>
            <a:off x="2909888" y="3429000"/>
            <a:ext cx="671512" cy="1219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隶书" panose="02010509060101010101" charset="-122"/>
              </a:rPr>
              <a:t>种   树</a:t>
            </a:r>
          </a:p>
        </p:txBody>
      </p:sp>
      <p:sp>
        <p:nvSpPr>
          <p:cNvPr id="26642" name="Text Box 19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323850" y="3429000"/>
            <a:ext cx="611188" cy="1676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spcBef>
                <a:spcPct val="50000"/>
              </a:spcBef>
            </a:pPr>
            <a:r>
              <a:rPr kumimoji="1" lang="zh-CN" altLang="en-US" sz="2800" spc="0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勤虑害树</a:t>
            </a:r>
            <a:r>
              <a:rPr kumimoji="1" lang="zh-CN" altLang="en-US" sz="2800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隶书" panose="02010509060101010101" charset="-122"/>
              </a:rPr>
              <a:t> </a:t>
            </a:r>
            <a:endParaRPr kumimoji="1" lang="zh-CN" altLang="en-US" sz="28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  <p:cxnSp>
        <p:nvCxnSpPr>
          <p:cNvPr id="26643" name="Line 20"/>
          <p:cNvCxnSpPr/>
          <p:nvPr>
            <p:custDataLst>
              <p:tags r:id="rId18"/>
            </p:custDataLst>
          </p:nvPr>
        </p:nvCxnSpPr>
        <p:spPr>
          <a:xfrm flipH="1">
            <a:off x="838200" y="3352800"/>
            <a:ext cx="228600" cy="304800"/>
          </a:xfrm>
          <a:prstGeom prst="line">
            <a:avLst/>
          </a:prstGeom>
          <a:noFill/>
          <a:ln>
            <a:solidFill>
              <a:schemeClr val="tx1"/>
            </a:solidFill>
            <a:miter lim="800000"/>
          </a:ln>
        </p:spPr>
      </p:cxnSp>
      <p:cxnSp>
        <p:nvCxnSpPr>
          <p:cNvPr id="26644" name="Line 21"/>
          <p:cNvCxnSpPr/>
          <p:nvPr>
            <p:custDataLst>
              <p:tags r:id="rId19"/>
            </p:custDataLst>
          </p:nvPr>
        </p:nvCxnSpPr>
        <p:spPr>
          <a:xfrm>
            <a:off x="762000" y="4876800"/>
            <a:ext cx="304800" cy="304800"/>
          </a:xfrm>
          <a:prstGeom prst="line">
            <a:avLst/>
          </a:prstGeom>
          <a:noFill/>
          <a:ln>
            <a:solidFill>
              <a:schemeClr val="tx1"/>
            </a:solidFill>
            <a:miter lim="800000"/>
          </a:ln>
        </p:spPr>
      </p:cxnSp>
      <p:cxnSp>
        <p:nvCxnSpPr>
          <p:cNvPr id="26645" name="Line 22"/>
          <p:cNvCxnSpPr/>
          <p:nvPr>
            <p:custDataLst>
              <p:tags r:id="rId20"/>
            </p:custDataLst>
          </p:nvPr>
        </p:nvCxnSpPr>
        <p:spPr>
          <a:xfrm flipH="1">
            <a:off x="6019800" y="2590800"/>
            <a:ext cx="0" cy="3581400"/>
          </a:xfrm>
          <a:prstGeom prst="line">
            <a:avLst/>
          </a:prstGeom>
          <a:noFill/>
          <a:ln>
            <a:solidFill>
              <a:schemeClr val="tx1"/>
            </a:solidFill>
            <a:miter lim="800000"/>
          </a:ln>
        </p:spPr>
      </p:cxnSp>
      <p:sp>
        <p:nvSpPr>
          <p:cNvPr id="26646" name="Text Box 23"/>
          <p:cNvSpPr/>
          <p:nvPr>
            <p:custDataLst>
              <p:tags r:id="rId21"/>
            </p:custDataLst>
          </p:nvPr>
        </p:nvSpPr>
        <p:spPr>
          <a:xfrm>
            <a:off x="5348288" y="3429000"/>
            <a:ext cx="671512" cy="1219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隶书" panose="02010509060101010101" charset="-122"/>
              </a:rPr>
              <a:t>治   民</a:t>
            </a:r>
          </a:p>
        </p:txBody>
      </p:sp>
      <p:cxnSp>
        <p:nvCxnSpPr>
          <p:cNvPr id="26647" name="Line 24"/>
          <p:cNvCxnSpPr/>
          <p:nvPr>
            <p:custDataLst>
              <p:tags r:id="rId22"/>
            </p:custDataLst>
          </p:nvPr>
        </p:nvCxnSpPr>
        <p:spPr>
          <a:xfrm>
            <a:off x="7543800" y="2895600"/>
            <a:ext cx="457200" cy="457200"/>
          </a:xfrm>
          <a:prstGeom prst="line">
            <a:avLst/>
          </a:prstGeom>
          <a:noFill/>
          <a:ln>
            <a:solidFill>
              <a:schemeClr val="tx1"/>
            </a:solidFill>
            <a:miter lim="800000"/>
          </a:ln>
        </p:spPr>
      </p:cxnSp>
      <p:cxnSp>
        <p:nvCxnSpPr>
          <p:cNvPr id="26648" name="Line 25"/>
          <p:cNvCxnSpPr/>
          <p:nvPr>
            <p:custDataLst>
              <p:tags r:id="rId23"/>
            </p:custDataLst>
          </p:nvPr>
        </p:nvCxnSpPr>
        <p:spPr>
          <a:xfrm flipV="1">
            <a:off x="7696200" y="4953000"/>
            <a:ext cx="304800" cy="533400"/>
          </a:xfrm>
          <a:prstGeom prst="line">
            <a:avLst/>
          </a:prstGeom>
          <a:noFill/>
          <a:ln>
            <a:solidFill>
              <a:schemeClr val="tx1"/>
            </a:solidFill>
            <a:miter lim="800000"/>
          </a:ln>
        </p:spPr>
      </p:cxnSp>
      <p:sp>
        <p:nvSpPr>
          <p:cNvPr id="26649" name="Text Box 26"/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7999413" y="3352800"/>
            <a:ext cx="611187" cy="1905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spcBef>
                <a:spcPct val="50000"/>
              </a:spcBef>
            </a:pPr>
            <a:r>
              <a:rPr kumimoji="1" lang="zh-CN" altLang="en-US" sz="2800" spc="0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烦令扰民</a:t>
            </a:r>
            <a:endParaRPr kumimoji="1" lang="zh-CN" altLang="en-US" sz="2800">
              <a:solidFill>
                <a:schemeClr val="hlin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26650" name="Text Box 27"/>
          <p:cNvSpPr/>
          <p:nvPr>
            <p:custDataLst>
              <p:tags r:id="rId25"/>
            </p:custDataLst>
          </p:nvPr>
        </p:nvSpPr>
        <p:spPr>
          <a:xfrm>
            <a:off x="2555776" y="404664"/>
            <a:ext cx="4629398" cy="76944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4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探究课文主旨</a:t>
            </a:r>
          </a:p>
        </p:txBody>
      </p:sp>
      <p:pic>
        <p:nvPicPr>
          <p:cNvPr id="26651" name="New picture"/>
          <p:cNvPicPr/>
          <p:nvPr>
            <p:custDataLst>
              <p:tags r:id="rId26"/>
            </p:custDataLst>
          </p:nvPr>
        </p:nvPicPr>
        <p:blipFill>
          <a:blip r:embed="rId28"/>
          <a:stretch>
            <a:fillRect/>
          </a:stretch>
        </p:blipFill>
        <p:spPr>
          <a:xfrm>
            <a:off x="10401300" y="11074400"/>
            <a:ext cx="3302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6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6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26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2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26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6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6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26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/>
      <p:bldP spid="26628" grpId="0"/>
      <p:bldP spid="26629" grpId="0"/>
      <p:bldP spid="26630" grpId="0"/>
      <p:bldP spid="26631" grpId="0"/>
      <p:bldP spid="26632" grpId="0"/>
      <p:bldP spid="26633" grpId="0"/>
      <p:bldP spid="26634" grpId="0"/>
      <p:bldP spid="26635" grpId="0"/>
      <p:bldP spid="26636" grpId="0"/>
      <p:bldP spid="26637" grpId="0"/>
      <p:bldP spid="26638" grpId="0"/>
      <p:bldP spid="26639" grpId="0" animBg="1"/>
      <p:bldP spid="26641" grpId="0"/>
      <p:bldP spid="26642" grpId="0"/>
      <p:bldP spid="26646" grpId="0"/>
      <p:bldP spid="2664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0" y="1988840"/>
            <a:ext cx="9144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/>
            <a:r>
              <a:rPr lang="zh-CN" altLang="en-US" sz="32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唐代从安史之乱以后，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“富者兼地数万亩，贫者无容足之居”，</a:t>
            </a:r>
            <a:r>
              <a:rPr lang="zh-CN" altLang="en-US" sz="32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老百姓处在水深火热之中，苦不堪言，民不聊生。繁政扰民如勤忧害树。</a:t>
            </a:r>
            <a:endParaRPr lang="en-US" altLang="zh-CN" sz="3200" b="1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indent="720090"/>
            <a:r>
              <a:rPr lang="zh-CN" altLang="en-US" sz="3200" b="1">
                <a:solidFill>
                  <a:srgbClr val="FF0000"/>
                </a:solidFill>
              </a:rPr>
              <a:t>结语</a:t>
            </a:r>
            <a:r>
              <a:rPr lang="zh-CN" altLang="en-US" sz="3200" b="1">
                <a:solidFill>
                  <a:srgbClr val="000099"/>
                </a:solidFill>
              </a:rPr>
              <a:t>“传其事以为官戒”</a:t>
            </a:r>
            <a:r>
              <a:rPr lang="zh-CN" altLang="en-US" sz="3200" b="1"/>
              <a:t>实际上表明了作传的真正意图：警示上层统治者清肃吏治，顺应老百姓的生活习惯和生产规律，让他们休养生息，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才能恢复元气，</a:t>
            </a:r>
            <a:r>
              <a:rPr lang="zh-CN" altLang="en-US" sz="3200" b="1"/>
              <a:t>以维持承平之世。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0" y="980728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/>
            <a:r>
              <a:rPr lang="zh-CN" altLang="en-US" sz="3600" b="1">
                <a:solidFill>
                  <a:srgbClr val="000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作者怎么会从“养树”联想到“养人”？</a:t>
            </a:r>
            <a:endParaRPr lang="en-US" altLang="zh-CN" sz="3600" b="1">
              <a:solidFill>
                <a:srgbClr val="0007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图片 1" descr="组48325同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04800" y="658813"/>
            <a:ext cx="1791891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文本框 7"/>
          <p:cNvSpPr txBox="1"/>
          <p:nvPr>
            <p:custDataLst>
              <p:tags r:id="rId2"/>
            </p:custDataLst>
          </p:nvPr>
        </p:nvSpPr>
        <p:spPr>
          <a:xfrm>
            <a:off x="539552" y="752476"/>
            <a:ext cx="167155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合作探究</a:t>
            </a:r>
          </a:p>
        </p:txBody>
      </p:sp>
      <p:sp>
        <p:nvSpPr>
          <p:cNvPr id="18438" name="Text Box 2"/>
          <p:cNvSpPr txBox="1"/>
          <p:nvPr>
            <p:custDataLst>
              <p:tags r:id="rId3"/>
            </p:custDataLst>
          </p:nvPr>
        </p:nvSpPr>
        <p:spPr>
          <a:xfrm>
            <a:off x="3094196" y="1214756"/>
            <a:ext cx="2967038" cy="583565"/>
          </a:xfrm>
          <a:prstGeom prst="rect">
            <a:avLst/>
          </a:prstGeom>
          <a:noFill/>
          <a:ln w="28575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解  读  文  本</a:t>
            </a:r>
          </a:p>
        </p:txBody>
      </p:sp>
      <p:sp>
        <p:nvSpPr>
          <p:cNvPr id="33793" name="文本框 60422"/>
          <p:cNvSpPr txBox="1"/>
          <p:nvPr>
            <p:custDataLst>
              <p:tags r:id="rId4"/>
            </p:custDataLst>
          </p:nvPr>
        </p:nvSpPr>
        <p:spPr>
          <a:xfrm>
            <a:off x="755576" y="2193926"/>
            <a:ext cx="7128792" cy="3970318"/>
          </a:xfrm>
          <a:prstGeom prst="rect">
            <a:avLst/>
          </a:prstGeom>
          <a:noFill/>
          <a:ln w="76200">
            <a:noFill/>
          </a:ln>
        </p:spPr>
        <p:txBody>
          <a:bodyPr wrap="square" anchor="t">
            <a:spAutoFit/>
          </a:bodyPr>
          <a:lstStyle/>
          <a:p>
            <a:pPr indent="711200" eaLnBrk="0" hangingPunct="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第一部分（1、2）：介绍人物姓名，形貌，技能。</a:t>
            </a:r>
          </a:p>
          <a:p>
            <a:pPr indent="711200" eaLnBrk="0" hangingPunct="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第二部分（3）：郭橐驼种树与他人不同的特殊技能。</a:t>
            </a:r>
          </a:p>
          <a:p>
            <a:pPr indent="711200" eaLnBrk="0" hangingPunct="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第三部分（4、5）：把种树之理移向政务。</a:t>
            </a:r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2672" y="2809241"/>
            <a:ext cx="3133249" cy="41776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8229600" cy="634082"/>
          </a:xfrm>
          <a:noFill/>
          <a:ln>
            <a:miter lim="800000"/>
          </a:ln>
        </p:spPr>
        <p:txBody>
          <a:bodyPr vert="horz"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anose="02010600030101010101" pitchFamily="2" charset="-122"/>
                <a:cs typeface="+mj-cs"/>
              </a:defRPr>
            </a:lvl1pPr>
          </a:lstStyle>
          <a:p>
            <a:pPr lvl="0" eaLnBrk="1" hangingPunct="1"/>
            <a:r>
              <a:rPr lang="zh-CN" altLang="en-US" b="1">
                <a:solidFill>
                  <a:srgbClr val="000714"/>
                </a:solidFill>
                <a:latin typeface="黑体" panose="02010609060101010101" charset="-122"/>
                <a:ea typeface="黑体" panose="02010609060101010101" charset="-122"/>
              </a:rPr>
              <a:t>本文的主题是什么</a:t>
            </a:r>
          </a:p>
        </p:txBody>
      </p:sp>
      <p:sp>
        <p:nvSpPr>
          <p:cNvPr id="27651" name="Rectangle 3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395536" y="1124744"/>
            <a:ext cx="8208143" cy="647526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1" hangingPunct="1"/>
            <a:r>
              <a:rPr lang="zh-CN" altLang="en-US" b="1">
                <a:solidFill>
                  <a:srgbClr val="008000"/>
                </a:solidFill>
              </a:rPr>
              <a:t>注意概括主题的格式：通过</a:t>
            </a:r>
            <a:r>
              <a:rPr lang="en-US" altLang="zh-CN" b="1">
                <a:solidFill>
                  <a:srgbClr val="008000"/>
                </a:solidFill>
              </a:rPr>
              <a:t>+</a:t>
            </a:r>
            <a:r>
              <a:rPr lang="zh-CN" altLang="en-US" b="1">
                <a:solidFill>
                  <a:srgbClr val="008000"/>
                </a:solidFill>
              </a:rPr>
              <a:t>表达</a:t>
            </a:r>
            <a:r>
              <a:rPr lang="en-US" altLang="zh-CN" b="1">
                <a:solidFill>
                  <a:srgbClr val="008000"/>
                </a:solidFill>
              </a:rPr>
              <a:t>=</a:t>
            </a:r>
            <a:r>
              <a:rPr lang="zh-CN" altLang="en-US" b="1">
                <a:solidFill>
                  <a:srgbClr val="008000"/>
                </a:solidFill>
              </a:rPr>
              <a:t>主旨</a:t>
            </a:r>
          </a:p>
        </p:txBody>
      </p:sp>
      <p:sp>
        <p:nvSpPr>
          <p:cNvPr id="27652" name="Text Box 4"/>
          <p:cNvSpPr/>
          <p:nvPr>
            <p:custDataLst>
              <p:tags r:id="rId3"/>
            </p:custDataLst>
          </p:nvPr>
        </p:nvSpPr>
        <p:spPr>
          <a:xfrm>
            <a:off x="1743075" y="3651250"/>
            <a:ext cx="184150" cy="3667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zh-CN"/>
          </a:p>
        </p:txBody>
      </p:sp>
      <p:sp>
        <p:nvSpPr>
          <p:cNvPr id="27653" name="Text Box 5"/>
          <p:cNvSpPr/>
          <p:nvPr>
            <p:custDataLst>
              <p:tags r:id="rId4"/>
            </p:custDataLst>
          </p:nvPr>
        </p:nvSpPr>
        <p:spPr>
          <a:xfrm>
            <a:off x="179512" y="1700808"/>
            <a:ext cx="8964488" cy="452431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720090" eaLnBrk="1" hangingPunct="1"/>
            <a:r>
              <a:rPr lang="en-US" altLang="zh-CN" sz="3200" b="1">
                <a:solidFill>
                  <a:srgbClr val="000714"/>
                </a:solidFill>
                <a:latin typeface="黑体" panose="02010609060101010101" charset="-122"/>
                <a:ea typeface="黑体" panose="02010609060101010101" charset="-122"/>
              </a:rPr>
              <a:t>[</a:t>
            </a:r>
            <a:r>
              <a:rPr lang="zh-CN" altLang="en-US" sz="3200" b="1">
                <a:solidFill>
                  <a:srgbClr val="000714"/>
                </a:solidFill>
                <a:latin typeface="黑体" panose="02010609060101010101" charset="-122"/>
                <a:ea typeface="黑体" panose="02010609060101010101" charset="-122"/>
              </a:rPr>
              <a:t>通过</a:t>
            </a:r>
            <a:r>
              <a:rPr lang="en-US" altLang="zh-CN" sz="3200" b="1">
                <a:solidFill>
                  <a:srgbClr val="000714"/>
                </a:solidFill>
                <a:latin typeface="黑体" panose="02010609060101010101" charset="-122"/>
                <a:ea typeface="黑体" panose="02010609060101010101" charset="-122"/>
              </a:rPr>
              <a:t>]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郭橐驼介绍养树地经验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再把养树之道，“移之官理”，巧妙地把“养树”与“养民”联系起来，形象而又充分地</a:t>
            </a:r>
            <a:r>
              <a:rPr lang="en-US" altLang="zh-CN" sz="3200" b="1">
                <a:solidFill>
                  <a:srgbClr val="000714"/>
                </a:solidFill>
                <a:latin typeface="黑体" panose="02010609060101010101" charset="-122"/>
                <a:ea typeface="黑体" panose="02010609060101010101" charset="-122"/>
              </a:rPr>
              <a:t>[</a:t>
            </a:r>
            <a:r>
              <a:rPr lang="zh-CN" altLang="en-US" sz="3200" b="1">
                <a:solidFill>
                  <a:srgbClr val="000714"/>
                </a:solidFill>
                <a:latin typeface="黑体" panose="02010609060101010101" charset="-122"/>
                <a:ea typeface="黑体" panose="02010609060101010101" charset="-122"/>
              </a:rPr>
              <a:t>表达</a:t>
            </a:r>
            <a:r>
              <a:rPr lang="en-US" altLang="zh-CN" sz="3200" b="1">
                <a:solidFill>
                  <a:srgbClr val="000714"/>
                </a:solidFill>
                <a:latin typeface="黑体" panose="02010609060101010101" charset="-122"/>
                <a:ea typeface="黑体" panose="02010609060101010101" charset="-122"/>
              </a:rPr>
              <a:t>]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了顺民之性以养民的道理，</a:t>
            </a:r>
            <a:r>
              <a:rPr lang="zh-CN" altLang="en-US" sz="3200" b="1">
                <a:solidFill>
                  <a:srgbClr val="000714"/>
                </a:solidFill>
                <a:latin typeface="黑体" panose="02010609060101010101" charset="-122"/>
                <a:ea typeface="黑体" panose="02010609060101010101" charset="-122"/>
              </a:rPr>
              <a:t>揭露并讽刺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了统治者的苛政繁令对百姓的骚扰侵害，提出要宽简为政，让百姓安居乐业的主张。</a:t>
            </a:r>
          </a:p>
          <a:p>
            <a:pPr lvl="0" indent="720090" eaLnBrk="1" hangingPunct="1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charset="-122"/>
              </a:rPr>
              <a:t>本文主旨是讲顺民之性以养民治道</a:t>
            </a:r>
            <a:r>
              <a:rPr lang="zh-CN" altLang="en-US" sz="3200" b="1">
                <a:latin typeface="宋体" panose="02010600030101010101" pitchFamily="2" charset="-122"/>
                <a:ea typeface="黑体" panose="02010609060101010101" charset="-122"/>
              </a:rPr>
              <a:t>，但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文章不是进行理论上的枯燥辩证，而是巧妙地通过给郭橐驼立传的方法来进行说理，艺术手法高超。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 build="p"/>
      <p:bldP spid="2765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>
            <p:custDataLst>
              <p:tags r:id="rId1"/>
            </p:custDataLst>
          </p:nvPr>
        </p:nvSpPr>
        <p:spPr>
          <a:xfrm>
            <a:off x="1835696" y="2420888"/>
            <a:ext cx="46805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>
                <a:solidFill>
                  <a:srgbClr val="000714"/>
                </a:solidFill>
                <a:latin typeface="黑体" panose="02010609060101010101" charset="-122"/>
                <a:ea typeface="黑体" panose="02010609060101010101" charset="-122"/>
              </a:rPr>
              <a:t>课堂练习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 descr="组48325同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04800" y="658813"/>
            <a:ext cx="361912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文本框 7"/>
          <p:cNvSpPr txBox="1"/>
          <p:nvPr>
            <p:custDataLst>
              <p:tags r:id="rId2"/>
            </p:custDataLst>
          </p:nvPr>
        </p:nvSpPr>
        <p:spPr>
          <a:xfrm>
            <a:off x="795337" y="752476"/>
            <a:ext cx="2954655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教学目标与核心素养</a:t>
            </a:r>
          </a:p>
        </p:txBody>
      </p:sp>
      <p:sp>
        <p:nvSpPr>
          <p:cNvPr id="11269" name="矩形 1"/>
          <p:cNvSpPr/>
          <p:nvPr>
            <p:custDataLst>
              <p:tags r:id="rId3"/>
            </p:custDataLst>
          </p:nvPr>
        </p:nvSpPr>
        <p:spPr>
          <a:xfrm>
            <a:off x="827585" y="2346960"/>
            <a:ext cx="7625854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 eaLnBrk="0" hangingPunct="0">
              <a:lnSpc>
                <a:spcPct val="150000"/>
              </a:lnSpc>
            </a:pPr>
            <a:r>
              <a:rPr lang="zh-CN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了解柳宗元的生平及作品写作背景。</a:t>
            </a:r>
          </a:p>
          <a:p>
            <a:pPr indent="457200" eaLnBrk="0" hangingPunct="0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2.了解写作背景，理解本文借种树人之口阐发的为官治民之理。 </a:t>
            </a:r>
          </a:p>
          <a:p>
            <a:pPr indent="457200" eaLnBrk="0" hangingPunct="0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3.体会寓言式人物传记委婉、含蓄的讽谏特点及对比与映衬的写法。 </a:t>
            </a:r>
          </a:p>
        </p:txBody>
      </p:sp>
      <p:sp>
        <p:nvSpPr>
          <p:cNvPr id="11270" name="TextBox 1"/>
          <p:cNvSpPr txBox="1"/>
          <p:nvPr>
            <p:custDataLst>
              <p:tags r:id="rId4"/>
            </p:custDataLst>
          </p:nvPr>
        </p:nvSpPr>
        <p:spPr>
          <a:xfrm>
            <a:off x="975598" y="1514158"/>
            <a:ext cx="2516281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教学目标</a:t>
            </a: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 descr="Rectangle: Click to edit Master text stylesSecond levelThird levelFourth levelFifth level"/>
          <p:cNvSpPr/>
          <p:nvPr>
            <p:custDataLst>
              <p:tags r:id="rId1"/>
            </p:custDataLst>
          </p:nvPr>
        </p:nvSpPr>
        <p:spPr>
          <a:xfrm>
            <a:off x="0" y="914400"/>
            <a:ext cx="9144000" cy="427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</a:pPr>
            <a:r>
              <a:rPr kumimoji="1" lang="en-US" altLang="zh-CN" sz="400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 1</a:t>
            </a:r>
            <a:r>
              <a:rPr kumimoji="1" lang="zh-CN" altLang="en-US" sz="400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kumimoji="1" lang="zh-CN" altLang="en-US" sz="4000" b="1">
                <a:solidFill>
                  <a:schemeClr val="tx2"/>
                </a:solidFill>
                <a:latin typeface="宋体" panose="02010600030101010101" pitchFamily="2" charset="-122"/>
              </a:rPr>
              <a:t>加点的字有误的一组是</a:t>
            </a:r>
            <a:r>
              <a:rPr kumimoji="1" lang="zh-CN" altLang="en-US" sz="4000">
                <a:solidFill>
                  <a:schemeClr val="tx2"/>
                </a:solidFill>
                <a:latin typeface="宋体" panose="02010600030101010101" pitchFamily="2" charset="-122"/>
              </a:rPr>
              <a:t>（      </a:t>
            </a:r>
            <a:r>
              <a:rPr kumimoji="1" lang="en-US" altLang="zh-CN" sz="4000">
                <a:solidFill>
                  <a:schemeClr val="tx2"/>
                </a:solidFill>
                <a:latin typeface="宋体" panose="02010600030101010101" pitchFamily="2" charset="-122"/>
              </a:rPr>
              <a:t>)</a:t>
            </a:r>
          </a:p>
          <a:p>
            <a:pPr marL="342900" lvl="0" indent="-342900"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</a:pPr>
            <a:r>
              <a:rPr kumimoji="1" lang="en-GB" altLang="zh-CN" sz="3600" b="1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kumimoji="1" lang="en-GB" altLang="zh-CN" sz="3600" b="1"/>
              <a:t>A  </a:t>
            </a:r>
            <a:r>
              <a:rPr kumimoji="1" lang="zh-CN" altLang="en-GB" sz="3600" b="1"/>
              <a:t>勖(</a:t>
            </a:r>
            <a:r>
              <a:rPr kumimoji="1" lang="en-GB" altLang="zh-CN" sz="4000" b="1"/>
              <a:t>xù</a:t>
            </a:r>
            <a:r>
              <a:rPr kumimoji="1" lang="en-GB" altLang="zh-CN" sz="3600" b="1"/>
              <a:t>)  </a:t>
            </a:r>
            <a:r>
              <a:rPr kumimoji="1" lang="zh-CN" altLang="en-GB" sz="3600" b="1"/>
              <a:t>病且怠(</a:t>
            </a:r>
            <a:r>
              <a:rPr kumimoji="1" lang="en-GB" altLang="zh-CN" sz="3600" b="1"/>
              <a:t>dài)  </a:t>
            </a:r>
            <a:r>
              <a:rPr kumimoji="1" lang="zh-CN" altLang="en-GB" sz="3600" b="1"/>
              <a:t>窥伺(</a:t>
            </a:r>
            <a:r>
              <a:rPr kumimoji="1" lang="en-GB" altLang="zh-CN" sz="4400" b="1"/>
              <a:t>sì</a:t>
            </a:r>
            <a:r>
              <a:rPr kumimoji="1" lang="en-GB" altLang="zh-CN" sz="3600" b="1"/>
              <a:t> )</a:t>
            </a:r>
            <a:r>
              <a:rPr kumimoji="1" lang="en-GB" altLang="zh-CN" b="1"/>
              <a:t> </a:t>
            </a:r>
            <a:endParaRPr kumimoji="1" lang="en-GB" altLang="zh-CN" sz="3600" b="1"/>
          </a:p>
          <a:p>
            <a:pPr marL="342900" lvl="0" indent="-342900"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</a:pPr>
            <a:r>
              <a:rPr kumimoji="1" lang="en-GB" altLang="zh-CN" sz="3600" b="1"/>
              <a:t>  B </a:t>
            </a:r>
            <a:r>
              <a:rPr kumimoji="1" lang="zh-CN" altLang="en-GB" sz="3600" b="1"/>
              <a:t>豚(</a:t>
            </a:r>
            <a:r>
              <a:rPr kumimoji="1" lang="en-GB" altLang="zh-CN" sz="3600" b="1"/>
              <a:t>tún) </a:t>
            </a:r>
            <a:r>
              <a:rPr kumimoji="1" lang="zh-CN" altLang="en-GB" sz="3600" b="1"/>
              <a:t>抑耗(</a:t>
            </a:r>
            <a:r>
              <a:rPr kumimoji="1" lang="en-GB" altLang="zh-CN" sz="3600" b="1"/>
              <a:t>hào)    </a:t>
            </a:r>
            <a:r>
              <a:rPr kumimoji="1" lang="zh-CN" altLang="en-GB" sz="3600" b="1"/>
              <a:t>织而缕(</a:t>
            </a:r>
            <a:r>
              <a:rPr kumimoji="1" lang="en-GB" altLang="zh-CN" sz="3600" b="1"/>
              <a:t>lǚ)</a:t>
            </a:r>
          </a:p>
          <a:p>
            <a:pPr marL="342900" lvl="0" indent="-342900"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</a:pPr>
            <a:r>
              <a:rPr kumimoji="1" lang="en-GB" altLang="zh-CN" sz="3600" b="1"/>
              <a:t>  C </a:t>
            </a:r>
            <a:r>
              <a:rPr kumimoji="1" lang="zh-CN" altLang="en-GB" sz="3600" b="1"/>
              <a:t>孳(</a:t>
            </a:r>
            <a:r>
              <a:rPr kumimoji="1" lang="en-GB" altLang="zh-CN" sz="3600" b="1"/>
              <a:t>zī )   </a:t>
            </a:r>
            <a:r>
              <a:rPr kumimoji="1" lang="zh-CN" altLang="en-GB" sz="3600" b="1"/>
              <a:t>莳（</a:t>
            </a:r>
            <a:r>
              <a:rPr kumimoji="1" lang="en-GB" altLang="zh-CN" sz="3600" b="1"/>
              <a:t>shí)</a:t>
            </a:r>
            <a:r>
              <a:rPr kumimoji="1" lang="zh-CN" altLang="en-GB" sz="3600" b="1"/>
              <a:t>      实以蕃(</a:t>
            </a:r>
            <a:r>
              <a:rPr kumimoji="1" lang="en-GB" altLang="zh-CN" sz="3600" b="1"/>
              <a:t>fán)</a:t>
            </a:r>
          </a:p>
          <a:p>
            <a:pPr marL="342900" lvl="0" indent="-342900"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</a:pPr>
            <a:r>
              <a:rPr kumimoji="1" lang="en-GB" altLang="zh-CN" sz="3600" b="1"/>
              <a:t>  D </a:t>
            </a:r>
            <a:r>
              <a:rPr kumimoji="1" lang="zh-CN" altLang="en-GB" sz="3600" b="1"/>
              <a:t>缫(</a:t>
            </a:r>
            <a:r>
              <a:rPr kumimoji="1" lang="en-GB" altLang="zh-CN" sz="3600" b="1"/>
              <a:t>sāo) </a:t>
            </a:r>
            <a:r>
              <a:rPr kumimoji="1" lang="zh-CN" altLang="en-GB" sz="3600" b="1"/>
              <a:t>飧饔(</a:t>
            </a:r>
            <a:r>
              <a:rPr kumimoji="1" lang="en-GB" altLang="zh-CN" sz="3600" b="1"/>
              <a:t>yōng)  </a:t>
            </a:r>
            <a:r>
              <a:rPr kumimoji="1" lang="zh-CN" altLang="en-GB" sz="3600" b="1"/>
              <a:t>长人者(</a:t>
            </a:r>
            <a:r>
              <a:rPr kumimoji="1" lang="en-GB" altLang="zh-CN" sz="3600" b="1"/>
              <a:t>zhǎng)</a:t>
            </a:r>
          </a:p>
          <a:p>
            <a:pPr marL="342900" lvl="0" indent="-342900"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</a:pPr>
            <a:r>
              <a:rPr kumimoji="1" lang="en-GB" altLang="zh-CN" sz="3600">
                <a:latin typeface="宋体" panose="02010600030101010101" pitchFamily="2" charset="-122"/>
              </a:rPr>
              <a:t> </a:t>
            </a:r>
          </a:p>
          <a:p>
            <a:pPr marL="342900" lvl="0" indent="-342900"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</a:pPr>
            <a:endParaRPr kumimoji="1" lang="en-US" altLang="zh-CN" sz="40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2291" name="Text Box 3"/>
          <p:cNvSpPr/>
          <p:nvPr>
            <p:custDataLst>
              <p:tags r:id="rId2"/>
            </p:custDataLst>
          </p:nvPr>
        </p:nvSpPr>
        <p:spPr>
          <a:xfrm>
            <a:off x="6804248" y="548680"/>
            <a:ext cx="935037" cy="10985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GB" altLang="zh-CN" sz="6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C</a:t>
            </a:r>
            <a:endParaRPr lang="en-US" altLang="zh-CN" sz="6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292" name="Rectangle 4"/>
          <p:cNvSpPr/>
          <p:nvPr>
            <p:custDataLst>
              <p:tags r:id="rId3"/>
            </p:custDataLst>
          </p:nvPr>
        </p:nvSpPr>
        <p:spPr>
          <a:xfrm>
            <a:off x="609600" y="4638675"/>
            <a:ext cx="5978525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</a:pPr>
            <a:r>
              <a:rPr kumimoji="1" lang="zh-CN" altLang="en-GB" sz="4000" b="1" i="1">
                <a:solidFill>
                  <a:schemeClr val="accent2"/>
                </a:solidFill>
                <a:latin typeface="宋体" panose="02010600030101010101" pitchFamily="2" charset="-122"/>
              </a:rPr>
              <a:t>答案:“莳”读</a:t>
            </a:r>
            <a:r>
              <a:rPr kumimoji="1" lang="en-GB" altLang="zh-CN">
                <a:solidFill>
                  <a:schemeClr val="accent2"/>
                </a:solidFill>
              </a:rPr>
              <a:t> </a:t>
            </a:r>
            <a:r>
              <a:rPr kumimoji="1" lang="zh-CN" altLang="en-GB" sz="4000" b="1" i="1">
                <a:solidFill>
                  <a:schemeClr val="accent2"/>
                </a:solidFill>
                <a:latin typeface="宋体" panose="02010600030101010101" pitchFamily="2" charset="-122"/>
              </a:rPr>
              <a:t>“</a:t>
            </a:r>
            <a:r>
              <a:rPr kumimoji="1" lang="en-GB" altLang="zh-CN" sz="5400" b="1" i="1">
                <a:solidFill>
                  <a:schemeClr val="accent2"/>
                </a:solidFill>
                <a:latin typeface="宋体" panose="02010600030101010101" pitchFamily="2" charset="-122"/>
              </a:rPr>
              <a:t>shì</a:t>
            </a:r>
            <a:r>
              <a:rPr kumimoji="1" lang="en-GB" altLang="zh-CN" sz="4000" b="1" i="1">
                <a:solidFill>
                  <a:schemeClr val="accent2"/>
                </a:solidFill>
                <a:latin typeface="宋体" panose="02010600030101010101" pitchFamily="2" charset="-122"/>
              </a:rPr>
              <a:t>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/>
      <p:bldP spid="1229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/>
          </p:cNvSpPr>
          <p:nvPr>
            <p:ph type="title"/>
            <p:custDataLst>
              <p:tags r:id="rId1"/>
            </p:custDataLst>
          </p:nvPr>
        </p:nvSpPr>
        <p:spPr>
          <a:xfrm>
            <a:off x="301625" y="685800"/>
            <a:ext cx="8540750" cy="11430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anose="02010600030101010101" pitchFamily="2" charset="-122"/>
                <a:cs typeface="+mj-cs"/>
              </a:defRPr>
            </a:lvl1pPr>
          </a:lstStyle>
          <a:p>
            <a:pPr lvl="0" algn="l" eaLnBrk="1" hangingPunct="1"/>
            <a:r>
              <a:rPr lang="en-US" altLang="zh-CN" b="1">
                <a:solidFill>
                  <a:srgbClr val="FF0000"/>
                </a:solidFill>
              </a:rPr>
              <a:t>2</a:t>
            </a:r>
            <a:r>
              <a:rPr lang="zh-CN" altLang="en-US" b="1">
                <a:solidFill>
                  <a:srgbClr val="FF0000"/>
                </a:solidFill>
              </a:rPr>
              <a:t>、解释下列字词</a:t>
            </a:r>
          </a:p>
        </p:txBody>
      </p:sp>
      <p:sp>
        <p:nvSpPr>
          <p:cNvPr id="13315" name="Rectangle 3"/>
          <p:cNvSpPr>
            <a:spLocks noGrp="1" noRot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304800" y="1916113"/>
            <a:ext cx="8540750" cy="3951287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1" hangingPunct="1"/>
            <a:r>
              <a:rPr lang="en-US" altLang="zh-CN" b="1">
                <a:solidFill>
                  <a:srgbClr val="D60093"/>
                </a:solidFill>
              </a:rPr>
              <a:t>1</a:t>
            </a:r>
            <a:r>
              <a:rPr lang="zh-CN" altLang="en-US" b="1">
                <a:solidFill>
                  <a:srgbClr val="D60093"/>
                </a:solidFill>
              </a:rPr>
              <a:t>其（莳）也若子：</a:t>
            </a:r>
          </a:p>
          <a:p>
            <a:pPr lvl="0" eaLnBrk="1" hangingPunct="1"/>
            <a:r>
              <a:rPr lang="en-US" altLang="zh-CN" b="1">
                <a:solidFill>
                  <a:srgbClr val="D60093"/>
                </a:solidFill>
              </a:rPr>
              <a:t>2</a:t>
            </a:r>
            <a:r>
              <a:rPr lang="zh-CN" altLang="en-US" b="1">
                <a:solidFill>
                  <a:srgbClr val="D60093"/>
                </a:solidFill>
              </a:rPr>
              <a:t>移之官（理）：</a:t>
            </a:r>
          </a:p>
          <a:p>
            <a:pPr lvl="0" eaLnBrk="1" hangingPunct="1"/>
            <a:r>
              <a:rPr lang="en-US" altLang="zh-CN" b="1">
                <a:solidFill>
                  <a:srgbClr val="D60093"/>
                </a:solidFill>
              </a:rPr>
              <a:t>3</a:t>
            </a:r>
            <a:r>
              <a:rPr lang="zh-CN" altLang="en-US" b="1">
                <a:solidFill>
                  <a:srgbClr val="D60093"/>
                </a:solidFill>
              </a:rPr>
              <a:t>见（长）人者：</a:t>
            </a:r>
          </a:p>
          <a:p>
            <a:pPr lvl="0" eaLnBrk="1" hangingPunct="1"/>
            <a:r>
              <a:rPr lang="en-US" altLang="zh-CN" b="1">
                <a:solidFill>
                  <a:srgbClr val="D60093"/>
                </a:solidFill>
              </a:rPr>
              <a:t>4</a:t>
            </a:r>
            <a:r>
              <a:rPr lang="zh-CN" altLang="en-US" b="1">
                <a:solidFill>
                  <a:srgbClr val="D60093"/>
                </a:solidFill>
              </a:rPr>
              <a:t>故（病）且怠：</a:t>
            </a:r>
          </a:p>
          <a:p>
            <a:pPr lvl="0" eaLnBrk="1" hangingPunct="1">
              <a:buNone/>
            </a:pPr>
            <a:endParaRPr lang="en-US" altLang="zh-CN" b="1">
              <a:solidFill>
                <a:srgbClr val="D60093"/>
              </a:solidFill>
            </a:endParaRPr>
          </a:p>
        </p:txBody>
      </p:sp>
      <p:sp>
        <p:nvSpPr>
          <p:cNvPr id="13316" name="Text Box 7"/>
          <p:cNvSpPr/>
          <p:nvPr>
            <p:custDataLst>
              <p:tags r:id="rId3"/>
            </p:custDataLst>
          </p:nvPr>
        </p:nvSpPr>
        <p:spPr>
          <a:xfrm>
            <a:off x="4716463" y="1989138"/>
            <a:ext cx="1809750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>
                <a:ea typeface="楷体_GB2312" panose="02010609030101010101" pitchFamily="49" charset="-122"/>
              </a:rPr>
              <a:t>种植移植</a:t>
            </a:r>
          </a:p>
        </p:txBody>
      </p:sp>
      <p:sp>
        <p:nvSpPr>
          <p:cNvPr id="13317" name="Text Box 8"/>
          <p:cNvSpPr/>
          <p:nvPr>
            <p:custDataLst>
              <p:tags r:id="rId4"/>
            </p:custDataLst>
          </p:nvPr>
        </p:nvSpPr>
        <p:spPr>
          <a:xfrm>
            <a:off x="4716463" y="2636838"/>
            <a:ext cx="1809750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>
                <a:ea typeface="楷体_GB2312" panose="02010609030101010101" pitchFamily="49" charset="-122"/>
              </a:rPr>
              <a:t>治、统治</a:t>
            </a:r>
          </a:p>
        </p:txBody>
      </p:sp>
      <p:sp>
        <p:nvSpPr>
          <p:cNvPr id="13318" name="Text Box 9"/>
          <p:cNvSpPr/>
          <p:nvPr>
            <p:custDataLst>
              <p:tags r:id="rId5"/>
            </p:custDataLst>
          </p:nvPr>
        </p:nvSpPr>
        <p:spPr>
          <a:xfrm>
            <a:off x="4859338" y="3213100"/>
            <a:ext cx="99695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>
                <a:ea typeface="楷体_GB2312" panose="02010609030101010101" pitchFamily="49" charset="-122"/>
              </a:rPr>
              <a:t>治理</a:t>
            </a:r>
          </a:p>
        </p:txBody>
      </p:sp>
      <p:sp>
        <p:nvSpPr>
          <p:cNvPr id="13319" name="Text Box 10"/>
          <p:cNvSpPr/>
          <p:nvPr>
            <p:custDataLst>
              <p:tags r:id="rId6"/>
            </p:custDataLst>
          </p:nvPr>
        </p:nvSpPr>
        <p:spPr>
          <a:xfrm>
            <a:off x="4787900" y="3860800"/>
            <a:ext cx="99695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>
                <a:ea typeface="楷体_GB2312" panose="02010609030101010101" pitchFamily="49" charset="-122"/>
              </a:rPr>
              <a:t>穷困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8" dur="2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 uiExpand="1" build="p"/>
      <p:bldP spid="13316" grpId="0"/>
      <p:bldP spid="13317" grpId="0"/>
      <p:bldP spid="13318" grpId="0"/>
      <p:bldP spid="1331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 descr="纸袋"/>
          <p:cNvSpPr/>
          <p:nvPr>
            <p:custDataLst>
              <p:tags r:id="rId1"/>
            </p:custDataLst>
          </p:nvPr>
        </p:nvSpPr>
        <p:spPr>
          <a:xfrm>
            <a:off x="684213" y="-603250"/>
            <a:ext cx="8280275" cy="2499896"/>
          </a:xfrm>
          <a:prstGeom prst="flowChartPunchedTape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/>
            <a:endParaRPr lang="en-US" altLang="zh-CN" sz="2800" b="1">
              <a:solidFill>
                <a:srgbClr val="0000FF"/>
              </a:solidFill>
            </a:endParaRPr>
          </a:p>
          <a:p>
            <a:pPr marL="0" lvl="0" indent="0"/>
            <a:r>
              <a:rPr lang="en-US" altLang="zh-CN" sz="3200" b="1">
                <a:solidFill>
                  <a:srgbClr val="0000FF"/>
                </a:solidFill>
              </a:rPr>
              <a:t>      3</a:t>
            </a:r>
            <a:r>
              <a:rPr lang="zh-CN" altLang="en-US" sz="3200" b="1">
                <a:solidFill>
                  <a:srgbClr val="0000FF"/>
                </a:solidFill>
              </a:rPr>
              <a:t>、下列句子中加横线的词语含义和用</a:t>
            </a:r>
          </a:p>
          <a:p>
            <a:pPr marL="0" lvl="0" indent="0"/>
            <a:r>
              <a:rPr lang="zh-CN" altLang="en-US" sz="3200" b="1">
                <a:solidFill>
                  <a:srgbClr val="0000FF"/>
                </a:solidFill>
              </a:rPr>
              <a:t>法相同的一组是                           （       ）</a:t>
            </a:r>
          </a:p>
        </p:txBody>
      </p:sp>
      <p:sp>
        <p:nvSpPr>
          <p:cNvPr id="14339" name="Text Box 3" descr="纸袋"/>
          <p:cNvSpPr/>
          <p:nvPr>
            <p:custDataLst>
              <p:tags r:id="rId2"/>
            </p:custDataLst>
          </p:nvPr>
        </p:nvSpPr>
        <p:spPr>
          <a:xfrm>
            <a:off x="611188" y="1989138"/>
            <a:ext cx="465137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4340" name="Text Box 4" descr="纸袋"/>
          <p:cNvSpPr/>
          <p:nvPr>
            <p:custDataLst>
              <p:tags r:id="rId3"/>
            </p:custDataLst>
          </p:nvPr>
        </p:nvSpPr>
        <p:spPr>
          <a:xfrm>
            <a:off x="1258888" y="1557338"/>
            <a:ext cx="2622550" cy="12620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>
                <a:solidFill>
                  <a:srgbClr val="000000"/>
                </a:solidFill>
              </a:rPr>
              <a:t>以致其</a:t>
            </a:r>
            <a:r>
              <a:rPr lang="zh-CN" altLang="en-US" sz="3200" u="sng">
                <a:solidFill>
                  <a:srgbClr val="FF0000"/>
                </a:solidFill>
              </a:rPr>
              <a:t>性</a:t>
            </a:r>
            <a:r>
              <a:rPr lang="zh-CN" altLang="en-US" sz="3200">
                <a:solidFill>
                  <a:srgbClr val="000000"/>
                </a:solidFill>
              </a:rPr>
              <a:t>焉尔</a:t>
            </a:r>
          </a:p>
          <a:p>
            <a:pPr marL="0" lvl="0" indent="0">
              <a:lnSpc>
                <a:spcPct val="60000"/>
              </a:lnSpc>
            </a:pPr>
            <a:endParaRPr lang="zh-CN" altLang="en-US" sz="3200">
              <a:solidFill>
                <a:srgbClr val="000000"/>
              </a:solidFill>
            </a:endParaRPr>
          </a:p>
          <a:p>
            <a:pPr marL="0" lvl="0" indent="0">
              <a:lnSpc>
                <a:spcPct val="80000"/>
              </a:lnSpc>
            </a:pPr>
            <a:r>
              <a:rPr lang="zh-CN" altLang="en-US" sz="3200">
                <a:solidFill>
                  <a:srgbClr val="000000"/>
                </a:solidFill>
              </a:rPr>
              <a:t>凡植木之</a:t>
            </a:r>
            <a:r>
              <a:rPr lang="zh-CN" altLang="en-US" sz="3200" u="sng">
                <a:solidFill>
                  <a:srgbClr val="FF0000"/>
                </a:solidFill>
              </a:rPr>
              <a:t>性</a:t>
            </a:r>
          </a:p>
        </p:txBody>
      </p:sp>
      <p:sp>
        <p:nvSpPr>
          <p:cNvPr id="14341" name="Text Box 5" descr="纸袋"/>
          <p:cNvSpPr/>
          <p:nvPr>
            <p:custDataLst>
              <p:tags r:id="rId4"/>
            </p:custDataLst>
          </p:nvPr>
        </p:nvSpPr>
        <p:spPr>
          <a:xfrm>
            <a:off x="611188" y="3357563"/>
            <a:ext cx="44767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60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14342" name="Text Box 6" descr="纸袋"/>
          <p:cNvSpPr/>
          <p:nvPr>
            <p:custDataLst>
              <p:tags r:id="rId5"/>
            </p:custDataLst>
          </p:nvPr>
        </p:nvSpPr>
        <p:spPr>
          <a:xfrm>
            <a:off x="1258888" y="2997200"/>
            <a:ext cx="3435350" cy="17002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>
                <a:solidFill>
                  <a:srgbClr val="000000"/>
                </a:solidFill>
              </a:rPr>
              <a:t>甚善，名我</a:t>
            </a:r>
            <a:r>
              <a:rPr lang="zh-CN" altLang="en-US" sz="3200" u="sng">
                <a:solidFill>
                  <a:srgbClr val="FF0000"/>
                </a:solidFill>
              </a:rPr>
              <a:t>固</a:t>
            </a:r>
            <a:r>
              <a:rPr lang="zh-CN" altLang="en-US" sz="3200">
                <a:solidFill>
                  <a:srgbClr val="000000"/>
                </a:solidFill>
              </a:rPr>
              <a:t>当</a:t>
            </a:r>
          </a:p>
          <a:p>
            <a:pPr marL="0" lvl="0" indent="0">
              <a:lnSpc>
                <a:spcPct val="30000"/>
              </a:lnSpc>
            </a:pPr>
            <a:endParaRPr lang="zh-CN" altLang="en-US" sz="3200">
              <a:solidFill>
                <a:srgbClr val="000000"/>
              </a:solidFill>
            </a:endParaRPr>
          </a:p>
          <a:p>
            <a:pPr marL="0" lvl="0" indent="0"/>
            <a:r>
              <a:rPr lang="zh-CN" altLang="en-US" sz="3200" u="sng">
                <a:solidFill>
                  <a:srgbClr val="FF0000"/>
                </a:solidFill>
              </a:rPr>
              <a:t>固</a:t>
            </a:r>
            <a:r>
              <a:rPr lang="zh-CN" altLang="en-US" sz="3200">
                <a:solidFill>
                  <a:srgbClr val="000000"/>
                </a:solidFill>
              </a:rPr>
              <a:t>国不以山溪之险</a:t>
            </a:r>
          </a:p>
          <a:p>
            <a:pPr marL="0" lvl="0" indent="0"/>
            <a:endParaRPr lang="en-US" altLang="zh-CN" sz="3200"/>
          </a:p>
        </p:txBody>
      </p:sp>
      <p:sp>
        <p:nvSpPr>
          <p:cNvPr id="14343" name="Text Box 7" descr="纸袋"/>
          <p:cNvSpPr/>
          <p:nvPr>
            <p:custDataLst>
              <p:tags r:id="rId6"/>
            </p:custDataLst>
          </p:nvPr>
        </p:nvSpPr>
        <p:spPr>
          <a:xfrm>
            <a:off x="1258888" y="4221163"/>
            <a:ext cx="3028950" cy="1350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zh-CN" altLang="en-US" sz="3200">
                <a:solidFill>
                  <a:srgbClr val="000000"/>
                </a:solidFill>
              </a:rPr>
              <a:t>君安与项伯有</a:t>
            </a:r>
            <a:r>
              <a:rPr lang="zh-CN" altLang="en-US" sz="3200" u="sng">
                <a:solidFill>
                  <a:srgbClr val="FF0000"/>
                </a:solidFill>
              </a:rPr>
              <a:t>故</a:t>
            </a:r>
          </a:p>
          <a:p>
            <a:pPr marL="0" lvl="0" indent="0">
              <a:lnSpc>
                <a:spcPct val="50000"/>
              </a:lnSpc>
            </a:pPr>
            <a:endParaRPr lang="zh-CN" altLang="en-US" sz="3200">
              <a:solidFill>
                <a:srgbClr val="000000"/>
              </a:solidFill>
            </a:endParaRPr>
          </a:p>
          <a:p>
            <a:pPr marL="0" lvl="0" indent="0">
              <a:lnSpc>
                <a:spcPct val="60000"/>
              </a:lnSpc>
            </a:pPr>
            <a:r>
              <a:rPr lang="zh-CN" altLang="en-US" sz="3200">
                <a:solidFill>
                  <a:srgbClr val="000000"/>
                </a:solidFill>
              </a:rPr>
              <a:t>其上欲</a:t>
            </a:r>
            <a:r>
              <a:rPr lang="zh-CN" altLang="en-US" sz="3200" u="sng">
                <a:solidFill>
                  <a:srgbClr val="FF0000"/>
                </a:solidFill>
              </a:rPr>
              <a:t>故</a:t>
            </a:r>
          </a:p>
          <a:p>
            <a:pPr marL="0" lvl="0" indent="0">
              <a:lnSpc>
                <a:spcPct val="50000"/>
              </a:lnSpc>
            </a:pPr>
            <a:endParaRPr lang="en-US" altLang="zh-CN"/>
          </a:p>
        </p:txBody>
      </p:sp>
      <p:sp>
        <p:nvSpPr>
          <p:cNvPr id="14344" name="Text Box 8" descr="纸袋"/>
          <p:cNvSpPr/>
          <p:nvPr>
            <p:custDataLst>
              <p:tags r:id="rId7"/>
            </p:custDataLst>
          </p:nvPr>
        </p:nvSpPr>
        <p:spPr>
          <a:xfrm>
            <a:off x="611188" y="4581525"/>
            <a:ext cx="500062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60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4345" name="Text Box 9" descr="纸袋"/>
          <p:cNvSpPr/>
          <p:nvPr>
            <p:custDataLst>
              <p:tags r:id="rId8"/>
            </p:custDataLst>
          </p:nvPr>
        </p:nvSpPr>
        <p:spPr>
          <a:xfrm>
            <a:off x="611188" y="5805488"/>
            <a:ext cx="5270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600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14346" name="Text Box 10" descr="纸袋"/>
          <p:cNvSpPr/>
          <p:nvPr>
            <p:custDataLst>
              <p:tags r:id="rId9"/>
            </p:custDataLst>
          </p:nvPr>
        </p:nvSpPr>
        <p:spPr>
          <a:xfrm>
            <a:off x="1258888" y="5589588"/>
            <a:ext cx="5467350" cy="1116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70000"/>
              </a:lnSpc>
            </a:pPr>
            <a:r>
              <a:rPr lang="zh-CN" altLang="en-US" sz="3200">
                <a:solidFill>
                  <a:srgbClr val="000000"/>
                </a:solidFill>
              </a:rPr>
              <a:t>凡长安豪富人</a:t>
            </a:r>
            <a:r>
              <a:rPr lang="zh-CN" altLang="en-US" sz="3200" u="sng">
                <a:solidFill>
                  <a:srgbClr val="FF0000"/>
                </a:solidFill>
              </a:rPr>
              <a:t>为</a:t>
            </a:r>
            <a:r>
              <a:rPr lang="zh-CN" altLang="en-US" sz="3200">
                <a:solidFill>
                  <a:srgbClr val="000000"/>
                </a:solidFill>
              </a:rPr>
              <a:t>观游及卖果者</a:t>
            </a:r>
          </a:p>
          <a:p>
            <a:pPr marL="0" lvl="0" indent="0">
              <a:lnSpc>
                <a:spcPct val="70000"/>
              </a:lnSpc>
            </a:pPr>
            <a:endParaRPr lang="zh-CN" altLang="en-US" sz="3200">
              <a:solidFill>
                <a:srgbClr val="000000"/>
              </a:solidFill>
            </a:endParaRPr>
          </a:p>
          <a:p>
            <a:pPr marL="0" lvl="0" indent="0">
              <a:lnSpc>
                <a:spcPct val="70000"/>
              </a:lnSpc>
            </a:pPr>
            <a:r>
              <a:rPr lang="zh-CN" altLang="en-US" sz="3200">
                <a:solidFill>
                  <a:srgbClr val="000000"/>
                </a:solidFill>
              </a:rPr>
              <a:t>传其事以</a:t>
            </a:r>
            <a:r>
              <a:rPr lang="zh-CN" altLang="en-US" sz="3200" u="sng">
                <a:solidFill>
                  <a:srgbClr val="FF0000"/>
                </a:solidFill>
              </a:rPr>
              <a:t>为</a:t>
            </a:r>
            <a:r>
              <a:rPr lang="zh-CN" altLang="en-US" sz="3200">
                <a:solidFill>
                  <a:srgbClr val="000000"/>
                </a:solidFill>
              </a:rPr>
              <a:t>官戒</a:t>
            </a:r>
          </a:p>
        </p:txBody>
      </p:sp>
      <p:sp>
        <p:nvSpPr>
          <p:cNvPr id="14347" name="Text Box 11" descr="纸袋"/>
          <p:cNvSpPr/>
          <p:nvPr>
            <p:custDataLst>
              <p:tags r:id="rId10"/>
            </p:custDataLst>
          </p:nvPr>
        </p:nvSpPr>
        <p:spPr>
          <a:xfrm>
            <a:off x="7092950" y="692150"/>
            <a:ext cx="560388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en-US" altLang="zh-CN" sz="4400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14348" name="Text Box 12" descr="纸袋"/>
          <p:cNvSpPr/>
          <p:nvPr>
            <p:custDataLst>
              <p:tags r:id="rId11"/>
            </p:custDataLst>
          </p:nvPr>
        </p:nvSpPr>
        <p:spPr>
          <a:xfrm>
            <a:off x="4067175" y="1484313"/>
            <a:ext cx="10985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600">
                <a:solidFill>
                  <a:srgbClr val="0000FF"/>
                </a:solidFill>
              </a:rPr>
              <a:t>本性</a:t>
            </a:r>
          </a:p>
        </p:txBody>
      </p:sp>
      <p:sp>
        <p:nvSpPr>
          <p:cNvPr id="14349" name="Text Box 13" descr="纸袋"/>
          <p:cNvSpPr/>
          <p:nvPr>
            <p:custDataLst>
              <p:tags r:id="rId12"/>
            </p:custDataLst>
          </p:nvPr>
        </p:nvSpPr>
        <p:spPr>
          <a:xfrm>
            <a:off x="4067175" y="2205038"/>
            <a:ext cx="10985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600">
                <a:solidFill>
                  <a:srgbClr val="0000FF"/>
                </a:solidFill>
              </a:rPr>
              <a:t>方法</a:t>
            </a:r>
          </a:p>
        </p:txBody>
      </p:sp>
      <p:sp>
        <p:nvSpPr>
          <p:cNvPr id="14350" name="Text Box 14" descr="纸袋"/>
          <p:cNvSpPr/>
          <p:nvPr>
            <p:custDataLst>
              <p:tags r:id="rId13"/>
            </p:custDataLst>
          </p:nvPr>
        </p:nvSpPr>
        <p:spPr>
          <a:xfrm>
            <a:off x="4356100" y="3068638"/>
            <a:ext cx="393700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800" b="1">
                <a:solidFill>
                  <a:srgbClr val="0000FF"/>
                </a:solidFill>
              </a:rPr>
              <a:t>  </a:t>
            </a:r>
          </a:p>
        </p:txBody>
      </p:sp>
      <p:sp>
        <p:nvSpPr>
          <p:cNvPr id="14351" name="Text Box 15" descr="纸袋"/>
          <p:cNvSpPr/>
          <p:nvPr>
            <p:custDataLst>
              <p:tags r:id="rId14"/>
            </p:custDataLst>
          </p:nvPr>
        </p:nvSpPr>
        <p:spPr>
          <a:xfrm>
            <a:off x="4572000" y="4292600"/>
            <a:ext cx="10985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600">
                <a:solidFill>
                  <a:srgbClr val="0000FF"/>
                </a:solidFill>
              </a:rPr>
              <a:t>交情</a:t>
            </a:r>
          </a:p>
        </p:txBody>
      </p:sp>
      <p:sp>
        <p:nvSpPr>
          <p:cNvPr id="14352" name="Text Box 16" descr="纸袋"/>
          <p:cNvSpPr/>
          <p:nvPr>
            <p:custDataLst>
              <p:tags r:id="rId15"/>
            </p:custDataLst>
          </p:nvPr>
        </p:nvSpPr>
        <p:spPr>
          <a:xfrm>
            <a:off x="3995738" y="4816475"/>
            <a:ext cx="29273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600">
                <a:solidFill>
                  <a:srgbClr val="0000FF"/>
                </a:solidFill>
              </a:rPr>
              <a:t>旧（旧的土）</a:t>
            </a:r>
          </a:p>
        </p:txBody>
      </p:sp>
      <p:sp>
        <p:nvSpPr>
          <p:cNvPr id="14353" name="Text Box 17" descr="纸袋"/>
          <p:cNvSpPr/>
          <p:nvPr>
            <p:custDataLst>
              <p:tags r:id="rId16"/>
            </p:custDataLst>
          </p:nvPr>
        </p:nvSpPr>
        <p:spPr>
          <a:xfrm>
            <a:off x="6659563" y="5445125"/>
            <a:ext cx="99695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>
                <a:solidFill>
                  <a:srgbClr val="0000FF"/>
                </a:solidFill>
              </a:rPr>
              <a:t>作为</a:t>
            </a:r>
          </a:p>
        </p:txBody>
      </p:sp>
      <p:sp>
        <p:nvSpPr>
          <p:cNvPr id="14354" name="Text Box 18" descr="纸袋"/>
          <p:cNvSpPr/>
          <p:nvPr>
            <p:custDataLst>
              <p:tags r:id="rId17"/>
            </p:custDataLst>
          </p:nvPr>
        </p:nvSpPr>
        <p:spPr>
          <a:xfrm>
            <a:off x="4427538" y="6278563"/>
            <a:ext cx="996950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>
                <a:solidFill>
                  <a:srgbClr val="0000FF"/>
                </a:solidFill>
              </a:rPr>
              <a:t>作为</a:t>
            </a:r>
          </a:p>
        </p:txBody>
      </p:sp>
      <p:sp>
        <p:nvSpPr>
          <p:cNvPr id="14355" name="Text Box 19" descr="纸袋"/>
          <p:cNvSpPr/>
          <p:nvPr>
            <p:custDataLst>
              <p:tags r:id="rId18"/>
            </p:custDataLst>
          </p:nvPr>
        </p:nvSpPr>
        <p:spPr>
          <a:xfrm>
            <a:off x="4572000" y="2924175"/>
            <a:ext cx="10985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600">
                <a:solidFill>
                  <a:srgbClr val="0000FF"/>
                </a:solidFill>
              </a:rPr>
              <a:t>本来</a:t>
            </a:r>
          </a:p>
        </p:txBody>
      </p:sp>
      <p:sp>
        <p:nvSpPr>
          <p:cNvPr id="14356" name="Text Box 20" descr="纸袋"/>
          <p:cNvSpPr/>
          <p:nvPr>
            <p:custDataLst>
              <p:tags r:id="rId19"/>
            </p:custDataLst>
          </p:nvPr>
        </p:nvSpPr>
        <p:spPr>
          <a:xfrm>
            <a:off x="4572000" y="3573463"/>
            <a:ext cx="10985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600">
                <a:solidFill>
                  <a:srgbClr val="0000FF"/>
                </a:solidFill>
              </a:rPr>
              <a:t>巩固</a:t>
            </a:r>
          </a:p>
        </p:txBody>
      </p:sp>
      <p:sp>
        <p:nvSpPr>
          <p:cNvPr id="14357" name="AutoShape 21"/>
          <p:cNvSpPr/>
          <p:nvPr>
            <p:custDataLst>
              <p:tags r:id="rId20"/>
            </p:custDataLst>
          </p:nvPr>
        </p:nvSpPr>
        <p:spPr>
          <a:xfrm>
            <a:off x="1042988" y="1773238"/>
            <a:ext cx="215900" cy="936625"/>
          </a:xfrm>
          <a:prstGeom prst="leftBrace">
            <a:avLst>
              <a:gd name="adj1" fmla="val 36152"/>
              <a:gd name="adj2" fmla="val 50000"/>
            </a:avLst>
          </a:prstGeom>
          <a:noFill/>
          <a:ln w="25400">
            <a:solidFill>
              <a:prstClr val="black"/>
            </a:solidFill>
            <a:round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14358" name="AutoShape 22"/>
          <p:cNvSpPr/>
          <p:nvPr>
            <p:custDataLst>
              <p:tags r:id="rId21"/>
            </p:custDataLst>
          </p:nvPr>
        </p:nvSpPr>
        <p:spPr>
          <a:xfrm>
            <a:off x="1042988" y="3213100"/>
            <a:ext cx="215900" cy="936625"/>
          </a:xfrm>
          <a:prstGeom prst="leftBrace">
            <a:avLst>
              <a:gd name="adj1" fmla="val 36152"/>
              <a:gd name="adj2" fmla="val 50000"/>
            </a:avLst>
          </a:prstGeom>
          <a:noFill/>
          <a:ln w="25400">
            <a:solidFill>
              <a:prstClr val="black"/>
            </a:solidFill>
            <a:round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14359" name="AutoShape 23"/>
          <p:cNvSpPr/>
          <p:nvPr>
            <p:custDataLst>
              <p:tags r:id="rId22"/>
            </p:custDataLst>
          </p:nvPr>
        </p:nvSpPr>
        <p:spPr>
          <a:xfrm>
            <a:off x="1042988" y="4508500"/>
            <a:ext cx="288925" cy="792163"/>
          </a:xfrm>
          <a:prstGeom prst="leftBrace">
            <a:avLst>
              <a:gd name="adj1" fmla="val 22848"/>
              <a:gd name="adj2" fmla="val 50000"/>
            </a:avLst>
          </a:prstGeom>
          <a:noFill/>
          <a:ln w="25400">
            <a:solidFill>
              <a:prstClr val="black"/>
            </a:solidFill>
            <a:round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14360" name="AutoShape 24"/>
          <p:cNvSpPr/>
          <p:nvPr>
            <p:custDataLst>
              <p:tags r:id="rId23"/>
            </p:custDataLst>
          </p:nvPr>
        </p:nvSpPr>
        <p:spPr>
          <a:xfrm>
            <a:off x="1116013" y="5661025"/>
            <a:ext cx="215900" cy="936625"/>
          </a:xfrm>
          <a:prstGeom prst="leftBrace">
            <a:avLst>
              <a:gd name="adj1" fmla="val 36152"/>
              <a:gd name="adj2" fmla="val 50000"/>
            </a:avLst>
          </a:prstGeom>
          <a:noFill/>
          <a:ln w="25400">
            <a:solidFill>
              <a:prstClr val="black"/>
            </a:solidFill>
            <a:round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 fill="hold"/>
                                        <p:tgtEl>
                                          <p:spTgt spid="1434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>
                                        <p:cTn id="6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770" decel="1000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770" decel="100000" fill="hold"/>
                                        <p:tgtEl>
                                          <p:spTgt spid="1434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7" dur="77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9" dur="77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7" grpId="0"/>
      <p:bldP spid="14348" grpId="0"/>
      <p:bldP spid="14349" grpId="0"/>
      <p:bldP spid="14351" grpId="0"/>
      <p:bldP spid="14352" grpId="0"/>
      <p:bldP spid="14353" grpId="0"/>
      <p:bldP spid="14354" grpId="0"/>
      <p:bldP spid="14355" grpId="0"/>
      <p:bldP spid="1435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 descr="纸袋"/>
          <p:cNvSpPr/>
          <p:nvPr>
            <p:custDataLst>
              <p:tags r:id="rId1"/>
            </p:custDataLst>
          </p:nvPr>
        </p:nvSpPr>
        <p:spPr>
          <a:xfrm>
            <a:off x="808038" y="482600"/>
            <a:ext cx="184150" cy="3667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/>
            <a:endParaRPr/>
          </a:p>
        </p:txBody>
      </p:sp>
      <p:sp>
        <p:nvSpPr>
          <p:cNvPr id="16387" name="Text Box 3" descr="纸袋"/>
          <p:cNvSpPr/>
          <p:nvPr>
            <p:custDataLst>
              <p:tags r:id="rId2"/>
            </p:custDataLst>
          </p:nvPr>
        </p:nvSpPr>
        <p:spPr>
          <a:xfrm>
            <a:off x="468313" y="0"/>
            <a:ext cx="9042860" cy="584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3200" b="1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、指出下列加横线的字的词类活用现象并释义：</a:t>
            </a:r>
          </a:p>
        </p:txBody>
      </p:sp>
      <p:sp>
        <p:nvSpPr>
          <p:cNvPr id="16388" name="Text Box 4" descr="纸袋"/>
          <p:cNvSpPr/>
          <p:nvPr>
            <p:custDataLst>
              <p:tags r:id="rId3"/>
            </p:custDataLst>
          </p:nvPr>
        </p:nvSpPr>
        <p:spPr>
          <a:xfrm>
            <a:off x="539750" y="620713"/>
            <a:ext cx="24701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600">
                <a:solidFill>
                  <a:srgbClr val="660033"/>
                </a:solidFill>
              </a:rPr>
              <a:t>⑴</a:t>
            </a:r>
            <a:r>
              <a:rPr lang="zh-CN" altLang="en-US" sz="3600" b="1" u="sng">
                <a:solidFill>
                  <a:srgbClr val="660033"/>
                </a:solidFill>
                <a:ea typeface="黑体" panose="02010609060101010101" charset="-122"/>
              </a:rPr>
              <a:t>名</a:t>
            </a:r>
            <a:r>
              <a:rPr lang="zh-CN" altLang="en-US" sz="3600">
                <a:solidFill>
                  <a:srgbClr val="660033"/>
                </a:solidFill>
              </a:rPr>
              <a:t>我故当</a:t>
            </a:r>
          </a:p>
        </p:txBody>
      </p:sp>
      <p:sp>
        <p:nvSpPr>
          <p:cNvPr id="16389" name="Text Box 5" descr="纸袋"/>
          <p:cNvSpPr/>
          <p:nvPr>
            <p:custDataLst>
              <p:tags r:id="rId4"/>
            </p:custDataLst>
          </p:nvPr>
        </p:nvSpPr>
        <p:spPr>
          <a:xfrm>
            <a:off x="539750" y="1341438"/>
            <a:ext cx="272097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en-US" altLang="zh-CN" sz="3600">
                <a:solidFill>
                  <a:srgbClr val="660033"/>
                </a:solidFill>
              </a:rPr>
              <a:t>⑵</a:t>
            </a:r>
            <a:r>
              <a:rPr lang="zh-CN" altLang="en-US" sz="3600">
                <a:solidFill>
                  <a:srgbClr val="660033"/>
                </a:solidFill>
              </a:rPr>
              <a:t>驼</a:t>
            </a:r>
            <a:r>
              <a:rPr lang="zh-CN" altLang="en-US" sz="3600" b="1" u="sng">
                <a:solidFill>
                  <a:srgbClr val="660033"/>
                </a:solidFill>
                <a:ea typeface="黑体" panose="02010609060101010101" charset="-122"/>
              </a:rPr>
              <a:t>业</a:t>
            </a:r>
            <a:r>
              <a:rPr lang="zh-CN" altLang="en-US" sz="3600">
                <a:solidFill>
                  <a:srgbClr val="660033"/>
                </a:solidFill>
              </a:rPr>
              <a:t>种树</a:t>
            </a:r>
          </a:p>
        </p:txBody>
      </p:sp>
      <p:sp>
        <p:nvSpPr>
          <p:cNvPr id="16390" name="Text Box 6" descr="纸袋"/>
          <p:cNvSpPr/>
          <p:nvPr>
            <p:custDataLst>
              <p:tags r:id="rId5"/>
            </p:custDataLst>
          </p:nvPr>
        </p:nvSpPr>
        <p:spPr>
          <a:xfrm>
            <a:off x="539750" y="2060575"/>
            <a:ext cx="24701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600">
                <a:solidFill>
                  <a:srgbClr val="660033"/>
                </a:solidFill>
              </a:rPr>
              <a:t>⑶</a:t>
            </a:r>
            <a:r>
              <a:rPr lang="zh-CN" altLang="en-US" sz="3600">
                <a:solidFill>
                  <a:srgbClr val="660033"/>
                </a:solidFill>
              </a:rPr>
              <a:t>早</a:t>
            </a:r>
            <a:r>
              <a:rPr lang="zh-CN" altLang="en-US" sz="3600" b="1" u="sng">
                <a:solidFill>
                  <a:srgbClr val="660033"/>
                </a:solidFill>
                <a:ea typeface="黑体" panose="02010609060101010101" charset="-122"/>
              </a:rPr>
              <a:t>实</a:t>
            </a:r>
            <a:r>
              <a:rPr lang="zh-CN" altLang="en-US" sz="3600">
                <a:solidFill>
                  <a:srgbClr val="660033"/>
                </a:solidFill>
              </a:rPr>
              <a:t>以蕃</a:t>
            </a:r>
          </a:p>
        </p:txBody>
      </p:sp>
      <p:sp>
        <p:nvSpPr>
          <p:cNvPr id="16391" name="Text Box 7" descr="纸袋"/>
          <p:cNvSpPr/>
          <p:nvPr>
            <p:custDataLst>
              <p:tags r:id="rId6"/>
            </p:custDataLst>
          </p:nvPr>
        </p:nvSpPr>
        <p:spPr>
          <a:xfrm>
            <a:off x="539750" y="2781300"/>
            <a:ext cx="52133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600">
                <a:solidFill>
                  <a:srgbClr val="660033"/>
                </a:solidFill>
              </a:rPr>
              <a:t>⑷</a:t>
            </a:r>
            <a:r>
              <a:rPr lang="zh-CN" altLang="en-US" sz="3600">
                <a:solidFill>
                  <a:srgbClr val="660033"/>
                </a:solidFill>
              </a:rPr>
              <a:t>则其天者</a:t>
            </a:r>
            <a:r>
              <a:rPr lang="zh-CN" altLang="en-US" sz="3600" b="1" u="sng">
                <a:solidFill>
                  <a:srgbClr val="660033"/>
                </a:solidFill>
                <a:ea typeface="黑体" panose="02010609060101010101" charset="-122"/>
              </a:rPr>
              <a:t>全</a:t>
            </a:r>
            <a:r>
              <a:rPr lang="zh-CN" altLang="en-US" sz="3600">
                <a:solidFill>
                  <a:srgbClr val="660033"/>
                </a:solidFill>
              </a:rPr>
              <a:t>而其性得矣</a:t>
            </a:r>
          </a:p>
        </p:txBody>
      </p:sp>
      <p:sp>
        <p:nvSpPr>
          <p:cNvPr id="16392" name="Text Box 8" descr="纸袋"/>
          <p:cNvSpPr/>
          <p:nvPr>
            <p:custDataLst>
              <p:tags r:id="rId7"/>
            </p:custDataLst>
          </p:nvPr>
        </p:nvSpPr>
        <p:spPr>
          <a:xfrm>
            <a:off x="539750" y="4076700"/>
            <a:ext cx="3852863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600">
                <a:solidFill>
                  <a:srgbClr val="660033"/>
                </a:solidFill>
              </a:rPr>
              <a:t>⑸</a:t>
            </a:r>
            <a:r>
              <a:rPr lang="zh-CN" altLang="en-US" sz="3600" b="1">
                <a:solidFill>
                  <a:srgbClr val="660033"/>
                </a:solidFill>
              </a:rPr>
              <a:t>非有能</a:t>
            </a:r>
            <a:r>
              <a:rPr lang="zh-CN" altLang="en-US" sz="3600" b="1" u="sng">
                <a:solidFill>
                  <a:srgbClr val="660033"/>
                </a:solidFill>
                <a:ea typeface="黑体" panose="02010609060101010101" charset="-122"/>
              </a:rPr>
              <a:t>硕茂</a:t>
            </a:r>
            <a:r>
              <a:rPr lang="zh-CN" altLang="en-US" sz="3600" b="1">
                <a:solidFill>
                  <a:srgbClr val="660033"/>
                </a:solidFill>
              </a:rPr>
              <a:t>之也</a:t>
            </a:r>
          </a:p>
        </p:txBody>
      </p:sp>
      <p:sp>
        <p:nvSpPr>
          <p:cNvPr id="16393" name="Text Box 9" descr="纸袋"/>
          <p:cNvSpPr/>
          <p:nvPr>
            <p:custDataLst>
              <p:tags r:id="rId8"/>
            </p:custDataLst>
          </p:nvPr>
        </p:nvSpPr>
        <p:spPr>
          <a:xfrm>
            <a:off x="4840288" y="4154488"/>
            <a:ext cx="184150" cy="3667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/>
            <a:endParaRPr/>
          </a:p>
        </p:txBody>
      </p:sp>
      <p:sp>
        <p:nvSpPr>
          <p:cNvPr id="16394" name="Text Box 10" descr="纸袋"/>
          <p:cNvSpPr/>
          <p:nvPr>
            <p:custDataLst>
              <p:tags r:id="rId9"/>
            </p:custDataLst>
          </p:nvPr>
        </p:nvSpPr>
        <p:spPr>
          <a:xfrm>
            <a:off x="971550" y="4672013"/>
            <a:ext cx="75247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kumimoji="1" lang="zh-CN" altLang="en-US" sz="3600" b="1">
                <a:solidFill>
                  <a:srgbClr val="FF0000"/>
                </a:solidFill>
              </a:rPr>
              <a:t>形容词的使动用法，使</a:t>
            </a:r>
            <a:r>
              <a:rPr kumimoji="1"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……</a:t>
            </a:r>
            <a:r>
              <a:rPr kumimoji="1" lang="zh-CN" altLang="en-US" sz="3600" b="1">
                <a:solidFill>
                  <a:srgbClr val="FF0000"/>
                </a:solidFill>
              </a:rPr>
              <a:t>硕大茂盛</a:t>
            </a:r>
          </a:p>
        </p:txBody>
      </p:sp>
      <p:sp>
        <p:nvSpPr>
          <p:cNvPr id="16395" name="Text Box 11" descr="纸袋"/>
          <p:cNvSpPr/>
          <p:nvPr>
            <p:custDataLst>
              <p:tags r:id="rId10"/>
            </p:custDataLst>
          </p:nvPr>
        </p:nvSpPr>
        <p:spPr>
          <a:xfrm>
            <a:off x="539750" y="5300663"/>
            <a:ext cx="38449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600">
                <a:solidFill>
                  <a:srgbClr val="660033"/>
                </a:solidFill>
              </a:rPr>
              <a:t>⑹</a:t>
            </a:r>
            <a:r>
              <a:rPr lang="zh-CN" altLang="en-US" sz="3600" b="1" u="sng">
                <a:solidFill>
                  <a:srgbClr val="660033"/>
                </a:solidFill>
                <a:ea typeface="黑体" panose="02010609060101010101" charset="-122"/>
              </a:rPr>
              <a:t>旦暮</a:t>
            </a:r>
            <a:r>
              <a:rPr lang="zh-CN" altLang="en-US" sz="3600">
                <a:solidFill>
                  <a:srgbClr val="660033"/>
                </a:solidFill>
              </a:rPr>
              <a:t>吏来而呼曰</a:t>
            </a:r>
          </a:p>
        </p:txBody>
      </p:sp>
      <p:sp>
        <p:nvSpPr>
          <p:cNvPr id="16396" name="Text Box 12" descr="纸袋"/>
          <p:cNvSpPr/>
          <p:nvPr>
            <p:custDataLst>
              <p:tags r:id="rId11"/>
            </p:custDataLst>
          </p:nvPr>
        </p:nvSpPr>
        <p:spPr>
          <a:xfrm>
            <a:off x="2916238" y="620713"/>
            <a:ext cx="38544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600" b="1">
                <a:solidFill>
                  <a:srgbClr val="FF0000"/>
                </a:solidFill>
              </a:rPr>
              <a:t>名次作动词，起名</a:t>
            </a:r>
          </a:p>
        </p:txBody>
      </p:sp>
      <p:sp>
        <p:nvSpPr>
          <p:cNvPr id="16397" name="Text Box 13" descr="纸袋"/>
          <p:cNvSpPr/>
          <p:nvPr>
            <p:custDataLst>
              <p:tags r:id="rId12"/>
            </p:custDataLst>
          </p:nvPr>
        </p:nvSpPr>
        <p:spPr>
          <a:xfrm>
            <a:off x="2843213" y="1341438"/>
            <a:ext cx="6148387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名次的意动用法，以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为业</a:t>
            </a:r>
          </a:p>
        </p:txBody>
      </p:sp>
      <p:sp>
        <p:nvSpPr>
          <p:cNvPr id="16398" name="Text Box 14" descr="纸袋"/>
          <p:cNvSpPr/>
          <p:nvPr>
            <p:custDataLst>
              <p:tags r:id="rId13"/>
            </p:custDataLst>
          </p:nvPr>
        </p:nvSpPr>
        <p:spPr>
          <a:xfrm>
            <a:off x="2843213" y="2060575"/>
            <a:ext cx="4313237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600" b="1">
                <a:solidFill>
                  <a:srgbClr val="FF0000"/>
                </a:solidFill>
              </a:rPr>
              <a:t>名次作动词，结果实</a:t>
            </a:r>
          </a:p>
        </p:txBody>
      </p:sp>
      <p:sp>
        <p:nvSpPr>
          <p:cNvPr id="16399" name="Text Box 15" descr="纸袋"/>
          <p:cNvSpPr/>
          <p:nvPr>
            <p:custDataLst>
              <p:tags r:id="rId14"/>
            </p:custDataLst>
          </p:nvPr>
        </p:nvSpPr>
        <p:spPr>
          <a:xfrm>
            <a:off x="971550" y="3429000"/>
            <a:ext cx="4313238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600" b="1">
                <a:solidFill>
                  <a:srgbClr val="FF0000"/>
                </a:solidFill>
              </a:rPr>
              <a:t>形容词作动词，保全</a:t>
            </a:r>
          </a:p>
        </p:txBody>
      </p:sp>
      <p:sp>
        <p:nvSpPr>
          <p:cNvPr id="16400" name="Text Box 16" descr="纸袋"/>
          <p:cNvSpPr/>
          <p:nvPr>
            <p:custDataLst>
              <p:tags r:id="rId15"/>
            </p:custDataLst>
          </p:nvPr>
        </p:nvSpPr>
        <p:spPr>
          <a:xfrm>
            <a:off x="900113" y="5876925"/>
            <a:ext cx="6148387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600" b="1">
                <a:solidFill>
                  <a:srgbClr val="FF0000"/>
                </a:solidFill>
              </a:rPr>
              <a:t>名次作状语，在早晨，在晚上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4" grpId="0"/>
      <p:bldP spid="16396" grpId="0"/>
      <p:bldP spid="16397" grpId="0"/>
      <p:bldP spid="16398" grpId="0"/>
      <p:bldP spid="16399" grpId="0"/>
      <p:bldP spid="1640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/>
          </p:cNvSpPr>
          <p:nvPr>
            <p:ph type="title"/>
            <p:custDataLst>
              <p:tags r:id="rId1"/>
            </p:custDataLst>
          </p:nvPr>
        </p:nvSpPr>
        <p:spPr>
          <a:xfrm>
            <a:off x="323850" y="260648"/>
            <a:ext cx="8820150" cy="576064"/>
          </a:xfrm>
          <a:noFill/>
          <a:ln>
            <a:miter lim="800000"/>
          </a:ln>
        </p:spPr>
        <p:txBody>
          <a:bodyPr vert="horz"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anose="02010600030101010101" pitchFamily="2" charset="-122"/>
                <a:cs typeface="+mj-cs"/>
              </a:defRPr>
            </a:lvl1pPr>
          </a:lstStyle>
          <a:p>
            <a:pPr lvl="0" eaLnBrk="1" hangingPunct="1"/>
            <a:r>
              <a:rPr lang="en-US" altLang="zh-CN" sz="4000" b="1">
                <a:solidFill>
                  <a:srgbClr val="FF0000"/>
                </a:solidFill>
                <a:ea typeface="华文新魏" panose="02010800040101010101" pitchFamily="2" charset="-122"/>
              </a:rPr>
              <a:t>5</a:t>
            </a:r>
            <a:r>
              <a:rPr lang="zh-CN" altLang="en-US" sz="4000" b="1">
                <a:solidFill>
                  <a:srgbClr val="FF0000"/>
                </a:solidFill>
                <a:ea typeface="华文新魏" panose="02010800040101010101" pitchFamily="2" charset="-122"/>
              </a:rPr>
              <a:t>、选择文句中虚词的正确用法</a:t>
            </a:r>
          </a:p>
        </p:txBody>
      </p:sp>
      <p:sp>
        <p:nvSpPr>
          <p:cNvPr id="18435" name="Rectangle 3"/>
          <p:cNvSpPr>
            <a:spLocks noGrp="1" noRot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323850" y="908050"/>
            <a:ext cx="8540750" cy="5329238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1" hangingPunct="1">
              <a:lnSpc>
                <a:spcPct val="90000"/>
              </a:lnSpc>
            </a:pPr>
            <a:r>
              <a:rPr lang="en-US" altLang="zh-CN" sz="2800" b="1">
                <a:solidFill>
                  <a:srgbClr val="002060"/>
                </a:solidFill>
                <a:latin typeface="+mn-ea"/>
              </a:rPr>
              <a:t>1.</a:t>
            </a:r>
            <a:r>
              <a:rPr lang="zh-CN" altLang="en-US" sz="2800" b="1">
                <a:solidFill>
                  <a:srgbClr val="002060"/>
                </a:solidFill>
                <a:latin typeface="+mn-ea"/>
              </a:rPr>
              <a:t>虽（</a:t>
            </a:r>
            <a:r>
              <a:rPr lang="en-US" altLang="zh-CN" sz="2800" b="1">
                <a:solidFill>
                  <a:srgbClr val="002060"/>
                </a:solidFill>
                <a:latin typeface="+mn-ea"/>
              </a:rPr>
              <a:t>A</a:t>
            </a:r>
            <a:r>
              <a:rPr lang="zh-CN" altLang="en-US" sz="2800" b="1">
                <a:solidFill>
                  <a:srgbClr val="002060"/>
                </a:solidFill>
                <a:latin typeface="+mn-ea"/>
              </a:rPr>
              <a:t>连词，虽然；</a:t>
            </a:r>
            <a:r>
              <a:rPr lang="en-US" altLang="zh-CN" sz="2800" b="1">
                <a:solidFill>
                  <a:srgbClr val="002060"/>
                </a:solidFill>
                <a:latin typeface="+mn-ea"/>
              </a:rPr>
              <a:t>B</a:t>
            </a:r>
            <a:r>
              <a:rPr lang="zh-CN" altLang="en-US" sz="2800" b="1">
                <a:solidFill>
                  <a:srgbClr val="002060"/>
                </a:solidFill>
                <a:latin typeface="+mn-ea"/>
              </a:rPr>
              <a:t>连词，即使。）</a:t>
            </a:r>
          </a:p>
          <a:p>
            <a:pPr lvl="0" eaLnBrk="1" hangingPunct="1">
              <a:lnSpc>
                <a:spcPct val="90000"/>
              </a:lnSpc>
            </a:pPr>
            <a:r>
              <a:rPr lang="zh-CN" altLang="en-US" sz="2800" b="1">
                <a:solidFill>
                  <a:srgbClr val="660066"/>
                </a:solidFill>
                <a:latin typeface="+mn-ea"/>
              </a:rPr>
              <a:t>  ①虽曰爱之，其实害之              （  ）</a:t>
            </a:r>
          </a:p>
          <a:p>
            <a:pPr lvl="0" eaLnBrk="1" hangingPunct="1">
              <a:lnSpc>
                <a:spcPct val="90000"/>
              </a:lnSpc>
            </a:pPr>
            <a:r>
              <a:rPr lang="zh-CN" altLang="en-US" sz="2800" b="1">
                <a:solidFill>
                  <a:srgbClr val="660066"/>
                </a:solidFill>
                <a:latin typeface="+mn-ea"/>
              </a:rPr>
              <a:t>  ②虽鸡狗不得宁焉                  （  ）</a:t>
            </a:r>
          </a:p>
          <a:p>
            <a:pPr lvl="0" eaLnBrk="1" hangingPunct="1">
              <a:lnSpc>
                <a:spcPct val="90000"/>
              </a:lnSpc>
            </a:pPr>
            <a:r>
              <a:rPr lang="en-US" altLang="zh-CN" sz="2800" b="1">
                <a:solidFill>
                  <a:srgbClr val="002060"/>
                </a:solidFill>
                <a:latin typeface="+mn-ea"/>
              </a:rPr>
              <a:t>2.</a:t>
            </a:r>
            <a:r>
              <a:rPr lang="zh-CN" altLang="en-US" sz="2800" b="1">
                <a:solidFill>
                  <a:srgbClr val="002060"/>
                </a:solidFill>
                <a:latin typeface="+mn-ea"/>
              </a:rPr>
              <a:t>因（</a:t>
            </a:r>
            <a:r>
              <a:rPr lang="en-US" altLang="zh-CN" sz="2800" b="1">
                <a:solidFill>
                  <a:srgbClr val="002060"/>
                </a:solidFill>
                <a:latin typeface="+mn-ea"/>
              </a:rPr>
              <a:t>A</a:t>
            </a:r>
            <a:r>
              <a:rPr lang="zh-CN" altLang="en-US" sz="2800" b="1">
                <a:solidFill>
                  <a:srgbClr val="002060"/>
                </a:solidFill>
                <a:latin typeface="+mn-ea"/>
              </a:rPr>
              <a:t>连词，表示承接；</a:t>
            </a:r>
            <a:r>
              <a:rPr lang="en-US" altLang="zh-CN" sz="2800" b="1">
                <a:solidFill>
                  <a:srgbClr val="002060"/>
                </a:solidFill>
                <a:latin typeface="+mn-ea"/>
              </a:rPr>
              <a:t>B</a:t>
            </a:r>
            <a:r>
              <a:rPr lang="zh-CN" altLang="en-US" sz="2800" b="1">
                <a:solidFill>
                  <a:srgbClr val="002060"/>
                </a:solidFill>
                <a:latin typeface="+mn-ea"/>
              </a:rPr>
              <a:t>连词，表示结果；</a:t>
            </a:r>
            <a:r>
              <a:rPr lang="en-US" altLang="zh-CN" sz="2800" b="1">
                <a:solidFill>
                  <a:srgbClr val="002060"/>
                </a:solidFill>
                <a:latin typeface="+mn-ea"/>
              </a:rPr>
              <a:t>C</a:t>
            </a:r>
            <a:r>
              <a:rPr lang="zh-CN" altLang="en-US" sz="2800" b="1">
                <a:solidFill>
                  <a:srgbClr val="002060"/>
                </a:solidFill>
                <a:latin typeface="+mn-ea"/>
              </a:rPr>
              <a:t>介词，引进动作行为的条件，趁机。）</a:t>
            </a:r>
          </a:p>
          <a:p>
            <a:pPr lvl="0" eaLnBrk="1" hangingPunct="1">
              <a:lnSpc>
                <a:spcPct val="90000"/>
              </a:lnSpc>
            </a:pPr>
            <a:r>
              <a:rPr lang="zh-CN" altLang="en-US" sz="2800" b="1">
                <a:solidFill>
                  <a:srgbClr val="660066"/>
                </a:solidFill>
                <a:latin typeface="+mn-ea"/>
              </a:rPr>
              <a:t> ①因舍其名 （  ）   ②因击沛公于坐 （  ）          </a:t>
            </a:r>
          </a:p>
          <a:p>
            <a:pPr lvl="0" eaLnBrk="1" hangingPunct="1">
              <a:lnSpc>
                <a:spcPct val="90000"/>
              </a:lnSpc>
            </a:pPr>
            <a:r>
              <a:rPr lang="zh-CN" altLang="en-US" sz="2800" b="1">
                <a:solidFill>
                  <a:srgbClr val="660066"/>
                </a:solidFill>
                <a:latin typeface="+mn-ea"/>
              </a:rPr>
              <a:t> ③因以为号焉（  ）</a:t>
            </a:r>
          </a:p>
          <a:p>
            <a:pPr lvl="0" eaLnBrk="1" hangingPunct="1">
              <a:lnSpc>
                <a:spcPct val="90000"/>
              </a:lnSpc>
            </a:pPr>
            <a:r>
              <a:rPr lang="en-US" altLang="zh-CN" sz="2800" b="1">
                <a:solidFill>
                  <a:srgbClr val="002060"/>
                </a:solidFill>
                <a:latin typeface="+mn-ea"/>
              </a:rPr>
              <a:t>3.</a:t>
            </a:r>
            <a:r>
              <a:rPr lang="zh-CN" altLang="en-US" sz="2800" b="1">
                <a:solidFill>
                  <a:srgbClr val="002060"/>
                </a:solidFill>
                <a:latin typeface="+mn-ea"/>
              </a:rPr>
              <a:t>且（</a:t>
            </a:r>
            <a:r>
              <a:rPr lang="en-US" altLang="zh-CN" sz="2800" b="1">
                <a:solidFill>
                  <a:srgbClr val="002060"/>
                </a:solidFill>
                <a:latin typeface="+mn-ea"/>
              </a:rPr>
              <a:t>A</a:t>
            </a:r>
            <a:r>
              <a:rPr lang="zh-CN" altLang="en-US" sz="2800" b="1">
                <a:solidFill>
                  <a:srgbClr val="002060"/>
                </a:solidFill>
                <a:latin typeface="+mn-ea"/>
              </a:rPr>
              <a:t>连词，而且；</a:t>
            </a:r>
            <a:r>
              <a:rPr lang="en-US" altLang="zh-CN" sz="2800" b="1">
                <a:solidFill>
                  <a:srgbClr val="002060"/>
                </a:solidFill>
                <a:latin typeface="+mn-ea"/>
              </a:rPr>
              <a:t>B</a:t>
            </a:r>
            <a:r>
              <a:rPr lang="zh-CN" altLang="en-US" sz="2800" b="1">
                <a:solidFill>
                  <a:srgbClr val="002060"/>
                </a:solidFill>
                <a:latin typeface="+mn-ea"/>
              </a:rPr>
              <a:t>连词，况且；</a:t>
            </a:r>
            <a:r>
              <a:rPr lang="en-US" altLang="zh-CN" sz="2800" b="1">
                <a:solidFill>
                  <a:srgbClr val="002060"/>
                </a:solidFill>
                <a:latin typeface="+mn-ea"/>
              </a:rPr>
              <a:t>C</a:t>
            </a:r>
            <a:r>
              <a:rPr lang="zh-CN" altLang="en-US" sz="2800" b="1">
                <a:solidFill>
                  <a:srgbClr val="002060"/>
                </a:solidFill>
                <a:latin typeface="+mn-ea"/>
              </a:rPr>
              <a:t>连词，尚且；</a:t>
            </a:r>
            <a:r>
              <a:rPr lang="en-US" altLang="zh-CN" sz="2800" b="1">
                <a:solidFill>
                  <a:srgbClr val="002060"/>
                </a:solidFill>
                <a:latin typeface="+mn-ea"/>
              </a:rPr>
              <a:t>D</a:t>
            </a:r>
            <a:r>
              <a:rPr lang="zh-CN" altLang="en-US" sz="2800" b="1">
                <a:solidFill>
                  <a:srgbClr val="002060"/>
                </a:solidFill>
                <a:latin typeface="+mn-ea"/>
              </a:rPr>
              <a:t>副词，姑且；</a:t>
            </a:r>
            <a:r>
              <a:rPr lang="en-US" altLang="zh-CN" sz="2800" b="1">
                <a:solidFill>
                  <a:srgbClr val="002060"/>
                </a:solidFill>
                <a:latin typeface="+mn-ea"/>
              </a:rPr>
              <a:t>E</a:t>
            </a:r>
            <a:r>
              <a:rPr lang="zh-CN" altLang="en-US" sz="2800" b="1">
                <a:solidFill>
                  <a:srgbClr val="002060"/>
                </a:solidFill>
                <a:latin typeface="+mn-ea"/>
              </a:rPr>
              <a:t>副词，将近。）</a:t>
            </a:r>
          </a:p>
          <a:p>
            <a:pPr lvl="0" eaLnBrk="1" hangingPunct="1">
              <a:lnSpc>
                <a:spcPct val="90000"/>
              </a:lnSpc>
            </a:pPr>
            <a:r>
              <a:rPr lang="zh-CN" altLang="en-US" sz="2800" b="1">
                <a:solidFill>
                  <a:srgbClr val="660066"/>
                </a:solidFill>
                <a:latin typeface="+mn-ea"/>
              </a:rPr>
              <a:t> ①橐驼非能使木寿且孳也（  ）②北山愚公者，年且九十（  ）③且壮士不死即已（  ）④存者且偷生（  ）⑤臣死且不避（  ）</a:t>
            </a:r>
          </a:p>
          <a:p>
            <a:pPr lvl="0" eaLnBrk="1" hangingPunct="1">
              <a:lnSpc>
                <a:spcPct val="90000"/>
              </a:lnSpc>
            </a:pPr>
            <a:endParaRPr lang="en-US" altLang="zh-CN" sz="2800" b="1">
              <a:solidFill>
                <a:srgbClr val="66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8436" name="Text Box 4"/>
          <p:cNvSpPr/>
          <p:nvPr>
            <p:custDataLst>
              <p:tags r:id="rId3"/>
            </p:custDataLst>
          </p:nvPr>
        </p:nvSpPr>
        <p:spPr>
          <a:xfrm>
            <a:off x="7504113" y="1358900"/>
            <a:ext cx="3873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400"/>
              <a:t>A</a:t>
            </a:r>
          </a:p>
        </p:txBody>
      </p:sp>
      <p:sp>
        <p:nvSpPr>
          <p:cNvPr id="18437" name="Text Box 5"/>
          <p:cNvSpPr/>
          <p:nvPr>
            <p:custDataLst>
              <p:tags r:id="rId4"/>
            </p:custDataLst>
          </p:nvPr>
        </p:nvSpPr>
        <p:spPr>
          <a:xfrm>
            <a:off x="7524750" y="1843088"/>
            <a:ext cx="3873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400"/>
              <a:t>B</a:t>
            </a:r>
          </a:p>
        </p:txBody>
      </p:sp>
      <p:sp>
        <p:nvSpPr>
          <p:cNvPr id="18438" name="Text Box 6"/>
          <p:cNvSpPr/>
          <p:nvPr>
            <p:custDataLst>
              <p:tags r:id="rId5"/>
            </p:custDataLst>
          </p:nvPr>
        </p:nvSpPr>
        <p:spPr>
          <a:xfrm>
            <a:off x="3184525" y="3159125"/>
            <a:ext cx="3873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400"/>
              <a:t>A</a:t>
            </a:r>
          </a:p>
        </p:txBody>
      </p:sp>
      <p:sp>
        <p:nvSpPr>
          <p:cNvPr id="18439" name="Text Box 7"/>
          <p:cNvSpPr/>
          <p:nvPr>
            <p:custDataLst>
              <p:tags r:id="rId6"/>
            </p:custDataLst>
          </p:nvPr>
        </p:nvSpPr>
        <p:spPr>
          <a:xfrm>
            <a:off x="7504113" y="3159125"/>
            <a:ext cx="404812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400"/>
              <a:t>C</a:t>
            </a:r>
          </a:p>
        </p:txBody>
      </p:sp>
      <p:sp>
        <p:nvSpPr>
          <p:cNvPr id="18440" name="Text Box 8"/>
          <p:cNvSpPr/>
          <p:nvPr>
            <p:custDataLst>
              <p:tags r:id="rId7"/>
            </p:custDataLst>
          </p:nvPr>
        </p:nvSpPr>
        <p:spPr>
          <a:xfrm>
            <a:off x="3400425" y="3592513"/>
            <a:ext cx="3873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400"/>
              <a:t>B</a:t>
            </a:r>
          </a:p>
        </p:txBody>
      </p:sp>
      <p:sp>
        <p:nvSpPr>
          <p:cNvPr id="18441" name="Text Box 9"/>
          <p:cNvSpPr/>
          <p:nvPr>
            <p:custDataLst>
              <p:tags r:id="rId8"/>
            </p:custDataLst>
          </p:nvPr>
        </p:nvSpPr>
        <p:spPr>
          <a:xfrm>
            <a:off x="5200650" y="4959350"/>
            <a:ext cx="3873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400"/>
              <a:t>A</a:t>
            </a:r>
          </a:p>
        </p:txBody>
      </p:sp>
      <p:sp>
        <p:nvSpPr>
          <p:cNvPr id="18442" name="Text Box 10"/>
          <p:cNvSpPr/>
          <p:nvPr>
            <p:custDataLst>
              <p:tags r:id="rId9"/>
            </p:custDataLst>
          </p:nvPr>
        </p:nvSpPr>
        <p:spPr>
          <a:xfrm>
            <a:off x="2483768" y="5301208"/>
            <a:ext cx="3873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400"/>
              <a:t>E</a:t>
            </a:r>
          </a:p>
        </p:txBody>
      </p:sp>
      <p:sp>
        <p:nvSpPr>
          <p:cNvPr id="18443" name="Text Box 11"/>
          <p:cNvSpPr/>
          <p:nvPr>
            <p:custDataLst>
              <p:tags r:id="rId10"/>
            </p:custDataLst>
          </p:nvPr>
        </p:nvSpPr>
        <p:spPr>
          <a:xfrm>
            <a:off x="6516216" y="5445224"/>
            <a:ext cx="3873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400"/>
              <a:t>B</a:t>
            </a:r>
          </a:p>
        </p:txBody>
      </p:sp>
      <p:sp>
        <p:nvSpPr>
          <p:cNvPr id="18444" name="Text Box 12"/>
          <p:cNvSpPr/>
          <p:nvPr>
            <p:custDataLst>
              <p:tags r:id="rId11"/>
            </p:custDataLst>
          </p:nvPr>
        </p:nvSpPr>
        <p:spPr>
          <a:xfrm>
            <a:off x="1763688" y="5733256"/>
            <a:ext cx="404813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400"/>
              <a:t>D</a:t>
            </a:r>
          </a:p>
        </p:txBody>
      </p:sp>
      <p:sp>
        <p:nvSpPr>
          <p:cNvPr id="18445" name="Text Box 13"/>
          <p:cNvSpPr/>
          <p:nvPr>
            <p:custDataLst>
              <p:tags r:id="rId12"/>
            </p:custDataLst>
          </p:nvPr>
        </p:nvSpPr>
        <p:spPr>
          <a:xfrm>
            <a:off x="5004048" y="5733256"/>
            <a:ext cx="404812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400"/>
              <a:t>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3" dur="5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8" dur="5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3" dur="500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8" dur="500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3" dur="500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8" dur="500"/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8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8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 uiExpand="1" build="p"/>
      <p:bldP spid="18436" grpId="0"/>
      <p:bldP spid="18437" grpId="0"/>
      <p:bldP spid="18438" grpId="0"/>
      <p:bldP spid="18439" grpId="0"/>
      <p:bldP spid="18440" grpId="0"/>
      <p:bldP spid="18441" grpId="0"/>
      <p:bldP spid="18442" grpId="0"/>
      <p:bldP spid="18443" grpId="0"/>
      <p:bldP spid="1844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7"/>
          <p:cNvSpPr/>
          <p:nvPr>
            <p:custDataLst>
              <p:tags r:id="rId1"/>
            </p:custDataLst>
          </p:nvPr>
        </p:nvSpPr>
        <p:spPr>
          <a:xfrm>
            <a:off x="250825" y="1052513"/>
            <a:ext cx="3961135" cy="38779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80000"/>
              </a:lnSpc>
              <a:spcBef>
                <a:spcPct val="20000"/>
              </a:spcBef>
            </a:pPr>
            <a:r>
              <a:rPr kumimoji="1" lang="en-US" altLang="zh-CN" sz="2400" b="1">
                <a:latin typeface="Times New Roman" panose="02020603050405020304" pitchFamily="18" charset="0"/>
              </a:rPr>
              <a:t>1</a:t>
            </a:r>
            <a:r>
              <a:rPr kumimoji="1" lang="zh-CN" altLang="en-US" sz="2400" b="1">
                <a:latin typeface="Times New Roman" panose="02020603050405020304" pitchFamily="18" charset="0"/>
              </a:rPr>
              <a:t>、</a:t>
            </a:r>
            <a:r>
              <a:rPr kumimoji="1" lang="zh-CN" altLang="en-GB" sz="2400" b="1">
                <a:latin typeface="Times New Roman" panose="02020603050405020304" pitchFamily="18" charset="0"/>
              </a:rPr>
              <a:t>甚者</a:t>
            </a:r>
            <a:r>
              <a:rPr kumimoji="1" lang="zh-CN" altLang="en-GB" sz="2400" b="1" u="sng">
                <a:solidFill>
                  <a:srgbClr val="CC0000"/>
                </a:solidFill>
                <a:latin typeface="Times New Roman" panose="02020603050405020304" pitchFamily="18" charset="0"/>
              </a:rPr>
              <a:t>爪</a:t>
            </a:r>
            <a:r>
              <a:rPr kumimoji="1" lang="zh-CN" altLang="en-GB" sz="2400" b="1">
                <a:latin typeface="Times New Roman" panose="02020603050405020304" pitchFamily="18" charset="0"/>
              </a:rPr>
              <a:t>其肤以验其生枯</a:t>
            </a:r>
            <a:endParaRPr kumimoji="1"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17411" name="Text Box 8"/>
          <p:cNvSpPr/>
          <p:nvPr>
            <p:custDataLst>
              <p:tags r:id="rId2"/>
            </p:custDataLst>
          </p:nvPr>
        </p:nvSpPr>
        <p:spPr>
          <a:xfrm>
            <a:off x="4139952" y="908050"/>
            <a:ext cx="5004048" cy="68326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80000"/>
              </a:lnSpc>
              <a:spcBef>
                <a:spcPct val="20000"/>
              </a:spcBef>
            </a:pPr>
            <a:r>
              <a:rPr kumimoji="1" lang="zh-CN" altLang="en-GB" sz="2400" b="1">
                <a:solidFill>
                  <a:srgbClr val="CC66FF"/>
                </a:solidFill>
                <a:latin typeface="Times New Roman" panose="02020603050405020304" pitchFamily="18" charset="0"/>
              </a:rPr>
              <a:t>爪，名词</a:t>
            </a:r>
            <a:r>
              <a:rPr kumimoji="1" lang="en-GB" altLang="zh-CN" sz="2400" b="1">
                <a:solidFill>
                  <a:srgbClr val="CC66FF"/>
                </a:solidFill>
                <a:latin typeface="Times New Roman" panose="02020603050405020304" pitchFamily="18" charset="0"/>
              </a:rPr>
              <a:t>,</a:t>
            </a:r>
            <a:r>
              <a:rPr kumimoji="1" lang="zh-CN" altLang="en-GB" sz="2400" b="1">
                <a:solidFill>
                  <a:srgbClr val="CC66FF"/>
                </a:solidFill>
                <a:latin typeface="Times New Roman" panose="02020603050405020304" pitchFamily="18" charset="0"/>
              </a:rPr>
              <a:t>手、指甲的统称，用作动词，     用指甲抓</a:t>
            </a:r>
            <a:endParaRPr kumimoji="1" lang="en-US" altLang="zh-CN" sz="2400">
              <a:solidFill>
                <a:srgbClr val="CC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2" name="Text Box 9"/>
          <p:cNvSpPr/>
          <p:nvPr>
            <p:custDataLst>
              <p:tags r:id="rId3"/>
            </p:custDataLst>
          </p:nvPr>
        </p:nvSpPr>
        <p:spPr>
          <a:xfrm>
            <a:off x="251520" y="2060848"/>
            <a:ext cx="2843213" cy="38779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80000"/>
              </a:lnSpc>
              <a:spcBef>
                <a:spcPct val="20000"/>
              </a:spcBef>
            </a:pPr>
            <a:r>
              <a:rPr kumimoji="1" lang="en-US" altLang="zh-CN" sz="2400" b="1" u="sng">
                <a:solidFill>
                  <a:srgbClr val="CC0000"/>
                </a:solidFill>
                <a:latin typeface="Times New Roman" panose="02020603050405020304" pitchFamily="18" charset="0"/>
              </a:rPr>
              <a:t>2</a:t>
            </a:r>
            <a:r>
              <a:rPr kumimoji="1" lang="zh-CN" altLang="en-US" sz="2400" b="1" u="sng">
                <a:solidFill>
                  <a:srgbClr val="CC0000"/>
                </a:solidFill>
                <a:latin typeface="Times New Roman" panose="02020603050405020304" pitchFamily="18" charset="0"/>
              </a:rPr>
              <a:t>、</a:t>
            </a:r>
            <a:r>
              <a:rPr kumimoji="1" lang="zh-CN" altLang="en-GB" sz="2400" b="1" u="sng">
                <a:solidFill>
                  <a:srgbClr val="CC0000"/>
                </a:solidFill>
                <a:latin typeface="Times New Roman" panose="02020603050405020304" pitchFamily="18" charset="0"/>
              </a:rPr>
              <a:t>长</a:t>
            </a:r>
            <a:r>
              <a:rPr kumimoji="1" lang="zh-CN" altLang="en-GB" sz="2400" b="1">
                <a:latin typeface="Times New Roman" panose="02020603050405020304" pitchFamily="18" charset="0"/>
              </a:rPr>
              <a:t>人者好烦其令</a:t>
            </a:r>
            <a:endParaRPr kumimoji="1" lang="en-US" altLang="zh-CN" sz="2400" b="1">
              <a:solidFill>
                <a:srgbClr val="66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3" name="Text Box 10"/>
          <p:cNvSpPr/>
          <p:nvPr>
            <p:custDataLst>
              <p:tags r:id="rId4"/>
            </p:custDataLst>
          </p:nvPr>
        </p:nvSpPr>
        <p:spPr>
          <a:xfrm>
            <a:off x="4211960" y="2060575"/>
            <a:ext cx="4608512" cy="38779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80000"/>
              </a:lnSpc>
              <a:spcBef>
                <a:spcPct val="20000"/>
              </a:spcBef>
            </a:pPr>
            <a:r>
              <a:rPr kumimoji="1" lang="zh-CN" altLang="en-GB" sz="2400" b="1">
                <a:solidFill>
                  <a:srgbClr val="CC66FF"/>
                </a:solidFill>
                <a:latin typeface="Times New Roman" panose="02020603050405020304" pitchFamily="18" charset="0"/>
              </a:rPr>
              <a:t>长，名词官长，用作动词，治理</a:t>
            </a:r>
            <a:endParaRPr kumimoji="1" lang="en-US" altLang="zh-CN" sz="2400">
              <a:solidFill>
                <a:srgbClr val="CC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4" name="Text Box 13"/>
          <p:cNvSpPr/>
          <p:nvPr>
            <p:custDataLst>
              <p:tags r:id="rId5"/>
            </p:custDataLst>
          </p:nvPr>
        </p:nvSpPr>
        <p:spPr>
          <a:xfrm>
            <a:off x="251520" y="2924944"/>
            <a:ext cx="2195066" cy="38779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80000"/>
              </a:lnSpc>
              <a:spcBef>
                <a:spcPct val="20000"/>
              </a:spcBef>
            </a:pPr>
            <a:r>
              <a:rPr kumimoji="1" lang="en-US" altLang="zh-CN" sz="2400" b="1">
                <a:latin typeface="Times New Roman" panose="02020603050405020304" pitchFamily="18" charset="0"/>
              </a:rPr>
              <a:t>3</a:t>
            </a:r>
            <a:r>
              <a:rPr kumimoji="1" lang="zh-CN" altLang="en-US" sz="2400" b="1">
                <a:latin typeface="Times New Roman" panose="02020603050405020304" pitchFamily="18" charset="0"/>
              </a:rPr>
              <a:t>、</a:t>
            </a:r>
            <a:r>
              <a:rPr kumimoji="1" lang="zh-CN" altLang="en-GB" sz="2400" b="1">
                <a:latin typeface="Times New Roman" panose="02020603050405020304" pitchFamily="18" charset="0"/>
              </a:rPr>
              <a:t>其</a:t>
            </a:r>
            <a:r>
              <a:rPr kumimoji="1" lang="zh-CN" altLang="en-GB" sz="2400" b="1" u="sng">
                <a:solidFill>
                  <a:srgbClr val="CC0000"/>
                </a:solidFill>
                <a:latin typeface="Times New Roman" panose="02020603050405020304" pitchFamily="18" charset="0"/>
              </a:rPr>
              <a:t>筑</a:t>
            </a:r>
            <a:r>
              <a:rPr kumimoji="1" lang="zh-CN" altLang="en-GB" sz="2400" b="1">
                <a:latin typeface="Times New Roman" panose="02020603050405020304" pitchFamily="18" charset="0"/>
              </a:rPr>
              <a:t>欲密</a:t>
            </a:r>
            <a:endParaRPr kumimoji="1"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17415" name="Text Box 14"/>
          <p:cNvSpPr/>
          <p:nvPr>
            <p:custDataLst>
              <p:tags r:id="rId6"/>
            </p:custDataLst>
          </p:nvPr>
        </p:nvSpPr>
        <p:spPr>
          <a:xfrm>
            <a:off x="3491880" y="2780928"/>
            <a:ext cx="5080873" cy="4616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kumimoji="1" lang="zh-CN" altLang="en-GB" sz="2400" b="1">
                <a:solidFill>
                  <a:srgbClr val="CC66FF"/>
                </a:solidFill>
                <a:latin typeface="Times New Roman" panose="02020603050405020304" pitchFamily="18" charset="0"/>
              </a:rPr>
              <a:t>筑，捣土用的杵，用作动词，捣土</a:t>
            </a:r>
            <a:endParaRPr kumimoji="1"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17416" name="Text Box 18"/>
          <p:cNvSpPr/>
          <p:nvPr>
            <p:custDataLst>
              <p:tags r:id="rId7"/>
            </p:custDataLst>
          </p:nvPr>
        </p:nvSpPr>
        <p:spPr>
          <a:xfrm>
            <a:off x="179512" y="3789040"/>
            <a:ext cx="3528516" cy="38779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80000"/>
              </a:lnSpc>
              <a:spcBef>
                <a:spcPct val="20000"/>
              </a:spcBef>
            </a:pPr>
            <a:r>
              <a:rPr kumimoji="1" lang="en-US" altLang="zh-CN" sz="2400" b="1">
                <a:latin typeface="Times New Roman" panose="02020603050405020304" pitchFamily="18" charset="0"/>
              </a:rPr>
              <a:t>4</a:t>
            </a:r>
            <a:r>
              <a:rPr kumimoji="1" lang="zh-CN" altLang="en-US" sz="2400" b="1">
                <a:latin typeface="Times New Roman" panose="02020603050405020304" pitchFamily="18" charset="0"/>
              </a:rPr>
              <a:t>、非有能早而</a:t>
            </a:r>
            <a:r>
              <a:rPr kumimoji="1" lang="zh-CN" altLang="en-US" sz="2400" b="1" u="sng">
                <a:solidFill>
                  <a:srgbClr val="CC0000"/>
                </a:solidFill>
                <a:latin typeface="Times New Roman" panose="02020603050405020304" pitchFamily="18" charset="0"/>
              </a:rPr>
              <a:t>蕃</a:t>
            </a:r>
            <a:r>
              <a:rPr kumimoji="1" lang="zh-CN" altLang="en-US" sz="2400" b="1">
                <a:latin typeface="Times New Roman" panose="02020603050405020304" pitchFamily="18" charset="0"/>
              </a:rPr>
              <a:t>之也</a:t>
            </a:r>
            <a:endParaRPr kumimoji="1" lang="en-US" altLang="zh-CN" sz="2400" b="1">
              <a:solidFill>
                <a:srgbClr val="66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7" name="Text Box 19"/>
          <p:cNvSpPr/>
          <p:nvPr>
            <p:custDataLst>
              <p:tags r:id="rId8"/>
            </p:custDataLst>
          </p:nvPr>
        </p:nvSpPr>
        <p:spPr>
          <a:xfrm>
            <a:off x="4211960" y="3645024"/>
            <a:ext cx="4572000" cy="38779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80000"/>
              </a:lnSpc>
              <a:spcBef>
                <a:spcPct val="20000"/>
              </a:spcBef>
            </a:pPr>
            <a:r>
              <a:rPr kumimoji="1" lang="zh-CN" altLang="en-US" sz="2400" b="1">
                <a:solidFill>
                  <a:srgbClr val="CC66FF"/>
                </a:solidFill>
                <a:latin typeface="Times New Roman" panose="02020603050405020304" pitchFamily="18" charset="0"/>
              </a:rPr>
              <a:t>蕃 ，形容词作使动，使之蕃盛</a:t>
            </a:r>
            <a:endParaRPr kumimoji="1" lang="en-US" altLang="zh-CN" sz="2400" b="1">
              <a:solidFill>
                <a:srgbClr val="CC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8" name="Text Box 20"/>
          <p:cNvSpPr/>
          <p:nvPr>
            <p:custDataLst>
              <p:tags r:id="rId9"/>
            </p:custDataLst>
          </p:nvPr>
        </p:nvSpPr>
        <p:spPr>
          <a:xfrm>
            <a:off x="179512" y="4509120"/>
            <a:ext cx="3960440" cy="38779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80000"/>
              </a:lnSpc>
              <a:spcBef>
                <a:spcPct val="20000"/>
              </a:spcBef>
            </a:pPr>
            <a:r>
              <a:rPr kumimoji="1" lang="en-US" altLang="zh-CN" sz="2400" b="1">
                <a:latin typeface="Times New Roman" panose="02020603050405020304" pitchFamily="18" charset="0"/>
              </a:rPr>
              <a:t>5</a:t>
            </a:r>
            <a:r>
              <a:rPr kumimoji="1" lang="zh-CN" altLang="en-US" sz="2400" b="1">
                <a:latin typeface="Times New Roman" panose="02020603050405020304" pitchFamily="18" charset="0"/>
              </a:rPr>
              <a:t>、又何以</a:t>
            </a:r>
            <a:r>
              <a:rPr kumimoji="1" lang="zh-CN" altLang="en-US" sz="2400" b="1" u="sng">
                <a:solidFill>
                  <a:srgbClr val="CC0000"/>
                </a:solidFill>
                <a:latin typeface="Times New Roman" panose="02020603050405020304" pitchFamily="18" charset="0"/>
              </a:rPr>
              <a:t>蕃</a:t>
            </a:r>
            <a:r>
              <a:rPr kumimoji="1" lang="zh-CN" altLang="en-US" sz="2400" b="1">
                <a:latin typeface="Times New Roman" panose="02020603050405020304" pitchFamily="18" charset="0"/>
              </a:rPr>
              <a:t>吾生而安吾性</a:t>
            </a:r>
            <a:endParaRPr kumimoji="1" lang="en-US" altLang="zh-CN" sz="2400" b="1">
              <a:solidFill>
                <a:srgbClr val="66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9" name="Text Box 21"/>
          <p:cNvSpPr/>
          <p:nvPr>
            <p:custDataLst>
              <p:tags r:id="rId10"/>
            </p:custDataLst>
          </p:nvPr>
        </p:nvSpPr>
        <p:spPr>
          <a:xfrm>
            <a:off x="4283968" y="4509120"/>
            <a:ext cx="2965877" cy="38779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80000"/>
              </a:lnSpc>
              <a:spcBef>
                <a:spcPct val="20000"/>
              </a:spcBef>
            </a:pPr>
            <a:r>
              <a:rPr kumimoji="1" lang="zh-CN" altLang="en-US" sz="2400" b="1">
                <a:solidFill>
                  <a:srgbClr val="CC66FF"/>
                </a:solidFill>
                <a:latin typeface="Times New Roman" panose="02020603050405020304" pitchFamily="18" charset="0"/>
              </a:rPr>
              <a:t>蕃，使</a:t>
            </a:r>
            <a:r>
              <a:rPr kumimoji="1" lang="en-US" altLang="zh-CN" sz="2400" b="1">
                <a:solidFill>
                  <a:srgbClr val="CC66FF"/>
                </a:solidFill>
                <a:latin typeface="Times New Roman" panose="02020603050405020304" pitchFamily="18" charset="0"/>
              </a:rPr>
              <a:t>……</a:t>
            </a:r>
            <a:r>
              <a:rPr kumimoji="1" lang="zh-CN" altLang="en-US" sz="2400" b="1">
                <a:solidFill>
                  <a:srgbClr val="CC66FF"/>
                </a:solidFill>
                <a:latin typeface="Times New Roman" panose="02020603050405020304" pitchFamily="18" charset="0"/>
              </a:rPr>
              <a:t>繁衍生息</a:t>
            </a:r>
            <a:endParaRPr kumimoji="1" lang="en-US" altLang="zh-CN" sz="2400" b="1">
              <a:solidFill>
                <a:srgbClr val="CC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20" name="Text Box 22"/>
          <p:cNvSpPr/>
          <p:nvPr>
            <p:custDataLst>
              <p:tags r:id="rId11"/>
            </p:custDataLst>
          </p:nvPr>
        </p:nvSpPr>
        <p:spPr>
          <a:xfrm>
            <a:off x="179512" y="5373216"/>
            <a:ext cx="4032448" cy="38779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80000"/>
              </a:lnSpc>
              <a:spcBef>
                <a:spcPct val="20000"/>
              </a:spcBef>
            </a:pPr>
            <a:r>
              <a:rPr kumimoji="1" lang="en-US" altLang="zh-CN" sz="2400" b="1">
                <a:latin typeface="Times New Roman" panose="02020603050405020304" pitchFamily="18" charset="0"/>
              </a:rPr>
              <a:t>6</a:t>
            </a:r>
            <a:r>
              <a:rPr kumimoji="1" lang="zh-CN" altLang="en-US" sz="2400" b="1">
                <a:latin typeface="Times New Roman" panose="02020603050405020304" pitchFamily="18" charset="0"/>
              </a:rPr>
              <a:t>、能顺木之天以</a:t>
            </a:r>
            <a:r>
              <a:rPr kumimoji="1" lang="zh-CN" altLang="en-US" sz="2400" b="1" u="sng">
                <a:solidFill>
                  <a:srgbClr val="CC0000"/>
                </a:solidFill>
                <a:latin typeface="Times New Roman" panose="02020603050405020304" pitchFamily="18" charset="0"/>
              </a:rPr>
              <a:t>致</a:t>
            </a:r>
            <a:r>
              <a:rPr kumimoji="1" lang="zh-CN" altLang="en-US" sz="2400" b="1">
                <a:latin typeface="Times New Roman" panose="02020603050405020304" pitchFamily="18" charset="0"/>
              </a:rPr>
              <a:t>其性焉尔</a:t>
            </a:r>
            <a:endParaRPr kumimoji="1" lang="en-US" altLang="zh-CN" sz="2400" b="1">
              <a:solidFill>
                <a:srgbClr val="66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21" name="Text Box 23"/>
          <p:cNvSpPr/>
          <p:nvPr>
            <p:custDataLst>
              <p:tags r:id="rId12"/>
            </p:custDataLst>
          </p:nvPr>
        </p:nvSpPr>
        <p:spPr>
          <a:xfrm>
            <a:off x="4355976" y="5373216"/>
            <a:ext cx="38417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kumimoji="1" lang="zh-CN" altLang="en-US" sz="2400" b="1">
                <a:solidFill>
                  <a:srgbClr val="CC66FF"/>
                </a:solidFill>
                <a:latin typeface="Times New Roman" panose="02020603050405020304" pitchFamily="18" charset="0"/>
              </a:rPr>
              <a:t>致，使</a:t>
            </a:r>
            <a:r>
              <a:rPr kumimoji="1" lang="en-US" altLang="zh-CN" sz="2400" b="1">
                <a:solidFill>
                  <a:srgbClr val="CC66FF"/>
                </a:solidFill>
                <a:latin typeface="Times New Roman" panose="02020603050405020304" pitchFamily="18" charset="0"/>
              </a:rPr>
              <a:t>……</a:t>
            </a:r>
            <a:r>
              <a:rPr kumimoji="1" lang="zh-CN" altLang="en-US" sz="2400" b="1">
                <a:solidFill>
                  <a:srgbClr val="CC66FF"/>
                </a:solidFill>
                <a:latin typeface="Times New Roman" panose="02020603050405020304" pitchFamily="18" charset="0"/>
              </a:rPr>
              <a:t>尽，使</a:t>
            </a:r>
            <a:r>
              <a:rPr kumimoji="1" lang="en-US" altLang="zh-CN" sz="2400" b="1">
                <a:solidFill>
                  <a:srgbClr val="CC66FF"/>
                </a:solidFill>
                <a:latin typeface="Times New Roman" panose="02020603050405020304" pitchFamily="18" charset="0"/>
              </a:rPr>
              <a:t>……</a:t>
            </a:r>
            <a:r>
              <a:rPr kumimoji="1" lang="zh-CN" altLang="en-US" sz="2400" b="1">
                <a:solidFill>
                  <a:srgbClr val="CC66FF"/>
                </a:solidFill>
                <a:latin typeface="Times New Roman" panose="02020603050405020304" pitchFamily="18" charset="0"/>
              </a:rPr>
              <a:t>发展</a:t>
            </a:r>
          </a:p>
        </p:txBody>
      </p:sp>
      <p:sp>
        <p:nvSpPr>
          <p:cNvPr id="14" name="TextBox 13"/>
          <p:cNvSpPr txBox="1"/>
          <p:nvPr>
            <p:custDataLst>
              <p:tags r:id="rId13"/>
            </p:custDataLst>
          </p:nvPr>
        </p:nvSpPr>
        <p:spPr>
          <a:xfrm>
            <a:off x="539552" y="116632"/>
            <a:ext cx="5832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6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、指出句中词类活用现象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/>
      <p:bldP spid="17412" grpId="0"/>
      <p:bldP spid="17413" grpId="0"/>
      <p:bldP spid="17414" grpId="0"/>
      <p:bldP spid="17415" grpId="0"/>
      <p:bldP spid="17416" grpId="0"/>
      <p:bldP spid="17417" grpId="0"/>
      <p:bldP spid="17418" grpId="0"/>
      <p:bldP spid="17419" grpId="0"/>
      <p:bldP spid="17420" grpId="0"/>
      <p:bldP spid="1742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7"/>
          <p:cNvSpPr/>
          <p:nvPr>
            <p:custDataLst>
              <p:tags r:id="rId1"/>
            </p:custDataLst>
          </p:nvPr>
        </p:nvSpPr>
        <p:spPr>
          <a:xfrm>
            <a:off x="323850" y="1268413"/>
            <a:ext cx="398463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kumimoji="1" lang="zh-CN" alt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本</a:t>
            </a:r>
          </a:p>
        </p:txBody>
      </p:sp>
      <p:sp>
        <p:nvSpPr>
          <p:cNvPr id="15363" name="Text Box 8"/>
          <p:cNvSpPr/>
          <p:nvPr>
            <p:custDataLst>
              <p:tags r:id="rId2"/>
            </p:custDataLst>
          </p:nvPr>
        </p:nvSpPr>
        <p:spPr>
          <a:xfrm>
            <a:off x="1116013" y="333375"/>
            <a:ext cx="3248025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凡植木之性，其本欲舒</a:t>
            </a:r>
          </a:p>
        </p:txBody>
      </p:sp>
      <p:sp>
        <p:nvSpPr>
          <p:cNvPr id="15364" name="Text Box 9"/>
          <p:cNvSpPr/>
          <p:nvPr>
            <p:custDataLst>
              <p:tags r:id="rId3"/>
            </p:custDataLst>
          </p:nvPr>
        </p:nvSpPr>
        <p:spPr>
          <a:xfrm>
            <a:off x="1187450" y="1052513"/>
            <a:ext cx="2328863" cy="4616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粟者，政之本务</a:t>
            </a:r>
            <a:endParaRPr kumimoji="1" lang="en-US" altLang="zh-CN" sz="24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5" name="Text Box 10"/>
          <p:cNvSpPr/>
          <p:nvPr>
            <p:custDataLst>
              <p:tags r:id="rId4"/>
            </p:custDataLst>
          </p:nvPr>
        </p:nvSpPr>
        <p:spPr>
          <a:xfrm>
            <a:off x="1116013" y="1844675"/>
            <a:ext cx="2328862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今存其本不忍废</a:t>
            </a:r>
          </a:p>
        </p:txBody>
      </p:sp>
      <p:sp>
        <p:nvSpPr>
          <p:cNvPr id="15366" name="Text Box 11"/>
          <p:cNvSpPr/>
          <p:nvPr>
            <p:custDataLst>
              <p:tags r:id="rId5"/>
            </p:custDataLst>
          </p:nvPr>
        </p:nvSpPr>
        <p:spPr>
          <a:xfrm>
            <a:off x="611188" y="3024188"/>
            <a:ext cx="184150" cy="822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endParaRPr lang="en-US" altLang="zh-CN" sz="2400" b="1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/>
            <a:endParaRPr kumimoji="1" lang="en-US" altLang="zh-CN" sz="2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7" name="Text Box 12"/>
          <p:cNvSpPr/>
          <p:nvPr>
            <p:custDataLst>
              <p:tags r:id="rId6"/>
            </p:custDataLst>
          </p:nvPr>
        </p:nvSpPr>
        <p:spPr>
          <a:xfrm>
            <a:off x="4840288" y="1584325"/>
            <a:ext cx="1841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kumimoji="1" lang="zh-CN" altLang="zh-CN" sz="2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8" name="Text Box 13"/>
          <p:cNvSpPr/>
          <p:nvPr>
            <p:custDataLst>
              <p:tags r:id="rId7"/>
            </p:custDataLst>
          </p:nvPr>
        </p:nvSpPr>
        <p:spPr>
          <a:xfrm>
            <a:off x="5076056" y="332656"/>
            <a:ext cx="1871662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chemeClr val="tx2"/>
                </a:solidFill>
                <a:latin typeface="Tahoma" panose="020B0604030504040204" pitchFamily="34" charset="0"/>
              </a:rPr>
              <a:t>根</a:t>
            </a:r>
          </a:p>
        </p:txBody>
      </p:sp>
      <p:sp>
        <p:nvSpPr>
          <p:cNvPr id="15369" name="Text Box 14"/>
          <p:cNvSpPr/>
          <p:nvPr>
            <p:custDataLst>
              <p:tags r:id="rId8"/>
            </p:custDataLst>
          </p:nvPr>
        </p:nvSpPr>
        <p:spPr>
          <a:xfrm>
            <a:off x="5076056" y="980728"/>
            <a:ext cx="2325688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根本、基础   </a:t>
            </a:r>
          </a:p>
        </p:txBody>
      </p:sp>
      <p:sp>
        <p:nvSpPr>
          <p:cNvPr id="15370" name="Text Box 15"/>
          <p:cNvSpPr/>
          <p:nvPr>
            <p:custDataLst>
              <p:tags r:id="rId9"/>
            </p:custDataLst>
          </p:nvPr>
        </p:nvSpPr>
        <p:spPr>
          <a:xfrm>
            <a:off x="5148064" y="1700808"/>
            <a:ext cx="2020887" cy="4616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稿本、版本</a:t>
            </a:r>
            <a:endParaRPr kumimoji="1" lang="en-US" altLang="zh-CN" sz="2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71" name="Text Box 16"/>
          <p:cNvSpPr/>
          <p:nvPr>
            <p:custDataLst>
              <p:tags r:id="rId10"/>
            </p:custDataLst>
          </p:nvPr>
        </p:nvSpPr>
        <p:spPr>
          <a:xfrm>
            <a:off x="4572000" y="3097213"/>
            <a:ext cx="1254125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zh-CN" sz="24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72" name="AutoShape 17"/>
          <p:cNvSpPr/>
          <p:nvPr>
            <p:custDataLst>
              <p:tags r:id="rId11"/>
            </p:custDataLst>
          </p:nvPr>
        </p:nvSpPr>
        <p:spPr>
          <a:xfrm>
            <a:off x="827088" y="620713"/>
            <a:ext cx="215900" cy="1655762"/>
          </a:xfrm>
          <a:prstGeom prst="leftBrace">
            <a:avLst>
              <a:gd name="adj1" fmla="val 63909"/>
              <a:gd name="adj2" fmla="val 50000"/>
            </a:avLst>
          </a:prstGeom>
          <a:noFill/>
          <a:ln w="50800">
            <a:solidFill>
              <a:srgbClr val="FF3300"/>
            </a:solidFill>
            <a:round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15373" name="Text Box 18"/>
          <p:cNvSpPr/>
          <p:nvPr>
            <p:custDataLst>
              <p:tags r:id="rId12"/>
            </p:custDataLst>
          </p:nvPr>
        </p:nvSpPr>
        <p:spPr>
          <a:xfrm>
            <a:off x="1403350" y="2708275"/>
            <a:ext cx="1152525" cy="4616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病偻</a:t>
            </a:r>
            <a:endParaRPr kumimoji="1" lang="en-US" altLang="zh-CN" sz="2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74" name="Text Box 19"/>
          <p:cNvSpPr/>
          <p:nvPr>
            <p:custDataLst>
              <p:tags r:id="rId13"/>
            </p:custDataLst>
          </p:nvPr>
        </p:nvSpPr>
        <p:spPr>
          <a:xfrm>
            <a:off x="1331913" y="3357563"/>
            <a:ext cx="14097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故病且怠</a:t>
            </a:r>
          </a:p>
        </p:txBody>
      </p:sp>
      <p:sp>
        <p:nvSpPr>
          <p:cNvPr id="15375" name="Text Box 20"/>
          <p:cNvSpPr/>
          <p:nvPr>
            <p:custDataLst>
              <p:tags r:id="rId14"/>
            </p:custDataLst>
          </p:nvPr>
        </p:nvSpPr>
        <p:spPr>
          <a:xfrm>
            <a:off x="1331913" y="4149725"/>
            <a:ext cx="4167187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不如舜，不如周公，吾之病也</a:t>
            </a:r>
          </a:p>
        </p:txBody>
      </p:sp>
      <p:sp>
        <p:nvSpPr>
          <p:cNvPr id="15376" name="Text Box 21"/>
          <p:cNvSpPr/>
          <p:nvPr>
            <p:custDataLst>
              <p:tags r:id="rId15"/>
            </p:custDataLst>
          </p:nvPr>
        </p:nvSpPr>
        <p:spPr>
          <a:xfrm>
            <a:off x="5076056" y="2492896"/>
            <a:ext cx="1459111" cy="4616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生病</a:t>
            </a:r>
          </a:p>
        </p:txBody>
      </p:sp>
      <p:sp>
        <p:nvSpPr>
          <p:cNvPr id="15377" name="Text Box 22"/>
          <p:cNvSpPr/>
          <p:nvPr>
            <p:custDataLst>
              <p:tags r:id="rId16"/>
            </p:custDataLst>
          </p:nvPr>
        </p:nvSpPr>
        <p:spPr>
          <a:xfrm>
            <a:off x="5148064" y="3284985"/>
            <a:ext cx="1605161" cy="4616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贫穷</a:t>
            </a:r>
            <a:endParaRPr kumimoji="1" lang="en-US" altLang="zh-CN" sz="24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78" name="Text Box 23"/>
          <p:cNvSpPr/>
          <p:nvPr>
            <p:custDataLst>
              <p:tags r:id="rId17"/>
            </p:custDataLst>
          </p:nvPr>
        </p:nvSpPr>
        <p:spPr>
          <a:xfrm>
            <a:off x="5508104" y="4077072"/>
            <a:ext cx="796925" cy="4616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毛病</a:t>
            </a:r>
            <a:endParaRPr kumimoji="1" lang="en-US" altLang="zh-CN" sz="24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79" name="Text Box 24"/>
          <p:cNvSpPr/>
          <p:nvPr>
            <p:custDataLst>
              <p:tags r:id="rId18"/>
            </p:custDataLst>
          </p:nvPr>
        </p:nvSpPr>
        <p:spPr>
          <a:xfrm>
            <a:off x="5056188" y="4968875"/>
            <a:ext cx="184150" cy="822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endParaRPr lang="en-US" altLang="zh-CN" sz="2400" b="1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/>
            <a:endParaRPr kumimoji="1" lang="en-US" altLang="zh-CN" sz="24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80" name="Text Box 25"/>
          <p:cNvSpPr/>
          <p:nvPr>
            <p:custDataLst>
              <p:tags r:id="rId19"/>
            </p:custDataLst>
          </p:nvPr>
        </p:nvSpPr>
        <p:spPr>
          <a:xfrm>
            <a:off x="323528" y="3501008"/>
            <a:ext cx="449014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kumimoji="1" lang="zh-CN" altLang="en-US" sz="2800" b="1">
                <a:solidFill>
                  <a:schemeClr val="tx2"/>
                </a:solidFill>
                <a:latin typeface="Times New Roman" panose="02020603050405020304" pitchFamily="18" charset="0"/>
              </a:rPr>
              <a:t>病</a:t>
            </a:r>
          </a:p>
        </p:txBody>
      </p:sp>
      <p:sp>
        <p:nvSpPr>
          <p:cNvPr id="15381" name="AutoShape 26"/>
          <p:cNvSpPr/>
          <p:nvPr>
            <p:custDataLst>
              <p:tags r:id="rId20"/>
            </p:custDataLst>
          </p:nvPr>
        </p:nvSpPr>
        <p:spPr>
          <a:xfrm>
            <a:off x="827584" y="2852936"/>
            <a:ext cx="215900" cy="1655762"/>
          </a:xfrm>
          <a:prstGeom prst="leftBrace">
            <a:avLst>
              <a:gd name="adj1" fmla="val 63909"/>
              <a:gd name="adj2" fmla="val 50000"/>
            </a:avLst>
          </a:prstGeom>
          <a:noFill/>
          <a:ln w="50800">
            <a:solidFill>
              <a:srgbClr val="FF3300"/>
            </a:solidFill>
            <a:round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15382" name="Text Box 27"/>
          <p:cNvSpPr/>
          <p:nvPr>
            <p:custDataLst>
              <p:tags r:id="rId21"/>
            </p:custDataLst>
          </p:nvPr>
        </p:nvSpPr>
        <p:spPr>
          <a:xfrm>
            <a:off x="1116013" y="4941888"/>
            <a:ext cx="2328862" cy="4616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吾不害其长而已</a:t>
            </a:r>
            <a:endParaRPr kumimoji="1" lang="en-US" altLang="zh-CN" sz="24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83" name="Text Box 28"/>
          <p:cNvSpPr/>
          <p:nvPr>
            <p:custDataLst>
              <p:tags r:id="rId22"/>
            </p:custDataLst>
          </p:nvPr>
        </p:nvSpPr>
        <p:spPr>
          <a:xfrm>
            <a:off x="900113" y="5516563"/>
            <a:ext cx="4167187" cy="4616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上官大夫与之同列，心害其能</a:t>
            </a:r>
            <a:endParaRPr kumimoji="1" lang="en-US" altLang="zh-CN" sz="24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84" name="Text Box 29"/>
          <p:cNvSpPr/>
          <p:nvPr>
            <p:custDataLst>
              <p:tags r:id="rId23"/>
            </p:custDataLst>
          </p:nvPr>
        </p:nvSpPr>
        <p:spPr>
          <a:xfrm>
            <a:off x="1043608" y="6021288"/>
            <a:ext cx="3392488" cy="4616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都城过百雉，国之害也</a:t>
            </a:r>
            <a:endParaRPr kumimoji="1" lang="en-US" altLang="zh-CN" sz="24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85" name="AutoShape 30"/>
          <p:cNvSpPr/>
          <p:nvPr>
            <p:custDataLst>
              <p:tags r:id="rId24"/>
            </p:custDataLst>
          </p:nvPr>
        </p:nvSpPr>
        <p:spPr>
          <a:xfrm>
            <a:off x="899593" y="4941168"/>
            <a:ext cx="72008" cy="1440160"/>
          </a:xfrm>
          <a:prstGeom prst="leftBrace">
            <a:avLst>
              <a:gd name="adj1" fmla="val 144746"/>
              <a:gd name="adj2" fmla="val 50000"/>
            </a:avLst>
          </a:prstGeom>
          <a:noFill/>
          <a:ln w="50800">
            <a:solidFill>
              <a:srgbClr val="FF3300"/>
            </a:solidFill>
            <a:round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15386" name="Text Box 31"/>
          <p:cNvSpPr/>
          <p:nvPr>
            <p:custDataLst>
              <p:tags r:id="rId25"/>
            </p:custDataLst>
          </p:nvPr>
        </p:nvSpPr>
        <p:spPr>
          <a:xfrm>
            <a:off x="5292725" y="4941888"/>
            <a:ext cx="796925" cy="822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妨害</a:t>
            </a:r>
          </a:p>
          <a:p>
            <a:pPr marL="0" lvl="0" indent="0" eaLnBrk="1" hangingPunct="1"/>
            <a:endParaRPr kumimoji="1" lang="en-US" altLang="zh-CN" sz="24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87" name="Text Box 32"/>
          <p:cNvSpPr/>
          <p:nvPr>
            <p:custDataLst>
              <p:tags r:id="rId26"/>
            </p:custDataLst>
          </p:nvPr>
        </p:nvSpPr>
        <p:spPr>
          <a:xfrm>
            <a:off x="5364163" y="5516563"/>
            <a:ext cx="796925" cy="822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妒忌</a:t>
            </a:r>
          </a:p>
          <a:p>
            <a:pPr marL="0" lvl="0" indent="0" eaLnBrk="1" hangingPunct="1"/>
            <a:endParaRPr kumimoji="1" lang="en-US" altLang="zh-CN" sz="24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88" name="Text Box 33"/>
          <p:cNvSpPr/>
          <p:nvPr>
            <p:custDataLst>
              <p:tags r:id="rId27"/>
            </p:custDataLst>
          </p:nvPr>
        </p:nvSpPr>
        <p:spPr>
          <a:xfrm>
            <a:off x="5292725" y="6035675"/>
            <a:ext cx="1716088" cy="822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灾害，祸害</a:t>
            </a:r>
          </a:p>
          <a:p>
            <a:pPr marL="0" lvl="0" indent="0" eaLnBrk="1" hangingPunct="1"/>
            <a:endParaRPr kumimoji="1" lang="en-US" altLang="zh-CN" sz="24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89" name="Text Box 34"/>
          <p:cNvSpPr/>
          <p:nvPr>
            <p:custDataLst>
              <p:tags r:id="rId28"/>
            </p:custDataLst>
          </p:nvPr>
        </p:nvSpPr>
        <p:spPr>
          <a:xfrm>
            <a:off x="323850" y="5516563"/>
            <a:ext cx="396875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kumimoji="1" lang="zh-CN" alt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害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5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0" dur="500"/>
                                        <p:tgtEl>
                                          <p:spTgt spid="15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15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4" dur="500"/>
                                        <p:tgtEl>
                                          <p:spTgt spid="1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9" dur="500"/>
                                        <p:tgtEl>
                                          <p:spTgt spid="1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/>
      <p:bldP spid="15364" grpId="0"/>
      <p:bldP spid="15365" grpId="0"/>
      <p:bldP spid="15366" grpId="0"/>
      <p:bldP spid="15368" grpId="0"/>
      <p:bldP spid="15369" grpId="0"/>
      <p:bldP spid="15370" grpId="0"/>
      <p:bldP spid="15372" grpId="0" animBg="1"/>
      <p:bldP spid="15373" grpId="0"/>
      <p:bldP spid="15374" grpId="0"/>
      <p:bldP spid="15375" grpId="0"/>
      <p:bldP spid="15376" grpId="0"/>
      <p:bldP spid="15377" grpId="0"/>
      <p:bldP spid="15378" grpId="0"/>
      <p:bldP spid="15379" grpId="0"/>
      <p:bldP spid="15381" grpId="0" animBg="1"/>
      <p:bldP spid="15382" grpId="0"/>
      <p:bldP spid="15383" grpId="0"/>
      <p:bldP spid="15384" grpId="0"/>
      <p:bldP spid="15385" grpId="0" animBg="1"/>
      <p:bldP spid="15386" grpId="0"/>
      <p:bldP spid="15387" grpId="0"/>
      <p:bldP spid="15388" grpId="0"/>
      <p:bldP spid="1538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95288" y="0"/>
            <a:ext cx="8291512" cy="836613"/>
          </a:xfrm>
          <a:noFill/>
          <a:ln>
            <a:miter lim="800000"/>
          </a:ln>
        </p:spPr>
        <p:txBody>
          <a:bodyPr vert="horz"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anose="02010600030101010101" pitchFamily="2" charset="-122"/>
                <a:cs typeface="+mj-cs"/>
              </a:defRPr>
            </a:lvl1pPr>
          </a:lstStyle>
          <a:p>
            <a:pPr lvl="0" eaLnBrk="1" hangingPunct="1"/>
            <a:r>
              <a:rPr lang="zh-CN" altLang="en-US" b="1">
                <a:solidFill>
                  <a:srgbClr val="FF0000"/>
                </a:solidFill>
              </a:rPr>
              <a:t>课堂练习</a:t>
            </a:r>
          </a:p>
        </p:txBody>
      </p:sp>
      <p:sp>
        <p:nvSpPr>
          <p:cNvPr id="28675" name="Rectangle 3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179512" y="908050"/>
            <a:ext cx="8661276" cy="2044700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720090" eaLnBrk="1" hangingPunct="1">
              <a:spcBef>
                <a:spcPct val="0"/>
              </a:spcBef>
              <a:buNone/>
            </a:pPr>
            <a:r>
              <a:rPr lang="zh-CN" altLang="en-US" b="1">
                <a:latin typeface="黑体" panose="02010609060101010101" charset="-122"/>
                <a:ea typeface="黑体" panose="02010609060101010101" charset="-122"/>
              </a:rPr>
              <a:t>仿写第四段文字，以下句开头，另写一段，以育人之道，接第五段。可适当改写。</a:t>
            </a:r>
            <a:endParaRPr lang="en-US" altLang="zh-CN" b="1">
              <a:latin typeface="黑体" panose="02010609060101010101" charset="-122"/>
              <a:ea typeface="黑体" panose="02010609060101010101" charset="-122"/>
            </a:endParaRPr>
          </a:p>
          <a:p>
            <a:pPr marL="0" lvl="0" indent="720090" eaLnBrk="1" hangingPunct="1">
              <a:spcBef>
                <a:spcPct val="0"/>
              </a:spcBef>
              <a:buNone/>
            </a:pPr>
            <a:r>
              <a:rPr lang="zh-CN" altLang="en-US" b="1">
                <a:latin typeface="黑体" panose="02010609060101010101" charset="-122"/>
                <a:ea typeface="黑体" panose="02010609060101010101" charset="-122"/>
              </a:rPr>
              <a:t>问者曰：</a:t>
            </a:r>
            <a:r>
              <a:rPr lang="en-US" altLang="zh-CN" b="1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</a:rPr>
              <a:t>以子之道，移之育人之理，可乎</a:t>
            </a:r>
            <a:r>
              <a:rPr lang="en-US" altLang="zh-CN" b="1">
                <a:latin typeface="黑体" panose="02010609060101010101" charset="-122"/>
                <a:ea typeface="黑体" panose="02010609060101010101" charset="-122"/>
              </a:rPr>
              <a:t>?”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</a:rPr>
              <a:t>驼曰：</a:t>
            </a:r>
            <a:r>
              <a:rPr lang="en-US" altLang="zh-CN" b="1" u="sng">
                <a:latin typeface="黑体" panose="02010609060101010101" charset="-122"/>
                <a:ea typeface="黑体" panose="02010609060101010101" charset="-122"/>
              </a:rPr>
              <a:t>“                     ”</a:t>
            </a:r>
          </a:p>
        </p:txBody>
      </p:sp>
      <p:sp>
        <p:nvSpPr>
          <p:cNvPr id="28676" name="Text Box 4"/>
          <p:cNvSpPr/>
          <p:nvPr>
            <p:custDataLst>
              <p:tags r:id="rId3"/>
            </p:custDataLst>
          </p:nvPr>
        </p:nvSpPr>
        <p:spPr>
          <a:xfrm>
            <a:off x="1547813" y="4221163"/>
            <a:ext cx="7272337" cy="3667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endParaRPr lang="zh-CN" altLang="zh-CN">
              <a:latin typeface="Tahoma" panose="020B0604030504040204" pitchFamily="34" charset="0"/>
            </a:endParaRPr>
          </a:p>
        </p:txBody>
      </p:sp>
      <p:sp>
        <p:nvSpPr>
          <p:cNvPr id="28677" name="Rectangle 5"/>
          <p:cNvSpPr/>
          <p:nvPr>
            <p:custDataLst>
              <p:tags r:id="rId4"/>
            </p:custDataLst>
          </p:nvPr>
        </p:nvSpPr>
        <p:spPr>
          <a:xfrm>
            <a:off x="468313" y="3573016"/>
            <a:ext cx="8137525" cy="267765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720090" eaLnBrk="1" hangingPunct="1">
              <a:spcBef>
                <a:spcPct val="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示例一：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知种树而已，育人，非吾业也。然吾居于乡，见长者督其子之学，不令从于己之所好也，谆而嘱之，欲使其达其之壮而遂其志也，谓为之计深也，实则不然。善育者，则将顺其喜好，引而导之，尽其禀赋也，则可使其乐而不知倦也。若是，则与吾业者亦有类乎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u=4150586942,1967590159&amp;fm=26&amp;gp=0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9698" name="Text Box 2"/>
          <p:cNvSpPr/>
          <p:nvPr>
            <p:custDataLst>
              <p:tags r:id="rId2"/>
            </p:custDataLst>
          </p:nvPr>
        </p:nvSpPr>
        <p:spPr>
          <a:xfrm>
            <a:off x="755650" y="620713"/>
            <a:ext cx="4176713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29699" name="Text Box 3"/>
          <p:cNvSpPr/>
          <p:nvPr>
            <p:custDataLst>
              <p:tags r:id="rId3"/>
            </p:custDataLst>
          </p:nvPr>
        </p:nvSpPr>
        <p:spPr>
          <a:xfrm>
            <a:off x="900113" y="476250"/>
            <a:ext cx="4751387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29700" name="Text Box 4"/>
          <p:cNvSpPr/>
          <p:nvPr>
            <p:custDataLst>
              <p:tags r:id="rId4"/>
            </p:custDataLst>
          </p:nvPr>
        </p:nvSpPr>
        <p:spPr>
          <a:xfrm>
            <a:off x="971550" y="908050"/>
            <a:ext cx="42481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29701" name="Text Box 6"/>
          <p:cNvSpPr/>
          <p:nvPr>
            <p:custDataLst>
              <p:tags r:id="rId5"/>
            </p:custDataLst>
          </p:nvPr>
        </p:nvSpPr>
        <p:spPr>
          <a:xfrm>
            <a:off x="683568" y="404664"/>
            <a:ext cx="4176390" cy="120032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7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灵魂拷问</a:t>
            </a:r>
          </a:p>
        </p:txBody>
      </p:sp>
      <p:sp>
        <p:nvSpPr>
          <p:cNvPr id="7" name="TextBox 6"/>
          <p:cNvSpPr txBox="1"/>
          <p:nvPr>
            <p:custDataLst>
              <p:tags r:id="rId6"/>
            </p:custDataLst>
          </p:nvPr>
        </p:nvSpPr>
        <p:spPr>
          <a:xfrm>
            <a:off x="251520" y="1700808"/>
            <a:ext cx="8892480" cy="4819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>
              <a:lnSpc>
                <a:spcPct val="120000"/>
              </a:lnSpc>
            </a:pPr>
            <a:r>
              <a:rPr lang="zh-CN" altLang="en-US" sz="32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毛泽东</a:t>
            </a:r>
            <a:r>
              <a:rPr lang="en-US" altLang="zh-CN" sz="32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七律</a:t>
            </a:r>
            <a:r>
              <a:rPr lang="en-US" altLang="zh-CN" sz="32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·</a:t>
            </a:r>
            <a:r>
              <a:rPr lang="zh-CN" altLang="en-US" sz="32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和柳亚子先生</a:t>
            </a:r>
            <a:r>
              <a:rPr lang="en-US" altLang="zh-CN" sz="32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32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有句：“牢骚太盛防肠断，风物长宜放眼量。”在当时整个社会都蝇营狗苟于兼并土地时，作为“举世皆浊我独清，众人皆醉我独醒”的柳宗元，撰文婉曲幽默地抨击时弊，似乎在更大程度上有发泄情绪的意味，即使提出了一些兴利除弊的应对治政方略，也似乎有点隔山打牛的虚脱。对柳宗元的做法，你是怎么看的？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 descr="组48325同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04800" y="658813"/>
            <a:ext cx="3403104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文本框 7"/>
          <p:cNvSpPr txBox="1"/>
          <p:nvPr>
            <p:custDataLst>
              <p:tags r:id="rId2"/>
            </p:custDataLst>
          </p:nvPr>
        </p:nvSpPr>
        <p:spPr>
          <a:xfrm>
            <a:off x="539551" y="752476"/>
            <a:ext cx="321044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教学目标与核心素养</a:t>
            </a:r>
          </a:p>
        </p:txBody>
      </p:sp>
      <p:sp>
        <p:nvSpPr>
          <p:cNvPr id="12293" name="矩形 1"/>
          <p:cNvSpPr/>
          <p:nvPr>
            <p:custDataLst>
              <p:tags r:id="rId3"/>
            </p:custDataLst>
          </p:nvPr>
        </p:nvSpPr>
        <p:spPr>
          <a:xfrm>
            <a:off x="0" y="2276872"/>
            <a:ext cx="9144000" cy="319472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 eaLnBrk="0" hangingPunct="0"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、语言建构与运用：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掌握“故”等实词，归纳“虽”、“因”、“且”、“焉”等文言重点虚词的用法。</a:t>
            </a:r>
          </a:p>
          <a:p>
            <a:pPr indent="457200" eaLnBrk="0" hangingPunct="0"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、思维发展与提升：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自读自译课文，提高文言文的自学能力。</a:t>
            </a:r>
          </a:p>
          <a:p>
            <a:pPr indent="457200" eaLnBrk="0" hangingPunct="0"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、审美鉴赏与创造：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体会寓言式人物传记委婉、含蓄的讽谏特点及对比与映衬的写作手法。</a:t>
            </a:r>
          </a:p>
          <a:p>
            <a:pPr indent="457200"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、文化传承与理解：学习、教育、培养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要遵循事物的发展规律，顺应其天性，自然发展。</a:t>
            </a:r>
          </a:p>
        </p:txBody>
      </p:sp>
      <p:sp>
        <p:nvSpPr>
          <p:cNvPr id="12294" name="TextBox 1"/>
          <p:cNvSpPr txBox="1"/>
          <p:nvPr>
            <p:custDataLst>
              <p:tags r:id="rId4"/>
            </p:custDataLst>
          </p:nvPr>
        </p:nvSpPr>
        <p:spPr>
          <a:xfrm>
            <a:off x="611560" y="1340768"/>
            <a:ext cx="2448272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核心素养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4719" y="212090"/>
            <a:ext cx="1909763" cy="254635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251520" y="1412776"/>
            <a:ext cx="806489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>
              <a:lnSpc>
                <a:spcPct val="12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本文从形式上看是一篇人物传记，但从内容上来看，实际上是讽喻性极强的寓言故事，而且，从内容和风格上看，当是柳宗元早年在长安任职时期的作品。郭橐驼种树的本事已不可考，后世学者多认为这是设事明理之作。</a:t>
            </a:r>
            <a:endParaRPr lang="en-US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720090">
              <a:lnSpc>
                <a:spcPct val="120000"/>
              </a:lnSpc>
            </a:pPr>
            <a:r>
              <a:rPr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寓言：是文学作品的一种体裁，杂记文的一种。“</a:t>
            </a:r>
            <a:r>
              <a:rPr sz="20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寓”是寄托的意思，用假托的故事或比喻拟人来说明某个道理，它是人民群众喜闻乐见的一种文学形式。它大都以简短的结构，鲜明的形象，夸张与想象的艺术手法，阐明某种道理或讽刺某种社会现象，把深奥的道理从简单的故事中体现出来。</a:t>
            </a:r>
            <a:endParaRPr lang="en-US" sz="20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720090">
              <a:lnSpc>
                <a:spcPct val="12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传记：一种记述人物生平事迹的文体。</a:t>
            </a:r>
            <a:r>
              <a:rPr lang="zh-CN" altLang="en-US" sz="20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我国古代的传记可分两类：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一是历史传记，</a:t>
            </a:r>
            <a:r>
              <a:rPr lang="zh-CN" altLang="en-US" sz="20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作者一般是以历史事实和文献资料撰写，实录成分多，虚构成分少，被称为“史传文学”；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另一类是文学传记，</a:t>
            </a:r>
            <a:r>
              <a:rPr lang="zh-CN" altLang="en-US" sz="20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它多在历史事实的基础上创作出来的典型人物传记，有的不一定实有其人，即使有原型，加工虚构的成分也很多。</a:t>
            </a:r>
            <a:endParaRPr lang="en-US" altLang="zh-CN" sz="20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4338" name="图片 1" descr="组48325同意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304800" y="658813"/>
            <a:ext cx="1791891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文本框 7"/>
          <p:cNvSpPr txBox="1"/>
          <p:nvPr>
            <p:custDataLst>
              <p:tags r:id="rId4"/>
            </p:custDataLst>
          </p:nvPr>
        </p:nvSpPr>
        <p:spPr>
          <a:xfrm>
            <a:off x="467544" y="620688"/>
            <a:ext cx="1743566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grpSp>
        <p:nvGrpSpPr>
          <p:cNvPr id="2" name="组合 15"/>
          <p:cNvGrpSpPr/>
          <p:nvPr>
            <p:custDataLst>
              <p:tags r:id="rId5"/>
            </p:custDataLst>
          </p:nvPr>
        </p:nvGrpSpPr>
        <p:grpSpPr>
          <a:xfrm>
            <a:off x="2293295" y="349555"/>
            <a:ext cx="3396139" cy="991213"/>
            <a:chOff x="1990" y="2592"/>
            <a:chExt cx="7131" cy="1920"/>
          </a:xfrm>
        </p:grpSpPr>
        <p:grpSp>
          <p:nvGrpSpPr>
            <p:cNvPr id="4" name="组合 3"/>
            <p:cNvGrpSpPr/>
            <p:nvPr>
              <p:custDataLst>
                <p:tags r:id="rId6"/>
              </p:custDataLst>
            </p:nvPr>
          </p:nvGrpSpPr>
          <p:grpSpPr>
            <a:xfrm>
              <a:off x="1990" y="2592"/>
              <a:ext cx="3658" cy="1920"/>
              <a:chOff x="1990" y="2555"/>
              <a:chExt cx="3658" cy="1920"/>
            </a:xfrm>
          </p:grpSpPr>
          <p:pic>
            <p:nvPicPr>
              <p:cNvPr id="27653" name="图片 9"/>
              <p:cNvPicPr>
                <a:picLocks noChangeAspect="1"/>
              </p:cNvPicPr>
              <p:nvPr>
                <p:custDataLst>
                  <p:tags r:id="rId12"/>
                </p:custDataLst>
              </p:nvPr>
            </p:nvPicPr>
            <p:blipFill>
              <a:blip r:embed="rId19"/>
              <a:stretch>
                <a:fillRect/>
              </a:stretch>
            </p:blipFill>
            <p:spPr>
              <a:xfrm>
                <a:off x="1990" y="2555"/>
                <a:ext cx="1920" cy="19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7654" name="图片 10"/>
              <p:cNvPicPr>
                <a:picLocks noChangeAspect="1"/>
              </p:cNvPicPr>
              <p:nvPr>
                <p:custDataLst>
                  <p:tags r:id="rId13"/>
                </p:custDataLst>
              </p:nvPr>
            </p:nvPicPr>
            <p:blipFill>
              <a:blip r:embed="rId19"/>
              <a:stretch>
                <a:fillRect/>
              </a:stretch>
            </p:blipFill>
            <p:spPr>
              <a:xfrm>
                <a:off x="3728" y="2555"/>
                <a:ext cx="1920" cy="19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" name="矩形 11"/>
              <p:cNvSpPr/>
              <p:nvPr>
                <p:custDataLst>
                  <p:tags r:id="rId14"/>
                </p:custDataLst>
              </p:nvPr>
            </p:nvSpPr>
            <p:spPr>
              <a:xfrm>
                <a:off x="2075" y="2853"/>
                <a:ext cx="1680" cy="13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pPr algn="ctr"/>
                <a:r>
                  <a:rPr lang="zh-CN" altLang="en-US" sz="4800">
                    <a:solidFill>
                      <a:srgbClr val="262626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文</a:t>
                </a:r>
              </a:p>
            </p:txBody>
          </p:sp>
          <p:sp>
            <p:nvSpPr>
              <p:cNvPr id="7" name="矩形 12"/>
              <p:cNvSpPr/>
              <p:nvPr>
                <p:custDataLst>
                  <p:tags r:id="rId15"/>
                </p:custDataLst>
              </p:nvPr>
            </p:nvSpPr>
            <p:spPr>
              <a:xfrm>
                <a:off x="3797" y="2853"/>
                <a:ext cx="1680" cy="13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pPr algn="ctr"/>
                <a:r>
                  <a:rPr lang="zh-CN" altLang="en-US" sz="4800">
                    <a:solidFill>
                      <a:srgbClr val="262626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体</a:t>
                </a:r>
              </a:p>
            </p:txBody>
          </p:sp>
        </p:grpSp>
        <p:grpSp>
          <p:nvGrpSpPr>
            <p:cNvPr id="5" name="组合 9"/>
            <p:cNvGrpSpPr/>
            <p:nvPr>
              <p:custDataLst>
                <p:tags r:id="rId7"/>
              </p:custDataLst>
            </p:nvPr>
          </p:nvGrpSpPr>
          <p:grpSpPr>
            <a:xfrm>
              <a:off x="5463" y="2592"/>
              <a:ext cx="3658" cy="1920"/>
              <a:chOff x="1990" y="2555"/>
              <a:chExt cx="3658" cy="1920"/>
            </a:xfrm>
          </p:grpSpPr>
          <p:pic>
            <p:nvPicPr>
              <p:cNvPr id="11" name="图片 9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19"/>
              <a:stretch>
                <a:fillRect/>
              </a:stretch>
            </p:blipFill>
            <p:spPr>
              <a:xfrm>
                <a:off x="1990" y="2555"/>
                <a:ext cx="1920" cy="19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3" name="图片 10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19"/>
              <a:stretch>
                <a:fillRect/>
              </a:stretch>
            </p:blipFill>
            <p:spPr>
              <a:xfrm>
                <a:off x="3728" y="2555"/>
                <a:ext cx="1920" cy="19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4" name="矩形 11"/>
              <p:cNvSpPr/>
              <p:nvPr>
                <p:custDataLst>
                  <p:tags r:id="rId10"/>
                </p:custDataLst>
              </p:nvPr>
            </p:nvSpPr>
            <p:spPr>
              <a:xfrm>
                <a:off x="2290" y="2853"/>
                <a:ext cx="1250" cy="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 algn="ctr"/>
                <a:r>
                  <a:rPr lang="zh-CN" altLang="en-US" sz="4800">
                    <a:solidFill>
                      <a:srgbClr val="262626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知</a:t>
                </a:r>
              </a:p>
            </p:txBody>
          </p:sp>
          <p:sp>
            <p:nvSpPr>
              <p:cNvPr id="15" name="矩形 12"/>
              <p:cNvSpPr/>
              <p:nvPr>
                <p:custDataLst>
                  <p:tags r:id="rId11"/>
                </p:custDataLst>
              </p:nvPr>
            </p:nvSpPr>
            <p:spPr>
              <a:xfrm>
                <a:off x="4012" y="2853"/>
                <a:ext cx="1250" cy="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 algn="ctr"/>
                <a:r>
                  <a:rPr lang="zh-CN" altLang="en-US" sz="4800">
                    <a:solidFill>
                      <a:srgbClr val="262626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识</a:t>
                </a: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it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300192" y="116632"/>
            <a:ext cx="1081087" cy="1583556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7173" name="Text Box 5"/>
          <p:cNvSpPr/>
          <p:nvPr>
            <p:custDataLst>
              <p:tags r:id="rId2"/>
            </p:custDataLst>
          </p:nvPr>
        </p:nvSpPr>
        <p:spPr>
          <a:xfrm>
            <a:off x="2123728" y="548680"/>
            <a:ext cx="3888432" cy="92333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kumimoji="1" lang="zh-CN" altLang="en-US" sz="5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走近作者</a:t>
            </a:r>
            <a:r>
              <a:rPr kumimoji="1" lang="zh-CN" altLang="en-US" sz="2000" b="1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kumimoji="1" lang="en-US" altLang="zh-CN" sz="2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4" name="Text Box 6" descr="纸袋"/>
          <p:cNvSpPr/>
          <p:nvPr>
            <p:custDataLst>
              <p:tags r:id="rId3"/>
            </p:custDataLst>
          </p:nvPr>
        </p:nvSpPr>
        <p:spPr>
          <a:xfrm>
            <a:off x="2051050" y="2132856"/>
            <a:ext cx="7092950" cy="138499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r>
              <a:rPr kumimoji="1" lang="en-US" altLang="zh-CN" sz="2800"/>
              <a:t>    </a:t>
            </a:r>
            <a:endParaRPr kumimoji="1" lang="zh-CN" altLang="en-US" sz="2800" b="1">
              <a:solidFill>
                <a:srgbClr val="FF0000"/>
              </a:solidFill>
            </a:endParaRPr>
          </a:p>
          <a:p>
            <a:pPr marL="0" lvl="0" indent="0"/>
            <a:endParaRPr lang="zh-CN" altLang="en-US" sz="2800" b="1">
              <a:solidFill>
                <a:srgbClr val="660033"/>
              </a:solidFill>
            </a:endParaRPr>
          </a:p>
          <a:p>
            <a:pPr marL="0" lvl="0" indent="0"/>
            <a:endParaRPr lang="en-US" altLang="zh-CN" sz="2800">
              <a:solidFill>
                <a:srgbClr val="660033"/>
              </a:solidFill>
            </a:endParaRPr>
          </a:p>
        </p:txBody>
      </p:sp>
      <p:sp>
        <p:nvSpPr>
          <p:cNvPr id="7175" name="Text Box 7" descr="纸袋"/>
          <p:cNvSpPr/>
          <p:nvPr>
            <p:custDataLst>
              <p:tags r:id="rId4"/>
            </p:custDataLst>
          </p:nvPr>
        </p:nvSpPr>
        <p:spPr>
          <a:xfrm>
            <a:off x="1835696" y="5057775"/>
            <a:ext cx="7308304" cy="523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kumimoji="1" lang="en-US" altLang="zh-CN" sz="2800" b="1"/>
              <a:t>      </a:t>
            </a:r>
            <a:endParaRPr kumimoji="1"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395536" y="1700808"/>
            <a:ext cx="8496944" cy="5019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0090">
              <a:lnSpc>
                <a:spcPct val="120000"/>
              </a:lnSpc>
            </a:pPr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柳宗元</a:t>
            </a:r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(77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３一</a:t>
            </a:r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819)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：字子厚，祖籍河东</a:t>
            </a:r>
            <a:r>
              <a:rPr lang="en-US" altLang="zh-CN" sz="2000" b="1"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今山西永济</a:t>
            </a:r>
            <a:r>
              <a:rPr lang="en-US" altLang="zh-CN" sz="2000" b="1">
                <a:latin typeface="黑体" panose="02010609060101010101" charset="-122"/>
                <a:ea typeface="黑体" panose="02010609060101010101" charset="-122"/>
              </a:rPr>
              <a:t>)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人，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世称“柳河东”；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又官至柳州（今广西柳州）刺史，也称“柳柳州”。唐著名的政治家、思想家、文学家和诗人，与韩愈一起提倡古文运动，同被列入“唐宋八大家”之中，并称</a:t>
            </a:r>
            <a:r>
              <a:rPr lang="zh-CN" altLang="en-US" sz="2000" b="1" u="sng">
                <a:solidFill>
                  <a:srgbClr val="A50021"/>
                </a:solidFill>
                <a:latin typeface="黑体" panose="02010609060101010101" charset="-122"/>
                <a:ea typeface="黑体" panose="02010609060101010101" charset="-122"/>
              </a:rPr>
              <a:t>“韩柳”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。他的文学主张是</a:t>
            </a:r>
            <a:r>
              <a:rPr lang="zh-CN" altLang="en-US" sz="2000" b="1">
                <a:solidFill>
                  <a:srgbClr val="A50021"/>
                </a:solidFill>
                <a:latin typeface="黑体" panose="02010609060101010101" charset="-122"/>
                <a:ea typeface="黑体" panose="02010609060101010101" charset="-122"/>
              </a:rPr>
              <a:t>“文道并重”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，以</a:t>
            </a:r>
            <a:r>
              <a:rPr lang="zh-CN" altLang="en-US" sz="2000" b="1" u="sng">
                <a:solidFill>
                  <a:srgbClr val="A50021"/>
                </a:solidFill>
                <a:latin typeface="黑体" panose="02010609060101010101" charset="-122"/>
                <a:ea typeface="黑体" panose="02010609060101010101" charset="-122"/>
              </a:rPr>
              <a:t>山水游记、寓言和传记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的文学成就最高。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indent="720090">
              <a:lnSpc>
                <a:spcPct val="120000"/>
              </a:lnSpc>
              <a:spcBef>
                <a:spcPct val="10000"/>
              </a:spcBef>
            </a:pPr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柳宗元自小喜欢读书</a:t>
            </a:r>
            <a:r>
              <a:rPr lang="en-US" altLang="zh-CN" sz="2000" b="1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十岁便能写出一手好文章。二十一岁考取进士。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他和刘禹锡一同参加了王叔文领导的政治集团进行的“</a:t>
            </a:r>
            <a:r>
              <a:rPr lang="zh-CN" altLang="en-US" sz="2000" b="1" u="sng">
                <a:solidFill>
                  <a:srgbClr val="A50021"/>
                </a:solidFill>
                <a:latin typeface="黑体" panose="02010609060101010101" charset="-122"/>
                <a:ea typeface="黑体" panose="02010609060101010101" charset="-122"/>
              </a:rPr>
              <a:t>永贞革新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”。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革新失败后被贬为邵州刺史，赴任途中又被贬为</a:t>
            </a:r>
            <a:r>
              <a:rPr lang="zh-CN" altLang="en-US" sz="2000" b="1" u="sng">
                <a:solidFill>
                  <a:srgbClr val="A50021"/>
                </a:solidFill>
                <a:latin typeface="黑体" panose="02010609060101010101" charset="-122"/>
                <a:ea typeface="黑体" panose="02010609060101010101" charset="-122"/>
              </a:rPr>
              <a:t>永州司马，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后任柳州刺史，故后人也称之为柳柳州。多年的贬谪生活，使他的身心倍受伤害，宪宗元和十四年（</a:t>
            </a:r>
            <a:r>
              <a:rPr lang="en-US" altLang="zh-CN" sz="2000" b="1">
                <a:latin typeface="黑体" panose="02010609060101010101" charset="-122"/>
                <a:ea typeface="黑体" panose="02010609060101010101" charset="-122"/>
              </a:rPr>
              <a:t>819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年）客死于柳州，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享年不到</a:t>
            </a:r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50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岁。</a:t>
            </a:r>
          </a:p>
          <a:p>
            <a:pPr indent="720090">
              <a:lnSpc>
                <a:spcPct val="120000"/>
              </a:lnSpc>
            </a:pPr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他的作品有：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政论文</a:t>
            </a:r>
            <a:r>
              <a:rPr lang="en-US" altLang="zh-CN" sz="2000" b="1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封建论</a:t>
            </a:r>
            <a:r>
              <a:rPr lang="en-US" altLang="zh-CN" sz="2000" b="1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2000" b="1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夭说</a:t>
            </a:r>
            <a:r>
              <a:rPr lang="en-US" altLang="zh-CN" sz="2000" b="1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；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文学传记散文</a:t>
            </a:r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捕蛇者说</a:t>
            </a:r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2000" b="1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童区寄传</a:t>
            </a:r>
            <a:r>
              <a:rPr lang="en-US" altLang="zh-CN" sz="2000" b="1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；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山水游记</a:t>
            </a:r>
            <a:r>
              <a:rPr lang="en-US" altLang="zh-CN" sz="2000" b="1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永州八记</a:t>
            </a:r>
            <a:r>
              <a:rPr lang="en-US" altLang="zh-CN" sz="2000" b="1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；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寓言散文</a:t>
            </a:r>
            <a:r>
              <a:rPr lang="en-US" altLang="zh-CN" sz="2000" b="1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三戒</a:t>
            </a:r>
            <a:r>
              <a:rPr lang="en-US" altLang="zh-CN" sz="2000" b="1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2000" b="1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种树郭囊驼传</a:t>
            </a:r>
            <a:r>
              <a:rPr lang="en-US" altLang="zh-CN" sz="2000" b="1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。     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323528" y="2132856"/>
            <a:ext cx="8136904" cy="363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609600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本文写于唐代安史之乱后，是针对当时官吏繁政扰民的现象发而为言的。当时，豪强地主兼并掠夺土地日益严重，“富者兼地数万亩，贫者无容足之居”，社会生产破坏严重，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仅有一点土地的农民，除了交纳正常的绢粟外，还要承受地方军政长官摊派下来的各种杂税。</a:t>
            </a:r>
            <a:r>
              <a:rPr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据《旧唐书·食货志》载，各地官僚为巩固自己的地位，竞相向朝廷进奉，加紧对下层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百姓</a:t>
            </a:r>
            <a:r>
              <a:rPr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的盘剥，民不聊生。</a:t>
            </a:r>
          </a:p>
          <a:p>
            <a:pPr indent="609600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本文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就</a:t>
            </a:r>
            <a:r>
              <a:rPr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是针对当时官吏繁政扰民的现象发而为言的。</a:t>
            </a:r>
          </a:p>
        </p:txBody>
      </p:sp>
      <p:pic>
        <p:nvPicPr>
          <p:cNvPr id="14338" name="图片 1" descr="组48325同意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304800" y="658813"/>
            <a:ext cx="1791891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文本框 7"/>
          <p:cNvSpPr txBox="1"/>
          <p:nvPr>
            <p:custDataLst>
              <p:tags r:id="rId3"/>
            </p:custDataLst>
          </p:nvPr>
        </p:nvSpPr>
        <p:spPr>
          <a:xfrm>
            <a:off x="795338" y="752476"/>
            <a:ext cx="1415772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grpSp>
        <p:nvGrpSpPr>
          <p:cNvPr id="2" name="组合 15"/>
          <p:cNvGrpSpPr/>
          <p:nvPr>
            <p:custDataLst>
              <p:tags r:id="rId4"/>
            </p:custDataLst>
          </p:nvPr>
        </p:nvGrpSpPr>
        <p:grpSpPr>
          <a:xfrm>
            <a:off x="2411760" y="476672"/>
            <a:ext cx="3396139" cy="1219200"/>
            <a:chOff x="1990" y="2592"/>
            <a:chExt cx="7131" cy="1920"/>
          </a:xfrm>
        </p:grpSpPr>
        <p:grpSp>
          <p:nvGrpSpPr>
            <p:cNvPr id="4" name="组合 3"/>
            <p:cNvGrpSpPr/>
            <p:nvPr>
              <p:custDataLst>
                <p:tags r:id="rId6"/>
              </p:custDataLst>
            </p:nvPr>
          </p:nvGrpSpPr>
          <p:grpSpPr>
            <a:xfrm>
              <a:off x="1990" y="2592"/>
              <a:ext cx="3658" cy="1920"/>
              <a:chOff x="1990" y="2555"/>
              <a:chExt cx="3658" cy="1920"/>
            </a:xfrm>
          </p:grpSpPr>
          <p:pic>
            <p:nvPicPr>
              <p:cNvPr id="27653" name="图片 9"/>
              <p:cNvPicPr>
                <a:picLocks noChangeAspect="1"/>
              </p:cNvPicPr>
              <p:nvPr>
                <p:custDataLst>
                  <p:tags r:id="rId12"/>
                </p:custDataLst>
              </p:nvPr>
            </p:nvPicPr>
            <p:blipFill>
              <a:blip r:embed="rId18"/>
              <a:stretch>
                <a:fillRect/>
              </a:stretch>
            </p:blipFill>
            <p:spPr>
              <a:xfrm>
                <a:off x="1990" y="2555"/>
                <a:ext cx="1920" cy="19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7654" name="图片 10"/>
              <p:cNvPicPr>
                <a:picLocks noChangeAspect="1"/>
              </p:cNvPicPr>
              <p:nvPr>
                <p:custDataLst>
                  <p:tags r:id="rId13"/>
                </p:custDataLst>
              </p:nvPr>
            </p:nvPicPr>
            <p:blipFill>
              <a:blip r:embed="rId18"/>
              <a:stretch>
                <a:fillRect/>
              </a:stretch>
            </p:blipFill>
            <p:spPr>
              <a:xfrm>
                <a:off x="3728" y="2555"/>
                <a:ext cx="1920" cy="19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" name="矩形 11"/>
              <p:cNvSpPr/>
              <p:nvPr>
                <p:custDataLst>
                  <p:tags r:id="rId14"/>
                </p:custDataLst>
              </p:nvPr>
            </p:nvSpPr>
            <p:spPr>
              <a:xfrm>
                <a:off x="2075" y="2853"/>
                <a:ext cx="1680" cy="13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pPr algn="ctr"/>
                <a:r>
                  <a:rPr lang="zh-CN" altLang="en-US" sz="4800">
                    <a:solidFill>
                      <a:srgbClr val="262626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写</a:t>
                </a:r>
              </a:p>
            </p:txBody>
          </p:sp>
          <p:sp>
            <p:nvSpPr>
              <p:cNvPr id="7" name="矩形 12"/>
              <p:cNvSpPr/>
              <p:nvPr>
                <p:custDataLst>
                  <p:tags r:id="rId15"/>
                </p:custDataLst>
              </p:nvPr>
            </p:nvSpPr>
            <p:spPr>
              <a:xfrm>
                <a:off x="3797" y="2853"/>
                <a:ext cx="1680" cy="13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pPr algn="ctr"/>
                <a:r>
                  <a:rPr lang="zh-CN" altLang="en-US" sz="4800">
                    <a:solidFill>
                      <a:srgbClr val="262626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作</a:t>
                </a:r>
              </a:p>
            </p:txBody>
          </p:sp>
        </p:grpSp>
        <p:grpSp>
          <p:nvGrpSpPr>
            <p:cNvPr id="5" name="组合 9"/>
            <p:cNvGrpSpPr/>
            <p:nvPr>
              <p:custDataLst>
                <p:tags r:id="rId7"/>
              </p:custDataLst>
            </p:nvPr>
          </p:nvGrpSpPr>
          <p:grpSpPr>
            <a:xfrm>
              <a:off x="5463" y="2592"/>
              <a:ext cx="3658" cy="1920"/>
              <a:chOff x="1990" y="2555"/>
              <a:chExt cx="3658" cy="1920"/>
            </a:xfrm>
          </p:grpSpPr>
          <p:pic>
            <p:nvPicPr>
              <p:cNvPr id="11" name="图片 9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18"/>
              <a:stretch>
                <a:fillRect/>
              </a:stretch>
            </p:blipFill>
            <p:spPr>
              <a:xfrm>
                <a:off x="1990" y="2555"/>
                <a:ext cx="1920" cy="19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3" name="图片 10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18"/>
              <a:stretch>
                <a:fillRect/>
              </a:stretch>
            </p:blipFill>
            <p:spPr>
              <a:xfrm>
                <a:off x="3728" y="2555"/>
                <a:ext cx="1920" cy="19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4" name="矩形 11"/>
              <p:cNvSpPr/>
              <p:nvPr>
                <p:custDataLst>
                  <p:tags r:id="rId10"/>
                </p:custDataLst>
              </p:nvPr>
            </p:nvSpPr>
            <p:spPr>
              <a:xfrm>
                <a:off x="2290" y="2853"/>
                <a:ext cx="1250" cy="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 algn="ctr"/>
                <a:r>
                  <a:rPr lang="zh-CN" altLang="en-US" sz="4800">
                    <a:solidFill>
                      <a:srgbClr val="262626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背</a:t>
                </a:r>
              </a:p>
            </p:txBody>
          </p:sp>
          <p:sp>
            <p:nvSpPr>
              <p:cNvPr id="15" name="矩形 12"/>
              <p:cNvSpPr/>
              <p:nvPr>
                <p:custDataLst>
                  <p:tags r:id="rId11"/>
                </p:custDataLst>
              </p:nvPr>
            </p:nvSpPr>
            <p:spPr>
              <a:xfrm>
                <a:off x="4012" y="2853"/>
                <a:ext cx="1250" cy="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 algn="ctr"/>
                <a:r>
                  <a:rPr lang="zh-CN" altLang="en-US" sz="4800">
                    <a:solidFill>
                      <a:srgbClr val="262626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景</a:t>
                </a:r>
              </a:p>
            </p:txBody>
          </p:sp>
        </p:grpSp>
      </p:grpSp>
      <p:pic>
        <p:nvPicPr>
          <p:cNvPr id="31" name="图片 3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6590" y="280670"/>
            <a:ext cx="1858328" cy="247777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/>
          <p:nvPr>
            <p:custDataLst>
              <p:tags r:id="rId1"/>
            </p:custDataLst>
          </p:nvPr>
        </p:nvSpPr>
        <p:spPr>
          <a:xfrm>
            <a:off x="1619672" y="188913"/>
            <a:ext cx="5688632" cy="523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solidFill>
                  <a:srgbClr val="FF0000"/>
                </a:solidFill>
                <a:ea typeface="楷体_GB2312" panose="02010609030101010101" pitchFamily="49" charset="-122"/>
              </a:rPr>
              <a:t>录音、看视频：种树郭橐驼传</a:t>
            </a:r>
            <a:r>
              <a:rPr lang="zh-CN" altLang="en-US"/>
              <a:t>          </a:t>
            </a:r>
          </a:p>
        </p:txBody>
      </p:sp>
      <p:sp>
        <p:nvSpPr>
          <p:cNvPr id="10243" name="Text Box 3"/>
          <p:cNvSpPr/>
          <p:nvPr>
            <p:custDataLst>
              <p:tags r:id="rId2"/>
            </p:custDataLst>
          </p:nvPr>
        </p:nvSpPr>
        <p:spPr>
          <a:xfrm>
            <a:off x="7793038" y="122238"/>
            <a:ext cx="184150" cy="3667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zh-CN"/>
          </a:p>
        </p:txBody>
      </p:sp>
      <p:sp>
        <p:nvSpPr>
          <p:cNvPr id="10245" name="Text Box 6"/>
          <p:cNvSpPr/>
          <p:nvPr>
            <p:custDataLst>
              <p:tags r:id="rId3"/>
            </p:custDataLst>
          </p:nvPr>
        </p:nvSpPr>
        <p:spPr>
          <a:xfrm>
            <a:off x="179512" y="712788"/>
            <a:ext cx="9835398" cy="5940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000"/>
              <a:t>       </a:t>
            </a:r>
            <a:r>
              <a:rPr lang="zh-CN" altLang="en-US" sz="2000">
                <a:solidFill>
                  <a:srgbClr val="000000"/>
                </a:solidFill>
              </a:rPr>
              <a:t>郭橐驼，不知</a:t>
            </a:r>
            <a:r>
              <a:rPr lang="zh-CN" altLang="en-US" sz="2000" b="1" u="sng">
                <a:solidFill>
                  <a:srgbClr val="006600"/>
                </a:solidFill>
              </a:rPr>
              <a:t> 始</a:t>
            </a:r>
            <a:r>
              <a:rPr lang="zh-CN" altLang="en-US" sz="2000">
                <a:solidFill>
                  <a:srgbClr val="000000"/>
                </a:solidFill>
              </a:rPr>
              <a:t>何名。病偻，隆然伏行，有类橐驼者，故乡人号之“驼”。</a:t>
            </a:r>
          </a:p>
          <a:p>
            <a:pPr marL="0" lvl="0" indent="0" eaLnBrk="1" hangingPunct="1"/>
            <a:r>
              <a:rPr lang="zh-CN" altLang="en-US" sz="2000">
                <a:solidFill>
                  <a:srgbClr val="000000"/>
                </a:solidFill>
              </a:rPr>
              <a:t>驼闻之曰：“甚善。</a:t>
            </a:r>
            <a:r>
              <a:rPr lang="zh-CN" altLang="en-US" sz="2000" b="1" u="sng">
                <a:solidFill>
                  <a:schemeClr val="hlink"/>
                </a:solidFill>
              </a:rPr>
              <a:t>名</a:t>
            </a:r>
            <a:r>
              <a:rPr lang="zh-CN" altLang="en-US" sz="2000">
                <a:solidFill>
                  <a:srgbClr val="000000"/>
                </a:solidFill>
              </a:rPr>
              <a:t>我固当。”</a:t>
            </a:r>
            <a:r>
              <a:rPr lang="zh-CN" altLang="en-US" sz="2000">
                <a:solidFill>
                  <a:srgbClr val="660066"/>
                </a:solidFill>
                <a:ea typeface="楷体_GB2312" panose="02010609030101010101" pitchFamily="49" charset="-122"/>
              </a:rPr>
              <a:t>因</a:t>
            </a:r>
            <a:r>
              <a:rPr lang="zh-CN" altLang="en-US" sz="2000">
                <a:solidFill>
                  <a:srgbClr val="000000"/>
                </a:solidFill>
              </a:rPr>
              <a:t>舍其名，亦自谓“橐驼”云。</a:t>
            </a:r>
          </a:p>
          <a:p>
            <a:pPr marL="0" lvl="0" indent="0" eaLnBrk="1" hangingPunct="1"/>
            <a:r>
              <a:rPr lang="zh-CN" altLang="en-US" sz="2000">
                <a:solidFill>
                  <a:srgbClr val="000000"/>
                </a:solidFill>
              </a:rPr>
              <a:t>      其乡曰丰乐乡，在长安西。驼</a:t>
            </a:r>
            <a:r>
              <a:rPr lang="zh-CN" altLang="en-US" sz="2000" b="1" u="sng">
                <a:solidFill>
                  <a:srgbClr val="003366"/>
                </a:solidFill>
              </a:rPr>
              <a:t>业</a:t>
            </a:r>
            <a:r>
              <a:rPr lang="zh-CN" altLang="en-US" sz="2000">
                <a:solidFill>
                  <a:srgbClr val="000000"/>
                </a:solidFill>
              </a:rPr>
              <a:t>种树，凡长安豪富人为观游及卖果者，</a:t>
            </a:r>
          </a:p>
          <a:p>
            <a:pPr marL="0" lvl="0" indent="0" eaLnBrk="1" hangingPunct="1"/>
            <a:r>
              <a:rPr lang="zh-CN" altLang="en-US" sz="2000">
                <a:solidFill>
                  <a:srgbClr val="000000"/>
                </a:solidFill>
              </a:rPr>
              <a:t>皆争迎取养。视驼所种树，或移徙，无不活；且硕茂，早</a:t>
            </a:r>
            <a:r>
              <a:rPr lang="zh-CN" altLang="en-US" sz="2000" b="1" u="sng">
                <a:solidFill>
                  <a:schemeClr val="hlink"/>
                </a:solidFill>
              </a:rPr>
              <a:t>实</a:t>
            </a:r>
            <a:r>
              <a:rPr lang="zh-CN" altLang="en-US" sz="2000">
                <a:solidFill>
                  <a:srgbClr val="000000"/>
                </a:solidFill>
              </a:rPr>
              <a:t>以蕃。他植者</a:t>
            </a:r>
            <a:r>
              <a:rPr lang="zh-CN" altLang="en-US" sz="2000">
                <a:solidFill>
                  <a:srgbClr val="660066"/>
                </a:solidFill>
                <a:ea typeface="楷体_GB2312" panose="02010609030101010101" pitchFamily="49" charset="-122"/>
              </a:rPr>
              <a:t>虽</a:t>
            </a:r>
          </a:p>
          <a:p>
            <a:pPr marL="0" lvl="0" indent="0" eaLnBrk="1" hangingPunct="1"/>
            <a:r>
              <a:rPr lang="zh-CN" altLang="en-US" sz="2000">
                <a:solidFill>
                  <a:srgbClr val="000000"/>
                </a:solidFill>
              </a:rPr>
              <a:t>窥伺效慕，莫能 如也。</a:t>
            </a:r>
          </a:p>
          <a:p>
            <a:pPr marL="0" lvl="0" indent="0" eaLnBrk="1" hangingPunct="1"/>
            <a:r>
              <a:rPr lang="zh-CN" altLang="en-US" sz="2000">
                <a:solidFill>
                  <a:srgbClr val="000000"/>
                </a:solidFill>
              </a:rPr>
              <a:t>      有问之，对曰：“橐驼非能使木寿</a:t>
            </a:r>
            <a:r>
              <a:rPr lang="zh-CN" altLang="en-US" sz="2000">
                <a:solidFill>
                  <a:srgbClr val="660066"/>
                </a:solidFill>
                <a:ea typeface="楷体_GB2312" panose="02010609030101010101" pitchFamily="49" charset="-122"/>
              </a:rPr>
              <a:t>且</a:t>
            </a:r>
            <a:r>
              <a:rPr lang="zh-CN" altLang="en-US" sz="2000" b="1" u="sng">
                <a:solidFill>
                  <a:srgbClr val="006600"/>
                </a:solidFill>
              </a:rPr>
              <a:t>孳</a:t>
            </a:r>
            <a:r>
              <a:rPr lang="zh-CN" altLang="en-US" sz="2000">
                <a:solidFill>
                  <a:srgbClr val="000000"/>
                </a:solidFill>
              </a:rPr>
              <a:t>也，能顺木之</a:t>
            </a:r>
            <a:r>
              <a:rPr lang="zh-CN" altLang="en-US" sz="2000" b="1" u="sng">
                <a:solidFill>
                  <a:srgbClr val="006600"/>
                </a:solidFill>
              </a:rPr>
              <a:t>天</a:t>
            </a:r>
            <a:r>
              <a:rPr lang="zh-CN" altLang="en-US" sz="2000">
                <a:solidFill>
                  <a:srgbClr val="000000"/>
                </a:solidFill>
              </a:rPr>
              <a:t>以</a:t>
            </a:r>
            <a:r>
              <a:rPr lang="zh-CN" altLang="en-US" sz="2000" b="1" u="sng">
                <a:solidFill>
                  <a:schemeClr val="tx2"/>
                </a:solidFill>
              </a:rPr>
              <a:t>致</a:t>
            </a:r>
            <a:r>
              <a:rPr lang="zh-CN" altLang="en-US" sz="2000">
                <a:solidFill>
                  <a:srgbClr val="000000"/>
                </a:solidFill>
              </a:rPr>
              <a:t>其性焉尔。凡</a:t>
            </a:r>
          </a:p>
          <a:p>
            <a:pPr marL="0" lvl="0" indent="0" eaLnBrk="1" hangingPunct="1"/>
            <a:r>
              <a:rPr lang="zh-CN" altLang="en-US" sz="2000">
                <a:solidFill>
                  <a:srgbClr val="000000"/>
                </a:solidFill>
              </a:rPr>
              <a:t>植木之</a:t>
            </a:r>
            <a:r>
              <a:rPr lang="zh-CN" altLang="en-US" sz="2000" b="1" u="sng">
                <a:solidFill>
                  <a:srgbClr val="006600"/>
                </a:solidFill>
              </a:rPr>
              <a:t>性</a:t>
            </a:r>
            <a:r>
              <a:rPr lang="zh-CN" altLang="en-US" sz="2000">
                <a:solidFill>
                  <a:srgbClr val="000000"/>
                </a:solidFill>
              </a:rPr>
              <a:t>，其本欲舒，其培欲平，其土欲故，其</a:t>
            </a:r>
            <a:r>
              <a:rPr lang="zh-CN" altLang="en-US" sz="2000" b="1" u="sng">
                <a:solidFill>
                  <a:schemeClr val="hlink"/>
                </a:solidFill>
              </a:rPr>
              <a:t>筑</a:t>
            </a:r>
            <a:r>
              <a:rPr lang="zh-CN" altLang="en-US" sz="2000">
                <a:solidFill>
                  <a:srgbClr val="000000"/>
                </a:solidFill>
              </a:rPr>
              <a:t>欲密。既然已，勿动勿虑，</a:t>
            </a:r>
          </a:p>
          <a:p>
            <a:pPr marL="0" lvl="0" indent="0" eaLnBrk="1" hangingPunct="1"/>
            <a:r>
              <a:rPr lang="zh-CN" altLang="en-US" sz="2000">
                <a:solidFill>
                  <a:srgbClr val="000000"/>
                </a:solidFill>
              </a:rPr>
              <a:t>去不复顾。其</a:t>
            </a:r>
            <a:r>
              <a:rPr lang="zh-CN" altLang="en-US" sz="2000" b="1" u="sng">
                <a:solidFill>
                  <a:srgbClr val="006600"/>
                </a:solidFill>
              </a:rPr>
              <a:t>莳</a:t>
            </a:r>
            <a:r>
              <a:rPr lang="zh-CN" altLang="en-US" sz="2000">
                <a:solidFill>
                  <a:srgbClr val="000000"/>
                </a:solidFill>
              </a:rPr>
              <a:t>也 若子，其置也若弃，则其天者全而其性得矣。故吾不害其</a:t>
            </a:r>
          </a:p>
          <a:p>
            <a:pPr marL="0" lvl="0" indent="0" eaLnBrk="1" hangingPunct="1"/>
            <a:r>
              <a:rPr lang="zh-CN" altLang="en-US" sz="2000">
                <a:solidFill>
                  <a:srgbClr val="000000"/>
                </a:solidFill>
              </a:rPr>
              <a:t>长而已，非有能</a:t>
            </a:r>
            <a:r>
              <a:rPr lang="zh-CN" altLang="en-US" sz="2000" b="1" u="sng">
                <a:solidFill>
                  <a:schemeClr val="tx2"/>
                </a:solidFill>
              </a:rPr>
              <a:t>硕茂</a:t>
            </a:r>
            <a:r>
              <a:rPr lang="zh-CN" altLang="en-US" sz="2000">
                <a:solidFill>
                  <a:srgbClr val="000000"/>
                </a:solidFill>
              </a:rPr>
              <a:t>之也；不抑耗其实而已，非有能</a:t>
            </a:r>
            <a:r>
              <a:rPr lang="zh-CN" altLang="en-US" sz="2000" b="1" u="sng">
                <a:solidFill>
                  <a:schemeClr val="tx2"/>
                </a:solidFill>
              </a:rPr>
              <a:t>早</a:t>
            </a:r>
            <a:r>
              <a:rPr lang="zh-CN" altLang="en-US" sz="2000">
                <a:solidFill>
                  <a:srgbClr val="000000"/>
                </a:solidFill>
              </a:rPr>
              <a:t>而</a:t>
            </a:r>
            <a:r>
              <a:rPr lang="zh-CN" altLang="en-US" sz="2000" b="1" u="sng">
                <a:solidFill>
                  <a:schemeClr val="tx2"/>
                </a:solidFill>
              </a:rPr>
              <a:t>蕃</a:t>
            </a:r>
            <a:r>
              <a:rPr lang="zh-CN" altLang="en-US" sz="2000">
                <a:solidFill>
                  <a:srgbClr val="000000"/>
                </a:solidFill>
              </a:rPr>
              <a:t>之也。他植者则</a:t>
            </a:r>
          </a:p>
          <a:p>
            <a:pPr marL="0" lvl="0" indent="0" eaLnBrk="1" hangingPunct="1"/>
            <a:r>
              <a:rPr lang="zh-CN" altLang="en-US" sz="2000">
                <a:solidFill>
                  <a:srgbClr val="000000"/>
                </a:solidFill>
              </a:rPr>
              <a:t>不然。根</a:t>
            </a:r>
            <a:r>
              <a:rPr lang="zh-CN" altLang="en-US" sz="2000" b="1" u="sng">
                <a:solidFill>
                  <a:srgbClr val="006600"/>
                </a:solidFill>
              </a:rPr>
              <a:t>拳</a:t>
            </a:r>
            <a:r>
              <a:rPr lang="zh-CN" altLang="en-US" sz="2000">
                <a:solidFill>
                  <a:srgbClr val="000000"/>
                </a:solidFill>
              </a:rPr>
              <a:t>而土</a:t>
            </a:r>
            <a:r>
              <a:rPr lang="zh-CN" altLang="en-US" sz="2000" b="1" u="sng">
                <a:solidFill>
                  <a:srgbClr val="006600"/>
                </a:solidFill>
              </a:rPr>
              <a:t>易</a:t>
            </a:r>
            <a:r>
              <a:rPr lang="zh-CN" altLang="en-US" sz="2000">
                <a:solidFill>
                  <a:srgbClr val="006600"/>
                </a:solidFill>
              </a:rPr>
              <a:t>，</a:t>
            </a:r>
            <a:r>
              <a:rPr lang="zh-CN" altLang="en-US" sz="2000">
                <a:solidFill>
                  <a:srgbClr val="000000"/>
                </a:solidFill>
              </a:rPr>
              <a:t>其培之也，若不过焉则不及。苟有能反是者，则又爱之</a:t>
            </a:r>
          </a:p>
          <a:p>
            <a:pPr marL="0" lvl="0" indent="0" eaLnBrk="1" hangingPunct="1"/>
            <a:r>
              <a:rPr lang="zh-CN" altLang="en-US" sz="2000">
                <a:solidFill>
                  <a:srgbClr val="000000"/>
                </a:solidFill>
              </a:rPr>
              <a:t>太</a:t>
            </a:r>
            <a:r>
              <a:rPr lang="zh-CN" altLang="en-US" sz="2000" b="1" u="sng">
                <a:solidFill>
                  <a:srgbClr val="006600"/>
                </a:solidFill>
              </a:rPr>
              <a:t>恩</a:t>
            </a:r>
            <a:r>
              <a:rPr lang="zh-CN" altLang="en-US" sz="2000">
                <a:solidFill>
                  <a:srgbClr val="000000"/>
                </a:solidFill>
              </a:rPr>
              <a:t>，忧之太勤。旦视而暮抚，已去而复顾。甚者，</a:t>
            </a:r>
            <a:r>
              <a:rPr lang="zh-CN" altLang="en-US" sz="2000" b="1" u="sng">
                <a:solidFill>
                  <a:schemeClr val="hlink"/>
                </a:solidFill>
              </a:rPr>
              <a:t>爪</a:t>
            </a:r>
            <a:r>
              <a:rPr lang="zh-CN" altLang="en-US" sz="2000">
                <a:solidFill>
                  <a:srgbClr val="000000"/>
                </a:solidFill>
              </a:rPr>
              <a:t>其肤以验其生枯，摇</a:t>
            </a:r>
          </a:p>
          <a:p>
            <a:pPr marL="0" lvl="0" indent="0" eaLnBrk="1" hangingPunct="1"/>
            <a:r>
              <a:rPr lang="zh-CN" altLang="en-US" sz="2000">
                <a:solidFill>
                  <a:srgbClr val="000000"/>
                </a:solidFill>
              </a:rPr>
              <a:t>其本以观其疏密，而木之性日以</a:t>
            </a:r>
            <a:r>
              <a:rPr lang="zh-CN" altLang="en-US" sz="2000" b="1" u="sng">
                <a:solidFill>
                  <a:srgbClr val="006600"/>
                </a:solidFill>
              </a:rPr>
              <a:t>离</a:t>
            </a:r>
            <a:r>
              <a:rPr lang="zh-CN" altLang="en-US" sz="2000">
                <a:solidFill>
                  <a:srgbClr val="000000"/>
                </a:solidFill>
              </a:rPr>
              <a:t>矣。</a:t>
            </a:r>
            <a:r>
              <a:rPr lang="zh-CN" altLang="en-US" sz="2000">
                <a:solidFill>
                  <a:srgbClr val="660066"/>
                </a:solidFill>
                <a:ea typeface="楷体_GB2312" panose="02010609030101010101" pitchFamily="49" charset="-122"/>
              </a:rPr>
              <a:t>虽</a:t>
            </a:r>
            <a:r>
              <a:rPr lang="zh-CN" altLang="en-US" sz="2000">
                <a:solidFill>
                  <a:srgbClr val="000000"/>
                </a:solidFill>
              </a:rPr>
              <a:t>曰爱之，其实害之；虽曰忧之，其</a:t>
            </a:r>
          </a:p>
          <a:p>
            <a:pPr marL="0" lvl="0" indent="0" eaLnBrk="1" hangingPunct="1"/>
            <a:r>
              <a:rPr lang="zh-CN" altLang="en-US" sz="2000">
                <a:solidFill>
                  <a:srgbClr val="000000"/>
                </a:solidFill>
              </a:rPr>
              <a:t>实仇之：故不我若也。吾又何能为哉？”</a:t>
            </a:r>
          </a:p>
          <a:p>
            <a:pPr marL="0" lvl="0" indent="0" eaLnBrk="1" hangingPunct="1"/>
            <a:r>
              <a:rPr lang="zh-CN" altLang="en-US" sz="2000">
                <a:solidFill>
                  <a:srgbClr val="000000"/>
                </a:solidFill>
              </a:rPr>
              <a:t>      问者曰：“以子之道，移之官</a:t>
            </a:r>
            <a:r>
              <a:rPr lang="zh-CN" altLang="en-US" sz="2000" b="1" u="sng">
                <a:solidFill>
                  <a:srgbClr val="006600"/>
                </a:solidFill>
              </a:rPr>
              <a:t>理</a:t>
            </a:r>
            <a:r>
              <a:rPr lang="zh-CN" altLang="en-US" sz="2000">
                <a:solidFill>
                  <a:srgbClr val="000000"/>
                </a:solidFill>
              </a:rPr>
              <a:t>，可乎？”驼曰：“我知种树而已，理非吾业</a:t>
            </a:r>
          </a:p>
          <a:p>
            <a:pPr marL="0" lvl="0" indent="0" eaLnBrk="1" hangingPunct="1"/>
            <a:r>
              <a:rPr lang="zh-CN" altLang="en-US" sz="2000">
                <a:solidFill>
                  <a:srgbClr val="000000"/>
                </a:solidFill>
              </a:rPr>
              <a:t>也。然吾居乡，见</a:t>
            </a:r>
            <a:r>
              <a:rPr lang="zh-CN" altLang="en-US" sz="2000" b="1" u="sng">
                <a:solidFill>
                  <a:srgbClr val="006600"/>
                </a:solidFill>
              </a:rPr>
              <a:t>长</a:t>
            </a:r>
            <a:r>
              <a:rPr lang="zh-CN" altLang="en-US" sz="2000">
                <a:solidFill>
                  <a:srgbClr val="000000"/>
                </a:solidFill>
              </a:rPr>
              <a:t>人者好烦其令，若甚怜焉，而</a:t>
            </a:r>
            <a:r>
              <a:rPr lang="zh-CN" altLang="en-US" sz="2000" b="1" u="sng">
                <a:solidFill>
                  <a:srgbClr val="006600"/>
                </a:solidFill>
              </a:rPr>
              <a:t>卒</a:t>
            </a:r>
            <a:r>
              <a:rPr lang="zh-CN" altLang="en-US" sz="2000">
                <a:solidFill>
                  <a:srgbClr val="000000"/>
                </a:solidFill>
              </a:rPr>
              <a:t>以祸。旦暮吏来而呼曰：</a:t>
            </a:r>
          </a:p>
          <a:p>
            <a:pPr marL="0" lvl="0" indent="0" eaLnBrk="1" hangingPunct="1"/>
            <a:r>
              <a:rPr lang="zh-CN" altLang="en-US" sz="2000">
                <a:solidFill>
                  <a:srgbClr val="000000"/>
                </a:solidFill>
              </a:rPr>
              <a:t>‘官命促尔耕，</a:t>
            </a:r>
            <a:r>
              <a:rPr lang="zh-CN" altLang="en-US" sz="2000" b="1" u="sng">
                <a:solidFill>
                  <a:srgbClr val="006600"/>
                </a:solidFill>
              </a:rPr>
              <a:t>勖</a:t>
            </a:r>
            <a:r>
              <a:rPr lang="zh-CN" altLang="en-US" sz="2000">
                <a:solidFill>
                  <a:srgbClr val="000000"/>
                </a:solidFill>
              </a:rPr>
              <a:t>尔植，督尔获，早缫而绪，早织而缕，</a:t>
            </a:r>
            <a:r>
              <a:rPr lang="zh-CN" altLang="en-US" sz="2000" b="1" u="sng">
                <a:solidFill>
                  <a:srgbClr val="006600"/>
                </a:solidFill>
              </a:rPr>
              <a:t>字</a:t>
            </a:r>
            <a:r>
              <a:rPr lang="zh-CN" altLang="en-US" sz="2000">
                <a:solidFill>
                  <a:srgbClr val="000000"/>
                </a:solidFill>
              </a:rPr>
              <a:t>而幼孩，</a:t>
            </a:r>
            <a:r>
              <a:rPr lang="zh-CN" altLang="en-US" sz="2000" b="1" u="sng">
                <a:solidFill>
                  <a:srgbClr val="006600"/>
                </a:solidFill>
              </a:rPr>
              <a:t>遂</a:t>
            </a:r>
            <a:r>
              <a:rPr lang="zh-CN" altLang="en-US" sz="2000">
                <a:solidFill>
                  <a:srgbClr val="000000"/>
                </a:solidFill>
              </a:rPr>
              <a:t>而鸡豚。’</a:t>
            </a:r>
          </a:p>
          <a:p>
            <a:pPr marL="0" lvl="0" indent="0" eaLnBrk="1" hangingPunct="1"/>
            <a:r>
              <a:rPr lang="zh-CN" altLang="en-US" sz="2000">
                <a:solidFill>
                  <a:srgbClr val="000000"/>
                </a:solidFill>
              </a:rPr>
              <a:t>鸣鼓而</a:t>
            </a:r>
            <a:r>
              <a:rPr lang="zh-CN" altLang="en-US" sz="2000"/>
              <a:t>聚</a:t>
            </a:r>
            <a:r>
              <a:rPr lang="zh-CN" altLang="en-US" sz="2000">
                <a:solidFill>
                  <a:srgbClr val="000000"/>
                </a:solidFill>
              </a:rPr>
              <a:t>之，击木而召之。吾小人辍飧饔以劳吏者，</a:t>
            </a:r>
            <a:r>
              <a:rPr lang="zh-CN" altLang="en-US" sz="2000">
                <a:solidFill>
                  <a:srgbClr val="660066"/>
                </a:solidFill>
                <a:ea typeface="楷体_GB2312" panose="02010609030101010101" pitchFamily="49" charset="-122"/>
              </a:rPr>
              <a:t>且</a:t>
            </a:r>
            <a:r>
              <a:rPr lang="zh-CN" altLang="en-US" sz="2000">
                <a:solidFill>
                  <a:srgbClr val="000000"/>
                </a:solidFill>
              </a:rPr>
              <a:t>不得暇，又何以</a:t>
            </a:r>
            <a:r>
              <a:rPr lang="zh-CN" altLang="en-US" sz="2000" b="1" u="sng">
                <a:solidFill>
                  <a:schemeClr val="tx2"/>
                </a:solidFill>
              </a:rPr>
              <a:t>蕃</a:t>
            </a:r>
            <a:r>
              <a:rPr lang="zh-CN" altLang="en-US" sz="2000">
                <a:solidFill>
                  <a:srgbClr val="000000"/>
                </a:solidFill>
              </a:rPr>
              <a:t>吾生</a:t>
            </a:r>
          </a:p>
          <a:p>
            <a:pPr marL="0" lvl="0" indent="0" eaLnBrk="1" hangingPunct="1"/>
            <a:r>
              <a:rPr lang="zh-CN" altLang="en-US" sz="2000">
                <a:solidFill>
                  <a:srgbClr val="000000"/>
                </a:solidFill>
              </a:rPr>
              <a:t>而安吾性耶？故</a:t>
            </a:r>
            <a:r>
              <a:rPr lang="zh-CN" altLang="en-US" sz="2000" b="1" u="sng">
                <a:solidFill>
                  <a:srgbClr val="006600"/>
                </a:solidFill>
              </a:rPr>
              <a:t>病</a:t>
            </a:r>
            <a:r>
              <a:rPr lang="zh-CN" altLang="en-US" sz="2000">
                <a:solidFill>
                  <a:srgbClr val="660066"/>
                </a:solidFill>
                <a:ea typeface="楷体_GB2312" panose="02010609030101010101" pitchFamily="49" charset="-122"/>
              </a:rPr>
              <a:t>且</a:t>
            </a:r>
            <a:r>
              <a:rPr lang="zh-CN" altLang="en-US" sz="2000">
                <a:solidFill>
                  <a:srgbClr val="000000"/>
                </a:solidFill>
              </a:rPr>
              <a:t>怠。若是，则与吾业者其亦有类乎？”</a:t>
            </a:r>
          </a:p>
          <a:p>
            <a:pPr marL="0" lvl="0" indent="0" eaLnBrk="1" hangingPunct="1"/>
            <a:r>
              <a:rPr lang="zh-CN" altLang="en-US" sz="2000">
                <a:solidFill>
                  <a:srgbClr val="000000"/>
                </a:solidFill>
              </a:rPr>
              <a:t>     问者曰：“嘻，不亦善夫！吾问养树，得养人术。”传其事以为官戒也。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/>
          </p:cNvSpPr>
          <p:nvPr>
            <p:ph type="title"/>
            <p:custDataLst>
              <p:tags r:id="rId1"/>
            </p:custDataLst>
          </p:nvPr>
        </p:nvSpPr>
        <p:spPr>
          <a:xfrm>
            <a:off x="301625" y="685800"/>
            <a:ext cx="8540750" cy="11430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anose="02010600030101010101" pitchFamily="2" charset="-122"/>
                <a:cs typeface="+mj-cs"/>
              </a:defRPr>
            </a:lvl1pPr>
          </a:lstStyle>
          <a:p>
            <a:pPr lvl="0" eaLnBrk="1" hangingPunct="1"/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注意下列字的读音</a:t>
            </a:r>
          </a:p>
        </p:txBody>
      </p:sp>
      <p:sp>
        <p:nvSpPr>
          <p:cNvPr id="11267" name="Rectangle 3"/>
          <p:cNvSpPr>
            <a:spLocks noGrp="1" noRot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304800" y="1981200"/>
            <a:ext cx="8540750" cy="3886200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1" hangingPunct="1"/>
            <a:endParaRPr lang="en-US" altLang="zh-CN"/>
          </a:p>
          <a:p>
            <a:pPr lvl="0" eaLnBrk="1" hangingPunct="1"/>
            <a:endParaRPr lang="en-US" altLang="zh-CN"/>
          </a:p>
          <a:p>
            <a:pPr lvl="0" eaLnBrk="1" hangingPunct="1"/>
            <a:r>
              <a:rPr lang="zh-CN" altLang="en-US" sz="3600" b="1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橐   驼     偻      孳    莳       </a:t>
            </a:r>
          </a:p>
          <a:p>
            <a:pPr lvl="0" eaLnBrk="1" hangingPunct="1"/>
            <a:endParaRPr lang="zh-CN" altLang="en-US" sz="3600" b="1">
              <a:solidFill>
                <a:schemeClr val="hlink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eaLnBrk="1" hangingPunct="1"/>
            <a:r>
              <a:rPr lang="zh-CN" altLang="en-US" sz="3600" b="1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勖        缫       飧    饔</a:t>
            </a:r>
            <a:r>
              <a:rPr lang="zh-CN" altLang="en-US" sz="3600">
                <a:latin typeface="楷体_GB2312" panose="02010609030101010101" pitchFamily="49" charset="-122"/>
                <a:ea typeface="楷体_GB2312" panose="02010609030101010101" pitchFamily="49" charset="-122"/>
              </a:rPr>
              <a:t>     </a:t>
            </a:r>
          </a:p>
        </p:txBody>
      </p:sp>
      <p:sp>
        <p:nvSpPr>
          <p:cNvPr id="11268" name="Text Box 4"/>
          <p:cNvSpPr/>
          <p:nvPr>
            <p:custDataLst>
              <p:tags r:id="rId3"/>
            </p:custDataLst>
          </p:nvPr>
        </p:nvSpPr>
        <p:spPr>
          <a:xfrm>
            <a:off x="684213" y="2679700"/>
            <a:ext cx="747712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3200"/>
              <a:t>tuó</a:t>
            </a:r>
          </a:p>
        </p:txBody>
      </p:sp>
      <p:sp>
        <p:nvSpPr>
          <p:cNvPr id="11269" name="Text Box 5"/>
          <p:cNvSpPr/>
          <p:nvPr>
            <p:custDataLst>
              <p:tags r:id="rId4"/>
            </p:custDataLst>
          </p:nvPr>
        </p:nvSpPr>
        <p:spPr>
          <a:xfrm>
            <a:off x="1743075" y="2700338"/>
            <a:ext cx="747713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3200"/>
              <a:t>tuó</a:t>
            </a:r>
          </a:p>
        </p:txBody>
      </p:sp>
      <p:sp>
        <p:nvSpPr>
          <p:cNvPr id="11270" name="Text Box 6"/>
          <p:cNvSpPr/>
          <p:nvPr>
            <p:custDataLst>
              <p:tags r:id="rId5"/>
            </p:custDataLst>
          </p:nvPr>
        </p:nvSpPr>
        <p:spPr>
          <a:xfrm>
            <a:off x="3492500" y="2708275"/>
            <a:ext cx="477838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3200"/>
              <a:t>lǚ</a:t>
            </a:r>
          </a:p>
        </p:txBody>
      </p:sp>
      <p:sp>
        <p:nvSpPr>
          <p:cNvPr id="11271" name="Text Box 7"/>
          <p:cNvSpPr/>
          <p:nvPr>
            <p:custDataLst>
              <p:tags r:id="rId6"/>
            </p:custDataLst>
          </p:nvPr>
        </p:nvSpPr>
        <p:spPr>
          <a:xfrm>
            <a:off x="5292725" y="2708275"/>
            <a:ext cx="1008063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3200"/>
              <a:t>z</a:t>
            </a:r>
            <a:r>
              <a:rPr lang="en-US" altLang="zh-CN" sz="3200" b="1"/>
              <a:t>ī</a:t>
            </a:r>
          </a:p>
        </p:txBody>
      </p:sp>
      <p:sp>
        <p:nvSpPr>
          <p:cNvPr id="11272" name="Text Box 8"/>
          <p:cNvSpPr/>
          <p:nvPr>
            <p:custDataLst>
              <p:tags r:id="rId7"/>
            </p:custDataLst>
          </p:nvPr>
        </p:nvSpPr>
        <p:spPr>
          <a:xfrm>
            <a:off x="6516216" y="2708920"/>
            <a:ext cx="725488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3200"/>
              <a:t>shì</a:t>
            </a:r>
          </a:p>
        </p:txBody>
      </p:sp>
      <p:sp>
        <p:nvSpPr>
          <p:cNvPr id="11273" name="Text Box 9"/>
          <p:cNvSpPr/>
          <p:nvPr>
            <p:custDataLst>
              <p:tags r:id="rId8"/>
            </p:custDataLst>
          </p:nvPr>
        </p:nvSpPr>
        <p:spPr>
          <a:xfrm>
            <a:off x="900113" y="4005263"/>
            <a:ext cx="612775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3200"/>
              <a:t>xù</a:t>
            </a:r>
          </a:p>
        </p:txBody>
      </p:sp>
      <p:sp>
        <p:nvSpPr>
          <p:cNvPr id="11274" name="Text Box 10"/>
          <p:cNvSpPr/>
          <p:nvPr>
            <p:custDataLst>
              <p:tags r:id="rId9"/>
            </p:custDataLst>
          </p:nvPr>
        </p:nvSpPr>
        <p:spPr>
          <a:xfrm>
            <a:off x="3132138" y="4005263"/>
            <a:ext cx="815975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3200"/>
              <a:t>s</a:t>
            </a:r>
            <a:r>
              <a:rPr lang="en-US" altLang="zh-CN" sz="3200" b="1"/>
              <a:t>ā</a:t>
            </a:r>
            <a:r>
              <a:rPr lang="en-US" altLang="zh-CN" sz="3200"/>
              <a:t>o</a:t>
            </a:r>
          </a:p>
        </p:txBody>
      </p:sp>
      <p:sp>
        <p:nvSpPr>
          <p:cNvPr id="11275" name="Text Box 11"/>
          <p:cNvSpPr/>
          <p:nvPr>
            <p:custDataLst>
              <p:tags r:id="rId10"/>
            </p:custDataLst>
          </p:nvPr>
        </p:nvSpPr>
        <p:spPr>
          <a:xfrm>
            <a:off x="5219700" y="4005263"/>
            <a:ext cx="815975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3200"/>
              <a:t>s</a:t>
            </a:r>
            <a:r>
              <a:rPr lang="en-US" altLang="zh-CN" sz="3200" b="1">
                <a:ea typeface="黑体" panose="02010609060101010101" charset="-122"/>
              </a:rPr>
              <a:t>ū</a:t>
            </a:r>
            <a:r>
              <a:rPr lang="en-US" altLang="zh-CN" sz="3200"/>
              <a:t>n</a:t>
            </a:r>
          </a:p>
        </p:txBody>
      </p:sp>
      <p:sp>
        <p:nvSpPr>
          <p:cNvPr id="11276" name="Text Box 12"/>
          <p:cNvSpPr/>
          <p:nvPr>
            <p:custDataLst>
              <p:tags r:id="rId11"/>
            </p:custDataLst>
          </p:nvPr>
        </p:nvSpPr>
        <p:spPr>
          <a:xfrm>
            <a:off x="6443663" y="4005263"/>
            <a:ext cx="1041400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3200"/>
              <a:t>y</a:t>
            </a:r>
            <a:r>
              <a:rPr lang="en-US" altLang="zh-CN" sz="3200" b="1">
                <a:ea typeface="黑体" panose="02010609060101010101" charset="-122"/>
              </a:rPr>
              <a:t>ō</a:t>
            </a:r>
            <a:r>
              <a:rPr lang="en-US" altLang="zh-CN" sz="3200"/>
              <a:t>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 uiExpand="1" build="p"/>
      <p:bldP spid="11268" grpId="0"/>
      <p:bldP spid="11269" grpId="0"/>
      <p:bldP spid="11270" grpId="0"/>
      <p:bldP spid="11271" grpId="0"/>
      <p:bldP spid="11272" grpId="0"/>
      <p:bldP spid="11273" grpId="0"/>
      <p:bldP spid="11274" grpId="0"/>
      <p:bldP spid="11275" grpId="0"/>
      <p:bldP spid="1127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3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5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6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7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8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9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2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3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4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4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7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8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2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3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4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5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7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6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9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2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4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5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6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7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8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7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2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3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4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8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4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5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6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7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8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9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2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3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9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3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7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8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5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6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7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0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2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3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9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5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6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7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8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2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4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5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6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7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8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0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2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3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3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2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3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4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5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5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6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7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8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9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4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4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5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6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7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8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0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1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2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3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5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9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0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2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3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4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5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6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7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8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6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0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1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2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4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4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5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6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8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9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8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7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9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0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1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2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3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9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0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4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9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6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7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8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2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4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6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8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9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0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0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2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3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4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5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6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7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8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9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0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1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2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0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1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2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3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4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5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6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8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2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4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6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8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0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2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4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5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6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7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3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0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1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2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3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4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5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6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7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8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5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1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2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3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4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5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6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7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8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9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6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1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2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3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4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5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6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7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8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9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7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1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2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3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4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5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7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8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4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5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8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7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8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1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2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3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4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6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8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9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9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2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3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4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5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6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7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9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0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1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0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3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4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5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6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7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8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9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0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1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1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3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4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5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6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7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8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9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0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1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2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4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5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6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7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8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9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0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1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2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4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4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5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6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7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9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0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1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2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3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5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5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6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7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8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9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0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2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3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4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6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6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7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8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9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0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1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2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3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4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6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7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7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8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9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0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1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2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3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4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5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9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7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8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9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0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1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2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3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4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5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6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0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7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8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9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0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1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2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3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5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6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7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1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8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0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1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2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3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4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5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5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6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7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8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4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4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5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7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8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9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5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3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4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5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6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7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8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9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7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8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9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3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5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6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7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9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2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3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5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6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7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8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9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2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3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4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古瓶荷花">
  <a:themeElements>
    <a:clrScheme name="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古瓶荷花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5480</Words>
  <Application>Microsoft Office PowerPoint</Application>
  <PresentationFormat>全屏显示(4:3)</PresentationFormat>
  <Paragraphs>424</Paragraphs>
  <Slides>38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38</vt:i4>
      </vt:variant>
    </vt:vector>
  </HeadingPairs>
  <TitlesOfParts>
    <vt:vector size="40" baseType="lpstr">
      <vt:lpstr>默认设计模板</vt:lpstr>
      <vt:lpstr>古瓶荷花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注意下列字的读音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“种树”和“治民”有何相通？</vt:lpstr>
      <vt:lpstr>PowerPoint 演示文稿</vt:lpstr>
      <vt:lpstr>PowerPoint 演示文稿</vt:lpstr>
      <vt:lpstr>本文的主题是什么</vt:lpstr>
      <vt:lpstr>PowerPoint 演示文稿</vt:lpstr>
      <vt:lpstr>PowerPoint 演示文稿</vt:lpstr>
      <vt:lpstr>2、解释下列字词</vt:lpstr>
      <vt:lpstr>PowerPoint 演示文稿</vt:lpstr>
      <vt:lpstr>PowerPoint 演示文稿</vt:lpstr>
      <vt:lpstr>5、选择文句中虚词的正确用法</vt:lpstr>
      <vt:lpstr>PowerPoint 演示文稿</vt:lpstr>
      <vt:lpstr>PowerPoint 演示文稿</vt:lpstr>
      <vt:lpstr>课堂练习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2021-05-08T23:21:23Z</cp:lastPrinted>
  <dcterms:created xsi:type="dcterms:W3CDTF">2021-05-08T23:21:23Z</dcterms:created>
  <dcterms:modified xsi:type="dcterms:W3CDTF">2021-05-17T04:36:43Z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