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76" r:id="rId4"/>
    <p:sldId id="277" r:id="rId5"/>
    <p:sldId id="257" r:id="rId6"/>
    <p:sldId id="269" r:id="rId7"/>
    <p:sldId id="272" r:id="rId8"/>
    <p:sldId id="278" r:id="rId9"/>
    <p:sldId id="265" r:id="rId10"/>
    <p:sldId id="283" r:id="rId11"/>
    <p:sldId id="267" r:id="rId12"/>
    <p:sldId id="281" r:id="rId13"/>
    <p:sldId id="275" r:id="rId14"/>
    <p:sldId id="262" r:id="rId15"/>
    <p:sldId id="279" r:id="rId16"/>
    <p:sldId id="284" r:id="rId17"/>
    <p:sldId id="285" r:id="rId18"/>
    <p:sldId id="261" r:id="rId19"/>
  </p:sldIdLst>
  <p:sldSz cx="24385588" cy="13717588"/>
  <p:notesSz cx="6858000" cy="9144000"/>
  <p:defaultTextStyle>
    <a:defPPr>
      <a:defRPr lang="zh-CN"/>
    </a:defPPr>
    <a:lvl1pPr marL="0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19261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38522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657783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877044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096305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315566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534827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754088" algn="l" defTabSz="2438522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1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612" y="-72"/>
      </p:cViewPr>
      <p:guideLst>
        <p:guide orient="horz" pos="4321"/>
        <p:guide pos="768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-3828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0CDDB-33D9-4468-9E2C-91FF323D4EA7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93A01E-B137-483C-8457-BCA93EA8FB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692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7学易微课堂（部编教材）项目\PPT模板设计\八年级PPT模板\源文件\语文八年级上册PPT模板-首页0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2017学易微课堂（部编教材）项目\PPT模板设计\八年级PPT模板\源文件\语文八年级上册PPT模板-内页0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66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79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2017学易微课堂（部编教材）项目\PPT模板设计\八年级PPT模板\源文件\语文八年级上册PPT模板-内页02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21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79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2017学易微课堂（部编教材）项目\PPT模板设计\八年级PPT模板\源文件\语文八年级上册PPT模板-内页0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E:\2017学易微课堂（部编教材）项目\项目版本信息\教育部组织编写•人教版   语文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79" y="18034"/>
            <a:ext cx="24380825" cy="137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87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2017学易微课堂（部编教材）项目\PPT模板设计\八年级PPT模板\源文件\语文八年级上册PPT模板-尾页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4" y="0"/>
            <a:ext cx="24384000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lyc\Desktop\公司LOGO 透明版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3714" y="594098"/>
            <a:ext cx="2808312" cy="123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272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19280" y="549341"/>
            <a:ext cx="21947029" cy="2286265"/>
          </a:xfrm>
          <a:prstGeom prst="rect">
            <a:avLst/>
          </a:prstGeom>
        </p:spPr>
        <p:txBody>
          <a:bodyPr vert="horz" lIns="243852" tIns="121926" rIns="243852" bIns="12192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9280" y="3200773"/>
            <a:ext cx="21947029" cy="9052973"/>
          </a:xfrm>
          <a:prstGeom prst="rect">
            <a:avLst/>
          </a:prstGeom>
        </p:spPr>
        <p:txBody>
          <a:bodyPr vert="horz" lIns="243852" tIns="121926" rIns="243852" bIns="12192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19279" y="12714173"/>
            <a:ext cx="5689971" cy="730335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l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331743" y="12714173"/>
            <a:ext cx="7722103" cy="730335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ct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7476338" y="12714173"/>
            <a:ext cx="5689971" cy="730335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</p:sldLayoutIdLst>
  <p:txStyles>
    <p:titleStyle>
      <a:lvl1pPr algn="ctr" defTabSz="2438522" rtl="0" eaLnBrk="1" latinLnBrk="0" hangingPunct="1">
        <a:spcBef>
          <a:spcPct val="0"/>
        </a:spcBef>
        <a:buNone/>
        <a:defRPr sz="11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46" indent="-914446" algn="l" defTabSz="2438522" rtl="0" eaLnBrk="1" latinLnBrk="0" hangingPunct="1">
        <a:spcBef>
          <a:spcPct val="20000"/>
        </a:spcBef>
        <a:buFont typeface="Arial" pitchFamily="34" charset="0"/>
        <a:buChar char="•"/>
        <a:defRPr sz="8500" kern="1200">
          <a:solidFill>
            <a:schemeClr val="tx1"/>
          </a:solidFill>
          <a:latin typeface="+mn-lt"/>
          <a:ea typeface="+mn-ea"/>
          <a:cs typeface="+mn-cs"/>
        </a:defRPr>
      </a:lvl1pPr>
      <a:lvl2pPr marL="1981299" indent="-762038" algn="l" defTabSz="2438522" rtl="0" eaLnBrk="1" latinLnBrk="0" hangingPunct="1">
        <a:spcBef>
          <a:spcPct val="20000"/>
        </a:spcBef>
        <a:buFont typeface="Arial" pitchFamily="34" charset="0"/>
        <a:buChar char="–"/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048152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267413" indent="-609630" algn="l" defTabSz="2438522" rtl="0" eaLnBrk="1" latinLnBrk="0" hangingPunct="1">
        <a:spcBef>
          <a:spcPct val="20000"/>
        </a:spcBef>
        <a:buFont typeface="Arial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674" indent="-609630" algn="l" defTabSz="2438522" rtl="0" eaLnBrk="1" latinLnBrk="0" hangingPunct="1">
        <a:spcBef>
          <a:spcPct val="20000"/>
        </a:spcBef>
        <a:buFont typeface="Arial" pitchFamily="34" charset="0"/>
        <a:buChar char="»"/>
        <a:defRPr sz="53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935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6pPr>
      <a:lvl7pPr marL="7925196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7pPr>
      <a:lvl8pPr marL="9144457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3718" indent="-609630" algn="l" defTabSz="2438522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61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22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783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7044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305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566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827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088" algn="l" defTabSz="2438522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946632" y="6282730"/>
            <a:ext cx="84946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latin typeface="微软雅黑" pitchFamily="34" charset="-122"/>
                <a:ea typeface="微软雅黑" pitchFamily="34" charset="-122"/>
              </a:rPr>
              <a:t>回忆我的母亲（上）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72514" y="7571323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latin typeface="楷体" pitchFamily="49" charset="-122"/>
                <a:ea typeface="楷体" pitchFamily="49" charset="-122"/>
              </a:rPr>
              <a:t>讲师：霍琛莉</a:t>
            </a:r>
          </a:p>
        </p:txBody>
      </p:sp>
    </p:spTree>
    <p:extLst>
      <p:ext uri="{BB962C8B-B14F-4D97-AF65-F5344CB8AC3E}">
        <p14:creationId xmlns:p14="http://schemas.microsoft.com/office/powerpoint/2010/main" val="126103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左大括号 2"/>
          <p:cNvSpPr/>
          <p:nvPr/>
        </p:nvSpPr>
        <p:spPr>
          <a:xfrm>
            <a:off x="10464602" y="5996438"/>
            <a:ext cx="305660" cy="3382635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0262" y="5634658"/>
            <a:ext cx="100960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启发幼年的“我”反抗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压迫追求光明的思想（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10680626" y="6426746"/>
            <a:ext cx="68643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节衣缩食，送“我”去读书（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0692249" y="7218834"/>
            <a:ext cx="98507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支持“我”远走云南，参加新军和同盟会（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  <p:sp>
        <p:nvSpPr>
          <p:cNvPr id="7" name="左大括号 6"/>
          <p:cNvSpPr/>
          <p:nvPr/>
        </p:nvSpPr>
        <p:spPr>
          <a:xfrm>
            <a:off x="8232354" y="3618434"/>
            <a:ext cx="176559" cy="1582435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85005" y="3834458"/>
            <a:ext cx="203132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勤劳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俭朴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宽厚仁慈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2-7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22228" y="4115847"/>
            <a:ext cx="31710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聪明能干（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8588543" y="4772303"/>
            <a:ext cx="56957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任劳任怨、同情穷人（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10692249" y="8012663"/>
            <a:ext cx="72971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不愿意离开土地，回家劳动（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  <p:sp>
        <p:nvSpPr>
          <p:cNvPr id="12" name="圆角矩形 11"/>
          <p:cNvSpPr/>
          <p:nvPr/>
        </p:nvSpPr>
        <p:spPr>
          <a:xfrm>
            <a:off x="4055890" y="5130602"/>
            <a:ext cx="1008112" cy="37284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回忆母亲的一生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5280026" y="4194498"/>
            <a:ext cx="459338" cy="5062926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16097" y="3474418"/>
            <a:ext cx="35317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整日劳碌（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2-5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83380" y="8226946"/>
            <a:ext cx="203132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支持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革命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终生劳动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8-13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8232355" y="7588774"/>
            <a:ext cx="144016" cy="2878109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76370" y="7220575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支持儿子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8-12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  <p:sp>
        <p:nvSpPr>
          <p:cNvPr id="18" name="矩形 17"/>
          <p:cNvSpPr/>
          <p:nvPr/>
        </p:nvSpPr>
        <p:spPr>
          <a:xfrm>
            <a:off x="10749351" y="8876759"/>
            <a:ext cx="103124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知道党的困难，在家中过着勤苦的农妇生活（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  <p:sp>
        <p:nvSpPr>
          <p:cNvPr id="19" name="矩形 18"/>
          <p:cNvSpPr/>
          <p:nvPr/>
        </p:nvSpPr>
        <p:spPr>
          <a:xfrm>
            <a:off x="8376370" y="10021197"/>
            <a:ext cx="33914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勤劳本色（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  <p:sp>
        <p:nvSpPr>
          <p:cNvPr id="20" name="矩形 19"/>
          <p:cNvSpPr/>
          <p:nvPr/>
        </p:nvSpPr>
        <p:spPr>
          <a:xfrm>
            <a:off x="11976770" y="10028887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母亲最大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的特点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是一生不曾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脱离过劳动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8678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左大括号 8"/>
          <p:cNvSpPr/>
          <p:nvPr/>
        </p:nvSpPr>
        <p:spPr>
          <a:xfrm>
            <a:off x="12552834" y="4511601"/>
            <a:ext cx="243578" cy="2182599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56290" y="4964520"/>
            <a:ext cx="60213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表达对母亲的感激之情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12874" y="5826875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感谢母亲“教给我生产的知识和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革命的意志”（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12480827" y="7771091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报答母亲深恩（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  <p:sp>
        <p:nvSpPr>
          <p:cNvPr id="14" name="圆角矩形 13"/>
          <p:cNvSpPr/>
          <p:nvPr/>
        </p:nvSpPr>
        <p:spPr>
          <a:xfrm>
            <a:off x="4415930" y="6320185"/>
            <a:ext cx="2389909" cy="159492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沉痛悼念，表达决心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7080226" y="5281866"/>
            <a:ext cx="504056" cy="3713361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951960" y="4338514"/>
            <a:ext cx="97540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感谢母亲“教给我与困难做斗争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的经验”（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11572" y="8179332"/>
            <a:ext cx="4797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表达哀悼之情和决心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2183415" y="7960143"/>
            <a:ext cx="206646" cy="117910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552834" y="8635187"/>
            <a:ext cx="33874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沉痛哀悼（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27885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44122" y="6898280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勤劳的母亲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7824988" y="7834384"/>
            <a:ext cx="1953919" cy="1600438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7735563" y="4304249"/>
            <a:ext cx="2726063" cy="2594027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0508691" y="4020572"/>
            <a:ext cx="6120680" cy="6454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含辛茹苦地养育子女，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支撑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家庭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9922924" y="9130528"/>
            <a:ext cx="5122271" cy="6085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直到老年，仍然热爱劳动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0017047" y="6505718"/>
            <a:ext cx="7980476" cy="6085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“我”帮母亲劳作，母亲教“我”生产知识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任意多边形 22"/>
          <p:cNvSpPr/>
          <p:nvPr/>
        </p:nvSpPr>
        <p:spPr>
          <a:xfrm flipV="1">
            <a:off x="8545069" y="6826272"/>
            <a:ext cx="1377856" cy="216024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flipV="1">
            <a:off x="7917961" y="5530128"/>
            <a:ext cx="2446714" cy="1449414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7977389" y="7764988"/>
            <a:ext cx="2171262" cy="456187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10461627" y="5277230"/>
            <a:ext cx="4942289" cy="6454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整日劳碌，做各种家务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364675" y="7834384"/>
            <a:ext cx="5256584" cy="60858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维系着一家人的吃穿用度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7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72114" y="6498754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母亲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375174" y="3639632"/>
            <a:ext cx="1354484" cy="62426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俭朴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352543" y="9523090"/>
            <a:ext cx="2777167" cy="6384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识大体顾大局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387585" y="5562650"/>
            <a:ext cx="2096599" cy="6085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刚强坚毅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331084" y="4554538"/>
            <a:ext cx="4149742" cy="6454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任劳任怨、宽厚和蔼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437495" y="7554735"/>
            <a:ext cx="1292163" cy="52819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仁慈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403092" y="6531526"/>
            <a:ext cx="2002863" cy="62139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聪明能干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8465414" y="8528045"/>
            <a:ext cx="1947803" cy="57170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爱憎分明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5">
            <a:extLst>
              <a:ext uri="{FF2B5EF4-FFF2-40B4-BE49-F238E27FC236}">
                <a16:creationId xmlns:a16="http://schemas.microsoft.com/office/drawing/2014/main" xmlns="" id="{B0A25C6C-E6FF-47C9-AD02-7AAB5C7D58F7}"/>
              </a:ext>
            </a:extLst>
          </p:cNvPr>
          <p:cNvSpPr txBox="1"/>
          <p:nvPr/>
        </p:nvSpPr>
        <p:spPr>
          <a:xfrm>
            <a:off x="10176570" y="3639633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n-ea"/>
              </a:rPr>
              <a:t>亲手纺线织布，衣服轮着穿</a:t>
            </a:r>
          </a:p>
        </p:txBody>
      </p:sp>
      <p:sp>
        <p:nvSpPr>
          <p:cNvPr id="22" name="文本框 6">
            <a:extLst>
              <a:ext uri="{FF2B5EF4-FFF2-40B4-BE49-F238E27FC236}">
                <a16:creationId xmlns:a16="http://schemas.microsoft.com/office/drawing/2014/main" xmlns="" id="{C86D0161-93BA-41F3-BF73-D0229110F790}"/>
              </a:ext>
            </a:extLst>
          </p:cNvPr>
          <p:cNvSpPr txBox="1"/>
          <p:nvPr/>
        </p:nvSpPr>
        <p:spPr>
          <a:xfrm>
            <a:off x="13056890" y="4606512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n-ea"/>
              </a:rPr>
              <a:t>不打骂孩子，不吵架</a:t>
            </a:r>
          </a:p>
        </p:txBody>
      </p:sp>
      <p:sp>
        <p:nvSpPr>
          <p:cNvPr id="23" name="文本框 7">
            <a:extLst>
              <a:ext uri="{FF2B5EF4-FFF2-40B4-BE49-F238E27FC236}">
                <a16:creationId xmlns:a16="http://schemas.microsoft.com/office/drawing/2014/main" xmlns="" id="{65976483-FCF3-4268-BA1F-AF99150F05F5}"/>
              </a:ext>
            </a:extLst>
          </p:cNvPr>
          <p:cNvSpPr txBox="1"/>
          <p:nvPr/>
        </p:nvSpPr>
        <p:spPr>
          <a:xfrm>
            <a:off x="10968658" y="5586461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n-ea"/>
              </a:rPr>
              <a:t>贫寒家境中把子女养育成人</a:t>
            </a:r>
          </a:p>
        </p:txBody>
      </p:sp>
      <p:sp>
        <p:nvSpPr>
          <p:cNvPr id="24" name="文本框 8">
            <a:extLst>
              <a:ext uri="{FF2B5EF4-FFF2-40B4-BE49-F238E27FC236}">
                <a16:creationId xmlns:a16="http://schemas.microsoft.com/office/drawing/2014/main" xmlns="" id="{48D18AEA-290E-4BB5-9443-8D094D100712}"/>
              </a:ext>
            </a:extLst>
          </p:cNvPr>
          <p:cNvSpPr txBox="1"/>
          <p:nvPr/>
        </p:nvSpPr>
        <p:spPr>
          <a:xfrm>
            <a:off x="11023630" y="649875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n-ea"/>
              </a:rPr>
              <a:t>饭菜做得有滋有味</a:t>
            </a:r>
          </a:p>
        </p:txBody>
      </p:sp>
      <p:sp>
        <p:nvSpPr>
          <p:cNvPr id="25" name="文本框 9">
            <a:extLst>
              <a:ext uri="{FF2B5EF4-FFF2-40B4-BE49-F238E27FC236}">
                <a16:creationId xmlns:a16="http://schemas.microsoft.com/office/drawing/2014/main" xmlns="" id="{7C6E059C-A74F-48F6-9ACC-B9D464063613}"/>
              </a:ext>
            </a:extLst>
          </p:cNvPr>
          <p:cNvSpPr txBox="1"/>
          <p:nvPr/>
        </p:nvSpPr>
        <p:spPr>
          <a:xfrm>
            <a:off x="10320586" y="7506866"/>
            <a:ext cx="8127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>
                <a:latin typeface="+mn-ea"/>
              </a:rPr>
              <a:t>周济和照顾比自己更穷的亲戚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26" name="文本框 10">
            <a:extLst>
              <a:ext uri="{FF2B5EF4-FFF2-40B4-BE49-F238E27FC236}">
                <a16:creationId xmlns:a16="http://schemas.microsoft.com/office/drawing/2014/main" xmlns="" id="{893FEE60-2F5F-40BD-AB0D-6EC584A02EA3}"/>
              </a:ext>
            </a:extLst>
          </p:cNvPr>
          <p:cNvSpPr txBox="1"/>
          <p:nvPr/>
        </p:nvSpPr>
        <p:spPr>
          <a:xfrm>
            <a:off x="11031622" y="8514978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n-ea"/>
              </a:rPr>
              <a:t>反感为富不仁者</a:t>
            </a:r>
          </a:p>
        </p:txBody>
      </p:sp>
      <p:sp>
        <p:nvSpPr>
          <p:cNvPr id="27" name="文本框 11">
            <a:extLst>
              <a:ext uri="{FF2B5EF4-FFF2-40B4-BE49-F238E27FC236}">
                <a16:creationId xmlns:a16="http://schemas.microsoft.com/office/drawing/2014/main" xmlns="" id="{BDD2C8E9-95ED-44B2-A3B4-732E4412DA01}"/>
              </a:ext>
            </a:extLst>
          </p:cNvPr>
          <p:cNvSpPr txBox="1"/>
          <p:nvPr/>
        </p:nvSpPr>
        <p:spPr>
          <a:xfrm>
            <a:off x="11760746" y="9523090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n-ea"/>
              </a:rPr>
              <a:t>支持革命，支持中国共产党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7457302" y="3936377"/>
            <a:ext cx="720080" cy="590596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65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D90C2D0-8855-42CF-A5E2-8776C75813DB}"/>
              </a:ext>
            </a:extLst>
          </p:cNvPr>
          <p:cNvSpPr txBox="1"/>
          <p:nvPr/>
        </p:nvSpPr>
        <p:spPr>
          <a:xfrm>
            <a:off x="5856090" y="5015617"/>
            <a:ext cx="127454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母亲是一个平凡的人，她只是中国千百万劳动人民中的一员，但是，正是这千百万人创造了和创造着中国的历史。</a:t>
            </a:r>
          </a:p>
        </p:txBody>
      </p:sp>
    </p:spTree>
    <p:extLst>
      <p:ext uri="{BB962C8B-B14F-4D97-AF65-F5344CB8AC3E}">
        <p14:creationId xmlns:p14="http://schemas.microsoft.com/office/powerpoint/2010/main" val="20472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积累拓展</a:t>
            </a:r>
          </a:p>
        </p:txBody>
      </p:sp>
    </p:spTree>
    <p:extLst>
      <p:ext uri="{BB962C8B-B14F-4D97-AF65-F5344CB8AC3E}">
        <p14:creationId xmlns:p14="http://schemas.microsoft.com/office/powerpoint/2010/main" val="345871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>
            <a:extLst>
              <a:ext uri="{FF2B5EF4-FFF2-40B4-BE49-F238E27FC236}">
                <a16:creationId xmlns:a16="http://schemas.microsoft.com/office/drawing/2014/main" xmlns="" id="{F888CC04-2209-43D1-991E-45C21905DDC2}"/>
              </a:ext>
            </a:extLst>
          </p:cNvPr>
          <p:cNvSpPr txBox="1"/>
          <p:nvPr/>
        </p:nvSpPr>
        <p:spPr>
          <a:xfrm>
            <a:off x="6432154" y="4757788"/>
            <a:ext cx="126014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+mn-ea"/>
              </a:rPr>
              <a:t>蓼</a:t>
            </a:r>
            <a:r>
              <a:rPr lang="zh-CN" altLang="en-US" sz="4400" b="1" dirty="0">
                <a:latin typeface="+mn-ea"/>
              </a:rPr>
              <a:t>蓼者莪，匪莪伊蒿。哀哀父母，生我劬劳。</a:t>
            </a: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+mn-ea"/>
              </a:rPr>
              <a:t>蓼</a:t>
            </a:r>
            <a:r>
              <a:rPr lang="zh-CN" altLang="en-US" sz="4400" b="1" dirty="0">
                <a:latin typeface="+mn-ea"/>
              </a:rPr>
              <a:t>蓼者莪，匪莪伊蔚。哀哀父母，生我劳瘁。</a:t>
            </a: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+mn-ea"/>
              </a:rPr>
              <a:t>瓶</a:t>
            </a:r>
            <a:r>
              <a:rPr lang="zh-CN" altLang="en-US" sz="4400" b="1" dirty="0">
                <a:latin typeface="+mn-ea"/>
              </a:rPr>
              <a:t>之罄矣，维罍之耻。鲜民之生，不如死之久矣。</a:t>
            </a: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+mn-ea"/>
              </a:rPr>
              <a:t>无</a:t>
            </a:r>
            <a:r>
              <a:rPr lang="zh-CN" altLang="en-US" sz="4400" b="1" dirty="0">
                <a:latin typeface="+mn-ea"/>
              </a:rPr>
              <a:t>父何怙？无母何恃？出则衔恤，入则靡至。</a:t>
            </a:r>
          </a:p>
          <a:p>
            <a:pPr>
              <a:lnSpc>
                <a:spcPct val="150000"/>
              </a:lnSpc>
            </a:pPr>
            <a:r>
              <a:rPr lang="en-US" altLang="zh-CN" sz="4400" b="1" dirty="0" smtClean="0">
                <a:latin typeface="+mn-ea"/>
              </a:rPr>
              <a:t>……</a:t>
            </a:r>
            <a:endParaRPr lang="zh-CN" altLang="en-US" sz="4400" b="1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80532" y="3834458"/>
            <a:ext cx="26084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5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蓼  莪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137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>
            <a:extLst>
              <a:ext uri="{FF2B5EF4-FFF2-40B4-BE49-F238E27FC236}">
                <a16:creationId xmlns:a16="http://schemas.microsoft.com/office/drawing/2014/main" xmlns="" id="{3209479C-D352-457B-B1CA-1A692B78533D}"/>
              </a:ext>
            </a:extLst>
          </p:cNvPr>
          <p:cNvSpPr txBox="1"/>
          <p:nvPr/>
        </p:nvSpPr>
        <p:spPr>
          <a:xfrm>
            <a:off x="7440266" y="5247898"/>
            <a:ext cx="1022513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+mn-ea"/>
              </a:rPr>
              <a:t>停车</a:t>
            </a:r>
            <a:r>
              <a:rPr lang="zh-CN" altLang="en-US" sz="4400" b="1" dirty="0">
                <a:latin typeface="+mn-ea"/>
              </a:rPr>
              <a:t>茫茫顾，困我成楚囚。</a:t>
            </a:r>
            <a:endParaRPr lang="zh-CN" altLang="en-US" sz="44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>
                <a:latin typeface="+mn-ea"/>
              </a:rPr>
              <a:t>感伤从中起，悲泪哽在喉</a:t>
            </a:r>
            <a:r>
              <a:rPr lang="zh-CN" altLang="en-US" sz="4400" b="1" dirty="0" smtClean="0">
                <a:latin typeface="+mn-ea"/>
              </a:rPr>
              <a:t>。</a:t>
            </a:r>
            <a:endParaRPr lang="en-US" altLang="zh-CN" sz="4400" b="1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>
                <a:latin typeface="+mn-ea"/>
              </a:rPr>
              <a:t>慈母方病重，欲将名医投。</a:t>
            </a:r>
          </a:p>
          <a:p>
            <a:pPr algn="ctr">
              <a:lnSpc>
                <a:spcPct val="150000"/>
              </a:lnSpc>
            </a:pPr>
            <a:r>
              <a:rPr lang="zh-CN" altLang="en-US" sz="4400" b="1" dirty="0">
                <a:latin typeface="+mn-ea"/>
              </a:rPr>
              <a:t>车接今在急，天竟情不留！</a:t>
            </a:r>
            <a:endParaRPr lang="zh-CN" altLang="en-US" sz="4400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>
                <a:latin typeface="+mn-ea"/>
              </a:rPr>
              <a:t>母爱无所报，人生更何求！</a:t>
            </a:r>
            <a:endParaRPr lang="zh-CN" altLang="en-US" sz="4400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53522" y="3402410"/>
            <a:ext cx="12192000" cy="1073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送母回乡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1383955" y="4566732"/>
            <a:ext cx="19864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李商隐 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42826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14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明确目标</a:t>
            </a:r>
          </a:p>
        </p:txBody>
      </p:sp>
    </p:spTree>
    <p:extLst>
      <p:ext uri="{BB962C8B-B14F-4D97-AF65-F5344CB8AC3E}">
        <p14:creationId xmlns:p14="http://schemas.microsoft.com/office/powerpoint/2010/main" val="140513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824642" y="4105642"/>
            <a:ext cx="29674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  <p:sp>
        <p:nvSpPr>
          <p:cNvPr id="7" name="矩形 6"/>
          <p:cNvSpPr/>
          <p:nvPr/>
        </p:nvSpPr>
        <p:spPr>
          <a:xfrm>
            <a:off x="5856090" y="5100980"/>
            <a:ext cx="129614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清作者的写作思路，了解母亲的具体事例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4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分析母亲的性格特点，体会母亲的高尚情怀。</a:t>
            </a:r>
            <a:endParaRPr lang="en-US" altLang="zh-CN" sz="4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作者对母亲的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感恩之情，培养自己的感恩之心</a:t>
            </a:r>
            <a:r>
              <a:rPr lang="zh-CN" altLang="en-US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4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59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课前解疑</a:t>
            </a:r>
            <a:endParaRPr lang="zh-CN" altLang="en-US" sz="13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078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88138" y="4576018"/>
            <a:ext cx="123853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朱德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1886</a:t>
            </a:r>
            <a:r>
              <a:rPr lang="zh-CN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1976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玉阶，四川仪陇人，伟大的马克思主义者，伟大的无产阶级革命家、政治家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军事家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中国人民解放军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主要缔造者之一</a:t>
            </a:r>
            <a:r>
              <a:rPr lang="zh-CN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中华人民共和国的开国元勋。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814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E69E4ED-FC90-4B8D-9DA3-FA5CCEDAD947}"/>
              </a:ext>
            </a:extLst>
          </p:cNvPr>
          <p:cNvSpPr txBox="1"/>
          <p:nvPr/>
        </p:nvSpPr>
        <p:spPr>
          <a:xfrm>
            <a:off x="4703962" y="4050482"/>
            <a:ext cx="151216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反正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朱德不是圣人，但是在他的自己人中间，在穷人——毕竟他们占中国人民的绝大多数——中间，他是个深受爱戴的人，他在一段的时间内，曾经高举解放的火炬，在那些为中国的人权自由而斗争的人中间，他的名字已经永垂不朽</a:t>
            </a:r>
            <a:r>
              <a:rPr lang="zh-CN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130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0918608-089B-413A-AD6E-4BEAC20DA1B2}"/>
              </a:ext>
            </a:extLst>
          </p:cNvPr>
          <p:cNvSpPr txBox="1"/>
          <p:nvPr/>
        </p:nvSpPr>
        <p:spPr>
          <a:xfrm>
            <a:off x="6144122" y="4338514"/>
            <a:ext cx="1231336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1944</a:t>
            </a:r>
            <a:r>
              <a:rPr lang="zh-CN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日，朱德同志的母亲去世。朱德同志怀着悲痛的心情，写下了这篇感人的回忆性</a:t>
            </a:r>
            <a:r>
              <a:rPr lang="zh-CN" altLang="zh-CN" sz="4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文章。文章回忆了母亲勤劳的一生，赞颂了母亲的优秀品质，抒发了对母亲的深切怀念和无比崇敬的感情</a:t>
            </a:r>
            <a:r>
              <a:rPr lang="zh-CN" altLang="zh-CN" sz="4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4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31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952434" y="5418634"/>
            <a:ext cx="7197710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600"/>
              </a:spcBef>
            </a:pPr>
            <a:r>
              <a:rPr lang="zh-CN" altLang="en-US" sz="13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思考探究</a:t>
            </a:r>
          </a:p>
        </p:txBody>
      </p:sp>
    </p:spTree>
    <p:extLst>
      <p:ext uri="{BB962C8B-B14F-4D97-AF65-F5344CB8AC3E}">
        <p14:creationId xmlns:p14="http://schemas.microsoft.com/office/powerpoint/2010/main" val="337344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115642" y="7186312"/>
            <a:ext cx="35702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回忆我的母亲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078635" y="8122415"/>
            <a:ext cx="1656184" cy="1296145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7989210" y="4592282"/>
            <a:ext cx="2446714" cy="2594027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0562873" y="4308604"/>
            <a:ext cx="5734377" cy="8614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痛悼母亲，引出回忆</a:t>
            </a:r>
            <a:r>
              <a:rPr lang="zh-CN" altLang="en-US" sz="36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9888538" y="8770487"/>
            <a:ext cx="6408712" cy="82461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沉痛悼念，表达决心</a:t>
            </a:r>
            <a:r>
              <a:rPr lang="zh-CN" altLang="en-US" sz="36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14-17</a:t>
            </a:r>
            <a:r>
              <a:rPr lang="zh-CN" altLang="en-US" sz="36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0248578" y="6610247"/>
            <a:ext cx="5256584" cy="75521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回忆母亲的一生（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6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-13</a:t>
            </a:r>
            <a:r>
              <a:rPr lang="zh-CN" altLang="en-US" sz="36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任意多边形 37"/>
          <p:cNvSpPr/>
          <p:nvPr/>
        </p:nvSpPr>
        <p:spPr>
          <a:xfrm flipV="1">
            <a:off x="8798715" y="6968545"/>
            <a:ext cx="1377856" cy="396916"/>
          </a:xfrm>
          <a:custGeom>
            <a:avLst/>
            <a:gdLst>
              <a:gd name="connsiteX0" fmla="*/ 0 w 3600450"/>
              <a:gd name="connsiteY0" fmla="*/ 0 h 2672558"/>
              <a:gd name="connsiteX1" fmla="*/ 1676400 w 3600450"/>
              <a:gd name="connsiteY1" fmla="*/ 2114550 h 2672558"/>
              <a:gd name="connsiteX2" fmla="*/ 3181350 w 3600450"/>
              <a:gd name="connsiteY2" fmla="*/ 2628900 h 2672558"/>
              <a:gd name="connsiteX3" fmla="*/ 3600450 w 3600450"/>
              <a:gd name="connsiteY3" fmla="*/ 2609850 h 267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50" h="2672558">
                <a:moveTo>
                  <a:pt x="0" y="0"/>
                </a:moveTo>
                <a:cubicBezTo>
                  <a:pt x="573087" y="838200"/>
                  <a:pt x="1146175" y="1676400"/>
                  <a:pt x="1676400" y="2114550"/>
                </a:cubicBezTo>
                <a:cubicBezTo>
                  <a:pt x="2206625" y="2552700"/>
                  <a:pt x="2860675" y="2546350"/>
                  <a:pt x="3181350" y="2628900"/>
                </a:cubicBezTo>
                <a:cubicBezTo>
                  <a:pt x="3502025" y="2711450"/>
                  <a:pt x="3551237" y="2660650"/>
                  <a:pt x="3600450" y="260985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04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</TotalTime>
  <Words>706</Words>
  <Application>Microsoft Office PowerPoint</Application>
  <PresentationFormat>自定义</PresentationFormat>
  <Paragraphs>82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lyc</dc:creator>
  <cp:lastModifiedBy>dreamsummit</cp:lastModifiedBy>
  <cp:revision>82</cp:revision>
  <dcterms:created xsi:type="dcterms:W3CDTF">2017-10-09T01:52:29Z</dcterms:created>
  <dcterms:modified xsi:type="dcterms:W3CDTF">2018-09-03T02:54:50Z</dcterms:modified>
</cp:coreProperties>
</file>