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6"/>
  </p:notesMasterIdLst>
  <p:sldIdLst>
    <p:sldId id="259" r:id="rId4"/>
    <p:sldId id="293" r:id="rId5"/>
    <p:sldId id="262" r:id="rId7"/>
    <p:sldId id="294" r:id="rId8"/>
    <p:sldId id="471" r:id="rId9"/>
    <p:sldId id="265" r:id="rId10"/>
    <p:sldId id="266" r:id="rId11"/>
    <p:sldId id="554" r:id="rId12"/>
    <p:sldId id="474" r:id="rId13"/>
    <p:sldId id="477" r:id="rId14"/>
    <p:sldId id="479" r:id="rId15"/>
    <p:sldId id="483" r:id="rId16"/>
    <p:sldId id="485" r:id="rId17"/>
    <p:sldId id="487" r:id="rId18"/>
    <p:sldId id="489" r:id="rId19"/>
    <p:sldId id="480" r:id="rId20"/>
    <p:sldId id="491" r:id="rId21"/>
    <p:sldId id="533" r:id="rId22"/>
    <p:sldId id="495" r:id="rId23"/>
    <p:sldId id="497" r:id="rId24"/>
    <p:sldId id="499" r:id="rId25"/>
    <p:sldId id="501" r:id="rId26"/>
    <p:sldId id="503" r:id="rId27"/>
    <p:sldId id="505" r:id="rId28"/>
    <p:sldId id="507" r:id="rId29"/>
    <p:sldId id="509" r:id="rId30"/>
    <p:sldId id="511" r:id="rId31"/>
    <p:sldId id="513" r:id="rId32"/>
    <p:sldId id="515" r:id="rId33"/>
    <p:sldId id="517" r:id="rId34"/>
    <p:sldId id="519" r:id="rId35"/>
    <p:sldId id="520" r:id="rId36"/>
    <p:sldId id="525" r:id="rId37"/>
    <p:sldId id="527" r:id="rId38"/>
    <p:sldId id="529" r:id="rId39"/>
    <p:sldId id="522" r:id="rId40"/>
    <p:sldId id="531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4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8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6963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963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社戏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7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0" eaLnBrk="1" hangingPunct="1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eaLnBrk="1" hangingPunct="1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51" name="图片 6150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6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7359333" y="220028"/>
            <a:ext cx="1659890" cy="35290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FFFF00"/>
                </a:solidFill>
                <a:latin typeface="Arial" panose="020B0604020202020204" pitchFamily="34" charset="0"/>
                <a:ea typeface="华文新魏" pitchFamily="2" charset="-122"/>
              </a:rPr>
              <a:t>社  戏</a:t>
            </a:r>
            <a:endParaRPr lang="zh-CN" altLang="en-US" sz="9600" b="1" dirty="0">
              <a:solidFill>
                <a:srgbClr val="FFFF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6253480" y="2359025"/>
            <a:ext cx="1106170" cy="29171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鲁    迅</a:t>
            </a:r>
            <a:endParaRPr lang="zh-CN" altLang="en-US" sz="6000" b="1" dirty="0">
              <a:solidFill>
                <a:srgbClr val="0000FF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855" y="-82550"/>
            <a:ext cx="9363710" cy="702246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26390" y="1442085"/>
            <a:ext cx="3405505" cy="40925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</a:t>
            </a: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一部分：</a:t>
            </a:r>
            <a:endParaRPr lang="zh-CN" altLang="en-US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（</a:t>
            </a:r>
            <a:r>
              <a:rPr lang="en-US" altLang="zh-CN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1-3</a:t>
            </a: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写“我”随母亲回平桥村省亲，交代看社戏的时间、地点、机缘和人物。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5" name="标题 2"/>
          <p:cNvSpPr>
            <a:spLocks noGrp="1"/>
          </p:cNvSpPr>
          <p:nvPr>
            <p:ph type="title"/>
          </p:nvPr>
        </p:nvSpPr>
        <p:spPr>
          <a:xfrm>
            <a:off x="415925" y="274955"/>
            <a:ext cx="5692140" cy="1143000"/>
          </a:xfrm>
        </p:spPr>
        <p:txBody>
          <a:bodyPr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4800" dirty="0"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整体感知，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理清层次</a:t>
            </a:r>
            <a:endParaRPr lang="zh-CN" altLang="en-US" sz="4800" b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6868" y="1417638"/>
            <a:ext cx="4859337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第一层（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）：交代看社戏的时间、地点和机缘。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90988" y="2783205"/>
            <a:ext cx="49149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第二层（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）：平桥村村民热情好客、民风淳朴和不拘礼教的民情风俗。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8928" y="4680268"/>
            <a:ext cx="49149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第三层（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）：写在平桥村的乐事：钓虾、放牛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为看社戏做了铺垫。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937000" y="1812290"/>
            <a:ext cx="146685" cy="4029710"/>
          </a:xfrm>
          <a:prstGeom prst="leftBrace">
            <a:avLst>
              <a:gd name="adj1" fmla="val 38978"/>
              <a:gd name="adj2" fmla="val 50000"/>
            </a:avLst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305"/>
            <a:ext cx="9144000" cy="6803390"/>
          </a:xfrm>
          <a:prstGeom prst="rect">
            <a:avLst/>
          </a:prstGeom>
        </p:spPr>
      </p:pic>
      <p:pic>
        <p:nvPicPr>
          <p:cNvPr id="2" name="图片 1" descr="C:\Users\Administrator\Desktop\新建文件夹\003.jpg0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-635"/>
            <a:ext cx="9143365" cy="6831330"/>
          </a:xfrm>
          <a:prstGeom prst="rect">
            <a:avLst/>
          </a:prstGeom>
        </p:spPr>
      </p:pic>
      <p:sp>
        <p:nvSpPr>
          <p:cNvPr id="22540" name="文本框 32"/>
          <p:cNvSpPr txBox="1"/>
          <p:nvPr/>
        </p:nvSpPr>
        <p:spPr>
          <a:xfrm>
            <a:off x="3262313" y="4418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9" name="文本框 51"/>
          <p:cNvSpPr txBox="1"/>
          <p:nvPr/>
        </p:nvSpPr>
        <p:spPr>
          <a:xfrm rot="-5350866">
            <a:off x="5843588" y="4289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0" name="文本框 32"/>
          <p:cNvSpPr txBox="1"/>
          <p:nvPr/>
        </p:nvSpPr>
        <p:spPr>
          <a:xfrm rot="1209897">
            <a:off x="1136650" y="473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1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2" name="文本框 36"/>
          <p:cNvSpPr txBox="1"/>
          <p:nvPr/>
        </p:nvSpPr>
        <p:spPr>
          <a:xfrm rot="-1380000">
            <a:off x="1604963" y="4086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4" name="文本框 45"/>
          <p:cNvSpPr txBox="1"/>
          <p:nvPr/>
        </p:nvSpPr>
        <p:spPr>
          <a:xfrm rot="-1380000">
            <a:off x="3162300" y="4003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5" name="文本框 46"/>
          <p:cNvSpPr txBox="1"/>
          <p:nvPr/>
        </p:nvSpPr>
        <p:spPr>
          <a:xfrm rot="-170103">
            <a:off x="787400" y="23876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6" name="文本框 47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3" name="文本框 37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4" name="文本框 45"/>
          <p:cNvSpPr txBox="1"/>
          <p:nvPr/>
        </p:nvSpPr>
        <p:spPr>
          <a:xfrm rot="-1380000">
            <a:off x="2117725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5" name="文本框 46"/>
          <p:cNvSpPr txBox="1"/>
          <p:nvPr/>
        </p:nvSpPr>
        <p:spPr>
          <a:xfrm rot="-1380000">
            <a:off x="2687638" y="2173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1" name="文本框 34"/>
          <p:cNvSpPr txBox="1"/>
          <p:nvPr/>
        </p:nvSpPr>
        <p:spPr>
          <a:xfrm rot="-1030866">
            <a:off x="6313488" y="4751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0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7" name="文本框 49"/>
          <p:cNvSpPr txBox="1"/>
          <p:nvPr/>
        </p:nvSpPr>
        <p:spPr>
          <a:xfrm rot="-1160763">
            <a:off x="6224588" y="3402013"/>
            <a:ext cx="309880" cy="245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</a:pP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0" name="文本框 32"/>
          <p:cNvSpPr txBox="1"/>
          <p:nvPr/>
        </p:nvSpPr>
        <p:spPr>
          <a:xfrm rot="5400000">
            <a:off x="1139825" y="4084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1" name="文本框 34"/>
          <p:cNvSpPr txBox="1"/>
          <p:nvPr/>
        </p:nvSpPr>
        <p:spPr>
          <a:xfrm rot="8340000">
            <a:off x="1881188" y="44100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6" name="文本框 47"/>
          <p:cNvSpPr txBox="1"/>
          <p:nvPr/>
        </p:nvSpPr>
        <p:spPr>
          <a:xfrm rot="5220000">
            <a:off x="700088" y="3752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2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4" name="文本框 45"/>
          <p:cNvSpPr txBox="1"/>
          <p:nvPr/>
        </p:nvSpPr>
        <p:spPr>
          <a:xfrm rot="2810103">
            <a:off x="2228850" y="23891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7115" y="1614170"/>
            <a:ext cx="2498725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第二部分</a:t>
            </a:r>
            <a:endParaRPr kumimoji="0" lang="en-US" altLang="zh-CN" sz="36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4-30</a:t>
            </a:r>
            <a:r>
              <a:rPr kumimoji="0" lang="zh-CN" altLang="en-US" sz="36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endParaRPr kumimoji="0" lang="zh-CN" altLang="en-US" sz="36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8535" y="3681095"/>
            <a:ext cx="2778760" cy="13220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pPr>
              <a:buFont typeface="Arial" panose="020B0604020202020204" pitchFamily="34" charset="0"/>
            </a:pP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写去看社戏的全过程。</a:t>
            </a:r>
            <a:endParaRPr lang="zh-CN" altLang="en-US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790315" y="1353820"/>
            <a:ext cx="483235" cy="4150995"/>
          </a:xfrm>
          <a:prstGeom prst="leftBrace">
            <a:avLst>
              <a:gd name="adj1" fmla="val 38978"/>
              <a:gd name="adj2" fmla="val 50000"/>
            </a:avLst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96715" y="1064260"/>
            <a:ext cx="473392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第一层（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4-9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）：写看社戏前的波折和转机。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72915" y="2281555"/>
            <a:ext cx="47548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第二层（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10-13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）：写去看社戏途中的见闻感受。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37990" y="3488690"/>
            <a:ext cx="47898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第三层（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14-21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）：写在赵庄看社戏。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36415" y="4721860"/>
            <a:ext cx="45370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第四层（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22-30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）：写看社戏后深夜归航偷豆。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F:\人教新课标初中语文7年级下册\16 社戏\图片\课文插图1-戏前波折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9144000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5"/>
          <p:cNvSpPr/>
          <p:nvPr/>
        </p:nvSpPr>
        <p:spPr>
          <a:xfrm>
            <a:off x="6054090" y="5766753"/>
            <a:ext cx="2926080" cy="92202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latin typeface="黑体" panose="02010609060101010101" pitchFamily="2" charset="-122"/>
              </a:rPr>
              <a:t>戏前波折</a:t>
            </a:r>
            <a:endParaRPr lang="zh-CN" altLang="en-US" sz="5400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F:\人教新课标初中语文7年级下册\16 社戏\图片\课文插图2-夏夜行船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635"/>
            <a:ext cx="9144635" cy="685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2"/>
          <p:cNvSpPr/>
          <p:nvPr/>
        </p:nvSpPr>
        <p:spPr>
          <a:xfrm>
            <a:off x="538798" y="435293"/>
            <a:ext cx="29260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2" charset="-122"/>
              </a:rPr>
              <a:t>夏夜行船</a:t>
            </a:r>
            <a:endParaRPr lang="zh-CN" altLang="en-US" sz="5400" dirty="0">
              <a:solidFill>
                <a:schemeClr val="bg1"/>
              </a:soli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F:\人教新课标初中语文7年级下册\16 社戏\图片\课文插图3-船头看戏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914273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2"/>
          <p:cNvSpPr/>
          <p:nvPr/>
        </p:nvSpPr>
        <p:spPr>
          <a:xfrm>
            <a:off x="5853113" y="5650548"/>
            <a:ext cx="2926080" cy="92202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2" charset="-122"/>
              </a:rPr>
              <a:t>船头看戏</a:t>
            </a:r>
            <a:endParaRPr lang="zh-CN" altLang="en-US" sz="5400" dirty="0">
              <a:solidFill>
                <a:schemeClr val="bg1"/>
              </a:soli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F:\人教新课标初中语文7年级下册\16 社戏\图片\课文插图4-月下归航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2"/>
          <p:cNvSpPr/>
          <p:nvPr/>
        </p:nvSpPr>
        <p:spPr>
          <a:xfrm>
            <a:off x="535940" y="556895"/>
            <a:ext cx="2938780" cy="92202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chemeClr val="bg1"/>
                </a:solidFill>
                <a:latin typeface="黑体" panose="02010609060101010101" pitchFamily="2" charset="-122"/>
              </a:rPr>
              <a:t>月下归航</a:t>
            </a:r>
            <a:endParaRPr lang="zh-CN" altLang="en-US" sz="5400" b="1" dirty="0">
              <a:solidFill>
                <a:schemeClr val="bg1"/>
              </a:soli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0281285" cy="6858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2885" y="3615690"/>
            <a:ext cx="875728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6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写看戏后的余波和“我”对社戏的怀念。</a:t>
            </a:r>
            <a:endParaRPr lang="zh-CN" altLang="en-US" sz="6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5560" y="835660"/>
            <a:ext cx="3993515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7200" b="1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第三部分（</a:t>
            </a:r>
            <a:r>
              <a:rPr lang="en-US" altLang="zh-CN" sz="7200" b="1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31-40</a:t>
            </a:r>
            <a:r>
              <a:rPr lang="zh-CN" altLang="en-US" sz="7200" b="1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）</a:t>
            </a:r>
            <a:endParaRPr lang="zh-CN" altLang="en-US" sz="7200" b="1" noProof="0" dirty="0">
              <a:ln>
                <a:noFill/>
              </a:ln>
              <a:effectLst/>
              <a:uLnTx/>
              <a:uFillTx/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</p:spPr>
      </p:pic>
      <p:sp>
        <p:nvSpPr>
          <p:cNvPr id="23553" name="标题 2"/>
          <p:cNvSpPr>
            <a:spLocks noGrp="1"/>
          </p:cNvSpPr>
          <p:nvPr>
            <p:ph type="title"/>
          </p:nvPr>
        </p:nvSpPr>
        <p:spPr>
          <a:xfrm>
            <a:off x="0" y="207645"/>
            <a:ext cx="5761355" cy="950595"/>
          </a:xfrm>
        </p:spPr>
        <p:txBody>
          <a:bodyPr anchor="ctr"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细读课文，深层解读</a:t>
            </a:r>
            <a:endParaRPr lang="zh-CN" altLang="en-US" sz="48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557" name="矩形 1"/>
          <p:cNvSpPr/>
          <p:nvPr/>
        </p:nvSpPr>
        <p:spPr>
          <a:xfrm>
            <a:off x="-457200" y="2240280"/>
            <a:ext cx="100584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、我们鲁镇的习惯，本来是凡有出嫁的女儿，倘自己还未当家，夏间便大抵回到母家去消夏。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铺垫：从民俗（鲁镇的习惯）入手，富于生活气息。同时为下文“我”随母亲归省做铺垫。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73630" y="1370612"/>
            <a:ext cx="4396740" cy="768350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  <a:sym typeface="+mn-ea"/>
              </a:rPr>
              <a:t>第一部分（</a:t>
            </a:r>
            <a:r>
              <a:rPr kumimoji="0" lang="en-US" altLang="zh-CN" sz="4400" b="1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  <a:sym typeface="+mn-ea"/>
              </a:rPr>
              <a:t>1-3</a:t>
            </a:r>
            <a:r>
              <a:rPr kumimoji="0" lang="zh-CN" altLang="en-US" sz="4400" b="1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  <a:sym typeface="+mn-ea"/>
              </a:rPr>
              <a:t>）</a:t>
            </a:r>
            <a:endParaRPr kumimoji="0" lang="zh-CN" altLang="en-US" sz="4400" b="1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305"/>
            <a:ext cx="9144000" cy="6803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1310" y="1657350"/>
            <a:ext cx="850074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4200"/>
              </a:lnSpc>
              <a:buFont typeface="Arial" panose="020B0604020202020204" pitchFamily="34" charset="0"/>
            </a:pPr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平桥村“极偏僻”而且“小”，但却是“我”的乐土，可见“我”平时环境的单调枯燥。“离海边不远”“临河”“打鱼”为下文的钓虾、“这十多个少年，委实没有一个不会凫水的，而且两三个还是弄潮的好手”做了铺垫。</a:t>
            </a:r>
            <a:endParaRPr lang="zh-CN" altLang="en-US" sz="4800"/>
          </a:p>
        </p:txBody>
      </p:sp>
      <p:sp>
        <p:nvSpPr>
          <p:cNvPr id="3" name="文本框 2"/>
          <p:cNvSpPr txBox="1"/>
          <p:nvPr/>
        </p:nvSpPr>
        <p:spPr>
          <a:xfrm>
            <a:off x="635" y="465455"/>
            <a:ext cx="914336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2</a:t>
            </a:r>
            <a:r>
              <a:rPr lang="zh-CN" altLang="en-US" sz="4000" b="1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4000" b="1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第</a:t>
            </a:r>
            <a:r>
              <a:rPr lang="en-US" altLang="zh-CN" sz="4000" b="1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1</a:t>
            </a:r>
            <a:r>
              <a:rPr lang="zh-CN" altLang="en-US" sz="4000" b="1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段介绍平桥村的环境有什么作用？</a:t>
            </a:r>
            <a:endParaRPr lang="zh-CN" altLang="en-US" sz="4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635"/>
            <a:ext cx="9142730" cy="6858635"/>
          </a:xfrm>
          <a:prstGeom prst="rect">
            <a:avLst/>
          </a:prstGeom>
        </p:spPr>
      </p:pic>
      <p:sp>
        <p:nvSpPr>
          <p:cNvPr id="21507" name="矩形 2"/>
          <p:cNvSpPr>
            <a:spLocks noChangeArrowheads="1"/>
          </p:cNvSpPr>
          <p:nvPr/>
        </p:nvSpPr>
        <p:spPr bwMode="auto">
          <a:xfrm>
            <a:off x="318135" y="401320"/>
            <a:ext cx="8506460" cy="21228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 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、</a:t>
            </a: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第</a:t>
            </a:r>
            <a:r>
              <a:rPr kumimoji="0" lang="en-US" altLang="zh-CN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2</a:t>
            </a: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段的叙述表现了平桥村什么样的风俗习惯？</a:t>
            </a:r>
            <a:endParaRPr kumimoji="0" lang="zh-CN" altLang="en-US" sz="44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502920" y="2524125"/>
            <a:ext cx="8137525" cy="38614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lnSpc>
                <a:spcPts val="42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家的客人是公共的，一起玩的是许多小朋友。因为有远客，家里就同意孩子们减少工作，让他们一起玩。这表现了平桥村淳朴善良和热情好客的民情风俗。特别是小朋友之间没有等级制度，是平等的，更是民风淳朴的表现。</a:t>
            </a:r>
            <a:endParaRPr lang="zh-CN" altLang="en-US" sz="40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300355" y="163195"/>
            <a:ext cx="467106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什么是社戏</a:t>
            </a:r>
            <a:r>
              <a:rPr lang="en-US" altLang="zh-CN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en-US" altLang="zh-CN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40" name="Text Box 4"/>
          <p:cNvSpPr txBox="1"/>
          <p:nvPr/>
        </p:nvSpPr>
        <p:spPr>
          <a:xfrm>
            <a:off x="0" y="1389380"/>
            <a:ext cx="9144000" cy="5015865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4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社</a:t>
            </a:r>
            <a:r>
              <a:rPr lang="en-US" altLang="zh-CN" sz="40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指土地神及祭祀土地神的活动；同时</a:t>
            </a:r>
            <a:r>
              <a:rPr lang="en-US" altLang="zh-CN" sz="40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又是古代的一个地区单位。 </a:t>
            </a:r>
            <a:br>
              <a:rPr lang="zh-CN" altLang="en-US" sz="4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4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  社戏，指在社中进行的有关宗教、风俗的戏艺活动。在绍兴，社日演戏是由来已久的了，南宋时，陆游的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华文新魏" pitchFamily="2" charset="-122"/>
              </a:rPr>
              <a:t>“</a:t>
            </a:r>
            <a:r>
              <a:rPr lang="zh-CN" altLang="en-US" sz="4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社日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华文新魏" pitchFamily="2" charset="-122"/>
              </a:rPr>
              <a:t>”</a:t>
            </a:r>
            <a:r>
              <a:rPr lang="zh-CN" altLang="en-US" sz="4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诗中就已经有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华文新魏" pitchFamily="2" charset="-122"/>
              </a:rPr>
              <a:t>“</a:t>
            </a:r>
            <a:r>
              <a:rPr lang="zh-CN" altLang="en-US" sz="4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太平处处是优场， 社日儿童喜欲狂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华文新魏" pitchFamily="2" charset="-122"/>
              </a:rPr>
              <a:t>”</a:t>
            </a:r>
            <a:r>
              <a:rPr lang="zh-CN" altLang="en-US" sz="4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的题咏。至清代，社戏成为乱弹戏剧的主要演出形式。 </a:t>
            </a:r>
            <a:endParaRPr lang="zh-CN" altLang="en-US" sz="4000" b="1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\Users\Administrator\Desktop\新建文件夹\010.jpg0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7365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293370" y="1827530"/>
            <a:ext cx="481711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说明这些虾一向都是给“我”吃，表现了农村小朋友的淳朴、好客。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580390" y="330835"/>
            <a:ext cx="8176260" cy="11988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4</a:t>
            </a:r>
            <a:r>
              <a:rPr kumimoji="0" lang="zh-CN" altLang="en-US" sz="48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、</a:t>
            </a:r>
            <a:r>
              <a:rPr kumimoji="0" lang="zh-CN" altLang="en-US" sz="48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“照例”二字说明了什么？</a:t>
            </a:r>
            <a:endParaRPr kumimoji="0" lang="zh-CN" altLang="en-US" sz="48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pic>
        <p:nvPicPr>
          <p:cNvPr id="20484" name="Picture 7" descr="E:\罗梦\苏七语上\苏七语大课堂（正文）\ZM39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0480" y="1827530"/>
            <a:ext cx="3864610" cy="4466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9143365" cy="685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22300" y="278765"/>
            <a:ext cx="8105140" cy="89154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5</a:t>
            </a:r>
            <a:r>
              <a:rPr kumimoji="0" lang="zh-CN" altLang="en-US" sz="4000" b="1" i="0" u="none" strike="noStrike" kern="1200" cap="none" spc="0" normalizeH="0" baseline="0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、</a:t>
            </a:r>
            <a:r>
              <a:rPr kumimoji="0" lang="zh-CN" altLang="en-US" sz="4000" b="1" i="0" u="none" strike="noStrike" kern="1200" cap="none" spc="0" normalizeH="0" baseline="0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如何理解小朋友们的“嘲笑”？</a:t>
            </a:r>
            <a:endParaRPr kumimoji="0" lang="zh-CN" altLang="en-US" sz="4000" b="1" i="0" u="none" strike="noStrike" kern="1200" cap="none" spc="0" normalizeH="0" baseline="0" noProof="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12" name="Text Box 6"/>
          <p:cNvSpPr txBox="1"/>
          <p:nvPr/>
        </p:nvSpPr>
        <p:spPr>
          <a:xfrm>
            <a:off x="4304665" y="1725930"/>
            <a:ext cx="4838700" cy="513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小朋友们是善意的“嘲笑”，实际上是鼓励“我”大胆些，勇敢些。一方面表现了“我”的尴尬，另一方面也反映了农村孩子的天真、友善和直爽的性格。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60705" y="1347470"/>
            <a:ext cx="8036560" cy="22517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、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“至于我在那里所第一盼望的，却在到赵庄去看戏”这个句子在文中有什么作用？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12" name="Text Box 6"/>
          <p:cNvSpPr txBox="1"/>
          <p:nvPr/>
        </p:nvSpPr>
        <p:spPr>
          <a:xfrm>
            <a:off x="560388" y="3598863"/>
            <a:ext cx="7932737" cy="2971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过渡，在结构上起承上启下的作用，承接上文的平桥村乐事，引出下文到赵庄去看社戏的事。“第一盼望”突出社戏对“我”的吸引力之大。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7236" y="437207"/>
            <a:ext cx="4678680" cy="768350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400" b="1" kern="1200" cap="none" spc="0" normalizeH="0" baseline="0" noProof="0" dirty="0">
                <a:latin typeface="+mj-ea"/>
                <a:ea typeface="+mj-ea"/>
                <a:cs typeface="+mn-cs"/>
                <a:sym typeface="+mn-ea"/>
              </a:rPr>
              <a:t>第二部分（</a:t>
            </a:r>
            <a:r>
              <a:rPr kumimoji="0" lang="en-US" altLang="zh-CN" sz="4400" b="1" kern="1200" cap="none" spc="0" normalizeH="0" baseline="0" noProof="0" dirty="0">
                <a:latin typeface="+mj-ea"/>
                <a:ea typeface="+mj-ea"/>
                <a:cs typeface="+mn-cs"/>
                <a:sym typeface="+mn-ea"/>
              </a:rPr>
              <a:t>4-30</a:t>
            </a:r>
            <a:r>
              <a:rPr kumimoji="0" lang="zh-CN" altLang="en-US" sz="4400" b="1" kern="1200" cap="none" spc="0" normalizeH="0" baseline="0" noProof="0" dirty="0">
                <a:latin typeface="+mj-ea"/>
                <a:ea typeface="+mj-ea"/>
                <a:cs typeface="+mn-cs"/>
                <a:sym typeface="+mn-ea"/>
              </a:rPr>
              <a:t>）</a:t>
            </a:r>
            <a:endParaRPr kumimoji="0" lang="zh-CN" altLang="en-US" sz="4400" b="1" kern="1200" cap="none" spc="0" normalizeH="0" baseline="0" noProof="0" dirty="0">
              <a:latin typeface="+mj-ea"/>
              <a:ea typeface="+mj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635" cy="6856730"/>
          </a:xfrm>
          <a:prstGeom prst="rect">
            <a:avLst/>
          </a:prstGeom>
        </p:spPr>
      </p:pic>
      <p:sp>
        <p:nvSpPr>
          <p:cNvPr id="34818" name="Text Box 7"/>
          <p:cNvSpPr txBox="1"/>
          <p:nvPr/>
        </p:nvSpPr>
        <p:spPr>
          <a:xfrm>
            <a:off x="744538" y="443230"/>
            <a:ext cx="753427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40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、看戏之前的波折有哪些？写这些波折有什么作用？</a:t>
            </a:r>
            <a:endParaRPr lang="zh-CN" altLang="en-US" sz="40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04228" y="2261553"/>
            <a:ext cx="7534275" cy="3930650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看社戏前，遇到了三重波折：一是早上就叫不到船；二是央人到邻村去问也没有；三是母亲不准“我”和别人一同去。这一波三折，极力渲染了“我”盼望看社戏的心情。制造悬念，激发读者强烈的阅读兴趣。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0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635"/>
            <a:ext cx="9143365" cy="6858635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49910" y="434340"/>
            <a:ext cx="8002270" cy="55308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、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双喜的几句话表现了他怎样的性格？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1800" y="1476375"/>
            <a:ext cx="441833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突出地表现了双喜聪明机智、果断自信、考虑事情周密的性格特点。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130" y="1477010"/>
            <a:ext cx="4041775" cy="5168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781368" y="167640"/>
            <a:ext cx="7581900" cy="17157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4</a:t>
            </a: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、</a:t>
            </a: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第</a:t>
            </a:r>
            <a:r>
              <a:rPr kumimoji="0" lang="en-US" altLang="zh-CN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11</a:t>
            </a: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段和第</a:t>
            </a:r>
            <a:r>
              <a:rPr kumimoji="0" lang="en-US" altLang="zh-CN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12</a:t>
            </a: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段是从哪些方面来写月夜行船的感受的？</a:t>
            </a:r>
            <a:endParaRPr kumimoji="0" lang="zh-CN" altLang="en-US" sz="44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088" y="1883093"/>
            <a:ext cx="7997825" cy="4741545"/>
          </a:xfrm>
          <a:prstGeom prst="rect">
            <a:avLst/>
          </a:prstGeom>
          <a:solidFill>
            <a:schemeClr val="bg1"/>
          </a:solidFill>
          <a:ln w="38100" cap="rnd" cmpd="dbl">
            <a:solidFill>
              <a:srgbClr val="00FF99"/>
            </a:solidFill>
            <a:prstDash val="lgDashDot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是从视觉、嗅觉、触觉、听觉等多方面着笔：从视觉方面，写了碧绿的豆麦田地，水中朦胧的月色，淡黑的起伏的连山，星星点点的渔火；从嗅觉方面写了豆麦和水草的清香；从触觉上，感到清香夹杂在水气中扑面地吹来；从听觉上，写了婉转悠扬的歌吹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C:\Users\Administrator\Desktop\新建文件夹\041.jpg04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  <p:sp>
        <p:nvSpPr>
          <p:cNvPr id="48130" name="文本框 32"/>
          <p:cNvSpPr txBox="1"/>
          <p:nvPr/>
        </p:nvSpPr>
        <p:spPr>
          <a:xfrm>
            <a:off x="4475163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1" name="文本框 34"/>
          <p:cNvSpPr txBox="1"/>
          <p:nvPr/>
        </p:nvSpPr>
        <p:spPr>
          <a:xfrm rot="-280097">
            <a:off x="8066088" y="24844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文本框 36"/>
          <p:cNvSpPr txBox="1"/>
          <p:nvPr/>
        </p:nvSpPr>
        <p:spPr>
          <a:xfrm rot="-5350866">
            <a:off x="5859463" y="2171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3" name="文本框 37"/>
          <p:cNvSpPr txBox="1"/>
          <p:nvPr/>
        </p:nvSpPr>
        <p:spPr>
          <a:xfrm rot="-4150866">
            <a:off x="5329238" y="2579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4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5" name="文本框 46"/>
          <p:cNvSpPr txBox="1"/>
          <p:nvPr/>
        </p:nvSpPr>
        <p:spPr>
          <a:xfrm rot="-424911">
            <a:off x="7067550" y="2427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6" name="文本框 47"/>
          <p:cNvSpPr txBox="1"/>
          <p:nvPr/>
        </p:nvSpPr>
        <p:spPr>
          <a:xfrm rot="-4150866">
            <a:off x="7653338" y="3354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7" name="文本框 49"/>
          <p:cNvSpPr txBox="1"/>
          <p:nvPr/>
        </p:nvSpPr>
        <p:spPr>
          <a:xfrm rot="657351">
            <a:off x="8167688" y="2039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8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9" name="文本框 51"/>
          <p:cNvSpPr txBox="1"/>
          <p:nvPr/>
        </p:nvSpPr>
        <p:spPr>
          <a:xfrm rot="-5350866">
            <a:off x="8364538" y="3570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0" name="文本框 32"/>
          <p:cNvSpPr txBox="1"/>
          <p:nvPr/>
        </p:nvSpPr>
        <p:spPr>
          <a:xfrm>
            <a:off x="3262313" y="4418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1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2" name="文本框 36"/>
          <p:cNvSpPr txBox="1"/>
          <p:nvPr/>
        </p:nvSpPr>
        <p:spPr>
          <a:xfrm rot="-1380000">
            <a:off x="3900488" y="21590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3" name="文本框 37"/>
          <p:cNvSpPr txBox="1"/>
          <p:nvPr/>
        </p:nvSpPr>
        <p:spPr>
          <a:xfrm rot="-180000">
            <a:off x="4130675" y="2911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4" name="文本框 45"/>
          <p:cNvSpPr txBox="1"/>
          <p:nvPr/>
        </p:nvSpPr>
        <p:spPr>
          <a:xfrm rot="-1380000">
            <a:off x="4460875" y="2181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5" name="文本框 46"/>
          <p:cNvSpPr txBox="1"/>
          <p:nvPr/>
        </p:nvSpPr>
        <p:spPr>
          <a:xfrm rot="-1380000">
            <a:off x="4830763" y="2395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6" name="文本框 47"/>
          <p:cNvSpPr txBox="1"/>
          <p:nvPr/>
        </p:nvSpPr>
        <p:spPr>
          <a:xfrm rot="-180000">
            <a:off x="5064125" y="30924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7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8" name="文本框 50"/>
          <p:cNvSpPr txBox="1"/>
          <p:nvPr/>
        </p:nvSpPr>
        <p:spPr>
          <a:xfrm rot="-170103">
            <a:off x="5589588" y="34480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9" name="文本框 51"/>
          <p:cNvSpPr txBox="1"/>
          <p:nvPr/>
        </p:nvSpPr>
        <p:spPr>
          <a:xfrm rot="-5350866">
            <a:off x="5843588" y="4289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0" name="文本框 32"/>
          <p:cNvSpPr txBox="1"/>
          <p:nvPr/>
        </p:nvSpPr>
        <p:spPr>
          <a:xfrm rot="1209897">
            <a:off x="1136650" y="473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1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2" name="文本框 36"/>
          <p:cNvSpPr txBox="1"/>
          <p:nvPr/>
        </p:nvSpPr>
        <p:spPr>
          <a:xfrm rot="-1380000">
            <a:off x="1604963" y="4086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3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4" name="文本框 45"/>
          <p:cNvSpPr txBox="1"/>
          <p:nvPr/>
        </p:nvSpPr>
        <p:spPr>
          <a:xfrm rot="-1380000">
            <a:off x="3162300" y="4003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5" name="文本框 46"/>
          <p:cNvSpPr txBox="1"/>
          <p:nvPr/>
        </p:nvSpPr>
        <p:spPr>
          <a:xfrm rot="-170103">
            <a:off x="787400" y="23876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6" name="文本框 47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7" name="文本框 49"/>
          <p:cNvSpPr txBox="1"/>
          <p:nvPr/>
        </p:nvSpPr>
        <p:spPr>
          <a:xfrm rot="-170103">
            <a:off x="3009900" y="4694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8" name="文本框 50"/>
          <p:cNvSpPr txBox="1"/>
          <p:nvPr/>
        </p:nvSpPr>
        <p:spPr>
          <a:xfrm rot="-170103">
            <a:off x="4157663" y="4027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9" name="文本框 51"/>
          <p:cNvSpPr txBox="1"/>
          <p:nvPr/>
        </p:nvSpPr>
        <p:spPr>
          <a:xfrm rot="-170103">
            <a:off x="4324350" y="47863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0" name="文本框 32"/>
          <p:cNvSpPr txBox="1"/>
          <p:nvPr/>
        </p:nvSpPr>
        <p:spPr>
          <a:xfrm rot="-5070842">
            <a:off x="320675" y="28971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1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2" name="文本框 36"/>
          <p:cNvSpPr txBox="1"/>
          <p:nvPr/>
        </p:nvSpPr>
        <p:spPr>
          <a:xfrm rot="-170103">
            <a:off x="322263" y="21939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3" name="文本框 37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4" name="文本框 45"/>
          <p:cNvSpPr txBox="1"/>
          <p:nvPr/>
        </p:nvSpPr>
        <p:spPr>
          <a:xfrm rot="-1380000">
            <a:off x="2117725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5" name="文本框 46"/>
          <p:cNvSpPr txBox="1"/>
          <p:nvPr/>
        </p:nvSpPr>
        <p:spPr>
          <a:xfrm rot="-1380000">
            <a:off x="2687638" y="2173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6" name="文本框 47"/>
          <p:cNvSpPr txBox="1"/>
          <p:nvPr/>
        </p:nvSpPr>
        <p:spPr>
          <a:xfrm rot="-180000">
            <a:off x="2416175" y="2736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7" name="文本框 49"/>
          <p:cNvSpPr txBox="1"/>
          <p:nvPr/>
        </p:nvSpPr>
        <p:spPr>
          <a:xfrm rot="-1380000">
            <a:off x="3276600" y="2395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8" name="文本框 50"/>
          <p:cNvSpPr txBox="1"/>
          <p:nvPr/>
        </p:nvSpPr>
        <p:spPr>
          <a:xfrm rot="-1380000">
            <a:off x="2849563" y="2976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9" name="文本框 51"/>
          <p:cNvSpPr txBox="1"/>
          <p:nvPr/>
        </p:nvSpPr>
        <p:spPr>
          <a:xfrm rot="-1380000">
            <a:off x="3484563" y="3113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70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71" name="文本框 34"/>
          <p:cNvSpPr txBox="1"/>
          <p:nvPr/>
        </p:nvSpPr>
        <p:spPr>
          <a:xfrm rot="-1030866">
            <a:off x="6313488" y="4751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72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73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74" name="文本框 45"/>
          <p:cNvSpPr txBox="1"/>
          <p:nvPr/>
        </p:nvSpPr>
        <p:spPr>
          <a:xfrm rot="-4502722">
            <a:off x="6777038" y="33559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75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76" name="文本框 47"/>
          <p:cNvSpPr txBox="1"/>
          <p:nvPr/>
        </p:nvSpPr>
        <p:spPr>
          <a:xfrm rot="-3456638">
            <a:off x="6742113" y="4259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77" name="文本框 49"/>
          <p:cNvSpPr txBox="1"/>
          <p:nvPr/>
        </p:nvSpPr>
        <p:spPr>
          <a:xfrm rot="-3180423">
            <a:off x="8107363" y="4122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78" name="文本框 50"/>
          <p:cNvSpPr txBox="1"/>
          <p:nvPr/>
        </p:nvSpPr>
        <p:spPr>
          <a:xfrm rot="-3640556">
            <a:off x="7237413" y="4446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79" name="文本框 51"/>
          <p:cNvSpPr txBox="1"/>
          <p:nvPr/>
        </p:nvSpPr>
        <p:spPr>
          <a:xfrm rot="1549510">
            <a:off x="8029575" y="32591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80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81" name="文本框 34"/>
          <p:cNvSpPr txBox="1"/>
          <p:nvPr/>
        </p:nvSpPr>
        <p:spPr>
          <a:xfrm rot="8340000">
            <a:off x="4922838" y="3995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82" name="文本框 36"/>
          <p:cNvSpPr txBox="1"/>
          <p:nvPr/>
        </p:nvSpPr>
        <p:spPr>
          <a:xfrm rot="-1160763">
            <a:off x="5773738" y="2608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83" name="文本框 37"/>
          <p:cNvSpPr txBox="1"/>
          <p:nvPr/>
        </p:nvSpPr>
        <p:spPr>
          <a:xfrm rot="39237">
            <a:off x="5649913" y="3130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84" name="文本框 45"/>
          <p:cNvSpPr txBox="1"/>
          <p:nvPr/>
        </p:nvSpPr>
        <p:spPr>
          <a:xfrm rot="-1160763">
            <a:off x="6334125" y="2630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85" name="文本框 46"/>
          <p:cNvSpPr txBox="1"/>
          <p:nvPr/>
        </p:nvSpPr>
        <p:spPr>
          <a:xfrm rot="-1160763">
            <a:off x="6704013" y="28448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86" name="文本框 47"/>
          <p:cNvSpPr txBox="1"/>
          <p:nvPr/>
        </p:nvSpPr>
        <p:spPr>
          <a:xfrm rot="39237">
            <a:off x="7185025" y="3314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87" name="文本框 49"/>
          <p:cNvSpPr txBox="1"/>
          <p:nvPr/>
        </p:nvSpPr>
        <p:spPr>
          <a:xfrm rot="-1160763">
            <a:off x="8021638" y="29241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88" name="文本框 50"/>
          <p:cNvSpPr txBox="1"/>
          <p:nvPr/>
        </p:nvSpPr>
        <p:spPr>
          <a:xfrm rot="-1160763">
            <a:off x="7488238" y="27908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89" name="文本框 51"/>
          <p:cNvSpPr txBox="1"/>
          <p:nvPr/>
        </p:nvSpPr>
        <p:spPr>
          <a:xfrm rot="-1160763">
            <a:off x="7964488" y="3651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90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91" name="文本框 34"/>
          <p:cNvSpPr txBox="1"/>
          <p:nvPr/>
        </p:nvSpPr>
        <p:spPr>
          <a:xfrm rot="8340000">
            <a:off x="3924300" y="3673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92" name="文本框 36"/>
          <p:cNvSpPr txBox="1"/>
          <p:nvPr/>
        </p:nvSpPr>
        <p:spPr>
          <a:xfrm rot="2810103">
            <a:off x="3811588" y="25908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93" name="文本框 37"/>
          <p:cNvSpPr txBox="1"/>
          <p:nvPr/>
        </p:nvSpPr>
        <p:spPr>
          <a:xfrm rot="4010103">
            <a:off x="3811588" y="31337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94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95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96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97" name="文本框 49"/>
          <p:cNvSpPr txBox="1"/>
          <p:nvPr/>
        </p:nvSpPr>
        <p:spPr>
          <a:xfrm rot="-1160763">
            <a:off x="6224588" y="3402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98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99" name="文本框 51"/>
          <p:cNvSpPr txBox="1"/>
          <p:nvPr/>
        </p:nvSpPr>
        <p:spPr>
          <a:xfrm rot="-1160763">
            <a:off x="5599113" y="4076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00" name="文本框 32"/>
          <p:cNvSpPr txBox="1"/>
          <p:nvPr/>
        </p:nvSpPr>
        <p:spPr>
          <a:xfrm rot="5400000">
            <a:off x="1139825" y="4084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01" name="文本框 34"/>
          <p:cNvSpPr txBox="1"/>
          <p:nvPr/>
        </p:nvSpPr>
        <p:spPr>
          <a:xfrm rot="8340000">
            <a:off x="1881188" y="44100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02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03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04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05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06" name="文本框 47"/>
          <p:cNvSpPr txBox="1"/>
          <p:nvPr/>
        </p:nvSpPr>
        <p:spPr>
          <a:xfrm rot="5220000">
            <a:off x="700088" y="3752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07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08" name="文本框 50"/>
          <p:cNvSpPr txBox="1"/>
          <p:nvPr/>
        </p:nvSpPr>
        <p:spPr>
          <a:xfrm rot="4020000">
            <a:off x="3700463" y="42227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09" name="文本框 51"/>
          <p:cNvSpPr txBox="1"/>
          <p:nvPr/>
        </p:nvSpPr>
        <p:spPr>
          <a:xfrm rot="4020000">
            <a:off x="4070350" y="4437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10" name="文本框 32"/>
          <p:cNvSpPr txBox="1"/>
          <p:nvPr/>
        </p:nvSpPr>
        <p:spPr>
          <a:xfrm rot="-880739">
            <a:off x="514350" y="337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11" name="文本框 34"/>
          <p:cNvSpPr txBox="1"/>
          <p:nvPr/>
        </p:nvSpPr>
        <p:spPr>
          <a:xfrm rot="8340000">
            <a:off x="1254125" y="3449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12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13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14" name="文本框 45"/>
          <p:cNvSpPr txBox="1"/>
          <p:nvPr/>
        </p:nvSpPr>
        <p:spPr>
          <a:xfrm rot="2810103">
            <a:off x="2228850" y="23891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15" name="文本框 46"/>
          <p:cNvSpPr txBox="1"/>
          <p:nvPr/>
        </p:nvSpPr>
        <p:spPr>
          <a:xfrm rot="2810103">
            <a:off x="2598738" y="26035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16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17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18" name="文本框 50"/>
          <p:cNvSpPr txBox="1"/>
          <p:nvPr/>
        </p:nvSpPr>
        <p:spPr>
          <a:xfrm rot="2810103">
            <a:off x="3073400" y="32623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19" name="文本框 51"/>
          <p:cNvSpPr txBox="1"/>
          <p:nvPr/>
        </p:nvSpPr>
        <p:spPr>
          <a:xfrm rot="2810103">
            <a:off x="3443288" y="34766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20" name="文本框 32"/>
          <p:cNvSpPr txBox="1"/>
          <p:nvPr/>
        </p:nvSpPr>
        <p:spPr>
          <a:xfrm rot="5400000">
            <a:off x="4749800" y="45386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21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22" name="文本框 36"/>
          <p:cNvSpPr txBox="1"/>
          <p:nvPr/>
        </p:nvSpPr>
        <p:spPr>
          <a:xfrm rot="-1160763">
            <a:off x="6237288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23" name="文本框 37"/>
          <p:cNvSpPr txBox="1"/>
          <p:nvPr/>
        </p:nvSpPr>
        <p:spPr>
          <a:xfrm rot="39237">
            <a:off x="6237288" y="4325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24" name="文本框 45"/>
          <p:cNvSpPr txBox="1"/>
          <p:nvPr/>
        </p:nvSpPr>
        <p:spPr>
          <a:xfrm rot="-1160763">
            <a:off x="6797675" y="3805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25" name="文本框 46"/>
          <p:cNvSpPr txBox="1"/>
          <p:nvPr/>
        </p:nvSpPr>
        <p:spPr>
          <a:xfrm rot="-1160763">
            <a:off x="7167563" y="4019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26" name="文本框 47"/>
          <p:cNvSpPr txBox="1"/>
          <p:nvPr/>
        </p:nvSpPr>
        <p:spPr>
          <a:xfrm rot="39237">
            <a:off x="6854825" y="4587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27" name="文本框 49"/>
          <p:cNvSpPr txBox="1"/>
          <p:nvPr/>
        </p:nvSpPr>
        <p:spPr>
          <a:xfrm rot="-1160763">
            <a:off x="7688263" y="4310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28" name="文本框 50"/>
          <p:cNvSpPr txBox="1"/>
          <p:nvPr/>
        </p:nvSpPr>
        <p:spPr>
          <a:xfrm rot="-1160763">
            <a:off x="7642225" y="46783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229" name="文本框 51"/>
          <p:cNvSpPr txBox="1"/>
          <p:nvPr/>
        </p:nvSpPr>
        <p:spPr>
          <a:xfrm rot="-1160763">
            <a:off x="6780213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18135" y="441325"/>
            <a:ext cx="8467090" cy="186309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 5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、</a:t>
            </a:r>
            <a:r>
              <a:rPr kumimoji="0" lang="zh-CN" altLang="en-US" sz="32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从第</a:t>
            </a:r>
            <a:r>
              <a:rPr kumimoji="0" lang="en-US" altLang="zh-CN" sz="32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14-21</a:t>
            </a:r>
            <a:r>
              <a:rPr kumimoji="0" lang="zh-CN" altLang="en-US" sz="32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段来看，“我”和小伙伴们对戏剧并没有什么了解，甚至可以说根本看不懂。那为什么还要如此兴师动众地来看戏呢？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8135" y="2580005"/>
            <a:ext cx="8518525" cy="3634740"/>
          </a:xfrm>
          <a:prstGeom prst="rect">
            <a:avLst/>
          </a:prstGeom>
          <a:solidFill>
            <a:schemeClr val="bg1"/>
          </a:solidFill>
          <a:ln w="38100" cap="rnd" cmpd="dbl">
            <a:solidFill>
              <a:srgbClr val="00FF99"/>
            </a:solidFill>
            <a:prstDash val="lgDash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伙伴们如此热衷于看戏，是因为对少年儿童来说，对未知事物和新鲜事物的追求与探索远比它本身更有吸引力。小伙伴们更在乎的不是戏剧的内容，而是看戏前后的那种快乐的氛围和感受，以及看戏途中可以无拘无束、自由自在玩耍的那份自由和乐趣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9144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2950" y="403543"/>
            <a:ext cx="7591425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、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第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23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段写到返途中遇到几个老渔父，这在文章中有何作用？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4035" name="矩形 2"/>
          <p:cNvSpPr/>
          <p:nvPr/>
        </p:nvSpPr>
        <p:spPr>
          <a:xfrm>
            <a:off x="742950" y="2659698"/>
            <a:ext cx="7591425" cy="3784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老渔父的“喝采”从侧面突出了船行之快和驾船技术的高超，“夜渔”呼应上文的“几点火”和“渔火”。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635" cy="68586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7040" y="385445"/>
            <a:ext cx="8188960" cy="225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、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在偷吃罗汉豆这一情节中，作者重点描写的是什么？表现了小伙伴们什么样的性格特点？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5059" name="矩形 2"/>
          <p:cNvSpPr/>
          <p:nvPr/>
        </p:nvSpPr>
        <p:spPr>
          <a:xfrm>
            <a:off x="446405" y="2909888"/>
            <a:ext cx="4572000" cy="29705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作者重点描写的是“偷”豆，通过对小伙伴们“摸”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“摘”“抛”“剥”“吃”等几个细节的描写，表现了他们各自不同的特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5060" name="Picture 2" descr="E:\罗梦\苏七语上\图片\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4420" y="2637155"/>
            <a:ext cx="4126230" cy="41167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C:\Users\Administrator\Desktop\新建文件夹\010.jpg0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17462" y="318"/>
            <a:ext cx="9144000" cy="6856730"/>
          </a:xfrm>
          <a:prstGeom prst="rect">
            <a:avLst/>
          </a:prstGeom>
        </p:spPr>
      </p:pic>
      <p:sp>
        <p:nvSpPr>
          <p:cNvPr id="57346" name="文本框 32"/>
          <p:cNvSpPr txBox="1"/>
          <p:nvPr/>
        </p:nvSpPr>
        <p:spPr>
          <a:xfrm>
            <a:off x="4475163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7" name="文本框 34"/>
          <p:cNvSpPr txBox="1"/>
          <p:nvPr/>
        </p:nvSpPr>
        <p:spPr>
          <a:xfrm rot="-280097">
            <a:off x="8066088" y="24844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8" name="文本框 36"/>
          <p:cNvSpPr txBox="1"/>
          <p:nvPr/>
        </p:nvSpPr>
        <p:spPr>
          <a:xfrm rot="-5350866">
            <a:off x="5859463" y="2171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9" name="文本框 37"/>
          <p:cNvSpPr txBox="1"/>
          <p:nvPr/>
        </p:nvSpPr>
        <p:spPr>
          <a:xfrm rot="-4150866">
            <a:off x="5329238" y="2579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0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1" name="文本框 46"/>
          <p:cNvSpPr txBox="1"/>
          <p:nvPr/>
        </p:nvSpPr>
        <p:spPr>
          <a:xfrm rot="-424911">
            <a:off x="7067550" y="2427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2" name="文本框 47"/>
          <p:cNvSpPr txBox="1"/>
          <p:nvPr/>
        </p:nvSpPr>
        <p:spPr>
          <a:xfrm rot="-4150866">
            <a:off x="7653338" y="3354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3" name="文本框 49"/>
          <p:cNvSpPr txBox="1"/>
          <p:nvPr/>
        </p:nvSpPr>
        <p:spPr>
          <a:xfrm rot="657351">
            <a:off x="8167688" y="2039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4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5" name="文本框 51"/>
          <p:cNvSpPr txBox="1"/>
          <p:nvPr/>
        </p:nvSpPr>
        <p:spPr>
          <a:xfrm rot="-5350866">
            <a:off x="8364538" y="3570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6" name="文本框 32"/>
          <p:cNvSpPr txBox="1"/>
          <p:nvPr/>
        </p:nvSpPr>
        <p:spPr>
          <a:xfrm>
            <a:off x="3262313" y="4418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7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8" name="文本框 36"/>
          <p:cNvSpPr txBox="1"/>
          <p:nvPr/>
        </p:nvSpPr>
        <p:spPr>
          <a:xfrm rot="-1380000">
            <a:off x="3900488" y="21590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9" name="文本框 37"/>
          <p:cNvSpPr txBox="1"/>
          <p:nvPr/>
        </p:nvSpPr>
        <p:spPr>
          <a:xfrm rot="-180000">
            <a:off x="4130675" y="2911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60" name="文本框 45"/>
          <p:cNvSpPr txBox="1"/>
          <p:nvPr/>
        </p:nvSpPr>
        <p:spPr>
          <a:xfrm rot="-1380000">
            <a:off x="4460875" y="2181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62" name="文本框 47"/>
          <p:cNvSpPr txBox="1"/>
          <p:nvPr/>
        </p:nvSpPr>
        <p:spPr>
          <a:xfrm rot="-180000">
            <a:off x="5064125" y="30924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63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64" name="文本框 50"/>
          <p:cNvSpPr txBox="1"/>
          <p:nvPr/>
        </p:nvSpPr>
        <p:spPr>
          <a:xfrm rot="-170103">
            <a:off x="5589588" y="34480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65" name="文本框 51"/>
          <p:cNvSpPr txBox="1"/>
          <p:nvPr/>
        </p:nvSpPr>
        <p:spPr>
          <a:xfrm rot="-5350866">
            <a:off x="5843588" y="4289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66" name="文本框 32"/>
          <p:cNvSpPr txBox="1"/>
          <p:nvPr/>
        </p:nvSpPr>
        <p:spPr>
          <a:xfrm rot="1209897">
            <a:off x="1136650" y="473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67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68" name="文本框 36"/>
          <p:cNvSpPr txBox="1"/>
          <p:nvPr/>
        </p:nvSpPr>
        <p:spPr>
          <a:xfrm rot="-1380000">
            <a:off x="1604963" y="4086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69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70" name="文本框 45"/>
          <p:cNvSpPr txBox="1"/>
          <p:nvPr/>
        </p:nvSpPr>
        <p:spPr>
          <a:xfrm rot="-1380000">
            <a:off x="3162300" y="4003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71" name="文本框 46"/>
          <p:cNvSpPr txBox="1"/>
          <p:nvPr/>
        </p:nvSpPr>
        <p:spPr>
          <a:xfrm rot="-170103">
            <a:off x="787400" y="23876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72" name="文本框 47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73" name="文本框 49"/>
          <p:cNvSpPr txBox="1"/>
          <p:nvPr/>
        </p:nvSpPr>
        <p:spPr>
          <a:xfrm rot="-170103">
            <a:off x="3009900" y="4694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74" name="文本框 50"/>
          <p:cNvSpPr txBox="1"/>
          <p:nvPr/>
        </p:nvSpPr>
        <p:spPr>
          <a:xfrm rot="-170103">
            <a:off x="4157663" y="4027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75" name="文本框 51"/>
          <p:cNvSpPr txBox="1"/>
          <p:nvPr/>
        </p:nvSpPr>
        <p:spPr>
          <a:xfrm rot="-170103">
            <a:off x="4324350" y="47863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76" name="文本框 32"/>
          <p:cNvSpPr txBox="1"/>
          <p:nvPr/>
        </p:nvSpPr>
        <p:spPr>
          <a:xfrm rot="-5070842">
            <a:off x="320675" y="28971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77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78" name="文本框 36"/>
          <p:cNvSpPr txBox="1"/>
          <p:nvPr/>
        </p:nvSpPr>
        <p:spPr>
          <a:xfrm rot="-170103">
            <a:off x="322263" y="21939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80" name="文本框 45"/>
          <p:cNvSpPr txBox="1"/>
          <p:nvPr/>
        </p:nvSpPr>
        <p:spPr>
          <a:xfrm rot="-1380000">
            <a:off x="2117725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81" name="文本框 46"/>
          <p:cNvSpPr txBox="1"/>
          <p:nvPr/>
        </p:nvSpPr>
        <p:spPr>
          <a:xfrm rot="-1380000">
            <a:off x="2687638" y="2173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82" name="文本框 47"/>
          <p:cNvSpPr txBox="1"/>
          <p:nvPr/>
        </p:nvSpPr>
        <p:spPr>
          <a:xfrm rot="-180000">
            <a:off x="2416175" y="2736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83" name="文本框 49"/>
          <p:cNvSpPr txBox="1"/>
          <p:nvPr/>
        </p:nvSpPr>
        <p:spPr>
          <a:xfrm rot="-1380000">
            <a:off x="3276600" y="2395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84" name="文本框 50"/>
          <p:cNvSpPr txBox="1"/>
          <p:nvPr/>
        </p:nvSpPr>
        <p:spPr>
          <a:xfrm rot="-1380000">
            <a:off x="2849563" y="2976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85" name="文本框 51"/>
          <p:cNvSpPr txBox="1"/>
          <p:nvPr/>
        </p:nvSpPr>
        <p:spPr>
          <a:xfrm rot="-1380000">
            <a:off x="3484563" y="3113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86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87" name="文本框 34"/>
          <p:cNvSpPr txBox="1"/>
          <p:nvPr/>
        </p:nvSpPr>
        <p:spPr>
          <a:xfrm rot="-1030866">
            <a:off x="6313488" y="4751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88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89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0" name="文本框 45"/>
          <p:cNvSpPr txBox="1"/>
          <p:nvPr/>
        </p:nvSpPr>
        <p:spPr>
          <a:xfrm rot="-4502722">
            <a:off x="6777038" y="33559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1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2" name="文本框 47"/>
          <p:cNvSpPr txBox="1"/>
          <p:nvPr/>
        </p:nvSpPr>
        <p:spPr>
          <a:xfrm rot="-3456638">
            <a:off x="6742113" y="4259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3" name="文本框 49"/>
          <p:cNvSpPr txBox="1"/>
          <p:nvPr/>
        </p:nvSpPr>
        <p:spPr>
          <a:xfrm rot="-3180423">
            <a:off x="8107363" y="4122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4" name="文本框 50"/>
          <p:cNvSpPr txBox="1"/>
          <p:nvPr/>
        </p:nvSpPr>
        <p:spPr>
          <a:xfrm rot="-3640556">
            <a:off x="7237413" y="4446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5" name="文本框 51"/>
          <p:cNvSpPr txBox="1"/>
          <p:nvPr/>
        </p:nvSpPr>
        <p:spPr>
          <a:xfrm rot="1549510">
            <a:off x="8029575" y="32591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6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7" name="文本框 34"/>
          <p:cNvSpPr txBox="1"/>
          <p:nvPr/>
        </p:nvSpPr>
        <p:spPr>
          <a:xfrm rot="8340000">
            <a:off x="4922838" y="3995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8" name="文本框 36"/>
          <p:cNvSpPr txBox="1"/>
          <p:nvPr/>
        </p:nvSpPr>
        <p:spPr>
          <a:xfrm rot="-1160763">
            <a:off x="5773738" y="2608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9" name="文本框 37"/>
          <p:cNvSpPr txBox="1"/>
          <p:nvPr/>
        </p:nvSpPr>
        <p:spPr>
          <a:xfrm rot="39237">
            <a:off x="5649913" y="3130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01" name="文本框 46"/>
          <p:cNvSpPr txBox="1"/>
          <p:nvPr/>
        </p:nvSpPr>
        <p:spPr>
          <a:xfrm rot="-1160763">
            <a:off x="6704013" y="28448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02" name="文本框 47"/>
          <p:cNvSpPr txBox="1"/>
          <p:nvPr/>
        </p:nvSpPr>
        <p:spPr>
          <a:xfrm rot="39237">
            <a:off x="7185025" y="3314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03" name="文本框 49"/>
          <p:cNvSpPr txBox="1"/>
          <p:nvPr/>
        </p:nvSpPr>
        <p:spPr>
          <a:xfrm rot="-1160763">
            <a:off x="8021638" y="29241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05" name="文本框 51"/>
          <p:cNvSpPr txBox="1"/>
          <p:nvPr/>
        </p:nvSpPr>
        <p:spPr>
          <a:xfrm rot="-1160763">
            <a:off x="7964488" y="3651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06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07" name="文本框 34"/>
          <p:cNvSpPr txBox="1"/>
          <p:nvPr/>
        </p:nvSpPr>
        <p:spPr>
          <a:xfrm rot="8340000">
            <a:off x="3924300" y="3673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08" name="文本框 36"/>
          <p:cNvSpPr txBox="1"/>
          <p:nvPr/>
        </p:nvSpPr>
        <p:spPr>
          <a:xfrm rot="2810103">
            <a:off x="3811588" y="25908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09" name="文本框 37"/>
          <p:cNvSpPr txBox="1"/>
          <p:nvPr/>
        </p:nvSpPr>
        <p:spPr>
          <a:xfrm rot="4010103">
            <a:off x="3811588" y="31337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10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11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12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13" name="文本框 49"/>
          <p:cNvSpPr txBox="1"/>
          <p:nvPr/>
        </p:nvSpPr>
        <p:spPr>
          <a:xfrm rot="-1160763">
            <a:off x="6224588" y="3402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14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15" name="文本框 51"/>
          <p:cNvSpPr txBox="1"/>
          <p:nvPr/>
        </p:nvSpPr>
        <p:spPr>
          <a:xfrm rot="-1160763">
            <a:off x="5599113" y="4076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16" name="文本框 32"/>
          <p:cNvSpPr txBox="1"/>
          <p:nvPr/>
        </p:nvSpPr>
        <p:spPr>
          <a:xfrm rot="5400000">
            <a:off x="1139825" y="4084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17" name="文本框 34"/>
          <p:cNvSpPr txBox="1"/>
          <p:nvPr/>
        </p:nvSpPr>
        <p:spPr>
          <a:xfrm rot="8340000">
            <a:off x="1881188" y="44100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18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19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20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21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22" name="文本框 47"/>
          <p:cNvSpPr txBox="1"/>
          <p:nvPr/>
        </p:nvSpPr>
        <p:spPr>
          <a:xfrm rot="5220000">
            <a:off x="700088" y="3752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23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24" name="文本框 50"/>
          <p:cNvSpPr txBox="1"/>
          <p:nvPr/>
        </p:nvSpPr>
        <p:spPr>
          <a:xfrm rot="4020000">
            <a:off x="3700463" y="42227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25" name="文本框 51"/>
          <p:cNvSpPr txBox="1"/>
          <p:nvPr/>
        </p:nvSpPr>
        <p:spPr>
          <a:xfrm rot="4020000">
            <a:off x="4070350" y="4437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26" name="文本框 32"/>
          <p:cNvSpPr txBox="1"/>
          <p:nvPr/>
        </p:nvSpPr>
        <p:spPr>
          <a:xfrm rot="-880739">
            <a:off x="514350" y="337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27" name="文本框 34"/>
          <p:cNvSpPr txBox="1"/>
          <p:nvPr/>
        </p:nvSpPr>
        <p:spPr>
          <a:xfrm rot="8340000">
            <a:off x="1254125" y="3449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28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29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30" name="文本框 45"/>
          <p:cNvSpPr txBox="1"/>
          <p:nvPr/>
        </p:nvSpPr>
        <p:spPr>
          <a:xfrm rot="2810103">
            <a:off x="2228850" y="23891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32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33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34" name="文本框 50"/>
          <p:cNvSpPr txBox="1"/>
          <p:nvPr/>
        </p:nvSpPr>
        <p:spPr>
          <a:xfrm rot="2810103">
            <a:off x="3073400" y="32623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35" name="文本框 51"/>
          <p:cNvSpPr txBox="1"/>
          <p:nvPr/>
        </p:nvSpPr>
        <p:spPr>
          <a:xfrm rot="2810103">
            <a:off x="3443288" y="34766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36" name="文本框 32"/>
          <p:cNvSpPr txBox="1"/>
          <p:nvPr/>
        </p:nvSpPr>
        <p:spPr>
          <a:xfrm rot="5400000">
            <a:off x="4749800" y="45386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37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38" name="文本框 36"/>
          <p:cNvSpPr txBox="1"/>
          <p:nvPr/>
        </p:nvSpPr>
        <p:spPr>
          <a:xfrm rot="-1160763">
            <a:off x="6237288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39" name="文本框 37"/>
          <p:cNvSpPr txBox="1"/>
          <p:nvPr/>
        </p:nvSpPr>
        <p:spPr>
          <a:xfrm rot="39237">
            <a:off x="6237288" y="4325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40" name="文本框 45"/>
          <p:cNvSpPr txBox="1"/>
          <p:nvPr/>
        </p:nvSpPr>
        <p:spPr>
          <a:xfrm rot="-1160763">
            <a:off x="6797675" y="3805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41" name="文本框 46"/>
          <p:cNvSpPr txBox="1"/>
          <p:nvPr/>
        </p:nvSpPr>
        <p:spPr>
          <a:xfrm rot="-1160763">
            <a:off x="7167563" y="4019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42" name="文本框 47"/>
          <p:cNvSpPr txBox="1"/>
          <p:nvPr/>
        </p:nvSpPr>
        <p:spPr>
          <a:xfrm rot="39237">
            <a:off x="6854825" y="4587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43" name="文本框 49"/>
          <p:cNvSpPr txBox="1"/>
          <p:nvPr/>
        </p:nvSpPr>
        <p:spPr>
          <a:xfrm rot="-1160763">
            <a:off x="7688263" y="4310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44" name="文本框 50"/>
          <p:cNvSpPr txBox="1"/>
          <p:nvPr/>
        </p:nvSpPr>
        <p:spPr>
          <a:xfrm rot="-1160763">
            <a:off x="7642225" y="46783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445" name="文本框 51"/>
          <p:cNvSpPr txBox="1"/>
          <p:nvPr/>
        </p:nvSpPr>
        <p:spPr>
          <a:xfrm rot="-1160763">
            <a:off x="6780213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2680" y="1668463"/>
            <a:ext cx="707644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1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、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六一公公的责备有何特点？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16082" y="529628"/>
            <a:ext cx="4528820" cy="706755"/>
          </a:xfrm>
          <a:prstGeom prst="rect">
            <a:avLst/>
          </a:prstGeom>
          <a:solidFill>
            <a:srgbClr val="CCFF99"/>
          </a:solidFill>
          <a:ln w="28575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000" b="1" kern="1200" cap="none" spc="0" normalizeH="0" baseline="0" noProof="0" dirty="0">
                <a:latin typeface="+mj-ea"/>
                <a:ea typeface="+mj-ea"/>
                <a:cs typeface="+mn-cs"/>
                <a:sym typeface="+mn-ea"/>
              </a:rPr>
              <a:t>第三部分（</a:t>
            </a:r>
            <a:r>
              <a:rPr kumimoji="0" lang="en-US" altLang="zh-CN" sz="4000" b="1" kern="1200" cap="none" spc="0" normalizeH="0" baseline="0" noProof="0" dirty="0">
                <a:latin typeface="+mj-ea"/>
                <a:ea typeface="+mj-ea"/>
                <a:cs typeface="+mn-cs"/>
                <a:sym typeface="+mn-ea"/>
              </a:rPr>
              <a:t>31-40</a:t>
            </a:r>
            <a:r>
              <a:rPr kumimoji="0" lang="zh-CN" altLang="en-US" sz="4000" b="1" kern="1200" cap="none" spc="0" normalizeH="0" baseline="0" noProof="0" dirty="0">
                <a:latin typeface="+mj-ea"/>
                <a:ea typeface="+mj-ea"/>
                <a:cs typeface="+mn-cs"/>
                <a:sym typeface="+mn-ea"/>
              </a:rPr>
              <a:t>）</a:t>
            </a:r>
            <a:endParaRPr kumimoji="0" lang="zh-CN" altLang="en-US" sz="4000" b="1" kern="1200" cap="none" spc="0" normalizeH="0" baseline="0" noProof="0" dirty="0"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8134" name="矩形 3"/>
          <p:cNvSpPr/>
          <p:nvPr/>
        </p:nvSpPr>
        <p:spPr>
          <a:xfrm>
            <a:off x="678180" y="2587625"/>
            <a:ext cx="7799705" cy="3784600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六一公公无意责备双喜等小朋友的偷豆行为，只是觉得他们踏坏了庄稼可惜。表现六一公公善良、宽厚，爱惜劳动果实。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305"/>
            <a:ext cx="9144000" cy="6803390"/>
          </a:xfrm>
          <a:prstGeom prst="rect">
            <a:avLst/>
          </a:prstGeom>
        </p:spPr>
      </p:pic>
      <p:pic>
        <p:nvPicPr>
          <p:cNvPr id="7170" name="Picture 2" descr="B1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66688"/>
            <a:ext cx="3429000" cy="122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3"/>
          <p:cNvSpPr/>
          <p:nvPr/>
        </p:nvSpPr>
        <p:spPr>
          <a:xfrm>
            <a:off x="318" y="1841818"/>
            <a:ext cx="914400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鲁迅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1881-1936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），中国现代伟大的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文学家、思想家、革命家</a:t>
            </a:r>
            <a:r>
              <a:rPr lang="zh-CN" altLang="en-US" sz="3200" b="1" dirty="0">
                <a:latin typeface="Times New Roman" panose="02020603050405020304" pitchFamily="18" charset="0"/>
              </a:rPr>
              <a:t>。原名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周树人</a:t>
            </a:r>
            <a:r>
              <a:rPr lang="zh-CN" altLang="en-US" sz="3200" b="1" dirty="0">
                <a:latin typeface="Times New Roman" panose="02020603050405020304" pitchFamily="18" charset="0"/>
              </a:rPr>
              <a:t>，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字豫才，浙江绍兴人。代表作</a:t>
            </a:r>
            <a:r>
              <a:rPr lang="zh-CN" altLang="en-US" sz="3200" b="1" dirty="0">
                <a:latin typeface="Times New Roman" panose="02020603050405020304" pitchFamily="18" charset="0"/>
              </a:rPr>
              <a:t>：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小说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呐喊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彷徨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，散文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朝花夕拾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latin typeface="Arial" panose="020B0604020202020204" pitchFamily="34" charset="0"/>
              </a:rPr>
              <a:t>散文诗集</a:t>
            </a:r>
            <a:r>
              <a:rPr lang="en-US" altLang="zh-CN" sz="3200" b="1" u="sng">
                <a:latin typeface="Arial" panose="020B0604020202020204" pitchFamily="34" charset="0"/>
              </a:rPr>
              <a:t>《</a:t>
            </a:r>
            <a:r>
              <a:rPr lang="zh-CN" altLang="en-US" sz="3200" b="1" u="sng" dirty="0">
                <a:latin typeface="Arial" panose="020B0604020202020204" pitchFamily="34" charset="0"/>
              </a:rPr>
              <a:t>野草</a:t>
            </a:r>
            <a:r>
              <a:rPr lang="en-US" altLang="zh-CN" sz="3200" b="1" u="sng">
                <a:latin typeface="Arial" panose="020B0604020202020204" pitchFamily="34" charset="0"/>
              </a:rPr>
              <a:t>》</a:t>
            </a:r>
            <a:r>
              <a:rPr lang="zh-CN" altLang="en-US" b="1" u="sng" dirty="0">
                <a:latin typeface="Arial" panose="020B0604020202020204" pitchFamily="34" charset="0"/>
              </a:rPr>
              <a:t>。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杂文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坟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二心集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等。</a:t>
            </a:r>
            <a:endParaRPr lang="zh-CN" altLang="en-US" sz="3200" b="1" u="sng" dirty="0">
              <a:solidFill>
                <a:srgbClr val="FF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    1918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年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月，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第一次用“鲁迅”的笔名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，发表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中国现代文学史上第一篇白话小说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狂人日记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     1921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年发表中篇小说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阿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Q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正传</a:t>
            </a:r>
            <a:r>
              <a:rPr lang="en-US" altLang="zh-CN" sz="3200" b="1" u="sng">
                <a:solidFill>
                  <a:srgbClr val="FF00FF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是中国现代文学史上杰出的作品之一。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1111885" y="305118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8080"/>
                </a:solidFill>
                <a:latin typeface="Times New Roman" panose="02020603050405020304" pitchFamily="18" charset="0"/>
              </a:rPr>
              <a:t>走近作者</a:t>
            </a:r>
            <a:endParaRPr lang="zh-CN" altLang="en-US" sz="4400" b="1" u="sng" dirty="0">
              <a:solidFill>
                <a:srgbClr val="00808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7" name="Picture 5" descr="LSB0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790" y="0"/>
            <a:ext cx="4878705" cy="184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914527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34060" y="443865"/>
            <a:ext cx="7971790" cy="7683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2</a:t>
            </a: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、</a:t>
            </a: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六一公公是一个怎样的形象？</a:t>
            </a:r>
            <a:endParaRPr kumimoji="0" lang="zh-CN" altLang="en-US" sz="44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9155" name="矩形 2"/>
          <p:cNvSpPr/>
          <p:nvPr/>
        </p:nvSpPr>
        <p:spPr>
          <a:xfrm>
            <a:off x="430530" y="1451610"/>
            <a:ext cx="8171815" cy="48158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一公公是一个淳朴乡民的形象。对于孩子们偷他的豆，只是责备“不肯好好的摘，踏坏了不少”，听说摘豆是为了请客，马上说“这是应该的”，可见他并不是吝啬的人，而且还善解人意；后来他又亲自送豆，表现了他热情好客的性格。“我”夸了他一句，“竟非常感激起来”，体现了他老实厚道的农民本色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635" cy="6858000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89610" y="391795"/>
            <a:ext cx="776541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3</a:t>
            </a:r>
            <a:r>
              <a:rPr kumimoji="0" lang="zh-CN" altLang="en-US" sz="40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、平桥村为什么是“我”的乐土</a:t>
            </a:r>
            <a:r>
              <a:rPr kumimoji="0" lang="zh-CN" altLang="en-US" sz="4000" b="1" i="0" u="none" strike="noStrike" kern="1200" cap="none" spc="0" normalizeH="0" baseline="0" noProof="0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+mn-ea"/>
              </a:rPr>
              <a:t>？</a:t>
            </a:r>
            <a:endParaRPr kumimoji="0" lang="zh-CN" altLang="en-US" sz="4000" b="1" i="0" u="none" strike="noStrike" kern="1200" cap="none" spc="0" normalizeH="0" baseline="0" noProof="0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5780" y="1259840"/>
            <a:ext cx="8167370" cy="5405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民风淳朴的乡村，对一个在封建家庭中生长、受各种规矩束缚的孩子来说，确实是快乐自由的天堂。“我”作为客人，在这里“得到优待”，钓到虾“照例是归我吃”，而且小伙伴们对“我”无微不至地体贴照顾，尤其在“看社戏”一节，这种友爱和照顾表现得淋漓尽致。在这里“我”可以免念</a:t>
            </a:r>
            <a:r>
              <a:rPr lang="zh-CN" altLang="en-US" sz="3600" b="1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那些陈腐无用的</a:t>
            </a:r>
            <a:endParaRPr lang="zh-CN" altLang="en-US" sz="3600" b="1" dirty="0">
              <a:solidFill>
                <a:srgbClr val="C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0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635" cy="6857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2255" y="370840"/>
            <a:ext cx="8693150" cy="606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且也没有那么多规矩，即使“打了太公”，全村“也决没有一个会想出‘犯上’这两个字来”，对于自幼就压抑在封建道德秩序中的“我”而言，这样的自由是一种多么宝贵的享受。而且在农村可以亲近大自然，“掘蚯蚓”“钓虾”“放牛”，这相对于城镇宅院中“我”那种受束缚的生活而言，无疑是新鲜有趣极具魅力的。所以说平桥村“在我是乐土”。</a:t>
            </a:r>
            <a:endParaRPr lang="zh-CN" altLang="en-US" sz="3600" b="1" dirty="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9144000" cy="6858635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8455" y="1227773"/>
            <a:ext cx="8467725" cy="7308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人物形象生动传神。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175" y="2077720"/>
            <a:ext cx="8608060" cy="44208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成功地刻画了众多栩栩如生的人物形象。文中的双喜聪明，能干，善解人意，富有同情心，而且反应灵敏，考虑周到，办事果断，充满自信，又有组织才能和号召力，是孩子们的领袖。六一公公虽然着墨很少，但几笔勾勒极其准确，写出他的宽厚、淳朴、好客、热诚。“我”之所以认为这一夜的戏好、豆好，原因就在于这片乐土上的人好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695" y="306070"/>
            <a:ext cx="3180715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 b="1" dirty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写作借鉴</a:t>
            </a:r>
            <a:endParaRPr lang="zh-CN" altLang="en-US" sz="5400" b="1" dirty="0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9144000" cy="6857365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99465" y="422910"/>
            <a:ext cx="5410835" cy="9709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2.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景物描写细腻逼真。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1788" y="1594485"/>
            <a:ext cx="8480425" cy="4892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景物描写是这篇文章具有永久魅力的原因之一，作者采用写意的笔法，从色彩、气味和声响等角度描绘了月夜行船、船头看戏、午夜归航等几个充满诗情画意的画面，情景交融，充满了水乡特色。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9144000" cy="6858635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63880" y="360680"/>
            <a:ext cx="5124450" cy="10509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3.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叙事详略得当。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2095" y="1722755"/>
            <a:ext cx="8698230" cy="4411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作者浓墨重彩地铺写看社戏的经过，包括看戏前的曲折、看戏途中的所见所闻、看戏的枯燥过程和归航偷豆，令人读来身临其境，深受感染。而对得以看戏的机缘、看戏后的余波，作者则简略带过，用笔非常高明，极为有效地突出了文章的重点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98306" name="组合 98305"/>
          <p:cNvGrpSpPr/>
          <p:nvPr/>
        </p:nvGrpSpPr>
        <p:grpSpPr>
          <a:xfrm>
            <a:off x="4931247" y="2146618"/>
            <a:ext cx="2971800" cy="2819400"/>
            <a:chOff x="1785" y="1850"/>
            <a:chExt cx="1776" cy="1680"/>
          </a:xfrm>
        </p:grpSpPr>
        <p:sp>
          <p:nvSpPr>
            <p:cNvPr id="98307" name="椭圆 98306"/>
            <p:cNvSpPr/>
            <p:nvPr/>
          </p:nvSpPr>
          <p:spPr>
            <a:xfrm>
              <a:off x="1785" y="1850"/>
              <a:ext cx="1776" cy="1680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308" name="矩形 98307">
              <a:hlinkClick r:id="rId2" action="ppaction://hlinksldjump"/>
            </p:cNvPr>
            <p:cNvSpPr/>
            <p:nvPr/>
          </p:nvSpPr>
          <p:spPr>
            <a:xfrm>
              <a:off x="2088" y="1968"/>
              <a:ext cx="1170" cy="129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solidFill>
                    <a:srgbClr val="FF0000"/>
                  </a:solidFill>
                  <a:effectLst>
                    <a:outerShdw dist="35921" dir="2699999" algn="ctr" rotWithShape="0">
                      <a:srgbClr val="C0C0C0">
                        <a:alpha val="80000"/>
                      </a:srgbClr>
                    </a:outerShdw>
                  </a:effectLst>
                  <a:latin typeface="华文行楷" charset="0"/>
                  <a:ea typeface="华文行楷" charset="0"/>
                </a:rPr>
                <a:t>美</a:t>
              </a:r>
              <a:endParaRPr lang="zh-CN" altLang="en-US" sz="3600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98309" name="文本框 98308"/>
          <p:cNvSpPr txBox="1"/>
          <p:nvPr/>
        </p:nvSpPr>
        <p:spPr>
          <a:xfrm>
            <a:off x="5210175" y="822325"/>
            <a:ext cx="22479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5400" b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 </a:t>
            </a:r>
            <a:r>
              <a:rPr lang="zh-CN" altLang="en-US" sz="5400" b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景  美</a:t>
            </a:r>
            <a:endParaRPr lang="zh-CN" altLang="en-US" sz="5400" b="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98310" name="文本框 98309"/>
          <p:cNvSpPr txBox="1"/>
          <p:nvPr/>
        </p:nvSpPr>
        <p:spPr>
          <a:xfrm>
            <a:off x="5076825" y="5422900"/>
            <a:ext cx="2514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hlinkClick r:id="rId2" action="ppaction://hlinksldjump"/>
              </a:rPr>
              <a:t>人  美</a:t>
            </a:r>
            <a:endParaRPr lang="zh-CN" altLang="en-US" sz="5400" b="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98311" name="文本框 98310"/>
          <p:cNvSpPr txBox="1"/>
          <p:nvPr/>
        </p:nvSpPr>
        <p:spPr>
          <a:xfrm>
            <a:off x="4063365" y="2344420"/>
            <a:ext cx="1013460" cy="23412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r>
              <a:rPr lang="zh-CN" altLang="en-US" sz="5400" b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生活美</a:t>
            </a:r>
            <a:endParaRPr lang="zh-CN" altLang="en-US" sz="5400" b="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98312" name="文本框 98311"/>
          <p:cNvSpPr txBox="1"/>
          <p:nvPr/>
        </p:nvSpPr>
        <p:spPr>
          <a:xfrm>
            <a:off x="8034020" y="2344103"/>
            <a:ext cx="1006475" cy="2514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5400" b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hlinkClick r:id="rId2" action="ppaction://hlinksldjump"/>
              </a:rPr>
              <a:t>情意美</a:t>
            </a:r>
            <a:endParaRPr lang="zh-CN" altLang="en-US" sz="5400" b="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98313" name="文本框 98312"/>
          <p:cNvSpPr txBox="1"/>
          <p:nvPr/>
        </p:nvSpPr>
        <p:spPr>
          <a:xfrm>
            <a:off x="118745" y="1334770"/>
            <a:ext cx="3931920" cy="5139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4000" b="0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本文通过童年时“我”和伙伴们在农村看社戏的事件，抒发了“我”对美好童年生活的怀念之情，从而表达了“我”对热忱、友好、平等、和谐的人际关系的向往。</a:t>
            </a:r>
            <a:endParaRPr lang="zh-CN" altLang="en-US" sz="36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8314" name="文本框 98313"/>
          <p:cNvSpPr txBox="1"/>
          <p:nvPr/>
        </p:nvSpPr>
        <p:spPr>
          <a:xfrm>
            <a:off x="139542" y="283210"/>
            <a:ext cx="3535680" cy="9220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algn="ctr">
              <a:spcBef>
                <a:spcPct val="0"/>
              </a:spcBef>
            </a:pPr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隶书" pitchFamily="49" charset="-122"/>
              </a:rPr>
              <a:t>总结全文</a:t>
            </a:r>
            <a:r>
              <a:rPr lang="zh-CN" altLang="en-US" sz="4800" dirty="0">
                <a:solidFill>
                  <a:schemeClr val="tx2"/>
                </a:solidFill>
                <a:latin typeface="Arial" panose="020B0604020202020204" pitchFamily="34" charset="0"/>
                <a:ea typeface="隶书" pitchFamily="49" charset="-122"/>
              </a:rPr>
              <a:t>：</a:t>
            </a:r>
            <a:endParaRPr lang="zh-CN" altLang="en-US" sz="4800" dirty="0">
              <a:solidFill>
                <a:schemeClr val="tx2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/>
      <p:bldP spid="98310" grpId="0"/>
      <p:bldP spid="98311" grpId="0"/>
      <p:bldP spid="98312" grpId="0"/>
      <p:bldP spid="98313" grpId="0"/>
      <p:bldP spid="9831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9144000" cy="6858635"/>
          </a:xfrm>
          <a:prstGeom prst="rect">
            <a:avLst/>
          </a:prstGeom>
        </p:spPr>
      </p:pic>
      <p:sp>
        <p:nvSpPr>
          <p:cNvPr id="5" name="Text Box 3"/>
          <p:cNvSpPr txBox="1"/>
          <p:nvPr/>
        </p:nvSpPr>
        <p:spPr>
          <a:xfrm>
            <a:off x="622300" y="1995805"/>
            <a:ext cx="79298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 1.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完成课后练习。</a:t>
            </a:r>
            <a:endParaRPr lang="en-US" altLang="zh-CN" sz="4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 2.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阅读鲁迅的其他作品，深入了解鲁迅。</a:t>
            </a:r>
            <a:endParaRPr lang="zh-CN" altLang="zh-CN" sz="4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7745" y="661670"/>
            <a:ext cx="3550920" cy="11068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600" b="1" dirty="0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课后作业</a:t>
            </a:r>
            <a:endParaRPr lang="zh-CN" altLang="en-US" sz="6600" b="1" dirty="0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010" name="Rectangle 2"/>
          <p:cNvSpPr>
            <a:spLocks noGrp="1" noChangeArrowheads="1"/>
          </p:cNvSpPr>
          <p:nvPr>
            <p:ph idx="1"/>
          </p:nvPr>
        </p:nvSpPr>
        <p:spPr>
          <a:xfrm>
            <a:off x="147955" y="1522095"/>
            <a:ext cx="8869680" cy="533527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   1.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小说：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以塑造人物形象为中心，通过情节的展开和环境的渲染来反映社会生活的一种文学体裁。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   2.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小说的三要素：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人物、情节、环境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。其中，  “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人物”是主要要素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。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   3.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小说的情节结构：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开端</a:t>
            </a: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—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发展</a:t>
            </a: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—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高潮</a:t>
            </a: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—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结局。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仿宋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仿宋_GB2312" pitchFamily="49" charset="-122"/>
              <a:cs typeface="+mn-cs"/>
            </a:endParaRPr>
          </a:p>
        </p:txBody>
      </p:sp>
      <p:sp>
        <p:nvSpPr>
          <p:cNvPr id="12291" name="WordArt 3"/>
          <p:cNvSpPr>
            <a:spLocks noTextEdit="1"/>
          </p:cNvSpPr>
          <p:nvPr/>
        </p:nvSpPr>
        <p:spPr>
          <a:xfrm>
            <a:off x="285115" y="260350"/>
            <a:ext cx="440309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 eaLnBrk="0" hangingPunct="0"/>
            <a:r>
              <a:rPr lang="zh-CN" altLang="en-US" sz="5400"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>
                    <a:alpha val="89803"/>
                  </a:srgbClr>
                </a:solidFill>
                <a:effectLst>
                  <a:prstShdw prst="shdw17" dist="17961" dir="2699999">
                    <a:srgbClr val="000000"/>
                  </a:prstShdw>
                </a:effectLst>
                <a:latin typeface="华文新魏" charset="0"/>
                <a:ea typeface="华文新魏" charset="0"/>
              </a:rPr>
              <a:t>小说知识介绍：</a:t>
            </a:r>
            <a:endParaRPr lang="zh-CN" altLang="en-US" sz="5400"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>
                  <a:alpha val="89803"/>
                </a:srgbClr>
              </a:solidFill>
              <a:effectLst>
                <a:prstShdw prst="shdw17" dist="17961" dir="2699999">
                  <a:srgbClr val="000000"/>
                </a:prst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0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0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4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0">
                                            <p:txEl>
                                              <p:charRg st="4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0">
                                            <p:txEl>
                                              <p:charRg st="4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7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0">
                                            <p:txEl>
                                              <p:charRg st="7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0">
                                            <p:txEl>
                                              <p:charRg st="7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214630" y="654685"/>
            <a:ext cx="690753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解读小说的一般方法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291" name="Text Box 3">
            <a:hlinkClick r:id="rId1" action="ppaction://hlinksldjump"/>
          </p:cNvPr>
          <p:cNvSpPr txBox="1"/>
          <p:nvPr/>
        </p:nvSpPr>
        <p:spPr>
          <a:xfrm>
            <a:off x="250825" y="1989455"/>
            <a:ext cx="8893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说情节</a:t>
            </a:r>
            <a:r>
              <a:rPr lang="zh-CN" altLang="en-US" sz="3200" b="1" dirty="0">
                <a:latin typeface="Arial" panose="020B0604020202020204" pitchFamily="34" charset="0"/>
              </a:rPr>
              <a:t>，多角度概括，了解文章的主要内容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250825" y="3933825"/>
            <a:ext cx="8803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读精段</a:t>
            </a:r>
            <a:r>
              <a:rPr lang="zh-CN" altLang="en-US" sz="3200" b="1" dirty="0">
                <a:latin typeface="Arial" panose="020B0604020202020204" pitchFamily="34" charset="0"/>
              </a:rPr>
              <a:t>，层次式品析，理解环境描写的作用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214630" y="2961640"/>
            <a:ext cx="8840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评人物</a:t>
            </a:r>
            <a:r>
              <a:rPr lang="zh-CN" altLang="en-US" sz="3200" b="1" dirty="0">
                <a:latin typeface="Arial" panose="020B0604020202020204" pitchFamily="34" charset="0"/>
              </a:rPr>
              <a:t>，简笔式速写，体会文章中人物形象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287655" y="4942205"/>
            <a:ext cx="87674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抓文眼</a:t>
            </a:r>
            <a:r>
              <a:rPr lang="zh-CN" altLang="en-US" sz="3200" b="1" dirty="0">
                <a:latin typeface="Arial" panose="020B0604020202020204" pitchFamily="34" charset="0"/>
              </a:rPr>
              <a:t>，深入式理解，明确文章的主旨意义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42" name="Picture 2" descr="B0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" y="167640"/>
            <a:ext cx="37338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 Box 4"/>
          <p:cNvSpPr txBox="1"/>
          <p:nvPr/>
        </p:nvSpPr>
        <p:spPr>
          <a:xfrm>
            <a:off x="792480" y="382905"/>
            <a:ext cx="25488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</a:rPr>
              <a:t>背景介绍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10245" name="Rectangle 5"/>
          <p:cNvSpPr/>
          <p:nvPr/>
        </p:nvSpPr>
        <p:spPr>
          <a:xfrm>
            <a:off x="635" y="1469390"/>
            <a:ext cx="8987790" cy="538861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457200" indent="-457200">
              <a:spcBef>
                <a:spcPct val="2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zh-CN" altLang="en-US" sz="3600" b="1" dirty="0">
                <a:solidFill>
                  <a:srgbClr val="FF3300"/>
                </a:solidFill>
                <a:latin typeface="方正姚体" pitchFamily="2" charset="-122"/>
                <a:ea typeface="方正姚体" pitchFamily="2" charset="-122"/>
              </a:rPr>
              <a:t>短篇小说</a:t>
            </a:r>
            <a:r>
              <a:rPr lang="en-US" altLang="zh-CN" sz="3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社戏</a:t>
            </a:r>
            <a:r>
              <a:rPr lang="en-US" altLang="zh-CN" sz="3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写于</a:t>
            </a:r>
            <a:r>
              <a:rPr lang="en-US" altLang="zh-CN" sz="3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1922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年</a:t>
            </a:r>
            <a:r>
              <a:rPr lang="en-US" altLang="zh-CN" sz="3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10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月，当时社会</a:t>
            </a:r>
            <a:r>
              <a:rPr lang="zh-CN" altLang="en-US" sz="3600" b="1" dirty="0">
                <a:solidFill>
                  <a:srgbClr val="FF3300"/>
                </a:solidFill>
                <a:latin typeface="方正姚体" pitchFamily="2" charset="-122"/>
                <a:ea typeface="方正姚体" pitchFamily="2" charset="-122"/>
              </a:rPr>
              <a:t>黑暗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，农民</a:t>
            </a:r>
            <a:r>
              <a:rPr lang="zh-CN" altLang="en-US" sz="3600" b="1" dirty="0">
                <a:solidFill>
                  <a:srgbClr val="FF3300"/>
                </a:solidFill>
                <a:latin typeface="方正姚体" pitchFamily="2" charset="-122"/>
                <a:ea typeface="方正姚体" pitchFamily="2" charset="-122"/>
              </a:rPr>
              <a:t>痛苦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，使他自然回忆起心中保留的一块净土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方正姚体" pitchFamily="2" charset="-122"/>
              </a:rPr>
              <a:t>—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平桥村。那里有外祖母的慈爱，也有纯朴善良农民的抚爱，更有热情能干的小伙伴们的友爱，那里还有一片可以摆脱封建教育和封建伦礼观念的自由天地。他</a:t>
            </a:r>
            <a:r>
              <a:rPr lang="zh-CN" altLang="en-US" sz="3600" b="1" dirty="0">
                <a:solidFill>
                  <a:srgbClr val="FF3300"/>
                </a:solidFill>
                <a:latin typeface="方正姚体" pitchFamily="2" charset="-122"/>
                <a:ea typeface="方正姚体" pitchFamily="2" charset="-122"/>
              </a:rPr>
              <a:t>热爱农村，热爱劳动人民，热爱农村孩子，向往美好自由的生活，这种思想感情融于作品中。</a:t>
            </a:r>
            <a:endParaRPr lang="zh-CN" altLang="en-US" sz="3600" b="1" dirty="0">
              <a:solidFill>
                <a:srgbClr val="FF33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00170" y="167640"/>
            <a:ext cx="50882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方正姚体" pitchFamily="2" charset="-122"/>
                <a:sym typeface="+mn-ea"/>
              </a:rPr>
              <a:t>作者在文中融入了一种怎样的思想感情？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方正姚体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双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983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372745" y="262890"/>
            <a:ext cx="83978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方正姚体" pitchFamily="2" charset="-122"/>
              </a:rPr>
              <a:t>文中的“我”是不是鲁迅？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11268" name="Rectangle 4"/>
          <p:cNvSpPr/>
          <p:nvPr/>
        </p:nvSpPr>
        <p:spPr>
          <a:xfrm>
            <a:off x="0" y="1184910"/>
            <a:ext cx="9144000" cy="65614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小说本身是一个虚构的故事</a:t>
            </a:r>
            <a:r>
              <a:rPr lang="zh-CN" altLang="en-US" sz="3600" b="1" dirty="0">
                <a:latin typeface="Arial" panose="020B0604020202020204" pitchFamily="34" charset="0"/>
              </a:rPr>
              <a:t>，小说中的人物、环境、故事情节等要素都是虚构的，即使是第一人称的“我</a:t>
            </a:r>
            <a:r>
              <a:rPr lang="en-US" altLang="zh-CN" sz="3600" b="1"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</a:rPr>
              <a:t>也不例外。如本文就是一篇小说，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其中的我虽有少年鲁迅的影子，但绝不等同于他本人。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       鲁迅的外祖母住在浙江绍兴鲁镇的安桥村，课文所写的那段生活的背景也不是原原本本的安桥村，而是一个经艺术加工的平桥村。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“我”虽在文中称“迅哥儿”，但也不能视为鲁迅自己。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charRg st="0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图片15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/>
        </p:nvSpPr>
        <p:spPr>
          <a:xfrm>
            <a:off x="0" y="180340"/>
            <a:ext cx="9144635" cy="6677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800" b="1" dirty="0">
                <a:solidFill>
                  <a:srgbClr val="336600"/>
                </a:solidFill>
                <a:latin typeface="Times New Roman" panose="02020603050405020304" pitchFamily="18" charset="0"/>
                <a:ea typeface="隶书" pitchFamily="49" charset="-122"/>
              </a:rPr>
              <a:t>   </a:t>
            </a:r>
            <a:r>
              <a:rPr lang="zh-CN" altLang="en-US" sz="4800" b="1" dirty="0">
                <a:solidFill>
                  <a:srgbClr val="336600"/>
                </a:solidFill>
                <a:latin typeface="Times New Roman" panose="02020603050405020304" pitchFamily="18" charset="0"/>
                <a:ea typeface="隶书" pitchFamily="49" charset="-122"/>
              </a:rPr>
              <a:t>给下列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红体字</a:t>
            </a:r>
            <a:r>
              <a:rPr lang="zh-CN" altLang="en-US" sz="4800" b="1" dirty="0">
                <a:solidFill>
                  <a:srgbClr val="336600"/>
                </a:solidFill>
                <a:latin typeface="Times New Roman" panose="02020603050405020304" pitchFamily="18" charset="0"/>
                <a:ea typeface="隶书" pitchFamily="49" charset="-122"/>
              </a:rPr>
              <a:t>注音</a:t>
            </a:r>
            <a:b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</a:b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归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省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家    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惮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絮叨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怠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慢 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撺 掇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凫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 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潺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歌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吹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蕴 藻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家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眷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漂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渺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40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踱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来踱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    撮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棹 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楫</a:t>
            </a: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</a:t>
            </a:r>
            <a:endParaRPr lang="zh-CN" altLang="en-US" sz="48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539750" y="1125538"/>
            <a:ext cx="123031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xǐng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339340" y="1033780"/>
            <a:ext cx="12573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háng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4211638" y="1196975"/>
            <a:ext cx="10033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dàn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5940425" y="1125538"/>
            <a:ext cx="16383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xù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dao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323850" y="2421255"/>
            <a:ext cx="86201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dài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1979613" y="2420938"/>
            <a:ext cx="21748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cuān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 duo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4727893" y="2421255"/>
            <a:ext cx="63658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fú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3" name="Text Box 11"/>
          <p:cNvSpPr txBox="1"/>
          <p:nvPr/>
        </p:nvSpPr>
        <p:spPr>
          <a:xfrm>
            <a:off x="6046788" y="2287588"/>
            <a:ext cx="12287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chán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8204" name="Text Box 12"/>
          <p:cNvSpPr txBox="1"/>
          <p:nvPr/>
        </p:nvSpPr>
        <p:spPr>
          <a:xfrm>
            <a:off x="539750" y="3573463"/>
            <a:ext cx="111601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chuì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2035493" y="3484880"/>
            <a:ext cx="186531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yùn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zǎo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6" name="Text Box 14"/>
          <p:cNvSpPr txBox="1"/>
          <p:nvPr/>
        </p:nvSpPr>
        <p:spPr>
          <a:xfrm>
            <a:off x="4426585" y="3484880"/>
            <a:ext cx="117316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juàn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7" name="Text Box 15"/>
          <p:cNvSpPr txBox="1"/>
          <p:nvPr/>
        </p:nvSpPr>
        <p:spPr>
          <a:xfrm>
            <a:off x="5599748" y="3573463"/>
            <a:ext cx="23193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piāo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miǎo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8" name="Text Box 16"/>
          <p:cNvSpPr txBox="1"/>
          <p:nvPr/>
        </p:nvSpPr>
        <p:spPr>
          <a:xfrm>
            <a:off x="323850" y="4869180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err="1">
                <a:solidFill>
                  <a:srgbClr val="FF0000"/>
                </a:solidFill>
                <a:latin typeface="Tahoma" panose="020B0604030504040204" pitchFamily="34" charset="0"/>
              </a:rPr>
              <a:t>du</a:t>
            </a:r>
            <a:r>
              <a:rPr lang="en-US" altLang="zh-CN" sz="3600" b="1" err="1">
                <a:solidFill>
                  <a:srgbClr val="FF0000"/>
                </a:solidFill>
                <a:latin typeface="Arial" panose="020B0604020202020204" pitchFamily="34" charset="0"/>
              </a:rPr>
              <a:t>ó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209" name="Text Box 17"/>
          <p:cNvSpPr txBox="1"/>
          <p:nvPr/>
        </p:nvSpPr>
        <p:spPr>
          <a:xfrm>
            <a:off x="3059113" y="4868863"/>
            <a:ext cx="1873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Tahoma" panose="020B0604030504040204" pitchFamily="34" charset="0"/>
              </a:rPr>
              <a:t>cuō</a:t>
            </a:r>
            <a:endParaRPr lang="en-US" altLang="zh-CN" sz="44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210" name="Text Box 18"/>
          <p:cNvSpPr txBox="1"/>
          <p:nvPr/>
        </p:nvSpPr>
        <p:spPr>
          <a:xfrm>
            <a:off x="4501515" y="4836795"/>
            <a:ext cx="20307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Tahoma" panose="020B0604030504040204" pitchFamily="34" charset="0"/>
              </a:rPr>
              <a:t>zh</a:t>
            </a:r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</a:rPr>
              <a:t>à</a:t>
            </a:r>
            <a:r>
              <a:rPr lang="en-US" altLang="zh-CN" sz="4000" b="1" err="1">
                <a:solidFill>
                  <a:srgbClr val="FF0000"/>
                </a:solidFill>
                <a:latin typeface="Tahoma" panose="020B0604030504040204" pitchFamily="34" charset="0"/>
              </a:rPr>
              <a:t>o</a:t>
            </a:r>
            <a:endParaRPr lang="en-US" altLang="zh-CN" sz="40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211" name="Text Box 19"/>
          <p:cNvSpPr txBox="1"/>
          <p:nvPr/>
        </p:nvSpPr>
        <p:spPr>
          <a:xfrm>
            <a:off x="6554788" y="4808538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Tahoma" panose="020B0604030504040204" pitchFamily="34" charset="0"/>
              </a:rPr>
              <a:t>j</a:t>
            </a:r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</a:rPr>
              <a:t>í</a:t>
            </a:r>
            <a:endParaRPr lang="en-US" altLang="zh-CN" sz="40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  <p:bldP spid="8201" grpId="0"/>
      <p:bldP spid="8202" grpId="0"/>
      <p:bldP spid="8203" grpId="0"/>
      <p:bldP spid="8204" grpId="0"/>
      <p:bldP spid="8205" grpId="0"/>
      <p:bldP spid="8206" grpId="0"/>
      <p:bldP spid="8207" grpId="0"/>
      <p:bldP spid="8208" grpId="0"/>
      <p:bldP spid="8209" grpId="0"/>
      <p:bldP spid="8210" grpId="0"/>
      <p:bldP spid="82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2730" y="557530"/>
            <a:ext cx="8639175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600" b="1" noProof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6600" b="1" noProof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2" charset="-122"/>
                <a:sym typeface="+mn-ea"/>
              </a:rPr>
              <a:t>速读课文，整体感知</a:t>
            </a:r>
            <a:endParaRPr lang="zh-CN" altLang="en-US" sz="6600" b="1" noProof="0" smtClean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ea typeface="黑体" panose="02010609060101010101" pitchFamily="2" charset="-122"/>
              <a:sym typeface="+mn-ea"/>
            </a:endParaRPr>
          </a:p>
          <a:p>
            <a:r>
              <a:rPr lang="zh-CN" altLang="en-US" sz="6600" b="1" noProof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2" charset="-122"/>
                <a:sym typeface="+mn-ea"/>
              </a:rPr>
              <a:t>     </a:t>
            </a:r>
            <a:r>
              <a:rPr lang="zh-CN" altLang="en-US" sz="8800" b="1" noProof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2" charset="-122"/>
                <a:sym typeface="+mn-ea"/>
              </a:rPr>
              <a:t>本文的线索是什么？</a:t>
            </a:r>
            <a:endParaRPr lang="zh-CN" altLang="en-US" sz="8800" b="1" noProof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ea typeface="黑体" panose="02010609060101010101" pitchFamily="2" charset="-122"/>
              <a:sym typeface="+mn-ea"/>
            </a:endParaRPr>
          </a:p>
          <a:p>
            <a:r>
              <a:rPr lang="zh-CN" altLang="en-US" sz="8800" b="1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2" charset="-122"/>
                <a:sym typeface="+mn-ea"/>
              </a:rPr>
              <a:t>    到赵庄看戏。</a:t>
            </a:r>
            <a:endParaRPr lang="zh-CN" altLang="en-US" sz="8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0000" tIns="46800" rIns="90000" bIns="4680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0000" tIns="46800" rIns="90000" bIns="4680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默认设计模板_2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默认设计模板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0000" tIns="46800" rIns="90000" bIns="4680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0000" tIns="46800" rIns="90000" bIns="4680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4921</Words>
  <Application>WPS 演示</Application>
  <PresentationFormat>在屏幕上显示</PresentationFormat>
  <Paragraphs>659</Paragraphs>
  <Slides>37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9" baseType="lpstr">
      <vt:lpstr>Arial</vt:lpstr>
      <vt:lpstr>宋体</vt:lpstr>
      <vt:lpstr>Wingdings</vt:lpstr>
      <vt:lpstr>华文新魏</vt:lpstr>
      <vt:lpstr>隶书</vt:lpstr>
      <vt:lpstr>微软雅黑</vt:lpstr>
      <vt:lpstr>Times New Roman</vt:lpstr>
      <vt:lpstr>黑体</vt:lpstr>
      <vt:lpstr>楷体_GB2312</vt:lpstr>
      <vt:lpstr>新宋体</vt:lpstr>
      <vt:lpstr>仿宋_GB2312</vt:lpstr>
      <vt:lpstr>华文新魏</vt:lpstr>
      <vt:lpstr>方正姚体</vt:lpstr>
      <vt:lpstr>Tahoma</vt:lpstr>
      <vt:lpstr>楷体</vt:lpstr>
      <vt:lpstr>方正粗黑宋简体</vt:lpstr>
      <vt:lpstr>Arial Unicode MS</vt:lpstr>
      <vt:lpstr>华文行楷</vt:lpstr>
      <vt:lpstr>Segoe Print</vt:lpstr>
      <vt:lpstr>仿宋</vt:lpstr>
      <vt:lpstr>默认设计模板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整体感知，理清层次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细读课文，深层解读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甲哥</cp:lastModifiedBy>
  <cp:revision>6</cp:revision>
  <dcterms:created xsi:type="dcterms:W3CDTF">2020-02-08T06:45:00Z</dcterms:created>
  <dcterms:modified xsi:type="dcterms:W3CDTF">2020-02-09T02:14:08Z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