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64" r:id="rId3"/>
    <p:sldId id="268" r:id="rId4"/>
    <p:sldId id="310" r:id="rId5"/>
    <p:sldId id="284" r:id="rId6"/>
    <p:sldId id="311" r:id="rId7"/>
    <p:sldId id="312" r:id="rId8"/>
    <p:sldId id="315" r:id="rId9"/>
    <p:sldId id="313" r:id="rId10"/>
    <p:sldId id="337" r:id="rId11"/>
    <p:sldId id="338" r:id="rId12"/>
    <p:sldId id="314" r:id="rId13"/>
    <p:sldId id="317" r:id="rId14"/>
    <p:sldId id="346" r:id="rId15"/>
    <p:sldId id="339" r:id="rId16"/>
    <p:sldId id="341" r:id="rId17"/>
    <p:sldId id="342" r:id="rId18"/>
    <p:sldId id="343" r:id="rId19"/>
    <p:sldId id="344" r:id="rId20"/>
    <p:sldId id="285" r:id="rId21"/>
    <p:sldId id="286" r:id="rId22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3025" cy="7373302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tags" Target="tags/tag2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/>
          <a:p>
            <a:pPr lvl="0" algn="l" fontAlgn="base"/>
            <a:endParaRPr sz="1200" strike="noStrike" noProof="1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/>
          <a:p>
            <a:pPr lvl="0" algn="r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algn="r" fontAlgn="base"/>
              <a:t>2021/11/10</a:t>
            </a:fld>
            <a:endParaRPr lang="zh-CN" altLang="en-US" sz="1200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3077" name="备注占位符 4"/>
          <p:cNvSpPr>
            <a:spLocks noGrp="1" noRot="1" noChangeAspect="1"/>
          </p:cNvSpPr>
          <p:nvPr/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12700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/>
          <a:p>
            <a:pPr lvl="0" algn="l" fontAlgn="base"/>
            <a:endParaRPr sz="1200" strike="noStrike" noProof="1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/>
          <a:p>
            <a:pPr lvl="0" algn="r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algn="r" fontAlgn="base"/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lvl="0" defTabSz="0" fontAlgn="base">
      <a:defRPr sz="1200" kern="1200"/>
    </a:lvl1pPr>
    <a:lvl2pPr marL="0" lvl="1" indent="0" defTabSz="0" fontAlgn="base">
      <a:defRPr sz="1200" kern="1200"/>
    </a:lvl2pPr>
    <a:lvl3pPr marL="0" lvl="2" indent="0" defTabSz="0" fontAlgn="base">
      <a:defRPr sz="1200" kern="1200"/>
    </a:lvl3pPr>
    <a:lvl4pPr marL="0" lvl="3" indent="0" defTabSz="0" fontAlgn="base">
      <a:defRPr sz="1200" kern="1200"/>
    </a:lvl4pPr>
    <a:lvl5pPr marL="0" lvl="4" indent="0" defTabSz="0" fontAlgn="base">
      <a:defRPr sz="1200" kern="1200"/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latinLnBrk="0" hangingPunct="1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2021/11/10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latinLnBrk="0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‹#›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latinLnBrk="0" hangingPunct="1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2021/11/10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latinLnBrk="0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‹#›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011862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60118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latinLnBrk="0" hangingPunct="1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2021/11/10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latinLnBrk="0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‹#›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114800" y="6400800"/>
            <a:ext cx="914400" cy="282575"/>
          </a:xfrm>
          <a:prstGeom prst="rect">
            <a:avLst/>
          </a:prstGeom>
          <a:noFill/>
          <a:ln w="9525">
            <a:noFill/>
          </a:ln>
        </p:spPr>
        <p:txBody>
          <a:bodyPr vert="horz" lIns="45720" rIns="45720" anchor="ctr"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latinLnBrk="0" hangingPunct="1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2021/11/10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latinLnBrk="0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‹#›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latinLnBrk="0" hangingPunct="1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2021/11/10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latinLnBrk="0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‹#›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6863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latinLnBrk="0" hangingPunct="1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2021/11/10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latinLnBrk="0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‹#›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latinLnBrk="0" hangingPunct="1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2021/11/10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latinLnBrk="0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‹#›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latinLnBrk="0" hangingPunct="1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2021/11/10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latinLnBrk="0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‹#›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latinLnBrk="0" hangingPunct="1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2021/11/10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latinLnBrk="0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‹#›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latinLnBrk="0" hangingPunct="1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2021/11/10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latinLnBrk="0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‹#›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latinLnBrk="0" hangingPunct="1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2021/11/10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latinLnBrk="0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latinLnBrk="0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‹#›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image" Target="../media/image1.jpe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 rotWithShape="1">
            <a:gsLst>
              <a:gs pos="0">
                <a:srgbClr val="918415"/>
              </a:gs>
              <a:gs pos="50000">
                <a:srgbClr val="EEEDE7"/>
              </a:gs>
              <a:gs pos="100000">
                <a:srgbClr val="918415"/>
              </a:gs>
            </a:gsLst>
            <a:lin ang="0" scaled="1"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zh-CN" sz="1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vert="horz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9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>
            <a:lvl1pPr algn="l">
              <a:defRPr sz="1100">
                <a:solidFill>
                  <a:srgbClr val="626262"/>
                </a:solidFill>
              </a:defRPr>
            </a:lvl1pPr>
          </a:lstStyle>
          <a:p>
            <a:pPr lvl="0" eaLnBrk="1" fontAlgn="base" latinLnBrk="0" hangingPunct="1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2021/11/10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1030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  <a:noFill/>
          <a:ln w="9525">
            <a:noFill/>
          </a:ln>
        </p:spPr>
        <p:txBody>
          <a:bodyPr vert="horz" anchor="ctr"/>
          <a:lstStyle>
            <a:lvl1pPr algn="r">
              <a:defRPr sz="1100">
                <a:solidFill>
                  <a:srgbClr val="626262"/>
                </a:solidFill>
              </a:defRPr>
            </a:lvl1pPr>
          </a:lstStyle>
          <a:p>
            <a:pPr lvl="0" eaLnBrk="1" fontAlgn="base" latinLnBrk="0" hangingPunct="1"/>
            <a:endParaRPr strike="noStrike" noProof="1">
              <a:ea typeface="宋体" panose="02010600030101010101" pitchFamily="2" charset="-122"/>
            </a:endParaRPr>
          </a:p>
        </p:txBody>
      </p:sp>
      <p:sp>
        <p:nvSpPr>
          <p:cNvPr id="103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2575"/>
          </a:xfrm>
          <a:prstGeom prst="rect">
            <a:avLst/>
          </a:prstGeom>
          <a:noFill/>
          <a:ln w="9525">
            <a:noFill/>
          </a:ln>
        </p:spPr>
        <p:txBody>
          <a:bodyPr vert="horz" lIns="45720" rIns="45720" anchor="ctr"/>
          <a:lstStyle>
            <a:lvl1pPr algn="ctr">
              <a:defRPr sz="1100" b="1">
                <a:solidFill>
                  <a:srgbClr val="626262"/>
                </a:solidFill>
              </a:defRPr>
            </a:lvl1pPr>
          </a:lstStyle>
          <a:p>
            <a:pPr lvl="0" eaLnBrk="1" fontAlgn="base" latinLnBrk="0" hangingPunct="1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latinLnBrk="0" hangingPunct="1"/>
              <a:t>‹#›</a:t>
            </a:fld>
            <a:endParaRPr lang="zh-CN" altLang="en-US" strike="noStrike" noProof="1">
              <a:ea typeface="宋体" panose="02010600030101010101" pitchFamily="2" charset="-122"/>
            </a:endParaRPr>
          </a:p>
        </p:txBody>
      </p:sp>
      <p:sp>
        <p:nvSpPr>
          <p:cNvPr id="1032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 rotWithShape="1">
            <a:gsLst>
              <a:gs pos="0">
                <a:srgbClr val="918415"/>
              </a:gs>
              <a:gs pos="50000">
                <a:srgbClr val="EEEDE7"/>
              </a:gs>
              <a:gs pos="100000">
                <a:srgbClr val="918415"/>
              </a:gs>
            </a:gsLst>
            <a:lin ang="0" scaled="1"/>
          </a:gradFill>
          <a:ln w="25400">
            <a:noFill/>
          </a:ln>
        </p:spPr>
        <p:txBody>
          <a:bodyPr anchor="ctr"/>
          <a:lstStyle/>
          <a:p>
            <a:pPr lvl="0" algn="ctr"/>
            <a:endParaRPr lang="zh-CN" altLang="zh-CN" sz="1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marL="0" lvl="0" indent="0" algn="ctr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  <a:sym typeface="Franklin Gothic Medium" panose="020b0603020102020204" pitchFamily="34" charset="0"/>
        </a:defRPr>
      </a:lvl1pPr>
    </p:titleStyle>
    <p:bodyStyle>
      <a:lvl1pPr marL="342900" lvl="0" indent="-342900" algn="l" defTabSz="0" eaLnBrk="1" fontAlgn="base" latinLnBrk="0" hangingPunct="1">
        <a:lnSpc>
          <a:spcPct val="100000"/>
        </a:lnSpc>
        <a:spcBef>
          <a:spcPct val="20000"/>
        </a:spcBef>
        <a:buClr>
          <a:schemeClr val="tx2"/>
        </a:buClr>
        <a:buSzPct val="50000"/>
        <a:buFont typeface="Wingdings 2" panose="05020102010507070707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  <a:sym typeface="Franklin Gothic Book"/>
        </a:defRPr>
      </a:lvl1pPr>
      <a:lvl2pPr marL="742950" lvl="1" indent="-285750" algn="l" defTabSz="0" eaLnBrk="1" fontAlgn="base" latinLnBrk="0" hangingPunct="1">
        <a:lnSpc>
          <a:spcPct val="100000"/>
        </a:lnSpc>
        <a:spcBef>
          <a:spcPct val="20000"/>
        </a:spcBef>
        <a:buClr>
          <a:schemeClr val="tx2"/>
        </a:buClr>
        <a:buSzPct val="50000"/>
        <a:buFont typeface="Wingdings 2" panose="05020102010507070707" pitchFamily="18" charset="2"/>
        <a:buChar char="Þ"/>
        <a:defRPr sz="2800" kern="1200">
          <a:solidFill>
            <a:schemeClr val="tx1"/>
          </a:solidFill>
          <a:latin typeface="Franklin Gothic Book"/>
          <a:ea typeface="黑体" panose="02010609060101010101" pitchFamily="49" charset="-122"/>
          <a:cs typeface="+mn-cs"/>
          <a:sym typeface="Franklin Gothic Book"/>
        </a:defRPr>
      </a:lvl2pPr>
      <a:lvl3pPr marL="1143000" lvl="2" indent="-228600" algn="l" defTabSz="0" eaLnBrk="1" fontAlgn="base" latinLnBrk="0" hangingPunct="1">
        <a:lnSpc>
          <a:spcPct val="100000"/>
        </a:lnSpc>
        <a:spcBef>
          <a:spcPct val="20000"/>
        </a:spcBef>
        <a:buClr>
          <a:schemeClr val="tx2"/>
        </a:buClr>
        <a:buSzPct val="50000"/>
        <a:buFont typeface="Wingdings 2" panose="05020102010507070707" pitchFamily="18" charset="2"/>
        <a:buChar char=""/>
        <a:defRPr sz="2400" kern="1200">
          <a:solidFill>
            <a:schemeClr val="tx1"/>
          </a:solidFill>
          <a:latin typeface="Franklin Gothic Book"/>
          <a:ea typeface="黑体" panose="02010609060101010101" pitchFamily="49" charset="-122"/>
          <a:cs typeface="+mn-cs"/>
          <a:sym typeface="Franklin Gothic Book"/>
        </a:defRPr>
      </a:lvl3pPr>
      <a:lvl4pPr marL="1600200" lvl="3" indent="-228600" algn="l" defTabSz="0" eaLnBrk="1" fontAlgn="base" latinLnBrk="0" hangingPunct="1">
        <a:lnSpc>
          <a:spcPct val="100000"/>
        </a:lnSpc>
        <a:spcBef>
          <a:spcPct val="20000"/>
        </a:spcBef>
        <a:buClr>
          <a:schemeClr val="tx2"/>
        </a:buClr>
        <a:buSzPct val="50000"/>
        <a:buFont typeface="Wingdings 2" panose="05020102010507070707" pitchFamily="18" charset="2"/>
        <a:buChar char=""/>
        <a:defRPr sz="2000" kern="1200">
          <a:solidFill>
            <a:schemeClr val="tx1"/>
          </a:solidFill>
          <a:latin typeface="Franklin Gothic Book"/>
          <a:ea typeface="黑体" panose="02010609060101010101" pitchFamily="49" charset="-122"/>
          <a:cs typeface="+mn-cs"/>
          <a:sym typeface="Franklin Gothic Book"/>
        </a:defRPr>
      </a:lvl4pPr>
      <a:lvl5pPr marL="2057400" lvl="4" indent="-228600" algn="l" defTabSz="0" eaLnBrk="1" fontAlgn="base" latinLnBrk="0" hangingPunct="1">
        <a:lnSpc>
          <a:spcPct val="100000"/>
        </a:lnSpc>
        <a:spcBef>
          <a:spcPct val="20000"/>
        </a:spcBef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Franklin Gothic Book"/>
          <a:ea typeface="黑体" panose="02010609060101010101" pitchFamily="49" charset="-122"/>
          <a:cs typeface="+mn-cs"/>
          <a:sym typeface="Franklin Gothic Book"/>
        </a:defRPr>
      </a:lvl5pPr>
      <a:lvl6pPr marL="2514600" lvl="5" indent="-228600" algn="l" defTabSz="0" eaLnBrk="1" fontAlgn="base" latinLnBrk="0" hangingPunct="1">
        <a:lnSpc>
          <a:spcPct val="100000"/>
        </a:lnSpc>
        <a:spcBef>
          <a:spcPct val="20000"/>
        </a:spcBef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Franklin Gothic Book"/>
          <a:ea typeface="黑体" panose="02010609060101010101" pitchFamily="49" charset="-122"/>
          <a:cs typeface="+mn-cs"/>
          <a:sym typeface="Franklin Gothic Book"/>
        </a:defRPr>
      </a:lvl6pPr>
      <a:lvl7pPr marL="2971800" lvl="6" indent="-228600" algn="l" defTabSz="0" eaLnBrk="1" fontAlgn="base" latinLnBrk="0" hangingPunct="1">
        <a:lnSpc>
          <a:spcPct val="100000"/>
        </a:lnSpc>
        <a:spcBef>
          <a:spcPct val="20000"/>
        </a:spcBef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Franklin Gothic Book"/>
          <a:ea typeface="黑体" panose="02010609060101010101" pitchFamily="49" charset="-122"/>
          <a:cs typeface="+mn-cs"/>
          <a:sym typeface="Franklin Gothic Book"/>
        </a:defRPr>
      </a:lvl7pPr>
      <a:lvl8pPr marL="3429000" lvl="7" indent="-228600" algn="l" defTabSz="0" eaLnBrk="1" fontAlgn="base" latinLnBrk="0" hangingPunct="1">
        <a:lnSpc>
          <a:spcPct val="100000"/>
        </a:lnSpc>
        <a:spcBef>
          <a:spcPct val="20000"/>
        </a:spcBef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Franklin Gothic Book"/>
          <a:ea typeface="黑体" panose="02010609060101010101" pitchFamily="49" charset="-122"/>
          <a:cs typeface="+mn-cs"/>
          <a:sym typeface="Franklin Gothic Book"/>
        </a:defRPr>
      </a:lvl8pPr>
      <a:lvl9pPr marL="3886200" lvl="8" indent="-228600" algn="l" defTabSz="0" eaLnBrk="1" fontAlgn="base" latinLnBrk="0" hangingPunct="1">
        <a:lnSpc>
          <a:spcPct val="100000"/>
        </a:lnSpc>
        <a:spcBef>
          <a:spcPct val="20000"/>
        </a:spcBef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Franklin Gothic Book"/>
          <a:ea typeface="黑体" panose="02010609060101010101" pitchFamily="49" charset="-122"/>
          <a:cs typeface="+mn-cs"/>
          <a:sym typeface="Franklin Gothic Book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.xml" /><Relationship Id="rId3" Type="http://schemas.openxmlformats.org/officeDocument/2006/relationships/image" Target="../media/image6.gif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矩形 5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/>
              </a:gs>
              <a:gs pos="50000">
                <a:srgbClr val="918415"/>
              </a:gs>
              <a:gs pos="100000">
                <a:srgbClr val="DBD8CB"/>
              </a:gs>
            </a:gsLst>
            <a:lin ang="0" scaled="1"/>
          </a:gradFill>
          <a:ln w="25400"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614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Box 4"/>
          <p:cNvSpPr/>
          <p:nvPr/>
        </p:nvSpPr>
        <p:spPr>
          <a:xfrm>
            <a:off x="3779838" y="1052513"/>
            <a:ext cx="4371975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记承天寺夜游</a:t>
            </a:r>
            <a:endParaRPr lang="en-US" altLang="zh-CN" sz="4000" b="1">
              <a:solidFill>
                <a:srgbClr val="0000FF"/>
              </a:solidFill>
              <a:latin typeface="叶根友毛笔行书2.0版" pitchFamily="2" charset="-122"/>
              <a:ea typeface="叶根友毛笔行书2.0版" pitchFamily="2" charset="-122"/>
              <a:sym typeface="叶根友毛笔行书2.0版" pitchFamily="2" charset="-122"/>
            </a:endParaRPr>
          </a:p>
          <a:p>
            <a:r>
              <a:rPr lang="en-US" altLang="zh-CN" sz="4000" b="1">
                <a:solidFill>
                  <a:srgbClr val="000000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          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苏轼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925" decel="100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5" decel="100000"/>
                                        <p:tgtEl>
                                          <p:spTgt spid="614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5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5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2" name="文本框 22531"/>
          <p:cNvSpPr txBox="1"/>
          <p:nvPr/>
        </p:nvSpPr>
        <p:spPr>
          <a:xfrm>
            <a:off x="946150" y="1196975"/>
            <a:ext cx="854075" cy="36449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440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记承天寺夜游</a:t>
            </a:r>
          </a:p>
        </p:txBody>
      </p:sp>
      <p:sp>
        <p:nvSpPr>
          <p:cNvPr id="22533" name="AutoShape 36"/>
          <p:cNvSpPr/>
          <p:nvPr/>
        </p:nvSpPr>
        <p:spPr>
          <a:xfrm rot="10800000">
            <a:off x="2268538" y="1514475"/>
            <a:ext cx="228600" cy="3244850"/>
          </a:xfrm>
          <a:prstGeom prst="rightBrace">
            <a:avLst>
              <a:gd name="adj1" fmla="val 83129"/>
              <a:gd name="adj2" fmla="val 47671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699999" algn="ctr" rotWithShape="0">
              <a:srgbClr val="0000CC"/>
            </a:outerShdw>
          </a:effectLst>
        </p:spPr>
        <p:txBody>
          <a:bodyPr rot="10800000" wrap="none" anchor="ctr"/>
          <a:lstStyle/>
          <a:p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3048000" y="1676400"/>
            <a:ext cx="16764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记叙</a:t>
            </a:r>
          </a:p>
        </p:txBody>
      </p:sp>
      <p:sp>
        <p:nvSpPr>
          <p:cNvPr id="22535" name="文本框 22534"/>
          <p:cNvSpPr txBox="1"/>
          <p:nvPr/>
        </p:nvSpPr>
        <p:spPr>
          <a:xfrm>
            <a:off x="3060700" y="2708275"/>
            <a:ext cx="1455738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描写</a:t>
            </a:r>
          </a:p>
        </p:txBody>
      </p:sp>
      <p:sp>
        <p:nvSpPr>
          <p:cNvPr id="22536" name="文本框 22535"/>
          <p:cNvSpPr txBox="1"/>
          <p:nvPr/>
        </p:nvSpPr>
        <p:spPr>
          <a:xfrm>
            <a:off x="3048000" y="3733800"/>
            <a:ext cx="15240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抒情</a:t>
            </a:r>
          </a:p>
        </p:txBody>
      </p:sp>
      <p:sp>
        <p:nvSpPr>
          <p:cNvPr id="22537" name="文本框 22536"/>
          <p:cNvSpPr txBox="1"/>
          <p:nvPr/>
        </p:nvSpPr>
        <p:spPr>
          <a:xfrm>
            <a:off x="4648200" y="1676400"/>
            <a:ext cx="3657600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40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寻伴夜游</a:t>
            </a:r>
          </a:p>
        </p:txBody>
      </p:sp>
      <p:sp>
        <p:nvSpPr>
          <p:cNvPr id="22538" name="文本框 22537"/>
          <p:cNvSpPr txBox="1"/>
          <p:nvPr/>
        </p:nvSpPr>
        <p:spPr>
          <a:xfrm>
            <a:off x="4606925" y="2667000"/>
            <a:ext cx="3775075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40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庭中月色</a:t>
            </a:r>
          </a:p>
        </p:txBody>
      </p:sp>
      <p:sp>
        <p:nvSpPr>
          <p:cNvPr id="22539" name="文本框 22538"/>
          <p:cNvSpPr txBox="1"/>
          <p:nvPr/>
        </p:nvSpPr>
        <p:spPr>
          <a:xfrm>
            <a:off x="4724400" y="3733800"/>
            <a:ext cx="36576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40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月下感慨</a:t>
            </a:r>
          </a:p>
        </p:txBody>
      </p:sp>
      <p:sp>
        <p:nvSpPr>
          <p:cNvPr id="14345" name="文本框 22539"/>
          <p:cNvSpPr txBox="1"/>
          <p:nvPr/>
        </p:nvSpPr>
        <p:spPr>
          <a:xfrm>
            <a:off x="7604125" y="22320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  <p:bldP spid="22535" grpId="0"/>
      <p:bldP spid="22536" grpId="0"/>
      <p:bldP spid="22537" grpId="0"/>
      <p:bldP spid="22538" grpId="0"/>
      <p:bldP spid="225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1" name="图片 276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-317"/>
            <a:ext cx="9072563" cy="6858000"/>
          </a:xfrm>
          <a:prstGeom prst="rect">
            <a:avLst/>
          </a:prstGeom>
          <a:solidFill>
            <a:schemeClr val="bg1">
              <a:alpha val="56999"/>
            </a:schemeClr>
          </a:solidFill>
          <a:ln w="9525">
            <a:noFill/>
          </a:ln>
        </p:spPr>
      </p:pic>
      <p:sp>
        <p:nvSpPr>
          <p:cNvPr id="15362" name="文本占位符 27650"/>
          <p:cNvSpPr>
            <a:spLocks noGrp="1"/>
          </p:cNvSpPr>
          <p:nvPr>
            <p:ph idx="1"/>
          </p:nvPr>
        </p:nvSpPr>
        <p:spPr>
          <a:xfrm>
            <a:off x="323850" y="765175"/>
            <a:ext cx="6626225" cy="3816350"/>
          </a:xfrm>
        </p:spPr>
        <p:txBody>
          <a:bodyPr anchor="t"/>
          <a:lstStyle/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三读课文，合作探究</a:t>
            </a:r>
            <a:endParaRPr lang="zh-CN" altLang="en-US" sz="3600" b="1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3600" b="1">
                <a:solidFill>
                  <a:srgbClr val="00B0F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sym typeface="Arial" panose="020b0604020202020204" pitchFamily="34" charset="0"/>
              </a:rPr>
              <a:t>1.</a:t>
            </a:r>
            <a:r>
              <a:rPr lang="zh-CN" altLang="en-US" sz="3600" b="1">
                <a:solidFill>
                  <a:srgbClr val="00B0F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sym typeface="Arial" panose="020b0604020202020204" pitchFamily="34" charset="0"/>
              </a:rPr>
              <a:t>作者为什么要夜游承天寺？</a:t>
            </a:r>
          </a:p>
          <a:p>
            <a:pPr marL="0" indent="0"/>
            <a:endParaRPr lang="zh-CN" altLang="en-US" sz="3600" b="1">
              <a:solidFill>
                <a:srgbClr val="00B0F0"/>
              </a:solidFill>
              <a:effectLst>
                <a:outerShdw blurRad="38100" dist="38100" dir="2700000">
                  <a:srgbClr val="C0C0C0"/>
                </a:outerShdw>
              </a:effectLst>
              <a:latin typeface="+mn-ea"/>
              <a:sym typeface="Arial" panose="020b0604020202020204" pitchFamily="34" charset="0"/>
            </a:endParaRPr>
          </a:p>
        </p:txBody>
      </p:sp>
      <p:sp>
        <p:nvSpPr>
          <p:cNvPr id="27653" name="文本框 27652"/>
          <p:cNvSpPr txBox="1"/>
          <p:nvPr/>
        </p:nvSpPr>
        <p:spPr>
          <a:xfrm>
            <a:off x="539750" y="2997200"/>
            <a:ext cx="8047038" cy="125031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lgDashDot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一是月色很美，想去赏月。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Char char="•"/>
            </a:pP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850" y="4508500"/>
            <a:ext cx="8047038" cy="107886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lgDashDot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lstStyle/>
          <a:p>
            <a:pPr lvl="3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二是作者被贬，心情郁闷、孤独，想出去走走。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标题 47105"/>
          <p:cNvSpPr>
            <a:spLocks noGrp="1"/>
          </p:cNvSpPr>
          <p:nvPr>
            <p:ph type="title"/>
          </p:nvPr>
        </p:nvSpPr>
        <p:spPr>
          <a:xfrm>
            <a:off x="152400" y="457200"/>
            <a:ext cx="8002588" cy="1782763"/>
          </a:xfrm>
        </p:spPr>
        <p:txBody>
          <a:bodyPr anchor="ctr"/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作者夜游时看到什么景色，是如何描绘的？所写景物运用了什么修辞方法？有什么作用？从中表达了作者怎么样的心情？</a:t>
            </a:r>
          </a:p>
        </p:txBody>
      </p:sp>
      <p:graphicFrame>
        <p:nvGraphicFramePr>
          <p:cNvPr id="47107" name="内容占位符 47106"/>
          <p:cNvGraphicFramePr>
            <a:graphicFrameLocks noGrp="1"/>
          </p:cNvGraphicFramePr>
          <p:nvPr>
            <p:ph sz="half" idx="2"/>
            <p:custDataLst>
              <p:tags r:id="rId2"/>
            </p:custDataLst>
          </p:nvPr>
        </p:nvGraphicFramePr>
        <p:xfrm>
          <a:off x="304800" y="3048000"/>
          <a:ext cx="8610600" cy="2286000"/>
        </p:xfrm>
        <a:graphic>
          <a:graphicData uri="http://schemas.openxmlformats.org/drawingml/2006/table">
            <a:tbl>
              <a:tblPr/>
              <a:tblGrid>
                <a:gridCol w="3124200"/>
                <a:gridCol w="1060450"/>
                <a:gridCol w="1878965"/>
                <a:gridCol w="2546985"/>
              </a:tblGrid>
              <a:tr h="762000"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sz="3200" b="1">
                        <a:solidFill>
                          <a:srgbClr val="FF0066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sz="3200" b="1">
                        <a:solidFill>
                          <a:srgbClr val="FF0066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sz="3200" b="1">
                        <a:solidFill>
                          <a:srgbClr val="FF0066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sz="3200" b="1">
                        <a:solidFill>
                          <a:srgbClr val="FF0066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0"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en-US" altLang="zh-CN" sz="3200" b="1">
                        <a:solidFill>
                          <a:srgbClr val="FF0066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en-US" altLang="zh-CN" sz="3200" b="1">
                        <a:solidFill>
                          <a:srgbClr val="FF0066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sz="3200" b="1">
                        <a:solidFill>
                          <a:srgbClr val="FF0066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sz="3200" b="1">
                        <a:solidFill>
                          <a:srgbClr val="FF0066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sz="3200" b="1">
                        <a:solidFill>
                          <a:srgbClr val="FF0066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7124" name="文本框 47123"/>
          <p:cNvSpPr txBox="1"/>
          <p:nvPr/>
        </p:nvSpPr>
        <p:spPr>
          <a:xfrm>
            <a:off x="1507490" y="3264535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绘景</a:t>
            </a:r>
          </a:p>
        </p:txBody>
      </p:sp>
      <p:sp>
        <p:nvSpPr>
          <p:cNvPr id="47125" name="文本框 47124"/>
          <p:cNvSpPr txBox="1"/>
          <p:nvPr/>
        </p:nvSpPr>
        <p:spPr>
          <a:xfrm>
            <a:off x="3429000" y="31242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修辞</a:t>
            </a:r>
          </a:p>
        </p:txBody>
      </p:sp>
      <p:sp>
        <p:nvSpPr>
          <p:cNvPr id="47126" name="文本框 47125"/>
          <p:cNvSpPr txBox="1"/>
          <p:nvPr/>
        </p:nvSpPr>
        <p:spPr>
          <a:xfrm>
            <a:off x="5029200" y="312420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作用</a:t>
            </a:r>
          </a:p>
        </p:txBody>
      </p:sp>
      <p:sp>
        <p:nvSpPr>
          <p:cNvPr id="47127" name="文本框 47126"/>
          <p:cNvSpPr txBox="1"/>
          <p:nvPr/>
        </p:nvSpPr>
        <p:spPr>
          <a:xfrm>
            <a:off x="7315200" y="3124200"/>
            <a:ext cx="10001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  <a:ea typeface="楷体_GB2312" pitchFamily="49" charset="-122"/>
              </a:rPr>
              <a:t>心情</a:t>
            </a:r>
          </a:p>
        </p:txBody>
      </p:sp>
      <p:sp>
        <p:nvSpPr>
          <p:cNvPr id="47128" name="文本框 47127"/>
          <p:cNvSpPr txBox="1"/>
          <p:nvPr/>
        </p:nvSpPr>
        <p:spPr>
          <a:xfrm>
            <a:off x="304800" y="4038600"/>
            <a:ext cx="19037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        </a:t>
            </a:r>
            <a:r>
              <a:rPr lang="zh-CN" altLang="en-US" sz="3200" b="1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月色</a:t>
            </a:r>
          </a:p>
        </p:txBody>
      </p:sp>
      <p:sp>
        <p:nvSpPr>
          <p:cNvPr id="47129" name="文本框 47128"/>
          <p:cNvSpPr txBox="1"/>
          <p:nvPr/>
        </p:nvSpPr>
        <p:spPr>
          <a:xfrm>
            <a:off x="304800" y="4648200"/>
            <a:ext cx="19037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        </a:t>
            </a:r>
            <a:r>
              <a:rPr lang="zh-CN" altLang="en-US" sz="3200" b="1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竹柏</a:t>
            </a:r>
          </a:p>
        </p:txBody>
      </p:sp>
      <p:sp>
        <p:nvSpPr>
          <p:cNvPr id="47130" name="文本框 47129"/>
          <p:cNvSpPr txBox="1"/>
          <p:nvPr/>
        </p:nvSpPr>
        <p:spPr>
          <a:xfrm>
            <a:off x="3429000" y="43434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比喻</a:t>
            </a:r>
          </a:p>
        </p:txBody>
      </p:sp>
      <p:sp>
        <p:nvSpPr>
          <p:cNvPr id="47131" name="文本框 47130"/>
          <p:cNvSpPr txBox="1"/>
          <p:nvPr/>
        </p:nvSpPr>
        <p:spPr>
          <a:xfrm>
            <a:off x="4648200" y="4114800"/>
            <a:ext cx="1808163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生动形象</a:t>
            </a:r>
          </a:p>
          <a:p>
            <a:r>
              <a:rPr lang="zh-CN" altLang="en-US" sz="3200" b="1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如临其境</a:t>
            </a:r>
          </a:p>
        </p:txBody>
      </p:sp>
      <p:sp>
        <p:nvSpPr>
          <p:cNvPr id="47132" name="文本框 47131"/>
          <p:cNvSpPr txBox="1"/>
          <p:nvPr/>
        </p:nvSpPr>
        <p:spPr>
          <a:xfrm>
            <a:off x="7117715" y="4114800"/>
            <a:ext cx="13957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欣喜</a:t>
            </a:r>
          </a:p>
        </p:txBody>
      </p:sp>
      <p:pic>
        <p:nvPicPr>
          <p:cNvPr id="17436" name="图片 471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0188" y="0"/>
            <a:ext cx="1293812" cy="304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7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7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7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7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7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7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7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  <p:cond evt="onBegin" delay="0">
                          <p:tn val="56"/>
                        </p:cond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47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  <p:cond evt="onBegin" delay="0">
                          <p:tn val="61"/>
                        </p:cond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6" dur="2000"/>
                                        <p:tgtEl>
                                          <p:spTgt spid="47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24" grpId="0"/>
      <p:bldP spid="47125" grpId="0"/>
      <p:bldP spid="47126" grpId="0"/>
      <p:bldP spid="47127" grpId="0"/>
      <p:bldP spid="47128" grpId="0"/>
      <p:bldP spid="47129" grpId="0"/>
      <p:bldP spid="47130" grpId="0"/>
      <p:bldP spid="47131" grpId="0"/>
      <p:bldP spid="471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A9"/>
            </a:gs>
            <a:gs pos="31000">
              <a:srgbClr val="FFFFCF"/>
            </a:gs>
            <a:gs pos="100000">
              <a:srgbClr val="FFFFF7"/>
            </a:gs>
          </a:gsLst>
          <a:path path="rect">
            <a:fillToRect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3" name="图片 43009"/>
          <p:cNvPicPr>
            <a:picLocks noChangeAspect="1"/>
          </p:cNvPicPr>
          <p:nvPr/>
        </p:nvPicPr>
        <p:blipFill>
          <a:blip r:embed="rId2">
            <a:lum bright="35999" contrast="-42001"/>
          </a:blip>
          <a:stretch>
            <a:fillRect/>
          </a:stretch>
        </p:blipFill>
        <p:spPr>
          <a:xfrm>
            <a:off x="5364163" y="620713"/>
            <a:ext cx="3311525" cy="583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文本框 43010"/>
          <p:cNvSpPr txBox="1"/>
          <p:nvPr/>
        </p:nvSpPr>
        <p:spPr>
          <a:xfrm>
            <a:off x="307340" y="2376805"/>
            <a:ext cx="5363845" cy="15684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zh-CN" sz="3200" b="1" noProof="1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noProof="1">
                <a:solidFill>
                  <a:srgbClr val="0000FF"/>
                </a:solidFill>
                <a:latin typeface="宋体" panose="02010600030101010101" pitchFamily="2" charset="-122"/>
              </a:rPr>
              <a:t>结合写作背景和你对苏轼先生的生平、思想认识，谈谈对“闲人”的理解。</a:t>
            </a:r>
          </a:p>
        </p:txBody>
      </p:sp>
      <p:sp>
        <p:nvSpPr>
          <p:cNvPr id="43014" name="文本框 43013"/>
          <p:cNvSpPr txBox="1"/>
          <p:nvPr/>
        </p:nvSpPr>
        <p:spPr>
          <a:xfrm>
            <a:off x="168910" y="621665"/>
            <a:ext cx="6311265" cy="70675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四读课文，体会心境</a:t>
            </a:r>
          </a:p>
        </p:txBody>
      </p:sp>
      <p:pic>
        <p:nvPicPr>
          <p:cNvPr id="4301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255500" y="106807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lIns="45720" rIns="4572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fld id="{9A0DB2DC-4C9A-4742-B13C-FB6460FD3503}" type="slidenum">
              <a:rPr lang="zh-CN" altLang="en-US" sz="1100" b="1">
                <a:solidFill>
                  <a:srgbClr val="626262"/>
                </a:solidFill>
              </a:rPr>
              <a:pPr lvl="0" algn="ctr"/>
              <a:t>14</a:t>
            </a:fld>
            <a:endParaRPr lang="zh-CN" altLang="en-US" sz="1100" b="1">
              <a:solidFill>
                <a:srgbClr val="626262"/>
              </a:solidFill>
            </a:endParaRPr>
          </a:p>
        </p:txBody>
      </p:sp>
      <p:sp>
        <p:nvSpPr>
          <p:cNvPr id="11267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/>
              </a:gs>
              <a:gs pos="50000">
                <a:srgbClr val="918415"/>
              </a:gs>
              <a:gs pos="100000">
                <a:srgbClr val="DBD8CB"/>
              </a:gs>
            </a:gsLst>
            <a:lin ang="0" scaled="1"/>
          </a:gra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0243" name="Text Box 6"/>
          <p:cNvSpPr/>
          <p:nvPr/>
        </p:nvSpPr>
        <p:spPr>
          <a:xfrm>
            <a:off x="457200" y="1429385"/>
            <a:ext cx="8230235" cy="4461510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元丰二年（公元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1079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年）七月，御史李定等摘出苏轼有关新法的诗句，说他以诗讪谤，八月，将他逮捕入狱，这就是有名的“乌台诗案”。案件惊动两宫，苏轼因之几丧性命。后经范镇、张方平等营救，苏轼于十二月获释出狱，被贬谪到黄州任团练副使，但不得签书公事，也就是说做着有职无权的闲官。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苏轼以犯人身份贬黄州，无薪俸，故租50亩荒地经营，有诗曰：“不令寸土闲，饥寒未知免。”“去年东坡拾瓦砾，自种黄桑三百尺。今年刈草盖雪堂，日炙风吹面如墨。”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4" name="TextBox 5"/>
          <p:cNvSpPr/>
          <p:nvPr/>
        </p:nvSpPr>
        <p:spPr>
          <a:xfrm>
            <a:off x="1979930" y="311150"/>
            <a:ext cx="102546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写作背景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fmla" valueType="clr">
                                      <p:cBhvr override="childStyle">
                                        <p:cTn id="15" dur="8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fmla" valueType="clr">
                                      <p:cBhvr>
                                        <p:cTn id="16" dur="8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内容占位符 28673"/>
          <p:cNvSpPr>
            <a:spLocks noGrp="1"/>
          </p:cNvSpPr>
          <p:nvPr>
            <p:ph idx="1"/>
          </p:nvPr>
        </p:nvSpPr>
        <p:spPr>
          <a:xfrm>
            <a:off x="236538" y="542925"/>
            <a:ext cx="8428037" cy="5759450"/>
          </a:xfrm>
        </p:spPr>
        <p:txBody>
          <a:bodyPr anchor="t"/>
          <a:lstStyle/>
          <a:p>
            <a:pPr>
              <a:lnSpc>
                <a:spcPct val="90000"/>
              </a:lnSpc>
              <a:buNone/>
            </a:pPr>
            <a:endParaRPr lang="zh-CN" altLang="en-US" sz="1900"/>
          </a:p>
          <a:p>
            <a:pPr>
              <a:lnSpc>
                <a:spcPct val="90000"/>
              </a:lnSpc>
              <a:buNone/>
            </a:pPr>
            <a:endParaRPr lang="zh-CN" altLang="en-US" sz="2800"/>
          </a:p>
          <a:p>
            <a:pPr>
              <a:lnSpc>
                <a:spcPts val="3000"/>
              </a:lnSpc>
              <a:spcBef>
                <a:spcPct val="0"/>
              </a:spcBef>
              <a:buNone/>
            </a:pPr>
            <a:r>
              <a:rPr lang="zh-CN" altLang="en-US" sz="2800"/>
              <a:t>  </a:t>
            </a:r>
            <a:r>
              <a:rPr lang="zh-CN" altLang="en-US" sz="2800" b="1">
                <a:solidFill>
                  <a:srgbClr val="FF0000"/>
                </a:solidFill>
              </a:rPr>
              <a:t>贬官黄州</a:t>
            </a:r>
            <a:r>
              <a:rPr lang="en-US" altLang="zh-CN" sz="2800" b="1">
                <a:solidFill>
                  <a:srgbClr val="FF0000"/>
                </a:solidFill>
              </a:rPr>
              <a:t>:  </a:t>
            </a:r>
            <a:r>
              <a:rPr lang="zh-CN" altLang="en-US" sz="2800" b="1">
                <a:solidFill>
                  <a:srgbClr val="FF0000"/>
                </a:solidFill>
              </a:rPr>
              <a:t>何夜无月？何处无竹柏？</a:t>
            </a:r>
          </a:p>
          <a:p>
            <a:pPr>
              <a:lnSpc>
                <a:spcPts val="3000"/>
              </a:lnSpc>
              <a:spcBef>
                <a:spcPct val="0"/>
              </a:spcBef>
              <a:buNone/>
            </a:pP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ts val="3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sym typeface="Arial" panose="020b0604020202020204" pitchFamily="34" charset="0"/>
              </a:rPr>
              <a:t>贬官惠州</a:t>
            </a:r>
            <a:r>
              <a:rPr lang="en-US" altLang="zh-CN" sz="2800" b="1">
                <a:solidFill>
                  <a:srgbClr val="FF0000"/>
                </a:solidFill>
                <a:sym typeface="Arial" panose="020b0604020202020204" pitchFamily="34" charset="0"/>
              </a:rPr>
              <a:t>:  </a:t>
            </a:r>
            <a:r>
              <a:rPr lang="zh-CN" altLang="en-US" sz="2800" b="1">
                <a:solidFill>
                  <a:srgbClr val="FF0000"/>
                </a:solidFill>
                <a:sym typeface="Arial" panose="020b0604020202020204" pitchFamily="34" charset="0"/>
              </a:rPr>
              <a:t>日啖（</a:t>
            </a:r>
            <a:r>
              <a:rPr lang="en-US" altLang="zh-CN" sz="2800" b="1">
                <a:solidFill>
                  <a:srgbClr val="FF0000"/>
                </a:solidFill>
                <a:sym typeface="Arial" panose="020b0604020202020204" pitchFamily="34" charset="0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sym typeface="Arial" panose="020b0604020202020204" pitchFamily="34" charset="0"/>
              </a:rPr>
              <a:t>à</a:t>
            </a:r>
            <a:r>
              <a:rPr lang="en-US" altLang="zh-CN" sz="2800" b="1">
                <a:solidFill>
                  <a:srgbClr val="FF0000"/>
                </a:solidFill>
                <a:sym typeface="Arial" panose="020b0604020202020204" pitchFamily="34" charset="0"/>
              </a:rPr>
              <a:t>n</a:t>
            </a:r>
            <a:r>
              <a:rPr lang="zh-CN" altLang="en-US" sz="2800" b="1">
                <a:solidFill>
                  <a:srgbClr val="FF0000"/>
                </a:solidFill>
                <a:sym typeface="Arial" panose="020b0604020202020204" pitchFamily="34" charset="0"/>
              </a:rPr>
              <a:t>）荔枝三百颗，不辞长做岭南人；</a:t>
            </a:r>
          </a:p>
          <a:p>
            <a:pPr>
              <a:lnSpc>
                <a:spcPts val="3000"/>
              </a:lnSpc>
              <a:spcBef>
                <a:spcPct val="0"/>
              </a:spcBef>
              <a:buNone/>
            </a:pP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ts val="3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  贬官琼州</a:t>
            </a:r>
            <a:r>
              <a:rPr lang="en-US" altLang="zh-CN" sz="2800" b="1">
                <a:solidFill>
                  <a:srgbClr val="FF0000"/>
                </a:solidFill>
              </a:rPr>
              <a:t>:  </a:t>
            </a:r>
            <a:r>
              <a:rPr lang="zh-CN" altLang="en-US" sz="2800" b="1">
                <a:solidFill>
                  <a:srgbClr val="FF0000"/>
                </a:solidFill>
              </a:rPr>
              <a:t>抒说先生睡未足，着人休撞五更钟；</a:t>
            </a:r>
          </a:p>
          <a:p>
            <a:pPr>
              <a:lnSpc>
                <a:spcPts val="3000"/>
              </a:lnSpc>
              <a:spcBef>
                <a:spcPct val="0"/>
              </a:spcBef>
              <a:buNone/>
            </a:pP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ts val="3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  贬官海南</a:t>
            </a:r>
            <a:r>
              <a:rPr lang="en-US" altLang="zh-CN" sz="2800" b="1">
                <a:solidFill>
                  <a:srgbClr val="FF0000"/>
                </a:solidFill>
              </a:rPr>
              <a:t>:  </a:t>
            </a:r>
            <a:r>
              <a:rPr lang="zh-CN" altLang="en-US" sz="2800" b="1">
                <a:solidFill>
                  <a:srgbClr val="FF0000"/>
                </a:solidFill>
              </a:rPr>
              <a:t>九死蛮荒吾不恨，兹游奇绝冠平生；</a:t>
            </a:r>
          </a:p>
          <a:p>
            <a:pPr>
              <a:lnSpc>
                <a:spcPts val="3000"/>
              </a:lnSpc>
              <a:spcBef>
                <a:spcPct val="0"/>
              </a:spcBef>
              <a:buNone/>
            </a:pP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ts val="3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  苏轼自云：吾上可陪玉皇大帝，下可以陪卑田院乞儿，眼前见天下无一个不好人。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3" name="矩形 44035"/>
          <p:cNvSpPr/>
          <p:nvPr/>
        </p:nvSpPr>
        <p:spPr>
          <a:xfrm>
            <a:off x="107950" y="908050"/>
            <a:ext cx="5076825" cy="3232785"/>
          </a:xfrm>
          <a:prstGeom prst="rect">
            <a:avLst/>
          </a:prstGeom>
          <a:solidFill>
            <a:schemeClr val="bg1">
              <a:alpha val="48997"/>
            </a:schemeClr>
          </a:solidFill>
          <a:ln w="9525">
            <a:noFill/>
          </a:ln>
        </p:spPr>
        <p:txBody>
          <a:bodyPr wrap="square" lIns="90170" tIns="46990" rIns="90170" bIns="46990" anchor="t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面对赤壁的滔滔江水，他豪迈奔放地说：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“大江东去，浪淘尽，千古风流人物” </a:t>
            </a:r>
          </a:p>
          <a:p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5" name="图片 450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矩形 45058"/>
          <p:cNvSpPr/>
          <p:nvPr/>
        </p:nvSpPr>
        <p:spPr>
          <a:xfrm>
            <a:off x="468313" y="620713"/>
            <a:ext cx="6781800" cy="3479165"/>
          </a:xfrm>
          <a:prstGeom prst="rect">
            <a:avLst/>
          </a:prstGeom>
          <a:solidFill>
            <a:schemeClr val="bg1">
              <a:alpha val="56998"/>
            </a:schemeClr>
          </a:solidFill>
          <a:ln w="9525">
            <a:noFill/>
          </a:ln>
        </p:spPr>
        <p:txBody>
          <a:bodyPr lIns="90170" tIns="46990" rIns="90170" bIns="46990" anchor="t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面对青春的一去不复返，他积极乐观地说：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“谁道人生无再少，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门前流水尚能西，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休将白发唱黄鸡。”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49" name="图片 460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矩形 46082"/>
          <p:cNvSpPr/>
          <p:nvPr/>
        </p:nvSpPr>
        <p:spPr>
          <a:xfrm>
            <a:off x="612775" y="1412875"/>
            <a:ext cx="6335713" cy="2371090"/>
          </a:xfrm>
          <a:prstGeom prst="rect">
            <a:avLst/>
          </a:prstGeom>
          <a:solidFill>
            <a:schemeClr val="bg1">
              <a:alpha val="51999"/>
            </a:schemeClr>
          </a:solidFill>
          <a:ln w="9525">
            <a:noFill/>
          </a:ln>
        </p:spPr>
        <p:txBody>
          <a:bodyPr wrap="square" lIns="90170" tIns="46990" rIns="90170" bIns="46990" anchor="t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面对自然界的风吹雨打，他从容洒脱地说：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“谁怕？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一蓑烟雨任平生。”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42" name="云形标注 163841"/>
          <p:cNvSpPr/>
          <p:nvPr/>
        </p:nvSpPr>
        <p:spPr>
          <a:xfrm>
            <a:off x="4140200" y="476250"/>
            <a:ext cx="3505200" cy="990600"/>
          </a:xfrm>
          <a:prstGeom prst="cloudCallout">
            <a:avLst>
              <a:gd name="adj1" fmla="val -33380"/>
              <a:gd name="adj2" fmla="val 75000"/>
            </a:avLst>
          </a:prstGeom>
          <a:solidFill>
            <a:schemeClr val="bg2">
              <a:lumMod val="50000"/>
            </a:schemeClr>
          </a:solidFill>
          <a:ln w="952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“闲人”？</a:t>
            </a:r>
          </a:p>
        </p:txBody>
      </p:sp>
      <p:sp>
        <p:nvSpPr>
          <p:cNvPr id="163843" name="文本框 163842"/>
          <p:cNvSpPr txBox="1"/>
          <p:nvPr/>
        </p:nvSpPr>
        <p:spPr>
          <a:xfrm>
            <a:off x="865823" y="1184910"/>
            <a:ext cx="7239000" cy="31076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800" b="1">
                <a:solidFill>
                  <a:srgbClr val="0000FF"/>
                </a:solidFill>
                <a:latin typeface="+mn-ea"/>
                <a:ea typeface="+mn-ea"/>
                <a:cs typeface="+mn-ea"/>
              </a:rPr>
              <a:t>清闲的人；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+mn-ea"/>
                <a:ea typeface="+mn-ea"/>
                <a:cs typeface="+mn-ea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+mn-ea"/>
                <a:ea typeface="+mn-ea"/>
                <a:cs typeface="+mn-ea"/>
              </a:rPr>
              <a:t>、</a:t>
            </a:r>
            <a:r>
              <a:rPr lang="zh-CN" altLang="en-US" sz="2800" b="1">
                <a:solidFill>
                  <a:srgbClr val="0000FF"/>
                </a:solidFill>
                <a:latin typeface="+mn-ea"/>
                <a:ea typeface="+mn-ea"/>
                <a:cs typeface="+mn-ea"/>
                <a:sym typeface="+mn-ea"/>
              </a:rPr>
              <a:t>有闲情雅致的人</a:t>
            </a:r>
            <a:r>
              <a:rPr lang="zh-CN" altLang="en-US" sz="2800" b="1">
                <a:solidFill>
                  <a:srgbClr val="0000FF"/>
                </a:solidFill>
                <a:latin typeface="+mn-ea"/>
                <a:ea typeface="+mn-ea"/>
                <a:cs typeface="+mn-ea"/>
              </a:rPr>
              <a:t>；</a:t>
            </a:r>
          </a:p>
          <a:p>
            <a:pPr>
              <a:spcBef>
                <a:spcPct val="50000"/>
              </a:spcBef>
              <a:buClrTx/>
            </a:pPr>
            <a:r>
              <a:rPr lang="en-US" altLang="zh-CN" sz="2800" b="1">
                <a:solidFill>
                  <a:srgbClr val="0000FF"/>
                </a:solidFill>
                <a:latin typeface="+mn-ea"/>
                <a:ea typeface="+mn-ea"/>
                <a:cs typeface="+mn-ea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latin typeface="+mn-ea"/>
                <a:ea typeface="+mn-ea"/>
                <a:cs typeface="+mn-ea"/>
              </a:rPr>
              <a:t>、</a:t>
            </a:r>
            <a:r>
              <a:rPr lang="zh-CN" altLang="en-US" sz="2800" b="1">
                <a:solidFill>
                  <a:srgbClr val="0000FF"/>
                </a:solidFill>
                <a:latin typeface="+mn-ea"/>
                <a:ea typeface="+mn-ea"/>
                <a:cs typeface="+mn-ea"/>
                <a:sym typeface="宋体" panose="02010600030101010101" pitchFamily="2" charset="-122"/>
              </a:rPr>
              <a:t>有豁达乐观心态的人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noProof="1">
              <a:solidFill>
                <a:srgbClr val="0000FF"/>
              </a:solidFill>
              <a:latin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2800" b="1" noProof="1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44" name="云形标注 163843"/>
          <p:cNvSpPr/>
          <p:nvPr/>
        </p:nvSpPr>
        <p:spPr>
          <a:xfrm>
            <a:off x="4980940" y="2599690"/>
            <a:ext cx="3505200" cy="1143000"/>
          </a:xfrm>
          <a:prstGeom prst="cloudCallout">
            <a:avLst>
              <a:gd name="adj1" fmla="val -30843"/>
              <a:gd name="adj2" fmla="val 68472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表现了怎样的情感？</a:t>
            </a:r>
          </a:p>
        </p:txBody>
      </p:sp>
      <p:sp>
        <p:nvSpPr>
          <p:cNvPr id="163845" name="文本框 163844"/>
          <p:cNvSpPr txBox="1"/>
          <p:nvPr/>
        </p:nvSpPr>
        <p:spPr>
          <a:xfrm>
            <a:off x="6227763" y="42926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贬谪的悲凉</a:t>
            </a:r>
          </a:p>
        </p:txBody>
      </p:sp>
      <p:sp>
        <p:nvSpPr>
          <p:cNvPr id="163846" name="文本框 163845"/>
          <p:cNvSpPr txBox="1"/>
          <p:nvPr/>
        </p:nvSpPr>
        <p:spPr>
          <a:xfrm>
            <a:off x="468313" y="4221163"/>
            <a:ext cx="22860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赏月的欣喜</a:t>
            </a:r>
          </a:p>
        </p:txBody>
      </p:sp>
      <p:sp>
        <p:nvSpPr>
          <p:cNvPr id="163847" name="文本框 163846"/>
          <p:cNvSpPr txBox="1"/>
          <p:nvPr/>
        </p:nvSpPr>
        <p:spPr>
          <a:xfrm>
            <a:off x="3059113" y="4292600"/>
            <a:ext cx="3352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漫步的悠闲</a:t>
            </a:r>
          </a:p>
        </p:txBody>
      </p:sp>
      <p:sp>
        <p:nvSpPr>
          <p:cNvPr id="163850" name="下箭头 163849"/>
          <p:cNvSpPr/>
          <p:nvPr/>
        </p:nvSpPr>
        <p:spPr>
          <a:xfrm>
            <a:off x="3132138" y="3213100"/>
            <a:ext cx="503237" cy="792163"/>
          </a:xfrm>
          <a:prstGeom prst="downArrow">
            <a:avLst>
              <a:gd name="adj1" fmla="val 50000"/>
              <a:gd name="adj2" fmla="val 3930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51" name="文本框 163850"/>
          <p:cNvSpPr txBox="1"/>
          <p:nvPr/>
        </p:nvSpPr>
        <p:spPr>
          <a:xfrm>
            <a:off x="611188" y="5229225"/>
            <a:ext cx="46799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面对人生逆境的豁达乐观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3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3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3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385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3" grpId="0"/>
      <p:bldP spid="163844" grpId="0"/>
      <p:bldP spid="1638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/>
              </a:gs>
              <a:gs pos="50000">
                <a:srgbClr val="918415"/>
              </a:gs>
              <a:gs pos="100000">
                <a:srgbClr val="DBD8CB"/>
              </a:gs>
            </a:gsLst>
            <a:lin ang="0" scaled="1"/>
          </a:gra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pic>
        <p:nvPicPr>
          <p:cNvPr id="9219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3068638"/>
            <a:ext cx="2828925" cy="2163762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9220" name="Text Box 9"/>
          <p:cNvSpPr/>
          <p:nvPr/>
        </p:nvSpPr>
        <p:spPr>
          <a:xfrm>
            <a:off x="3779838" y="1484313"/>
            <a:ext cx="4654550" cy="3970337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苏轼</a:t>
            </a:r>
            <a:r>
              <a:rPr lang="en-US" altLang="zh-CN" sz="28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28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公元</a:t>
            </a:r>
            <a:r>
              <a:rPr lang="en-US" altLang="zh-CN" sz="28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1037—1101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，字子瞻，号东坡居士，四川眉山人，北宋时期著名文学家、书画家。与父苏洵和弟苏辙合称“三苏”，都被列入“唐宋八大家”之中。苏轼极富才华，刚直不阿，仕途多有不顺，屡遭贬谪，但仍能乐观豁达。</a:t>
            </a:r>
          </a:p>
        </p:txBody>
      </p:sp>
      <p:sp>
        <p:nvSpPr>
          <p:cNvPr id="9221" name="TextBox 4"/>
          <p:cNvSpPr/>
          <p:nvPr/>
        </p:nvSpPr>
        <p:spPr>
          <a:xfrm>
            <a:off x="1042988" y="765175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叶根友毛笔行书2.0版" pitchFamily="2" charset="-122"/>
                <a:ea typeface="叶根友毛笔行书2.0版" pitchFamily="2" charset="-122"/>
                <a:sym typeface="叶根友毛笔行书2.0版" pitchFamily="2" charset="-122"/>
              </a:rPr>
              <a:t>作者简介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40" name="文本框 14339"/>
          <p:cNvSpPr txBox="1"/>
          <p:nvPr/>
        </p:nvSpPr>
        <p:spPr>
          <a:xfrm>
            <a:off x="1292860" y="3193415"/>
            <a:ext cx="45618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隶书" panose="02010800040101010101" pitchFamily="2" charset="-122"/>
              </a:rPr>
              <a:t>林语堂《苏东坡传》</a:t>
            </a:r>
          </a:p>
        </p:txBody>
      </p:sp>
      <p:sp>
        <p:nvSpPr>
          <p:cNvPr id="14341" name="文本框 14340"/>
          <p:cNvSpPr txBox="1"/>
          <p:nvPr/>
        </p:nvSpPr>
        <p:spPr>
          <a:xfrm>
            <a:off x="395288" y="333375"/>
            <a:ext cx="79216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课后推荐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矩形 5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/>
              </a:gs>
              <a:gs pos="50000">
                <a:srgbClr val="918415"/>
              </a:gs>
              <a:gs pos="100000">
                <a:srgbClr val="DBD8CB"/>
              </a:gs>
            </a:gsLst>
            <a:lin ang="0" scaled="1"/>
          </a:gra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8195" name="TextBox 2"/>
          <p:cNvSpPr/>
          <p:nvPr/>
        </p:nvSpPr>
        <p:spPr>
          <a:xfrm>
            <a:off x="760095" y="563245"/>
            <a:ext cx="44354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初读课文，疏通文意</a:t>
            </a:r>
          </a:p>
        </p:txBody>
      </p:sp>
      <p:sp>
        <p:nvSpPr>
          <p:cNvPr id="8199" name="TextBox 7"/>
          <p:cNvSpPr/>
          <p:nvPr/>
        </p:nvSpPr>
        <p:spPr>
          <a:xfrm>
            <a:off x="190500" y="2837815"/>
            <a:ext cx="89535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、读准字音、节奏、注意语速语调、把握情感。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文本框 205825"/>
          <p:cNvSpPr txBox="1"/>
          <p:nvPr/>
        </p:nvSpPr>
        <p:spPr>
          <a:xfrm>
            <a:off x="304800" y="476250"/>
            <a:ext cx="8839200" cy="6221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6000">
                <a:solidFill>
                  <a:srgbClr val="00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  </a:t>
            </a:r>
            <a:r>
              <a:rPr lang="en-US" altLang="zh-CN" sz="6000" b="1">
                <a:solidFill>
                  <a:srgbClr val="00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 </a:t>
            </a:r>
            <a:r>
              <a:rPr lang="zh-CN" altLang="en-US" sz="60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记 承 天 寺 夜 游</a:t>
            </a: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</a:t>
            </a:r>
            <a:r>
              <a:rPr lang="zh-CN" altLang="en-US" sz="44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苏  轼</a:t>
            </a: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</a:p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元丰六年</a:t>
            </a:r>
            <a:r>
              <a:rPr lang="en-US" altLang="zh-CN" sz="36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十月十二日</a:t>
            </a:r>
            <a:r>
              <a:rPr lang="en-US" altLang="zh-CN" sz="36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夜，解衣欲睡，月色入户，欣然起行。念</a:t>
            </a:r>
            <a:r>
              <a:rPr lang="en-US" altLang="zh-CN" sz="36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无与为乐者，遂</a:t>
            </a:r>
            <a:r>
              <a:rPr lang="zh-CN" altLang="en-US" sz="36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／</a:t>
            </a:r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至承天寺</a:t>
            </a:r>
            <a:r>
              <a:rPr lang="en-US" altLang="zh-CN" sz="32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寻</a:t>
            </a:r>
            <a:r>
              <a:rPr lang="en-US" altLang="zh-CN" sz="36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张怀民。怀民</a:t>
            </a:r>
            <a:r>
              <a:rPr lang="en-US" altLang="zh-CN" sz="36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亦未寝，相与</a:t>
            </a:r>
            <a:r>
              <a:rPr lang="en-US" altLang="zh-CN" sz="36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步于中庭。庭下</a:t>
            </a:r>
            <a:r>
              <a:rPr lang="zh-CN" altLang="en-US" sz="36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／</a:t>
            </a:r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如积水空明，水中</a:t>
            </a:r>
            <a:r>
              <a:rPr lang="zh-CN" altLang="en-US" sz="36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／</a:t>
            </a:r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藻、荇交横，盖</a:t>
            </a:r>
            <a:r>
              <a:rPr lang="zh-CN" altLang="en-US" sz="36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／</a:t>
            </a:r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竹柏影也。何夜</a:t>
            </a:r>
            <a:r>
              <a:rPr lang="en-US" altLang="zh-CN" sz="36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无月？何处</a:t>
            </a:r>
            <a:r>
              <a:rPr lang="en-US" altLang="zh-CN" sz="36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无竹柏？但</a:t>
            </a:r>
            <a:r>
              <a:rPr lang="en-US" altLang="zh-CN" sz="36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少闲人</a:t>
            </a:r>
            <a:r>
              <a:rPr lang="en-US" altLang="zh-CN" sz="3600" b="1" i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/</a:t>
            </a:r>
            <a:r>
              <a:rPr lang="zh-CN" altLang="en-US" sz="3200" b="1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如吾两人者耳。</a:t>
            </a:r>
          </a:p>
          <a:p>
            <a:r>
              <a:rPr lang="zh-CN" altLang="en-US" sz="24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</a:t>
            </a:r>
          </a:p>
        </p:txBody>
      </p:sp>
      <p:pic>
        <p:nvPicPr>
          <p:cNvPr id="12291" name="图片 2058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650" y="5210810"/>
            <a:ext cx="4359910" cy="16471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 advTm="3000"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矩形 5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/>
              </a:gs>
              <a:gs pos="50000">
                <a:srgbClr val="918415"/>
              </a:gs>
              <a:gs pos="100000">
                <a:srgbClr val="DBD8CB"/>
              </a:gs>
            </a:gsLst>
            <a:lin ang="0" scaled="1"/>
          </a:gra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8195" name="TextBox 2"/>
          <p:cNvSpPr/>
          <p:nvPr/>
        </p:nvSpPr>
        <p:spPr>
          <a:xfrm>
            <a:off x="1178878" y="827723"/>
            <a:ext cx="22263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自学课文</a:t>
            </a:r>
          </a:p>
        </p:txBody>
      </p:sp>
      <p:sp>
        <p:nvSpPr>
          <p:cNvPr id="8199" name="TextBox 7"/>
          <p:cNvSpPr/>
          <p:nvPr/>
        </p:nvSpPr>
        <p:spPr>
          <a:xfrm>
            <a:off x="300038" y="2644775"/>
            <a:ext cx="884396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请同学们借助文下注解和平时积累的文言词汇自学课文。注意不能拿参考书，不懂的地方用红笔圈出来。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19458"/>
          <p:cNvSpPr/>
          <p:nvPr/>
        </p:nvSpPr>
        <p:spPr>
          <a:xfrm>
            <a:off x="2645410" y="552450"/>
            <a:ext cx="4180205" cy="75120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检查成果</a:t>
            </a:r>
          </a:p>
        </p:txBody>
      </p:sp>
      <p:sp>
        <p:nvSpPr>
          <p:cNvPr id="19460" name="矩形 19459"/>
          <p:cNvSpPr/>
          <p:nvPr/>
        </p:nvSpPr>
        <p:spPr>
          <a:xfrm>
            <a:off x="-34925" y="1916113"/>
            <a:ext cx="5183188" cy="3992563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pPr indent="306705" defTabSz="914400" fontAlgn="base">
              <a:tabLst>
                <a:tab pos="457200"/>
              </a:tabLst>
            </a:pPr>
            <a:r>
              <a:rPr lang="en-US" altLang="zh-CN" sz="320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①</a:t>
            </a:r>
            <a:r>
              <a:rPr lang="zh-CN" altLang="en-US" sz="3200" b="1" u="sng" strike="noStrike" noProof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欣然</a:t>
            </a:r>
            <a:r>
              <a:rPr lang="zh-CN" altLang="en-US" sz="320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起行</a:t>
            </a:r>
            <a:endParaRPr lang="zh-CN" altLang="en-US" sz="3200" strike="noStrike" noProof="1">
              <a:latin typeface="楷体_GB2312" pitchFamily="49" charset="-122"/>
              <a:ea typeface="楷体_GB2312" pitchFamily="49" charset="-122"/>
            </a:endParaRPr>
          </a:p>
          <a:p>
            <a:pPr indent="306705" defTabSz="914400" fontAlgn="base">
              <a:tabLst>
                <a:tab pos="457200"/>
              </a:tabLst>
            </a:pPr>
            <a:r>
              <a:rPr lang="en-US" altLang="zh-CN" sz="320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②</a:t>
            </a:r>
            <a:r>
              <a:rPr lang="zh-CN" altLang="en-US" sz="3200" b="1" u="sng" strike="noStrike" noProof="1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念</a:t>
            </a:r>
            <a:r>
              <a:rPr lang="zh-CN" altLang="en-US" sz="320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无与为乐者</a:t>
            </a:r>
            <a:endParaRPr lang="zh-CN" altLang="en-US" sz="3200" b="1" strike="noStrike" noProof="1">
              <a:latin typeface="楷体_GB2312" pitchFamily="49" charset="-122"/>
              <a:ea typeface="楷体_GB2312" pitchFamily="49" charset="-122"/>
            </a:endParaRPr>
          </a:p>
          <a:p>
            <a:pPr indent="306705" defTabSz="914400" fontAlgn="base">
              <a:tabLst>
                <a:tab pos="457200"/>
              </a:tabLst>
            </a:pPr>
            <a:r>
              <a:rPr lang="en-US" altLang="zh-CN" sz="320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③</a:t>
            </a:r>
            <a:r>
              <a:rPr lang="zh-CN" altLang="en-US" sz="320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月色入</a:t>
            </a:r>
            <a:r>
              <a:rPr lang="zh-CN" altLang="en-US" sz="3200" b="1" u="sng" strike="noStrike" noProof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户</a:t>
            </a:r>
            <a:endParaRPr lang="zh-CN" altLang="en-US" sz="3200" b="1" u="sng" strike="noStrike" noProof="1">
              <a:solidFill>
                <a:srgbClr val="99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6705" defTabSz="914400" fontAlgn="base">
              <a:tabLst>
                <a:tab pos="457200"/>
              </a:tabLst>
            </a:pPr>
            <a:r>
              <a:rPr lang="en-US" altLang="zh-CN" sz="320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④</a:t>
            </a:r>
            <a:r>
              <a:rPr lang="zh-CN" altLang="en-US" sz="3200" b="1" u="sng" strike="noStrike" noProof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遂</a:t>
            </a:r>
            <a:r>
              <a:rPr lang="zh-CN" altLang="en-US" sz="320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至承天寺</a:t>
            </a:r>
            <a:endParaRPr lang="zh-CN" altLang="en-US" sz="3200" b="1" strike="noStrike" noProof="1">
              <a:latin typeface="楷体_GB2312" pitchFamily="49" charset="-122"/>
              <a:ea typeface="楷体_GB2312" pitchFamily="49" charset="-122"/>
            </a:endParaRPr>
          </a:p>
          <a:p>
            <a:pPr indent="306705" defTabSz="914400" fontAlgn="base">
              <a:tabLst>
                <a:tab pos="457200"/>
              </a:tabLst>
            </a:pPr>
            <a:r>
              <a:rPr lang="en-US" altLang="zh-CN" sz="320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⑤</a:t>
            </a:r>
            <a:r>
              <a:rPr lang="zh-CN" altLang="en-US" sz="320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怀民亦未</a:t>
            </a:r>
            <a:r>
              <a:rPr lang="zh-CN" altLang="en-US" sz="3200" b="1" u="sng" strike="noStrike" noProof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寝</a:t>
            </a:r>
            <a:endParaRPr lang="zh-CN" altLang="en-US" sz="3200" b="1" u="sng" strike="noStrike" noProof="1">
              <a:solidFill>
                <a:srgbClr val="99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6705" defTabSz="914400" fontAlgn="base">
              <a:tabLst>
                <a:tab pos="457200"/>
              </a:tabLst>
            </a:pPr>
            <a:r>
              <a:rPr lang="en-US" altLang="zh-CN" sz="320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⑥</a:t>
            </a:r>
            <a:r>
              <a:rPr lang="zh-CN" altLang="en-US" sz="320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积水</a:t>
            </a:r>
            <a:r>
              <a:rPr lang="zh-CN" altLang="en-US" sz="3200" b="1" u="sng" strike="noStrike" noProof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空明</a:t>
            </a:r>
            <a:r>
              <a:rPr lang="zh-CN" altLang="en-US" sz="320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：</a:t>
            </a:r>
            <a:endParaRPr lang="zh-CN" altLang="en-US" sz="3200" strike="noStrike" noProof="1">
              <a:latin typeface="楷体_GB2312" pitchFamily="49" charset="-122"/>
              <a:ea typeface="楷体_GB2312" pitchFamily="49" charset="-122"/>
            </a:endParaRPr>
          </a:p>
          <a:p>
            <a:pPr indent="306705" defTabSz="914400" fontAlgn="base">
              <a:tabLst>
                <a:tab pos="457200"/>
              </a:tabLst>
            </a:pPr>
            <a:r>
              <a:rPr lang="en-US" altLang="zh-CN" sz="320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⑦</a:t>
            </a:r>
            <a:r>
              <a:rPr lang="zh-CN" altLang="en-US" sz="3200" b="1" u="sng" strike="noStrike" noProof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盖</a:t>
            </a:r>
            <a:r>
              <a:rPr lang="zh-CN" altLang="en-US" sz="320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竹柏影也：</a:t>
            </a:r>
            <a:endParaRPr lang="zh-CN" altLang="en-US" sz="3200" b="1" strike="noStrike" noProof="1">
              <a:latin typeface="楷体_GB2312" pitchFamily="49" charset="-122"/>
              <a:ea typeface="楷体_GB2312" pitchFamily="49" charset="-122"/>
            </a:endParaRPr>
          </a:p>
          <a:p>
            <a:pPr indent="306705" defTabSz="914400" fontAlgn="base">
              <a:tabLst>
                <a:tab pos="457200"/>
              </a:tabLst>
            </a:pPr>
            <a:r>
              <a:rPr lang="en-US" altLang="zh-CN" sz="320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⑧</a:t>
            </a:r>
            <a:r>
              <a:rPr lang="zh-CN" altLang="en-US" sz="3200" b="1" u="sng" strike="noStrike" noProof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但</a:t>
            </a:r>
            <a:r>
              <a:rPr lang="zh-CN" altLang="en-US" sz="3200" b="1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少闲人如吾两人者</a:t>
            </a:r>
            <a:r>
              <a:rPr lang="zh-CN" altLang="en-US" sz="3200" b="1" u="sng" strike="noStrike" noProof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耳</a:t>
            </a:r>
            <a:endParaRPr lang="zh-CN" altLang="en-US" sz="3200" b="1" u="sng" strike="noStrike" noProof="1">
              <a:solidFill>
                <a:srgbClr val="99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1" name="矩形 19460"/>
          <p:cNvSpPr/>
          <p:nvPr/>
        </p:nvSpPr>
        <p:spPr>
          <a:xfrm>
            <a:off x="4791075" y="1844675"/>
            <a:ext cx="31797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3200" b="1">
                <a:solidFill>
                  <a:srgbClr val="990000"/>
                </a:solidFill>
                <a:latin typeface="Arial" panose="020b0604020202020204" pitchFamily="34" charset="0"/>
                <a:ea typeface="楷体_GB2312" pitchFamily="49" charset="-122"/>
              </a:rPr>
              <a:t>（高兴的样子）</a:t>
            </a:r>
          </a:p>
        </p:txBody>
      </p:sp>
      <p:sp>
        <p:nvSpPr>
          <p:cNvPr id="19462" name="矩形 19461"/>
          <p:cNvSpPr/>
          <p:nvPr/>
        </p:nvSpPr>
        <p:spPr>
          <a:xfrm>
            <a:off x="4791075" y="2365375"/>
            <a:ext cx="314007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3200" b="1">
                <a:solidFill>
                  <a:srgbClr val="990000"/>
                </a:solidFill>
                <a:latin typeface="Arial" panose="020b0604020202020204" pitchFamily="34" charset="0"/>
                <a:ea typeface="楷体_GB2312" pitchFamily="49" charset="-122"/>
              </a:rPr>
              <a:t>（考虑、想到）</a:t>
            </a:r>
          </a:p>
        </p:txBody>
      </p:sp>
      <p:sp>
        <p:nvSpPr>
          <p:cNvPr id="19463" name="矩形 19462"/>
          <p:cNvSpPr/>
          <p:nvPr/>
        </p:nvSpPr>
        <p:spPr>
          <a:xfrm>
            <a:off x="4791075" y="2868613"/>
            <a:ext cx="154781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3200" b="1">
                <a:solidFill>
                  <a:srgbClr val="990000"/>
                </a:solidFill>
                <a:latin typeface="Arial" panose="020b0604020202020204" pitchFamily="34" charset="0"/>
                <a:ea typeface="楷体_GB2312" pitchFamily="49" charset="-122"/>
              </a:rPr>
              <a:t>（门）</a:t>
            </a:r>
          </a:p>
        </p:txBody>
      </p:sp>
      <p:sp>
        <p:nvSpPr>
          <p:cNvPr id="19464" name="矩形 19463"/>
          <p:cNvSpPr/>
          <p:nvPr/>
        </p:nvSpPr>
        <p:spPr>
          <a:xfrm>
            <a:off x="4789488" y="4292600"/>
            <a:ext cx="3543300" cy="581025"/>
          </a:xfrm>
          <a:prstGeom prst="rect">
            <a:avLst/>
          </a:prstGeom>
          <a:solidFill>
            <a:schemeClr val="bg1">
              <a:alpha val="53999"/>
            </a:schemeClr>
          </a:solidFill>
          <a:ln w="9525">
            <a:noFill/>
          </a:ln>
        </p:spPr>
        <p:txBody>
          <a:bodyPr wrap="none" lIns="90170" tIns="46990" rIns="90170" bIns="46990" anchor="t">
            <a:spAutoFit/>
          </a:bodyPr>
          <a:lstStyle/>
          <a:p>
            <a:r>
              <a:rPr lang="en-US" altLang="zh-CN" sz="3200" b="1">
                <a:solidFill>
                  <a:srgbClr val="990000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3200" b="1">
                <a:solidFill>
                  <a:srgbClr val="990000"/>
                </a:solidFill>
                <a:latin typeface="Arial" panose="020b0604020202020204" pitchFamily="34" charset="0"/>
                <a:ea typeface="楷体_GB2312" pitchFamily="49" charset="-122"/>
              </a:rPr>
              <a:t>（形容水的澄澈）</a:t>
            </a:r>
          </a:p>
        </p:txBody>
      </p:sp>
      <p:sp>
        <p:nvSpPr>
          <p:cNvPr id="19465" name="矩形 19464"/>
          <p:cNvSpPr/>
          <p:nvPr/>
        </p:nvSpPr>
        <p:spPr>
          <a:xfrm>
            <a:off x="4791075" y="4868863"/>
            <a:ext cx="3968115" cy="586105"/>
          </a:xfrm>
          <a:prstGeom prst="rect">
            <a:avLst/>
          </a:prstGeom>
          <a:solidFill>
            <a:schemeClr val="bg1">
              <a:alpha val="56000"/>
            </a:schemeClr>
          </a:solidFill>
          <a:ln w="9525">
            <a:noFill/>
          </a:ln>
        </p:spPr>
        <p:txBody>
          <a:bodyPr wrap="none" lIns="90170" tIns="46990" rIns="90170" bIns="46990" anchor="t">
            <a:spAutoFit/>
          </a:bodyPr>
          <a:lstStyle/>
          <a:p>
            <a:r>
              <a:rPr lang="en-US" altLang="zh-CN" sz="3200" b="1">
                <a:solidFill>
                  <a:srgbClr val="990000"/>
                </a:solidFill>
                <a:latin typeface="Arial" panose="020b0604020202020204" pitchFamily="34" charset="0"/>
                <a:ea typeface="楷体_GB2312" pitchFamily="49" charset="-122"/>
              </a:rPr>
              <a:t> </a:t>
            </a:r>
            <a:r>
              <a:rPr lang="zh-CN" altLang="en-US" sz="3200" b="1">
                <a:solidFill>
                  <a:srgbClr val="990000"/>
                </a:solidFill>
                <a:latin typeface="Arial" panose="020b0604020202020204" pitchFamily="34" charset="0"/>
                <a:ea typeface="楷体_GB2312" pitchFamily="49" charset="-122"/>
              </a:rPr>
              <a:t>（大概是、原来是）</a:t>
            </a:r>
          </a:p>
        </p:txBody>
      </p:sp>
      <p:sp>
        <p:nvSpPr>
          <p:cNvPr id="19466" name="矩形 19465"/>
          <p:cNvSpPr/>
          <p:nvPr/>
        </p:nvSpPr>
        <p:spPr>
          <a:xfrm>
            <a:off x="4646613" y="3284538"/>
            <a:ext cx="2843212" cy="582612"/>
          </a:xfrm>
          <a:prstGeom prst="rect">
            <a:avLst/>
          </a:prstGeom>
          <a:solidFill>
            <a:schemeClr val="bg1">
              <a:alpha val="51999"/>
            </a:schemeClr>
          </a:solidFill>
          <a:ln w="9525">
            <a:noFill/>
          </a:ln>
        </p:spPr>
        <p:txBody>
          <a:bodyPr wrap="none" lIns="90170" tIns="46990" rIns="90170" bIns="46990" anchor="t">
            <a:spAutoFit/>
          </a:bodyPr>
          <a:lstStyle/>
          <a:p>
            <a:r>
              <a:rPr lang="en-US" altLang="zh-CN" sz="3200" b="1">
                <a:solidFill>
                  <a:srgbClr val="990000"/>
                </a:solidFill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3200" b="1">
                <a:solidFill>
                  <a:srgbClr val="990000"/>
                </a:solidFill>
                <a:latin typeface="Arial" panose="020b0604020202020204" pitchFamily="34" charset="0"/>
                <a:ea typeface="楷体_GB2312" pitchFamily="49" charset="-122"/>
              </a:rPr>
              <a:t>（于是、就）</a:t>
            </a:r>
          </a:p>
        </p:txBody>
      </p:sp>
      <p:sp>
        <p:nvSpPr>
          <p:cNvPr id="19467" name="矩形 19466"/>
          <p:cNvSpPr/>
          <p:nvPr/>
        </p:nvSpPr>
        <p:spPr>
          <a:xfrm>
            <a:off x="4933950" y="5373688"/>
            <a:ext cx="3227388" cy="582612"/>
          </a:xfrm>
          <a:prstGeom prst="rect">
            <a:avLst/>
          </a:prstGeom>
          <a:solidFill>
            <a:schemeClr val="bg1">
              <a:alpha val="59000"/>
            </a:schemeClr>
          </a:solidFill>
          <a:ln w="9525">
            <a:noFill/>
          </a:ln>
        </p:spPr>
        <p:txBody>
          <a:bodyPr wrap="none" lIns="90170" tIns="46990" rIns="90170" bIns="46990" anchor="t">
            <a:spAutoFit/>
          </a:bodyPr>
          <a:lstStyle/>
          <a:p>
            <a:r>
              <a:rPr lang="zh-CN" altLang="en-US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（只）（罢了）</a:t>
            </a:r>
            <a:r>
              <a:rPr lang="zh-CN" altLang="en-US" sz="320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19468" name="矩形 19467"/>
          <p:cNvSpPr/>
          <p:nvPr/>
        </p:nvSpPr>
        <p:spPr>
          <a:xfrm>
            <a:off x="4646613" y="3789363"/>
            <a:ext cx="16875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99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990000"/>
                </a:solidFill>
                <a:latin typeface="Arial" panose="020b0604020202020204" pitchFamily="34" charset="0"/>
                <a:ea typeface="楷体_GB2312" pitchFamily="49" charset="-122"/>
              </a:rPr>
              <a:t>（睡）</a:t>
            </a:r>
          </a:p>
        </p:txBody>
      </p:sp>
      <p:sp>
        <p:nvSpPr>
          <p:cNvPr id="11276" name="文本框 19468"/>
          <p:cNvSpPr txBox="1"/>
          <p:nvPr/>
        </p:nvSpPr>
        <p:spPr>
          <a:xfrm>
            <a:off x="735013" y="5772150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342900" indent="-342900">
              <a:spcBef>
                <a:spcPct val="20000"/>
              </a:spcBef>
            </a:pPr>
            <a:endParaRPr lang="zh-CN" altLang="en-US" sz="3200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7" name="文本框 19469"/>
          <p:cNvSpPr txBox="1"/>
          <p:nvPr/>
        </p:nvSpPr>
        <p:spPr>
          <a:xfrm>
            <a:off x="1260475" y="981075"/>
            <a:ext cx="180975" cy="582613"/>
          </a:xfrm>
          <a:prstGeom prst="rect">
            <a:avLst/>
          </a:prstGeom>
          <a:solidFill>
            <a:schemeClr val="bg1">
              <a:alpha val="54999"/>
            </a:schemeClr>
          </a:solidFill>
          <a:ln w="9525">
            <a:noFill/>
          </a:ln>
        </p:spPr>
        <p:txBody>
          <a:bodyPr wrap="none" lIns="90170" tIns="46990" rIns="90170" bIns="46990" anchor="t">
            <a:spAutoFit/>
          </a:bodyPr>
          <a:lstStyle/>
          <a:p>
            <a:pPr marL="342900" indent="-342900">
              <a:spcBef>
                <a:spcPct val="20000"/>
              </a:spcBef>
            </a:pP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/>
      <p:bldP spid="19463" grpId="0"/>
      <p:bldP spid="19464" grpId="0"/>
      <p:bldP spid="19465" grpId="0"/>
      <p:bldP spid="19466" grpId="0"/>
      <p:bldP spid="19467" grpId="0"/>
      <p:bldP spid="194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/>
              </a:gs>
              <a:gs pos="50000">
                <a:srgbClr val="918415"/>
              </a:gs>
              <a:gs pos="100000">
                <a:srgbClr val="DBD8CB"/>
              </a:gs>
            </a:gsLst>
            <a:lin ang="0" scaled="1"/>
          </a:gra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1267" name="TextBox 3"/>
          <p:cNvSpPr/>
          <p:nvPr/>
        </p:nvSpPr>
        <p:spPr>
          <a:xfrm>
            <a:off x="1019175" y="704850"/>
            <a:ext cx="27381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检查成果</a:t>
            </a:r>
          </a:p>
        </p:txBody>
      </p:sp>
      <p:sp>
        <p:nvSpPr>
          <p:cNvPr id="11277" name="TextBox 19"/>
          <p:cNvSpPr/>
          <p:nvPr/>
        </p:nvSpPr>
        <p:spPr>
          <a:xfrm>
            <a:off x="365760" y="2871470"/>
            <a:ext cx="350710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念无与为乐者：</a:t>
            </a:r>
            <a:endParaRPr lang="en-US" altLang="zh-CN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相与</a:t>
            </a:r>
            <a:r>
              <a:rPr lang="zh-CN" altLang="en-US" sz="3200" b="1" i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步于中庭：</a:t>
            </a:r>
            <a:endParaRPr lang="en-US" altLang="zh-CN" sz="2400" b="1" i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8" name="TextBox 20"/>
          <p:cNvSpPr/>
          <p:nvPr/>
        </p:nvSpPr>
        <p:spPr>
          <a:xfrm>
            <a:off x="3506470" y="2870835"/>
            <a:ext cx="56483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想到没有和（我）游乐的人。</a:t>
            </a:r>
          </a:p>
        </p:txBody>
      </p:sp>
      <p:sp>
        <p:nvSpPr>
          <p:cNvPr id="11279" name="TextBox 21"/>
          <p:cNvSpPr/>
          <p:nvPr/>
        </p:nvSpPr>
        <p:spPr>
          <a:xfrm>
            <a:off x="3757295" y="3829685"/>
            <a:ext cx="49237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我们一起在庭院中散步。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fmla" valueType="clr">
                                      <p:cBhvr override="childStyle">
                                        <p:cTn id="7" dur="80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</p:anim>
                                    <p:anim calcmode="fmla" valueType="clr">
                                      <p:cBhvr>
                                        <p:cTn id="8" dur="80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7" grpId="0"/>
      <p:bldP spid="11278" grpId="0"/>
      <p:bldP spid="11279" grpId="0"/>
      <p:bldP spid="1127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矩形 20482"/>
          <p:cNvSpPr/>
          <p:nvPr/>
        </p:nvSpPr>
        <p:spPr>
          <a:xfrm>
            <a:off x="1982788" y="263525"/>
            <a:ext cx="5976937" cy="646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2500" lnSpcReduction="20000"/>
          </a:bodyPr>
          <a:lstStyle/>
          <a:p>
            <a:pPr algn="ctr"/>
            <a:endParaRPr lang="zh-CN" altLang="en-US" sz="7200" b="1">
              <a:ln w="19050" cap="flat" cmpd="sng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5" name="矩形 20484"/>
          <p:cNvSpPr/>
          <p:nvPr/>
        </p:nvSpPr>
        <p:spPr>
          <a:xfrm>
            <a:off x="249555" y="1190625"/>
            <a:ext cx="8861425" cy="4400550"/>
          </a:xfrm>
          <a:prstGeom prst="rect">
            <a:avLst/>
          </a:prstGeom>
          <a:solidFill>
            <a:schemeClr val="bg1">
              <a:alpha val="56999"/>
            </a:schemeClr>
          </a:solidFill>
          <a:ln w="9525">
            <a:noFill/>
            <a:miter/>
          </a:ln>
        </p:spPr>
        <p:txBody>
          <a:bodyPr wrap="square" lIns="90170" tIns="46990" rIns="90170" bIns="46990" anchor="ctr">
            <a:spAutoFit/>
          </a:bodyPr>
          <a:lstStyle/>
          <a:p>
            <a:pPr fontAlgn="base">
              <a:spcBef>
                <a:spcPct val="20000"/>
              </a:spcBef>
            </a:pPr>
            <a:r>
              <a:rPr lang="en-US" altLang="zh-CN" sz="3200" b="1" strike="noStrike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3.</a:t>
            </a:r>
            <a:r>
              <a:rPr lang="zh-CN" altLang="en-US" sz="3200" b="1" strike="noStrike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庭下如积水空明，水中藻荇交横，盖竹柏影也。</a:t>
            </a:r>
            <a:endParaRPr lang="zh-CN" altLang="en-US" sz="3200" b="1" strike="noStrike" noProof="1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</a:pPr>
            <a:endParaRPr lang="zh-CN" altLang="en-US" sz="2800" b="1" strike="noStrike" noProof="1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</a:pPr>
            <a:endParaRPr lang="zh-CN" altLang="en-US" sz="2800" b="1" strike="noStrike" noProof="1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</a:pPr>
            <a:endParaRPr lang="en-US" altLang="zh-CN" sz="3600" b="1" strike="noStrike" noProof="1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</a:pPr>
            <a:r>
              <a:rPr lang="en-US" altLang="zh-CN" sz="3200" b="1" strike="noStrike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4.</a:t>
            </a:r>
            <a:r>
              <a:rPr lang="zh-CN" altLang="en-US" sz="3200" b="1" strike="noStrike" noProof="1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何夜无月？何处无竹柏？但少闲人如吾两人者耳。</a:t>
            </a:r>
            <a:endParaRPr lang="zh-CN" altLang="en-US" sz="3200" b="1" strike="noStrike" noProof="1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</a:pPr>
            <a:endParaRPr lang="zh-CN" altLang="en-US" sz="2800" b="1" strike="noStrike" noProof="1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20000"/>
              </a:spcBef>
            </a:pPr>
            <a:endParaRPr lang="zh-CN" altLang="en-US" sz="2800" b="1" strike="noStrike" noProof="1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6" name="矩形 20485"/>
          <p:cNvSpPr/>
          <p:nvPr/>
        </p:nvSpPr>
        <p:spPr>
          <a:xfrm rot="-10800000" flipV="1">
            <a:off x="107950" y="1917700"/>
            <a:ext cx="9136063" cy="639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</a:p>
        </p:txBody>
      </p:sp>
      <p:sp>
        <p:nvSpPr>
          <p:cNvPr id="20487" name="矩形 20486"/>
          <p:cNvSpPr/>
          <p:nvPr/>
        </p:nvSpPr>
        <p:spPr>
          <a:xfrm>
            <a:off x="291465" y="4523105"/>
            <a:ext cx="8561070" cy="14084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哪一夜没有月光？哪里没有竹子和松柏？只是缺少像我俩这样的闲人罢了。</a:t>
            </a:r>
            <a:r>
              <a:rPr lang="zh-CN" altLang="en-US" sz="2400" b="1">
                <a:solidFill>
                  <a:srgbClr val="008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0488" name="矩形 20487"/>
          <p:cNvSpPr/>
          <p:nvPr/>
        </p:nvSpPr>
        <p:spPr>
          <a:xfrm>
            <a:off x="416243" y="2162810"/>
            <a:ext cx="10186987" cy="1028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（月光照在）庭院中，如水一般澄澈清明，水中藻荇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之类的水草交错纵横，原来是竹子和柏树的影子啊。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7" grpId="0"/>
      <p:bldP spid="204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 rotWithShape="1">
            <a:gsLst>
              <a:gs pos="0">
                <a:srgbClr val="DBD8CB"/>
              </a:gs>
              <a:gs pos="50000">
                <a:srgbClr val="918415"/>
              </a:gs>
              <a:gs pos="100000">
                <a:srgbClr val="DBD8CB"/>
              </a:gs>
            </a:gsLst>
            <a:lin ang="0" scaled="1"/>
          </a:gradFill>
          <a:ln w="25400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11267" name="TextBox 3"/>
          <p:cNvSpPr/>
          <p:nvPr/>
        </p:nvSpPr>
        <p:spPr>
          <a:xfrm>
            <a:off x="1019175" y="704850"/>
            <a:ext cx="47777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再读课文，整体感知</a:t>
            </a:r>
          </a:p>
        </p:txBody>
      </p:sp>
      <p:sp>
        <p:nvSpPr>
          <p:cNvPr id="11277" name="TextBox 19"/>
          <p:cNvSpPr/>
          <p:nvPr/>
        </p:nvSpPr>
        <p:spPr>
          <a:xfrm>
            <a:off x="365760" y="2588260"/>
            <a:ext cx="8178165" cy="2183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宋体" panose="02010600030101010101" pitchFamily="2" charset="-122"/>
                <a:sym typeface="宋体" panose="02010600030101010101" pitchFamily="2" charset="-122"/>
              </a:rPr>
              <a:t>通读全文思考：全文运用哪几种表达方式，根据表达方式，把课文分层次，并将每层的内容用四字词概括出来。</a:t>
            </a:r>
          </a:p>
          <a:p>
            <a:endParaRPr lang="zh-CN" altLang="en-US" sz="3200" b="1">
              <a:solidFill>
                <a:srgbClr val="0000FF"/>
              </a:solidFill>
              <a:uFillTx/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7" grpId="0"/>
    </p:bldLst>
  </p:timing>
</p:sld>
</file>

<file path=ppt/tags/tag1.xml><?xml version="1.0" encoding="utf-8"?>
<p:tagLst xmlns:p="http://schemas.openxmlformats.org/presentationml/2006/main">
  <p:tag name="KSO_WM_UNIT_TABLE_BEAUTIFY" val="smartTable{3217bb7b-fb86-4878-b968-338b6faa2318}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暗香扑面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">
      <a:majorFont>
        <a:latin typeface="Franklin Gothic Medium"/>
        <a:ea typeface="微软雅黑"/>
        <a:cs typeface="Arial"/>
      </a:majorFont>
      <a:minorFont>
        <a:latin typeface="Franklin Gothic Book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AF683E"/>
      </a:accent6>
      <a:hlink>
        <a:srgbClr val="00D5D5"/>
      </a:hlink>
      <a:folHlink>
        <a:srgbClr val="DD00DD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96</Paragraphs>
  <Slides>20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5">
      <vt:lpstr>Arial</vt:lpstr>
      <vt:lpstr>Franklin Gothic Medium</vt:lpstr>
      <vt:lpstr>微软雅黑</vt:lpstr>
      <vt:lpstr>Franklin Gothic Book</vt:lpstr>
      <vt:lpstr>黑体</vt:lpstr>
      <vt:lpstr>宋体</vt:lpstr>
      <vt:lpstr>Wingdings 2</vt:lpstr>
      <vt:lpstr>Cambria</vt:lpstr>
      <vt:lpstr>Calibri</vt:lpstr>
      <vt:lpstr>叶根友毛笔行书2.0版</vt:lpstr>
      <vt:lpstr>隶书</vt:lpstr>
      <vt:lpstr>Times New Roman</vt:lpstr>
      <vt:lpstr>楷体_GB2312</vt:lpstr>
      <vt:lpstr>华文隶书</vt:lpstr>
      <vt:lpstr>暗香扑面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2.作者夜游时看到什么景色，是如何描绘的？所写景物运用了什么修辞方法？有什么作用？从中表达了作者怎么样的心情？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2021-11-10T17:26:47.958</cp:lastPrinted>
  <dcterms:created xsi:type="dcterms:W3CDTF">2021-11-10T17:26:47Z</dcterms:created>
  <dcterms:modified xsi:type="dcterms:W3CDTF">2021-11-10T09:26:48Z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