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358" r:id="rId16"/>
    <p:sldId id="271" r:id="rId17"/>
    <p:sldId id="35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64" r:id="rId26"/>
    <p:sldId id="279" r:id="rId27"/>
    <p:sldId id="360" r:id="rId28"/>
    <p:sldId id="280" r:id="rId29"/>
    <p:sldId id="361" r:id="rId30"/>
    <p:sldId id="281" r:id="rId31"/>
    <p:sldId id="363" r:id="rId32"/>
    <p:sldId id="282" r:id="rId33"/>
    <p:sldId id="36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365" r:id="rId45"/>
    <p:sldId id="366" r:id="rId46"/>
    <p:sldId id="293" r:id="rId47"/>
    <p:sldId id="357" r:id="rId48"/>
    <p:sldId id="367" r:id="rId49"/>
    <p:sldId id="294" r:id="rId50"/>
    <p:sldId id="295" r:id="rId51"/>
    <p:sldId id="368" r:id="rId52"/>
    <p:sldId id="296" r:id="rId53"/>
    <p:sldId id="369" r:id="rId54"/>
    <p:sldId id="297" r:id="rId55"/>
    <p:sldId id="370" r:id="rId56"/>
    <p:sldId id="298" r:id="rId57"/>
    <p:sldId id="371" r:id="rId58"/>
    <p:sldId id="299" r:id="rId59"/>
    <p:sldId id="372" r:id="rId60"/>
    <p:sldId id="303" r:id="rId61"/>
  </p:sldIdLst>
  <p:sldSz cx="120253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83" d="100"/>
          <a:sy n="83" d="100"/>
        </p:scale>
        <p:origin x="-696" y="-58"/>
      </p:cViewPr>
      <p:guideLst>
        <p:guide orient="horz" pos="2160"/>
        <p:guide pos="37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1899" y="2130426"/>
            <a:ext cx="10221516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3797" y="3886200"/>
            <a:ext cx="841771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6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8352" y="274639"/>
            <a:ext cx="270569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266" y="274639"/>
            <a:ext cx="791666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8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52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9917" y="4406901"/>
            <a:ext cx="1022151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9917" y="2906713"/>
            <a:ext cx="1022151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2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1266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2867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5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535113"/>
            <a:ext cx="531326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266" y="2174875"/>
            <a:ext cx="531326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08693" y="1535113"/>
            <a:ext cx="53153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08693" y="2174875"/>
            <a:ext cx="53153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1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9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0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266" y="273050"/>
            <a:ext cx="395624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1563" y="273051"/>
            <a:ext cx="672248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1266" y="1435101"/>
            <a:ext cx="395624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9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7045" y="4800600"/>
            <a:ext cx="72151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57045" y="612775"/>
            <a:ext cx="72151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57045" y="5367338"/>
            <a:ext cx="72151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6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1266" y="274638"/>
            <a:ext cx="108227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600201"/>
            <a:ext cx="1082278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1266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4D2B4-B714-46F7-A76D-32650D232FCE}" type="datetimeFigureOut">
              <a:rPr lang="zh-CN" altLang="en-US" smtClean="0"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08649" y="6356351"/>
            <a:ext cx="38080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8141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5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" descr="cd89e39467b2e63bd31b702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25313" cy="717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025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10985500"/>
            <a:ext cx="3683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72534"/>
            <a:ext cx="466794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79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8120" y="1556792"/>
            <a:ext cx="89723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79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届北京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朝阳高三一模</a:t>
            </a:r>
          </a:p>
          <a:p>
            <a:pPr indent="279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语 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 </a:t>
            </a:r>
            <a:r>
              <a:rPr lang="en-US" altLang="zh-CN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2020.4</a:t>
            </a:r>
          </a:p>
          <a:p>
            <a:endParaRPr lang="zh-CN" altLang="en-US" dirty="0"/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1404144" y="4437112"/>
            <a:ext cx="3528392" cy="136815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隶书"/>
                <a:ea typeface="隶书"/>
              </a:rPr>
              <a:t>讲评版</a:t>
            </a:r>
            <a:endParaRPr lang="zh-CN" altLang="en-U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latin typeface="隶书"/>
              <a:ea typeface="隶书"/>
            </a:endParaRPr>
          </a:p>
        </p:txBody>
      </p:sp>
    </p:spTree>
    <p:extLst>
      <p:ext uri="{BB962C8B-B14F-4D97-AF65-F5344CB8AC3E}">
        <p14:creationId xmlns:p14="http://schemas.microsoft.com/office/powerpoint/2010/main" val="37779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612475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张高铁的每个站房都有不同的文化主题。清河站的文化主题是“不息”。清河站是京张高铁主要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始发站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，老京张铁路诞生之际也恰是近现代中华民族自觉、自强不息的起点。自铁路先驱詹天佑始，中国铁路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精神从京张线开始薪火相传，生生不息。该文化主题取清河水奔涌不息、百年铁路人自强不息之意，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具有历史感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和文化感。长城站的文化主题是“丰碑”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长城是中华民族文明史的丰碑，途经长城的老京张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线“人”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字形铁路是中国铁路建设史中的第一座丰碑，高铁是新中国工业文明的丰碑。太子城站的文化主题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是“无界”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。中国文化讲求“天人合一”，空间与自然相通、人与天地相通，是中国传统文化的至高追求。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太子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城站是距离奥运赛场最近的高铁站，地理之于高铁无界，山水之于人心无界，奥林匹克之于人类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，是太子城站文化主题的深刻内涵。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（取材于褚冠男的相关文章）</a:t>
            </a:r>
          </a:p>
        </p:txBody>
      </p:sp>
    </p:spTree>
    <p:extLst>
      <p:ext uri="{BB962C8B-B14F-4D97-AF65-F5344CB8AC3E}">
        <p14:creationId xmlns:p14="http://schemas.microsoft.com/office/powerpoint/2010/main" val="34051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1892" y="14904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．根据材料三，下列对“京张高铁文化表达的核心视觉元素”的解读，不正确的一项是（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 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人字纹”代表中华民族精神和京张铁路的视觉符号，只适用于标识性造型。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 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苏州码子”花数的抽象提取和重构，以艺术形式展示新老京张的文化传承。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 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山水视界”将传统与现代方式结合，创作京张高铁独有的装饰图像及纹样。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 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五行五色”用具有中国特色的色彩应用体系，体现了中国美学的视觉韵律。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29128" y="620688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1893" y="4460605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只适用于标识性造型”错误，原文为“用于细部和标识性的装饰及造型”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见于原文第二段第五行；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见于原文第二段第六行；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原文第二段第八行。</a:t>
            </a:r>
          </a:p>
        </p:txBody>
      </p:sp>
    </p:spTree>
    <p:extLst>
      <p:ext uri="{BB962C8B-B14F-4D97-AF65-F5344CB8AC3E}">
        <p14:creationId xmlns:p14="http://schemas.microsoft.com/office/powerpoint/2010/main" val="13010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．根据材料三，下列设计构想与各站房特有的文化主题，不符合的一项是（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．清河站地面铺设绘有“百年京张传承”年代图示的地砖。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．清河站的站牌上喷绘流动的水波暗纹作为整体背景图案。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．长城站墙砖采用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年北京冬奥会体育图标作为纹饰。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．太子城站悬挂以广袤群山和无垠白雪为主体图案的壁画。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08000" y="1916832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829" y="3356992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原文中“老京张铁路”、“河水奔流不息“等处可以得出；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原文中没有体现；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原文中“山水之于人心无界”可得出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55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138499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．上面三则材料从不同角度介绍了京张高铁建设发展的特点。这些特点能为我国其他领域自主创新的发展方向提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供哪些思路？请结合文章内容简要概括。（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0789" y="2276872"/>
            <a:ext cx="11358699" cy="39580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①京张高铁的建设发展在多方面都走在世界前列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启示我们自主创新要有前瞻性和突破性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创造世界领先水平。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②京张高铁的建设突出浓郁的中国文化特色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启示我们自主创新要传承中华优秀传统文化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实现文化创新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展现文化自信。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③京张高铁的建设发展与我国装备制造等相关行业的发展互为促进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启示我们自主创新要与相关领域协同发展。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【评分参考】每点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分。意思对即可。</a:t>
            </a:r>
          </a:p>
        </p:txBody>
      </p:sp>
    </p:spTree>
    <p:extLst>
      <p:ext uri="{BB962C8B-B14F-4D97-AF65-F5344CB8AC3E}">
        <p14:creationId xmlns:p14="http://schemas.microsoft.com/office/powerpoint/2010/main" val="301229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116632"/>
            <a:ext cx="11358699" cy="6555641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分。阅读下面两则文言文，完成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6-11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）伊尹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五就桀，或疑曰：“汤之仁闻且见矣，桀之不仁闻且见矣，夫何去就之亟也？”柳子曰：“恶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吾所以见伊尹之大者也。彼伊尹，圣人也。圣人出于天下，不夏商其心，心乎生民而已。思曰：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‘汤诚仁，其功迟；桀诚不仁，朝吾从而暮及于天下可也。’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于是就桀。桀果不可得，反而从汤。既而又思曰：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‘尚可十一乎？使斯人蚤被其泽也。’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又往就桀。桀不可而又从汤。以至于百一、千一、万一，卒不可，乃相汤。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俾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为尧、舜，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而人为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尧、舜之人。是吾所以见伊尹之大者也。仁至于汤矣，四去之；不仁至于桀矣，五就之。大人之欲速其功如此。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不然，汤、桀之辨，一恒人尽之矣，又奚以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憧憧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圣人之足观乎？吾观圣人之急生人，莫若伊尹，伊尹之大，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莫若于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五就桀。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”（取材唐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柳宗元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伊尹五就桀赞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伊尹：夏末商初政治家、思想家，曾五次投靠夏桀、五次投靠商汤，最终受用于汤。</a:t>
            </a:r>
          </a:p>
        </p:txBody>
      </p:sp>
    </p:spTree>
    <p:extLst>
      <p:ext uri="{BB962C8B-B14F-4D97-AF65-F5344CB8AC3E}">
        <p14:creationId xmlns:p14="http://schemas.microsoft.com/office/powerpoint/2010/main" val="295414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0"/>
            <a:ext cx="11358699" cy="650639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【附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文言文参考译文】</a:t>
            </a:r>
          </a:p>
          <a:p>
            <a:pPr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(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伊尹五次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投靠桀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有人质疑说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“商汤的仁德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能够听闻并且可以看到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柴的不仁德能够听闻并且可以看到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伊尹在汤、桀之间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多次往复呢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”柳宗元说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“哎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这正是我认为伊尹行为高尚的原因啊。伊尹是圣人。圣人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考虑问题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从天下百姓出发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他心中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所想的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不是夏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不是商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心系百姓罢了。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‘汤确实仁德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但我投靠他以造福百姓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成效太慢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桀确实不仁德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早上我投靠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晚上就能够惠及天下了。在这种情况下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投靠桀。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辅佐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桀实在无法实现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返回投靠汤。不久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又思考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倘若还有十分之一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成功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的可能呢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让百姓早些蒙受恩泽啊。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又去投靠桀。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辅佐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桀不成功就又投靠汤。一直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考虑有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百分之一、千分之一、万分之一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的可能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所以又多次投靠桀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不能成功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于是辅佐汤。让汤成为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尧、舜一样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的君主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让百姓成为尧、舜的百姓。这就是我认为伊尹行为高尚的原因。仁厚到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汤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一样的程度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以至于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四次离开汤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不仁到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一样的程度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以至于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五次投靠桀都不成要人想要尽快看到百姓蒙受思泽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像这样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急迫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啊。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不是这样的话，汤和某的区别，一个普通人都能明白，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义怎么会往来不定，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难道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圣人看不造彻吗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我认为条人唐于解百性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于危之中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，没有谁比得上伊尹，伊尹行为高尚，没有什么比得上玉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这件事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28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457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7909" y="24048"/>
            <a:ext cx="11358699" cy="6555641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）人称之曰“伊、吕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，以其道相近、心一而功同也。余以为伊、吕之功同，其道、其心则异。其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君无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道，其国将必亡，在畎亩之中，不以其君无道而遂忘其君，不以其国将必亡而遂弃其国，五往就之，见其君，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进其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说，欲其君之克念其国之不亡，夏未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，伊尹之心也。其君无道，其国将必亡，遂弃其国，晏安坐于磻溪之中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其君不道，俟其国将亡者，吕望之心也。然伊尹卒不得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，桀卒不能知善，夏卒不能复存，终归于汤，而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桀灭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夏。先就其君而君不从，不忍其民之涂炭，然后归汤，得君子去就之道矣。向若桀能纳伊尹之谋，克念作圣，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祀未殄矣。望之心曷尝及于此乎？君暴虐于上，民涂炭于下，国之祀日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矣，不一起往说其君，救其民，存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祀，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归于文王，佐武伐纣灭商。望之心不如伊尹之心，望之道不若伊尹之道万分之一。纣有悔乱改过之心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望为太公，黜其恶改而从于善，商之社未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。惜乎望之不一往也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取材于宋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石介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伊吕论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吕：指吕望，姓姜，名尚，字子牙。周朝政治家、军事家，辅佐周武王讨伐商纣。</a:t>
            </a:r>
          </a:p>
        </p:txBody>
      </p:sp>
    </p:spTree>
    <p:extLst>
      <p:ext uri="{BB962C8B-B14F-4D97-AF65-F5344CB8AC3E}">
        <p14:creationId xmlns:p14="http://schemas.microsoft.com/office/powerpoint/2010/main" val="19102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4805" y="188640"/>
            <a:ext cx="11358699" cy="637097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(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人们将”伊，吕”并称，认为他们的志向道求相近、为臣之心一致开且功劳相认为伊、吕的动劳相同，他们的志向追求、他们的为臣之心却不同。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君主不行正道，国家将要灭亡，《伊尹即使出身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于田间，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不会因为君主不行正道就背弃君主，不会四为因家将要灭亡就背弃国家，五次前去投靠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君主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，拜见君主，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向君主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进言，想要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君主克制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自己的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欲念，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国家不灭亡，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使》夏朝不灭亡，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这是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伊尹的为臣之心。君主不行正道，国家将要灭亡，于是背弄国家，安选地坐在礓溪常，很心看着君主不行正道，等待国家天亡，这是吕望的为臣之心。但是伊尹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的进言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最终不被采的，菜最终不能懂得正道，夏朝最终不能保夺，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最终授靠了汤，放逐桀灭掉夏朝。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最初授靠但是桀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不听信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不忍心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百姓处于国境，这之后投奔了汤，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伊尹的行为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符合君子进退的道义。假如装能够接受伊尹的策略，克制私欲，仿放圣人，夏朝也不会天亡。吕望的为臣之心哪到得了这种程度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君主在高位凶恶残醋，百姓在低位国苦不堪，国家的运势一天天地我药，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不立即前去劝说君主，批百姓，延块国运，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却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直接投奔了文王，辅佐武王伐封天商。吕望的为臣之心比不上伊尹的为臣之心，吕望的志向求比不上伊尹志向求的万分之一：王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如果能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后悔自己行为、有改正过失的心理，让吕望担任太公，消除恶念改过从善，商朝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也许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不会天亡。吕望没有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为此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奔走一次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实在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太可惜了。</a:t>
            </a:r>
          </a:p>
        </p:txBody>
      </p:sp>
    </p:spTree>
    <p:extLst>
      <p:ext uri="{BB962C8B-B14F-4D97-AF65-F5344CB8AC3E}">
        <p14:creationId xmlns:p14="http://schemas.microsoft.com/office/powerpoint/2010/main" val="6457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．下列对句中加点词语的解释，不正确的一项是（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俾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、舜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俾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又奚以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憧憧    憧憧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摇摆不定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③夏未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祀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亡     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然伊尹卒不得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听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看见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⑤而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灭夏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放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放逐   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国之祀日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将要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归于文王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径直   ⑧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商之社未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迁都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 ①⑤ B.②⑦ C.③⑥ D.④⑧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4068440" y="2348880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829" y="3356992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“见”应翻译成“被”，表被动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“迁” 应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翻译为“改变”，而并不是“迁都”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974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30832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下列对文中语句的理解，不正确的一项是（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夫何去就之亟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             为什么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在汤、桀之间多次往复呢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不夏商其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                 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心中所想的不是夏也不是商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汤、桀之辨，一恒人尽之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   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和桀的区别，一个普通人都能明白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晏安坐于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磻</a:t>
            </a:r>
            <a:r>
              <a:rPr lang="en-US" altLang="zh-CN" sz="2800" b="1" dirty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pán</a:t>
            </a:r>
            <a:r>
              <a:rPr lang="en-US" altLang="zh-CN" sz="2800" b="1" dirty="0">
                <a:solidFill>
                  <a:srgbClr val="FF0000"/>
                </a:solidFill>
              </a:rPr>
              <a:t>]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溪之中           岂能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安心地坐在磻溪之中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98573" y="1700808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8573" y="3212976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“岂能”错误，原句是陈述句，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“岂能”表疑问。“晏安”表示安乐、安定的样子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3843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6032" y="2420888"/>
            <a:ext cx="11358699" cy="138499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indent="279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（考试时间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分钟满分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lvl="0" indent="27940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（本试卷共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9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页。考生务必将答案答在答题卡上，在试卷上作答无效。考试结束后，将本试卷和答题卡一并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交回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5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根据文意，下列理解和分析，正确的一项是（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柳宗元对伊尹“五就桀”的行为高度赞赏，却受到了众人的质疑。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石介肯定了伊尹与吕望同道同功的说法，但认为吕望不及伊尹。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两则短文都通过分析人物的心理活动来解释伊尹行为的合理性。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两则短文都表达了对现实中没有像伊尹这样的人物的惋惜之情。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29128" y="148478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829" y="3356992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在“受到了众人的质疑”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：“同道同功”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错误，应该是“功同异道”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在无惋惜之情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8263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将下面语句译为现代汉语。（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若桀能纳伊尹之谋，克念作圣，夏之祀未殄矣。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3356992"/>
            <a:ext cx="11358699" cy="155734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9.(3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假如桀能够接受伊尹的策略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克制私欲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仿效圣人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夏朝就不会灭亡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【评分参考】“向若”“克”“殄”各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分。意思对即可。</a:t>
            </a:r>
          </a:p>
        </p:txBody>
      </p:sp>
    </p:spTree>
    <p:extLst>
      <p:ext uri="{BB962C8B-B14F-4D97-AF65-F5344CB8AC3E}">
        <p14:creationId xmlns:p14="http://schemas.microsoft.com/office/powerpoint/2010/main" val="46596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柳宗元认为伊尹是圣人，石介认为伊尹是君子，请分别简述他们这样评价的理由。（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8" y="2564904"/>
            <a:ext cx="11358699" cy="336707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答案示例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①柳宗元认为伊尹是圣人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因为圣人考虑的不是忠于哪一个君主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而是天下百姓的危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伊尹认为夏桀不仁仍五次投靠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是因为如果夏桀能听自己的建议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就能尽快解百姓于水火之中。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②石介认为伊尹是君子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因为君子忠君爱国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伊尹五次投靠夏桀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是为了向君主进言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辅佐君主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保全国家和百姓。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【评分参考】每点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分。意思对即可</a:t>
            </a:r>
          </a:p>
        </p:txBody>
      </p:sp>
    </p:spTree>
    <p:extLst>
      <p:ext uri="{BB962C8B-B14F-4D97-AF65-F5344CB8AC3E}">
        <p14:creationId xmlns:p14="http://schemas.microsoft.com/office/powerpoint/2010/main" val="174510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从下面的三则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中任选一则，回答问题。（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⑴子曰：“所谓大臣者，以道事君，不可则止。”（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先进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⑵子张问政。子曰：“居之无倦，行之以忠。”（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⑶孔子曰：“危而不持，颠而不扶，则将焉用彼相矣？”（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①解释这则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的句意。（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3140968"/>
            <a:ext cx="11358699" cy="147117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答案示例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孔子说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“遇到危难不扶持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快要倾倒不扶助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那还要用你们助手干嘛。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98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从下面的三则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中任选一则，回答问题。（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⑴子曰：“所谓大臣者，以道事君，不可则止。”（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先进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⑵子张问政。子曰：“居之无倦，行之以忠。”（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⑶孔子曰：“危而不持，颠而不扶，则将焉用彼相矣？”（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结合这则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和上面任意一则短文，谈谈你对“忠”的理解。（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4797" y="3789040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(4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这则《论语》指出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臣子之“忠”应尽己所能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不可推卸自身应承担的责任。正石文中伊尹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在君无道、国将亡的情况下五次劝谏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没有在危机时刻回避问题、推卸任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尽到了臣子应尽之责。这就是“忠”的含义。【评分参考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解释正确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言之成理即可。</a:t>
            </a:r>
          </a:p>
        </p:txBody>
      </p:sp>
    </p:spTree>
    <p:extLst>
      <p:ext uri="{BB962C8B-B14F-4D97-AF65-F5344CB8AC3E}">
        <p14:creationId xmlns:p14="http://schemas.microsoft.com/office/powerpoint/2010/main" val="409207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6032" y="1196752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三则的翻译分别为：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）孔子说：“我们所说的大臣，应该能以合于仁道的方式去侍奉君主，如果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行不通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，便宁可不干。”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）子张问怎样处理政事，孔子说：“居于官位不懈怠，执行君令要忠实。”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）孔子说：“（盲人）遇到了危险不去扶持，跌倒了不去搀扶，那还用辅助的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人干什么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呢？”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188640"/>
            <a:ext cx="11358699" cy="304698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分。阅读下面这首词，完成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12-14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风流子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怀古    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贞吉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三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山围铁瓮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孙郎后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今古几英雄？忆北府参军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寄奴王者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金戈铁马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横据江东。凌歊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歌风追汉帝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置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酒宴群公。一代伟人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龙行虎步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十年征战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洛下关中。只今凭吊处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佛狸祠下路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烟树冥濛。为念寻常巷陌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社鼓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连空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。算碻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[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qiāo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áo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]</a:t>
            </a:r>
            <a:r>
              <a:rPr lang="en-US" altLang="zh-CN" sz="2400" dirty="0">
                <a:latin typeface="arial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战地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几多白骨。金焦名胜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两点青峰。惟见惊涛满眼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东去匆匆。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北府参军：指刘裕，他曾在北府兵中任参军。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凌歊：指凌歊台，相传是刘裕称帝后所建。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碻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磝：古地名。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4789" y="3429000"/>
            <a:ext cx="11358699" cy="19389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．下列对本词的理解，不正确的一项是（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 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凌歊上”三句，写刘裕在凌歊台上大宴群臣，气势远远超越当年的汉帝。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 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佛狸祠”“社鼓”“战地”几个时空交错的意象，传达出作者深刻的思考。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作者身处京口古城，不禁感慨万千，由现实追忆历史，再由历史回到现实。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本词从辛弃疾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永遇乐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京口北固亭怀古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脱化而来，于旧词中翻出新意。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7999" y="3501008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8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1700808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 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为“歌风追汉帝”为用典，指刘裕北伐成功后称帝，大宴群臣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时颇有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当年汉高祖一统天下唱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大风歌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的豪迈之情。一个“追”字表明是好比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“汉帝”而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并非“超”过，两个字存在逻辑上的明显差异，故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选：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57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869" y="3315168"/>
            <a:ext cx="11358699" cy="19389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．下列对词中写景句的分析，不正确的一项是（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开篇“三山围铁瓮”一句，点明京口独特的地理形势，气势雄浑。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 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烟树冥濛”以树木依旧茂盛反衬世事兴衰，令人感慨草木无情。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 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两点青峰”中“点”字传神地表现出青峰在旷远天地间显得小了。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结尾寓情于景，将沉郁的情思寄托于奔涌东去的江水，引人深思。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4525" y="188640"/>
            <a:ext cx="11358699" cy="304698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分。阅读下面这首词，完成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12-14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风流子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怀古    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贞吉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三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山围铁瓮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孙郎后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今古几英雄？忆北府参军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寄奴王者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金戈铁马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横据江东。凌歊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歌风追汉帝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置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酒宴群公。一代伟人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龙行虎步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十年征战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洛下关中。只今凭吊处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佛狸祠下路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烟树冥濛。为念寻常巷陌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社鼓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连空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。算碻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[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qiāo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áo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]</a:t>
            </a:r>
            <a:r>
              <a:rPr lang="en-US" altLang="zh-CN" sz="2400" dirty="0">
                <a:latin typeface="arial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战地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几多白骨。金焦名胜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两点青峰。惟见惊涛满眼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东去匆匆。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北府参军：指刘裕，他曾在北府兵中任参军。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凌歊：指凌歊台，相传是刘裕称帝后所建。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碻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磝：古地名。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7999" y="3717032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1988840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本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诗通过树木表达一种对于昔盛今衰的哀伤，与选项中的“令人感慨草木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”无关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457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0"/>
            <a:ext cx="11358699" cy="698652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分。阅读下面的材料，完成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1-5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材料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张高铁是中国铁路发展的标志性工程，凝聚着中国先进的科学和管理技术，创造了多项世界记录。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京张高铁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开通后，智能型复兴号动车组在世界上首次实现时速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公里自动驾驶功能，成为我国高铁自主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创新的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又一重大标志性成果。京张高铁在全球铁路建设中首次全线采用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BIM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技术，实现从勘察、设计、施工到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运维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的全周期数字化管理，开启了世界智能铁路的先河。在此过程中，我国装备制造、新材料、人工智能、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5G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等行业在实践中得到锻炼提升，进一步巩固了我国高铁的领跑优势。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作为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年北京冬季奥运会的重要配套工程，京张高铁智能动车组按照“标准配置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奥运配置”的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思路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，形成了“龙凤呈祥”“瑞雪迎春”两种外观涂装方案。“龙凤呈祥”是京张高铁的标准配置，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“瑞雪迎春”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则在奥运期间使用。同时，京张高铁还将在动车组上提供全面的奥运服务，包括多语播报、滑雪板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存放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、高速互联网覆盖、奥运赛事直播等。此外，京张高铁太子城站能直达奥运比赛核心区，方便游客观赛。</a:t>
            </a:r>
          </a:p>
        </p:txBody>
      </p:sp>
    </p:spTree>
    <p:extLst>
      <p:ext uri="{BB962C8B-B14F-4D97-AF65-F5344CB8AC3E}">
        <p14:creationId xmlns:p14="http://schemas.microsoft.com/office/powerpoint/2010/main" val="31653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3235628"/>
            <a:ext cx="11358699" cy="341632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．本词和辛弃疾的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永遇乐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京口北固亭怀古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都写到了历史人物刘裕。请概括两首词中刘裕的形象有什么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共同之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处，并比较两首词写这个人物的用意有何不同。（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永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遇乐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京口北固亭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怀古    辛弃疾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千古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江山，英雄无觅，孙仲谋处。舞榭歌台，风流总被，雨打风吹去。斜阳草树，寻常巷陌，人道寄奴曾住。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想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当年，金戈铁马，气吞万里如虎。元嘉草草，封狼居胥，赢得仓皇北顾。四十三年，望中犹记，烽火扬州路。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可堪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回首，佛狸祠下，一片神鸦社鼓。凭谁问：廉颇老矣，尚能饭否？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4525" y="188640"/>
            <a:ext cx="11358699" cy="304698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分。阅读下面这首词，完成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12-14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风流子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京口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怀古    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贞吉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三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山围铁瓮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孙郎后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今古几英雄？忆北府参军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寄奴王者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金戈铁马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横据江东。凌歊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歌风追汉帝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置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酒宴群公。一代伟人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龙行虎步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十年征战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洛下关中。只今凭吊处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佛狸祠下路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烟树冥濛。为念寻常巷陌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社鼓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连空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。算碻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[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qiāo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arial"/>
              </a:rPr>
              <a:t>áo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</a:rPr>
              <a:t>]</a:t>
            </a:r>
            <a:r>
              <a:rPr lang="en-US" altLang="zh-CN" sz="2400" dirty="0">
                <a:latin typeface="arial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战地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几多白骨。金焦名胜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两点青峰。惟见惊涛满眼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东去匆匆。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注释：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北府参军：指刘裕，他曾在北府兵中任参军。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凌歊：指凌歊台，相传是刘裕称帝后所建。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碻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磝：古地名。</a:t>
            </a:r>
          </a:p>
        </p:txBody>
      </p:sp>
    </p:spTree>
    <p:extLst>
      <p:ext uri="{BB962C8B-B14F-4D97-AF65-F5344CB8AC3E}">
        <p14:creationId xmlns:p14="http://schemas.microsoft.com/office/powerpoint/2010/main" val="317388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35476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14.(6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首词中的刘裕都是英勇善战、开国建业的英雄形象。曹词写刘裕意在表现英雄辉煌战绩最终成为历史陈迹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寄寓了兴亡之慨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同时抒发了一将功成万骨枯之叹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重在出对历史的深刻反思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辛词写刘裕借以表达对南宋统治者偏安一隅的不满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同时抒发英雄的仰慕之情和收复失地、建功立业的渴望。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“形象”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“用意”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</p:txBody>
      </p:sp>
    </p:spTree>
    <p:extLst>
      <p:ext uri="{BB962C8B-B14F-4D97-AF65-F5344CB8AC3E}">
        <p14:creationId xmlns:p14="http://schemas.microsoft.com/office/powerpoint/2010/main" val="312106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．在横线处填写作品原句。（共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①古人常借“风雨”表情达意。荀子在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劝学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”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论述积累的重要性，苏轼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定风波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中“归去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”蕴含了人生的旷达。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②面对一时的困难，我们可以用古诗文鼓励自己要有坚定的信念，比如“天将降大任于斯人也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劳其筋骨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，饿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其体肤，空乏其身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”，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又如“青山遮不住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 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③同学写作文时，想引用古诗文描写秋天的色彩，你建议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他用“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，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9161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59147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15.(8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buNone/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积土成山，风雨兴焉，也无风雨也无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必先苦其心志，行拂乱其所为，毕竟东流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看万山红遍，层林尽染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【评分标准】每空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分。句中有错该句不得分。③句如填其他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合理亦可</a:t>
            </a:r>
          </a:p>
        </p:txBody>
      </p:sp>
    </p:spTree>
    <p:extLst>
      <p:ext uri="{BB962C8B-B14F-4D97-AF65-F5344CB8AC3E}">
        <p14:creationId xmlns:p14="http://schemas.microsoft.com/office/powerpoint/2010/main" val="64576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四、本大题共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（一）阅读下面的作品，完成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16-19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贺兰山上的华夏之纹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贺兰山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的岩画大名鼎鼎，当然首先因了贺兰山本身的传奇。据说贺兰就是那个神话里的“不周山”，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故事里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的共工与颛顼争斗，共工不管不顾地拿自己的头朝山上撞，山被撞坏了，自此“不周”。当然这是外话了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。贺兰山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岩画的有名，更主要的是因了那画的内质，有一种浩浩洪荒的高古气质。初看上去潦草一些，似涂鸦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，细究了来，又恰有一份性情的真率活泼。岩画的内容，随心所欲，丝毫不遮遮掩掩；形式上具有一种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童年思维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的清澈透明，性灵毕现；岩画彰显的态度，又自有一份虔敬恭正，万物从中一体。这就真的是好，是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贴近了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生命和心灵本源的好，从中可以发现我们民族文化与思维上的某些特质。</a:t>
            </a:r>
          </a:p>
        </p:txBody>
      </p:sp>
    </p:spTree>
    <p:extLst>
      <p:ext uri="{BB962C8B-B14F-4D97-AF65-F5344CB8AC3E}">
        <p14:creationId xmlns:p14="http://schemas.microsoft.com/office/powerpoint/2010/main" val="19331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贺兰山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岩画类似于那种黑白连环画，其重心不在对形象的塑造，而在对线条的迷恋。这种对形式的追求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与迷恋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，体现的是一种表意的思维特质，所以，贺兰山岩画呈现出强烈的装饰化倾向，形式化、纹样化、规整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化成为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其突出特征。这在贺兰山岩画的动物题材中，有着淋漓的体现。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岩画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里的牛多是轮廓，兀自站着的，低头抵角的，一律安静沉默，不动声色，身形却不合比例地瘦下去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、瘦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下去，把壮硕与牛气都收敛了起来，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提炼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只剩了一个形体，一个牛的概念或符号。一只虎卧在一块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方形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的岩石上，身上斑驳的花纹夸张地凸显着，却并不虎气，甚至有点乖觉。豹亦是如此，仿佛是墓碑前的石雕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，抑或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剪纸画上的图样，总之，绝不青面獠牙，不会让人产生畏惧。</a:t>
            </a:r>
          </a:p>
        </p:txBody>
      </p:sp>
    </p:spTree>
    <p:extLst>
      <p:ext uri="{BB962C8B-B14F-4D97-AF65-F5344CB8AC3E}">
        <p14:creationId xmlns:p14="http://schemas.microsoft.com/office/powerpoint/2010/main" val="13943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2" y="56138"/>
            <a:ext cx="11358699" cy="6555641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当然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，最具形式感的是羊。那些好看的羊角被缭绕的线条极力夸张，以致后来羊角替代了羊本身，再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后来“羊”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干脆就成了“美”。看“美”的字形就知道了，他们对羊角之美的那份痴迷简直就是登峰造极。在这里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，绘画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的功用性似乎可以漠视，形式上的美却得到用力的表现。刻画者思维里强烈的审美化倾向，以及对美的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表达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的理性与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让人感到惊奇。他们对美的那种创造能力，甚至先于物质与技术的创造能力，最先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蓬勃发展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了起来。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生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民之初，似乎杀戮、血腥、恐惧、死亡、无助才是生活的主体，何以我们祖先的眼光与视角，会超越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蛮力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、凶猛，而积淀出这样一份从容与安雅？他们执着一念地把那些与自己相依的动物、相伴的植物，印刻在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，是怀着对美怎样的痴迷呢？对美的追求与表达本来就是人的灵性的体现。在此意义上，我们还会看到人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面纹样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陶盆，看到青铜器上的饕餮纹，看到灵动的线条如何幻化成书法艺术，看到深浅的水墨如何表达心灵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深处的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感动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这是一个对美如此敏感而痴迷的民族，他们天性上都喜欢用欣赏的、审美的视角来看这个世界。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本性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上对美的欲望与灵性，使他们具有了一个共同的图腾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华夏”。“华”，“花”也；“夏”，“人”也。“华夏”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，字形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本身就充满着花纹之感，纹理灼灼，斑斓绚丽，生动地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一个民族的审美特质。这种被着力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强调了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形式的岩画，因它本身的寓意与华夏文化的渊源关系，似乎可被称为“华夏之纹”。</a:t>
            </a:r>
          </a:p>
        </p:txBody>
      </p:sp>
    </p:spTree>
    <p:extLst>
      <p:ext uri="{BB962C8B-B14F-4D97-AF65-F5344CB8AC3E}">
        <p14:creationId xmlns:p14="http://schemas.microsoft.com/office/powerpoint/2010/main" val="25500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6032" y="764704"/>
            <a:ext cx="11358699" cy="532453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说，美是贺兰岩画所昭示的一种力量，那么应该还有一种更不可忽略、或者说更大的力量。当我们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的祖先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一星星、一毫毫，在山岩上书写，当那时的人们，用一双双肉质的手去触刻岩石，千次万次，使之成沟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成线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，这是一个怎样漫长的过程。这背后有什么？这背后的动机与力量来自何处？只有一种解释，是信仰。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因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了对信仰的执着，贺兰山岩画就具有了一种形而上的气质。他们有对兽的描摹，有对人兽合体的生硬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地拼接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，再到对神的刻画，这是一个由兽到人再到神的认知过程，是一个漫长而复杂的心路历程，同时又是一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个寻找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灵魂归宿的过程。当人的神性被唤醒，生活的空间被神性的光芒笼罩，这一方土地，这一群民众，便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开始了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与兽的根本决裂，创造出了一个广阔无垠的精神世界。当篝火燃起，那些青面獠牙的面具在空中飘拂，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鼙鼓发出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震撼的声响，那个美丽的羊头被恭恭敬敬地抬上祭台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这时候，人已经认知到生活的空间里有高于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自己的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力量。人的自知伴随着人对神的创造，于是岩画中的圣像壁产生。山壁上刻下的那些形态各异的人面像是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的祖先造神留下的痕迹。那个巨大的太阳神，头饰繁复，头顶的光芒散射开去，很有霸气。刻画笔力粗犷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稚拙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，也许因为过于郑重其事，笔意里还含着点拘谨小心。</a:t>
            </a:r>
          </a:p>
        </p:txBody>
      </p:sp>
    </p:spTree>
    <p:extLst>
      <p:ext uri="{BB962C8B-B14F-4D97-AF65-F5344CB8AC3E}">
        <p14:creationId xmlns:p14="http://schemas.microsoft.com/office/powerpoint/2010/main" val="37877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只有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在圣像壁下走走，才能知道什么叫万物有灵；只有怀着一颗敬畏之心去看看，才能真切地感受到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先民心灵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的温度与精神的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斑斓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他们知道一个喜欢羊的群体更需要凝聚，使羊性爆发出威力，从而去战胜狼群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神，使初民们战胜了自身的兽性，爆发着群体的力量。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于是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，一个氏族、一个部落、一个种族，击着鼓，举着旗，披着荆，斩着棘，浩气冲天，开天，辟地。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当信仰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的光芒冉冉升起，理性的光辉开始照耀，文明就此诞生。我以为贺兰山岩画从艺术的角度来看，还处于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艺术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的启蒙阶段；从人类发展的进程来看，只属于人类的童年岁月；从表现的内容来看，也只是远古时期人类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的状态。但在欣赏岩画的过程中，这些遥远的东西，为什么会让人嗅到一股熟悉的气息？为什么会让人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产生一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种记忆的回味？</a:t>
            </a:r>
          </a:p>
        </p:txBody>
      </p:sp>
    </p:spTree>
    <p:extLst>
      <p:ext uri="{BB962C8B-B14F-4D97-AF65-F5344CB8AC3E}">
        <p14:creationId xmlns:p14="http://schemas.microsoft.com/office/powerpoint/2010/main" val="273388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那种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熟悉感应该是来源于心底的认同，审美感动应该是来源于人类童年的记忆。人总会有一种寻根的意识，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就像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一个生命越是经历了岁月，童年的记忆越会清晰。文化的童年奠定着文化的性格与特质。不管它走多远，不管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它盛开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还是凋落，它的童年都会那样新鲜着、金黄着、跳跃着、呼叫着、生动着、活泼着，发出一些响动，粘贴出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记忆，拉出心底沉埋着的那份乡愁，如丝般孱弱而悠长，如丝般似断亦连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（取材于张瑞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贺兰山上的华夏之纹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16866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张高铁是国家“八纵八横”高铁网络京兰通道的重要组成部分，它的开通运营，不仅满足了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北京冬奥会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的交通服务需求，也让更多城市实现了顺畅贯通。京张高铁衔接大张高铁、张呼高铁等多条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高速铁路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干线，接驳即将开通的京沈高铁，让北京与河北、内蒙、山西等地域多了一条交通大动脉，也将为沿线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区域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经济发展带来源源不断的活力，给人民的生活带来实实在在的便利。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中国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铁路的快速发展成为我国国力提升的显著标志。我们建成了世界上最现代化的铁路网和最发达的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网，路网规模、列车时速、运营效率走在世界前列，服务经济社会发展能力显著提高。以京张高铁开通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运营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为标志，中国铁路这张“国家名片”将越来越亮丽。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（取材于晁星等的相关文章）</a:t>
            </a:r>
          </a:p>
        </p:txBody>
      </p:sp>
    </p:spTree>
    <p:extLst>
      <p:ext uri="{BB962C8B-B14F-4D97-AF65-F5344CB8AC3E}">
        <p14:creationId xmlns:p14="http://schemas.microsoft.com/office/powerpoint/2010/main" val="137652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16.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下列对文中加点词语的解说，不正确的一项是（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提炼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只剩了一个形体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提炼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简化、凝练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对美的表达的理性与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通透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通透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清晰、透彻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生动地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一个民族的审美特质 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写意：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自然地表现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先民心灵的温度与精神的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斑斓      斑斓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丰富多彩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08000" y="1196752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829" y="3356992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“写意”是艺术创作术语。与“写实”相对。艺术家忽略艺术形象的外在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逼真性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，而强调其内在精神实质表现的艺术创作倾向和手法。与选项所解释的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“自然地表现”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符合。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960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．下列对文章的理解，不正确的一项是（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段写贺兰山岩画具有“浩浩洪荒的高古气质”，表明岩画历史久远，厚重古朴。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我们的祖先在贺兰山刻画与自己相依相伴的动物、植物，源于对杀戮与恐惧的逃避。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有花纹的陶器、青铜器和中国的书法、绘画艺术，展现了人们富有灵性的心灵世界。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作者认为贺兰山岩画是人类童年时期的作品，艺术上处于启蒙阶段，却有独特魅力。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08000" y="148478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4261" y="4509120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本文写了我们的祖先在贺兰山刻画与自己相依相伴的动物植物，但这体现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是“对美的痴迷”，而不是逃避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58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．作者为什么说从贺兰山岩画中“可以发现我们民族文化与思维上的某些特质”？请结合全文简要分析。（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4525" y="2204864"/>
            <a:ext cx="11358699" cy="39580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18.(6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①贺兰山岩画呈现形式化、纹样化、规整化的特征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体现了民族的表意的思维特质。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②贺兰山岩画有很强的装饰性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重视形式上的美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表明了民族对美的敏感与痴迷。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③贺兰山岩画有对兽、人兽合体、神的描摹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展现了一个由兽到人再到神的认知过程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示了民族对信仰的追求。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【评分参考】每点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</p:txBody>
      </p:sp>
    </p:spTree>
    <p:extLst>
      <p:ext uri="{BB962C8B-B14F-4D97-AF65-F5344CB8AC3E}">
        <p14:creationId xmlns:p14="http://schemas.microsoft.com/office/powerpoint/2010/main" val="98304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．贺兰山岩画创作时代距今十分遥远，作者在欣赏时却嗅到一股熟悉的气息，这源于他独特的审美方法：作者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从贺兰山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岩画鲜明的艺术特点中，思考和感悟华夏民族文化的性格与特质，从而深化了对民族文化的理解与认同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。试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借助这种审美方式，谈谈你对生活中某一种美的事物的认识与思考。（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3356992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性格和特质：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贺兰山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岩画的内容和题材相当丰富，其艺术表现形式主要有写 实和写意两种形式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，写实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就是侧重于对事物的具体描绘，将游牧狩猎、天神地祇、动植物图案、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变化多端的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人面像等具体的情节、场景和真实的现象表现出来；写意的手法虽然不多，但对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的对象舍其一般而取其主要特征，在艺术手法上多采用夸张变形，概括性、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抽象性和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符号性，仅保留其原始的象征意义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163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764704"/>
            <a:ext cx="11358699" cy="440120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思考：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甲骨文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是中华民族几千年来精神文明和物质文明的源泉、中华民族的瑰宝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充分体现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了中国文化的特色。作为文字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它创造出了各种式样的形符、意符、音符成为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交流思想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、表达意的工具。同时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它还通过抽象的思维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采用演绎、归纳的方法捕捉了各种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成为可供欣赏的艺术品。传说仓颉造字时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颉首四目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通于神明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仰观奎星圆曲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之势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俯察龟文鸟迹之象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博采众美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合而为字。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我们的祖先很早就懂得了博采众美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生文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因文见情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将主观情感和客观物象融为一体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也说明了我们的方块汉字从它诞生的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第一天起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就被注入了美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从而甲骨文才成为文字史上的开宗书法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并奠定了方块汉字的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05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181588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根据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题干信息“谈谈你对生活中某一美的事物的认识和思考”可以得知，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为发散思维题，我们在回答这一类问题的时候，一定要先根据文意总结概括“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民族文化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的性格与特质”，然后针对这一特质，引申你对生活中美的事物的认识和思考。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05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红楼梦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第五回“贾宝玉神游太虚境，警幻仙曲演红楼梦”中，警幻仙子命仙女们为贾宝玉演唱的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红楼梦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十二支曲，预示了小说中主要人物的命运。其中有一句曲词：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“都道是金玉良缘，俺只念木石前盟。”这句曲词中涉及了小说中哪几个人物？暗示了贾宝玉怎样的性格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和命运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？请根据原著进行简要分析。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3356992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金玉良缘：贾宝玉和薛宝钗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木石前盟：贾宝玉和林黛玉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性格：暗示了贾宝玉反对封建礼教的约束，追求自由的真性情。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命运：描写贾宝玉和林黛玉的悲剧，贾宝玉和薛宝钗的结合则是注定的命运。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致使贾宝玉弃家为僧，薛宝钗抱恨终生，所谓金玉良姻，实际是金玉成空。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85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5941" y="188640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阅读下面的文字，完成①②题。（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四川省宋瓷博物馆有一件国宝级文物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南宋龙泉青瓷荷叶盖罐。盖罐胎质洁白细腻，外施梅子青釉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色温润如玉。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甲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盖子的边沿起伏成荷叶卷曲状，从上往下看，就像一片荷叶在随风浮动，造型生动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雅致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。青瓷是宋代龙泉窑的代表作品，而梅子青釉更是当时青瓷的巅峰之作，仅在南宋一朝烧造，存世极少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件盖罐恰是其中罕见的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精品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不仅如此，这件盖罐的出土还改写了中国的瓷器史。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在此之前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，荷叶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形盖罐一直被认为是元代才出现的器型，而这件盖罐的发现，证明了南宋时期就已经开始出产这样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的瓷器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的有力证据。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将下面句子填入文中，衔接最恰当的一项是（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它见证着宋代独特的含蓄典雅、内敛理性的高级审美。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．甲 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．乙 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．丙 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丁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404144" y="508518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42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0821" y="1844824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原文中的“不仅如此”可以用逻辑推测出前面会有一句话，而原文中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前面的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一句是“这件盖罐恰是其中罕见的精品”无法与后文的“不仅如此”形成逻辑上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的递进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关系。因此把此句放在乙处更合适。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32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5941" y="188640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阅读下面的文字，完成①②题。（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四川省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宋瓷博物馆有一件国宝级文物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南宋龙泉青瓷荷叶盖罐。盖罐胎质洁白细腻，外施梅子青釉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色温润如玉。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甲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盖子的边沿起伏成荷叶卷曲状，从上往下看，就像一片荷叶在随风浮动，造型生动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雅致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。青瓷是宋代龙泉窑的代表作品，而梅子青釉更是当时青瓷的巅峰之作，仅在南宋一朝烧造，存世极少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件盖罐恰是其中罕见的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精品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不仅如此，这件盖罐的出土还改写了中国的瓷器史。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在此之前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，荷叶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形盖罐一直被认为是元代才出现的器型，而这件盖罐的发现，证明了南宋时期就已经开始出产这样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的瓷器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的有力证据。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文中画线句有语病，请修改。要求：保留原有信息。（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4524" y="5373216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参考答案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证明南宋时期就已开始出产这样的瓷器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是南宋时期就已经开始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出产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这样的瓷器的有力证据。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80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．根据材料一，下列理解符合文意的一项是（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京张高铁在世界上首次实现了时速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公里的突破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京张高铁为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年北京冬奥会提供了很多便利服务。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京张高铁使国家“八纵八横”高铁网络实现全面贯通。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中国铁路因京张高铁的开通运营而成为“国家名片”。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08000" y="76470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8573" y="2780928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首次实现了时速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350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公里的突破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”错，原文“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首次实现时速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350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公里自动驾驶功能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：原文第二段最后三行。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：“实现全面贯通”错。原文“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让更多城市实现了顺畅贯通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“国家名片”错，原文“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中国铁路这张“国家名片”将越来越亮丽。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69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22.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微写作（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从下面三个题目中任选一题，按要求作答。不超过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①新型冠状病毒肺炎疫情防控期间，在居家隔离过程中，高三的同学通过网络平台学习和考试，这与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平时的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在校学习有很多不同之处。对这种新的学习方式，你有怎样的体会和看法？请谈谈你的认识。要求：思想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积极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向上，观点鲜明，条理清晰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51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526297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①本题直接考查了当下最热的热点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新型冠状病毒肺炎疫情”。同时，题目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提问点又是我们日常生活中的状态。此题体现出高考语文一方面重基础，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另一方面则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重时事。考生切不可只学课本和囿于课本。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再看题目，审题关键词拟为“居家隔离”“网课”“新”“体会”“看法”等。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换言之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，在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字内是否出现上述所提相关内容，是我们评分的基本标准。当然，同学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仍想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触碰高分、满分，那就需要同学们有“热中寻温”的本事。也就是说，立意观点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要出类拔萃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，就一定要注意平时的“立意积累”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。例如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，当我们谈体会、谈看法的时候可否超越个人的切身体验，放眼新闻中所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呈现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的特殊网课群体，如对雪山之巅学习者的体会和看法；对蹭网少年的网课体会和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看法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；对方舱医院备考者的体会和看法等等，不一而足。此类素材新闻热点中比比皆是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，大家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要学的是“留心”。最后，一定要注意思想积极！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181588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日，全国人大常委会会议表决通过了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关于全面禁止非法野生动物交易、革除滥食野生动物陋习、切实保障人民群众生命健康安全的决定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。请你给全校师生写一封倡议书，提醒大家不要滥食野生动物，倡导文明生活。要求：语言得体，号召力强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30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526297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题目的外壳是“倡议书”，我们不能置之不理，这是审题关键点之一。因此，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倡议书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的格式我们还是要大体明确，包括标题、称呼、正文、结尾、落款五个基本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组成部分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。当然也不要忘记虽然简单但是很重要的内容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标明“倡议书”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。再者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，我们也要明确此次倡议的内容和对象，尽量做到“精准倡议”。此次倡议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的对象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是全校师生，注意措辞和语气。倡议的内容是：“全面禁止”“非法”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“野生动物交易”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“革除”“滥食野生动物”等，目的是“保障人民群众的生命”“健康”。这些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关键词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大家一定紧扣，尽力做到切题。此外，本题中议论文三问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“是什么”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“为什么”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“怎么做”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已经齐备，大家整合归纳即可。若能稳中求新，恐怕需要在细节之处下功夫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：“非法野生动物交易”是被全面禁止的，那一定有合法的野生动物交易，恰恰是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应该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保护的。挂一漏万，大家参考。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③面对孤立无援的困境，有的人最终坚守住了阵地，靠的是内心的一种“英雄式的使命感”。请你从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呐喊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红岩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平凡的世界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老人与海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中选择一个具有“英雄式的使命感”的人物，写一首现代诗或抒情文字赞美他（她）。要求：写出赞美对象的姓名，符合原著，运用两种修辞手法。</a:t>
            </a:r>
          </a:p>
        </p:txBody>
      </p:sp>
    </p:spTree>
    <p:extLst>
      <p:ext uri="{BB962C8B-B14F-4D97-AF65-F5344CB8AC3E}">
        <p14:creationId xmlns:p14="http://schemas.microsoft.com/office/powerpoint/2010/main" val="34889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53943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③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本题核心话题拟为“困境坚守”“内心的英雄感”，当然若能关注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到 “孤立无援”则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更能切题。同时，本题回归了微写作的基本模式：针对核心话题；点名几本书目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；考核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几种手法。所选书目大家耳熟能详，从中挑选一个人物亦非难事。只是四本书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有难点：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边城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小而纯美的世界出英雄；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呐喊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老人与海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极易写的雷同；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红岩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日久易忘；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平凡的世界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比较稳妥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。当然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还应注意“现代诗”相关知识点；抒情句子中要包含赞美的态度。最后，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检查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自己是否运用了两种修辞手法。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23.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作文（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从下面两个题目中任选一题，按要求作答。不少于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700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字。将题目抄在答题卡上。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①“功成不必在我，功成必定有我”，意思是成功不一定是属于哪一个人的，但是却需要每一个人的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努力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付出。这句话引发了你怎样的思考？请以“功成不必在我，功成必定有我”为题，写一篇议论文。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要求：观点明确，论据恰当充实，论证具有逻辑性；语言得体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07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526297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本题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一改过去几年多数以国家、民族等话题起手的命题风格，以“功成不必在我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成必定有我”为话题，引起学生思考和共鸣，从而成文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 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功成不必在我”与“功成必定有我”，虽然都有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“功成”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，但“在我”与“有我”却有很大区别。前者指的是“属于我”，后者说的是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“需要我”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。胡适曾经说过：“功成不必在我，而功力必不唐捐。”意思是，功绩事业的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完成没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必要在我一个人身上，但为功绩事业的完成所付出的努力一定不会白白浪费。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建功立业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绝非易事，依靠的是集体，需要的是时间，每个人每时每刻的付出都是在为干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成事业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添砖加瓦。只有聚众、积久之“功力”，方有一事之“功成”。所以，“功成”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不是属于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哪一个人的，但是却需要每一个人的努力付出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。所以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文章写作时，可以从“出‘功成’之力，而不求‘功成’之誉；要有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‘功成不必在我’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的精神境界和‘功成必定有我’的历史担当”等角度入手。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138499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②幸福一起分享就会加倍，苦难一起分担就能减半。你是否有过这样的经历和体会？请以“与子偕行”为题，写一篇记叙文。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要求：主题积极健康，内容充实，感情真挚；有细节描写；语言得体。</a:t>
            </a:r>
          </a:p>
        </p:txBody>
      </p:sp>
    </p:spTree>
    <p:extLst>
      <p:ext uri="{BB962C8B-B14F-4D97-AF65-F5344CB8AC3E}">
        <p14:creationId xmlns:p14="http://schemas.microsoft.com/office/powerpoint/2010/main" val="75168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83209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题目为“与子偕行”，经过分析能够发现文章难度并不算特别高，但是如果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将故事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设计成某两个人互相陪伴、互相支持、互相鼓励，携手同行并最终达成某种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结果的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套路，很容易泯然众人，所以怎么把这篇文章写出新意、写出设计，才是我们该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的问题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。“与子偕行”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一词最早出自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诗经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秦风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无衣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，“岂曰无衣？与子同裳。王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于兴师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，修我甲兵。与子偕行！”联系当下刚刚过去的严峻疫情，会发现有很大的可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联系性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。在这次疫情中，人与人的相携前进，行业与行业的相携前进，让我们得以在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付出艰苦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而巨大的代价之后，终于拨云见日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。同时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，学习中、生活中的相携前进也较为常见，但是，其时效性较之联系疫情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就会弱化一些，学生可以根据自身情况，结合对于话题的理解程度，自行选择最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优方案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张高铁起点位于北京，终点位于张家口，线路全程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公里。作为我国智能高铁的示范工程，京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智能化体现在其建设、运营的全过程中。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京张高铁的智能化技术中，最亮眼的莫过于列车的全自动驾驶设计。全自动驾驶主要包括列车自动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发车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、区间自动运行、到站自动停车、停车后自动打开车门、车门与站台屏蔽门之间的自动联动五个方面。自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动驾驶功能把驾驶员从繁杂的操作中解放出来，让他们能更关注行车的安全工作。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复兴号动车组平台为基础，设计者研发了工作状态自感知、运行故障自诊断、导向安全自决策的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智能动车组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。智能动车组是一对双胞胎，车头分别模拟鹰隼和旗鱼的形状，具有优越的空气动力学性能和漂亮的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外观。</a:t>
            </a:r>
          </a:p>
        </p:txBody>
      </p:sp>
    </p:spTree>
    <p:extLst>
      <p:ext uri="{BB962C8B-B14F-4D97-AF65-F5344CB8AC3E}">
        <p14:creationId xmlns:p14="http://schemas.microsoft.com/office/powerpoint/2010/main" val="34051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1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张高铁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首次采用我国自主研发的北斗卫星导航系统，为建设、运营、调度、维护、应急全流程提供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智能化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服务。线路实时监测系统，可以将全线每一个桥梁、车站，每一处钢轨，通过传感器连接至电脑，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零件是否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老化、路基是否沉降、照明是否损坏，工作人员都能一目了然。未来，京张高铁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个车站将有同一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个“大脑”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。通过这个“大脑”，在控制室就可以实现各类设备管理、应急指挥。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我们是站在中国铁路、装备制造、综合国力飞速发展的肩膀上，谋划中国高铁的又一次飞跃。”京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总设计师王洪雨说。创新、技术、人才锻造了今日的京张高铁，信息化、自动化、智能化带来了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全球化视野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，把中国高铁建设发展事业推到了世界前列。（取材于周舟的相关文章）</a:t>
            </a:r>
          </a:p>
        </p:txBody>
      </p:sp>
    </p:spTree>
    <p:extLst>
      <p:ext uri="{BB962C8B-B14F-4D97-AF65-F5344CB8AC3E}">
        <p14:creationId xmlns:p14="http://schemas.microsoft.com/office/powerpoint/2010/main" val="130108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．根据材料二，下列不属于京张高铁智能化优势的一项是（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．自动驾驶功能提高了行车安全性。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．车头的动力性能优越且外形美观。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．监测系统可实现全线路实时监测。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．各高铁站能够实现统一控制管理。</a:t>
            </a: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29128" y="112474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2829" y="3356992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根据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，“车头的动力性能优越且外形美观”与京张高铁的智能化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优势无关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3355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612475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张高铁承载着重要的历史文化意义，把“京张文化”书写好，既是对我国传统铁路文化的传承，也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是中国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铁路文化在世界上的有力彰显。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张高铁文化的表达包含四个核心视觉元素：代表中华民族精神和京张铁路的视觉符号“人字纹”，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代表中国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铁路历史的视觉印记“苏州码子”，代表中国哲学精神的视觉镜像“山水视界”，代表中国美学的视觉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韵律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“五行五色”。“人字纹”造型提取“人”的文字流变造型，用于细部和标识性的装饰及造型。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“苏州码子”是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老京张线独有的里程标识符号，将“苏州码子”花数进行抽象化提取及打散重构，转化为极具视觉冲击的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艺术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形式，寓意中国铁路源源不断的生命力。“山水视界”主要将传统中国画的写意手法与现代性的表现方式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，创作京张高铁独有的“中国山水意象”装饰图像及纹样。“五行五色”汲取传统美学的五色观，以五行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与五方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相配，将东南西北中对应五色，创作具有中国特色的色彩应用体系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水墨黑、汝瓷青、琉璃黄、冰雪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白和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春节红。</a:t>
            </a:r>
          </a:p>
        </p:txBody>
      </p:sp>
    </p:spTree>
    <p:extLst>
      <p:ext uri="{BB962C8B-B14F-4D97-AF65-F5344CB8AC3E}">
        <p14:creationId xmlns:p14="http://schemas.microsoft.com/office/powerpoint/2010/main" val="23706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10668</Words>
  <Application>Microsoft Office PowerPoint</Application>
  <PresentationFormat>自定义</PresentationFormat>
  <Paragraphs>247</Paragraphs>
  <Slides>60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84</cp:revision>
  <dcterms:created xsi:type="dcterms:W3CDTF">2019-04-17T12:34:40Z</dcterms:created>
  <dcterms:modified xsi:type="dcterms:W3CDTF">2020-05-11T12:08:55Z</dcterms:modified>
</cp:coreProperties>
</file>