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7" r:id="rId7"/>
    <p:sldId id="263" r:id="rId8"/>
    <p:sldId id="260" r:id="rId9"/>
    <p:sldId id="270" r:id="rId10"/>
    <p:sldId id="264" r:id="rId11"/>
    <p:sldId id="271" r:id="rId12"/>
    <p:sldId id="265" r:id="rId13"/>
    <p:sldId id="268" r:id="rId14"/>
    <p:sldId id="261" r:id="rId15"/>
    <p:sldId id="269" r:id="rId16"/>
    <p:sldId id="26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4"/>
  </p:normalViewPr>
  <p:slideViewPr>
    <p:cSldViewPr snapToGrid="0" snapToObjects="1">
      <p:cViewPr varScale="1">
        <p:scale>
          <a:sx n="76" d="100"/>
          <a:sy n="76" d="100"/>
        </p:scale>
        <p:origin x="216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78104F-6839-CB40-A80B-2495A1883F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2B135F1-F1C2-B548-9A44-5CF58A657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F6C36C-D8CA-9B4A-9E54-09B2B4CC4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125663-311A-874E-AF2F-BC852CF9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479B90-EE87-924E-BA32-801B2D1E0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090576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1BF624-7D64-974B-BBD2-374C5661B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2CA5C9-6EE9-FD4D-BDED-1841C008E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CAEC41-D95D-7543-A797-5CD24E577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DEA52-9ABC-1E47-BB95-05B8F95D8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FC0B8D-B1E3-9449-89E4-5F43C439D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799711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B07FB0-5D6B-2648-8E91-5A5DF8F30E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2AF9CA-A3D1-3248-A36C-796A8EFDB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FDC8A5-A0C0-E944-81EF-E08868A33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B29CB0-F9BE-7A46-82AB-CF0C3DD86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45CB37-C5C7-A344-B98D-B10E0D54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4366051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A062C5-4A24-1D47-B276-9D4FE7F63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2B6A91-7C55-1346-AB14-2BDD73DA9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DA59DD-9BD2-AC46-AC45-4A3B7D797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946301-B54C-D949-838C-0F8DABD1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EAE32F-30A7-B64E-9A24-7A689C240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745593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8064CD-4363-4F4F-96F8-51494B8AF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1EFBB3-A10E-C04C-A00A-C873139E8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FE7024-BAE7-5D46-B6F3-1C350D6EB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9D6D34-2EE7-5248-AD83-E64A5D665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04DED0-FEEE-3D40-9EBA-2F09E9156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620353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D3347-1DA7-5B4F-A72A-E4C422BA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947655-0C6D-0E47-9D77-CEFF7CB71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A983065-9B01-0C4B-B542-D05C2B5B39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676259-8AF2-BC4B-BAEA-CD8489DB7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8179E7-AD7A-D646-8344-2A409815B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F572F7-A130-1544-8E36-771E48E75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558330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73A4C1-BC8E-0340-B0B4-6D5EB39E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1A8C2D-56AA-0B47-A679-0282DBC8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DC4F9C-B584-A74B-BDD1-E01AB99C8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2508B51-E82A-1F4D-A955-BCD8F96B08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C45AB0-E2AE-EA40-9819-764C6C0A50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6BA5FEB-397D-A54F-A046-2E434AE83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0DFA513-0ED6-9545-8B1B-D6D31B283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0077E0-FE66-864B-9851-7F9BE7AB4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1725999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382C53-D1DB-D449-86C5-0C5C1C16F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BB98D4-F2FC-4442-B345-277AABAE9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D9489F8-79DD-2E49-B631-814163220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28DD05-4AEA-1A46-8C2C-02068DE6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7777770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C1D076B-4396-EC4C-9363-EC158D8EE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88D939E-9E76-FD4B-AB3C-947458F4C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B20F58-5D9A-F44D-A556-C6AB64B7F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106321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0AD23D-0F99-CA40-8F31-EF5F2674F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C9ECBA-B140-3D48-AB82-FE6E1247B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005F5A-191B-F344-BD88-D5D0433A05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460D4B-0EA8-9F4F-B736-E57EC81B5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8F0AA9-D200-C943-9FFE-EE1D2486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10AEC8-B5E7-FF4F-8613-3D8BA485E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9794962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478C6B-BB3D-7146-9DF2-A6B6AA6F1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BAF2D98-C005-FF44-BCFB-B43ACBFB97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93ECAC-59B5-794B-8EA1-14E572F58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E40657-3F49-1A4E-8DB2-B09F7E2AF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8610CD-40B4-AD44-A4F9-2C0871BBB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0C82A9-1DCA-6F4E-8F0B-39CD7D42A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184144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955B65-1B2C-7B4E-8F1B-81690749C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921BC3-4FE1-B44B-9601-940FC1ACC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B6084A-B4BC-3B4A-A873-3BB68A4D5A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EC5A8-3052-0E49-8F28-81BD04B13327}" type="datetimeFigureOut">
              <a:rPr kumimoji="1" lang="zh-CN" altLang="en-US" smtClean="0"/>
              <a:t>2020/9/13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11E547-D741-D544-8908-007AF9E517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0B066D-C613-B54A-BCEF-4ED17095E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4BECE-CE49-064A-BB4D-9AECB22397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106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baike.baidu.com/item/%E4%B8%89%E7%A4%BC/2251326" TargetMode="External" /><Relationship Id="rId3" Type="http://schemas.openxmlformats.org/officeDocument/2006/relationships/hyperlink" Target="https://baike.baidu.com/item/%E4%BA%94%E7%BB%8F/31890" TargetMode="External" /><Relationship Id="rId4" Type="http://schemas.openxmlformats.org/officeDocument/2006/relationships/hyperlink" Target="https://baike.baidu.com/item/%E5%8D%81%E4%B8%89%E7%BB%8F/444800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3EF2C78-A7FC-5C4E-A5E0-3C3BFCD6C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866" y="2766218"/>
            <a:ext cx="7611533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9600">
                <a:latin typeface="STXingkai" panose="02010800040101010101" pitchFamily="2" charset="-122"/>
                <a:ea typeface="STXingkai" panose="02010800040101010101" pitchFamily="2" charset="-122"/>
              </a:rPr>
              <a:t>大  学  之  道</a:t>
            </a:r>
            <a:br>
              <a:rPr lang="en-US" altLang="zh-CN" sz="9600">
                <a:latin typeface="STXingkai" panose="02010800040101010101" pitchFamily="2" charset="-122"/>
                <a:ea typeface="STXingkai" panose="02010800040101010101" pitchFamily="2" charset="-122"/>
              </a:rPr>
            </a:br>
            <a:r>
              <a:rPr lang="zh-CN" altLang="en-US" sz="9600">
                <a:latin typeface="STXingkai" panose="02010800040101010101" pitchFamily="2" charset="-122"/>
                <a:ea typeface="STXingkai" panose="02010800040101010101" pitchFamily="2" charset="-122"/>
              </a:rPr>
              <a:t>           </a:t>
            </a:r>
            <a:r>
              <a:rPr lang="en-US" altLang="zh-CN" sz="6600"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lang="zh-CN" altLang="en-US" sz="6600">
                <a:latin typeface="STXingkai" panose="02010800040101010101" pitchFamily="2" charset="-122"/>
                <a:ea typeface="STXingkai" panose="02010800040101010101" pitchFamily="2" charset="-122"/>
              </a:rPr>
              <a:t>礼记</a:t>
            </a:r>
            <a:r>
              <a:rPr lang="en-US" altLang="zh-CN" sz="9600"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lang="zh-CN" altLang="en-US" sz="9600"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458218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798" y="453891"/>
            <a:ext cx="11032067" cy="13409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古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之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欲明明德于天下者，先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治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其国；欲治其国者，先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齐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其家； 欲齐其家者，先修其身；欲修其身者，先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正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其心；欲正其心者， 先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诚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其意；欲诚其意者，先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致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其知；致知在</a:t>
            </a:r>
            <a:r>
              <a:rPr lang="zh-CN" altLang="en-US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格物</a:t>
            </a: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。</a:t>
            </a:r>
            <a:endParaRPr kumimoji="1" lang="zh-CN" altLang="en-US" sz="3600">
              <a:latin typeface="SimHei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517D394-D8DD-6B45-8DCD-0827BEB91FBE}"/>
              </a:ext>
            </a:extLst>
          </p:cNvPr>
          <p:cNvSpPr txBox="1"/>
          <p:nvPr/>
        </p:nvSpPr>
        <p:spPr>
          <a:xfrm>
            <a:off x="452965" y="3012546"/>
            <a:ext cx="3780368" cy="384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之：主谓取独。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治：治理。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齐、正、诚、致：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形容词使动用法。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格物：推究事物的原理。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2F6D24C-DA85-6647-AD6D-15CF7F4267D9}"/>
              </a:ext>
            </a:extLst>
          </p:cNvPr>
          <p:cNvSpPr txBox="1"/>
          <p:nvPr/>
        </p:nvSpPr>
        <p:spPr>
          <a:xfrm>
            <a:off x="4064000" y="2489200"/>
            <a:ext cx="7890933" cy="4368800"/>
          </a:xfrm>
          <a:prstGeom prst="rect">
            <a:avLst/>
          </a:prstGeom>
          <a:solidFill>
            <a:srgbClr val="FF9300">
              <a:alpha val="4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古代哪些想要在天下彰明美好德行的人，先要治理好自己的国家。要想治理好自己的国家，先要使家族中的各种关系整齐有序。要管理好自己的家庭，先要修养自身的德行。要修养自身的德行，先要使自己的心思端正。要是自己心思端正，先要使自己心意真诚。要是自己心以真诚，先要使自己获得知识。获得知识在于推究事物的原理。</a:t>
            </a:r>
          </a:p>
        </p:txBody>
      </p:sp>
    </p:spTree>
    <p:extLst>
      <p:ext uri="{BB962C8B-B14F-4D97-AF65-F5344CB8AC3E}">
        <p14:creationId xmlns:p14="http://schemas.microsoft.com/office/powerpoint/2010/main" val="714536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2C0A86-05BE-4F4B-8ADE-5BECFCA56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6" y="1279525"/>
            <a:ext cx="11269134" cy="34448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探究原理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获得知识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心意真诚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端正心思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修身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齐家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治国</a:t>
            </a:r>
            <a: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  <a:t>→</a:t>
            </a: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平天下</a:t>
            </a:r>
          </a:p>
        </p:txBody>
      </p:sp>
    </p:spTree>
    <p:extLst>
      <p:ext uri="{BB962C8B-B14F-4D97-AF65-F5344CB8AC3E}">
        <p14:creationId xmlns:p14="http://schemas.microsoft.com/office/powerpoint/2010/main" val="137509760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470959"/>
            <a:ext cx="11463867" cy="13409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latin typeface="SimHei" panose="02010609060101010101" pitchFamily="49" charset="-122"/>
                <a:ea typeface="SimHei" panose="02010609060101010101" pitchFamily="49" charset="-122"/>
              </a:rPr>
              <a:t> 物格而后知至；知至而后意诚；意诚而后心正；心正而后身修；身修而后家齐；家齐而后国治；国治而后天下平。</a:t>
            </a:r>
            <a:endParaRPr kumimoji="1" lang="zh-CN" altLang="en-US" sz="36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517D394-D8DD-6B45-8DCD-0827BEB91FBE}"/>
              </a:ext>
            </a:extLst>
          </p:cNvPr>
          <p:cNvSpPr txBox="1"/>
          <p:nvPr/>
        </p:nvSpPr>
        <p:spPr>
          <a:xfrm>
            <a:off x="452965" y="3012546"/>
            <a:ext cx="3780368" cy="384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知至：对外物之理认识充分。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2F6D24C-DA85-6647-AD6D-15CF7F4267D9}"/>
              </a:ext>
            </a:extLst>
          </p:cNvPr>
          <p:cNvSpPr txBox="1"/>
          <p:nvPr/>
        </p:nvSpPr>
        <p:spPr>
          <a:xfrm>
            <a:off x="4233333" y="2325951"/>
            <a:ext cx="7509932" cy="4210316"/>
          </a:xfrm>
          <a:prstGeom prst="rect">
            <a:avLst/>
          </a:prstGeom>
          <a:solidFill>
            <a:srgbClr val="FF9300">
              <a:alpha val="4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明白了事物的原理后，才能获得知识，获得知识后，心意才能真诚。心意真诚后心思才能端正，心思端正后才能修养的性，德行休养后才能管理好家庭，管理好家庭后才能治理好国家，治理好国家后天下才能太平。</a:t>
            </a:r>
          </a:p>
        </p:txBody>
      </p:sp>
    </p:spTree>
    <p:extLst>
      <p:ext uri="{BB962C8B-B14F-4D97-AF65-F5344CB8AC3E}">
        <p14:creationId xmlns:p14="http://schemas.microsoft.com/office/powerpoint/2010/main" val="2259206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F89366-E03E-B447-B819-6B79CCFA1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这段文字主要讲了哪“八条目”？它们之间是什么关系？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06DAC5-357E-6241-9EE0-3EB6E43C1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337800" cy="50323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3600" b="1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提出：格物、致知、诚意、正心、修身、齐家、治国、平天下八条目。</a:t>
            </a:r>
            <a:endParaRPr kumimoji="1" lang="en-US" altLang="zh-CN" sz="3600" b="1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3600" b="1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其中“格物、致知、诚意、正心”是“内修”，“齐家、治国、平天下”是“外治”。而“修身”则是联结“内修”和“外治”两个方面的枢纽。</a:t>
            </a:r>
            <a:endParaRPr kumimoji="1" lang="en-US" altLang="zh-CN" sz="3600" b="1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3600" b="1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“修身”与前面的“内修”连在一起是“独善其身”，与“外治”连在一起是“兼济天下”。“修身”是根本。</a:t>
            </a:r>
          </a:p>
        </p:txBody>
      </p:sp>
    </p:spTree>
    <p:extLst>
      <p:ext uri="{BB962C8B-B14F-4D97-AF65-F5344CB8AC3E}">
        <p14:creationId xmlns:p14="http://schemas.microsoft.com/office/powerpoint/2010/main" val="3245266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894291"/>
            <a:ext cx="10515600" cy="110384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自天子以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至于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庶人，壹是皆以修身为本。</a:t>
            </a:r>
            <a:endParaRPr kumimoji="1" lang="zh-CN" altLang="en-US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B570FDC-8A4E-6448-8555-0C40BB0606CA}"/>
              </a:ext>
            </a:extLst>
          </p:cNvPr>
          <p:cNvSpPr txBox="1"/>
          <p:nvPr/>
        </p:nvSpPr>
        <p:spPr>
          <a:xfrm>
            <a:off x="1024468" y="2287588"/>
            <a:ext cx="3780368" cy="384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至于：动词“至”与介词“于”连用，相当于“到”。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壹是：一概，一律。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以</a:t>
            </a:r>
            <a:r>
              <a:rPr lang="en-US" altLang="zh-CN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…</a:t>
            </a: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为：把</a:t>
            </a:r>
            <a:r>
              <a:rPr lang="en-US" altLang="zh-CN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…</a:t>
            </a: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作为。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BBC3D4E-36D6-3346-BDE2-FD9BC20920D4}"/>
              </a:ext>
            </a:extLst>
          </p:cNvPr>
          <p:cNvSpPr txBox="1"/>
          <p:nvPr/>
        </p:nvSpPr>
        <p:spPr>
          <a:xfrm>
            <a:off x="5350933" y="2287588"/>
            <a:ext cx="6604001" cy="2225940"/>
          </a:xfrm>
          <a:prstGeom prst="rect">
            <a:avLst/>
          </a:prstGeom>
          <a:solidFill>
            <a:srgbClr val="FF9300">
              <a:alpha val="41176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32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上自天子，下至平民，人人都要把修养的性作为根本。</a:t>
            </a:r>
          </a:p>
        </p:txBody>
      </p:sp>
    </p:spTree>
    <p:extLst>
      <p:ext uri="{BB962C8B-B14F-4D97-AF65-F5344CB8AC3E}">
        <p14:creationId xmlns:p14="http://schemas.microsoft.com/office/powerpoint/2010/main" val="29562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F89366-E03E-B447-B819-6B79CCFA1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867" y="737658"/>
            <a:ext cx="11065933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en-US" altLang="zh-CN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《</a:t>
            </a:r>
            <a:r>
              <a:rPr kumimoji="1" lang="zh-CN" altLang="en-US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大学之道</a:t>
            </a:r>
            <a:r>
              <a:rPr kumimoji="1" lang="en-US" altLang="zh-CN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》</a:t>
            </a:r>
            <a:r>
              <a:rPr kumimoji="1" lang="zh-CN" altLang="en-US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强调“修身为本”，提纲挈领地论说了“三纲”“八目”。</a:t>
            </a:r>
            <a:br>
              <a:rPr kumimoji="1" lang="en-US" altLang="zh-CN">
                <a:latin typeface="SimHei" panose="02010609060101010101" pitchFamily="49" charset="-122"/>
                <a:ea typeface="SimHei" panose="02010609060101010101" pitchFamily="49" charset="-122"/>
              </a:rPr>
            </a:b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“三纲领”和“八条目” 之间的关系是怎样的？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06DAC5-357E-6241-9EE0-3EB6E43C1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33" y="2808818"/>
            <a:ext cx="103378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3600" b="1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它们是一个不可分割的整体。“八条目”是实现“三纲领”的具体步骤，“三纲领”是“八条目”的指导思想。</a:t>
            </a:r>
            <a:endParaRPr kumimoji="1" lang="en-US" altLang="zh-CN" sz="3600" b="1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3600" b="1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“八条目”是对“三纲领”的补充和发挥，“八条目”的目的是实现“三纲领”。是儒学为我们展示的人生进修阶梯。</a:t>
            </a:r>
          </a:p>
        </p:txBody>
      </p:sp>
    </p:spTree>
    <p:extLst>
      <p:ext uri="{BB962C8B-B14F-4D97-AF65-F5344CB8AC3E}">
        <p14:creationId xmlns:p14="http://schemas.microsoft.com/office/powerpoint/2010/main" val="5341475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73DAA68-DF86-DA47-AF65-1817C0FC0DA0}"/>
              </a:ext>
            </a:extLst>
          </p:cNvPr>
          <p:cNvSpPr txBox="1"/>
          <p:nvPr/>
        </p:nvSpPr>
        <p:spPr>
          <a:xfrm>
            <a:off x="456738" y="2015064"/>
            <a:ext cx="923330" cy="36745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800">
                <a:solidFill>
                  <a:schemeClr val="accent5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大学之道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AF7385-2B20-404D-BB69-41FCC1877DA4}"/>
              </a:ext>
            </a:extLst>
          </p:cNvPr>
          <p:cNvSpPr txBox="1"/>
          <p:nvPr/>
        </p:nvSpPr>
        <p:spPr>
          <a:xfrm>
            <a:off x="1193802" y="2841932"/>
            <a:ext cx="2878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“三纲领”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845020-DF57-1648-BAF1-0ACEADAC9465}"/>
              </a:ext>
            </a:extLst>
          </p:cNvPr>
          <p:cNvSpPr txBox="1"/>
          <p:nvPr/>
        </p:nvSpPr>
        <p:spPr>
          <a:xfrm>
            <a:off x="5511801" y="2997197"/>
            <a:ext cx="2878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“八条目”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8B3F42-960E-B545-8073-BA74CCC7E56C}"/>
              </a:ext>
            </a:extLst>
          </p:cNvPr>
          <p:cNvGrpSpPr/>
          <p:nvPr/>
        </p:nvGrpSpPr>
        <p:grpSpPr>
          <a:xfrm>
            <a:off x="3302000" y="1691899"/>
            <a:ext cx="3505200" cy="3256929"/>
            <a:chOff x="3302000" y="1691899"/>
            <a:chExt cx="3505200" cy="32569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F3C6131-0DBE-B64C-B0AC-5E136E0DFD98}"/>
                </a:ext>
              </a:extLst>
            </p:cNvPr>
            <p:cNvGrpSpPr/>
            <p:nvPr/>
          </p:nvGrpSpPr>
          <p:grpSpPr>
            <a:xfrm>
              <a:off x="3793066" y="1691899"/>
              <a:ext cx="3014134" cy="3256929"/>
              <a:chOff x="3793066" y="1691899"/>
              <a:chExt cx="3014134" cy="3256929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EDC978-3291-5D4A-BEC4-8B5CD85DE0AD}"/>
                  </a:ext>
                </a:extLst>
              </p:cNvPr>
              <p:cNvSpPr txBox="1"/>
              <p:nvPr/>
            </p:nvSpPr>
            <p:spPr>
              <a:xfrm>
                <a:off x="3793066" y="4302497"/>
                <a:ext cx="287866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>
                    <a:solidFill>
                      <a:srgbClr val="0070C0"/>
                    </a:solidFill>
                    <a:latin typeface="STXinwei" panose="02010800040101010101" pitchFamily="2" charset="-122"/>
                    <a:ea typeface="STXinwei" panose="02010800040101010101" pitchFamily="2" charset="-122"/>
                  </a:rPr>
                  <a:t>止于至善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5E32AD-9CC8-6043-9790-4C9DFC8466CD}"/>
                  </a:ext>
                </a:extLst>
              </p:cNvPr>
              <p:cNvSpPr txBox="1"/>
              <p:nvPr/>
            </p:nvSpPr>
            <p:spPr>
              <a:xfrm>
                <a:off x="3928534" y="2997199"/>
                <a:ext cx="287866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>
                    <a:solidFill>
                      <a:srgbClr val="0070C0"/>
                    </a:solidFill>
                    <a:latin typeface="STXinwei" panose="02010800040101010101" pitchFamily="2" charset="-122"/>
                    <a:ea typeface="STXinwei" panose="02010800040101010101" pitchFamily="2" charset="-122"/>
                  </a:rPr>
                  <a:t>亲民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7E8001-7811-084B-B7B5-C6147D60682C}"/>
                  </a:ext>
                </a:extLst>
              </p:cNvPr>
              <p:cNvSpPr txBox="1"/>
              <p:nvPr/>
            </p:nvSpPr>
            <p:spPr>
              <a:xfrm>
                <a:off x="3928534" y="1691899"/>
                <a:ext cx="287866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>
                    <a:solidFill>
                      <a:srgbClr val="0070C0"/>
                    </a:solidFill>
                    <a:latin typeface="STXinwei" panose="02010800040101010101" pitchFamily="2" charset="-122"/>
                    <a:ea typeface="STXinwei" panose="02010800040101010101" pitchFamily="2" charset="-122"/>
                  </a:rPr>
                  <a:t>明明德</a:t>
                </a:r>
              </a:p>
            </p:txBody>
          </p:sp>
        </p:grpSp>
        <p:sp>
          <p:nvSpPr>
            <p:cNvPr id="13" name="左大括号 12">
              <a:extLst>
                <a:ext uri="{FF2B5EF4-FFF2-40B4-BE49-F238E27FC236}">
                  <a16:creationId xmlns:a16="http://schemas.microsoft.com/office/drawing/2014/main" id="{67407D90-8BB6-7943-9741-148E70F5CAD6}"/>
                </a:ext>
              </a:extLst>
            </p:cNvPr>
            <p:cNvSpPr/>
            <p:nvPr/>
          </p:nvSpPr>
          <p:spPr>
            <a:xfrm>
              <a:off x="3302000" y="2015064"/>
              <a:ext cx="372533" cy="2743203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75F028-476E-EA4F-9218-B14630699676}"/>
              </a:ext>
            </a:extLst>
          </p:cNvPr>
          <p:cNvGrpSpPr/>
          <p:nvPr/>
        </p:nvGrpSpPr>
        <p:grpSpPr>
          <a:xfrm>
            <a:off x="7743280" y="1182925"/>
            <a:ext cx="2126156" cy="4524315"/>
            <a:chOff x="7712111" y="1166842"/>
            <a:chExt cx="2126156" cy="452431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0B1B3D-6FE3-FD41-B8E8-FACE96739315}"/>
                </a:ext>
              </a:extLst>
            </p:cNvPr>
            <p:cNvSpPr txBox="1"/>
            <p:nvPr/>
          </p:nvSpPr>
          <p:spPr>
            <a:xfrm>
              <a:off x="8060267" y="1166842"/>
              <a:ext cx="1778000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格物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致知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诚意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正心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修身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齐家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治国</a:t>
              </a:r>
              <a:endParaRPr kumimoji="1" lang="en-US" altLang="zh-CN" sz="3600">
                <a:solidFill>
                  <a:srgbClr val="0070C0"/>
                </a:solidFill>
                <a:latin typeface="STXinwei" panose="02010800040101010101" pitchFamily="2" charset="-122"/>
                <a:ea typeface="STXinwei" panose="02010800040101010101" pitchFamily="2" charset="-122"/>
              </a:endParaRPr>
            </a:p>
            <a:p>
              <a:r>
                <a:rPr kumimoji="1" lang="zh-CN" altLang="en-US" sz="3600">
                  <a:solidFill>
                    <a:srgbClr val="0070C0"/>
                  </a:solidFill>
                  <a:latin typeface="STXinwei" panose="02010800040101010101" pitchFamily="2" charset="-122"/>
                  <a:ea typeface="STXinwei" panose="02010800040101010101" pitchFamily="2" charset="-122"/>
                </a:rPr>
                <a:t>平天下</a:t>
              </a:r>
            </a:p>
          </p:txBody>
        </p:sp>
        <p:sp>
          <p:nvSpPr>
            <p:cNvPr id="14" name="左大括号 13">
              <a:extLst>
                <a:ext uri="{FF2B5EF4-FFF2-40B4-BE49-F238E27FC236}">
                  <a16:creationId xmlns:a16="http://schemas.microsoft.com/office/drawing/2014/main" id="{43CE81AB-23FE-444C-942D-2E28C97EF741}"/>
                </a:ext>
              </a:extLst>
            </p:cNvPr>
            <p:cNvSpPr/>
            <p:nvPr/>
          </p:nvSpPr>
          <p:spPr>
            <a:xfrm>
              <a:off x="7712111" y="1668646"/>
              <a:ext cx="262467" cy="3520707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0BA7FED-2577-1546-B9B4-2CDDD7051485}"/>
              </a:ext>
            </a:extLst>
          </p:cNvPr>
          <p:cNvGrpSpPr/>
          <p:nvPr/>
        </p:nvGrpSpPr>
        <p:grpSpPr>
          <a:xfrm>
            <a:off x="9575800" y="1626310"/>
            <a:ext cx="2217241" cy="5046133"/>
            <a:chOff x="9575800" y="1626310"/>
            <a:chExt cx="2217241" cy="504613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85174E9-6981-694C-BC72-EE537B440024}"/>
                </a:ext>
              </a:extLst>
            </p:cNvPr>
            <p:cNvSpPr txBox="1"/>
            <p:nvPr/>
          </p:nvSpPr>
          <p:spPr>
            <a:xfrm>
              <a:off x="10254158" y="1626310"/>
              <a:ext cx="1538883" cy="50461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4400">
                  <a:solidFill>
                    <a:schemeClr val="accent5">
                      <a:lumMod val="50000"/>
                    </a:schemeClr>
                  </a:solidFill>
                  <a:latin typeface="STXingkai" panose="02010800040101010101" pitchFamily="2" charset="-122"/>
                  <a:ea typeface="STXingkai" panose="02010800040101010101" pitchFamily="2" charset="-122"/>
                </a:rPr>
                <a:t>穷则独善其身</a:t>
              </a:r>
              <a:endParaRPr kumimoji="1" lang="en-US" altLang="zh-CN" sz="4400">
                <a:solidFill>
                  <a:schemeClr val="accent5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endParaRPr>
            </a:p>
            <a:p>
              <a:r>
                <a:rPr kumimoji="1" lang="zh-CN" altLang="en-US" sz="4400">
                  <a:solidFill>
                    <a:schemeClr val="accent5">
                      <a:lumMod val="50000"/>
                    </a:schemeClr>
                  </a:solidFill>
                  <a:latin typeface="STXingkai" panose="02010800040101010101" pitchFamily="2" charset="-122"/>
                  <a:ea typeface="STXingkai" panose="02010800040101010101" pitchFamily="2" charset="-122"/>
                </a:rPr>
                <a:t>达则兼济天下</a:t>
              </a:r>
            </a:p>
          </p:txBody>
        </p:sp>
        <p:sp>
          <p:nvSpPr>
            <p:cNvPr id="15" name="左大括号 14">
              <a:extLst>
                <a:ext uri="{FF2B5EF4-FFF2-40B4-BE49-F238E27FC236}">
                  <a16:creationId xmlns:a16="http://schemas.microsoft.com/office/drawing/2014/main" id="{5F313B82-5826-784E-897C-D1E3947C84DE}"/>
                </a:ext>
              </a:extLst>
            </p:cNvPr>
            <p:cNvSpPr/>
            <p:nvPr/>
          </p:nvSpPr>
          <p:spPr>
            <a:xfrm rot="10800000">
              <a:off x="9575800" y="1626311"/>
              <a:ext cx="262467" cy="3520707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9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782300" y="10452100"/>
            <a:ext cx="3048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84388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A88112-1BBA-C344-9323-52F869978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334" y="150282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zh-CN" sz="5400"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 sz="5400">
                <a:latin typeface="STXingkai" panose="02010800040101010101" pitchFamily="2" charset="-122"/>
                <a:ea typeface="STXingkai" panose="02010800040101010101" pitchFamily="2" charset="-122"/>
              </a:rPr>
              <a:t>礼记</a:t>
            </a:r>
            <a:r>
              <a:rPr kumimoji="1" lang="en-US" altLang="zh-CN" sz="5400"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 sz="5400">
              <a:latin typeface="STXingkai" panose="02010800040101010101" pitchFamily="2" charset="-122"/>
              <a:ea typeface="STXingkai" panose="0201080004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17B9F7-AA3E-8D4A-83B7-4F8B259A5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200" y="1350698"/>
            <a:ext cx="80518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又名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小戴礼记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，成书于汉代，为西汉礼学家戴圣所编。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是中国古代一部重要的</a:t>
            </a:r>
            <a:r>
              <a:rPr lang="zh-CN" altLang="en-US" sz="36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典章制度书籍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，共二十卷四十九篇</a:t>
            </a:r>
            <a:r>
              <a:rPr lang="zh-CN" altLang="en-US" sz="3600" baseline="30000">
                <a:latin typeface="STXinwei" panose="02010800040101010101" pitchFamily="2" charset="-122"/>
                <a:ea typeface="STXinwei" panose="02010800040101010101" pitchFamily="2" charset="-122"/>
              </a:rPr>
              <a:t> 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，书中内容主要写</a:t>
            </a:r>
            <a:r>
              <a:rPr lang="zh-CN" altLang="en-US" sz="3600">
                <a:solidFill>
                  <a:srgbClr val="C0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先秦的礼制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，体现了先秦儒家的哲学思想、教育思想、政治思想、美学思想。</a:t>
            </a:r>
          </a:p>
          <a:p>
            <a:pPr marL="0" indent="0">
              <a:lnSpc>
                <a:spcPct val="100000"/>
              </a:lnSpc>
              <a:buNone/>
            </a:pPr>
            <a:endParaRPr kumimoji="1" lang="zh-CN" altLang="en-US" sz="36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52534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3D31BF-8A93-3740-855A-9E28BB26F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335" y="457200"/>
            <a:ext cx="10236201" cy="204893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章法谨严，文辞婉转，前后呼应，是“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2"/>
              </a:rPr>
              <a:t>三礼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”之一、“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3"/>
              </a:rPr>
              <a:t>五经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”之一，“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4"/>
              </a:rPr>
              <a:t>十三经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”之一。</a:t>
            </a:r>
            <a:endParaRPr kumimoji="1" lang="zh-CN" altLang="en-US" sz="360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8D67432-133F-FA4C-80A3-9101A36F8FA7}"/>
              </a:ext>
            </a:extLst>
          </p:cNvPr>
          <p:cNvSpPr txBox="1"/>
          <p:nvPr/>
        </p:nvSpPr>
        <p:spPr>
          <a:xfrm>
            <a:off x="296335" y="2167466"/>
            <a:ext cx="9999132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2"/>
              </a:rPr>
              <a:t>三礼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”：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周礼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仪礼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 </a:t>
            </a:r>
            <a:endParaRPr lang="en-US" altLang="zh-CN" sz="36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3"/>
              </a:rPr>
              <a:t>五经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”：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诗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书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易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春秋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“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  <a:hlinkClick r:id="rId4"/>
              </a:rPr>
              <a:t>十三经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”：指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易经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尚书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诗经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周礼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仪礼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礼记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春秋左传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春秋公羊传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春秋谷梁传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论语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孝经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尔雅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、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孟子</a:t>
            </a:r>
            <a:r>
              <a:rPr lang="en-US" altLang="zh-CN" sz="3600"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十三种儒家的经传</a:t>
            </a:r>
          </a:p>
        </p:txBody>
      </p:sp>
    </p:spTree>
    <p:extLst>
      <p:ext uri="{BB962C8B-B14F-4D97-AF65-F5344CB8AC3E}">
        <p14:creationId xmlns:p14="http://schemas.microsoft.com/office/powerpoint/2010/main" val="319928418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8C818-747C-3F48-A6E7-8EB4AC77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854" y="0"/>
            <a:ext cx="10515600" cy="1325563"/>
          </a:xfrm>
        </p:spPr>
        <p:txBody>
          <a:bodyPr/>
          <a:lstStyle/>
          <a:p>
            <a:r>
              <a:rPr kumimoji="1" lang="zh-CN" altLang="en-US">
                <a:latin typeface="STXingkai" panose="02010800040101010101" pitchFamily="2" charset="-122"/>
                <a:ea typeface="STXingkai" panose="02010800040101010101" pitchFamily="2" charset="-122"/>
              </a:rPr>
              <a:t>题目解说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5805A5-05A3-FA47-93F5-0944FE77E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5" y="2453202"/>
            <a:ext cx="7681548" cy="28710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3200">
                <a:solidFill>
                  <a:srgbClr val="00206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古代儿童八岁上小学，主要学习“洒扫、应对、进退、礼乐射御书数”之类的文化课和基本礼节。</a:t>
            </a:r>
            <a:endParaRPr kumimoji="1" lang="en-US" altLang="zh-CN" sz="3200">
              <a:solidFill>
                <a:srgbClr val="00206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3200">
                <a:solidFill>
                  <a:srgbClr val="00206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十五岁后可进入大学，学习伦理、政治、哲学等“穷理正心，修己治人”的学问。</a:t>
            </a:r>
            <a:endParaRPr kumimoji="1" lang="en-US" altLang="zh-CN" sz="3200">
              <a:solidFill>
                <a:srgbClr val="00206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endParaRPr kumimoji="1" lang="en-US" altLang="zh-CN" sz="3200">
              <a:solidFill>
                <a:srgbClr val="002060"/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buNone/>
            </a:pPr>
            <a:r>
              <a:rPr kumimoji="1"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道，本指道路，在这里指的是学习政治、哲学时所掌握的宗旨和原则。</a:t>
            </a:r>
          </a:p>
        </p:txBody>
      </p:sp>
      <p:sp>
        <p:nvSpPr>
          <p:cNvPr id="4" name="矩形 3"/>
          <p:cNvSpPr/>
          <p:nvPr/>
        </p:nvSpPr>
        <p:spPr>
          <a:xfrm>
            <a:off x="108438" y="1118773"/>
            <a:ext cx="11813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>
                <a:latin typeface="STXinwei" panose="02010800040101010101" pitchFamily="2" charset="-122"/>
                <a:ea typeface="STXinwei" panose="02010800040101010101" pitchFamily="2" charset="-122"/>
              </a:rPr>
              <a:t>“大学”在古代有两种含义：①“博学”之态；②是相对于“小学”而言的。</a:t>
            </a:r>
            <a:endParaRPr kumimoji="1" lang="en-US" altLang="zh-CN" sz="3600"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638465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9933" y="708025"/>
            <a:ext cx="10515600" cy="13409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大学之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道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，在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明明德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，在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亲民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，在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止于至善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。</a:t>
            </a:r>
            <a:endParaRPr kumimoji="1" lang="zh-CN" altLang="en-US" sz="4000">
              <a:latin typeface="SimHei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517D394-D8DD-6B45-8DCD-0827BEB91FBE}"/>
              </a:ext>
            </a:extLst>
          </p:cNvPr>
          <p:cNvSpPr txBox="1"/>
          <p:nvPr/>
        </p:nvSpPr>
        <p:spPr>
          <a:xfrm>
            <a:off x="973665" y="2086506"/>
            <a:ext cx="5765800" cy="384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道：宗旨，原则。</a:t>
            </a:r>
            <a:endParaRPr lang="en-US" altLang="zh-CN" sz="3200">
              <a:latin typeface="SimSun" pitchFamily="2" charset="-122"/>
              <a:ea typeface="SimSun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明明德：彰明美德。</a:t>
            </a:r>
            <a:endParaRPr lang="en-US" altLang="zh-CN" sz="32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亲民：亲近爱抚民众。</a:t>
            </a:r>
            <a:r>
              <a:rPr lang="en-US" altLang="zh-CN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/</a:t>
            </a: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亲作“新”，“新民”是使天下人去旧立新。</a:t>
            </a:r>
            <a:endParaRPr lang="en-US" altLang="zh-CN" sz="320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止于至善：达到道德修养的最高境界。</a:t>
            </a:r>
            <a:endParaRPr kumimoji="1" lang="zh-CN" altLang="en-US" sz="320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2F6D24C-DA85-6647-AD6D-15CF7F4267D9}"/>
              </a:ext>
            </a:extLst>
          </p:cNvPr>
          <p:cNvSpPr txBox="1"/>
          <p:nvPr/>
        </p:nvSpPr>
        <p:spPr>
          <a:xfrm>
            <a:off x="7433733" y="2021152"/>
            <a:ext cx="4555068" cy="3845454"/>
          </a:xfrm>
          <a:prstGeom prst="rect">
            <a:avLst/>
          </a:prstGeom>
          <a:solidFill>
            <a:srgbClr val="FF9300">
              <a:alpha val="40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大学的宗旨在于彰明美好的德行，在于亲近爱抚民众，在于使人达到完善的境界。</a:t>
            </a:r>
            <a:endParaRPr kumimoji="1" lang="zh-CN" altLang="en-US" sz="3600">
              <a:solidFill>
                <a:schemeClr val="accent1">
                  <a:lumMod val="50000"/>
                </a:schemeClr>
              </a:solidFill>
              <a:latin typeface="SimSun" pitchFamily="2" charset="-122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312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F89366-E03E-B447-B819-6B79CCFA1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如何理解这句话？它有什么作用？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06DAC5-357E-6241-9EE0-3EB6E43C1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389533" cy="21362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提出“三纲领”：明明德、亲民、止于至善。</a:t>
            </a:r>
            <a:endParaRPr kumimoji="1" lang="en-US" altLang="zh-CN" sz="3600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这是“大学”提出的教育纲领和培养目标。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7DBD1B46-AF09-6543-B51E-72B18AF3ABD8}"/>
              </a:ext>
            </a:extLst>
          </p:cNvPr>
          <p:cNvSpPr txBox="1"/>
          <p:nvPr/>
        </p:nvSpPr>
        <p:spPr>
          <a:xfrm>
            <a:off x="990600" y="4061354"/>
            <a:ext cx="9389533" cy="2136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自我修炼</a:t>
            </a:r>
            <a:r>
              <a:rPr kumimoji="1" lang="en-US" altLang="zh-CN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→</a:t>
            </a: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影响他人</a:t>
            </a:r>
            <a:r>
              <a:rPr kumimoji="1" lang="en-US" altLang="zh-CN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→</a:t>
            </a: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终极目标</a:t>
            </a:r>
            <a:endParaRPr kumimoji="1" lang="en-US" altLang="zh-CN" sz="36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境界逐层提升</a:t>
            </a:r>
          </a:p>
        </p:txBody>
      </p:sp>
    </p:spTree>
    <p:extLst>
      <p:ext uri="{BB962C8B-B14F-4D97-AF65-F5344CB8AC3E}">
        <p14:creationId xmlns:p14="http://schemas.microsoft.com/office/powerpoint/2010/main" val="927146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732" y="470959"/>
            <a:ext cx="11032067" cy="134090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知止而后有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定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；定而后能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静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；静而后能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安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；安而后能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虑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；虑而后能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得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。</a:t>
            </a:r>
            <a:endParaRPr kumimoji="1" lang="zh-CN" altLang="en-US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0517D394-D8DD-6B45-8DCD-0827BEB91FBE}"/>
              </a:ext>
            </a:extLst>
          </p:cNvPr>
          <p:cNvSpPr txBox="1"/>
          <p:nvPr/>
        </p:nvSpPr>
        <p:spPr>
          <a:xfrm>
            <a:off x="1464732" y="2679172"/>
            <a:ext cx="5765800" cy="384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定：坚定不移。</a:t>
            </a:r>
            <a:endParaRPr lang="en-US" altLang="zh-CN" sz="3200">
              <a:solidFill>
                <a:srgbClr val="C00000"/>
              </a:solidFill>
              <a:latin typeface="SimSun" pitchFamily="2" charset="-122"/>
              <a:ea typeface="SimSun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静：心不妄动。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安：性情安和。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虑：思虑精详。</a:t>
            </a:r>
            <a:endParaRPr lang="en-US" altLang="zh-CN" sz="3200">
              <a:solidFill>
                <a:srgbClr val="C0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得：处事合宜。</a:t>
            </a:r>
            <a:endParaRPr kumimoji="1" lang="zh-CN" altLang="en-US" sz="32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2F6D24C-DA85-6647-AD6D-15CF7F4267D9}"/>
              </a:ext>
            </a:extLst>
          </p:cNvPr>
          <p:cNvSpPr txBox="1"/>
          <p:nvPr/>
        </p:nvSpPr>
        <p:spPr>
          <a:xfrm>
            <a:off x="5892800" y="2613818"/>
            <a:ext cx="5283200" cy="3845454"/>
          </a:xfrm>
          <a:prstGeom prst="rect">
            <a:avLst/>
          </a:prstGeom>
          <a:solidFill>
            <a:srgbClr val="FF9300">
              <a:alpha val="41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1" lang="zh-CN" altLang="en-US" sz="36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知道要达到的“至善”境界，则志向就坚定不移；志向坚定，则心不妄动；心不妄动，则性情安和；性情安和，则思虑精详；思虑精详，则处事合宜。</a:t>
            </a:r>
          </a:p>
        </p:txBody>
      </p:sp>
    </p:spTree>
    <p:extLst>
      <p:ext uri="{BB962C8B-B14F-4D97-AF65-F5344CB8AC3E}">
        <p14:creationId xmlns:p14="http://schemas.microsoft.com/office/powerpoint/2010/main" val="3445616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5EBEEE6C-1BD1-294A-A273-BE60607F36E4}"/>
              </a:ext>
            </a:extLst>
          </p:cNvPr>
          <p:cNvSpPr/>
          <p:nvPr/>
        </p:nvSpPr>
        <p:spPr>
          <a:xfrm>
            <a:off x="1693333" y="1980404"/>
            <a:ext cx="1337734" cy="76120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2FFE48-6093-D64B-8B21-6222D1FC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2" y="1980404"/>
            <a:ext cx="10515600" cy="129010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物有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本末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，事有终始。知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所先后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，则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近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道矣。</a:t>
            </a:r>
            <a:endParaRPr kumimoji="1" lang="zh-CN" altLang="en-US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891F5BC-7551-C045-A907-3766A1DFAF26}"/>
              </a:ext>
            </a:extLst>
          </p:cNvPr>
          <p:cNvSpPr txBox="1"/>
          <p:nvPr/>
        </p:nvSpPr>
        <p:spPr>
          <a:xfrm>
            <a:off x="1316565" y="3270513"/>
            <a:ext cx="9237135" cy="2891633"/>
          </a:xfrm>
          <a:prstGeom prst="rect">
            <a:avLst/>
          </a:prstGeom>
          <a:solidFill>
            <a:srgbClr val="FF9300">
              <a:alpha val="41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6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天地万物皆有本有末，凡事有开始有终结，明白了本末始终的顺序，就</a:t>
            </a:r>
            <a:r>
              <a:rPr kumimoji="1" lang="zh-CN" altLang="en-US" sz="3600">
                <a:solidFill>
                  <a:srgbClr val="C0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接近</a:t>
            </a:r>
            <a:r>
              <a:rPr kumimoji="1" lang="zh-CN" altLang="en-US" sz="3600">
                <a:solidFill>
                  <a:schemeClr val="accent1">
                    <a:lumMod val="50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事物发展的规律了。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3938C5E-4BEF-6847-B9E6-A93124FA2789}"/>
              </a:ext>
            </a:extLst>
          </p:cNvPr>
          <p:cNvGrpSpPr/>
          <p:nvPr/>
        </p:nvGrpSpPr>
        <p:grpSpPr>
          <a:xfrm>
            <a:off x="2747433" y="401637"/>
            <a:ext cx="4144434" cy="1290109"/>
            <a:chOff x="2747433" y="401637"/>
            <a:chExt cx="4144434" cy="1290109"/>
          </a:xfrm>
        </p:grpSpPr>
        <p:sp>
          <p:nvSpPr>
            <p:cNvPr id="6" name="云形 5">
              <a:extLst>
                <a:ext uri="{FF2B5EF4-FFF2-40B4-BE49-F238E27FC236}">
                  <a16:creationId xmlns:a16="http://schemas.microsoft.com/office/drawing/2014/main" id="{C885B8C9-5179-554D-84A2-A6651A8C66AC}"/>
                </a:ext>
              </a:extLst>
            </p:cNvPr>
            <p:cNvSpPr/>
            <p:nvPr/>
          </p:nvSpPr>
          <p:spPr>
            <a:xfrm>
              <a:off x="2747433" y="401637"/>
              <a:ext cx="4144434" cy="1290109"/>
            </a:xfrm>
            <a:prstGeom prst="cloud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CE0F0E-3BD0-C040-A77C-C9F91FCFA4DB}"/>
                </a:ext>
              </a:extLst>
            </p:cNvPr>
            <p:cNvSpPr txBox="1"/>
            <p:nvPr/>
          </p:nvSpPr>
          <p:spPr>
            <a:xfrm>
              <a:off x="3183467" y="569637"/>
              <a:ext cx="3708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latin typeface="SimSun" panose="02010600030101010101" pitchFamily="2" charset="-122"/>
                  <a:ea typeface="SimSun" panose="02010600030101010101" pitchFamily="2" charset="-122"/>
                </a:rPr>
                <a:t>“本末”指做事要分清主次，抓住根本。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6875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32BF02-3227-CF4E-88CD-5227F1564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4639"/>
          </a:xfrm>
        </p:spPr>
        <p:txBody>
          <a:bodyPr/>
          <a:lstStyle/>
          <a:p>
            <a:r>
              <a:rPr kumimoji="1" lang="zh-CN" altLang="en-US" b="1"/>
              <a:t>要接近“道”，最根本的是什么？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6F1278-8B45-9742-A01C-D08704C5A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1688" y="1408863"/>
            <a:ext cx="278182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至善（修身）</a:t>
            </a:r>
            <a:endParaRPr kumimoji="1" lang="en-US" altLang="zh-CN">
              <a:solidFill>
                <a:srgbClr val="C00000"/>
              </a:solidFill>
              <a:latin typeface="SimHei" pitchFamily="49" charset="-122"/>
              <a:ea typeface="SimHei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志向</a:t>
            </a:r>
            <a:endParaRPr kumimoji="1" lang="en-US" altLang="zh-CN">
              <a:latin typeface="SimHei" pitchFamily="49" charset="-122"/>
              <a:ea typeface="SimHei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静心</a:t>
            </a:r>
            <a:endParaRPr kumimoji="1" lang="en-US" altLang="zh-CN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性情</a:t>
            </a:r>
            <a:endParaRPr kumimoji="1" lang="en-US" altLang="zh-CN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思考</a:t>
            </a:r>
            <a:endParaRPr kumimoji="1" lang="en-US" altLang="zh-CN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处世</a:t>
            </a:r>
          </a:p>
        </p:txBody>
      </p:sp>
      <p:cxnSp>
        <p:nvCxnSpPr>
          <p:cNvPr id="5" name="直线箭头连接符 4">
            <a:extLst>
              <a:ext uri="{FF2B5EF4-FFF2-40B4-BE49-F238E27FC236}">
                <a16:creationId xmlns:a16="http://schemas.microsoft.com/office/drawing/2014/main" id="{D99399E7-CC96-FB41-BD3B-E78E014D101E}"/>
              </a:ext>
            </a:extLst>
          </p:cNvPr>
          <p:cNvCxnSpPr/>
          <p:nvPr/>
        </p:nvCxnSpPr>
        <p:spPr>
          <a:xfrm flipH="1">
            <a:off x="3707705" y="2066795"/>
            <a:ext cx="0" cy="350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5C2F2D1-EBA2-824F-A2AF-55D6B8E6EA2C}"/>
              </a:ext>
            </a:extLst>
          </p:cNvPr>
          <p:cNvSpPr txBox="1"/>
          <p:nvPr/>
        </p:nvSpPr>
        <p:spPr>
          <a:xfrm>
            <a:off x="5073041" y="48600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cxnSp>
        <p:nvCxnSpPr>
          <p:cNvPr id="7" name="直线箭头连接符 6">
            <a:extLst>
              <a:ext uri="{FF2B5EF4-FFF2-40B4-BE49-F238E27FC236}">
                <a16:creationId xmlns:a16="http://schemas.microsoft.com/office/drawing/2014/main" id="{A8E6A20D-1CC7-3F43-B8EB-72801FA2B688}"/>
              </a:ext>
            </a:extLst>
          </p:cNvPr>
          <p:cNvCxnSpPr/>
          <p:nvPr/>
        </p:nvCxnSpPr>
        <p:spPr>
          <a:xfrm flipH="1">
            <a:off x="3707705" y="2807919"/>
            <a:ext cx="0" cy="350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箭头连接符 7">
            <a:extLst>
              <a:ext uri="{FF2B5EF4-FFF2-40B4-BE49-F238E27FC236}">
                <a16:creationId xmlns:a16="http://schemas.microsoft.com/office/drawing/2014/main" id="{D3220336-750F-E74E-AAAF-2F6A8542E6F0}"/>
              </a:ext>
            </a:extLst>
          </p:cNvPr>
          <p:cNvCxnSpPr/>
          <p:nvPr/>
        </p:nvCxnSpPr>
        <p:spPr>
          <a:xfrm flipH="1">
            <a:off x="3709793" y="3584532"/>
            <a:ext cx="0" cy="350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箭头连接符 8">
            <a:extLst>
              <a:ext uri="{FF2B5EF4-FFF2-40B4-BE49-F238E27FC236}">
                <a16:creationId xmlns:a16="http://schemas.microsoft.com/office/drawing/2014/main" id="{E612373B-4022-184A-A253-42ABE6EF1387}"/>
              </a:ext>
            </a:extLst>
          </p:cNvPr>
          <p:cNvCxnSpPr/>
          <p:nvPr/>
        </p:nvCxnSpPr>
        <p:spPr>
          <a:xfrm flipH="1">
            <a:off x="3707705" y="4361146"/>
            <a:ext cx="0" cy="350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箭头连接符 9">
            <a:extLst>
              <a:ext uri="{FF2B5EF4-FFF2-40B4-BE49-F238E27FC236}">
                <a16:creationId xmlns:a16="http://schemas.microsoft.com/office/drawing/2014/main" id="{F181B5EC-991F-834B-9DB2-602208CC9FCA}"/>
              </a:ext>
            </a:extLst>
          </p:cNvPr>
          <p:cNvCxnSpPr/>
          <p:nvPr/>
        </p:nvCxnSpPr>
        <p:spPr>
          <a:xfrm flipH="1">
            <a:off x="3707705" y="5060145"/>
            <a:ext cx="0" cy="350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C0E0615-643F-2541-883B-ADDFD0BBB554}"/>
              </a:ext>
            </a:extLst>
          </p:cNvPr>
          <p:cNvSpPr txBox="1"/>
          <p:nvPr/>
        </p:nvSpPr>
        <p:spPr>
          <a:xfrm>
            <a:off x="6489527" y="1759591"/>
            <a:ext cx="800219" cy="43513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000">
                <a:latin typeface="STXingkai" panose="02010800040101010101" pitchFamily="2" charset="-122"/>
                <a:ea typeface="STXingkai" panose="02010800040101010101" pitchFamily="2" charset="-122"/>
              </a:rPr>
              <a:t>先做人，后做事</a:t>
            </a:r>
          </a:p>
        </p:txBody>
      </p:sp>
    </p:spTree>
    <p:extLst>
      <p:ext uri="{BB962C8B-B14F-4D97-AF65-F5344CB8AC3E}">
        <p14:creationId xmlns:p14="http://schemas.microsoft.com/office/powerpoint/2010/main" val="252852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81</Paragraphs>
  <Slides>16</Slides>
  <Notes>0</Notes>
  <TotalTime>1695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4">
      <vt:lpstr>Arial</vt:lpstr>
      <vt:lpstr>等线 Light</vt:lpstr>
      <vt:lpstr>等线</vt:lpstr>
      <vt:lpstr>STXingkai</vt:lpstr>
      <vt:lpstr>STXinwei</vt:lpstr>
      <vt:lpstr>SimHei</vt:lpstr>
      <vt:lpstr>SimSun</vt:lpstr>
      <vt:lpstr>Office 主题​​</vt:lpstr>
      <vt:lpstr>大  学  之  道           《礼记》</vt:lpstr>
      <vt:lpstr>《礼记》</vt:lpstr>
      <vt:lpstr>PowerPoint Presentation</vt:lpstr>
      <vt:lpstr>题目解说</vt:lpstr>
      <vt:lpstr>PowerPoint Presentation</vt:lpstr>
      <vt:lpstr>如何理解这句话？它有什么作用？</vt:lpstr>
      <vt:lpstr>PowerPoint Presentation</vt:lpstr>
      <vt:lpstr>PowerPoint Presentation</vt:lpstr>
      <vt:lpstr>要接近“道”，最根本的是什么？</vt:lpstr>
      <vt:lpstr>PowerPoint Presentation</vt:lpstr>
      <vt:lpstr>探究原理→获得知识→心意真诚→端正心思→修身→齐家→治国→平天下</vt:lpstr>
      <vt:lpstr>PowerPoint Presentation</vt:lpstr>
      <vt:lpstr>这段文字主要讲了哪“八条目”？它们之间是什么关系？</vt:lpstr>
      <vt:lpstr>PowerPoint Presentation</vt:lpstr>
      <vt:lpstr>《大学之道》强调“修身为本”，提纲挈领地论说了“三纲”“八目”。“三纲领”和“八条目” 之间的关系是怎样的？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大  学  之  道            《礼记》</dc:title>
  <dc:creator>394832702@qq.com</dc:creator>
  <cp:lastModifiedBy>394832702@qq.com</cp:lastModifiedBy>
  <cp:revision>26</cp:revision>
  <dcterms:created xsi:type="dcterms:W3CDTF">2020-08-21T08:10:44Z</dcterms:created>
  <dcterms:modified xsi:type="dcterms:W3CDTF">2020-09-14T06:06:08Z</dcterms:modified>
</cp:coreProperties>
</file>