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56" r:id="rId3"/>
    <p:sldId id="258" r:id="rId4"/>
    <p:sldId id="260" r:id="rId5"/>
    <p:sldId id="261" r:id="rId6"/>
    <p:sldId id="265" r:id="rId7"/>
    <p:sldId id="266" r:id="rId8"/>
    <p:sldId id="267" r:id="rId9"/>
    <p:sldId id="268" r:id="rId10"/>
    <p:sldId id="269" r:id="rId11"/>
    <p:sldId id="263" r:id="rId12"/>
    <p:sldId id="270" r:id="rId13"/>
    <p:sldId id="271" r:id="rId14"/>
    <p:sldId id="272" r:id="rId15"/>
    <p:sldId id="273" r:id="rId16"/>
    <p:sldId id="274" r:id="rId17"/>
    <p:sldId id="275" r:id="rId18"/>
    <p:sldId id="276" r:id="rId19"/>
    <p:sldId id="277" r:id="rId20"/>
    <p:sldId id="278" r:id="rId21"/>
    <p:sldId id="279" r:id="rId22"/>
    <p:sldId id="281" r:id="rId23"/>
    <p:sldId id="282" r:id="rId24"/>
    <p:sldId id="283" r:id="rId25"/>
    <p:sldId id="284" r:id="rId26"/>
    <p:sldId id="285" r:id="rId27"/>
    <p:sldId id="288" r:id="rId28"/>
    <p:sldId id="289" r:id="rId29"/>
    <p:sldId id="290" r:id="rId30"/>
    <p:sldId id="286" r:id="rId31"/>
  </p:sldIdLst>
  <p:sldSz cx="12192000" cy="6858000"/>
  <p:notesSz cx="7104063" cy="10234613"/>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50" d="100"/>
          <a:sy n="50" d="100"/>
        </p:scale>
        <p:origin x="54" y="930"/>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166.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tags" Target="../tags/tag69.xml" /><Relationship Id="rId11" Type="http://schemas.openxmlformats.org/officeDocument/2006/relationships/slideMaster" Target="../slideMasters/slideMaster1.xml" /><Relationship Id="rId2" Type="http://schemas.openxmlformats.org/officeDocument/2006/relationships/tags" Target="../tags/tag63.xml" /><Relationship Id="rId3" Type="http://schemas.openxmlformats.org/officeDocument/2006/relationships/image" Target="../media/image4.png" /><Relationship Id="rId4" Type="http://schemas.openxmlformats.org/officeDocument/2006/relationships/tags" Target="../tags/tag64.xml" /><Relationship Id="rId5" Type="http://schemas.openxmlformats.org/officeDocument/2006/relationships/image" Target="../media/image5.png"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1.xml" /><Relationship Id="rId10" Type="http://schemas.openxmlformats.org/officeDocument/2006/relationships/tags" Target="../tags/tag88.xml" /><Relationship Id="rId11"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82.xml" /><Relationship Id="rId4" Type="http://schemas.openxmlformats.org/officeDocument/2006/relationships/image" Target="../media/image5.png"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tags" Target="../tags/tag87.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10" Type="http://schemas.openxmlformats.org/officeDocument/2006/relationships/slideMaster" Target="../slideMasters/slideMaster1.xml" /><Relationship Id="rId2" Type="http://schemas.openxmlformats.org/officeDocument/2006/relationships/image" Target="../media/image6.png"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tags" Target="../tags/tag104.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slideMaster" Target="../slideMasters/slideMaster1.xml" /><Relationship Id="rId2" Type="http://schemas.openxmlformats.org/officeDocument/2006/relationships/image" Target="../media/image8.png"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slideMaster" Target="../slideMasters/slideMaster1.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tags" Target="../tags/tag130.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10" Type="http://schemas.openxmlformats.org/officeDocument/2006/relationships/tags" Target="../tags/tag21.xml" /><Relationship Id="rId11" Type="http://schemas.openxmlformats.org/officeDocument/2006/relationships/slideMaster" Target="../slideMasters/slideMaster1.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image" Target="../media/image3.png"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tags" Target="../tags/tag28.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7.xml" /><Relationship Id="rId11" Type="http://schemas.openxmlformats.org/officeDocument/2006/relationships/slideMaster" Target="../slideMasters/slideMaster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3.xml" /><Relationship Id="rId10" Type="http://schemas.openxmlformats.org/officeDocument/2006/relationships/tags" Target="../tags/tag60.xml" /><Relationship Id="rId11" Type="http://schemas.openxmlformats.org/officeDocument/2006/relationships/tags" Target="../tags/tag61.xml" /><Relationship Id="rId12" Type="http://schemas.openxmlformats.org/officeDocument/2006/relationships/slideMaster" Target="../slideMasters/slideMaster1.xml" /><Relationship Id="rId2" Type="http://schemas.openxmlformats.org/officeDocument/2006/relationships/tags" Target="../tags/tag54.xml" /><Relationship Id="rId3" Type="http://schemas.openxmlformats.org/officeDocument/2006/relationships/image" Target="../media/image4.png" /><Relationship Id="rId4" Type="http://schemas.openxmlformats.org/officeDocument/2006/relationships/tags" Target="../tags/tag55.xml" /><Relationship Id="rId5" Type="http://schemas.openxmlformats.org/officeDocument/2006/relationships/image" Target="../media/image5.png"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tags" Target="../tags/tag5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4558748" y="2564377"/>
            <a:ext cx="7633252" cy="4293300"/>
          </a:xfrm>
          <a:prstGeom prst="rect">
            <a:avLst/>
          </a:prstGeom>
        </p:spPr>
      </p:pic>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6"/>
            </p:custDataLst>
          </p:nvPr>
        </p:nvSpPr>
        <p:spPr>
          <a:xfrm rot="16200000">
            <a:off x="2778504" y="2861360"/>
            <a:ext cx="4631790" cy="1413510"/>
          </a:xfrm>
        </p:spPr>
        <p:txBody>
          <a:bodyPr vert="eaVert" lIns="90000" tIns="46800" rIns="90000" bIns="46800" anchor="t" anchorCtr="0">
            <a:normAutofit/>
          </a:bodyPr>
          <a:lstStyle>
            <a:lvl1pPr algn="l">
              <a:defRPr sz="5400" spc="600" baseline="0">
                <a:ea typeface="汉仪乐喵体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7"/>
            </p:custDataLst>
          </p:nvPr>
        </p:nvSpPr>
        <p:spPr>
          <a:xfrm rot="16200000">
            <a:off x="1108801" y="2651490"/>
            <a:ext cx="4631791" cy="1833250"/>
          </a:xfrm>
        </p:spPr>
        <p:txBody>
          <a:bodyPr vert="eaVert" lIns="90000" tIns="46800" rIns="90000" bIns="46800" anchor="b">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0" y="94182"/>
            <a:ext cx="12192000" cy="6669636"/>
            <a:chOff x="0" y="94182"/>
            <a:chExt cx="12192000" cy="6669636"/>
          </a:xfrm>
        </p:grpSpPr>
        <p:sp>
          <p:nvSpPr>
            <p:cNvPr id="9" name="矩形 8"/>
            <p:cNvSpPr/>
            <p:nvPr userDrawn="1">
              <p:custDataLst>
                <p:tags r:id="rId2"/>
              </p:custDataLst>
            </p:nvPr>
          </p:nvSpPr>
          <p:spPr>
            <a:xfrm>
              <a:off x="248285"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1420055" y="5486399"/>
              <a:ext cx="771945" cy="1277419"/>
            </a:xfrm>
            <a:prstGeom prst="rect">
              <a:avLst/>
            </a:prstGeom>
          </p:spPr>
        </p:pic>
        <p:pic>
          <p:nvPicPr>
            <p:cNvPr id="11" name="图片 10"/>
            <p:cNvPicPr>
              <a:picLocks noChangeAspect="1"/>
            </p:cNvPicPr>
            <p:nvPr userDrawn="1">
              <p:custDataLst>
                <p:tags r:id="rId6"/>
              </p:custDataLst>
            </p:nvPr>
          </p:nvPicPr>
          <p:blipFill>
            <a:blip r:embed="rId5"/>
            <a:stretch>
              <a:fillRect/>
            </a:stretch>
          </p:blipFill>
          <p:spPr>
            <a:xfrm>
              <a:off x="0" y="94182"/>
              <a:ext cx="744071" cy="1261685"/>
            </a:xfrm>
            <a:prstGeom prst="rect">
              <a:avLst/>
            </a:prstGeom>
          </p:spPr>
        </p:pic>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baseline="0">
                <a:solidFill>
                  <a:schemeClr val="tx1">
                    <a:lumMod val="85000"/>
                    <a:lumOff val="15000"/>
                  </a:schemeClr>
                </a:solidFill>
                <a:ea typeface="幼圆" panose="02010509060101010101" pitchFamily="49" charset="-122"/>
              </a:defRPr>
            </a:lvl1pPr>
            <a:lvl2pPr>
              <a:defRPr baseline="0">
                <a:solidFill>
                  <a:schemeClr val="tx1">
                    <a:lumMod val="85000"/>
                    <a:lumOff val="15000"/>
                  </a:schemeClr>
                </a:solidFill>
                <a:ea typeface="幼圆" panose="02010509060101010101" pitchFamily="49" charset="-122"/>
              </a:defRPr>
            </a:lvl2pPr>
            <a:lvl3pPr>
              <a:defRPr baseline="0">
                <a:solidFill>
                  <a:schemeClr val="tx1">
                    <a:lumMod val="85000"/>
                    <a:lumOff val="15000"/>
                  </a:schemeClr>
                </a:solidFill>
                <a:ea typeface="幼圆" panose="02010509060101010101" pitchFamily="49" charset="-122"/>
              </a:defRPr>
            </a:lvl3pPr>
            <a:lvl4pPr>
              <a:defRPr baseline="0">
                <a:solidFill>
                  <a:schemeClr val="tx1">
                    <a:lumMod val="85000"/>
                    <a:lumOff val="15000"/>
                  </a:schemeClr>
                </a:solidFill>
                <a:ea typeface="幼圆" panose="02010509060101010101" pitchFamily="49" charset="-122"/>
              </a:defRPr>
            </a:lvl4pPr>
            <a:lvl5pPr>
              <a:defRPr baseline="0">
                <a:solidFill>
                  <a:schemeClr val="tx1">
                    <a:lumMod val="85000"/>
                    <a:lumOff val="15000"/>
                  </a:schemeClr>
                </a:solidFill>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4558748" y="2564377"/>
            <a:ext cx="7633252" cy="429330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rot="16200000">
            <a:off x="2817896" y="2697758"/>
            <a:ext cx="4720564" cy="1603423"/>
          </a:xfrm>
        </p:spPr>
        <p:txBody>
          <a:bodyPr vert="eaVert" lIns="90170" tIns="46990" rIns="90170" bIns="46990" rtlCol="0" anchor="t" anchorCtr="0">
            <a:normAutofit/>
          </a:bodyPr>
          <a:lstStyle>
            <a:lvl1pPr marL="0" marR="0" algn="ctr" defTabSz="914400" rtl="0" eaLnBrk="1" fontAlgn="auto" latinLnBrk="0" hangingPunct="1">
              <a:lnSpc>
                <a:spcPct val="100000"/>
              </a:lnSpc>
              <a:buNone/>
              <a:defRPr kumimoji="0" lang="zh-CN" altLang="en-US" sz="7200" b="1" i="0" u="none" strike="noStrike" kern="1200" cap="none" spc="600" normalizeH="0" baseline="0" noProof="1">
                <a:solidFill>
                  <a:schemeClr val="tx1">
                    <a:lumMod val="85000"/>
                    <a:lumOff val="15000"/>
                  </a:schemeClr>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p>
        </p:txBody>
      </p:sp>
      <p:sp>
        <p:nvSpPr>
          <p:cNvPr id="9" name="竖排文字占位符 8"/>
          <p:cNvSpPr>
            <a:spLocks noGrp="1"/>
          </p:cNvSpPr>
          <p:nvPr>
            <p:ph type="body" orient="vert" sz="quarter" idx="13" hasCustomPrompt="1"/>
            <p:custDataLst>
              <p:tags r:id="rId7"/>
            </p:custDataLst>
          </p:nvPr>
        </p:nvSpPr>
        <p:spPr>
          <a:xfrm>
            <a:off x="2349039" y="2564377"/>
            <a:ext cx="1988080" cy="3295375"/>
          </a:xfrm>
        </p:spPr>
        <p:txBody>
          <a:bodyPr vert="eaVert"/>
          <a:lstStyle>
            <a:lvl1pPr marL="0" indent="0">
              <a:buNone/>
              <a:defRPr baseline="0">
                <a:solidFill>
                  <a:schemeClr val="tx1">
                    <a:lumMod val="85000"/>
                    <a:lumOff val="15000"/>
                  </a:schemeClr>
                </a:solidFill>
                <a:ea typeface="幼圆"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10972800" y="5744152"/>
            <a:ext cx="1035227" cy="1035227"/>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6" name="标题 5"/>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6" name="矩形 5"/>
          <p:cNvSpPr/>
          <p:nvPr>
            <p:custDataLst>
              <p:tags r:id="rId1"/>
            </p:custDataLst>
          </p:nvPr>
        </p:nvSpPr>
        <p:spPr>
          <a:xfrm>
            <a:off x="248285"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p:custDataLst>
              <p:tags r:id="rId3"/>
            </p:custDataLst>
          </p:nvPr>
        </p:nvPicPr>
        <p:blipFill>
          <a:blip r:embed="rId2"/>
          <a:stretch>
            <a:fillRect/>
          </a:stretch>
        </p:blipFill>
        <p:spPr>
          <a:xfrm>
            <a:off x="11419840" y="5486400"/>
            <a:ext cx="772160" cy="1277620"/>
          </a:xfrm>
          <a:prstGeom prst="rect">
            <a:avLst/>
          </a:prstGeom>
        </p:spPr>
      </p:pic>
      <p:pic>
        <p:nvPicPr>
          <p:cNvPr id="10" name="图片 9"/>
          <p:cNvPicPr>
            <a:picLocks noChangeAspect="1"/>
          </p:cNvPicPr>
          <p:nvPr>
            <p:custDataLst>
              <p:tags r:id="rId5"/>
            </p:custDataLst>
          </p:nvPr>
        </p:nvPicPr>
        <p:blipFill>
          <a:blip r:embed="rId4"/>
          <a:stretch>
            <a:fillRect/>
          </a:stretch>
        </p:blipFill>
        <p:spPr>
          <a:xfrm>
            <a:off x="0" y="93980"/>
            <a:ext cx="744220" cy="126174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3"/>
            </p:custDataLst>
          </p:nvPr>
        </p:nvPicPr>
        <p:blipFill>
          <a:blip r:embed="rId2"/>
          <a:srcRect l="-995"/>
          <a:stretch>
            <a:fillRect/>
          </a:stretch>
        </p:blipFill>
        <p:spPr>
          <a:xfrm>
            <a:off x="-55429" y="5100608"/>
            <a:ext cx="1809148" cy="2011964"/>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9"/>
            <a:ext cx="6480000" cy="5087937"/>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2"/>
          <a:stretch>
            <a:fillRect/>
          </a:stretch>
        </p:blipFill>
        <p:spPr>
          <a:xfrm>
            <a:off x="32644" y="0"/>
            <a:ext cx="2197099" cy="1180992"/>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2"/>
          <a:stretch>
            <a:fillRect/>
          </a:stretch>
        </p:blipFill>
        <p:spPr>
          <a:xfrm>
            <a:off x="10207502" y="5988426"/>
            <a:ext cx="1828798" cy="869574"/>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rcRect l="-995"/>
          <a:stretch>
            <a:fillRect/>
          </a:stretch>
        </p:blipFill>
        <p:spPr>
          <a:xfrm>
            <a:off x="10843095" y="5440424"/>
            <a:ext cx="1348905" cy="1500125"/>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stretch>
            <a:fillRect/>
          </a:stretch>
        </p:blipFill>
        <p:spPr>
          <a:xfrm>
            <a:off x="-5080" y="2532380"/>
            <a:ext cx="1065530" cy="2197100"/>
          </a:xfrm>
          <a:prstGeom prst="rect">
            <a:avLst/>
          </a:prstGeom>
        </p:spPr>
      </p:pic>
      <p:pic>
        <p:nvPicPr>
          <p:cNvPr id="9" name="图片 8"/>
          <p:cNvPicPr>
            <a:picLocks noChangeAspect="1"/>
          </p:cNvPicPr>
          <p:nvPr>
            <p:custDataLst>
              <p:tags r:id="rId4"/>
            </p:custDataLst>
          </p:nvPr>
        </p:nvPicPr>
        <p:blipFill>
          <a:blip r:embed="rId2"/>
          <a:stretch>
            <a:fillRect/>
          </a:stretch>
        </p:blipFill>
        <p:spPr>
          <a:xfrm rot="10800000">
            <a:off x="11126470" y="2532380"/>
            <a:ext cx="1065530" cy="2197100"/>
          </a:xfrm>
          <a:prstGeom prst="rect">
            <a:avLst/>
          </a:prstGeom>
        </p:spPr>
      </p:pic>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latin typeface="Arial" panose="020b0604020202020204" pitchFamily="34" charset="0"/>
                <a:ea typeface="幼圆"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156773" y="5832219"/>
            <a:ext cx="1035227" cy="1035227"/>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2021/12/19</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12" name="组合 11"/>
          <p:cNvGrpSpPr/>
          <p:nvPr>
            <p:custDataLst>
              <p:tags r:id="rId1"/>
            </p:custDataLst>
          </p:nvPr>
        </p:nvGrpSpPr>
        <p:grpSpPr>
          <a:xfrm>
            <a:off x="3031607" y="2884223"/>
            <a:ext cx="1251797" cy="1186394"/>
            <a:chOff x="2287024" y="2884223"/>
            <a:chExt cx="1251797" cy="1186394"/>
          </a:xfrm>
        </p:grpSpPr>
        <p:sp>
          <p:nvSpPr>
            <p:cNvPr id="9" name="矩形 8"/>
            <p:cNvSpPr/>
            <p:nvPr>
              <p:custDataLst>
                <p:tags r:id="rId2"/>
              </p:custDataLst>
            </p:nvPr>
          </p:nvSpPr>
          <p:spPr>
            <a:xfrm rot="5400000">
              <a:off x="2315191" y="2856056"/>
              <a:ext cx="1181395" cy="12377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3"/>
              </p:custDataLst>
            </p:nvPr>
          </p:nvSpPr>
          <p:spPr>
            <a:xfrm rot="5400000">
              <a:off x="2943324" y="3475121"/>
              <a:ext cx="581629" cy="609364"/>
            </a:xfrm>
            <a:prstGeom prst="rect">
              <a:avLst/>
            </a:prstGeom>
            <a:solidFill>
              <a:schemeClr val="tx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272155" y="0"/>
            <a:ext cx="5392796" cy="2898754"/>
          </a:xfrm>
          <a:prstGeom prst="rect">
            <a:avLst/>
          </a:prstGeom>
        </p:spPr>
      </p:pic>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t>2021/12/19</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9"/>
            </p:custDataLst>
          </p:nvPr>
        </p:nvSpPr>
        <p:spPr>
          <a:xfrm>
            <a:off x="4269105" y="3580765"/>
            <a:ext cx="4551045" cy="659765"/>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乐喵体W" panose="00020600040101010101" pitchFamily="18" charset="-122"/>
              </a:defRPr>
            </a:lvl1pPr>
          </a:lstStyle>
          <a:p>
            <a:r>
              <a:rPr lang="zh-CN" altLang="en-US"/>
              <a:t>单击此处编辑标题</a:t>
            </a:r>
          </a:p>
        </p:txBody>
      </p:sp>
      <p:sp>
        <p:nvSpPr>
          <p:cNvPr id="3" name="文本占位符 2"/>
          <p:cNvSpPr>
            <a:spLocks noGrp="1"/>
          </p:cNvSpPr>
          <p:nvPr>
            <p:ph type="body" idx="1" hasCustomPrompt="1"/>
            <p:custDataLst>
              <p:tags r:id="rId10"/>
            </p:custDataLst>
          </p:nvPr>
        </p:nvSpPr>
        <p:spPr>
          <a:xfrm>
            <a:off x="4269336" y="4275369"/>
            <a:ext cx="4563732" cy="1118139"/>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1156773" y="5832219"/>
            <a:ext cx="1035227" cy="1035227"/>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2021/12/19</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11156773" y="5832219"/>
            <a:ext cx="1035227" cy="1035227"/>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2021/12/19</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11156773" y="5832219"/>
            <a:ext cx="1035227" cy="1035227"/>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2021/12/19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1156773" y="5832219"/>
            <a:ext cx="1035227" cy="1035227"/>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2021/12/19</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0" y="94182"/>
            <a:ext cx="12192000" cy="6669636"/>
            <a:chOff x="0" y="94182"/>
            <a:chExt cx="12192000" cy="6669636"/>
          </a:xfrm>
        </p:grpSpPr>
        <p:sp>
          <p:nvSpPr>
            <p:cNvPr id="9" name="矩形 8"/>
            <p:cNvSpPr/>
            <p:nvPr userDrawn="1">
              <p:custDataLst>
                <p:tags r:id="rId2"/>
              </p:custDataLst>
            </p:nvPr>
          </p:nvSpPr>
          <p:spPr>
            <a:xfrm>
              <a:off x="248285"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1420055" y="5486399"/>
              <a:ext cx="771945" cy="1277419"/>
            </a:xfrm>
            <a:prstGeom prst="rect">
              <a:avLst/>
            </a:prstGeom>
          </p:spPr>
        </p:pic>
        <p:pic>
          <p:nvPicPr>
            <p:cNvPr id="11" name="图片 10"/>
            <p:cNvPicPr>
              <a:picLocks noChangeAspect="1"/>
            </p:cNvPicPr>
            <p:nvPr userDrawn="1">
              <p:custDataLst>
                <p:tags r:id="rId6"/>
              </p:custDataLst>
            </p:nvPr>
          </p:nvPicPr>
          <p:blipFill>
            <a:blip r:embed="rId5"/>
            <a:stretch>
              <a:fillRect/>
            </a:stretch>
          </p:blipFill>
          <p:spPr>
            <a:xfrm>
              <a:off x="0" y="94182"/>
              <a:ext cx="744071" cy="1261685"/>
            </a:xfrm>
            <a:prstGeom prst="rect">
              <a:avLst/>
            </a:prstGeom>
          </p:spPr>
        </p:pic>
      </p:grpSp>
      <p:sp>
        <p:nvSpPr>
          <p:cNvPr id="2" name="竖排标题 1"/>
          <p:cNvSpPr>
            <a:spLocks noGrp="1"/>
          </p:cNvSpPr>
          <p:nvPr>
            <p:ph type="title" orient="vert"/>
            <p:custDataLst>
              <p:tags r:id="rId7"/>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t>2021/12/19</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31.xml" /><Relationship Id="rId2" Type="http://schemas.openxmlformats.org/officeDocument/2006/relationships/slideLayout" Target="../slideLayouts/slideLayout2.xml" /><Relationship Id="rId20" Type="http://schemas.openxmlformats.org/officeDocument/2006/relationships/tags" Target="../tags/tag132.xml" /><Relationship Id="rId21" Type="http://schemas.openxmlformats.org/officeDocument/2006/relationships/tags" Target="../tags/tag133.xml" /><Relationship Id="rId22" Type="http://schemas.openxmlformats.org/officeDocument/2006/relationships/tags" Target="../tags/tag134.xml" /><Relationship Id="rId23" Type="http://schemas.openxmlformats.org/officeDocument/2006/relationships/tags" Target="../tags/tag135.xml" /><Relationship Id="rId24" Type="http://schemas.openxmlformats.org/officeDocument/2006/relationships/tags" Target="../tags/tag136.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2021/12/19</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1.png" /><Relationship Id="rId3" Type="http://schemas.openxmlformats.org/officeDocument/2006/relationships/tags" Target="../tags/tag16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rot="16200000">
            <a:off x="1105279" y="2220010"/>
            <a:ext cx="4631790" cy="1413510"/>
          </a:xfrm>
        </p:spPr>
        <p:txBody>
          <a:bodyPr>
            <a:normAutofit fontScale="90000"/>
          </a:bodyPr>
          <a:lstStyle/>
          <a:p>
            <a:r>
              <a:rPr lang="zh-CN" altLang="en-US"/>
              <a:t>现代文阅读手法题</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a:bodyPr>
          <a:lstStyle/>
          <a:p>
            <a:pPr algn="ctr"/>
            <a:r>
              <a:rPr lang="zh-CN" altLang="en-US"/>
              <a:t>牛铃叮当    李清明</a:t>
            </a:r>
          </a:p>
          <a:p>
            <a:r>
              <a:rPr lang="zh-CN" altLang="en-US"/>
              <a:t>水乡多水牛。</a:t>
            </a:r>
          </a:p>
          <a:p>
            <a:r>
              <a:rPr lang="zh-CN" altLang="en-US"/>
              <a:t>漫长的农耕时代，水牛一直被视为农家的命根子。从牛犊学会走路的那天起，它的脖子上便被精心挂上一串铜制的铃铛。</a:t>
            </a:r>
          </a:p>
          <a:p>
            <a:r>
              <a:rPr lang="zh-CN" altLang="en-US"/>
              <a:t>待你坐好，水牛还不忘摆动头角，“嗯呀——嗯呀”撒娇般地叫唤几声，牛铃也会“叮当——叮当”地响个不停。</a:t>
            </a:r>
          </a:p>
          <a:p>
            <a:r>
              <a:rPr lang="zh-CN" altLang="en-US"/>
              <a:t>打那以后，水乡的水牛们大都由放养改成了圈养。岁月流逝，牧童牛笛仿佛一夜之间成了绝响。没了广阔湖州茵茵绿草的映衬，少了和风的吹拂……牛铃依旧叮当，但总觉得少了往昔的悦耳与悠扬。</a:t>
            </a:r>
          </a:p>
          <a:p>
            <a:endParaRPr lang="zh-CN" altLang="en-US"/>
          </a:p>
          <a:p>
            <a:r>
              <a:rPr lang="zh-CN" altLang="en-US"/>
              <a:t>文中多次写到</a:t>
            </a:r>
            <a:r>
              <a:rPr lang="en-US" altLang="zh-CN"/>
              <a:t>“</a:t>
            </a:r>
            <a:r>
              <a:t>牛铃</a:t>
            </a:r>
            <a:r>
              <a:rPr lang="en-US" altLang="zh-CN"/>
              <a:t>”</a:t>
            </a:r>
            <a:r>
              <a:t>，有什么艺术效果？</a:t>
            </a:r>
          </a:p>
          <a:p>
            <a:r>
              <a:rPr>
                <a:solidFill>
                  <a:srgbClr val="FF0000"/>
                </a:solidFill>
              </a:rPr>
              <a:t>【答案】</a:t>
            </a:r>
          </a:p>
          <a:p>
            <a:r>
              <a:t>①呼应题目，点明主旨</a:t>
            </a:r>
          </a:p>
          <a:p>
            <a:r>
              <a:t>②作为线索，是全文结果更为紧凑。</a:t>
            </a:r>
          </a:p>
          <a:p>
            <a:r>
              <a:t>③形成背景旋律，增添了感染力。</a:t>
            </a:r>
          </a:p>
          <a:p>
            <a:r>
              <a:t>④构成象征，承载了农耕时代的情感与记忆。</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会明</a:t>
            </a:r>
          </a:p>
          <a:p>
            <a:r>
              <a:rPr lang="zh-CN" altLang="en-US"/>
              <a:t>沈从文</a:t>
            </a:r>
          </a:p>
          <a:p>
            <a:r>
              <a:rPr lang="zh-CN" altLang="en-US"/>
              <a:t>①会明是三十三连一个火夫。提起三十三连，很容易使人记起国民军讨袁时在黔湘边界一带的血战。事情已十年了。如今的三十三连，全连中只剩会明一人同一面旗帜，十年前参加过革命战争，光荣的三十三连俨然只是为他一人而有了。旗在会明身上谨谨慎慎地缠裹着，他忘不了蔡锷都督说过“把你的军旗插到堡上去”那一句话。</a:t>
            </a:r>
          </a:p>
          <a:p>
            <a:r>
              <a:rPr lang="zh-CN" altLang="en-US"/>
              <a:t>⑤去他们驻防处不远有一个小村落，看看情形不甚紧张，就有些乡下人敢拿鸡蛋之类陈列在荒凉的村前大路旁，来同这些副爷冒险做生意的。 会明常常到村子里去。一面是代连上的弟兄采买一点东西，一面是找个把乡下上年纪的农民谈一谈话。他一到村落里，找到谈话的人，就很风光地说及十年前的故事，有时也不免小小吹了一点无害于事的牛皮，譬如本来只见过都督蔡锷两次，他说顺了口，就说是四五次。他随后做的事是把腰间缠的小小三角旗取了下来。“看，这个！”看的人露出吃惊的神气，他得意了。“看，这是他送我们的，他说“嗨，勇敢点，插到那个地方去！”你明白插到哪个地方去吗？”听的人自然是摇头，他就慢慢地一面含着烟管一面说……</a:t>
            </a:r>
          </a:p>
          <a:p>
            <a:endParaRPr lang="zh-CN" altLang="en-US"/>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⑦后来，和议的局势成熟，照例约好各把军队撤退。队伍撤回原防时，会明的财产多了一个木箱，一个鸡的家庭。无仗可打，把旗插到堡子上便一时无从希望。但他喂鸡，很细心地料理它们，他是很幸福的。六月来了，这一连人没有一个腐烂，会明望着这些人微笑时，那微笑的意义，是没有一个人明白的。</a:t>
            </a:r>
          </a:p>
          <a:p>
            <a:endParaRPr lang="zh-CN" altLang="en-US"/>
          </a:p>
          <a:p>
            <a:endParaRPr lang="zh-CN" altLang="en-US"/>
          </a:p>
          <a:p>
            <a:endParaRPr lang="zh-CN" altLang="en-US"/>
          </a:p>
          <a:p>
            <a:r>
              <a:rPr lang="zh-CN" altLang="en-US"/>
              <a:t>文中多处写到“插军旗”，请说明这个细节在全文中的主要作用。</a:t>
            </a:r>
          </a:p>
          <a:p>
            <a:r>
              <a:rPr lang="zh-CN" altLang="en-US">
                <a:solidFill>
                  <a:srgbClr val="FF0000"/>
                </a:solidFill>
              </a:rPr>
              <a:t>【答案】</a:t>
            </a:r>
            <a:endParaRPr lang="zh-CN" altLang="en-US"/>
          </a:p>
          <a:p>
            <a:r>
              <a:rPr lang="zh-CN" altLang="en-US"/>
              <a:t>这个细节贯穿全文，前后呼应，体现小说的整体性；会明对插军旗由渴望到不抱希望，形成一种反差的艺术效果。</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马兰花 李德霞</a:t>
            </a:r>
          </a:p>
          <a:p>
            <a:r>
              <a:rPr lang="zh-CN" altLang="en-US"/>
              <a:t>大清早，马兰花从蔬菜批发市场接了满满一车菜回来。车子还没扎稳，邻摊卖水果的三孬就凑过来说：“兰花姐，卖咸菜的麻婶出事了。”</a:t>
            </a:r>
          </a:p>
          <a:p>
            <a:r>
              <a:rPr lang="zh-CN" altLang="en-US"/>
              <a:t>马兰花一惊：“出啥事啦？”</a:t>
            </a:r>
          </a:p>
          <a:p>
            <a:r>
              <a:rPr lang="zh-CN" altLang="en-US"/>
              <a:t>三孬说：“前天晚上，麻婶收摊回家后，突发脑溢血，幸亏被邻居发现，送到医院里，听说现在还在抢救呢。”</a:t>
            </a:r>
          </a:p>
          <a:p>
            <a:r>
              <a:rPr lang="zh-CN" altLang="en-US"/>
              <a:t>马兰花想起来了，难怪昨天就没看见麻婶摆摊卖咸菜。三孬又说：“前天上午麻婶接咸菜钱不够，不是借了你六百块钱吗？听说麻婶的女儿从上海赶过来了 ，你最好还是抽空跟她说说去。”</a:t>
            </a:r>
          </a:p>
          <a:p>
            <a:r>
              <a:rPr lang="zh-CN" altLang="en-US"/>
              <a:t>整整一个上午，马兰花都提不起精神来，不时地瞅着菜摊旁边的那块空地发呆。以前，麻婶就在那里摆摊卖咸菜，不忙的时候，就和马兰花说说话，聊聊天，有时买菜的人多，马兰花忙不过来，不用招呼，麻婶就会主动过来帮个忙……</a:t>
            </a:r>
          </a:p>
          <a:p>
            <a:r>
              <a:rPr lang="zh-CN" altLang="en-US"/>
              <a:t>中午，跑出租车的男人进了菜摊。马兰花就把麻婶的事跟她男人说了。男人说：“我开车陪你去趟医院吧。一来看看麻婶，二来把麻婶借钱的事跟她女儿说说，免得日后有麻烦。”</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a:t>马兰花就从三孬的水果摊上买了一大兜水果，坐着男人的车去了医院。</a:t>
            </a:r>
          </a:p>
          <a:p>
            <a:r>
              <a:rPr lang="zh-CN" altLang="en-US"/>
              <a:t>麻婶已转入重症监护室，还没有脱离生命危险。门口的长椅上，麻婶的女儿哭得眼泪一把，鼻涕一把。马兰花安慰了一番，放下水果就出了医院。男人撵上来，不满地对马兰花说：“我碰你好几次，你咋不提麻婶借钱的事？”</a:t>
            </a:r>
          </a:p>
          <a:p>
            <a:r>
              <a:rPr lang="zh-CN" altLang="en-US"/>
              <a:t>马兰花说：“你也不看看，那是提钱的时候吗？”</a:t>
            </a:r>
          </a:p>
          <a:p>
            <a:r>
              <a:rPr lang="zh-CN" altLang="en-US"/>
              <a:t>男人急了 ：“你現在不提，万一麻婶救不过来，你找谁要去？”</a:t>
            </a:r>
          </a:p>
          <a:p>
            <a:r>
              <a:rPr lang="zh-CN" altLang="en-US"/>
              <a:t>马兰花火了 ：“你咋尽往坏处想啊？你就肯定麻婶救不过来？你就肯定人家会赖咱那六百块钱？啥人啊!”</a:t>
            </a:r>
          </a:p>
          <a:p>
            <a:r>
              <a:rPr lang="zh-CN" altLang="en-US"/>
              <a:t>男人铁青了脸，怒气冲冲地上了车。一路上，男人把车开得飞快。</a:t>
            </a:r>
          </a:p>
          <a:p>
            <a:r>
              <a:rPr lang="zh-CN" altLang="en-US"/>
              <a:t>第三天，有消息传来，麻婶没能救过来，昨天她女儿火化了麻婶，带着骨灰连夜飞回了上海。</a:t>
            </a:r>
          </a:p>
          <a:p>
            <a:r>
              <a:rPr lang="zh-CN" altLang="en-US"/>
              <a:t>男人知道后，特意赶过来，冲着马兰花吼：“钱呢？麻婶的女儿还你了吗？老子就没见过你这么傻的女人!”</a:t>
            </a:r>
          </a:p>
          <a:p>
            <a:r>
              <a:rPr lang="zh-CN" altLang="en-US"/>
              <a:t>男人离开时，一脚踢翻一只菜篓子，红艳艳的西红柄滚了一地。</a:t>
            </a:r>
          </a:p>
          <a:p>
            <a:r>
              <a:rPr lang="zh-CN" altLang="en-US"/>
              <a:t>马兰花的眼泪在眼眶里打转转。</a:t>
            </a:r>
          </a:p>
          <a:p>
            <a:endParaRPr lang="zh-CN" altLang="en-US"/>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a:t>从此，男人耿耿于怀，有事没事就把六百块钱的事挂在嘴边。马兰花只当没听见。 一天，正吃着饭，男人又拿六百块钱说事了。男人说：“咱都进城好几年了，住的房子还是租来的，你倒好，拿六百块钱打了水漂儿。”</a:t>
            </a:r>
          </a:p>
          <a:p>
            <a:r>
              <a:rPr lang="zh-CN" altLang="en-US"/>
              <a:t>马兰花终于憋不住了，眼里含着泪说：“你有完没完？不就六百块钱吗？是个命！就当麻婶是我干妈，我孝敬了干妈，成了吧？”</a:t>
            </a:r>
          </a:p>
          <a:p>
            <a:r>
              <a:rPr lang="zh-CN" altLang="en-US"/>
              <a:t>男人一撂碗，拂袖而去，把屋门摔得山响。</a:t>
            </a:r>
          </a:p>
          <a:p>
            <a:r>
              <a:rPr lang="zh-CN" altLang="en-US"/>
              <a:t>日子水一样流淌。转跟，一个月过去。</a:t>
            </a:r>
          </a:p>
          <a:p>
            <a:r>
              <a:rPr lang="zh-CN" altLang="en-US"/>
              <a:t>这天，马兰花卖完菜回到家。一进门，就看见男人系着围裙，做了香喷喷的一桌饭菜，马兰花呆了，诧异地说：“日头从西边出来啦？”</a:t>
            </a:r>
          </a:p>
          <a:p>
            <a:r>
              <a:rPr lang="zh-CN" altLang="en-US"/>
              <a:t>上小学二年级的女儿嘴快，说：“妈妈，是有位阿姨给你寄来了钱和信，爸爸高兴， 说是要犒劳你的。”</a:t>
            </a:r>
          </a:p>
          <a:p>
            <a:r>
              <a:rPr lang="zh-CN" altLang="en-US"/>
              <a:t>马兰花看着男人说：“到底咋回事？”</a:t>
            </a:r>
          </a:p>
          <a:p>
            <a:r>
              <a:rPr lang="zh-CN" altLang="en-US"/>
              <a:t>男人挠挠头，嘿嘿一笑：“是麻婶的女儿从上海寄来的。”</a:t>
            </a:r>
          </a:p>
          <a:p>
            <a:r>
              <a:rPr lang="zh-CN" altLang="en-US"/>
              <a:t>“信里都说了些啥？”</a:t>
            </a:r>
          </a:p>
          <a:p>
            <a:r>
              <a:rPr lang="zh-CN" altLang="en-US"/>
              <a:t>男人从抽屉里取出一张汇款单和一封信，说：“你自己看嘛。”</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a:t>马兰花接过信，就着灯光看起来。信中写道：“兰花姐，实在是对不起了。母來去世后，我没来得及整理她的东西，就大包小包地运回上海了。前几天清理母亲的遣物时，我意外地发现了一个小本本，上面记着她借你六百块钱的事，还有借钱的日期，根据时间推断，我敢肯定，母亲没有还这笔钱。本来母亲在医院时，你还送了一兜水果过来，可你就是没提母亲借钱的事。还好我曾经和母亲到你家串过门，记着地址。不然麻烦可就大了。汇去一千元，多出来的四百块算是对大姐的一点心意吧。还有一事，我听母亲说过，大姐一家住的那房子还是租来的，母亲走了，房子我用不上，一时半会儿也卖不了，大姐如果不嫌弃，就搬过去住吧，就当帮我看房子了，钥匙我随后寄去。”</a:t>
            </a:r>
          </a:p>
          <a:p>
            <a:r>
              <a:rPr lang="zh-CN" altLang="en-US"/>
              <a:t>马兰花读着信，读出满眼的泪水……</a:t>
            </a:r>
          </a:p>
          <a:p>
            <a:endParaRPr lang="zh-CN" altLang="en-US"/>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a:sym typeface="+mn-ea"/>
            </a:endParaRPr>
          </a:p>
          <a:p>
            <a:r>
              <a:rPr>
                <a:sym typeface="+mn-ea"/>
              </a:rPr>
              <a:t>问：小说有明暗两条线索，分别是什么？这样处理有什么奸处？请简耍分析。（6分）</a:t>
            </a:r>
            <a:endParaRPr lang="zh-CN" altLang="en-US"/>
          </a:p>
          <a:p>
            <a:endParaRPr>
              <a:sym typeface="+mn-ea"/>
            </a:endParaRPr>
          </a:p>
          <a:p>
            <a:r>
              <a:rPr>
                <a:solidFill>
                  <a:srgbClr val="FF0000"/>
                </a:solidFill>
                <a:sym typeface="+mn-ea"/>
              </a:rPr>
              <a:t>【答案】</a:t>
            </a:r>
            <a:endParaRPr lang="zh-CN" altLang="en-US"/>
          </a:p>
          <a:p>
            <a:r>
              <a:rPr>
                <a:sym typeface="+mn-ea"/>
              </a:rPr>
              <a:t>（2）小说的明线是：马兰花得知麻婶得病后发呆——到医院看望未提六百元钱事——对丈夫常拿六百元钱说事很伤心——读麻婶女儿的信满眼泪水。 </a:t>
            </a:r>
            <a:endParaRPr lang="zh-CN" altLang="en-US"/>
          </a:p>
          <a:p>
            <a:r>
              <a:rPr>
                <a:sym typeface="+mn-ea"/>
              </a:rPr>
              <a:t>小说的暗线是：麻婶向马兰花借六百元钱——得脑溢血在医院抢救，未果——其女儿火化麻婶带骨灰回上海——写信替母还马兰花钱。 </a:t>
            </a:r>
            <a:endParaRPr lang="zh-CN" altLang="en-US"/>
          </a:p>
          <a:p>
            <a:r>
              <a:rPr>
                <a:sym typeface="+mn-ea"/>
              </a:rPr>
              <a:t>小说明暗线交织，使得情节的发展脉络清晰，也使小说的主题得到更深的挖掘。</a:t>
            </a:r>
            <a:endParaRPr lang="zh-CN" altLang="en-US"/>
          </a:p>
          <a:p>
            <a:endParaRPr lang="zh-CN" altLang="en-US"/>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3.</a:t>
            </a:r>
            <a:r>
              <a:t>标点符号的作用</a:t>
            </a:r>
          </a:p>
        </p:txBody>
      </p:sp>
      <p:sp>
        <p:nvSpPr>
          <p:cNvPr id="3" name="内容占位符 2"/>
          <p:cNvSpPr>
            <a:spLocks noGrp="1"/>
          </p:cNvSpPr>
          <p:nvPr>
            <p:ph idx="1"/>
          </p:nvPr>
        </p:nvSpPr>
        <p:spPr/>
        <p:txBody>
          <a:bodyPr/>
          <a:lstStyle/>
          <a:p>
            <a:r>
              <a:rPr lang="zh-CN" altLang="en-US"/>
              <a:t>引号：引用，强调突出</a:t>
            </a:r>
          </a:p>
          <a:p>
            <a:endParaRPr lang="zh-CN" altLang="en-US"/>
          </a:p>
          <a:p>
            <a:r>
              <a:rPr lang="zh-CN" altLang="en-US"/>
              <a:t>破折号：表示解释说明</a:t>
            </a:r>
          </a:p>
          <a:p>
            <a:endParaRPr lang="zh-CN" altLang="en-US"/>
          </a:p>
          <a:p>
            <a:r>
              <a:rPr lang="zh-CN" altLang="en-US"/>
              <a:t>省略号：表意含蓄的情感</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水是梯田的生命之源。水梯田是用水养出来的。</a:t>
            </a:r>
          </a:p>
          <a:p>
            <a:r>
              <a:rPr lang="zh-CN" altLang="en-US"/>
              <a:t>    梯田自成一体的耕作方式，梯田独创的灌溉系统，为中国及东亚的稻作文化，增添了灿烂的一笔。</a:t>
            </a:r>
          </a:p>
          <a:p>
            <a:r>
              <a:rPr lang="zh-CN" altLang="en-US"/>
              <a:t>    回望云和梯田，田埂棱角分明，梯级层次清晰，如同一部刻录着中国千年农耕文明成果及非物质文化遗产的立体史册。</a:t>
            </a:r>
          </a:p>
          <a:p>
            <a:r>
              <a:rPr lang="zh-CN" altLang="en-US"/>
              <a:t>    在这个以“移动”为时尚的时代，尚有一种“不可移动”的物体——“梯田”，默默守望着人类共同的家园。</a:t>
            </a:r>
          </a:p>
          <a:p>
            <a:endParaRPr lang="zh-CN" altLang="en-US"/>
          </a:p>
          <a:p>
            <a:r>
              <a:rPr lang="zh-CN" altLang="en-US"/>
              <a:t>文章最后一段，“梯田”加上引号有什么作用？谈谈你对该段的理解。（6分）</a:t>
            </a:r>
          </a:p>
          <a:p>
            <a:r>
              <a:rPr lang="zh-CN" altLang="en-US"/>
              <a:t> 【答案】</a:t>
            </a:r>
          </a:p>
          <a:p>
            <a:r>
              <a:rPr lang="zh-CN" altLang="en-US"/>
              <a:t>   ①引号有强调、突出的作用。加上引号以后梯田就不仅是一种具体事物，更是一种象征。</a:t>
            </a:r>
          </a:p>
          <a:p>
            <a:r>
              <a:rPr lang="zh-CN" altLang="en-US"/>
              <a:t>    ②“移动”是现代文明的代表，“梯田”是传统文化的象征。在现代文明高速发展的今天，我们仍要传承优秀传统文化。</a:t>
            </a:r>
          </a:p>
          <a:p>
            <a:endParaRPr lang="zh-CN" altLang="en-US"/>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1.</a:t>
            </a:r>
            <a:r>
              <a:t>叙述的手法</a:t>
            </a:r>
          </a:p>
        </p:txBody>
      </p:sp>
      <p:sp>
        <p:nvSpPr>
          <p:cNvPr id="3" name="内容占位符 2"/>
          <p:cNvSpPr>
            <a:spLocks noGrp="1"/>
          </p:cNvSpPr>
          <p:nvPr>
            <p:ph idx="1"/>
          </p:nvPr>
        </p:nvSpPr>
        <p:spPr/>
        <p:txBody>
          <a:bodyPr/>
          <a:lstStyle/>
          <a:p>
            <a:r>
              <a:rPr lang="zh-CN" altLang="en-US"/>
              <a:t>分类：</a:t>
            </a:r>
          </a:p>
          <a:p>
            <a:r>
              <a:rPr lang="zh-CN" altLang="en-US"/>
              <a:t>顺叙、插叙、倒叙</a:t>
            </a:r>
          </a:p>
          <a:p>
            <a:endParaRPr lang="zh-CN" altLang="en-US"/>
          </a:p>
          <a:p>
            <a:endParaRPr lang="zh-CN" altLang="en-US"/>
          </a:p>
          <a:p>
            <a:endParaRPr lang="zh-CN" altLang="en-US"/>
          </a:p>
          <a:p>
            <a:r>
              <a:rPr>
                <a:sym typeface="+mn-ea"/>
              </a:rPr>
              <a:t>（</a:t>
            </a:r>
            <a:r>
              <a:rPr lang="en-US" altLang="zh-CN">
                <a:sym typeface="+mn-ea"/>
              </a:rPr>
              <a:t>1</a:t>
            </a:r>
            <a:r>
              <a:rPr>
                <a:sym typeface="+mn-ea"/>
              </a:rPr>
              <a:t>）顺叙</a:t>
            </a:r>
            <a:endParaRPr lang="zh-CN" altLang="en-US"/>
          </a:p>
          <a:p>
            <a:r>
              <a:rPr lang="en-US" altLang="zh-CN">
                <a:sym typeface="+mn-ea"/>
              </a:rPr>
              <a:t>1.</a:t>
            </a:r>
            <a:r>
              <a:rPr>
                <a:sym typeface="+mn-ea"/>
              </a:rPr>
              <a:t>时间顺序（人物成长、时间发展、早中晚、春夏秋冬、开始经过结果</a:t>
            </a:r>
          </a:p>
          <a:p>
            <a:r>
              <a:rPr lang="en-US" altLang="zh-CN">
                <a:sym typeface="+mn-ea"/>
              </a:rPr>
              <a:t>2.</a:t>
            </a:r>
            <a:r>
              <a:rPr>
                <a:sym typeface="+mn-ea"/>
              </a:rPr>
              <a:t>空间顺序（人物活动事件发生的地点）</a:t>
            </a:r>
          </a:p>
          <a:p>
            <a:r>
              <a:rPr lang="en-US" altLang="zh-CN">
                <a:sym typeface="+mn-ea"/>
              </a:rPr>
              <a:t>3.</a:t>
            </a:r>
            <a:r>
              <a:rPr>
                <a:sym typeface="+mn-ea"/>
              </a:rPr>
              <a:t>时空结合 远近、内外</a:t>
            </a:r>
          </a:p>
          <a:p>
            <a:endParaRPr lang="zh-CN" altLang="en-US">
              <a:sym typeface="+mn-ea"/>
            </a:endParaRPr>
          </a:p>
          <a:p>
            <a:r>
              <a:rPr>
                <a:sym typeface="+mn-ea"/>
              </a:rPr>
              <a:t>作用：使文章条理清晰，脉络分明。</a:t>
            </a:r>
            <a:endParaRPr lang="zh-CN" altLang="en-US"/>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4.</a:t>
            </a:r>
            <a:r>
              <a:t>语言风格</a:t>
            </a:r>
          </a:p>
        </p:txBody>
      </p:sp>
      <p:sp>
        <p:nvSpPr>
          <p:cNvPr id="3" name="内容占位符 2"/>
          <p:cNvSpPr>
            <a:spLocks noGrp="1"/>
          </p:cNvSpPr>
          <p:nvPr>
            <p:ph idx="1"/>
          </p:nvPr>
        </p:nvSpPr>
        <p:spPr/>
        <p:txBody>
          <a:bodyPr/>
          <a:lstStyle/>
          <a:p>
            <a:r>
              <a:rPr lang="zh-CN" altLang="en-US"/>
              <a:t>分析文章语言特色</a:t>
            </a:r>
          </a:p>
          <a:p>
            <a:endParaRPr lang="zh-CN" altLang="en-US"/>
          </a:p>
          <a:p>
            <a:r>
              <a:rPr>
                <a:sym typeface="+mn-ea"/>
              </a:rPr>
              <a:t>语言特色</a:t>
            </a:r>
            <a:endParaRPr lang="zh-CN" altLang="en-US"/>
          </a:p>
          <a:p>
            <a:r>
              <a:rPr>
                <a:sym typeface="+mn-ea"/>
              </a:rPr>
              <a:t>分析角度</a:t>
            </a:r>
            <a:endParaRPr lang="zh-CN" altLang="en-US"/>
          </a:p>
          <a:p>
            <a:r>
              <a:rPr lang="en-US" altLang="zh-CN">
                <a:sym typeface="+mn-ea"/>
              </a:rPr>
              <a:t>1.</a:t>
            </a:r>
            <a:r>
              <a:rPr>
                <a:sym typeface="+mn-ea"/>
              </a:rPr>
              <a:t>修辞：比喻拟人 夸张 对偶借代等</a:t>
            </a:r>
          </a:p>
          <a:p>
            <a:r>
              <a:rPr lang="en-US" altLang="zh-CN">
                <a:sym typeface="+mn-ea"/>
              </a:rPr>
              <a:t>2.</a:t>
            </a:r>
            <a:r>
              <a:rPr>
                <a:sym typeface="+mn-ea"/>
              </a:rPr>
              <a:t>句式：长短句 整句（对偶句 排比句 四字格短语） 散句（句子参差不齐、长短不一）</a:t>
            </a:r>
          </a:p>
          <a:p>
            <a:r>
              <a:rPr lang="en-US" altLang="zh-CN">
                <a:sym typeface="+mn-ea"/>
              </a:rPr>
              <a:t>3.</a:t>
            </a:r>
            <a:r>
              <a:rPr>
                <a:sym typeface="+mn-ea"/>
              </a:rPr>
              <a:t>词语使用：动词，形容词，副词，数词，叠词等</a:t>
            </a:r>
          </a:p>
          <a:p>
            <a:r>
              <a:rPr lang="en-US" altLang="zh-CN">
                <a:sym typeface="+mn-ea"/>
              </a:rPr>
              <a:t>4.</a:t>
            </a:r>
            <a:r>
              <a:rPr>
                <a:sym typeface="+mn-ea"/>
              </a:rPr>
              <a:t>语体色彩：口语，书面语。。。</a:t>
            </a:r>
            <a:endParaRPr lang="zh-CN" altLang="en-US"/>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sym typeface="+mn-ea"/>
              </a:rPr>
              <a:t>5.</a:t>
            </a:r>
            <a:r>
              <a:rPr>
                <a:sym typeface="+mn-ea"/>
              </a:rPr>
              <a:t>感觉</a:t>
            </a:r>
            <a:r>
              <a:rPr lang="en-US" altLang="zh-CN">
                <a:sym typeface="+mn-ea"/>
              </a:rPr>
              <a:t>; </a:t>
            </a:r>
            <a:r>
              <a:rPr>
                <a:sym typeface="+mn-ea"/>
              </a:rPr>
              <a:t>视听味 嗅 心理感受</a:t>
            </a:r>
          </a:p>
          <a:p>
            <a:r>
              <a:rPr lang="en-US" altLang="zh-CN">
                <a:sym typeface="+mn-ea"/>
              </a:rPr>
              <a:t>6.</a:t>
            </a:r>
            <a:r>
              <a:rPr>
                <a:sym typeface="+mn-ea"/>
              </a:rPr>
              <a:t>整体的语言风格：</a:t>
            </a:r>
          </a:p>
          <a:p>
            <a:r>
              <a:rPr>
                <a:sym typeface="+mn-ea"/>
              </a:rPr>
              <a:t>平实 清新简洁明快 自然充满童真童趣 </a:t>
            </a:r>
          </a:p>
          <a:p>
            <a:r>
              <a:rPr>
                <a:sym typeface="+mn-ea"/>
              </a:rPr>
              <a:t>华丽 幽默辛辣 讽刺</a:t>
            </a:r>
          </a:p>
          <a:p>
            <a:r>
              <a:rPr>
                <a:sym typeface="+mn-ea"/>
              </a:rPr>
              <a:t>含蓄深沉 寓庄于谐</a:t>
            </a:r>
          </a:p>
          <a:p>
            <a:r>
              <a:rPr>
                <a:sym typeface="+mn-ea"/>
              </a:rPr>
              <a:t>口语化生动形象 有地方色彩 富有情趣</a:t>
            </a:r>
          </a:p>
          <a:p>
            <a:r>
              <a:rPr>
                <a:sym typeface="+mn-ea"/>
              </a:rPr>
              <a:t>（符合人物形象</a:t>
            </a:r>
            <a:r>
              <a:rPr lang="en-US" altLang="zh-CN">
                <a:sym typeface="+mn-ea"/>
              </a:rPr>
              <a:t>)</a:t>
            </a:r>
            <a:endParaRPr lang="zh-CN" altLang="en-US"/>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20000"/>
          </a:bodyPr>
          <a:lstStyle/>
          <a:p>
            <a:r>
              <a:rPr lang="zh-CN" altLang="en-US"/>
              <a:t>人和车厂的老板刘四爷快七十岁了；人老，心可不老实，年轻的时候他当过库兵，设过赌场，买卖过人口，放过阎王账。干这些营生所应有的资格与本领——力气，心路，手段，交际，字号等等——刘四爷都有。在前清的时候，打过群架，抢过良家妇女，跪过铁索。跪上铁索，刘四并没皱一皱眉，没说一个饶命。官司教他硬挺了过来，这叫作“字号”。出了狱，他开了个洋车厂子。</a:t>
            </a:r>
            <a:r>
              <a:rPr lang="zh-CN" altLang="en-US">
                <a:solidFill>
                  <a:srgbClr val="FF0000"/>
                </a:solidFill>
              </a:rPr>
              <a:t>土混混出身，他晓得怎么对付穷人，什么时候该紧一把儿，哪里该松一步儿，他有善于调动的天才。车夫们没有敢跟他耍骨头(注：调皮捣乱)的。他一瞪眼，和他哈哈一笑，能把人弄得迷迷糊糊的，仿佛一脚登在天堂，一脚登在地狱，只好听他摆弄。</a:t>
            </a:r>
            <a:r>
              <a:rPr lang="zh-CN" altLang="en-US"/>
              <a:t>到现在，他有六十多辆车，最坏的也是七八成新的，他不存破车。车租，他的比别家的大，可是到“三节”他比别家多放着两天的份儿。人和车厂有地方住，拉他的车的光棍儿，都可以白住——可是得交上车份儿，交不上账而和他苦腻(注：软磨硬缠)的，他扣下铺盖，把人当个破水壶似的扔出门外。大家若是有个急事急病，只须告诉他一声，他不含糊，水里火里他都热心地帮忙，这叫作“字号”。</a:t>
            </a:r>
          </a:p>
          <a:p>
            <a:endParaRPr lang="zh-CN" altLang="en-US"/>
          </a:p>
          <a:p>
            <a:r>
              <a:rPr lang="zh-CN" altLang="en-US"/>
              <a:t>(节选自老舍《骆驼祥子》第四章，有删改)</a:t>
            </a:r>
          </a:p>
          <a:p>
            <a:endParaRPr lang="zh-CN" altLang="en-US"/>
          </a:p>
          <a:p>
            <a:endParaRPr lang="zh-CN" altLang="en-US"/>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a:sym typeface="+mn-ea"/>
              </a:rPr>
              <a:t>本段画线部分突出的语言特色是什么？请举例分析。(4分)</a:t>
            </a:r>
            <a:endParaRPr lang="zh-CN" altLang="en-US"/>
          </a:p>
          <a:p>
            <a:endParaRPr lang="zh-CN" altLang="en-US"/>
          </a:p>
          <a:p>
            <a:r>
              <a:rPr>
                <a:sym typeface="+mn-ea"/>
              </a:rPr>
              <a:t>答：___________________</a:t>
            </a:r>
            <a:endParaRPr lang="zh-CN" altLang="en-US"/>
          </a:p>
          <a:p>
            <a:endParaRPr lang="zh-CN" altLang="en-US"/>
          </a:p>
          <a:p>
            <a:r>
              <a:rPr lang="zh-CN" altLang="en-US">
                <a:solidFill>
                  <a:srgbClr val="FF0000"/>
                </a:solidFill>
              </a:rPr>
              <a:t>【答案】</a:t>
            </a:r>
            <a:endParaRPr lang="zh-CN" altLang="en-US"/>
          </a:p>
          <a:p>
            <a:r>
              <a:rPr lang="zh-CN" altLang="en-US"/>
              <a:t>运用了口语方言(北京方言，或“有京味儿”“有浓郁的地方色彩”)(1分)；</a:t>
            </a:r>
          </a:p>
          <a:p>
            <a:r>
              <a:rPr lang="zh-CN" altLang="en-US"/>
              <a:t>例如：“土混混”“耍骨头”“松一步儿”“紧一把儿”“迷迷糊糊”等(1分)；质朴(自然、通俗)(1分)，形象(活泼、生动)(1分)。</a:t>
            </a: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“老家伙来啦，”一个侍者说，“他每年感恩节都请那个穷汉吃上一顿。”侍者在桌子上摆满了节日的食物——斯塔弗叹了口气，举起了刀叉。</a:t>
            </a:r>
          </a:p>
          <a:p>
            <a:r>
              <a:rPr lang="zh-CN" altLang="en-US"/>
              <a:t>⒂在敌军中杀开一条血路的英雄都没有他这样勇敢。火鸡、肉排、汤、蔬菜、馅饼，一端到他面前就不见了。他跨进饭馆的时候，肚子里已经塞得实实足足，食物的气味几乎使他丧失绅士的荣誉，但他却象一个真正的骑士，打起精神，坚持到底。</a:t>
            </a:r>
          </a:p>
          <a:p>
            <a:r>
              <a:rPr lang="zh-CN" altLang="en-US"/>
              <a:t>⒃一小时之后，斯塔弗往后一靠，这一仗已经打赢了。</a:t>
            </a:r>
          </a:p>
          <a:p>
            <a:endParaRPr lang="zh-CN" altLang="en-US"/>
          </a:p>
          <a:p>
            <a:r>
              <a:rPr lang="zh-CN" altLang="en-US"/>
              <a:t>第15段的语言很有特色，请进行赏析。（3分）</a:t>
            </a:r>
          </a:p>
          <a:p>
            <a:r>
              <a:rPr lang="zh-CN" altLang="en-US">
                <a:solidFill>
                  <a:srgbClr val="FF0000"/>
                </a:solidFill>
              </a:rPr>
              <a:t>【答案】</a:t>
            </a:r>
            <a:endParaRPr lang="zh-CN" altLang="en-US"/>
          </a:p>
          <a:p>
            <a:r>
              <a:rPr lang="zh-CN" altLang="en-US"/>
              <a:t> ②本段运用比较、夸张的写作手法。将皮特与“在敌军中杀开一条血路的英雄”“真正的骑士”比较，并用“一端到他面前就不见了”这种夸张（1分），描述皮特用独特的感恩方式来成全老先生善心的行为（1分）。语言幽默，作者在调侃中，表达了对皮特的赞扬（1分）。（共3分。三个要点，每点1分。）</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algn="ctr"/>
            <a:r>
              <a:rPr lang="zh-CN" altLang="en-US"/>
              <a:t>才子赵树理</a:t>
            </a:r>
          </a:p>
          <a:p>
            <a:pPr algn="ctr"/>
            <a:r>
              <a:rPr lang="zh-CN" altLang="en-US"/>
              <a:t>汪曾祺</a:t>
            </a:r>
          </a:p>
          <a:p>
            <a:r>
              <a:rPr lang="zh-CN" altLang="en-US"/>
              <a:t>    ①</a:t>
            </a:r>
            <a:r>
              <a:rPr lang="zh-CN" altLang="en-US" u="sng"/>
              <a:t>赵树理是个高个子，长脸，眉眼也细长。看人看事，常常微笑。</a:t>
            </a:r>
            <a:endParaRPr lang="zh-CN" altLang="en-US"/>
          </a:p>
          <a:p>
            <a:r>
              <a:rPr lang="zh-CN" altLang="en-US"/>
              <a:t>    他是个农村才子。②</a:t>
            </a:r>
            <a:r>
              <a:rPr lang="zh-CN" altLang="en-US" u="sng"/>
              <a:t>有时赶集，他一个人能唱一台戏。口念锣鼓，拉过门，走身段，夹白带做还误不了唱。</a:t>
            </a:r>
            <a:r>
              <a:rPr lang="zh-CN" altLang="en-US"/>
              <a:t>他是长治人，唱的当然是上党梆子。严文井说赵树理五音不全。其实赵树理的音准是好的，恐怕倒是严文井有点五音不全，听不准。他爱“起霸”①，也是揸②手舞脚，看过北京的武生起霸，再看赵树理的，觉得有点像螳螂。 他能弹三弦，不常弹。他会刻图章，我没有见过。他的字写得很好，是我见过的作家里字最好的。字是欧字底子，结体稍长，字如其人。</a:t>
            </a:r>
          </a:p>
          <a:p>
            <a:r>
              <a:rPr lang="zh-CN" altLang="en-US"/>
              <a:t>本文语言很有特色，请结合文中画线的①②两处分别加以赏析。（4分）</a:t>
            </a:r>
          </a:p>
          <a:p>
            <a:r>
              <a:rPr lang="zh-CN" altLang="en-US">
                <a:solidFill>
                  <a:srgbClr val="FF0000"/>
                </a:solidFill>
              </a:rPr>
              <a:t>【答案】</a:t>
            </a:r>
            <a:endParaRPr lang="zh-CN" altLang="en-US"/>
          </a:p>
          <a:p>
            <a:r>
              <a:rPr lang="zh-CN" altLang="en-US"/>
              <a:t>第①处：句子结构简单、紧凑，句式短小，用“高”“长”“细长”分别形容个子、脸型、眉眼，寥寥几笔，形象地勾画出了赵树理的外貌特征。</a:t>
            </a:r>
          </a:p>
          <a:p>
            <a:r>
              <a:rPr lang="zh-CN" altLang="en-US"/>
              <a:t>第②处：语言简洁，不用修饰语，用“唱”“念”“拉”“走”等一连串生动传神的动词表现了赵树理的艺术才能。</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古怪的重水</a:t>
            </a:r>
          </a:p>
          <a:p>
            <a:r>
              <a:rPr lang="zh-CN" altLang="en-US"/>
              <a:t>叶永烈  </a:t>
            </a:r>
          </a:p>
          <a:p>
            <a:r>
              <a:rPr lang="zh-CN" altLang="en-US"/>
              <a:t>①1942年,正当第二次世界大战在欧洲大陆激烈进行的时候,英国的间谍部门却把注意力集中于挪威南部某荒凉小镇的一家看起来很普通的小工厂。这家小工厂里,并没有隆隆的机器声,也没有高高的烟囱。只有来自当地水力发电厂的电线和自来水管。它在静悄悄地生产着一种神秘的重要物资。 德国军队重兵防守,但这家小工厂还是被英国间谍炸掉了。德国人马上调集专家抢修,花了9个月的时间，小工厂又开始了神秘的生产。1944年,德国军队极为秘密地把小工厂的产品运走。 但那产品最终还是先后被英国间谍的定时炸弹和美国的轰炸机炸毁了。</a:t>
            </a:r>
          </a:p>
          <a:p>
            <a:r>
              <a:rPr lang="zh-CN" altLang="en-US"/>
              <a:t>②这家小工厂生产的究竟是什么产品呢?这神秘的产品，就是重水！</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③重水看上去跟普通的水差不多,也是无色透明的液体。然而,它似水不是水,跟普通水有着许多不同的“脾气”。重水确实是“重”水,它比普通水重。1立方米重水要比1立方米普通水重105．6公斤。重水这名字,便是打这儿来的。普通的水在0℃结冰,在100℃沸腾。然而,重水却在3．8℃结冰,在101．42℃沸腾。普通水的密度在4℃时最大,重水的密度在11．6℃时最大。很多物质在重水中的溶解度，比在普通水中小。比如，食盐在重水中的溶解度，比在普通水中减少15%，氯化钡的溶解度则减少20%。许多化学反应在重水中进行，比在普通水中慢。严格地说，重水也是水！普通的水分子是由1个氧原子和2个氢原子组成的。重水的分子，也是由1个氧原子和2个氢原子组成的——只不过这氢原子不是普通的氢原子，而是重氢原子。</a:t>
            </a:r>
          </a:p>
          <a:p>
            <a:r>
              <a:rPr lang="zh-CN" altLang="en-US"/>
              <a:t>④在大自然中,普通水很多,然而重水却很少,在50吨水里大约只含有7．5公斤重水。重水总是混杂在普通水中,均匀地混合在一起。怎样才能把重水分离出来呢?人们发现,当用电流电解水的时候,普通的水大量被电解成氧气和氢气,而在剩下的液体中,重水的含量越来越多。于是,人们便请电流帮忙,来提取重水:把水大批大批地电解,然后把剩下的液体进行蒸馏,利用重水和普通水沸点的不同把它们分开,制得很纯净的重水。从天然水中提取重水,要消耗大量的电能。据统计,提炼一公斤重水比熔炼1吨铝所需要的电能还多3倍。</a:t>
            </a:r>
          </a:p>
          <a:p>
            <a:r>
              <a:rPr lang="zh-CN" altLang="en-US"/>
              <a:t>                                                                                          （选自《百年百篇经典科普》，有删改）</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第③④段的语言有哪些特点?请做简要分析。(4分)</a:t>
            </a:r>
          </a:p>
          <a:p>
            <a:r>
              <a:rPr lang="zh-CN" altLang="en-US">
                <a:solidFill>
                  <a:srgbClr val="FF0000"/>
                </a:solidFill>
              </a:rPr>
              <a:t>【答案】</a:t>
            </a:r>
            <a:endParaRPr lang="zh-CN" altLang="en-US"/>
          </a:p>
          <a:p>
            <a:r>
              <a:rPr lang="zh-CN" altLang="en-US"/>
              <a:t>①严谨。运用作比较、举例子、列数字等说明方法，严谨地说明了重水的特性和功用。</a:t>
            </a:r>
          </a:p>
          <a:p>
            <a:r>
              <a:rPr lang="zh-CN" altLang="en-US"/>
              <a:t>②简明。多用短句、语言简洁明白。如：</a:t>
            </a:r>
            <a:r>
              <a:rPr lang="en-US" altLang="zh-CN"/>
              <a:t>“</a:t>
            </a:r>
            <a:r>
              <a:t>在大自然中，普通水很多，然而重水却很少</a:t>
            </a:r>
            <a:r>
              <a:rPr lang="en-US" altLang="zh-CN"/>
              <a:t>”</a:t>
            </a:r>
            <a:r>
              <a:t>。</a:t>
            </a:r>
          </a:p>
          <a:p>
            <a:r>
              <a:t>③朴素。语言朴素自然，平实客观。如</a:t>
            </a:r>
            <a:r>
              <a:rPr lang="en-US" altLang="zh-CN"/>
              <a:t>;”</a:t>
            </a:r>
            <a:r>
              <a:t>重水这名字，便是打这儿来的</a:t>
            </a:r>
            <a:r>
              <a:rPr lang="en-US" altLang="zh-CN"/>
              <a:t>“</a:t>
            </a:r>
            <a:r>
              <a:t>，读起来亲切自然。</a:t>
            </a:r>
          </a:p>
          <a:p>
            <a:endParaRP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a:t>感谢聆听！</a:t>
            </a:r>
          </a:p>
        </p:txBody>
      </p:sp>
      <p:sp>
        <p:nvSpPr>
          <p:cNvPr id="5" name="文本占位符 4"/>
          <p:cNvSpPr>
            <a:spLocks noGrp="1"/>
          </p:cNvSpPr>
          <p:nvPr>
            <p:ph type="body" sz="quarter" idx="13"/>
          </p:nvPr>
        </p:nvSpPr>
        <p:spPr/>
        <p:txBody>
          <a:bodyPr/>
          <a:lstStyle/>
          <a:p>
            <a:endParaRPr lang="zh-CN" altLang="en-US"/>
          </a:p>
        </p:txBody>
      </p:sp>
      <p:pic>
        <p:nvPicPr>
          <p:cNvPr id="6" name="New picture"/>
          <p:cNvPicPr/>
          <p:nvPr/>
        </p:nvPicPr>
        <p:blipFill>
          <a:blip r:embed="rId2"/>
          <a:stretch>
            <a:fillRect/>
          </a:stretch>
        </p:blipFill>
        <p:spPr>
          <a:xfrm>
            <a:off x="11252200" y="12661900"/>
            <a:ext cx="317500" cy="2413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a:t>
            </a:r>
            <a:r>
              <a:rPr lang="en-US" altLang="zh-CN"/>
              <a:t>2</a:t>
            </a:r>
            <a:r>
              <a:t>）</a:t>
            </a:r>
            <a:r>
              <a:rPr lang="zh-CN" altLang="en-US"/>
              <a:t>插叙</a:t>
            </a:r>
          </a:p>
          <a:p>
            <a:r>
              <a:rPr lang="en-US" altLang="zh-CN"/>
              <a:t>1.</a:t>
            </a:r>
            <a:r>
              <a:t>追叙，回忆过去的人事物</a:t>
            </a:r>
          </a:p>
          <a:p>
            <a:r>
              <a:rPr lang="en-US" altLang="zh-CN"/>
              <a:t>2.</a:t>
            </a:r>
            <a:r>
              <a:t>逆序，插入部分由近及远，由今及古</a:t>
            </a:r>
          </a:p>
          <a:p>
            <a:r>
              <a:rPr lang="en-US" altLang="zh-CN"/>
              <a:t>3.</a:t>
            </a:r>
            <a:r>
              <a:t>补叙，解释说明交代</a:t>
            </a:r>
          </a:p>
          <a:p>
            <a:endParaRPr/>
          </a:p>
          <a:p>
            <a:r>
              <a:t>方式：联想式</a:t>
            </a:r>
          </a:p>
          <a:p>
            <a:r>
              <a:t>转述式（听人说。据说。。有人说。）</a:t>
            </a:r>
          </a:p>
          <a:p>
            <a:r>
              <a:t>直述式（原来。。过去。。当时。。）</a:t>
            </a:r>
          </a:p>
          <a:p>
            <a:endParaRPr/>
          </a:p>
          <a:p>
            <a:r>
              <a:t>作用：补充说明、丰富文章内容，交代人物，情节，深化</a:t>
            </a:r>
            <a:r>
              <a:rPr lang="en-US" altLang="zh-CN"/>
              <a:t>/</a:t>
            </a:r>
            <a:r>
              <a:t>丰富主题。</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a:t>
            </a:r>
            <a:r>
              <a:rPr lang="en-US" altLang="zh-CN"/>
              <a:t>3</a:t>
            </a:r>
            <a:r>
              <a:t>）</a:t>
            </a:r>
            <a:r>
              <a:rPr lang="zh-CN" altLang="en-US"/>
              <a:t>倒叙</a:t>
            </a:r>
          </a:p>
          <a:p>
            <a:r>
              <a:rPr lang="zh-CN" altLang="en-US"/>
              <a:t>先说结果，再从头正叙</a:t>
            </a:r>
          </a:p>
          <a:p>
            <a:endParaRPr lang="zh-CN" altLang="en-US"/>
          </a:p>
          <a:p>
            <a:endParaRPr lang="zh-CN" altLang="en-US"/>
          </a:p>
          <a:p>
            <a:endParaRPr lang="zh-CN" altLang="en-US"/>
          </a:p>
          <a:p>
            <a:r>
              <a:rPr lang="zh-CN" altLang="en-US"/>
              <a:t>作用：增强文章的生动性，产生悬念，吸引读者。</a:t>
            </a:r>
          </a:p>
          <a:p>
            <a:r>
              <a:rPr lang="zh-CN" altLang="en-US"/>
              <a:t>避免叙述的平铺直叙。</a:t>
            </a: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杜鹃啼声凄厉悲切，古今公认，但它的声音大概在不同地方有不同的附会。有人听出它是“姑姑，姑姑”，也有人听出是“姑乎，姑乎”，而潮州人则听出是“姑虎，姑虎”，且凭这啼声，编织成一个动人的故事叫做《姑嫂鸟》，潮州家喻户晓，还在舞台演出。</a:t>
            </a:r>
          </a:p>
          <a:p>
            <a:r>
              <a:rPr lang="zh-CN" altLang="en-US"/>
              <a:t>潮州人叫这种鸟为“姑嫂鸟”，而不说它是与杜宇有关。一种鸟有这样那样的传说，自然是各地有不同人创造的故事。文学作品是人创造出来的，故事同环境、时间相结合，可以编成动人的作品。即使像杜鹃这样不值得恭维的鸟，一样可以附会成凄婉哀伤的故事。当我们听到这些故事，甚至读到前人写的诗词时，我们同情其故事，就自然忘记了这种鸟的恶行止，可见文学手段可以化腐朽为神奇。人们也喜欢把一些耳闻眼见的事物，与美好的传说结合在一起。杜鹃这种鸟就这样被美化了几千年，而且还会继续下去。</a:t>
            </a:r>
          </a:p>
          <a:p>
            <a:endParaRPr lang="zh-CN" altLang="en-US"/>
          </a:p>
          <a:p>
            <a:r>
              <a:rPr lang="zh-CN" altLang="en-US"/>
              <a:t>文章用了较大篇幅叙述“姑嫂鸟”的故事，请谈谈作者这样写的用意。（6分）</a:t>
            </a:r>
          </a:p>
          <a:p>
            <a:r>
              <a:rPr lang="zh-CN" altLang="en-US">
                <a:solidFill>
                  <a:srgbClr val="FF0000"/>
                </a:solidFill>
              </a:rPr>
              <a:t>答案</a:t>
            </a:r>
            <a:endParaRPr lang="zh-CN" altLang="en-US"/>
          </a:p>
          <a:p>
            <a:r>
              <a:rPr lang="zh-CN" altLang="en-US"/>
              <a:t>①相对诗词、传说的片段引用，“姑嫂鸟”这一民间故事则为完整叙述，丰富了文章内容，增添了杜鹃鸟传说的美好意义。②“姑嫂鸟”的故事，为下文的议论作铺垫。</a:t>
            </a: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a:bodyPr>
          <a:lstStyle/>
          <a:p>
            <a:pPr algn="ctr"/>
            <a:r>
              <a:rPr lang="zh-CN" altLang="en-US"/>
              <a:t>被时间决定的讲述</a:t>
            </a:r>
          </a:p>
          <a:p>
            <a:pPr algn="ctr"/>
            <a:r>
              <a:rPr lang="zh-CN" altLang="en-US"/>
              <a:t>张锐锋</a:t>
            </a:r>
          </a:p>
          <a:p>
            <a:r>
              <a:rPr lang="zh-CN" altLang="en-US"/>
              <a:t>①我来到一个古老的村庄，帝舜耕作过的地方。从早上开始，我亲眼目睹了村民们一天的生活。</a:t>
            </a:r>
          </a:p>
          <a:p>
            <a:r>
              <a:rPr lang="zh-CN" altLang="en-US"/>
              <a:t>②鸡叫声是一天生活的起点。不到早上六点钟，鸡鸣响起，几千年来，这样的永不毁坏的大自然的钟表，精确无比。它将人的生活总是正点代入一个不朽的方程式，只是得出的答案日日常新。林一家开始起床，林的老父亲年过古稀，照常起来做第一件事情：劈柴。锋利的斧头，在暗淡的天光里发出黑蓝的光，一个还未来得及被完全照亮的人的轮廓，用有点笨拙的姿势，预备一天的炊火之薪。斧头上下挥动，从高过头顶的地方，借取了这一高度上的自然能量，猛烈地越过空间。</a:t>
            </a:r>
            <a:r>
              <a:rPr lang="zh-CN" altLang="en-US" u="sng"/>
              <a:t>这一动作，这一被压缩了的短暂时间，以及啪的一声闷响，劈木开裂，舜的以前或舜的以后，从未改变。</a:t>
            </a:r>
          </a:p>
          <a:p>
            <a:r>
              <a:rPr lang="zh-CN" altLang="en-US"/>
              <a:t>③林的妻子早晨的第一件事就是打开鸡栅，一群鸡涌到院子里。她撒一把米，鸡们怀着感漱之情扑动翅膀，争夺地上的米粒。然后她开始拿起扫帚打扫庭院，就像每天洗脸一样，对生活的敬畏含于其中。村庄的独特声息渐渐大了起来，那种类似于琴瑟的音乐之声，优雅，古老，节奏鲜明。这与城市庞大、庞杂的噪音能量不同，它代表着清淡、恬淡、恬静的基本秩序。林和大儿子一起，到院外的柿树上采摘柿子。邻居们做各自的事情，狭窄街道旁边的一块空地上，古老的笨重石磨转动起来，金黄的玉米被缓缓磨咸面粉。一切劳动几乎没有语言的参与，似乎没有什么事情值得交谈。然而，这一点儿也没有损害劳作中的默契，仿佛一出戏剧的出演，已经经过了预先的排练。</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④秋天就要过去，天气仍很暖和。地里的活儿已经做完，再有一场雨，就可以把冬小麦种好，那时的庄稼人就可以享受一年中最安逸的季节了。林这些天的习惯性动作，就是仰望天空，蓝，蓝，白云停留一会儿，就又很快散尽，仍然剩下的蓝。趁着这样的间隙，邻居开始盖房，林一家人都前去帮工。他的老父亲则挑着柿子到河边的石头上晾晒，顺手用小刀将柿予皮削掉，以利于它的水分很快蒸发，以便在冬天贮存。河边的大石头献出了自己的平面，供老人坐下，他眯起眼睛发呆地望着远方。他在想什么?我们谁也不可能猜到。也许他所想的仅仅是眼前的一片蓝，天边的蓝。</a:t>
            </a:r>
          </a:p>
          <a:p>
            <a:r>
              <a:rPr lang="zh-CN" altLang="en-US"/>
              <a:t>⑤天很快就黑了下来。一天的光阴就像几千年的光阴，简单而虚无。林的一家人陆续回到家中，林对着墙壁上挂着的日历，沉思了好久，好像想起了什么，又好像忘掉了什么，总之，犹豫了一会儿，然后用老茧坚硬的大手，粗暴地撕下了一页。用大大的黑体字标着阿拉伯数字的日历，和造币厂刚刚印制的崭新纸币一样，挺括，坚韧，在黑夜到来前的最后时刻闪着光，它用每一个唯一的日子作为自己的防伪标志，一个日子根本不会与另一个日子混淆，只是在撕下它的一瞬，发出哧的一声，尖锐，迅疾，刺激，不容置疑。一天的终结，多少年的终结，哧的一声嘶裂。</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⑥晚饭后才开了灯，一盏15瓦的灯泡，将并不明亮的光射向每一个角落，人们的脸庞现出明暗的分界，夸张的塑像都坐在小板凳上，一台14英寸的黑白电视机屏幕，在一片雪花斑点里推出了清晰度很差的人影，繁忙喧嚣的城市场景，豪华汽车和别墅，高架公路和人行天桥……奢华的生活只露出冰山一角，已经足够让人震惊。对于林一家人来说，电视剧中讲述的不过是一个传说，一个神话，和远去的舜的故事几无区别，甚至他们更相信后者。</a:t>
            </a:r>
          </a:p>
          <a:p>
            <a:r>
              <a:rPr lang="zh-CN" altLang="en-US"/>
              <a:t>⑦这个古老村落里的人们，几千年来恪守自己的寂静生活，按部就班，连步履也是那样从容、谨慎、不慌不忙，完全符合自然地悠悠节奏。但是其中仍然藏着神奇，平凡比非平凡可能更有价值，或者说，平凡乃是非平凡的极限</a:t>
            </a:r>
          </a:p>
          <a:p>
            <a:endParaRPr lang="zh-CN" altLang="en-US"/>
          </a:p>
          <a:p>
            <a:r>
              <a:rPr lang="zh-CN" altLang="en-US"/>
              <a:t>1. 本文采用了什么叙述方式?有何好处?(4分)</a:t>
            </a:r>
          </a:p>
          <a:p>
            <a:endParaRPr lang="zh-CN" altLang="en-US"/>
          </a:p>
          <a:p>
            <a:r>
              <a:rPr lang="zh-CN" altLang="en-US">
                <a:solidFill>
                  <a:srgbClr val="FF0000"/>
                </a:solidFill>
              </a:rPr>
              <a:t>答案</a:t>
            </a:r>
            <a:r>
              <a:rPr lang="zh-CN" altLang="en-US"/>
              <a:t>：(1)顺叙，(2)好处：①按时间顺序写了古村人们一天的生活;②强调了古村人们按部就班，不慌不忙，完全符合自然地悠悠节奏;③表达了平凡比非平凡更有价值，或者说，平凡是非平凡的极致的主题;④点题。</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2.</a:t>
            </a:r>
            <a:r>
              <a:t>贯穿全文的某词的作用</a:t>
            </a:r>
          </a:p>
        </p:txBody>
      </p:sp>
      <p:sp>
        <p:nvSpPr>
          <p:cNvPr id="3" name="内容占位符 2"/>
          <p:cNvSpPr>
            <a:spLocks noGrp="1"/>
          </p:cNvSpPr>
          <p:nvPr>
            <p:ph idx="1"/>
          </p:nvPr>
        </p:nvSpPr>
        <p:spPr/>
        <p:txBody>
          <a:bodyPr/>
          <a:lstStyle/>
          <a:p>
            <a:endParaRPr lang="zh-CN" altLang="en-US"/>
          </a:p>
          <a:p>
            <a:endParaRPr lang="zh-CN" altLang="en-US"/>
          </a:p>
          <a:p>
            <a:r>
              <a:rPr lang="zh-CN" altLang="en-US"/>
              <a:t>                     行文的线索</a:t>
            </a:r>
          </a:p>
          <a:p>
            <a:endParaRPr lang="zh-CN" altLang="en-US"/>
          </a:p>
          <a:p>
            <a:r>
              <a:rPr lang="zh-CN" altLang="en-US"/>
              <a:t>贯穿全文的</a:t>
            </a:r>
          </a:p>
          <a:p>
            <a:r>
              <a:rPr lang="zh-CN" altLang="en-US"/>
              <a:t>某词的作用</a:t>
            </a:r>
          </a:p>
          <a:p>
            <a:r>
              <a:rPr lang="zh-CN" altLang="en-US"/>
              <a:t>                      情感的寄托</a:t>
            </a:r>
          </a:p>
        </p:txBody>
      </p:sp>
      <p:sp>
        <p:nvSpPr>
          <p:cNvPr id="4" name="左大括号 3"/>
          <p:cNvSpPr/>
          <p:nvPr/>
        </p:nvSpPr>
        <p:spPr>
          <a:xfrm>
            <a:off x="2404110" y="2197100"/>
            <a:ext cx="84455" cy="16478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TAG_VERSION" val="1.0"/>
  <p:tag name="KSO_WM_TEMPLATE_CATEGORY" val="custom"/>
  <p:tag name="KSO_WM_TEMPLATE_INDEX" val="20202685"/>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p="http://schemas.openxmlformats.org/presentationml/2006/main">
  <p:tag name="KSO_WM_BEAUTIFY_FLAG" val="#wm#"/>
  <p:tag name="KSO_WM_TAG_VERSION" val="1.0"/>
  <p:tag name="KSO_WM_TEMPLATE_CATEGORY" val="custom"/>
  <p:tag name="KSO_WM_TEMPLATE_INDEX" val="20202685"/>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685"/>
  <p:tag name="KSO_WM_TEMPLATE_MASTER_THUMB_INDEX" val="12"/>
  <p:tag name="KSO_WM_TEMPLATE_MASTER_TYPE" val="1"/>
  <p:tag name="KSO_WM_TEMPLATE_SUBCATEGORY" val="0"/>
  <p:tag name="KSO_WM_TEMPLATE_THUMBS_INDEX" val="1、4、6、7、8、9、10、11、12、13、14"/>
</p:tagLst>
</file>

<file path=ppt/tags/tag137.xml><?xml version="1.0" encoding="utf-8"?>
<p:tagLst xmlns:p="http://schemas.openxmlformats.org/presentationml/2006/main">
  <p:tag name="KSO_WM_TEMPLATE_CATEGORY" val="custom"/>
  <p:tag name="KSO_WM_TEMPLATE_INDEX" val="20202685"/>
</p:tagLst>
</file>

<file path=ppt/tags/tag138.xml><?xml version="1.0" encoding="utf-8"?>
<p:tagLst xmlns:p="http://schemas.openxmlformats.org/presentationml/2006/main">
  <p:tag name="KSO_WM_TEMPLATE_CATEGORY" val="custom"/>
  <p:tag name="KSO_WM_TEMPLATE_INDEX" val="20202685"/>
</p:tagLst>
</file>

<file path=ppt/tags/tag139.xml><?xml version="1.0" encoding="utf-8"?>
<p:tagLst xmlns:p="http://schemas.openxmlformats.org/presentationml/2006/main">
  <p:tag name="KSO_WM_TEMPLATE_CATEGORY" val="custom"/>
  <p:tag name="KSO_WM_TEMPLATE_INDEX" val="20202685"/>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2685"/>
</p:tagLst>
</file>

<file path=ppt/tags/tag141.xml><?xml version="1.0" encoding="utf-8"?>
<p:tagLst xmlns:p="http://schemas.openxmlformats.org/presentationml/2006/main">
  <p:tag name="KSO_WM_BEAUTIFY_FLAG" val="#wm#"/>
  <p:tag name="KSO_WM_TEMPLATE_CATEGORY" val="custom"/>
  <p:tag name="KSO_WM_TEMPLATE_INDEX" val="20202685"/>
</p:tagLst>
</file>

<file path=ppt/tags/tag142.xml><?xml version="1.0" encoding="utf-8"?>
<p:tagLst xmlns:p="http://schemas.openxmlformats.org/presentationml/2006/main">
  <p:tag name="KSO_WM_BEAUTIFY_FLAG" val="#wm#"/>
  <p:tag name="KSO_WM_TEMPLATE_CATEGORY" val="custom"/>
  <p:tag name="KSO_WM_TEMPLATE_INDEX" val="20202685"/>
</p:tagLst>
</file>

<file path=ppt/tags/tag143.xml><?xml version="1.0" encoding="utf-8"?>
<p:tagLst xmlns:p="http://schemas.openxmlformats.org/presentationml/2006/main">
  <p:tag name="KSO_WM_BEAUTIFY_FLAG" val="#wm#"/>
  <p:tag name="KSO_WM_TEMPLATE_CATEGORY" val="custom"/>
  <p:tag name="KSO_WM_TEMPLATE_INDEX" val="20202685"/>
</p:tagLst>
</file>

<file path=ppt/tags/tag144.xml><?xml version="1.0" encoding="utf-8"?>
<p:tagLst xmlns:p="http://schemas.openxmlformats.org/presentationml/2006/main">
  <p:tag name="KSO_WM_BEAUTIFY_FLAG" val="#wm#"/>
  <p:tag name="KSO_WM_TEMPLATE_CATEGORY" val="custom"/>
  <p:tag name="KSO_WM_TEMPLATE_INDEX" val="20202685"/>
</p:tagLst>
</file>

<file path=ppt/tags/tag145.xml><?xml version="1.0" encoding="utf-8"?>
<p:tagLst xmlns:p="http://schemas.openxmlformats.org/presentationml/2006/main">
  <p:tag name="KSO_WM_BEAUTIFY_FLAG" val="#wm#"/>
  <p:tag name="KSO_WM_TEMPLATE_CATEGORY" val="custom"/>
  <p:tag name="KSO_WM_TEMPLATE_INDEX" val="20202685"/>
</p:tagLst>
</file>

<file path=ppt/tags/tag146.xml><?xml version="1.0" encoding="utf-8"?>
<p:tagLst xmlns:p="http://schemas.openxmlformats.org/presentationml/2006/main">
  <p:tag name="KSO_WM_BEAUTIFY_FLAG" val="#wm#"/>
  <p:tag name="KSO_WM_TEMPLATE_CATEGORY" val="custom"/>
  <p:tag name="KSO_WM_TEMPLATE_INDEX" val="20202685"/>
</p:tagLst>
</file>

<file path=ppt/tags/tag147.xml><?xml version="1.0" encoding="utf-8"?>
<p:tagLst xmlns:p="http://schemas.openxmlformats.org/presentationml/2006/main">
  <p:tag name="KSO_WM_BEAUTIFY_FLAG" val="#wm#"/>
  <p:tag name="KSO_WM_TEMPLATE_CATEGORY" val="custom"/>
  <p:tag name="KSO_WM_TEMPLATE_INDEX" val="20202685"/>
</p:tagLst>
</file>

<file path=ppt/tags/tag148.xml><?xml version="1.0" encoding="utf-8"?>
<p:tagLst xmlns:p="http://schemas.openxmlformats.org/presentationml/2006/main">
  <p:tag name="KSO_WM_BEAUTIFY_FLAG" val="#wm#"/>
  <p:tag name="KSO_WM_TEMPLATE_CATEGORY" val="custom"/>
  <p:tag name="KSO_WM_TEMPLATE_INDEX" val="20202685"/>
</p:tagLst>
</file>

<file path=ppt/tags/tag149.xml><?xml version="1.0" encoding="utf-8"?>
<p:tagLst xmlns:p="http://schemas.openxmlformats.org/presentationml/2006/main">
  <p:tag name="KSO_WM_BEAUTIFY_FLAG" val="#wm#"/>
  <p:tag name="KSO_WM_TEMPLATE_CATEGORY" val="custom"/>
  <p:tag name="KSO_WM_TEMPLATE_INDEX" val="20202685"/>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02685"/>
</p:tagLst>
</file>

<file path=ppt/tags/tag151.xml><?xml version="1.0" encoding="utf-8"?>
<p:tagLst xmlns:p="http://schemas.openxmlformats.org/presentationml/2006/main">
  <p:tag name="KSO_WM_BEAUTIFY_FLAG" val="#wm#"/>
  <p:tag name="KSO_WM_TEMPLATE_CATEGORY" val="custom"/>
  <p:tag name="KSO_WM_TEMPLATE_INDEX" val="20202685"/>
</p:tagLst>
</file>

<file path=ppt/tags/tag152.xml><?xml version="1.0" encoding="utf-8"?>
<p:tagLst xmlns:p="http://schemas.openxmlformats.org/presentationml/2006/main">
  <p:tag name="KSO_WM_BEAUTIFY_FLAG" val="#wm#"/>
  <p:tag name="KSO_WM_TEMPLATE_CATEGORY" val="custom"/>
  <p:tag name="KSO_WM_TEMPLATE_INDEX" val="20202685"/>
</p:tagLst>
</file>

<file path=ppt/tags/tag153.xml><?xml version="1.0" encoding="utf-8"?>
<p:tagLst xmlns:p="http://schemas.openxmlformats.org/presentationml/2006/main">
  <p:tag name="KSO_WM_BEAUTIFY_FLAG" val="#wm#"/>
  <p:tag name="KSO_WM_TEMPLATE_CATEGORY" val="custom"/>
  <p:tag name="KSO_WM_TEMPLATE_INDEX" val="20202685"/>
</p:tagLst>
</file>

<file path=ppt/tags/tag154.xml><?xml version="1.0" encoding="utf-8"?>
<p:tagLst xmlns:p="http://schemas.openxmlformats.org/presentationml/2006/main">
  <p:tag name="KSO_WM_BEAUTIFY_FLAG" val="#wm#"/>
  <p:tag name="KSO_WM_TEMPLATE_CATEGORY" val="custom"/>
  <p:tag name="KSO_WM_TEMPLATE_INDEX" val="20202685"/>
</p:tagLst>
</file>

<file path=ppt/tags/tag155.xml><?xml version="1.0" encoding="utf-8"?>
<p:tagLst xmlns:p="http://schemas.openxmlformats.org/presentationml/2006/main">
  <p:tag name="KSO_WM_BEAUTIFY_FLAG" val="#wm#"/>
  <p:tag name="KSO_WM_TEMPLATE_CATEGORY" val="custom"/>
  <p:tag name="KSO_WM_TEMPLATE_INDEX" val="20202685"/>
</p:tagLst>
</file>

<file path=ppt/tags/tag156.xml><?xml version="1.0" encoding="utf-8"?>
<p:tagLst xmlns:p="http://schemas.openxmlformats.org/presentationml/2006/main">
  <p:tag name="KSO_WM_BEAUTIFY_FLAG" val="#wm#"/>
  <p:tag name="KSO_WM_TEMPLATE_CATEGORY" val="custom"/>
  <p:tag name="KSO_WM_TEMPLATE_INDEX" val="20202685"/>
</p:tagLst>
</file>

<file path=ppt/tags/tag157.xml><?xml version="1.0" encoding="utf-8"?>
<p:tagLst xmlns:p="http://schemas.openxmlformats.org/presentationml/2006/main">
  <p:tag name="KSO_WM_BEAUTIFY_FLAG" val="#wm#"/>
  <p:tag name="KSO_WM_TEMPLATE_CATEGORY" val="custom"/>
  <p:tag name="KSO_WM_TEMPLATE_INDEX" val="20202685"/>
</p:tagLst>
</file>

<file path=ppt/tags/tag158.xml><?xml version="1.0" encoding="utf-8"?>
<p:tagLst xmlns:p="http://schemas.openxmlformats.org/presentationml/2006/main">
  <p:tag name="KSO_WM_BEAUTIFY_FLAG" val="#wm#"/>
  <p:tag name="KSO_WM_TEMPLATE_CATEGORY" val="custom"/>
  <p:tag name="KSO_WM_TEMPLATE_INDEX" val="20202685"/>
</p:tagLst>
</file>

<file path=ppt/tags/tag159.xml><?xml version="1.0" encoding="utf-8"?>
<p:tagLst xmlns:p="http://schemas.openxmlformats.org/presentationml/2006/main">
  <p:tag name="KSO_WM_BEAUTIFY_FLAG" val="#wm#"/>
  <p:tag name="KSO_WM_TEMPLATE_CATEGORY" val="custom"/>
  <p:tag name="KSO_WM_TEMPLATE_INDEX" val="20202685"/>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202685"/>
</p:tagLst>
</file>

<file path=ppt/tags/tag161.xml><?xml version="1.0" encoding="utf-8"?>
<p:tagLst xmlns:p="http://schemas.openxmlformats.org/presentationml/2006/main">
  <p:tag name="KSO_WM_BEAUTIFY_FLAG" val="#wm#"/>
  <p:tag name="KSO_WM_TEMPLATE_CATEGORY" val="custom"/>
  <p:tag name="KSO_WM_TEMPLATE_INDEX" val="20202685"/>
</p:tagLst>
</file>

<file path=ppt/tags/tag162.xml><?xml version="1.0" encoding="utf-8"?>
<p:tagLst xmlns:p="http://schemas.openxmlformats.org/presentationml/2006/main">
  <p:tag name="KSO_WM_BEAUTIFY_FLAG" val="#wm#"/>
  <p:tag name="KSO_WM_TEMPLATE_CATEGORY" val="custom"/>
  <p:tag name="KSO_WM_TEMPLATE_INDEX" val="20202685"/>
</p:tagLst>
</file>

<file path=ppt/tags/tag163.xml><?xml version="1.0" encoding="utf-8"?>
<p:tagLst xmlns:p="http://schemas.openxmlformats.org/presentationml/2006/main">
  <p:tag name="KSO_WM_BEAUTIFY_FLAG" val="#wm#"/>
  <p:tag name="KSO_WM_TEMPLATE_CATEGORY" val="custom"/>
  <p:tag name="KSO_WM_TEMPLATE_INDEX" val="20202685"/>
</p:tagLst>
</file>

<file path=ppt/tags/tag164.xml><?xml version="1.0" encoding="utf-8"?>
<p:tagLst xmlns:p="http://schemas.openxmlformats.org/presentationml/2006/main">
  <p:tag name="KSO_WM_BEAUTIFY_FLAG" val="#wm#"/>
  <p:tag name="KSO_WM_TEMPLATE_CATEGORY" val="custom"/>
  <p:tag name="KSO_WM_TEMPLATE_INDEX" val="20202685"/>
</p:tagLst>
</file>

<file path=ppt/tags/tag165.xml><?xml version="1.0" encoding="utf-8"?>
<p:tagLst xmlns:p="http://schemas.openxmlformats.org/presentationml/2006/main">
  <p:tag name="KSO_WM_BEAUTIFY_FLAG" val="#wm#"/>
  <p:tag name="KSO_WM_TEMPLATE_CATEGORY" val="custom"/>
  <p:tag name="KSO_WM_TEMPLATE_INDEX" val="20202685"/>
</p:tagLst>
</file>

<file path=ppt/tags/tag166.xml><?xml version="1.0" encoding="utf-8"?>
<p:tagLst xmlns:p="http://schemas.openxmlformats.org/presentationml/2006/main">
  <p:tag name="AS_OS" val="Unix 3.10 unknown"/>
  <p:tag name="AS_RELEASE_DATE" val="2020.11.30"/>
  <p:tag name="AS_TITLE" val="Aspose.Slides for Java"/>
  <p:tag name="AS_VERSION" val="20.1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54.xml><?xml version="1.0" encoding="utf-8"?>
<p:tagLst xmlns:p="http://schemas.openxmlformats.org/presentationml/2006/main">
  <p:tag name="KSO_WM_BEAUTIFY_FLAG" val="#w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5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i*3"/>
  <p:tag name="KSO_WM_UNIT_INDEX" val="3"/>
  <p:tag name="KSO_WM_UNIT_LAYERLEVEL" val="1"/>
  <p:tag name="KSO_WM_UNIT_TYPE" val="i"/>
</p:tagLst>
</file>

<file path=ppt/tags/tag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63.xml><?xml version="1.0" encoding="utf-8"?>
<p:tagLst xmlns:p="http://schemas.openxmlformats.org/presentationml/2006/main">
  <p:tag name="KSO_WM_BEAUTIFY_FLAG" val="#w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6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6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i*3"/>
  <p:tag name="KSO_WM_UNIT_INDEX" val="3"/>
  <p:tag name="KSO_WM_UNIT_LAYERLEVEL" val="1"/>
  <p:tag name="KSO_WM_UNIT_TYPE" val="i"/>
</p:tagLst>
</file>

<file path=ppt/tags/tag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3"/>
  <p:tag name="KSO_WM_UNIT_INDEX" val="3"/>
  <p:tag name="KSO_WM_UNIT_LAYERLEVEL" val="1"/>
  <p:tag name="KSO_WM_UNIT_TYPE" val="i"/>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96">
      <a:dk1>
        <a:srgbClr val="000000"/>
      </a:dk1>
      <a:lt1>
        <a:srgbClr val="FFFFFF"/>
      </a:lt1>
      <a:dk2>
        <a:srgbClr val="FDE9E6"/>
      </a:dk2>
      <a:lt2>
        <a:srgbClr val="FFFFFF"/>
      </a:lt2>
      <a:accent1>
        <a:srgbClr val="E1684F"/>
      </a:accent1>
      <a:accent2>
        <a:srgbClr val="E1764B"/>
      </a:accent2>
      <a:accent3>
        <a:srgbClr val="E38F44"/>
      </a:accent3>
      <a:accent4>
        <a:srgbClr val="E0A744"/>
      </a:accent4>
      <a:accent5>
        <a:srgbClr val="D9C24A"/>
      </a:accent5>
      <a:accent6>
        <a:srgbClr val="CCDA57"/>
      </a:accent6>
      <a:hlink>
        <a:srgbClr val="658BD5"/>
      </a:hlink>
      <a:folHlink>
        <a:srgbClr val="9F69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156</Paragraphs>
  <Slides>29</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29</vt:i4>
      </vt:variant>
    </vt:vector>
  </HeadingPairs>
  <TitlesOfParts>
    <vt:vector baseType="lpstr" size="34">
      <vt:lpstr>Arial</vt:lpstr>
      <vt:lpstr>微软雅黑</vt:lpstr>
      <vt:lpstr>汉仪乐喵体W</vt:lpstr>
      <vt:lpstr>幼圆</vt:lpstr>
      <vt:lpstr>Office 主题​​</vt:lpstr>
      <vt:lpstr>现代文阅读手法题</vt:lpstr>
      <vt:lpstr>1.叙述的手法</vt:lpstr>
      <vt:lpstr>PowerPoint Presentation</vt:lpstr>
      <vt:lpstr>PowerPoint Presentation</vt:lpstr>
      <vt:lpstr>PowerPoint Presentation</vt:lpstr>
      <vt:lpstr>PowerPoint Presentation</vt:lpstr>
      <vt:lpstr>PowerPoint Presentation</vt:lpstr>
      <vt:lpstr>PowerPoint Presentation</vt:lpstr>
      <vt:lpstr>2.贯穿全文的某词的作用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3.标点符号的作用</vt:lpstr>
      <vt:lpstr>PowerPoint Presentation</vt:lpstr>
      <vt:lpstr>4.语言风格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感谢聆听！</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2021-12-19T10:57:55.768</cp:lastPrinted>
  <dcterms:created xsi:type="dcterms:W3CDTF">2021-12-19T10:57:55Z</dcterms:created>
  <dcterms:modified xsi:type="dcterms:W3CDTF">2021-12-19T02:57:57Z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