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78" r:id="rId2"/>
  </p:sldMasterIdLst>
  <p:notesMasterIdLst>
    <p:notesMasterId r:id="rId46"/>
  </p:notesMasterIdLst>
  <p:sldIdLst>
    <p:sldId id="721" r:id="rId3"/>
    <p:sldId id="664" r:id="rId4"/>
    <p:sldId id="817" r:id="rId5"/>
    <p:sldId id="805" r:id="rId6"/>
    <p:sldId id="807" r:id="rId7"/>
    <p:sldId id="820" r:id="rId8"/>
    <p:sldId id="809" r:id="rId9"/>
    <p:sldId id="663" r:id="rId10"/>
    <p:sldId id="842" r:id="rId11"/>
    <p:sldId id="843" r:id="rId12"/>
    <p:sldId id="844" r:id="rId13"/>
    <p:sldId id="818" r:id="rId14"/>
    <p:sldId id="404" r:id="rId15"/>
    <p:sldId id="812" r:id="rId16"/>
    <p:sldId id="813" r:id="rId17"/>
    <p:sldId id="811" r:id="rId18"/>
    <p:sldId id="816" r:id="rId19"/>
    <p:sldId id="821" r:id="rId20"/>
    <p:sldId id="822" r:id="rId21"/>
    <p:sldId id="823" r:id="rId22"/>
    <p:sldId id="810" r:id="rId23"/>
    <p:sldId id="824" r:id="rId24"/>
    <p:sldId id="825" r:id="rId25"/>
    <p:sldId id="826" r:id="rId26"/>
    <p:sldId id="827" r:id="rId27"/>
    <p:sldId id="831" r:id="rId28"/>
    <p:sldId id="829" r:id="rId29"/>
    <p:sldId id="832" r:id="rId30"/>
    <p:sldId id="439" r:id="rId31"/>
    <p:sldId id="830" r:id="rId32"/>
    <p:sldId id="834" r:id="rId33"/>
    <p:sldId id="846" r:id="rId34"/>
    <p:sldId id="833" r:id="rId35"/>
    <p:sldId id="836" r:id="rId36"/>
    <p:sldId id="837" r:id="rId37"/>
    <p:sldId id="835" r:id="rId38"/>
    <p:sldId id="528" r:id="rId39"/>
    <p:sldId id="849" r:id="rId40"/>
    <p:sldId id="847" r:id="rId41"/>
    <p:sldId id="848" r:id="rId42"/>
    <p:sldId id="850" r:id="rId43"/>
    <p:sldId id="851" r:id="rId44"/>
    <p:sldId id="838" r:id="rId4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0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70" autoAdjust="0"/>
    <p:restoredTop sz="94660"/>
  </p:normalViewPr>
  <p:slideViewPr>
    <p:cSldViewPr>
      <p:cViewPr varScale="1">
        <p:scale>
          <a:sx n="70" d="100"/>
          <a:sy n="70" d="100"/>
        </p:scale>
        <p:origin x="143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71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A57E27-F4FA-4691-A6CB-33F27B66899F}" type="datetimeFigureOut">
              <a:rPr lang="zh-CN" altLang="en-US" smtClean="0"/>
              <a:pPr/>
              <a:t>2019/3/8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678F9B-6206-46C1-A0B8-B671F65AEC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84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9268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D97D9-CC8F-4533-AFFE-50E5E5F73496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7968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13B63-5CFE-4C77-946D-3F55FC63C206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6806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D97D9-CC8F-4533-AFFE-50E5E5F73496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4520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13B63-5CFE-4C77-946D-3F55FC63C206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5510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D97D9-CC8F-4533-AFFE-50E5E5F73496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8688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1088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13B63-5CFE-4C77-946D-3F55FC63C206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201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13B63-5CFE-4C77-946D-3F55FC63C206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05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044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113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8197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13B63-5CFE-4C77-946D-3F55FC63C20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4379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13B63-5CFE-4C77-946D-3F55FC63C20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1373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13B63-5CFE-4C77-946D-3F55FC63C20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237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571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4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94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0"/>
          <p:cNvSpPr/>
          <p:nvPr userDrawn="1"/>
        </p:nvSpPr>
        <p:spPr bwMode="auto">
          <a:xfrm>
            <a:off x="2295525" y="6619875"/>
            <a:ext cx="4763" cy="0"/>
          </a:xfrm>
          <a:custGeom>
            <a:avLst/>
            <a:gdLst>
              <a:gd name="T0" fmla="*/ 1 w 1"/>
              <a:gd name="T1" fmla="*/ 0 w 1"/>
              <a:gd name="T2" fmla="*/ 0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0072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425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311389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856764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400428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2912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8930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86960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47537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77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796860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47871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35870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3555D1A-EE91-47A6-9276-6470489872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B263B163-19C5-4FC6-9032-7E74FF7D48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7A5A72D-7F24-4AF1-B0A3-0029F45669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2D4ADA9-4706-40C7-A4F4-57B736314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A3033BD-71D9-4028-94BC-FF974EC81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1579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FA91FCC-9C7E-4EE9-8508-8D7E2EFB9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FBCEF339-21EA-46EA-8F72-17DF6AF4D1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633399C-CE8A-4F5B-BC31-0220177EEE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42A89A1-2AF0-4A7E-88C8-B5BC7E823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8E1CF6C-88C9-49D7-AFC8-FEB664221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5835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B48816B-E6E2-4496-B8B0-0CA93BDC7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87043D6B-E620-4508-A121-EE11554E81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F3453D1-2F2C-4846-9E19-FF9128184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D19CCCC-CCA8-424B-B51E-FC144AEB0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56C9E54-D269-4736-9593-31F4FC6D4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7194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9D3AABF-34B1-4DB6-8644-B8AB0D2FD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ACF62CA-7F6D-4712-925F-EF95F71C35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08F7554E-6C25-4EB7-8E2F-046CDDF28F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1539FA59-24FF-4C00-9FB1-3C7C379B2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F477227F-E9D6-43BE-9AAF-95CFCFC1B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E909DA9B-5CC8-4F2B-A400-0444138E6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6061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89870DB-EDBA-434B-BB6F-E7200E683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96263263-2416-44CC-A213-B3CFCC49AF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73998EF3-0631-4F4D-B914-ED2791AF22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41620CDB-EAE4-4AE7-8AA0-4DD016880A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5FD22809-7A9D-4603-ADBF-1A65220533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89DA305C-5168-4B40-80BB-19FB36890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CE43C72F-72EB-481E-B4CD-ADA7FC92C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5AD4C701-4B0D-494C-9F22-65134503B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8794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853BCD1-8126-4DDB-909A-C7F01E0C7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DA84EC52-FC02-499E-B931-76E8F9D60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F19BFEC8-4084-443B-9352-DA9D81573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4188E09D-A43A-42FE-8E2F-89435A8A0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4504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88E4C926-B714-4D0C-9F4C-5FAAC8EDC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BFA3869-0ECA-440F-BC42-E3D3D644C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0DE761F-1FF2-4B37-81B5-DC84D7390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364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55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990A499-47C4-48EB-AC85-DDE0E7769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F4D38996-B440-453C-85E3-B72723275C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35B425C2-54A9-4FD5-8AB4-A249D323FA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926DAC1B-E537-46C0-84BB-B0FCD5F1A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9ABC3F5A-04E8-4374-BC8F-FA6ED7E1F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65A5A067-8B51-4A0C-96F2-C543E3A10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1790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FCAD624-853B-4430-9543-13FAFB3E38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0F9D540F-5B38-4F89-AE81-9C9AD6366C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D73EA5FF-EFDE-46EF-A0E8-726A7AE3C7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AD2627A8-23F5-4A8E-BA2C-701AF05E3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7D075EED-0F0D-4972-B5C2-8B7317DF4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3F1BD4E-3927-4561-8878-B0844F50F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4173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B618F92-B9E5-40BA-B020-D3D200AB2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7A0F6B47-479F-46C9-9AB6-F22BDC88E5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AD79DC3-181D-493A-95E5-2CEA9BB9E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D94ABCA-FF8E-4180-8751-9CB3F1325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FF123EF-A965-41BE-B3B1-57CEAEB25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3825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3BE79ACA-B5EC-4576-B7A3-3CC436D86D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EB6F489D-6D46-42A3-BD86-75B2FC7863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5D3E66F-9405-4BD8-B127-AE03AD142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D65B010-A15B-4872-B8CF-9CC1E3302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DAB4AAA-E91D-4CE4-9C1C-A0CC2C6F3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43935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0274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1219039"/>
      </p:ext>
    </p:extLst>
  </p:cSld>
  <p:clrMapOvr>
    <a:masterClrMapping/>
  </p:clrMapOvr>
  <p:transition spd="slow" advClick="0" advTm="3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534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41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6901" y="204487"/>
            <a:ext cx="7886700" cy="549275"/>
          </a:xfrm>
        </p:spPr>
        <p:txBody>
          <a:bodyPr>
            <a:normAutofit/>
          </a:bodyPr>
          <a:lstStyle>
            <a:lvl1pPr algn="r">
              <a:defRPr sz="3200" b="1">
                <a:solidFill>
                  <a:srgbClr val="307C0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0" y="753763"/>
            <a:ext cx="9144000" cy="59677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80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064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4924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6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4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756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8FF18D5F-041F-47C2-AD0A-D8B63F8C1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93A0190B-9D43-45B7-A06E-513651912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7FAC968-169D-4E62-A222-8F62E96DF8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986730D-3D02-426B-8111-B1AF31BF3E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01B9B12-D509-4CB8-A519-EF4CFCB2C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095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825" r:id="rId12"/>
    <p:sldLayoutId id="2147483826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notesSlide" Target="../notesSlides/notesSlide10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slideLayout" Target="../slideLayouts/slideLayout35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13" Type="http://schemas.openxmlformats.org/officeDocument/2006/relationships/tags" Target="../tags/tag35.xml"/><Relationship Id="rId18" Type="http://schemas.openxmlformats.org/officeDocument/2006/relationships/tags" Target="../tags/tag40.xml"/><Relationship Id="rId3" Type="http://schemas.openxmlformats.org/officeDocument/2006/relationships/tags" Target="../tags/tag25.xml"/><Relationship Id="rId21" Type="http://schemas.openxmlformats.org/officeDocument/2006/relationships/tags" Target="../tags/tag43.xml"/><Relationship Id="rId7" Type="http://schemas.openxmlformats.org/officeDocument/2006/relationships/tags" Target="../tags/tag29.xml"/><Relationship Id="rId12" Type="http://schemas.openxmlformats.org/officeDocument/2006/relationships/tags" Target="../tags/tag34.xml"/><Relationship Id="rId17" Type="http://schemas.openxmlformats.org/officeDocument/2006/relationships/tags" Target="../tags/tag39.xml"/><Relationship Id="rId2" Type="http://schemas.openxmlformats.org/officeDocument/2006/relationships/tags" Target="../tags/tag24.xml"/><Relationship Id="rId16" Type="http://schemas.openxmlformats.org/officeDocument/2006/relationships/tags" Target="../tags/tag38.xml"/><Relationship Id="rId20" Type="http://schemas.openxmlformats.org/officeDocument/2006/relationships/tags" Target="../tags/tag42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tags" Target="../tags/tag33.xml"/><Relationship Id="rId24" Type="http://schemas.openxmlformats.org/officeDocument/2006/relationships/notesSlide" Target="../notesSlides/notesSlide12.xml"/><Relationship Id="rId5" Type="http://schemas.openxmlformats.org/officeDocument/2006/relationships/tags" Target="../tags/tag27.xml"/><Relationship Id="rId15" Type="http://schemas.openxmlformats.org/officeDocument/2006/relationships/tags" Target="../tags/tag37.xml"/><Relationship Id="rId23" Type="http://schemas.openxmlformats.org/officeDocument/2006/relationships/slideLayout" Target="../slideLayouts/slideLayout35.xml"/><Relationship Id="rId10" Type="http://schemas.openxmlformats.org/officeDocument/2006/relationships/tags" Target="../tags/tag32.xml"/><Relationship Id="rId19" Type="http://schemas.openxmlformats.org/officeDocument/2006/relationships/tags" Target="../tags/tag41.xml"/><Relationship Id="rId4" Type="http://schemas.openxmlformats.org/officeDocument/2006/relationships/tags" Target="../tags/tag26.xml"/><Relationship Id="rId9" Type="http://schemas.openxmlformats.org/officeDocument/2006/relationships/tags" Target="../tags/tag31.xml"/><Relationship Id="rId14" Type="http://schemas.openxmlformats.org/officeDocument/2006/relationships/tags" Target="../tags/tag36.xml"/><Relationship Id="rId22" Type="http://schemas.openxmlformats.org/officeDocument/2006/relationships/tags" Target="../tags/tag4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52.xml"/><Relationship Id="rId13" Type="http://schemas.openxmlformats.org/officeDocument/2006/relationships/tags" Target="../tags/tag57.xml"/><Relationship Id="rId18" Type="http://schemas.openxmlformats.org/officeDocument/2006/relationships/tags" Target="../tags/tag62.xml"/><Relationship Id="rId3" Type="http://schemas.openxmlformats.org/officeDocument/2006/relationships/tags" Target="../tags/tag47.xml"/><Relationship Id="rId21" Type="http://schemas.openxmlformats.org/officeDocument/2006/relationships/tags" Target="../tags/tag65.xml"/><Relationship Id="rId7" Type="http://schemas.openxmlformats.org/officeDocument/2006/relationships/tags" Target="../tags/tag51.xml"/><Relationship Id="rId12" Type="http://schemas.openxmlformats.org/officeDocument/2006/relationships/tags" Target="../tags/tag56.xml"/><Relationship Id="rId17" Type="http://schemas.openxmlformats.org/officeDocument/2006/relationships/tags" Target="../tags/tag61.xml"/><Relationship Id="rId2" Type="http://schemas.openxmlformats.org/officeDocument/2006/relationships/tags" Target="../tags/tag46.xml"/><Relationship Id="rId16" Type="http://schemas.openxmlformats.org/officeDocument/2006/relationships/tags" Target="../tags/tag60.xml"/><Relationship Id="rId20" Type="http://schemas.openxmlformats.org/officeDocument/2006/relationships/tags" Target="../tags/tag64.xml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11" Type="http://schemas.openxmlformats.org/officeDocument/2006/relationships/tags" Target="../tags/tag55.xml"/><Relationship Id="rId24" Type="http://schemas.openxmlformats.org/officeDocument/2006/relationships/notesSlide" Target="../notesSlides/notesSlide14.xml"/><Relationship Id="rId5" Type="http://schemas.openxmlformats.org/officeDocument/2006/relationships/tags" Target="../tags/tag49.xml"/><Relationship Id="rId15" Type="http://schemas.openxmlformats.org/officeDocument/2006/relationships/tags" Target="../tags/tag59.xml"/><Relationship Id="rId23" Type="http://schemas.openxmlformats.org/officeDocument/2006/relationships/slideLayout" Target="../slideLayouts/slideLayout35.xml"/><Relationship Id="rId10" Type="http://schemas.openxmlformats.org/officeDocument/2006/relationships/tags" Target="../tags/tag54.xml"/><Relationship Id="rId19" Type="http://schemas.openxmlformats.org/officeDocument/2006/relationships/tags" Target="../tags/tag63.xml"/><Relationship Id="rId4" Type="http://schemas.openxmlformats.org/officeDocument/2006/relationships/tags" Target="../tags/tag48.xml"/><Relationship Id="rId9" Type="http://schemas.openxmlformats.org/officeDocument/2006/relationships/tags" Target="../tags/tag53.xml"/><Relationship Id="rId14" Type="http://schemas.openxmlformats.org/officeDocument/2006/relationships/tags" Target="../tags/tag58.xml"/><Relationship Id="rId22" Type="http://schemas.openxmlformats.org/officeDocument/2006/relationships/tags" Target="../tags/tag6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 34"/>
          <p:cNvSpPr/>
          <p:nvPr/>
        </p:nvSpPr>
        <p:spPr>
          <a:xfrm rot="10800000">
            <a:off x="827584" y="1152498"/>
            <a:ext cx="7560840" cy="482601"/>
          </a:xfrm>
          <a:custGeom>
            <a:avLst/>
            <a:gdLst>
              <a:gd name="connsiteX0" fmla="*/ 3055196 w 3236172"/>
              <a:gd name="connsiteY0" fmla="*/ 361951 h 361951"/>
              <a:gd name="connsiteX1" fmla="*/ 180975 w 3236172"/>
              <a:gd name="connsiteY1" fmla="*/ 361951 h 361951"/>
              <a:gd name="connsiteX2" fmla="*/ 0 w 3236172"/>
              <a:gd name="connsiteY2" fmla="*/ 0 h 361951"/>
              <a:gd name="connsiteX3" fmla="*/ 3236172 w 3236172"/>
              <a:gd name="connsiteY3" fmla="*/ 0 h 361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6172" h="361951">
                <a:moveTo>
                  <a:pt x="3055196" y="361951"/>
                </a:moveTo>
                <a:lnTo>
                  <a:pt x="180975" y="361951"/>
                </a:lnTo>
                <a:lnTo>
                  <a:pt x="0" y="0"/>
                </a:lnTo>
                <a:lnTo>
                  <a:pt x="3236172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7946" y="1641333"/>
            <a:ext cx="9136054" cy="2892357"/>
          </a:xfrm>
          <a:prstGeom prst="hexag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330200" dist="38100" dir="5400000" algn="t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六边形 36"/>
          <p:cNvSpPr/>
          <p:nvPr/>
        </p:nvSpPr>
        <p:spPr>
          <a:xfrm>
            <a:off x="1703290" y="4241804"/>
            <a:ext cx="5535711" cy="124097"/>
          </a:xfrm>
          <a:prstGeom prst="hexagon">
            <a:avLst/>
          </a:prstGeom>
          <a:solidFill>
            <a:srgbClr val="FF0000">
              <a:alpha val="77000"/>
            </a:srgbClr>
          </a:solidFill>
          <a:ln>
            <a:noFill/>
          </a:ln>
          <a:effectLst>
            <a:innerShdw blurRad="3937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059268" y="5175611"/>
            <a:ext cx="6185140" cy="1048658"/>
            <a:chOff x="2729797" y="3905755"/>
            <a:chExt cx="4642618" cy="342871"/>
          </a:xfrm>
          <a:solidFill>
            <a:srgbClr val="FF0000"/>
          </a:solidFill>
        </p:grpSpPr>
        <p:sp>
          <p:nvSpPr>
            <p:cNvPr id="33" name="六边形 32"/>
            <p:cNvSpPr/>
            <p:nvPr/>
          </p:nvSpPr>
          <p:spPr>
            <a:xfrm>
              <a:off x="2751893" y="3905755"/>
              <a:ext cx="4620521" cy="34287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729797" y="4016812"/>
              <a:ext cx="4642618" cy="15094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2400" dirty="0"/>
                <a:t>深圳市教育科学研究院     葛福安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716826" y="1628872"/>
            <a:ext cx="1465731" cy="2892357"/>
            <a:chOff x="6625262" y="1207857"/>
            <a:chExt cx="1994431" cy="2169268"/>
          </a:xfrm>
          <a:solidFill>
            <a:srgbClr val="FF0000"/>
          </a:solidFill>
        </p:grpSpPr>
        <p:sp>
          <p:nvSpPr>
            <p:cNvPr id="5" name="六边形 4"/>
            <p:cNvSpPr/>
            <p:nvPr/>
          </p:nvSpPr>
          <p:spPr>
            <a:xfrm rot="16200000">
              <a:off x="6537845" y="1397209"/>
              <a:ext cx="2169268" cy="1790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625262" y="1980866"/>
              <a:ext cx="1994431" cy="62324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2019</a:t>
              </a:r>
              <a:endParaRPr lang="zh-CN" altLang="en-US" sz="4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059268" y="1161945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2019</a:t>
            </a: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年深圳一模分析会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Rectangle 18">
            <a:extLst>
              <a:ext uri="{FF2B5EF4-FFF2-40B4-BE49-F238E27FC236}">
                <a16:creationId xmlns="" xmlns:a16="http://schemas.microsoft.com/office/drawing/2014/main" id="{DE5E9A58-AE44-4982-A8CB-8CC664C4EC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417" y="2574901"/>
            <a:ext cx="739395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凸显综合考查</a:t>
            </a:r>
            <a:r>
              <a:rPr lang="en-US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消解应试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模式</a:t>
            </a:r>
            <a:endParaRPr lang="en-US" altLang="zh-CN" sz="4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——2019</a:t>
            </a:r>
            <a:r>
              <a:rPr lang="zh-CN" altLang="en-US" sz="24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年深圳一模命题意图阐释及高考备考策略</a:t>
            </a:r>
            <a:endParaRPr lang="zh-CN" altLang="en-US" sz="24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991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7" grpId="0" animBg="1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59"/>
          <p:cNvSpPr>
            <a:spLocks noChangeArrowheads="1"/>
          </p:cNvSpPr>
          <p:nvPr/>
        </p:nvSpPr>
        <p:spPr bwMode="auto">
          <a:xfrm>
            <a:off x="2867298" y="1497196"/>
            <a:ext cx="583264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应试模式之思维模式</a:t>
            </a:r>
            <a:endParaRPr lang="zh-CN" altLang="en-US" sz="4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17"/>
          <p:cNvSpPr txBox="1"/>
          <p:nvPr/>
        </p:nvSpPr>
        <p:spPr>
          <a:xfrm>
            <a:off x="395536" y="4445152"/>
            <a:ext cx="8280920" cy="332399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Roboto Light" charset="0"/>
              <a:cs typeface="Roboto Light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71600" y="1303167"/>
            <a:ext cx="1607462" cy="1899577"/>
            <a:chOff x="3197057" y="2284063"/>
            <a:chExt cx="2643765" cy="2343151"/>
          </a:xfrm>
        </p:grpSpPr>
        <p:sp>
          <p:nvSpPr>
            <p:cNvPr id="5" name="Freeform 5"/>
            <p:cNvSpPr/>
            <p:nvPr/>
          </p:nvSpPr>
          <p:spPr bwMode="auto">
            <a:xfrm rot="10800000">
              <a:off x="3197057" y="2284063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3589407" y="2523400"/>
              <a:ext cx="2056646" cy="182279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8100000" scaled="0"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4400" dirty="0">
                <a:solidFill>
                  <a:schemeClr val="bg1"/>
                </a:solidFill>
                <a:latin typeface="Agency FB" panose="020B0503020202020204" pitchFamily="34" charset="0"/>
                <a:ea typeface="造字工房悦黑体验版常规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7189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59259E-6 L -4.16667E-6 0.05 " pathEditMode="relative" rAng="0" ptsTypes="AA">
                                      <p:cBhvr>
                                        <p:cTn id="24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474" y="548680"/>
            <a:ext cx="911652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３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根据原文内容，下列说法正确的一项是（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分）</a:t>
            </a:r>
          </a:p>
          <a:p>
            <a:pPr marL="466725" indent="-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．要想更好理解经典的内涵，应该摆脱经典特殊性的限制，着重分析它的普遍意义。</a:t>
            </a:r>
          </a:p>
          <a:p>
            <a:pPr marL="466725" indent="-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．中国文化只有“走出去”参与世界范围的“百家争鸣”，才能体现“学无中西”。</a:t>
            </a:r>
          </a:p>
          <a:p>
            <a:pPr marL="466725" indent="-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．外来语在思想和观念上影响现代汉语，现代汉语</a:t>
            </a:r>
            <a:r>
              <a:rPr lang="zh-CN" altLang="zh-CN" sz="24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也必然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会在文化互动中影响西方。</a:t>
            </a:r>
          </a:p>
          <a:p>
            <a:pPr indent="2000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．反思“以中释中”的观念，不排斥以“纯而又纯”的方式去解释中国以往的经典。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1772791"/>
              </p:ext>
            </p:extLst>
          </p:nvPr>
        </p:nvGraphicFramePr>
        <p:xfrm>
          <a:off x="642386" y="3068960"/>
          <a:ext cx="7886701" cy="29163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83733"/>
                <a:gridCol w="1986267"/>
                <a:gridCol w="583733"/>
                <a:gridCol w="927662"/>
                <a:gridCol w="927662"/>
                <a:gridCol w="927662"/>
                <a:gridCol w="927662"/>
                <a:gridCol w="1022320"/>
              </a:tblGrid>
              <a:tr h="516058">
                <a:tc grid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单选题选项统计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520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题号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考核点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正确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选项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选</a:t>
                      </a:r>
                      <a:r>
                        <a:rPr lang="en-US" sz="1400" kern="100">
                          <a:effectLst/>
                        </a:rPr>
                        <a:t>A</a:t>
                      </a:r>
                      <a:r>
                        <a:rPr lang="zh-CN" sz="1400" kern="100">
                          <a:effectLst/>
                        </a:rPr>
                        <a:t>率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（</a:t>
                      </a:r>
                      <a:r>
                        <a:rPr lang="en-US" sz="1400" kern="100">
                          <a:effectLst/>
                        </a:rPr>
                        <a:t>%</a:t>
                      </a:r>
                      <a:r>
                        <a:rPr lang="zh-CN" sz="1400" kern="100">
                          <a:effectLst/>
                        </a:rPr>
                        <a:t>）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选</a:t>
                      </a:r>
                      <a:r>
                        <a:rPr lang="en-US" sz="1400" kern="100">
                          <a:effectLst/>
                        </a:rPr>
                        <a:t>B</a:t>
                      </a:r>
                      <a:r>
                        <a:rPr lang="zh-CN" sz="1400" kern="100">
                          <a:effectLst/>
                        </a:rPr>
                        <a:t>率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（</a:t>
                      </a:r>
                      <a:r>
                        <a:rPr lang="en-US" sz="1400" kern="100">
                          <a:effectLst/>
                        </a:rPr>
                        <a:t>%</a:t>
                      </a:r>
                      <a:r>
                        <a:rPr lang="zh-CN" sz="1400" kern="100">
                          <a:effectLst/>
                        </a:rPr>
                        <a:t>）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选</a:t>
                      </a:r>
                      <a:r>
                        <a:rPr lang="en-US" sz="1400" kern="100">
                          <a:effectLst/>
                        </a:rPr>
                        <a:t>C</a:t>
                      </a:r>
                      <a:r>
                        <a:rPr lang="zh-CN" sz="1400" kern="100">
                          <a:effectLst/>
                        </a:rPr>
                        <a:t>率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（</a:t>
                      </a:r>
                      <a:r>
                        <a:rPr lang="en-US" sz="1400" kern="100">
                          <a:effectLst/>
                        </a:rPr>
                        <a:t>%</a:t>
                      </a:r>
                      <a:r>
                        <a:rPr lang="zh-CN" sz="1400" kern="100">
                          <a:effectLst/>
                        </a:rPr>
                        <a:t>）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选</a:t>
                      </a:r>
                      <a:r>
                        <a:rPr lang="en-US" sz="1400" kern="100">
                          <a:effectLst/>
                        </a:rPr>
                        <a:t>D</a:t>
                      </a:r>
                      <a:r>
                        <a:rPr lang="zh-CN" sz="1400" kern="100">
                          <a:effectLst/>
                        </a:rPr>
                        <a:t>率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（</a:t>
                      </a:r>
                      <a:r>
                        <a:rPr lang="en-US" sz="1400" kern="100">
                          <a:effectLst/>
                        </a:rPr>
                        <a:t>%</a:t>
                      </a:r>
                      <a:r>
                        <a:rPr lang="zh-CN" sz="1400" kern="100">
                          <a:effectLst/>
                        </a:rPr>
                        <a:t>）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其他</a:t>
                      </a:r>
                      <a:r>
                        <a:rPr lang="en-US" sz="1400" kern="100" dirty="0">
                          <a:effectLst/>
                        </a:rPr>
                        <a:t>(%)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  <a:tr h="5160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1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内容理解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D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6.53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u="sng" kern="100" dirty="0">
                          <a:effectLst/>
                        </a:rPr>
                        <a:t>24.09</a:t>
                      </a:r>
                      <a:endParaRPr lang="zh-CN" sz="2400" b="1" u="sng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7.29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FF0000"/>
                          </a:solidFill>
                          <a:effectLst/>
                        </a:rPr>
                        <a:t>62.04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0.05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  <a:tr h="5160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2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论证分析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D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15.27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9.64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u="sng" kern="100" dirty="0">
                          <a:effectLst/>
                        </a:rPr>
                        <a:t>32.70</a:t>
                      </a:r>
                      <a:endParaRPr lang="zh-CN" sz="2400" b="1" u="sng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FF0000"/>
                          </a:solidFill>
                          <a:effectLst/>
                        </a:rPr>
                        <a:t>42.32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0.08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  <a:tr h="5160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3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依文推断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C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u="sng" kern="100" dirty="0">
                          <a:effectLst/>
                        </a:rPr>
                        <a:t>24.55</a:t>
                      </a:r>
                      <a:endParaRPr lang="zh-CN" sz="2400" b="1" u="sng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7.38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FF0000"/>
                          </a:solidFill>
                          <a:effectLst/>
                        </a:rPr>
                        <a:t>53.97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14.04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0.06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787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59"/>
          <p:cNvSpPr>
            <a:spLocks noChangeArrowheads="1"/>
          </p:cNvSpPr>
          <p:nvPr/>
        </p:nvSpPr>
        <p:spPr bwMode="auto">
          <a:xfrm>
            <a:off x="2699197" y="1700808"/>
            <a:ext cx="7704856" cy="1625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应试模式之答题</a:t>
            </a:r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模式</a:t>
            </a:r>
            <a:endParaRPr lang="en-US" altLang="zh-CN" sz="4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en-US" altLang="zh-CN" sz="4800" dirty="0" smtClean="0">
                <a:solidFill>
                  <a:srgbClr val="307C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endParaRPr lang="zh-CN" altLang="en-US" sz="4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17"/>
          <p:cNvSpPr txBox="1"/>
          <p:nvPr/>
        </p:nvSpPr>
        <p:spPr>
          <a:xfrm>
            <a:off x="395536" y="4445152"/>
            <a:ext cx="8280920" cy="332399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Roboto Light" charset="0"/>
              <a:cs typeface="Roboto Light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71600" y="1303167"/>
            <a:ext cx="1607462" cy="1899577"/>
            <a:chOff x="3197057" y="2284063"/>
            <a:chExt cx="2643765" cy="2343151"/>
          </a:xfrm>
        </p:grpSpPr>
        <p:sp>
          <p:nvSpPr>
            <p:cNvPr id="5" name="Freeform 5"/>
            <p:cNvSpPr/>
            <p:nvPr/>
          </p:nvSpPr>
          <p:spPr bwMode="auto">
            <a:xfrm rot="10800000">
              <a:off x="3197057" y="2284063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3589407" y="2523400"/>
              <a:ext cx="2056646" cy="182279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8100000" scaled="0"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4400" dirty="0">
                <a:solidFill>
                  <a:schemeClr val="bg1"/>
                </a:solidFill>
                <a:latin typeface="Agency FB" panose="020B0503020202020204" pitchFamily="34" charset="0"/>
                <a:ea typeface="造字工房悦黑体验版常规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1807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59259E-6 L -4.16667E-6 0.05 " pathEditMode="relative" rAng="0" ptsTypes="AA">
                                      <p:cBhvr>
                                        <p:cTn id="19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59C546D-44A2-4808-B003-C8C8E9D3CA4E}"/>
              </a:ext>
            </a:extLst>
          </p:cNvPr>
          <p:cNvSpPr/>
          <p:nvPr/>
        </p:nvSpPr>
        <p:spPr>
          <a:xfrm>
            <a:off x="6948264" y="1012952"/>
            <a:ext cx="1728192" cy="1930337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pitchFamily="49" charset="-122"/>
              </a:rPr>
              <a:t>答题不审题，就是坑自己！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7" y="934758"/>
            <a:ext cx="5328591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kern="100" dirty="0">
                <a:latin typeface="Calibri" panose="020F0502020204030204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kern="1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 pitchFamily="18" charset="0"/>
              </a:rPr>
              <a:t>乡村的变革</a:t>
            </a:r>
            <a:r>
              <a:rPr lang="zh-CN" altLang="zh-CN" sz="2800" kern="100" dirty="0">
                <a:latin typeface="Calibri" panose="020F0502020204030204"/>
                <a:ea typeface="宋体" panose="02010600030101010101" pitchFamily="2" charset="-122"/>
                <a:cs typeface="Times New Roman" panose="02020603050405020304" pitchFamily="18" charset="0"/>
              </a:rPr>
              <a:t>使恒老八的</a:t>
            </a:r>
            <a:r>
              <a:rPr lang="zh-CN" altLang="zh-CN" sz="2800" kern="1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 pitchFamily="18" charset="0"/>
              </a:rPr>
              <a:t>精神面貌</a:t>
            </a:r>
            <a:r>
              <a:rPr lang="zh-CN" altLang="zh-CN" sz="2800" kern="100" dirty="0">
                <a:latin typeface="Calibri" panose="020F0502020204030204"/>
                <a:ea typeface="宋体" panose="02010600030101010101" pitchFamily="2" charset="-122"/>
                <a:cs typeface="Times New Roman" panose="02020603050405020304" pitchFamily="18" charset="0"/>
              </a:rPr>
              <a:t>发生了哪些变化？请结合作品简要分析。</a:t>
            </a:r>
            <a:r>
              <a:rPr lang="zh-CN" altLang="zh-CN" sz="2800" kern="0" dirty="0">
                <a:latin typeface="Calibri" panose="020F0502020204030204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kern="0" dirty="0">
                <a:latin typeface="Calibri" panose="020F0502020204030204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kern="0" dirty="0">
                <a:latin typeface="Calibri" panose="020F0502020204030204"/>
                <a:ea typeface="宋体" panose="02010600030101010101" pitchFamily="2" charset="-122"/>
                <a:cs typeface="Times New Roman" panose="02020603050405020304" pitchFamily="18" charset="0"/>
              </a:rPr>
              <a:t>分）</a:t>
            </a:r>
            <a:endParaRPr lang="zh-CN" altLang="zh-CN" sz="2800" kern="100" dirty="0">
              <a:effectLst/>
              <a:latin typeface="Calibri" panose="020F0502020204030204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0738" y="2906355"/>
            <a:ext cx="5301421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altLang="zh-CN" sz="28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8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．小说在叙述中</a:t>
            </a:r>
            <a:r>
              <a:rPr lang="zh-CN" altLang="zh-CN" sz="28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穿插</a:t>
            </a:r>
            <a:r>
              <a:rPr lang="zh-CN" altLang="zh-CN" sz="28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了环境描写，</a:t>
            </a:r>
            <a:r>
              <a:rPr lang="zh-CN" altLang="zh-CN" sz="28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这样写</a:t>
            </a:r>
            <a:r>
              <a:rPr lang="zh-CN" altLang="zh-CN" sz="28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有哪些作用？请结合作品简要分析。（</a:t>
            </a:r>
            <a:r>
              <a:rPr lang="en-US" altLang="zh-CN" sz="28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分）</a:t>
            </a:r>
          </a:p>
        </p:txBody>
      </p:sp>
      <p:sp>
        <p:nvSpPr>
          <p:cNvPr id="5" name="矩形 4"/>
          <p:cNvSpPr/>
          <p:nvPr/>
        </p:nvSpPr>
        <p:spPr>
          <a:xfrm>
            <a:off x="683567" y="4877952"/>
            <a:ext cx="5157405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altLang="zh-CN" sz="28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15.</a:t>
            </a:r>
            <a:r>
              <a:rPr lang="zh-CN" altLang="zh-CN" sz="28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本诗</a:t>
            </a:r>
            <a:r>
              <a:rPr lang="zh-CN" altLang="zh-CN" sz="28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因不遇</a:t>
            </a:r>
            <a:r>
              <a:rPr lang="zh-CN" altLang="zh-CN" sz="28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而作</a:t>
            </a:r>
            <a:r>
              <a:rPr lang="zh-CN" altLang="zh-CN" sz="28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却并不</a:t>
            </a:r>
            <a:r>
              <a:rPr lang="zh-CN" altLang="zh-CN" sz="2800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消沉</a:t>
            </a:r>
            <a:r>
              <a:rPr lang="zh-CN" altLang="en-US" sz="28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28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</a:t>
            </a:r>
            <a:r>
              <a:rPr lang="zh-CN" altLang="zh-CN" sz="28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结合全</a:t>
            </a:r>
            <a:r>
              <a:rPr lang="zh-CN" altLang="zh-CN" sz="28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诗</a:t>
            </a:r>
            <a:r>
              <a:rPr lang="zh-CN" altLang="en-US" sz="2800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（对此）</a:t>
            </a:r>
            <a:r>
              <a:rPr lang="zh-CN" altLang="zh-CN" sz="28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加以</a:t>
            </a:r>
            <a:r>
              <a:rPr lang="zh-CN" altLang="zh-CN" sz="28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简要分析。（</a:t>
            </a:r>
            <a:r>
              <a:rPr lang="en-US" altLang="zh-CN" sz="28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260648"/>
            <a:ext cx="8856984" cy="1854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  <a:spcAft>
                <a:spcPts val="0"/>
              </a:spcAft>
            </a:pPr>
            <a:r>
              <a:rPr lang="en-US" altLang="zh-CN" sz="3200" b="1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</a:t>
            </a:r>
            <a:r>
              <a:rPr lang="zh-CN" altLang="zh-CN" sz="3200" kern="0" dirty="0">
                <a:ea typeface="宋体" panose="02010600030101010101" pitchFamily="2" charset="-122"/>
                <a:cs typeface="Times New Roman" panose="02020603050405020304" pitchFamily="18" charset="0"/>
              </a:rPr>
              <a:t>小说中说</a:t>
            </a:r>
            <a:r>
              <a:rPr lang="zh-CN" altLang="zh-CN" sz="3200" kern="0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赵一曼</a:t>
            </a:r>
            <a:r>
              <a:rPr lang="en-US" altLang="zh-CN" sz="3200" kern="0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kern="0" dirty="0">
                <a:ea typeface="宋体" panose="02010600030101010101" pitchFamily="2" charset="-122"/>
                <a:cs typeface="Times New Roman" panose="02020603050405020304" pitchFamily="18" charset="0"/>
              </a:rPr>
              <a:t>身弥漫着拔俗的</a:t>
            </a:r>
            <a:r>
              <a:rPr lang="zh-CN" altLang="zh-CN" sz="3200" kern="0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文人气质</a:t>
            </a:r>
            <a:r>
              <a:rPr lang="zh-CN" altLang="zh-CN" sz="3200" kern="0" dirty="0">
                <a:ea typeface="宋体" panose="02010600030101010101" pitchFamily="2" charset="-122"/>
                <a:cs typeface="Times New Roman" panose="02020603050405020304" pitchFamily="18" charset="0"/>
              </a:rPr>
              <a:t>和职业军人的冷峻</a:t>
            </a:r>
            <a:r>
              <a:rPr lang="en-US" altLang="zh-CN" sz="3200" kern="0" dirty="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kern="0" dirty="0">
                <a:ea typeface="宋体" panose="02010600030101010101" pitchFamily="2" charset="-122"/>
                <a:cs typeface="Times New Roman" panose="02020603050405020304" pitchFamily="18" charset="0"/>
              </a:rPr>
              <a:t>，请结合作品简要</a:t>
            </a:r>
            <a:r>
              <a:rPr lang="zh-CN" altLang="zh-CN" sz="3200" kern="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分析</a:t>
            </a:r>
            <a:r>
              <a:rPr lang="zh-CN" altLang="zh-CN" sz="3200" kern="0" dirty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kern="0" dirty="0">
                <a:ea typeface="宋体" panose="02010600030101010101" pitchFamily="2" charset="-122"/>
                <a:cs typeface="Times New Roman" panose="02020603050405020304" pitchFamily="18" charset="0"/>
              </a:rPr>
              <a:t> (6</a:t>
            </a:r>
            <a:r>
              <a:rPr lang="zh-CN" altLang="zh-CN" sz="3200" kern="0" dirty="0"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200" kern="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kern="100" dirty="0"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5516" y="1916832"/>
            <a:ext cx="864096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kern="0" dirty="0">
                <a:ea typeface="宋体" panose="02010600030101010101" pitchFamily="2" charset="-122"/>
                <a:cs typeface="Times New Roman" panose="02020603050405020304" pitchFamily="18" charset="0"/>
              </a:rPr>
              <a:t>拔俗的</a:t>
            </a:r>
            <a:r>
              <a:rPr lang="zh-CN" altLang="en-US" sz="2800" dirty="0" smtClean="0"/>
              <a:t>文人气质：雅致不俗，有知识，有见识，聪明智慧。</a:t>
            </a:r>
            <a:endParaRPr lang="en-US" altLang="zh-CN" sz="2800" dirty="0" smtClean="0"/>
          </a:p>
          <a:p>
            <a:r>
              <a:rPr lang="zh-CN" altLang="en-US" sz="2800" dirty="0" smtClean="0"/>
              <a:t>（喜欢丁香花</a:t>
            </a:r>
            <a:r>
              <a:rPr lang="en-US" altLang="zh-CN" sz="2800" dirty="0" smtClean="0"/>
              <a:t>——</a:t>
            </a:r>
            <a:r>
              <a:rPr lang="zh-CN" altLang="en-US" sz="2800" dirty="0" smtClean="0"/>
              <a:t>有情趣；深情回忆抗联生活</a:t>
            </a:r>
            <a:r>
              <a:rPr lang="en-US" altLang="zh-CN" sz="2800" dirty="0" smtClean="0"/>
              <a:t>——</a:t>
            </a:r>
            <a:r>
              <a:rPr lang="zh-CN" altLang="en-US" sz="2800" dirty="0" smtClean="0"/>
              <a:t>文雅浪漫；争取警士、护士</a:t>
            </a:r>
            <a:r>
              <a:rPr lang="en-US" altLang="zh-CN" sz="2800" dirty="0" smtClean="0"/>
              <a:t>——</a:t>
            </a:r>
            <a:r>
              <a:rPr lang="zh-CN" altLang="en-US" sz="2800" dirty="0" smtClean="0"/>
              <a:t>见识与智慧）</a:t>
            </a:r>
            <a:endParaRPr lang="en-US" altLang="zh-CN" sz="2800" dirty="0" smtClean="0"/>
          </a:p>
          <a:p>
            <a:r>
              <a:rPr lang="zh-CN" altLang="zh-CN" sz="2800" kern="0" dirty="0">
                <a:ea typeface="宋体" panose="02010600030101010101" pitchFamily="2" charset="-122"/>
                <a:cs typeface="Times New Roman" panose="02020603050405020304" pitchFamily="18" charset="0"/>
              </a:rPr>
              <a:t>职业军人的</a:t>
            </a:r>
            <a:r>
              <a:rPr lang="zh-CN" altLang="zh-CN" sz="2800" kern="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冷峻</a:t>
            </a:r>
            <a:r>
              <a:rPr lang="zh-CN" altLang="en-US" sz="2800" kern="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：坚贞不屈，坚定的意志；从容淡定，理智沉稳。</a:t>
            </a:r>
            <a:endParaRPr lang="en-US" altLang="zh-CN" sz="2800" kern="0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800" kern="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（严刑拷打</a:t>
            </a:r>
            <a:r>
              <a:rPr lang="en-US" altLang="zh-CN" sz="2800" kern="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kern="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意志坚定；逃走失败，笑对死亡</a:t>
            </a:r>
            <a:r>
              <a:rPr lang="en-US" altLang="zh-CN" sz="2800" kern="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kern="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从容淡定；临刑给儿子留信：为国牺牲，不忘民族大义，理智沉稳）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6984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332656"/>
            <a:ext cx="8208912" cy="1114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  <a:spcAft>
                <a:spcPts val="0"/>
              </a:spcAft>
            </a:pPr>
            <a:r>
              <a:rPr lang="en-US" altLang="zh-CN" sz="2800" b="1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28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小说中</a:t>
            </a:r>
            <a:r>
              <a:rPr lang="zh-CN" altLang="zh-CN" sz="2800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历史与现实交织穿插</a:t>
            </a:r>
            <a:r>
              <a:rPr lang="zh-CN" altLang="zh-CN" sz="28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这种叙述方式</a:t>
            </a:r>
            <a:r>
              <a:rPr lang="zh-CN" altLang="zh-CN" sz="28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有哪些好处</a:t>
            </a:r>
            <a:r>
              <a:rPr lang="en-US" altLang="zh-CN" sz="28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请结合作品简要分析。（</a:t>
            </a:r>
            <a:r>
              <a:rPr lang="en-US" altLang="zh-CN" sz="28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分）</a:t>
            </a:r>
            <a:endParaRPr lang="zh-CN" altLang="zh-CN" sz="2800" kern="100" dirty="0"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5516" y="2420888"/>
            <a:ext cx="864096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历史与现实交织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表现当代人对赵一曼的尊敬之情，又能表现赵一曼精神的当下意义：</a:t>
            </a:r>
            <a:r>
              <a:rPr lang="zh-CN" altLang="en-US" sz="2800" dirty="0" smtClean="0">
                <a:solidFill>
                  <a:srgbClr val="FF0000"/>
                </a:solidFill>
              </a:rPr>
              <a:t>主题内蕴更深刻</a:t>
            </a:r>
            <a:r>
              <a:rPr lang="zh-CN" altLang="en-US" sz="2800" dirty="0" smtClean="0"/>
              <a:t>；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拉开时间距离，全面认识英雄：</a:t>
            </a:r>
            <a:r>
              <a:rPr lang="zh-CN" altLang="en-US" sz="2800" dirty="0" smtClean="0">
                <a:solidFill>
                  <a:srgbClr val="FF0000"/>
                </a:solidFill>
              </a:rPr>
              <a:t>人物形象更加立体</a:t>
            </a:r>
            <a:r>
              <a:rPr lang="zh-CN" altLang="en-US" sz="2800" dirty="0" smtClean="0"/>
              <a:t>；灵活作用文献档案，与小说互相印证：</a:t>
            </a:r>
            <a:r>
              <a:rPr lang="zh-CN" altLang="en-US" sz="2800" dirty="0" smtClean="0">
                <a:solidFill>
                  <a:srgbClr val="FF0000"/>
                </a:solidFill>
              </a:rPr>
              <a:t>使艺术描写更真实。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67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5089" y="54148"/>
            <a:ext cx="185724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A_菱形 1"/>
          <p:cNvSpPr/>
          <p:nvPr>
            <p:custDataLst>
              <p:tags r:id="rId1"/>
            </p:custDataLst>
          </p:nvPr>
        </p:nvSpPr>
        <p:spPr>
          <a:xfrm>
            <a:off x="-398511" y="1414542"/>
            <a:ext cx="2554853" cy="3406471"/>
          </a:xfrm>
          <a:prstGeom prst="diamond">
            <a:avLst/>
          </a:prstGeom>
          <a:solidFill>
            <a:srgbClr val="F3D3BC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A_菱形 1"/>
          <p:cNvSpPr/>
          <p:nvPr>
            <p:custDataLst>
              <p:tags r:id="rId2"/>
            </p:custDataLst>
          </p:nvPr>
        </p:nvSpPr>
        <p:spPr>
          <a:xfrm>
            <a:off x="-276403" y="1707859"/>
            <a:ext cx="2086430" cy="2781907"/>
          </a:xfrm>
          <a:prstGeom prst="diamond">
            <a:avLst/>
          </a:prstGeom>
          <a:solidFill>
            <a:schemeClr val="bg1">
              <a:alpha val="81000"/>
            </a:schemeClr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A_菱形 1"/>
          <p:cNvSpPr/>
          <p:nvPr>
            <p:custDataLst>
              <p:tags r:id="rId3"/>
            </p:custDataLst>
          </p:nvPr>
        </p:nvSpPr>
        <p:spPr>
          <a:xfrm>
            <a:off x="-249330" y="1909605"/>
            <a:ext cx="2055664" cy="2375459"/>
          </a:xfrm>
          <a:prstGeom prst="diamond">
            <a:avLst/>
          </a:prstGeom>
          <a:solidFill>
            <a:srgbClr val="F3D3BC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启示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PA_菱形 23"/>
          <p:cNvSpPr/>
          <p:nvPr>
            <p:custDataLst>
              <p:tags r:id="rId4"/>
            </p:custDataLst>
          </p:nvPr>
        </p:nvSpPr>
        <p:spPr>
          <a:xfrm>
            <a:off x="-36600" y="1795811"/>
            <a:ext cx="451688" cy="602250"/>
          </a:xfrm>
          <a:prstGeom prst="diamond">
            <a:avLst/>
          </a:prstGeom>
          <a:solidFill>
            <a:srgbClr val="F3D3B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PA_菱形 23"/>
          <p:cNvSpPr/>
          <p:nvPr>
            <p:custDataLst>
              <p:tags r:id="rId5"/>
            </p:custDataLst>
          </p:nvPr>
        </p:nvSpPr>
        <p:spPr>
          <a:xfrm>
            <a:off x="778502" y="1045753"/>
            <a:ext cx="316813" cy="422417"/>
          </a:xfrm>
          <a:prstGeom prst="diamond">
            <a:avLst/>
          </a:prstGeom>
          <a:solidFill>
            <a:srgbClr val="F3D3B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 rot="16200000" flipH="1">
            <a:off x="1262173" y="2827550"/>
            <a:ext cx="1442024" cy="539568"/>
            <a:chOff x="2467503" y="4400363"/>
            <a:chExt cx="1442024" cy="719424"/>
          </a:xfrm>
        </p:grpSpPr>
        <p:cxnSp>
          <p:nvCxnSpPr>
            <p:cNvPr id="31" name="PA_直接连接符 30"/>
            <p:cNvCxnSpPr/>
            <p:nvPr>
              <p:custDataLst>
                <p:tags r:id="rId21"/>
              </p:custDataLst>
            </p:nvPr>
          </p:nvCxnSpPr>
          <p:spPr>
            <a:xfrm flipH="1">
              <a:off x="3190897" y="4401156"/>
              <a:ext cx="718630" cy="718631"/>
            </a:xfrm>
            <a:prstGeom prst="line">
              <a:avLst/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PA_直接连接符 30"/>
            <p:cNvCxnSpPr/>
            <p:nvPr>
              <p:custDataLst>
                <p:tags r:id="rId22"/>
              </p:custDataLst>
            </p:nvPr>
          </p:nvCxnSpPr>
          <p:spPr>
            <a:xfrm rot="5400000" flipH="1">
              <a:off x="2467504" y="4400362"/>
              <a:ext cx="718630" cy="718631"/>
            </a:xfrm>
            <a:prstGeom prst="line">
              <a:avLst/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PA_菱形 23"/>
          <p:cNvSpPr/>
          <p:nvPr>
            <p:custDataLst>
              <p:tags r:id="rId6"/>
            </p:custDataLst>
          </p:nvPr>
        </p:nvSpPr>
        <p:spPr>
          <a:xfrm>
            <a:off x="670263" y="694824"/>
            <a:ext cx="216478" cy="288637"/>
          </a:xfrm>
          <a:prstGeom prst="diamond">
            <a:avLst/>
          </a:prstGeom>
          <a:solidFill>
            <a:srgbClr val="F3D3B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PA_组合 58"/>
          <p:cNvGrpSpPr/>
          <p:nvPr>
            <p:custDataLst>
              <p:tags r:id="rId7"/>
            </p:custDataLst>
          </p:nvPr>
        </p:nvGrpSpPr>
        <p:grpSpPr>
          <a:xfrm>
            <a:off x="3886950" y="5711063"/>
            <a:ext cx="277355" cy="856603"/>
            <a:chOff x="6697441" y="5773974"/>
            <a:chExt cx="439960" cy="1019104"/>
          </a:xfrm>
        </p:grpSpPr>
        <p:grpSp>
          <p:nvGrpSpPr>
            <p:cNvPr id="50" name="PA_组合 49"/>
            <p:cNvGrpSpPr/>
            <p:nvPr>
              <p:custDataLst>
                <p:tags r:id="rId12"/>
              </p:custDataLst>
            </p:nvPr>
          </p:nvGrpSpPr>
          <p:grpSpPr>
            <a:xfrm>
              <a:off x="6698167" y="6159623"/>
              <a:ext cx="439234" cy="219131"/>
              <a:chOff x="2467501" y="4444780"/>
              <a:chExt cx="1442026" cy="719417"/>
            </a:xfrm>
          </p:grpSpPr>
          <p:cxnSp>
            <p:nvCxnSpPr>
              <p:cNvPr id="51" name="PA_直接连接符 30"/>
              <p:cNvCxnSpPr/>
              <p:nvPr>
                <p:custDataLst>
                  <p:tags r:id="rId19"/>
                </p:custDataLst>
              </p:nvPr>
            </p:nvCxnSpPr>
            <p:spPr>
              <a:xfrm flipH="1">
                <a:off x="3190895" y="4445567"/>
                <a:ext cx="718632" cy="718630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PA_直接连接符 30"/>
              <p:cNvCxnSpPr/>
              <p:nvPr>
                <p:custDataLst>
                  <p:tags r:id="rId20"/>
                </p:custDataLst>
              </p:nvPr>
            </p:nvCxnSpPr>
            <p:spPr>
              <a:xfrm rot="5400000" flipH="1">
                <a:off x="2467503" y="4444778"/>
                <a:ext cx="718630" cy="718633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PA_组合 49"/>
            <p:cNvGrpSpPr/>
            <p:nvPr>
              <p:custDataLst>
                <p:tags r:id="rId13"/>
              </p:custDataLst>
            </p:nvPr>
          </p:nvGrpSpPr>
          <p:grpSpPr>
            <a:xfrm>
              <a:off x="6698167" y="5773974"/>
              <a:ext cx="439233" cy="219133"/>
              <a:chOff x="2467503" y="4400363"/>
              <a:chExt cx="1442024" cy="719424"/>
            </a:xfrm>
          </p:grpSpPr>
          <p:cxnSp>
            <p:nvCxnSpPr>
              <p:cNvPr id="54" name="PA_直接连接符 30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3190897" y="4401156"/>
                <a:ext cx="718630" cy="718631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PA_直接连接符 30"/>
              <p:cNvCxnSpPr/>
              <p:nvPr>
                <p:custDataLst>
                  <p:tags r:id="rId18"/>
                </p:custDataLst>
              </p:nvPr>
            </p:nvCxnSpPr>
            <p:spPr>
              <a:xfrm rot="5400000" flipH="1">
                <a:off x="2467504" y="4400362"/>
                <a:ext cx="718630" cy="718631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PA_组合 49"/>
            <p:cNvGrpSpPr/>
            <p:nvPr>
              <p:custDataLst>
                <p:tags r:id="rId14"/>
              </p:custDataLst>
            </p:nvPr>
          </p:nvGrpSpPr>
          <p:grpSpPr>
            <a:xfrm>
              <a:off x="6697441" y="6573945"/>
              <a:ext cx="439233" cy="219133"/>
              <a:chOff x="2467503" y="4400363"/>
              <a:chExt cx="1442024" cy="719424"/>
            </a:xfrm>
          </p:grpSpPr>
          <p:cxnSp>
            <p:nvCxnSpPr>
              <p:cNvPr id="57" name="PA_直接连接符 30"/>
              <p:cNvCxnSpPr/>
              <p:nvPr>
                <p:custDataLst>
                  <p:tags r:id="rId15"/>
                </p:custDataLst>
              </p:nvPr>
            </p:nvCxnSpPr>
            <p:spPr>
              <a:xfrm flipH="1">
                <a:off x="3190897" y="4401156"/>
                <a:ext cx="718630" cy="718631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PA_直接连接符 30"/>
              <p:cNvCxnSpPr/>
              <p:nvPr>
                <p:custDataLst>
                  <p:tags r:id="rId16"/>
                </p:custDataLst>
              </p:nvPr>
            </p:nvCxnSpPr>
            <p:spPr>
              <a:xfrm rot="5400000" flipH="1">
                <a:off x="2467504" y="4400362"/>
                <a:ext cx="718630" cy="718631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" name="PA_菱形 23"/>
          <p:cNvSpPr/>
          <p:nvPr>
            <p:custDataLst>
              <p:tags r:id="rId8"/>
            </p:custDataLst>
          </p:nvPr>
        </p:nvSpPr>
        <p:spPr>
          <a:xfrm flipH="1">
            <a:off x="5299785" y="1632598"/>
            <a:ext cx="451688" cy="602250"/>
          </a:xfrm>
          <a:prstGeom prst="diamond">
            <a:avLst/>
          </a:prstGeom>
          <a:solidFill>
            <a:srgbClr val="AAC2A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A_菱形 23"/>
          <p:cNvSpPr/>
          <p:nvPr>
            <p:custDataLst>
              <p:tags r:id="rId9"/>
            </p:custDataLst>
          </p:nvPr>
        </p:nvSpPr>
        <p:spPr>
          <a:xfrm flipH="1">
            <a:off x="5721696" y="852984"/>
            <a:ext cx="316813" cy="422417"/>
          </a:xfrm>
          <a:prstGeom prst="diamond">
            <a:avLst/>
          </a:prstGeom>
          <a:solidFill>
            <a:srgbClr val="F3D3B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菱形 23"/>
          <p:cNvSpPr/>
          <p:nvPr>
            <p:custDataLst>
              <p:tags r:id="rId10"/>
            </p:custDataLst>
          </p:nvPr>
        </p:nvSpPr>
        <p:spPr>
          <a:xfrm flipH="1">
            <a:off x="6441431" y="852984"/>
            <a:ext cx="216478" cy="288637"/>
          </a:xfrm>
          <a:prstGeom prst="diamond">
            <a:avLst/>
          </a:prstGeom>
          <a:solidFill>
            <a:srgbClr val="AAC2A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PA_菱形 23"/>
          <p:cNvSpPr/>
          <p:nvPr>
            <p:custDataLst>
              <p:tags r:id="rId11"/>
            </p:custDataLst>
          </p:nvPr>
        </p:nvSpPr>
        <p:spPr>
          <a:xfrm flipH="1">
            <a:off x="7463408" y="4466730"/>
            <a:ext cx="451688" cy="602250"/>
          </a:xfrm>
          <a:prstGeom prst="diamond">
            <a:avLst/>
          </a:prstGeom>
          <a:solidFill>
            <a:srgbClr val="AAC2A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2609020" y="642874"/>
            <a:ext cx="6464533" cy="5130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楷体"/>
                <a:ea typeface="楷体"/>
              </a:rPr>
              <a:t>●</a:t>
            </a:r>
            <a:r>
              <a:rPr lang="zh-CN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“随文命题”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必然要尊重“文”，认真研究“题”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避免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套路化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答题。在教学上，一轮复习是心中“套路”，答题重思路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●从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答题模板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到思维模型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避免自己都不相信的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套话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套语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让自己心服口服，有逻辑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●高考复习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要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尊重题目，研究问法，准确确定答题要点支架；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融会贯通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，灵活迁移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7632915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25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750"/>
                            </p:stCondLst>
                            <p:childTnLst>
                              <p:par>
                                <p:cTn id="86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26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bldLvl="0" animBg="1"/>
      <p:bldP spid="12" grpId="1" bldLvl="0" animBg="1"/>
      <p:bldP spid="20" grpId="0" bldLvl="0" animBg="1"/>
      <p:bldP spid="21" grpId="0" bldLvl="0" animBg="1"/>
      <p:bldP spid="24" grpId="0" bldLvl="0" animBg="1"/>
      <p:bldP spid="25" grpId="0" bldLvl="0" animBg="1"/>
      <p:bldP spid="60" grpId="0" bldLvl="0" animBg="1"/>
      <p:bldP spid="8" grpId="0" bldLvl="0" animBg="1"/>
      <p:bldP spid="9" grpId="0" bldLvl="0" animBg="1"/>
      <p:bldP spid="11" grpId="0" bldLvl="0" animBg="1"/>
      <p:bldP spid="2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59"/>
          <p:cNvSpPr>
            <a:spLocks noChangeArrowheads="1"/>
          </p:cNvSpPr>
          <p:nvPr/>
        </p:nvSpPr>
        <p:spPr bwMode="auto">
          <a:xfrm>
            <a:off x="2077891" y="1628800"/>
            <a:ext cx="7066109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r>
              <a:rPr lang="zh-CN" altLang="en-US" sz="4800" dirty="0">
                <a:solidFill>
                  <a:srgbClr val="307C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语境情境：衔接新课程，促进真懂会用</a:t>
            </a:r>
          </a:p>
        </p:txBody>
      </p:sp>
      <p:sp>
        <p:nvSpPr>
          <p:cNvPr id="3" name="TextBox 17"/>
          <p:cNvSpPr txBox="1"/>
          <p:nvPr/>
        </p:nvSpPr>
        <p:spPr>
          <a:xfrm>
            <a:off x="395536" y="4445152"/>
            <a:ext cx="8280920" cy="332399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Roboto Light" charset="0"/>
              <a:cs typeface="Roboto Light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1031" y="1286271"/>
            <a:ext cx="1607462" cy="1899577"/>
            <a:chOff x="1995503" y="2263222"/>
            <a:chExt cx="2643765" cy="2343151"/>
          </a:xfrm>
        </p:grpSpPr>
        <p:sp>
          <p:nvSpPr>
            <p:cNvPr id="5" name="Freeform 5"/>
            <p:cNvSpPr/>
            <p:nvPr/>
          </p:nvSpPr>
          <p:spPr bwMode="auto">
            <a:xfrm rot="10800000">
              <a:off x="1995503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2372788" y="2523399"/>
              <a:ext cx="2056647" cy="182279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8100000" scaled="0"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66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造字工房悦黑体验版常规体" pitchFamily="50" charset="-122"/>
                </a:rPr>
                <a:t>02</a:t>
              </a:r>
              <a:endParaRPr lang="zh-CN" altLang="en-US" sz="6600" dirty="0">
                <a:solidFill>
                  <a:schemeClr val="bg1"/>
                </a:solidFill>
                <a:latin typeface="Agency FB" panose="020B0503020202020204" pitchFamily="34" charset="0"/>
                <a:ea typeface="造字工房悦黑体验版常规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07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59259E-6 L -4.16667E-6 0.05 " pathEditMode="relative" rAng="0" ptsTypes="AA">
                                      <p:cBhvr>
                                        <p:cTn id="24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43608" y="620688"/>
            <a:ext cx="75608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kern="100" dirty="0">
                <a:ea typeface="楷体" panose="02010609060101010101" pitchFamily="49" charset="-122"/>
                <a:cs typeface="Times New Roman" panose="02020603050405020304" pitchFamily="18" charset="0"/>
              </a:rPr>
              <a:t>岭南节度使杨于陵为</a:t>
            </a:r>
            <a:r>
              <a:rPr lang="zh-CN" altLang="zh-CN" sz="3600" dirty="0">
                <a:ea typeface="楷体" panose="02010609060101010101" pitchFamily="49" charset="-122"/>
                <a:cs typeface="Times New Roman" panose="02020603050405020304" pitchFamily="18" charset="0"/>
              </a:rPr>
              <a:t>监军</a:t>
            </a:r>
            <a:r>
              <a:rPr lang="zh-CN" altLang="zh-CN" sz="3600" kern="100" dirty="0">
                <a:ea typeface="楷体" panose="02010609060101010101" pitchFamily="49" charset="-122"/>
                <a:cs typeface="Times New Roman" panose="02020603050405020304" pitchFamily="18" charset="0"/>
              </a:rPr>
              <a:t>许遂振所诬，诏授冗官。垍曰：“以一中人罪藩臣，不可！”请授吏部侍郎。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0" y="2492896"/>
            <a:ext cx="9144000" cy="2122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11. </a:t>
            </a:r>
            <a:r>
              <a:rPr lang="zh-CN" altLang="zh-CN" b="1" kern="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下列对文中加点词语的相关内容的解说，不正确的一项是（</a:t>
            </a:r>
            <a:r>
              <a:rPr lang="en-US" altLang="zh-CN" b="1" kern="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b="1" kern="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分）</a:t>
            </a:r>
            <a:endParaRPr lang="zh-CN" altLang="zh-CN" b="1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466725" indent="-2000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zh-CN" b="1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“对策”，指就政事、经义等设问，由应试者对答，是取士考试的一种形式。</a:t>
            </a:r>
            <a:endParaRPr lang="zh-CN" altLang="zh-CN" b="1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466725" indent="-2000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zh-CN" b="1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．“课”即考核，朝廷对官吏的政绩进行考核评价，以督促他们完成职务工作。</a:t>
            </a:r>
            <a:endParaRPr lang="zh-CN" altLang="zh-CN" b="1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466725" indent="-2000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zh-CN" b="1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zh-CN" altLang="zh-CN" b="1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“监军”</a:t>
            </a:r>
            <a:r>
              <a:rPr lang="zh-CN" altLang="zh-CN" b="1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为唐代监督军队的官职；</a:t>
            </a:r>
            <a:r>
              <a:rPr lang="zh-CN" altLang="zh-CN" b="1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从文中看</a:t>
            </a:r>
            <a:r>
              <a:rPr lang="zh-CN" altLang="zh-CN" b="1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，监军一职由</a:t>
            </a:r>
            <a:r>
              <a:rPr lang="zh-CN" altLang="zh-CN" b="1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中正公允的人</a:t>
            </a:r>
            <a:r>
              <a:rPr lang="zh-CN" altLang="zh-CN" b="1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担任。</a:t>
            </a:r>
            <a:endParaRPr lang="zh-CN" altLang="zh-CN" b="1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466725" indent="-2000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altLang="zh-CN" b="1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．“拾遗”，唐代谏官名，分左右拾遗；杜甫曾任左拾遗，故又被称“杜拾遗”。</a:t>
            </a:r>
            <a:endParaRPr lang="zh-CN" altLang="zh-CN" b="1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64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620688"/>
            <a:ext cx="78488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kern="100" dirty="0">
                <a:ea typeface="楷体" panose="02010609060101010101" pitchFamily="49" charset="-122"/>
                <a:cs typeface="Times New Roman" panose="02020603050405020304" pitchFamily="18" charset="0"/>
              </a:rPr>
              <a:t>宪宗元和初，召入翰林为学士，再迁中书舍人。李吉甫自翰林承旨拜平章事，感出涕。谓垍曰：“</a:t>
            </a:r>
            <a:r>
              <a:rPr lang="zh-CN" altLang="zh-CN" sz="2800" u="sng" kern="100" dirty="0">
                <a:ea typeface="楷体" panose="02010609060101010101" pitchFamily="49" charset="-122"/>
                <a:cs typeface="Times New Roman" panose="02020603050405020304" pitchFamily="18" charset="0"/>
              </a:rPr>
              <a:t>吉甫落魄远地，更十年始相天子，后进人物，罕所接识</a:t>
            </a:r>
            <a:r>
              <a:rPr lang="zh-CN" altLang="zh-CN" sz="2800" kern="100" dirty="0">
                <a:ea typeface="楷体" panose="02010609060101010101" pitchFamily="49" charset="-122"/>
                <a:cs typeface="Times New Roman" panose="02020603050405020304" pitchFamily="18" charset="0"/>
              </a:rPr>
              <a:t>；且宰相职当进贤任能。君多精鉴，为我言之。”垍取笔疏其名氏得三十余人。吉甫籍以荐于朝，天下翕然称吉甫得人。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395536" y="3717032"/>
            <a:ext cx="81369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2000" kern="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．把文中画横线的句子翻译成现代汉语。（</a:t>
            </a:r>
            <a:r>
              <a:rPr lang="en-US" altLang="zh-CN" sz="2000" kern="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000" kern="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分）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33375" indent="-1333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000" kern="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000" kern="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）吉甫落魄远地，</a:t>
            </a:r>
            <a:r>
              <a:rPr lang="zh-CN" altLang="zh-CN" sz="2000" kern="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更</a:t>
            </a:r>
            <a:r>
              <a:rPr lang="zh-CN" altLang="zh-CN" sz="2000" kern="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十年始</a:t>
            </a:r>
            <a:r>
              <a:rPr lang="zh-CN" altLang="zh-CN" sz="2000" kern="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相</a:t>
            </a:r>
            <a:r>
              <a:rPr lang="zh-CN" altLang="zh-CN" sz="2000" kern="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天子，</a:t>
            </a:r>
            <a:r>
              <a:rPr lang="zh-CN" altLang="zh-CN" sz="2000" kern="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后进</a:t>
            </a:r>
            <a:r>
              <a:rPr lang="zh-CN" altLang="zh-CN" sz="2000" kern="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人物，罕所</a:t>
            </a:r>
            <a:r>
              <a:rPr lang="zh-CN" altLang="zh-CN" sz="2000" kern="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接识</a:t>
            </a:r>
            <a:r>
              <a:rPr lang="zh-CN" altLang="zh-CN" sz="2000" kern="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。（</a:t>
            </a:r>
            <a:r>
              <a:rPr lang="en-US" altLang="zh-CN" sz="2000" kern="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000" kern="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分）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079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59"/>
          <p:cNvSpPr>
            <a:spLocks noChangeArrowheads="1"/>
          </p:cNvSpPr>
          <p:nvPr/>
        </p:nvSpPr>
        <p:spPr bwMode="auto">
          <a:xfrm>
            <a:off x="2809046" y="1497196"/>
            <a:ext cx="5832648" cy="2363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800" dirty="0" smtClean="0">
                <a:solidFill>
                  <a:srgbClr val="307C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高考语文：</a:t>
            </a:r>
            <a:r>
              <a:rPr lang="zh-CN" altLang="en-US" sz="4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随文</a:t>
            </a:r>
            <a:r>
              <a:rPr lang="zh-CN" altLang="en-US" sz="4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命题</a:t>
            </a:r>
            <a:r>
              <a:rPr lang="zh-CN" altLang="en-US" sz="4800" dirty="0" smtClean="0">
                <a:solidFill>
                  <a:srgbClr val="307C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800" dirty="0">
                <a:solidFill>
                  <a:srgbClr val="307C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逐步消解应试</a:t>
            </a:r>
            <a:r>
              <a:rPr lang="zh-CN" altLang="en-US" sz="4800" dirty="0" smtClean="0">
                <a:solidFill>
                  <a:srgbClr val="307C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模式</a:t>
            </a:r>
            <a:endParaRPr lang="en-US" altLang="zh-CN" sz="4800" dirty="0" smtClean="0">
              <a:solidFill>
                <a:srgbClr val="307C0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buNone/>
            </a:pPr>
            <a:endParaRPr lang="zh-CN" altLang="en-US" sz="4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17"/>
          <p:cNvSpPr txBox="1"/>
          <p:nvPr/>
        </p:nvSpPr>
        <p:spPr>
          <a:xfrm>
            <a:off x="395536" y="4445152"/>
            <a:ext cx="8280920" cy="332399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Roboto Light" charset="0"/>
              <a:cs typeface="Roboto Light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71600" y="1303167"/>
            <a:ext cx="1607462" cy="1899577"/>
            <a:chOff x="3197057" y="2284063"/>
            <a:chExt cx="2643765" cy="2343151"/>
          </a:xfrm>
        </p:grpSpPr>
        <p:sp>
          <p:nvSpPr>
            <p:cNvPr id="5" name="Freeform 5"/>
            <p:cNvSpPr/>
            <p:nvPr/>
          </p:nvSpPr>
          <p:spPr bwMode="auto">
            <a:xfrm rot="10800000">
              <a:off x="3197057" y="2284063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3589407" y="2523400"/>
              <a:ext cx="2056646" cy="182279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8100000" scaled="0"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6600" dirty="0">
                  <a:solidFill>
                    <a:schemeClr val="bg1"/>
                  </a:solidFill>
                  <a:latin typeface="Agency FB" panose="020B0503020202020204" pitchFamily="34" charset="0"/>
                  <a:ea typeface="造字工房悦黑体验版常规体" pitchFamily="50" charset="-122"/>
                </a:rPr>
                <a:t>01</a:t>
              </a:r>
              <a:endParaRPr lang="zh-CN" altLang="en-US" sz="6600" dirty="0">
                <a:solidFill>
                  <a:schemeClr val="bg1"/>
                </a:solidFill>
                <a:latin typeface="Agency FB" panose="020B0503020202020204" pitchFamily="34" charset="0"/>
                <a:ea typeface="造字工房悦黑体验版常规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254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59259E-6 L -4.16667E-6 0.05 " pathEditMode="relative" rAng="0" ptsTypes="AA">
                                      <p:cBhvr>
                                        <p:cTn id="24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3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692696"/>
            <a:ext cx="784887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kern="100" dirty="0">
                <a:ea typeface="楷体" panose="02010609060101010101" pitchFamily="49" charset="-122"/>
                <a:cs typeface="Times New Roman" panose="02020603050405020304" pitchFamily="18" charset="0"/>
              </a:rPr>
              <a:t>初，</a:t>
            </a:r>
            <a:r>
              <a:rPr lang="zh-CN" altLang="zh-CN" sz="2800" dirty="0">
                <a:ea typeface="楷体" panose="02010609060101010101" pitchFamily="49" charset="-122"/>
                <a:cs typeface="Times New Roman" panose="02020603050405020304" pitchFamily="18" charset="0"/>
              </a:rPr>
              <a:t>拾遗</a:t>
            </a:r>
            <a:r>
              <a:rPr lang="zh-CN" altLang="zh-CN" sz="2800" kern="100" dirty="0">
                <a:ea typeface="楷体" panose="02010609060101010101" pitchFamily="49" charset="-122"/>
                <a:cs typeface="Times New Roman" panose="02020603050405020304" pitchFamily="18" charset="0"/>
              </a:rPr>
              <a:t>独孤郁、李正辞、严休复三人皆迁，</a:t>
            </a:r>
            <a:r>
              <a:rPr lang="zh-CN" altLang="zh-CN" sz="2800" dirty="0">
                <a:ea typeface="楷体" panose="02010609060101010101" pitchFamily="49" charset="-122"/>
                <a:cs typeface="Times New Roman" panose="02020603050405020304" pitchFamily="18" charset="0"/>
              </a:rPr>
              <a:t>及</a:t>
            </a:r>
            <a:r>
              <a:rPr lang="zh-CN" altLang="zh-CN" sz="280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过谢</a:t>
            </a:r>
            <a:r>
              <a:rPr lang="zh-CN" altLang="zh-CN" sz="2800" dirty="0">
                <a:ea typeface="楷体" panose="02010609060101010101" pitchFamily="49" charset="-122"/>
                <a:cs typeface="Times New Roman" panose="02020603050405020304" pitchFamily="18" charset="0"/>
              </a:rPr>
              <a:t>垍，</a:t>
            </a:r>
            <a:r>
              <a:rPr lang="zh-CN" altLang="zh-CN" sz="2800" u="sng" kern="100" dirty="0">
                <a:ea typeface="楷体" panose="02010609060101010101" pitchFamily="49" charset="-122"/>
                <a:cs typeface="Times New Roman" panose="02020603050405020304" pitchFamily="18" charset="0"/>
              </a:rPr>
              <a:t>垍独让休复曰：“君异夫二人孜孜献纳者。”休复大惭</a:t>
            </a:r>
            <a:r>
              <a:rPr lang="zh-CN" altLang="zh-CN" sz="2800" kern="100" dirty="0">
                <a:ea typeface="楷体" panose="02010609060101010101" pitchFamily="49" charset="-122"/>
                <a:cs typeface="Times New Roman" panose="02020603050405020304" pitchFamily="18" charset="0"/>
              </a:rPr>
              <a:t>。垍为学士时，引李绛、崔群与同列。及相，又擢韦贯之、裴度知制诰，皆踵蹑为辅相，号名臣。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0" y="3429000"/>
            <a:ext cx="9115730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altLang="zh-CN" sz="2400" kern="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2400" kern="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．把文中画横线的句子翻译成现代汉语。（</a:t>
            </a:r>
            <a:r>
              <a:rPr lang="en-US" altLang="zh-CN" sz="2400" kern="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400" kern="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分）</a:t>
            </a:r>
            <a:endParaRPr lang="zh-CN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00025" algn="just">
              <a:lnSpc>
                <a:spcPct val="115000"/>
              </a:lnSpc>
              <a:spcAft>
                <a:spcPts val="0"/>
              </a:spcAft>
            </a:pPr>
            <a:r>
              <a:rPr lang="zh-CN" altLang="zh-CN" sz="2400" kern="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400" kern="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）垍独</a:t>
            </a:r>
            <a:r>
              <a:rPr lang="zh-CN" altLang="zh-CN" sz="2400" kern="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让</a:t>
            </a:r>
            <a:r>
              <a:rPr lang="zh-CN" altLang="zh-CN" sz="2400" kern="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休复曰：“君异夫二人孜孜</a:t>
            </a:r>
            <a:r>
              <a:rPr lang="zh-CN" altLang="zh-CN" sz="2400" kern="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献纳</a:t>
            </a:r>
            <a:r>
              <a:rPr lang="zh-CN" altLang="zh-CN" sz="2400" kern="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者。”休复大惭。（</a:t>
            </a:r>
            <a:r>
              <a:rPr lang="en-US" altLang="zh-CN" sz="2400" kern="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400" kern="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分）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356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59C546D-44A2-4808-B003-C8C8E9D3CA4E}"/>
              </a:ext>
            </a:extLst>
          </p:cNvPr>
          <p:cNvSpPr/>
          <p:nvPr/>
        </p:nvSpPr>
        <p:spPr>
          <a:xfrm>
            <a:off x="6661248" y="2467108"/>
            <a:ext cx="2482752" cy="2850011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pitchFamily="49" charset="-122"/>
              </a:rPr>
              <a:t>怎样的情境？谁和谁？</a:t>
            </a:r>
            <a:endParaRPr lang="en-US" altLang="zh-CN" sz="2800" dirty="0" smtClean="0">
              <a:solidFill>
                <a:srgbClr val="FF0000"/>
              </a:solidFill>
              <a:latin typeface="黑体" panose="02010609060101010101" pitchFamily="49" charset="-122"/>
              <a:ea typeface="楷体" panose="02010609060101010101" pitchFamily="49" charset="-122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pitchFamily="49" charset="-122"/>
              </a:rPr>
              <a:t>做什么？</a:t>
            </a:r>
            <a:endParaRPr lang="en-US" altLang="zh-CN" sz="2800" dirty="0" smtClean="0">
              <a:solidFill>
                <a:srgbClr val="FF0000"/>
              </a:solidFill>
              <a:latin typeface="黑体" panose="02010609060101010101" pitchFamily="49" charset="-122"/>
              <a:ea typeface="楷体" panose="02010609060101010101" pitchFamily="49" charset="-122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pitchFamily="49" charset="-122"/>
              </a:rPr>
              <a:t>如何做？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5413" y="94921"/>
            <a:ext cx="8727132" cy="2339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21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．某公司进行岗位培训。请你根据下面流程图，向客服中心的员工简要说明他们在“顾客回访流程”中的具体职责。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要求内容完整，表达得体，语言连贯，不超过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个字。（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分）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14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2218556"/>
            <a:ext cx="639454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66700" y="2933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84228" y="5634264"/>
            <a:ext cx="877889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</a:t>
            </a:r>
            <a:r>
              <a:rPr lang="zh-CN" altLang="zh-CN" kern="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分）（</a:t>
            </a:r>
            <a:r>
              <a:rPr lang="zh-CN" altLang="zh-CN" kern="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参考答案）</a:t>
            </a:r>
            <a:r>
              <a:rPr lang="zh-CN" altLang="zh-CN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你们先</a:t>
            </a:r>
            <a:r>
              <a:rPr lang="zh-CN" altLang="zh-CN" kern="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从售后中心那里拿到顾客的资料，</a:t>
            </a:r>
            <a:r>
              <a:rPr lang="zh-CN" altLang="zh-CN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然后</a:t>
            </a:r>
            <a:r>
              <a:rPr lang="zh-CN" altLang="zh-CN" kern="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给顾客打电话，询问他们的满意度。</a:t>
            </a:r>
            <a:r>
              <a:rPr lang="zh-CN" altLang="zh-CN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如果</a:t>
            </a:r>
            <a:r>
              <a:rPr lang="zh-CN" altLang="zh-CN" kern="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满意，就直接记入档案；</a:t>
            </a:r>
            <a:r>
              <a:rPr lang="zh-CN" altLang="zh-CN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如果</a:t>
            </a:r>
            <a:r>
              <a:rPr lang="zh-CN" altLang="zh-CN" kern="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不满意，就通知相关部门处理。</a:t>
            </a:r>
            <a:r>
              <a:rPr lang="zh-CN" altLang="zh-CN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最后</a:t>
            </a:r>
            <a:r>
              <a:rPr lang="zh-CN" altLang="zh-CN" kern="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记得把相关部门报送的不满意原因和处理结果也记入档案。</a:t>
            </a:r>
            <a:endParaRPr lang="zh-CN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32921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30887"/>
            <a:ext cx="9036496" cy="4565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kern="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此题曾经是这样的</a:t>
            </a:r>
            <a:r>
              <a:rPr lang="en-US" altLang="zh-CN" kern="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</a:p>
          <a:p>
            <a:pPr>
              <a:lnSpc>
                <a:spcPct val="150000"/>
              </a:lnSpc>
            </a:pPr>
            <a:r>
              <a:rPr lang="en-US" altLang="zh-CN" kern="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．小明最要好的朋友阿成考上了理想的大学。下面是小明写的祝贺信，有些地方表达不够恰当。请你按要求作出修改。（</a:t>
            </a:r>
            <a:r>
              <a:rPr lang="en-US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kern="0" dirty="0" smtClean="0">
                <a:latin typeface="Calibri" panose="020F0502020204030204" pitchFamily="34" charset="0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kern="0" dirty="0" smtClean="0">
                <a:latin typeface="Calibri" panose="020F0502020204030204" pitchFamily="34" charset="0"/>
                <a:ea typeface="楷体" panose="02010609060101010101" pitchFamily="49" charset="-122"/>
                <a:cs typeface="宋体" panose="02010600030101010101" pitchFamily="2" charset="-122"/>
              </a:rPr>
              <a:t>阿成</a:t>
            </a:r>
            <a:r>
              <a:rPr lang="zh-CN" altLang="zh-CN" kern="0" dirty="0">
                <a:latin typeface="Calibri" panose="020F0502020204030204" pitchFamily="34" charset="0"/>
                <a:ea typeface="楷体" panose="02010609060101010101" pitchFamily="49" charset="-122"/>
                <a:cs typeface="宋体" panose="02010600030101010101" pitchFamily="2" charset="-122"/>
              </a:rPr>
              <a:t>，你绝对想不到，当我得知你考上</a:t>
            </a:r>
            <a:r>
              <a:rPr lang="en-US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XX</a:t>
            </a:r>
            <a:r>
              <a:rPr lang="zh-CN" altLang="zh-CN" kern="0" dirty="0">
                <a:latin typeface="Calibri" panose="020F0502020204030204" pitchFamily="34" charset="0"/>
                <a:ea typeface="楷体" panose="02010609060101010101" pitchFamily="49" charset="-122"/>
                <a:cs typeface="宋体" panose="02010600030101010101" pitchFamily="2" charset="-122"/>
              </a:rPr>
              <a:t>大学的那一刻是多么兴奋。</a:t>
            </a:r>
            <a:r>
              <a:rPr lang="en-US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XX</a:t>
            </a:r>
            <a:r>
              <a:rPr lang="zh-CN" altLang="zh-CN" kern="0" dirty="0">
                <a:latin typeface="Calibri" panose="020F0502020204030204" pitchFamily="34" charset="0"/>
                <a:ea typeface="楷体" panose="02010609060101010101" pitchFamily="49" charset="-122"/>
                <a:cs typeface="宋体" panose="02010600030101010101" pitchFamily="2" charset="-122"/>
              </a:rPr>
              <a:t>大学在广东的招生人数这么少，你真的特别幸运！可惜我没有考好，虽然不能和你一起去北京，但我会永远感念我们之间的情谊。最后祝愿你早日适应大学新生活，学业蒸蒸日上，心情天天快乐！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zh-CN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修改使用不当的两个词语：（</a:t>
            </a:r>
            <a:r>
              <a:rPr lang="en-US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u="sng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改为</a:t>
            </a:r>
            <a:r>
              <a:rPr lang="en-US" altLang="zh-CN" u="sng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；（</a:t>
            </a:r>
            <a:r>
              <a:rPr lang="en-US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u="sng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改为</a:t>
            </a:r>
            <a:r>
              <a:rPr lang="en-US" altLang="zh-CN" u="sng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zh-CN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修改显得有些生分的表达：（</a:t>
            </a:r>
            <a:r>
              <a:rPr lang="en-US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u="sng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改为</a:t>
            </a:r>
            <a:r>
              <a:rPr lang="en-US" altLang="zh-CN" u="sng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zh-CN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修改容易造成误解的表达</a:t>
            </a:r>
            <a:r>
              <a:rPr lang="en-US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: </a:t>
            </a:r>
            <a:r>
              <a:rPr lang="en-US" altLang="zh-CN" kern="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kern="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u="sng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改为</a:t>
            </a:r>
            <a:r>
              <a:rPr lang="en-US" altLang="zh-CN" u="sng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zh-CN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删除明显脱离情境的句子：（</a:t>
            </a:r>
            <a:r>
              <a:rPr lang="en-US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u="sng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         </a:t>
            </a:r>
            <a:r>
              <a:rPr lang="zh-CN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删去。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4725144"/>
            <a:ext cx="8280920" cy="216982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．（</a:t>
            </a:r>
            <a:r>
              <a:rPr lang="en-US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kern="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感念</a:t>
            </a:r>
            <a:r>
              <a:rPr lang="zh-CN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”改为“</a:t>
            </a:r>
            <a:r>
              <a:rPr lang="zh-CN" altLang="zh-CN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记住</a:t>
            </a:r>
            <a:r>
              <a:rPr lang="zh-CN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”（或“</a:t>
            </a:r>
            <a:r>
              <a:rPr lang="zh-CN" altLang="zh-CN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铭记</a:t>
            </a:r>
            <a:r>
              <a:rPr lang="zh-CN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”）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kern="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kern="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kern="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蒸蒸日上</a:t>
            </a:r>
            <a:r>
              <a:rPr lang="zh-CN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”改为“</a:t>
            </a:r>
            <a:r>
              <a:rPr lang="zh-CN" altLang="zh-CN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进步</a:t>
            </a:r>
            <a:r>
              <a:rPr lang="zh-CN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”（或“</a:t>
            </a:r>
            <a:r>
              <a:rPr lang="zh-CN" altLang="zh-CN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更上一层楼</a:t>
            </a:r>
            <a:r>
              <a:rPr lang="zh-CN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”）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kern="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kern="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kern="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kern="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kern="0" dirty="0" smtClean="0">
                <a:latin typeface="Calibri" panose="020F0502020204030204" pitchFamily="34" charset="0"/>
                <a:ea typeface="楷体" panose="02010609060101010101" pitchFamily="49" charset="-122"/>
                <a:cs typeface="宋体" panose="02010600030101010101" pitchFamily="2" charset="-122"/>
              </a:rPr>
              <a:t>你绝对想不到</a:t>
            </a:r>
            <a:r>
              <a:rPr lang="zh-CN" altLang="en-US" kern="0" dirty="0" smtClean="0">
                <a:latin typeface="Calibri" panose="020F0502020204030204" pitchFamily="34" charset="0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en-US" kern="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改为</a:t>
            </a:r>
            <a:r>
              <a:rPr lang="zh-CN" altLang="en-US" kern="0" dirty="0" smtClean="0">
                <a:latin typeface="Calibri" panose="020F0502020204030204" pitchFamily="34" charset="0"/>
                <a:ea typeface="楷体" panose="02010609060101010101" pitchFamily="49" charset="-122"/>
                <a:cs typeface="宋体" panose="02010600030101010101" pitchFamily="2" charset="-122"/>
              </a:rPr>
              <a:t>“你一定猜得到”</a:t>
            </a:r>
            <a:endParaRPr lang="en-US" altLang="zh-CN" kern="0" dirty="0" smtClean="0">
              <a:latin typeface="Calibri" panose="020F0502020204030204" pitchFamily="34" charset="0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kern="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kern="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zh-CN" kern="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kern="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kern="0" dirty="0" smtClean="0">
                <a:latin typeface="Calibri" panose="020F0502020204030204" pitchFamily="34" charset="0"/>
                <a:ea typeface="楷体" panose="02010609060101010101" pitchFamily="49" charset="-122"/>
                <a:cs typeface="宋体" panose="02010600030101010101" pitchFamily="2" charset="-122"/>
              </a:rPr>
              <a:t>你</a:t>
            </a:r>
            <a:r>
              <a:rPr lang="zh-CN" altLang="zh-CN" kern="0" dirty="0">
                <a:latin typeface="Calibri" panose="020F0502020204030204" pitchFamily="34" charset="0"/>
                <a:ea typeface="楷体" panose="02010609060101010101" pitchFamily="49" charset="-122"/>
                <a:cs typeface="宋体" panose="02010600030101010101" pitchFamily="2" charset="-122"/>
              </a:rPr>
              <a:t>真的特别</a:t>
            </a:r>
            <a:r>
              <a:rPr lang="zh-CN" altLang="zh-CN" kern="0" dirty="0" smtClean="0">
                <a:latin typeface="Calibri" panose="020F0502020204030204" pitchFamily="34" charset="0"/>
                <a:ea typeface="楷体" panose="02010609060101010101" pitchFamily="49" charset="-122"/>
                <a:cs typeface="宋体" panose="02010600030101010101" pitchFamily="2" charset="-122"/>
              </a:rPr>
              <a:t>幸运</a:t>
            </a:r>
            <a:r>
              <a:rPr lang="zh-CN" altLang="en-US" kern="0" dirty="0" smtClean="0">
                <a:latin typeface="Calibri" panose="020F0502020204030204" pitchFamily="34" charset="0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en-US" kern="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改为</a:t>
            </a:r>
            <a:r>
              <a:rPr lang="zh-CN" altLang="en-US" kern="0" dirty="0" smtClean="0">
                <a:latin typeface="Calibri" panose="020F0502020204030204" pitchFamily="34" charset="0"/>
                <a:ea typeface="楷体" panose="02010609060101010101" pitchFamily="49" charset="-122"/>
                <a:cs typeface="宋体" panose="02010600030101010101" pitchFamily="2" charset="-122"/>
              </a:rPr>
              <a:t>“你真的很优秀”</a:t>
            </a:r>
            <a:endParaRPr lang="en-US" altLang="zh-CN" kern="0" dirty="0" smtClean="0"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kern="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kern="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kern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zh-CN" kern="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kern="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kern="0" dirty="0" smtClean="0">
                <a:latin typeface="Calibri" panose="020F0502020204030204" pitchFamily="34" charset="0"/>
                <a:ea typeface="楷体" panose="02010609060101010101" pitchFamily="49" charset="-122"/>
                <a:cs typeface="宋体" panose="02010600030101010101" pitchFamily="2" charset="-122"/>
              </a:rPr>
              <a:t>可惜</a:t>
            </a:r>
            <a:r>
              <a:rPr lang="zh-CN" altLang="zh-CN" kern="0" dirty="0">
                <a:latin typeface="Calibri" panose="020F0502020204030204" pitchFamily="34" charset="0"/>
                <a:ea typeface="楷体" panose="02010609060101010101" pitchFamily="49" charset="-122"/>
                <a:cs typeface="宋体" panose="02010600030101010101" pitchFamily="2" charset="-122"/>
              </a:rPr>
              <a:t>我没有考</a:t>
            </a:r>
            <a:r>
              <a:rPr lang="zh-CN" altLang="zh-CN" kern="0" dirty="0" smtClean="0">
                <a:latin typeface="Calibri" panose="020F0502020204030204" pitchFamily="34" charset="0"/>
                <a:ea typeface="楷体" panose="02010609060101010101" pitchFamily="49" charset="-122"/>
                <a:cs typeface="宋体" panose="02010600030101010101" pitchFamily="2" charset="-122"/>
              </a:rPr>
              <a:t>好</a:t>
            </a:r>
            <a:r>
              <a:rPr lang="zh-CN" altLang="en-US" kern="0" dirty="0" smtClean="0">
                <a:latin typeface="Calibri" panose="020F0502020204030204" pitchFamily="34" charset="0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en-US" kern="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删去</a:t>
            </a:r>
            <a:endParaRPr lang="zh-CN" altLang="zh-CN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92181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5089" y="54148"/>
            <a:ext cx="185724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A_菱形 1"/>
          <p:cNvSpPr/>
          <p:nvPr>
            <p:custDataLst>
              <p:tags r:id="rId1"/>
            </p:custDataLst>
          </p:nvPr>
        </p:nvSpPr>
        <p:spPr>
          <a:xfrm>
            <a:off x="-398511" y="1414542"/>
            <a:ext cx="2554853" cy="3406471"/>
          </a:xfrm>
          <a:prstGeom prst="diamond">
            <a:avLst/>
          </a:prstGeom>
          <a:solidFill>
            <a:srgbClr val="F3D3BC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A_菱形 1"/>
          <p:cNvSpPr/>
          <p:nvPr>
            <p:custDataLst>
              <p:tags r:id="rId2"/>
            </p:custDataLst>
          </p:nvPr>
        </p:nvSpPr>
        <p:spPr>
          <a:xfrm>
            <a:off x="-276403" y="1707859"/>
            <a:ext cx="2086430" cy="2781907"/>
          </a:xfrm>
          <a:prstGeom prst="diamond">
            <a:avLst/>
          </a:prstGeom>
          <a:solidFill>
            <a:schemeClr val="bg1">
              <a:alpha val="81000"/>
            </a:schemeClr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A_菱形 1"/>
          <p:cNvSpPr/>
          <p:nvPr>
            <p:custDataLst>
              <p:tags r:id="rId3"/>
            </p:custDataLst>
          </p:nvPr>
        </p:nvSpPr>
        <p:spPr>
          <a:xfrm>
            <a:off x="-249330" y="1909605"/>
            <a:ext cx="2055664" cy="2375459"/>
          </a:xfrm>
          <a:prstGeom prst="diamond">
            <a:avLst/>
          </a:prstGeom>
          <a:solidFill>
            <a:srgbClr val="F3D3BC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启示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PA_菱形 23"/>
          <p:cNvSpPr/>
          <p:nvPr>
            <p:custDataLst>
              <p:tags r:id="rId4"/>
            </p:custDataLst>
          </p:nvPr>
        </p:nvSpPr>
        <p:spPr>
          <a:xfrm>
            <a:off x="-36600" y="1795811"/>
            <a:ext cx="451688" cy="602250"/>
          </a:xfrm>
          <a:prstGeom prst="diamond">
            <a:avLst/>
          </a:prstGeom>
          <a:solidFill>
            <a:srgbClr val="F3D3B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PA_菱形 23"/>
          <p:cNvSpPr/>
          <p:nvPr>
            <p:custDataLst>
              <p:tags r:id="rId5"/>
            </p:custDataLst>
          </p:nvPr>
        </p:nvSpPr>
        <p:spPr>
          <a:xfrm>
            <a:off x="778502" y="1045753"/>
            <a:ext cx="316813" cy="422417"/>
          </a:xfrm>
          <a:prstGeom prst="diamond">
            <a:avLst/>
          </a:prstGeom>
          <a:solidFill>
            <a:srgbClr val="F3D3B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 rot="16200000" flipH="1">
            <a:off x="1262173" y="2827550"/>
            <a:ext cx="1442024" cy="539568"/>
            <a:chOff x="2467503" y="4400363"/>
            <a:chExt cx="1442024" cy="719424"/>
          </a:xfrm>
        </p:grpSpPr>
        <p:cxnSp>
          <p:nvCxnSpPr>
            <p:cNvPr id="31" name="PA_直接连接符 30"/>
            <p:cNvCxnSpPr/>
            <p:nvPr>
              <p:custDataLst>
                <p:tags r:id="rId21"/>
              </p:custDataLst>
            </p:nvPr>
          </p:nvCxnSpPr>
          <p:spPr>
            <a:xfrm flipH="1">
              <a:off x="3190897" y="4401156"/>
              <a:ext cx="718630" cy="718631"/>
            </a:xfrm>
            <a:prstGeom prst="line">
              <a:avLst/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PA_直接连接符 30"/>
            <p:cNvCxnSpPr/>
            <p:nvPr>
              <p:custDataLst>
                <p:tags r:id="rId22"/>
              </p:custDataLst>
            </p:nvPr>
          </p:nvCxnSpPr>
          <p:spPr>
            <a:xfrm rot="5400000" flipH="1">
              <a:off x="2467504" y="4400362"/>
              <a:ext cx="718630" cy="718631"/>
            </a:xfrm>
            <a:prstGeom prst="line">
              <a:avLst/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PA_菱形 23"/>
          <p:cNvSpPr/>
          <p:nvPr>
            <p:custDataLst>
              <p:tags r:id="rId6"/>
            </p:custDataLst>
          </p:nvPr>
        </p:nvSpPr>
        <p:spPr>
          <a:xfrm>
            <a:off x="670263" y="694824"/>
            <a:ext cx="216478" cy="288637"/>
          </a:xfrm>
          <a:prstGeom prst="diamond">
            <a:avLst/>
          </a:prstGeom>
          <a:solidFill>
            <a:srgbClr val="F3D3B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PA_组合 58"/>
          <p:cNvGrpSpPr/>
          <p:nvPr>
            <p:custDataLst>
              <p:tags r:id="rId7"/>
            </p:custDataLst>
          </p:nvPr>
        </p:nvGrpSpPr>
        <p:grpSpPr>
          <a:xfrm>
            <a:off x="3886950" y="5711063"/>
            <a:ext cx="277355" cy="856603"/>
            <a:chOff x="6697441" y="5773974"/>
            <a:chExt cx="439960" cy="1019104"/>
          </a:xfrm>
        </p:grpSpPr>
        <p:grpSp>
          <p:nvGrpSpPr>
            <p:cNvPr id="50" name="PA_组合 49"/>
            <p:cNvGrpSpPr/>
            <p:nvPr>
              <p:custDataLst>
                <p:tags r:id="rId12"/>
              </p:custDataLst>
            </p:nvPr>
          </p:nvGrpSpPr>
          <p:grpSpPr>
            <a:xfrm>
              <a:off x="6698167" y="6159623"/>
              <a:ext cx="439234" cy="219131"/>
              <a:chOff x="2467501" y="4444780"/>
              <a:chExt cx="1442026" cy="719417"/>
            </a:xfrm>
          </p:grpSpPr>
          <p:cxnSp>
            <p:nvCxnSpPr>
              <p:cNvPr id="51" name="PA_直接连接符 30"/>
              <p:cNvCxnSpPr/>
              <p:nvPr>
                <p:custDataLst>
                  <p:tags r:id="rId19"/>
                </p:custDataLst>
              </p:nvPr>
            </p:nvCxnSpPr>
            <p:spPr>
              <a:xfrm flipH="1">
                <a:off x="3190895" y="4445567"/>
                <a:ext cx="718632" cy="718630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PA_直接连接符 30"/>
              <p:cNvCxnSpPr/>
              <p:nvPr>
                <p:custDataLst>
                  <p:tags r:id="rId20"/>
                </p:custDataLst>
              </p:nvPr>
            </p:nvCxnSpPr>
            <p:spPr>
              <a:xfrm rot="5400000" flipH="1">
                <a:off x="2467503" y="4444778"/>
                <a:ext cx="718630" cy="718633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PA_组合 49"/>
            <p:cNvGrpSpPr/>
            <p:nvPr>
              <p:custDataLst>
                <p:tags r:id="rId13"/>
              </p:custDataLst>
            </p:nvPr>
          </p:nvGrpSpPr>
          <p:grpSpPr>
            <a:xfrm>
              <a:off x="6698167" y="5773974"/>
              <a:ext cx="439233" cy="219133"/>
              <a:chOff x="2467503" y="4400363"/>
              <a:chExt cx="1442024" cy="719424"/>
            </a:xfrm>
          </p:grpSpPr>
          <p:cxnSp>
            <p:nvCxnSpPr>
              <p:cNvPr id="54" name="PA_直接连接符 30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3190897" y="4401156"/>
                <a:ext cx="718630" cy="718631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PA_直接连接符 30"/>
              <p:cNvCxnSpPr/>
              <p:nvPr>
                <p:custDataLst>
                  <p:tags r:id="rId18"/>
                </p:custDataLst>
              </p:nvPr>
            </p:nvCxnSpPr>
            <p:spPr>
              <a:xfrm rot="5400000" flipH="1">
                <a:off x="2467504" y="4400362"/>
                <a:ext cx="718630" cy="718631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PA_组合 49"/>
            <p:cNvGrpSpPr/>
            <p:nvPr>
              <p:custDataLst>
                <p:tags r:id="rId14"/>
              </p:custDataLst>
            </p:nvPr>
          </p:nvGrpSpPr>
          <p:grpSpPr>
            <a:xfrm>
              <a:off x="6697441" y="6573945"/>
              <a:ext cx="439233" cy="219133"/>
              <a:chOff x="2467503" y="4400363"/>
              <a:chExt cx="1442024" cy="719424"/>
            </a:xfrm>
          </p:grpSpPr>
          <p:cxnSp>
            <p:nvCxnSpPr>
              <p:cNvPr id="57" name="PA_直接连接符 30"/>
              <p:cNvCxnSpPr/>
              <p:nvPr>
                <p:custDataLst>
                  <p:tags r:id="rId15"/>
                </p:custDataLst>
              </p:nvPr>
            </p:nvCxnSpPr>
            <p:spPr>
              <a:xfrm flipH="1">
                <a:off x="3190897" y="4401156"/>
                <a:ext cx="718630" cy="718631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PA_直接连接符 30"/>
              <p:cNvCxnSpPr/>
              <p:nvPr>
                <p:custDataLst>
                  <p:tags r:id="rId16"/>
                </p:custDataLst>
              </p:nvPr>
            </p:nvCxnSpPr>
            <p:spPr>
              <a:xfrm rot="5400000" flipH="1">
                <a:off x="2467504" y="4400362"/>
                <a:ext cx="718630" cy="718631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" name="PA_菱形 23"/>
          <p:cNvSpPr/>
          <p:nvPr>
            <p:custDataLst>
              <p:tags r:id="rId8"/>
            </p:custDataLst>
          </p:nvPr>
        </p:nvSpPr>
        <p:spPr>
          <a:xfrm flipH="1">
            <a:off x="5299785" y="1632598"/>
            <a:ext cx="451688" cy="602250"/>
          </a:xfrm>
          <a:prstGeom prst="diamond">
            <a:avLst/>
          </a:prstGeom>
          <a:solidFill>
            <a:srgbClr val="AAC2A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A_菱形 23"/>
          <p:cNvSpPr/>
          <p:nvPr>
            <p:custDataLst>
              <p:tags r:id="rId9"/>
            </p:custDataLst>
          </p:nvPr>
        </p:nvSpPr>
        <p:spPr>
          <a:xfrm flipH="1">
            <a:off x="5721696" y="852984"/>
            <a:ext cx="316813" cy="422417"/>
          </a:xfrm>
          <a:prstGeom prst="diamond">
            <a:avLst/>
          </a:prstGeom>
          <a:solidFill>
            <a:srgbClr val="F3D3B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菱形 23"/>
          <p:cNvSpPr/>
          <p:nvPr>
            <p:custDataLst>
              <p:tags r:id="rId10"/>
            </p:custDataLst>
          </p:nvPr>
        </p:nvSpPr>
        <p:spPr>
          <a:xfrm flipH="1">
            <a:off x="6441431" y="852984"/>
            <a:ext cx="216478" cy="288637"/>
          </a:xfrm>
          <a:prstGeom prst="diamond">
            <a:avLst/>
          </a:prstGeom>
          <a:solidFill>
            <a:srgbClr val="AAC2A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PA_菱形 23"/>
          <p:cNvSpPr/>
          <p:nvPr>
            <p:custDataLst>
              <p:tags r:id="rId11"/>
            </p:custDataLst>
          </p:nvPr>
        </p:nvSpPr>
        <p:spPr>
          <a:xfrm flipH="1">
            <a:off x="7463408" y="4466730"/>
            <a:ext cx="451688" cy="602250"/>
          </a:xfrm>
          <a:prstGeom prst="diamond">
            <a:avLst/>
          </a:prstGeom>
          <a:solidFill>
            <a:srgbClr val="AAC2A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2519206" y="839142"/>
            <a:ext cx="646453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C00000"/>
                </a:solidFill>
                <a:latin typeface="楷体"/>
                <a:ea typeface="楷体"/>
              </a:rPr>
              <a:t>●</a:t>
            </a: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重语境、重情境。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阅读要入境，答题融境。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●复习备考要创境。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在语境和情境中运用，“活化”积累。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zh-CN" altLang="zh-CN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融会贯通</a:t>
            </a: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，依境融通。</a:t>
            </a:r>
            <a:r>
              <a:rPr lang="zh-CN" altLang="zh-CN" sz="2000" dirty="0" smtClean="0"/>
              <a:t>避免</a:t>
            </a:r>
            <a:r>
              <a:rPr lang="zh-CN" altLang="zh-CN" sz="2000" dirty="0"/>
              <a:t>单一知识点化、能力点化、碎片化</a:t>
            </a:r>
            <a:r>
              <a:rPr lang="zh-CN" altLang="zh-CN" sz="2000" dirty="0" smtClean="0"/>
              <a:t>题型，</a:t>
            </a:r>
            <a:r>
              <a:rPr lang="zh-CN" altLang="en-US" sz="2000" dirty="0" smtClean="0"/>
              <a:t>引导学生</a:t>
            </a:r>
            <a:r>
              <a:rPr lang="zh-CN" altLang="zh-CN" sz="2000" dirty="0" smtClean="0"/>
              <a:t>在</a:t>
            </a:r>
            <a:r>
              <a:rPr lang="zh-CN" altLang="zh-CN" sz="2000" dirty="0"/>
              <a:t>复杂情境、多维角度、开放空间中展示学习</a:t>
            </a:r>
            <a:r>
              <a:rPr lang="zh-CN" altLang="zh-CN" sz="2000" dirty="0" smtClean="0"/>
              <a:t>成果。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●新情境下的“语用新题”值得关注。“新课标”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提出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“以综合考査作为命题导向”“试卷结构和测试形式不应固化，以免形成新的应试模式”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尊重看重题目的语境情境。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研究情境或语境中的问题设问方式，寻找题干的逻辑层次，准确确定答题要点支架；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融会贯通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，灵活迁移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1688244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25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750"/>
                            </p:stCondLst>
                            <p:childTnLst>
                              <p:par>
                                <p:cTn id="86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26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bldLvl="0" animBg="1"/>
      <p:bldP spid="12" grpId="1" bldLvl="0" animBg="1"/>
      <p:bldP spid="20" grpId="0" bldLvl="0" animBg="1"/>
      <p:bldP spid="21" grpId="0" bldLvl="0" animBg="1"/>
      <p:bldP spid="24" grpId="0" bldLvl="0" animBg="1"/>
      <p:bldP spid="25" grpId="0" bldLvl="0" animBg="1"/>
      <p:bldP spid="60" grpId="0" bldLvl="0" animBg="1"/>
      <p:bldP spid="8" grpId="0" bldLvl="0" animBg="1"/>
      <p:bldP spid="9" grpId="0" bldLvl="0" animBg="1"/>
      <p:bldP spid="11" grpId="0" bldLvl="0" animBg="1"/>
      <p:bldP spid="2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59"/>
          <p:cNvSpPr>
            <a:spLocks noChangeArrowheads="1"/>
          </p:cNvSpPr>
          <p:nvPr/>
        </p:nvSpPr>
        <p:spPr bwMode="auto">
          <a:xfrm>
            <a:off x="2314316" y="1628800"/>
            <a:ext cx="6650172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r>
              <a:rPr lang="zh-CN" altLang="zh-CN" sz="4800" dirty="0">
                <a:solidFill>
                  <a:srgbClr val="307C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作文命题</a:t>
            </a:r>
            <a:r>
              <a:rPr lang="zh-CN" altLang="zh-CN" sz="4800" dirty="0" smtClean="0">
                <a:solidFill>
                  <a:srgbClr val="307C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4800" dirty="0" smtClean="0">
                <a:solidFill>
                  <a:srgbClr val="307C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时代</a:t>
            </a:r>
            <a:r>
              <a:rPr lang="zh-CN" altLang="en-US" sz="4800" dirty="0">
                <a:solidFill>
                  <a:srgbClr val="307C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、家</a:t>
            </a:r>
            <a:r>
              <a:rPr lang="zh-CN" altLang="en-US" sz="4800" dirty="0" smtClean="0">
                <a:solidFill>
                  <a:srgbClr val="307C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</a:t>
            </a:r>
            <a:r>
              <a:rPr lang="en-US" altLang="zh-CN" sz="4800" dirty="0" smtClean="0">
                <a:solidFill>
                  <a:srgbClr val="307C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 </a:t>
            </a:r>
            <a:r>
              <a:rPr lang="zh-CN" altLang="zh-CN" sz="4800" dirty="0" smtClean="0">
                <a:solidFill>
                  <a:srgbClr val="307C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思想</a:t>
            </a:r>
            <a:r>
              <a:rPr lang="zh-CN" altLang="zh-CN" sz="4800" dirty="0">
                <a:solidFill>
                  <a:srgbClr val="307C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、思维和表达</a:t>
            </a:r>
            <a:endParaRPr lang="zh-CN" altLang="en-US" sz="4800" dirty="0">
              <a:solidFill>
                <a:srgbClr val="307C0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17"/>
          <p:cNvSpPr txBox="1"/>
          <p:nvPr/>
        </p:nvSpPr>
        <p:spPr>
          <a:xfrm>
            <a:off x="395536" y="4445152"/>
            <a:ext cx="8280920" cy="332399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Roboto Light" charset="0"/>
              <a:cs typeface="Roboto Light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5536" y="1303166"/>
            <a:ext cx="1607462" cy="1899577"/>
            <a:chOff x="2249614" y="2284062"/>
            <a:chExt cx="2643765" cy="2343151"/>
          </a:xfrm>
        </p:grpSpPr>
        <p:sp>
          <p:nvSpPr>
            <p:cNvPr id="5" name="Freeform 5"/>
            <p:cNvSpPr/>
            <p:nvPr/>
          </p:nvSpPr>
          <p:spPr bwMode="auto">
            <a:xfrm rot="10800000">
              <a:off x="2249614" y="228406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2761632" y="2544240"/>
              <a:ext cx="2056646" cy="182279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8100000" scaled="0"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66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造字工房悦黑体验版常规体" pitchFamily="50" charset="-122"/>
                </a:rPr>
                <a:t>03</a:t>
              </a:r>
              <a:endParaRPr lang="zh-CN" altLang="en-US" sz="6600" dirty="0">
                <a:solidFill>
                  <a:schemeClr val="bg1"/>
                </a:solidFill>
                <a:latin typeface="Agency FB" panose="020B0503020202020204" pitchFamily="34" charset="0"/>
                <a:ea typeface="造字工房悦黑体验版常规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147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59259E-6 L -4.16667E-6 0.05 " pathEditMode="relative" rAng="0" ptsTypes="AA">
                                      <p:cBhvr>
                                        <p:cTn id="24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3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2231" y="260648"/>
            <a:ext cx="5622095" cy="486287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农历庚辰龙年，人类迈进新千年，中国千万“世纪宝宝”出生。</a:t>
            </a: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2008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汶川大地震，北京奥运会。</a:t>
            </a: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2013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“天宫一号”首次太空授课。</a:t>
            </a:r>
          </a:p>
          <a:p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公路“村村通”接近完成；“精准扶贫”开始推动。</a:t>
            </a: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2017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网民规模达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7.72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亿，互联网普及率超全球平均水平。</a:t>
            </a: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2018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“世纪宝宝”一代长大成人。</a:t>
            </a: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…………</a:t>
            </a: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2020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全面建成小康社会。</a:t>
            </a: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2035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基本实现社会主义现代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化。</a:t>
            </a:r>
          </a:p>
          <a:p>
            <a:endParaRPr lang="zh-CN" altLang="en-US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827584" y="332656"/>
            <a:ext cx="72008" cy="43924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27584" y="381056"/>
            <a:ext cx="1109342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99592" y="4725144"/>
            <a:ext cx="1002639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63588" y="1213132"/>
            <a:ext cx="1073338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30319" y="1556792"/>
            <a:ext cx="1076071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endCxn id="4" idx="1"/>
          </p:cNvCxnSpPr>
          <p:nvPr/>
        </p:nvCxnSpPr>
        <p:spPr>
          <a:xfrm>
            <a:off x="899592" y="2692083"/>
            <a:ext cx="1002639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899592" y="3356992"/>
            <a:ext cx="1006798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899592" y="4149080"/>
            <a:ext cx="1002639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12031" y="1213132"/>
            <a:ext cx="615553" cy="18558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时代发展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7452320" y="476672"/>
            <a:ext cx="1224136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7452320" y="3356992"/>
            <a:ext cx="1224136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8676456" y="476672"/>
            <a:ext cx="0" cy="288032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8528447" y="908720"/>
            <a:ext cx="615553" cy="16201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个人成长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7668344" y="908720"/>
            <a:ext cx="0" cy="1783363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7222694" y="908720"/>
            <a:ext cx="504056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stCxn id="4" idx="3"/>
          </p:cNvCxnSpPr>
          <p:nvPr/>
        </p:nvCxnSpPr>
        <p:spPr>
          <a:xfrm>
            <a:off x="7524326" y="2692083"/>
            <a:ext cx="1440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7294703" y="2692083"/>
            <a:ext cx="360038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7416316" y="1556792"/>
            <a:ext cx="252028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7700863" y="908720"/>
            <a:ext cx="615553" cy="16201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重大事件</a:t>
            </a:r>
          </a:p>
        </p:txBody>
      </p:sp>
      <p:sp>
        <p:nvSpPr>
          <p:cNvPr id="43" name="右中括号 42"/>
          <p:cNvSpPr/>
          <p:nvPr/>
        </p:nvSpPr>
        <p:spPr>
          <a:xfrm>
            <a:off x="6876256" y="4149080"/>
            <a:ext cx="468051" cy="432048"/>
          </a:xfrm>
          <a:prstGeom prst="rightBracket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7524326" y="4149080"/>
            <a:ext cx="16196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重大规划</a:t>
            </a:r>
          </a:p>
        </p:txBody>
      </p:sp>
      <p:sp>
        <p:nvSpPr>
          <p:cNvPr id="45" name="下箭头 44"/>
          <p:cNvSpPr/>
          <p:nvPr/>
        </p:nvSpPr>
        <p:spPr>
          <a:xfrm>
            <a:off x="3419872" y="5013176"/>
            <a:ext cx="2808312" cy="720080"/>
          </a:xfrm>
          <a:prstGeom prst="down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932065" y="5733256"/>
            <a:ext cx="7506579" cy="954107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四个切入角度：时代发展     重大事件</a:t>
            </a:r>
            <a:endParaRPr lang="en-US" altLang="zh-CN" sz="2800" dirty="0">
              <a:solidFill>
                <a:srgbClr val="FF0000"/>
              </a:solidFill>
            </a:endParaRPr>
          </a:p>
          <a:p>
            <a:r>
              <a:rPr lang="zh-CN" altLang="en-US" sz="2800" dirty="0">
                <a:solidFill>
                  <a:srgbClr val="FF0000"/>
                </a:solidFill>
              </a:rPr>
              <a:t>                            重大规划    个人成长</a:t>
            </a: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5364088" y="3789040"/>
            <a:ext cx="2336775" cy="0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668344" y="3604374"/>
            <a:ext cx="1475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7030A0"/>
                </a:solidFill>
              </a:rPr>
              <a:t>意蕴丰盈</a:t>
            </a:r>
          </a:p>
        </p:txBody>
      </p:sp>
    </p:spTree>
    <p:extLst>
      <p:ext uri="{BB962C8B-B14F-4D97-AF65-F5344CB8AC3E}">
        <p14:creationId xmlns:p14="http://schemas.microsoft.com/office/powerpoint/2010/main" val="331418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内容占位符 2"/>
          <p:cNvSpPr>
            <a:spLocks noGrp="1"/>
          </p:cNvSpPr>
          <p:nvPr>
            <p:ph sz="quarter" idx="1"/>
          </p:nvPr>
        </p:nvSpPr>
        <p:spPr>
          <a:xfrm>
            <a:off x="179388" y="1916907"/>
            <a:ext cx="8640762" cy="4076700"/>
          </a:xfrm>
        </p:spPr>
        <p:txBody>
          <a:bodyPr>
            <a:normAutofit fontScale="92500"/>
          </a:bodyPr>
          <a:lstStyle/>
          <a:p>
            <a:r>
              <a:rPr lang="en-US" altLang="zh-CN" b="1" smtClean="0">
                <a:latin typeface="宋体" panose="02010600030101010101" pitchFamily="2" charset="-122"/>
              </a:rPr>
              <a:t>22.</a:t>
            </a:r>
            <a:r>
              <a:rPr lang="zh-CN" altLang="en-US" b="1" smtClean="0">
                <a:latin typeface="宋体" panose="02010600030101010101" pitchFamily="2" charset="-122"/>
              </a:rPr>
              <a:t>阅读下列材料，根据要求写作。（</a:t>
            </a:r>
            <a:r>
              <a:rPr lang="en-US" altLang="zh-CN" b="1" smtClean="0">
                <a:latin typeface="宋体" panose="02010600030101010101" pitchFamily="2" charset="-122"/>
              </a:rPr>
              <a:t>60</a:t>
            </a:r>
            <a:r>
              <a:rPr lang="zh-CN" altLang="en-US" b="1" smtClean="0">
                <a:latin typeface="宋体" panose="02010600030101010101" pitchFamily="2" charset="-122"/>
              </a:rPr>
              <a:t>分）</a:t>
            </a:r>
          </a:p>
          <a:p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    点击链接就可以阅读美文，打开图片就可以欣赏风景，扫码支付就可以购买时装</a:t>
            </a:r>
            <a:r>
              <a:rPr lang="en-US" altLang="zh-CN" b="1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科学的发展使成果的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共享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变得更加便捷。只是，我们仍然很难共享写作者的思考，摄影师的体验，设计师的匠心</a:t>
            </a:r>
            <a:r>
              <a:rPr lang="en-US" altLang="zh-CN" b="1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这些仍然属于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独创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者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独有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    对于国家而言，你可以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共享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别国科学发展的成果，只是很难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共享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他们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独有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的关键核心技术。因为关键核心技术要不来，买不来，讨不来。</a:t>
            </a:r>
          </a:p>
          <a:p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    我们生活中并不缺乏</a:t>
            </a:r>
            <a:r>
              <a:rPr lang="en-US" altLang="zh-CN" b="1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共享者</a:t>
            </a:r>
            <a:r>
              <a:rPr lang="en-US" altLang="zh-CN" b="1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，同时，新时代的中国呼唤着更多的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青年人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成为某一领域的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独创者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独有者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。因为，有什么样的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青年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就会有什么样的未来。</a:t>
            </a:r>
          </a:p>
          <a:p>
            <a:r>
              <a:rPr lang="zh-CN" altLang="en-US" b="1" smtClean="0"/>
              <a:t>      </a:t>
            </a:r>
            <a:r>
              <a:rPr lang="zh-CN" altLang="en-US" b="1" smtClean="0">
                <a:latin typeface="宋体" panose="02010600030101010101" pitchFamily="2" charset="-122"/>
              </a:rPr>
              <a:t>以上材料触发了你怎样的感悟或思考？请根据材料写一篇文章，表明你的态度，阐述你的看法。要求：选好角度，确定立意，明确文体，自拟标题；不要套作，不得抄袭，不得泄露个人信息；不少于</a:t>
            </a:r>
            <a:r>
              <a:rPr lang="en-US" altLang="zh-CN" b="1" smtClean="0">
                <a:latin typeface="宋体" panose="02010600030101010101" pitchFamily="2" charset="-122"/>
              </a:rPr>
              <a:t>800</a:t>
            </a:r>
            <a:r>
              <a:rPr lang="zh-CN" altLang="en-US" b="1" smtClean="0">
                <a:latin typeface="宋体" panose="02010600030101010101" pitchFamily="2" charset="-122"/>
              </a:rPr>
              <a:t>字。</a:t>
            </a:r>
          </a:p>
          <a:p>
            <a:endParaRPr lang="zh-CN" altLang="en-US" b="1" smtClean="0"/>
          </a:p>
        </p:txBody>
      </p:sp>
      <p:sp>
        <p:nvSpPr>
          <p:cNvPr id="6" name="圆角矩形标注 5"/>
          <p:cNvSpPr/>
          <p:nvPr/>
        </p:nvSpPr>
        <p:spPr>
          <a:xfrm>
            <a:off x="1043608" y="764704"/>
            <a:ext cx="6624736" cy="680944"/>
          </a:xfrm>
          <a:prstGeom prst="wedgeRoundRectCallout">
            <a:avLst>
              <a:gd name="adj1" fmla="val 4085"/>
              <a:gd name="adj2" fmla="val 112735"/>
              <a:gd name="adj3" fmla="val 16667"/>
            </a:avLst>
          </a:prstGeom>
          <a:solidFill>
            <a:srgbClr val="00B05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rPr>
              <a:t>有</a:t>
            </a:r>
            <a:r>
              <a:rPr lang="zh-CN" altLang="en-US" sz="32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rPr>
              <a:t>态度的材料作文题</a:t>
            </a:r>
          </a:p>
        </p:txBody>
      </p:sp>
    </p:spTree>
    <p:extLst>
      <p:ext uri="{BB962C8B-B14F-4D97-AF65-F5344CB8AC3E}">
        <p14:creationId xmlns:p14="http://schemas.microsoft.com/office/powerpoint/2010/main" val="362273659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844824"/>
            <a:ext cx="8785225" cy="37387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000" kern="100" dirty="0">
                <a:latin typeface="Times New Roman" panose="02020603050405020304" pitchFamily="18" charset="0"/>
                <a:cs typeface="宋体" panose="02010600030101010101" pitchFamily="2" charset="-122"/>
                <a:sym typeface="+mn-ea"/>
              </a:rPr>
              <a:t>四、写作</a:t>
            </a:r>
            <a:r>
              <a:rPr lang="en-US" altLang="zh-CN" sz="2000" kern="100" dirty="0">
                <a:latin typeface="Times New Roman" panose="02020603050405020304" pitchFamily="18" charset="0"/>
                <a:cs typeface="宋体" panose="02010600030101010101" pitchFamily="2" charset="-122"/>
                <a:sym typeface="+mn-ea"/>
              </a:rPr>
              <a:t>(60</a:t>
            </a:r>
            <a:r>
              <a:rPr lang="zh-CN" altLang="zh-CN" sz="2000" kern="100" dirty="0">
                <a:latin typeface="Times New Roman" panose="02020603050405020304" pitchFamily="18" charset="0"/>
                <a:cs typeface="宋体" panose="02010600030101010101" pitchFamily="2" charset="-122"/>
                <a:sym typeface="+mn-ea"/>
              </a:rPr>
              <a:t>分</a:t>
            </a:r>
            <a:r>
              <a:rPr lang="en-US" altLang="zh-CN" sz="2000" kern="100" dirty="0">
                <a:latin typeface="Times New Roman" panose="02020603050405020304" pitchFamily="18" charset="0"/>
                <a:cs typeface="宋体" panose="02010600030101010101" pitchFamily="2" charset="-122"/>
                <a:sym typeface="+mn-ea"/>
              </a:rPr>
              <a:t>)</a:t>
            </a:r>
            <a:endParaRPr lang="zh-CN" altLang="zh-CN" sz="2000" kern="100" dirty="0"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kern="1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22.</a:t>
            </a:r>
            <a:r>
              <a:rPr lang="zh-CN" altLang="zh-CN" sz="2000" kern="100" dirty="0">
                <a:latin typeface="Times New Roman" panose="02020603050405020304" pitchFamily="18" charset="0"/>
                <a:cs typeface="宋体" panose="02010600030101010101" pitchFamily="2" charset="-122"/>
                <a:sym typeface="+mn-ea"/>
              </a:rPr>
              <a:t>阅读下面的材料，根据要求写作。</a:t>
            </a:r>
            <a:r>
              <a:rPr lang="en-US" altLang="zh-CN" sz="2000" kern="100" dirty="0">
                <a:latin typeface="Times New Roman" panose="02020603050405020304" pitchFamily="18" charset="0"/>
                <a:cs typeface="宋体" panose="02010600030101010101" pitchFamily="2" charset="-122"/>
                <a:sym typeface="+mn-ea"/>
              </a:rPr>
              <a:t>(60 </a:t>
            </a:r>
            <a:r>
              <a:rPr lang="zh-CN" altLang="zh-CN" sz="2000" kern="100" dirty="0">
                <a:latin typeface="Times New Roman" panose="02020603050405020304" pitchFamily="18" charset="0"/>
                <a:cs typeface="宋体" panose="02010600030101010101" pitchFamily="2" charset="-122"/>
                <a:sym typeface="+mn-ea"/>
              </a:rPr>
              <a:t>分</a:t>
            </a:r>
            <a:r>
              <a:rPr lang="en-US" altLang="zh-CN" sz="2000" kern="100" dirty="0">
                <a:latin typeface="Times New Roman" panose="02020603050405020304" pitchFamily="18" charset="0"/>
                <a:cs typeface="宋体" panose="02010600030101010101" pitchFamily="2" charset="-122"/>
                <a:sym typeface="+mn-ea"/>
              </a:rPr>
              <a:t>)</a:t>
            </a:r>
            <a:endParaRPr lang="zh-CN" altLang="zh-CN" sz="2000" kern="100" dirty="0">
              <a:latin typeface="Times New Roman" panose="02020603050405020304" pitchFamily="18" charset="0"/>
              <a:sym typeface="+mn-ea"/>
            </a:endParaRPr>
          </a:p>
          <a:p>
            <a:pPr indent="304800">
              <a:lnSpc>
                <a:spcPct val="150000"/>
              </a:lnSpc>
              <a:defRPr/>
            </a:pPr>
            <a:r>
              <a:rPr lang="zh-CN" altLang="zh-CN" sz="2000" kern="100" dirty="0">
                <a:latin typeface="Times New Roman" panose="02020603050405020304" pitchFamily="18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二战”期间，为了加强对战机的防护，英美军方调查了作战后幸存飞机上弹痕的分布，决定哪里弹痕多就加强哪里。然而统计学家沃德力排众议，指出更应该注意弹痕少的部位，因为这些部位受到重创的战机，很难有机会返航，而这部分数据被忽略了。事实证明，沃德是正确的。</a:t>
            </a:r>
            <a:endParaRPr lang="zh-CN" altLang="zh-CN" sz="2000" kern="100" dirty="0"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zh-CN" sz="2000" kern="100" dirty="0">
                <a:cs typeface="宋体" panose="02010600030101010101" pitchFamily="2" charset="-122"/>
                <a:sym typeface="+mn-ea"/>
              </a:rPr>
              <a:t>要求：综合材料内容及含意，选好角度，确定立意，明确文体，自拟标题；不要套作，不得抄袭；不少于</a:t>
            </a:r>
            <a:r>
              <a:rPr lang="en-US" altLang="zh-CN" sz="2000" kern="100" dirty="0">
                <a:cs typeface="宋体" panose="02010600030101010101" pitchFamily="2" charset="-122"/>
                <a:sym typeface="+mn-ea"/>
              </a:rPr>
              <a:t>800</a:t>
            </a:r>
            <a:r>
              <a:rPr lang="zh-CN" altLang="zh-CN" sz="2000" kern="100" dirty="0">
                <a:cs typeface="宋体" panose="02010600030101010101" pitchFamily="2" charset="-122"/>
                <a:sym typeface="+mn-ea"/>
              </a:rPr>
              <a:t>字。</a:t>
            </a:r>
            <a:endParaRPr lang="zh-CN" altLang="en-US" sz="2000" dirty="0"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467544" y="980728"/>
            <a:ext cx="7632848" cy="680944"/>
          </a:xfrm>
          <a:prstGeom prst="wedgeRoundRectCallout">
            <a:avLst>
              <a:gd name="adj1" fmla="val -1237"/>
              <a:gd name="adj2" fmla="val 167743"/>
              <a:gd name="adj3" fmla="val 16667"/>
            </a:avLst>
          </a:prstGeom>
          <a:solidFill>
            <a:srgbClr val="00B05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dirty="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rPr>
              <a:t>没有</a:t>
            </a:r>
            <a:r>
              <a:rPr lang="zh-CN" altLang="en-US" sz="36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rPr>
              <a:t>态度的材料作文题</a:t>
            </a:r>
          </a:p>
        </p:txBody>
      </p:sp>
    </p:spTree>
    <p:extLst>
      <p:ext uri="{BB962C8B-B14F-4D97-AF65-F5344CB8AC3E}">
        <p14:creationId xmlns:p14="http://schemas.microsoft.com/office/powerpoint/2010/main" val="2164741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504" y="1628800"/>
            <a:ext cx="9187130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dirty="0" smtClean="0">
                <a:solidFill>
                  <a:srgbClr val="FF0000"/>
                </a:solidFill>
              </a:rPr>
              <a:t>含有态度</a:t>
            </a:r>
            <a:r>
              <a:rPr lang="zh-CN" altLang="en-US" sz="5400" dirty="0" smtClean="0"/>
              <a:t>的作文题目如何写？</a:t>
            </a:r>
            <a:endParaRPr lang="en-US" altLang="zh-CN" sz="5400" dirty="0" smtClean="0"/>
          </a:p>
          <a:p>
            <a:pPr>
              <a:lnSpc>
                <a:spcPct val="150000"/>
              </a:lnSpc>
            </a:pPr>
            <a:r>
              <a:rPr lang="zh-CN" altLang="en-US" sz="5400" dirty="0" smtClean="0">
                <a:solidFill>
                  <a:srgbClr val="FF0000"/>
                </a:solidFill>
              </a:rPr>
              <a:t>没有态度</a:t>
            </a:r>
            <a:r>
              <a:rPr lang="zh-CN" altLang="en-US" sz="5400" dirty="0" smtClean="0"/>
              <a:t>的作文题目如何写？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193021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6" b="45953"/>
          <a:stretch/>
        </p:blipFill>
        <p:spPr>
          <a:xfrm>
            <a:off x="251520" y="0"/>
            <a:ext cx="8784976" cy="681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045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2873" y="-99392"/>
            <a:ext cx="4316208" cy="6858000"/>
          </a:xfrm>
          <a:prstGeom prst="rect">
            <a:avLst/>
          </a:prstGeom>
        </p:spPr>
      </p:pic>
      <p:sp>
        <p:nvSpPr>
          <p:cNvPr id="2" name="矩形 259"/>
          <p:cNvSpPr>
            <a:spLocks noChangeArrowheads="1"/>
          </p:cNvSpPr>
          <p:nvPr/>
        </p:nvSpPr>
        <p:spPr bwMode="auto">
          <a:xfrm>
            <a:off x="539552" y="160902"/>
            <a:ext cx="770485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随</a:t>
            </a:r>
            <a:r>
              <a:rPr lang="zh-CN" altLang="en-US" sz="4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</a:t>
            </a:r>
            <a:r>
              <a:rPr lang="zh-CN" altLang="en-US" sz="4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命题</a:t>
            </a:r>
            <a:endParaRPr lang="zh-CN" altLang="en-US" sz="4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17"/>
          <p:cNvSpPr txBox="1"/>
          <p:nvPr/>
        </p:nvSpPr>
        <p:spPr>
          <a:xfrm>
            <a:off x="539552" y="1032621"/>
            <a:ext cx="8594502" cy="164132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Roboto Light" charset="0"/>
              <a:cs typeface="Roboto Light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552" y="1196753"/>
            <a:ext cx="428824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课程性质：语文课程是一门学习祖国语言文字</a:t>
            </a:r>
            <a:r>
              <a:rPr lang="zh-CN" altLang="en-US" sz="2400" dirty="0" smtClean="0">
                <a:solidFill>
                  <a:srgbClr val="FF0000"/>
                </a:solidFill>
              </a:rPr>
              <a:t>运用</a:t>
            </a:r>
            <a:r>
              <a:rPr lang="zh-CN" altLang="en-US" sz="2400" dirty="0" smtClean="0"/>
              <a:t>的</a:t>
            </a:r>
            <a:r>
              <a:rPr lang="zh-CN" altLang="en-US" sz="2400" dirty="0" smtClean="0">
                <a:solidFill>
                  <a:srgbClr val="FF0000"/>
                </a:solidFill>
              </a:rPr>
              <a:t>综合性</a:t>
            </a:r>
            <a:r>
              <a:rPr lang="zh-CN" altLang="en-US" sz="2400" dirty="0" smtClean="0"/>
              <a:t>、</a:t>
            </a:r>
            <a:r>
              <a:rPr lang="zh-CN" altLang="en-US" sz="2400" dirty="0" smtClean="0">
                <a:solidFill>
                  <a:srgbClr val="FF0000"/>
                </a:solidFill>
              </a:rPr>
              <a:t>实践性</a:t>
            </a:r>
            <a:r>
              <a:rPr lang="zh-CN" altLang="en-US" sz="2400" dirty="0" smtClean="0"/>
              <a:t>课程。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zh-CN" altLang="en-US" sz="2400" dirty="0" smtClean="0"/>
              <a:t>高考</a:t>
            </a:r>
            <a:r>
              <a:rPr lang="zh-CN" altLang="en-US" sz="2400" dirty="0" smtClean="0">
                <a:solidFill>
                  <a:srgbClr val="FF0000"/>
                </a:solidFill>
              </a:rPr>
              <a:t>命题建议</a:t>
            </a:r>
            <a:r>
              <a:rPr lang="zh-CN" altLang="en-US" sz="2400" dirty="0" smtClean="0"/>
              <a:t>：语文学科核心素养是在</a:t>
            </a:r>
            <a:r>
              <a:rPr lang="zh-CN" altLang="en-US" sz="2400" dirty="0" smtClean="0">
                <a:solidFill>
                  <a:srgbClr val="FF0000"/>
                </a:solidFill>
              </a:rPr>
              <a:t>具体的</a:t>
            </a:r>
            <a:r>
              <a:rPr lang="zh-CN" altLang="en-US" sz="2400" dirty="0" smtClean="0"/>
              <a:t>阅读与鉴赏、表达与交流、梳理与探究等</a:t>
            </a:r>
            <a:r>
              <a:rPr lang="zh-CN" altLang="en-US" sz="2400" dirty="0" smtClean="0">
                <a:solidFill>
                  <a:srgbClr val="FF0000"/>
                </a:solidFill>
              </a:rPr>
              <a:t>语文实践活动</a:t>
            </a:r>
            <a:r>
              <a:rPr lang="zh-CN" altLang="en-US" sz="2400" dirty="0" smtClean="0"/>
              <a:t>中形成与发展，并通过</a:t>
            </a:r>
            <a:r>
              <a:rPr lang="zh-CN" altLang="en-US" sz="2400" dirty="0" smtClean="0">
                <a:solidFill>
                  <a:srgbClr val="FF0000"/>
                </a:solidFill>
              </a:rPr>
              <a:t>具体、多样的实践活动</a:t>
            </a:r>
            <a:r>
              <a:rPr lang="zh-CN" altLang="en-US" sz="2400" dirty="0" smtClean="0"/>
              <a:t>表现、展示出来的。考试、测评题目应</a:t>
            </a:r>
            <a:r>
              <a:rPr lang="zh-CN" altLang="en-US" sz="2400" dirty="0" smtClean="0">
                <a:solidFill>
                  <a:srgbClr val="FF0000"/>
                </a:solidFill>
              </a:rPr>
              <a:t>以具体的情境为载体</a:t>
            </a:r>
            <a:r>
              <a:rPr lang="zh-CN" altLang="en-US" sz="2400" dirty="0" smtClean="0"/>
              <a:t>，</a:t>
            </a:r>
            <a:r>
              <a:rPr lang="zh-CN" altLang="en-US" sz="2400" dirty="0" smtClean="0">
                <a:solidFill>
                  <a:srgbClr val="FF0000"/>
                </a:solidFill>
              </a:rPr>
              <a:t>以典型任务为主要内容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algn="r"/>
            <a:r>
              <a:rPr lang="zh-CN" altLang="en-US" dirty="0" smtClean="0"/>
              <a:t>（普通高中语文课程标准</a:t>
            </a:r>
            <a:r>
              <a:rPr lang="en-US" altLang="zh-CN" dirty="0" smtClean="0"/>
              <a:t>2017</a:t>
            </a:r>
            <a:r>
              <a:rPr lang="zh-CN" altLang="en-US" dirty="0" smtClean="0"/>
              <a:t>年版</a:t>
            </a:r>
            <a:r>
              <a:rPr lang="zh-CN" altLang="en-US" sz="2400" dirty="0" smtClean="0"/>
              <a:t>）</a:t>
            </a:r>
            <a:endParaRPr lang="en-US" altLang="zh-CN" sz="2400" dirty="0" smtClean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458458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59259E-6 L -4.16667E-6 0.05 " pathEditMode="relative" rAng="0" ptsTypes="AA">
                                      <p:cBhvr>
                                        <p:cTn id="19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3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50" b="13687"/>
          <a:stretch/>
        </p:blipFill>
        <p:spPr>
          <a:xfrm>
            <a:off x="107504" y="260648"/>
            <a:ext cx="8568952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61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692696"/>
            <a:ext cx="6838950" cy="1196975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zh-CN" altLang="en-US" sz="4487" b="1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   录</a:t>
            </a:r>
            <a:endParaRPr lang="zh-CN" altLang="en-US" sz="4487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2132806"/>
            <a:ext cx="8424935" cy="3384426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u="sng" dirty="0">
                <a:latin typeface="华文隶书" panose="02010800040101010101" pitchFamily="2" charset="-122"/>
                <a:ea typeface="华文隶书" panose="02010800040101010101" pitchFamily="2" charset="-122"/>
              </a:rPr>
              <a:t>第一招：</a:t>
            </a:r>
            <a:r>
              <a:rPr lang="zh-CN" altLang="en-US" sz="4000" u="sng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审题</a:t>
            </a:r>
            <a:r>
              <a:rPr lang="zh-CN" altLang="en-US" sz="4000" u="sng" dirty="0">
                <a:latin typeface="华文隶书" panose="02010800040101010101" pitchFamily="2" charset="-122"/>
                <a:ea typeface="华文隶书" panose="02010800040101010101" pitchFamily="2" charset="-122"/>
              </a:rPr>
              <a:t>结果</a:t>
            </a:r>
            <a:r>
              <a:rPr lang="zh-CN" altLang="en-US" sz="4000" u="sng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问题</a:t>
            </a:r>
            <a:r>
              <a:rPr lang="zh-CN" altLang="en-US" sz="4000" u="sng" dirty="0">
                <a:latin typeface="华文隶书" panose="02010800040101010101" pitchFamily="2" charset="-122"/>
                <a:ea typeface="华文隶书" panose="02010800040101010101" pitchFamily="2" charset="-122"/>
              </a:rPr>
              <a:t>化</a:t>
            </a:r>
            <a:endParaRPr lang="en-US" altLang="zh-CN" sz="4000" u="sng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u="sng" dirty="0">
                <a:latin typeface="华文隶书" panose="02010800040101010101" pitchFamily="2" charset="-122"/>
                <a:ea typeface="华文隶书" panose="02010800040101010101" pitchFamily="2" charset="-122"/>
              </a:rPr>
              <a:t>第二招：</a:t>
            </a:r>
            <a:r>
              <a:rPr lang="zh-CN" altLang="en-US" sz="4000" u="sng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写作</a:t>
            </a:r>
            <a:r>
              <a:rPr lang="zh-CN" altLang="en-US" sz="4000" u="sng" dirty="0">
                <a:latin typeface="华文隶书" panose="02010800040101010101" pitchFamily="2" charset="-122"/>
                <a:ea typeface="华文隶书" panose="02010800040101010101" pitchFamily="2" charset="-122"/>
              </a:rPr>
              <a:t>角度</a:t>
            </a:r>
            <a:r>
              <a:rPr lang="zh-CN" altLang="en-US" sz="4000" u="sng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对象</a:t>
            </a:r>
            <a:r>
              <a:rPr lang="zh-CN" altLang="en-US" sz="4000" u="sng" dirty="0">
                <a:latin typeface="华文隶书" panose="02010800040101010101" pitchFamily="2" charset="-122"/>
                <a:ea typeface="华文隶书" panose="02010800040101010101" pitchFamily="2" charset="-122"/>
              </a:rPr>
              <a:t>化</a:t>
            </a:r>
            <a:endParaRPr lang="en-US" altLang="zh-CN" sz="4000" u="sng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u="sng" dirty="0">
                <a:latin typeface="华文隶书" panose="02010800040101010101" pitchFamily="2" charset="-122"/>
                <a:ea typeface="华文隶书" panose="02010800040101010101" pitchFamily="2" charset="-122"/>
              </a:rPr>
              <a:t>第三招：关键</a:t>
            </a:r>
            <a:r>
              <a:rPr lang="zh-CN" altLang="en-US" sz="4000" u="sng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段句精确</a:t>
            </a:r>
            <a:r>
              <a:rPr lang="zh-CN" altLang="en-US" sz="4000" u="sng" dirty="0">
                <a:latin typeface="华文隶书" panose="02010800040101010101" pitchFamily="2" charset="-122"/>
                <a:ea typeface="华文隶书" panose="02010800040101010101" pitchFamily="2" charset="-122"/>
              </a:rPr>
              <a:t>化</a:t>
            </a:r>
          </a:p>
        </p:txBody>
      </p:sp>
      <p:sp>
        <p:nvSpPr>
          <p:cNvPr id="4" name="矩形 3"/>
          <p:cNvSpPr/>
          <p:nvPr/>
        </p:nvSpPr>
        <p:spPr>
          <a:xfrm>
            <a:off x="395536" y="400308"/>
            <a:ext cx="84249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“三招致胜”</a:t>
            </a:r>
            <a:r>
              <a:rPr lang="en-US" altLang="zh-CN" sz="32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高考作文二轮复习提分策略</a:t>
            </a:r>
          </a:p>
        </p:txBody>
      </p:sp>
    </p:spTree>
    <p:extLst>
      <p:ext uri="{BB962C8B-B14F-4D97-AF65-F5344CB8AC3E}">
        <p14:creationId xmlns:p14="http://schemas.microsoft.com/office/powerpoint/2010/main" val="154481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332656"/>
            <a:ext cx="8568952" cy="6653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审题</a:t>
            </a: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结果</a:t>
            </a:r>
            <a:r>
              <a:rPr lang="zh-CN" altLang="en-US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问题</a:t>
            </a:r>
            <a:r>
              <a:rPr lang="zh-CN" altLang="en-US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化</a:t>
            </a:r>
            <a:endParaRPr lang="en-US" altLang="zh-CN" sz="3200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问题</a:t>
            </a: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结果</a:t>
            </a:r>
            <a:r>
              <a:rPr lang="zh-CN" altLang="en-US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探究</a:t>
            </a:r>
            <a:r>
              <a:rPr lang="zh-CN" altLang="en-US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化</a:t>
            </a:r>
            <a:endParaRPr lang="en-US" altLang="zh-CN" sz="3200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探究</a:t>
            </a: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结果</a:t>
            </a:r>
            <a:r>
              <a:rPr lang="zh-CN" altLang="en-US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标题</a:t>
            </a:r>
            <a:r>
              <a:rPr lang="zh-CN" altLang="en-US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化</a:t>
            </a:r>
            <a:endParaRPr lang="en-US" altLang="zh-CN" sz="3200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标题</a:t>
            </a: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指向</a:t>
            </a:r>
            <a:r>
              <a:rPr lang="zh-CN" altLang="en-US" sz="3200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结构</a:t>
            </a:r>
            <a:r>
              <a:rPr lang="zh-CN" altLang="en-US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化</a:t>
            </a:r>
            <a:endParaRPr lang="en-US" altLang="zh-CN" sz="3200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结构</a:t>
            </a: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构成</a:t>
            </a:r>
            <a:r>
              <a:rPr lang="zh-CN" altLang="en-US" sz="3200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层次</a:t>
            </a:r>
            <a:r>
              <a:rPr lang="zh-CN" altLang="en-US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化</a:t>
            </a:r>
            <a:endParaRPr lang="en-US" altLang="zh-CN" sz="3200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层次</a:t>
            </a: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形成</a:t>
            </a:r>
            <a:r>
              <a:rPr lang="zh-CN" altLang="en-US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段落</a:t>
            </a:r>
            <a:r>
              <a:rPr lang="zh-CN" altLang="en-US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化</a:t>
            </a:r>
            <a:endParaRPr lang="en-US" altLang="zh-CN" sz="3200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段落</a:t>
            </a: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层次</a:t>
            </a:r>
            <a:r>
              <a:rPr lang="zh-CN" altLang="en-US" sz="3200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逻辑</a:t>
            </a:r>
            <a:r>
              <a:rPr lang="zh-CN" altLang="en-US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化</a:t>
            </a:r>
            <a:endParaRPr lang="en-US" altLang="zh-CN" sz="3200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逻辑</a:t>
            </a: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关系</a:t>
            </a:r>
            <a:r>
              <a:rPr lang="zh-CN" altLang="en-US" sz="3200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深刻</a:t>
            </a:r>
            <a:r>
              <a:rPr lang="zh-CN" altLang="en-US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化</a:t>
            </a:r>
            <a:endParaRPr lang="en-US" altLang="zh-CN" sz="3200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……</a:t>
            </a:r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59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051828"/>
              </p:ext>
            </p:extLst>
          </p:nvPr>
        </p:nvGraphicFramePr>
        <p:xfrm>
          <a:off x="323528" y="908720"/>
          <a:ext cx="8640960" cy="5074904"/>
        </p:xfrm>
        <a:graphic>
          <a:graphicData uri="http://schemas.openxmlformats.org/drawingml/2006/table">
            <a:tbl>
              <a:tblPr/>
              <a:tblGrid>
                <a:gridCol w="4526217"/>
                <a:gridCol w="4114743"/>
              </a:tblGrid>
              <a:tr h="62165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什么样的</a:t>
                      </a:r>
                      <a:r>
                        <a:rPr lang="zh-CN" alt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标题能指向样的文章？</a:t>
                      </a:r>
                      <a:endParaRPr lang="zh-CN" alt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23" marR="7123" marT="71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23" marR="7123" marT="71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9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创新</a:t>
                      </a:r>
                    </a:p>
                  </a:txBody>
                  <a:tcPr marL="7123" marR="7123" marT="71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r>
                        <a:rPr lang="zh-CN" alt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这个时代有什么特征？</a:t>
                      </a:r>
                      <a:endParaRPr lang="zh-CN" alt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23" marR="7123" marT="71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9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创新时代</a:t>
                      </a:r>
                    </a:p>
                  </a:txBody>
                  <a:tcPr marL="7123" marR="7123" marT="71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r>
                        <a:rPr lang="zh-CN" alt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这是个怎样的时代？</a:t>
                      </a:r>
                      <a:endParaRPr lang="zh-CN" alt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23" marR="7123" marT="71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9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制造与创造</a:t>
                      </a:r>
                    </a:p>
                  </a:txBody>
                  <a:tcPr marL="7123" marR="7123" marT="71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r>
                        <a:rPr lang="zh-CN" alt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？？？</a:t>
                      </a:r>
                      <a:endParaRPr lang="zh-CN" alt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23" marR="7123" marT="71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9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独创者</a:t>
                      </a:r>
                    </a:p>
                  </a:txBody>
                  <a:tcPr marL="7123" marR="7123" marT="71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r>
                        <a:rPr lang="zh-CN" alt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那个人是谁？</a:t>
                      </a:r>
                      <a:endParaRPr lang="zh-CN" alt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23" marR="7123" marT="71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9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独创者的品质</a:t>
                      </a:r>
                    </a:p>
                  </a:txBody>
                  <a:tcPr marL="7123" marR="7123" marT="71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r>
                        <a:rPr lang="zh-CN" alt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？？？</a:t>
                      </a:r>
                      <a:endParaRPr lang="zh-CN" alt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23" marR="7123" marT="71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980">
                <a:tc>
                  <a:txBody>
                    <a:bodyPr/>
                    <a:lstStyle/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独立思考的美</a:t>
                      </a:r>
                      <a:endParaRPr lang="zh-CN" alt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123" marR="7123" marT="71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r>
                        <a:rPr lang="zh-CN" alt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独立思考怎样？</a:t>
                      </a:r>
                      <a:endParaRPr lang="zh-CN" alt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23" marR="7123" marT="71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980">
                <a:tc>
                  <a:txBody>
                    <a:bodyPr/>
                    <a:lstStyle/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共享与独创</a:t>
                      </a:r>
                      <a:endParaRPr lang="zh-CN" alt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123" marR="7123" marT="71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r>
                        <a:rPr lang="zh-CN" alt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？？？？</a:t>
                      </a:r>
                      <a:endParaRPr lang="zh-CN" alt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23" marR="7123" marT="71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980">
                <a:tc>
                  <a:txBody>
                    <a:bodyPr/>
                    <a:lstStyle/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引领未来的青年</a:t>
                      </a:r>
                      <a:endParaRPr lang="zh-CN" alt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123" marR="7123" marT="71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r>
                        <a:rPr lang="zh-CN" alt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什么样的青年？</a:t>
                      </a:r>
                      <a:endParaRPr lang="zh-CN" alt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23" marR="7123" marT="71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980">
                <a:tc>
                  <a:txBody>
                    <a:bodyPr/>
                    <a:lstStyle/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展望未来的中国</a:t>
                      </a:r>
                      <a:endParaRPr lang="zh-CN" alt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123" marR="7123" marT="71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r>
                        <a:rPr lang="zh-CN" altLang="en-US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？？？？</a:t>
                      </a:r>
                      <a:endParaRPr lang="zh-CN" alt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123" marR="7123" marT="71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544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79388" y="1772445"/>
          <a:ext cx="8478838" cy="38893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2100"/>
                <a:gridCol w="3600453"/>
                <a:gridCol w="720091"/>
                <a:gridCol w="3366194"/>
              </a:tblGrid>
              <a:tr h="418416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endParaRPr lang="en-US" altLang="zh-CN" sz="1600" kern="100" dirty="0" smtClean="0">
                        <a:effectLst/>
                      </a:endParaRPr>
                    </a:p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 smtClean="0">
                          <a:effectLst/>
                        </a:rPr>
                        <a:t>序号</a:t>
                      </a:r>
                      <a:endParaRPr lang="zh-CN" sz="16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endParaRPr lang="en-US" altLang="zh-CN" sz="1600" kern="100" dirty="0" smtClean="0">
                        <a:effectLst/>
                      </a:endParaRPr>
                    </a:p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 smtClean="0">
                          <a:effectLst/>
                        </a:rPr>
                        <a:t>题 </a:t>
                      </a:r>
                      <a:r>
                        <a:rPr lang="en-US" sz="1600" kern="100" dirty="0" smtClean="0">
                          <a:effectLst/>
                        </a:rPr>
                        <a:t>    </a:t>
                      </a:r>
                      <a:r>
                        <a:rPr lang="zh-CN" sz="1600" kern="100" dirty="0">
                          <a:effectLst/>
                        </a:rPr>
                        <a:t>目</a:t>
                      </a:r>
                      <a:endParaRPr lang="zh-CN" sz="16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endParaRPr lang="en-US" altLang="zh-CN" sz="1600" kern="100" dirty="0" smtClean="0">
                        <a:effectLst/>
                      </a:endParaRPr>
                    </a:p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 smtClean="0">
                          <a:effectLst/>
                        </a:rPr>
                        <a:t>序号</a:t>
                      </a:r>
                      <a:endParaRPr lang="zh-CN" sz="16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1" marR="68581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endParaRPr lang="en-US" altLang="zh-CN" sz="1600" kern="100" dirty="0" smtClean="0">
                        <a:effectLst/>
                      </a:endParaRPr>
                    </a:p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 smtClean="0">
                          <a:effectLst/>
                        </a:rPr>
                        <a:t>题 </a:t>
                      </a:r>
                      <a:r>
                        <a:rPr lang="en-US" sz="1600" kern="100" dirty="0" smtClean="0">
                          <a:effectLst/>
                        </a:rPr>
                        <a:t>    </a:t>
                      </a:r>
                      <a:r>
                        <a:rPr lang="zh-CN" sz="1600" kern="100" dirty="0">
                          <a:effectLst/>
                        </a:rPr>
                        <a:t>目</a:t>
                      </a:r>
                      <a:endParaRPr lang="zh-CN" sz="16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1" marR="68581" marT="0" marB="0"/>
                </a:tc>
              </a:tr>
              <a:tr h="669463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01</a:t>
                      </a:r>
                      <a:endParaRPr lang="zh-CN" sz="16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1" marR="6858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路漫漫，吾将创新而求进</a:t>
                      </a:r>
                      <a:endParaRPr lang="zh-CN" sz="16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1" marR="68581" marT="0" marB="0" anchor="ctr"/>
                </a:tc>
                <a:tc>
                  <a:txBody>
                    <a:bodyPr/>
                    <a:lstStyle/>
                    <a:p>
                      <a:pPr marL="0" indent="0" algn="ctr" defTabSz="683895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b="1" i="0" u="none" kern="10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06</a:t>
                      </a:r>
                      <a:endParaRPr lang="zh-CN" sz="1600" b="1" i="0" u="none" kern="100" baseline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1" marR="68581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以独创精神立时代前沿</a:t>
                      </a:r>
                      <a:endParaRPr lang="zh-CN" sz="1600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1" marR="68581" marT="0" marB="0" anchor="ctr"/>
                </a:tc>
              </a:tr>
              <a:tr h="669463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02</a:t>
                      </a:r>
                      <a:endParaRPr lang="zh-CN" sz="16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1" marR="6858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国之巨轮</a:t>
                      </a:r>
                      <a:r>
                        <a:rPr lang="en-US" sz="1600" kern="100" dirty="0">
                          <a:effectLst/>
                        </a:rPr>
                        <a:t>,</a:t>
                      </a:r>
                      <a:r>
                        <a:rPr lang="zh-CN" sz="1600" kern="100" dirty="0">
                          <a:effectLst/>
                        </a:rPr>
                        <a:t>载动独创青年远航</a:t>
                      </a:r>
                      <a:endParaRPr lang="zh-CN" sz="16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1" marR="68581" marT="0" marB="0" anchor="ctr"/>
                </a:tc>
                <a:tc>
                  <a:txBody>
                    <a:bodyPr/>
                    <a:lstStyle/>
                    <a:p>
                      <a:pPr marL="0" indent="0" algn="ctr" defTabSz="683895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b="1" i="0" u="none" kern="10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07</a:t>
                      </a:r>
                      <a:endParaRPr lang="zh-CN" sz="1600" b="1" i="0" u="none" kern="100" baseline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1" marR="68581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运核心之本，造国之未来</a:t>
                      </a:r>
                      <a:endParaRPr lang="zh-CN" sz="16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1" marR="68581" marT="0" marB="0" anchor="ctr"/>
                </a:tc>
              </a:tr>
              <a:tr h="731284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03</a:t>
                      </a:r>
                      <a:endParaRPr lang="zh-CN" sz="16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1" marR="6858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莫让共享便捷洪流冲刷独创匠心思考</a:t>
                      </a:r>
                      <a:endParaRPr lang="zh-CN" sz="16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1" marR="68581" marT="0" marB="0" anchor="ctr"/>
                </a:tc>
                <a:tc>
                  <a:txBody>
                    <a:bodyPr/>
                    <a:lstStyle/>
                    <a:p>
                      <a:pPr marL="0" indent="0" algn="ctr" defTabSz="683895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b="1" i="0" u="none" kern="10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08</a:t>
                      </a:r>
                      <a:endParaRPr lang="zh-CN" sz="1600" b="1" i="0" u="none" kern="100" baseline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1" marR="68581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问渠那得清如许，唯有独创活水来</a:t>
                      </a:r>
                      <a:endParaRPr lang="zh-CN" sz="16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1" marR="68581" marT="0" marB="0" anchor="ctr"/>
                </a:tc>
              </a:tr>
              <a:tr h="669463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04</a:t>
                      </a:r>
                      <a:endParaRPr lang="zh-CN" sz="16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1" marR="6858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扬青年创新之志，展华夏大国雄风</a:t>
                      </a:r>
                      <a:endParaRPr lang="zh-CN" sz="16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1" marR="68581" marT="0" marB="0" anchor="ctr"/>
                </a:tc>
                <a:tc>
                  <a:txBody>
                    <a:bodyPr/>
                    <a:lstStyle/>
                    <a:p>
                      <a:pPr marL="0" indent="0" algn="ctr" defTabSz="683895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b="1" i="0" u="none" kern="10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09</a:t>
                      </a:r>
                      <a:endParaRPr lang="zh-CN" sz="1600" b="1" i="0" u="none" kern="100" baseline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1" marR="68581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携独创之桨，助吾国远航</a:t>
                      </a:r>
                      <a:endParaRPr lang="zh-CN" sz="16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1" marR="68581" marT="0" marB="0" anchor="ctr"/>
                </a:tc>
              </a:tr>
              <a:tr h="731284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05</a:t>
                      </a:r>
                      <a:endParaRPr lang="zh-CN" sz="16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1" marR="6858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独创心，未来新</a:t>
                      </a:r>
                      <a:endParaRPr lang="zh-CN" sz="1600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1" marR="68581" marT="0" marB="0" anchor="ctr"/>
                </a:tc>
                <a:tc>
                  <a:txBody>
                    <a:bodyPr/>
                    <a:lstStyle/>
                    <a:p>
                      <a:pPr marL="0" indent="0" algn="ctr" defTabSz="683895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b="1" i="0" u="none" kern="10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zh-CN" sz="1600" b="1" i="0" u="none" kern="100" baseline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1" marR="68581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成为“独创”青年，与国携手未来</a:t>
                      </a:r>
                      <a:endParaRPr lang="zh-CN" sz="16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1" marR="68581" marT="0" marB="0" anchor="ctr"/>
                </a:tc>
              </a:tr>
            </a:tbl>
          </a:graphicData>
        </a:graphic>
      </p:graphicFrame>
      <p:sp>
        <p:nvSpPr>
          <p:cNvPr id="125991" name="矩形 5"/>
          <p:cNvSpPr>
            <a:spLocks noChangeArrowheads="1"/>
          </p:cNvSpPr>
          <p:nvPr/>
        </p:nvSpPr>
        <p:spPr bwMode="auto">
          <a:xfrm>
            <a:off x="539552" y="908720"/>
            <a:ext cx="82804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15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15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15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15000"/>
              </a:spcBef>
              <a:buFont typeface="Arial" panose="020B0604020202020204" pitchFamily="34" charset="0"/>
              <a:buChar char="–"/>
              <a:defRPr sz="1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15000"/>
              </a:spcBef>
              <a:buFont typeface="Arial" panose="020B0604020202020204" pitchFamily="34" charset="0"/>
              <a:buChar char="»"/>
              <a:defRPr sz="1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15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15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15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15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2019</a:t>
            </a:r>
            <a:r>
              <a:rPr lang="zh-CN" altLang="en-US" sz="2400" dirty="0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年深圳高三一模高分作文点评（一辑）</a:t>
            </a:r>
            <a:r>
              <a:rPr lang="zh-CN" altLang="en-US" sz="2400" dirty="0">
                <a:solidFill>
                  <a:srgbClr val="FF0000"/>
                </a:solidFill>
                <a:latin typeface="Calibri" panose="020F0502020204030204" pitchFamily="34" charset="0"/>
                <a:ea typeface="隶书" panose="02010509060101010101" pitchFamily="49" charset="-122"/>
                <a:cs typeface="宋体" panose="02010600030101010101" pitchFamily="2" charset="-122"/>
              </a:rPr>
              <a:t>目 录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5796136" y="-221377"/>
            <a:ext cx="3888432" cy="1233336"/>
          </a:xfrm>
          <a:prstGeom prst="wedgeEllipseCallout">
            <a:avLst>
              <a:gd name="adj1" fmla="val -65372"/>
              <a:gd name="adj2" fmla="val 499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如何好各类作文？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12677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07950" y="1815307"/>
          <a:ext cx="8856664" cy="40163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4351"/>
                <a:gridCol w="3070632"/>
                <a:gridCol w="918211"/>
                <a:gridCol w="3653470"/>
              </a:tblGrid>
              <a:tr h="431840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endParaRPr lang="en-US" altLang="zh-CN" sz="1800" kern="100" smtClean="0">
                        <a:effectLst/>
                      </a:endParaRPr>
                    </a:p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smtClean="0">
                          <a:effectLst/>
                        </a:rPr>
                        <a:t>序号</a:t>
                      </a:r>
                      <a:endParaRPr lang="zh-CN" sz="1800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42" marR="6274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endParaRPr lang="en-US" altLang="zh-CN" sz="1800" kern="100" dirty="0" smtClean="0">
                        <a:effectLst/>
                      </a:endParaRPr>
                    </a:p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 smtClean="0">
                          <a:effectLst/>
                        </a:rPr>
                        <a:t>题 </a:t>
                      </a:r>
                      <a:r>
                        <a:rPr lang="en-US" sz="1800" kern="100" dirty="0" smtClean="0">
                          <a:effectLst/>
                        </a:rPr>
                        <a:t>    </a:t>
                      </a:r>
                      <a:r>
                        <a:rPr lang="zh-CN" sz="1800" kern="100" dirty="0">
                          <a:effectLst/>
                        </a:rPr>
                        <a:t>目</a:t>
                      </a:r>
                      <a:endParaRPr lang="zh-CN" sz="18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42" marR="6274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endParaRPr lang="en-US" altLang="zh-CN" sz="1800" kern="100" dirty="0" smtClean="0">
                        <a:effectLst/>
                      </a:endParaRPr>
                    </a:p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800" kern="100" dirty="0" smtClean="0">
                          <a:effectLst/>
                          <a:latin typeface="Calibri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序号</a:t>
                      </a:r>
                      <a:endParaRPr lang="zh-CN" sz="18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42" marR="62742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endParaRPr lang="en-US" altLang="zh-CN" sz="1800" kern="100" dirty="0" smtClean="0">
                        <a:effectLst/>
                      </a:endParaRPr>
                    </a:p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800" kern="100" dirty="0" smtClean="0">
                          <a:effectLst/>
                          <a:latin typeface="Calibri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题目</a:t>
                      </a:r>
                      <a:endParaRPr lang="zh-CN" sz="18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42" marR="62742" marT="0" marB="0"/>
                </a:tc>
              </a:tr>
              <a:tr h="495291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01</a:t>
                      </a:r>
                      <a:endParaRPr lang="zh-CN" sz="18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42" marR="62742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“不吃剩饭”</a:t>
                      </a:r>
                      <a:endParaRPr lang="zh-CN" sz="18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42" marR="627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bg1"/>
                          </a:solidFill>
                          <a:effectLst/>
                        </a:rPr>
                        <a:t>06</a:t>
                      </a:r>
                      <a:endParaRPr lang="zh-CN" sz="1800" kern="100" dirty="0">
                        <a:solidFill>
                          <a:schemeClr val="bg1"/>
                        </a:solidFill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42" marR="62742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中国青年 岂甘共享？</a:t>
                      </a:r>
                      <a:endParaRPr lang="zh-CN" sz="18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42" marR="62742" marT="0" marB="0" anchor="ctr"/>
                </a:tc>
              </a:tr>
              <a:tr h="766926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02</a:t>
                      </a:r>
                      <a:endParaRPr lang="zh-CN" sz="1800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42" marR="62742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独创打破枷锁</a:t>
                      </a:r>
                      <a:endParaRPr lang="zh-CN" sz="18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42" marR="627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bg1"/>
                          </a:solidFill>
                          <a:effectLst/>
                        </a:rPr>
                        <a:t>07</a:t>
                      </a:r>
                      <a:endParaRPr lang="zh-CN" sz="1800" kern="100" dirty="0">
                        <a:solidFill>
                          <a:schemeClr val="bg1"/>
                        </a:solidFill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42" marR="62742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争做有为青年，奏响时代赞歌</a:t>
                      </a:r>
                      <a:endParaRPr lang="zh-CN" sz="18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42" marR="62742" marT="0" marB="0" anchor="ctr"/>
                </a:tc>
              </a:tr>
              <a:tr h="766926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03</a:t>
                      </a:r>
                      <a:endParaRPr lang="zh-CN" sz="1800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42" marR="62742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不做别人的影子，而做自己的先锋</a:t>
                      </a:r>
                      <a:endParaRPr lang="zh-CN" sz="18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42" marR="627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bg1"/>
                          </a:solidFill>
                          <a:effectLst/>
                        </a:rPr>
                        <a:t>08</a:t>
                      </a:r>
                      <a:endParaRPr lang="zh-CN" sz="1800" kern="100" dirty="0">
                        <a:solidFill>
                          <a:schemeClr val="bg1"/>
                        </a:solidFill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42" marR="62742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展独创之风采，彰时代之律动</a:t>
                      </a:r>
                      <a:endParaRPr lang="zh-CN" sz="18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42" marR="62742" marT="0" marB="0" anchor="ctr"/>
                </a:tc>
              </a:tr>
              <a:tr h="788468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04</a:t>
                      </a:r>
                      <a:endParaRPr lang="zh-CN" sz="1800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42" marR="62742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成为共享时代的独创者</a:t>
                      </a:r>
                      <a:endParaRPr lang="zh-CN" sz="18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42" marR="627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bg1"/>
                          </a:solidFill>
                          <a:effectLst/>
                        </a:rPr>
                        <a:t>09</a:t>
                      </a:r>
                      <a:endParaRPr lang="zh-CN" sz="1800" kern="100" dirty="0">
                        <a:solidFill>
                          <a:schemeClr val="bg1"/>
                        </a:solidFill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42" marR="62742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成为“独创”青年，与国携手未来 </a:t>
                      </a:r>
                      <a:endParaRPr lang="zh-CN" sz="18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42" marR="62742" marT="0" marB="0" anchor="ctr"/>
                </a:tc>
              </a:tr>
              <a:tr h="766926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05</a:t>
                      </a:r>
                      <a:endParaRPr lang="zh-CN" sz="18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42" marR="62742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自我独创，突破尖端，与世界共享</a:t>
                      </a:r>
                      <a:endParaRPr lang="zh-CN" sz="18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42" marR="627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bg1"/>
                          </a:solidFill>
                          <a:effectLst/>
                        </a:rPr>
                        <a:t>10</a:t>
                      </a:r>
                      <a:endParaRPr lang="zh-CN" sz="1800" kern="100" dirty="0">
                        <a:solidFill>
                          <a:schemeClr val="bg1"/>
                        </a:solidFill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42" marR="62742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共享看天下，独创走天下</a:t>
                      </a:r>
                      <a:endParaRPr lang="zh-CN" sz="18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742" marR="62742" marT="0" marB="0" anchor="ctr"/>
                </a:tc>
              </a:tr>
            </a:tbl>
          </a:graphicData>
        </a:graphic>
      </p:graphicFrame>
      <p:sp>
        <p:nvSpPr>
          <p:cNvPr id="127015" name="矩形 4"/>
          <p:cNvSpPr>
            <a:spLocks noChangeArrowheads="1"/>
          </p:cNvSpPr>
          <p:nvPr/>
        </p:nvSpPr>
        <p:spPr bwMode="auto">
          <a:xfrm>
            <a:off x="468313" y="980282"/>
            <a:ext cx="7416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15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15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15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15000"/>
              </a:spcBef>
              <a:buFont typeface="Arial" panose="020B0604020202020204" pitchFamily="34" charset="0"/>
              <a:buChar char="–"/>
              <a:defRPr sz="1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15000"/>
              </a:spcBef>
              <a:buFont typeface="Arial" panose="020B0604020202020204" pitchFamily="34" charset="0"/>
              <a:buChar char="»"/>
              <a:defRPr sz="1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15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15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15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15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2019</a:t>
            </a:r>
            <a:r>
              <a:rPr lang="zh-CN" altLang="en-US" sz="2400" dirty="0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年深圳高三一模高分作文点评（二辑）</a:t>
            </a:r>
            <a:r>
              <a:rPr lang="zh-CN" altLang="en-US" sz="2400" dirty="0">
                <a:solidFill>
                  <a:srgbClr val="FF0000"/>
                </a:solidFill>
                <a:latin typeface="Calibri" panose="020F0502020204030204" pitchFamily="34" charset="0"/>
                <a:ea typeface="隶书" panose="02010509060101010101" pitchFamily="49" charset="-122"/>
                <a:cs typeface="宋体" panose="02010600030101010101" pitchFamily="2" charset="-122"/>
              </a:rPr>
              <a:t>目 录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" name="椭圆形标注 1"/>
          <p:cNvSpPr/>
          <p:nvPr/>
        </p:nvSpPr>
        <p:spPr>
          <a:xfrm>
            <a:off x="5796136" y="-221377"/>
            <a:ext cx="3888432" cy="1233336"/>
          </a:xfrm>
          <a:prstGeom prst="wedgeEllipseCallout">
            <a:avLst>
              <a:gd name="adj1" fmla="val -65372"/>
              <a:gd name="adj2" fmla="val 499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如何好各类作文？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50809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3541" y="404664"/>
            <a:ext cx="8497887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  <a:sym typeface="+mn-ea"/>
              </a:rPr>
              <a:t>四、写作</a:t>
            </a:r>
            <a:r>
              <a:rPr lang="en-US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  <a:sym typeface="+mn-ea"/>
              </a:rPr>
              <a:t>(60</a:t>
            </a:r>
            <a:r>
              <a:rPr lang="zh-CN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  <a:sym typeface="+mn-ea"/>
              </a:rPr>
              <a:t>分</a:t>
            </a:r>
            <a:r>
              <a:rPr lang="en-US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  <a:sym typeface="+mn-ea"/>
              </a:rPr>
              <a:t>)</a:t>
            </a:r>
            <a:endParaRPr lang="zh-CN" altLang="zh-CN" sz="2400" kern="100" dirty="0">
              <a:latin typeface="Times New Roman" panose="02020603050405020304" pitchFamily="18" charset="0"/>
              <a:sym typeface="+mn-ea"/>
            </a:endParaRPr>
          </a:p>
          <a:p>
            <a:pPr>
              <a:defRPr/>
            </a:pPr>
            <a:r>
              <a:rPr lang="en-US" altLang="zh-CN" sz="2400" kern="1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22.</a:t>
            </a:r>
            <a:r>
              <a:rPr lang="zh-CN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  <a:sym typeface="+mn-ea"/>
              </a:rPr>
              <a:t>阅读下面的材料，根据要求写作。</a:t>
            </a:r>
            <a:r>
              <a:rPr lang="en-US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  <a:sym typeface="+mn-ea"/>
              </a:rPr>
              <a:t>(60 </a:t>
            </a:r>
            <a:r>
              <a:rPr lang="zh-CN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  <a:sym typeface="+mn-ea"/>
              </a:rPr>
              <a:t>分</a:t>
            </a:r>
            <a:r>
              <a:rPr lang="en-US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  <a:sym typeface="+mn-ea"/>
              </a:rPr>
              <a:t>)</a:t>
            </a:r>
            <a:endParaRPr lang="zh-CN" altLang="zh-CN" sz="2400" kern="100" dirty="0">
              <a:latin typeface="Times New Roman" panose="02020603050405020304" pitchFamily="18" charset="0"/>
              <a:sym typeface="+mn-ea"/>
            </a:endParaRPr>
          </a:p>
          <a:p>
            <a:pPr indent="304800">
              <a:defRPr/>
            </a:pPr>
            <a:r>
              <a:rPr lang="zh-CN" altLang="zh-CN" sz="2400" kern="100" dirty="0">
                <a:latin typeface="Times New Roman" panose="02020603050405020304" pitchFamily="18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二战”期间，为了加强对战机的防护，英美军方调查了作战后幸存飞机上弹痕的分布，决定哪里弹痕多就加强哪里。然而统计学家沃德力排众议，指出更应该注意弹痕少的部位，因为这些部位受到重创的战机，很难有机会返航，而这部分数据被忽略了。事实证明，沃德是正确的。</a:t>
            </a:r>
            <a:endParaRPr lang="zh-CN" altLang="zh-CN" sz="2400" kern="100" dirty="0">
              <a:latin typeface="Times New Roman" panose="02020603050405020304" pitchFamily="18" charset="0"/>
              <a:sym typeface="+mn-ea"/>
            </a:endParaRPr>
          </a:p>
          <a:p>
            <a:pPr>
              <a:defRPr/>
            </a:pPr>
            <a:r>
              <a:rPr lang="zh-CN" altLang="zh-CN" sz="2400" kern="100" dirty="0">
                <a:cs typeface="宋体" panose="02010600030101010101" pitchFamily="2" charset="-122"/>
                <a:sym typeface="+mn-ea"/>
              </a:rPr>
              <a:t>要求：综合材料内容及含意，选好角度，确定立意，明确文体，自拟标题；不要套作，不得抄袭；不少于</a:t>
            </a:r>
            <a:r>
              <a:rPr lang="en-US" altLang="zh-CN" sz="2400" kern="100" dirty="0">
                <a:cs typeface="宋体" panose="02010600030101010101" pitchFamily="2" charset="-122"/>
                <a:sym typeface="+mn-ea"/>
              </a:rPr>
              <a:t>800</a:t>
            </a:r>
            <a:r>
              <a:rPr lang="zh-CN" altLang="zh-CN" sz="2400" kern="100" dirty="0">
                <a:cs typeface="宋体" panose="02010600030101010101" pitchFamily="2" charset="-122"/>
                <a:sym typeface="+mn-ea"/>
              </a:rPr>
              <a:t>字。</a:t>
            </a:r>
            <a:endParaRPr lang="zh-CN" altLang="en-US" sz="2400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4148933"/>
            <a:ext cx="914400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当下眼光（时代视角）：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u="sng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今天这个时代，如何避免</a:t>
            </a:r>
            <a:r>
              <a:rPr lang="en-US" altLang="zh-CN" sz="2800" u="sng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2800" u="sng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沃德所发现的</a:t>
            </a:r>
            <a:r>
              <a:rPr lang="en-US" altLang="zh-CN" sz="2800" u="sng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‘</a:t>
            </a:r>
            <a:r>
              <a:rPr lang="zh-CN" altLang="en-US" sz="2800" u="sng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注意力陷阱</a:t>
            </a:r>
            <a:r>
              <a:rPr lang="en-US" altLang="zh-CN" sz="2800" u="sng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’”</a:t>
            </a:r>
            <a:r>
              <a:rPr lang="zh-CN" altLang="en-US" sz="2800" u="sng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？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u="sng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今天这个时代，为什么更需要</a:t>
            </a:r>
            <a:r>
              <a:rPr lang="en-US" altLang="zh-CN" sz="2800" u="sng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2800" u="sng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沃德力排众议</a:t>
            </a:r>
            <a:r>
              <a:rPr lang="en-US" altLang="zh-CN" sz="2800" u="sng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2800" u="sng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的精神？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u="sng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今天这个时代，如何避免</a:t>
            </a:r>
            <a:r>
              <a:rPr lang="en-US" altLang="zh-CN" sz="2800" u="sng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2800" u="sng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二战战机所显现的幸存者偏差</a:t>
            </a:r>
            <a:r>
              <a:rPr lang="en-US" altLang="zh-CN" sz="2800" u="sng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2800" u="sng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？</a:t>
            </a:r>
            <a:endParaRPr lang="zh-CN" altLang="en-US" sz="28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22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1481" y="21414"/>
            <a:ext cx="180594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A_菱形 1"/>
          <p:cNvSpPr/>
          <p:nvPr>
            <p:custDataLst>
              <p:tags r:id="rId1"/>
            </p:custDataLst>
          </p:nvPr>
        </p:nvSpPr>
        <p:spPr>
          <a:xfrm>
            <a:off x="-96768" y="1495846"/>
            <a:ext cx="2554853" cy="3406471"/>
          </a:xfrm>
          <a:prstGeom prst="diamond">
            <a:avLst/>
          </a:prstGeom>
          <a:solidFill>
            <a:srgbClr val="F3D3BC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A_菱形 1"/>
          <p:cNvSpPr/>
          <p:nvPr>
            <p:custDataLst>
              <p:tags r:id="rId2"/>
            </p:custDataLst>
          </p:nvPr>
        </p:nvSpPr>
        <p:spPr>
          <a:xfrm>
            <a:off x="71757" y="1674321"/>
            <a:ext cx="2086430" cy="2781907"/>
          </a:xfrm>
          <a:prstGeom prst="diamond">
            <a:avLst/>
          </a:prstGeom>
          <a:solidFill>
            <a:schemeClr val="bg1">
              <a:alpha val="81000"/>
            </a:schemeClr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A_菱形 1"/>
          <p:cNvSpPr/>
          <p:nvPr>
            <p:custDataLst>
              <p:tags r:id="rId3"/>
            </p:custDataLst>
          </p:nvPr>
        </p:nvSpPr>
        <p:spPr>
          <a:xfrm>
            <a:off x="-10470" y="2039027"/>
            <a:ext cx="2055664" cy="2375459"/>
          </a:xfrm>
          <a:prstGeom prst="diamond">
            <a:avLst/>
          </a:prstGeom>
          <a:solidFill>
            <a:srgbClr val="F3D3BC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启示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PA_菱形 23"/>
          <p:cNvSpPr/>
          <p:nvPr>
            <p:custDataLst>
              <p:tags r:id="rId4"/>
            </p:custDataLst>
          </p:nvPr>
        </p:nvSpPr>
        <p:spPr>
          <a:xfrm>
            <a:off x="687061" y="1730541"/>
            <a:ext cx="451688" cy="602250"/>
          </a:xfrm>
          <a:prstGeom prst="diamond">
            <a:avLst/>
          </a:prstGeom>
          <a:solidFill>
            <a:srgbClr val="F3D3B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PA_菱形 23"/>
          <p:cNvSpPr/>
          <p:nvPr>
            <p:custDataLst>
              <p:tags r:id="rId5"/>
            </p:custDataLst>
          </p:nvPr>
        </p:nvSpPr>
        <p:spPr>
          <a:xfrm>
            <a:off x="1138500" y="987122"/>
            <a:ext cx="316813" cy="422417"/>
          </a:xfrm>
          <a:prstGeom prst="diamond">
            <a:avLst/>
          </a:prstGeom>
          <a:solidFill>
            <a:srgbClr val="F3D3B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 rot="16200000" flipH="1">
            <a:off x="1762491" y="2956972"/>
            <a:ext cx="1442024" cy="539568"/>
            <a:chOff x="2467503" y="4400363"/>
            <a:chExt cx="1442024" cy="719424"/>
          </a:xfrm>
        </p:grpSpPr>
        <p:cxnSp>
          <p:nvCxnSpPr>
            <p:cNvPr id="31" name="PA_直接连接符 30"/>
            <p:cNvCxnSpPr/>
            <p:nvPr>
              <p:custDataLst>
                <p:tags r:id="rId21"/>
              </p:custDataLst>
            </p:nvPr>
          </p:nvCxnSpPr>
          <p:spPr>
            <a:xfrm flipH="1">
              <a:off x="3190897" y="4401156"/>
              <a:ext cx="718630" cy="718631"/>
            </a:xfrm>
            <a:prstGeom prst="line">
              <a:avLst/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PA_直接连接符 30"/>
            <p:cNvCxnSpPr/>
            <p:nvPr>
              <p:custDataLst>
                <p:tags r:id="rId22"/>
              </p:custDataLst>
            </p:nvPr>
          </p:nvCxnSpPr>
          <p:spPr>
            <a:xfrm rot="5400000" flipH="1">
              <a:off x="2467504" y="4400362"/>
              <a:ext cx="718630" cy="718631"/>
            </a:xfrm>
            <a:prstGeom prst="line">
              <a:avLst/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PA_菱形 23"/>
          <p:cNvSpPr/>
          <p:nvPr>
            <p:custDataLst>
              <p:tags r:id="rId6"/>
            </p:custDataLst>
          </p:nvPr>
        </p:nvSpPr>
        <p:spPr>
          <a:xfrm>
            <a:off x="670263" y="694824"/>
            <a:ext cx="216478" cy="288637"/>
          </a:xfrm>
          <a:prstGeom prst="diamond">
            <a:avLst/>
          </a:prstGeom>
          <a:solidFill>
            <a:srgbClr val="F3D3B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PA_组合 58"/>
          <p:cNvGrpSpPr/>
          <p:nvPr>
            <p:custDataLst>
              <p:tags r:id="rId7"/>
            </p:custDataLst>
          </p:nvPr>
        </p:nvGrpSpPr>
        <p:grpSpPr>
          <a:xfrm>
            <a:off x="3886950" y="5711063"/>
            <a:ext cx="277355" cy="856603"/>
            <a:chOff x="6697441" y="5773974"/>
            <a:chExt cx="439960" cy="1019104"/>
          </a:xfrm>
        </p:grpSpPr>
        <p:grpSp>
          <p:nvGrpSpPr>
            <p:cNvPr id="50" name="PA_组合 49"/>
            <p:cNvGrpSpPr/>
            <p:nvPr>
              <p:custDataLst>
                <p:tags r:id="rId12"/>
              </p:custDataLst>
            </p:nvPr>
          </p:nvGrpSpPr>
          <p:grpSpPr>
            <a:xfrm>
              <a:off x="6698167" y="6159623"/>
              <a:ext cx="439234" cy="219131"/>
              <a:chOff x="2467501" y="4444780"/>
              <a:chExt cx="1442026" cy="719417"/>
            </a:xfrm>
          </p:grpSpPr>
          <p:cxnSp>
            <p:nvCxnSpPr>
              <p:cNvPr id="51" name="PA_直接连接符 30"/>
              <p:cNvCxnSpPr/>
              <p:nvPr>
                <p:custDataLst>
                  <p:tags r:id="rId19"/>
                </p:custDataLst>
              </p:nvPr>
            </p:nvCxnSpPr>
            <p:spPr>
              <a:xfrm flipH="1">
                <a:off x="3190895" y="4445567"/>
                <a:ext cx="718632" cy="718630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PA_直接连接符 30"/>
              <p:cNvCxnSpPr/>
              <p:nvPr>
                <p:custDataLst>
                  <p:tags r:id="rId20"/>
                </p:custDataLst>
              </p:nvPr>
            </p:nvCxnSpPr>
            <p:spPr>
              <a:xfrm rot="5400000" flipH="1">
                <a:off x="2467503" y="4444778"/>
                <a:ext cx="718630" cy="718633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PA_组合 49"/>
            <p:cNvGrpSpPr/>
            <p:nvPr>
              <p:custDataLst>
                <p:tags r:id="rId13"/>
              </p:custDataLst>
            </p:nvPr>
          </p:nvGrpSpPr>
          <p:grpSpPr>
            <a:xfrm>
              <a:off x="6698167" y="5773974"/>
              <a:ext cx="439233" cy="219133"/>
              <a:chOff x="2467503" y="4400363"/>
              <a:chExt cx="1442024" cy="719424"/>
            </a:xfrm>
          </p:grpSpPr>
          <p:cxnSp>
            <p:nvCxnSpPr>
              <p:cNvPr id="54" name="PA_直接连接符 30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3190897" y="4401156"/>
                <a:ext cx="718630" cy="718631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PA_直接连接符 30"/>
              <p:cNvCxnSpPr/>
              <p:nvPr>
                <p:custDataLst>
                  <p:tags r:id="rId18"/>
                </p:custDataLst>
              </p:nvPr>
            </p:nvCxnSpPr>
            <p:spPr>
              <a:xfrm rot="5400000" flipH="1">
                <a:off x="2467504" y="4400362"/>
                <a:ext cx="718630" cy="718631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PA_组合 49"/>
            <p:cNvGrpSpPr/>
            <p:nvPr>
              <p:custDataLst>
                <p:tags r:id="rId14"/>
              </p:custDataLst>
            </p:nvPr>
          </p:nvGrpSpPr>
          <p:grpSpPr>
            <a:xfrm>
              <a:off x="6697441" y="6573945"/>
              <a:ext cx="439233" cy="219133"/>
              <a:chOff x="2467503" y="4400363"/>
              <a:chExt cx="1442024" cy="719424"/>
            </a:xfrm>
          </p:grpSpPr>
          <p:cxnSp>
            <p:nvCxnSpPr>
              <p:cNvPr id="57" name="PA_直接连接符 30"/>
              <p:cNvCxnSpPr/>
              <p:nvPr>
                <p:custDataLst>
                  <p:tags r:id="rId15"/>
                </p:custDataLst>
              </p:nvPr>
            </p:nvCxnSpPr>
            <p:spPr>
              <a:xfrm flipH="1">
                <a:off x="3190897" y="4401156"/>
                <a:ext cx="718630" cy="718631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PA_直接连接符 30"/>
              <p:cNvCxnSpPr/>
              <p:nvPr>
                <p:custDataLst>
                  <p:tags r:id="rId16"/>
                </p:custDataLst>
              </p:nvPr>
            </p:nvCxnSpPr>
            <p:spPr>
              <a:xfrm rot="5400000" flipH="1">
                <a:off x="2467504" y="4400362"/>
                <a:ext cx="718630" cy="718631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" name="PA_菱形 23"/>
          <p:cNvSpPr/>
          <p:nvPr>
            <p:custDataLst>
              <p:tags r:id="rId8"/>
            </p:custDataLst>
          </p:nvPr>
        </p:nvSpPr>
        <p:spPr>
          <a:xfrm flipH="1">
            <a:off x="5299785" y="1632598"/>
            <a:ext cx="451688" cy="602250"/>
          </a:xfrm>
          <a:prstGeom prst="diamond">
            <a:avLst/>
          </a:prstGeom>
          <a:solidFill>
            <a:srgbClr val="AAC2A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A_菱形 23"/>
          <p:cNvSpPr/>
          <p:nvPr>
            <p:custDataLst>
              <p:tags r:id="rId9"/>
            </p:custDataLst>
          </p:nvPr>
        </p:nvSpPr>
        <p:spPr>
          <a:xfrm flipH="1">
            <a:off x="5721696" y="852984"/>
            <a:ext cx="316813" cy="422417"/>
          </a:xfrm>
          <a:prstGeom prst="diamond">
            <a:avLst/>
          </a:prstGeom>
          <a:solidFill>
            <a:srgbClr val="F3D3B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菱形 23"/>
          <p:cNvSpPr/>
          <p:nvPr>
            <p:custDataLst>
              <p:tags r:id="rId10"/>
            </p:custDataLst>
          </p:nvPr>
        </p:nvSpPr>
        <p:spPr>
          <a:xfrm flipH="1">
            <a:off x="6441431" y="852984"/>
            <a:ext cx="216478" cy="288637"/>
          </a:xfrm>
          <a:prstGeom prst="diamond">
            <a:avLst/>
          </a:prstGeom>
          <a:solidFill>
            <a:srgbClr val="AAC2A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PA_菱形 23"/>
          <p:cNvSpPr/>
          <p:nvPr>
            <p:custDataLst>
              <p:tags r:id="rId11"/>
            </p:custDataLst>
          </p:nvPr>
        </p:nvSpPr>
        <p:spPr>
          <a:xfrm flipH="1">
            <a:off x="7463408" y="4466730"/>
            <a:ext cx="451688" cy="602250"/>
          </a:xfrm>
          <a:prstGeom prst="diamond">
            <a:avLst/>
          </a:prstGeom>
          <a:solidFill>
            <a:srgbClr val="AAC2A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2576436" y="792593"/>
            <a:ext cx="621179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C00000"/>
                </a:solidFill>
                <a:latin typeface="楷体"/>
                <a:ea typeface="楷体"/>
              </a:rPr>
              <a:t>●</a:t>
            </a:r>
            <a:r>
              <a:rPr lang="zh-CN" altLang="zh-CN" sz="2000" b="1" dirty="0">
                <a:solidFill>
                  <a:srgbClr val="FF0000"/>
                </a:solidFill>
              </a:rPr>
              <a:t>围绕写作核心能力</a:t>
            </a:r>
            <a:r>
              <a:rPr lang="zh-CN" altLang="zh-CN" sz="2000" b="1" dirty="0" smtClean="0">
                <a:solidFill>
                  <a:srgbClr val="FF0000"/>
                </a:solidFill>
              </a:rPr>
              <a:t>备考</a:t>
            </a:r>
            <a:r>
              <a:rPr lang="zh-CN" altLang="en-US" sz="2000" b="1" dirty="0" smtClean="0"/>
              <a:t>：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写什么</a:t>
            </a:r>
            <a:r>
              <a:rPr lang="zh-CN" altLang="en-US" sz="2000" b="1" dirty="0"/>
              <a:t>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怎样写</a:t>
            </a:r>
            <a:r>
              <a:rPr lang="zh-CN" altLang="en-US" sz="2000" b="1" dirty="0" smtClean="0"/>
              <a:t>两条腿并重</a:t>
            </a:r>
            <a:endParaRPr lang="en-US" altLang="zh-CN" sz="20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楷体"/>
                <a:ea typeface="楷体"/>
              </a:rPr>
              <a:t>●</a:t>
            </a:r>
            <a:r>
              <a:rPr lang="zh-CN" altLang="zh-CN" sz="2000" b="1" dirty="0" smtClean="0">
                <a:solidFill>
                  <a:srgbClr val="FF0000"/>
                </a:solidFill>
              </a:rPr>
              <a:t>思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维</a:t>
            </a:r>
            <a:r>
              <a:rPr lang="zh-CN" altLang="zh-CN" sz="2000" b="1" dirty="0" smtClean="0">
                <a:solidFill>
                  <a:srgbClr val="FF0000"/>
                </a:solidFill>
              </a:rPr>
              <a:t>的</a:t>
            </a:r>
            <a:r>
              <a:rPr lang="zh-CN" altLang="zh-CN" sz="2000" b="1" dirty="0">
                <a:solidFill>
                  <a:srgbClr val="FF0000"/>
                </a:solidFill>
              </a:rPr>
              <a:t>提升</a:t>
            </a:r>
            <a:r>
              <a:rPr lang="zh-CN" altLang="zh-CN" sz="2000" b="1" dirty="0" smtClean="0">
                <a:solidFill>
                  <a:srgbClr val="FF0000"/>
                </a:solidFill>
              </a:rPr>
              <a:t>。</a:t>
            </a:r>
            <a:r>
              <a:rPr lang="zh-CN" altLang="en-US" sz="2000" b="1" dirty="0"/>
              <a:t>“比较思辨”“关联创意”“形象思维与抽象思维”“化大为小，以小见大”“同类相比，由此及彼”“由个及类，多维解析”“由果溯因，深度生发” </a:t>
            </a:r>
            <a:r>
              <a:rPr lang="zh-CN" altLang="en-US" sz="20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</a:rPr>
              <a:t>●</a:t>
            </a:r>
            <a:r>
              <a:rPr lang="zh-CN" altLang="zh-CN" sz="2000" b="1" dirty="0">
                <a:solidFill>
                  <a:srgbClr val="FF0000"/>
                </a:solidFill>
              </a:rPr>
              <a:t>思维的训练。</a:t>
            </a:r>
            <a:r>
              <a:rPr lang="zh-CN" altLang="zh-CN" sz="2000" b="1" dirty="0"/>
              <a:t>扎扎实实训练形象感性写法、抽象理性写法，</a:t>
            </a:r>
            <a:r>
              <a:rPr lang="zh-CN" altLang="zh-CN" sz="2000" b="1" dirty="0" smtClean="0"/>
              <a:t>议论文基本写法；</a:t>
            </a:r>
            <a:r>
              <a:rPr lang="zh-CN" altLang="zh-CN" sz="2000" b="1" dirty="0"/>
              <a:t>深度训练就事论事（论事）写法，就事论理（论理）写法。</a:t>
            </a:r>
            <a:endParaRPr lang="en-US" altLang="zh-CN" sz="2000" b="1" dirty="0"/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</a:rPr>
              <a:t>●提升</a:t>
            </a:r>
            <a:r>
              <a:rPr lang="zh-CN" altLang="zh-CN" sz="2000" b="1" dirty="0" smtClean="0">
                <a:solidFill>
                  <a:srgbClr val="FF0000"/>
                </a:solidFill>
              </a:rPr>
              <a:t>“论事” 能力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。</a:t>
            </a:r>
            <a:r>
              <a:rPr lang="zh-CN" altLang="zh-CN" sz="2000" b="1" dirty="0" smtClean="0"/>
              <a:t>１</a:t>
            </a:r>
            <a:r>
              <a:rPr lang="en-US" altLang="zh-CN" sz="2000" b="1" dirty="0"/>
              <a:t>.0</a:t>
            </a:r>
            <a:r>
              <a:rPr lang="zh-CN" altLang="zh-CN" sz="2000" b="1" dirty="0"/>
              <a:t>版：引—议—联—</a:t>
            </a:r>
            <a:r>
              <a:rPr lang="zh-CN" altLang="zh-CN" sz="2000" b="1" dirty="0" smtClean="0"/>
              <a:t>结</a:t>
            </a:r>
            <a:r>
              <a:rPr lang="en-US" altLang="zh-CN" sz="2000" b="1" dirty="0" smtClean="0"/>
              <a:t>——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 smtClean="0"/>
              <a:t>                                  2.0</a:t>
            </a:r>
            <a:r>
              <a:rPr lang="zh-CN" altLang="zh-CN" sz="2000" b="1" dirty="0" smtClean="0"/>
              <a:t>版</a:t>
            </a:r>
            <a:r>
              <a:rPr lang="zh-CN" altLang="en-US" sz="2000" b="1" dirty="0" smtClean="0"/>
              <a:t>：</a:t>
            </a:r>
            <a:r>
              <a:rPr lang="zh-CN" altLang="zh-CN" sz="2000" b="1" dirty="0" smtClean="0"/>
              <a:t>改进型</a:t>
            </a:r>
            <a:r>
              <a:rPr lang="zh-CN" altLang="zh-CN" sz="2000" b="1" dirty="0"/>
              <a:t>引议联结</a:t>
            </a:r>
            <a:r>
              <a:rPr lang="zh-CN" altLang="zh-CN" sz="2000" b="1" dirty="0" smtClean="0"/>
              <a:t>等</a:t>
            </a:r>
            <a:r>
              <a:rPr lang="zh-CN" altLang="en-US" sz="2000" b="1" dirty="0" smtClean="0"/>
              <a:t>；</a:t>
            </a:r>
            <a:endParaRPr lang="en-US" altLang="zh-CN" sz="2000" b="1" dirty="0" smtClean="0"/>
          </a:p>
          <a:p>
            <a:pPr>
              <a:lnSpc>
                <a:spcPct val="150000"/>
              </a:lnSpc>
            </a:pPr>
            <a:r>
              <a:rPr lang="en-US" altLang="zh-CN" sz="2000" b="1" dirty="0" smtClean="0"/>
              <a:t>                                  3.0</a:t>
            </a:r>
            <a:r>
              <a:rPr lang="zh-CN" altLang="zh-CN" sz="2000" b="1" dirty="0"/>
              <a:t>版：多维度灵活深度论</a:t>
            </a:r>
            <a:r>
              <a:rPr lang="zh-CN" altLang="zh-CN" sz="2000" b="1" dirty="0" smtClean="0"/>
              <a:t>事</a:t>
            </a:r>
            <a:r>
              <a:rPr lang="zh-CN" altLang="en-US" sz="2000" b="1" dirty="0" smtClean="0"/>
              <a:t>析</a:t>
            </a:r>
            <a:r>
              <a:rPr lang="zh-CN" altLang="zh-CN" sz="2000" b="1" dirty="0" smtClean="0"/>
              <a:t>道</a:t>
            </a:r>
            <a:endParaRPr lang="en-US" altLang="zh-CN" sz="2000" b="1" dirty="0" smtClean="0"/>
          </a:p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（参考陈维贤老师的文章及讲座内容）</a:t>
            </a:r>
            <a:endParaRPr lang="zh-CN" altLang="en-US" sz="20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5450831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25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750"/>
                            </p:stCondLst>
                            <p:childTnLst>
                              <p:par>
                                <p:cTn id="86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26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bldLvl="0" animBg="1"/>
      <p:bldP spid="12" grpId="1" bldLvl="0" animBg="1"/>
      <p:bldP spid="20" grpId="0" bldLvl="0" animBg="1"/>
      <p:bldP spid="21" grpId="0" bldLvl="0" animBg="1"/>
      <p:bldP spid="24" grpId="0" bldLvl="0" animBg="1"/>
      <p:bldP spid="25" grpId="0" bldLvl="0" animBg="1"/>
      <p:bldP spid="60" grpId="0" bldLvl="0" animBg="1"/>
      <p:bldP spid="8" grpId="0" bldLvl="0" animBg="1"/>
      <p:bldP spid="9" grpId="0" bldLvl="0" animBg="1"/>
      <p:bldP spid="11" grpId="0" bldLvl="0" animBg="1"/>
      <p:bldP spid="28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0" t="4200" r="10723" b="2101"/>
          <a:stretch/>
        </p:blipFill>
        <p:spPr>
          <a:xfrm>
            <a:off x="1691680" y="26381"/>
            <a:ext cx="6264696" cy="6425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956033"/>
      </p:ext>
    </p:extLst>
  </p:cSld>
  <p:clrMapOvr>
    <a:masterClrMapping/>
  </p:clrMapOvr>
  <p:transition spd="slow" advClick="0" advTm="3000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1" b="3402"/>
          <a:stretch/>
        </p:blipFill>
        <p:spPr>
          <a:xfrm>
            <a:off x="683568" y="188640"/>
            <a:ext cx="7848872" cy="662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690697"/>
      </p:ext>
    </p:extLst>
  </p:cSld>
  <p:clrMapOvr>
    <a:masterClrMapping/>
  </p:clrMapOvr>
  <p:transition spd="slow" advClick="0" advTm="3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9" name="Straight Connector 5"/>
          <p:cNvCxnSpPr>
            <a:cxnSpLocks/>
          </p:cNvCxnSpPr>
          <p:nvPr/>
        </p:nvCxnSpPr>
        <p:spPr>
          <a:xfrm>
            <a:off x="1" y="6270256"/>
            <a:ext cx="9142413" cy="0"/>
          </a:xfrm>
          <a:prstGeom prst="line">
            <a:avLst/>
          </a:prstGeom>
          <a:ln w="9525" cmpd="sng">
            <a:solidFill>
              <a:srgbClr val="40404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6654" y="390782"/>
            <a:ext cx="63141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语言运用题：“随文命题”的典型代表</a:t>
            </a:r>
            <a:endParaRPr lang="en-US" altLang="zh-CN" sz="2800" dirty="0" smtClean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4331695"/>
              </p:ext>
            </p:extLst>
          </p:nvPr>
        </p:nvGraphicFramePr>
        <p:xfrm>
          <a:off x="107504" y="1628800"/>
          <a:ext cx="8424936" cy="43391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4176"/>
                <a:gridCol w="2598054"/>
                <a:gridCol w="2162539"/>
                <a:gridCol w="2080167"/>
              </a:tblGrid>
              <a:tr h="522758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</a:rPr>
                        <a:t> </a:t>
                      </a:r>
                      <a:endParaRPr lang="zh-CN" sz="24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全国Ｉ卷</a:t>
                      </a:r>
                      <a:endParaRPr lang="zh-CN" sz="2400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全国</a:t>
                      </a:r>
                      <a:r>
                        <a:rPr lang="en-US" sz="2400" kern="0">
                          <a:effectLst/>
                        </a:rPr>
                        <a:t>II</a:t>
                      </a:r>
                      <a:r>
                        <a:rPr lang="zh-CN" sz="2400" kern="0">
                          <a:effectLst/>
                        </a:rPr>
                        <a:t>卷</a:t>
                      </a:r>
                      <a:endParaRPr lang="zh-CN" sz="2400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400" kern="0" dirty="0" smtClean="0">
                          <a:effectLst/>
                        </a:rPr>
                        <a:t>全国</a:t>
                      </a:r>
                      <a:r>
                        <a:rPr lang="en-US" sz="2400" kern="0" dirty="0" smtClean="0">
                          <a:effectLst/>
                        </a:rPr>
                        <a:t>III</a:t>
                      </a:r>
                      <a:r>
                        <a:rPr lang="zh-CN" sz="2400" kern="0" dirty="0" smtClean="0">
                          <a:effectLst/>
                        </a:rPr>
                        <a:t>卷</a:t>
                      </a:r>
                      <a:endParaRPr lang="zh-CN" sz="24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63449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400" kern="0" dirty="0" smtClean="0">
                          <a:effectLst/>
                        </a:rPr>
                        <a:t>语言</a:t>
                      </a:r>
                      <a:endParaRPr lang="en-US" altLang="zh-CN" sz="2400" kern="0" dirty="0" smtClean="0">
                        <a:effectLst/>
                      </a:endParaRP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400" kern="0" dirty="0" smtClean="0">
                          <a:effectLst/>
                        </a:rPr>
                        <a:t>材料</a:t>
                      </a:r>
                      <a:endParaRPr lang="zh-CN" sz="24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endParaRPr lang="en-US" altLang="zh-CN" sz="2400" kern="0" dirty="0" smtClean="0">
                        <a:effectLst/>
                      </a:endParaRP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400" kern="0" dirty="0" smtClean="0">
                          <a:effectLst/>
                        </a:rPr>
                        <a:t>“大洋一号”</a:t>
                      </a:r>
                      <a:endParaRPr lang="zh-CN" sz="24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endParaRPr lang="en-US" altLang="zh-CN" sz="2400" kern="0" dirty="0" smtClean="0">
                        <a:effectLst/>
                      </a:endParaRP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400" kern="0" dirty="0" smtClean="0">
                          <a:effectLst/>
                        </a:rPr>
                        <a:t>戏曲</a:t>
                      </a:r>
                      <a:r>
                        <a:rPr lang="zh-CN" sz="2400" kern="0" dirty="0">
                          <a:effectLst/>
                        </a:rPr>
                        <a:t>创新</a:t>
                      </a:r>
                      <a:endParaRPr lang="zh-CN" sz="24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endParaRPr lang="en-US" altLang="zh-CN" sz="2400" kern="0" dirty="0" smtClean="0">
                        <a:effectLst/>
                      </a:endParaRP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400" kern="0" dirty="0" smtClean="0">
                          <a:effectLst/>
                        </a:rPr>
                        <a:t>动物迁徙</a:t>
                      </a:r>
                      <a:endParaRPr lang="zh-CN" sz="24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22758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2400" kern="0">
                          <a:effectLst/>
                        </a:rPr>
                        <a:t>17</a:t>
                      </a:r>
                      <a:endParaRPr lang="zh-CN" sz="2400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病句</a:t>
                      </a:r>
                      <a:endParaRPr lang="zh-CN" sz="2400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补写句子</a:t>
                      </a:r>
                      <a:endParaRPr lang="zh-CN" sz="2400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400" kern="0" smtClean="0">
                          <a:effectLst/>
                        </a:rPr>
                        <a:t>词语使用</a:t>
                      </a:r>
                      <a:endParaRPr lang="zh-CN" sz="2400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22758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2400" kern="0">
                          <a:effectLst/>
                        </a:rPr>
                        <a:t>18</a:t>
                      </a:r>
                      <a:endParaRPr lang="zh-CN" sz="2400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补写句子</a:t>
                      </a:r>
                      <a:endParaRPr lang="zh-CN" sz="2400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词语使用</a:t>
                      </a:r>
                      <a:endParaRPr lang="zh-CN" sz="2400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400" kern="0" smtClean="0">
                          <a:effectLst/>
                        </a:rPr>
                        <a:t>病句</a:t>
                      </a:r>
                      <a:endParaRPr lang="zh-CN" sz="2400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22758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2400" kern="0">
                          <a:effectLst/>
                        </a:rPr>
                        <a:t>19</a:t>
                      </a:r>
                      <a:endParaRPr lang="zh-CN" sz="2400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词语使用</a:t>
                      </a:r>
                      <a:endParaRPr lang="zh-CN" sz="2400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病句</a:t>
                      </a:r>
                      <a:endParaRPr lang="zh-CN" sz="2400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400" kern="0" smtClean="0">
                          <a:effectLst/>
                        </a:rPr>
                        <a:t>补写句子</a:t>
                      </a:r>
                      <a:endParaRPr lang="zh-CN" sz="2400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61943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2400" kern="0">
                          <a:effectLst/>
                        </a:rPr>
                        <a:t>20</a:t>
                      </a:r>
                      <a:endParaRPr lang="zh-CN" sz="2400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应用文（启事）</a:t>
                      </a:r>
                      <a:endParaRPr lang="zh-CN" sz="1800" kern="100" dirty="0">
                        <a:effectLst/>
                      </a:endParaRP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0" dirty="0" smtClean="0">
                          <a:effectLst/>
                        </a:rPr>
                        <a:t>修改</a:t>
                      </a:r>
                      <a:r>
                        <a:rPr lang="en-US" altLang="zh-CN" sz="1800" kern="0" dirty="0" smtClean="0">
                          <a:effectLst/>
                        </a:rPr>
                        <a:t>   </a:t>
                      </a:r>
                      <a:r>
                        <a:rPr lang="zh-CN" sz="1800" kern="0" dirty="0" smtClean="0">
                          <a:effectLst/>
                        </a:rPr>
                        <a:t>书面</a:t>
                      </a:r>
                      <a:r>
                        <a:rPr lang="zh-CN" sz="1800" kern="0" dirty="0">
                          <a:effectLst/>
                        </a:rPr>
                        <a:t>语体</a:t>
                      </a:r>
                      <a:endParaRPr lang="zh-CN" sz="18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应用文（启事</a:t>
                      </a:r>
                      <a:r>
                        <a:rPr lang="zh-CN" sz="1800" kern="0" dirty="0" smtClean="0">
                          <a:effectLst/>
                        </a:rPr>
                        <a:t>）修改</a:t>
                      </a:r>
                      <a:r>
                        <a:rPr lang="en-US" altLang="zh-CN" sz="1800" kern="0" dirty="0" smtClean="0">
                          <a:effectLst/>
                        </a:rPr>
                        <a:t>    </a:t>
                      </a:r>
                      <a:r>
                        <a:rPr lang="zh-CN" sz="1800" kern="0" dirty="0" smtClean="0">
                          <a:effectLst/>
                        </a:rPr>
                        <a:t>语体</a:t>
                      </a:r>
                      <a:r>
                        <a:rPr lang="zh-CN" sz="1800" kern="0" dirty="0">
                          <a:effectLst/>
                        </a:rPr>
                        <a:t>风格</a:t>
                      </a:r>
                      <a:endParaRPr lang="zh-CN" sz="18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0" dirty="0" smtClean="0">
                          <a:effectLst/>
                        </a:rPr>
                        <a:t>书信修改</a:t>
                      </a:r>
                      <a:endParaRPr lang="zh-CN" sz="1800" kern="100" dirty="0" smtClean="0">
                        <a:effectLst/>
                      </a:endParaRP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0" dirty="0" smtClean="0">
                          <a:effectLst/>
                        </a:rPr>
                        <a:t>表达得体</a:t>
                      </a:r>
                      <a:endParaRPr lang="zh-CN" sz="18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22758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2400" kern="0">
                          <a:effectLst/>
                        </a:rPr>
                        <a:t>21</a:t>
                      </a:r>
                      <a:endParaRPr lang="zh-CN" sz="2400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图文转换</a:t>
                      </a:r>
                      <a:endParaRPr lang="zh-CN" sz="2400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给材料仿写</a:t>
                      </a:r>
                      <a:endParaRPr lang="zh-CN" sz="24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400" kern="0" dirty="0" smtClean="0">
                          <a:effectLst/>
                        </a:rPr>
                        <a:t>图文转换</a:t>
                      </a:r>
                      <a:endParaRPr lang="zh-CN" sz="24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542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0" r="5201" b="2750"/>
          <a:stretch/>
        </p:blipFill>
        <p:spPr>
          <a:xfrm>
            <a:off x="467544" y="0"/>
            <a:ext cx="7632848" cy="666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573412"/>
      </p:ext>
    </p:extLst>
  </p:cSld>
  <p:clrMapOvr>
    <a:masterClrMapping/>
  </p:clrMapOvr>
  <p:transition spd="slow" advClick="0" advTm="3000"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260648"/>
            <a:ext cx="918051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２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.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下列对原文论证的相关分析，不正确的一项是（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3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分）</a:t>
            </a:r>
          </a:p>
          <a:p>
            <a:pPr marL="466725" indent="-266700" algn="just">
              <a:spcAft>
                <a:spcPts val="0"/>
              </a:spcAft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A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．文章从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超时代价值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和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世界性意义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两个层面来论证经典所具有的普遍意义。</a:t>
            </a:r>
          </a:p>
          <a:p>
            <a:pPr marL="466725" indent="-266700" algn="just">
              <a:spcAft>
                <a:spcPts val="0"/>
              </a:spcAft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B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．文章以“经典具有普遍意义”为前提，进而提出要以开放的视野来阐释经典的建议。</a:t>
            </a:r>
          </a:p>
          <a:p>
            <a:pPr marL="466725" indent="-266700" algn="just">
              <a:spcAft>
                <a:spcPts val="0"/>
              </a:spcAft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C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．文章从正面强调要认识经典的普遍意义，相应地批评了忽视经典普遍意义的观点。</a:t>
            </a:r>
          </a:p>
          <a:p>
            <a:pPr marL="466725" indent="-266700" algn="just">
              <a:spcAft>
                <a:spcPts val="0"/>
              </a:spcAft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D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．文章比较了“以中释中”与“学无中西”的不同点，旨在反思以“中”为主的偏颇。</a:t>
            </a:r>
          </a:p>
          <a:p>
            <a:pPr indent="266700"/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【参考答案】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D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indent="266700"/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【命题立意】本题考查考生分析论点、论据和论证方法的能力。能力层级为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级。</a:t>
            </a: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【试题分析】本题要求考生选出表述不正确的一项，答案应该是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D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D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项对应原文中的第三段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“‘以中释中’，即以所谓纯粹传统中国概念去理解中国的问题，这种思路明显忽视了经典的普遍意义……与之相比，王国维在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20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世纪初所倡导的“学无中西”的观念则更具有开放意识”，确实比较了二者的不同点，但二者对比论证的目的是论证本段的中心论点“承认经典具有普遍意义，还要再反思。再反思就是在承认经典所拥有的超越时代与地域的普遍性的前提下，对时下一些流行看法进行理解和反思”。且“以中释中”（“以所谓纯粹传统中国概念去理解中国的问题”“以“纯而又纯”的中国观念去解释以往的经典”）并非“以中为主”。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项对应原文第一段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，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阐述的是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“普遍意义”与“超时代价值”和“世界性意义”之间的关系。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项对应原文第二段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“承认经典具有普遍意义，就意味着我们要开眼界……我们也需要主动走出去，参与世界范围的百家争鸣”，是对本段论点与论证的概括，正确。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项对应原文第一段和第三段，第一段从正面强调要认识经典的普遍意义，第三段批评了“以中释中”“这种思路明显忽视了经典的普遍意义”。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119078"/>
      </p:ext>
    </p:extLst>
  </p:cSld>
  <p:clrMapOvr>
    <a:masterClrMapping/>
  </p:clrMapOvr>
  <p:transition spd="slow" advClick="0" advTm="3000">
    <p:push dir="u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" y="476672"/>
            <a:ext cx="885698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18.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依次填入文中横线上的成语，全都恰当的一项是（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3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分）</a:t>
            </a:r>
          </a:p>
          <a:p>
            <a:pPr marL="400050" indent="-200025" algn="just">
              <a:spcAft>
                <a:spcPts val="0"/>
              </a:spcAft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A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．翻天覆地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丝丝入扣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酣畅淋漓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别具一格</a:t>
            </a:r>
          </a:p>
          <a:p>
            <a:pPr marL="400050" indent="-200025" algn="just">
              <a:spcAft>
                <a:spcPts val="0"/>
              </a:spcAft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B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．翻天覆地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有条不紊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淋漓尽致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独辟蹊径</a:t>
            </a:r>
          </a:p>
          <a:p>
            <a:pPr marL="400050" indent="-200025" algn="just">
              <a:spcAft>
                <a:spcPts val="0"/>
              </a:spcAft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C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．前所未有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丝丝入扣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淋漓尽致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独辟蹊径</a:t>
            </a:r>
          </a:p>
          <a:p>
            <a:pPr marL="400050" indent="-200025" algn="just">
              <a:spcAft>
                <a:spcPts val="0"/>
              </a:spcAft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D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．前所未有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有条不紊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酣畅淋漓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别具一格</a:t>
            </a: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【参考答案】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【命题立意】本题重点考查考生辨析和正确使用成语的能力。能力层级为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级。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2018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年高考开始侧重于对同义或近义成语的辨析和运用。</a:t>
            </a: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【试题分析】辨析同义或近义成语，要注意把握成语的具体意思、使用对象以及其他细微区别，同时要注意结合具体的语境。第一处：前所未有指以前从来没有过，强调了“以前”。翻天覆地形容变化巨大而彻底，强调了变化的程度。此处二者皆可。但“近年来发生的”“在脱贫攻坚战打响时”等表达强调了时间因素，而“迈出了一大步”不能说是“翻天覆地”。因此“前所未有”更好一些。第二处：丝丝入扣是指织布时每条丝线都有条不紊地从筘齿间穿过，比喻文章、艺术表演等十分细致、合拍。环环相扣是指一环扣一环，比喻若干事物之间密切相关；或形容运作步骤安排得紧凑而有序。此处形容的对象是“表演”，用“丝丝入扣”更为恰当。第三处：酣畅淋漓形容非常畅快，多指文艺作品中刻画人物形象或抒发感情很充分。淋漓尽致形容文章或讲话等表达得详尽细致、充分彻底。此处主语是“肢体语言”，强调表现得分充分、彻底，故而“淋漓尽致”更恰当。第四处：独辟蹊径是指独自开辟一条新路，比喻独创新法。别具一格意为另有一种独特的风格。这里语境强调独创，而非与其他对比的“另有一种”，且后文是“手法”，符合独辟蹊径的表达对象。故而用“独辟蹊径”更恰当。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301077"/>
      </p:ext>
    </p:extLst>
  </p:cSld>
  <p:clrMapOvr>
    <a:masterClrMapping/>
  </p:clrMapOvr>
  <p:transition spd="slow" advClick="0" advTm="3000">
    <p:push dir="u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六边形 3"/>
          <p:cNvSpPr/>
          <p:nvPr/>
        </p:nvSpPr>
        <p:spPr>
          <a:xfrm>
            <a:off x="7946" y="1641333"/>
            <a:ext cx="9136054" cy="2892357"/>
          </a:xfrm>
          <a:prstGeom prst="hexag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330200" dist="38100" dir="5400000" algn="t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六边形 36"/>
          <p:cNvSpPr/>
          <p:nvPr/>
        </p:nvSpPr>
        <p:spPr>
          <a:xfrm>
            <a:off x="1703290" y="4241804"/>
            <a:ext cx="5535711" cy="124097"/>
          </a:xfrm>
          <a:prstGeom prst="hexagon">
            <a:avLst/>
          </a:prstGeom>
          <a:solidFill>
            <a:srgbClr val="FF0000">
              <a:alpha val="77000"/>
            </a:srgbClr>
          </a:solidFill>
          <a:ln>
            <a:noFill/>
          </a:ln>
          <a:effectLst>
            <a:innerShdw blurRad="3937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7716826" y="1628872"/>
            <a:ext cx="1465731" cy="2892357"/>
            <a:chOff x="6625262" y="1207857"/>
            <a:chExt cx="1994431" cy="2169268"/>
          </a:xfrm>
          <a:solidFill>
            <a:srgbClr val="FF0000"/>
          </a:solidFill>
        </p:grpSpPr>
        <p:sp>
          <p:nvSpPr>
            <p:cNvPr id="5" name="六边形 4"/>
            <p:cNvSpPr/>
            <p:nvPr/>
          </p:nvSpPr>
          <p:spPr>
            <a:xfrm rot="16200000">
              <a:off x="6537845" y="1397209"/>
              <a:ext cx="2169268" cy="1790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625262" y="1980866"/>
              <a:ext cx="1994431" cy="62324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2019</a:t>
              </a:r>
              <a:endParaRPr lang="zh-CN" altLang="en-US" sz="4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Rectangle 18">
            <a:extLst>
              <a:ext uri="{FF2B5EF4-FFF2-40B4-BE49-F238E27FC236}">
                <a16:creationId xmlns="" xmlns:a16="http://schemas.microsoft.com/office/drawing/2014/main" id="{DE5E9A58-AE44-4982-A8CB-8CC664C4EC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560" y="1878657"/>
            <a:ext cx="7393953" cy="236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深圳语文，继续前进！</a:t>
            </a:r>
            <a:endParaRPr lang="en-US" altLang="zh-CN" sz="3600" b="1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预祝</a:t>
            </a:r>
            <a:r>
              <a:rPr lang="en-US" altLang="zh-CN" sz="36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2019</a:t>
            </a:r>
            <a:r>
              <a:rPr lang="zh-CN" altLang="en-US" sz="36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endParaRPr lang="en-US" altLang="zh-CN" sz="3600" b="1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深圳高考   想啥有啥</a:t>
            </a:r>
            <a:endParaRPr lang="zh-CN" altLang="en-US" sz="36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384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7" grpId="0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4378593"/>
              </p:ext>
            </p:extLst>
          </p:nvPr>
        </p:nvGraphicFramePr>
        <p:xfrm>
          <a:off x="8819" y="692696"/>
          <a:ext cx="9036497" cy="49419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55777"/>
                <a:gridCol w="1440160"/>
                <a:gridCol w="1656184"/>
                <a:gridCol w="1584176"/>
                <a:gridCol w="1800200"/>
              </a:tblGrid>
              <a:tr h="660024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kern="100" dirty="0">
                          <a:effectLst/>
                        </a:rPr>
                        <a:t>考点分布得分情况</a:t>
                      </a:r>
                      <a:endParaRPr lang="zh-CN" sz="32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990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考点分布</a:t>
                      </a:r>
                      <a:endParaRPr lang="zh-CN" sz="2400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effectLst/>
                        </a:rPr>
                        <a:t>题目</a:t>
                      </a:r>
                      <a:endParaRPr lang="zh-CN" sz="24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effectLst/>
                        </a:rPr>
                        <a:t>满分</a:t>
                      </a:r>
                      <a:endParaRPr lang="zh-CN" sz="24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平均分</a:t>
                      </a:r>
                      <a:endParaRPr lang="zh-CN" sz="2400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得分率</a:t>
                      </a:r>
                      <a:r>
                        <a:rPr lang="en-US" sz="2400" kern="100">
                          <a:effectLst/>
                        </a:rPr>
                        <a:t>(%)</a:t>
                      </a:r>
                      <a:endParaRPr lang="zh-CN" sz="2400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6722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effectLst/>
                        </a:rPr>
                        <a:t>辨析病句</a:t>
                      </a:r>
                      <a:endParaRPr lang="en-US" altLang="zh-CN" sz="24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effectLst/>
                        </a:rPr>
                        <a:t>17</a:t>
                      </a:r>
                      <a:endParaRPr lang="zh-CN" sz="24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3</a:t>
                      </a:r>
                      <a:endParaRPr lang="zh-CN" sz="2400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1.95</a:t>
                      </a:r>
                      <a:endParaRPr lang="zh-CN" sz="2400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64.97</a:t>
                      </a:r>
                      <a:endParaRPr lang="zh-CN" sz="24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4950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effectLst/>
                        </a:rPr>
                        <a:t>正确</a:t>
                      </a:r>
                      <a:r>
                        <a:rPr lang="zh-CN" sz="2400" kern="100" dirty="0">
                          <a:effectLst/>
                        </a:rPr>
                        <a:t>使用</a:t>
                      </a:r>
                      <a:r>
                        <a:rPr lang="zh-CN" sz="2400" kern="100" dirty="0" smtClean="0">
                          <a:effectLst/>
                        </a:rPr>
                        <a:t>词语</a:t>
                      </a:r>
                      <a:endParaRPr lang="en-US" altLang="zh-CN" sz="24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effectLst/>
                        </a:rPr>
                        <a:t>18</a:t>
                      </a:r>
                      <a:endParaRPr lang="zh-CN" sz="24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3</a:t>
                      </a:r>
                      <a:endParaRPr lang="zh-CN" sz="2400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u="sng" kern="100" dirty="0">
                          <a:solidFill>
                            <a:srgbClr val="FF0000"/>
                          </a:solidFill>
                          <a:effectLst/>
                        </a:rPr>
                        <a:t>0.43</a:t>
                      </a:r>
                      <a:endParaRPr lang="zh-CN" sz="3200" b="1" u="sng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u="sng" kern="100" dirty="0">
                          <a:solidFill>
                            <a:srgbClr val="FF0000"/>
                          </a:solidFill>
                          <a:effectLst/>
                        </a:rPr>
                        <a:t>14.3</a:t>
                      </a:r>
                      <a:endParaRPr lang="zh-CN" sz="3200" b="1" u="sng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4950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effectLst/>
                        </a:rPr>
                        <a:t>句子</a:t>
                      </a:r>
                      <a:r>
                        <a:rPr lang="zh-CN" sz="2400" kern="100" dirty="0">
                          <a:effectLst/>
                        </a:rPr>
                        <a:t>补</a:t>
                      </a:r>
                      <a:r>
                        <a:rPr lang="zh-CN" sz="2400" kern="100" dirty="0" smtClean="0">
                          <a:effectLst/>
                        </a:rPr>
                        <a:t>写</a:t>
                      </a:r>
                      <a:endParaRPr lang="en-US" altLang="zh-CN" sz="24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effectLst/>
                        </a:rPr>
                        <a:t>19</a:t>
                      </a:r>
                      <a:endParaRPr lang="zh-CN" sz="24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3</a:t>
                      </a:r>
                      <a:endParaRPr lang="zh-CN" sz="24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1.81</a:t>
                      </a:r>
                      <a:endParaRPr lang="zh-CN" sz="24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60.2</a:t>
                      </a:r>
                      <a:endParaRPr lang="zh-CN" sz="2400" kern="100" dirty="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845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516" y="0"/>
            <a:ext cx="5318967" cy="6858000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1015420"/>
              </p:ext>
            </p:extLst>
          </p:nvPr>
        </p:nvGraphicFramePr>
        <p:xfrm>
          <a:off x="46183" y="21224"/>
          <a:ext cx="9036496" cy="18845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8835"/>
                <a:gridCol w="1829058"/>
                <a:gridCol w="808142"/>
                <a:gridCol w="1102012"/>
                <a:gridCol w="1102012"/>
                <a:gridCol w="1175479"/>
                <a:gridCol w="1179595"/>
                <a:gridCol w="1171363"/>
              </a:tblGrid>
              <a:tr h="353414">
                <a:tc grid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单选题选项统计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0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题号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考核点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正确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选项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选</a:t>
                      </a:r>
                      <a:r>
                        <a:rPr lang="en-US" sz="1200" kern="100" dirty="0">
                          <a:effectLst/>
                        </a:rPr>
                        <a:t>A</a:t>
                      </a:r>
                      <a:r>
                        <a:rPr lang="zh-CN" sz="1200" kern="100" dirty="0">
                          <a:effectLst/>
                        </a:rPr>
                        <a:t>率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（</a:t>
                      </a:r>
                      <a:r>
                        <a:rPr lang="en-US" sz="1200" kern="100" dirty="0">
                          <a:effectLst/>
                        </a:rPr>
                        <a:t>%</a:t>
                      </a:r>
                      <a:r>
                        <a:rPr lang="zh-CN" sz="1200" kern="100" dirty="0">
                          <a:effectLst/>
                        </a:rPr>
                        <a:t>）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选</a:t>
                      </a:r>
                      <a:r>
                        <a:rPr lang="en-US" sz="1200" kern="100" dirty="0">
                          <a:effectLst/>
                        </a:rPr>
                        <a:t>B</a:t>
                      </a:r>
                      <a:r>
                        <a:rPr lang="zh-CN" sz="1200" kern="100" dirty="0">
                          <a:effectLst/>
                        </a:rPr>
                        <a:t>率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（</a:t>
                      </a:r>
                      <a:r>
                        <a:rPr lang="en-US" sz="1200" kern="100" dirty="0">
                          <a:effectLst/>
                        </a:rPr>
                        <a:t>%</a:t>
                      </a:r>
                      <a:r>
                        <a:rPr lang="zh-CN" sz="1200" kern="100" dirty="0">
                          <a:effectLst/>
                        </a:rPr>
                        <a:t>）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选</a:t>
                      </a:r>
                      <a:r>
                        <a:rPr lang="en-US" sz="1200" kern="100" dirty="0">
                          <a:effectLst/>
                        </a:rPr>
                        <a:t>C</a:t>
                      </a:r>
                      <a:r>
                        <a:rPr lang="zh-CN" sz="1200" kern="100" dirty="0">
                          <a:effectLst/>
                        </a:rPr>
                        <a:t>率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（</a:t>
                      </a:r>
                      <a:r>
                        <a:rPr lang="en-US" sz="1200" kern="100" dirty="0">
                          <a:effectLst/>
                        </a:rPr>
                        <a:t>%</a:t>
                      </a:r>
                      <a:r>
                        <a:rPr lang="zh-CN" sz="1200" kern="100" dirty="0">
                          <a:effectLst/>
                        </a:rPr>
                        <a:t>）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选</a:t>
                      </a:r>
                      <a:r>
                        <a:rPr lang="en-US" sz="1200" kern="100" dirty="0">
                          <a:effectLst/>
                        </a:rPr>
                        <a:t>D</a:t>
                      </a:r>
                      <a:r>
                        <a:rPr lang="zh-CN" sz="1200" kern="100" dirty="0">
                          <a:effectLst/>
                        </a:rPr>
                        <a:t>率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（</a:t>
                      </a:r>
                      <a:r>
                        <a:rPr lang="en-US" sz="1200" kern="100" dirty="0">
                          <a:effectLst/>
                        </a:rPr>
                        <a:t>%</a:t>
                      </a:r>
                      <a:r>
                        <a:rPr lang="zh-CN" sz="1200" kern="100" dirty="0">
                          <a:effectLst/>
                        </a:rPr>
                        <a:t>）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其他</a:t>
                      </a:r>
                      <a:r>
                        <a:rPr lang="en-US" sz="1200" kern="100" dirty="0">
                          <a:effectLst/>
                        </a:rPr>
                        <a:t>(%)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  <a:tr h="3534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17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辨析病句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A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FF0000"/>
                          </a:solidFill>
                          <a:effectLst/>
                        </a:rPr>
                        <a:t>64.97</a:t>
                      </a:r>
                      <a:endParaRPr lang="zh-CN" sz="20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15.53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15.52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3.82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0.17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  <a:tr h="3534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18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正确使用词语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C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31.60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u="sng" kern="100" dirty="0">
                          <a:effectLst/>
                        </a:rPr>
                        <a:t>50.65</a:t>
                      </a:r>
                      <a:endParaRPr lang="zh-CN" sz="2000" b="1" u="sng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FF0000"/>
                          </a:solidFill>
                          <a:effectLst/>
                        </a:rPr>
                        <a:t>14.30</a:t>
                      </a:r>
                      <a:endParaRPr lang="zh-CN" sz="20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3.27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0.18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  <a:tr h="3534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19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句子补写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D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7.28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4.62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u="sng" kern="100" dirty="0">
                          <a:solidFill>
                            <a:srgbClr val="FF0000"/>
                          </a:solidFill>
                          <a:effectLst/>
                        </a:rPr>
                        <a:t>27.73</a:t>
                      </a:r>
                      <a:endParaRPr lang="zh-CN" sz="2000" u="sng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FF0000"/>
                          </a:solidFill>
                          <a:effectLst/>
                        </a:rPr>
                        <a:t>60.22</a:t>
                      </a:r>
                      <a:endParaRPr lang="zh-CN" sz="20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0.18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46183" y="1909325"/>
            <a:ext cx="9324528" cy="490294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400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17.</a:t>
            </a:r>
            <a:r>
              <a:rPr lang="zh-CN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文中画横线的句子有语病，下列修改最恰当的一项是（</a:t>
            </a:r>
            <a:r>
              <a:rPr lang="en-US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分）</a:t>
            </a:r>
          </a:p>
          <a:p>
            <a:pPr marL="400050" indent="-2000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400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．巧妙利用了“悬崖村天梯”的意象，以舞蹈的形式串联故事，让人们看到当地百姓追求幸福生活的艰难历程</a:t>
            </a:r>
          </a:p>
          <a:p>
            <a:pPr marL="400050" indent="-2000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400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．通过“悬崖村天梯”意象的巧妙利用，以舞蹈表演故事的形式，让人们看到当地百姓追求幸福生活的艰难历程</a:t>
            </a:r>
          </a:p>
          <a:p>
            <a:pPr marL="400050" indent="-2000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400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．巧妙利用了“悬崖村天梯”的意象，以舞蹈的形式表演故事，人们看到当地百姓追求幸福生活的艰难历程</a:t>
            </a:r>
          </a:p>
          <a:p>
            <a:pPr marL="400050" indent="-2000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400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．通过“悬崖村天梯”意象的巧妙利用，以舞蹈串联故事的形式，人们看到当地百姓追求幸福生活的艰难历程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400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18.</a:t>
            </a:r>
            <a:r>
              <a:rPr lang="zh-CN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依次填入文中横线上的成语，全都恰当的一项是（</a:t>
            </a:r>
            <a:r>
              <a:rPr lang="en-US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分）</a:t>
            </a:r>
          </a:p>
          <a:p>
            <a:pPr marL="400050" indent="-2000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400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．翻天覆地</a:t>
            </a:r>
            <a:r>
              <a:rPr lang="en-US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丝丝入扣</a:t>
            </a:r>
            <a:r>
              <a:rPr lang="en-US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酣畅淋漓</a:t>
            </a:r>
            <a:r>
              <a:rPr lang="en-US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别具一格</a:t>
            </a:r>
          </a:p>
          <a:p>
            <a:pPr marL="400050" indent="-2000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400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．翻天覆地</a:t>
            </a:r>
            <a:r>
              <a:rPr lang="en-US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1400" kern="100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环环相扣</a:t>
            </a:r>
            <a:r>
              <a:rPr lang="en-US" altLang="zh-CN" sz="1400" kern="100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淋漓尽致</a:t>
            </a:r>
            <a:r>
              <a:rPr lang="en-US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独辟蹊径</a:t>
            </a:r>
          </a:p>
          <a:p>
            <a:pPr marL="400050" indent="-2000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400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．前所未有</a:t>
            </a:r>
            <a:r>
              <a:rPr lang="en-US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丝丝入扣</a:t>
            </a:r>
            <a:r>
              <a:rPr lang="en-US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淋漓尽致</a:t>
            </a:r>
            <a:r>
              <a:rPr lang="en-US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独辟蹊径</a:t>
            </a:r>
          </a:p>
          <a:p>
            <a:pPr marL="400050" indent="-2000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400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．前所未有</a:t>
            </a:r>
            <a:r>
              <a:rPr lang="en-US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1400" kern="100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环环相扣</a:t>
            </a:r>
            <a:r>
              <a:rPr lang="en-US" altLang="zh-CN" sz="1400" kern="100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酣畅淋漓</a:t>
            </a:r>
            <a:r>
              <a:rPr lang="en-US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别具一格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400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19.</a:t>
            </a:r>
            <a:r>
              <a:rPr lang="zh-CN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下列在文中括号内补写的语句，最恰当的一项是（</a:t>
            </a:r>
            <a:r>
              <a:rPr lang="en-US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分）</a:t>
            </a:r>
          </a:p>
          <a:p>
            <a:pPr marL="333375" indent="-1333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400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．阿嫫守护着彝族传统根脉，带领大家发展起村寨旅游</a:t>
            </a:r>
          </a:p>
          <a:p>
            <a:pPr marL="333375" indent="-1333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400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．带领大家发展起村寨旅游的阿嫫守护着彝族传统根脉</a:t>
            </a:r>
          </a:p>
          <a:p>
            <a:pPr marL="333375" indent="-1333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400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．阿嫫带领大家发展起村寨旅游，守护着彝族传统根脉</a:t>
            </a:r>
          </a:p>
          <a:p>
            <a:pPr marL="333375" indent="-1333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400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14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．守护着彝族传统根脉的阿嫫带领大家发展起村寨旅游</a:t>
            </a:r>
            <a:endParaRPr lang="zh-CN" altLang="zh-CN" sz="1400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947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7137" y="764704"/>
            <a:ext cx="9036496" cy="5678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zh-CN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三、语言文字运用（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zh-CN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zh-CN" sz="2000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</a:t>
            </a:r>
            <a:r>
              <a:rPr lang="zh-CN" altLang="zh-CN" sz="20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下面的文字，完成</a:t>
            </a:r>
            <a:r>
              <a:rPr lang="en-US" altLang="zh-CN" sz="20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20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sz="20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20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题。</a:t>
            </a:r>
            <a:endParaRPr lang="zh-CN" altLang="zh-CN" sz="2000" kern="100" dirty="0">
              <a:latin typeface="Calibri" panose="020F0502020204030204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000" dirty="0" smtClean="0"/>
              <a:t>……</a:t>
            </a:r>
            <a:r>
              <a:rPr lang="zh-CN" altLang="zh-CN" sz="2000" dirty="0" smtClean="0"/>
              <a:t>在</a:t>
            </a:r>
            <a:r>
              <a:rPr lang="zh-CN" altLang="zh-CN" sz="2000" dirty="0"/>
              <a:t>这里，重力和</a:t>
            </a:r>
            <a:r>
              <a:rPr lang="en-US" altLang="zh-CN" sz="2000" dirty="0"/>
              <a:t>ADCP</a:t>
            </a:r>
            <a:r>
              <a:rPr lang="zh-CN" altLang="zh-CN" sz="2000" dirty="0"/>
              <a:t>实验室、磁力实验空、地震实验室、综合电子实验室、地质实验室、生物基因实验空、深拖和超短实验室等各种实验室</a:t>
            </a:r>
            <a:r>
              <a:rPr lang="en-US" altLang="zh-CN" sz="2000" u="sng" dirty="0"/>
              <a:t>          </a:t>
            </a:r>
            <a:r>
              <a:rPr lang="zh-CN" altLang="zh-CN" sz="2000" dirty="0"/>
              <a:t>，分布在第三、四层船舱</a:t>
            </a:r>
            <a:r>
              <a:rPr lang="zh-CN" altLang="zh-CN" sz="2000" dirty="0" smtClean="0"/>
              <a:t>。</a:t>
            </a:r>
            <a:r>
              <a:rPr lang="zh-CN" altLang="zh-CN" sz="2000" dirty="0">
                <a:solidFill>
                  <a:srgbClr val="FF0000"/>
                </a:solidFill>
              </a:rPr>
              <a:t>由于船上配备了很多先进</a:t>
            </a:r>
            <a:r>
              <a:rPr lang="zh-CN" altLang="zh-CN" sz="2000" dirty="0" smtClean="0">
                <a:solidFill>
                  <a:srgbClr val="FF0000"/>
                </a:solidFill>
              </a:rPr>
              <a:t>设备</a:t>
            </a:r>
            <a:r>
              <a:rPr lang="en-US" altLang="zh-CN" sz="2000" dirty="0" smtClean="0">
                <a:solidFill>
                  <a:srgbClr val="FF0000"/>
                </a:solidFill>
              </a:rPr>
              <a:t>……</a:t>
            </a:r>
          </a:p>
          <a:p>
            <a:r>
              <a:rPr lang="en-US" altLang="zh-CN" sz="2000" dirty="0"/>
              <a:t>……</a:t>
            </a:r>
            <a:r>
              <a:rPr lang="zh-CN" altLang="zh-CN" sz="2000" dirty="0" smtClean="0"/>
              <a:t>比如</a:t>
            </a:r>
            <a:r>
              <a:rPr lang="zh-CN" altLang="zh-CN" sz="2000" dirty="0"/>
              <a:t>，深海</a:t>
            </a:r>
            <a:r>
              <a:rPr lang="zh-CN" altLang="zh-CN" sz="2000" dirty="0">
                <a:solidFill>
                  <a:srgbClr val="FF0000"/>
                </a:solidFill>
              </a:rPr>
              <a:t>可视采样系统</a:t>
            </a:r>
            <a:r>
              <a:rPr lang="zh-CN" altLang="zh-CN" sz="2000" dirty="0"/>
              <a:t>可以将海底微地形地貌图像传到科学考察船上，犹如有了</a:t>
            </a:r>
            <a:r>
              <a:rPr lang="zh-CN" altLang="zh-CN" sz="2000" dirty="0">
                <a:solidFill>
                  <a:srgbClr val="FF0000"/>
                </a:solidFill>
              </a:rPr>
              <a:t>千里眼</a:t>
            </a:r>
            <a:r>
              <a:rPr lang="zh-CN" altLang="zh-CN" sz="2000" dirty="0"/>
              <a:t>，海底世界可以</a:t>
            </a:r>
            <a:r>
              <a:rPr lang="en-US" altLang="zh-CN" sz="2000" u="sng" dirty="0"/>
              <a:t>          </a:t>
            </a:r>
            <a:r>
              <a:rPr lang="zh-CN" altLang="zh-CN" sz="2000" dirty="0"/>
              <a:t>， 并可根据需要</a:t>
            </a:r>
            <a:r>
              <a:rPr lang="en-US" altLang="zh-CN" sz="2000" u="sng" dirty="0"/>
              <a:t>           </a:t>
            </a:r>
            <a:r>
              <a:rPr lang="zh-CN" altLang="zh-CN" sz="2000" dirty="0"/>
              <a:t>地抓取矿物样品和采集海底水样；深海浅层岩芯取样钻机可以在深海底比较坚硬的岩石上钻取岩芯。</a:t>
            </a:r>
          </a:p>
          <a:p>
            <a:r>
              <a:rPr lang="en-US" altLang="zh-CN" sz="2000" dirty="0" smtClean="0"/>
              <a:t>……</a:t>
            </a:r>
            <a:r>
              <a:rPr lang="en-US" altLang="zh-CN" sz="2000" dirty="0" smtClean="0">
                <a:solidFill>
                  <a:srgbClr val="FF0000"/>
                </a:solidFill>
              </a:rPr>
              <a:t>600</a:t>
            </a:r>
            <a:r>
              <a:rPr lang="zh-CN" altLang="zh-CN" sz="2000" dirty="0">
                <a:solidFill>
                  <a:srgbClr val="FF0000"/>
                </a:solidFill>
              </a:rPr>
              <a:t>年后，</a:t>
            </a:r>
            <a:r>
              <a:rPr lang="en-US" altLang="zh-CN" sz="2000" dirty="0"/>
              <a:t>“</a:t>
            </a:r>
            <a:r>
              <a:rPr lang="zh-CN" altLang="zh-CN" sz="2000" dirty="0"/>
              <a:t>大洋一号</a:t>
            </a:r>
            <a:r>
              <a:rPr lang="en-US" altLang="zh-CN" sz="2000" dirty="0"/>
              <a:t>”</a:t>
            </a:r>
            <a:r>
              <a:rPr lang="zh-CN" altLang="zh-CN" sz="2000" dirty="0">
                <a:solidFill>
                  <a:srgbClr val="FF0000"/>
                </a:solidFill>
              </a:rPr>
              <a:t>不断进步</a:t>
            </a:r>
            <a:r>
              <a:rPr lang="zh-CN" altLang="zh-CN" sz="2000" dirty="0"/>
              <a:t>，</a:t>
            </a:r>
            <a:r>
              <a:rPr lang="en-US" altLang="zh-CN" sz="2000" u="sng" dirty="0"/>
              <a:t>          </a:t>
            </a:r>
            <a:r>
              <a:rPr lang="zh-CN" altLang="zh-CN" sz="2000" dirty="0"/>
              <a:t>，在《联合国海洋法公约》的法律框架下，探索海洋奥秘，开发海洋资源，以实际行动为人类和平利用海洋作出了中国人民的贡献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en-US" altLang="zh-CN" sz="2000" b="1" dirty="0" smtClean="0"/>
              <a:t>19</a:t>
            </a:r>
            <a:r>
              <a:rPr lang="zh-CN" altLang="zh-CN" sz="2000" b="1" dirty="0"/>
              <a:t>．</a:t>
            </a:r>
            <a:r>
              <a:rPr lang="zh-CN" altLang="zh-CN" sz="2000" dirty="0"/>
              <a:t>依次填入文中横线上的成语，全都恰当的一项是（</a:t>
            </a:r>
            <a:r>
              <a:rPr lang="en-US" altLang="zh-CN" sz="2000" dirty="0"/>
              <a:t>3</a:t>
            </a:r>
            <a:r>
              <a:rPr lang="zh-CN" altLang="zh-CN" sz="2000" dirty="0"/>
              <a:t>分）</a:t>
            </a:r>
          </a:p>
          <a:p>
            <a:r>
              <a:rPr lang="en-US" altLang="zh-CN" sz="2000" dirty="0"/>
              <a:t>A</a:t>
            </a:r>
            <a:r>
              <a:rPr lang="en-US" altLang="zh-CN" sz="2000" b="1" dirty="0"/>
              <a:t>. </a:t>
            </a:r>
            <a:r>
              <a:rPr lang="zh-CN" altLang="zh-CN" sz="2000" dirty="0"/>
              <a:t>一应俱全</a:t>
            </a:r>
            <a:r>
              <a:rPr lang="en-US" altLang="zh-CN" sz="2000" dirty="0"/>
              <a:t>    </a:t>
            </a:r>
            <a:r>
              <a:rPr lang="zh-CN" altLang="zh-CN" sz="2000" dirty="0"/>
              <a:t>一览无余</a:t>
            </a:r>
            <a:r>
              <a:rPr lang="en-US" altLang="zh-CN" sz="2000" dirty="0"/>
              <a:t>    </a:t>
            </a:r>
            <a:r>
              <a:rPr lang="zh-CN" altLang="zh-CN" sz="2000" dirty="0"/>
              <a:t>易如反掌</a:t>
            </a:r>
            <a:r>
              <a:rPr lang="en-US" altLang="zh-CN" sz="2000" dirty="0"/>
              <a:t>     </a:t>
            </a:r>
            <a:r>
              <a:rPr lang="zh-CN" altLang="zh-CN" sz="2000" dirty="0"/>
              <a:t>东山再起</a:t>
            </a:r>
          </a:p>
          <a:p>
            <a:r>
              <a:rPr lang="en-US" altLang="zh-CN" sz="2000" dirty="0"/>
              <a:t>B</a:t>
            </a:r>
            <a:r>
              <a:rPr lang="en-US" altLang="zh-CN" sz="2000" b="1" dirty="0"/>
              <a:t>. </a:t>
            </a:r>
            <a:r>
              <a:rPr lang="zh-CN" altLang="zh-CN" sz="2000" dirty="0">
                <a:solidFill>
                  <a:srgbClr val="FF0000"/>
                </a:solidFill>
              </a:rPr>
              <a:t>应有</a:t>
            </a:r>
            <a:r>
              <a:rPr lang="zh-CN" altLang="zh-CN" sz="2000" dirty="0"/>
              <a:t>尽有</a:t>
            </a:r>
            <a:r>
              <a:rPr lang="en-US" altLang="zh-CN" sz="2000" dirty="0"/>
              <a:t>    </a:t>
            </a:r>
            <a:r>
              <a:rPr lang="zh-CN" altLang="zh-CN" sz="2000" dirty="0"/>
              <a:t>一览无余</a:t>
            </a:r>
            <a:r>
              <a:rPr lang="en-US" altLang="zh-CN" sz="2000" dirty="0"/>
              <a:t>    </a:t>
            </a:r>
            <a:r>
              <a:rPr lang="zh-CN" altLang="zh-CN" sz="2000" dirty="0"/>
              <a:t>轻而易举</a:t>
            </a:r>
            <a:r>
              <a:rPr lang="en-US" altLang="zh-CN" sz="2000" dirty="0"/>
              <a:t>     </a:t>
            </a:r>
            <a:r>
              <a:rPr lang="zh-CN" altLang="zh-CN" sz="2000" dirty="0"/>
              <a:t>再接再厉</a:t>
            </a:r>
          </a:p>
          <a:p>
            <a:r>
              <a:rPr lang="en-US" altLang="zh-CN" sz="2000" dirty="0"/>
              <a:t>C</a:t>
            </a:r>
            <a:r>
              <a:rPr lang="en-US" altLang="zh-CN" sz="2000" b="1" dirty="0"/>
              <a:t>. </a:t>
            </a:r>
            <a:r>
              <a:rPr lang="zh-CN" altLang="zh-CN" sz="2000" dirty="0"/>
              <a:t>一应俱全</a:t>
            </a:r>
            <a:r>
              <a:rPr lang="en-US" altLang="zh-CN" sz="2000" dirty="0"/>
              <a:t>    </a:t>
            </a:r>
            <a:r>
              <a:rPr lang="zh-CN" altLang="zh-CN" sz="2000" dirty="0"/>
              <a:t>一目了然</a:t>
            </a:r>
            <a:r>
              <a:rPr lang="en-US" altLang="zh-CN" sz="2000" dirty="0"/>
              <a:t>    </a:t>
            </a:r>
            <a:r>
              <a:rPr lang="zh-CN" altLang="zh-CN" sz="2000" dirty="0"/>
              <a:t>轻而易举</a:t>
            </a:r>
            <a:r>
              <a:rPr lang="en-US" altLang="zh-CN" sz="2000" dirty="0"/>
              <a:t>     </a:t>
            </a:r>
            <a:r>
              <a:rPr lang="zh-CN" altLang="zh-CN" sz="2000" dirty="0"/>
              <a:t>东山再起</a:t>
            </a:r>
          </a:p>
          <a:p>
            <a:r>
              <a:rPr lang="en-US" altLang="zh-CN" sz="2000" dirty="0"/>
              <a:t>D</a:t>
            </a:r>
            <a:r>
              <a:rPr lang="en-US" altLang="zh-CN" sz="2000" b="1" dirty="0"/>
              <a:t>. </a:t>
            </a:r>
            <a:r>
              <a:rPr lang="zh-CN" altLang="zh-CN" sz="2000" dirty="0"/>
              <a:t>应有尽有</a:t>
            </a:r>
            <a:r>
              <a:rPr lang="en-US" altLang="zh-CN" sz="2000" dirty="0"/>
              <a:t>    </a:t>
            </a:r>
            <a:r>
              <a:rPr lang="zh-CN" altLang="zh-CN" sz="2000" dirty="0"/>
              <a:t>一目了然</a:t>
            </a:r>
            <a:r>
              <a:rPr lang="en-US" altLang="zh-CN" sz="2000" dirty="0"/>
              <a:t>    </a:t>
            </a:r>
            <a:r>
              <a:rPr lang="zh-CN" altLang="zh-CN" sz="2000" dirty="0"/>
              <a:t>易如反掌</a:t>
            </a:r>
            <a:r>
              <a:rPr lang="en-US" altLang="zh-CN" sz="2000" dirty="0"/>
              <a:t>     </a:t>
            </a:r>
            <a:r>
              <a:rPr lang="zh-CN" altLang="zh-CN" sz="2000" dirty="0"/>
              <a:t>再接再厉</a:t>
            </a:r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823188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菱形 7"/>
          <p:cNvSpPr/>
          <p:nvPr/>
        </p:nvSpPr>
        <p:spPr>
          <a:xfrm>
            <a:off x="8041581" y="2769231"/>
            <a:ext cx="253708" cy="338173"/>
          </a:xfrm>
          <a:prstGeom prst="diamond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83" tIns="51191" rIns="102383" bIns="51191" rtlCol="0" anchor="ctr"/>
          <a:lstStyle/>
          <a:p>
            <a:pPr algn="ctr"/>
            <a:endParaRPr lang="zh-CN" altLang="en-US" sz="1400">
              <a:solidFill>
                <a:prstClr val="white"/>
              </a:solidFill>
              <a:ea typeface="微软雅黑 Light" panose="020B0502040204020203" pitchFamily="34" charset="-122"/>
              <a:cs typeface="+mn-ea"/>
            </a:endParaRPr>
          </a:p>
        </p:txBody>
      </p:sp>
      <p:sp>
        <p:nvSpPr>
          <p:cNvPr id="10" name="菱形 9"/>
          <p:cNvSpPr/>
          <p:nvPr/>
        </p:nvSpPr>
        <p:spPr>
          <a:xfrm>
            <a:off x="6577825" y="2202964"/>
            <a:ext cx="507381" cy="676299"/>
          </a:xfrm>
          <a:prstGeom prst="diamond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83" tIns="51191" rIns="102383" bIns="51191" rtlCol="0" anchor="ctr"/>
          <a:lstStyle/>
          <a:p>
            <a:pPr algn="ctr"/>
            <a:endParaRPr lang="zh-CN" altLang="en-US" sz="1400">
              <a:solidFill>
                <a:prstClr val="white"/>
              </a:solidFill>
              <a:ea typeface="微软雅黑 Light" panose="020B0502040204020203" pitchFamily="34" charset="-122"/>
              <a:cs typeface="+mn-ea"/>
            </a:endParaRPr>
          </a:p>
        </p:txBody>
      </p:sp>
      <p:sp>
        <p:nvSpPr>
          <p:cNvPr id="11" name="菱形 10"/>
          <p:cNvSpPr/>
          <p:nvPr/>
        </p:nvSpPr>
        <p:spPr>
          <a:xfrm>
            <a:off x="7523430" y="359159"/>
            <a:ext cx="413375" cy="550996"/>
          </a:xfrm>
          <a:prstGeom prst="diamond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83" tIns="51191" rIns="102383" bIns="51191" rtlCol="0" anchor="ctr"/>
          <a:lstStyle/>
          <a:p>
            <a:pPr algn="ctr"/>
            <a:endParaRPr lang="zh-CN" altLang="en-US" sz="1400">
              <a:solidFill>
                <a:prstClr val="white"/>
              </a:solidFill>
              <a:ea typeface="微软雅黑 Light" panose="020B0502040204020203" pitchFamily="34" charset="-122"/>
              <a:cs typeface="+mn-ea"/>
            </a:endParaRPr>
          </a:p>
        </p:txBody>
      </p:sp>
      <p:sp>
        <p:nvSpPr>
          <p:cNvPr id="16" name="菱形 15"/>
          <p:cNvSpPr/>
          <p:nvPr/>
        </p:nvSpPr>
        <p:spPr>
          <a:xfrm>
            <a:off x="7084655" y="89230"/>
            <a:ext cx="253708" cy="338173"/>
          </a:xfrm>
          <a:prstGeom prst="diamond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83" tIns="51191" rIns="102383" bIns="51191" rtlCol="0" anchor="ctr"/>
          <a:lstStyle/>
          <a:p>
            <a:pPr algn="ctr"/>
            <a:endParaRPr lang="zh-CN" altLang="en-US" sz="1400">
              <a:solidFill>
                <a:prstClr val="white"/>
              </a:solidFill>
              <a:ea typeface="微软雅黑 Light" panose="020B0502040204020203" pitchFamily="34" charset="-122"/>
              <a:cs typeface="+mn-ea"/>
            </a:endParaRPr>
          </a:p>
        </p:txBody>
      </p:sp>
      <p:sp>
        <p:nvSpPr>
          <p:cNvPr id="17" name="菱形 16"/>
          <p:cNvSpPr/>
          <p:nvPr/>
        </p:nvSpPr>
        <p:spPr>
          <a:xfrm>
            <a:off x="6699648" y="3085159"/>
            <a:ext cx="399844" cy="532961"/>
          </a:xfrm>
          <a:prstGeom prst="diamond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83" tIns="51191" rIns="102383" bIns="51191" rtlCol="0" anchor="ctr"/>
          <a:lstStyle/>
          <a:p>
            <a:pPr algn="ctr"/>
            <a:endParaRPr lang="zh-CN" altLang="en-US" sz="1400">
              <a:solidFill>
                <a:prstClr val="white"/>
              </a:solidFill>
              <a:ea typeface="微软雅黑 Light" panose="020B0502040204020203" pitchFamily="34" charset="-122"/>
              <a:cs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882147" y="1213945"/>
            <a:ext cx="1248820" cy="1664580"/>
            <a:chOff x="6093737" y="1806665"/>
            <a:chExt cx="1665185" cy="1665185"/>
          </a:xfrm>
          <a:solidFill>
            <a:srgbClr val="00BCDC"/>
          </a:solidFill>
        </p:grpSpPr>
        <p:sp>
          <p:nvSpPr>
            <p:cNvPr id="19" name="菱形 18"/>
            <p:cNvSpPr/>
            <p:nvPr/>
          </p:nvSpPr>
          <p:spPr>
            <a:xfrm>
              <a:off x="6093737" y="1806665"/>
              <a:ext cx="1665185" cy="1665185"/>
            </a:xfrm>
            <a:prstGeom prst="diamond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ea typeface="微软雅黑 Light" panose="020B0502040204020203" pitchFamily="34" charset="-122"/>
                <a:cs typeface="+mn-ea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631848" y="2401926"/>
              <a:ext cx="588962" cy="474663"/>
              <a:chOff x="5497513" y="6915150"/>
              <a:chExt cx="588962" cy="474663"/>
            </a:xfrm>
            <a:grpFill/>
          </p:grpSpPr>
          <p:sp>
            <p:nvSpPr>
              <p:cNvPr id="21" name="Freeform 934"/>
              <p:cNvSpPr>
                <a:spLocks/>
              </p:cNvSpPr>
              <p:nvPr/>
            </p:nvSpPr>
            <p:spPr bwMode="auto">
              <a:xfrm>
                <a:off x="5497513" y="7180263"/>
                <a:ext cx="279400" cy="209550"/>
              </a:xfrm>
              <a:custGeom>
                <a:avLst/>
                <a:gdLst>
                  <a:gd name="T0" fmla="*/ 0 w 109"/>
                  <a:gd name="T1" fmla="*/ 20 h 82"/>
                  <a:gd name="T2" fmla="*/ 109 w 109"/>
                  <a:gd name="T3" fmla="*/ 54 h 82"/>
                  <a:gd name="T4" fmla="*/ 0 w 109"/>
                  <a:gd name="T5" fmla="*/ 2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9" h="82">
                    <a:moveTo>
                      <a:pt x="0" y="20"/>
                    </a:moveTo>
                    <a:cubicBezTo>
                      <a:pt x="0" y="20"/>
                      <a:pt x="38" y="82"/>
                      <a:pt x="109" y="54"/>
                    </a:cubicBezTo>
                    <a:cubicBezTo>
                      <a:pt x="109" y="54"/>
                      <a:pt x="74" y="0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76" tIns="34288" rIns="68576" bIns="3428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ea typeface="微软雅黑 Light" panose="020B0502040204020203" pitchFamily="34" charset="-122"/>
                  <a:cs typeface="+mn-ea"/>
                </a:endParaRPr>
              </a:p>
            </p:txBody>
          </p:sp>
          <p:sp>
            <p:nvSpPr>
              <p:cNvPr id="22" name="Freeform 935"/>
              <p:cNvSpPr>
                <a:spLocks/>
              </p:cNvSpPr>
              <p:nvPr/>
            </p:nvSpPr>
            <p:spPr bwMode="auto">
              <a:xfrm>
                <a:off x="5619750" y="7088188"/>
                <a:ext cx="157163" cy="127000"/>
              </a:xfrm>
              <a:custGeom>
                <a:avLst/>
                <a:gdLst>
                  <a:gd name="T0" fmla="*/ 0 w 61"/>
                  <a:gd name="T1" fmla="*/ 0 h 50"/>
                  <a:gd name="T2" fmla="*/ 61 w 61"/>
                  <a:gd name="T3" fmla="*/ 50 h 50"/>
                  <a:gd name="T4" fmla="*/ 0 w 61"/>
                  <a:gd name="T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1" h="50">
                    <a:moveTo>
                      <a:pt x="0" y="0"/>
                    </a:moveTo>
                    <a:cubicBezTo>
                      <a:pt x="0" y="0"/>
                      <a:pt x="7" y="50"/>
                      <a:pt x="61" y="50"/>
                    </a:cubicBezTo>
                    <a:cubicBezTo>
                      <a:pt x="61" y="50"/>
                      <a:pt x="53" y="7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76" tIns="34288" rIns="68576" bIns="3428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ea typeface="微软雅黑 Light" panose="020B0502040204020203" pitchFamily="34" charset="-122"/>
                  <a:cs typeface="+mn-ea"/>
                </a:endParaRPr>
              </a:p>
            </p:txBody>
          </p:sp>
          <p:sp>
            <p:nvSpPr>
              <p:cNvPr id="23" name="Freeform 936"/>
              <p:cNvSpPr>
                <a:spLocks/>
              </p:cNvSpPr>
              <p:nvPr/>
            </p:nvSpPr>
            <p:spPr bwMode="auto">
              <a:xfrm>
                <a:off x="5794375" y="7088188"/>
                <a:ext cx="157163" cy="127000"/>
              </a:xfrm>
              <a:custGeom>
                <a:avLst/>
                <a:gdLst>
                  <a:gd name="T0" fmla="*/ 61 w 61"/>
                  <a:gd name="T1" fmla="*/ 0 h 50"/>
                  <a:gd name="T2" fmla="*/ 0 w 61"/>
                  <a:gd name="T3" fmla="*/ 50 h 50"/>
                  <a:gd name="T4" fmla="*/ 61 w 61"/>
                  <a:gd name="T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1" h="50">
                    <a:moveTo>
                      <a:pt x="61" y="0"/>
                    </a:moveTo>
                    <a:cubicBezTo>
                      <a:pt x="61" y="0"/>
                      <a:pt x="54" y="50"/>
                      <a:pt x="0" y="50"/>
                    </a:cubicBezTo>
                    <a:cubicBezTo>
                      <a:pt x="0" y="50"/>
                      <a:pt x="8" y="7"/>
                      <a:pt x="6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76" tIns="34288" rIns="68576" bIns="3428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ea typeface="微软雅黑 Light" panose="020B0502040204020203" pitchFamily="34" charset="-122"/>
                  <a:cs typeface="+mn-ea"/>
                </a:endParaRPr>
              </a:p>
            </p:txBody>
          </p:sp>
          <p:sp>
            <p:nvSpPr>
              <p:cNvPr id="24" name="Freeform 937"/>
              <p:cNvSpPr>
                <a:spLocks/>
              </p:cNvSpPr>
              <p:nvPr/>
            </p:nvSpPr>
            <p:spPr bwMode="auto">
              <a:xfrm>
                <a:off x="5807075" y="7180263"/>
                <a:ext cx="279400" cy="209550"/>
              </a:xfrm>
              <a:custGeom>
                <a:avLst/>
                <a:gdLst>
                  <a:gd name="T0" fmla="*/ 109 w 109"/>
                  <a:gd name="T1" fmla="*/ 20 h 82"/>
                  <a:gd name="T2" fmla="*/ 0 w 109"/>
                  <a:gd name="T3" fmla="*/ 54 h 82"/>
                  <a:gd name="T4" fmla="*/ 109 w 109"/>
                  <a:gd name="T5" fmla="*/ 2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9" h="82">
                    <a:moveTo>
                      <a:pt x="109" y="20"/>
                    </a:moveTo>
                    <a:cubicBezTo>
                      <a:pt x="109" y="20"/>
                      <a:pt x="71" y="82"/>
                      <a:pt x="0" y="54"/>
                    </a:cubicBezTo>
                    <a:cubicBezTo>
                      <a:pt x="0" y="54"/>
                      <a:pt x="35" y="0"/>
                      <a:pt x="10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76" tIns="34288" rIns="68576" bIns="3428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ea typeface="微软雅黑 Light" panose="020B0502040204020203" pitchFamily="34" charset="-122"/>
                  <a:cs typeface="+mn-ea"/>
                </a:endParaRPr>
              </a:p>
            </p:txBody>
          </p:sp>
          <p:sp>
            <p:nvSpPr>
              <p:cNvPr id="25" name="Freeform 938"/>
              <p:cNvSpPr>
                <a:spLocks/>
              </p:cNvSpPr>
              <p:nvPr/>
            </p:nvSpPr>
            <p:spPr bwMode="auto">
              <a:xfrm>
                <a:off x="5710238" y="6915150"/>
                <a:ext cx="150813" cy="207963"/>
              </a:xfrm>
              <a:custGeom>
                <a:avLst/>
                <a:gdLst>
                  <a:gd name="T0" fmla="*/ 27 w 59"/>
                  <a:gd name="T1" fmla="*/ 81 h 81"/>
                  <a:gd name="T2" fmla="*/ 28 w 59"/>
                  <a:gd name="T3" fmla="*/ 0 h 81"/>
                  <a:gd name="T4" fmla="*/ 27 w 59"/>
                  <a:gd name="T5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" h="81">
                    <a:moveTo>
                      <a:pt x="27" y="81"/>
                    </a:moveTo>
                    <a:cubicBezTo>
                      <a:pt x="27" y="81"/>
                      <a:pt x="0" y="60"/>
                      <a:pt x="28" y="0"/>
                    </a:cubicBezTo>
                    <a:cubicBezTo>
                      <a:pt x="28" y="0"/>
                      <a:pt x="59" y="53"/>
                      <a:pt x="27" y="8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76" tIns="34288" rIns="68576" bIns="3428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ea typeface="微软雅黑 Light" panose="020B0502040204020203" pitchFamily="34" charset="-122"/>
                  <a:cs typeface="+mn-ea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5708320" y="1358895"/>
            <a:ext cx="1031325" cy="1374676"/>
            <a:chOff x="4528552" y="1951670"/>
            <a:chExt cx="1375176" cy="1375176"/>
          </a:xfrm>
          <a:solidFill>
            <a:srgbClr val="00BCDC"/>
          </a:solidFill>
        </p:grpSpPr>
        <p:sp>
          <p:nvSpPr>
            <p:cNvPr id="27" name="菱形 26"/>
            <p:cNvSpPr/>
            <p:nvPr/>
          </p:nvSpPr>
          <p:spPr>
            <a:xfrm>
              <a:off x="4528552" y="1951670"/>
              <a:ext cx="1375176" cy="1375176"/>
            </a:xfrm>
            <a:prstGeom prst="diamond">
              <a:avLst/>
            </a:prstGeom>
            <a:solidFill>
              <a:schemeClr val="accent2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prstClr val="white"/>
                </a:solidFill>
                <a:ea typeface="微软雅黑 Light" panose="020B0502040204020203" pitchFamily="34" charset="-122"/>
                <a:cs typeface="+mn-ea"/>
              </a:endParaRPr>
            </a:p>
          </p:txBody>
        </p:sp>
        <p:sp>
          <p:nvSpPr>
            <p:cNvPr id="28" name="Freeform 939"/>
            <p:cNvSpPr>
              <a:spLocks noEditPoints="1"/>
            </p:cNvSpPr>
            <p:nvPr/>
          </p:nvSpPr>
          <p:spPr bwMode="auto">
            <a:xfrm>
              <a:off x="5034371" y="2403514"/>
              <a:ext cx="363538" cy="471488"/>
            </a:xfrm>
            <a:custGeom>
              <a:avLst/>
              <a:gdLst>
                <a:gd name="T0" fmla="*/ 62 w 142"/>
                <a:gd name="T1" fmla="*/ 126 h 184"/>
                <a:gd name="T2" fmla="*/ 142 w 142"/>
                <a:gd name="T3" fmla="*/ 78 h 184"/>
                <a:gd name="T4" fmla="*/ 62 w 142"/>
                <a:gd name="T5" fmla="*/ 126 h 184"/>
                <a:gd name="T6" fmla="*/ 68 w 142"/>
                <a:gd name="T7" fmla="*/ 167 h 184"/>
                <a:gd name="T8" fmla="*/ 65 w 142"/>
                <a:gd name="T9" fmla="*/ 81 h 184"/>
                <a:gd name="T10" fmla="*/ 56 w 142"/>
                <a:gd name="T11" fmla="*/ 0 h 184"/>
                <a:gd name="T12" fmla="*/ 58 w 142"/>
                <a:gd name="T13" fmla="*/ 75 h 184"/>
                <a:gd name="T14" fmla="*/ 0 w 142"/>
                <a:gd name="T15" fmla="*/ 12 h 184"/>
                <a:gd name="T16" fmla="*/ 50 w 142"/>
                <a:gd name="T17" fmla="*/ 87 h 184"/>
                <a:gd name="T18" fmla="*/ 44 w 142"/>
                <a:gd name="T19" fmla="*/ 167 h 184"/>
                <a:gd name="T20" fmla="*/ 15 w 142"/>
                <a:gd name="T21" fmla="*/ 184 h 184"/>
                <a:gd name="T22" fmla="*/ 99 w 142"/>
                <a:gd name="T23" fmla="*/ 184 h 184"/>
                <a:gd name="T24" fmla="*/ 68 w 142"/>
                <a:gd name="T25" fmla="*/ 16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84">
                  <a:moveTo>
                    <a:pt x="62" y="126"/>
                  </a:moveTo>
                  <a:cubicBezTo>
                    <a:pt x="62" y="126"/>
                    <a:pt x="104" y="159"/>
                    <a:pt x="142" y="78"/>
                  </a:cubicBezTo>
                  <a:cubicBezTo>
                    <a:pt x="142" y="78"/>
                    <a:pt x="63" y="63"/>
                    <a:pt x="62" y="126"/>
                  </a:cubicBezTo>
                  <a:close/>
                  <a:moveTo>
                    <a:pt x="68" y="167"/>
                  </a:moveTo>
                  <a:cubicBezTo>
                    <a:pt x="56" y="150"/>
                    <a:pt x="45" y="121"/>
                    <a:pt x="65" y="81"/>
                  </a:cubicBezTo>
                  <a:cubicBezTo>
                    <a:pt x="101" y="12"/>
                    <a:pt x="56" y="0"/>
                    <a:pt x="56" y="0"/>
                  </a:cubicBezTo>
                  <a:cubicBezTo>
                    <a:pt x="56" y="0"/>
                    <a:pt x="94" y="17"/>
                    <a:pt x="58" y="75"/>
                  </a:cubicBezTo>
                  <a:cubicBezTo>
                    <a:pt x="69" y="26"/>
                    <a:pt x="0" y="12"/>
                    <a:pt x="0" y="12"/>
                  </a:cubicBezTo>
                  <a:cubicBezTo>
                    <a:pt x="2" y="86"/>
                    <a:pt x="38" y="88"/>
                    <a:pt x="50" y="87"/>
                  </a:cubicBezTo>
                  <a:cubicBezTo>
                    <a:pt x="28" y="122"/>
                    <a:pt x="34" y="150"/>
                    <a:pt x="44" y="167"/>
                  </a:cubicBezTo>
                  <a:cubicBezTo>
                    <a:pt x="28" y="170"/>
                    <a:pt x="16" y="176"/>
                    <a:pt x="15" y="184"/>
                  </a:cubicBezTo>
                  <a:cubicBezTo>
                    <a:pt x="99" y="184"/>
                    <a:pt x="99" y="184"/>
                    <a:pt x="99" y="184"/>
                  </a:cubicBezTo>
                  <a:cubicBezTo>
                    <a:pt x="98" y="176"/>
                    <a:pt x="85" y="169"/>
                    <a:pt x="68" y="1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6" tIns="34288" rIns="68576" bIns="34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  <a:ea typeface="微软雅黑 Light" panose="020B0502040204020203" pitchFamily="34" charset="-122"/>
                <a:cs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240259" y="2743559"/>
            <a:ext cx="1037422" cy="1382803"/>
            <a:chOff x="6543787" y="3336835"/>
            <a:chExt cx="1383306" cy="1383306"/>
          </a:xfrm>
          <a:solidFill>
            <a:srgbClr val="00BCDC"/>
          </a:solidFill>
        </p:grpSpPr>
        <p:sp>
          <p:nvSpPr>
            <p:cNvPr id="30" name="菱形 29"/>
            <p:cNvSpPr/>
            <p:nvPr/>
          </p:nvSpPr>
          <p:spPr>
            <a:xfrm>
              <a:off x="6543787" y="3336835"/>
              <a:ext cx="1383306" cy="1383306"/>
            </a:xfrm>
            <a:prstGeom prst="diamond">
              <a:avLst/>
            </a:prstGeom>
            <a:solidFill>
              <a:schemeClr val="accent2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ea typeface="微软雅黑 Light" panose="020B0502040204020203" pitchFamily="34" charset="-122"/>
                <a:cs typeface="+mn-ea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6993837" y="3831890"/>
              <a:ext cx="433388" cy="441326"/>
              <a:chOff x="7007225" y="6927850"/>
              <a:chExt cx="433388" cy="441326"/>
            </a:xfrm>
            <a:grpFill/>
          </p:grpSpPr>
          <p:sp>
            <p:nvSpPr>
              <p:cNvPr id="32" name="Freeform 940"/>
              <p:cNvSpPr>
                <a:spLocks/>
              </p:cNvSpPr>
              <p:nvPr/>
            </p:nvSpPr>
            <p:spPr bwMode="auto">
              <a:xfrm>
                <a:off x="7099300" y="6964363"/>
                <a:ext cx="249238" cy="404813"/>
              </a:xfrm>
              <a:custGeom>
                <a:avLst/>
                <a:gdLst>
                  <a:gd name="T0" fmla="*/ 35 w 97"/>
                  <a:gd name="T1" fmla="*/ 0 h 158"/>
                  <a:gd name="T2" fmla="*/ 35 w 97"/>
                  <a:gd name="T3" fmla="*/ 2 h 158"/>
                  <a:gd name="T4" fmla="*/ 31 w 97"/>
                  <a:gd name="T5" fmla="*/ 49 h 158"/>
                  <a:gd name="T6" fmla="*/ 9 w 97"/>
                  <a:gd name="T7" fmla="*/ 86 h 158"/>
                  <a:gd name="T8" fmla="*/ 9 w 97"/>
                  <a:gd name="T9" fmla="*/ 86 h 158"/>
                  <a:gd name="T10" fmla="*/ 1 w 97"/>
                  <a:gd name="T11" fmla="*/ 115 h 158"/>
                  <a:gd name="T12" fmla="*/ 51 w 97"/>
                  <a:gd name="T13" fmla="*/ 155 h 158"/>
                  <a:gd name="T14" fmla="*/ 95 w 97"/>
                  <a:gd name="T15" fmla="*/ 100 h 158"/>
                  <a:gd name="T16" fmla="*/ 35 w 97"/>
                  <a:gd name="T17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158">
                    <a:moveTo>
                      <a:pt x="35" y="0"/>
                    </a:moveTo>
                    <a:cubicBezTo>
                      <a:pt x="35" y="1"/>
                      <a:pt x="35" y="2"/>
                      <a:pt x="35" y="2"/>
                    </a:cubicBezTo>
                    <a:cubicBezTo>
                      <a:pt x="37" y="9"/>
                      <a:pt x="40" y="24"/>
                      <a:pt x="31" y="49"/>
                    </a:cubicBezTo>
                    <a:cubicBezTo>
                      <a:pt x="27" y="60"/>
                      <a:pt x="17" y="73"/>
                      <a:pt x="9" y="86"/>
                    </a:cubicBezTo>
                    <a:cubicBezTo>
                      <a:pt x="9" y="86"/>
                      <a:pt x="9" y="86"/>
                      <a:pt x="9" y="86"/>
                    </a:cubicBezTo>
                    <a:cubicBezTo>
                      <a:pt x="3" y="95"/>
                      <a:pt x="0" y="105"/>
                      <a:pt x="1" y="115"/>
                    </a:cubicBezTo>
                    <a:cubicBezTo>
                      <a:pt x="4" y="140"/>
                      <a:pt x="26" y="158"/>
                      <a:pt x="51" y="155"/>
                    </a:cubicBezTo>
                    <a:cubicBezTo>
                      <a:pt x="76" y="153"/>
                      <a:pt x="97" y="131"/>
                      <a:pt x="95" y="100"/>
                    </a:cubicBezTo>
                    <a:cubicBezTo>
                      <a:pt x="92" y="36"/>
                      <a:pt x="35" y="0"/>
                      <a:pt x="3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76" tIns="34288" rIns="68576" bIns="3428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ea typeface="微软雅黑 Light" panose="020B0502040204020203" pitchFamily="34" charset="-122"/>
                  <a:cs typeface="+mn-ea"/>
                </a:endParaRPr>
              </a:p>
            </p:txBody>
          </p:sp>
          <p:sp>
            <p:nvSpPr>
              <p:cNvPr id="33" name="Freeform 941"/>
              <p:cNvSpPr>
                <a:spLocks/>
              </p:cNvSpPr>
              <p:nvPr/>
            </p:nvSpPr>
            <p:spPr bwMode="auto">
              <a:xfrm>
                <a:off x="7296150" y="6927850"/>
                <a:ext cx="144463" cy="269875"/>
              </a:xfrm>
              <a:custGeom>
                <a:avLst/>
                <a:gdLst>
                  <a:gd name="T0" fmla="*/ 51 w 56"/>
                  <a:gd name="T1" fmla="*/ 58 h 105"/>
                  <a:gd name="T2" fmla="*/ 51 w 56"/>
                  <a:gd name="T3" fmla="*/ 58 h 105"/>
                  <a:gd name="T4" fmla="*/ 36 w 56"/>
                  <a:gd name="T5" fmla="*/ 33 h 105"/>
                  <a:gd name="T6" fmla="*/ 33 w 56"/>
                  <a:gd name="T7" fmla="*/ 2 h 105"/>
                  <a:gd name="T8" fmla="*/ 33 w 56"/>
                  <a:gd name="T9" fmla="*/ 0 h 105"/>
                  <a:gd name="T10" fmla="*/ 0 w 56"/>
                  <a:gd name="T11" fmla="*/ 39 h 105"/>
                  <a:gd name="T12" fmla="*/ 28 w 56"/>
                  <a:gd name="T13" fmla="*/ 105 h 105"/>
                  <a:gd name="T14" fmla="*/ 56 w 56"/>
                  <a:gd name="T15" fmla="*/ 78 h 105"/>
                  <a:gd name="T16" fmla="*/ 51 w 56"/>
                  <a:gd name="T17" fmla="*/ 5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105">
                    <a:moveTo>
                      <a:pt x="51" y="58"/>
                    </a:moveTo>
                    <a:cubicBezTo>
                      <a:pt x="51" y="58"/>
                      <a:pt x="51" y="58"/>
                      <a:pt x="51" y="58"/>
                    </a:cubicBezTo>
                    <a:cubicBezTo>
                      <a:pt x="45" y="50"/>
                      <a:pt x="39" y="40"/>
                      <a:pt x="36" y="33"/>
                    </a:cubicBezTo>
                    <a:cubicBezTo>
                      <a:pt x="30" y="17"/>
                      <a:pt x="32" y="6"/>
                      <a:pt x="33" y="2"/>
                    </a:cubicBezTo>
                    <a:cubicBezTo>
                      <a:pt x="33" y="1"/>
                      <a:pt x="33" y="1"/>
                      <a:pt x="33" y="0"/>
                    </a:cubicBezTo>
                    <a:cubicBezTo>
                      <a:pt x="33" y="0"/>
                      <a:pt x="11" y="14"/>
                      <a:pt x="0" y="39"/>
                    </a:cubicBezTo>
                    <a:cubicBezTo>
                      <a:pt x="13" y="55"/>
                      <a:pt x="25" y="77"/>
                      <a:pt x="28" y="105"/>
                    </a:cubicBezTo>
                    <a:cubicBezTo>
                      <a:pt x="42" y="104"/>
                      <a:pt x="54" y="93"/>
                      <a:pt x="56" y="78"/>
                    </a:cubicBezTo>
                    <a:cubicBezTo>
                      <a:pt x="56" y="71"/>
                      <a:pt x="55" y="64"/>
                      <a:pt x="51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76" tIns="34288" rIns="68576" bIns="3428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ea typeface="微软雅黑 Light" panose="020B0502040204020203" pitchFamily="34" charset="-122"/>
                  <a:cs typeface="+mn-ea"/>
                </a:endParaRPr>
              </a:p>
            </p:txBody>
          </p:sp>
          <p:sp>
            <p:nvSpPr>
              <p:cNvPr id="34" name="Freeform 942"/>
              <p:cNvSpPr>
                <a:spLocks/>
              </p:cNvSpPr>
              <p:nvPr/>
            </p:nvSpPr>
            <p:spPr bwMode="auto">
              <a:xfrm>
                <a:off x="7007225" y="6989763"/>
                <a:ext cx="130175" cy="282575"/>
              </a:xfrm>
              <a:custGeom>
                <a:avLst/>
                <a:gdLst>
                  <a:gd name="T0" fmla="*/ 25 w 51"/>
                  <a:gd name="T1" fmla="*/ 105 h 110"/>
                  <a:gd name="T2" fmla="*/ 32 w 51"/>
                  <a:gd name="T3" fmla="*/ 76 h 110"/>
                  <a:gd name="T4" fmla="*/ 32 w 51"/>
                  <a:gd name="T5" fmla="*/ 76 h 110"/>
                  <a:gd name="T6" fmla="*/ 51 w 51"/>
                  <a:gd name="T7" fmla="*/ 44 h 110"/>
                  <a:gd name="T8" fmla="*/ 45 w 51"/>
                  <a:gd name="T9" fmla="*/ 34 h 110"/>
                  <a:gd name="T10" fmla="*/ 38 w 51"/>
                  <a:gd name="T11" fmla="*/ 1 h 110"/>
                  <a:gd name="T12" fmla="*/ 38 w 51"/>
                  <a:gd name="T13" fmla="*/ 0 h 110"/>
                  <a:gd name="T14" fmla="*/ 3 w 51"/>
                  <a:gd name="T15" fmla="*/ 77 h 110"/>
                  <a:gd name="T16" fmla="*/ 26 w 51"/>
                  <a:gd name="T17" fmla="*/ 110 h 110"/>
                  <a:gd name="T18" fmla="*/ 25 w 51"/>
                  <a:gd name="T19" fmla="*/ 10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110">
                    <a:moveTo>
                      <a:pt x="25" y="105"/>
                    </a:moveTo>
                    <a:cubicBezTo>
                      <a:pt x="24" y="94"/>
                      <a:pt x="26" y="84"/>
                      <a:pt x="32" y="76"/>
                    </a:cubicBezTo>
                    <a:cubicBezTo>
                      <a:pt x="32" y="76"/>
                      <a:pt x="32" y="76"/>
                      <a:pt x="32" y="76"/>
                    </a:cubicBezTo>
                    <a:cubicBezTo>
                      <a:pt x="39" y="65"/>
                      <a:pt x="47" y="54"/>
                      <a:pt x="51" y="44"/>
                    </a:cubicBezTo>
                    <a:cubicBezTo>
                      <a:pt x="49" y="40"/>
                      <a:pt x="47" y="37"/>
                      <a:pt x="45" y="34"/>
                    </a:cubicBezTo>
                    <a:cubicBezTo>
                      <a:pt x="36" y="17"/>
                      <a:pt x="37" y="6"/>
                      <a:pt x="38" y="1"/>
                    </a:cubicBezTo>
                    <a:cubicBezTo>
                      <a:pt x="38" y="1"/>
                      <a:pt x="38" y="0"/>
                      <a:pt x="38" y="0"/>
                    </a:cubicBezTo>
                    <a:cubicBezTo>
                      <a:pt x="38" y="0"/>
                      <a:pt x="0" y="30"/>
                      <a:pt x="3" y="77"/>
                    </a:cubicBezTo>
                    <a:cubicBezTo>
                      <a:pt x="4" y="93"/>
                      <a:pt x="14" y="105"/>
                      <a:pt x="26" y="110"/>
                    </a:cubicBezTo>
                    <a:cubicBezTo>
                      <a:pt x="25" y="108"/>
                      <a:pt x="25" y="107"/>
                      <a:pt x="25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76" tIns="34288" rIns="68576" bIns="3428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ea typeface="微软雅黑 Light" panose="020B0502040204020203" pitchFamily="34" charset="-122"/>
                  <a:cs typeface="+mn-ea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7638935" y="513123"/>
            <a:ext cx="1017811" cy="1356663"/>
            <a:chOff x="7102847" y="1105585"/>
            <a:chExt cx="1357156" cy="1357156"/>
          </a:xfrm>
          <a:solidFill>
            <a:srgbClr val="00BCDC"/>
          </a:solidFill>
        </p:grpSpPr>
        <p:sp>
          <p:nvSpPr>
            <p:cNvPr id="36" name="菱形 35"/>
            <p:cNvSpPr/>
            <p:nvPr/>
          </p:nvSpPr>
          <p:spPr>
            <a:xfrm>
              <a:off x="7102847" y="1105585"/>
              <a:ext cx="1357156" cy="1357156"/>
            </a:xfrm>
            <a:prstGeom prst="diamond">
              <a:avLst/>
            </a:prstGeom>
            <a:solidFill>
              <a:schemeClr val="accent3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ea typeface="微软雅黑 Light" panose="020B0502040204020203" pitchFamily="34" charset="-122"/>
                <a:cs typeface="+mn-ea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7548063" y="1565882"/>
              <a:ext cx="466725" cy="436563"/>
              <a:chOff x="9229725" y="6948488"/>
              <a:chExt cx="466725" cy="436563"/>
            </a:xfrm>
            <a:grpFill/>
          </p:grpSpPr>
          <p:sp>
            <p:nvSpPr>
              <p:cNvPr id="38" name="Freeform 945"/>
              <p:cNvSpPr>
                <a:spLocks/>
              </p:cNvSpPr>
              <p:nvPr/>
            </p:nvSpPr>
            <p:spPr bwMode="auto">
              <a:xfrm>
                <a:off x="9393238" y="7189788"/>
                <a:ext cx="166688" cy="195263"/>
              </a:xfrm>
              <a:custGeom>
                <a:avLst/>
                <a:gdLst>
                  <a:gd name="T0" fmla="*/ 18 w 65"/>
                  <a:gd name="T1" fmla="*/ 10 h 76"/>
                  <a:gd name="T2" fmla="*/ 28 w 65"/>
                  <a:gd name="T3" fmla="*/ 76 h 76"/>
                  <a:gd name="T4" fmla="*/ 33 w 65"/>
                  <a:gd name="T5" fmla="*/ 0 h 76"/>
                  <a:gd name="T6" fmla="*/ 29 w 65"/>
                  <a:gd name="T7" fmla="*/ 40 h 76"/>
                  <a:gd name="T8" fmla="*/ 18 w 65"/>
                  <a:gd name="T9" fmla="*/ 1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76">
                    <a:moveTo>
                      <a:pt x="18" y="10"/>
                    </a:moveTo>
                    <a:cubicBezTo>
                      <a:pt x="18" y="10"/>
                      <a:pt x="0" y="52"/>
                      <a:pt x="28" y="76"/>
                    </a:cubicBezTo>
                    <a:cubicBezTo>
                      <a:pt x="28" y="76"/>
                      <a:pt x="65" y="40"/>
                      <a:pt x="33" y="0"/>
                    </a:cubicBezTo>
                    <a:cubicBezTo>
                      <a:pt x="33" y="0"/>
                      <a:pt x="38" y="23"/>
                      <a:pt x="29" y="40"/>
                    </a:cubicBezTo>
                    <a:cubicBezTo>
                      <a:pt x="29" y="40"/>
                      <a:pt x="27" y="18"/>
                      <a:pt x="18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76" tIns="34288" rIns="68576" bIns="3428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ea typeface="微软雅黑 Light" panose="020B0502040204020203" pitchFamily="34" charset="-122"/>
                  <a:cs typeface="+mn-ea"/>
                </a:endParaRPr>
              </a:p>
            </p:txBody>
          </p:sp>
          <p:sp>
            <p:nvSpPr>
              <p:cNvPr id="39" name="Freeform 946"/>
              <p:cNvSpPr>
                <a:spLocks/>
              </p:cNvSpPr>
              <p:nvPr/>
            </p:nvSpPr>
            <p:spPr bwMode="auto">
              <a:xfrm>
                <a:off x="9509125" y="7100888"/>
                <a:ext cx="187325" cy="163513"/>
              </a:xfrm>
              <a:custGeom>
                <a:avLst/>
                <a:gdLst>
                  <a:gd name="T0" fmla="*/ 5 w 73"/>
                  <a:gd name="T1" fmla="*/ 34 h 64"/>
                  <a:gd name="T2" fmla="*/ 73 w 73"/>
                  <a:gd name="T3" fmla="*/ 45 h 64"/>
                  <a:gd name="T4" fmla="*/ 0 w 73"/>
                  <a:gd name="T5" fmla="*/ 17 h 64"/>
                  <a:gd name="T6" fmla="*/ 38 w 73"/>
                  <a:gd name="T7" fmla="*/ 33 h 64"/>
                  <a:gd name="T8" fmla="*/ 5 w 73"/>
                  <a:gd name="T9" fmla="*/ 3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64">
                    <a:moveTo>
                      <a:pt x="5" y="34"/>
                    </a:moveTo>
                    <a:cubicBezTo>
                      <a:pt x="5" y="34"/>
                      <a:pt x="40" y="64"/>
                      <a:pt x="73" y="45"/>
                    </a:cubicBezTo>
                    <a:cubicBezTo>
                      <a:pt x="73" y="45"/>
                      <a:pt x="49" y="0"/>
                      <a:pt x="0" y="17"/>
                    </a:cubicBezTo>
                    <a:cubicBezTo>
                      <a:pt x="0" y="17"/>
                      <a:pt x="25" y="19"/>
                      <a:pt x="38" y="33"/>
                    </a:cubicBezTo>
                    <a:cubicBezTo>
                      <a:pt x="38" y="33"/>
                      <a:pt x="16" y="28"/>
                      <a:pt x="5" y="3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76" tIns="34288" rIns="68576" bIns="3428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ea typeface="微软雅黑 Light" panose="020B0502040204020203" pitchFamily="34" charset="-122"/>
                  <a:cs typeface="+mn-ea"/>
                </a:endParaRPr>
              </a:p>
            </p:txBody>
          </p:sp>
          <p:sp>
            <p:nvSpPr>
              <p:cNvPr id="40" name="Freeform 947"/>
              <p:cNvSpPr>
                <a:spLocks/>
              </p:cNvSpPr>
              <p:nvPr/>
            </p:nvSpPr>
            <p:spPr bwMode="auto">
              <a:xfrm>
                <a:off x="9471025" y="6948488"/>
                <a:ext cx="153988" cy="153988"/>
              </a:xfrm>
              <a:custGeom>
                <a:avLst/>
                <a:gdLst>
                  <a:gd name="T0" fmla="*/ 20 w 60"/>
                  <a:gd name="T1" fmla="*/ 60 h 60"/>
                  <a:gd name="T2" fmla="*/ 51 w 60"/>
                  <a:gd name="T3" fmla="*/ 0 h 60"/>
                  <a:gd name="T4" fmla="*/ 1 w 60"/>
                  <a:gd name="T5" fmla="*/ 59 h 60"/>
                  <a:gd name="T6" fmla="*/ 29 w 60"/>
                  <a:gd name="T7" fmla="*/ 29 h 60"/>
                  <a:gd name="T8" fmla="*/ 20 w 60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0">
                    <a:moveTo>
                      <a:pt x="20" y="60"/>
                    </a:moveTo>
                    <a:cubicBezTo>
                      <a:pt x="20" y="60"/>
                      <a:pt x="60" y="36"/>
                      <a:pt x="51" y="0"/>
                    </a:cubicBezTo>
                    <a:cubicBezTo>
                      <a:pt x="51" y="0"/>
                      <a:pt x="0" y="8"/>
                      <a:pt x="1" y="59"/>
                    </a:cubicBezTo>
                    <a:cubicBezTo>
                      <a:pt x="1" y="59"/>
                      <a:pt x="11" y="37"/>
                      <a:pt x="29" y="29"/>
                    </a:cubicBezTo>
                    <a:cubicBezTo>
                      <a:pt x="29" y="29"/>
                      <a:pt x="17" y="48"/>
                      <a:pt x="20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76" tIns="34288" rIns="68576" bIns="3428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ea typeface="微软雅黑 Light" panose="020B0502040204020203" pitchFamily="34" charset="-122"/>
                  <a:cs typeface="+mn-ea"/>
                </a:endParaRPr>
              </a:p>
            </p:txBody>
          </p:sp>
          <p:sp>
            <p:nvSpPr>
              <p:cNvPr id="41" name="Freeform 948"/>
              <p:cNvSpPr>
                <a:spLocks/>
              </p:cNvSpPr>
              <p:nvPr/>
            </p:nvSpPr>
            <p:spPr bwMode="auto">
              <a:xfrm>
                <a:off x="9293225" y="6956425"/>
                <a:ext cx="144463" cy="165100"/>
              </a:xfrm>
              <a:custGeom>
                <a:avLst/>
                <a:gdLst>
                  <a:gd name="T0" fmla="*/ 56 w 56"/>
                  <a:gd name="T1" fmla="*/ 47 h 64"/>
                  <a:gd name="T2" fmla="*/ 8 w 56"/>
                  <a:gd name="T3" fmla="*/ 0 h 64"/>
                  <a:gd name="T4" fmla="*/ 50 w 56"/>
                  <a:gd name="T5" fmla="*/ 64 h 64"/>
                  <a:gd name="T6" fmla="*/ 29 w 56"/>
                  <a:gd name="T7" fmla="*/ 29 h 64"/>
                  <a:gd name="T8" fmla="*/ 56 w 56"/>
                  <a:gd name="T9" fmla="*/ 4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64">
                    <a:moveTo>
                      <a:pt x="56" y="47"/>
                    </a:moveTo>
                    <a:cubicBezTo>
                      <a:pt x="56" y="47"/>
                      <a:pt x="45" y="2"/>
                      <a:pt x="8" y="0"/>
                    </a:cubicBezTo>
                    <a:cubicBezTo>
                      <a:pt x="8" y="0"/>
                      <a:pt x="0" y="49"/>
                      <a:pt x="50" y="64"/>
                    </a:cubicBezTo>
                    <a:cubicBezTo>
                      <a:pt x="50" y="64"/>
                      <a:pt x="31" y="47"/>
                      <a:pt x="29" y="29"/>
                    </a:cubicBezTo>
                    <a:cubicBezTo>
                      <a:pt x="29" y="29"/>
                      <a:pt x="44" y="46"/>
                      <a:pt x="56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76" tIns="34288" rIns="68576" bIns="3428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ea typeface="微软雅黑 Light" panose="020B0502040204020203" pitchFamily="34" charset="-122"/>
                  <a:cs typeface="+mn-ea"/>
                </a:endParaRPr>
              </a:p>
            </p:txBody>
          </p:sp>
          <p:sp>
            <p:nvSpPr>
              <p:cNvPr id="42" name="Freeform 949"/>
              <p:cNvSpPr>
                <a:spLocks/>
              </p:cNvSpPr>
              <p:nvPr/>
            </p:nvSpPr>
            <p:spPr bwMode="auto">
              <a:xfrm>
                <a:off x="9229725" y="7135813"/>
                <a:ext cx="195263" cy="146050"/>
              </a:xfrm>
              <a:custGeom>
                <a:avLst/>
                <a:gdLst>
                  <a:gd name="T0" fmla="*/ 61 w 76"/>
                  <a:gd name="T1" fmla="*/ 4 h 57"/>
                  <a:gd name="T2" fmla="*/ 0 w 76"/>
                  <a:gd name="T3" fmla="*/ 34 h 57"/>
                  <a:gd name="T4" fmla="*/ 76 w 76"/>
                  <a:gd name="T5" fmla="*/ 15 h 57"/>
                  <a:gd name="T6" fmla="*/ 35 w 76"/>
                  <a:gd name="T7" fmla="*/ 24 h 57"/>
                  <a:gd name="T8" fmla="*/ 61 w 76"/>
                  <a:gd name="T9" fmla="*/ 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57">
                    <a:moveTo>
                      <a:pt x="61" y="4"/>
                    </a:moveTo>
                    <a:cubicBezTo>
                      <a:pt x="61" y="4"/>
                      <a:pt x="15" y="0"/>
                      <a:pt x="0" y="34"/>
                    </a:cubicBezTo>
                    <a:cubicBezTo>
                      <a:pt x="0" y="34"/>
                      <a:pt x="46" y="57"/>
                      <a:pt x="76" y="15"/>
                    </a:cubicBezTo>
                    <a:cubicBezTo>
                      <a:pt x="76" y="15"/>
                      <a:pt x="54" y="27"/>
                      <a:pt x="35" y="24"/>
                    </a:cubicBezTo>
                    <a:cubicBezTo>
                      <a:pt x="35" y="24"/>
                      <a:pt x="57" y="15"/>
                      <a:pt x="61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76" tIns="34288" rIns="68576" bIns="3428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ea typeface="微软雅黑 Light" panose="020B0502040204020203" pitchFamily="34" charset="-122"/>
                  <a:cs typeface="+mn-ea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6495319" y="698341"/>
            <a:ext cx="739899" cy="986227"/>
            <a:chOff x="5577942" y="1290871"/>
            <a:chExt cx="986586" cy="986584"/>
          </a:xfrm>
          <a:solidFill>
            <a:srgbClr val="00BCDC"/>
          </a:solidFill>
        </p:grpSpPr>
        <p:sp>
          <p:nvSpPr>
            <p:cNvPr id="44" name="菱形 43"/>
            <p:cNvSpPr/>
            <p:nvPr/>
          </p:nvSpPr>
          <p:spPr>
            <a:xfrm>
              <a:off x="5577942" y="1290871"/>
              <a:ext cx="986586" cy="986584"/>
            </a:xfrm>
            <a:prstGeom prst="diamond">
              <a:avLst/>
            </a:prstGeom>
            <a:solidFill>
              <a:schemeClr val="accent2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ea typeface="微软雅黑 Light" panose="020B0502040204020203" pitchFamily="34" charset="-122"/>
                <a:cs typeface="+mn-ea"/>
              </a:endParaRPr>
            </a:p>
          </p:txBody>
        </p:sp>
        <p:sp>
          <p:nvSpPr>
            <p:cNvPr id="45" name="Freeform 944"/>
            <p:cNvSpPr>
              <a:spLocks noEditPoints="1"/>
            </p:cNvSpPr>
            <p:nvPr/>
          </p:nvSpPr>
          <p:spPr bwMode="auto">
            <a:xfrm>
              <a:off x="5901373" y="1591282"/>
              <a:ext cx="339725" cy="385763"/>
            </a:xfrm>
            <a:custGeom>
              <a:avLst/>
              <a:gdLst>
                <a:gd name="T0" fmla="*/ 92 w 133"/>
                <a:gd name="T1" fmla="*/ 135 h 151"/>
                <a:gd name="T2" fmla="*/ 11 w 133"/>
                <a:gd name="T3" fmla="*/ 45 h 151"/>
                <a:gd name="T4" fmla="*/ 24 w 133"/>
                <a:gd name="T5" fmla="*/ 124 h 151"/>
                <a:gd name="T6" fmla="*/ 83 w 133"/>
                <a:gd name="T7" fmla="*/ 144 h 151"/>
                <a:gd name="T8" fmla="*/ 133 w 133"/>
                <a:gd name="T9" fmla="*/ 135 h 151"/>
                <a:gd name="T10" fmla="*/ 92 w 133"/>
                <a:gd name="T11" fmla="*/ 135 h 151"/>
                <a:gd name="T12" fmla="*/ 22 w 133"/>
                <a:gd name="T13" fmla="*/ 0 h 151"/>
                <a:gd name="T14" fmla="*/ 20 w 133"/>
                <a:gd name="T15" fmla="*/ 52 h 151"/>
                <a:gd name="T16" fmla="*/ 27 w 133"/>
                <a:gd name="T17" fmla="*/ 36 h 151"/>
                <a:gd name="T18" fmla="*/ 24 w 133"/>
                <a:gd name="T19" fmla="*/ 69 h 151"/>
                <a:gd name="T20" fmla="*/ 35 w 133"/>
                <a:gd name="T21" fmla="*/ 89 h 151"/>
                <a:gd name="T22" fmla="*/ 43 w 133"/>
                <a:gd name="T23" fmla="*/ 56 h 151"/>
                <a:gd name="T24" fmla="*/ 46 w 133"/>
                <a:gd name="T25" fmla="*/ 101 h 151"/>
                <a:gd name="T26" fmla="*/ 62 w 133"/>
                <a:gd name="T27" fmla="*/ 114 h 151"/>
                <a:gd name="T28" fmla="*/ 64 w 133"/>
                <a:gd name="T29" fmla="*/ 73 h 151"/>
                <a:gd name="T30" fmla="*/ 75 w 133"/>
                <a:gd name="T31" fmla="*/ 121 h 151"/>
                <a:gd name="T32" fmla="*/ 98 w 133"/>
                <a:gd name="T33" fmla="*/ 129 h 151"/>
                <a:gd name="T34" fmla="*/ 70 w 133"/>
                <a:gd name="T35" fmla="*/ 50 h 151"/>
                <a:gd name="T36" fmla="*/ 22 w 133"/>
                <a:gd name="T3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3" h="151">
                  <a:moveTo>
                    <a:pt x="92" y="135"/>
                  </a:moveTo>
                  <a:cubicBezTo>
                    <a:pt x="80" y="132"/>
                    <a:pt x="16" y="113"/>
                    <a:pt x="11" y="45"/>
                  </a:cubicBezTo>
                  <a:cubicBezTo>
                    <a:pt x="11" y="45"/>
                    <a:pt x="0" y="86"/>
                    <a:pt x="24" y="124"/>
                  </a:cubicBezTo>
                  <a:cubicBezTo>
                    <a:pt x="42" y="151"/>
                    <a:pt x="68" y="150"/>
                    <a:pt x="83" y="144"/>
                  </a:cubicBezTo>
                  <a:cubicBezTo>
                    <a:pt x="114" y="146"/>
                    <a:pt x="133" y="135"/>
                    <a:pt x="133" y="135"/>
                  </a:cubicBezTo>
                  <a:cubicBezTo>
                    <a:pt x="119" y="140"/>
                    <a:pt x="96" y="136"/>
                    <a:pt x="92" y="135"/>
                  </a:cubicBezTo>
                  <a:close/>
                  <a:moveTo>
                    <a:pt x="22" y="0"/>
                  </a:moveTo>
                  <a:cubicBezTo>
                    <a:pt x="17" y="21"/>
                    <a:pt x="17" y="38"/>
                    <a:pt x="20" y="52"/>
                  </a:cubicBezTo>
                  <a:cubicBezTo>
                    <a:pt x="22" y="41"/>
                    <a:pt x="27" y="36"/>
                    <a:pt x="27" y="36"/>
                  </a:cubicBezTo>
                  <a:cubicBezTo>
                    <a:pt x="22" y="49"/>
                    <a:pt x="24" y="64"/>
                    <a:pt x="24" y="69"/>
                  </a:cubicBezTo>
                  <a:cubicBezTo>
                    <a:pt x="27" y="77"/>
                    <a:pt x="31" y="83"/>
                    <a:pt x="35" y="89"/>
                  </a:cubicBezTo>
                  <a:cubicBezTo>
                    <a:pt x="35" y="68"/>
                    <a:pt x="43" y="56"/>
                    <a:pt x="43" y="56"/>
                  </a:cubicBezTo>
                  <a:cubicBezTo>
                    <a:pt x="39" y="76"/>
                    <a:pt x="44" y="96"/>
                    <a:pt x="46" y="101"/>
                  </a:cubicBezTo>
                  <a:cubicBezTo>
                    <a:pt x="51" y="106"/>
                    <a:pt x="56" y="111"/>
                    <a:pt x="62" y="114"/>
                  </a:cubicBezTo>
                  <a:cubicBezTo>
                    <a:pt x="57" y="89"/>
                    <a:pt x="64" y="73"/>
                    <a:pt x="64" y="73"/>
                  </a:cubicBezTo>
                  <a:cubicBezTo>
                    <a:pt x="63" y="94"/>
                    <a:pt x="72" y="114"/>
                    <a:pt x="75" y="121"/>
                  </a:cubicBezTo>
                  <a:cubicBezTo>
                    <a:pt x="88" y="127"/>
                    <a:pt x="98" y="129"/>
                    <a:pt x="98" y="129"/>
                  </a:cubicBezTo>
                  <a:cubicBezTo>
                    <a:pt x="98" y="129"/>
                    <a:pt x="115" y="82"/>
                    <a:pt x="70" y="50"/>
                  </a:cubicBezTo>
                  <a:cubicBezTo>
                    <a:pt x="36" y="26"/>
                    <a:pt x="22" y="0"/>
                    <a:pt x="2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6" tIns="34288" rIns="68576" bIns="34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  <a:ea typeface="微软雅黑 Light" panose="020B0502040204020203" pitchFamily="34" charset="-122"/>
                <a:cs typeface="+mn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151558" y="1926071"/>
            <a:ext cx="715114" cy="953191"/>
            <a:chOff x="7758922" y="2481740"/>
            <a:chExt cx="953538" cy="953538"/>
          </a:xfrm>
          <a:solidFill>
            <a:srgbClr val="00BCDC"/>
          </a:solidFill>
        </p:grpSpPr>
        <p:sp>
          <p:nvSpPr>
            <p:cNvPr id="47" name="菱形 46"/>
            <p:cNvSpPr/>
            <p:nvPr/>
          </p:nvSpPr>
          <p:spPr>
            <a:xfrm>
              <a:off x="7758922" y="2481740"/>
              <a:ext cx="953538" cy="953538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prstClr val="white"/>
                </a:solidFill>
                <a:ea typeface="微软雅黑 Light" panose="020B0502040204020203" pitchFamily="34" charset="-122"/>
                <a:cs typeface="+mn-ea"/>
              </a:endParaRPr>
            </a:p>
          </p:txBody>
        </p:sp>
        <p:sp>
          <p:nvSpPr>
            <p:cNvPr id="48" name="Freeform 1099"/>
            <p:cNvSpPr>
              <a:spLocks/>
            </p:cNvSpPr>
            <p:nvPr/>
          </p:nvSpPr>
          <p:spPr bwMode="auto">
            <a:xfrm>
              <a:off x="8038841" y="2716415"/>
              <a:ext cx="393700" cy="484188"/>
            </a:xfrm>
            <a:custGeom>
              <a:avLst/>
              <a:gdLst>
                <a:gd name="T0" fmla="*/ 68 w 154"/>
                <a:gd name="T1" fmla="*/ 43 h 189"/>
                <a:gd name="T2" fmla="*/ 129 w 154"/>
                <a:gd name="T3" fmla="*/ 22 h 189"/>
                <a:gd name="T4" fmla="*/ 77 w 154"/>
                <a:gd name="T5" fmla="*/ 58 h 189"/>
                <a:gd name="T6" fmla="*/ 144 w 154"/>
                <a:gd name="T7" fmla="*/ 52 h 189"/>
                <a:gd name="T8" fmla="*/ 84 w 154"/>
                <a:gd name="T9" fmla="*/ 67 h 189"/>
                <a:gd name="T10" fmla="*/ 122 w 154"/>
                <a:gd name="T11" fmla="*/ 100 h 189"/>
                <a:gd name="T12" fmla="*/ 78 w 154"/>
                <a:gd name="T13" fmla="*/ 78 h 189"/>
                <a:gd name="T14" fmla="*/ 83 w 154"/>
                <a:gd name="T15" fmla="*/ 91 h 189"/>
                <a:gd name="T16" fmla="*/ 154 w 154"/>
                <a:gd name="T17" fmla="*/ 175 h 189"/>
                <a:gd name="T18" fmla="*/ 148 w 154"/>
                <a:gd name="T19" fmla="*/ 185 h 189"/>
                <a:gd name="T20" fmla="*/ 75 w 154"/>
                <a:gd name="T21" fmla="*/ 92 h 189"/>
                <a:gd name="T22" fmla="*/ 71 w 154"/>
                <a:gd name="T23" fmla="*/ 77 h 189"/>
                <a:gd name="T24" fmla="*/ 71 w 154"/>
                <a:gd name="T25" fmla="*/ 77 h 189"/>
                <a:gd name="T26" fmla="*/ 63 w 154"/>
                <a:gd name="T27" fmla="*/ 128 h 189"/>
                <a:gd name="T28" fmla="*/ 62 w 154"/>
                <a:gd name="T29" fmla="*/ 74 h 189"/>
                <a:gd name="T30" fmla="*/ 19 w 154"/>
                <a:gd name="T31" fmla="*/ 105 h 189"/>
                <a:gd name="T32" fmla="*/ 56 w 154"/>
                <a:gd name="T33" fmla="*/ 67 h 189"/>
                <a:gd name="T34" fmla="*/ 0 w 154"/>
                <a:gd name="T35" fmla="*/ 58 h 189"/>
                <a:gd name="T36" fmla="*/ 55 w 154"/>
                <a:gd name="T37" fmla="*/ 49 h 189"/>
                <a:gd name="T38" fmla="*/ 22 w 154"/>
                <a:gd name="T39" fmla="*/ 29 h 189"/>
                <a:gd name="T40" fmla="*/ 64 w 154"/>
                <a:gd name="T41" fmla="*/ 42 h 189"/>
                <a:gd name="T42" fmla="*/ 74 w 154"/>
                <a:gd name="T43" fmla="*/ 0 h 189"/>
                <a:gd name="T44" fmla="*/ 68 w 154"/>
                <a:gd name="T45" fmla="*/ 4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4" h="189">
                  <a:moveTo>
                    <a:pt x="68" y="43"/>
                  </a:moveTo>
                  <a:cubicBezTo>
                    <a:pt x="68" y="56"/>
                    <a:pt x="86" y="1"/>
                    <a:pt x="129" y="22"/>
                  </a:cubicBezTo>
                  <a:cubicBezTo>
                    <a:pt x="129" y="22"/>
                    <a:pt x="94" y="24"/>
                    <a:pt x="77" y="58"/>
                  </a:cubicBezTo>
                  <a:cubicBezTo>
                    <a:pt x="77" y="58"/>
                    <a:pt x="110" y="25"/>
                    <a:pt x="144" y="52"/>
                  </a:cubicBezTo>
                  <a:cubicBezTo>
                    <a:pt x="144" y="52"/>
                    <a:pt x="101" y="48"/>
                    <a:pt x="84" y="67"/>
                  </a:cubicBezTo>
                  <a:cubicBezTo>
                    <a:pt x="84" y="67"/>
                    <a:pt x="121" y="78"/>
                    <a:pt x="122" y="100"/>
                  </a:cubicBezTo>
                  <a:cubicBezTo>
                    <a:pt x="122" y="100"/>
                    <a:pt x="97" y="78"/>
                    <a:pt x="78" y="78"/>
                  </a:cubicBezTo>
                  <a:cubicBezTo>
                    <a:pt x="78" y="78"/>
                    <a:pt x="80" y="83"/>
                    <a:pt x="83" y="91"/>
                  </a:cubicBezTo>
                  <a:cubicBezTo>
                    <a:pt x="92" y="114"/>
                    <a:pt x="115" y="162"/>
                    <a:pt x="154" y="175"/>
                  </a:cubicBezTo>
                  <a:cubicBezTo>
                    <a:pt x="151" y="181"/>
                    <a:pt x="152" y="185"/>
                    <a:pt x="148" y="185"/>
                  </a:cubicBezTo>
                  <a:cubicBezTo>
                    <a:pt x="126" y="189"/>
                    <a:pt x="87" y="126"/>
                    <a:pt x="75" y="92"/>
                  </a:cubicBezTo>
                  <a:cubicBezTo>
                    <a:pt x="73" y="86"/>
                    <a:pt x="71" y="80"/>
                    <a:pt x="71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7"/>
                    <a:pt x="57" y="110"/>
                    <a:pt x="63" y="128"/>
                  </a:cubicBezTo>
                  <a:cubicBezTo>
                    <a:pt x="63" y="128"/>
                    <a:pt x="39" y="112"/>
                    <a:pt x="62" y="74"/>
                  </a:cubicBezTo>
                  <a:cubicBezTo>
                    <a:pt x="62" y="74"/>
                    <a:pt x="25" y="89"/>
                    <a:pt x="19" y="105"/>
                  </a:cubicBezTo>
                  <a:cubicBezTo>
                    <a:pt x="19" y="105"/>
                    <a:pt x="11" y="73"/>
                    <a:pt x="56" y="67"/>
                  </a:cubicBezTo>
                  <a:cubicBezTo>
                    <a:pt x="56" y="67"/>
                    <a:pt x="36" y="49"/>
                    <a:pt x="0" y="58"/>
                  </a:cubicBezTo>
                  <a:cubicBezTo>
                    <a:pt x="0" y="58"/>
                    <a:pt x="11" y="28"/>
                    <a:pt x="55" y="49"/>
                  </a:cubicBezTo>
                  <a:cubicBezTo>
                    <a:pt x="55" y="49"/>
                    <a:pt x="41" y="26"/>
                    <a:pt x="22" y="29"/>
                  </a:cubicBezTo>
                  <a:cubicBezTo>
                    <a:pt x="22" y="29"/>
                    <a:pt x="36" y="8"/>
                    <a:pt x="64" y="42"/>
                  </a:cubicBezTo>
                  <a:cubicBezTo>
                    <a:pt x="64" y="42"/>
                    <a:pt x="56" y="5"/>
                    <a:pt x="74" y="0"/>
                  </a:cubicBezTo>
                  <a:cubicBezTo>
                    <a:pt x="74" y="0"/>
                    <a:pt x="67" y="20"/>
                    <a:pt x="68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6" tIns="34288" rIns="68576" bIns="34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  <a:ea typeface="微软雅黑 Light" panose="020B0502040204020203" pitchFamily="34" charset="-122"/>
                <a:cs typeface="+mn-ea"/>
              </a:endParaRPr>
            </a:p>
          </p:txBody>
        </p:sp>
      </p:grpSp>
      <p:cxnSp>
        <p:nvCxnSpPr>
          <p:cNvPr id="79" name="Straight Connector 5"/>
          <p:cNvCxnSpPr>
            <a:cxnSpLocks/>
          </p:cNvCxnSpPr>
          <p:nvPr/>
        </p:nvCxnSpPr>
        <p:spPr>
          <a:xfrm>
            <a:off x="1" y="6270256"/>
            <a:ext cx="9142413" cy="0"/>
          </a:xfrm>
          <a:prstGeom prst="line">
            <a:avLst/>
          </a:prstGeom>
          <a:ln w="9525" cmpd="sng">
            <a:solidFill>
              <a:srgbClr val="40404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423705" y="443298"/>
            <a:ext cx="543418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800" dirty="0"/>
              <a:t>2018</a:t>
            </a:r>
            <a:r>
              <a:rPr lang="zh-CN" altLang="zh-CN" sz="2800" dirty="0"/>
              <a:t>年</a:t>
            </a:r>
            <a:r>
              <a:rPr lang="zh-CN" altLang="zh-CN" sz="2800" dirty="0" smtClean="0"/>
              <a:t>的</a:t>
            </a:r>
            <a:r>
              <a:rPr lang="zh-CN" altLang="en-US" sz="2800" dirty="0" smtClean="0"/>
              <a:t>高</a:t>
            </a:r>
            <a:r>
              <a:rPr lang="zh-CN" altLang="zh-CN" sz="2800" dirty="0" smtClean="0"/>
              <a:t>考试题</a:t>
            </a:r>
            <a:r>
              <a:rPr lang="zh-CN" altLang="zh-CN" sz="2800" dirty="0"/>
              <a:t>延续了去年以“提高</a:t>
            </a:r>
            <a:r>
              <a:rPr lang="zh-CN" altLang="zh-CN" sz="2800" dirty="0" smtClean="0">
                <a:solidFill>
                  <a:srgbClr val="FF0000"/>
                </a:solidFill>
              </a:rPr>
              <a:t>语用水平</a:t>
            </a:r>
            <a:r>
              <a:rPr lang="zh-CN" altLang="zh-CN" sz="2800" dirty="0"/>
              <a:t>，塑造</a:t>
            </a:r>
            <a:r>
              <a:rPr lang="zh-CN" altLang="zh-CN" sz="2800" dirty="0">
                <a:solidFill>
                  <a:srgbClr val="FF0000"/>
                </a:solidFill>
              </a:rPr>
              <a:t>思维品质</a:t>
            </a:r>
            <a:r>
              <a:rPr lang="zh-CN" altLang="zh-CN" sz="2800" dirty="0"/>
              <a:t>，考査</a:t>
            </a:r>
            <a:r>
              <a:rPr lang="zh-CN" altLang="zh-CN" sz="2800" dirty="0">
                <a:solidFill>
                  <a:srgbClr val="FF0000"/>
                </a:solidFill>
              </a:rPr>
              <a:t>有利于终身</a:t>
            </a:r>
            <a:r>
              <a:rPr lang="zh-CN" altLang="zh-CN" sz="2800" dirty="0" smtClean="0">
                <a:solidFill>
                  <a:srgbClr val="FF0000"/>
                </a:solidFill>
              </a:rPr>
              <a:t>学习</a:t>
            </a:r>
            <a:r>
              <a:rPr lang="zh-CN" altLang="zh-CN" sz="2800" dirty="0" smtClean="0"/>
              <a:t>的</a:t>
            </a:r>
            <a:r>
              <a:rPr lang="zh-CN" altLang="zh-CN" sz="2800" dirty="0"/>
              <a:t>语言、文学、文化等</a:t>
            </a:r>
            <a:r>
              <a:rPr lang="zh-CN" altLang="zh-CN" sz="2800" dirty="0">
                <a:solidFill>
                  <a:srgbClr val="FF0000"/>
                </a:solidFill>
              </a:rPr>
              <a:t>必备知识</a:t>
            </a:r>
            <a:r>
              <a:rPr lang="zh-CN" altLang="zh-CN" sz="2800" dirty="0"/>
              <a:t>，关注</a:t>
            </a:r>
            <a:r>
              <a:rPr lang="zh-CN" altLang="zh-CN" sz="2800" dirty="0" smtClean="0">
                <a:solidFill>
                  <a:srgbClr val="FF0000"/>
                </a:solidFill>
              </a:rPr>
              <a:t>信息处理</a:t>
            </a:r>
            <a:r>
              <a:rPr lang="zh-CN" altLang="zh-CN" sz="2800" dirty="0"/>
              <a:t>，助推素质教育”为目标的特点，“</a:t>
            </a:r>
            <a:r>
              <a:rPr lang="zh-CN" altLang="zh-CN" sz="2800" dirty="0" smtClean="0"/>
              <a:t>坚持</a:t>
            </a:r>
            <a:r>
              <a:rPr lang="zh-CN" altLang="zh-CN" sz="2800" dirty="0">
                <a:solidFill>
                  <a:srgbClr val="FF0000"/>
                </a:solidFill>
              </a:rPr>
              <a:t>知识、能力和素养</a:t>
            </a:r>
            <a:r>
              <a:rPr lang="zh-CN" altLang="zh-CN" sz="2800" dirty="0"/>
              <a:t>的有机统一，</a:t>
            </a:r>
            <a:r>
              <a:rPr lang="zh-CN" altLang="zh-CN" sz="2800" dirty="0">
                <a:solidFill>
                  <a:srgbClr val="FF0000"/>
                </a:solidFill>
              </a:rPr>
              <a:t>考主干</a:t>
            </a:r>
            <a:r>
              <a:rPr lang="zh-CN" altLang="zh-CN" sz="2800" dirty="0" smtClean="0">
                <a:solidFill>
                  <a:srgbClr val="FF0000"/>
                </a:solidFill>
              </a:rPr>
              <a:t>、考</a:t>
            </a:r>
            <a:r>
              <a:rPr lang="zh-CN" altLang="zh-CN" sz="2800" dirty="0">
                <a:solidFill>
                  <a:srgbClr val="FF0000"/>
                </a:solidFill>
              </a:rPr>
              <a:t>能力、考素养</a:t>
            </a:r>
            <a:r>
              <a:rPr lang="zh-CN" altLang="zh-CN" sz="2800" dirty="0"/>
              <a:t>，</a:t>
            </a:r>
            <a:r>
              <a:rPr lang="zh-CN" altLang="zh-CN" sz="2800" dirty="0">
                <a:solidFill>
                  <a:srgbClr val="FF0000"/>
                </a:solidFill>
              </a:rPr>
              <a:t>重思维、重应用、重创新</a:t>
            </a:r>
            <a:r>
              <a:rPr lang="zh-CN" altLang="zh-CN" sz="2800" dirty="0" smtClean="0"/>
              <a:t>，促进</a:t>
            </a:r>
            <a:r>
              <a:rPr lang="zh-CN" altLang="zh-CN" sz="2800" dirty="0"/>
              <a:t>学生</a:t>
            </a:r>
            <a:r>
              <a:rPr lang="zh-CN" altLang="zh-CN" sz="2800" dirty="0">
                <a:solidFill>
                  <a:srgbClr val="FF0000"/>
                </a:solidFill>
              </a:rPr>
              <a:t>融会贯通、真懂会用</a:t>
            </a:r>
            <a:r>
              <a:rPr lang="zh-CN" altLang="zh-CN" sz="2800" dirty="0"/>
              <a:t>，助力发展</a:t>
            </a:r>
            <a:r>
              <a:rPr lang="zh-CN" altLang="zh-CN" sz="2800" dirty="0" smtClean="0"/>
              <a:t>素质</a:t>
            </a:r>
            <a:r>
              <a:rPr lang="zh-CN" altLang="zh-CN" sz="2800" dirty="0"/>
              <a:t>教育”，坚持考査</a:t>
            </a:r>
            <a:r>
              <a:rPr lang="zh-CN" altLang="zh-CN" sz="2800" dirty="0">
                <a:solidFill>
                  <a:srgbClr val="FF0000"/>
                </a:solidFill>
              </a:rPr>
              <a:t>语言运用</a:t>
            </a:r>
            <a:r>
              <a:rPr lang="zh-CN" altLang="zh-CN" sz="2800" dirty="0"/>
              <a:t>，</a:t>
            </a:r>
            <a:r>
              <a:rPr lang="zh-CN" altLang="zh-CN" sz="2800" dirty="0">
                <a:solidFill>
                  <a:srgbClr val="FF0000"/>
                </a:solidFill>
              </a:rPr>
              <a:t>融通语文</a:t>
            </a:r>
            <a:r>
              <a:rPr lang="zh-CN" altLang="zh-CN" sz="2800" dirty="0" smtClean="0">
                <a:solidFill>
                  <a:srgbClr val="FF0000"/>
                </a:solidFill>
              </a:rPr>
              <a:t>素养</a:t>
            </a:r>
            <a:r>
              <a:rPr lang="zh-CN" altLang="zh-CN" sz="2800" dirty="0">
                <a:solidFill>
                  <a:srgbClr val="FF0000"/>
                </a:solidFill>
              </a:rPr>
              <a:t>和能力实践</a:t>
            </a:r>
            <a:r>
              <a:rPr lang="zh-CN" altLang="zh-CN" sz="2800" dirty="0"/>
              <a:t>，重视价值引领</a:t>
            </a:r>
            <a:r>
              <a:rPr lang="zh-CN" altLang="zh-CN" sz="2800" dirty="0" smtClean="0"/>
              <a:t>。</a:t>
            </a:r>
            <a:endParaRPr lang="en-US" altLang="zh-CN" sz="2800" dirty="0" smtClean="0"/>
          </a:p>
          <a:p>
            <a:pPr algn="just"/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陈维贤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462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59"/>
          <p:cNvSpPr>
            <a:spLocks noChangeArrowheads="1"/>
          </p:cNvSpPr>
          <p:nvPr/>
        </p:nvSpPr>
        <p:spPr bwMode="auto">
          <a:xfrm>
            <a:off x="2867298" y="1497196"/>
            <a:ext cx="5832648" cy="2363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应试模式：</a:t>
            </a:r>
            <a:r>
              <a:rPr lang="zh-CN" altLang="en-US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思维模式和答题模式</a:t>
            </a:r>
            <a:endParaRPr lang="en-US" altLang="zh-CN" sz="4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buNone/>
            </a:pPr>
            <a:endParaRPr lang="zh-CN" altLang="en-US" sz="4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17"/>
          <p:cNvSpPr txBox="1"/>
          <p:nvPr/>
        </p:nvSpPr>
        <p:spPr>
          <a:xfrm>
            <a:off x="395536" y="4445152"/>
            <a:ext cx="8280920" cy="332399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Roboto Light" charset="0"/>
              <a:cs typeface="Roboto Light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71600" y="1303167"/>
            <a:ext cx="1607462" cy="1899577"/>
            <a:chOff x="3197057" y="2284063"/>
            <a:chExt cx="2643765" cy="2343151"/>
          </a:xfrm>
        </p:grpSpPr>
        <p:sp>
          <p:nvSpPr>
            <p:cNvPr id="5" name="Freeform 5"/>
            <p:cNvSpPr/>
            <p:nvPr/>
          </p:nvSpPr>
          <p:spPr bwMode="auto">
            <a:xfrm rot="10800000">
              <a:off x="3197057" y="2284063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3589407" y="2523400"/>
              <a:ext cx="2056646" cy="182279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8100000" scaled="0"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4400" dirty="0">
                <a:solidFill>
                  <a:schemeClr val="bg1"/>
                </a:solidFill>
                <a:latin typeface="Agency FB" panose="020B0503020202020204" pitchFamily="34" charset="0"/>
                <a:ea typeface="造字工房悦黑体验版常规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0889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59259E-6 L -4.16667E-6 0.05 " pathEditMode="relative" rAng="0" ptsTypes="AA">
                                      <p:cBhvr>
                                        <p:cTn id="24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3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1_Office 主题">
  <a:themeElements>
    <a:clrScheme name="自定义 2111">
      <a:dk1>
        <a:sysClr val="windowText" lastClr="000000"/>
      </a:dk1>
      <a:lt1>
        <a:sysClr val="window" lastClr="FFFFFF"/>
      </a:lt1>
      <a:dk2>
        <a:srgbClr val="307C02"/>
      </a:dk2>
      <a:lt2>
        <a:srgbClr val="7DBC0E"/>
      </a:lt2>
      <a:accent1>
        <a:srgbClr val="7DBC0E"/>
      </a:accent1>
      <a:accent2>
        <a:srgbClr val="307C02"/>
      </a:accent2>
      <a:accent3>
        <a:srgbClr val="7DBC0E"/>
      </a:accent3>
      <a:accent4>
        <a:srgbClr val="307C02"/>
      </a:accent4>
      <a:accent5>
        <a:srgbClr val="7DBC0E"/>
      </a:accent5>
      <a:accent6>
        <a:srgbClr val="307C02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</TotalTime>
  <Words>4218</Words>
  <Application>Microsoft Office PowerPoint</Application>
  <PresentationFormat>全屏显示(4:3)</PresentationFormat>
  <Paragraphs>412</Paragraphs>
  <Slides>43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43</vt:i4>
      </vt:variant>
    </vt:vector>
  </HeadingPairs>
  <TitlesOfParts>
    <vt:vector size="63" baseType="lpstr">
      <vt:lpstr>Calibri</vt:lpstr>
      <vt:lpstr>Roboto Light</vt:lpstr>
      <vt:lpstr>等线</vt:lpstr>
      <vt:lpstr>等线 Light</vt:lpstr>
      <vt:lpstr>黑体</vt:lpstr>
      <vt:lpstr>华文行楷</vt:lpstr>
      <vt:lpstr>华文隶书</vt:lpstr>
      <vt:lpstr>华文中宋</vt:lpstr>
      <vt:lpstr>楷体</vt:lpstr>
      <vt:lpstr>隶书</vt:lpstr>
      <vt:lpstr>宋体</vt:lpstr>
      <vt:lpstr>微软雅黑</vt:lpstr>
      <vt:lpstr>微软雅黑 Light</vt:lpstr>
      <vt:lpstr>造字工房悦黑体验版常规体</vt:lpstr>
      <vt:lpstr>Agency FB</vt:lpstr>
      <vt:lpstr>Arial</vt:lpstr>
      <vt:lpstr>Arial Black</vt:lpstr>
      <vt:lpstr>Times New Roman</vt:lpstr>
      <vt:lpstr>1_Office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目   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Chinese User</cp:lastModifiedBy>
  <cp:revision>298</cp:revision>
  <dcterms:created xsi:type="dcterms:W3CDTF">2018-09-30T06:55:40Z</dcterms:created>
  <dcterms:modified xsi:type="dcterms:W3CDTF">2019-03-07T23:16:07Z</dcterms:modified>
</cp:coreProperties>
</file>