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77" r:id="rId4"/>
    <p:sldId id="257" r:id="rId5"/>
    <p:sldId id="266" r:id="rId6"/>
    <p:sldId id="258" r:id="rId7"/>
    <p:sldId id="267" r:id="rId8"/>
    <p:sldId id="259" r:id="rId9"/>
    <p:sldId id="270" r:id="rId10"/>
    <p:sldId id="260" r:id="rId11"/>
    <p:sldId id="271" r:id="rId12"/>
    <p:sldId id="261" r:id="rId13"/>
    <p:sldId id="273" r:id="rId14"/>
    <p:sldId id="262" r:id="rId15"/>
    <p:sldId id="263" r:id="rId16"/>
    <p:sldId id="264" r:id="rId17"/>
    <p:sldId id="265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629F8-E008-44D8-A9A1-0292E9EB0F0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FCDE9-9BE6-44D1-AB35-C200395F5D2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99958-3152-40FF-ACF4-763F7A521890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D1402-64DE-4BFA-901F-CC456B6A0E89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41DA5-1597-409D-B776-645B61218D7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93FBF-8F8B-48D1-A94F-BC67D3BAEDA5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62BCD-6634-4915-B124-8E91625FF556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47F8D-83E5-412A-81A5-D0578366CCA3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B333A-4BA5-4158-B49A-4E2BDD34BFC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46965-FF0E-4559-B962-9EDC35BF520B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CB3A9-9639-441F-850D-88426105CCF8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455C7-3E48-4D2F-89A9-AE115C70F0A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0FCAA2-B715-4026-A5EF-FA9DAA008B4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43000" y="1857375"/>
            <a:ext cx="6786563" cy="3138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5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5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endParaRPr lang="en-US" altLang="zh-CN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  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最后一次讲演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第二课时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14282" y="219654"/>
            <a:ext cx="3071834" cy="92333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FF0000"/>
                </a:solidFill>
                <a:ea typeface="华文隶书" panose="02010800040101010101" pitchFamily="2" charset="-122"/>
              </a:rPr>
              <a:t>写作特色</a:t>
            </a:r>
            <a:endParaRPr lang="zh-CN" altLang="en-US" sz="5400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786" y="1935296"/>
            <a:ext cx="6929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4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说说这篇讲演词有什么特色。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3014489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感情强烈，爱憎分明，富有战斗力和感染力。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85786" y="1720982"/>
            <a:ext cx="75009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这样的特色是怎样形成的呢？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86" y="2857496"/>
            <a:ext cx="75724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对进步力量和对反动派讲的话，语气和措辞的感情色彩截然不同。</a:t>
            </a:r>
            <a:endParaRPr lang="zh-CN" altLang="en-US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例如：敌人：无耻。李先生：光荣。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714356"/>
            <a:ext cx="7715304" cy="5734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en-US" altLang="zh-CN" sz="2800" b="1" dirty="0" smtClean="0">
                <a:latin typeface="+mn-ea"/>
              </a:rPr>
              <a:t>2.</a:t>
            </a:r>
            <a:r>
              <a:rPr lang="zh-CN" altLang="en-US" sz="2800" b="1" dirty="0" smtClean="0">
                <a:latin typeface="+mn-ea"/>
              </a:rPr>
              <a:t>在演讲中，作者使用了较多的感叹句、设问句和反问句，有助于表达强烈的思想感情。</a:t>
            </a:r>
            <a:endParaRPr lang="zh-CN" altLang="en-US" sz="2800" b="1" dirty="0" smtClean="0">
              <a:latin typeface="+mn-ea"/>
            </a:endParaRPr>
          </a:p>
          <a:p>
            <a:pPr indent="731520"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这篇演讲词运用了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40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多个感叹号，把演讲者的思想感情一遍又一遍地展示给了听众，造成了使之越来越分明、越来越强烈的效果。设问、反问及反复和排比等修辞格的综合运用也是这篇演讲词的一大特点。这些修辞格的综合运用，使听众的思想与演讲者的思想感情始终处在激荡、交融，再激荡、再交融的过程中，从而不断地涌动和撞击，达到强烈的共鸣。这篇演讲词具有极强的表现力量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下载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5981" y="3714752"/>
            <a:ext cx="522922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8662" y="571480"/>
            <a:ext cx="7500990" cy="3111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22960">
              <a:lnSpc>
                <a:spcPts val="4000"/>
              </a:lnSpc>
            </a:pPr>
            <a:r>
              <a:rPr lang="en-US" altLang="zh-CN" sz="3200" b="1" dirty="0" smtClean="0">
                <a:latin typeface="+mn-ea"/>
              </a:rPr>
              <a:t>3.</a:t>
            </a:r>
            <a:r>
              <a:rPr lang="zh-CN" altLang="en-US" sz="3200" b="1" dirty="0" smtClean="0">
                <a:latin typeface="+mn-ea"/>
              </a:rPr>
              <a:t>在演讲中人称的不断变换，对表达演讲者的思想感情起了有力的配合作用。</a:t>
            </a:r>
            <a:endParaRPr lang="zh-CN" altLang="en-US" sz="3200" b="1" dirty="0" smtClean="0">
              <a:latin typeface="+mn-ea"/>
            </a:endParaRPr>
          </a:p>
          <a:p>
            <a:pPr indent="822960">
              <a:lnSpc>
                <a:spcPts val="4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对敌人用“你们”，对正义力量用“我们”，爱憎分明，旗帜鲜明地与敌人展开面对面的交锋。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5786" y="1557680"/>
            <a:ext cx="7572428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22960">
              <a:lnSpc>
                <a:spcPts val="4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短句较多，语言口语化。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22960">
              <a:lnSpc>
                <a:spcPts val="4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口语又叫口头语，是大多数人日常交际时口头使用的语言，它的特点是词汇大众化，句式简短，少用关联词语。演讲多用口语。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5786" y="1174700"/>
            <a:ext cx="7500990" cy="3683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en-US" altLang="zh-CN" sz="2800" b="1" dirty="0" smtClean="0">
                <a:latin typeface="+mn-ea"/>
              </a:rPr>
              <a:t>5.</a:t>
            </a:r>
            <a:r>
              <a:rPr lang="zh-CN" altLang="en-US" sz="2800" b="1" dirty="0" smtClean="0">
                <a:latin typeface="+mn-ea"/>
              </a:rPr>
              <a:t>饱含激情的语句。</a:t>
            </a:r>
            <a:endParaRPr lang="zh-CN" altLang="en-US" sz="2800" b="1" dirty="0" smtClean="0">
              <a:latin typeface="+mn-ea"/>
            </a:endParaRPr>
          </a:p>
          <a:p>
            <a:pPr indent="731520"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演讲词的开头和结尾至关重要，因为它是能否吸引听众和能否达到演讲目的的关键。该文的开头和结尾，尤其是结尾，使听众振聋发聩、热血沸腾，表现了闻一多先生的高超的演讲技巧。同学们对此应认真体会琢磨，并逐步学会善于选取恰当的语句作为演讲的精妙结尾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14282" y="214290"/>
            <a:ext cx="3071834" cy="92333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FF0000"/>
                </a:solidFill>
                <a:ea typeface="华文隶书" panose="02010800040101010101" pitchFamily="2" charset="-122"/>
              </a:rPr>
              <a:t>拓展延伸</a:t>
            </a:r>
            <a:endParaRPr lang="zh-CN" altLang="en-US" sz="5400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786" y="1571612"/>
            <a:ext cx="7500990" cy="4234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闻一多先生的遗愿，上一代青年人完成了，他们用鲜血和生命换来了一个崭新的世界，换来了我们今天的幸福生活。同学们，我们新一代青年的任务又是什么呢？怎样才能对得起革命先烈呢？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1498939"/>
            <a:ext cx="7572428" cy="321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我们新一代青年肩负着刻苦学习，掌握本领，开拓未来，建设国家的历史重任。我们立志成才，献身国家，这样才能无愧于为共和国的诞生而英勇斗争、光荣献身的无数革命先烈。</a:t>
            </a:r>
            <a:endParaRPr lang="zh-CN" altLang="en-US" sz="16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85852" y="1142984"/>
            <a:ext cx="6535275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RightFacing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3900" b="1" cap="all" dirty="0" smtClean="0">
                <a:ln w="0"/>
                <a:solidFill>
                  <a:srgbClr val="CC00FF"/>
                </a:solidFill>
                <a:effectLst>
                  <a:reflection blurRad="12700" stA="50000" endPos="50000" dist="5000" dir="5400000" sy="-100000" rotWithShape="0"/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再见</a:t>
            </a:r>
            <a:endParaRPr lang="zh-CN" altLang="en-US" sz="23900" b="1" cap="all" dirty="0">
              <a:ln w="0"/>
              <a:solidFill>
                <a:srgbClr val="CC00FF"/>
              </a:solidFill>
              <a:effectLst>
                <a:reflection blurRad="12700" stA="50000" endPos="50000" dist="5000" dir="5400000" sy="-100000" rotWithShape="0"/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5786" y="1571612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Lucida Sans Unicode" panose="020B0602030504020204" pitchFamily="34" charset="0"/>
                <a:ea typeface="隶书" panose="02010509060101010101" charset="-122"/>
                <a:cs typeface="+mj-cs"/>
              </a:rPr>
              <a:t>根据作者的思路，课文可分为几部分呢？</a:t>
            </a:r>
            <a:endParaRPr lang="zh-CN" altLang="en-US" sz="4800" dirty="0"/>
          </a:p>
        </p:txBody>
      </p:sp>
      <p:sp>
        <p:nvSpPr>
          <p:cNvPr id="6" name="矩形 5"/>
          <p:cNvSpPr/>
          <p:nvPr/>
        </p:nvSpPr>
        <p:spPr>
          <a:xfrm>
            <a:off x="785786" y="3571876"/>
            <a:ext cx="75009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  <a:cs typeface="+mj-cs"/>
              </a:rPr>
              <a:t>第一部分（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  <a:cs typeface="+mj-cs"/>
              </a:rPr>
              <a:t>1</a:t>
            </a:r>
            <a:r>
              <a:rPr lang="en-US" altLang="zh-CN" sz="4000" b="1" dirty="0" smtClean="0">
                <a:solidFill>
                  <a:srgbClr val="FF0000"/>
                </a:solidFill>
                <a:cs typeface="+mj-cs"/>
              </a:rPr>
              <a:t>~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  <a:cs typeface="+mj-cs"/>
              </a:rPr>
              <a:t>3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  <a:cs typeface="+mj-cs"/>
              </a:rPr>
              <a:t>）：斥罪魁，颂英烈。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14282" y="214290"/>
            <a:ext cx="3000396" cy="92333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FF0000"/>
                </a:solidFill>
                <a:ea typeface="华文隶书" panose="02010800040101010101" pitchFamily="2" charset="-122"/>
              </a:rPr>
              <a:t>复习巩固</a:t>
            </a:r>
            <a:endParaRPr lang="zh-CN" altLang="en-US" sz="5400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下载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422" y="4214818"/>
            <a:ext cx="4357718" cy="238126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5786" y="642918"/>
            <a:ext cx="75724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针对会场的特殊情况，演说一开始，闻一多先生就义正词严地痛斥国民党反动派暗杀李公朴是“历史上最卑劣最无耻的事情”，紧接着从三个方面逐层深入地痛斥国民党反动派的卑劣无耻。</a:t>
            </a:r>
            <a:endParaRPr lang="zh-CN" altLang="en-US" sz="3600" b="1" dirty="0">
              <a:latin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u=202251910,1615262809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10" y="285728"/>
            <a:ext cx="3357554" cy="223613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0034" y="2651368"/>
            <a:ext cx="807249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李先生只不过“用笔写写文章，用嘴说说话，而他所写的，都无非是一个没有失掉良心的中国人的话”就“遭此毒手”，可见敌人的卑劣无耻。  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“要打要杀”，“又不敢光明正大地来打来杀，而偷偷摸摸地来暗杀”，更见敌人的卑劣无耻。  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“杀死了人，又不敢承认，还要诬蔑人”，嫁祸于共产党以推其罪责，最是卑劣无耻。与反动派的卑劣无耻相对比的正是为了真理，为了和平献身的李公朴先生以及昆明人民的光荣。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1472" y="1571612"/>
            <a:ext cx="22860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敌人的凶残卑劣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00760" y="1571612"/>
            <a:ext cx="29289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李先生及人民的光荣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6" name="直接箭头连接符 5"/>
          <p:cNvCxnSpPr>
            <a:stCxn id="3" idx="3"/>
            <a:endCxn id="4" idx="1"/>
          </p:cNvCxnSpPr>
          <p:nvPr/>
        </p:nvCxnSpPr>
        <p:spPr>
          <a:xfrm>
            <a:off x="2857488" y="2233332"/>
            <a:ext cx="3143272" cy="1588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14678" y="1428736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正反对比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2" name="图片 21" descr="u=169620253,1332405389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3986" y="3500462"/>
            <a:ext cx="4637170" cy="2643182"/>
          </a:xfrm>
          <a:prstGeom prst="rect">
            <a:avLst/>
          </a:prstGeom>
        </p:spPr>
      </p:pic>
      <p:pic>
        <p:nvPicPr>
          <p:cNvPr id="23" name="图片 22" descr="下载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3475783"/>
            <a:ext cx="4071966" cy="2667837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2071678"/>
            <a:ext cx="75724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第二部分（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4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5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）：反动派必败，人民必胜。</a:t>
            </a:r>
            <a:endParaRPr lang="zh-CN" altLang="en-US" sz="4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18930"/>
            <a:ext cx="7572428" cy="4196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zh-CN" altLang="en-US" sz="2800" b="1" dirty="0" smtClean="0"/>
              <a:t>敌人为什么制造恐怖？因为他们自己在恐怖。有力地揭露了敌人色厉内荏的虚弱本质。</a:t>
            </a:r>
            <a:endParaRPr lang="en-US" altLang="zh-CN" sz="2800" b="1" dirty="0" smtClean="0"/>
          </a:p>
          <a:p>
            <a:pPr indent="731520">
              <a:lnSpc>
                <a:spcPts val="4000"/>
              </a:lnSpc>
            </a:pPr>
            <a:r>
              <a:rPr lang="zh-CN" altLang="en-US" sz="2800" b="1" dirty="0" smtClean="0"/>
              <a:t>接下来，信心百倍地宣布：“人民的力量是要胜利的，真理是永远存在的。历史上没有一个反人民的势力不被人民毁灭的！”</a:t>
            </a:r>
            <a:endParaRPr lang="en-US" altLang="zh-CN" sz="2800" b="1" dirty="0" smtClean="0"/>
          </a:p>
          <a:p>
            <a:pPr indent="731520">
              <a:lnSpc>
                <a:spcPts val="4000"/>
              </a:lnSpc>
            </a:pPr>
            <a:r>
              <a:rPr lang="zh-CN" altLang="en-US" sz="2800" b="1" dirty="0" smtClean="0"/>
              <a:t>“我们的光明就要出现了。”“我们的光明，就是反动派的末日！”这是历史发展的必然规律，谁也违抗不了的。</a:t>
            </a:r>
            <a:endParaRPr lang="en-US" altLang="zh-CN" sz="2800" b="1" dirty="0" smtClean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2105561"/>
            <a:ext cx="75009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  <a:cs typeface="+mj-cs"/>
              </a:rPr>
              <a:t>第三部分（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  <a:cs typeface="+mj-cs"/>
              </a:rPr>
              <a:t>6</a:t>
            </a:r>
            <a:r>
              <a:rPr lang="en-US" altLang="zh-CN" sz="4000" b="1" dirty="0" smtClean="0">
                <a:solidFill>
                  <a:srgbClr val="FF0000"/>
                </a:solidFill>
                <a:cs typeface="+mj-cs"/>
              </a:rPr>
              <a:t>~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  <a:cs typeface="+mj-cs"/>
              </a:rPr>
              <a:t>12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  <a:cs typeface="+mj-cs"/>
              </a:rPr>
              <a:t>）：争取和平民主，不怕牺牲。</a:t>
            </a:r>
            <a:endParaRPr lang="zh-CN" altLang="en-US" sz="40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747847"/>
            <a:ext cx="7715304" cy="5181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zh-CN" altLang="en-US" sz="2800" b="1" dirty="0" smtClean="0"/>
              <a:t>在演说的后半部分，闻一多先生满怀深情地讲述李公朴烈士及“</a:t>
            </a:r>
            <a:r>
              <a:rPr lang="zh-CN" altLang="en-US" sz="2800" b="1" dirty="0" smtClean="0">
                <a:latin typeface="+mn-ea"/>
              </a:rPr>
              <a:t>一二</a:t>
            </a:r>
            <a:r>
              <a:rPr lang="en-US" altLang="zh-CN" sz="2800" b="1" dirty="0" smtClean="0">
                <a:latin typeface="+mn-ea"/>
              </a:rPr>
              <a:t>·</a:t>
            </a:r>
            <a:r>
              <a:rPr lang="zh-CN" altLang="en-US" sz="2800" b="1" dirty="0" smtClean="0">
                <a:latin typeface="+mn-ea"/>
              </a:rPr>
              <a:t>一</a:t>
            </a:r>
            <a:r>
              <a:rPr lang="zh-CN" altLang="en-US" sz="2800" b="1" dirty="0" smtClean="0"/>
              <a:t>”烈士牺牲的意义，赞扬云南人民光荣的斗争史，严正地警告反动派：“我们昆明的青年决不会让你们这样蛮横下去的！”“你看见一个倒下去，可也看得见千百个继起的！”然后号召爱国青年继承先烈的遗志，为完成历史赋予的任务而斗争。最后，豪迈地表决心：不怕牺牲，视死如归，随时准备以身殉志，像李公朴那样，“前脚跨出大门，后脚就不准备再跨进大门！”</a:t>
            </a:r>
            <a:endParaRPr lang="en-US" altLang="zh-CN" sz="2800" b="1" dirty="0" smtClean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1493</Words>
  <Application>WPS 演示</Application>
  <PresentationFormat>全屏显示(4:3)</PresentationFormat>
  <Paragraphs>66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华文仿宋</vt:lpstr>
      <vt:lpstr>幼圆</vt:lpstr>
      <vt:lpstr>楷体</vt:lpstr>
      <vt:lpstr>微软雅黑</vt:lpstr>
      <vt:lpstr>Lucida Sans Unicode</vt:lpstr>
      <vt:lpstr>隶书</vt:lpstr>
      <vt:lpstr>华文隶书</vt:lpstr>
      <vt:lpstr>楷体_GB2312</vt:lpstr>
      <vt:lpstr>黑体</vt:lpstr>
      <vt:lpstr>华文新魏</vt:lpstr>
      <vt:lpstr>Arial Unicode MS</vt:lpstr>
      <vt:lpstr>新宋体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相忘于江湖</cp:lastModifiedBy>
  <cp:revision>68</cp:revision>
  <dcterms:created xsi:type="dcterms:W3CDTF">2018-03-08T07:23:34Z</dcterms:created>
  <dcterms:modified xsi:type="dcterms:W3CDTF">2018-03-08T07:24:02Z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