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7" r:id="rId3"/>
    <p:sldId id="278" r:id="rId4"/>
    <p:sldId id="293" r:id="rId6"/>
    <p:sldId id="294" r:id="rId7"/>
    <p:sldId id="322" r:id="rId8"/>
    <p:sldId id="256" r:id="rId9"/>
    <p:sldId id="281" r:id="rId10"/>
    <p:sldId id="279" r:id="rId11"/>
    <p:sldId id="280" r:id="rId12"/>
    <p:sldId id="303" r:id="rId13"/>
    <p:sldId id="304" r:id="rId14"/>
    <p:sldId id="365" r:id="rId15"/>
    <p:sldId id="313" r:id="rId16"/>
    <p:sldId id="323" r:id="rId17"/>
    <p:sldId id="340" r:id="rId18"/>
    <p:sldId id="337" r:id="rId19"/>
    <p:sldId id="338" r:id="rId20"/>
    <p:sldId id="324" r:id="rId21"/>
    <p:sldId id="282" r:id="rId22"/>
    <p:sldId id="268" r:id="rId23"/>
    <p:sldId id="283" r:id="rId24"/>
    <p:sldId id="269" r:id="rId25"/>
    <p:sldId id="270" r:id="rId26"/>
    <p:sldId id="284" r:id="rId27"/>
    <p:sldId id="343" r:id="rId28"/>
    <p:sldId id="272" r:id="rId29"/>
    <p:sldId id="356" r:id="rId30"/>
    <p:sldId id="273" r:id="rId31"/>
    <p:sldId id="371" r:id="rId32"/>
    <p:sldId id="374" r:id="rId33"/>
    <p:sldId id="386" r:id="rId34"/>
    <p:sldId id="342" r:id="rId35"/>
    <p:sldId id="274" r:id="rId36"/>
    <p:sldId id="288" r:id="rId37"/>
    <p:sldId id="310" r:id="rId38"/>
    <p:sldId id="311" r:id="rId39"/>
    <p:sldId id="312" r:id="rId40"/>
    <p:sldId id="383" r:id="rId41"/>
    <p:sldId id="384" r:id="rId42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2" name="xjj" initials="x" lastIdx="1" clrIdx="1"/>
  <p:cmAuthor id="3" name="lenovo" initials="l" lastIdx="14" clrIdx="2"/>
  <p:cmAuthor id="4" name="admin" initials="a" lastIdx="3" clrIdx="3"/>
  <p:cmAuthor id="5" name="Administrator" initials="A" lastIdx="1" clrIdx="4"/>
  <p:cmAuthor id="6" name="杨 柳" initials="杨" lastIdx="11" clrIdx="5"/>
  <p:cmAuthor id="7" name="soille" initials="s" lastIdx="2" clrIdx="6"/>
  <p:cmAuthor id="0" name="Mia Vida Villanueva" initials="MVV" lastIdx="1" clrIdx="0"/>
  <p:cmAuthor id="8" name="姜伟光" initials="姜" lastIdx="1" clrIdx="0"/>
  <p:cmAuthor id="10" name="weijia" initials="w" lastIdx="1" clrIdx="9"/>
  <p:cmAuthor id="11" name="86187" initials="8" lastIdx="1" clrIdx="1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48" y="14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24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7" Type="http://schemas.openxmlformats.org/officeDocument/2006/relationships/tags" Target="tags/tag83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D1C86E-987E-4862-8D7A-1A362ECDBB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CD18A6-2F34-43B6-9B65-A4AFB9AF9BD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D18A6-2F34-43B6-9B65-A4AFB9AF9B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D18A6-2F34-43B6-9B65-A4AFB9AF9B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D18A6-2F34-43B6-9B65-A4AFB9AF9B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D18A6-2F34-43B6-9B65-A4AFB9AF9B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D18A6-2F34-43B6-9B65-A4AFB9AF9B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D18A6-2F34-43B6-9B65-A4AFB9AF9B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D18A6-2F34-43B6-9B65-A4AFB9AF9B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D18A6-2F34-43B6-9B65-A4AFB9AF9B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D18A6-2F34-43B6-9B65-A4AFB9AF9B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D18A6-2F34-43B6-9B65-A4AFB9AF9B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49C4A-870C-4B2A-9D64-59C69C5BED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5023E-E516-4A5E-8CE9-EFE9BD6C4B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49C4A-870C-4B2A-9D64-59C69C5BED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5023E-E516-4A5E-8CE9-EFE9BD6C4B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49C4A-870C-4B2A-9D64-59C69C5BED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5023E-E516-4A5E-8CE9-EFE9BD6C4B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49C4A-870C-4B2A-9D64-59C69C5BED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5023E-E516-4A5E-8CE9-EFE9BD6C4B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49C4A-870C-4B2A-9D64-59C69C5BED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5023E-E516-4A5E-8CE9-EFE9BD6C4B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49C4A-870C-4B2A-9D64-59C69C5BED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5023E-E516-4A5E-8CE9-EFE9BD6C4B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49C4A-870C-4B2A-9D64-59C69C5BED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5023E-E516-4A5E-8CE9-EFE9BD6C4B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49C4A-870C-4B2A-9D64-59C69C5BED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5023E-E516-4A5E-8CE9-EFE9BD6C4B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49C4A-870C-4B2A-9D64-59C69C5BED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5023E-E516-4A5E-8CE9-EFE9BD6C4B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49C4A-870C-4B2A-9D64-59C69C5BED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5023E-E516-4A5E-8CE9-EFE9BD6C4B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49C4A-870C-4B2A-9D64-59C69C5BED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5023E-E516-4A5E-8CE9-EFE9BD6C4B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file:///D:\qq&#25991;&#20214;\712321467\Image\C2C\Image2\%7b75232B38-A165-1FB7-499C-2E1C792CACB5%7d.png" TargetMode="Externa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49C4A-870C-4B2A-9D64-59C69C5BED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5023E-E516-4A5E-8CE9-EFE9BD6C4B31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5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microsoft.com/office/2007/relationships/hdphoto" Target="../media/image13.wdp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microsoft.com/office/2007/relationships/hdphoto" Target="../media/image10.wdp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microsoft.com/office/2007/relationships/media" Target="../media/media2.mp3"/><Relationship Id="rId2" Type="http://schemas.openxmlformats.org/officeDocument/2006/relationships/audio" Target="NULL" TargetMode="Externa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microsoft.com/office/2007/relationships/hdphoto" Target="../media/image13.wdp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microsoft.com/office/2007/relationships/hdphoto" Target="../media/image10.wdp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2" Type="http://schemas.openxmlformats.org/officeDocument/2006/relationships/slideLayout" Target="../slideLayouts/slideLayout6.xml"/><Relationship Id="rId21" Type="http://schemas.openxmlformats.org/officeDocument/2006/relationships/tags" Target="../tags/tag55.xml"/><Relationship Id="rId20" Type="http://schemas.openxmlformats.org/officeDocument/2006/relationships/tags" Target="../tags/tag54.xml"/><Relationship Id="rId2" Type="http://schemas.openxmlformats.org/officeDocument/2006/relationships/tags" Target="../tags/tag36.xml"/><Relationship Id="rId19" Type="http://schemas.openxmlformats.org/officeDocument/2006/relationships/tags" Target="../tags/tag53.xml"/><Relationship Id="rId18" Type="http://schemas.openxmlformats.org/officeDocument/2006/relationships/tags" Target="../tags/tag52.xml"/><Relationship Id="rId17" Type="http://schemas.openxmlformats.org/officeDocument/2006/relationships/tags" Target="../tags/tag51.xml"/><Relationship Id="rId16" Type="http://schemas.openxmlformats.org/officeDocument/2006/relationships/tags" Target="../tags/tag50.xml"/><Relationship Id="rId15" Type="http://schemas.openxmlformats.org/officeDocument/2006/relationships/tags" Target="../tags/tag49.xml"/><Relationship Id="rId14" Type="http://schemas.openxmlformats.org/officeDocument/2006/relationships/tags" Target="../tags/tag48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5" Type="http://schemas.openxmlformats.org/officeDocument/2006/relationships/notesSlide" Target="../notesSlides/notesSlide11.x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14.png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tags" Target="../tags/tag56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82.xml"/><Relationship Id="rId14" Type="http://schemas.openxmlformats.org/officeDocument/2006/relationships/tags" Target="../tags/tag81.xml"/><Relationship Id="rId13" Type="http://schemas.openxmlformats.org/officeDocument/2006/relationships/tags" Target="../tags/tag80.xml"/><Relationship Id="rId12" Type="http://schemas.openxmlformats.org/officeDocument/2006/relationships/tags" Target="../tags/tag79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tags" Target="../tags/tag6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083688" y="1533859"/>
            <a:ext cx="3743950" cy="3790281"/>
            <a:chOff x="1630226" y="1541158"/>
            <a:chExt cx="3743950" cy="3790281"/>
          </a:xfrm>
        </p:grpSpPr>
        <p:sp>
          <p:nvSpPr>
            <p:cNvPr id="15" name="椭圆 14"/>
            <p:cNvSpPr/>
            <p:nvPr/>
          </p:nvSpPr>
          <p:spPr>
            <a:xfrm>
              <a:off x="1983955" y="1541158"/>
              <a:ext cx="1980000" cy="198000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630226" y="1541158"/>
              <a:ext cx="3743950" cy="3790281"/>
              <a:chOff x="2073708" y="2701674"/>
              <a:chExt cx="3743950" cy="3790281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4412134" y="3938848"/>
                <a:ext cx="1405524" cy="1756906"/>
                <a:chOff x="5467206" y="6646438"/>
                <a:chExt cx="1405524" cy="1756906"/>
              </a:xfrm>
            </p:grpSpPr>
            <p:pic>
              <p:nvPicPr>
                <p:cNvPr id="13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8667" b="92667" l="10000" r="90000">
                              <a14:foregroundMark x1="49583" y1="8667" x2="49583" y2="8667"/>
                              <a14:foregroundMark x1="55417" y1="92667" x2="55417" y2="92667"/>
                              <a14:foregroundMark x1="81667" y1="61667" x2="81667" y2="61667"/>
                              <a14:foregroundMark x1="18750" y1="47000" x2="18750" y2="47000"/>
                              <a14:foregroundMark x1="19167" y1="66333" x2="19167" y2="66333"/>
                              <a14:foregroundMark x1="19583" y1="76333" x2="19583" y2="76333"/>
                              <a14:foregroundMark x1="80417" y1="56000" x2="80417" y2="56000"/>
                              <a14:foregroundMark x1="81250" y1="58667" x2="81250" y2="58667"/>
                              <a14:foregroundMark x1="80417" y1="62667" x2="80417" y2="62667"/>
                              <a14:backgroundMark x1="82500" y1="61667" x2="82500" y2="61667"/>
                              <a14:backgroundMark x1="82083" y1="63000" x2="82083" y2="63000"/>
                              <a14:backgroundMark x1="21667" y1="75000" x2="21667" y2="7500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5467206" y="6646438"/>
                  <a:ext cx="1405524" cy="175690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4" name="标题 1"/>
                <p:cNvSpPr txBox="1"/>
                <p:nvPr/>
              </p:nvSpPr>
              <p:spPr>
                <a:xfrm>
                  <a:off x="5800269" y="6929180"/>
                  <a:ext cx="739398" cy="1191422"/>
                </a:xfrm>
                <a:prstGeom prst="rect">
                  <a:avLst/>
                </a:prstGeom>
                <a:noFill/>
              </p:spPr>
              <p:txBody>
                <a:bodyPr vert="horz" lIns="91428" tIns="45714" rIns="91428" bIns="45714" rtlCol="0" anchor="ctr">
                  <a:noAutofit/>
                </a:bodyPr>
                <a:lstStyle>
                  <a:lvl1pPr algn="ctr" defTabSz="914400" rtl="0" eaLnBrk="1" latinLnBrk="0" hangingPunct="1"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>
                    <a:defRPr/>
                  </a:pPr>
                  <a:r>
                    <a:rPr lang="zh-CN" altLang="en-US">
                      <a:solidFill>
                        <a:schemeClr val="bg1"/>
                      </a:solidFill>
                      <a:latin typeface="方正舒体" panose="02010601030101010101" pitchFamily="2" charset="-122"/>
                      <a:ea typeface="方正舒体" panose="02010601030101010101" pitchFamily="2" charset="-122"/>
                    </a:rPr>
                    <a:t>二首</a:t>
                  </a:r>
                  <a:endParaRPr lang="zh-CN" altLang="en-US">
                    <a:solidFill>
                      <a:schemeClr val="bg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endParaRPr>
                </a:p>
              </p:txBody>
            </p:sp>
          </p:grpSp>
          <p:sp>
            <p:nvSpPr>
              <p:cNvPr id="11" name="标题 1"/>
              <p:cNvSpPr txBox="1"/>
              <p:nvPr/>
            </p:nvSpPr>
            <p:spPr>
              <a:xfrm>
                <a:off x="2073708" y="2701674"/>
                <a:ext cx="2687459" cy="175260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zh-CN" altLang="en-US" sz="13800" b="1">
                    <a:ln w="28575">
                      <a:solidFill>
                        <a:schemeClr val="bg1"/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诗</a:t>
                </a:r>
                <a:endParaRPr lang="zh-CN" altLang="en-US" sz="13800" b="1">
                  <a:ln w="28575">
                    <a:solidFill>
                      <a:schemeClr val="bg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12" name="标题 1"/>
              <p:cNvSpPr txBox="1"/>
              <p:nvPr/>
            </p:nvSpPr>
            <p:spPr>
              <a:xfrm>
                <a:off x="2148716" y="4739355"/>
                <a:ext cx="2537441" cy="175260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zh-CN" altLang="en-US" sz="13800" b="1">
                    <a:ln w="28575">
                      <a:solidFill>
                        <a:schemeClr val="bg1"/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经</a:t>
                </a:r>
                <a:endParaRPr lang="zh-CN" altLang="en-US" sz="13800" b="1">
                  <a:ln w="28575">
                    <a:solidFill>
                      <a:schemeClr val="bg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405255" y="1858645"/>
            <a:ext cx="9151620" cy="4304030"/>
          </a:xfrm>
        </p:spPr>
        <p:txBody>
          <a:bodyPr>
            <a:noAutofit/>
          </a:bodyPr>
          <a:p>
            <a:pPr marL="0" indent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关雎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关关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雎鸠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，在河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之洲。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窈窕</a:t>
            </a:r>
            <a:r>
              <a:rPr lang="en-US" altLang="zh-CN" sz="3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淑女，君子</a:t>
            </a:r>
            <a:r>
              <a:rPr lang="en-US" altLang="zh-CN" sz="3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好逑</a:t>
            </a:r>
            <a:r>
              <a:rPr lang="zh-CN" altLang="en-US"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‖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参差</a:t>
            </a:r>
            <a:r>
              <a:rPr lang="en-US" altLang="zh-CN" sz="3000" b="1" u="sng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荇菜，左右</a:t>
            </a:r>
            <a:r>
              <a:rPr lang="en-US" altLang="zh-CN" sz="3000" b="1" u="sng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流之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窈窕</a:t>
            </a:r>
            <a:r>
              <a:rPr lang="en-US" altLang="zh-CN" sz="3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淑女，寤寐</a:t>
            </a:r>
            <a:r>
              <a:rPr lang="en-US" altLang="zh-CN" sz="3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求之</a:t>
            </a:r>
            <a:r>
              <a:rPr lang="zh-CN" altLang="en-US"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求之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不得，寤寐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思服。</a:t>
            </a:r>
            <a:r>
              <a:rPr lang="zh-CN" altLang="en-US"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哉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悠哉，</a:t>
            </a:r>
            <a:r>
              <a:rPr lang="zh-CN" altLang="en-US"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辗转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反侧。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‖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参差</a:t>
            </a:r>
            <a:r>
              <a:rPr lang="en-US" altLang="zh-CN" sz="3000" b="1" u="sng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荇菜，左右</a:t>
            </a:r>
            <a:r>
              <a:rPr lang="en-US" altLang="zh-CN" sz="3000" b="1" u="sng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采之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窈窕</a:t>
            </a:r>
            <a:r>
              <a:rPr lang="en-US" altLang="zh-CN" sz="3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淑女，琴瑟</a:t>
            </a:r>
            <a:r>
              <a:rPr lang="en-US" altLang="zh-CN" sz="3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友之</a:t>
            </a:r>
            <a:r>
              <a:rPr lang="zh-CN" altLang="en-US"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参差</a:t>
            </a:r>
            <a:r>
              <a:rPr lang="en-US" altLang="zh-CN" sz="3000" b="1" u="sng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荇菜，左右</a:t>
            </a:r>
            <a:r>
              <a:rPr lang="en-US" altLang="zh-CN" sz="3000" b="1" u="sng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芼之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窈窕</a:t>
            </a:r>
            <a:r>
              <a:rPr lang="en-US" altLang="zh-CN" sz="3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淑女，钟鼓</a:t>
            </a:r>
            <a:r>
              <a:rPr lang="en-US" altLang="zh-CN" sz="3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乐之</a:t>
            </a:r>
            <a:r>
              <a:rPr lang="zh-CN" altLang="en-US" sz="3000" b="1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‖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133715" y="2097405"/>
            <a:ext cx="1883410" cy="583565"/>
          </a:xfrm>
          <a:prstGeom prst="rect">
            <a:avLst/>
          </a:prstGeom>
          <a:noFill/>
          <a:ln>
            <a:solidFill>
              <a:srgbClr val="1754CD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SimSun-ExtB" panose="02010609060101010101" charset="-122"/>
              </a:rPr>
              <a:t>重章叠句</a:t>
            </a:r>
            <a:endParaRPr lang="zh-CN" altLang="en-US" sz="32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  <a:cs typeface="SimSun-ExtB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1156335" y="1063625"/>
            <a:ext cx="10515600" cy="6940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齐读两首诗，思考：这两首诗歌在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句式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上有什么规律？</a:t>
            </a:r>
            <a:endParaRPr lang="zh-CN" altLang="en-US" sz="32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buFont typeface="Wingdings" panose="05000000000000000000" pitchFamily="2" charset="2"/>
              <a:buNone/>
            </a:pPr>
            <a:endParaRPr lang="zh-CN" altLang="en-US" b="1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5" name="图片 2" descr="矢量智能对象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4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初悟诗韵</a:t>
              </a:r>
              <a:endParaRPr lang="zh-CN" altLang="en-US" sz="36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962025" y="903605"/>
            <a:ext cx="9413875" cy="4814570"/>
          </a:xfrm>
        </p:spPr>
        <p:txBody>
          <a:bodyPr>
            <a:noAutofit/>
          </a:bodyPr>
          <a:p>
            <a:pPr marL="0" indent="0" algn="ctr" fontAlgn="t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蒹葭</a:t>
            </a:r>
            <a:endParaRPr lang="zh-CN" altLang="en-US" sz="3000" b="1" u="sng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 fontAlgn="t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蒹葭</a:t>
            </a:r>
            <a:r>
              <a:rPr lang="en-US" altLang="zh-CN" sz="3000" b="1" u="sng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苍苍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000" b="1" u="sng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白露</a:t>
            </a:r>
            <a:r>
              <a:rPr lang="en-US" altLang="zh-CN" sz="3000" b="1" u="sng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。所谓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伊人，</a:t>
            </a: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在水</a:t>
            </a:r>
            <a:r>
              <a:rPr lang="en-US" altLang="zh-CN" sz="3000" b="1" u="sng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一方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 fontAlgn="t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溯洄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道阻</a:t>
            </a:r>
            <a:r>
              <a:rPr lang="en-US" altLang="zh-CN" sz="3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且长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。溯游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宛在</a:t>
            </a:r>
            <a:r>
              <a:rPr lang="en-US" altLang="zh-CN" sz="3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水中央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‖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蒹葭</a:t>
            </a:r>
            <a:r>
              <a:rPr lang="en-US" altLang="zh-CN" sz="3000" b="1" u="sng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萋萋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000" b="1" u="sng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白露</a:t>
            </a:r>
            <a:r>
              <a:rPr lang="en-US" altLang="zh-CN" sz="3000" b="1" u="sng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未晞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。所谓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伊人，</a:t>
            </a: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在水</a:t>
            </a:r>
            <a:r>
              <a:rPr lang="en-US" altLang="zh-CN" sz="3000" b="1" u="sng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之湄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溯洄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道阻</a:t>
            </a:r>
            <a:r>
              <a:rPr lang="en-US" altLang="zh-CN" sz="3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且跻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。溯游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宛在</a:t>
            </a:r>
            <a:r>
              <a:rPr lang="en-US" altLang="zh-CN" sz="3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水中坻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‖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蒹葭</a:t>
            </a:r>
            <a:r>
              <a:rPr lang="en-US" altLang="zh-CN" sz="3000" b="1" u="sng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采采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000" b="1" u="sng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白露</a:t>
            </a:r>
            <a:r>
              <a:rPr lang="en-US" altLang="zh-CN" sz="3000" b="1" u="sng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未已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。所谓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伊人，</a:t>
            </a: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在水</a:t>
            </a:r>
            <a:r>
              <a:rPr lang="en-US" altLang="zh-CN" sz="3000" b="1" u="sng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之涘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溯洄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道阻</a:t>
            </a:r>
            <a:r>
              <a:rPr lang="en-US" altLang="zh-CN" sz="3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且右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。溯游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宛在</a:t>
            </a:r>
            <a:r>
              <a:rPr lang="en-US" altLang="zh-CN" sz="3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水中沚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‖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122410" y="1275080"/>
            <a:ext cx="1883410" cy="583565"/>
          </a:xfrm>
          <a:prstGeom prst="rect">
            <a:avLst/>
          </a:prstGeom>
          <a:noFill/>
          <a:ln>
            <a:solidFill>
              <a:srgbClr val="1754CD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SimSun-ExtB" panose="02010609060101010101" charset="-122"/>
              </a:rPr>
              <a:t>重章叠句</a:t>
            </a:r>
            <a:endParaRPr lang="zh-CN" altLang="en-US" sz="32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428988"/>
            <a:ext cx="12236310" cy="7674506"/>
            <a:chOff x="0" y="-428988"/>
            <a:chExt cx="12236310" cy="7674506"/>
          </a:xfrm>
        </p:grpSpPr>
        <p:sp>
          <p:nvSpPr>
            <p:cNvPr id="10" name="矩形 9"/>
            <p:cNvSpPr/>
            <p:nvPr/>
          </p:nvSpPr>
          <p:spPr>
            <a:xfrm>
              <a:off x="157716" y="126824"/>
              <a:ext cx="11876568" cy="660435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10000" b="91154" l="10000" r="90000">
                          <a14:foregroundMark x1="53205" y1="91154" x2="53205" y2="91154"/>
                          <a14:backgroundMark x1="23462" y1="23974" x2="29103" y2="36410"/>
                          <a14:backgroundMark x1="29103" y1="36410" x2="26282" y2="53846"/>
                          <a14:backgroundMark x1="26282" y1="53846" x2="27949" y2="62821"/>
                          <a14:backgroundMark x1="27949" y1="62821" x2="25385" y2="71795"/>
                          <a14:backgroundMark x1="25385" y1="71795" x2="21154" y2="75769"/>
                          <a14:backgroundMark x1="73718" y1="40513" x2="90000" y2="61538"/>
                          <a14:backgroundMark x1="80769" y1="66538" x2="86410" y2="75769"/>
                          <a14:backgroundMark x1="64359" y1="66923" x2="64359" y2="66923"/>
                          <a14:backgroundMark x1="63718" y1="64615" x2="64615" y2="65385"/>
                        </a14:backgroundRemoval>
                      </a14:imgEffect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rcRect l="29484" t="14574" r="22919" b="6512"/>
            <a:stretch>
              <a:fillRect/>
            </a:stretch>
          </p:blipFill>
          <p:spPr>
            <a:xfrm>
              <a:off x="9919483" y="3533781"/>
              <a:ext cx="2238708" cy="3711737"/>
            </a:xfrm>
            <a:prstGeom prst="rect">
              <a:avLst/>
            </a:prstGeom>
          </p:spPr>
        </p:pic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006314" y="3664181"/>
              <a:ext cx="3783419" cy="3226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10" b="93093" l="9867" r="99200">
                          <a14:foregroundMark x1="72000" y1="61111" x2="68267" y2="81081"/>
                          <a14:foregroundMark x1="68267" y1="81081" x2="83200" y2="91291"/>
                          <a14:foregroundMark x1="88267" y1="34234" x2="96000" y2="37237"/>
                          <a14:foregroundMark x1="94133" y1="38589" x2="97600" y2="40691"/>
                          <a14:foregroundMark x1="97600" y1="77327" x2="98667" y2="77778"/>
                          <a14:foregroundMark x1="89600" y1="90240" x2="94933" y2="93393"/>
                          <a14:foregroundMark x1="94667" y1="36486" x2="95733" y2="36637"/>
                          <a14:foregroundMark x1="94933" y1="38438" x2="96000" y2="38438"/>
                          <a14:foregroundMark x1="98933" y1="35435" x2="98933" y2="35435"/>
                          <a14:foregroundMark x1="99200" y1="35736" x2="99200" y2="35736"/>
                        </a14:backgroundRemoval>
                      </a14:imgEffect>
                    </a14:imgLayer>
                  </a14:imgProps>
                </a:ext>
              </a:extLst>
            </a:blip>
            <a:srcRect l="49764" t="25112" b="4463"/>
            <a:stretch>
              <a:fillRect/>
            </a:stretch>
          </p:blipFill>
          <p:spPr>
            <a:xfrm flipH="1">
              <a:off x="0" y="2422885"/>
              <a:ext cx="1794356" cy="446758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rcRect l="33840"/>
            <a:stretch>
              <a:fillRect/>
            </a:stretch>
          </p:blipFill>
          <p:spPr>
            <a:xfrm>
              <a:off x="0" y="-1"/>
              <a:ext cx="4252706" cy="4221127"/>
            </a:xfrm>
            <a:prstGeom prst="rect">
              <a:avLst/>
            </a:prstGeom>
          </p:spPr>
        </p:pic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7">
              <a:alphaModFix amt="80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539" b="97118" l="1148" r="94426">
                          <a14:foregroundMark x1="36066" y1="92018" x2="36066" y2="92018"/>
                          <a14:foregroundMark x1="37541" y1="97118" x2="37541" y2="97118"/>
                          <a14:foregroundMark x1="42295" y1="43902" x2="42295" y2="43902"/>
                          <a14:foregroundMark x1="49180" y1="50111" x2="49180" y2="50111"/>
                          <a14:foregroundMark x1="50656" y1="44346" x2="50656" y2="44346"/>
                          <a14:foregroundMark x1="50492" y1="43016" x2="50492" y2="43016"/>
                          <a14:foregroundMark x1="35738" y1="62084" x2="37705" y2="66519"/>
                          <a14:foregroundMark x1="15410" y1="65188" x2="15410" y2="65188"/>
                          <a14:foregroundMark x1="13115" y1="63415" x2="13115" y2="63415"/>
                          <a14:foregroundMark x1="4426" y1="75388" x2="4426" y2="75388"/>
                          <a14:foregroundMark x1="4918" y1="68736" x2="4918" y2="68736"/>
                          <a14:foregroundMark x1="1475" y1="77384" x2="1475" y2="77384"/>
                          <a14:foregroundMark x1="26885" y1="34590" x2="26885" y2="34590"/>
                          <a14:foregroundMark x1="25738" y1="32816" x2="25738" y2="32816"/>
                          <a14:foregroundMark x1="24262" y1="33259" x2="24262" y2="33259"/>
                          <a14:foregroundMark x1="68525" y1="51441" x2="68525" y2="51441"/>
                          <a14:foregroundMark x1="61475" y1="39024" x2="61475" y2="39024"/>
                          <a14:foregroundMark x1="59508" y1="37472" x2="59508" y2="37472"/>
                          <a14:foregroundMark x1="58689" y1="37916" x2="59672" y2="37916"/>
                          <a14:foregroundMark x1="81311" y1="37472" x2="81311" y2="37472"/>
                          <a14:foregroundMark x1="78852" y1="36585" x2="78852" y2="36585"/>
                          <a14:foregroundMark x1="82951" y1="34590" x2="82951" y2="34590"/>
                          <a14:foregroundMark x1="93115" y1="55211" x2="93115" y2="55211"/>
                          <a14:foregroundMark x1="90820" y1="54545" x2="90820" y2="54545"/>
                          <a14:foregroundMark x1="94590" y1="51441" x2="94590" y2="51441"/>
                          <a14:foregroundMark x1="86885" y1="18847" x2="86885" y2="18847"/>
                          <a14:foregroundMark x1="73115" y1="7539" x2="73115" y2="7539"/>
                          <a14:foregroundMark x1="38197" y1="42794" x2="38197" y2="42794"/>
                          <a14:foregroundMark x1="62459" y1="38359" x2="62459" y2="38359"/>
                          <a14:foregroundMark x1="62951" y1="36364" x2="62951" y2="36364"/>
                          <a14:foregroundMark x1="63279" y1="34590" x2="61967" y2="36807"/>
                          <a14:foregroundMark x1="81967" y1="36585" x2="81967" y2="36585"/>
                          <a14:foregroundMark x1="83607" y1="33925" x2="83607" y2="33925"/>
                          <a14:foregroundMark x1="84098" y1="32151" x2="84098" y2="32151"/>
                          <a14:foregroundMark x1="68525" y1="51220" x2="68525" y2="51220"/>
                          <a14:foregroundMark x1="68361" y1="48780" x2="68361" y2="48780"/>
                          <a14:foregroundMark x1="69672" y1="47007" x2="69672" y2="47007"/>
                          <a14:foregroundMark x1="28361" y1="33038" x2="28361" y2="33038"/>
                          <a14:foregroundMark x1="28361" y1="31707" x2="28361" y2="31707"/>
                          <a14:foregroundMark x1="28361" y1="31707" x2="29180" y2="31486"/>
                          <a14:foregroundMark x1="28852" y1="33481" x2="30164" y2="32816"/>
                          <a14:foregroundMark x1="22787" y1="34146" x2="23607" y2="33481"/>
                        </a14:backgroundRemoval>
                      </a14:imgEffect>
                      <a14:imgEffect>
                        <a14:saturation sat="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50891" y="-428988"/>
              <a:ext cx="2585419" cy="1911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6645" y="1983105"/>
            <a:ext cx="10212705" cy="2236470"/>
          </a:xfrm>
        </p:spPr>
        <p:txBody>
          <a:bodyPr>
            <a:noAutofit/>
          </a:bodyPr>
          <a:lstStyle/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双声叠韵</a:t>
            </a:r>
            <a:r>
              <a:rPr lang="zh-CN" altLang="en-US" sz="3200" b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押韵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：词语间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同声母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或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同韵母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韵律感强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重章叠句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：又叫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复沓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，即上下句或上下章节基本相同，</a:t>
            </a:r>
            <a:r>
              <a:rPr lang="zh-CN" altLang="en-US" sz="3200" b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只是有几个字不同</a:t>
            </a:r>
            <a:r>
              <a:rPr lang="en-US" altLang="zh-CN" sz="32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更换</a:t>
            </a:r>
            <a:r>
              <a:rPr lang="zh-CN" altLang="en-US" sz="3200" b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少数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词语</a:t>
            </a:r>
            <a:r>
              <a:rPr lang="en-US" altLang="zh-CN" sz="3200">
                <a:effectLst/>
                <a:latin typeface="方正楷体_GBK" charset="0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，</a:t>
            </a:r>
            <a:r>
              <a:rPr lang="zh-CN" altLang="en-US" sz="3200" b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以重复歌咏的语言形式，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造成回环往复</a:t>
            </a:r>
            <a:r>
              <a:rPr lang="zh-CN" altLang="en-US" sz="3200" b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、</a:t>
            </a:r>
            <a:r>
              <a:rPr lang="en-US" altLang="zh-CN" sz="3200" b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余味无穷的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表达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效果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lang="zh-CN" altLang="en-US" sz="3200" b="1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122" name="table 122"/>
          <p:cNvGraphicFramePr>
            <a:graphicFrameLocks noGrp="1"/>
          </p:cNvGraphicFramePr>
          <p:nvPr>
            <p:custDataLst>
              <p:tags r:id="rId9"/>
            </p:custDataLst>
          </p:nvPr>
        </p:nvGraphicFramePr>
        <p:xfrm>
          <a:off x="1252855" y="4373880"/>
          <a:ext cx="10177145" cy="1550670"/>
        </p:xfrm>
        <a:graphic>
          <a:graphicData uri="http://schemas.openxmlformats.org/drawingml/2006/table">
            <a:tbl>
              <a:tblPr/>
              <a:tblGrid>
                <a:gridCol w="10177145"/>
              </a:tblGrid>
              <a:tr h="1400175">
                <a:tc>
                  <a:txBody>
                    <a:bodyPr/>
                    <a:p>
                      <a:pPr algn="l" rtl="0" eaLnBrk="0">
                        <a:lnSpc>
                          <a:spcPct val="106000"/>
                        </a:lnSpc>
                      </a:pPr>
                      <a:r>
                        <a:rPr sz="32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作用：</a:t>
                      </a:r>
                      <a:r>
                        <a:rPr sz="3200" b="1" kern="0" spc="14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增强</a:t>
                      </a:r>
                      <a:r>
                        <a:rPr sz="32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诗歌的</a:t>
                      </a:r>
                      <a:r>
                        <a:rPr sz="3200" b="1" kern="0" spc="14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节奏感</a:t>
                      </a:r>
                      <a:r>
                        <a:rPr sz="32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、</a:t>
                      </a:r>
                      <a:r>
                        <a:rPr sz="3200" b="1" kern="0" spc="14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音乐感</a:t>
                      </a:r>
                      <a:r>
                        <a:rPr sz="32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，</a:t>
                      </a:r>
                      <a:r>
                        <a:rPr sz="3200" b="1" kern="0" spc="14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形成</a:t>
                      </a:r>
                      <a:r>
                        <a:rPr sz="32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一种</a:t>
                      </a:r>
                      <a:r>
                        <a:rPr sz="3200" b="1" kern="0" spc="14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回环往复的</a:t>
                      </a:r>
                      <a:r>
                        <a:rPr sz="3200" b="1" kern="0" spc="-91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美</a:t>
                      </a:r>
                      <a:r>
                        <a:rPr sz="3200" b="1" kern="0" spc="10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sz="3200" kern="0" spc="-9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，</a:t>
                      </a:r>
                      <a:r>
                        <a:rPr sz="3200" b="1" kern="0" spc="19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深化意境</a:t>
                      </a:r>
                      <a:r>
                        <a:rPr sz="3200" kern="0" spc="1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，</a:t>
                      </a:r>
                      <a:r>
                        <a:rPr sz="3200" b="1" kern="0" spc="19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渲染气氛</a:t>
                      </a:r>
                      <a:r>
                        <a:rPr sz="3200" kern="0" spc="1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，</a:t>
                      </a:r>
                      <a:r>
                        <a:rPr sz="3200" b="1" kern="0" spc="19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强化情感</a:t>
                      </a:r>
                      <a:r>
                        <a:rPr sz="3200" kern="0" spc="1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，</a:t>
                      </a:r>
                      <a:r>
                        <a:rPr sz="3200" b="1" kern="0" spc="18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突出主题</a:t>
                      </a:r>
                      <a:r>
                        <a:rPr sz="32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，带给人一种</a:t>
                      </a:r>
                      <a:r>
                        <a:rPr sz="3200" b="1" kern="0" spc="12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或委婉深长或激越澎湃</a:t>
                      </a:r>
                      <a:r>
                        <a:rPr sz="3200" kern="0" spc="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的表</a:t>
                      </a:r>
                      <a:r>
                        <a:rPr sz="3200" kern="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达效果。</a:t>
                      </a:r>
                      <a:endParaRPr sz="32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2" name="内容占位符 2"/>
          <p:cNvSpPr>
            <a:spLocks noGrp="1"/>
          </p:cNvSpPr>
          <p:nvPr/>
        </p:nvSpPr>
        <p:spPr>
          <a:xfrm>
            <a:off x="980440" y="1355725"/>
            <a:ext cx="10810240" cy="6940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思考：</a:t>
            </a:r>
            <a:r>
              <a:rPr lang="zh-CN" altLang="en-US" sz="36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为什么这</a:t>
            </a:r>
            <a:r>
              <a:rPr lang="zh-CN" altLang="en-US" sz="36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两首诗读起来朗朗上口？</a:t>
            </a:r>
            <a:endParaRPr lang="zh-CN" altLang="en-US" sz="32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5" name="图片 2" descr="矢量智能对象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4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初悟诗韵</a:t>
              </a:r>
              <a:endParaRPr lang="zh-CN" altLang="en-US" sz="36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52805" y="2009775"/>
            <a:ext cx="4912995" cy="29083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noAutofit/>
          </a:bodyPr>
          <a:p>
            <a:pPr indent="0" algn="l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窈窕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淑女，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君子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好逑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窈窕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淑女，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寤寐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求之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窈窕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淑女，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琴瑟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友之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窈窕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淑女，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钟鼓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乐之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10945" y="5137150"/>
            <a:ext cx="419671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结构上</a:t>
            </a:r>
            <a:r>
              <a:rPr sz="3200" b="1" kern="0" spc="140" dirty="0">
                <a:solidFill>
                  <a:srgbClr val="FF0000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回环往复</a:t>
            </a:r>
            <a:r>
              <a:rPr lang="zh-CN" sz="3200" b="1" kern="0" spc="140" dirty="0">
                <a:solidFill>
                  <a:srgbClr val="FF0000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之</a:t>
            </a:r>
            <a:r>
              <a:rPr sz="3200" b="1" kern="0" spc="-910" dirty="0">
                <a:solidFill>
                  <a:srgbClr val="FF0000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美</a:t>
            </a:r>
            <a:r>
              <a:rPr sz="3200" b="1" kern="0" spc="100" dirty="0">
                <a:solidFill>
                  <a:srgbClr val="FF0000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867400" y="2286000"/>
            <a:ext cx="979170" cy="30162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948170" y="1919605"/>
            <a:ext cx="2586355" cy="30460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心生爱慕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因爱求之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求而不得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情深幻想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5867400" y="2999740"/>
            <a:ext cx="979170" cy="30162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5867400" y="3667125"/>
            <a:ext cx="979170" cy="30162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>
            <a:off x="5867400" y="4434205"/>
            <a:ext cx="979170" cy="30162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650990" y="5145405"/>
            <a:ext cx="320929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语义上</a:t>
            </a:r>
            <a:r>
              <a:rPr lang="zh-CN" sz="3200" b="1" kern="0" spc="140" dirty="0">
                <a:solidFill>
                  <a:srgbClr val="FF0000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层层</a:t>
            </a:r>
            <a:r>
              <a:rPr lang="zh-CN" altLang="en-US" sz="3200" b="1" kern="0" spc="140" dirty="0">
                <a:solidFill>
                  <a:srgbClr val="FF0000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推进</a:t>
            </a:r>
            <a:endParaRPr lang="zh-CN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626745" y="873125"/>
            <a:ext cx="11142345" cy="993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思考：</a:t>
            </a:r>
            <a:r>
              <a:rPr lang="zh-CN" altLang="en-US" sz="36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《关雎》中的重章叠句处，写出君子怎样追求淑女的过程</a:t>
            </a:r>
            <a:r>
              <a:rPr lang="zh-CN" altLang="en-US" sz="36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6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buFont typeface="Wingdings" panose="05000000000000000000" pitchFamily="2" charset="2"/>
              <a:buNone/>
            </a:pPr>
            <a:endParaRPr lang="zh-CN" altLang="en-US" sz="36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5" name="图片 2" descr="矢量智能对象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4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初悟诗韵</a:t>
              </a:r>
              <a:endParaRPr lang="zh-CN" altLang="en-US" sz="36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336675" y="1062990"/>
          <a:ext cx="401574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5740"/>
              </a:tblGrid>
              <a:tr h="1371600">
                <a:tc>
                  <a:txBody>
                    <a:bodyPr wrap="square"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蒹葭</a:t>
                      </a: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苍苍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蒹葭</a:t>
                      </a: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萋萋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蒹葭</a:t>
                      </a:r>
                      <a:r>
                        <a:rPr lang="zh-CN" altLang="en-US" sz="28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采采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71600">
                <a:tc>
                  <a:txBody>
                    <a:bodyPr wrap="square"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白露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为霜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白露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未晞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白露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未已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道阻且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长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道阻且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跻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道阻且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右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在水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一方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     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宛在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水中央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在水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之湄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宛在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水中坻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在水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之涘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宛在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水中沚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31190" y="2212975"/>
            <a:ext cx="613410" cy="3502660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结构上回环往复之美</a:t>
            </a: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endParaRPr lang="en-US" altLang="zh-CN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右箭头 8"/>
          <p:cNvSpPr/>
          <p:nvPr>
            <p:custDataLst>
              <p:tags r:id="rId2"/>
            </p:custDataLst>
          </p:nvPr>
        </p:nvSpPr>
        <p:spPr>
          <a:xfrm>
            <a:off x="5379085" y="1585595"/>
            <a:ext cx="979170" cy="30162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右箭头 2"/>
          <p:cNvSpPr/>
          <p:nvPr>
            <p:custDataLst>
              <p:tags r:id="rId3"/>
            </p:custDataLst>
          </p:nvPr>
        </p:nvSpPr>
        <p:spPr>
          <a:xfrm>
            <a:off x="5375275" y="2933065"/>
            <a:ext cx="979170" cy="30162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右箭头 4"/>
          <p:cNvSpPr/>
          <p:nvPr>
            <p:custDataLst>
              <p:tags r:id="rId4"/>
            </p:custDataLst>
          </p:nvPr>
        </p:nvSpPr>
        <p:spPr>
          <a:xfrm>
            <a:off x="5394325" y="4302125"/>
            <a:ext cx="979170" cy="30162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右箭头 5"/>
          <p:cNvSpPr/>
          <p:nvPr>
            <p:custDataLst>
              <p:tags r:id="rId5"/>
            </p:custDataLst>
          </p:nvPr>
        </p:nvSpPr>
        <p:spPr>
          <a:xfrm>
            <a:off x="5379085" y="5671185"/>
            <a:ext cx="979170" cy="30162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6384925" y="1259840"/>
            <a:ext cx="48577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深秋凄清的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气氛的渲染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渐浓，烘托出诗人忧郁惆怅的心情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6377305" y="2654300"/>
            <a:ext cx="46037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徘徊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时间的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不断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推移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，表现了诗人焦急惆怅的心情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6415405" y="4176395"/>
            <a:ext cx="40386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追寻道路的艰险曲折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6354445" y="5468620"/>
            <a:ext cx="45726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伊人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地点的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不断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转移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反复渲染追寻过程的艰辛和执着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内容占位符 2"/>
          <p:cNvSpPr>
            <a:spLocks noGrp="1"/>
          </p:cNvSpPr>
          <p:nvPr/>
        </p:nvSpPr>
        <p:spPr>
          <a:xfrm>
            <a:off x="227965" y="255905"/>
            <a:ext cx="11655425" cy="6546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思考：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《蒹葭》中的重章叠句处，内容上是如何层层推进的？</a:t>
            </a:r>
            <a:endParaRPr lang="zh-CN" altLang="en-US" sz="32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838815" y="802005"/>
            <a:ext cx="1044575" cy="5619750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语义的</a:t>
            </a:r>
            <a:r>
              <a:rPr lang="zh-CN" sz="2800" b="1" kern="0" spc="140" dirty="0">
                <a:solidFill>
                  <a:srgbClr val="FF0000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往复</a:t>
            </a:r>
            <a:r>
              <a:rPr lang="zh-CN" altLang="en-US" sz="2800" b="1" kern="0" spc="140" dirty="0">
                <a:solidFill>
                  <a:srgbClr val="FF0000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推进，思念之情逐层加深</a:t>
            </a: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，更加强烈，更好地突出主题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  <p:bldP spid="11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5" name="图片 2" descr="矢量智能对象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4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初悟诗韵</a:t>
              </a:r>
              <a:endParaRPr lang="zh-CN" altLang="en-US" sz="36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41400" y="1753870"/>
            <a:ext cx="9759315" cy="332295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5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听读中体会情感，试着用声音表现这种情感</a:t>
            </a:r>
            <a:endParaRPr lang="zh-CN" altLang="en-US" sz="35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的变化。</a:t>
            </a:r>
            <a:endParaRPr lang="zh-CN" altLang="en-US" sz="35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5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5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注意：《诗经》大多四字一句，两字一顿，</a:t>
            </a:r>
            <a:endParaRPr lang="zh-CN" altLang="en-US" sz="3500" b="1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即读二字后稍作延长或停顿。红色字需重读，</a:t>
            </a:r>
            <a:endParaRPr lang="zh-CN" altLang="en-US" sz="3500" b="1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红色</a:t>
            </a:r>
            <a:r>
              <a:rPr lang="en-US" altLang="zh-CN" sz="35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“—”</a:t>
            </a:r>
            <a:r>
              <a:rPr lang="zh-CN" altLang="en-US" sz="35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需拖音读。</a:t>
            </a:r>
            <a:endParaRPr lang="zh-CN" altLang="en-US" sz="3500" b="1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6924" b="9923"/>
          <a:stretch>
            <a:fillRect/>
          </a:stretch>
        </p:blipFill>
        <p:spPr>
          <a:xfrm>
            <a:off x="5178210" y="109319"/>
            <a:ext cx="6860345" cy="66393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1243" y="109320"/>
            <a:ext cx="10650683" cy="6639357"/>
          </a:xfrm>
          <a:prstGeom prst="rect">
            <a:avLst/>
          </a:prstGeom>
          <a:gradFill>
            <a:gsLst>
              <a:gs pos="47000">
                <a:srgbClr val="E7E6E6"/>
              </a:gs>
              <a:gs pos="72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0370" y="440055"/>
            <a:ext cx="5590540" cy="597789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关关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雎鸠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，在河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之洲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窈窕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淑女，君子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好逑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参差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荇菜，左右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流之。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窈窕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淑女，寤寐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求之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不得，寤寐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思服。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悠哉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悠哉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，辗转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反侧。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参差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荇菜，左右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采之。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窈窕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淑女，琴瑟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参差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荇菜，左右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芼之。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窈窕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淑女，钟鼓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00070" y="1441085"/>
            <a:ext cx="1590184" cy="3975828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0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关雎</a:t>
            </a:r>
            <a:r>
              <a:rPr lang="en-US" altLang="zh-CN" sz="80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《关雎》配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3144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1480" y="5673762"/>
            <a:ext cx="487363" cy="48736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1861800" y="102616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8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31908" y="138581"/>
            <a:ext cx="5882313" cy="658083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H="1">
            <a:off x="1336587" y="138581"/>
            <a:ext cx="10650683" cy="6580837"/>
          </a:xfrm>
          <a:prstGeom prst="rect">
            <a:avLst/>
          </a:prstGeom>
          <a:gradFill>
            <a:gsLst>
              <a:gs pos="56000">
                <a:srgbClr val="E7E6E6"/>
              </a:gs>
              <a:gs pos="74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47615" y="183515"/>
            <a:ext cx="5789930" cy="649097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蒹葭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苍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苍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，白露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为霜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所谓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伊人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，在水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一方。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溯洄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从之，道阻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且长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溯游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宛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央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蒹葭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萋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萋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，白露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未晞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所谓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伊人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，在水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之湄。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溯洄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从之，道阻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且跻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溯游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宛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坻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蒹葭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采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采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，白露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未已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所谓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伊人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，在水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之涘。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溯洄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从之，道阻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且右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溯游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宛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沚。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0283164" y="1441086"/>
            <a:ext cx="1590184" cy="3975828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0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蒹葭</a:t>
            </a:r>
            <a:r>
              <a:rPr lang="en-US" altLang="zh-CN" sz="80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《蒹葭》配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7298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55040" y="5990070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1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文本框 32"/>
          <p:cNvSpPr txBox="1"/>
          <p:nvPr/>
        </p:nvSpPr>
        <p:spPr>
          <a:xfrm>
            <a:off x="1280795" y="3196590"/>
            <a:ext cx="1036510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7795" y="1905635"/>
            <a:ext cx="683641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双声叠韵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旋律美，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叠词押韵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节奏明；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重章叠句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传诗意，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一唱三叹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诉真心；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朦胧凄婉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意境远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忧伤怅惘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气蕴清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回环往复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最缠绵，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师生吟咏最真情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5" name="图片 2" descr="矢量智能对象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4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初悟诗韵</a:t>
              </a:r>
              <a:endParaRPr lang="zh-CN" altLang="en-US" sz="36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8139374" y="1635601"/>
            <a:ext cx="1980000" cy="198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457005" y="4319960"/>
            <a:ext cx="5344738" cy="8991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>
              <a:lnSpc>
                <a:spcPts val="6300"/>
              </a:lnSpc>
              <a:defRPr/>
            </a:pPr>
            <a:r>
              <a:rPr lang="zh-CN" altLang="en-US" sz="8800" b="1">
                <a:latin typeface="华文行楷" panose="02010800040101010101" pitchFamily="2" charset="-122"/>
                <a:ea typeface="华文行楷" panose="02010800040101010101" pitchFamily="2" charset="-122"/>
              </a:rPr>
              <a:t>了解比兴</a:t>
            </a:r>
            <a:endParaRPr lang="zh-CN" altLang="en-US" sz="88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69398" y="1353101"/>
            <a:ext cx="2519952" cy="2380351"/>
            <a:chOff x="9398221" y="2189496"/>
            <a:chExt cx="2519952" cy="2380351"/>
          </a:xfrm>
        </p:grpSpPr>
        <p:sp>
          <p:nvSpPr>
            <p:cNvPr id="4" name="文本框 3"/>
            <p:cNvSpPr txBox="1"/>
            <p:nvPr/>
          </p:nvSpPr>
          <p:spPr>
            <a:xfrm>
              <a:off x="9398221" y="2354145"/>
              <a:ext cx="2519952" cy="2215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zh-CN" altLang="en-US" sz="13800" b="1">
                  <a:gradFill>
                    <a:gsLst>
                      <a:gs pos="33000">
                        <a:prstClr val="black"/>
                      </a:gs>
                      <a:gs pos="64000">
                        <a:schemeClr val="accent6">
                          <a:lumMod val="75000"/>
                        </a:schemeClr>
                      </a:gs>
                    </a:gsLst>
                    <a:lin ang="5400000" scaled="1"/>
                  </a:gradFill>
                  <a:latin typeface="华文行楷" panose="02010800040101010101" pitchFamily="2" charset="-122"/>
                  <a:ea typeface="华文行楷" panose="02010800040101010101" pitchFamily="2" charset="-122"/>
                </a:rPr>
                <a:t>贰</a:t>
              </a:r>
              <a:endParaRPr lang="zh-CN" altLang="en-US" sz="13800" b="1">
                <a:gradFill>
                  <a:gsLst>
                    <a:gs pos="33000">
                      <a:prstClr val="black"/>
                    </a:gs>
                    <a:gs pos="64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pic>
          <p:nvPicPr>
            <p:cNvPr id="5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85189" y="2189496"/>
              <a:ext cx="1412391" cy="1960522"/>
            </a:xfrm>
            <a:custGeom>
              <a:avLst/>
              <a:gdLst>
                <a:gd name="connsiteX0" fmla="*/ 0 w 778512"/>
                <a:gd name="connsiteY0" fmla="*/ 0 h 3184583"/>
                <a:gd name="connsiteX1" fmla="*/ 778512 w 778512"/>
                <a:gd name="connsiteY1" fmla="*/ 0 h 3184583"/>
                <a:gd name="connsiteX2" fmla="*/ 778512 w 778512"/>
                <a:gd name="connsiteY2" fmla="*/ 415984 h 3184583"/>
                <a:gd name="connsiteX3" fmla="*/ 632880 w 778512"/>
                <a:gd name="connsiteY3" fmla="*/ 415984 h 3184583"/>
                <a:gd name="connsiteX4" fmla="*/ 632880 w 778512"/>
                <a:gd name="connsiteY4" fmla="*/ 1187369 h 3184583"/>
                <a:gd name="connsiteX5" fmla="*/ 129662 w 778512"/>
                <a:gd name="connsiteY5" fmla="*/ 1187369 h 3184583"/>
                <a:gd name="connsiteX6" fmla="*/ 129662 w 778512"/>
                <a:gd name="connsiteY6" fmla="*/ 3184583 h 3184583"/>
                <a:gd name="connsiteX7" fmla="*/ 0 w 778512"/>
                <a:gd name="connsiteY7" fmla="*/ 3184583 h 318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8512" h="3184583">
                  <a:moveTo>
                    <a:pt x="0" y="0"/>
                  </a:moveTo>
                  <a:lnTo>
                    <a:pt x="778512" y="0"/>
                  </a:lnTo>
                  <a:lnTo>
                    <a:pt x="778512" y="415984"/>
                  </a:lnTo>
                  <a:lnTo>
                    <a:pt x="632880" y="415984"/>
                  </a:lnTo>
                  <a:lnTo>
                    <a:pt x="632880" y="1187369"/>
                  </a:lnTo>
                  <a:lnTo>
                    <a:pt x="129662" y="1187369"/>
                  </a:lnTo>
                  <a:lnTo>
                    <a:pt x="129662" y="3184583"/>
                  </a:lnTo>
                  <a:lnTo>
                    <a:pt x="0" y="3184583"/>
                  </a:lnTo>
                  <a:close/>
                </a:path>
              </a:pathLst>
            </a:custGeom>
          </p:spPr>
        </p:pic>
        <p:pic>
          <p:nvPicPr>
            <p:cNvPr id="6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71063" y="2284450"/>
              <a:ext cx="447811" cy="43287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-428988"/>
            <a:ext cx="12402742" cy="7674506"/>
            <a:chOff x="0" y="-428988"/>
            <a:chExt cx="12402742" cy="7674506"/>
          </a:xfrm>
        </p:grpSpPr>
        <p:sp>
          <p:nvSpPr>
            <p:cNvPr id="4" name="矩形 3"/>
            <p:cNvSpPr/>
            <p:nvPr/>
          </p:nvSpPr>
          <p:spPr>
            <a:xfrm>
              <a:off x="157716" y="126824"/>
              <a:ext cx="11876568" cy="660435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10000" b="91154" l="10000" r="90000">
                          <a14:foregroundMark x1="53205" y1="91154" x2="53205" y2="91154"/>
                          <a14:backgroundMark x1="23462" y1="23974" x2="29103" y2="36410"/>
                          <a14:backgroundMark x1="29103" y1="36410" x2="26282" y2="53846"/>
                          <a14:backgroundMark x1="26282" y1="53846" x2="27949" y2="62821"/>
                          <a14:backgroundMark x1="27949" y1="62821" x2="25385" y2="71795"/>
                          <a14:backgroundMark x1="25385" y1="71795" x2="21154" y2="75769"/>
                          <a14:backgroundMark x1="73718" y1="40513" x2="90000" y2="61538"/>
                          <a14:backgroundMark x1="80769" y1="66538" x2="86410" y2="75769"/>
                          <a14:backgroundMark x1="64359" y1="66923" x2="64359" y2="66923"/>
                          <a14:backgroundMark x1="63718" y1="64615" x2="64615" y2="65385"/>
                        </a14:backgroundRemoval>
                      </a14:imgEffect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rcRect l="29484" t="14574" r="22919" b="6512"/>
            <a:stretch>
              <a:fillRect/>
            </a:stretch>
          </p:blipFill>
          <p:spPr>
            <a:xfrm>
              <a:off x="10164034" y="3533781"/>
              <a:ext cx="2238708" cy="3711737"/>
            </a:xfrm>
            <a:prstGeom prst="rect">
              <a:avLst/>
            </a:prstGeom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250865" y="3664181"/>
              <a:ext cx="3783419" cy="3226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10" b="93093" l="9867" r="99200">
                          <a14:foregroundMark x1="72000" y1="61111" x2="68267" y2="81081"/>
                          <a14:foregroundMark x1="68267" y1="81081" x2="83200" y2="91291"/>
                          <a14:foregroundMark x1="88267" y1="34234" x2="96000" y2="37237"/>
                          <a14:foregroundMark x1="94133" y1="38589" x2="97600" y2="40691"/>
                          <a14:foregroundMark x1="97600" y1="77327" x2="98667" y2="77778"/>
                          <a14:foregroundMark x1="89600" y1="90240" x2="94933" y2="93393"/>
                          <a14:foregroundMark x1="94667" y1="36486" x2="95733" y2="36637"/>
                          <a14:foregroundMark x1="94933" y1="38438" x2="96000" y2="38438"/>
                          <a14:foregroundMark x1="98933" y1="35435" x2="98933" y2="35435"/>
                          <a14:foregroundMark x1="99200" y1="35736" x2="99200" y2="35736"/>
                        </a14:backgroundRemoval>
                      </a14:imgEffect>
                    </a14:imgLayer>
                  </a14:imgProps>
                </a:ext>
              </a:extLst>
            </a:blip>
            <a:srcRect l="49764" t="25112" b="4463"/>
            <a:stretch>
              <a:fillRect/>
            </a:stretch>
          </p:blipFill>
          <p:spPr>
            <a:xfrm flipH="1">
              <a:off x="0" y="2422885"/>
              <a:ext cx="1794356" cy="446758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rcRect l="33840"/>
            <a:stretch>
              <a:fillRect/>
            </a:stretch>
          </p:blipFill>
          <p:spPr>
            <a:xfrm>
              <a:off x="0" y="-1"/>
              <a:ext cx="4627628" cy="4593265"/>
            </a:xfrm>
            <a:prstGeom prst="rect">
              <a:avLst/>
            </a:prstGeom>
          </p:spPr>
        </p:pic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7">
              <a:alphaModFix amt="80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539" b="97118" l="1148" r="94426">
                          <a14:foregroundMark x1="36066" y1="92018" x2="36066" y2="92018"/>
                          <a14:foregroundMark x1="37541" y1="97118" x2="37541" y2="97118"/>
                          <a14:foregroundMark x1="42295" y1="43902" x2="42295" y2="43902"/>
                          <a14:foregroundMark x1="49180" y1="50111" x2="49180" y2="50111"/>
                          <a14:foregroundMark x1="50656" y1="44346" x2="50656" y2="44346"/>
                          <a14:foregroundMark x1="50492" y1="43016" x2="50492" y2="43016"/>
                          <a14:foregroundMark x1="35738" y1="62084" x2="37705" y2="66519"/>
                          <a14:foregroundMark x1="15410" y1="65188" x2="15410" y2="65188"/>
                          <a14:foregroundMark x1="13115" y1="63415" x2="13115" y2="63415"/>
                          <a14:foregroundMark x1="4426" y1="75388" x2="4426" y2="75388"/>
                          <a14:foregroundMark x1="4918" y1="68736" x2="4918" y2="68736"/>
                          <a14:foregroundMark x1="1475" y1="77384" x2="1475" y2="77384"/>
                          <a14:foregroundMark x1="26885" y1="34590" x2="26885" y2="34590"/>
                          <a14:foregroundMark x1="25738" y1="32816" x2="25738" y2="32816"/>
                          <a14:foregroundMark x1="24262" y1="33259" x2="24262" y2="33259"/>
                          <a14:foregroundMark x1="68525" y1="51441" x2="68525" y2="51441"/>
                          <a14:foregroundMark x1="61475" y1="39024" x2="61475" y2="39024"/>
                          <a14:foregroundMark x1="59508" y1="37472" x2="59508" y2="37472"/>
                          <a14:foregroundMark x1="58689" y1="37916" x2="59672" y2="37916"/>
                          <a14:foregroundMark x1="81311" y1="37472" x2="81311" y2="37472"/>
                          <a14:foregroundMark x1="78852" y1="36585" x2="78852" y2="36585"/>
                          <a14:foregroundMark x1="82951" y1="34590" x2="82951" y2="34590"/>
                          <a14:foregroundMark x1="93115" y1="55211" x2="93115" y2="55211"/>
                          <a14:foregroundMark x1="90820" y1="54545" x2="90820" y2="54545"/>
                          <a14:foregroundMark x1="94590" y1="51441" x2="94590" y2="51441"/>
                          <a14:foregroundMark x1="86885" y1="18847" x2="86885" y2="18847"/>
                          <a14:foregroundMark x1="73115" y1="7539" x2="73115" y2="7539"/>
                          <a14:foregroundMark x1="38197" y1="42794" x2="38197" y2="42794"/>
                          <a14:foregroundMark x1="62459" y1="38359" x2="62459" y2="38359"/>
                          <a14:foregroundMark x1="62951" y1="36364" x2="62951" y2="36364"/>
                          <a14:foregroundMark x1="63279" y1="34590" x2="61967" y2="36807"/>
                          <a14:foregroundMark x1="81967" y1="36585" x2="81967" y2="36585"/>
                          <a14:foregroundMark x1="83607" y1="33925" x2="83607" y2="33925"/>
                          <a14:foregroundMark x1="84098" y1="32151" x2="84098" y2="32151"/>
                          <a14:foregroundMark x1="68525" y1="51220" x2="68525" y2="51220"/>
                          <a14:foregroundMark x1="68361" y1="48780" x2="68361" y2="48780"/>
                          <a14:foregroundMark x1="69672" y1="47007" x2="69672" y2="47007"/>
                          <a14:foregroundMark x1="28361" y1="33038" x2="28361" y2="33038"/>
                          <a14:foregroundMark x1="28361" y1="31707" x2="28361" y2="31707"/>
                          <a14:foregroundMark x1="28361" y1="31707" x2="29180" y2="31486"/>
                          <a14:foregroundMark x1="28852" y1="33481" x2="30164" y2="32816"/>
                          <a14:foregroundMark x1="22787" y1="34146" x2="23607" y2="33481"/>
                        </a14:backgroundRemoval>
                      </a14:imgEffect>
                      <a14:imgEffect>
                        <a14:saturation sat="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50891" y="-428988"/>
              <a:ext cx="2585419" cy="1911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内容占位符 2"/>
          <p:cNvSpPr txBox="1"/>
          <p:nvPr/>
        </p:nvSpPr>
        <p:spPr>
          <a:xfrm>
            <a:off x="1229360" y="1805867"/>
            <a:ext cx="10515600" cy="42064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3600" b="1"/>
              <a:t>你知道儒家经典</a:t>
            </a:r>
            <a:r>
              <a:rPr lang="en-US" altLang="zh-CN" sz="3600" b="1"/>
              <a:t>——</a:t>
            </a:r>
            <a:r>
              <a:rPr lang="zh-CN" altLang="en-US" sz="3600" b="1"/>
              <a:t>“四书五经”指的是哪些吗？</a:t>
            </a:r>
            <a:endParaRPr lang="en-US" altLang="zh-CN" sz="3600" b="1"/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四书：</a:t>
            </a:r>
            <a:r>
              <a:rPr lang="en-US" altLang="zh-CN" sz="3200" b="1" u="sng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《</a:t>
            </a:r>
            <a:r>
              <a:rPr lang="zh-CN" altLang="en-US" sz="3200" b="1" u="sng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论语</a:t>
            </a:r>
            <a:r>
              <a:rPr lang="en-US" altLang="zh-CN" sz="3200" b="1" u="sng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》</a:t>
            </a:r>
            <a:r>
              <a:rPr lang="en-US" altLang="zh-CN" sz="3200" b="1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《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孟子</a:t>
            </a:r>
            <a:r>
              <a:rPr lang="en-US" altLang="zh-CN" sz="3200" b="1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》</a:t>
            </a:r>
            <a:r>
              <a:rPr lang="en-US" altLang="zh-CN" sz="3200" b="1">
                <a:latin typeface="等线" panose="02010600030101010101" pitchFamily="2" charset="-122"/>
                <a:ea typeface="等线" panose="02010600030101010101" pitchFamily="2" charset="-122"/>
              </a:rPr>
              <a:t>《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大学</a:t>
            </a:r>
            <a:r>
              <a:rPr lang="en-US" altLang="zh-CN" sz="3200" b="1">
                <a:latin typeface="等线" panose="02010600030101010101" pitchFamily="2" charset="-122"/>
                <a:ea typeface="等线" panose="02010600030101010101" pitchFamily="2" charset="-122"/>
              </a:rPr>
              <a:t>》</a:t>
            </a:r>
            <a:r>
              <a:rPr lang="en-US" altLang="zh-CN" sz="3200" b="1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《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中庸</a:t>
            </a:r>
            <a:r>
              <a:rPr lang="en-US" altLang="zh-CN" sz="3200" b="1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》</a:t>
            </a:r>
            <a:endParaRPr lang="en-US" altLang="zh-CN" sz="3200" b="1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五经：</a:t>
            </a:r>
            <a:r>
              <a:rPr lang="en-US" altLang="zh-CN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诗</a:t>
            </a:r>
            <a:r>
              <a:rPr lang="en-US" altLang="zh-CN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》</a:t>
            </a:r>
            <a:r>
              <a:rPr lang="en-US" altLang="zh-CN" sz="3200" b="1">
                <a:latin typeface="等线" panose="02010600030101010101" pitchFamily="2" charset="-122"/>
                <a:ea typeface="等线" panose="02010600030101010101" pitchFamily="2" charset="-122"/>
              </a:rPr>
              <a:t>《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尚书</a:t>
            </a:r>
            <a:r>
              <a:rPr lang="en-US" altLang="zh-CN" sz="3200" b="1">
                <a:latin typeface="等线" panose="02010600030101010101" pitchFamily="2" charset="-122"/>
                <a:ea typeface="等线" panose="02010600030101010101" pitchFamily="2" charset="-122"/>
              </a:rPr>
              <a:t>》《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礼记</a:t>
            </a:r>
            <a:r>
              <a:rPr lang="en-US" altLang="zh-CN" sz="3200" b="1">
                <a:latin typeface="等线" panose="02010600030101010101" pitchFamily="2" charset="-122"/>
                <a:ea typeface="等线" panose="02010600030101010101" pitchFamily="2" charset="-122"/>
              </a:rPr>
              <a:t>》《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周易</a:t>
            </a:r>
            <a:r>
              <a:rPr lang="en-US" altLang="zh-CN" sz="3200" b="1">
                <a:latin typeface="等线" panose="02010600030101010101" pitchFamily="2" charset="-122"/>
                <a:ea typeface="等线" panose="02010600030101010101" pitchFamily="2" charset="-122"/>
              </a:rPr>
              <a:t>》《</a:t>
            </a:r>
            <a:r>
              <a:rPr lang="zh-CN" altLang="en-US" sz="3200" b="1" u="sng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春秋</a:t>
            </a:r>
            <a:r>
              <a:rPr lang="en-US" altLang="zh-CN" sz="3200" b="1">
                <a:latin typeface="等线" panose="02010600030101010101" pitchFamily="2" charset="-122"/>
                <a:ea typeface="等线" panose="02010600030101010101" pitchFamily="2" charset="-122"/>
              </a:rPr>
              <a:t>》</a:t>
            </a:r>
            <a:endParaRPr lang="en-US" altLang="zh-CN" sz="3200" b="1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80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80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诗经</a:t>
            </a:r>
            <a:r>
              <a:rPr lang="en-US" altLang="zh-CN" sz="80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80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9" name="图片 2" descr="矢量智能对象"/>
            <p:cNvPicPr>
              <a:picLocks noChangeAspect="1" noChangeArrowheads="1"/>
            </p:cNvPicPr>
            <p:nvPr/>
          </p:nvPicPr>
          <p:blipFill>
            <a:blip r:embed="rId9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6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课堂导入</a:t>
              </a:r>
              <a:endParaRPr lang="zh-CN" altLang="en-US" sz="36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7960" y="1121687"/>
            <a:ext cx="11336079" cy="115368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+mn-ea"/>
              </a:rPr>
              <a:t>开篇为什么吟咏</a:t>
            </a:r>
            <a:r>
              <a:rPr lang="en-US" altLang="zh-CN" sz="3200" b="1">
                <a:latin typeface="+mn-ea"/>
              </a:rPr>
              <a:t>“</a:t>
            </a:r>
            <a:r>
              <a:rPr lang="zh-CN" altLang="en-US" sz="3200" b="1">
                <a:latin typeface="+mn-ea"/>
              </a:rPr>
              <a:t>关关雎鸠，在河之洲</a:t>
            </a:r>
            <a:r>
              <a:rPr lang="en-US" altLang="zh-CN" sz="3200" b="1">
                <a:latin typeface="+mn-ea"/>
              </a:rPr>
              <a:t>”</a:t>
            </a:r>
            <a:r>
              <a:rPr lang="zh-CN" altLang="en-US" sz="3200" b="1">
                <a:latin typeface="+mn-ea"/>
              </a:rPr>
              <a:t>与主题</a:t>
            </a:r>
            <a:r>
              <a:rPr lang="en-US" altLang="zh-CN" sz="3200" b="1">
                <a:latin typeface="+mn-ea"/>
              </a:rPr>
              <a:t>“</a:t>
            </a:r>
            <a:r>
              <a:rPr lang="zh-CN" altLang="en-US" sz="3200" b="1">
                <a:latin typeface="+mn-ea"/>
              </a:rPr>
              <a:t>窈窕淑女，</a:t>
            </a:r>
            <a:r>
              <a:rPr lang="en-US" altLang="zh-CN" sz="3200" b="1">
                <a:latin typeface="+mn-ea"/>
              </a:rPr>
              <a:t> </a:t>
            </a:r>
            <a:r>
              <a:rPr lang="zh-CN" altLang="en-US" sz="3200" b="1">
                <a:latin typeface="+mn-ea"/>
              </a:rPr>
              <a:t>君子好逑</a:t>
            </a:r>
            <a:r>
              <a:rPr lang="en-US" altLang="zh-CN" sz="3200" b="1">
                <a:latin typeface="+mn-ea"/>
              </a:rPr>
              <a:t>”</a:t>
            </a:r>
            <a:r>
              <a:rPr lang="zh-CN" altLang="en-US" sz="3200" b="1">
                <a:latin typeface="+mn-ea"/>
              </a:rPr>
              <a:t>看似无关的事情呢</a:t>
            </a:r>
            <a:r>
              <a:rPr lang="zh-CN" altLang="en-US" sz="3200" b="1">
                <a:latin typeface="+mn-ea"/>
              </a:rPr>
              <a:t>？</a:t>
            </a:r>
            <a:endParaRPr lang="en-US" altLang="zh-CN" sz="3200" b="1">
              <a:latin typeface="+mn-ea"/>
            </a:endParaRPr>
          </a:p>
        </p:txBody>
      </p:sp>
      <p:grpSp>
        <p:nvGrpSpPr>
          <p:cNvPr id="4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5" name="图片 2" descr="矢量智能对象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4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了解比兴</a:t>
              </a:r>
              <a:endParaRPr lang="zh-CN" altLang="en-US" sz="36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36575" y="2202180"/>
            <a:ext cx="11033125" cy="3290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比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兴手法</a:t>
            </a:r>
            <a:r>
              <a:rPr lang="zh-CN" altLang="en-US" sz="32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以</a:t>
            </a:r>
            <a:r>
              <a:rPr lang="zh-CN" altLang="zh-CN" sz="32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雎鸠</a:t>
            </a:r>
            <a:r>
              <a:rPr lang="zh-CN" altLang="en-US" sz="32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和鸣</a:t>
            </a:r>
            <a:r>
              <a:rPr lang="zh-CN" altLang="zh-CN" sz="3200" b="1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+mn-ea"/>
              </a:rPr>
              <a:t>兴起</a:t>
            </a:r>
            <a:r>
              <a:rPr lang="zh-CN" altLang="en-US" sz="32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+mn-ea"/>
              </a:rPr>
              <a:t>淑女是君子的佳偶</a:t>
            </a:r>
            <a:r>
              <a:rPr lang="zh-CN" altLang="zh-CN" sz="3200" b="1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+mn-ea"/>
              </a:rPr>
              <a:t>表现出</a:t>
            </a:r>
            <a:r>
              <a:rPr lang="zh-CN" altLang="zh-CN" sz="32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君子对淑女的</a:t>
            </a:r>
            <a:r>
              <a:rPr lang="zh-CN" altLang="en-US" sz="32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+mn-ea"/>
              </a:rPr>
              <a:t>爱慕和</a:t>
            </a:r>
            <a:r>
              <a:rPr lang="zh-CN" altLang="zh-CN" sz="32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殷切期盼</a:t>
            </a:r>
            <a:r>
              <a:rPr lang="zh-CN" altLang="zh-CN" sz="3200" b="1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zh-CN" sz="3200" b="1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情景交融</a:t>
            </a:r>
            <a:r>
              <a:rPr lang="zh-CN" altLang="zh-CN" sz="3200" b="1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zh-CN" sz="3200" b="1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渲染气氛</a:t>
            </a:r>
            <a:r>
              <a:rPr lang="zh-CN" altLang="zh-CN" sz="3200" b="1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奠定全文爱情基调</a:t>
            </a:r>
            <a:r>
              <a:rPr lang="zh-CN" altLang="zh-CN" sz="3200" b="1" dirty="0"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“关关雎鸠，在河之洲”描绘了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成双成对的雎鸠鸟在沙洲上嬉闹戏逐，发出悦耳的和鸣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美好画面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3" b="7420"/>
          <a:stretch>
            <a:fillRect/>
          </a:stretch>
        </p:blipFill>
        <p:spPr bwMode="auto">
          <a:xfrm>
            <a:off x="148062" y="602257"/>
            <a:ext cx="11895875" cy="6121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61446" y="122947"/>
            <a:ext cx="11895875" cy="5995555"/>
          </a:xfrm>
          <a:prstGeom prst="rect">
            <a:avLst/>
          </a:prstGeom>
          <a:gradFill>
            <a:gsLst>
              <a:gs pos="29000">
                <a:srgbClr val="E7E6E6"/>
              </a:gs>
              <a:gs pos="46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4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5" name="图片 2" descr="矢量智能对象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4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了解比兴</a:t>
              </a:r>
              <a:endParaRPr lang="zh-CN" altLang="en-US" sz="36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27961" y="1072805"/>
            <a:ext cx="11336078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/>
              <a:t>两首诗中还有哪几处运用了比兴或“起兴？并说说这样比兴或起兴的原因（前后诗句间的关系）。</a:t>
            </a:r>
            <a:endParaRPr lang="zh-CN" altLang="en-US" sz="3200" b="1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70599" y="138222"/>
            <a:ext cx="11859203" cy="6592187"/>
            <a:chOff x="170599" y="138222"/>
            <a:chExt cx="11859203" cy="659218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892" b="4961"/>
            <a:stretch>
              <a:fillRect/>
            </a:stretch>
          </p:blipFill>
          <p:spPr>
            <a:xfrm>
              <a:off x="170599" y="138222"/>
              <a:ext cx="5364713" cy="6592187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 flipH="1">
              <a:off x="1379119" y="138581"/>
              <a:ext cx="10650683" cy="6580837"/>
            </a:xfrm>
            <a:prstGeom prst="rect">
              <a:avLst/>
            </a:prstGeom>
            <a:gradFill>
              <a:gsLst>
                <a:gs pos="63000">
                  <a:srgbClr val="E7E6E6"/>
                </a:gs>
                <a:gs pos="74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500" y="1209675"/>
            <a:ext cx="4822190" cy="1847850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参差荇菜，左右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之。</a:t>
            </a:r>
            <a:endParaRPr lang="en-US" altLang="zh-CN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zh-CN" altLang="en-US" sz="11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参差荇菜，左右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zh-CN" altLang="en-US" sz="11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参差荇菜，左右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芼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之。</a:t>
            </a:r>
            <a:endParaRPr lang="en-US" altLang="zh-CN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31197" y="3428900"/>
            <a:ext cx="6256789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比兴</a:t>
            </a:r>
            <a:r>
              <a:rPr lang="zh-CN" altLang="en-US" sz="32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手法</a:t>
            </a:r>
            <a:r>
              <a:rPr lang="zh-CN" altLang="en-US" sz="32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以荇菜求取无方，兴淑女的难求</a:t>
            </a:r>
            <a:r>
              <a:rPr lang="en-US" altLang="zh-CN" sz="3200" b="1" dirty="0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以</a:t>
            </a:r>
            <a:r>
              <a:rPr lang="zh-CN" altLang="en-US" sz="3200" b="1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时而向左、时而向右</a:t>
            </a:r>
            <a:r>
              <a:rPr lang="zh-CN" altLang="en-US" sz="32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采摘荇菜的动作</a:t>
            </a:r>
            <a:r>
              <a:rPr lang="zh-CN" sz="3200" b="1" dirty="0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隐喻君子对淑女锲而不舍的追求</a:t>
            </a:r>
            <a:r>
              <a:rPr lang="zh-CN" altLang="en-US" sz="3200" b="1" dirty="0"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。</a:t>
            </a:r>
            <a:endParaRPr lang="zh-CN" altLang="en-US" sz="3200"/>
          </a:p>
        </p:txBody>
      </p:sp>
      <p:grpSp>
        <p:nvGrpSpPr>
          <p:cNvPr id="7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8" name="图片 2" descr="矢量智能对象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4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了解比兴</a:t>
              </a:r>
              <a:endParaRPr lang="zh-CN" altLang="en-US" sz="36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0" name="标题 1"/>
          <p:cNvSpPr txBox="1"/>
          <p:nvPr/>
        </p:nvSpPr>
        <p:spPr>
          <a:xfrm>
            <a:off x="5443463" y="907708"/>
            <a:ext cx="1041405" cy="2378682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关雎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2" b="7090"/>
          <a:stretch>
            <a:fillRect/>
          </a:stretch>
        </p:blipFill>
        <p:spPr>
          <a:xfrm>
            <a:off x="6741042" y="124799"/>
            <a:ext cx="5298558" cy="662042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243" y="109320"/>
            <a:ext cx="10650683" cy="6639357"/>
          </a:xfrm>
          <a:prstGeom prst="rect">
            <a:avLst/>
          </a:prstGeom>
          <a:gradFill>
            <a:gsLst>
              <a:gs pos="63000">
                <a:srgbClr val="E7E6E6"/>
              </a:gs>
              <a:gs pos="77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06277" y="988263"/>
            <a:ext cx="4546369" cy="2913082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蒹葭苍苍，白露为霜。</a:t>
            </a:r>
            <a:endParaRPr lang="en-US" altLang="zh-CN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所谓伊人，在水一方。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spcBef>
                <a:spcPct val="0"/>
              </a:spcBef>
              <a:buNone/>
            </a:pPr>
            <a:endParaRPr lang="en-US" altLang="zh-CN" sz="1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蒹葭萋萋，白露未晞。</a:t>
            </a:r>
            <a:endParaRPr lang="en-US" altLang="zh-CN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所谓伊人，在水之湄。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spcBef>
                <a:spcPct val="0"/>
              </a:spcBef>
              <a:buNone/>
            </a:pPr>
            <a:endParaRPr lang="en-US" altLang="zh-CN" sz="1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蒹葭采采，白露未已。</a:t>
            </a:r>
            <a:endParaRPr lang="en-US" altLang="zh-CN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所谓伊人，在水之涘。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spcBef>
                <a:spcPct val="0"/>
              </a:spcBef>
              <a:buNone/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4894" y="3986183"/>
            <a:ext cx="6412429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起兴</a:t>
            </a:r>
            <a:r>
              <a:rPr lang="zh-CN" altLang="en-US" sz="32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手法</a:t>
            </a:r>
            <a:r>
              <a:rPr lang="zh-CN" altLang="en-US" sz="32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以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秋景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起兴</a:t>
            </a:r>
            <a:r>
              <a:rPr lang="zh-CN" altLang="en-US" sz="32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引出主人公对伊人的追寻</a:t>
            </a:r>
            <a:r>
              <a:rPr lang="zh-CN" altLang="en-US" sz="32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。点明时令</a:t>
            </a:r>
            <a:r>
              <a:rPr lang="zh-CN" altLang="en-US" sz="32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渲染了凄清气氛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烘托主人公忧郁惆怅心情</a:t>
            </a:r>
            <a:r>
              <a:rPr lang="zh-CN" altLang="en-US" sz="32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，</a:t>
            </a:r>
            <a:r>
              <a:rPr lang="zh-CN" altLang="en-US" sz="32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达</a:t>
            </a:r>
            <a:r>
              <a:rPr lang="zh-CN" altLang="en-US" sz="32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到寓情于景、情景交融的艺术境地</a:t>
            </a:r>
            <a:r>
              <a:rPr lang="zh-CN" altLang="en-US" sz="32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lang="zh-CN" altLang="en-US" sz="3200"/>
          </a:p>
        </p:txBody>
      </p:sp>
      <p:grpSp>
        <p:nvGrpSpPr>
          <p:cNvPr id="10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11" name="图片 2" descr="矢量智能对象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4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了解比兴</a:t>
              </a:r>
              <a:endParaRPr lang="zh-CN" altLang="en-US" sz="36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标题 1"/>
          <p:cNvSpPr txBox="1"/>
          <p:nvPr/>
        </p:nvSpPr>
        <p:spPr>
          <a:xfrm>
            <a:off x="394894" y="1255463"/>
            <a:ext cx="1041405" cy="2378682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蒹葭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8139374" y="1635601"/>
            <a:ext cx="1980000" cy="198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457005" y="4251129"/>
            <a:ext cx="5344738" cy="10368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>
              <a:lnSpc>
                <a:spcPts val="6300"/>
              </a:lnSpc>
              <a:defRPr/>
            </a:pPr>
            <a:r>
              <a:rPr lang="zh-CN" altLang="en-US" sz="8800" b="1">
                <a:latin typeface="华文行楷" panose="02010800040101010101" pitchFamily="2" charset="-122"/>
                <a:ea typeface="华文行楷" panose="02010800040101010101" pitchFamily="2" charset="-122"/>
              </a:rPr>
              <a:t>深悟诗情</a:t>
            </a:r>
            <a:endParaRPr lang="zh-CN" altLang="en-US" sz="88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69398" y="1353101"/>
            <a:ext cx="2519952" cy="2380351"/>
            <a:chOff x="9398221" y="2189496"/>
            <a:chExt cx="2519952" cy="2380351"/>
          </a:xfrm>
        </p:grpSpPr>
        <p:sp>
          <p:nvSpPr>
            <p:cNvPr id="4" name="文本框 3"/>
            <p:cNvSpPr txBox="1"/>
            <p:nvPr/>
          </p:nvSpPr>
          <p:spPr>
            <a:xfrm>
              <a:off x="9398221" y="2354145"/>
              <a:ext cx="2519952" cy="2215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zh-CN" altLang="en-US" sz="13800" b="1">
                  <a:gradFill>
                    <a:gsLst>
                      <a:gs pos="33000">
                        <a:prstClr val="black"/>
                      </a:gs>
                      <a:gs pos="64000">
                        <a:schemeClr val="accent6">
                          <a:lumMod val="75000"/>
                        </a:schemeClr>
                      </a:gs>
                    </a:gsLst>
                    <a:lin ang="5400000" scaled="1"/>
                  </a:gradFill>
                  <a:latin typeface="华文行楷" panose="02010800040101010101" pitchFamily="2" charset="-122"/>
                  <a:ea typeface="华文行楷" panose="02010800040101010101" pitchFamily="2" charset="-122"/>
                </a:rPr>
                <a:t>叁</a:t>
              </a:r>
              <a:endParaRPr lang="zh-CN" altLang="en-US" sz="13800" b="1">
                <a:gradFill>
                  <a:gsLst>
                    <a:gs pos="33000">
                      <a:prstClr val="black"/>
                    </a:gs>
                    <a:gs pos="64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pic>
          <p:nvPicPr>
            <p:cNvPr id="5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85189" y="2189496"/>
              <a:ext cx="1412391" cy="1960522"/>
            </a:xfrm>
            <a:custGeom>
              <a:avLst/>
              <a:gdLst>
                <a:gd name="connsiteX0" fmla="*/ 0 w 778512"/>
                <a:gd name="connsiteY0" fmla="*/ 0 h 3184583"/>
                <a:gd name="connsiteX1" fmla="*/ 778512 w 778512"/>
                <a:gd name="connsiteY1" fmla="*/ 0 h 3184583"/>
                <a:gd name="connsiteX2" fmla="*/ 778512 w 778512"/>
                <a:gd name="connsiteY2" fmla="*/ 415984 h 3184583"/>
                <a:gd name="connsiteX3" fmla="*/ 632880 w 778512"/>
                <a:gd name="connsiteY3" fmla="*/ 415984 h 3184583"/>
                <a:gd name="connsiteX4" fmla="*/ 632880 w 778512"/>
                <a:gd name="connsiteY4" fmla="*/ 1187369 h 3184583"/>
                <a:gd name="connsiteX5" fmla="*/ 129662 w 778512"/>
                <a:gd name="connsiteY5" fmla="*/ 1187369 h 3184583"/>
                <a:gd name="connsiteX6" fmla="*/ 129662 w 778512"/>
                <a:gd name="connsiteY6" fmla="*/ 3184583 h 3184583"/>
                <a:gd name="connsiteX7" fmla="*/ 0 w 778512"/>
                <a:gd name="connsiteY7" fmla="*/ 3184583 h 318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8512" h="3184583">
                  <a:moveTo>
                    <a:pt x="0" y="0"/>
                  </a:moveTo>
                  <a:lnTo>
                    <a:pt x="778512" y="0"/>
                  </a:lnTo>
                  <a:lnTo>
                    <a:pt x="778512" y="415984"/>
                  </a:lnTo>
                  <a:lnTo>
                    <a:pt x="632880" y="415984"/>
                  </a:lnTo>
                  <a:lnTo>
                    <a:pt x="632880" y="1187369"/>
                  </a:lnTo>
                  <a:lnTo>
                    <a:pt x="129662" y="1187369"/>
                  </a:lnTo>
                  <a:lnTo>
                    <a:pt x="129662" y="3184583"/>
                  </a:lnTo>
                  <a:lnTo>
                    <a:pt x="0" y="3184583"/>
                  </a:lnTo>
                  <a:close/>
                </a:path>
              </a:pathLst>
            </a:custGeom>
          </p:spPr>
        </p:pic>
        <p:pic>
          <p:nvPicPr>
            <p:cNvPr id="6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71063" y="2284450"/>
              <a:ext cx="447811" cy="43287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5" name="图片 2" descr="矢量智能对象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4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深悟诗情</a:t>
              </a:r>
              <a:endParaRPr lang="zh-CN" altLang="en-US" sz="36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55980" y="1535430"/>
            <a:ext cx="10554335" cy="20840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457200" indent="-45720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请用以下句式：我心中理想的对象是</a:t>
            </a:r>
            <a:r>
              <a:rPr lang="zh-CN" altLang="en-US" sz="32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200">
                <a:effectLst/>
                <a:latin typeface="方正楷体_GBK" charset="0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特点</a:t>
            </a:r>
            <a:r>
              <a:rPr lang="en-US" altLang="zh-CN" sz="3200">
                <a:effectLst/>
                <a:latin typeface="方正楷体_GBK" charset="0"/>
                <a:sym typeface="微软雅黑" panose="020B0503020204020204" charset="-122"/>
              </a:rPr>
              <a:t>)</a:t>
            </a:r>
            <a:r>
              <a:rPr lang="zh-CN" altLang="en-US" sz="3200" b="1">
                <a:effectLst/>
                <a:latin typeface="方正楷体_GBK" charset="0"/>
                <a:sym typeface="微软雅黑" panose="020B0503020204020204" charset="-122"/>
              </a:rPr>
              <a:t>的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，与诗中的</a:t>
            </a:r>
            <a:r>
              <a:rPr lang="zh-CN" altLang="en-US" sz="32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2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>
                <a:effectLst/>
                <a:latin typeface="方正楷体_GBK" charset="0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君子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淑女</a:t>
            </a:r>
            <a:r>
              <a:rPr lang="en-US" altLang="zh-CN" sz="3200">
                <a:effectLst/>
                <a:latin typeface="方正楷体_GBK" charset="0"/>
                <a:sym typeface="微软雅黑" panose="020B0503020204020204" charset="-122"/>
              </a:rPr>
              <a:t>)</a:t>
            </a:r>
            <a:r>
              <a:rPr lang="zh-CN" altLang="en-US" sz="3200" b="1">
                <a:effectLst/>
                <a:latin typeface="方正楷体_GBK" charset="0"/>
                <a:sym typeface="微软雅黑" panose="020B0503020204020204" charset="-122"/>
              </a:rPr>
              <a:t>相似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，从</a:t>
            </a:r>
            <a:r>
              <a:rPr lang="en-US" altLang="zh-CN" sz="32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3200">
                <a:effectLst/>
                <a:latin typeface="方正楷体_GBK" charset="0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字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词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句</a:t>
            </a:r>
            <a:r>
              <a:rPr lang="en-US" altLang="zh-CN" sz="3200">
                <a:effectLst/>
                <a:latin typeface="方正楷体_GBK" charset="0"/>
                <a:sym typeface="微软雅黑" panose="020B0503020204020204" charset="-122"/>
              </a:rPr>
              <a:t>)</a:t>
            </a:r>
            <a:r>
              <a:rPr lang="zh-CN" altLang="en-US" sz="3200" b="1">
                <a:effectLst/>
                <a:latin typeface="方正楷体_GBK" charset="0"/>
                <a:sym typeface="微软雅黑" panose="020B0503020204020204" charset="-122"/>
              </a:rPr>
              <a:t>中可以看出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4215" y="953418"/>
            <a:ext cx="5007935" cy="5650580"/>
          </a:xfrm>
        </p:spPr>
        <p:txBody>
          <a:bodyPr>
            <a:noAutofit/>
          </a:bodyPr>
          <a:lstStyle/>
          <a:p>
            <a:pPr marL="0" indent="0">
              <a:lnSpc>
                <a:spcPts val="3400"/>
              </a:lnSpc>
              <a:buNone/>
            </a:pP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关雎</a:t>
            </a: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诗经</a:t>
            </a: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的首篇，地位重要。有研究者认为其能居于篇首，不在于它写一个爱情故事，而在于它写了一个合乎“礼义”标准的爱情故事，即对“君子”与“淑女”间的标准爱情进行了诗意表达。</a:t>
            </a:r>
            <a:endParaRPr lang="en-US" altLang="zh-CN" sz="3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000" b="1">
                <a:latin typeface="+mn-ea"/>
              </a:rPr>
              <a:t>细读诗歌，分析诗中有关“君子”“淑女”的字词，揣摩他们各自的形象特征。</a:t>
            </a:r>
            <a:endParaRPr lang="en-US" altLang="zh-CN" sz="3000" b="1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57520" y="467995"/>
            <a:ext cx="6356350" cy="214884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noAutofit/>
          </a:bodyPr>
          <a:lstStyle/>
          <a:p>
            <a:pPr lvl="0" algn="ctr">
              <a:lnSpc>
                <a:spcPct val="10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淑女</a:t>
            </a:r>
            <a:endParaRPr lang="en-US" altLang="zh-CN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lvl="0" indent="-4572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形容词：窈窕</a:t>
            </a:r>
            <a:r>
              <a:rPr lang="en-US" altLang="zh-CN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——</a:t>
            </a: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lvl="0" indent="-4572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动作描写：流、采、芼</a:t>
            </a:r>
            <a:r>
              <a:rPr lang="en-US" altLang="zh-CN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——</a:t>
            </a: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57520" y="2879090"/>
            <a:ext cx="6356350" cy="3399790"/>
          </a:xfrm>
          <a:prstGeom prst="rect">
            <a:avLst/>
          </a:prstGeom>
          <a:solidFill>
            <a:srgbClr val="E7E6E6">
              <a:alpha val="70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noAutofit/>
          </a:bodyPr>
          <a:lstStyle/>
          <a:p>
            <a:pPr lvl="0" algn="ctr">
              <a:spcBef>
                <a:spcPts val="1000"/>
              </a:spcBef>
            </a:pP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君子</a:t>
            </a:r>
            <a:endParaRPr lang="en-US" altLang="zh-CN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lvl="0" indent="-4572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心理动作：悠哉悠哉，辗转反侧</a:t>
            </a: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  <a:p>
            <a:pPr lvl="0" indent="0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    ——</a:t>
            </a: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  <a:p>
            <a:pPr marL="457200" lvl="0" indent="-4572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寤寐求之、琴瑟友之、钟鼓乐之</a:t>
            </a: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  <a:p>
            <a:pPr lvl="0" indent="0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    ——</a:t>
            </a: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  <a:p>
            <a:pPr marL="457200" lvl="0" indent="-4572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追求过程：</a:t>
            </a: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琴瑟、</a:t>
            </a: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钟鼓</a:t>
            </a:r>
            <a:r>
              <a:rPr lang="en-US" altLang="zh-CN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——</a:t>
            </a:r>
            <a:endParaRPr lang="en-US" altLang="zh-CN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lvl="0" indent="0"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6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7" name="图片 2" descr="矢量智能对象"/>
            <p:cNvPicPr>
              <a:picLocks noChangeAspect="1" noChangeArrowheads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6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chemeClr val="bg2">
                      <a:lumMod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深悟诗情</a:t>
              </a:r>
              <a:endPara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968105" y="1005840"/>
            <a:ext cx="17240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文静美好</a:t>
            </a:r>
            <a:endParaRPr lang="zh-CN" altLang="en-US" sz="28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17790" y="2029460"/>
            <a:ext cx="40055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勤劳能干、理智慎重</a:t>
            </a:r>
            <a:endParaRPr lang="zh-CN" altLang="en-US" sz="28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78625" y="3943985"/>
            <a:ext cx="3566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执着热烈</a:t>
            </a:r>
            <a:r>
              <a:rPr lang="en-US" altLang="zh-CN" sz="2800">
                <a:effectLst/>
                <a:latin typeface="方正楷体_GBK" charset="0"/>
                <a:sym typeface="微软雅黑" panose="020B050302020402020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痴情、坦率</a:t>
            </a:r>
            <a:r>
              <a:rPr lang="en-US" altLang="zh-CN" sz="2800">
                <a:effectLst/>
                <a:latin typeface="方正楷体_GBK" charset="0"/>
                <a:sym typeface="微软雅黑" panose="020B0503020204020204" charset="-122"/>
              </a:rPr>
              <a:t>)</a:t>
            </a:r>
            <a:endParaRPr lang="en-US" altLang="zh-CN" sz="28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78625" y="5093335"/>
            <a:ext cx="3566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克制与尊重</a:t>
            </a:r>
            <a:endParaRPr lang="zh-CN" altLang="en-US" sz="28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344785" y="5630545"/>
            <a:ext cx="16770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情趣高雅</a:t>
            </a:r>
            <a:endParaRPr lang="zh-CN" altLang="en-US" sz="28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  <p:bldP spid="12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5" name="图片 2" descr="矢量智能对象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4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深悟诗情</a:t>
              </a:r>
              <a:endParaRPr lang="zh-CN" altLang="en-US" sz="36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55980" y="925830"/>
            <a:ext cx="10554335" cy="75565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457200" indent="-45720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3200" b="1"/>
              <a:t>君子在追求过程中，他的情感是怎样变化的？</a:t>
            </a:r>
            <a:endParaRPr lang="zh-CN" altLang="en-US" sz="3200" b="1"/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386019" y="2926053"/>
            <a:ext cx="173206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sz="28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lt"/>
              </a:rPr>
              <a:t>窈窕淑女</a:t>
            </a:r>
            <a:r>
              <a:rPr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lt"/>
              </a:rPr>
              <a:t>，</a:t>
            </a:r>
            <a:endParaRPr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</a:pPr>
            <a:r>
              <a:rPr sz="28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lt"/>
              </a:rPr>
              <a:t>君子好逑</a:t>
            </a:r>
            <a:endParaRPr lang="zh-CN" altLang="en-US" sz="2800" dirty="0" err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266190" y="1708150"/>
            <a:ext cx="2133600" cy="12109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一见钟情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爱慕、期盼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058568" y="2926053"/>
            <a:ext cx="1752853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sz="28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lt"/>
              </a:rPr>
              <a:t>窈窕淑女</a:t>
            </a:r>
            <a:r>
              <a:rPr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lt"/>
              </a:rPr>
              <a:t>，</a:t>
            </a:r>
            <a:endParaRPr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lt"/>
            </a:endParaRPr>
          </a:p>
          <a:p>
            <a:pPr>
              <a:lnSpc>
                <a:spcPct val="130000"/>
              </a:lnSpc>
            </a:pPr>
            <a:r>
              <a:rPr sz="28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lt"/>
              </a:rPr>
              <a:t>寤寐</a:t>
            </a:r>
            <a:r>
              <a:rPr sz="2800" u="sng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lt"/>
              </a:rPr>
              <a:t>求之</a:t>
            </a:r>
            <a:endParaRPr sz="2800" u="sng" dirty="0" err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3816985" y="1678940"/>
            <a:ext cx="2456815" cy="124015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朝思暮想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相思、追求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6688103" y="2926053"/>
            <a:ext cx="2052320" cy="1018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30000"/>
              </a:lnSpc>
              <a:buClrTx/>
              <a:buSzTx/>
              <a:buNone/>
            </a:pPr>
            <a:r>
              <a: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lt"/>
              </a:rPr>
              <a:t>悠哉悠哉，</a:t>
            </a:r>
            <a:endParaRPr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lt"/>
            </a:endParaRPr>
          </a:p>
          <a:p>
            <a:pPr algn="l">
              <a:lnSpc>
                <a:spcPct val="130000"/>
              </a:lnSpc>
              <a:buClrTx/>
              <a:buSzTx/>
              <a:buNone/>
            </a:pPr>
            <a:r>
              <a:rPr sz="28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lt"/>
              </a:rPr>
              <a:t>辗转反侧</a:t>
            </a:r>
            <a:endParaRPr sz="2400" u="sng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lt"/>
            </a:endParaRPr>
          </a:p>
          <a:p>
            <a:pPr algn="l">
              <a:lnSpc>
                <a:spcPct val="130000"/>
              </a:lnSpc>
              <a:buClrTx/>
              <a:buSzTx/>
              <a:buNone/>
            </a:pPr>
            <a:endParaRPr sz="2400" u="sng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6690995" y="1681480"/>
            <a:ext cx="1989455" cy="12109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求而不得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焦虑、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忧思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9197340" y="2938780"/>
            <a:ext cx="2039620" cy="1005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30000"/>
              </a:lnSpc>
              <a:buClrTx/>
              <a:buSz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琴</a:t>
            </a:r>
            <a:r>
              <a:rPr sz="28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瑟</a:t>
            </a:r>
            <a:r>
              <a:rPr sz="2800" u="sng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友之</a:t>
            </a:r>
            <a:endParaRPr sz="2800" u="sng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algn="l">
              <a:lnSpc>
                <a:spcPct val="130000"/>
              </a:lnSpc>
              <a:buClrTx/>
              <a:buSzTx/>
              <a:buNone/>
            </a:pPr>
            <a:r>
              <a:rPr sz="28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钟鼓</a:t>
            </a:r>
            <a:r>
              <a:rPr sz="28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乐之</a:t>
            </a:r>
            <a:endParaRPr sz="2400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lt"/>
            </a:endParaRPr>
          </a:p>
          <a:p>
            <a:pPr algn="l">
              <a:lnSpc>
                <a:spcPct val="130000"/>
              </a:lnSpc>
              <a:buClrTx/>
              <a:buSzTx/>
              <a:buNone/>
            </a:pPr>
            <a:endParaRPr sz="2400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9097645" y="1681480"/>
            <a:ext cx="2141855" cy="12109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幻想迎娶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激动、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喜悦</a:t>
            </a:r>
            <a:endParaRPr lang="zh-CN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>
            <p:custDataLst>
              <p:tags r:id="rId10"/>
            </p:custDataLst>
          </p:nvPr>
        </p:nvGrpSpPr>
        <p:grpSpPr>
          <a:xfrm>
            <a:off x="1621155" y="4268470"/>
            <a:ext cx="1100455" cy="672002"/>
            <a:chOff x="1813214" y="5370506"/>
            <a:chExt cx="1562735" cy="672208"/>
          </a:xfrm>
        </p:grpSpPr>
        <p:sp>
          <p:nvSpPr>
            <p:cNvPr id="22" name="矩形: 圆角 13"/>
            <p:cNvSpPr/>
            <p:nvPr>
              <p:custDataLst>
                <p:tags r:id="rId11"/>
              </p:custDataLst>
            </p:nvPr>
          </p:nvSpPr>
          <p:spPr>
            <a:xfrm flipH="1" flipV="1">
              <a:off x="1886048" y="5370506"/>
              <a:ext cx="826370" cy="11963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B68F">
                    <a:alpha val="29020"/>
                  </a:srgbClr>
                </a:gs>
                <a:gs pos="51000">
                  <a:srgbClr val="F3A976">
                    <a:alpha val="29767"/>
                  </a:srgbClr>
                </a:gs>
                <a:gs pos="1600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rgbClr val="FF803A">
                    <a:alpha val="1000"/>
                  </a:srgbClr>
                </a:gs>
              </a:gsLst>
              <a:lin ang="10800000" scaled="1"/>
              <a:tileRect/>
            </a:gradFill>
            <a:ln w="12700">
              <a:noFill/>
            </a:ln>
            <a:effectLst>
              <a:outerShdw blurRad="127000" dist="63500" dir="2700000" algn="tl" rotWithShape="0">
                <a:schemeClr val="accent2">
                  <a:alpha val="1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25000" lnSpcReduction="20000"/>
            </a:bodyPr>
            <a:p>
              <a:pPr algn="ctr"/>
              <a:endParaRPr lang="zh-CN" alt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12"/>
              </p:custDataLst>
            </p:nvPr>
          </p:nvSpPr>
          <p:spPr>
            <a:xfrm>
              <a:off x="1813214" y="5489459"/>
              <a:ext cx="1562735" cy="5532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0">
              <a:srgbClr val="FFFFFF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zh-CN" altLang="en-US" sz="3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爱慕</a:t>
              </a:r>
              <a:endPara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3"/>
            </p:custDataLst>
          </p:nvPr>
        </p:nvGrpSpPr>
        <p:grpSpPr>
          <a:xfrm>
            <a:off x="4361815" y="4267835"/>
            <a:ext cx="1100455" cy="672637"/>
            <a:chOff x="1813214" y="5494369"/>
            <a:chExt cx="1562735" cy="672843"/>
          </a:xfrm>
        </p:grpSpPr>
        <p:sp>
          <p:nvSpPr>
            <p:cNvPr id="41" name="矩形: 圆角 13"/>
            <p:cNvSpPr/>
            <p:nvPr>
              <p:custDataLst>
                <p:tags r:id="rId14"/>
              </p:custDataLst>
            </p:nvPr>
          </p:nvSpPr>
          <p:spPr>
            <a:xfrm flipH="1" flipV="1">
              <a:off x="1886048" y="5494369"/>
              <a:ext cx="826370" cy="11963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B68F">
                    <a:alpha val="29020"/>
                  </a:srgbClr>
                </a:gs>
                <a:gs pos="51000">
                  <a:srgbClr val="F3A976">
                    <a:alpha val="29767"/>
                  </a:srgbClr>
                </a:gs>
                <a:gs pos="1600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rgbClr val="FF803A">
                    <a:alpha val="1000"/>
                  </a:srgbClr>
                </a:gs>
              </a:gsLst>
              <a:lin ang="10800000" scaled="1"/>
              <a:tileRect/>
            </a:gradFill>
            <a:ln w="12700">
              <a:noFill/>
            </a:ln>
            <a:effectLst>
              <a:outerShdw blurRad="127000" dist="63500" dir="2700000" algn="tl" rotWithShape="0">
                <a:schemeClr val="accent2">
                  <a:alpha val="1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25000" lnSpcReduction="20000"/>
            </a:bodyPr>
            <a:p>
              <a:pPr algn="ctr"/>
              <a:endParaRPr lang="zh-CN" alt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15"/>
              </p:custDataLst>
            </p:nvPr>
          </p:nvSpPr>
          <p:spPr>
            <a:xfrm>
              <a:off x="1813214" y="5613957"/>
              <a:ext cx="1562735" cy="5532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0">
              <a:srgbClr val="FFFFFF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zh-CN" altLang="en-US" sz="3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相思</a:t>
              </a:r>
              <a:endPara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>
            <p:custDataLst>
              <p:tags r:id="rId16"/>
            </p:custDataLst>
          </p:nvPr>
        </p:nvGrpSpPr>
        <p:grpSpPr>
          <a:xfrm>
            <a:off x="7026275" y="4268470"/>
            <a:ext cx="1100455" cy="672002"/>
            <a:chOff x="1813214" y="5370506"/>
            <a:chExt cx="1562735" cy="672208"/>
          </a:xfrm>
        </p:grpSpPr>
        <p:sp>
          <p:nvSpPr>
            <p:cNvPr id="44" name="矩形: 圆角 13"/>
            <p:cNvSpPr/>
            <p:nvPr>
              <p:custDataLst>
                <p:tags r:id="rId17"/>
              </p:custDataLst>
            </p:nvPr>
          </p:nvSpPr>
          <p:spPr>
            <a:xfrm flipH="1" flipV="1">
              <a:off x="1886048" y="5370506"/>
              <a:ext cx="826370" cy="11963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B68F">
                    <a:alpha val="29020"/>
                  </a:srgbClr>
                </a:gs>
                <a:gs pos="51000">
                  <a:srgbClr val="F3A976">
                    <a:alpha val="29767"/>
                  </a:srgbClr>
                </a:gs>
                <a:gs pos="1600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rgbClr val="FF803A">
                    <a:alpha val="1000"/>
                  </a:srgbClr>
                </a:gs>
              </a:gsLst>
              <a:lin ang="10800000" scaled="1"/>
              <a:tileRect/>
            </a:gradFill>
            <a:ln w="12700">
              <a:noFill/>
            </a:ln>
            <a:effectLst>
              <a:outerShdw blurRad="127000" dist="63500" dir="2700000" algn="tl" rotWithShape="0">
                <a:schemeClr val="accent2">
                  <a:alpha val="1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25000" lnSpcReduction="20000"/>
            </a:bodyPr>
            <a:p>
              <a:pPr algn="ctr"/>
              <a:endParaRPr lang="zh-CN" alt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58" name="文本框 57"/>
            <p:cNvSpPr txBox="1"/>
            <p:nvPr>
              <p:custDataLst>
                <p:tags r:id="rId18"/>
              </p:custDataLst>
            </p:nvPr>
          </p:nvSpPr>
          <p:spPr>
            <a:xfrm>
              <a:off x="1813214" y="5489459"/>
              <a:ext cx="1562735" cy="5532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0">
              <a:srgbClr val="FFFFFF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zh-CN" altLang="en-US" sz="3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焦虑</a:t>
              </a:r>
              <a:endPara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>
            <p:custDataLst>
              <p:tags r:id="rId19"/>
            </p:custDataLst>
          </p:nvPr>
        </p:nvGrpSpPr>
        <p:grpSpPr>
          <a:xfrm>
            <a:off x="9516110" y="4267835"/>
            <a:ext cx="1100455" cy="672638"/>
            <a:chOff x="1886256" y="5489287"/>
            <a:chExt cx="1562735" cy="672844"/>
          </a:xfrm>
        </p:grpSpPr>
        <p:sp>
          <p:nvSpPr>
            <p:cNvPr id="60" name="矩形: 圆角 13"/>
            <p:cNvSpPr/>
            <p:nvPr>
              <p:custDataLst>
                <p:tags r:id="rId20"/>
              </p:custDataLst>
            </p:nvPr>
          </p:nvSpPr>
          <p:spPr>
            <a:xfrm flipH="1" flipV="1">
              <a:off x="2076318" y="5489287"/>
              <a:ext cx="826370" cy="11963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B68F">
                    <a:alpha val="29020"/>
                  </a:srgbClr>
                </a:gs>
                <a:gs pos="51000">
                  <a:srgbClr val="F3A976">
                    <a:alpha val="29767"/>
                  </a:srgbClr>
                </a:gs>
                <a:gs pos="1600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rgbClr val="FF803A">
                    <a:alpha val="1000"/>
                  </a:srgbClr>
                </a:gs>
              </a:gsLst>
              <a:lin ang="10800000" scaled="1"/>
              <a:tileRect/>
            </a:gradFill>
            <a:ln w="12700">
              <a:noFill/>
            </a:ln>
            <a:effectLst>
              <a:outerShdw blurRad="127000" dist="63500" dir="2700000" algn="tl" rotWithShape="0">
                <a:schemeClr val="accent2">
                  <a:alpha val="1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25000" lnSpcReduction="20000"/>
            </a:bodyPr>
            <a:p>
              <a:pPr algn="ctr"/>
              <a:endParaRPr lang="zh-CN" alt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61" name="文本框 60"/>
            <p:cNvSpPr txBox="1"/>
            <p:nvPr>
              <p:custDataLst>
                <p:tags r:id="rId21"/>
              </p:custDataLst>
            </p:nvPr>
          </p:nvSpPr>
          <p:spPr>
            <a:xfrm>
              <a:off x="1886256" y="5608876"/>
              <a:ext cx="1562735" cy="5532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0">
              <a:srgbClr val="FFFFFF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zh-CN" altLang="en-US" sz="3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喜悦</a:t>
              </a:r>
              <a:endPara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  <p:bldP spid="8" grpId="0"/>
      <p:bldP spid="9" grpId="0" animBg="1"/>
      <p:bldP spid="11" grpId="0"/>
      <p:bldP spid="12" grpId="0" animBg="1"/>
      <p:bldP spid="13" grpId="0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06"/>
          <a:stretch>
            <a:fillRect/>
          </a:stretch>
        </p:blipFill>
        <p:spPr bwMode="auto">
          <a:xfrm>
            <a:off x="134679" y="1443458"/>
            <a:ext cx="11895875" cy="527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161446" y="122947"/>
            <a:ext cx="11895875" cy="5995555"/>
          </a:xfrm>
          <a:prstGeom prst="rect">
            <a:avLst/>
          </a:prstGeom>
          <a:gradFill>
            <a:gsLst>
              <a:gs pos="41000">
                <a:srgbClr val="E7E6E6"/>
              </a:gs>
              <a:gs pos="61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7163" y="646520"/>
            <a:ext cx="11217671" cy="1900204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4400" b="1">
                <a:solidFill>
                  <a:srgbClr val="C00000"/>
                </a:solidFill>
                <a:latin typeface="+mn-ea"/>
              </a:rPr>
              <a:t>《</a:t>
            </a:r>
            <a:r>
              <a:rPr lang="zh-CN" altLang="en-US" sz="4400" b="1">
                <a:solidFill>
                  <a:srgbClr val="C00000"/>
                </a:solidFill>
                <a:latin typeface="+mn-ea"/>
              </a:rPr>
              <a:t>关雎</a:t>
            </a:r>
            <a:r>
              <a:rPr lang="en-US" altLang="zh-CN" sz="4400" b="1">
                <a:solidFill>
                  <a:srgbClr val="C00000"/>
                </a:solidFill>
                <a:latin typeface="+mn-ea"/>
              </a:rPr>
              <a:t>》</a:t>
            </a:r>
            <a:r>
              <a:rPr lang="en-US" altLang="zh-CN" sz="4400" b="1">
                <a:latin typeface="+mn-ea"/>
              </a:rPr>
              <a:t>·</a:t>
            </a:r>
            <a:r>
              <a:rPr lang="zh-CN" altLang="en-US" sz="4400" b="1">
                <a:latin typeface="+mn-ea"/>
              </a:rPr>
              <a:t>恋爱典范</a:t>
            </a:r>
            <a:endParaRPr lang="en-US" altLang="zh-CN" sz="4400" b="1">
              <a:latin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b="1">
                <a:latin typeface="+mn-ea"/>
              </a:rPr>
              <a:t>    </a:t>
            </a:r>
            <a:r>
              <a:rPr lang="zh-CN" altLang="en-US" sz="3200" b="1">
                <a:latin typeface="+mn-ea"/>
              </a:rPr>
              <a:t>既承认男女之爱是自然而正常的，又要求男女应该注重自我德行修养，要爱得守规矩、有节制，这才合乎“礼义”。</a:t>
            </a:r>
            <a:endParaRPr lang="en-US" altLang="zh-CN" b="1">
              <a:latin typeface="+mn-ea"/>
            </a:endParaRPr>
          </a:p>
        </p:txBody>
      </p:sp>
      <p:grpSp>
        <p:nvGrpSpPr>
          <p:cNvPr id="6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7" name="图片 2" descr="矢量智能对象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6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chemeClr val="bg2">
                      <a:lumMod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深悟诗情</a:t>
              </a:r>
              <a:endPara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文本框 30"/>
          <p:cNvSpPr txBox="1"/>
          <p:nvPr/>
        </p:nvSpPr>
        <p:spPr>
          <a:xfrm>
            <a:off x="835025" y="1434465"/>
            <a:ext cx="10566400" cy="38461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874395" indent="-5143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负责的爱情。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有明确的婚姻目的，最终又归于美满，不是青年男女之问短暂的邂逅、一时的激情。</a:t>
            </a:r>
            <a:endParaRPr lang="zh-CN" altLang="en-US" sz="3200" b="1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874395" indent="-5143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美德的结合。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男女双方，乃是兼有德行的“君子”和有体貌之美和德行之善的 “淑女”。</a:t>
            </a:r>
            <a:endParaRPr lang="zh-CN" altLang="en-US" sz="3200" b="1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874395" indent="-5143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节制的恋爱。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诗虽是写男方对女方的追求，相思，也只是独自在那里“辗转反侧”，爱得很守规矩。既有真实的颇为深厚的感情，又表露得平和而有分寸。</a:t>
            </a:r>
            <a:endParaRPr lang="zh-CN" altLang="en-US" sz="3200" b="1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9" name="图片 2" descr="矢量智能对象"/>
            <p:cNvPicPr>
              <a:picLocks noChangeAspect="1" noChangeArrowheads="1"/>
            </p:cNvPicPr>
            <p:nvPr/>
          </p:nvPicPr>
          <p:blipFill>
            <a:blip r:embed="rId1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4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学习目标</a:t>
              </a:r>
              <a:endParaRPr lang="zh-CN" altLang="en-US" sz="36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4" name="文本框 13"/>
          <p:cNvSpPr txBox="1"/>
          <p:nvPr>
            <p:custDataLst>
              <p:tags r:id="rId2"/>
            </p:custDataLst>
          </p:nvPr>
        </p:nvSpPr>
        <p:spPr>
          <a:xfrm>
            <a:off x="1028700" y="1460500"/>
            <a:ext cx="10302875" cy="1076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了解有关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诗经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的文学常识，诵读两首诗，把握好语气语调，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读出韵律和节奏</a:t>
            </a:r>
            <a:r>
              <a:rPr lang="en-US" altLang="zh-CN" sz="3200">
                <a:effectLst/>
                <a:latin typeface="方正楷体_GBK" charset="0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重点</a:t>
            </a:r>
            <a:r>
              <a:rPr lang="en-US" altLang="zh-CN" sz="3200">
                <a:effectLst/>
                <a:latin typeface="方正楷体_GBK" charset="0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文本框 13"/>
          <p:cNvSpPr txBox="1"/>
          <p:nvPr>
            <p:custDataLst>
              <p:tags r:id="rId3"/>
            </p:custDataLst>
          </p:nvPr>
        </p:nvSpPr>
        <p:spPr>
          <a:xfrm>
            <a:off x="1028700" y="2818765"/>
            <a:ext cx="10116820" cy="1076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了解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诗经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重章叠句的特点和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赋比兴的手法，</a:t>
            </a:r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体会诗歌的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音韵美</a:t>
            </a:r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意境美</a:t>
            </a:r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含蓄美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重难点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" name="文本框 13"/>
          <p:cNvSpPr txBox="1"/>
          <p:nvPr>
            <p:custDataLst>
              <p:tags r:id="rId4"/>
            </p:custDataLst>
          </p:nvPr>
        </p:nvSpPr>
        <p:spPr>
          <a:xfrm>
            <a:off x="1028391" y="4177317"/>
            <a:ext cx="10351750" cy="1076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indent="0" fontAlgn="auto">
              <a:lnSpc>
                <a:spcPct val="1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把握诗的内容及其思想感情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，感受中国传统的爱情观</a:t>
            </a:r>
            <a:r>
              <a:rPr lang="en-US" altLang="zh-CN" sz="3200">
                <a:effectLst/>
                <a:latin typeface="方正楷体_GBK" charset="0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重难点</a:t>
            </a:r>
            <a:r>
              <a:rPr lang="en-US" altLang="zh-CN" sz="3200">
                <a:effectLst/>
                <a:latin typeface="方正楷体_GBK" charset="0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4025" y="1189990"/>
            <a:ext cx="5008245" cy="474599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《兼葭》选自十五《国风》《</a:t>
            </a:r>
            <a:r>
              <a:rPr lang="zh-CN" altLang="en-US" sz="3000" b="1" u="sng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秦风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》，属秦国民歌。</a:t>
            </a:r>
            <a:endParaRPr lang="zh-CN" altLang="en-US" sz="3000" b="1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“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秦风</a:t>
            </a: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”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多言车马田猎，粗犷质朴，而本诗却神韵缥缈，引人遐想，也是一首优美的怀人诗作。《兼葭》被誉为中国的</a:t>
            </a:r>
            <a:r>
              <a:rPr lang="zh-CN" altLang="en-US" sz="3000" b="1" u="sng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第一首朦胧诗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。朦胧最容易产生美感，产生联想。</a:t>
            </a:r>
            <a:endParaRPr lang="en-US" altLang="zh-CN" sz="3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000" b="1">
                <a:latin typeface="+mn-ea"/>
              </a:rPr>
              <a:t>追求者和伊人分别是怎样的形象？</a:t>
            </a:r>
            <a:endParaRPr lang="zh-CN" altLang="en-US" sz="3000" b="1">
              <a:latin typeface="+mn-ea"/>
            </a:endParaRPr>
          </a:p>
        </p:txBody>
      </p:sp>
      <p:grpSp>
        <p:nvGrpSpPr>
          <p:cNvPr id="6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7" name="图片 2" descr="矢量智能对象"/>
            <p:cNvPicPr>
              <a:picLocks noChangeAspect="1" noChangeArrowheads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6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chemeClr val="bg2">
                      <a:lumMod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深悟诗情</a:t>
              </a:r>
              <a:endPara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02" name="textbox 402"/>
          <p:cNvSpPr/>
          <p:nvPr/>
        </p:nvSpPr>
        <p:spPr>
          <a:xfrm>
            <a:off x="8488336" y="5205767"/>
            <a:ext cx="1403846" cy="1468913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87000"/>
              </a:lnSpc>
            </a:pPr>
            <a:endParaRPr sz="2175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40215" y="3971290"/>
            <a:ext cx="25006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孤寂、惆怅又炽热</a:t>
            </a:r>
            <a:endParaRPr lang="zh-CN" altLang="en-US" sz="28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85130" y="425450"/>
            <a:ext cx="6356350" cy="4498975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noAutofit/>
          </a:bodyPr>
          <a:p>
            <a:pPr lvl="0" algn="ctr">
              <a:lnSpc>
                <a:spcPct val="10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追求者</a:t>
            </a: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lvl="0" indent="-4572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道阻且长、道阻且跻、</a:t>
            </a:r>
            <a:r>
              <a:rPr lang="en-US" altLang="zh-CN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</a:t>
            </a: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道阻且右、溯洄从之、溯游从之</a:t>
            </a:r>
            <a:r>
              <a:rPr lang="en-US" altLang="zh-CN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——</a:t>
            </a:r>
            <a:endParaRPr lang="en-US" altLang="zh-CN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lvl="0" indent="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20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lvl="0" indent="-4572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白露为霜、白露未晞、白露未已</a:t>
            </a:r>
            <a:r>
              <a:rPr lang="en-US" altLang="zh-CN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——</a:t>
            </a:r>
            <a:endParaRPr lang="en-US" altLang="zh-CN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  <a:p>
            <a:pPr marL="457200" lvl="0" indent="-4572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  <a:p>
            <a:pPr marL="457200" lvl="0" indent="-4572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蒹葭、白露、宛在水中央、宛在水中坻、宛在水中沚</a:t>
            </a:r>
            <a:r>
              <a:rPr lang="en-US" altLang="zh-CN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——</a:t>
            </a: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  <a:p>
            <a:pPr marL="457200" lvl="0" indent="-4572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lvl="0" indent="-4572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lvl="0" indent="-4572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0920" y="1871345"/>
            <a:ext cx="5749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不畏艰险、</a:t>
            </a:r>
            <a:r>
              <a:rPr sz="2800" b="1" kern="0" dirty="0">
                <a:solidFill>
                  <a:srgbClr val="FF0000">
                    <a:alpha val="100000"/>
                  </a:srgb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cs typeface="华文行楷" panose="02010800040101010101" pitchFamily="2" charset="-122"/>
                <a:sym typeface="+mn-ea"/>
              </a:rPr>
              <a:t>百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折不挠</a:t>
            </a:r>
            <a:r>
              <a:rPr lang="zh-CN" sz="2800" b="1" kern="0" dirty="0">
                <a:solidFill>
                  <a:srgbClr val="FF0000">
                    <a:alpha val="100000"/>
                  </a:srgb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cs typeface="华文行楷" panose="02010800040101010101" pitchFamily="2" charset="-122"/>
                <a:sym typeface="+mn-ea"/>
              </a:rPr>
              <a:t>、矢志不渝</a:t>
            </a:r>
            <a:endParaRPr lang="zh-CN" altLang="en-US" sz="28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1" name="textbox 398"/>
          <p:cNvSpPr/>
          <p:nvPr/>
        </p:nvSpPr>
        <p:spPr>
          <a:xfrm>
            <a:off x="9752965" y="2865755"/>
            <a:ext cx="1675130" cy="4800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indent="0" algn="l" rtl="0" eaLnBrk="0" fontAlgn="auto">
              <a:lnSpc>
                <a:spcPct val="110000"/>
              </a:lnSpc>
            </a:pPr>
            <a:r>
              <a:rPr lang="zh-CN" sz="2800" b="1" kern="0" dirty="0">
                <a:solidFill>
                  <a:srgbClr val="FF0000">
                    <a:alpha val="100000"/>
                  </a:srgb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cs typeface="华文行楷" panose="02010800040101010101" pitchFamily="2" charset="-122"/>
              </a:rPr>
              <a:t>深情执着</a:t>
            </a:r>
            <a:endParaRPr sz="2800" b="1" kern="0" dirty="0">
              <a:solidFill>
                <a:srgbClr val="FF0000">
                  <a:alpha val="100000"/>
                </a:srgbClr>
              </a:solidFill>
              <a:uFillTx/>
              <a:latin typeface="等线" panose="02010600030101010101" pitchFamily="2" charset="-122"/>
              <a:ea typeface="等线" panose="0201060003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13" name="textbox 398"/>
          <p:cNvSpPr/>
          <p:nvPr/>
        </p:nvSpPr>
        <p:spPr>
          <a:xfrm>
            <a:off x="5831205" y="5205730"/>
            <a:ext cx="4627245" cy="9950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indent="0" algn="r" rtl="0" eaLnBrk="0" fontAlgn="auto">
              <a:lnSpc>
                <a:spcPct val="110000"/>
              </a:lnSpc>
            </a:pPr>
            <a:r>
              <a:rPr lang="zh-CN" sz="2800" b="1" kern="0" dirty="0">
                <a:solidFill>
                  <a:srgbClr val="FF0000">
                    <a:alpha val="100000"/>
                  </a:srgb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cs typeface="华文行楷" panose="02010800040101010101" pitchFamily="2" charset="-122"/>
              </a:rPr>
              <a:t>追求者：</a:t>
            </a:r>
            <a:r>
              <a:rPr sz="2800" b="1" kern="0" dirty="0">
                <a:solidFill>
                  <a:srgbClr val="FF0000">
                    <a:alpha val="100000"/>
                  </a:srgb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cs typeface="华文行楷" panose="02010800040101010101" pitchFamily="2" charset="-122"/>
              </a:rPr>
              <a:t>执</a:t>
            </a:r>
            <a:r>
              <a:rPr lang="zh-CN" altLang="en-US" sz="2800" b="1" kern="0" dirty="0">
                <a:solidFill>
                  <a:srgbClr val="FF0000">
                    <a:alpha val="100000"/>
                  </a:srgb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cs typeface="华文行楷" panose="02010800040101010101" pitchFamily="2" charset="-122"/>
              </a:rPr>
              <a:t>着坚韧的</a:t>
            </a:r>
            <a:r>
              <a:rPr sz="2800" b="1" kern="0" dirty="0">
                <a:solidFill>
                  <a:srgbClr val="FF0000">
                    <a:alpha val="100000"/>
                  </a:srgb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cs typeface="华文行楷" panose="02010800040101010101" pitchFamily="2" charset="-122"/>
              </a:rPr>
              <a:t>追</a:t>
            </a:r>
            <a:r>
              <a:rPr lang="zh-CN" sz="2800" b="1" kern="0" dirty="0">
                <a:solidFill>
                  <a:srgbClr val="FF0000">
                    <a:alpha val="100000"/>
                  </a:srgb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cs typeface="华文行楷" panose="02010800040101010101" pitchFamily="2" charset="-122"/>
              </a:rPr>
              <a:t>寻者；</a:t>
            </a:r>
            <a:endParaRPr lang="zh-CN" sz="2800" b="1" kern="0" dirty="0">
              <a:solidFill>
                <a:srgbClr val="FF0000">
                  <a:alpha val="100000"/>
                </a:srgbClr>
              </a:solidFill>
              <a:uFillTx/>
              <a:latin typeface="等线" panose="02010600030101010101" pitchFamily="2" charset="-122"/>
              <a:ea typeface="等线" panose="02010600030101010101" pitchFamily="2" charset="-122"/>
              <a:cs typeface="华文行楷" panose="02010800040101010101" pitchFamily="2" charset="-122"/>
            </a:endParaRPr>
          </a:p>
          <a:p>
            <a:pPr indent="0" algn="r" rtl="0" eaLnBrk="0" fontAlgn="auto">
              <a:lnSpc>
                <a:spcPct val="110000"/>
              </a:lnSpc>
            </a:pPr>
            <a:r>
              <a:rPr lang="zh-CN" sz="2800" b="1" kern="0" dirty="0">
                <a:solidFill>
                  <a:srgbClr val="FF0000">
                    <a:alpha val="100000"/>
                  </a:srgb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cs typeface="华文行楷" panose="02010800040101010101" pitchFamily="2" charset="-122"/>
              </a:rPr>
              <a:t>隐忍深情的追慕者；</a:t>
            </a:r>
            <a:endParaRPr lang="zh-CN" sz="2800" b="1" kern="0" dirty="0">
              <a:solidFill>
                <a:srgbClr val="FF0000">
                  <a:alpha val="100000"/>
                </a:srgbClr>
              </a:solidFill>
              <a:uFillTx/>
              <a:latin typeface="等线" panose="02010600030101010101" pitchFamily="2" charset="-122"/>
              <a:ea typeface="等线" panose="02010600030101010101" pitchFamily="2" charset="-122"/>
              <a:cs typeface="华文行楷" panose="02010800040101010101" pitchFamily="2" charset="-122"/>
            </a:endParaRPr>
          </a:p>
          <a:p>
            <a:pPr indent="0" algn="r" rtl="0" eaLnBrk="0" fontAlgn="auto">
              <a:lnSpc>
                <a:spcPct val="110000"/>
              </a:lnSpc>
            </a:pPr>
            <a:r>
              <a:rPr lang="zh-CN" sz="2800" b="1" kern="0" dirty="0">
                <a:solidFill>
                  <a:srgbClr val="FF0000">
                    <a:alpha val="100000"/>
                  </a:srgb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cs typeface="华文行楷" panose="02010800040101010101" pitchFamily="2" charset="-122"/>
              </a:rPr>
              <a:t>理想化的精神追求者。</a:t>
            </a:r>
            <a:endParaRPr lang="zh-CN" sz="2800" b="1" kern="0" dirty="0">
              <a:solidFill>
                <a:srgbClr val="FF0000">
                  <a:alpha val="100000"/>
                </a:srgbClr>
              </a:solidFill>
              <a:uFillTx/>
              <a:latin typeface="等线" panose="02010600030101010101" pitchFamily="2" charset="-122"/>
              <a:ea typeface="等线" panose="0201060003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4025" y="1189990"/>
            <a:ext cx="5008245" cy="474599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《兼葭》选自十五《国风》《</a:t>
            </a:r>
            <a:r>
              <a:rPr lang="zh-CN" altLang="en-US" sz="3000" b="1" u="sng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秦风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》，属秦国民歌。</a:t>
            </a:r>
            <a:endParaRPr lang="zh-CN" altLang="en-US" sz="3000" b="1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“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秦风</a:t>
            </a: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”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多言车马田猎，粗犷质朴，而本诗却神韵缥缈，引人遐想，也是一首优美的怀人诗作。《兼葭》被誉为中国的</a:t>
            </a:r>
            <a:r>
              <a:rPr lang="zh-CN" altLang="en-US" sz="3000" b="1" u="sng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第一首朦胧诗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。朦胧最容易产生美感，产生联想。</a:t>
            </a:r>
            <a:endParaRPr lang="en-US" altLang="zh-CN" sz="3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000" b="1">
                <a:latin typeface="+mn-ea"/>
              </a:rPr>
              <a:t>追求者和伊人分别是怎样的形象？</a:t>
            </a:r>
            <a:endParaRPr lang="zh-CN" altLang="en-US" sz="3000" b="1">
              <a:latin typeface="+mn-ea"/>
            </a:endParaRPr>
          </a:p>
        </p:txBody>
      </p:sp>
      <p:grpSp>
        <p:nvGrpSpPr>
          <p:cNvPr id="6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7" name="图片 2" descr="矢量智能对象"/>
            <p:cNvPicPr>
              <a:picLocks noChangeAspect="1" noChangeArrowheads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6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chemeClr val="bg2">
                      <a:lumMod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深悟诗情</a:t>
              </a:r>
              <a:endPara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02" name="textbox 402"/>
          <p:cNvSpPr/>
          <p:nvPr/>
        </p:nvSpPr>
        <p:spPr>
          <a:xfrm>
            <a:off x="8488336" y="5205767"/>
            <a:ext cx="1403846" cy="1468913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87000"/>
              </a:lnSpc>
            </a:pPr>
            <a:endParaRPr sz="2175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98" name="textbox 398"/>
          <p:cNvSpPr/>
          <p:nvPr/>
        </p:nvSpPr>
        <p:spPr>
          <a:xfrm>
            <a:off x="7793355" y="2201545"/>
            <a:ext cx="3483610" cy="4286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indent="0" algn="l" rtl="0" eaLnBrk="0" fontAlgn="auto">
              <a:lnSpc>
                <a:spcPct val="110000"/>
              </a:lnSpc>
            </a:pPr>
            <a:r>
              <a:rPr lang="zh-CN" sz="2800" b="1" kern="0" dirty="0">
                <a:solidFill>
                  <a:srgbClr val="FF0000">
                    <a:alpha val="100000"/>
                  </a:srgb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cs typeface="华文行楷" panose="02010800040101010101" pitchFamily="2" charset="-122"/>
              </a:rPr>
              <a:t>若隐若现、朦胧美丽</a:t>
            </a:r>
            <a:endParaRPr sz="2800" b="1" kern="0" dirty="0">
              <a:solidFill>
                <a:srgbClr val="FF0000">
                  <a:alpha val="100000"/>
                </a:srgbClr>
              </a:solidFill>
              <a:uFillTx/>
              <a:latin typeface="等线" panose="02010600030101010101" pitchFamily="2" charset="-122"/>
              <a:ea typeface="等线" panose="0201060003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93355" y="4290060"/>
            <a:ext cx="36690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飘忽不定、难以追寻</a:t>
            </a:r>
            <a:endParaRPr lang="zh-CN" altLang="en-US" sz="28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62270" y="1179195"/>
            <a:ext cx="6356350" cy="3706495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noAutofit/>
          </a:bodyPr>
          <a:p>
            <a:pPr lvl="0" algn="ctr">
              <a:lnSpc>
                <a:spcPct val="10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伊人</a:t>
            </a: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lvl="0" indent="-4572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蒹葭苍苍、蒹葭萋萋、蒹葭采采</a:t>
            </a:r>
            <a:r>
              <a:rPr lang="en-US" altLang="zh-CN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——</a:t>
            </a:r>
            <a:endParaRPr lang="en-US" altLang="zh-CN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lvl="0" indent="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20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lvl="0" indent="-4572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在水一方、</a:t>
            </a: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在水之湄</a:t>
            </a: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、</a:t>
            </a: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在水之涘</a:t>
            </a:r>
            <a:r>
              <a:rPr lang="en-US" altLang="zh-CN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——</a:t>
            </a:r>
            <a:endParaRPr lang="en-US" altLang="zh-CN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  <a:p>
            <a:pPr marL="457200" lvl="0" indent="-4572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  <a:p>
            <a:pPr marL="457200" lvl="0" indent="-4572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宛在水中央、水中坻、水中沚</a:t>
            </a:r>
            <a:r>
              <a:rPr lang="en-US" altLang="zh-CN" sz="28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——</a:t>
            </a: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  <a:p>
            <a:pPr marL="457200" lvl="0" indent="-4572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lvl="0" indent="-4572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457200" lvl="0" indent="-4572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8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93355" y="3168015"/>
            <a:ext cx="35452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温婉</a:t>
            </a:r>
            <a:r>
              <a:rPr lang="zh-CN" sz="2800" b="1" kern="0" dirty="0">
                <a:solidFill>
                  <a:srgbClr val="FF0000">
                    <a:alpha val="100000"/>
                  </a:srgb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cs typeface="华文行楷" panose="02010800040101010101" pitchFamily="2" charset="-122"/>
                <a:sym typeface="+mn-ea"/>
              </a:rPr>
              <a:t>高洁、矜持美好</a:t>
            </a:r>
            <a:endParaRPr lang="zh-CN" sz="28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1" name="textbox 398"/>
          <p:cNvSpPr/>
          <p:nvPr/>
        </p:nvSpPr>
        <p:spPr>
          <a:xfrm>
            <a:off x="5831205" y="5072380"/>
            <a:ext cx="4307840" cy="10534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indent="0" algn="r" rtl="0" eaLnBrk="0" fontAlgn="auto">
              <a:lnSpc>
                <a:spcPct val="110000"/>
              </a:lnSpc>
            </a:pPr>
            <a:r>
              <a:rPr lang="zh-CN" sz="2800" b="1" kern="0" dirty="0">
                <a:solidFill>
                  <a:srgbClr val="FF0000">
                    <a:alpha val="100000"/>
                  </a:srgb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cs typeface="华文行楷" panose="02010800040101010101" pitchFamily="2" charset="-122"/>
              </a:rPr>
              <a:t>伊人：美丽高洁的意中人；</a:t>
            </a:r>
            <a:endParaRPr lang="zh-CN" sz="2800" b="1" kern="0" dirty="0">
              <a:solidFill>
                <a:srgbClr val="FF0000">
                  <a:alpha val="100000"/>
                </a:srgbClr>
              </a:solidFill>
              <a:uFillTx/>
              <a:latin typeface="等线" panose="02010600030101010101" pitchFamily="2" charset="-122"/>
              <a:ea typeface="等线" panose="02010600030101010101" pitchFamily="2" charset="-122"/>
              <a:cs typeface="华文行楷" panose="02010800040101010101" pitchFamily="2" charset="-122"/>
            </a:endParaRPr>
          </a:p>
          <a:p>
            <a:pPr indent="0" algn="r" rtl="0" eaLnBrk="0" fontAlgn="auto">
              <a:lnSpc>
                <a:spcPct val="110000"/>
              </a:lnSpc>
            </a:pPr>
            <a:r>
              <a:rPr lang="zh-CN" sz="2800" b="1" kern="0" dirty="0">
                <a:solidFill>
                  <a:srgbClr val="FF0000">
                    <a:alpha val="100000"/>
                  </a:srgb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cs typeface="华文行楷" panose="02010800040101010101" pitchFamily="2" charset="-122"/>
              </a:rPr>
              <a:t> </a:t>
            </a:r>
            <a:r>
              <a:rPr lang="en-US" altLang="zh-CN" sz="2800" b="1" kern="0" dirty="0">
                <a:solidFill>
                  <a:srgbClr val="FF0000">
                    <a:alpha val="100000"/>
                  </a:srgb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cs typeface="华文行楷" panose="02010800040101010101" pitchFamily="2" charset="-122"/>
              </a:rPr>
              <a:t>         </a:t>
            </a:r>
            <a:r>
              <a:rPr lang="zh-CN" sz="2800" b="1" kern="0" dirty="0">
                <a:solidFill>
                  <a:srgbClr val="FF0000">
                    <a:alpha val="100000"/>
                  </a:srgb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cs typeface="华文行楷" panose="02010800040101010101" pitchFamily="2" charset="-122"/>
              </a:rPr>
              <a:t>多重象征意义。</a:t>
            </a:r>
            <a:endParaRPr lang="zh-CN" sz="2800" b="1" kern="0" dirty="0">
              <a:solidFill>
                <a:srgbClr val="FF0000">
                  <a:alpha val="100000"/>
                </a:srgbClr>
              </a:solidFill>
              <a:uFillTx/>
              <a:latin typeface="等线" panose="02010600030101010101" pitchFamily="2" charset="-122"/>
              <a:ea typeface="等线" panose="0201060003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1673" y="1381855"/>
            <a:ext cx="5494328" cy="3896728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长期以来，人们对</a:t>
            </a: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蒹葭</a:t>
            </a:r>
            <a:r>
              <a:rPr lang="en-US" altLang="zh-CN" sz="30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主题的解读众说纷纭，莫衷一是，直接导致了对诗中“伊人”形象有多重理解。</a:t>
            </a:r>
            <a:endParaRPr lang="en-US" altLang="zh-CN" sz="32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000" b="1"/>
              <a:t>热烈追求的</a:t>
            </a:r>
            <a:r>
              <a:rPr lang="en-US" altLang="zh-CN" sz="3000" b="1"/>
              <a:t>“</a:t>
            </a:r>
            <a:r>
              <a:rPr lang="zh-CN" altLang="en-US" sz="3000" b="1"/>
              <a:t>伊人</a:t>
            </a:r>
            <a:r>
              <a:rPr lang="en-US" altLang="zh-CN" sz="3000" b="1"/>
              <a:t>”</a:t>
            </a:r>
            <a:r>
              <a:rPr lang="zh-CN" altLang="en-US" sz="3000" b="1"/>
              <a:t>仅指所爱的人吗？</a:t>
            </a:r>
            <a:r>
              <a:rPr lang="zh-CN" altLang="en-US" sz="3000" b="1"/>
              <a:t>还能不能有其他的理解？</a:t>
            </a:r>
            <a:endParaRPr lang="en-US" altLang="zh-CN" sz="3000" b="1"/>
          </a:p>
        </p:txBody>
      </p:sp>
      <p:grpSp>
        <p:nvGrpSpPr>
          <p:cNvPr id="7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8" name="图片 2" descr="矢量智能对象"/>
            <p:cNvPicPr>
              <a:picLocks noChangeAspect="1" noChangeArrowheads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6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chemeClr val="bg2">
                      <a:lumMod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深悟诗情</a:t>
              </a:r>
              <a:endPara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621145" y="1544320"/>
            <a:ext cx="5218430" cy="50419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 anchor="ctr">
            <a:noAutofit/>
          </a:bodyPr>
          <a:lstStyle/>
          <a:p>
            <a:pPr marL="457200" lvl="0" indent="-4572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0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认为“伊人”是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意中人</a:t>
            </a:r>
            <a:r>
              <a:rPr lang="zh-CN" altLang="en-US" sz="30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lang="en-US" altLang="zh-CN" sz="30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21145" y="3047365"/>
            <a:ext cx="5135880" cy="582295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 anchor="ctr">
            <a:noAutofit/>
          </a:bodyPr>
          <a:lstStyle/>
          <a:p>
            <a:pPr marL="457200" lvl="0" indent="-4572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0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认为“伊人”象征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理想</a:t>
            </a:r>
            <a:r>
              <a:rPr lang="zh-CN" altLang="en-US" sz="30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lang="zh-CN" altLang="en-US" sz="30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21145" y="2213610"/>
            <a:ext cx="5135880" cy="66929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 anchor="ctr">
            <a:noAutofit/>
          </a:bodyPr>
          <a:lstStyle/>
          <a:p>
            <a:pPr marL="457200" lvl="0" indent="-4572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0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认为“伊人”是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贤才</a:t>
            </a:r>
            <a:r>
              <a:rPr lang="zh-CN" altLang="en-US" sz="30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lang="en-US" altLang="zh-CN" sz="30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0" name="内容占位符 2"/>
          <p:cNvSpPr txBox="1"/>
          <p:nvPr/>
        </p:nvSpPr>
        <p:spPr>
          <a:xfrm>
            <a:off x="909677" y="5433255"/>
            <a:ext cx="10372645" cy="7776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0000FF"/>
                </a:solidFill>
              </a:rPr>
              <a:t>你觉得主人公最后有求得自己苦苦追寻的“伊人”吗？</a:t>
            </a:r>
            <a:endParaRPr lang="en-US" altLang="zh-CN" sz="3200" b="1">
              <a:solidFill>
                <a:srgbClr val="0000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1145" y="3794125"/>
            <a:ext cx="5135880" cy="582295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 anchor="ctr">
            <a:noAutofit/>
          </a:bodyPr>
          <a:p>
            <a:pPr marL="457200" lvl="0" indent="-4572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0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认为“伊人”象征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光明前途</a:t>
            </a:r>
            <a:r>
              <a:rPr lang="zh-CN" altLang="en-US" sz="30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lang="zh-CN" altLang="en-US" sz="30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21145" y="4497070"/>
            <a:ext cx="5392420" cy="59436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 anchor="ctr">
            <a:noAutofit/>
          </a:bodyPr>
          <a:p>
            <a:pPr marL="457200" lvl="0" indent="-4572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0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认为“伊人”象征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向往的自由</a:t>
            </a:r>
            <a:r>
              <a:rPr lang="zh-CN" altLang="en-US" sz="30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lang="zh-CN" altLang="en-US" sz="30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0301"/>
          <a:stretch>
            <a:fillRect/>
          </a:stretch>
        </p:blipFill>
        <p:spPr bwMode="auto">
          <a:xfrm>
            <a:off x="152815" y="1539927"/>
            <a:ext cx="11922645" cy="519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161446" y="122947"/>
            <a:ext cx="11895875" cy="5995555"/>
          </a:xfrm>
          <a:prstGeom prst="rect">
            <a:avLst/>
          </a:prstGeom>
          <a:gradFill>
            <a:gsLst>
              <a:gs pos="49000">
                <a:srgbClr val="E7E6E6"/>
              </a:gs>
              <a:gs pos="77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7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8" name="图片 2" descr="矢量智能对象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6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chemeClr val="bg2">
                      <a:lumMod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深悟诗情</a:t>
              </a:r>
              <a:endPara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379226" y="633372"/>
            <a:ext cx="11433545" cy="4974704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4400" b="1">
                <a:solidFill>
                  <a:srgbClr val="C00000"/>
                </a:solidFill>
                <a:latin typeface="+mn-ea"/>
              </a:rPr>
              <a:t>《</a:t>
            </a:r>
            <a:r>
              <a:rPr lang="zh-CN" altLang="en-US" sz="4400" b="1">
                <a:solidFill>
                  <a:srgbClr val="C00000"/>
                </a:solidFill>
                <a:latin typeface="+mn-ea"/>
              </a:rPr>
              <a:t>蒹葭</a:t>
            </a:r>
            <a:r>
              <a:rPr lang="en-US" altLang="zh-CN" sz="4400" b="1">
                <a:solidFill>
                  <a:srgbClr val="C00000"/>
                </a:solidFill>
                <a:latin typeface="+mn-ea"/>
              </a:rPr>
              <a:t>》</a:t>
            </a:r>
            <a:r>
              <a:rPr lang="en-US" altLang="zh-CN" sz="4400" b="1">
                <a:latin typeface="+mn-ea"/>
              </a:rPr>
              <a:t>·</a:t>
            </a:r>
            <a:r>
              <a:rPr lang="zh-CN" altLang="en-US" sz="4400" b="1">
                <a:latin typeface="+mn-ea"/>
              </a:rPr>
              <a:t>人生价值</a:t>
            </a:r>
            <a:endParaRPr lang="en-US" altLang="zh-CN" sz="4400" b="1">
              <a:latin typeface="+mn-ea"/>
            </a:endParaRPr>
          </a:p>
          <a:p>
            <a:pPr marL="0" lvl="0" indent="0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altLang="zh-CN" sz="3200" b="1">
                <a:latin typeface="+mn-ea"/>
              </a:rPr>
              <a:t>    </a:t>
            </a:r>
            <a:r>
              <a:rPr lang="zh-CN" altLang="en-US" sz="3200" b="1">
                <a:solidFill>
                  <a:prstClr val="black"/>
                </a:solidFill>
                <a:latin typeface="+mn-ea"/>
              </a:rPr>
              <a:t>其实，无论“伊人”指的是什么，诗歌中的主人公都是经历了许多波折，一直苦苦追寻着“伊人”。这其实体现了一种深刻的人生意义，</a:t>
            </a:r>
            <a:r>
              <a:rPr lang="zh-CN" altLang="en-US" sz="3200" b="1">
                <a:solidFill>
                  <a:srgbClr val="FF0000"/>
                </a:solidFill>
                <a:latin typeface="+mn-ea"/>
              </a:rPr>
              <a:t>美好的事物总是可望难即的，需要不断追寻</a:t>
            </a:r>
            <a:r>
              <a:rPr lang="zh-CN" altLang="en-US" sz="3200" b="1">
                <a:solidFill>
                  <a:prstClr val="black"/>
                </a:solidFill>
                <a:latin typeface="+mn-ea"/>
              </a:rPr>
              <a:t>。</a:t>
            </a:r>
            <a:endParaRPr lang="en-US" altLang="zh-CN" sz="3200" b="1">
              <a:solidFill>
                <a:prstClr val="black"/>
              </a:solidFill>
              <a:latin typeface="+mn-ea"/>
            </a:endParaRPr>
          </a:p>
          <a:p>
            <a:pPr marL="0" lvl="0" indent="0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 b="1">
                <a:solidFill>
                  <a:prstClr val="black"/>
                </a:solidFill>
                <a:latin typeface="+mn-ea"/>
              </a:rPr>
              <a:t>    不管最后主人公是否寻得“伊人”，这</a:t>
            </a:r>
            <a:r>
              <a:rPr lang="zh-CN" altLang="en-US" sz="3200" b="1">
                <a:solidFill>
                  <a:srgbClr val="FF0000"/>
                </a:solidFill>
                <a:latin typeface="+mn-ea"/>
              </a:rPr>
              <a:t>追寻过程本身就具有极大的意义</a:t>
            </a:r>
            <a:r>
              <a:rPr lang="zh-CN" altLang="en-US" sz="3200" b="1">
                <a:solidFill>
                  <a:prstClr val="black"/>
                </a:solidFill>
                <a:latin typeface="+mn-ea"/>
              </a:rPr>
              <a:t>。</a:t>
            </a:r>
            <a:endParaRPr lang="en-US" altLang="zh-CN" sz="3200" b="1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0891" y="1633698"/>
            <a:ext cx="4934834" cy="384578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b="1">
                <a:latin typeface="+mn-ea"/>
              </a:rPr>
              <a:t>小组选择一首诗，进行诵读，读出韵律，读出情感。</a:t>
            </a:r>
            <a:endParaRPr lang="en-US" altLang="zh-CN" sz="3600" b="1">
              <a:latin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000" b="1">
                <a:latin typeface="+mn-ea"/>
              </a:rPr>
              <a:t>    【</a:t>
            </a:r>
            <a:r>
              <a:rPr lang="zh-CN" altLang="en-US" sz="3000" b="1">
                <a:latin typeface="+mn-ea"/>
              </a:rPr>
              <a:t>思路</a:t>
            </a:r>
            <a:r>
              <a:rPr lang="en-US" altLang="zh-CN" sz="3000" b="1">
                <a:latin typeface="+mn-ea"/>
              </a:rPr>
              <a:t>】</a:t>
            </a:r>
            <a:r>
              <a:rPr lang="zh-CN" altLang="en-US" sz="3000" b="1">
                <a:latin typeface="等线" panose="02010600030101010101" pitchFamily="2" charset="-122"/>
                <a:ea typeface="等线" panose="02010600030101010101" pitchFamily="2" charset="-122"/>
              </a:rPr>
              <a:t>整首诗歌要读出</a:t>
            </a:r>
            <a:r>
              <a:rPr lang="zh-CN" altLang="en-US" sz="3000" b="1" u="sng">
                <a:latin typeface="等线" panose="02010600030101010101" pitchFamily="2" charset="-122"/>
                <a:ea typeface="等线" panose="02010600030101010101" pitchFamily="2" charset="-122"/>
              </a:rPr>
              <a:t>                   </a:t>
            </a:r>
            <a:r>
              <a:rPr lang="zh-CN" altLang="en-US" sz="3000" b="1">
                <a:latin typeface="等线" panose="02010600030101010101" pitchFamily="2" charset="-122"/>
                <a:ea typeface="等线" panose="02010600030101010101" pitchFamily="2" charset="-122"/>
              </a:rPr>
              <a:t>的感觉，某一节用</a:t>
            </a:r>
            <a:r>
              <a:rPr lang="zh-CN" altLang="en-US" sz="3000" b="1" u="sng">
                <a:latin typeface="等线" panose="02010600030101010101" pitchFamily="2" charset="-122"/>
                <a:ea typeface="等线" panose="02010600030101010101" pitchFamily="2" charset="-122"/>
              </a:rPr>
              <a:t>                </a:t>
            </a:r>
            <a:r>
              <a:rPr lang="zh-CN" altLang="en-US" sz="3000" b="1">
                <a:latin typeface="等线" panose="02010600030101010101" pitchFamily="2" charset="-122"/>
                <a:ea typeface="等线" panose="02010600030101010101" pitchFamily="2" charset="-122"/>
              </a:rPr>
              <a:t>的语气、语速、语调、停连去读。</a:t>
            </a:r>
            <a:endParaRPr lang="en-US" altLang="zh-CN" sz="3000" b="1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6" name="组合 1"/>
          <p:cNvGrpSpPr/>
          <p:nvPr/>
        </p:nvGrpSpPr>
        <p:grpSpPr>
          <a:xfrm>
            <a:off x="328613" y="254002"/>
            <a:ext cx="2890838" cy="671513"/>
            <a:chOff x="363220" y="403000"/>
            <a:chExt cx="2892044" cy="671321"/>
          </a:xfrm>
        </p:grpSpPr>
        <p:pic>
          <p:nvPicPr>
            <p:cNvPr id="7" name="图片 2" descr="矢量智能对象"/>
            <p:cNvPicPr>
              <a:picLocks noChangeAspect="1" noChangeArrowheads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6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chemeClr val="bg2">
                      <a:lumMod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深悟诗情</a:t>
              </a:r>
              <a:endPara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6303010" y="1687195"/>
            <a:ext cx="4930775" cy="174180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 anchor="ctr">
            <a:noAutofit/>
          </a:bodyPr>
          <a:lstStyle/>
          <a:p>
            <a:pPr marL="457200" lvl="0" indent="-4572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3000" b="1">
                <a:solidFill>
                  <a:srgbClr val="C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《</a:t>
            </a:r>
            <a:r>
              <a:rPr lang="zh-CN" altLang="en-US" sz="3000" b="1">
                <a:solidFill>
                  <a:srgbClr val="C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关雎</a:t>
            </a:r>
            <a:r>
              <a:rPr lang="en-US" altLang="zh-CN" sz="3000" b="1">
                <a:solidFill>
                  <a:srgbClr val="C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》</a:t>
            </a:r>
            <a:r>
              <a:rPr lang="zh-CN" altLang="en-US" sz="30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：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大胆执着追求爱情和婚姻，感情坦率朴素、健康明朗、热烈浓郁</a:t>
            </a:r>
            <a:r>
              <a:rPr lang="zh-CN" altLang="en-US" sz="30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；</a:t>
            </a:r>
            <a:endParaRPr lang="zh-CN" altLang="en-US" sz="30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03010" y="3866515"/>
            <a:ext cx="4930775" cy="133985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 anchor="ctr">
            <a:noAutofit/>
          </a:bodyPr>
          <a:lstStyle/>
          <a:p>
            <a:pPr marL="457200" lvl="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3000" b="1">
                <a:solidFill>
                  <a:schemeClr val="accent5">
                    <a:lumMod val="7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《</a:t>
            </a:r>
            <a:r>
              <a:rPr lang="zh-CN" altLang="en-US" sz="3000" b="1">
                <a:solidFill>
                  <a:schemeClr val="accent5">
                    <a:lumMod val="7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蒹葭</a:t>
            </a:r>
            <a:r>
              <a:rPr lang="en-US" altLang="zh-CN" sz="3000" b="1">
                <a:solidFill>
                  <a:schemeClr val="accent5">
                    <a:lumMod val="7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》</a:t>
            </a:r>
            <a:r>
              <a:rPr lang="zh-CN" altLang="en-US" sz="30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：</a:t>
            </a:r>
            <a:r>
              <a:rPr lang="zh-CN" altLang="en-US" sz="3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可望而不可即的苦恼惆怅，浓浓的感伤</a:t>
            </a:r>
            <a:r>
              <a:rPr lang="zh-CN" altLang="en-US" sz="30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lang="zh-CN" altLang="en-US" sz="3000" b="1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6633845" y="1842770"/>
            <a:ext cx="189611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雎鸠引出窈窕淑女</a:t>
            </a:r>
            <a:endParaRPr lang="zh-CN" altLang="en-US" sz="3200" b="1" dirty="0" smtClean="0">
              <a:solidFill>
                <a:schemeClr val="accent1">
                  <a:lumMod val="75000"/>
                </a:schemeClr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8591374" y="1982567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比兴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321385" y="3716652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相思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3342620" y="3521860"/>
            <a:ext cx="42659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寤寐求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追慕之心</a:t>
            </a:r>
            <a:endParaRPr lang="en-US" altLang="zh-CN" sz="3200" b="1" dirty="0" smtClean="0">
              <a:solidFill>
                <a:schemeClr val="accent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辗转反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侧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相思之苦</a:t>
            </a:r>
            <a:endParaRPr lang="zh-CN" altLang="en-US" sz="3200" b="1" dirty="0" smtClean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3443277" y="4865744"/>
            <a:ext cx="42659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琴瑟友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FF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亲密相爱</a:t>
            </a:r>
            <a:endParaRPr lang="en-US" altLang="zh-CN" sz="3200" b="1" dirty="0" smtClean="0">
              <a:solidFill>
                <a:schemeClr val="accent1">
                  <a:lumMod val="75000"/>
                </a:schemeClr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钟鼓乐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FF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欢快热闹</a:t>
            </a:r>
            <a:endParaRPr lang="zh-CN" altLang="en-US" sz="3200" b="1" dirty="0" smtClean="0">
              <a:solidFill>
                <a:srgbClr val="FF33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2321621" y="5126846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梦幻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57896" y="358886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关雎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>
            <p:custDataLst>
              <p:tags r:id="rId7"/>
            </p:custDataLst>
          </p:nvPr>
        </p:nvSpPr>
        <p:spPr>
          <a:xfrm>
            <a:off x="3287629" y="3589007"/>
            <a:ext cx="155448" cy="91440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>
            <p:custDataLst>
              <p:tags r:id="rId8"/>
            </p:custDataLst>
          </p:nvPr>
        </p:nvSpPr>
        <p:spPr>
          <a:xfrm>
            <a:off x="3342640" y="5000625"/>
            <a:ext cx="155575" cy="84391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2175510" y="2054225"/>
            <a:ext cx="213360" cy="3656330"/>
          </a:xfrm>
          <a:prstGeom prst="leftBrace">
            <a:avLst>
              <a:gd name="adj1" fmla="val 8333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2321385" y="2171697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爱慕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10"/>
            </p:custDataLst>
          </p:nvPr>
        </p:nvSpPr>
        <p:spPr>
          <a:xfrm>
            <a:off x="3342640" y="1560195"/>
            <a:ext cx="240665" cy="1642110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61385" y="1386840"/>
            <a:ext cx="317246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所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听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：关关雎鸠</a:t>
            </a:r>
            <a:endParaRPr lang="zh-CN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所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：在河之洲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所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：窈窕淑女</a:t>
            </a:r>
            <a:endParaRPr lang="zh-CN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所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：君子好逑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7722694" y="3521807"/>
            <a:ext cx="2224405" cy="107632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苦闷与焦虑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实写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>
            <p:custDataLst>
              <p:tags r:id="rId12"/>
            </p:custDataLst>
          </p:nvPr>
        </p:nvSpPr>
        <p:spPr>
          <a:xfrm>
            <a:off x="7830644" y="4866737"/>
            <a:ext cx="22244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和谐与欢乐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虚写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左大括号 17"/>
          <p:cNvSpPr/>
          <p:nvPr/>
        </p:nvSpPr>
        <p:spPr>
          <a:xfrm flipH="1">
            <a:off x="10061575" y="1642110"/>
            <a:ext cx="101600" cy="4068445"/>
          </a:xfrm>
          <a:prstGeom prst="leftBrace">
            <a:avLst>
              <a:gd name="adj1" fmla="val 8333"/>
              <a:gd name="adj2" fmla="val 4914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169525" y="2755265"/>
            <a:ext cx="725805" cy="206121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追求爱情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下箭头 19"/>
          <p:cNvSpPr/>
          <p:nvPr/>
        </p:nvSpPr>
        <p:spPr>
          <a:xfrm>
            <a:off x="2741295" y="2707005"/>
            <a:ext cx="248920" cy="97917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下箭头 20"/>
          <p:cNvSpPr/>
          <p:nvPr/>
        </p:nvSpPr>
        <p:spPr>
          <a:xfrm>
            <a:off x="2741295" y="4173855"/>
            <a:ext cx="248920" cy="97917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2" name="组合 1"/>
          <p:cNvGrpSpPr/>
          <p:nvPr/>
        </p:nvGrpSpPr>
        <p:grpSpPr>
          <a:xfrm>
            <a:off x="199708" y="565152"/>
            <a:ext cx="2890838" cy="671513"/>
            <a:chOff x="363220" y="403000"/>
            <a:chExt cx="2892044" cy="671321"/>
          </a:xfrm>
        </p:grpSpPr>
        <p:pic>
          <p:nvPicPr>
            <p:cNvPr id="23" name="图片 2" descr="矢量智能对象"/>
            <p:cNvPicPr>
              <a:picLocks noChangeAspect="1" noChangeArrowheads="1"/>
            </p:cNvPicPr>
            <p:nvPr/>
          </p:nvPicPr>
          <p:blipFill>
            <a:blip r:embed="rId1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4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chemeClr val="bg2">
                      <a:lumMod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板书设计</a:t>
              </a:r>
              <a:endPara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825746" y="1068074"/>
            <a:ext cx="181610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白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露为霜</a:t>
            </a:r>
            <a:endParaRPr lang="en-US" altLang="zh-CN" sz="3200" b="1" dirty="0" smtClean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/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白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露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未晞</a:t>
            </a:r>
            <a:endParaRPr lang="zh-CN" altLang="en-US" sz="3200" b="1" dirty="0" smtClean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/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白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露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未已</a:t>
            </a:r>
            <a:endParaRPr lang="zh-CN" altLang="en-US" sz="3200" dirty="0"/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1969037" y="152002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时间推移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26235" y="3128461"/>
            <a:ext cx="385762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反复咏叹、伊人难求</a:t>
            </a:r>
            <a:endParaRPr lang="zh-CN" sz="3200" b="1" dirty="0">
              <a:solidFill>
                <a:srgbClr val="FF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可望不可即的惆怅</a:t>
            </a:r>
            <a:endParaRPr lang="zh-CN" sz="3200" b="1" dirty="0">
              <a:solidFill>
                <a:srgbClr val="FF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9009" y="334327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蒹葭</a:t>
            </a:r>
            <a:endParaRPr lang="zh-CN" altLang="en-US" sz="3200" dirty="0"/>
          </a:p>
        </p:txBody>
      </p:sp>
      <p:sp>
        <p:nvSpPr>
          <p:cNvPr id="16" name="右大括号 15"/>
          <p:cNvSpPr/>
          <p:nvPr/>
        </p:nvSpPr>
        <p:spPr>
          <a:xfrm>
            <a:off x="7912735" y="1068070"/>
            <a:ext cx="306070" cy="5037455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6"/>
          <p:cNvSpPr/>
          <p:nvPr>
            <p:custDataLst>
              <p:tags r:id="rId3"/>
            </p:custDataLst>
          </p:nvPr>
        </p:nvSpPr>
        <p:spPr>
          <a:xfrm>
            <a:off x="3825875" y="1283335"/>
            <a:ext cx="106680" cy="1137920"/>
          </a:xfrm>
          <a:prstGeom prst="leftBrace">
            <a:avLst>
              <a:gd name="adj1" fmla="val 8333"/>
              <a:gd name="adj2" fmla="val 4998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>
            <a:off x="1841500" y="1153160"/>
            <a:ext cx="271780" cy="489966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大括号 7"/>
          <p:cNvSpPr/>
          <p:nvPr>
            <p:custDataLst>
              <p:tags r:id="rId4"/>
            </p:custDataLst>
          </p:nvPr>
        </p:nvSpPr>
        <p:spPr>
          <a:xfrm>
            <a:off x="5645150" y="1153795"/>
            <a:ext cx="186055" cy="1267460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6210202" y="152002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苦苦追寻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0" name="矩形 19"/>
          <p:cNvSpPr/>
          <p:nvPr>
            <p:custDataLst>
              <p:tags r:id="rId6"/>
            </p:custDataLst>
          </p:nvPr>
        </p:nvSpPr>
        <p:spPr>
          <a:xfrm>
            <a:off x="1981102" y="334438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道路艰险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2" name="左大括号 21"/>
          <p:cNvSpPr/>
          <p:nvPr>
            <p:custDataLst>
              <p:tags r:id="rId7"/>
            </p:custDataLst>
          </p:nvPr>
        </p:nvSpPr>
        <p:spPr>
          <a:xfrm>
            <a:off x="3846195" y="3067050"/>
            <a:ext cx="106680" cy="1137920"/>
          </a:xfrm>
          <a:prstGeom prst="leftBrace">
            <a:avLst>
              <a:gd name="adj1" fmla="val 8333"/>
              <a:gd name="adj2" fmla="val 4998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8"/>
            </p:custDataLst>
          </p:nvPr>
        </p:nvSpPr>
        <p:spPr>
          <a:xfrm>
            <a:off x="3900676" y="2885444"/>
            <a:ext cx="1816100" cy="156845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道阻且长</a:t>
            </a:r>
            <a:endParaRPr lang="zh-CN" altLang="en-US" sz="32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/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道</a:t>
            </a:r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阻且跻</a:t>
            </a:r>
            <a:endParaRPr lang="zh-CN" altLang="en-US" sz="32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/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道</a:t>
            </a:r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阻且右</a:t>
            </a:r>
            <a:endParaRPr lang="zh-CN" altLang="en-US" sz="32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4" name="右大括号 23"/>
          <p:cNvSpPr/>
          <p:nvPr>
            <p:custDataLst>
              <p:tags r:id="rId9"/>
            </p:custDataLst>
          </p:nvPr>
        </p:nvSpPr>
        <p:spPr>
          <a:xfrm>
            <a:off x="5645785" y="3002280"/>
            <a:ext cx="186055" cy="1267460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>
            <p:custDataLst>
              <p:tags r:id="rId10"/>
            </p:custDataLst>
          </p:nvPr>
        </p:nvSpPr>
        <p:spPr>
          <a:xfrm>
            <a:off x="6210202" y="334438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逆流追寻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6" name="矩形 25"/>
          <p:cNvSpPr/>
          <p:nvPr>
            <p:custDataLst>
              <p:tags r:id="rId11"/>
            </p:custDataLst>
          </p:nvPr>
        </p:nvSpPr>
        <p:spPr>
          <a:xfrm>
            <a:off x="1969037" y="513508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地点变换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7" name="矩形 26"/>
          <p:cNvSpPr/>
          <p:nvPr>
            <p:custDataLst>
              <p:tags r:id="rId12"/>
            </p:custDataLst>
          </p:nvPr>
        </p:nvSpPr>
        <p:spPr>
          <a:xfrm>
            <a:off x="3900676" y="4635504"/>
            <a:ext cx="2224405" cy="156845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宛在水中央</a:t>
            </a:r>
            <a:endParaRPr lang="zh-CN" altLang="en-US" sz="32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/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宛在</a:t>
            </a:r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水中坻</a:t>
            </a:r>
            <a:endParaRPr lang="zh-CN" altLang="en-US" sz="32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/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宛在</a:t>
            </a:r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水中沚</a:t>
            </a:r>
            <a:endParaRPr lang="zh-CN" altLang="en-US" sz="32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8" name="左大括号 27"/>
          <p:cNvSpPr/>
          <p:nvPr>
            <p:custDataLst>
              <p:tags r:id="rId13"/>
            </p:custDataLst>
          </p:nvPr>
        </p:nvSpPr>
        <p:spPr>
          <a:xfrm>
            <a:off x="3815715" y="4850765"/>
            <a:ext cx="106680" cy="1137920"/>
          </a:xfrm>
          <a:prstGeom prst="leftBrace">
            <a:avLst>
              <a:gd name="adj1" fmla="val 8333"/>
              <a:gd name="adj2" fmla="val 4998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右大括号 28"/>
          <p:cNvSpPr/>
          <p:nvPr>
            <p:custDataLst>
              <p:tags r:id="rId14"/>
            </p:custDataLst>
          </p:nvPr>
        </p:nvSpPr>
        <p:spPr>
          <a:xfrm>
            <a:off x="6024245" y="4850765"/>
            <a:ext cx="186055" cy="1267460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>
            <p:custDataLst>
              <p:tags r:id="rId15"/>
            </p:custDataLst>
          </p:nvPr>
        </p:nvSpPr>
        <p:spPr>
          <a:xfrm>
            <a:off x="6211472" y="510523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顺流追寻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29" name="矩形 15"/>
          <p:cNvSpPr/>
          <p:nvPr/>
        </p:nvSpPr>
        <p:spPr>
          <a:xfrm>
            <a:off x="1126490" y="1767840"/>
            <a:ext cx="942403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关雎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讲述了一个男子对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女子的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爱慕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、追求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以及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求之不得的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焦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虑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和幻想终成眷属的喜悦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表达了诚挚、热烈、健康的美好情感，表现了古代青年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对爱情婚姻大胆执着的追求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蒹葭》通过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写主人公对心上人的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反复追寻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淋漓尽致地表达了主人公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对意中人可望而不可即的苦恼、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惆怅及对其强烈的思念之情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" name="组合 1"/>
          <p:cNvGrpSpPr/>
          <p:nvPr/>
        </p:nvGrpSpPr>
        <p:grpSpPr>
          <a:xfrm>
            <a:off x="199708" y="565152"/>
            <a:ext cx="2890838" cy="671513"/>
            <a:chOff x="363220" y="403000"/>
            <a:chExt cx="2892044" cy="671321"/>
          </a:xfrm>
        </p:grpSpPr>
        <p:pic>
          <p:nvPicPr>
            <p:cNvPr id="23" name="图片 2" descr="矢量智能对象"/>
            <p:cNvPicPr>
              <a:picLocks noChangeAspect="1" noChangeArrowheads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4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chemeClr val="bg2">
                      <a:lumMod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归纳主旨</a:t>
              </a:r>
              <a:endPara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29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29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29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29">
                                            <p:txEl>
                                              <p:charRg st="59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29">
                                            <p:txEl>
                                              <p:charRg st="59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529">
                                            <p:txEl>
                                              <p:charRg st="59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" name="组合 1"/>
          <p:cNvGrpSpPr/>
          <p:nvPr/>
        </p:nvGrpSpPr>
        <p:grpSpPr>
          <a:xfrm>
            <a:off x="199708" y="565152"/>
            <a:ext cx="2890838" cy="671513"/>
            <a:chOff x="363220" y="403000"/>
            <a:chExt cx="2892044" cy="671321"/>
          </a:xfrm>
        </p:grpSpPr>
        <p:pic>
          <p:nvPicPr>
            <p:cNvPr id="23" name="图片 2" descr="矢量智能对象"/>
            <p:cNvPicPr>
              <a:picLocks noChangeAspect="1" noChangeArrowheads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791304" cy="644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chemeClr val="bg2">
                      <a:lumMod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比较阅读</a:t>
              </a:r>
              <a:endPara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18515" y="1236980"/>
            <a:ext cx="10554335" cy="75565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457200" indent="-45720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3200" b="1"/>
              <a:t>《关雎》和《兼葭》二者的风格和表现手法有</a:t>
            </a:r>
            <a:r>
              <a:rPr lang="en-US" altLang="zh-CN" sz="3200" b="1"/>
              <a:t> </a:t>
            </a:r>
            <a:r>
              <a:rPr lang="zh-CN" altLang="en-US" sz="3200" b="1"/>
              <a:t>何不同？</a:t>
            </a:r>
            <a:endParaRPr lang="en-US" altLang="zh-CN" sz="3200" b="1"/>
          </a:p>
        </p:txBody>
      </p:sp>
      <p:sp>
        <p:nvSpPr>
          <p:cNvPr id="440" name="textbox 440"/>
          <p:cNvSpPr/>
          <p:nvPr/>
        </p:nvSpPr>
        <p:spPr>
          <a:xfrm>
            <a:off x="1680210" y="2842260"/>
            <a:ext cx="440055" cy="18192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eaVert" wrap="square" lIns="0" tIns="0" rIns="0" bIns="0"/>
          <a:p>
            <a:pPr algn="l" rtl="0" eaLnBrk="0">
              <a:lnSpc>
                <a:spcPct val="69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85000"/>
              </a:lnSpc>
            </a:pPr>
            <a:r>
              <a:rPr sz="3175" b="1" kern="0" spc="59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相同点</a:t>
            </a:r>
            <a:endParaRPr sz="3175" b="1" kern="0" spc="590" dirty="0">
              <a:solidFill>
                <a:srgbClr val="BE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277110" y="2414270"/>
            <a:ext cx="356235" cy="2472690"/>
          </a:xfrm>
          <a:prstGeom prst="leftBrace">
            <a:avLst>
              <a:gd name="adj1" fmla="val 8333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6" name="textbox 436"/>
          <p:cNvSpPr/>
          <p:nvPr/>
        </p:nvSpPr>
        <p:spPr>
          <a:xfrm>
            <a:off x="2524760" y="2414270"/>
            <a:ext cx="8317230" cy="25342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97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sz="2900" b="1" kern="0" spc="20" dirty="0">
                <a:solidFill>
                  <a:srgbClr val="BE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都是当时的民歌</a:t>
            </a:r>
            <a:r>
              <a:rPr lang="zh-CN" sz="2900" b="1" kern="0" spc="20" dirty="0">
                <a:solidFill>
                  <a:srgbClr val="BE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sz="29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rtl="0" eaLnBrk="0">
              <a:lnSpc>
                <a:spcPct val="115000"/>
              </a:lnSpc>
            </a:pPr>
            <a:endParaRPr sz="905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5000"/>
              </a:lnSpc>
              <a:spcBef>
                <a:spcPts val="970"/>
              </a:spcBef>
            </a:pPr>
            <a:r>
              <a:rPr sz="2900" b="1" kern="0" spc="60" dirty="0">
                <a:solidFill>
                  <a:srgbClr val="B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都运用了“兴”的手法，借景抒情，托物寄意</a:t>
            </a:r>
            <a:r>
              <a:rPr lang="zh-CN" sz="2900" b="1" kern="0" spc="60" dirty="0">
                <a:solidFill>
                  <a:srgbClr val="B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sz="29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rtl="0" eaLnBrk="0">
              <a:lnSpc>
                <a:spcPct val="124000"/>
              </a:lnSpc>
            </a:pPr>
            <a:endParaRPr sz="905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5000"/>
              </a:lnSpc>
              <a:spcBef>
                <a:spcPts val="965"/>
              </a:spcBef>
            </a:pPr>
            <a:r>
              <a:rPr sz="2900" b="1" kern="0" spc="60" dirty="0">
                <a:solidFill>
                  <a:srgbClr val="B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都大量使用重章叠句的艺</a:t>
            </a:r>
            <a:r>
              <a:rPr sz="2900" b="1" kern="0" spc="50" dirty="0">
                <a:solidFill>
                  <a:srgbClr val="B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术形式，反复咏唱</a:t>
            </a:r>
            <a:r>
              <a:rPr lang="zh-CN" sz="2900" b="1" kern="0" spc="50" dirty="0">
                <a:solidFill>
                  <a:srgbClr val="B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sz="29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rtl="0" eaLnBrk="0">
              <a:lnSpc>
                <a:spcPct val="116000"/>
              </a:lnSpc>
            </a:pPr>
            <a:endParaRPr sz="905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0000"/>
              </a:lnSpc>
            </a:pPr>
            <a:endParaRPr sz="725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5000"/>
              </a:lnSpc>
            </a:pPr>
            <a:r>
              <a:rPr sz="2900" b="1" kern="0" spc="50" dirty="0">
                <a:solidFill>
                  <a:srgbClr val="B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都使用了双声叠韵词，富于声韵美</a:t>
            </a:r>
            <a:r>
              <a:rPr lang="zh-CN" sz="2900" b="1" kern="0" spc="50" dirty="0">
                <a:solidFill>
                  <a:srgbClr val="B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sz="2900" b="1" kern="0" spc="50" dirty="0">
              <a:solidFill>
                <a:srgbClr val="BF0000">
                  <a:alpha val="10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44" name="table 444"/>
          <p:cNvGraphicFramePr>
            <a:graphicFrameLocks noGrp="1"/>
          </p:cNvGraphicFramePr>
          <p:nvPr/>
        </p:nvGraphicFramePr>
        <p:xfrm>
          <a:off x="1762924" y="1604625"/>
          <a:ext cx="8752205" cy="3931285"/>
        </p:xfrm>
        <a:graphic>
          <a:graphicData uri="http://schemas.openxmlformats.org/drawingml/2006/table">
            <a:tbl>
              <a:tblPr/>
              <a:tblGrid>
                <a:gridCol w="498475"/>
                <a:gridCol w="3867785"/>
                <a:gridCol w="4385945"/>
              </a:tblGrid>
              <a:tr h="692150"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905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39000"/>
                        </a:lnSpc>
                      </a:pPr>
                      <a:endParaRPr sz="905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182181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2900" b="1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关雎</a:t>
                      </a:r>
                      <a:endParaRPr sz="29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37000"/>
                        </a:lnSpc>
                      </a:pPr>
                      <a:endParaRPr sz="905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181546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</a:pPr>
                      <a:r>
                        <a:rPr sz="2900" b="1" kern="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兼葭</a:t>
                      </a:r>
                      <a:endParaRPr sz="29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9135">
                <a:tc>
                  <a:txBody>
                    <a:bodyPr/>
                    <a:p>
                      <a:pPr algn="l" rtl="0" eaLnBrk="0">
                        <a:lnSpc>
                          <a:spcPct val="107000"/>
                        </a:lnSpc>
                      </a:pPr>
                      <a:endParaRPr sz="455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114173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2900" b="1" kern="0" spc="12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不同点</a:t>
                      </a:r>
                      <a:endParaRPr sz="2900" b="1" kern="0" spc="120" dirty="0">
                        <a:solidFill>
                          <a:srgbClr val="FF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eaVert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10000"/>
                        </a:lnSpc>
                      </a:pPr>
                      <a:endParaRPr sz="905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sz="905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</a:pPr>
                      <a:endParaRPr sz="109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94615" indent="850265" algn="l" rtl="0" eaLnBrk="0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endParaRPr sz="2900" b="1" kern="0" spc="0" dirty="0">
                        <a:solidFill>
                          <a:srgbClr val="BE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94615" indent="850265" algn="l" rtl="0" eaLnBrk="0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endParaRPr sz="2900" b="1" kern="0" spc="0" dirty="0">
                        <a:solidFill>
                          <a:srgbClr val="BE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94615" indent="850265" algn="l" rtl="0" eaLnBrk="0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endParaRPr sz="29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3000"/>
                        </a:lnSpc>
                      </a:pPr>
                      <a:endParaRPr sz="905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sz="905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56515" indent="882015" algn="l" rtl="0" eaLnBrk="0">
                        <a:lnSpc>
                          <a:spcPct val="119000"/>
                        </a:lnSpc>
                      </a:pPr>
                      <a:endParaRPr sz="29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136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11000"/>
                        </a:lnSpc>
                      </a:pPr>
                      <a:endParaRPr sz="1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56515" indent="880110" algn="l" rtl="0" eaLnBrk="0">
                        <a:lnSpc>
                          <a:spcPct val="112000"/>
                        </a:lnSpc>
                      </a:pPr>
                      <a:endParaRPr sz="29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096000" y="2337435"/>
            <a:ext cx="4536440" cy="1876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sz="2900" b="1" kern="0" spc="-2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含蓄委婉地</a:t>
            </a:r>
            <a:r>
              <a:rPr sz="2900" b="1" kern="0" spc="-1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抒发了对“伊人”</a:t>
            </a:r>
            <a:r>
              <a:rPr lang="zh-CN" sz="2900" b="1" kern="0" spc="-1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的无限情意，</a:t>
            </a:r>
            <a:r>
              <a:rPr sz="2900" b="1" kern="0" spc="-1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“伊人”</a:t>
            </a:r>
            <a:r>
              <a:rPr lang="zh-CN" sz="2900" b="1" kern="0" spc="-1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sz="2900" b="1" kern="0" spc="-1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可望</a:t>
            </a:r>
            <a:r>
              <a:rPr sz="2900" b="1" kern="0" spc="1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而不可即的</a:t>
            </a:r>
            <a:r>
              <a:rPr lang="zh-CN" sz="2900" b="1" kern="0" spc="1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惆怅和伤感</a:t>
            </a:r>
            <a:r>
              <a:rPr sz="2900" b="1" kern="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900" b="1" kern="0" dirty="0">
              <a:solidFill>
                <a:srgbClr val="BE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6635" y="3983355"/>
            <a:ext cx="41840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900" b="1" kern="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叙事线索明晰，画</a:t>
            </a:r>
            <a:r>
              <a:rPr sz="2900" b="1" kern="0" spc="-3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面形象可见。</a:t>
            </a:r>
            <a:endParaRPr lang="zh-CN" altLang="en-US" sz="2900" b="1" kern="0" spc="-30" dirty="0">
              <a:solidFill>
                <a:srgbClr val="BE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6635" y="2337435"/>
            <a:ext cx="3884930" cy="1430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sz="2900" b="1" kern="0" spc="-6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一首热情的恋歌，</a:t>
            </a:r>
            <a:r>
              <a:rPr sz="2900" b="1" kern="0" spc="-1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表现了对爱情和婚姻</a:t>
            </a:r>
            <a:r>
              <a:rPr sz="2900" b="1" kern="0" spc="-2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</a:t>
            </a:r>
            <a:r>
              <a:rPr sz="2900" b="1" kern="0" spc="-3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胆执着的追求</a:t>
            </a:r>
            <a:r>
              <a:rPr sz="2900" b="1" kern="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900" b="1" kern="0" dirty="0">
              <a:solidFill>
                <a:srgbClr val="BE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71565" y="4326255"/>
            <a:ext cx="434403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900" b="1" kern="0" spc="-3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意境含蓄，场景朦胧，情感韵味更加浓郁</a:t>
            </a:r>
            <a:r>
              <a:rPr sz="2900" b="1" kern="0" spc="-30" dirty="0">
                <a:solidFill>
                  <a:srgbClr val="BE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900" b="1" kern="0" spc="-30" dirty="0">
              <a:solidFill>
                <a:srgbClr val="BE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EA41469-667A-4FFB-86E7-CEE6FD6B2AB2}" type="slidenum">
              <a:rPr lang="en-US" altLang="zh-CN"/>
            </a:fld>
            <a:endParaRPr lang="en-US" altLang="zh-CN"/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6003925" y="3048000"/>
            <a:ext cx="184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6003925" y="3048000"/>
            <a:ext cx="184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95" name="Line 23"/>
          <p:cNvSpPr>
            <a:spLocks noChangeShapeType="1"/>
          </p:cNvSpPr>
          <p:nvPr/>
        </p:nvSpPr>
        <p:spPr bwMode="auto">
          <a:xfrm flipH="1">
            <a:off x="4419600" y="281940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pSp>
        <p:nvGrpSpPr>
          <p:cNvPr id="3" name="组合 1"/>
          <p:cNvGrpSpPr/>
          <p:nvPr/>
        </p:nvGrpSpPr>
        <p:grpSpPr>
          <a:xfrm>
            <a:off x="328613" y="254002"/>
            <a:ext cx="2974975" cy="671513"/>
            <a:chOff x="363220" y="403000"/>
            <a:chExt cx="2976216" cy="671321"/>
          </a:xfrm>
        </p:grpSpPr>
        <p:pic>
          <p:nvPicPr>
            <p:cNvPr id="4" name="图片 2" descr="矢量智能对象"/>
            <p:cNvPicPr>
              <a:picLocks noChangeAspect="1" noChangeArrowheads="1"/>
            </p:cNvPicPr>
            <p:nvPr/>
          </p:nvPicPr>
          <p:blipFill>
            <a:blip r:embed="rId1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3220" y="427990"/>
              <a:ext cx="28920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文本框 3"/>
            <p:cNvSpPr txBox="1">
              <a:spLocks noChangeArrowheads="1"/>
            </p:cNvSpPr>
            <p:nvPr/>
          </p:nvSpPr>
          <p:spPr bwMode="auto">
            <a:xfrm>
              <a:off x="363220" y="403000"/>
              <a:ext cx="2976216" cy="644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solidFill>
                    <a:srgbClr val="FFFFFF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宋体" panose="02010600030101010101" pitchFamily="2" charset="-122"/>
                </a:rPr>
                <a:t>话说《诗经》</a:t>
              </a:r>
              <a:endParaRPr lang="zh-CN" altLang="en-US" sz="3600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066165" y="1424380"/>
            <a:ext cx="1005967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47700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诗经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是我国的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最早的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诗歌总集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，它收集了从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西周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初年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到春秋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中叶约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年间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的诗歌</a:t>
            </a:r>
            <a:r>
              <a:rPr lang="en-US" altLang="zh-CN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305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篇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。在先秦古籍中，被称为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诗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诗三百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726565" y="3547110"/>
            <a:ext cx="610616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诗经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是中国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现实主义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文学的源头。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离骚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是中国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浪漫主义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文学的源头。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66165" y="4930775"/>
            <a:ext cx="99618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E85B4B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“《</a:t>
            </a:r>
            <a:r>
              <a:rPr lang="zh-CN" altLang="en-US" sz="2800" b="1" dirty="0">
                <a:solidFill>
                  <a:srgbClr val="E85B4B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关雎</a:t>
            </a:r>
            <a:r>
              <a:rPr lang="en-US" altLang="zh-CN" sz="2800" b="1" dirty="0">
                <a:solidFill>
                  <a:srgbClr val="E85B4B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E85B4B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乃风之始</a:t>
            </a:r>
            <a:r>
              <a:rPr lang="en-US" altLang="zh-CN" sz="2800" b="1" dirty="0">
                <a:solidFill>
                  <a:srgbClr val="E85B4B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srgbClr val="E85B4B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冠于三百篇之首。</a:t>
            </a:r>
            <a:r>
              <a:rPr lang="en-US" altLang="zh-CN" sz="2800" b="1" dirty="0">
                <a:solidFill>
                  <a:srgbClr val="E85B4B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E85B4B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（《毛诗序》</a:t>
            </a:r>
            <a:r>
              <a:rPr lang="en-US" altLang="zh-CN" sz="2800" b="1" dirty="0">
                <a:solidFill>
                  <a:srgbClr val="E85B4B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zh-CN" altLang="en-US" sz="2800" dirty="0">
              <a:solidFill>
                <a:srgbClr val="E85B4B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3992880" y="154940"/>
            <a:ext cx="3445510" cy="950595"/>
            <a:chOff x="4212505" y="104881"/>
            <a:chExt cx="4510642" cy="950289"/>
          </a:xfrm>
        </p:grpSpPr>
        <p:pic>
          <p:nvPicPr>
            <p:cNvPr id="6" name="Picture 2" descr="查看图片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505" y="104881"/>
              <a:ext cx="4510642" cy="950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文本框 14"/>
            <p:cNvSpPr txBox="1"/>
            <p:nvPr/>
          </p:nvSpPr>
          <p:spPr>
            <a:xfrm>
              <a:off x="4580282" y="345010"/>
              <a:ext cx="3775089" cy="583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eaLnBrk="1" hangingPunct="1">
                <a:buFont typeface="Arial" panose="020B0604020202020204" pitchFamily="34" charset="0"/>
                <a:buNone/>
              </a:pPr>
              <a:r>
                <a:rPr lang="zh-CN" altLang="en-US" sz="3200" dirty="0">
                  <a:solidFill>
                    <a:srgbClr val="992620"/>
                  </a:solidFill>
                  <a:latin typeface="微软雅黑" panose="020B0503020204020204" charset="-122"/>
                  <a:ea typeface="微软雅黑" panose="020B0503020204020204" charset="-122"/>
                  <a:cs typeface="Slidefontliuyun" panose="02000600000000000000" pitchFamily="2" charset="-122"/>
                  <a:sym typeface="+mn-ea"/>
                </a:rPr>
                <a:t>《诗经》六义</a:t>
              </a:r>
              <a:endParaRPr lang="zh-CN" altLang="en-US" sz="3200" dirty="0">
                <a:solidFill>
                  <a:srgbClr val="992620"/>
                </a:solidFill>
                <a:latin typeface="微软雅黑" panose="020B0503020204020204" charset="-122"/>
                <a:ea typeface="微软雅黑" panose="020B0503020204020204" charset="-122"/>
                <a:cs typeface="Slidefontliuyun" panose="02000600000000000000" pitchFamily="2" charset="-122"/>
                <a:sym typeface="+mn-ea"/>
              </a:endParaRPr>
            </a:p>
          </p:txBody>
        </p:sp>
      </p:grpSp>
      <p:graphicFrame>
        <p:nvGraphicFramePr>
          <p:cNvPr id="42" name="table 4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50595" y="1334135"/>
          <a:ext cx="9730105" cy="4320540"/>
        </p:xfrm>
        <a:graphic>
          <a:graphicData uri="http://schemas.openxmlformats.org/drawingml/2006/table">
            <a:tbl>
              <a:tblPr/>
              <a:tblGrid>
                <a:gridCol w="832485"/>
                <a:gridCol w="837565"/>
                <a:gridCol w="8060055"/>
              </a:tblGrid>
              <a:tr h="722630">
                <a:tc rowSpan="3">
                  <a:txBody>
                    <a:bodyPr/>
                    <a:p>
                      <a:pPr algn="l" rtl="0" eaLnBrk="0">
                        <a:lnSpc>
                          <a:spcPct val="174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434340" algn="l" rtl="0" eaLnBrk="0">
                        <a:lnSpc>
                          <a:spcPct val="89000"/>
                        </a:lnSpc>
                      </a:pPr>
                      <a:r>
                        <a:rPr lang="zh-CN" altLang="en-US" sz="2800" dirty="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基本内容</a:t>
                      </a: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eaVert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31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196850" algn="l" rtl="0" eaLnBrk="0">
                        <a:lnSpc>
                          <a:spcPct val="97000"/>
                        </a:lnSpc>
                      </a:pPr>
                      <a:endParaRPr sz="25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1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sz="1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163830" algn="l" rtl="0" eaLnBrk="0">
                        <a:lnSpc>
                          <a:spcPct val="114000"/>
                        </a:lnSpc>
                        <a:tabLst>
                          <a:tab pos="5994400" algn="l"/>
                        </a:tabLst>
                      </a:pPr>
                      <a:endParaRPr sz="1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830">
                <a:tc vMerge="1">
                  <a:tcPr marL="0" marR="0" marT="0" marB="0" vert="eaVert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55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196850" algn="l" rtl="0" eaLnBrk="0">
                        <a:lnSpc>
                          <a:spcPct val="97000"/>
                        </a:lnSpc>
                      </a:pPr>
                      <a:endParaRPr sz="25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4000"/>
                        </a:lnSpc>
                      </a:pPr>
                      <a:endParaRPr sz="6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139700" algn="l" rtl="0" eaLnBrk="0">
                        <a:lnSpc>
                          <a:spcPct val="94000"/>
                        </a:lnSpc>
                        <a:spcBef>
                          <a:spcPts val="5"/>
                        </a:spcBef>
                      </a:pPr>
                      <a:endParaRPr sz="25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139700" algn="l" rtl="0" eaLnBrk="0">
                        <a:lnSpc>
                          <a:spcPct val="94000"/>
                        </a:lnSpc>
                        <a:spcBef>
                          <a:spcPts val="5"/>
                        </a:spcBef>
                      </a:pPr>
                      <a:endParaRPr sz="25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139700" algn="l" rtl="0" eaLnBrk="0">
                        <a:lnSpc>
                          <a:spcPct val="94000"/>
                        </a:lnSpc>
                        <a:spcBef>
                          <a:spcPts val="5"/>
                        </a:spcBef>
                      </a:pPr>
                      <a:endParaRPr sz="25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075">
                <a:tc vMerge="1">
                  <a:tcPr marL="0" marR="0" marT="0" marB="0" vert="eaVert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34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196850" algn="l" rtl="0" eaLnBrk="0">
                        <a:lnSpc>
                          <a:spcPct val="97000"/>
                        </a:lnSpc>
                        <a:spcBef>
                          <a:spcPts val="5"/>
                        </a:spcBef>
                      </a:pPr>
                      <a:endParaRPr sz="25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8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9000"/>
                        </a:lnSpc>
                      </a:pPr>
                      <a:endParaRPr sz="1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125730" algn="l" rtl="0" eaLnBrk="0">
                        <a:lnSpc>
                          <a:spcPct val="112000"/>
                        </a:lnSpc>
                      </a:pPr>
                      <a:endParaRPr sz="25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665">
                <a:tc rowSpan="3">
                  <a:txBody>
                    <a:bodyPr/>
                    <a:p>
                      <a:pPr algn="l" rtl="0" eaLnBrk="0">
                        <a:lnSpc>
                          <a:spcPct val="106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361950" algn="l" rtl="0" eaLnBrk="0">
                        <a:lnSpc>
                          <a:spcPct val="89000"/>
                        </a:lnSpc>
                        <a:spcBef>
                          <a:spcPts val="5"/>
                        </a:spcBef>
                      </a:pPr>
                      <a:r>
                        <a:rPr lang="zh-CN" altLang="en-US" sz="2800" dirty="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表现手法</a:t>
                      </a: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0" marR="0" marT="0" marB="0" vert="eaVert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2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196850" algn="l" rtl="0" eaLnBrk="0">
                        <a:lnSpc>
                          <a:spcPct val="97000"/>
                        </a:lnSpc>
                        <a:spcBef>
                          <a:spcPts val="5"/>
                        </a:spcBef>
                      </a:pPr>
                      <a:endParaRPr sz="25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08000"/>
                        </a:lnSpc>
                      </a:pPr>
                      <a:endParaRPr sz="9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544830" algn="l" rtl="0" eaLnBrk="0">
                        <a:lnSpc>
                          <a:spcPct val="96000"/>
                        </a:lnSpc>
                      </a:pPr>
                      <a:endParaRPr sz="25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075">
                <a:tc vMerge="1">
                  <a:tcPr marL="0" marR="0" marT="0" marB="0" vert="eaVert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47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196850" algn="l" rtl="0" eaLnBrk="0">
                        <a:lnSpc>
                          <a:spcPts val="3050"/>
                        </a:lnSpc>
                        <a:spcBef>
                          <a:spcPts val="5"/>
                        </a:spcBef>
                      </a:pPr>
                      <a:endParaRPr sz="25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30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544830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endParaRPr sz="25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265">
                <a:tc vMerge="1">
                  <a:tcPr marL="0" marR="0" marT="0" marB="0" vert="eaVert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31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sz="1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marL="196850" algn="l" rtl="0" eaLnBrk="0">
                        <a:lnSpc>
                          <a:spcPct val="97000"/>
                        </a:lnSpc>
                      </a:pPr>
                      <a:endParaRPr sz="25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rtl="0" eaLnBrk="0">
                        <a:lnSpc>
                          <a:spcPct val="127000"/>
                        </a:lnSpc>
                      </a:pPr>
                      <a:endParaRPr sz="25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1802130" y="1350645"/>
            <a:ext cx="752475" cy="2652553"/>
            <a:chOff x="1961332" y="1207764"/>
            <a:chExt cx="752475" cy="2747991"/>
          </a:xfrm>
        </p:grpSpPr>
        <p:sp>
          <p:nvSpPr>
            <p:cNvPr id="8" name="TextBox 4"/>
            <p:cNvSpPr txBox="1"/>
            <p:nvPr>
              <p:custDataLst>
                <p:tags r:id="rId4"/>
              </p:custDataLst>
            </p:nvPr>
          </p:nvSpPr>
          <p:spPr>
            <a:xfrm>
              <a:off x="1964507" y="1207764"/>
              <a:ext cx="749300" cy="6683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latinLnBrk="1" hangingPunct="1"/>
              <a:r>
                <a:rPr lang="zh-CN" altLang="en-US" sz="3600" b="1" dirty="0">
                  <a:solidFill>
                    <a:srgbClr val="92261E"/>
                  </a:solidFill>
                  <a:latin typeface="Slidefontliuyun" panose="02000600000000000000" pitchFamily="2" charset="-122"/>
                  <a:ea typeface="Slidefontliuyun" panose="02000600000000000000" pitchFamily="2" charset="-122"/>
                  <a:cs typeface="Slidefontliuyun" panose="02000600000000000000" pitchFamily="2" charset="-122"/>
                </a:rPr>
                <a:t>风</a:t>
              </a:r>
              <a:endParaRPr lang="zh-CN" altLang="en-US" sz="3600" b="1" dirty="0">
                <a:solidFill>
                  <a:srgbClr val="92261E"/>
                </a:solidFill>
                <a:latin typeface="Slidefontliuyun" panose="02000600000000000000" pitchFamily="2" charset="-122"/>
                <a:ea typeface="Slidefontliuyun" panose="02000600000000000000" pitchFamily="2" charset="-122"/>
                <a:cs typeface="Slidefontliuyun" panose="02000600000000000000" pitchFamily="2" charset="-122"/>
              </a:endParaRPr>
            </a:p>
          </p:txBody>
        </p:sp>
        <p:sp>
          <p:nvSpPr>
            <p:cNvPr id="9" name="TextBox 4"/>
            <p:cNvSpPr txBox="1"/>
            <p:nvPr>
              <p:custDataLst>
                <p:tags r:id="rId5"/>
              </p:custDataLst>
            </p:nvPr>
          </p:nvSpPr>
          <p:spPr>
            <a:xfrm>
              <a:off x="1964719" y="2189714"/>
              <a:ext cx="747184" cy="6683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latinLnBrk="1" hangingPunct="1"/>
              <a:r>
                <a:rPr lang="zh-CN" altLang="en-US" sz="3600" b="1" dirty="0">
                  <a:solidFill>
                    <a:srgbClr val="92261E"/>
                  </a:solidFill>
                  <a:latin typeface="Slidefontliuyun" panose="02000600000000000000" pitchFamily="2" charset="-122"/>
                  <a:ea typeface="Slidefontliuyun" panose="02000600000000000000" pitchFamily="2" charset="-122"/>
                  <a:cs typeface="Slidefontliuyun" panose="02000600000000000000" pitchFamily="2" charset="-122"/>
                </a:rPr>
                <a:t>雅</a:t>
              </a:r>
              <a:endParaRPr lang="zh-CN" altLang="en-US" sz="3600" b="1" dirty="0">
                <a:solidFill>
                  <a:srgbClr val="92261E"/>
                </a:solidFill>
                <a:latin typeface="Slidefontliuyun" panose="02000600000000000000" pitchFamily="2" charset="-122"/>
                <a:ea typeface="Slidefontliuyun" panose="02000600000000000000" pitchFamily="2" charset="-122"/>
                <a:cs typeface="Slidefontliuyun" panose="02000600000000000000" pitchFamily="2" charset="-122"/>
              </a:endParaRPr>
            </a:p>
          </p:txBody>
        </p:sp>
        <p:sp>
          <p:nvSpPr>
            <p:cNvPr id="10" name="TextBox 4"/>
            <p:cNvSpPr txBox="1"/>
            <p:nvPr>
              <p:custDataLst>
                <p:tags r:id="rId6"/>
              </p:custDataLst>
            </p:nvPr>
          </p:nvSpPr>
          <p:spPr>
            <a:xfrm>
              <a:off x="1961332" y="3287382"/>
              <a:ext cx="749300" cy="6683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latinLnBrk="1" hangingPunct="1"/>
              <a:r>
                <a:rPr lang="zh-CN" altLang="en-US" sz="3600" b="1" dirty="0">
                  <a:solidFill>
                    <a:srgbClr val="92261E"/>
                  </a:solidFill>
                  <a:latin typeface="Slidefontliuyun" panose="02000600000000000000" pitchFamily="2" charset="-122"/>
                  <a:ea typeface="Slidefontliuyun" panose="02000600000000000000" pitchFamily="2" charset="-122"/>
                  <a:cs typeface="Slidefontliuyun" panose="02000600000000000000" pitchFamily="2" charset="-122"/>
                </a:rPr>
                <a:t>颂</a:t>
              </a:r>
              <a:endParaRPr lang="zh-CN" altLang="en-US" sz="3600" b="1" dirty="0">
                <a:solidFill>
                  <a:srgbClr val="92261E"/>
                </a:solidFill>
                <a:latin typeface="Slidefontliuyun" panose="02000600000000000000" pitchFamily="2" charset="-122"/>
                <a:ea typeface="Slidefontliuyun" panose="02000600000000000000" pitchFamily="2" charset="-122"/>
                <a:cs typeface="Slidefontliuyun" panose="02000600000000000000" pitchFamily="2" charset="-122"/>
              </a:endParaRPr>
            </a:p>
          </p:txBody>
        </p:sp>
      </p:grpSp>
      <p:grpSp>
        <p:nvGrpSpPr>
          <p:cNvPr id="10272" name="组合 10271"/>
          <p:cNvGrpSpPr/>
          <p:nvPr>
            <p:custDataLst>
              <p:tags r:id="rId7"/>
            </p:custDataLst>
          </p:nvPr>
        </p:nvGrpSpPr>
        <p:grpSpPr>
          <a:xfrm>
            <a:off x="1765543" y="4002927"/>
            <a:ext cx="789516" cy="2053230"/>
            <a:chOff x="1924925" y="3909580"/>
            <a:chExt cx="789516" cy="2053228"/>
          </a:xfrm>
        </p:grpSpPr>
        <p:sp>
          <p:nvSpPr>
            <p:cNvPr id="10259" name="TextBox 4"/>
            <p:cNvSpPr txBox="1"/>
            <p:nvPr>
              <p:custDataLst>
                <p:tags r:id="rId8"/>
              </p:custDataLst>
            </p:nvPr>
          </p:nvSpPr>
          <p:spPr>
            <a:xfrm>
              <a:off x="1965141" y="3909580"/>
              <a:ext cx="749300" cy="6451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latinLnBrk="1" hangingPunct="1"/>
              <a:r>
                <a:rPr lang="zh-CN" altLang="en-US" sz="3600" b="1" dirty="0">
                  <a:solidFill>
                    <a:srgbClr val="92261E"/>
                  </a:solidFill>
                  <a:latin typeface="Slidefontliuyun" panose="02000600000000000000" pitchFamily="2" charset="-122"/>
                  <a:ea typeface="Slidefontliuyun" panose="02000600000000000000" pitchFamily="2" charset="-122"/>
                  <a:cs typeface="Slidefontliuyun" panose="02000600000000000000" pitchFamily="2" charset="-122"/>
                </a:rPr>
                <a:t>赋</a:t>
              </a:r>
              <a:endParaRPr lang="zh-CN" altLang="en-US" sz="3600" b="1" dirty="0">
                <a:solidFill>
                  <a:srgbClr val="92261E"/>
                </a:solidFill>
                <a:latin typeface="Slidefontliuyun" panose="02000600000000000000" pitchFamily="2" charset="-122"/>
                <a:ea typeface="Slidefontliuyun" panose="02000600000000000000" pitchFamily="2" charset="-122"/>
                <a:cs typeface="Slidefontliuyun" panose="02000600000000000000" pitchFamily="2" charset="-122"/>
              </a:endParaRPr>
            </a:p>
          </p:txBody>
        </p:sp>
        <p:sp>
          <p:nvSpPr>
            <p:cNvPr id="10260" name="TextBox 4"/>
            <p:cNvSpPr txBox="1"/>
            <p:nvPr>
              <p:custDataLst>
                <p:tags r:id="rId9"/>
              </p:custDataLst>
            </p:nvPr>
          </p:nvSpPr>
          <p:spPr>
            <a:xfrm>
              <a:off x="1964930" y="4606174"/>
              <a:ext cx="749300" cy="6451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latinLnBrk="1" hangingPunct="1"/>
              <a:r>
                <a:rPr lang="zh-CN" altLang="en-US" sz="3600" b="1">
                  <a:solidFill>
                    <a:srgbClr val="92261E"/>
                  </a:solidFill>
                  <a:latin typeface="Slidefontliuyun" panose="02000600000000000000" pitchFamily="2" charset="-122"/>
                  <a:ea typeface="Slidefontliuyun" panose="02000600000000000000" pitchFamily="2" charset="-122"/>
                  <a:cs typeface="Slidefontliuyun" panose="02000600000000000000" pitchFamily="2" charset="-122"/>
                </a:rPr>
                <a:t>比</a:t>
              </a:r>
              <a:endParaRPr lang="zh-CN" altLang="en-US" sz="3600" b="1">
                <a:solidFill>
                  <a:srgbClr val="92261E"/>
                </a:solidFill>
                <a:latin typeface="Slidefontliuyun" panose="02000600000000000000" pitchFamily="2" charset="-122"/>
                <a:ea typeface="Slidefontliuyun" panose="02000600000000000000" pitchFamily="2" charset="-122"/>
                <a:cs typeface="Slidefontliuyun" panose="02000600000000000000" pitchFamily="2" charset="-122"/>
              </a:endParaRPr>
            </a:p>
          </p:txBody>
        </p:sp>
        <p:sp>
          <p:nvSpPr>
            <p:cNvPr id="10261" name="TextBox 4"/>
            <p:cNvSpPr txBox="1"/>
            <p:nvPr>
              <p:custDataLst>
                <p:tags r:id="rId10"/>
              </p:custDataLst>
            </p:nvPr>
          </p:nvSpPr>
          <p:spPr>
            <a:xfrm>
              <a:off x="1924925" y="5317649"/>
              <a:ext cx="747183" cy="6451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latinLnBrk="1" hangingPunct="1"/>
              <a:r>
                <a:rPr lang="zh-CN" altLang="en-US" sz="3600" b="1" dirty="0">
                  <a:solidFill>
                    <a:srgbClr val="92261E"/>
                  </a:solidFill>
                  <a:latin typeface="Slidefontliuyun" panose="02000600000000000000" pitchFamily="2" charset="-122"/>
                  <a:ea typeface="Slidefontliuyun" panose="02000600000000000000" pitchFamily="2" charset="-122"/>
                  <a:cs typeface="Slidefontliuyun" panose="02000600000000000000" pitchFamily="2" charset="-122"/>
                </a:rPr>
                <a:t>兴</a:t>
              </a:r>
              <a:endParaRPr lang="zh-CN" altLang="en-US" sz="3600" b="1" dirty="0">
                <a:solidFill>
                  <a:srgbClr val="92261E"/>
                </a:solidFill>
                <a:latin typeface="Slidefontliuyun" panose="02000600000000000000" pitchFamily="2" charset="-122"/>
                <a:ea typeface="Slidefontliuyun" panose="02000600000000000000" pitchFamily="2" charset="-122"/>
                <a:cs typeface="Slidefontliuyun" panose="02000600000000000000" pitchFamily="2" charset="-122"/>
              </a:endParaRPr>
            </a:p>
          </p:txBody>
        </p:sp>
      </p:grpSp>
      <p:sp>
        <p:nvSpPr>
          <p:cNvPr id="10262" name="TextBox 4"/>
          <p:cNvSpPr txBox="1"/>
          <p:nvPr>
            <p:custDataLst>
              <p:tags r:id="rId11"/>
            </p:custDataLst>
          </p:nvPr>
        </p:nvSpPr>
        <p:spPr>
          <a:xfrm>
            <a:off x="2624455" y="1388745"/>
            <a:ext cx="8056245" cy="6070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eaLnBrk="1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又叫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国风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各地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方的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民歌民谣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共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160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篇。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63" name="TextBox 4"/>
          <p:cNvSpPr txBox="1"/>
          <p:nvPr>
            <p:custDataLst>
              <p:tags r:id="rId12"/>
            </p:custDataLst>
          </p:nvPr>
        </p:nvSpPr>
        <p:spPr>
          <a:xfrm>
            <a:off x="2625090" y="2059305"/>
            <a:ext cx="805561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正统的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宫廷乐歌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用于宴会的典礼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共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105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篇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大雅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31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篇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）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小雅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74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篇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）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64" name="TextBox 4"/>
          <p:cNvSpPr txBox="1"/>
          <p:nvPr>
            <p:custDataLst>
              <p:tags r:id="rId13"/>
            </p:custDataLst>
          </p:nvPr>
        </p:nvSpPr>
        <p:spPr>
          <a:xfrm>
            <a:off x="2625090" y="3247390"/>
            <a:ext cx="8056880" cy="678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eaLnBrk="1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祭祀乐歌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用于宫廷宗庙祭祀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现存共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篇。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65" name="TextBox 4"/>
          <p:cNvSpPr txBox="1"/>
          <p:nvPr>
            <p:custDataLst>
              <p:tags r:id="rId14"/>
            </p:custDataLst>
          </p:nvPr>
        </p:nvSpPr>
        <p:spPr>
          <a:xfrm>
            <a:off x="2624455" y="3989070"/>
            <a:ext cx="8056880" cy="701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eaLnBrk="1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直陈其事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sz="2800" kern="0" spc="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即直接铺陈叙述</a:t>
            </a:r>
            <a:r>
              <a:rPr sz="2800" b="1" kern="0" spc="60" dirty="0">
                <a:solidFill>
                  <a:srgbClr val="F6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(记叙)</a:t>
            </a:r>
            <a:r>
              <a:rPr sz="2800" kern="0" spc="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66" name="TextBox 4"/>
          <p:cNvSpPr txBox="1"/>
          <p:nvPr>
            <p:custDataLst>
              <p:tags r:id="rId15"/>
            </p:custDataLst>
          </p:nvPr>
        </p:nvSpPr>
        <p:spPr>
          <a:xfrm>
            <a:off x="2624455" y="4648200"/>
            <a:ext cx="8054975" cy="6007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eaLnBrk="1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借物譬喻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sz="2800" kern="0" spc="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使其特点鲜明</a:t>
            </a:r>
            <a:r>
              <a:rPr sz="2800" b="1" kern="0" spc="60" dirty="0">
                <a:solidFill>
                  <a:srgbClr val="F6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(比喻)</a:t>
            </a:r>
            <a:endParaRPr lang="zh-CN" altLang="en-US" sz="2800" b="1" kern="0" spc="60" dirty="0">
              <a:solidFill>
                <a:srgbClr val="F6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eaLnBrk="1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2800" kern="0" spc="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67" name="TextBox 4"/>
          <p:cNvSpPr txBox="1"/>
          <p:nvPr>
            <p:custDataLst>
              <p:tags r:id="rId16"/>
            </p:custDataLst>
          </p:nvPr>
        </p:nvSpPr>
        <p:spPr>
          <a:xfrm>
            <a:off x="2625090" y="5344795"/>
            <a:ext cx="805624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托物起兴</a:t>
            </a:r>
            <a:r>
              <a:rPr sz="2800" kern="0" spc="4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先言他物以引起所咏之词。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2" grpId="0"/>
      <p:bldP spid="10263" grpId="0"/>
      <p:bldP spid="10264" grpId="0"/>
      <p:bldP spid="10265" grpId="0"/>
      <p:bldP spid="10266" grpId="0"/>
      <p:bldP spid="102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0"/>
          <a:stretch>
            <a:fillRect/>
          </a:stretch>
        </p:blipFill>
        <p:spPr bwMode="auto">
          <a:xfrm>
            <a:off x="6058306" y="-5560"/>
            <a:ext cx="6133695" cy="6863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5" b="17056"/>
          <a:stretch>
            <a:fillRect/>
          </a:stretch>
        </p:blipFill>
        <p:spPr bwMode="auto">
          <a:xfrm>
            <a:off x="0" y="-5560"/>
            <a:ext cx="6096000" cy="6900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377" y="2543878"/>
            <a:ext cx="4480005" cy="1404000"/>
          </a:xfrm>
        </p:spPr>
        <p:txBody>
          <a:bodyPr>
            <a:noAutofit/>
          </a:bodyPr>
          <a:lstStyle/>
          <a:p>
            <a:r>
              <a:rPr lang="en-US" altLang="zh-CN" sz="8800"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8800">
                <a:latin typeface="华文行楷" panose="02010800040101010101" pitchFamily="2" charset="-122"/>
                <a:ea typeface="华文行楷" panose="02010800040101010101" pitchFamily="2" charset="-122"/>
              </a:rPr>
              <a:t>关雎</a:t>
            </a:r>
            <a:r>
              <a:rPr lang="en-US" altLang="zh-CN" sz="8800"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88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Text Box 6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-129169" y="3835984"/>
            <a:ext cx="484313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ea typeface="黑体" panose="02010609060101010101" pitchFamily="49" charset="-122"/>
              </a:rPr>
              <a:t>诗经</a:t>
            </a:r>
            <a:r>
              <a:rPr lang="en-US" altLang="zh-CN" sz="3200" b="1">
                <a:ea typeface="黑体" panose="02010609060101010101" pitchFamily="49" charset="-122"/>
              </a:rPr>
              <a:t>·</a:t>
            </a:r>
            <a:r>
              <a:rPr lang="zh-CN" altLang="en-US" sz="3200" b="1">
                <a:ea typeface="黑体" panose="02010609060101010101" pitchFamily="49" charset="-122"/>
              </a:rPr>
              <a:t>国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</a:rPr>
              <a:t>风</a:t>
            </a:r>
            <a:r>
              <a:rPr lang="en-US" altLang="zh-CN" sz="3200" b="1">
                <a:ea typeface="黑体" panose="02010609060101010101" pitchFamily="49" charset="-122"/>
              </a:rPr>
              <a:t>·</a:t>
            </a:r>
            <a:r>
              <a:rPr lang="zh-CN" altLang="en-US" sz="3200" b="1">
                <a:ea typeface="黑体" panose="02010609060101010101" pitchFamily="49" charset="-122"/>
              </a:rPr>
              <a:t>周南</a:t>
            </a:r>
            <a:r>
              <a:rPr lang="en-US" altLang="zh-CN" sz="3200" b="1">
                <a:ea typeface="黑体" panose="02010609060101010101" pitchFamily="49" charset="-122"/>
              </a:rPr>
              <a:t>》</a:t>
            </a:r>
            <a:endParaRPr lang="en-US" altLang="zh-CN" sz="3200" b="1">
              <a:ea typeface="黑体" panose="02010609060101010101" pitchFamily="49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7938373" y="2532831"/>
            <a:ext cx="4157836" cy="1404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800"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8800">
                <a:latin typeface="华文行楷" panose="02010800040101010101" pitchFamily="2" charset="-122"/>
                <a:ea typeface="华文行楷" panose="02010800040101010101" pitchFamily="2" charset="-122"/>
              </a:rPr>
              <a:t>蒹葭</a:t>
            </a:r>
            <a:r>
              <a:rPr lang="en-US" altLang="zh-CN" sz="8800"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88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7615338" y="3835984"/>
            <a:ext cx="484313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0" latin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742950" indent="-285750" algn="ctr" defTabSz="914400" rtl="0" eaLnBrk="0" latin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indent="-228600" algn="ctr" defTabSz="914400" rtl="0" eaLnBrk="0" latin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indent="-228600" algn="ctr" defTabSz="914400" rtl="0" eaLnBrk="0" latin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indent="-228600" algn="ctr" defTabSz="914400" rtl="0" eaLnBrk="0" latin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indent="-22860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indent="-22860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indent="-22860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indent="-22860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sz="3200" b="1"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ea typeface="黑体" panose="02010609060101010101" pitchFamily="49" charset="-122"/>
              </a:rPr>
              <a:t>诗经</a:t>
            </a:r>
            <a:r>
              <a:rPr lang="en-US" altLang="zh-CN" sz="3200" b="1">
                <a:ea typeface="黑体" panose="02010609060101010101" pitchFamily="49" charset="-122"/>
              </a:rPr>
              <a:t>·</a:t>
            </a:r>
            <a:r>
              <a:rPr lang="zh-CN" altLang="en-US" sz="3200" b="1">
                <a:ea typeface="黑体" panose="02010609060101010101" pitchFamily="49" charset="-122"/>
              </a:rPr>
              <a:t>国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</a:rPr>
              <a:t>风</a:t>
            </a:r>
            <a:r>
              <a:rPr lang="en-US" altLang="zh-CN" sz="3200" b="1">
                <a:ea typeface="黑体" panose="02010609060101010101" pitchFamily="49" charset="-122"/>
              </a:rPr>
              <a:t>·</a:t>
            </a:r>
            <a:r>
              <a:rPr lang="zh-CN" altLang="en-US" sz="3200" b="1">
                <a:ea typeface="黑体" panose="02010609060101010101" pitchFamily="49" charset="-122"/>
              </a:rPr>
              <a:t>秦风</a:t>
            </a:r>
            <a:r>
              <a:rPr lang="en-US" altLang="zh-CN" sz="3200" b="1">
                <a:ea typeface="黑体" panose="02010609060101010101" pitchFamily="49" charset="-122"/>
              </a:rPr>
              <a:t>》</a:t>
            </a:r>
            <a:endParaRPr lang="en-US" altLang="zh-CN" sz="3200" b="1"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03972" y="0"/>
            <a:ext cx="2907041" cy="6860159"/>
            <a:chOff x="4174776" y="-1896"/>
            <a:chExt cx="3851291" cy="6860159"/>
          </a:xfrm>
        </p:grpSpPr>
        <p:sp>
          <p:nvSpPr>
            <p:cNvPr id="18" name="矩形 17"/>
            <p:cNvSpPr/>
            <p:nvPr/>
          </p:nvSpPr>
          <p:spPr>
            <a:xfrm>
              <a:off x="4174776" y="262"/>
              <a:ext cx="3851291" cy="6858001"/>
            </a:xfrm>
            <a:prstGeom prst="rect">
              <a:avLst/>
            </a:prstGeom>
            <a:solidFill>
              <a:schemeClr val="tx1"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/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4287520" y="0"/>
              <a:ext cx="0" cy="68580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7894320" y="-1896"/>
              <a:ext cx="0" cy="68580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457635" y="395968"/>
            <a:ext cx="3138480" cy="5917209"/>
            <a:chOff x="1697574" y="3075442"/>
            <a:chExt cx="3138480" cy="5917209"/>
          </a:xfrm>
        </p:grpSpPr>
        <p:grpSp>
          <p:nvGrpSpPr>
            <p:cNvPr id="12" name="组合 11"/>
            <p:cNvGrpSpPr/>
            <p:nvPr/>
          </p:nvGrpSpPr>
          <p:grpSpPr>
            <a:xfrm>
              <a:off x="2541819" y="7235745"/>
              <a:ext cx="1405524" cy="1756906"/>
              <a:chOff x="3596891" y="9943335"/>
              <a:chExt cx="1405524" cy="1756906"/>
            </a:xfrm>
          </p:grpSpPr>
          <p:pic>
            <p:nvPicPr>
              <p:cNvPr id="15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8667" b="92667" l="10000" r="90000">
                            <a14:foregroundMark x1="49583" y1="8667" x2="49583" y2="8667"/>
                            <a14:foregroundMark x1="55417" y1="92667" x2="55417" y2="92667"/>
                            <a14:foregroundMark x1="81667" y1="61667" x2="81667" y2="61667"/>
                            <a14:foregroundMark x1="18750" y1="47000" x2="18750" y2="47000"/>
                            <a14:foregroundMark x1="19167" y1="66333" x2="19167" y2="66333"/>
                            <a14:foregroundMark x1="19583" y1="76333" x2="19583" y2="76333"/>
                            <a14:foregroundMark x1="80417" y1="56000" x2="80417" y2="56000"/>
                            <a14:foregroundMark x1="81250" y1="58667" x2="81250" y2="58667"/>
                            <a14:foregroundMark x1="80417" y1="62667" x2="80417" y2="62667"/>
                            <a14:backgroundMark x1="82500" y1="61667" x2="82500" y2="61667"/>
                            <a14:backgroundMark x1="82083" y1="63000" x2="82083" y2="63000"/>
                            <a14:backgroundMark x1="21667" y1="75000" x2="21667" y2="750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596891" y="9943335"/>
                <a:ext cx="1405524" cy="17569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标题 1"/>
              <p:cNvSpPr txBox="1"/>
              <p:nvPr/>
            </p:nvSpPr>
            <p:spPr>
              <a:xfrm>
                <a:off x="3943041" y="10106880"/>
                <a:ext cx="739398" cy="1191422"/>
              </a:xfrm>
              <a:prstGeom prst="rect">
                <a:avLst/>
              </a:prstGeom>
              <a:noFill/>
            </p:spPr>
            <p:txBody>
              <a:bodyPr vert="horz" lIns="91428" tIns="45714" rIns="91428" bIns="45714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defRPr/>
                </a:pPr>
                <a:r>
                  <a:rPr lang="zh-CN" altLang="en-US">
                    <a:solidFill>
                      <a:schemeClr val="bg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二首</a:t>
                </a:r>
                <a:endParaRPr lang="zh-CN" altLang="en-US">
                  <a:solidFill>
                    <a:schemeClr val="bg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  <p:sp>
          <p:nvSpPr>
            <p:cNvPr id="13" name="标题 1"/>
            <p:cNvSpPr txBox="1"/>
            <p:nvPr/>
          </p:nvSpPr>
          <p:spPr>
            <a:xfrm>
              <a:off x="1697574" y="3075442"/>
              <a:ext cx="2687459" cy="17526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3800" b="1">
                  <a:ln w="28575">
                    <a:solidFill>
                      <a:schemeClr val="bg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诗</a:t>
              </a:r>
              <a:endParaRPr lang="zh-CN" altLang="en-US" sz="13800" b="1">
                <a:ln w="28575"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4" name="标题 1"/>
            <p:cNvSpPr txBox="1"/>
            <p:nvPr/>
          </p:nvSpPr>
          <p:spPr>
            <a:xfrm>
              <a:off x="2298613" y="5003575"/>
              <a:ext cx="2537441" cy="17526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6600" b="1">
                  <a:ln w="28575">
                    <a:solidFill>
                      <a:schemeClr val="bg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经</a:t>
              </a:r>
              <a:endParaRPr lang="zh-CN" altLang="en-US" sz="16600" b="1">
                <a:ln w="28575"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8139374" y="523716"/>
            <a:ext cx="1980000" cy="198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608445" y="2307590"/>
            <a:ext cx="5344795" cy="152273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914400">
              <a:lnSpc>
                <a:spcPts val="6300"/>
              </a:lnSpc>
              <a:defRPr/>
            </a:pPr>
            <a:endParaRPr lang="zh-CN" altLang="en-US" sz="88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 defTabSz="914400">
              <a:lnSpc>
                <a:spcPts val="6300"/>
              </a:lnSpc>
              <a:defRPr/>
            </a:pPr>
            <a:r>
              <a:rPr lang="zh-CN" altLang="en-US" sz="8800" b="1">
                <a:latin typeface="华文行楷" panose="02010800040101010101" pitchFamily="2" charset="-122"/>
                <a:ea typeface="华文行楷" panose="02010800040101010101" pitchFamily="2" charset="-122"/>
              </a:rPr>
              <a:t>初悟诗韵</a:t>
            </a:r>
            <a:endParaRPr lang="zh-CN" altLang="en-US" sz="88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69398" y="429176"/>
            <a:ext cx="2519952" cy="2380351"/>
            <a:chOff x="9398221" y="2189496"/>
            <a:chExt cx="2519952" cy="2380351"/>
          </a:xfrm>
        </p:grpSpPr>
        <p:sp>
          <p:nvSpPr>
            <p:cNvPr id="4" name="文本框 3"/>
            <p:cNvSpPr txBox="1"/>
            <p:nvPr/>
          </p:nvSpPr>
          <p:spPr>
            <a:xfrm>
              <a:off x="9398221" y="2354145"/>
              <a:ext cx="2519952" cy="2215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zh-CN" altLang="en-US" sz="13800" b="1">
                  <a:gradFill>
                    <a:gsLst>
                      <a:gs pos="33000">
                        <a:prstClr val="black"/>
                      </a:gs>
                      <a:gs pos="64000">
                        <a:schemeClr val="accent6">
                          <a:lumMod val="75000"/>
                        </a:schemeClr>
                      </a:gs>
                    </a:gsLst>
                    <a:lin ang="5400000" scaled="1"/>
                  </a:gradFill>
                  <a:latin typeface="华文行楷" panose="02010800040101010101" pitchFamily="2" charset="-122"/>
                  <a:ea typeface="华文行楷" panose="02010800040101010101" pitchFamily="2" charset="-122"/>
                </a:rPr>
                <a:t>壹</a:t>
              </a:r>
              <a:endParaRPr lang="zh-CN" altLang="en-US" sz="13800" b="1">
                <a:gradFill>
                  <a:gsLst>
                    <a:gs pos="33000">
                      <a:prstClr val="black"/>
                    </a:gs>
                    <a:gs pos="64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pic>
          <p:nvPicPr>
            <p:cNvPr id="5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85189" y="2189496"/>
              <a:ext cx="1412391" cy="1960522"/>
            </a:xfrm>
            <a:custGeom>
              <a:avLst/>
              <a:gdLst>
                <a:gd name="connsiteX0" fmla="*/ 0 w 778512"/>
                <a:gd name="connsiteY0" fmla="*/ 0 h 3184583"/>
                <a:gd name="connsiteX1" fmla="*/ 778512 w 778512"/>
                <a:gd name="connsiteY1" fmla="*/ 0 h 3184583"/>
                <a:gd name="connsiteX2" fmla="*/ 778512 w 778512"/>
                <a:gd name="connsiteY2" fmla="*/ 415984 h 3184583"/>
                <a:gd name="connsiteX3" fmla="*/ 632880 w 778512"/>
                <a:gd name="connsiteY3" fmla="*/ 415984 h 3184583"/>
                <a:gd name="connsiteX4" fmla="*/ 632880 w 778512"/>
                <a:gd name="connsiteY4" fmla="*/ 1187369 h 3184583"/>
                <a:gd name="connsiteX5" fmla="*/ 129662 w 778512"/>
                <a:gd name="connsiteY5" fmla="*/ 1187369 h 3184583"/>
                <a:gd name="connsiteX6" fmla="*/ 129662 w 778512"/>
                <a:gd name="connsiteY6" fmla="*/ 3184583 h 3184583"/>
                <a:gd name="connsiteX7" fmla="*/ 0 w 778512"/>
                <a:gd name="connsiteY7" fmla="*/ 3184583 h 318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8512" h="3184583">
                  <a:moveTo>
                    <a:pt x="0" y="0"/>
                  </a:moveTo>
                  <a:lnTo>
                    <a:pt x="778512" y="0"/>
                  </a:lnTo>
                  <a:lnTo>
                    <a:pt x="778512" y="415984"/>
                  </a:lnTo>
                  <a:lnTo>
                    <a:pt x="632880" y="415984"/>
                  </a:lnTo>
                  <a:lnTo>
                    <a:pt x="632880" y="1187369"/>
                  </a:lnTo>
                  <a:lnTo>
                    <a:pt x="129662" y="1187369"/>
                  </a:lnTo>
                  <a:lnTo>
                    <a:pt x="129662" y="3184583"/>
                  </a:lnTo>
                  <a:lnTo>
                    <a:pt x="0" y="3184583"/>
                  </a:lnTo>
                  <a:close/>
                </a:path>
              </a:pathLst>
            </a:custGeom>
          </p:spPr>
        </p:pic>
        <p:pic>
          <p:nvPicPr>
            <p:cNvPr id="6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71063" y="2284450"/>
              <a:ext cx="447811" cy="432878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6608445" y="3756025"/>
            <a:ext cx="4964430" cy="15684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自由朗读两首诗歌，思考：这两首诗歌在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节奏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韵律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上有哪些特点？</a:t>
            </a:r>
            <a:endParaRPr lang="zh-CN" altLang="en-US" sz="32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0" name="textbox 110"/>
          <p:cNvSpPr/>
          <p:nvPr/>
        </p:nvSpPr>
        <p:spPr>
          <a:xfrm>
            <a:off x="6609080" y="5324475"/>
            <a:ext cx="5105400" cy="10458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6000"/>
              </a:lnSpc>
            </a:pPr>
            <a:r>
              <a:rPr lang="en-US" altLang="zh-CN" sz="3600" b="1" kern="0" spc="-30" dirty="0">
                <a:solidFill>
                  <a:srgbClr val="FF0000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3200" b="1" kern="0" spc="-30" dirty="0">
                <a:solidFill>
                  <a:srgbClr val="FF0000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《诗经》大多</a:t>
            </a:r>
            <a:r>
              <a:rPr lang="zh-CN" altLang="en-US" sz="3200" b="1" kern="0" spc="20" dirty="0">
                <a:solidFill>
                  <a:srgbClr val="FF0000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为四言诗。每句一般读成</a:t>
            </a:r>
            <a:r>
              <a:rPr lang="en-US" altLang="zh-CN" sz="3200" b="1" kern="0" spc="20" dirty="0">
                <a:solidFill>
                  <a:srgbClr val="FF0000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kern="0" spc="20" dirty="0">
                <a:solidFill>
                  <a:srgbClr val="FF0000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二二</a:t>
            </a:r>
            <a:r>
              <a:rPr lang="en-US" altLang="zh-CN" sz="3200" b="1" kern="0" spc="20" dirty="0">
                <a:solidFill>
                  <a:srgbClr val="FF0000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kern="0" spc="20" dirty="0">
                <a:solidFill>
                  <a:srgbClr val="FF0000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节拍</a:t>
            </a:r>
            <a:r>
              <a:rPr lang="zh-CN" sz="3200" b="1" kern="0" spc="20" dirty="0">
                <a:solidFill>
                  <a:srgbClr val="FF0000">
                    <a:alpha val="10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sz="3200" b="1" kern="0" spc="20" dirty="0">
              <a:solidFill>
                <a:srgbClr val="FF0000">
                  <a:alpha val="10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6924" b="9923"/>
          <a:stretch>
            <a:fillRect/>
          </a:stretch>
        </p:blipFill>
        <p:spPr>
          <a:xfrm>
            <a:off x="5178210" y="109319"/>
            <a:ext cx="6860345" cy="66393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1243" y="109320"/>
            <a:ext cx="10650683" cy="6639357"/>
          </a:xfrm>
          <a:prstGeom prst="rect">
            <a:avLst/>
          </a:prstGeom>
          <a:gradFill>
            <a:gsLst>
              <a:gs pos="65000">
                <a:srgbClr val="E7E6E6"/>
              </a:gs>
              <a:gs pos="82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10335" y="109220"/>
            <a:ext cx="5445760" cy="66395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关关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雎鸠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，在河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洲。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窈窕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淑女，君子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好逑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‖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参差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荇菜，左右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流之。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窈窕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淑女，</a:t>
            </a:r>
            <a:r>
              <a:rPr lang="zh-CN" altLang="en-US" sz="30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寤寐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求之。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求之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不得，寤寐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思服。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</a:t>
            </a:r>
            <a:r>
              <a:rPr lang="zh-CN" altLang="en-US" sz="30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哉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悠哉，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辗转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反侧。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‖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参差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荇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菜，左右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采之。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窈窕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淑女，琴</a:t>
            </a:r>
            <a:r>
              <a:rPr lang="zh-CN" altLang="en-US" sz="30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瑟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友之。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参差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荇菜，左右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芼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之。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窈窕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淑女，钟鼓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之。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‖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31243" y="2522488"/>
            <a:ext cx="1229966" cy="3975828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关雎</a:t>
            </a:r>
            <a:r>
              <a:rPr lang="en-US" altLang="zh-CN" sz="7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39035" y="-635"/>
            <a:ext cx="9893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jū  jiū</a:t>
            </a:r>
            <a:endParaRPr lang="en-US" altLang="zh-CN" sz="2400" b="1" err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61440" y="720090"/>
            <a:ext cx="14566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y</a:t>
            </a:r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ǎ</a:t>
            </a:r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o ti</a:t>
            </a:r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ǎ</a:t>
            </a:r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o</a:t>
            </a:r>
            <a:endParaRPr lang="en-US" altLang="zh-CN" sz="2400" b="1" err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10335" y="137477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cēn </a:t>
            </a:r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cī</a:t>
            </a:r>
            <a:endParaRPr lang="en-US" altLang="zh-CN" sz="2400" b="1" err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68015" y="3429000"/>
            <a:ext cx="18910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zh</a:t>
            </a:r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ǎ</a:t>
            </a:r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n </a:t>
            </a:r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zhu</a:t>
            </a:r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ǎ</a:t>
            </a:r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n</a:t>
            </a:r>
            <a:endParaRPr lang="en-US" altLang="zh-CN" sz="2400" b="1" err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43070" y="720090"/>
            <a:ext cx="1380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h</a:t>
            </a:r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ǎ</a:t>
            </a:r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o qiú</a:t>
            </a:r>
            <a:endParaRPr lang="en-US" altLang="zh-CN" sz="2400" b="1" err="1">
              <a:solidFill>
                <a:schemeClr val="accent6">
                  <a:lumMod val="7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54885" y="4100195"/>
            <a:ext cx="7937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xìng</a:t>
            </a:r>
            <a:endParaRPr lang="en-US" altLang="zh-CN" sz="2400" b="1" err="1">
              <a:solidFill>
                <a:schemeClr val="accent6">
                  <a:lumMod val="7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28365" y="2074545"/>
            <a:ext cx="12719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wù mèi</a:t>
            </a:r>
            <a:endParaRPr lang="en-US" altLang="zh-CN" sz="2400" b="1" err="1">
              <a:solidFill>
                <a:schemeClr val="accent6">
                  <a:lumMod val="75000"/>
                </a:schemeClr>
              </a:solidFill>
              <a:uFillTx/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95470" y="5483225"/>
            <a:ext cx="8909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m</a:t>
            </a:r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o</a:t>
            </a:r>
            <a:endParaRPr lang="en-US" altLang="zh-CN" sz="2400" b="1" err="1">
              <a:solidFill>
                <a:schemeClr val="accent6">
                  <a:lumMod val="7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818130" y="346075"/>
            <a:ext cx="441325" cy="45910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941570" y="346075"/>
            <a:ext cx="441325" cy="45974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4941570" y="1076960"/>
            <a:ext cx="441325" cy="36449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623560" y="551815"/>
            <a:ext cx="1883410" cy="583565"/>
          </a:xfrm>
          <a:prstGeom prst="rect">
            <a:avLst/>
          </a:prstGeom>
          <a:noFill/>
          <a:ln>
            <a:solidFill>
              <a:srgbClr val="1754CD"/>
            </a:solidFill>
          </a:ln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SimSun-ExtB" panose="02010609060101010101" charset="-122"/>
              </a:rPr>
              <a:t>押</a:t>
            </a:r>
            <a:r>
              <a:rPr lang="zh-CN" sz="3200" b="1" dirty="0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en-US" altLang="zh-CN" sz="3200" b="1" dirty="0">
                <a:solidFill>
                  <a:srgbClr val="FF3300"/>
                </a:solidFill>
                <a:latin typeface="+mj-lt"/>
                <a:ea typeface="SimSun-ExtB" panose="02010609060101010101" charset="-122"/>
                <a:cs typeface="+mj-lt"/>
              </a:rPr>
              <a:t>ou</a:t>
            </a:r>
            <a:r>
              <a:rPr lang="zh-CN" sz="3200" b="1" dirty="0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SimSun-ExtB" panose="02010609060101010101" charset="-122"/>
              </a:rPr>
              <a:t>韵</a:t>
            </a:r>
            <a:endParaRPr lang="zh-CN" sz="32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  <a:cs typeface="SimSun-ExtB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35455" y="3429000"/>
            <a:ext cx="7397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z</a:t>
            </a:r>
            <a:r>
              <a:rPr lang="en-US" altLang="en-US" sz="2400" b="1" err="1">
                <a:solidFill>
                  <a:schemeClr val="accent6">
                    <a:lumMod val="7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i</a:t>
            </a:r>
            <a:endParaRPr lang="en-US" altLang="zh-CN" sz="2400" b="1" err="1">
              <a:solidFill>
                <a:schemeClr val="accent6">
                  <a:lumMod val="75000"/>
                </a:schemeClr>
              </a:solidFill>
              <a:uFillTx/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458720" y="363220"/>
            <a:ext cx="800735" cy="51308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 w="28575">
                <a:solidFill>
                  <a:srgbClr val="FF0000"/>
                </a:solidFill>
              </a:ln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454150" y="1734820"/>
            <a:ext cx="800735" cy="41148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 w="28575">
                <a:solidFill>
                  <a:srgbClr val="FF0000"/>
                </a:solidFill>
              </a:ln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0830" y="1663700"/>
            <a:ext cx="1070610" cy="583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双声</a:t>
            </a:r>
            <a:endParaRPr lang="zh-CN" sz="32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  <a:cs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454150" y="1000760"/>
            <a:ext cx="800735" cy="51308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90830" y="978535"/>
            <a:ext cx="1070610" cy="583565"/>
          </a:xfrm>
          <a:prstGeom prst="rect">
            <a:avLst/>
          </a:prstGeom>
          <a:noFill/>
          <a:ln>
            <a:solidFill>
              <a:srgbClr val="1754CD"/>
            </a:solidFill>
          </a:ln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叠韵</a:t>
            </a:r>
            <a:endParaRPr lang="zh-CN" sz="32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  <a:cs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38270" y="4783455"/>
            <a:ext cx="5657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uFillTx/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sè</a:t>
            </a:r>
            <a:endParaRPr lang="en-US" altLang="zh-CN" sz="2400" b="1" err="1">
              <a:solidFill>
                <a:schemeClr val="accent6">
                  <a:lumMod val="75000"/>
                </a:schemeClr>
              </a:solidFill>
              <a:uFillTx/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594735" y="3752215"/>
            <a:ext cx="800735" cy="513080"/>
          </a:xfrm>
          <a:prstGeom prst="roundRect">
            <a:avLst/>
          </a:prstGeom>
          <a:noFill/>
          <a:ln>
            <a:solidFill>
              <a:srgbClr val="1754C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514975" y="4218305"/>
            <a:ext cx="1991995" cy="583565"/>
          </a:xfrm>
          <a:prstGeom prst="rect">
            <a:avLst/>
          </a:prstGeom>
          <a:noFill/>
          <a:ln>
            <a:solidFill>
              <a:srgbClr val="1754CD"/>
            </a:solidFill>
          </a:ln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双声叠韵</a:t>
            </a:r>
            <a:endParaRPr lang="zh-CN" sz="32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  <a:cs typeface="SimSun-ExtB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1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367665"/>
            <a:ext cx="4338955" cy="6121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H="1">
            <a:off x="1222287" y="277011"/>
            <a:ext cx="10650683" cy="6580837"/>
          </a:xfrm>
          <a:prstGeom prst="rect">
            <a:avLst/>
          </a:prstGeom>
          <a:gradFill>
            <a:gsLst>
              <a:gs pos="56000">
                <a:srgbClr val="E7E6E6"/>
              </a:gs>
              <a:gs pos="74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80560" y="367030"/>
            <a:ext cx="6161405" cy="6490970"/>
          </a:xfrm>
        </p:spPr>
        <p:txBody>
          <a:bodyPr>
            <a:noAutofit/>
          </a:bodyPr>
          <a:lstStyle/>
          <a:p>
            <a:pPr marL="0" indent="0" algn="l" fontAlgn="t">
              <a:lnSpc>
                <a:spcPct val="150000"/>
              </a:lnSpc>
              <a:buNone/>
            </a:pPr>
            <a:r>
              <a:rPr lang="zh-CN" altLang="en-US" sz="30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蒹葭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苍苍，白露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为霜。所谓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伊人，在水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一方。</a:t>
            </a:r>
            <a:r>
              <a:rPr lang="zh-CN" altLang="en-US" sz="30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溯洄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从之，道阻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且长。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溯游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从之，宛在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水中央。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蒹葭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萋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萋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，白露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晞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。所谓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伊人，在水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0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湄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。溯洄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从之，道阻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跻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溯游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从之，宛在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水中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坻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蒹葭采采，白露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。所谓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伊人，在水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涘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。溯洄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从之，道阻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且右。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溯游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从之，宛在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水中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沚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0641965" y="1440815"/>
            <a:ext cx="1372870" cy="3975735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0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蒹葭</a:t>
            </a:r>
            <a:r>
              <a:rPr lang="en-US" altLang="zh-CN" sz="80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38955" y="188595"/>
            <a:ext cx="13481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ji</a:t>
            </a:r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n ji</a:t>
            </a:r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endParaRPr lang="en-US" altLang="zh-CN" sz="2400" b="1" err="1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90665" y="980440"/>
            <a:ext cx="11404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sù </a:t>
            </a:r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huí</a:t>
            </a:r>
            <a:endParaRPr lang="en-US" altLang="zh-CN" sz="2400" b="1" err="1">
              <a:solidFill>
                <a:schemeClr val="accent6">
                  <a:lumMod val="7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5687060" y="3046730"/>
            <a:ext cx="805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chemeClr val="accent6">
                    <a:lumMod val="7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méi</a:t>
            </a:r>
            <a:endParaRPr lang="en-US" altLang="zh-CN" sz="2400" b="1" err="1">
              <a:solidFill>
                <a:schemeClr val="accent6">
                  <a:lumMod val="7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550535" y="583565"/>
            <a:ext cx="800735" cy="47244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5838190" y="2313305"/>
            <a:ext cx="11404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q</a:t>
            </a:r>
            <a:r>
              <a:rPr lang="en-US" altLang="en-US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ī</a:t>
            </a:r>
            <a:endParaRPr lang="en-US" altLang="en-US" sz="2400" b="1" err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8042910" y="2313305"/>
            <a:ext cx="4673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xī</a:t>
            </a:r>
            <a:endParaRPr lang="en-US" altLang="zh-CN" sz="2400" b="1" err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82860" y="3046730"/>
            <a:ext cx="5962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jī</a:t>
            </a:r>
            <a:endParaRPr lang="en-US" altLang="zh-CN" sz="2400" b="1" err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8280400" y="3742055"/>
            <a:ext cx="6629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chí</a:t>
            </a:r>
            <a:endParaRPr lang="en-US" altLang="zh-CN" sz="2400" b="1" err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5918835" y="5067300"/>
            <a:ext cx="4318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sì</a:t>
            </a:r>
            <a:endParaRPr lang="en-US" altLang="zh-CN" sz="2400" b="1" err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8361045" y="5801360"/>
            <a:ext cx="7175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zhǐ</a:t>
            </a:r>
            <a:endParaRPr lang="en-US" altLang="zh-CN" sz="2400" b="1" err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7792720" y="4385310"/>
            <a:ext cx="7175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yǐ</a:t>
            </a:r>
            <a:endParaRPr lang="en-US" altLang="zh-CN" sz="2400" b="1" err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549900" y="2626995"/>
            <a:ext cx="800735" cy="48768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348605" y="4685665"/>
            <a:ext cx="800735" cy="48768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048635" y="1225550"/>
            <a:ext cx="1070610" cy="583565"/>
          </a:xfrm>
          <a:prstGeom prst="rect">
            <a:avLst/>
          </a:prstGeom>
          <a:noFill/>
          <a:ln>
            <a:solidFill>
              <a:srgbClr val="1754CD"/>
            </a:solidFill>
          </a:ln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叠词</a:t>
            </a:r>
            <a:endParaRPr lang="zh-CN" sz="32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  <a:cs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909310" y="2651125"/>
            <a:ext cx="441325" cy="43878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8023860" y="607695"/>
            <a:ext cx="421640" cy="45974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918200" y="1287145"/>
            <a:ext cx="441325" cy="45974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10106025" y="1287145"/>
            <a:ext cx="441325" cy="45974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8403590" y="2002790"/>
            <a:ext cx="441325" cy="45974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8943340" y="1878965"/>
            <a:ext cx="2120265" cy="583565"/>
          </a:xfrm>
          <a:prstGeom prst="rect">
            <a:avLst/>
          </a:prstGeom>
          <a:noFill/>
          <a:ln>
            <a:solidFill>
              <a:srgbClr val="1754CD"/>
            </a:solidFill>
          </a:ln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SimSun-ExtB" panose="02010609060101010101" charset="-122"/>
              </a:rPr>
              <a:t>押</a:t>
            </a:r>
            <a:r>
              <a:rPr lang="zh-CN" sz="3200" b="1" dirty="0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en-US" altLang="zh-CN" sz="3200" b="1" dirty="0">
                <a:solidFill>
                  <a:srgbClr val="FF3300"/>
                </a:solidFill>
                <a:latin typeface="+mj-lt"/>
                <a:ea typeface="SimSun-ExtB" panose="02010609060101010101" charset="-122"/>
                <a:cs typeface="+mj-lt"/>
              </a:rPr>
              <a:t>an</a:t>
            </a:r>
            <a:r>
              <a:rPr lang="en-US" altLang="zh-CN" sz="3200" dirty="0">
                <a:solidFill>
                  <a:srgbClr val="FF3300"/>
                </a:solidFill>
                <a:latin typeface="+mj-cs"/>
                <a:ea typeface="SimSun-ExtB" panose="02010609060101010101" charset="-122"/>
                <a:cs typeface="+mj-cs"/>
              </a:rPr>
              <a:t>g</a:t>
            </a:r>
            <a:r>
              <a:rPr lang="zh-CN" sz="3200" b="1" dirty="0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SimSun-ExtB" panose="02010609060101010101" charset="-122"/>
              </a:rPr>
              <a:t>韵</a:t>
            </a:r>
            <a:endParaRPr lang="zh-CN" sz="32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  <a:cs typeface="SimSun-ExtB" panose="02010609060101010101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792720" y="4734560"/>
            <a:ext cx="441325" cy="43878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5918200" y="617220"/>
            <a:ext cx="441325" cy="43878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10106025" y="3348355"/>
            <a:ext cx="441325" cy="43878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8361045" y="4067810"/>
            <a:ext cx="441325" cy="43878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9070340" y="4032885"/>
            <a:ext cx="1571625" cy="583565"/>
          </a:xfrm>
          <a:prstGeom prst="rect">
            <a:avLst/>
          </a:prstGeom>
          <a:noFill/>
          <a:ln>
            <a:solidFill>
              <a:srgbClr val="1754CD"/>
            </a:solidFill>
          </a:ln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SimSun-ExtB" panose="02010609060101010101" charset="-122"/>
              </a:rPr>
              <a:t>押</a:t>
            </a:r>
            <a:r>
              <a:rPr lang="zh-CN" sz="3200" b="1" dirty="0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en-US" altLang="zh-CN" sz="3200" b="1" dirty="0">
                <a:solidFill>
                  <a:srgbClr val="FF3300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i</a:t>
            </a:r>
            <a:r>
              <a:rPr lang="zh-CN" sz="3200" b="1" dirty="0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SimSun-ExtB" panose="02010609060101010101" charset="-122"/>
              </a:rPr>
              <a:t>韵</a:t>
            </a:r>
            <a:endParaRPr lang="zh-CN" sz="32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  <a:cs typeface="SimSun-ExtB" panose="02010609060101010101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8361045" y="6111875"/>
            <a:ext cx="441325" cy="43878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5909310" y="5416550"/>
            <a:ext cx="441325" cy="43878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8023860" y="2651125"/>
            <a:ext cx="379095" cy="43878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9197340" y="5967095"/>
            <a:ext cx="1582420" cy="583565"/>
          </a:xfrm>
          <a:prstGeom prst="rect">
            <a:avLst/>
          </a:prstGeom>
          <a:noFill/>
          <a:ln>
            <a:solidFill>
              <a:srgbClr val="1754CD"/>
            </a:solidFill>
          </a:ln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SimSun-ExtB" panose="02010609060101010101" charset="-122"/>
              </a:rPr>
              <a:t>押</a:t>
            </a:r>
            <a:r>
              <a:rPr lang="zh-CN" sz="3200" b="1" dirty="0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en-US" altLang="zh-CN" sz="3200" b="1" dirty="0">
                <a:solidFill>
                  <a:srgbClr val="FF3300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i</a:t>
            </a:r>
            <a:r>
              <a:rPr lang="zh-CN" sz="3200" b="1" dirty="0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SimSun-ExtB" panose="02010609060101010101" charset="-122"/>
              </a:rPr>
              <a:t>韵</a:t>
            </a:r>
            <a:endParaRPr lang="zh-CN" sz="32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  <a:cs typeface="SimSun-ExtB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02920" y="648970"/>
            <a:ext cx="1761490" cy="101473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用韵自由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,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可以换韵</a:t>
            </a:r>
            <a:endParaRPr lang="zh-CN" altLang="en-US" sz="30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6" grpId="0" bldLvl="0" animBg="1"/>
      <p:bldP spid="17" grpId="0" bldLvl="0" animBg="1"/>
      <p:bldP spid="29" grpId="0" bldLvl="0" animBg="1"/>
      <p:bldP spid="25" grpId="0" bldLvl="0" animBg="1"/>
      <p:bldP spid="27" grpId="0" animBg="1"/>
      <p:bldP spid="19" grpId="0" bldLvl="0" animBg="1"/>
      <p:bldP spid="20" grpId="0" animBg="1"/>
      <p:bldP spid="22" grpId="0" animBg="1"/>
      <p:bldP spid="23" grpId="0" bldLvl="0" animBg="1"/>
      <p:bldP spid="18" grpId="0" animBg="1"/>
      <p:bldP spid="26" grpId="0" bldLvl="0" animBg="1"/>
      <p:bldP spid="28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/>
    </p:bldLst>
  </p:timing>
</p:sld>
</file>

<file path=ppt/tags/tag1.xml><?xml version="1.0" encoding="utf-8"?>
<p:tagLst xmlns:p="http://schemas.openxmlformats.org/presentationml/2006/main">
  <p:tag name="KSO_WM_DIAGRAM_VIRTUALLY_FRAME" val="{&quot;height&quot;:457.1225984251969,&quot;left&quot;:45.5292125984252,&quot;top&quot;:94.05,&quot;width&quot;:895.0448819646124}"/>
</p:tagLst>
</file>

<file path=ppt/tags/tag10.xml><?xml version="1.0" encoding="utf-8"?>
<p:tagLst xmlns:p="http://schemas.openxmlformats.org/presentationml/2006/main">
  <p:tag name="AS_UNIQUEID" val="1757"/>
  <p:tag name="KSO_WM_DIAGRAM_VIRTUALLY_FRAME" val="{&quot;height&quot;:447.95,&quot;left&quot;:98.52330708661417,&quot;top&quot;:104.6,&quot;width&quot;:839.4766929133859}"/>
</p:tagLst>
</file>

<file path=ppt/tags/tag11.xml><?xml version="1.0" encoding="utf-8"?>
<p:tagLst xmlns:p="http://schemas.openxmlformats.org/presentationml/2006/main">
  <p:tag name="AS_UNIQUEID" val="1758"/>
  <p:tag name="KSO_WM_DIAGRAM_VIRTUALLY_FRAME" val="{&quot;height&quot;:447.95,&quot;left&quot;:98.52330708661417,&quot;top&quot;:104.6,&quot;width&quot;:839.4766929133859}"/>
</p:tagLst>
</file>

<file path=ppt/tags/tag12.xml><?xml version="1.0" encoding="utf-8"?>
<p:tagLst xmlns:p="http://schemas.openxmlformats.org/presentationml/2006/main">
  <p:tag name="AS_UNIQUEID" val="1759"/>
  <p:tag name="KSO_WM_DIAGRAM_VIRTUALLY_FRAME" val="{&quot;height&quot;:447.95,&quot;left&quot;:98.52330708661417,&quot;top&quot;:104.6,&quot;width&quot;:839.4766929133859}"/>
</p:tagLst>
</file>

<file path=ppt/tags/tag13.xml><?xml version="1.0" encoding="utf-8"?>
<p:tagLst xmlns:p="http://schemas.openxmlformats.org/presentationml/2006/main">
  <p:tag name="AS_UNIQUEID" val="1761"/>
  <p:tag name="KSO_WM_DIAGRAM_VIRTUALLY_FRAME" val="{&quot;height&quot;:447.95,&quot;left&quot;:98.52330708661417,&quot;top&quot;:104.6,&quot;width&quot;:839.4766929133859}"/>
</p:tagLst>
</file>

<file path=ppt/tags/tag14.xml><?xml version="1.0" encoding="utf-8"?>
<p:tagLst xmlns:p="http://schemas.openxmlformats.org/presentationml/2006/main">
  <p:tag name="AS_UNIQUEID" val="1762"/>
  <p:tag name="KSO_WM_DIAGRAM_VIRTUALLY_FRAME" val="{&quot;height&quot;:447.95,&quot;left&quot;:98.52330708661417,&quot;top&quot;:104.6,&quot;width&quot;:839.4766929133859}"/>
</p:tagLst>
</file>

<file path=ppt/tags/tag15.xml><?xml version="1.0" encoding="utf-8"?>
<p:tagLst xmlns:p="http://schemas.openxmlformats.org/presentationml/2006/main">
  <p:tag name="AS_UNIQUEID" val="1763"/>
  <p:tag name="KSO_WM_DIAGRAM_VIRTUALLY_FRAME" val="{&quot;height&quot;:447.95,&quot;left&quot;:98.52330708661417,&quot;top&quot;:104.6,&quot;width&quot;:839.4766929133859}"/>
</p:tagLst>
</file>

<file path=ppt/tags/tag16.xml><?xml version="1.0" encoding="utf-8"?>
<p:tagLst xmlns:p="http://schemas.openxmlformats.org/presentationml/2006/main">
  <p:tag name="AS_UNIQUEID" val="1764"/>
  <p:tag name="KSO_WM_DIAGRAM_VIRTUALLY_FRAME" val="{&quot;height&quot;:447.95,&quot;left&quot;:98.52330708661417,&quot;top&quot;:104.6,&quot;width&quot;:839.4766929133859}"/>
</p:tagLst>
</file>

<file path=ppt/tags/tag17.xml><?xml version="1.0" encoding="utf-8"?>
<p:tagLst xmlns:p="http://schemas.openxmlformats.org/presentationml/2006/main">
  <p:tag name="AS_UNIQUEID" val="1765"/>
  <p:tag name="KSO_WM_DIAGRAM_VIRTUALLY_FRAME" val="{&quot;height&quot;:447.95,&quot;left&quot;:98.52330708661417,&quot;top&quot;:104.6,&quot;width&quot;:839.4766929133859}"/>
</p:tagLst>
</file>

<file path=ppt/tags/tag18.xml><?xml version="1.0" encoding="utf-8"?>
<p:tagLst xmlns:p="http://schemas.openxmlformats.org/presentationml/2006/main">
  <p:tag name="AS_UNIQUEID" val="1766"/>
  <p:tag name="KSO_WM_DIAGRAM_VIRTUALLY_FRAME" val="{&quot;height&quot;:447.95,&quot;left&quot;:98.52330708661417,&quot;top&quot;:104.6,&quot;width&quot;:839.4766929133859}"/>
</p:tagLst>
</file>

<file path=ppt/tags/tag19.xml><?xml version="1.0" encoding="utf-8"?>
<p:tagLst xmlns:p="http://schemas.openxmlformats.org/presentationml/2006/main">
  <p:tag name="KSO_WM_DIAGRAM_VIRTUALLY_FRAME" val="{&quot;height&quot;:310.9,&quot;left&quot;:447.8,&quot;top&quot;:182.15,&quot;width&quot;:267.05}"/>
</p:tagLst>
</file>

<file path=ppt/tags/tag2.xml><?xml version="1.0" encoding="utf-8"?>
<p:tagLst xmlns:p="http://schemas.openxmlformats.org/presentationml/2006/main">
  <p:tag name="KSO_WM_DIAGRAM_VIRTUALLY_FRAME" val="{&quot;height&quot;:457.1225984251969,&quot;left&quot;:45.5292125984252,&quot;top&quot;:94.05,&quot;width&quot;:895.0448819646124}"/>
</p:tagLst>
</file>

<file path=ppt/tags/tag20.xml><?xml version="1.0" encoding="utf-8"?>
<p:tagLst xmlns:p="http://schemas.openxmlformats.org/presentationml/2006/main">
  <p:tag name="KSO_WM_DIAGRAM_VIRTUALLY_FRAME" val="{&quot;height&quot;:310.9,&quot;left&quot;:447.8,&quot;top&quot;:182.15,&quot;width&quot;:267.05}"/>
</p:tagLst>
</file>

<file path=ppt/tags/tag21.xml><?xml version="1.0" encoding="utf-8"?>
<p:tagLst xmlns:p="http://schemas.openxmlformats.org/presentationml/2006/main">
  <p:tag name="KSO_WM_DIAGRAM_VIRTUALLY_FRAME" val="{&quot;height&quot;:310.9,&quot;left&quot;:447.8,&quot;top&quot;:182.15,&quot;width&quot;:267.05}"/>
</p:tagLst>
</file>

<file path=ppt/tags/tag22.xml><?xml version="1.0" encoding="utf-8"?>
<p:tagLst xmlns:p="http://schemas.openxmlformats.org/presentationml/2006/main">
  <p:tag name="KSO_WM_DIAGRAM_VIRTUALLY_FRAME" val="{&quot;height&quot;:310.9,&quot;left&quot;:447.8,&quot;top&quot;:182.15,&quot;width&quot;:267.05}"/>
</p:tagLst>
</file>

<file path=ppt/tags/tag23.xml><?xml version="1.0" encoding="utf-8"?>
<p:tagLst xmlns:p="http://schemas.openxmlformats.org/presentationml/2006/main">
  <p:tag name="KSO_WM_DIAGRAM_VIRTUALLY_FRAME" val="{&quot;height&quot;:310.9,&quot;left&quot;:447.8,&quot;top&quot;:182.15,&quot;width&quot;:267.05}"/>
</p:tagLst>
</file>

<file path=ppt/tags/tag24.xml><?xml version="1.0" encoding="utf-8"?>
<p:tagLst xmlns:p="http://schemas.openxmlformats.org/presentationml/2006/main">
  <p:tag name="KSO_WM_DIAGRAM_VIRTUALLY_FRAME" val="{&quot;height&quot;:310.9,&quot;left&quot;:447.8,&quot;top&quot;:182.15,&quot;width&quot;:267.05}"/>
</p:tagLst>
</file>

<file path=ppt/tags/tag25.xml><?xml version="1.0" encoding="utf-8"?>
<p:tagLst xmlns:p="http://schemas.openxmlformats.org/presentationml/2006/main">
  <p:tag name="KSO_WM_DIAGRAM_VIRTUALLY_FRAME" val="{&quot;height&quot;:310.9,&quot;left&quot;:447.8,&quot;top&quot;:182.15,&quot;width&quot;:267.05}"/>
</p:tagLst>
</file>

<file path=ppt/tags/tag26.xml><?xml version="1.0" encoding="utf-8"?>
<p:tagLst xmlns:p="http://schemas.openxmlformats.org/presentationml/2006/main">
  <p:tag name="TABLE_ENDDRAG_ORIGIN_RECT" val="801*182"/>
  <p:tag name="TABLE_ENDDRAG_RECT" val="79*322*801*182"/>
</p:tagLst>
</file>

<file path=ppt/tags/tag27.xml><?xml version="1.0" encoding="utf-8"?>
<p:tagLst xmlns:p="http://schemas.openxmlformats.org/presentationml/2006/main">
  <p:tag name="TABLE_ENDDRAG_ORIGIN_RECT" val="316*432"/>
  <p:tag name="TABLE_ENDDRAG_RECT" val="83*86*316*432"/>
</p:tagLst>
</file>

<file path=ppt/tags/tag28.xml><?xml version="1.0" encoding="utf-8"?>
<p:tagLst xmlns:p="http://schemas.openxmlformats.org/presentationml/2006/main">
  <p:tag name="KSO_WM_DIAGRAM_VIRTUALLY_FRAME" val="{&quot;height&quot;:402.5,&quot;left&quot;:458.8,&quot;top&quot;:78.85,&quot;width&quot;:404.05}"/>
</p:tagLst>
</file>

<file path=ppt/tags/tag29.xml><?xml version="1.0" encoding="utf-8"?>
<p:tagLst xmlns:p="http://schemas.openxmlformats.org/presentationml/2006/main">
  <p:tag name="KSO_WM_DIAGRAM_VIRTUALLY_FRAME" val="{&quot;height&quot;:402.5,&quot;left&quot;:458.8,&quot;top&quot;:78.85,&quot;width&quot;:404.05}"/>
</p:tagLst>
</file>

<file path=ppt/tags/tag3.xml><?xml version="1.0" encoding="utf-8"?>
<p:tagLst xmlns:p="http://schemas.openxmlformats.org/presentationml/2006/main">
  <p:tag name="KSO_WM_DIAGRAM_VIRTUALLY_FRAME" val="{&quot;height&quot;:457.1225984251969,&quot;left&quot;:45.5292125984252,&quot;top&quot;:94.05,&quot;width&quot;:895.0448819646124}"/>
</p:tagLst>
</file>

<file path=ppt/tags/tag30.xml><?xml version="1.0" encoding="utf-8"?>
<p:tagLst xmlns:p="http://schemas.openxmlformats.org/presentationml/2006/main">
  <p:tag name="KSO_WM_DIAGRAM_VIRTUALLY_FRAME" val="{&quot;height&quot;:402.5,&quot;left&quot;:458.8,&quot;top&quot;:78.85,&quot;width&quot;:404.05}"/>
</p:tagLst>
</file>

<file path=ppt/tags/tag31.xml><?xml version="1.0" encoding="utf-8"?>
<p:tagLst xmlns:p="http://schemas.openxmlformats.org/presentationml/2006/main">
  <p:tag name="KSO_WM_DIAGRAM_VIRTUALLY_FRAME" val="{&quot;height&quot;:402.5,&quot;left&quot;:458.8,&quot;top&quot;:78.85,&quot;width&quot;:404.05}"/>
</p:tagLst>
</file>

<file path=ppt/tags/tag32.xml><?xml version="1.0" encoding="utf-8"?>
<p:tagLst xmlns:p="http://schemas.openxmlformats.org/presentationml/2006/main">
  <p:tag name="KSO_WM_DIAGRAM_VIRTUALLY_FRAME" val="{&quot;height&quot;:402.5,&quot;left&quot;:458.8,&quot;top&quot;:78.85,&quot;width&quot;:404.05}"/>
</p:tagLst>
</file>

<file path=ppt/tags/tag33.xml><?xml version="1.0" encoding="utf-8"?>
<p:tagLst xmlns:p="http://schemas.openxmlformats.org/presentationml/2006/main">
  <p:tag name="KSO_WM_DIAGRAM_VIRTUALLY_FRAME" val="{&quot;height&quot;:402.5,&quot;left&quot;:458.8,&quot;top&quot;:78.85,&quot;width&quot;:404.05}"/>
</p:tagLst>
</file>

<file path=ppt/tags/tag34.xml><?xml version="1.0" encoding="utf-8"?>
<p:tagLst xmlns:p="http://schemas.openxmlformats.org/presentationml/2006/main">
  <p:tag name="KSO_WM_DIAGRAM_VIRTUALLY_FRAME" val="{&quot;height&quot;:402.5,&quot;left&quot;:458.8,&quot;top&quot;:78.85,&quot;width&quot;:404.05}"/>
</p:tagLst>
</file>

<file path=ppt/tags/tag35.xml><?xml version="1.0" encoding="utf-8"?>
<p:tagLst xmlns:p="http://schemas.openxmlformats.org/presentationml/2006/main">
  <p:tag name="KSO_WM_DIAGRAM_VIRTUALLY_FRAME" val="{&quot;height&quot;:402.5,&quot;left&quot;:458.8,&quot;top&quot;:78.85,&quot;width&quot;:404.05}"/>
</p:tagLst>
</file>

<file path=ppt/tags/tag36.xml><?xml version="1.0" encoding="utf-8"?>
<p:tagLst xmlns:p="http://schemas.openxmlformats.org/presentationml/2006/main">
  <p:tag name="AS_UNIQUEID" val="1808"/>
  <p:tag name="KSO_WM_DIAGRAM_VIRTUALLY_FRAME" val="{&quot;height&quot;:457.78354330708663,&quot;left&quot;:45.9203937007874,&quot;top&quot;:94.07094488188976,&quot;width&quot;:872.4707874015749}"/>
</p:tagLst>
</file>

<file path=ppt/tags/tag37.xml><?xml version="1.0" encoding="utf-8"?>
<p:tagLst xmlns:p="http://schemas.openxmlformats.org/presentationml/2006/main">
  <p:tag name="AS_UNIQUEID" val="1803"/>
  <p:tag name="KSO_WM_DIAGRAM_VIRTUALLY_FRAME" val="{&quot;height&quot;:457.78354330708663,&quot;left&quot;:45.9203937007874,&quot;top&quot;:94.07094488188976,&quot;width&quot;:872.4707874015749}"/>
</p:tagLst>
</file>

<file path=ppt/tags/tag38.xml><?xml version="1.0" encoding="utf-8"?>
<p:tagLst xmlns:p="http://schemas.openxmlformats.org/presentationml/2006/main">
  <p:tag name="AS_UNIQUEID" val="1809"/>
  <p:tag name="KSO_WM_DIAGRAM_VIRTUALLY_FRAME" val="{&quot;height&quot;:457.78354330708663,&quot;left&quot;:45.9203937007874,&quot;top&quot;:94.07094488188976,&quot;width&quot;:872.4707874015749}"/>
</p:tagLst>
</file>

<file path=ppt/tags/tag39.xml><?xml version="1.0" encoding="utf-8"?>
<p:tagLst xmlns:p="http://schemas.openxmlformats.org/presentationml/2006/main">
  <p:tag name="AS_UNIQUEID" val="1803"/>
  <p:tag name="KSO_WM_DIAGRAM_VIRTUALLY_FRAME" val="{&quot;height&quot;:457.78354330708663,&quot;left&quot;:45.9203937007874,&quot;top&quot;:94.07094488188976,&quot;width&quot;:872.4707874015749}"/>
</p:tagLst>
</file>

<file path=ppt/tags/tag4.xml><?xml version="1.0" encoding="utf-8"?>
<p:tagLst xmlns:p="http://schemas.openxmlformats.org/presentationml/2006/main">
  <p:tag name="TABLE_ENDDRAG_ORIGIN_RECT" val="766*340"/>
  <p:tag name="TABLE_ENDDRAG_RECT" val="74*105*766*340"/>
</p:tagLst>
</file>

<file path=ppt/tags/tag40.xml><?xml version="1.0" encoding="utf-8"?>
<p:tagLst xmlns:p="http://schemas.openxmlformats.org/presentationml/2006/main">
  <p:tag name="AS_UNIQUEID" val="1810"/>
  <p:tag name="KSO_WM_DIAGRAM_VIRTUALLY_FRAME" val="{&quot;height&quot;:457.78354330708663,&quot;left&quot;:45.9203937007874,&quot;top&quot;:94.07094488188976,&quot;width&quot;:872.4707874015749}"/>
</p:tagLst>
</file>

<file path=ppt/tags/tag41.xml><?xml version="1.0" encoding="utf-8"?>
<p:tagLst xmlns:p="http://schemas.openxmlformats.org/presentationml/2006/main">
  <p:tag name="AS_UNIQUEID" val="1803"/>
  <p:tag name="KSO_WM_DIAGRAM_VIRTUALLY_FRAME" val="{&quot;height&quot;:457.78354330708663,&quot;left&quot;:45.9203937007874,&quot;top&quot;:94.07094488188976,&quot;width&quot;:872.4707874015749}"/>
</p:tagLst>
</file>

<file path=ppt/tags/tag42.xml><?xml version="1.0" encoding="utf-8"?>
<p:tagLst xmlns:p="http://schemas.openxmlformats.org/presentationml/2006/main">
  <p:tag name="AS_UNIQUEID" val="1813"/>
  <p:tag name="KSO_WM_DIAGRAM_VIRTUALLY_FRAME" val="{&quot;height&quot;:457.78354330708663,&quot;left&quot;:45.9203937007874,&quot;top&quot;:94.07094488188976,&quot;width&quot;:872.4707874015749}"/>
</p:tagLst>
</file>

<file path=ppt/tags/tag43.xml><?xml version="1.0" encoding="utf-8"?>
<p:tagLst xmlns:p="http://schemas.openxmlformats.org/presentationml/2006/main">
  <p:tag name="AS_UNIQUEID" val="1803"/>
  <p:tag name="KSO_WM_DIAGRAM_VIRTUALLY_FRAME" val="{&quot;height&quot;:457.78354330708663,&quot;left&quot;:45.9203937007874,&quot;top&quot;:94.07094488188976,&quot;width&quot;:872.4707874015749}"/>
</p:tagLst>
</file>

<file path=ppt/tags/tag44.xml><?xml version="1.0" encoding="utf-8"?>
<p:tagLst xmlns:p="http://schemas.openxmlformats.org/presentationml/2006/main">
  <p:tag name="KSO_WM_DIAGRAM_VIRTUALLY_FRAME" val="{&quot;height&quot;:457.78354330708663,&quot;left&quot;:45.9203937007874,&quot;top&quot;:94.07094488188976,&quot;width&quot;:872.4707874015749}"/>
</p:tagLst>
</file>

<file path=ppt/tags/tag45.xml><?xml version="1.0" encoding="utf-8"?>
<p:tagLst xmlns:p="http://schemas.openxmlformats.org/presentationml/2006/main">
  <p:tag name="KSO_WM_DIAGRAM_VIRTUALLY_FRAME" val="{&quot;height&quot;:457.78354330708663,&quot;left&quot;:45.9203937007874,&quot;top&quot;:94.07094488188976,&quot;width&quot;:872.4707874015749}"/>
</p:tagLst>
</file>

<file path=ppt/tags/tag46.xml><?xml version="1.0" encoding="utf-8"?>
<p:tagLst xmlns:p="http://schemas.openxmlformats.org/presentationml/2006/main">
  <p:tag name="AS_UNIQUEID" val="1815"/>
  <p:tag name="KSO_WM_DIAGRAM_VIRTUALLY_FRAME" val="{&quot;height&quot;:457.78354330708663,&quot;left&quot;:45.9203937007874,&quot;top&quot;:94.07094488188976,&quot;width&quot;:872.4707874015749}"/>
</p:tagLst>
</file>

<file path=ppt/tags/tag47.xml><?xml version="1.0" encoding="utf-8"?>
<p:tagLst xmlns:p="http://schemas.openxmlformats.org/presentationml/2006/main">
  <p:tag name="KSO_WM_DIAGRAM_VIRTUALLY_FRAME" val="{&quot;height&quot;:457.78354330708663,&quot;left&quot;:45.9203937007874,&quot;top&quot;:94.07094488188976,&quot;width&quot;:872.4707874015749}"/>
</p:tagLst>
</file>

<file path=ppt/tags/tag48.xml><?xml version="1.0" encoding="utf-8"?>
<p:tagLst xmlns:p="http://schemas.openxmlformats.org/presentationml/2006/main">
  <p:tag name="KSO_WM_DIAGRAM_VIRTUALLY_FRAME" val="{&quot;height&quot;:457.78354330708663,&quot;left&quot;:45.9203937007874,&quot;top&quot;:94.07094488188976,&quot;width&quot;:872.4707874015749}"/>
</p:tagLst>
</file>

<file path=ppt/tags/tag49.xml><?xml version="1.0" encoding="utf-8"?>
<p:tagLst xmlns:p="http://schemas.openxmlformats.org/presentationml/2006/main">
  <p:tag name="AS_UNIQUEID" val="1815"/>
  <p:tag name="KSO_WM_DIAGRAM_VIRTUALLY_FRAME" val="{&quot;height&quot;:457.78354330708663,&quot;left&quot;:45.9203937007874,&quot;top&quot;:94.07094488188976,&quot;width&quot;:872.4707874015749}"/>
</p:tagLst>
</file>

<file path=ppt/tags/tag5.xml><?xml version="1.0" encoding="utf-8"?>
<p:tagLst xmlns:p="http://schemas.openxmlformats.org/presentationml/2006/main">
  <p:tag name="KSO_WM_DIAGRAM_VIRTUALLY_FRAME" val="{&quot;height&quot;:447.95,&quot;left&quot;:98.52330708661417,&quot;top&quot;:104.6,&quot;width&quot;:839.4766929133859}"/>
</p:tagLst>
</file>

<file path=ppt/tags/tag50.xml><?xml version="1.0" encoding="utf-8"?>
<p:tagLst xmlns:p="http://schemas.openxmlformats.org/presentationml/2006/main">
  <p:tag name="KSO_WM_DIAGRAM_VIRTUALLY_FRAME" val="{&quot;height&quot;:457.78354330708663,&quot;left&quot;:45.9203937007874,&quot;top&quot;:94.07094488188976,&quot;width&quot;:872.4707874015749}"/>
</p:tagLst>
</file>

<file path=ppt/tags/tag51.xml><?xml version="1.0" encoding="utf-8"?>
<p:tagLst xmlns:p="http://schemas.openxmlformats.org/presentationml/2006/main">
  <p:tag name="KSO_WM_DIAGRAM_VIRTUALLY_FRAME" val="{&quot;height&quot;:457.78354330708663,&quot;left&quot;:45.9203937007874,&quot;top&quot;:94.07094488188976,&quot;width&quot;:872.4707874015749}"/>
</p:tagLst>
</file>

<file path=ppt/tags/tag52.xml><?xml version="1.0" encoding="utf-8"?>
<p:tagLst xmlns:p="http://schemas.openxmlformats.org/presentationml/2006/main">
  <p:tag name="AS_UNIQUEID" val="1815"/>
  <p:tag name="KSO_WM_DIAGRAM_VIRTUALLY_FRAME" val="{&quot;height&quot;:457.78354330708663,&quot;left&quot;:45.9203937007874,&quot;top&quot;:94.07094488188976,&quot;width&quot;:872.4707874015749}"/>
</p:tagLst>
</file>

<file path=ppt/tags/tag53.xml><?xml version="1.0" encoding="utf-8"?>
<p:tagLst xmlns:p="http://schemas.openxmlformats.org/presentationml/2006/main">
  <p:tag name="KSO_WM_DIAGRAM_VIRTUALLY_FRAME" val="{&quot;height&quot;:457.78354330708663,&quot;left&quot;:45.9203937007874,&quot;top&quot;:94.07094488188976,&quot;width&quot;:872.4707874015749}"/>
</p:tagLst>
</file>

<file path=ppt/tags/tag54.xml><?xml version="1.0" encoding="utf-8"?>
<p:tagLst xmlns:p="http://schemas.openxmlformats.org/presentationml/2006/main">
  <p:tag name="KSO_WM_DIAGRAM_VIRTUALLY_FRAME" val="{&quot;height&quot;:457.78354330708663,&quot;left&quot;:45.9203937007874,&quot;top&quot;:94.07094488188976,&quot;width&quot;:872.4707874015749}"/>
</p:tagLst>
</file>

<file path=ppt/tags/tag55.xml><?xml version="1.0" encoding="utf-8"?>
<p:tagLst xmlns:p="http://schemas.openxmlformats.org/presentationml/2006/main">
  <p:tag name="AS_UNIQUEID" val="1815"/>
  <p:tag name="KSO_WM_DIAGRAM_VIRTUALLY_FRAME" val="{&quot;height&quot;:457.78354330708663,&quot;left&quot;:45.9203937007874,&quot;top&quot;:94.07094488188976,&quot;width&quot;:872.4707874015749}"/>
</p:tagLst>
</file>

<file path=ppt/tags/tag56.xml><?xml version="1.0" encoding="utf-8"?>
<p:tagLst xmlns:p="http://schemas.openxmlformats.org/presentationml/2006/main">
  <p:tag name="KSO_WM_DIAGRAM_VIRTUALLY_FRAME" val="{&quot;height&quot;:344.08220472440945,&quot;left&quot;:225.53614173228348,&quot;top&quot;:94.61543307086612,&quot;width&quot;:507.14952755905506}"/>
</p:tagLst>
</file>

<file path=ppt/tags/tag57.xml><?xml version="1.0" encoding="utf-8"?>
<p:tagLst xmlns:p="http://schemas.openxmlformats.org/presentationml/2006/main">
  <p:tag name="KSO_WM_DIAGRAM_VIRTUALLY_FRAME" val="{&quot;height&quot;:344.08220472440945,&quot;left&quot;:225.53614173228348,&quot;top&quot;:94.61543307086612,&quot;width&quot;:507.14952755905506}"/>
</p:tagLst>
</file>

<file path=ppt/tags/tag58.xml><?xml version="1.0" encoding="utf-8"?>
<p:tagLst xmlns:p="http://schemas.openxmlformats.org/presentationml/2006/main">
  <p:tag name="KSO_WM_DIAGRAM_VIRTUALLY_FRAME" val="{&quot;height&quot;:349.4640157480315,&quot;left&quot;:225.53614173228348,&quot;top&quot;:94.61543307086612,&quot;width&quot;:544.5122834645668}"/>
</p:tagLst>
</file>

<file path=ppt/tags/tag59.xml><?xml version="1.0" encoding="utf-8"?>
<p:tagLst xmlns:p="http://schemas.openxmlformats.org/presentationml/2006/main">
  <p:tag name="KSO_WM_DIAGRAM_VIRTUALLY_FRAME" val="{&quot;height&quot;:349.4640157480315,&quot;left&quot;:225.53614173228348,&quot;top&quot;:94.61543307086612,&quot;width&quot;:544.5122834645668}"/>
</p:tagLst>
</file>

<file path=ppt/tags/tag6.xml><?xml version="1.0" encoding="utf-8"?>
<p:tagLst xmlns:p="http://schemas.openxmlformats.org/presentationml/2006/main">
  <p:tag name="AS_UNIQUEID" val="1754"/>
  <p:tag name="KSO_WM_DIAGRAM_VIRTUALLY_FRAME" val="{&quot;height&quot;:447.95,&quot;left&quot;:98.52330708661417,&quot;top&quot;:104.6,&quot;width&quot;:839.4766929133859}"/>
</p:tagLst>
</file>

<file path=ppt/tags/tag60.xml><?xml version="1.0" encoding="utf-8"?>
<p:tagLst xmlns:p="http://schemas.openxmlformats.org/presentationml/2006/main">
  <p:tag name="KSO_WM_DIAGRAM_VIRTUALLY_FRAME" val="{&quot;height&quot;:349.4640157480315,&quot;left&quot;:225.53614173228348,&quot;top&quot;:94.61543307086612,&quot;width&quot;:544.5122834645668}"/>
</p:tagLst>
</file>

<file path=ppt/tags/tag61.xml><?xml version="1.0" encoding="utf-8"?>
<p:tagLst xmlns:p="http://schemas.openxmlformats.org/presentationml/2006/main">
  <p:tag name="KSO_WM_DIAGRAM_VIRTUALLY_FRAME" val="{&quot;height&quot;:349.4640157480315,&quot;left&quot;:225.53614173228348,&quot;top&quot;:94.61543307086612,&quot;width&quot;:544.5122834645668}"/>
</p:tagLst>
</file>

<file path=ppt/tags/tag62.xml><?xml version="1.0" encoding="utf-8"?>
<p:tagLst xmlns:p="http://schemas.openxmlformats.org/presentationml/2006/main">
  <p:tag name="KSO_WM_DIAGRAM_VIRTUALLY_FRAME" val="{&quot;height&quot;:349.4640157480315,&quot;left&quot;:225.53614173228348,&quot;top&quot;:94.61543307086612,&quot;width&quot;:544.5122834645668}"/>
</p:tagLst>
</file>

<file path=ppt/tags/tag63.xml><?xml version="1.0" encoding="utf-8"?>
<p:tagLst xmlns:p="http://schemas.openxmlformats.org/presentationml/2006/main">
  <p:tag name="KSO_WM_DIAGRAM_VIRTUALLY_FRAME" val="{&quot;height&quot;:349.4640157480315,&quot;left&quot;:225.53614173228348,&quot;top&quot;:94.61543307086612,&quot;width&quot;:544.5122834645668}"/>
</p:tagLst>
</file>

<file path=ppt/tags/tag64.xml><?xml version="1.0" encoding="utf-8"?>
<p:tagLst xmlns:p="http://schemas.openxmlformats.org/presentationml/2006/main">
  <p:tag name="KSO_WM_DIAGRAM_VIRTUALLY_FRAME" val="{&quot;height&quot;:349.4640157480315,&quot;left&quot;:225.53614173228348,&quot;top&quot;:94.61543307086612,&quot;width&quot;:544.5122834645668}"/>
</p:tagLst>
</file>

<file path=ppt/tags/tag65.xml><?xml version="1.0" encoding="utf-8"?>
<p:tagLst xmlns:p="http://schemas.openxmlformats.org/presentationml/2006/main">
  <p:tag name="KSO_WM_DIAGRAM_VIRTUALLY_FRAME" val="{&quot;height&quot;:349.4640157480315,&quot;left&quot;:225.53614173228348,&quot;top&quot;:94.61543307086612,&quot;width&quot;:544.5122834645668}"/>
</p:tagLst>
</file>

<file path=ppt/tags/tag66.xml><?xml version="1.0" encoding="utf-8"?>
<p:tagLst xmlns:p="http://schemas.openxmlformats.org/presentationml/2006/main">
  <p:tag name="KSO_WM_DIAGRAM_VIRTUALLY_FRAME" val="{&quot;height&quot;:344.08220472440945,&quot;left&quot;:225.53614173228348,&quot;top&quot;:94.61543307086612,&quot;width&quot;:507.14952755905506}"/>
</p:tagLst>
</file>

<file path=ppt/tags/tag67.xml><?xml version="1.0" encoding="utf-8"?>
<p:tagLst xmlns:p="http://schemas.openxmlformats.org/presentationml/2006/main">
  <p:tag name="KSO_WM_DIAGRAM_VIRTUALLY_FRAME" val="{&quot;height&quot;:344.08220472440945,&quot;left&quot;:225.53614173228348,&quot;top&quot;:94.61543307086612,&quot;width&quot;:507.14952755905506}"/>
</p:tagLst>
</file>

<file path=ppt/tags/tag68.xml><?xml version="1.0" encoding="utf-8"?>
<p:tagLst xmlns:p="http://schemas.openxmlformats.org/presentationml/2006/main">
  <p:tag name="KSO_WM_DIAGRAM_VIRTUALLY_FRAME" val="{&quot;height&quot;:404.4,&quot;left&quot;:155.04228346456694,&quot;top&quot;:84.10031496062992,&quot;width&quot;:477.05}"/>
</p:tagLst>
</file>

<file path=ppt/tags/tag69.xml><?xml version="1.0" encoding="utf-8"?>
<p:tagLst xmlns:p="http://schemas.openxmlformats.org/presentationml/2006/main">
  <p:tag name="KSO_WM_DIAGRAM_VIRTUALLY_FRAME" val="{&quot;height&quot;:404.4,&quot;left&quot;:155.04228346456694,&quot;top&quot;:84.10031496062992,&quot;width&quot;:477.05}"/>
</p:tagLst>
</file>

<file path=ppt/tags/tag7.xml><?xml version="1.0" encoding="utf-8"?>
<p:tagLst xmlns:p="http://schemas.openxmlformats.org/presentationml/2006/main">
  <p:tag name="AS_UNIQUEID" val="1755"/>
  <p:tag name="KSO_WM_DIAGRAM_VIRTUALLY_FRAME" val="{&quot;height&quot;:447.95,&quot;left&quot;:98.52330708661417,&quot;top&quot;:104.6,&quot;width&quot;:839.4766929133859}"/>
</p:tagLst>
</file>

<file path=ppt/tags/tag70.xml><?xml version="1.0" encoding="utf-8"?>
<p:tagLst xmlns:p="http://schemas.openxmlformats.org/presentationml/2006/main">
  <p:tag name="KSO_WM_DIAGRAM_VIRTUALLY_FRAME" val="{&quot;height&quot;:404.4,&quot;left&quot;:155.04228346456694,&quot;top&quot;:84.10031496062992,&quot;width&quot;:477.05}"/>
</p:tagLst>
</file>

<file path=ppt/tags/tag71.xml><?xml version="1.0" encoding="utf-8"?>
<p:tagLst xmlns:p="http://schemas.openxmlformats.org/presentationml/2006/main">
  <p:tag name="KSO_WM_DIAGRAM_VIRTUALLY_FRAME" val="{&quot;height&quot;:404.4,&quot;left&quot;:155.04228346456694,&quot;top&quot;:84.10031496062992,&quot;width&quot;:477.05}"/>
</p:tagLst>
</file>

<file path=ppt/tags/tag72.xml><?xml version="1.0" encoding="utf-8"?>
<p:tagLst xmlns:p="http://schemas.openxmlformats.org/presentationml/2006/main">
  <p:tag name="KSO_WM_DIAGRAM_VIRTUALLY_FRAME" val="{&quot;height&quot;:404.4,&quot;left&quot;:155.04228346456694,&quot;top&quot;:84.10031496062992,&quot;width&quot;:477.05}"/>
</p:tagLst>
</file>

<file path=ppt/tags/tag73.xml><?xml version="1.0" encoding="utf-8"?>
<p:tagLst xmlns:p="http://schemas.openxmlformats.org/presentationml/2006/main">
  <p:tag name="KSO_WM_DIAGRAM_VIRTUALLY_FRAME" val="{&quot;height&quot;:404.4,&quot;left&quot;:155.04228346456694,&quot;top&quot;:84.10031496062992,&quot;width&quot;:477.05}"/>
</p:tagLst>
</file>

<file path=ppt/tags/tag74.xml><?xml version="1.0" encoding="utf-8"?>
<p:tagLst xmlns:p="http://schemas.openxmlformats.org/presentationml/2006/main">
  <p:tag name="KSO_WM_DIAGRAM_VIRTUALLY_FRAME" val="{&quot;height&quot;:404.4,&quot;left&quot;:155.04228346456694,&quot;top&quot;:84.10031496062992,&quot;width&quot;:477.05}"/>
</p:tagLst>
</file>

<file path=ppt/tags/tag75.xml><?xml version="1.0" encoding="utf-8"?>
<p:tagLst xmlns:p="http://schemas.openxmlformats.org/presentationml/2006/main">
  <p:tag name="KSO_WM_DIAGRAM_VIRTUALLY_FRAME" val="{&quot;height&quot;:404.4,&quot;left&quot;:155.04228346456694,&quot;top&quot;:84.10031496062992,&quot;width&quot;:477.05}"/>
</p:tagLst>
</file>

<file path=ppt/tags/tag76.xml><?xml version="1.0" encoding="utf-8"?>
<p:tagLst xmlns:p="http://schemas.openxmlformats.org/presentationml/2006/main">
  <p:tag name="KSO_WM_DIAGRAM_VIRTUALLY_FRAME" val="{&quot;height&quot;:404.4,&quot;left&quot;:155.04228346456694,&quot;top&quot;:84.10031496062992,&quot;width&quot;:477.05}"/>
</p:tagLst>
</file>

<file path=ppt/tags/tag77.xml><?xml version="1.0" encoding="utf-8"?>
<p:tagLst xmlns:p="http://schemas.openxmlformats.org/presentationml/2006/main">
  <p:tag name="KSO_WM_DIAGRAM_VIRTUALLY_FRAME" val="{&quot;height&quot;:404.4,&quot;left&quot;:155.04228346456694,&quot;top&quot;:84.10031496062992,&quot;width&quot;:477.05}"/>
</p:tagLst>
</file>

<file path=ppt/tags/tag78.xml><?xml version="1.0" encoding="utf-8"?>
<p:tagLst xmlns:p="http://schemas.openxmlformats.org/presentationml/2006/main">
  <p:tag name="KSO_WM_DIAGRAM_VIRTUALLY_FRAME" val="{&quot;height&quot;:404.4,&quot;left&quot;:155.04228346456694,&quot;top&quot;:84.10031496062992,&quot;width&quot;:477.05}"/>
</p:tagLst>
</file>

<file path=ppt/tags/tag79.xml><?xml version="1.0" encoding="utf-8"?>
<p:tagLst xmlns:p="http://schemas.openxmlformats.org/presentationml/2006/main">
  <p:tag name="KSO_WM_DIAGRAM_VIRTUALLY_FRAME" val="{&quot;height&quot;:404.4,&quot;left&quot;:155.04228346456694,&quot;top&quot;:84.10031496062992,&quot;width&quot;:477.05}"/>
</p:tagLst>
</file>

<file path=ppt/tags/tag8.xml><?xml version="1.0" encoding="utf-8"?>
<p:tagLst xmlns:p="http://schemas.openxmlformats.org/presentationml/2006/main">
  <p:tag name="AS_UNIQUEID" val="1756"/>
  <p:tag name="KSO_WM_DIAGRAM_VIRTUALLY_FRAME" val="{&quot;height&quot;:447.95,&quot;left&quot;:98.52330708661417,&quot;top&quot;:104.6,&quot;width&quot;:839.4766929133859}"/>
</p:tagLst>
</file>

<file path=ppt/tags/tag80.xml><?xml version="1.0" encoding="utf-8"?>
<p:tagLst xmlns:p="http://schemas.openxmlformats.org/presentationml/2006/main">
  <p:tag name="KSO_WM_DIAGRAM_VIRTUALLY_FRAME" val="{&quot;height&quot;:404.4,&quot;left&quot;:155.04228346456694,&quot;top&quot;:84.10031496062992,&quot;width&quot;:477.05}"/>
</p:tagLst>
</file>

<file path=ppt/tags/tag81.xml><?xml version="1.0" encoding="utf-8"?>
<p:tagLst xmlns:p="http://schemas.openxmlformats.org/presentationml/2006/main">
  <p:tag name="KSO_WM_DIAGRAM_VIRTUALLY_FRAME" val="{&quot;height&quot;:404.4,&quot;left&quot;:155.04228346456694,&quot;top&quot;:84.10031496062992,&quot;width&quot;:477.05}"/>
</p:tagLst>
</file>

<file path=ppt/tags/tag82.xml><?xml version="1.0" encoding="utf-8"?>
<p:tagLst xmlns:p="http://schemas.openxmlformats.org/presentationml/2006/main">
  <p:tag name="KSO_WM_DIAGRAM_VIRTUALLY_FRAME" val="{&quot;height&quot;:404.4,&quot;left&quot;:155.04228346456694,&quot;top&quot;:84.10031496062992,&quot;width&quot;:477.05}"/>
</p:tagLst>
</file>

<file path=ppt/tags/tag83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MWFiOTJkOWJmZjJhOThmMGIzNzJhZmI0NDZkNTRkYWMifQ=="/>
</p:tagLst>
</file>

<file path=ppt/tags/tag9.xml><?xml version="1.0" encoding="utf-8"?>
<p:tagLst xmlns:p="http://schemas.openxmlformats.org/presentationml/2006/main">
  <p:tag name="KSO_WM_DIAGRAM_VIRTUALLY_FRAME" val="{&quot;height&quot;:447.95,&quot;left&quot;:98.52330708661417,&quot;top&quot;:104.6,&quot;width&quot;:839.4766929133859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4855</Words>
  <Application>WPS 演示</Application>
  <PresentationFormat/>
  <Paragraphs>660</Paragraphs>
  <Slides>39</Slides>
  <Notes>8</Notes>
  <HiddenSlides>0</HiddenSlides>
  <MMClips>2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60" baseType="lpstr">
      <vt:lpstr>Arial</vt:lpstr>
      <vt:lpstr>宋体</vt:lpstr>
      <vt:lpstr>Wingdings</vt:lpstr>
      <vt:lpstr>方正舒体</vt:lpstr>
      <vt:lpstr>隶书</vt:lpstr>
      <vt:lpstr>等线</vt:lpstr>
      <vt:lpstr>楷体</vt:lpstr>
      <vt:lpstr>华文行楷</vt:lpstr>
      <vt:lpstr>Times New Roman</vt:lpstr>
      <vt:lpstr>微软雅黑</vt:lpstr>
      <vt:lpstr>方正楷体_GBK</vt:lpstr>
      <vt:lpstr>黑体</vt:lpstr>
      <vt:lpstr>Slidefontliuyun</vt:lpstr>
      <vt:lpstr>Arial</vt:lpstr>
      <vt:lpstr>SimSun-ExtB</vt:lpstr>
      <vt:lpstr>Calibri</vt:lpstr>
      <vt:lpstr>Arial Unicode MS</vt:lpstr>
      <vt:lpstr>Calibri Light</vt:lpstr>
      <vt:lpstr>仿宋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《关雎》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16</cp:revision>
  <cp:lastPrinted>2025-02-13T17:46:00Z</cp:lastPrinted>
  <dcterms:created xsi:type="dcterms:W3CDTF">2025-02-19T01:35:00Z</dcterms:created>
  <dcterms:modified xsi:type="dcterms:W3CDTF">2025-03-21T04:37:45Z</dcterms:modified>
  <cp:version>144799732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D9EA19B313FF429399B857F418710190_12</vt:lpwstr>
  </property>
</Properties>
</file>