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8" r:id="rId2"/>
    <p:sldId id="256" r:id="rId3"/>
    <p:sldId id="332" r:id="rId4"/>
    <p:sldId id="557" r:id="rId5"/>
    <p:sldId id="261" r:id="rId6"/>
    <p:sldId id="568" r:id="rId7"/>
    <p:sldId id="563" r:id="rId8"/>
    <p:sldId id="333" r:id="rId9"/>
    <p:sldId id="262" r:id="rId10"/>
    <p:sldId id="260" r:id="rId11"/>
    <p:sldId id="566" r:id="rId12"/>
    <p:sldId id="334" r:id="rId13"/>
    <p:sldId id="263" r:id="rId14"/>
    <p:sldId id="565" r:id="rId15"/>
    <p:sldId id="705" r:id="rId16"/>
    <p:sldId id="564" r:id="rId17"/>
    <p:sldId id="335" r:id="rId18"/>
    <p:sldId id="264" r:id="rId19"/>
    <p:sldId id="265" r:id="rId20"/>
    <p:sldId id="266" r:id="rId21"/>
    <p:sldId id="567" r:id="rId22"/>
    <p:sldId id="558" r:id="rId23"/>
    <p:sldId id="336" r:id="rId24"/>
    <p:sldId id="268" r:id="rId25"/>
    <p:sldId id="269" r:id="rId26"/>
    <p:sldId id="452" r:id="rId27"/>
    <p:sldId id="848" r:id="rId28"/>
    <p:sldId id="846" r:id="rId29"/>
    <p:sldId id="847" r:id="rId30"/>
    <p:sldId id="327" r:id="rId31"/>
    <p:sldId id="337" r:id="rId32"/>
    <p:sldId id="338" r:id="rId33"/>
    <p:sldId id="339" r:id="rId34"/>
    <p:sldId id="342" r:id="rId35"/>
    <p:sldId id="341" r:id="rId36"/>
    <p:sldId id="576" r:id="rId37"/>
    <p:sldId id="272" r:id="rId38"/>
    <p:sldId id="273" r:id="rId39"/>
    <p:sldId id="274" r:id="rId40"/>
    <p:sldId id="417" r:id="rId41"/>
    <p:sldId id="569" r:id="rId42"/>
    <p:sldId id="418" r:id="rId43"/>
    <p:sldId id="559" r:id="rId44"/>
    <p:sldId id="704" r:id="rId45"/>
    <p:sldId id="710" r:id="rId46"/>
    <p:sldId id="275" r:id="rId47"/>
    <p:sldId id="276" r:id="rId48"/>
    <p:sldId id="277" r:id="rId49"/>
    <p:sldId id="278" r:id="rId50"/>
    <p:sldId id="419" r:id="rId51"/>
    <p:sldId id="279" r:id="rId52"/>
    <p:sldId id="280" r:id="rId53"/>
    <p:sldId id="420" r:id="rId54"/>
    <p:sldId id="281" r:id="rId55"/>
    <p:sldId id="421" r:id="rId56"/>
    <p:sldId id="283" r:id="rId57"/>
    <p:sldId id="284" r:id="rId58"/>
    <p:sldId id="422" r:id="rId59"/>
    <p:sldId id="285" r:id="rId60"/>
    <p:sldId id="286" r:id="rId61"/>
    <p:sldId id="423" r:id="rId62"/>
    <p:sldId id="287" r:id="rId63"/>
    <p:sldId id="288" r:id="rId64"/>
    <p:sldId id="424" r:id="rId65"/>
    <p:sldId id="289" r:id="rId66"/>
    <p:sldId id="290" r:id="rId67"/>
    <p:sldId id="291" r:id="rId68"/>
    <p:sldId id="425" r:id="rId69"/>
    <p:sldId id="292" r:id="rId70"/>
    <p:sldId id="293" r:id="rId71"/>
    <p:sldId id="426" r:id="rId72"/>
    <p:sldId id="294" r:id="rId73"/>
    <p:sldId id="295" r:id="rId74"/>
    <p:sldId id="427" r:id="rId75"/>
    <p:sldId id="561" r:id="rId76"/>
    <p:sldId id="429" r:id="rId77"/>
    <p:sldId id="430" r:id="rId78"/>
    <p:sldId id="431" r:id="rId79"/>
    <p:sldId id="572" r:id="rId80"/>
    <p:sldId id="259" r:id="rId81"/>
    <p:sldId id="706" r:id="rId82"/>
    <p:sldId id="577" r:id="rId83"/>
    <p:sldId id="296" r:id="rId84"/>
    <p:sldId id="298" r:id="rId85"/>
    <p:sldId id="299" r:id="rId86"/>
    <p:sldId id="300" r:id="rId87"/>
    <p:sldId id="301" r:id="rId88"/>
    <p:sldId id="302" r:id="rId89"/>
    <p:sldId id="303" r:id="rId90"/>
    <p:sldId id="305" r:id="rId91"/>
    <p:sldId id="306" r:id="rId92"/>
    <p:sldId id="707" r:id="rId93"/>
    <p:sldId id="307" r:id="rId94"/>
    <p:sldId id="308" r:id="rId95"/>
    <p:sldId id="573" r:id="rId96"/>
    <p:sldId id="309" r:id="rId97"/>
    <p:sldId id="709" r:id="rId98"/>
    <p:sldId id="310" r:id="rId99"/>
    <p:sldId id="311" r:id="rId100"/>
    <p:sldId id="312" r:id="rId101"/>
    <p:sldId id="304" r:id="rId102"/>
    <p:sldId id="297" r:id="rId103"/>
    <p:sldId id="560" r:id="rId104"/>
    <p:sldId id="313" r:id="rId105"/>
    <p:sldId id="315" r:id="rId106"/>
    <p:sldId id="317" r:id="rId107"/>
    <p:sldId id="318" r:id="rId108"/>
    <p:sldId id="708" r:id="rId109"/>
    <p:sldId id="319" r:id="rId110"/>
    <p:sldId id="320" r:id="rId111"/>
    <p:sldId id="321" r:id="rId112"/>
    <p:sldId id="322" r:id="rId113"/>
    <p:sldId id="575" r:id="rId114"/>
    <p:sldId id="316" r:id="rId115"/>
    <p:sldId id="571" r:id="rId116"/>
    <p:sldId id="323" r:id="rId117"/>
    <p:sldId id="562" r:id="rId118"/>
    <p:sldId id="325" r:id="rId119"/>
    <p:sldId id="845" r:id="rId120"/>
    <p:sldId id="324" r:id="rId121"/>
    <p:sldId id="326" r:id="rId122"/>
    <p:sldId id="328" r:id="rId123"/>
    <p:sldId id="711" r:id="rId124"/>
    <p:sldId id="330" r:id="rId125"/>
    <p:sldId id="331" r:id="rId126"/>
    <p:sldId id="329" r:id="rId127"/>
    <p:sldId id="717" r:id="rId128"/>
    <p:sldId id="432" r:id="rId129"/>
    <p:sldId id="433" r:id="rId130"/>
    <p:sldId id="434" r:id="rId131"/>
    <p:sldId id="435" r:id="rId132"/>
    <p:sldId id="436" r:id="rId133"/>
    <p:sldId id="556" r:id="rId134"/>
    <p:sldId id="437" r:id="rId135"/>
    <p:sldId id="712" r:id="rId136"/>
    <p:sldId id="438" r:id="rId137"/>
    <p:sldId id="439" r:id="rId138"/>
    <p:sldId id="716" r:id="rId139"/>
    <p:sldId id="440" r:id="rId140"/>
    <p:sldId id="314" r:id="rId141"/>
    <p:sldId id="441" r:id="rId142"/>
    <p:sldId id="443" r:id="rId143"/>
    <p:sldId id="714" r:id="rId144"/>
    <p:sldId id="445" r:id="rId145"/>
    <p:sldId id="446" r:id="rId146"/>
    <p:sldId id="447" r:id="rId147"/>
    <p:sldId id="448" r:id="rId148"/>
    <p:sldId id="715" r:id="rId149"/>
    <p:sldId id="574" r:id="rId150"/>
    <p:sldId id="449" r:id="rId151"/>
    <p:sldId id="713" r:id="rId152"/>
    <p:sldId id="450" r:id="rId153"/>
    <p:sldId id="444" r:id="rId154"/>
    <p:sldId id="442" r:id="rId155"/>
    <p:sldId id="451" r:id="rId156"/>
  </p:sldIdLst>
  <p:sldSz cx="12192000" cy="6858000"/>
  <p:notesSz cx="6858000" cy="9144000"/>
  <p:custDataLst>
    <p:tags r:id="rId15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8" d="100"/>
          <a:sy n="68" d="100"/>
        </p:scale>
        <p:origin x="114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00" Type="http://schemas.openxmlformats.org/officeDocument/2006/relationships/slide" Target="slides/slide99.xml" /><Relationship Id="rId101" Type="http://schemas.openxmlformats.org/officeDocument/2006/relationships/slide" Target="slides/slide100.xml" /><Relationship Id="rId102" Type="http://schemas.openxmlformats.org/officeDocument/2006/relationships/slide" Target="slides/slide101.xml" /><Relationship Id="rId103" Type="http://schemas.openxmlformats.org/officeDocument/2006/relationships/slide" Target="slides/slide102.xml" /><Relationship Id="rId104" Type="http://schemas.openxmlformats.org/officeDocument/2006/relationships/slide" Target="slides/slide103.xml" /><Relationship Id="rId105" Type="http://schemas.openxmlformats.org/officeDocument/2006/relationships/slide" Target="slides/slide104.xml" /><Relationship Id="rId106" Type="http://schemas.openxmlformats.org/officeDocument/2006/relationships/slide" Target="slides/slide105.xml" /><Relationship Id="rId107" Type="http://schemas.openxmlformats.org/officeDocument/2006/relationships/slide" Target="slides/slide106.xml" /><Relationship Id="rId108" Type="http://schemas.openxmlformats.org/officeDocument/2006/relationships/slide" Target="slides/slide107.xml" /><Relationship Id="rId109" Type="http://schemas.openxmlformats.org/officeDocument/2006/relationships/slide" Target="slides/slide108.xml" /><Relationship Id="rId11" Type="http://schemas.openxmlformats.org/officeDocument/2006/relationships/slide" Target="slides/slide10.xml" /><Relationship Id="rId110" Type="http://schemas.openxmlformats.org/officeDocument/2006/relationships/slide" Target="slides/slide109.xml" /><Relationship Id="rId111" Type="http://schemas.openxmlformats.org/officeDocument/2006/relationships/slide" Target="slides/slide110.xml" /><Relationship Id="rId112" Type="http://schemas.openxmlformats.org/officeDocument/2006/relationships/slide" Target="slides/slide111.xml" /><Relationship Id="rId113" Type="http://schemas.openxmlformats.org/officeDocument/2006/relationships/slide" Target="slides/slide112.xml" /><Relationship Id="rId114" Type="http://schemas.openxmlformats.org/officeDocument/2006/relationships/slide" Target="slides/slide113.xml" /><Relationship Id="rId115" Type="http://schemas.openxmlformats.org/officeDocument/2006/relationships/slide" Target="slides/slide114.xml" /><Relationship Id="rId116" Type="http://schemas.openxmlformats.org/officeDocument/2006/relationships/slide" Target="slides/slide115.xml" /><Relationship Id="rId117" Type="http://schemas.openxmlformats.org/officeDocument/2006/relationships/slide" Target="slides/slide116.xml" /><Relationship Id="rId118" Type="http://schemas.openxmlformats.org/officeDocument/2006/relationships/slide" Target="slides/slide117.xml" /><Relationship Id="rId119" Type="http://schemas.openxmlformats.org/officeDocument/2006/relationships/slide" Target="slides/slide118.xml" /><Relationship Id="rId12" Type="http://schemas.openxmlformats.org/officeDocument/2006/relationships/slide" Target="slides/slide11.xml" /><Relationship Id="rId120" Type="http://schemas.openxmlformats.org/officeDocument/2006/relationships/slide" Target="slides/slide119.xml" /><Relationship Id="rId121" Type="http://schemas.openxmlformats.org/officeDocument/2006/relationships/slide" Target="slides/slide120.xml" /><Relationship Id="rId122" Type="http://schemas.openxmlformats.org/officeDocument/2006/relationships/slide" Target="slides/slide121.xml" /><Relationship Id="rId123" Type="http://schemas.openxmlformats.org/officeDocument/2006/relationships/slide" Target="slides/slide122.xml" /><Relationship Id="rId124" Type="http://schemas.openxmlformats.org/officeDocument/2006/relationships/slide" Target="slides/slide123.xml" /><Relationship Id="rId125" Type="http://schemas.openxmlformats.org/officeDocument/2006/relationships/slide" Target="slides/slide124.xml" /><Relationship Id="rId126" Type="http://schemas.openxmlformats.org/officeDocument/2006/relationships/slide" Target="slides/slide125.xml" /><Relationship Id="rId127" Type="http://schemas.openxmlformats.org/officeDocument/2006/relationships/slide" Target="slides/slide126.xml" /><Relationship Id="rId128" Type="http://schemas.openxmlformats.org/officeDocument/2006/relationships/slide" Target="slides/slide127.xml" /><Relationship Id="rId129" Type="http://schemas.openxmlformats.org/officeDocument/2006/relationships/slide" Target="slides/slide128.xml" /><Relationship Id="rId13" Type="http://schemas.openxmlformats.org/officeDocument/2006/relationships/slide" Target="slides/slide12.xml" /><Relationship Id="rId130" Type="http://schemas.openxmlformats.org/officeDocument/2006/relationships/slide" Target="slides/slide129.xml" /><Relationship Id="rId131" Type="http://schemas.openxmlformats.org/officeDocument/2006/relationships/slide" Target="slides/slide130.xml" /><Relationship Id="rId132" Type="http://schemas.openxmlformats.org/officeDocument/2006/relationships/slide" Target="slides/slide131.xml" /><Relationship Id="rId133" Type="http://schemas.openxmlformats.org/officeDocument/2006/relationships/slide" Target="slides/slide132.xml" /><Relationship Id="rId134" Type="http://schemas.openxmlformats.org/officeDocument/2006/relationships/slide" Target="slides/slide133.xml" /><Relationship Id="rId135" Type="http://schemas.openxmlformats.org/officeDocument/2006/relationships/slide" Target="slides/slide134.xml" /><Relationship Id="rId136" Type="http://schemas.openxmlformats.org/officeDocument/2006/relationships/slide" Target="slides/slide135.xml" /><Relationship Id="rId137" Type="http://schemas.openxmlformats.org/officeDocument/2006/relationships/slide" Target="slides/slide136.xml" /><Relationship Id="rId138" Type="http://schemas.openxmlformats.org/officeDocument/2006/relationships/slide" Target="slides/slide137.xml" /><Relationship Id="rId139" Type="http://schemas.openxmlformats.org/officeDocument/2006/relationships/slide" Target="slides/slide138.xml" /><Relationship Id="rId14" Type="http://schemas.openxmlformats.org/officeDocument/2006/relationships/slide" Target="slides/slide13.xml" /><Relationship Id="rId140" Type="http://schemas.openxmlformats.org/officeDocument/2006/relationships/slide" Target="slides/slide139.xml" /><Relationship Id="rId141" Type="http://schemas.openxmlformats.org/officeDocument/2006/relationships/slide" Target="slides/slide140.xml" /><Relationship Id="rId142" Type="http://schemas.openxmlformats.org/officeDocument/2006/relationships/slide" Target="slides/slide141.xml" /><Relationship Id="rId143" Type="http://schemas.openxmlformats.org/officeDocument/2006/relationships/slide" Target="slides/slide142.xml" /><Relationship Id="rId144" Type="http://schemas.openxmlformats.org/officeDocument/2006/relationships/slide" Target="slides/slide143.xml" /><Relationship Id="rId145" Type="http://schemas.openxmlformats.org/officeDocument/2006/relationships/slide" Target="slides/slide144.xml" /><Relationship Id="rId146" Type="http://schemas.openxmlformats.org/officeDocument/2006/relationships/slide" Target="slides/slide145.xml" /><Relationship Id="rId147" Type="http://schemas.openxmlformats.org/officeDocument/2006/relationships/slide" Target="slides/slide146.xml" /><Relationship Id="rId148" Type="http://schemas.openxmlformats.org/officeDocument/2006/relationships/slide" Target="slides/slide147.xml" /><Relationship Id="rId149" Type="http://schemas.openxmlformats.org/officeDocument/2006/relationships/slide" Target="slides/slide148.xml" /><Relationship Id="rId15" Type="http://schemas.openxmlformats.org/officeDocument/2006/relationships/slide" Target="slides/slide14.xml" /><Relationship Id="rId150" Type="http://schemas.openxmlformats.org/officeDocument/2006/relationships/slide" Target="slides/slide149.xml" /><Relationship Id="rId151" Type="http://schemas.openxmlformats.org/officeDocument/2006/relationships/slide" Target="slides/slide150.xml" /><Relationship Id="rId152" Type="http://schemas.openxmlformats.org/officeDocument/2006/relationships/slide" Target="slides/slide151.xml" /><Relationship Id="rId153" Type="http://schemas.openxmlformats.org/officeDocument/2006/relationships/slide" Target="slides/slide152.xml" /><Relationship Id="rId154" Type="http://schemas.openxmlformats.org/officeDocument/2006/relationships/slide" Target="slides/slide153.xml" /><Relationship Id="rId155" Type="http://schemas.openxmlformats.org/officeDocument/2006/relationships/slide" Target="slides/slide154.xml" /><Relationship Id="rId156" Type="http://schemas.openxmlformats.org/officeDocument/2006/relationships/slide" Target="slides/slide155.xml" /><Relationship Id="rId157" Type="http://schemas.openxmlformats.org/officeDocument/2006/relationships/tags" Target="tags/tag62.xml" /><Relationship Id="rId158" Type="http://schemas.openxmlformats.org/officeDocument/2006/relationships/presProps" Target="presProps.xml" /><Relationship Id="rId159" Type="http://schemas.openxmlformats.org/officeDocument/2006/relationships/viewProps" Target="viewProps.xml" /><Relationship Id="rId16" Type="http://schemas.openxmlformats.org/officeDocument/2006/relationships/slide" Target="slides/slide15.xml" /><Relationship Id="rId160" Type="http://schemas.openxmlformats.org/officeDocument/2006/relationships/theme" Target="theme/theme1.xml" /><Relationship Id="rId161" Type="http://schemas.openxmlformats.org/officeDocument/2006/relationships/tableStyles" Target="tableStyles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slide" Target="slides/slide35.xml" /><Relationship Id="rId37" Type="http://schemas.openxmlformats.org/officeDocument/2006/relationships/slide" Target="slides/slide36.xml" /><Relationship Id="rId38" Type="http://schemas.openxmlformats.org/officeDocument/2006/relationships/slide" Target="slides/slide37.xml" /><Relationship Id="rId39" Type="http://schemas.openxmlformats.org/officeDocument/2006/relationships/slide" Target="slides/slide38.xml" /><Relationship Id="rId4" Type="http://schemas.openxmlformats.org/officeDocument/2006/relationships/slide" Target="slides/slide3.xml" /><Relationship Id="rId40" Type="http://schemas.openxmlformats.org/officeDocument/2006/relationships/slide" Target="slides/slide39.xml" /><Relationship Id="rId41" Type="http://schemas.openxmlformats.org/officeDocument/2006/relationships/slide" Target="slides/slide40.xml" /><Relationship Id="rId42" Type="http://schemas.openxmlformats.org/officeDocument/2006/relationships/slide" Target="slides/slide41.xml" /><Relationship Id="rId43" Type="http://schemas.openxmlformats.org/officeDocument/2006/relationships/slide" Target="slides/slide42.xml" /><Relationship Id="rId44" Type="http://schemas.openxmlformats.org/officeDocument/2006/relationships/slide" Target="slides/slide43.xml" /><Relationship Id="rId45" Type="http://schemas.openxmlformats.org/officeDocument/2006/relationships/slide" Target="slides/slide44.xml" /><Relationship Id="rId46" Type="http://schemas.openxmlformats.org/officeDocument/2006/relationships/slide" Target="slides/slide45.xml" /><Relationship Id="rId47" Type="http://schemas.openxmlformats.org/officeDocument/2006/relationships/slide" Target="slides/slide46.xml" /><Relationship Id="rId48" Type="http://schemas.openxmlformats.org/officeDocument/2006/relationships/slide" Target="slides/slide47.xml" /><Relationship Id="rId49" Type="http://schemas.openxmlformats.org/officeDocument/2006/relationships/slide" Target="slides/slide48.xml" /><Relationship Id="rId5" Type="http://schemas.openxmlformats.org/officeDocument/2006/relationships/slide" Target="slides/slide4.xml" /><Relationship Id="rId50" Type="http://schemas.openxmlformats.org/officeDocument/2006/relationships/slide" Target="slides/slide49.xml" /><Relationship Id="rId51" Type="http://schemas.openxmlformats.org/officeDocument/2006/relationships/slide" Target="slides/slide50.xml" /><Relationship Id="rId52" Type="http://schemas.openxmlformats.org/officeDocument/2006/relationships/slide" Target="slides/slide51.xml" /><Relationship Id="rId53" Type="http://schemas.openxmlformats.org/officeDocument/2006/relationships/slide" Target="slides/slide52.xml" /><Relationship Id="rId54" Type="http://schemas.openxmlformats.org/officeDocument/2006/relationships/slide" Target="slides/slide53.xml" /><Relationship Id="rId55" Type="http://schemas.openxmlformats.org/officeDocument/2006/relationships/slide" Target="slides/slide54.xml" /><Relationship Id="rId56" Type="http://schemas.openxmlformats.org/officeDocument/2006/relationships/slide" Target="slides/slide55.xml" /><Relationship Id="rId57" Type="http://schemas.openxmlformats.org/officeDocument/2006/relationships/slide" Target="slides/slide56.xml" /><Relationship Id="rId58" Type="http://schemas.openxmlformats.org/officeDocument/2006/relationships/slide" Target="slides/slide57.xml" /><Relationship Id="rId59" Type="http://schemas.openxmlformats.org/officeDocument/2006/relationships/slide" Target="slides/slide58.xml" /><Relationship Id="rId6" Type="http://schemas.openxmlformats.org/officeDocument/2006/relationships/slide" Target="slides/slide5.xml" /><Relationship Id="rId60" Type="http://schemas.openxmlformats.org/officeDocument/2006/relationships/slide" Target="slides/slide59.xml" /><Relationship Id="rId61" Type="http://schemas.openxmlformats.org/officeDocument/2006/relationships/slide" Target="slides/slide60.xml" /><Relationship Id="rId62" Type="http://schemas.openxmlformats.org/officeDocument/2006/relationships/slide" Target="slides/slide61.xml" /><Relationship Id="rId63" Type="http://schemas.openxmlformats.org/officeDocument/2006/relationships/slide" Target="slides/slide62.xml" /><Relationship Id="rId64" Type="http://schemas.openxmlformats.org/officeDocument/2006/relationships/slide" Target="slides/slide63.xml" /><Relationship Id="rId65" Type="http://schemas.openxmlformats.org/officeDocument/2006/relationships/slide" Target="slides/slide64.xml" /><Relationship Id="rId66" Type="http://schemas.openxmlformats.org/officeDocument/2006/relationships/slide" Target="slides/slide65.xml" /><Relationship Id="rId67" Type="http://schemas.openxmlformats.org/officeDocument/2006/relationships/slide" Target="slides/slide66.xml" /><Relationship Id="rId68" Type="http://schemas.openxmlformats.org/officeDocument/2006/relationships/slide" Target="slides/slide67.xml" /><Relationship Id="rId69" Type="http://schemas.openxmlformats.org/officeDocument/2006/relationships/slide" Target="slides/slide68.xml" /><Relationship Id="rId7" Type="http://schemas.openxmlformats.org/officeDocument/2006/relationships/slide" Target="slides/slide6.xml" /><Relationship Id="rId70" Type="http://schemas.openxmlformats.org/officeDocument/2006/relationships/slide" Target="slides/slide69.xml" /><Relationship Id="rId71" Type="http://schemas.openxmlformats.org/officeDocument/2006/relationships/slide" Target="slides/slide70.xml" /><Relationship Id="rId72" Type="http://schemas.openxmlformats.org/officeDocument/2006/relationships/slide" Target="slides/slide71.xml" /><Relationship Id="rId73" Type="http://schemas.openxmlformats.org/officeDocument/2006/relationships/slide" Target="slides/slide72.xml" /><Relationship Id="rId74" Type="http://schemas.openxmlformats.org/officeDocument/2006/relationships/slide" Target="slides/slide73.xml" /><Relationship Id="rId75" Type="http://schemas.openxmlformats.org/officeDocument/2006/relationships/slide" Target="slides/slide74.xml" /><Relationship Id="rId76" Type="http://schemas.openxmlformats.org/officeDocument/2006/relationships/slide" Target="slides/slide75.xml" /><Relationship Id="rId77" Type="http://schemas.openxmlformats.org/officeDocument/2006/relationships/slide" Target="slides/slide76.xml" /><Relationship Id="rId78" Type="http://schemas.openxmlformats.org/officeDocument/2006/relationships/slide" Target="slides/slide77.xml" /><Relationship Id="rId79" Type="http://schemas.openxmlformats.org/officeDocument/2006/relationships/slide" Target="slides/slide78.xml" /><Relationship Id="rId8" Type="http://schemas.openxmlformats.org/officeDocument/2006/relationships/slide" Target="slides/slide7.xml" /><Relationship Id="rId80" Type="http://schemas.openxmlformats.org/officeDocument/2006/relationships/slide" Target="slides/slide79.xml" /><Relationship Id="rId81" Type="http://schemas.openxmlformats.org/officeDocument/2006/relationships/slide" Target="slides/slide80.xml" /><Relationship Id="rId82" Type="http://schemas.openxmlformats.org/officeDocument/2006/relationships/slide" Target="slides/slide81.xml" /><Relationship Id="rId83" Type="http://schemas.openxmlformats.org/officeDocument/2006/relationships/slide" Target="slides/slide82.xml" /><Relationship Id="rId84" Type="http://schemas.openxmlformats.org/officeDocument/2006/relationships/slide" Target="slides/slide83.xml" /><Relationship Id="rId85" Type="http://schemas.openxmlformats.org/officeDocument/2006/relationships/slide" Target="slides/slide84.xml" /><Relationship Id="rId86" Type="http://schemas.openxmlformats.org/officeDocument/2006/relationships/slide" Target="slides/slide85.xml" /><Relationship Id="rId87" Type="http://schemas.openxmlformats.org/officeDocument/2006/relationships/slide" Target="slides/slide86.xml" /><Relationship Id="rId88" Type="http://schemas.openxmlformats.org/officeDocument/2006/relationships/slide" Target="slides/slide87.xml" /><Relationship Id="rId89" Type="http://schemas.openxmlformats.org/officeDocument/2006/relationships/slide" Target="slides/slide88.xml" /><Relationship Id="rId9" Type="http://schemas.openxmlformats.org/officeDocument/2006/relationships/slide" Target="slides/slide8.xml" /><Relationship Id="rId90" Type="http://schemas.openxmlformats.org/officeDocument/2006/relationships/slide" Target="slides/slide89.xml" /><Relationship Id="rId91" Type="http://schemas.openxmlformats.org/officeDocument/2006/relationships/slide" Target="slides/slide90.xml" /><Relationship Id="rId92" Type="http://schemas.openxmlformats.org/officeDocument/2006/relationships/slide" Target="slides/slide91.xml" /><Relationship Id="rId93" Type="http://schemas.openxmlformats.org/officeDocument/2006/relationships/slide" Target="slides/slide92.xml" /><Relationship Id="rId94" Type="http://schemas.openxmlformats.org/officeDocument/2006/relationships/slide" Target="slides/slide93.xml" /><Relationship Id="rId95" Type="http://schemas.openxmlformats.org/officeDocument/2006/relationships/slide" Target="slides/slide94.xml" /><Relationship Id="rId96" Type="http://schemas.openxmlformats.org/officeDocument/2006/relationships/slide" Target="slides/slide95.xml" /><Relationship Id="rId97" Type="http://schemas.openxmlformats.org/officeDocument/2006/relationships/slide" Target="slides/slide96.xml" /><Relationship Id="rId98" Type="http://schemas.openxmlformats.org/officeDocument/2006/relationships/slide" Target="slides/slide97.xml" /><Relationship Id="rId99" Type="http://schemas.openxmlformats.org/officeDocument/2006/relationships/slide" Target="slides/slide9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2021/8/16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6.xml" /><Relationship Id="rId13" Type="http://schemas.openxmlformats.org/officeDocument/2006/relationships/tags" Target="../tags/tag57.xml" /><Relationship Id="rId14" Type="http://schemas.openxmlformats.org/officeDocument/2006/relationships/tags" Target="../tags/tag58.xml" /><Relationship Id="rId15" Type="http://schemas.openxmlformats.org/officeDocument/2006/relationships/tags" Target="../tags/tag59.xml" /><Relationship Id="rId16" Type="http://schemas.openxmlformats.org/officeDocument/2006/relationships/tags" Target="../tags/tag60.xml" /><Relationship Id="rId17" Type="http://schemas.openxmlformats.org/officeDocument/2006/relationships/tags" Target="../tags/tag61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0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0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0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0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0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0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0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0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0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0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chimes1.wav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image" Target="../media/image2.jpe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hyperlink" Target="https://baike.so.com/doc/5400149-5637729.html" TargetMode="Externa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.jpeg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image" Target="../media/image4.jpeg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image" Target="../media/image5.jpeg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image" Target="../media/image6.jpeg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image" Target="../media/image7.jpeg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image" Target="../media/image8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image" Target="../media/image9.jpeg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image" Target="../media/image10.jpeg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image" Target="../media/image11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image" Target="../media/image12.jpeg" /></Relationships>
</file>

<file path=ppt/slides/_rels/slide7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77825" y="1219835"/>
            <a:ext cx="1115568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《红楼梦》概述导读</a:t>
            </a:r>
            <a:r>
              <a:rPr lang="zh-CN" altLang="en-US" sz="4800" b="1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1" name="文本框 194561"/>
          <p:cNvSpPr txBox="1"/>
          <p:nvPr/>
        </p:nvSpPr>
        <p:spPr>
          <a:xfrm>
            <a:off x="7868285" y="240030"/>
            <a:ext cx="37738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贾府人物关系简表</a:t>
            </a:r>
          </a:p>
        </p:txBody>
      </p:sp>
      <p:sp>
        <p:nvSpPr>
          <p:cNvPr id="25602" name="文本框 194562"/>
          <p:cNvSpPr txBox="1"/>
          <p:nvPr/>
        </p:nvSpPr>
        <p:spPr>
          <a:xfrm>
            <a:off x="1524000" y="1066800"/>
            <a:ext cx="335280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宁国公</a:t>
            </a:r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贾演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贾代化</a:t>
            </a:r>
          </a:p>
        </p:txBody>
      </p:sp>
      <p:sp>
        <p:nvSpPr>
          <p:cNvPr id="25603" name="文本框 194563"/>
          <p:cNvSpPr txBox="1"/>
          <p:nvPr/>
        </p:nvSpPr>
        <p:spPr>
          <a:xfrm>
            <a:off x="4953000" y="827405"/>
            <a:ext cx="914400" cy="7835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贾敷</a:t>
            </a:r>
          </a:p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66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贾敬</a:t>
            </a:r>
          </a:p>
        </p:txBody>
      </p:sp>
      <p:sp>
        <p:nvSpPr>
          <p:cNvPr id="25604" name="文本框 194564"/>
          <p:cNvSpPr txBox="1"/>
          <p:nvPr/>
        </p:nvSpPr>
        <p:spPr>
          <a:xfrm>
            <a:off x="6019800" y="914400"/>
            <a:ext cx="30480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贾珍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贾蓉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>
                <a:solidFill>
                  <a:srgbClr val="66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秦可卿</a:t>
            </a:r>
          </a:p>
          <a:p>
            <a:pPr>
              <a:spcBef>
                <a:spcPct val="50000"/>
              </a:spcBef>
            </a:pP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贾惜春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④ </a:t>
            </a:r>
          </a:p>
        </p:txBody>
      </p:sp>
      <p:sp>
        <p:nvSpPr>
          <p:cNvPr id="25605" name="文本框 194565"/>
          <p:cNvSpPr txBox="1"/>
          <p:nvPr/>
        </p:nvSpPr>
        <p:spPr>
          <a:xfrm>
            <a:off x="1524000" y="3962400"/>
            <a:ext cx="4191000" cy="7835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荣国公</a:t>
            </a:r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贾源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贾代善</a:t>
            </a:r>
          </a:p>
          <a:p>
            <a:pPr>
              <a:spcBef>
                <a:spcPct val="50000"/>
              </a:spcBef>
            </a:pP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贾母</a:t>
            </a:r>
          </a:p>
        </p:txBody>
      </p:sp>
      <p:sp>
        <p:nvSpPr>
          <p:cNvPr id="25606" name="文本框 194566"/>
          <p:cNvSpPr txBox="1"/>
          <p:nvPr/>
        </p:nvSpPr>
        <p:spPr>
          <a:xfrm>
            <a:off x="4953000" y="2590800"/>
            <a:ext cx="182880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贾赦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邢夫人</a:t>
            </a:r>
          </a:p>
        </p:txBody>
      </p:sp>
      <p:sp>
        <p:nvSpPr>
          <p:cNvPr id="25607" name="文本框 194567"/>
          <p:cNvSpPr txBox="1"/>
          <p:nvPr/>
        </p:nvSpPr>
        <p:spPr>
          <a:xfrm>
            <a:off x="6781800" y="2209800"/>
            <a:ext cx="33528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贾琏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王熙凤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巧姐</a:t>
            </a:r>
          </a:p>
          <a:p>
            <a:pPr>
              <a:spcBef>
                <a:spcPct val="50000"/>
              </a:spcBef>
            </a:pP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 （妾生）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 贾迎春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② </a:t>
            </a:r>
          </a:p>
        </p:txBody>
      </p:sp>
      <p:sp>
        <p:nvSpPr>
          <p:cNvPr id="25608" name="文本框 194568"/>
          <p:cNvSpPr txBox="1"/>
          <p:nvPr/>
        </p:nvSpPr>
        <p:spPr>
          <a:xfrm>
            <a:off x="4953000" y="4495800"/>
            <a:ext cx="2057400" cy="7835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贾政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王夫人</a:t>
            </a:r>
          </a:p>
          <a:p>
            <a:pPr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09" name="文本框 194569"/>
          <p:cNvSpPr txBox="1"/>
          <p:nvPr/>
        </p:nvSpPr>
        <p:spPr>
          <a:xfrm>
            <a:off x="6858000" y="3276600"/>
            <a:ext cx="2819400" cy="21228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贾珠</a:t>
            </a:r>
            <a:r>
              <a:rPr lang="en-US" altLang="zh-CN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李纨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贾兰</a:t>
            </a:r>
          </a:p>
          <a:p>
            <a:pPr>
              <a:spcBef>
                <a:spcPct val="50000"/>
              </a:spcBef>
            </a:pP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 贾元春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① </a:t>
            </a:r>
          </a:p>
          <a:p>
            <a:pPr>
              <a:spcBef>
                <a:spcPct val="50000"/>
              </a:spcBef>
            </a:pP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贾宝玉</a:t>
            </a:r>
          </a:p>
          <a:p>
            <a:pPr>
              <a:spcBef>
                <a:spcPct val="50000"/>
              </a:spcBef>
            </a:pP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（赵姨娘） 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贾探春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③ </a:t>
            </a:r>
          </a:p>
          <a:p>
            <a:pPr>
              <a:spcBef>
                <a:spcPct val="50000"/>
              </a:spcBef>
            </a:pP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贾环</a:t>
            </a:r>
          </a:p>
        </p:txBody>
      </p:sp>
      <p:sp>
        <p:nvSpPr>
          <p:cNvPr id="25610" name="文本框 194570"/>
          <p:cNvSpPr txBox="1"/>
          <p:nvPr/>
        </p:nvSpPr>
        <p:spPr>
          <a:xfrm>
            <a:off x="4876800" y="5715000"/>
            <a:ext cx="403860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贾敏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>
                <a:solidFill>
                  <a:srgbClr val="66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林如海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林黛玉</a:t>
            </a:r>
          </a:p>
        </p:txBody>
      </p:sp>
      <p:sp>
        <p:nvSpPr>
          <p:cNvPr id="25611" name="左大括号 194571"/>
          <p:cNvSpPr/>
          <p:nvPr/>
        </p:nvSpPr>
        <p:spPr>
          <a:xfrm>
            <a:off x="4648200" y="762000"/>
            <a:ext cx="228600" cy="914400"/>
          </a:xfrm>
          <a:prstGeom prst="leftBrace">
            <a:avLst>
              <a:gd name="adj1" fmla="val 3329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12" name="左大括号 194572"/>
          <p:cNvSpPr/>
          <p:nvPr/>
        </p:nvSpPr>
        <p:spPr>
          <a:xfrm>
            <a:off x="5791200" y="1066800"/>
            <a:ext cx="228600" cy="762000"/>
          </a:xfrm>
          <a:prstGeom prst="leftBrace">
            <a:avLst>
              <a:gd name="adj1" fmla="val 2774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13" name="左大括号 194573"/>
          <p:cNvSpPr/>
          <p:nvPr/>
        </p:nvSpPr>
        <p:spPr>
          <a:xfrm>
            <a:off x="4419600" y="2578100"/>
            <a:ext cx="228600" cy="3505200"/>
          </a:xfrm>
          <a:prstGeom prst="leftBrace">
            <a:avLst>
              <a:gd name="adj1" fmla="val 12763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14" name="左大括号 194574"/>
          <p:cNvSpPr/>
          <p:nvPr/>
        </p:nvSpPr>
        <p:spPr>
          <a:xfrm>
            <a:off x="6705600" y="2362200"/>
            <a:ext cx="152400" cy="838200"/>
          </a:xfrm>
          <a:prstGeom prst="leftBrace">
            <a:avLst>
              <a:gd name="adj1" fmla="val 4578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15" name="左大括号 194575"/>
          <p:cNvSpPr/>
          <p:nvPr/>
        </p:nvSpPr>
        <p:spPr>
          <a:xfrm>
            <a:off x="6781800" y="3505200"/>
            <a:ext cx="152400" cy="1998345"/>
          </a:xfrm>
          <a:prstGeom prst="leftBrace">
            <a:avLst>
              <a:gd name="adj1" fmla="val 8046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16" name="直接连接符 194576"/>
          <p:cNvSpPr/>
          <p:nvPr/>
        </p:nvSpPr>
        <p:spPr>
          <a:xfrm flipH="1">
            <a:off x="2286000" y="1524000"/>
            <a:ext cx="0" cy="2438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25617" name="左大括号 194577"/>
          <p:cNvSpPr/>
          <p:nvPr/>
        </p:nvSpPr>
        <p:spPr>
          <a:xfrm>
            <a:off x="8169910" y="4657725"/>
            <a:ext cx="194945" cy="685800"/>
          </a:xfrm>
          <a:prstGeom prst="leftBrace">
            <a:avLst>
              <a:gd name="adj1" fmla="val 375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 thruBlk="1"/>
  </p:transition>
  <p:timing/>
</p:sld>
</file>

<file path=ppt/slides/slide10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07695" y="827405"/>
            <a:ext cx="1121727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第二十一回 </a:t>
            </a:r>
            <a:r>
              <a:rPr lang="zh-CN" altLang="en-US" sz="3600">
                <a:solidFill>
                  <a:srgbClr val="FF0000"/>
                </a:solidFill>
              </a:rPr>
              <a:t>贤袭人娇嗔箴宝玉　俏平儿软语救贾琏</a:t>
            </a:r>
            <a:endParaRPr lang="zh-CN" altLang="en-US" sz="3600"/>
          </a:p>
          <a:p>
            <a:endParaRPr lang="zh-CN" altLang="en-US" sz="3600"/>
          </a:p>
          <a:p>
            <a:r>
              <a:rPr lang="zh-CN" altLang="en-US" sz="3600"/>
              <a:t>解释：贾宝玉看望林黛玉，史湘云也在。宝玉请史湘云梳头，被袭人看见，袭人决意劝他，不能无晓夜和姊妹厮闹，便装作生气不理他。后来，宝玉反倒来关心袭人，袭人趁机便下规箴。巧姐出天花，要供奉痘疹娘娘，夫妻不能同房，贾琏搬出去居住，耐不住寂寞，便去勾引多姑娘。后来平儿清理贾琏的衣服铺盖，在枕套中抖出一绺青丝，王熙凤过来盘问，平儿便巧加掩饰。</a:t>
            </a:r>
          </a:p>
        </p:txBody>
      </p:sp>
    </p:spTree>
  </p:cSld>
  <p:clrMapOvr>
    <a:masterClrMapping/>
  </p:clrMapOvr>
  <p:transition/>
  <p:timing/>
</p:sld>
</file>

<file path=ppt/slides/slide10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78485" y="751840"/>
            <a:ext cx="1097851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第二十二回 </a:t>
            </a:r>
            <a:r>
              <a:rPr lang="zh-CN" altLang="en-US" sz="3600">
                <a:solidFill>
                  <a:srgbClr val="FF0000"/>
                </a:solidFill>
              </a:rPr>
              <a:t>听曲文宝玉悟禅机　制灯谜贾政悲谶语</a:t>
            </a:r>
            <a:endParaRPr lang="zh-CN" altLang="en-US" sz="3600"/>
          </a:p>
          <a:p>
            <a:endParaRPr lang="zh-CN" altLang="en-US" sz="3600"/>
          </a:p>
          <a:p>
            <a:r>
              <a:rPr lang="zh-CN" altLang="en-US" sz="3600"/>
              <a:t>解释：贾母为宝钗做寿，宝钗点了一出《山门》，宝玉却不喜欢热闹戏。宝钗便为其讲《寄生草》支曲，中有“赤条条，来去无牵挂”“芒鞋破钵随缘化”的句子，宝玉听了称赏不已，又写了一偈，填了一支《寄生草》。元春从宫中送出灯谜，贾府上下人等便应景制谜、猜谜，贾政看过灯谜，以为谜底都是不祥之物，内心悲戚。</a:t>
            </a:r>
          </a:p>
        </p:txBody>
      </p:sp>
    </p:spTree>
  </p:cSld>
  <p:clrMapOvr>
    <a:masterClrMapping/>
  </p:clrMapOvr>
  <p:transition/>
  <p:timing/>
</p:sld>
</file>

<file path=ppt/slides/slide10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803910" y="1167130"/>
            <a:ext cx="1069657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第二十三回 </a:t>
            </a:r>
            <a:r>
              <a:rPr lang="zh-CN" altLang="en-US" sz="3600">
                <a:solidFill>
                  <a:srgbClr val="FF0000"/>
                </a:solidFill>
              </a:rPr>
              <a:t>西厢记妙词通戏语　牡丹亭艳曲警芳心</a:t>
            </a:r>
            <a:endParaRPr lang="zh-CN" altLang="en-US" sz="3600"/>
          </a:p>
          <a:p>
            <a:endParaRPr lang="zh-CN" altLang="en-US" sz="3600"/>
          </a:p>
          <a:p>
            <a:r>
              <a:rPr lang="zh-CN" altLang="en-US" sz="3600"/>
              <a:t>解释：贾宝玉在沁芳闸捧读《西厢记》，被前去葬花的林黛玉发现，林黛玉十分喜爱《西厢记》，贾宝玉称自己是“多愁多病身”（张珙），林黛玉是“倾国倾城貌”（崔莺莺），林黛玉嗔怪贾宝玉欺负自己。林黛玉走到梨香院墙角，听戏子唱《牡丹亭》戏文，心荡神驰。</a:t>
            </a:r>
          </a:p>
        </p:txBody>
      </p:sp>
    </p:spTree>
  </p:cSld>
  <p:clrMapOvr>
    <a:masterClrMapping/>
  </p:clrMapOvr>
  <p:transition/>
  <p:timing/>
</p:sld>
</file>

<file path=ppt/slides/slide10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51180" y="751840"/>
            <a:ext cx="11090275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《红楼梦》第二十三回"西厢记妙词通戏语"是一个重要的情节，请简述书中宝玉、黛玉共读《西厢记》的故事。</a:t>
            </a:r>
          </a:p>
          <a:p>
            <a:endParaRPr lang="zh-CN" altLang="en-US" sz="3200"/>
          </a:p>
          <a:p>
            <a:r>
              <a:rPr lang="zh-CN" altLang="en-US" sz="3200">
                <a:solidFill>
                  <a:srgbClr val="FF0000"/>
                </a:solidFill>
              </a:rPr>
              <a:t>答：示例：三月桃花开时，宝玉在大观园里偷偷阅读(西厢记》，黛玉来后发现宝玉读的是《西厢记》，于是也认真阅读记诵起来，二人还各借《西厢记》词句表白、打趣：宝玉自比张生(我就是个"多愁多病的身")，比黛玉为莺莺(你就是那"倾国倾城的貌")，黛玉说宝玉是"银样蜡枪头"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78485" y="921385"/>
            <a:ext cx="1103439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第二十四回 </a:t>
            </a:r>
            <a:r>
              <a:rPr lang="zh-CN" altLang="en-US" sz="3600">
                <a:solidFill>
                  <a:srgbClr val="FF0000"/>
                </a:solidFill>
              </a:rPr>
              <a:t>醉金刚轻财尚义侠　痴女儿遗帕惹相思</a:t>
            </a:r>
            <a:endParaRPr lang="zh-CN" altLang="en-US" sz="3600"/>
          </a:p>
          <a:p>
            <a:endParaRPr lang="zh-CN" altLang="en-US" sz="3600"/>
          </a:p>
          <a:p>
            <a:r>
              <a:rPr lang="zh-CN" altLang="en-US" sz="3600"/>
              <a:t>解释：贾芸向王熙凤进贡，找舅舅赊冰片麝香不果，路遇醉金刚倪二，倪二挺仗义，借给贾芸十五两三钱银子，连文约也不要。贾芸拜见宝玉碰见小红，小红对贾芸心生好感，便有意丢下一块手绢梦中见到贾芸将手绢送还她。</a:t>
            </a:r>
          </a:p>
        </p:txBody>
      </p:sp>
    </p:spTree>
  </p:cSld>
  <p:clrMapOvr>
    <a:masterClrMapping/>
  </p:clrMapOvr>
  <p:transition/>
  <p:timing/>
</p:sld>
</file>

<file path=ppt/slides/slide10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54635" y="1046480"/>
            <a:ext cx="1147191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第二十五回 </a:t>
            </a:r>
            <a:r>
              <a:rPr lang="zh-CN" altLang="en-US" sz="3600">
                <a:solidFill>
                  <a:srgbClr val="FF0000"/>
                </a:solidFill>
              </a:rPr>
              <a:t>魇魔法姊弟逢五鬼　红楼梦通灵遇双真</a:t>
            </a:r>
            <a:endParaRPr lang="zh-CN" altLang="en-US" sz="3600"/>
          </a:p>
          <a:p>
            <a:endParaRPr lang="zh-CN" altLang="en-US" sz="3600"/>
          </a:p>
          <a:p>
            <a:r>
              <a:rPr lang="zh-CN" altLang="en-US" sz="3600"/>
              <a:t>解释：赵姨娘嫉恨熙凤、宝玉，便请马道婆作法，暗里算计。这两人便拿刀弄杖，寻死觅活，胡言乱语，致有性命之忧。此时，癞头和尚和跛足道人现身，请出宝玉，持颂一番，两人病情遂化险为夷。</a:t>
            </a:r>
          </a:p>
        </p:txBody>
      </p:sp>
    </p:spTree>
  </p:cSld>
  <p:clrMapOvr>
    <a:masterClrMapping/>
  </p:clrMapOvr>
  <p:transition/>
  <p:timing/>
</p:sld>
</file>

<file path=ppt/slides/slide10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67030" y="961390"/>
            <a:ext cx="1161288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/>
              <a:t>第二十六回 </a:t>
            </a:r>
            <a:r>
              <a:rPr lang="zh-CN" altLang="en-US" sz="4000">
                <a:solidFill>
                  <a:srgbClr val="FF0000"/>
                </a:solidFill>
              </a:rPr>
              <a:t>蘅芜院设言传密语　潇湘馆春困发幽情</a:t>
            </a:r>
            <a:endParaRPr lang="zh-CN" altLang="en-US" sz="4000"/>
          </a:p>
          <a:p>
            <a:endParaRPr lang="zh-CN" altLang="en-US" sz="4000"/>
          </a:p>
          <a:p>
            <a:r>
              <a:rPr lang="zh-CN" altLang="en-US" sz="4000"/>
              <a:t>解释：蘅芜院门口，小红请坠儿帮忙找丢失的绢子，贾芸对坠儿说自己捡着了，让坠儿带回，却将自己的一块拿出给了坠儿。中午时分，贾宝玉来找黛玉，听得一声长叹：“每日家情思睡昏昏。”</a:t>
            </a:r>
          </a:p>
        </p:txBody>
      </p:sp>
    </p:spTree>
  </p:cSld>
  <p:clrMapOvr>
    <a:masterClrMapping/>
  </p:clrMapOvr>
  <p:transition/>
  <p:timing/>
</p:sld>
</file>

<file path=ppt/slides/slide10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916940" y="1042035"/>
            <a:ext cx="1039876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第二十七回 </a:t>
            </a:r>
            <a:r>
              <a:rPr lang="zh-CN" altLang="en-US" sz="3600">
                <a:solidFill>
                  <a:srgbClr val="FF0000"/>
                </a:solidFill>
              </a:rPr>
              <a:t>滴翠亭杨妃戏彩蝶　埋香冢飞燕泣残红</a:t>
            </a:r>
            <a:endParaRPr lang="zh-CN" altLang="en-US" sz="3600"/>
          </a:p>
          <a:p>
            <a:endParaRPr lang="zh-CN" altLang="en-US" sz="3600"/>
          </a:p>
          <a:p>
            <a:r>
              <a:rPr lang="zh-CN" altLang="en-US" sz="3600"/>
              <a:t>解释：薛宝钗扑蝶至滴翠亭，听小红和坠儿说手绢的事，担心被发现，便使个金蝉脱壳、嫁祸于人的法子。林黛玉一边葬花，一边哭成《葬花吟》。</a:t>
            </a:r>
          </a:p>
        </p:txBody>
      </p:sp>
    </p:spTree>
  </p:cSld>
  <p:clrMapOvr>
    <a:masterClrMapping/>
  </p:clrMapOvr>
  <p:transition/>
  <p:timing/>
</p:sld>
</file>

<file path=ppt/slides/slide10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52755" y="887095"/>
            <a:ext cx="1128776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/>
              <a:t>滴翠亭杨妃戏彩蝶”和“埋香冢飞燕泣残红”是《红楼梦》中的精彩片断，请你分别对这两个片断做简要叙述。</a:t>
            </a:r>
          </a:p>
          <a:p>
            <a:endParaRPr lang="zh-CN" altLang="en-US" sz="2400"/>
          </a:p>
          <a:p>
            <a:r>
              <a:rPr lang="zh-CN" altLang="en-US" sz="2400">
                <a:solidFill>
                  <a:srgbClr val="FF0000"/>
                </a:solidFill>
              </a:rPr>
              <a:t>【答案一】宝钗扑蝶:宝钗到潇湘馆找黛玉，恰遇宝玉来找黛玉，为避嫌疑，便抽身回来要寻别的姊妹去。这时忽见前面一双玉色蝴蝶，大如团扇，一上一下迎风翩跹。宝钗遂取出扇子来扑蝶。只见那一双蝴蝶穿花度柳，引的宝钗蹑手蹑脚，一直跟到池中滴翠亭上，香汗淋漓，娇喘细细。</a:t>
            </a:r>
          </a:p>
          <a:p>
            <a:endParaRPr lang="zh-CN" altLang="en-US" sz="2400">
              <a:solidFill>
                <a:srgbClr val="FF0000"/>
              </a:solidFill>
            </a:endParaRPr>
          </a:p>
          <a:p>
            <a:r>
              <a:rPr lang="zh-CN" altLang="en-US" sz="2400">
                <a:solidFill>
                  <a:srgbClr val="FF0000"/>
                </a:solidFill>
              </a:rPr>
              <a:t>【答案二】黛玉葬花:黛玉访宝玉吃了闭门羹，又眼看着宝玉送宝钗出来，产生误会，触动了寄人篱下的凄凉心境。黛玉曾因为怜桃花落瓣，手把花锄，收抬残红，葬于花冢。如今时值暮春时节，又来到花冢，她从落花中联想到自己的悲剧的宿命，于是以落花自况，十分伤感地哭吟了这首《葬花吟》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93395" y="969645"/>
            <a:ext cx="1128903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第二十八回 </a:t>
            </a:r>
            <a:r>
              <a:rPr lang="zh-CN" altLang="en-US" sz="3600">
                <a:solidFill>
                  <a:srgbClr val="FF0000"/>
                </a:solidFill>
              </a:rPr>
              <a:t>蒋玉函情赠茜香罗　薛宝钗羞笼红麝串</a:t>
            </a:r>
          </a:p>
          <a:p>
            <a:endParaRPr lang="zh-CN" altLang="en-US" sz="3600"/>
          </a:p>
          <a:p>
            <a:r>
              <a:rPr lang="zh-CN" altLang="en-US" sz="3600"/>
              <a:t>解释：贾宝玉在冯紫英家中见到琪官蒋玉菡，十分爱慕，便赠以玉玦扇坠，琪官以茜香国进贡的汗巾子回赠宝玉，宝玉又解下自己的汗巾递给琪官。贾宝玉听说元春赐了红麝香珠给宝钗，见了宝钗便要看，因贪恋宝钗美色，竟忘了接过香珠，被林黛玉谑为“呆雁”。</a:t>
            </a: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57225" y="1006475"/>
            <a:ext cx="1087818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说说"冷子兴演说荣国府"的梗概。</a:t>
            </a:r>
          </a:p>
          <a:p>
            <a:endParaRPr lang="zh-CN" altLang="en-US" sz="3600"/>
          </a:p>
          <a:p>
            <a:r>
              <a:rPr lang="zh-CN" altLang="en-US" sz="3600">
                <a:solidFill>
                  <a:srgbClr val="FF0000"/>
                </a:solidFill>
              </a:rPr>
              <a:t>答：一是大致介绍了宁荣二府的主要家庭成员的情况，二是点明了贾府现时萧条的光景和面临的危机，透露出这样一个钟鸣鼎食之家，如今的儿孙竟一代不如一代了。这些为我们理解小说是写一个处于"末世"的封建家族的衰亡提供了启示。</a:t>
            </a:r>
          </a:p>
        </p:txBody>
      </p:sp>
    </p:spTree>
  </p:cSld>
  <p:clrMapOvr>
    <a:masterClrMapping/>
  </p:clrMapOvr>
  <p:transition/>
  <p:timing/>
</p:sld>
</file>

<file path=ppt/slides/slide1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09575" y="1003935"/>
            <a:ext cx="1123251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第二十九回 </a:t>
            </a:r>
            <a:r>
              <a:rPr lang="zh-CN" altLang="en-US" sz="3600">
                <a:solidFill>
                  <a:srgbClr val="FF0000"/>
                </a:solidFill>
              </a:rPr>
              <a:t>享福人福深还祷福　痴情女情重愈斟情</a:t>
            </a:r>
            <a:endParaRPr lang="zh-CN" altLang="en-US" sz="3600"/>
          </a:p>
          <a:p>
            <a:endParaRPr lang="zh-CN" altLang="en-US" sz="3600"/>
          </a:p>
          <a:p>
            <a:r>
              <a:rPr lang="zh-CN" altLang="en-US" sz="3600"/>
              <a:t>解释：贾母率府中人等到清虚观打醮祈福，张道士向贾母提亲，贾母以宝玉命里不该早娶婉拒。林黛玉因为提亲一事，更为了宝玉对“金玉”十分敏感，担心宝玉爱心不专，和宝玉拌嘴，宝玉摔玉证痴情。</a:t>
            </a:r>
          </a:p>
        </p:txBody>
      </p:sp>
    </p:spTree>
  </p:cSld>
  <p:clrMapOvr>
    <a:masterClrMapping/>
  </p:clrMapOvr>
  <p:transition/>
  <p:timing/>
</p:sld>
</file>

<file path=ppt/slides/slide1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62940" y="1305560"/>
            <a:ext cx="1072451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第三十回 </a:t>
            </a:r>
            <a:r>
              <a:rPr lang="zh-CN" altLang="en-US" sz="3600">
                <a:solidFill>
                  <a:srgbClr val="FF0000"/>
                </a:solidFill>
              </a:rPr>
              <a:t>宝钗借扇机带双敲　龄官画蔷痴及局外</a:t>
            </a:r>
            <a:endParaRPr lang="zh-CN" altLang="en-US" sz="3600"/>
          </a:p>
          <a:p>
            <a:endParaRPr lang="zh-CN" altLang="en-US" sz="3600"/>
          </a:p>
          <a:p>
            <a:r>
              <a:rPr lang="zh-CN" altLang="en-US" sz="3600"/>
              <a:t>解释：薛宝钗见宝黛情好日密，心里不爽。靓儿不识趣，说扇子被宝钗藏起来，宝钗严厉地训斥了一通。后来又借“李逵骂宋江赔不是”嘲讽二人。梨香院的龄官在地上画了几十个“蔷”字，下雨也浑然不觉，贾宝玉见了提醒他避雨。</a:t>
            </a:r>
          </a:p>
        </p:txBody>
      </p:sp>
    </p:spTree>
  </p:cSld>
  <p:clrMapOvr>
    <a:masterClrMapping/>
  </p:clrMapOvr>
  <p:transition/>
  <p:timing/>
</p:sld>
</file>

<file path=ppt/slides/slide1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48665" y="890270"/>
            <a:ext cx="1090739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第三十一回 </a:t>
            </a:r>
            <a:r>
              <a:rPr lang="zh-CN" altLang="en-US" sz="3600">
                <a:solidFill>
                  <a:srgbClr val="FF0000"/>
                </a:solidFill>
              </a:rPr>
              <a:t>撕扇子公子追欢笑　拾麒麟侍儿论阴阳</a:t>
            </a:r>
            <a:endParaRPr lang="zh-CN" altLang="en-US" sz="3600"/>
          </a:p>
          <a:p>
            <a:endParaRPr lang="zh-CN" altLang="en-US" sz="3600"/>
          </a:p>
          <a:p>
            <a:r>
              <a:rPr lang="zh-CN" altLang="en-US" sz="3600"/>
              <a:t>解释：晴雯失手跌坏了扇子，遭宝玉训斥，晴雯便大发牢骚，又和袭人争吵起来。后来宝玉主动化解此事，还提出撕扇子的消气方案。晴雯先撕了宝玉的扇子，又撕了麝月的扇子。史湘云带着丫鬟翠缕来找袭人，翠缕在蔷薇架下拾得一个文彩辉煌的金麒麟，比史湘云的又大又有文彩，笑道：“可分出阴阳来了。”</a:t>
            </a:r>
          </a:p>
        </p:txBody>
      </p:sp>
    </p:spTree>
  </p:cSld>
  <p:clrMapOvr>
    <a:masterClrMapping/>
  </p:clrMapOvr>
  <p:transition/>
  <p:timing/>
</p:sld>
</file>

<file path=ppt/slides/slide1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144270" y="1167130"/>
            <a:ext cx="1027049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请简述晴雯撕扇的情节。</a:t>
            </a:r>
          </a:p>
          <a:p>
            <a:endParaRPr lang="zh-CN" altLang="en-US" sz="3600"/>
          </a:p>
          <a:p>
            <a:r>
              <a:rPr lang="zh-CN" altLang="en-US" sz="3600">
                <a:solidFill>
                  <a:srgbClr val="FF0000"/>
                </a:solidFill>
              </a:rPr>
              <a:t>答：晴雯给宝玉换衣时失手把他扇子跌折，受到了训斥，她的自尊心受到伤害，还击了一通，把宝玉“气得浑身乱颤”。而宝玉赴宴回来，仍和晴雯有说有笑。听说晴雯喜欢听撕扇子的声音，就任凭她将一大堆名扇痛痛快快撕尽了。最后晴雯将宝玉手中的扇子撕了，还把麝月的扇子也撕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43560" y="1024255"/>
            <a:ext cx="1110488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第三十二回 </a:t>
            </a:r>
            <a:r>
              <a:rPr lang="zh-CN" altLang="en-US" sz="3600">
                <a:solidFill>
                  <a:srgbClr val="FF0000"/>
                </a:solidFill>
              </a:rPr>
              <a:t>诉肺腑心迷活宝玉　含耻辱情烈死金钏</a:t>
            </a:r>
            <a:endParaRPr lang="zh-CN" altLang="en-US" sz="3600"/>
          </a:p>
          <a:p>
            <a:endParaRPr lang="zh-CN" altLang="en-US" sz="3600"/>
          </a:p>
          <a:p>
            <a:r>
              <a:rPr lang="zh-CN" altLang="en-US" sz="3600"/>
              <a:t>解释：贾宝玉不避嫌疑地表达对林的好感，又当面宽慰林黛玉，让其“放心”，还误对袭人表白对林的痴情：“睡里梦里也忘不了你。”贾宝玉亲近金钏惹王夫人恼怒，打了金钏一巴掌，还扬言要撵走她，金钏含愤忍辱，投井自杀。</a:t>
            </a:r>
          </a:p>
        </p:txBody>
      </p:sp>
    </p:spTree>
  </p:cSld>
  <p:clrMapOvr>
    <a:masterClrMapping/>
  </p:clrMapOvr>
  <p:transition/>
  <p:timing/>
</p:sld>
</file>

<file path=ppt/slides/slide1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62940" y="818515"/>
            <a:ext cx="10865485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史湘云等人规劝宝玉要走"仕途经济"之路，宝玉听得逆耳，随口说："林妹妹不说这样混账话。"这句话偏又让林黛玉在暗中听到，"不觉又喜又惊，又悲又叹"。请你说说，黛玉喜、惊、悲、叹的是什么？</a:t>
            </a:r>
          </a:p>
          <a:p>
            <a:endParaRPr lang="zh-CN" altLang="en-US" sz="3200"/>
          </a:p>
          <a:p>
            <a:r>
              <a:rPr lang="zh-CN" altLang="en-US" sz="3200">
                <a:solidFill>
                  <a:srgbClr val="FF0000"/>
                </a:solidFill>
              </a:rPr>
              <a:t>答：黛玉喜的是：果然自已眼力不错，素日认他个知己；所惊的是：他在人前-片私心称扬于我，共亲热厚密，竟不避嫌疑；所叹的是：你我既为知已，又何必有"金玉"之论呢，何必有一宝钗呢；所悲的是：父母早逝，无人为我主张，而且近日已觉神思恍惚，病已渐成，恐自命薄不能持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63575" y="989965"/>
            <a:ext cx="1078039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第三十三回 </a:t>
            </a:r>
            <a:r>
              <a:rPr lang="zh-CN" altLang="en-US" sz="3600">
                <a:solidFill>
                  <a:srgbClr val="FF0000"/>
                </a:solidFill>
              </a:rPr>
              <a:t>手足眈眈小动唇舌　不肖种种大承笞挞</a:t>
            </a:r>
            <a:endParaRPr lang="zh-CN" altLang="en-US" sz="3600"/>
          </a:p>
          <a:p>
            <a:endParaRPr lang="zh-CN" altLang="en-US" sz="3600"/>
          </a:p>
          <a:p>
            <a:r>
              <a:rPr lang="zh-CN" altLang="en-US" sz="3600"/>
              <a:t>解释：贾环向贾政诬告宝玉强奸金钏致其跳井，贾政怒火中烧，流荡优伶，厌恶读书，不喜结交官场人物，这几件事加在一起，让贾政痛下决心，将宝玉一阵痛打。后被王夫人劝下，又被贾母一顿训斥。</a:t>
            </a:r>
          </a:p>
        </p:txBody>
      </p:sp>
    </p:spTree>
  </p:cSld>
  <p:clrMapOvr>
    <a:masterClrMapping/>
  </p:clrMapOvr>
  <p:transition/>
  <p:timing/>
</p:sld>
</file>

<file path=ppt/slides/slide1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33425" y="890270"/>
            <a:ext cx="10737850" cy="47694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《红楼梦》"宝玉挨打"的情节历来为读者所津津乐道，试分析宝玉挨打的主要原因。</a:t>
            </a:r>
          </a:p>
          <a:p>
            <a:r>
              <a:rPr lang="zh-CN" altLang="en-US" sz="4400">
                <a:solidFill>
                  <a:srgbClr val="FF0000"/>
                </a:solidFill>
              </a:rPr>
              <a:t>答：</a:t>
            </a:r>
            <a:r>
              <a:rPr lang="zh-CN" altLang="en-US" sz="2800">
                <a:solidFill>
                  <a:srgbClr val="FF0000"/>
                </a:solidFill>
              </a:rPr>
              <a:t>宝玉挨打的直接原因主要有三个：其一是宝玉会见官僚贾雨村时无精打采，令贾政很不满意。其二是宝玉与琪官的交往激怒了忠顺王爷，给贾政无端招来政治纠纷。其三是贾环搬弄是非，污蔑宝玉逼死了金钏儿。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这还是表层原因，根本原因:宝玉不走仕途，不好四书五经，与封建“学而优则仕”的正统思想不符，这与贾政望子成龙、重振家业的期望背道而驰。同时宝玉不计身份地位，与大观园里的女孩厮混，结交优伶，更是违背了封建社会里“男女授受不亲”“长幼尊卑有序”的礼法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08000" y="1027430"/>
            <a:ext cx="1076579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第三十四回 </a:t>
            </a:r>
            <a:r>
              <a:rPr lang="zh-CN" altLang="en-US" sz="3200">
                <a:solidFill>
                  <a:srgbClr val="FF0000"/>
                </a:solidFill>
              </a:rPr>
              <a:t>情中情因情感妹妹　错里错以错劝哥哥</a:t>
            </a:r>
            <a:endParaRPr lang="zh-CN" altLang="en-US" sz="3200"/>
          </a:p>
          <a:p>
            <a:endParaRPr lang="zh-CN" altLang="en-US" sz="3200"/>
          </a:p>
          <a:p>
            <a:r>
              <a:rPr lang="zh-CN" altLang="en-US" sz="3200"/>
              <a:t>解释：宝玉挨了打，宝钗、黛玉相继来看望，宝玉见她们无限怜惜伤感，心中大慰，痴情更炽。黛玉劝宝玉：“你从此可都改了罢。”宝玉病中想念黛玉，托晴雯送两条半新不旧的旧绢子给林黛玉，黛玉体贴出旧绢子的用意，不觉心醉神痴。宝钗向袭人打听宝玉挨打的原由，袭人便将从焙茗那儿听来的话告诉宝钗，宝钗误以为宝玉挨打与哥哥薛蟠有关，规劝哥哥“少胡闹，少管别人的闲事”。</a:t>
            </a:r>
          </a:p>
        </p:txBody>
      </p:sp>
    </p:spTree>
  </p:cSld>
  <p:clrMapOvr>
    <a:masterClrMapping/>
  </p:clrMapOvr>
  <p:transition/>
  <p:timing/>
</p:sld>
</file>

<file path=ppt/slides/slide1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36880" y="890270"/>
            <a:ext cx="1100772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宝玉挨打”之后，同是前来探望宝玉的宝钗和黛玉，言行情态各不相同，请你对此作简要叙述。</a:t>
            </a:r>
          </a:p>
          <a:p>
            <a:endParaRPr lang="zh-CN" altLang="en-US" sz="3600"/>
          </a:p>
          <a:p>
            <a:r>
              <a:rPr lang="zh-CN" altLang="en-US" sz="3600">
                <a:solidFill>
                  <a:srgbClr val="FF0000"/>
                </a:solidFill>
              </a:rPr>
              <a:t>【答案】①宝钗托着一丸药进来，规劝宝玉“早听人一句话，也不至今日”，无意间流露出对宝玉的情感，因而红了脸，低下头来，还堂皇地为薛蟠辩护。②黛玉泪光满面，眼睛肿的桃儿一般，万句言语无法倾诉,仅抽噎道:“你从此可都改了罢!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23545" y="1028700"/>
            <a:ext cx="1117536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第三回 </a:t>
            </a:r>
            <a:r>
              <a:rPr lang="zh-CN" altLang="en-US" sz="3600">
                <a:solidFill>
                  <a:srgbClr val="FF0000"/>
                </a:solidFill>
              </a:rPr>
              <a:t>贾雨村夤缘复旧职  林黛玉抛父进京都</a:t>
            </a:r>
          </a:p>
          <a:p>
            <a:endParaRPr lang="zh-CN" altLang="en-US" sz="3600"/>
          </a:p>
          <a:p>
            <a:r>
              <a:rPr lang="zh-CN" altLang="en-US" sz="3600"/>
              <a:t>解释：贾雨村借助林如海的推举和贾敏之兄贾政的人脉，得以官复旧职。林黛玉离开父亲进京城投靠外祖母。在荣国府见过祖母贾母、大舅母邢夫人、二舅母王夫人、珠大嫂子李纨、迎春姐姐、探春妹妹、惜春妹妹和琏嫂子王熙凤，拜见大舅贾赦、二舅贾政却没有见面，后来又见到衔玉而诞的表兄贾宝玉。</a:t>
            </a:r>
          </a:p>
        </p:txBody>
      </p:sp>
    </p:spTree>
  </p:cSld>
  <p:clrMapOvr>
    <a:masterClrMapping/>
  </p:clrMapOvr>
  <p:transition/>
  <p:timing/>
</p:sld>
</file>

<file path=ppt/slides/slide1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96545" y="973455"/>
            <a:ext cx="1141539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第三十五回 </a:t>
            </a:r>
            <a:r>
              <a:rPr lang="zh-CN" altLang="en-US" sz="3600">
                <a:solidFill>
                  <a:srgbClr val="FF0000"/>
                </a:solidFill>
              </a:rPr>
              <a:t>白玉钏亲尝莲叶羹　黄金莺巧结梅花络</a:t>
            </a:r>
            <a:endParaRPr lang="zh-CN" altLang="en-US" sz="3600"/>
          </a:p>
          <a:p>
            <a:endParaRPr lang="zh-CN" altLang="en-US" sz="3600"/>
          </a:p>
          <a:p>
            <a:r>
              <a:rPr lang="zh-CN" altLang="en-US" sz="3600"/>
              <a:t>解释：王夫人安排金钏的妹妹白玉钏给宝玉送莲叶羹，宝玉让玉钏先尝，递羹汤时自己烫着了，反而问烫着了对方没有。宝玉请莺儿为自个儿打梅花络，莺儿乐为其事。</a:t>
            </a:r>
          </a:p>
        </p:txBody>
      </p:sp>
    </p:spTree>
  </p:cSld>
  <p:clrMapOvr>
    <a:masterClrMapping/>
  </p:clrMapOvr>
  <p:transition/>
  <p:timing/>
</p:sld>
</file>

<file path=ppt/slides/slide1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79120" y="840740"/>
            <a:ext cx="10737215" cy="44615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第三十六回 </a:t>
            </a:r>
            <a:r>
              <a:rPr lang="zh-CN" altLang="en-US" sz="3200">
                <a:solidFill>
                  <a:srgbClr val="FF0000"/>
                </a:solidFill>
              </a:rPr>
              <a:t>绣鸳鸯梦兆绛芸轩　识分定情悟梨香院</a:t>
            </a:r>
          </a:p>
          <a:p>
            <a:endParaRPr lang="zh-CN" altLang="en-US" sz="2800">
              <a:solidFill>
                <a:srgbClr val="FF0000"/>
              </a:solidFill>
            </a:endParaRPr>
          </a:p>
          <a:p>
            <a:r>
              <a:rPr lang="zh-CN" altLang="en-US" sz="2800"/>
              <a:t>解释：怡红院内绛云轩中，宝玉午睡，袭人坐在旁边，替宝玉绣兜肚上的鸳鸯图案，宝钗前来探视宝玉，袭人让宝钗坐着，自己出去放松，宝钗便坐下来绣花，冷不防听宝玉说梦话：“和尚道士的话如何信得？什么是金玉姻缘，我偏说是木石姻缘！”宝玉想听龄官唱《牡丹亭》，便到梨香院找龄官，龄官躺在枕上，却以“嗓子哑了”相拒，又以“前儿娘娘传进我们去，我还没有唱呢”搪塞。宝玉讪讪地出来。后来见贾蔷来看龄官，才知龄官情意全在贾蔷身上。方悟人生情缘，各有分定。</a:t>
            </a:r>
          </a:p>
        </p:txBody>
      </p:sp>
    </p:spTree>
  </p:cSld>
  <p:clrMapOvr>
    <a:masterClrMapping/>
  </p:clrMapOvr>
  <p:transition/>
  <p:timing/>
</p:sld>
</file>

<file path=ppt/slides/slide1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21030" y="1167130"/>
            <a:ext cx="1083691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第三十七回 </a:t>
            </a:r>
            <a:r>
              <a:rPr lang="zh-CN" altLang="en-US" sz="3600">
                <a:solidFill>
                  <a:srgbClr val="FF0000"/>
                </a:solidFill>
              </a:rPr>
              <a:t>秋爽斋偶结海棠社　蘅芜院夜拟菊花题</a:t>
            </a:r>
          </a:p>
          <a:p>
            <a:endParaRPr lang="zh-CN" altLang="en-US" sz="3600"/>
          </a:p>
          <a:p>
            <a:r>
              <a:rPr lang="zh-CN" altLang="en-US" sz="3600"/>
              <a:t>解释：探春发起成立诗社，由李纨做社长，迎春、惜春做副社长，各自起了别号，探春、宝钗、宝玉、黛玉各自写了一首咏白海棠的七律诗，并订立开社办法。后来史湘云也加入进来，并写了两首海棠诗，又要先邀一社。在宝钗的帮助下，定下螃蟹宴，拟下咏菊的一组诗题。</a:t>
            </a:r>
          </a:p>
        </p:txBody>
      </p:sp>
    </p:spTree>
  </p:cSld>
  <p:clrMapOvr>
    <a:masterClrMapping/>
  </p:clrMapOvr>
  <p:transition/>
  <p:timing/>
</p:sld>
</file>

<file path=ppt/slides/slide1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93725" y="1305560"/>
            <a:ext cx="1123061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简述“海棠诗社”创建情景。</a:t>
            </a:r>
          </a:p>
          <a:p>
            <a:endParaRPr lang="zh-CN" altLang="en-US" sz="3600"/>
          </a:p>
          <a:p>
            <a:r>
              <a:rPr lang="zh-CN" altLang="en-US" sz="3600">
                <a:solidFill>
                  <a:srgbClr val="FF0000"/>
                </a:solidFill>
              </a:rPr>
              <a:t>【答案】初秋季节，贾探春雅兴大发，写信给宝玉提议结社作诗。恰好贾芸为孝敬宝玉送来两盆珍贵的白海棠，于是他们以此成立了海棠诗社，李纨“自举掌坛”任社长，菱洲(迎春)、藕榭(惜春)为副社长，首次活动便是《咏白海棠》。咏白海棠，以薛宝钗的诗为魁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92455" y="908685"/>
            <a:ext cx="1061085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第三十八回 </a:t>
            </a:r>
            <a:r>
              <a:rPr lang="zh-CN" altLang="en-US" sz="3600">
                <a:solidFill>
                  <a:srgbClr val="FF0000"/>
                </a:solidFill>
              </a:rPr>
              <a:t>林潇湘魁夺菊花诗　薛蘅芜讽和螃蟹咏</a:t>
            </a:r>
            <a:endParaRPr lang="zh-CN" altLang="en-US" sz="3600"/>
          </a:p>
          <a:p>
            <a:endParaRPr lang="zh-CN" altLang="en-US" sz="3600"/>
          </a:p>
          <a:p>
            <a:r>
              <a:rPr lang="zh-CN" altLang="en-US" sz="3600"/>
              <a:t>解释：史湘云邀众人赏桂品蟹，又吟诵菊花诗，林黛玉以三首夺得前三名。后写螃蟹诗，宝钗的诗作被评为绝唱。</a:t>
            </a:r>
          </a:p>
        </p:txBody>
      </p:sp>
    </p:spTree>
  </p:cSld>
  <p:clrMapOvr>
    <a:masterClrMapping/>
  </p:clrMapOvr>
  <p:transition/>
  <p:timing/>
</p:sld>
</file>

<file path=ppt/slides/slide1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70560" y="1094105"/>
            <a:ext cx="1085151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第三十九回 </a:t>
            </a:r>
            <a:r>
              <a:rPr lang="zh-CN" altLang="en-US" sz="3600">
                <a:solidFill>
                  <a:srgbClr val="FF0000"/>
                </a:solidFill>
              </a:rPr>
              <a:t>村老妪谎谈承色笑  情痴子实意觅踪迹</a:t>
            </a:r>
          </a:p>
          <a:p>
            <a:endParaRPr lang="zh-CN" altLang="en-US" sz="3600"/>
          </a:p>
          <a:p>
            <a:r>
              <a:rPr lang="zh-CN" altLang="en-US" sz="3600"/>
              <a:t>解释：刘姥姥和板儿带着时鲜蔬菜和枣子来表谢意，王熙凤和贾母高兴，便挽留刘姥姥住下。王熙凤安排刘姥姥讲些故事逗贾母开心。刘姥姥便讲出女儿抽柴的故事，本是无中生有，贾宝玉却要刨根问底，还让焙茗去寻找女孩儿的破庙，决意修缮呢。</a:t>
            </a:r>
          </a:p>
        </p:txBody>
      </p:sp>
    </p:spTree>
  </p:cSld>
  <p:clrMapOvr>
    <a:masterClrMapping/>
  </p:clrMapOvr>
  <p:transition/>
  <p:timing/>
</p:sld>
</file>

<file path=ppt/slides/slide1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78180" y="940435"/>
            <a:ext cx="1063879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第四十回 </a:t>
            </a:r>
            <a:r>
              <a:rPr lang="zh-CN" altLang="en-US" sz="3600">
                <a:solidFill>
                  <a:srgbClr val="FF0000"/>
                </a:solidFill>
              </a:rPr>
              <a:t>史太君两宴大观园　金鸳鸯三宣牙牌令</a:t>
            </a:r>
          </a:p>
          <a:p>
            <a:endParaRPr lang="zh-CN" altLang="en-US" sz="3600">
              <a:solidFill>
                <a:srgbClr val="FF0000"/>
              </a:solidFill>
            </a:endParaRPr>
          </a:p>
          <a:p>
            <a:r>
              <a:rPr lang="zh-CN" altLang="en-US" sz="3600"/>
              <a:t>解释：史太君先后在秋爽斋（探春）的晓翠堂和缀锦阁（迎春）的藕香榭摆下宴席还席。席间刘姥姥说话逗笑众人，说酒令也别有风味。</a:t>
            </a:r>
          </a:p>
        </p:txBody>
      </p:sp>
    </p:spTree>
  </p:cSld>
  <p:clrMapOvr>
    <a:masterClrMapping/>
  </p:clrMapOvr>
  <p:transition/>
  <p:timing/>
</p:sld>
</file>

<file path=ppt/slides/slide1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65150" y="1167130"/>
            <a:ext cx="1092073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简述宴席上凤姐作弄刘姥姥时众人的不同笑态。</a:t>
            </a:r>
          </a:p>
          <a:p>
            <a:endParaRPr lang="zh-CN" altLang="en-US" sz="3600"/>
          </a:p>
          <a:p>
            <a:r>
              <a:rPr lang="zh-CN" altLang="en-US" sz="3600">
                <a:solidFill>
                  <a:srgbClr val="FF0000"/>
                </a:solidFill>
              </a:rPr>
              <a:t>【答案】刘姥姥在宴会上曾经逗得大家哈哈大笑，湘云把含在嘴里来不及咽下的“一口饭都喷出来”;林黛玉连气都笑岔了，伏着桌子只叫‘嗳唷’;年幼的惜春，跑过去拉着奶母的手叫“揉揉肠子”;宝玉早滚到贾母怀里;贾母笑的搂着宝玉叫“心肝”;王夫人笑的用手指着凤姐儿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48665" y="839470"/>
            <a:ext cx="1058164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第四十一回 </a:t>
            </a:r>
            <a:r>
              <a:rPr lang="zh-CN" altLang="en-US" sz="3600">
                <a:solidFill>
                  <a:srgbClr val="FF0000"/>
                </a:solidFill>
              </a:rPr>
              <a:t>贾宝玉品茶栊翠庵　刘姥姥醉卧怡红院</a:t>
            </a:r>
            <a:endParaRPr lang="zh-CN" altLang="en-US" sz="3600"/>
          </a:p>
          <a:p>
            <a:endParaRPr lang="zh-CN" altLang="en-US" sz="3600"/>
          </a:p>
          <a:p>
            <a:r>
              <a:rPr lang="zh-CN" altLang="en-US" sz="3600"/>
              <a:t>解释：贾母等一行人到栊翠庵吃茶，妙玉带宝钗、黛玉二人到耳房吃体己茶，宝玉尾随而至。吃了茶，宝玉又央妙玉将刘姥姥吃过的茶杯送与刘姥姥。刘姥姥吃了油腻食物，又饮酒过量，找一茅厕通泻，后又串至宝玉卧室酣睡。袭人寻至，为其开解。</a:t>
            </a:r>
          </a:p>
        </p:txBody>
      </p:sp>
    </p:spTree>
  </p:cSld>
  <p:clrMapOvr>
    <a:masterClrMapping/>
  </p:clrMapOvr>
  <p:transition/>
  <p:timing/>
</p:sld>
</file>

<file path=ppt/slides/slide1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20090" y="1028700"/>
            <a:ext cx="1075245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第四十二回 </a:t>
            </a:r>
            <a:r>
              <a:rPr lang="zh-CN" altLang="en-US" sz="3200">
                <a:solidFill>
                  <a:srgbClr val="FF0000"/>
                </a:solidFill>
              </a:rPr>
              <a:t>蘅芜君兰言解疑语　潇湘子雅谑补馀音</a:t>
            </a:r>
          </a:p>
          <a:p>
            <a:endParaRPr lang="zh-CN" altLang="en-US" sz="3200"/>
          </a:p>
          <a:p>
            <a:r>
              <a:rPr lang="zh-CN" altLang="en-US" sz="3200"/>
              <a:t>解释：宝钗审问黛玉行酒令说了《牡丹亭》《西厢记》上的两句话，黛玉装憨，宝钗便暗示她，又借机讲了一番大道理。贾母安排惜春画大观园，宝钗替她开列工具颜料单子，足足一大串，黛玉便加上“铁锅一口，锅铲一个”来打趣，又说宝钗将“嫁妆单子也写上了”，惹得宝钗要拧嘴。</a:t>
            </a:r>
            <a:endParaRPr lang="en-US" altLang="zh-CN" sz="3200"/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7634" name="文本框 197633"/>
          <p:cNvSpPr txBox="1"/>
          <p:nvPr/>
        </p:nvSpPr>
        <p:spPr>
          <a:xfrm>
            <a:off x="594995" y="2029460"/>
            <a:ext cx="11002645" cy="27997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FF33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第三回是介绍小说的典型环境。</a:t>
            </a:r>
            <a:r>
              <a:rPr lang="zh-CN" altLang="en-US" sz="4400">
                <a:latin typeface="仿宋_GB2312" panose="02010609030101010101" pitchFamily="49" charset="-122"/>
                <a:ea typeface="仿宋_GB2312" panose="02010609030101010101" pitchFamily="49" charset="-122"/>
              </a:rPr>
              <a:t>通过林黛玉的耳闻目睹对贾府做了第一次直接描写。林黛玉进府的行踪是这一回中介绍贾府人物描写贾府环境的线索。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7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7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4" grpId="0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63575" y="1068070"/>
            <a:ext cx="1118933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第四十三回 </a:t>
            </a:r>
            <a:r>
              <a:rPr lang="zh-CN" altLang="en-US" sz="3200">
                <a:solidFill>
                  <a:srgbClr val="FF0000"/>
                </a:solidFill>
              </a:rPr>
              <a:t>闲取乐偶攒金庆寿　不了情暂撮土为香</a:t>
            </a:r>
            <a:endParaRPr lang="zh-CN" altLang="en-US" sz="3200"/>
          </a:p>
          <a:p>
            <a:endParaRPr lang="zh-CN" altLang="en-US" sz="3200"/>
          </a:p>
          <a:p>
            <a:r>
              <a:rPr lang="zh-CN" altLang="en-US" sz="3200"/>
              <a:t>解释：九月初二是凤姐的生日。为替凤姐庆寿，贾母偶然想出凑份子祝寿的新招，贾府上下人等积极响应。到了这天，众人聚在花厅吃酒看戏，独独不见了宝玉。原来，这天也是金钏的生日。宝玉和焙茗骑马来到城外，借水仙庵的香炉就着随身带的香料祭祀金钏，至晚方回。</a:t>
            </a:r>
          </a:p>
        </p:txBody>
      </p:sp>
    </p:spTree>
  </p:cSld>
  <p:clrMapOvr>
    <a:masterClrMapping/>
  </p:clrMapOvr>
  <p:transition/>
  <p:timing/>
</p:sld>
</file>

<file path=ppt/slides/slide1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97560" y="1053465"/>
            <a:ext cx="1059688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第四十四回 </a:t>
            </a:r>
            <a:r>
              <a:rPr lang="zh-CN" altLang="en-US" sz="3200">
                <a:solidFill>
                  <a:srgbClr val="FF0000"/>
                </a:solidFill>
              </a:rPr>
              <a:t>变生不测凤姐泼醋　喜出望外平儿理妆</a:t>
            </a:r>
            <a:endParaRPr lang="zh-CN" altLang="en-US" sz="3200"/>
          </a:p>
          <a:p>
            <a:endParaRPr lang="zh-CN" altLang="en-US" sz="3200"/>
          </a:p>
          <a:p>
            <a:r>
              <a:rPr lang="zh-CN" altLang="en-US" sz="3200"/>
              <a:t>解释：凤姐因多吃了酒，便溜出来回房，不想发现了贾琏和鲍二家的奸情。凤姐将平儿打了两巴掌，又打鲍二家的，平儿也跟着打，却被贾琏踢骂。平儿受了二人欺负，寻死不成，凤姐也一头撞在贾琏怀里，寻死觅活，贾琏拔剑欲杀凤姐，凤姐跑到贾母那里，贾琏尾随而至，剑被邢夫人夺下。平儿被宝玉带到怡红院，宝玉安抚平儿，还指导平儿化妆，平儿受宠若惊，宝玉也喜出望外。</a:t>
            </a:r>
          </a:p>
        </p:txBody>
      </p:sp>
    </p:spTree>
  </p:cSld>
  <p:clrMapOvr>
    <a:masterClrMapping/>
  </p:clrMapOvr>
  <p:transition/>
  <p:timing/>
</p:sld>
</file>

<file path=ppt/slides/slide1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23545" y="1074420"/>
            <a:ext cx="1080897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第四十五回 </a:t>
            </a:r>
            <a:r>
              <a:rPr lang="zh-CN" altLang="en-US" sz="3600">
                <a:solidFill>
                  <a:srgbClr val="FF0000"/>
                </a:solidFill>
              </a:rPr>
              <a:t>金兰契互剖金兰语　风雨夕闷制风雨词</a:t>
            </a:r>
            <a:endParaRPr lang="zh-CN" altLang="en-US" sz="3600"/>
          </a:p>
          <a:p>
            <a:endParaRPr lang="zh-CN" altLang="en-US" sz="3600"/>
          </a:p>
          <a:p>
            <a:r>
              <a:rPr lang="zh-CN" altLang="en-US" sz="3600"/>
              <a:t>解释：宝钗关心黛玉的病情，建议吃燕窝熬粥滋补身体，又主动为其提供燕窝。黛玉感念宝钗的厚道，自认素昔小心眼，两人尽释前嫌。林黛玉触景伤怀，写下《秋窗风雨夕》以抒愁怨。</a:t>
            </a:r>
          </a:p>
        </p:txBody>
      </p:sp>
    </p:spTree>
  </p:cSld>
  <p:clrMapOvr>
    <a:masterClrMapping/>
  </p:clrMapOvr>
  <p:transition/>
  <p:timing/>
</p:sld>
</file>

<file path=ppt/slides/slide1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78485" y="1038860"/>
            <a:ext cx="1025906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/>
              <a:t>《红楼梦》第四十五回“金兰契互剖金兰语　风雨夕闷制风雨词”中，黛玉对宝钗说：“我最是个多心的人，只当你心里藏奸……往日竟是我错了，实在误到如今。”请说明黛玉对宝钗的认识发生变化的原因。（6分）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97560" y="3076575"/>
            <a:ext cx="1038415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</a:rPr>
              <a:t>答案：</a:t>
            </a:r>
          </a:p>
          <a:p>
            <a:r>
              <a:rPr lang="zh-CN" altLang="en-US" sz="4000">
                <a:solidFill>
                  <a:srgbClr val="FF0000"/>
                </a:solidFill>
              </a:rPr>
              <a:t>黛玉在行酒令时“失于检点”，宝钗私下提醒；宝钗教导黛玉要做女性“分内的事”，“看杂书不好”；宝钗关心黛玉的身体健康。</a:t>
            </a:r>
          </a:p>
        </p:txBody>
      </p:sp>
    </p:spTree>
  </p:cSld>
  <p:clrMapOvr>
    <a:masterClrMapping/>
  </p:clrMapOvr>
  <p:transition/>
  <p:timing/>
</p:sld>
</file>

<file path=ppt/slides/slide1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07060" y="1028700"/>
            <a:ext cx="1131633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第四十六回 </a:t>
            </a:r>
            <a:r>
              <a:rPr lang="zh-CN" altLang="en-US" sz="3600">
                <a:solidFill>
                  <a:srgbClr val="FF0000"/>
                </a:solidFill>
              </a:rPr>
              <a:t>尴尬人难免尴尬事　鸳鸯女誓绝鸳鸯偶</a:t>
            </a:r>
            <a:endParaRPr lang="zh-CN" altLang="en-US" sz="3600"/>
          </a:p>
          <a:p>
            <a:endParaRPr lang="zh-CN" altLang="en-US" sz="3600"/>
          </a:p>
          <a:p>
            <a:r>
              <a:rPr lang="zh-CN" altLang="en-US" sz="3600"/>
              <a:t>解释：贾赦看上了鸳鸯，要讨来做小老婆。派邢夫人去说合，鸳鸯却不言语。邢夫人又让鸳鸯的嫂子做工作，被鸳鸯抢白。贾赦于心不甘，又找来鸳鸯的哥哥金文翔威逼利诱。金文翔将贾赦的狠话转给鸳鸯，鸳鸯便拉着哥嫂回贾母，表明自己宁死也不做小妾，还铰了头发。</a:t>
            </a:r>
          </a:p>
          <a:p>
            <a:endParaRPr lang="zh-CN" altLang="en-US" sz="3600"/>
          </a:p>
        </p:txBody>
      </p:sp>
    </p:spTree>
  </p:cSld>
  <p:clrMapOvr>
    <a:masterClrMapping/>
  </p:clrMapOvr>
  <p:transition/>
  <p:timing/>
</p:sld>
</file>

<file path=ppt/slides/slide1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62000" y="882650"/>
            <a:ext cx="10414000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/>
              <a:t>贾府大老爷贾赦想收丫鬟为小妾，不想那丫鬟却说:我是横了心的，当着众人在这里，我这一辈子莫说“宝玉”，便是“宝金”“宝银”“宝天王”“宝皇帝”，横竖不嫁人就完了!就是老太太逼着我，我一刀抹死了，也不能从命!(第四十六回)</a:t>
            </a:r>
          </a:p>
          <a:p>
            <a:endParaRPr lang="zh-CN" altLang="en-US" sz="2800"/>
          </a:p>
          <a:p>
            <a:r>
              <a:rPr lang="zh-CN" altLang="en-US" sz="2800"/>
              <a:t>这丫鬟是谁?请简述事情的经过。</a:t>
            </a:r>
          </a:p>
          <a:p>
            <a:endParaRPr lang="zh-CN" altLang="en-US" sz="2800"/>
          </a:p>
          <a:p>
            <a:r>
              <a:rPr lang="zh-CN" altLang="en-US" sz="2800">
                <a:solidFill>
                  <a:srgbClr val="FF0000"/>
                </a:solidFill>
              </a:rPr>
              <a:t>【答案】这丫鬟是鸳鸯。贾赦想收鸳鸯为小妾，叫刑夫人来求凤姐，凤姐推脱。刑夫人去探鸳鸯的心，并拉她去回贾母，鸳鸯只是低着头不动身。贾赦为此叫来了鸳鸯家人相逼，鸳鸯便到贾母那儿剪发明誓，死也不从。贾赦的企图因此无法实现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51485" y="1163320"/>
            <a:ext cx="1072388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第四十七回 </a:t>
            </a:r>
            <a:r>
              <a:rPr lang="zh-CN" altLang="en-US" sz="3600">
                <a:solidFill>
                  <a:srgbClr val="FF0000"/>
                </a:solidFill>
              </a:rPr>
              <a:t>呆霸王调情遭苦打　冷郎君惧祸走他乡</a:t>
            </a:r>
            <a:endParaRPr lang="zh-CN" altLang="en-US" sz="3600"/>
          </a:p>
          <a:p>
            <a:endParaRPr lang="zh-CN" altLang="en-US" sz="3600"/>
          </a:p>
          <a:p>
            <a:r>
              <a:rPr lang="zh-CN" altLang="en-US" sz="3600"/>
              <a:t>解释：薛蟠在赖大家吃酒遇见柳湘莲，想和柳亲热，柳假意逗引，将其引至郊外，一顿狠揍，然后远走他乡。</a:t>
            </a:r>
          </a:p>
        </p:txBody>
      </p:sp>
    </p:spTree>
  </p:cSld>
  <p:clrMapOvr>
    <a:masterClrMapping/>
  </p:clrMapOvr>
  <p:transition/>
  <p:timing/>
</p:sld>
</file>

<file path=ppt/slides/slide1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24180" y="933450"/>
            <a:ext cx="1134300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第四十八回 </a:t>
            </a:r>
            <a:r>
              <a:rPr lang="zh-CN" altLang="en-US" sz="3600">
                <a:solidFill>
                  <a:srgbClr val="FF0000"/>
                </a:solidFill>
              </a:rPr>
              <a:t>滥情人情误思游艺　慕雅女雅集苦吟诗</a:t>
            </a:r>
          </a:p>
          <a:p>
            <a:endParaRPr lang="zh-CN" altLang="en-US" sz="3600"/>
          </a:p>
          <a:p>
            <a:r>
              <a:rPr lang="zh-CN" altLang="en-US" sz="3600"/>
              <a:t>解释：薛蟠挨了打想出去躲一躲，二来也想跟伙计张德辉做生意，便打定主意出门。香菱和宝钗同住，拜林黛玉为师学习写诗，先读诗，有了心得，便开始学写诗。一写再写，日夜相继，可谓呕心沥血。</a:t>
            </a:r>
          </a:p>
        </p:txBody>
      </p:sp>
    </p:spTree>
  </p:cSld>
  <p:clrMapOvr>
    <a:masterClrMapping/>
  </p:clrMapOvr>
  <p:transition/>
  <p:timing/>
</p:sld>
</file>

<file path=ppt/slides/slide1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70560" y="1029970"/>
            <a:ext cx="1085088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/>
              <a:t>简述香菱学诗的过程。</a:t>
            </a:r>
          </a:p>
          <a:p>
            <a:endParaRPr lang="zh-CN" altLang="en-US" sz="4000"/>
          </a:p>
          <a:p>
            <a:r>
              <a:rPr lang="zh-CN" altLang="en-US" sz="4000">
                <a:solidFill>
                  <a:srgbClr val="FF0000"/>
                </a:solidFill>
              </a:rPr>
              <a:t>香菱学诗可分三个步骤:先是拜黛玉为师，并在黛玉的指导下细细品味王维诗;其次是一边读杜甫诗，一边尝试作诗。香菱作的第一首诗比较幼稚;第二首诗就有所进步;第三首用词典雅含蓄，设意新奇别致。香菱学诗终于成功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51485" y="984885"/>
            <a:ext cx="1090803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第四十九回 </a:t>
            </a:r>
            <a:r>
              <a:rPr lang="zh-CN" altLang="en-US" sz="3600">
                <a:solidFill>
                  <a:srgbClr val="FF0000"/>
                </a:solidFill>
              </a:rPr>
              <a:t>琉璃世界白雪红梅　脂粉香娃割腥啖膻</a:t>
            </a:r>
          </a:p>
          <a:p>
            <a:endParaRPr lang="zh-CN" altLang="en-US" sz="3600"/>
          </a:p>
          <a:p>
            <a:r>
              <a:rPr lang="zh-CN" altLang="en-US" sz="3600"/>
              <a:t>解释：白雪飘飞，红梅绽放，李纨约齐诗翁开社。史湘云和宝玉要得一块生鹿肉，烤熟之后大嚼大咽。李纨拟题限韵。</a:t>
            </a:r>
          </a:p>
          <a:p>
            <a:endParaRPr lang="zh-CN" altLang="en-US" sz="3600"/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29590" y="900430"/>
            <a:ext cx="11132820" cy="42157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/>
              <a:t>林黛玉进贾府初见宝玉，两人都觉得似曾相识，为什么会这样？</a:t>
            </a:r>
          </a:p>
          <a:p>
            <a:endParaRPr lang="zh-CN" altLang="en-US" sz="1600"/>
          </a:p>
          <a:p>
            <a:r>
              <a:rPr lang="zh-CN" altLang="en-US" sz="3200">
                <a:solidFill>
                  <a:srgbClr val="FF0000"/>
                </a:solidFill>
              </a:rPr>
              <a:t>答：木石前盟：林黛玉本是仙山上的绛珠仙草，而贾宝玉原是神瑛侍者。一天，神瑛侍者无意看见了快被枯死的绛珠仙草，于心不忍，便用仙水精心灌溉它，终于让它重又存活，后来绛珠仙草得了仙水的灵气，投胎转世为一女子，就是林黛玉。所以贾宝玉第一次见了林黛玉，就有似曾相识的感觉。而绛珠仙草林黛玉也因为神瑛侍者贾宝玉上辈子的有恩于自己，所以决定这辈子要用眼泪来偿还。</a:t>
            </a:r>
          </a:p>
        </p:txBody>
      </p:sp>
    </p:spTree>
  </p:cSld>
  <p:clrMapOvr>
    <a:masterClrMapping/>
  </p:clrMapOvr>
  <p:transition/>
  <p:timing/>
</p:sld>
</file>

<file path=ppt/slides/slide1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536575" y="1038860"/>
            <a:ext cx="1089342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第五十回 </a:t>
            </a:r>
            <a:r>
              <a:rPr lang="zh-CN" altLang="en-US" sz="3600">
                <a:solidFill>
                  <a:srgbClr val="FF0000"/>
                </a:solidFill>
              </a:rPr>
              <a:t>芦雪庭争联即景诗　暖香坞雅制春灯谜</a:t>
            </a:r>
          </a:p>
          <a:p>
            <a:endParaRPr lang="zh-CN" altLang="en-US" sz="3600">
              <a:solidFill>
                <a:srgbClr val="FF0000"/>
              </a:solidFill>
            </a:endParaRPr>
          </a:p>
          <a:p>
            <a:r>
              <a:rPr lang="zh-CN" altLang="en-US" sz="3600"/>
              <a:t>解释：史湘云、林黛玉、薛宝琴等人争相联诗，道眼中景，心中意，竟将萧韵几乎穷尽。贾母加入诗会，提议制些灯谜，众人便改作灯谜。</a:t>
            </a:r>
          </a:p>
        </p:txBody>
      </p:sp>
    </p:spTree>
  </p:cSld>
  <p:clrMapOvr>
    <a:masterClrMapping/>
  </p:clrMapOvr>
  <p:transition/>
  <p:timing/>
</p:sld>
</file>

<file path=ppt/slides/slide1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08000" y="959485"/>
            <a:ext cx="1100582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第五十一回 </a:t>
            </a:r>
            <a:r>
              <a:rPr lang="zh-CN" altLang="en-US" sz="3600">
                <a:solidFill>
                  <a:srgbClr val="FF0000"/>
                </a:solidFill>
              </a:rPr>
              <a:t>薛小妹新编怀古诗　胡庸医乱用虎狼药</a:t>
            </a:r>
            <a:endParaRPr lang="zh-CN" altLang="en-US" sz="3600"/>
          </a:p>
          <a:p>
            <a:endParaRPr lang="zh-CN" altLang="en-US" sz="3600"/>
          </a:p>
          <a:p>
            <a:r>
              <a:rPr lang="zh-CN" altLang="en-US" sz="3600"/>
              <a:t>解释：薛宝琴写了十首怀古绝句，每首隐有一物，众人看了皆称妙，却猜不出。晴雯伤风，宝玉命人请太医诊病，胡太医却开了一些女儿难以禁受的药，宝玉托焙茗请王太医重新诊治。</a:t>
            </a:r>
          </a:p>
        </p:txBody>
      </p:sp>
    </p:spTree>
  </p:cSld>
  <p:clrMapOvr>
    <a:masterClrMapping/>
  </p:clrMapOvr>
  <p:transition/>
  <p:timing/>
</p:sld>
</file>

<file path=ppt/slides/slide1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91515" y="890270"/>
            <a:ext cx="1100582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第五十二回 </a:t>
            </a:r>
            <a:r>
              <a:rPr lang="zh-CN" altLang="en-US" sz="3600">
                <a:solidFill>
                  <a:srgbClr val="FF0000"/>
                </a:solidFill>
              </a:rPr>
              <a:t>俏平儿情掩虾须镯　勇晴雯病补孔雀裘</a:t>
            </a:r>
            <a:endParaRPr lang="zh-CN" altLang="en-US" sz="3600"/>
          </a:p>
          <a:p>
            <a:endParaRPr lang="zh-CN" altLang="en-US" sz="3600"/>
          </a:p>
          <a:p>
            <a:r>
              <a:rPr lang="zh-CN" altLang="en-US" sz="3600"/>
              <a:t>解释：平儿查出自个儿的虾须镯原是宝玉屋里的坠儿偷走，后被宋妈妈看见送回，平儿碍于宝玉的面子，便偷偷与麝月讲了，嘱她要提防些。偏偏被宝玉听见，便告诉了晴雯。后来晴雯到底将坠儿逐出贾府。贾母赏了宝玉一件雀金裘，却被烧了一块，送出去修补却无人敢接，晴雯便强撑着病体缝补雀金裘。</a:t>
            </a:r>
          </a:p>
        </p:txBody>
      </p:sp>
    </p:spTree>
  </p:cSld>
  <p:clrMapOvr>
    <a:masterClrMapping/>
  </p:clrMapOvr>
  <p:transition/>
  <p:timing/>
</p:sld>
</file>

<file path=ppt/slides/slide1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64515" y="890270"/>
            <a:ext cx="1106297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《红楼梦》第五十二回“勇晴雯病补雀金裘”，晴雯这种精神唯“勇”可形容，请简述晴雯病补雀金裘的情节。</a:t>
            </a:r>
          </a:p>
          <a:p>
            <a:endParaRPr lang="zh-CN" altLang="en-US" sz="3600"/>
          </a:p>
          <a:p>
            <a:r>
              <a:rPr lang="zh-CN" altLang="en-US" sz="3600">
                <a:solidFill>
                  <a:srgbClr val="FF0000"/>
                </a:solidFill>
              </a:rPr>
              <a:t>袭人因母病回家，晴雯夜里受寒伤风，身上烧得烫人。宝玉为舅舅庆寿，贾母给了宝玉一件俄罗斯的孔雀毛做的氅衣，宝玉穿时不小心烧了个洞，麝月忙悄悄拿出来叫人织补，谁知道东西太名贵，没有裁缝敢揽活。睛雯心灵手巧，重病中连夜补好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30225" y="1047750"/>
            <a:ext cx="1113218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第五十三回 </a:t>
            </a:r>
            <a:r>
              <a:rPr lang="zh-CN" altLang="en-US" sz="3600">
                <a:solidFill>
                  <a:srgbClr val="FF0000"/>
                </a:solidFill>
              </a:rPr>
              <a:t>宁国府除夕祭宗祠　荣国府元宵开夜宴</a:t>
            </a:r>
            <a:endParaRPr lang="zh-CN" altLang="en-US" sz="3600"/>
          </a:p>
          <a:p>
            <a:endParaRPr lang="zh-CN" altLang="en-US" sz="3600"/>
          </a:p>
          <a:p>
            <a:r>
              <a:rPr lang="zh-CN" altLang="en-US" sz="3600"/>
              <a:t>解释：除夕贾母率合府人等在贾府宗祠祭祀祖先，正月十五贾母举办夜宴赏灯看戏。</a:t>
            </a:r>
          </a:p>
        </p:txBody>
      </p:sp>
    </p:spTree>
  </p:cSld>
  <p:clrMapOvr>
    <a:masterClrMapping/>
  </p:clrMapOvr>
  <p:transition/>
  <p:timing/>
</p:sld>
</file>

<file path=ppt/slides/slide1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35940" y="1017905"/>
            <a:ext cx="1095057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第五十四回 </a:t>
            </a:r>
            <a:r>
              <a:rPr lang="zh-CN" altLang="en-US" sz="3600">
                <a:solidFill>
                  <a:srgbClr val="FF0000"/>
                </a:solidFill>
              </a:rPr>
              <a:t>史太君破陈腐旧套　王熙凤效戏彩斑衣</a:t>
            </a:r>
            <a:endParaRPr lang="zh-CN" altLang="en-US" sz="3600"/>
          </a:p>
          <a:p>
            <a:endParaRPr lang="zh-CN" altLang="en-US" sz="3600"/>
          </a:p>
          <a:p>
            <a:r>
              <a:rPr lang="zh-CN" altLang="en-US" sz="3600"/>
              <a:t>解释：元宵夜宴，贾珍、贾琏、宝玉给薛姨妈、李婶、贾母等主客敬酒，一边看戏，贾母点破戏文中才子佳人的老套，众人都赞批得好。众人又击鼓传梅说笑话，王熙凤极尽逢迎承欢之能事。</a:t>
            </a:r>
          </a:p>
        </p:txBody>
      </p:sp>
    </p:spTree>
  </p:cSld>
  <p:clrMapOvr>
    <a:masterClrMapping/>
  </p:clrMapOvr>
  <p:transition/>
  <p:timing/>
</p:sld>
</file>

<file path=ppt/slides/slide1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90575" y="1305560"/>
            <a:ext cx="1066736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第五十五回 </a:t>
            </a:r>
            <a:r>
              <a:rPr lang="zh-CN" altLang="en-US" sz="3600">
                <a:solidFill>
                  <a:srgbClr val="FF0000"/>
                </a:solidFill>
              </a:rPr>
              <a:t>辱亲女愚妾争闲气　欺幼主刁奴蓄险心</a:t>
            </a:r>
            <a:endParaRPr lang="zh-CN" altLang="en-US" sz="3600"/>
          </a:p>
          <a:p>
            <a:endParaRPr lang="zh-CN" altLang="en-US" sz="3600"/>
          </a:p>
          <a:p>
            <a:r>
              <a:rPr lang="zh-CN" altLang="en-US" sz="3600"/>
              <a:t>解释：熙凤小产，王夫人指派李纨、探春、宝钗料理家务。因赵姨娘的兄长去世，吴新登家的来回此事，却想看探春的笑话。探春严厉训斥，责令拿过旧账参阅，只断了二十两银子。赵姨娘嫌少，便来大吵大闹，被探春驳回，探春的气性又被李纨劝住。</a:t>
            </a:r>
          </a:p>
        </p:txBody>
      </p:sp>
    </p:spTree>
  </p:cSld>
  <p:clrMapOvr>
    <a:masterClrMapping/>
  </p:clrMapOvr>
  <p:transition/>
  <p:timing/>
</p:sld>
</file>

<file path=ppt/slides/slide1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48665" y="1028700"/>
            <a:ext cx="1068070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第五十六回</a:t>
            </a:r>
            <a:r>
              <a:rPr lang="zh-CN" altLang="en-US" sz="3600">
                <a:solidFill>
                  <a:srgbClr val="FF0000"/>
                </a:solidFill>
              </a:rPr>
              <a:t> 敏探春兴利除宿弊　贤宝钗小惠全大体</a:t>
            </a:r>
            <a:endParaRPr lang="zh-CN" altLang="en-US" sz="3600"/>
          </a:p>
          <a:p>
            <a:endParaRPr lang="zh-CN" altLang="en-US" sz="3600"/>
          </a:p>
          <a:p>
            <a:r>
              <a:rPr lang="zh-CN" altLang="en-US" sz="3600"/>
              <a:t>解释：探春管家以来，除革除贾环、贾兰的学费以外，又将每月买办姑娘们油头脂粉的费用免了。还在府中推行承包制，将大观园中举凡竹园、稻田、水面、花草等承包下去，以充分利用资源，节省用度。婆子们都很乐意。薛宝钗又规定承包所得进益要拿出几吊钱补偿其他妈妈们。</a:t>
            </a:r>
          </a:p>
        </p:txBody>
      </p:sp>
    </p:spTree>
  </p:cSld>
  <p:clrMapOvr>
    <a:masterClrMapping/>
  </p:clrMapOvr>
  <p:transition/>
  <p:timing/>
</p:sld>
</file>

<file path=ppt/slides/slide1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832485" y="890270"/>
            <a:ext cx="1045654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简叙“探春理家”的情景。</a:t>
            </a:r>
          </a:p>
          <a:p>
            <a:endParaRPr lang="zh-CN" altLang="en-US" sz="3600"/>
          </a:p>
          <a:p>
            <a:r>
              <a:rPr lang="zh-CN" altLang="en-US" sz="3600">
                <a:solidFill>
                  <a:srgbClr val="FF0000"/>
                </a:solidFill>
              </a:rPr>
              <a:t>【答案】凤姐生病，探春协助理家，亲娘舅死了，探春按制度行事，依例“赏银”。母女大闹一场。探春着手改革的第二步，是废除不必要的开支，精简节约，取消宝玉等人上学的点心、纸、笔的费用和每个姑娘每月的头油脂粉费，并委派园中服役的婆子、媳妇分别承包起各项事物。“探春理家”得到许多人的肯定与支持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35000" y="890270"/>
            <a:ext cx="1131570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请简要叙说《红楼梦》中探春理家时主要做了哪些开源节流的改革。</a:t>
            </a:r>
          </a:p>
          <a:p>
            <a:endParaRPr lang="zh-CN" altLang="en-US" sz="3600"/>
          </a:p>
          <a:p>
            <a:r>
              <a:rPr lang="zh-CN" altLang="en-US" sz="3600">
                <a:solidFill>
                  <a:srgbClr val="FF0000"/>
                </a:solidFill>
              </a:rPr>
              <a:t>答：探春理家主要做了两方面的改革：一是“节流”，省下一些哥儿小姐重复支取的笔墨纸张钱、头油脂粉钱，还严格财务纪律，禁止破例冒领；二是“开源”，将大观园里的田地、苗圃、花木等发包给专人管理，这样不但大观园里的鸟食、插花等开销可免了，还可收受租金，一年下来，足有四百两银子的进账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44575" y="1167130"/>
            <a:ext cx="9594850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简述“宝黛初会”的情节内容。</a:t>
            </a:r>
          </a:p>
          <a:p>
            <a:endParaRPr lang="zh-CN" altLang="en-US" sz="3200"/>
          </a:p>
          <a:p>
            <a:r>
              <a:rPr lang="zh-CN" altLang="en-US" sz="3200">
                <a:solidFill>
                  <a:srgbClr val="FF0000"/>
                </a:solidFill>
              </a:rPr>
              <a:t>【答案】林黛玉母亲因病去世，外祖母念及黛玉年幼无人照顾便派人把黛玉接进贾府，宝黛初见，便都有似曾相识的心灵感应，两人一见如故，心灵相通。宝玉觉得是“天上掉下个林妹妹”，十分好感;问黛玉读书、姓名、表字、是否佩玉等情况，闻知黛玉无玉，他便摔玉于地，此举惊坏了黛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889635" y="815340"/>
            <a:ext cx="1073785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第五十七回 </a:t>
            </a:r>
            <a:r>
              <a:rPr lang="zh-CN" altLang="en-US" sz="3200">
                <a:solidFill>
                  <a:srgbClr val="FF0000"/>
                </a:solidFill>
              </a:rPr>
              <a:t>慧紫鹃情辞试莽玉　慈姨妈爱语慰痴颦</a:t>
            </a:r>
            <a:endParaRPr lang="zh-CN" altLang="en-US" sz="3200"/>
          </a:p>
          <a:p>
            <a:endParaRPr lang="zh-CN" altLang="en-US" sz="3200"/>
          </a:p>
          <a:p>
            <a:r>
              <a:rPr lang="zh-CN" altLang="en-US" sz="3200"/>
              <a:t>解释：宝玉来看黛玉，见紫鹃在回廊做针线，便和紫鹃搭话。宝玉因抚摸她的衣服，被紫鹃教训了一通，便发愣。后来紫鹃又来安抚宝玉，还拿黛玉要回苏州去试探他，宝玉便发了呆病，惹得袭人问罪，贾母痛骂，又是请太医，又是安排紫鹃陪护。薛姨妈、宝钗看望黛玉，提及邢岫烟、薛蝌的婚事，薛姨妈讲了一番月下老人牵红线的大道理，宝钗在母亲面前撒娇，黛玉嗔怪，薛姨妈便来安慰黛玉。</a:t>
            </a:r>
          </a:p>
        </p:txBody>
      </p:sp>
    </p:spTree>
  </p:cSld>
  <p:clrMapOvr>
    <a:masterClrMapping/>
  </p:clrMapOvr>
  <p:transition/>
  <p:timing/>
</p:sld>
</file>

<file path=ppt/slides/slide1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99135" y="981075"/>
            <a:ext cx="1079373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简述“紫鹃试玉”的故事。</a:t>
            </a:r>
          </a:p>
          <a:p>
            <a:endParaRPr lang="zh-CN" altLang="en-US" sz="3600"/>
          </a:p>
          <a:p>
            <a:r>
              <a:rPr lang="zh-CN" altLang="en-US" sz="3600">
                <a:solidFill>
                  <a:srgbClr val="FF0000"/>
                </a:solidFill>
              </a:rPr>
              <a:t>【答案】紫鹃为宝、黛的爱情操心、担心，谎说“林妹妹要回自己家里去了”，以此来试探宝玉是否真心，结果宝玉信以为真，急得几乎疯狂。宝黛之恋公开暴露，贾母、王夫人等大为吃惊。深夜，黛玉、紫鹃都睡不着，好心的紫鹃劝黛玉对自己的终身大事要早拿主意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35635" y="751840"/>
            <a:ext cx="1086421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第五十八回 </a:t>
            </a:r>
            <a:r>
              <a:rPr lang="zh-CN" altLang="en-US" sz="3600">
                <a:solidFill>
                  <a:srgbClr val="FF0000"/>
                </a:solidFill>
              </a:rPr>
              <a:t>杏子阴假凤泣虚凰　茜纱窗真情揆痴理</a:t>
            </a:r>
          </a:p>
          <a:p>
            <a:endParaRPr lang="zh-CN" altLang="en-US" sz="3600"/>
          </a:p>
          <a:p>
            <a:r>
              <a:rPr lang="zh-CN" altLang="en-US" sz="3600"/>
              <a:t>解释：宝玉拄着拐杖出来散心，在杏子阴下听到婆子在斥责正烧纸钱的藕官，便替她遮掩过去，又向她打听祭奠的对象，藕官却不回答，只要他去问芳官。宝玉得知藕官扮小生，药官扮小旦，日久生情，后来药官死了，藕官哭得死去活来，如今烧祭的便是药官。宝玉非但不觉得藕官傻气，反而对藕官称奇道绝，还教她怎么祭奠死者。</a:t>
            </a:r>
          </a:p>
        </p:txBody>
      </p:sp>
    </p:spTree>
  </p:cSld>
  <p:clrMapOvr>
    <a:masterClrMapping/>
  </p:clrMapOvr>
  <p:transition/>
  <p:timing/>
</p:sld>
</file>

<file path=ppt/slides/slide1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72515" y="914400"/>
            <a:ext cx="10046335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第五十九回 </a:t>
            </a:r>
            <a:r>
              <a:rPr lang="zh-CN" altLang="en-US" sz="3200">
                <a:solidFill>
                  <a:srgbClr val="FF0000"/>
                </a:solidFill>
              </a:rPr>
              <a:t>柳叶渚边嗔莺叱燕　绛芸轩里召将飞符</a:t>
            </a:r>
          </a:p>
          <a:p>
            <a:endParaRPr lang="zh-CN" altLang="en-US" sz="3200"/>
          </a:p>
          <a:p>
            <a:r>
              <a:rPr lang="zh-CN" altLang="en-US" sz="3200"/>
              <a:t>解释：莺儿和藕官、蕊官在柳叶渚折柳编花篮玩儿，春燕走过来提醒她们甭让姑妈瞧见。果然春燕姑妈就走过来，莺儿逗称春燕请自己编花篮来着，姑妈便拿起拄杖打春燕，莺儿劝住。春燕妈也寻过来，姑妈便告春燕不服管，春燕妈便教训一通，春燕跑回怡红院，春燕妈追踪而至，要赶着打。麝月便派丫头请平姑娘过来管教。平姑娘传过话来要撵出去，打40大板。春燕妈又求饶，宝玉才饶了她。</a:t>
            </a:r>
          </a:p>
        </p:txBody>
      </p:sp>
    </p:spTree>
  </p:cSld>
  <p:clrMapOvr>
    <a:masterClrMapping/>
  </p:clrMapOvr>
  <p:transition/>
  <p:timing/>
</p:sld>
</file>

<file path=ppt/slides/slide1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90575" y="751840"/>
            <a:ext cx="1056830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第六十回 </a:t>
            </a:r>
            <a:r>
              <a:rPr lang="zh-CN" altLang="en-US" sz="3600">
                <a:solidFill>
                  <a:srgbClr val="FF0000"/>
                </a:solidFill>
              </a:rPr>
              <a:t>茉莉粉替去蔷薇硝　玫瑰露引出茯苓霜</a:t>
            </a:r>
          </a:p>
          <a:p>
            <a:endParaRPr lang="zh-CN" altLang="en-US" sz="3600"/>
          </a:p>
          <a:p>
            <a:r>
              <a:rPr lang="zh-CN" altLang="en-US" sz="3600"/>
              <a:t>解释：蕊官将蔷薇硝托春燕带给芳官，被贾环看见，芳官不舍得，便将茉莉粉包一些充数。贾环兴冲冲送给彩云，却被彩云识破。赵姨妈觉得儿子受到戏子耍弄，十分气愤，便赶过来拿芳官出气，却被藕官、蕊官、豆官死缠烂打，后被李纨、探春等人劝住。芳官将玫瑰露送给柳五儿，柳妈匀出一些送给侄儿，她嫂子又以一包茯苓霜回赠。</a:t>
            </a:r>
          </a:p>
        </p:txBody>
      </p:sp>
    </p:spTree>
  </p:cSld>
  <p:clrMapOvr>
    <a:masterClrMapping/>
  </p:clrMapOvr>
  <p:transition/>
  <p:timing/>
</p:sld>
</file>

<file path=ppt/slides/slide1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21970" y="900430"/>
            <a:ext cx="1114806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第六十一回 </a:t>
            </a:r>
            <a:r>
              <a:rPr lang="zh-CN" altLang="en-US" sz="3200">
                <a:solidFill>
                  <a:srgbClr val="FF0000"/>
                </a:solidFill>
              </a:rPr>
              <a:t>投鼠忌器宝玉瞒赃　判冤决狱平儿行权</a:t>
            </a:r>
            <a:endParaRPr lang="zh-CN" altLang="en-US" sz="3200"/>
          </a:p>
          <a:p>
            <a:endParaRPr lang="zh-CN" altLang="en-US" sz="3200"/>
          </a:p>
          <a:p>
            <a:r>
              <a:rPr lang="zh-CN" altLang="en-US" sz="3200"/>
              <a:t>解释：五儿匀出茯苓霜回赠芳官，返回时却遇着林之孝家的，因说话不对景，又有莲花儿揭发，便将五儿扣押，又报告平儿。五儿分辩说是芳官所送。便来找袭人调查玫瑰露和茯苓霜的事。宝玉听说便一口应承下来。平儿怕牵扯赵姨娘累及探春，也就同意让宝玉顶缸。又招来玉钏、彩云，一番讹诈，彩云竟自承认，并愿担当罪责，后经平儿解释，才松了口。平儿便将处理结果报告熙凤，熙凤也不好多说什么。</a:t>
            </a:r>
          </a:p>
        </p:txBody>
      </p:sp>
      <p:pic>
        <p:nvPicPr>
          <p:cNvPr id="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255500" y="105283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412240" y="1114425"/>
            <a:ext cx="966533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结合作品说明"宝黛初会"时宝玉有一个摔玉的举动，他为什么摔玉？这表明了他怎样的性格特征？</a:t>
            </a:r>
          </a:p>
          <a:p>
            <a:endParaRPr lang="zh-CN" altLang="en-US" sz="3200">
              <a:solidFill>
                <a:srgbClr val="FF0000"/>
              </a:solidFill>
            </a:endParaRPr>
          </a:p>
          <a:p>
            <a:r>
              <a:rPr lang="zh-CN" altLang="en-US" sz="3200">
                <a:solidFill>
                  <a:srgbClr val="FF0000"/>
                </a:solidFill>
              </a:rPr>
              <a:t>答：原因：因为贾宝玉家中的姐妹都没有玉，他一向认为"女儿是水做的骨肉，男人是泥做的骨肉"，本为家中姐妹们感到不平，而如今又得知林黛玉也没有玉，他更觉唯独自己有玉，有什么意思呢？于是就解下脖子上的玉，狠狠地摔在了地上。性格特征：平等思想，率真任性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52120" y="876300"/>
            <a:ext cx="1141539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第四回 </a:t>
            </a:r>
            <a:r>
              <a:rPr lang="zh-CN" altLang="en-US" sz="3600">
                <a:solidFill>
                  <a:srgbClr val="FF0000"/>
                </a:solidFill>
              </a:rPr>
              <a:t>薄命女偏逢薄命郎　葫芦僧判断葫芦案</a:t>
            </a:r>
          </a:p>
          <a:p>
            <a:endParaRPr lang="zh-CN" altLang="en-US" sz="3600"/>
          </a:p>
          <a:p>
            <a:r>
              <a:rPr lang="zh-CN" altLang="en-US" sz="3600"/>
              <a:t>解释：甄士隐之女英莲（谐音“应怜”）被拐子卖给冯渊（谐音“逢冤”），拐子又将其卖给正要进京投亲的薛蟠，两家争买一婢，互不相让，竟打了起来，薛家人多势众，将冯渊活活打死。冯家告状，时任应天知府的贾雨村受理，在一个门子的授意下，贾雨村畏惧四大家族（贾王史薛）的权势，胡乱判案，只是判赔了许多烧埋之银。</a:t>
            </a: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5410" name="文本框 145409"/>
          <p:cNvSpPr txBox="1"/>
          <p:nvPr/>
        </p:nvSpPr>
        <p:spPr>
          <a:xfrm>
            <a:off x="440690" y="1092200"/>
            <a:ext cx="11741150" cy="3476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仿宋_GB2312" panose="02010609030101010101" pitchFamily="49" charset="-122"/>
                <a:ea typeface="仿宋_GB2312" panose="02010609030101010101" pitchFamily="49" charset="-122"/>
              </a:rPr>
              <a:t>　　</a:t>
            </a:r>
            <a:r>
              <a:rPr lang="zh-CN" altLang="en-US" sz="4400">
                <a:solidFill>
                  <a:srgbClr val="FF33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第四回展现小说更广阔的社会背景。</a:t>
            </a:r>
            <a:r>
              <a:rPr lang="zh-CN" altLang="en-US" sz="4400">
                <a:latin typeface="仿宋_GB2312" panose="02010609030101010101" pitchFamily="49" charset="-122"/>
                <a:ea typeface="仿宋_GB2312" panose="02010609030101010101" pitchFamily="49" charset="-122"/>
              </a:rPr>
              <a:t>通过“葫芦僧判断葫芦案”介绍了贾史王薛四大家族的关系，把贾府置于一个更广阔的社会背景之中来描写，使之更具有典型意义。同时由于薛蟠的案件自然带出薛宝钗进贾府的情节。</a:t>
            </a:r>
            <a:r>
              <a:rPr lang="zh-CN" altLang="en-US" sz="3600">
                <a:latin typeface="仿宋_GB2312" panose="02010609030101010101" pitchFamily="49" charset="-122"/>
                <a:ea typeface="仿宋_GB2312" panose="02010609030101010101" pitchFamily="49" charset="-122"/>
              </a:rPr>
              <a:t>　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0291" name="标题 140290"/>
          <p:cNvSpPr>
            <a:spLocks noGrp="1"/>
          </p:cNvSpPr>
          <p:nvPr>
            <p:ph type="title"/>
          </p:nvPr>
        </p:nvSpPr>
        <p:spPr>
          <a:xfrm>
            <a:off x="1524000" y="609600"/>
            <a:ext cx="8458200" cy="1143000"/>
          </a:xfrm>
        </p:spPr>
        <p:txBody>
          <a:bodyPr wrap="square" lIns="91440" tIns="45720" rIns="91440" bIns="45720" anchor="ctr"/>
          <a:lstStyle/>
          <a:p>
            <a:pPr algn="l">
              <a:spcBef>
                <a:spcPct val="50000"/>
              </a:spcBef>
            </a:pPr>
            <a:r>
              <a:rPr lang="en-US" altLang="zh-CN" sz="5400">
                <a:solidFill>
                  <a:schemeClr val="tx1"/>
                </a:solidFill>
              </a:rPr>
              <a:t>                  </a:t>
            </a:r>
            <a:r>
              <a:rPr lang="zh-CN" altLang="en-US" sz="5400" b="1">
                <a:solidFill>
                  <a:schemeClr val="tx1"/>
                </a:solidFill>
              </a:rPr>
              <a:t>护官符</a:t>
            </a:r>
          </a:p>
        </p:txBody>
      </p:sp>
      <p:sp>
        <p:nvSpPr>
          <p:cNvPr id="140292" name="文本框 140291"/>
          <p:cNvSpPr txBox="1"/>
          <p:nvPr/>
        </p:nvSpPr>
        <p:spPr>
          <a:xfrm>
            <a:off x="1524000" y="2060575"/>
            <a:ext cx="9144000" cy="31381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Times New Roman" panose="02020603050405020304" pitchFamily="18" charset="0"/>
                <a:ea typeface="宋体" panose="02010600030101010101" pitchFamily="2" charset="-122"/>
              </a:rPr>
              <a:t>贾不假，白玉为堂金做马。</a:t>
            </a:r>
          </a:p>
          <a:p>
            <a:pPr>
              <a:spcBef>
                <a:spcPct val="50000"/>
              </a:spcBef>
            </a:pPr>
            <a:r>
              <a:rPr lang="zh-CN" altLang="en-US" sz="3600">
                <a:latin typeface="Times New Roman" panose="02020603050405020304" pitchFamily="18" charset="0"/>
                <a:ea typeface="宋体" panose="02010600030101010101" pitchFamily="2" charset="-122"/>
              </a:rPr>
              <a:t>阿房宫，三百里，住不下金陵一个史。</a:t>
            </a:r>
          </a:p>
          <a:p>
            <a:pPr>
              <a:spcBef>
                <a:spcPct val="50000"/>
              </a:spcBef>
            </a:pPr>
            <a:r>
              <a:rPr lang="zh-CN" altLang="en-US" sz="3600">
                <a:latin typeface="Times New Roman" panose="02020603050405020304" pitchFamily="18" charset="0"/>
                <a:ea typeface="宋体" panose="02010600030101010101" pitchFamily="2" charset="-122"/>
              </a:rPr>
              <a:t>东海缺少白玉床，龙王来请金陵王。</a:t>
            </a:r>
          </a:p>
          <a:p>
            <a:pPr>
              <a:spcBef>
                <a:spcPct val="50000"/>
              </a:spcBef>
            </a:pPr>
            <a:r>
              <a:rPr lang="zh-CN" altLang="en-US" sz="3600">
                <a:latin typeface="Times New Roman" panose="02020603050405020304" pitchFamily="18" charset="0"/>
                <a:ea typeface="宋体" panose="02010600030101010101" pitchFamily="2" charset="-122"/>
              </a:rPr>
              <a:t>丰年好大雪，珍珠如土金如铁。</a:t>
            </a:r>
          </a:p>
        </p:txBody>
      </p:sp>
      <p:sp>
        <p:nvSpPr>
          <p:cNvPr id="140293" name="内容占位符 140292"/>
          <p:cNvSpPr>
            <a:spLocks noGrp="1"/>
          </p:cNvSpPr>
          <p:nvPr>
            <p:ph idx="1"/>
          </p:nvPr>
        </p:nvSpPr>
        <p:spPr>
          <a:xfrm>
            <a:off x="7967663" y="1989138"/>
            <a:ext cx="1981200" cy="685800"/>
          </a:xfrm>
        </p:spPr>
        <p:txBody>
          <a:bodyPr wrap="square" lIns="91440" tIns="45720" rIns="91440" bIns="45720" anchor="t"/>
          <a:lstStyle/>
          <a:p>
            <a:pPr>
              <a:lnSpc>
                <a:spcPct val="90000"/>
              </a:lnSpc>
              <a:spcBef>
                <a:spcPct val="50000"/>
              </a:spcBef>
              <a:buNone/>
            </a:pPr>
            <a:r>
              <a:rPr lang="zh-CN" altLang="en-US" sz="4000" b="1">
                <a:solidFill>
                  <a:srgbClr val="FF5050"/>
                </a:solidFill>
              </a:rPr>
              <a:t>贾</a:t>
            </a:r>
          </a:p>
        </p:txBody>
      </p:sp>
      <p:sp>
        <p:nvSpPr>
          <p:cNvPr id="140294" name="文本框 140293"/>
          <p:cNvSpPr txBox="1"/>
          <p:nvPr/>
        </p:nvSpPr>
        <p:spPr>
          <a:xfrm>
            <a:off x="9409113" y="2852738"/>
            <a:ext cx="685800" cy="6477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史</a:t>
            </a:r>
          </a:p>
        </p:txBody>
      </p:sp>
      <p:sp>
        <p:nvSpPr>
          <p:cNvPr id="140295" name="文本框 140294"/>
          <p:cNvSpPr txBox="1"/>
          <p:nvPr/>
        </p:nvSpPr>
        <p:spPr>
          <a:xfrm>
            <a:off x="8904288" y="3716338"/>
            <a:ext cx="720725" cy="71913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王</a:t>
            </a:r>
          </a:p>
        </p:txBody>
      </p:sp>
      <p:sp>
        <p:nvSpPr>
          <p:cNvPr id="140296" name="文本框 140295"/>
          <p:cNvSpPr txBox="1"/>
          <p:nvPr/>
        </p:nvSpPr>
        <p:spPr>
          <a:xfrm>
            <a:off x="8112125" y="4581525"/>
            <a:ext cx="792163" cy="7207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薛</a:t>
            </a:r>
          </a:p>
        </p:txBody>
      </p:sp>
    </p:spTree>
  </p:cSld>
  <p:clrMapOvr>
    <a:masterClrMapping/>
  </p:clrMapOvr>
  <p:transition>
    <p:blinds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0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0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0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0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1" grpId="0"/>
      <p:bldP spid="140292" grpId="0"/>
      <p:bldP spid="140293" grpId="0" build="p"/>
      <p:bldP spid="140294" grpId="0"/>
      <p:bldP spid="140295" grpId="0"/>
      <p:bldP spid="14029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1336675" y="843915"/>
            <a:ext cx="10384790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</a:rPr>
              <a:t>一句话评价《红楼梦》文学成就：</a:t>
            </a:r>
          </a:p>
          <a:p>
            <a:endParaRPr lang="zh-CN" altLang="en-US" sz="4400" b="1">
              <a:solidFill>
                <a:srgbClr val="FF0000"/>
              </a:solidFill>
            </a:endParaRPr>
          </a:p>
          <a:p>
            <a:pPr algn="r"/>
            <a:r>
              <a:rPr lang="zh-CN" altLang="en-US" sz="4400" b="1">
                <a:solidFill>
                  <a:srgbClr val="FF0000"/>
                </a:solidFill>
              </a:rPr>
              <a:t>中国古典小说最高峰</a:t>
            </a:r>
          </a:p>
          <a:p>
            <a:pPr algn="l"/>
            <a:endParaRPr lang="zh-CN" altLang="en-US" sz="4400" b="1">
              <a:solidFill>
                <a:srgbClr val="FF0000"/>
              </a:solidFill>
            </a:endParaRPr>
          </a:p>
          <a:p>
            <a:pPr algn="l"/>
            <a:r>
              <a:rPr lang="zh-CN" altLang="en-US" sz="4400" b="1">
                <a:solidFill>
                  <a:srgbClr val="FF0000"/>
                </a:solidFill>
              </a:rPr>
              <a:t>讲座内容：</a:t>
            </a:r>
          </a:p>
          <a:p>
            <a:pPr algn="l"/>
            <a:r>
              <a:rPr lang="en-US" altLang="zh-CN" sz="4400" b="1">
                <a:solidFill>
                  <a:srgbClr val="FF0000"/>
                </a:solidFill>
              </a:rPr>
              <a:t>1</a:t>
            </a:r>
            <a:r>
              <a:rPr lang="zh-CN" altLang="en-US" sz="4400" b="1">
                <a:solidFill>
                  <a:srgbClr val="FF0000"/>
                </a:solidFill>
              </a:rPr>
              <a:t>、主要人物性格、命运分析</a:t>
            </a:r>
          </a:p>
          <a:p>
            <a:pPr algn="l"/>
            <a:r>
              <a:rPr lang="en-US" altLang="zh-CN" sz="4400" b="1">
                <a:solidFill>
                  <a:srgbClr val="FF0000"/>
                </a:solidFill>
              </a:rPr>
              <a:t>2</a:t>
            </a:r>
            <a:r>
              <a:rPr lang="zh-CN" altLang="en-US" sz="4400" b="1">
                <a:solidFill>
                  <a:srgbClr val="FF0000"/>
                </a:solidFill>
              </a:rPr>
              <a:t>、前</a:t>
            </a:r>
            <a:r>
              <a:rPr lang="en-US" altLang="zh-CN" sz="4400" b="1">
                <a:solidFill>
                  <a:srgbClr val="FF0000"/>
                </a:solidFill>
              </a:rPr>
              <a:t>61</a:t>
            </a:r>
            <a:r>
              <a:rPr lang="zh-CN" altLang="en-US" sz="4400" b="1">
                <a:solidFill>
                  <a:srgbClr val="FF0000"/>
                </a:solidFill>
              </a:rPr>
              <a:t>回情节介绍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1314" name="矩形 141313"/>
          <p:cNvSpPr/>
          <p:nvPr/>
        </p:nvSpPr>
        <p:spPr>
          <a:xfrm>
            <a:off x="1847850" y="822485"/>
            <a:ext cx="8534400" cy="474154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lstStyle/>
          <a:p>
            <a:pPr lvl="0" fontAlgn="base">
              <a:lnSpc>
                <a:spcPct val="120000"/>
              </a:lnSpc>
              <a:buClr>
                <a:srgbClr val="000000"/>
              </a:buClr>
            </a:pPr>
            <a:r>
              <a:rPr lang="en-US" altLang="zh-CN" sz="2800" b="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ea"/>
              </a:rPr>
              <a:t>    </a:t>
            </a:r>
            <a:r>
              <a:rPr lang="zh-CN" altLang="en-US" sz="3600" b="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ea"/>
              </a:rPr>
              <a:t>四大家族之间“连络有亲”：贾家的“老太君”贾母，是金陵世家史侯的“小姐”；贾政的妻子王夫人，是九省统制王子腾的妹妹；荣国府的当家人、贾琏的妻子王熙凤，是王子腾的侄女；薛宝钗的妈妈薛姨妈，和王夫人是一母所生的亲姐妹；薛宝钗后来又被选为贾宝玉的婚配人。</a:t>
            </a:r>
            <a:endParaRPr lang="zh-CN" altLang="en-US" sz="3600" b="0" strike="noStrike" noProof="1"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>
    <p:fade thruBlk="1"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016000" y="1582420"/>
            <a:ext cx="1054100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说说《葫芦僧乱判葫芦案》的主要情节。</a:t>
            </a:r>
          </a:p>
          <a:p>
            <a:endParaRPr lang="zh-CN" altLang="en-US" sz="3600"/>
          </a:p>
          <a:p>
            <a:r>
              <a:rPr lang="zh-CN" altLang="en-US" sz="3600">
                <a:solidFill>
                  <a:srgbClr val="FF0000"/>
                </a:solidFill>
              </a:rPr>
              <a:t>答：贾雨村一到任上，就有一件人命官司详呈案下，金陵一霸薛蟠为争夺被拐骗的香菱(是贾雨村困难时，帮助他的甄士隐的女儿)，纵容家奴打死了冯渊。贾雨村从门子处得悉其中的利害，便徇情枉法。胡乱断了此案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819150" y="890270"/>
            <a:ext cx="1100645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《红楼梦》前几回中，"林黛玉进贾府"、"葫芦僧判断葫芦案"等都具有总纲性质，试就其一作出说明。</a:t>
            </a:r>
          </a:p>
          <a:p>
            <a:endParaRPr lang="zh-CN" altLang="en-US" sz="3600"/>
          </a:p>
          <a:p>
            <a:r>
              <a:rPr lang="zh-CN" altLang="en-US" sz="3600">
                <a:solidFill>
                  <a:srgbClr val="FF0000"/>
                </a:solidFill>
              </a:rPr>
              <a:t>答：通过林黛玉进贾府的行踪，总体介绍了贾府的环境；通过林黛玉进贾府所见的人物，总体介绍了贾府的人物，所以起总纲作用。通过葫芦僧判断葫芦案的情节，总体介绍了贾、史、王、薛四大家族一损俱损、一荣俱荣的关系，明确了贾府的外部环境，所以也起总纲作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21970" y="1045845"/>
            <a:ext cx="1114806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/>
              <a:t>第五回 </a:t>
            </a:r>
            <a:r>
              <a:rPr lang="zh-CN" altLang="en-US" sz="4000">
                <a:solidFill>
                  <a:srgbClr val="FF0000"/>
                </a:solidFill>
              </a:rPr>
              <a:t>游幻境指迷十二钗  饮仙醪曲演红楼梦</a:t>
            </a:r>
            <a:endParaRPr lang="zh-CN" altLang="en-US" sz="4000"/>
          </a:p>
          <a:p>
            <a:endParaRPr lang="zh-CN" altLang="en-US" sz="4000"/>
          </a:p>
          <a:p>
            <a:r>
              <a:rPr lang="zh-CN" altLang="en-US" sz="4000"/>
              <a:t>解释：贾宝玉这天在侄媳妇秦可卿的香闺中午休，梦中在警幻仙子的引导下见到金陵十二钗正册、副册、又副册，又聆听了《红楼梦》十二曲，饮用了“千红一窟”（谐音“哭”）茶，“万艳同杯”（谐音“悲”）酒。</a:t>
            </a: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8658" name="文本框 198657"/>
          <p:cNvSpPr txBox="1"/>
          <p:nvPr/>
        </p:nvSpPr>
        <p:spPr>
          <a:xfrm>
            <a:off x="443230" y="1188720"/>
            <a:ext cx="11304905" cy="27997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仿宋_GB2312" panose="02010609030101010101" pitchFamily="49" charset="-122"/>
                <a:ea typeface="仿宋_GB2312" panose="02010609030101010101" pitchFamily="49" charset="-122"/>
              </a:rPr>
              <a:t>　　　</a:t>
            </a:r>
            <a:r>
              <a:rPr lang="zh-CN" altLang="en-US" sz="4400">
                <a:latin typeface="仿宋_GB2312" panose="02010609030101010101" pitchFamily="49" charset="-122"/>
                <a:ea typeface="仿宋_GB2312" panose="02010609030101010101" pitchFamily="49" charset="-122"/>
              </a:rPr>
              <a:t>　</a:t>
            </a:r>
            <a:r>
              <a:rPr lang="zh-CN" altLang="en-US" sz="4400">
                <a:solidFill>
                  <a:srgbClr val="FF33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第五回是全书的总纲。</a:t>
            </a:r>
            <a:r>
              <a:rPr lang="zh-CN" altLang="en-US" sz="4400">
                <a:latin typeface="仿宋_GB2312" panose="02010609030101010101" pitchFamily="49" charset="-122"/>
                <a:ea typeface="仿宋_GB2312" panose="02010609030101010101" pitchFamily="49" charset="-122"/>
              </a:rPr>
              <a:t>通过贾宝玉梦游太虚幻境，利用画册、判词及歌曲的形式，含蓄地将</a:t>
            </a:r>
            <a:r>
              <a:rPr lang="en-US" altLang="zh-CN" sz="4400">
                <a:latin typeface="仿宋_GB2312" panose="02010609030101010101" pitchFamily="49" charset="-122"/>
                <a:ea typeface="仿宋_GB2312" panose="02010609030101010101" pitchFamily="49" charset="-122"/>
              </a:rPr>
              <a:t>《</a:t>
            </a:r>
            <a:r>
              <a:rPr lang="zh-CN" altLang="en-US" sz="4400">
                <a:latin typeface="仿宋_GB2312" panose="02010609030101010101" pitchFamily="49" charset="-122"/>
                <a:ea typeface="仿宋_GB2312" panose="02010609030101010101" pitchFamily="49" charset="-122"/>
              </a:rPr>
              <a:t>红楼梦</a:t>
            </a:r>
            <a:r>
              <a:rPr lang="en-US" altLang="zh-CN" sz="4400">
                <a:latin typeface="仿宋_GB2312" panose="02010609030101010101" pitchFamily="49" charset="-122"/>
                <a:ea typeface="仿宋_GB2312" panose="02010609030101010101" pitchFamily="49" charset="-122"/>
              </a:rPr>
              <a:t>》</a:t>
            </a:r>
            <a:r>
              <a:rPr lang="zh-CN" altLang="en-US" sz="4400">
                <a:latin typeface="仿宋_GB2312" panose="02010609030101010101" pitchFamily="49" charset="-122"/>
                <a:ea typeface="仿宋_GB2312" panose="02010609030101010101" pitchFamily="49" charset="-122"/>
              </a:rPr>
              <a:t>众多人物的发展和结局交代出来。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65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9683" name="文本框 199682"/>
          <p:cNvSpPr txBox="1"/>
          <p:nvPr/>
        </p:nvSpPr>
        <p:spPr>
          <a:xfrm>
            <a:off x="1828800" y="2438400"/>
            <a:ext cx="1524000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贾宝玉梦游太虚幻境</a:t>
            </a:r>
          </a:p>
        </p:txBody>
      </p:sp>
      <p:sp>
        <p:nvSpPr>
          <p:cNvPr id="199684" name="左大括号 199683"/>
          <p:cNvSpPr/>
          <p:nvPr/>
        </p:nvSpPr>
        <p:spPr>
          <a:xfrm>
            <a:off x="3124200" y="1295400"/>
            <a:ext cx="228600" cy="3810000"/>
          </a:xfrm>
          <a:prstGeom prst="leftBrace">
            <a:avLst>
              <a:gd name="adj1" fmla="val 13873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9685" name="文本框 199684"/>
          <p:cNvSpPr txBox="1"/>
          <p:nvPr/>
        </p:nvSpPr>
        <p:spPr>
          <a:xfrm>
            <a:off x="3581400" y="1066800"/>
            <a:ext cx="24384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画册</a:t>
            </a:r>
          </a:p>
        </p:txBody>
      </p:sp>
      <p:sp>
        <p:nvSpPr>
          <p:cNvPr id="199686" name="文本框 199685"/>
          <p:cNvSpPr txBox="1"/>
          <p:nvPr/>
        </p:nvSpPr>
        <p:spPr>
          <a:xfrm>
            <a:off x="3581400" y="2819400"/>
            <a:ext cx="16002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判词</a:t>
            </a:r>
          </a:p>
        </p:txBody>
      </p:sp>
      <p:sp>
        <p:nvSpPr>
          <p:cNvPr id="199687" name="文本框 199686"/>
          <p:cNvSpPr txBox="1"/>
          <p:nvPr/>
        </p:nvSpPr>
        <p:spPr>
          <a:xfrm>
            <a:off x="3657600" y="4800600"/>
            <a:ext cx="15240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歌词</a:t>
            </a:r>
          </a:p>
        </p:txBody>
      </p:sp>
      <p:sp>
        <p:nvSpPr>
          <p:cNvPr id="199688" name="右大括号 199687"/>
          <p:cNvSpPr/>
          <p:nvPr/>
        </p:nvSpPr>
        <p:spPr>
          <a:xfrm>
            <a:off x="4648200" y="1295400"/>
            <a:ext cx="304800" cy="3810000"/>
          </a:xfrm>
          <a:prstGeom prst="rightBrace">
            <a:avLst>
              <a:gd name="adj1" fmla="val 10405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9689" name="文本框 199688"/>
          <p:cNvSpPr txBox="1"/>
          <p:nvPr/>
        </p:nvSpPr>
        <p:spPr>
          <a:xfrm>
            <a:off x="5105400" y="1828800"/>
            <a:ext cx="1981200" cy="30460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808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交代</a:t>
            </a:r>
            <a:r>
              <a:rPr lang="en-US" altLang="zh-CN" sz="3200">
                <a:solidFill>
                  <a:srgbClr val="00808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200">
                <a:solidFill>
                  <a:srgbClr val="00808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红楼梦</a:t>
            </a:r>
            <a:r>
              <a:rPr lang="en-US" altLang="zh-CN" sz="3200">
                <a:solidFill>
                  <a:srgbClr val="00808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3200">
                <a:solidFill>
                  <a:srgbClr val="00808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众多主要人物和次要人物的发展和结局</a:t>
            </a:r>
          </a:p>
        </p:txBody>
      </p:sp>
      <p:sp>
        <p:nvSpPr>
          <p:cNvPr id="199690" name="左大括号 199689"/>
          <p:cNvSpPr/>
          <p:nvPr/>
        </p:nvSpPr>
        <p:spPr>
          <a:xfrm>
            <a:off x="7010400" y="1143000"/>
            <a:ext cx="304800" cy="4114800"/>
          </a:xfrm>
          <a:prstGeom prst="leftBrace">
            <a:avLst>
              <a:gd name="adj1" fmla="val 1125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9691" name="文本框 199690"/>
          <p:cNvSpPr txBox="1"/>
          <p:nvPr/>
        </p:nvSpPr>
        <p:spPr>
          <a:xfrm>
            <a:off x="7464108" y="457200"/>
            <a:ext cx="675005" cy="32766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金陵十二钗正册</a:t>
            </a:r>
          </a:p>
        </p:txBody>
      </p:sp>
      <p:sp>
        <p:nvSpPr>
          <p:cNvPr id="199692" name="左大括号 199691"/>
          <p:cNvSpPr/>
          <p:nvPr/>
        </p:nvSpPr>
        <p:spPr>
          <a:xfrm>
            <a:off x="8229600" y="609600"/>
            <a:ext cx="228600" cy="2590800"/>
          </a:xfrm>
          <a:prstGeom prst="leftBrace">
            <a:avLst>
              <a:gd name="adj1" fmla="val 94339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9693" name="文本框 199692"/>
          <p:cNvSpPr txBox="1"/>
          <p:nvPr/>
        </p:nvSpPr>
        <p:spPr>
          <a:xfrm>
            <a:off x="8610600" y="609600"/>
            <a:ext cx="3016885" cy="3230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林黛玉    薛宝钗</a:t>
            </a:r>
          </a:p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贾元春    贾迎春</a:t>
            </a:r>
          </a:p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贾探春    贾惜春</a:t>
            </a:r>
          </a:p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史湘云     李纨</a:t>
            </a:r>
          </a:p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王熙凤     巧姐</a:t>
            </a:r>
          </a:p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秦可卿     妙玉</a:t>
            </a:r>
          </a:p>
        </p:txBody>
      </p:sp>
      <p:sp>
        <p:nvSpPr>
          <p:cNvPr id="199694" name="文本框 199693"/>
          <p:cNvSpPr txBox="1"/>
          <p:nvPr/>
        </p:nvSpPr>
        <p:spPr>
          <a:xfrm>
            <a:off x="7543800" y="3886200"/>
            <a:ext cx="3124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金陵十二钗副册</a:t>
            </a:r>
          </a:p>
        </p:txBody>
      </p:sp>
      <p:sp>
        <p:nvSpPr>
          <p:cNvPr id="199695" name="文本框 199694"/>
          <p:cNvSpPr txBox="1"/>
          <p:nvPr/>
        </p:nvSpPr>
        <p:spPr>
          <a:xfrm>
            <a:off x="7467600" y="4800600"/>
            <a:ext cx="3505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金陵十二钗又副册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9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9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9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9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9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9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9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9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9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9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9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9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99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9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9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9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9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9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9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99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9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9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9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9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9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683" grpId="0"/>
      <p:bldP spid="199685" grpId="0"/>
      <p:bldP spid="199686" grpId="0"/>
      <p:bldP spid="199687" grpId="0"/>
      <p:bldP spid="199689" grpId="0"/>
      <p:bldP spid="199691" grpId="0"/>
      <p:bldP spid="199693" grpId="0"/>
      <p:bldP spid="199694" grpId="0"/>
      <p:bldP spid="19969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144395" y="982345"/>
            <a:ext cx="2540000" cy="4892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/>
              <a:t>金陵十二钗副册：</a:t>
            </a:r>
          </a:p>
          <a:p>
            <a:r>
              <a:rPr lang="zh-CN" altLang="en-US" sz="2400"/>
              <a:t>1</a:t>
            </a:r>
            <a:r>
              <a:rPr lang="zh-CN" altLang="en-US" sz="2400">
                <a:solidFill>
                  <a:srgbClr val="FF0000"/>
                </a:solidFill>
              </a:rPr>
              <a:t>香菱(情呆)</a:t>
            </a:r>
            <a:endParaRPr lang="zh-CN" altLang="en-US" sz="2400"/>
          </a:p>
          <a:p>
            <a:r>
              <a:rPr lang="zh-CN" altLang="en-US" sz="2400"/>
              <a:t>2薛宝琴(情壮)</a:t>
            </a:r>
          </a:p>
          <a:p>
            <a:r>
              <a:rPr lang="zh-CN" altLang="en-US" sz="2400"/>
              <a:t>3尤二姐(情悔)</a:t>
            </a:r>
          </a:p>
          <a:p>
            <a:r>
              <a:rPr lang="zh-CN" altLang="en-US" sz="2400"/>
              <a:t>4尤三姐(情刚)</a:t>
            </a:r>
          </a:p>
          <a:p>
            <a:r>
              <a:rPr lang="zh-CN" altLang="en-US" sz="2400"/>
              <a:t>5邢岫烟(情贫)</a:t>
            </a:r>
          </a:p>
          <a:p>
            <a:r>
              <a:rPr lang="zh-CN" altLang="en-US" sz="2400"/>
              <a:t>6李纹(情颖)</a:t>
            </a:r>
          </a:p>
          <a:p>
            <a:r>
              <a:rPr lang="zh-CN" altLang="en-US" sz="2400"/>
              <a:t>7李绮(情聪)</a:t>
            </a:r>
          </a:p>
          <a:p>
            <a:r>
              <a:rPr lang="zh-CN" altLang="en-US" sz="2400"/>
              <a:t>8宝珠(情累)</a:t>
            </a:r>
          </a:p>
          <a:p>
            <a:r>
              <a:rPr lang="zh-CN" altLang="en-US" sz="2400"/>
              <a:t>9宝蟾(情魅)</a:t>
            </a:r>
          </a:p>
          <a:p>
            <a:r>
              <a:rPr lang="zh-CN" altLang="en-US" sz="2400"/>
              <a:t>10平儿(情妥)</a:t>
            </a:r>
          </a:p>
          <a:p>
            <a:r>
              <a:rPr lang="zh-CN" altLang="en-US" sz="2400"/>
              <a:t>11娇杏(情侥)</a:t>
            </a:r>
          </a:p>
          <a:p>
            <a:r>
              <a:rPr lang="zh-CN" altLang="en-US" sz="2400"/>
              <a:t>12瑞珠(情殃)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957060" y="422910"/>
            <a:ext cx="4275455" cy="5692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ym typeface="+mn-ea"/>
              </a:rPr>
              <a:t>金陵十二钗又副册：</a:t>
            </a:r>
            <a:endParaRPr lang="en-US" altLang="zh-CN" sz="2800"/>
          </a:p>
          <a:p>
            <a:r>
              <a:rPr lang="en-US" altLang="zh-CN" sz="2800"/>
              <a:t>1</a:t>
            </a:r>
            <a:r>
              <a:rPr lang="zh-CN" altLang="en-US" sz="2800">
                <a:solidFill>
                  <a:srgbClr val="FF0000"/>
                </a:solidFill>
              </a:rPr>
              <a:t>晴雯</a:t>
            </a:r>
            <a:endParaRPr lang="zh-CN" altLang="en-US" sz="2800"/>
          </a:p>
          <a:p>
            <a:r>
              <a:rPr lang="en-US" altLang="zh-CN" sz="2800"/>
              <a:t>2</a:t>
            </a:r>
            <a:r>
              <a:rPr lang="zh-CN" altLang="en-US" sz="2800">
                <a:solidFill>
                  <a:srgbClr val="FF0000"/>
                </a:solidFill>
              </a:rPr>
              <a:t>袭人</a:t>
            </a:r>
            <a:endParaRPr lang="zh-CN" altLang="en-US" sz="2800"/>
          </a:p>
          <a:p>
            <a:r>
              <a:rPr lang="en-US" altLang="zh-CN" sz="2800"/>
              <a:t>3</a:t>
            </a:r>
            <a:r>
              <a:rPr lang="zh-CN" altLang="en-US" sz="2800"/>
              <a:t>鸳鸯</a:t>
            </a:r>
          </a:p>
          <a:p>
            <a:r>
              <a:rPr lang="en-US" altLang="zh-CN" sz="2800"/>
              <a:t>4</a:t>
            </a:r>
            <a:r>
              <a:rPr lang="zh-CN" altLang="en-US" sz="2800"/>
              <a:t>小红</a:t>
            </a:r>
          </a:p>
          <a:p>
            <a:r>
              <a:rPr lang="en-US" altLang="zh-CN" sz="2800"/>
              <a:t>5</a:t>
            </a:r>
            <a:r>
              <a:rPr lang="zh-CN" altLang="en-US" sz="2800"/>
              <a:t>金钏</a:t>
            </a:r>
          </a:p>
          <a:p>
            <a:r>
              <a:rPr lang="en-US" altLang="zh-CN" sz="2800"/>
              <a:t>6</a:t>
            </a:r>
            <a:r>
              <a:rPr lang="zh-CN" altLang="en-US" sz="2800"/>
              <a:t>紫鹃</a:t>
            </a:r>
          </a:p>
          <a:p>
            <a:r>
              <a:rPr lang="en-US" altLang="zh-CN" sz="2800"/>
              <a:t>7</a:t>
            </a:r>
            <a:r>
              <a:rPr lang="zh-CN" altLang="en-US" sz="2800"/>
              <a:t>莺儿</a:t>
            </a:r>
          </a:p>
          <a:p>
            <a:r>
              <a:rPr lang="en-US" altLang="zh-CN" sz="2800"/>
              <a:t>8</a:t>
            </a:r>
            <a:r>
              <a:rPr lang="zh-CN" altLang="en-US" sz="2800"/>
              <a:t>麝月</a:t>
            </a:r>
          </a:p>
          <a:p>
            <a:r>
              <a:rPr lang="en-US" altLang="zh-CN" sz="2800"/>
              <a:t>9</a:t>
            </a:r>
            <a:r>
              <a:rPr lang="zh-CN" altLang="en-US" sz="2800"/>
              <a:t>司棋</a:t>
            </a:r>
          </a:p>
          <a:p>
            <a:r>
              <a:rPr lang="zh-CN" altLang="en-US" sz="2800"/>
              <a:t>1</a:t>
            </a:r>
            <a:r>
              <a:rPr lang="en-US" altLang="zh-CN" sz="2800"/>
              <a:t>0</a:t>
            </a:r>
            <a:r>
              <a:rPr lang="zh-CN" altLang="en-US" sz="2800"/>
              <a:t>玉钏</a:t>
            </a:r>
          </a:p>
          <a:p>
            <a:r>
              <a:rPr lang="zh-CN" altLang="en-US" sz="2800"/>
              <a:t>1</a:t>
            </a:r>
            <a:r>
              <a:rPr lang="en-US" altLang="zh-CN" sz="2800"/>
              <a:t>1</a:t>
            </a:r>
            <a:r>
              <a:rPr lang="zh-CN" altLang="en-US" sz="2800"/>
              <a:t>茜雪</a:t>
            </a:r>
          </a:p>
          <a:p>
            <a:r>
              <a:rPr lang="zh-CN" altLang="en-US" sz="2800"/>
              <a:t>1</a:t>
            </a:r>
            <a:r>
              <a:rPr lang="en-US" altLang="zh-CN" sz="2800"/>
              <a:t>2</a:t>
            </a:r>
            <a:r>
              <a:rPr lang="zh-CN" altLang="en-US" sz="2800"/>
              <a:t>柳五儿</a:t>
            </a: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195195" y="2683510"/>
            <a:ext cx="77266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6600"/>
              <a:t>贾宝玉人物形象分析</a:t>
            </a: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14045" y="953770"/>
            <a:ext cx="1096391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sym typeface="+mn-ea"/>
              </a:rPr>
              <a:t>贾宝玉</a:t>
            </a:r>
            <a:r>
              <a:rPr lang="zh-CN" altLang="en-US" sz="2800">
                <a:sym typeface="+mn-ea"/>
              </a:rPr>
              <a:t>性格分析：</a:t>
            </a:r>
            <a:endParaRPr lang="zh-CN" altLang="en-US" sz="2800"/>
          </a:p>
          <a:p>
            <a:r>
              <a:rPr lang="zh-CN" altLang="en-US" sz="2800">
                <a:solidFill>
                  <a:srgbClr val="FF0000"/>
                </a:solidFill>
              </a:rPr>
              <a:t>贾宝玉性格的核心是平等待人，尊重个性，主张各人按照自己的意志自由活动。</a:t>
            </a:r>
            <a:r>
              <a:rPr lang="zh-CN" altLang="en-US" sz="2800"/>
              <a:t>在他心眼里，人只有真假、善恶、美丑的划分。</a:t>
            </a:r>
            <a:r>
              <a:rPr lang="zh-CN" altLang="en-US" sz="2800">
                <a:solidFill>
                  <a:srgbClr val="FF0000"/>
                </a:solidFill>
              </a:rPr>
              <a:t>他憎恶和蔑视世俗男性，亲近和尊重处于被压迫地位的女性。</a:t>
            </a:r>
            <a:r>
              <a:rPr lang="zh-CN" altLang="en-US" sz="2800"/>
              <a:t>他说过“女儿是水做的骨肉，男子是泥做的骨肉。我见了女儿便清爽，见了男子便觉浊臭逼人。”与此相连，他憎恶自己出身的家庭，爱慕和亲近那些与他品性相近、气味相投的出身寒素和地位微贱的人物。他说：“可恨我为什么生长在这侯门公府之家，绫锦纱罗，也不过裹了我这枯株朽木；羊羔美酒，也不过填了我这粪窟泥沟。富贵二字真把人荼毒了。”这实质上就是对于自己出身的贵族阶级的否定,也是他叛逆性格的表现。</a:t>
            </a: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14045" y="938530"/>
            <a:ext cx="11273790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sym typeface="+mn-ea"/>
              </a:rPr>
              <a:t>贾宝玉</a:t>
            </a:r>
            <a:r>
              <a:rPr lang="zh-CN" altLang="en-US" sz="2800">
                <a:sym typeface="+mn-ea"/>
              </a:rPr>
              <a:t>性格分析：</a:t>
            </a:r>
            <a:endParaRPr lang="zh-CN" altLang="en-US" sz="2800"/>
          </a:p>
          <a:p>
            <a:r>
              <a:rPr lang="zh-CN" altLang="en-US" sz="2800"/>
              <a:t>同时，</a:t>
            </a:r>
            <a:r>
              <a:rPr lang="zh-CN" altLang="en-US" sz="2800">
                <a:solidFill>
                  <a:srgbClr val="FF0000"/>
                </a:solidFill>
              </a:rPr>
              <a:t>他对八股文深恶痛绝，</a:t>
            </a:r>
            <a:r>
              <a:rPr lang="zh-CN" altLang="en-US" sz="2800"/>
              <a:t>斥之为“饵名‘’，他把读书上进的人称作全惑于功名二字的‘’国贼禄鬼”，将“仕途经济”的说教斥之为“混帐话”。他不肯走当时一般贵族子弟所走的“学而优则仕”的“为官做宦”的道路。</a:t>
            </a:r>
            <a:r>
              <a:rPr lang="zh-CN" altLang="en-US" sz="2800">
                <a:solidFill>
                  <a:srgbClr val="FF0000"/>
                </a:solidFill>
              </a:rPr>
              <a:t>他只企求过随心所欲、听其自然</a:t>
            </a:r>
            <a:r>
              <a:rPr lang="zh-CN" altLang="en-US" sz="2800"/>
              <a:t>，“我此时若果有造化，趁着你们都在眼前，我就死了，再能够你们哭我的眼泪，流成大河，把我的尸首漂起来，送到那鸦雀不到的幽僻去处，随风化了，自此再不托生为人，这就是我死的得时了。”</a:t>
            </a:r>
            <a:r>
              <a:rPr lang="zh-CN" altLang="en-US" sz="2800">
                <a:solidFill>
                  <a:srgbClr val="FF0000"/>
                </a:solidFill>
              </a:rPr>
              <a:t>贾宝玉受时代的局限，找不到现实生活的出路,他要摆脱贵族社会桎梏，而又不能不依附贵族阶级。这就使他的思想性格具有悲剧性的严重矛盾。</a:t>
            </a:r>
            <a:r>
              <a:rPr lang="zh-CN" altLang="en-US" sz="2800"/>
              <a:t>他的理想无疑是对封建主义生活的否定，却又十分朦胧，带有浓厚的伤感主义和虚无主义。</a:t>
            </a: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17195" y="927735"/>
            <a:ext cx="11442700" cy="49542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第一回 甄士隐梦幻识通灵 贾雨村风尘怀闺秀</a:t>
            </a:r>
          </a:p>
          <a:p>
            <a:r>
              <a:rPr lang="zh-CN" altLang="en-US" sz="2800"/>
              <a:t>解释：女娲为补天炼得三万六千五百零一块巨石，单剩一块没用，弃在大荒山无稽崖青埂（谐音“情根”）峰下。此石经锻炼之后，已通灵性，可自由来去，随意大小。一僧一道见此石鲜明莹洁，缩成扇坠一般，便爱不释手，还镌上“通灵宝玉”四字，还说要携至簪缨之族，富贵之乡，温柔之地，安身乐业。姑苏城外十里（谐音“势利”）街内仁清（谐音“人情”）巷中有一葫芦庙，旁边有一乡宦叫甄士隐（谐音“真事隐”），甄士隐白天小憩，梦见一僧一道携一通灵宝玉，说什么此等蠢物欲幻形入世，经历一段风流公案云云。贾雨村（谐音“假语存”）发达之前栖身葫芦庙，虽为一屌丝，却对甄士隐家的婢女娇杏（谐音“侥幸”）恋恋不忘。</a:t>
            </a: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93090" y="1080135"/>
            <a:ext cx="1117536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贾宝玉</a:t>
            </a:r>
            <a:r>
              <a:rPr lang="zh-CN" altLang="en-US" sz="3600"/>
              <a:t>人物形象分析：</a:t>
            </a:r>
          </a:p>
          <a:p>
            <a:r>
              <a:rPr lang="zh-CN" altLang="en-US" sz="3600"/>
              <a:t>在他们（红楼女孩子们）之中，还有一个男孩子贾宝玉。贾宝玉不仅爱他们，尊重他们，还尊重世界上一切青年女性，他真心坚信“</a:t>
            </a:r>
            <a:r>
              <a:rPr lang="zh-CN" altLang="en-US" sz="3600">
                <a:solidFill>
                  <a:srgbClr val="FF0000"/>
                </a:solidFill>
              </a:rPr>
              <a:t>女儿</a:t>
            </a:r>
            <a:r>
              <a:rPr lang="zh-CN" altLang="en-US" sz="3600"/>
              <a:t>是水做的骨肉，男子是泥做的骨肉”，真心坚信“凡山川日月之精秀只钟于女儿，须眉男子只不过是些渣滓浊沫而已”。这个贾宝玉，其实倒是女娲补天石锻炼而成的“通灵宝玉”的化身，真正是“山川日月之精秀”。</a:t>
            </a:r>
          </a:p>
        </p:txBody>
      </p:sp>
      <p:sp>
        <p:nvSpPr>
          <p:cNvPr id="3" name="矩形 2"/>
          <p:cNvSpPr/>
          <p:nvPr/>
        </p:nvSpPr>
        <p:spPr>
          <a:xfrm>
            <a:off x="8114665" y="269240"/>
            <a:ext cx="276733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女儿</a:t>
            </a: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71195" y="938530"/>
            <a:ext cx="10850245" cy="4892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/>
              <a:t>  中国封建社会对女人特别残酷。我们今天当然都知道，压迫妇女的，根本上是制度，不是男性。但在那样的制度下，恐怕没有一个男性不是夫权主义者、大男子主义者，没有一个男性不是自以为高出妇女一等，把妇女视为花鸟、玩物和工具，骂他们是“贱人”。</a:t>
            </a:r>
            <a:r>
              <a:rPr lang="zh-CN" altLang="en-US" sz="2400">
                <a:solidFill>
                  <a:srgbClr val="FF0000"/>
                </a:solidFill>
              </a:rPr>
              <a:t>妇女解放的斗争对象当然不是男子，但妇女解放的每一步，无可避免地要同男子这种贱视妇女的态度发生不可调和的冲突。</a:t>
            </a:r>
            <a:r>
              <a:rPr lang="zh-CN" altLang="en-US" sz="2400"/>
              <a:t>从这个角度来看，中国几千年的黑沉沉的囚禁和虐杀女性的牢狱中，竟然第一次听到“我见了女儿便觉得清爽，见了男子便觉得浊臭逼人”这样的呼声，这是多么了不起！这样的呼声，如果出自女儿之口，例如林黛玉就说过“什么臭男人！”当然也使人不能不另眼相看。但现在是出自男子之口，他不但不以“男子汉大丈夫”在女性面前自骄，并且不以“通灵宝玉”的化身自骄，而是由衷地自惭形秽，自称“浊玉”，想想看，这是石破天惊的大事，又何尝不可！    这也许有些矫枉过正。</a:t>
            </a:r>
            <a:r>
              <a:rPr lang="zh-CN" altLang="en-US" sz="2400">
                <a:solidFill>
                  <a:srgbClr val="FF0000"/>
                </a:solidFill>
              </a:rPr>
              <a:t>男性和女性都把自己和对方看作平等的人，才是正常的、自然的态度。</a:t>
            </a: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24180" y="890270"/>
            <a:ext cx="1134427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《红楼梦》虽是女性的悲剧，女性的颂歌，全局最中心的人物，还是男性的贾宝玉。前面说他是中国封建社会末期的母腹中开始孕育的“新人”的胚胎，他为女性唱颂歌，唱悲歌，都是他作为“新人”的表现。  </a:t>
            </a:r>
          </a:p>
          <a:p>
            <a:r>
              <a:rPr lang="zh-CN" altLang="en-US" sz="3600"/>
              <a:t>    </a:t>
            </a:r>
            <a:r>
              <a:rPr lang="zh-CN" altLang="en-US" sz="3600">
                <a:solidFill>
                  <a:srgbClr val="FF0000"/>
                </a:solidFill>
              </a:rPr>
              <a:t> 所谓“</a:t>
            </a:r>
            <a:r>
              <a:rPr lang="zh-CN" altLang="en-US" sz="3600">
                <a:solidFill>
                  <a:schemeClr val="accent1"/>
                </a:solidFill>
              </a:rPr>
              <a:t>新人</a:t>
            </a:r>
            <a:r>
              <a:rPr lang="zh-CN" altLang="en-US" sz="3600">
                <a:solidFill>
                  <a:srgbClr val="FF0000"/>
                </a:solidFill>
              </a:rPr>
              <a:t>”，就是有了“人的觉醒”的人</a:t>
            </a:r>
            <a:r>
              <a:rPr lang="zh-CN" altLang="en-US" sz="3600"/>
              <a:t>。但是贾宝玉的觉醒，不是看到了自己是个“人”，自感人的尊严，道是看到自己是人当中的“浊沫”，自惭形秽。这似乎很奇怪，其实也不奇怪，无非是他还仅仅是“新人”的胚胎的缘故。  </a:t>
            </a: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52120" y="798195"/>
            <a:ext cx="1158494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/>
              <a:t>贾宝玉对女性的尊重，并不是来自理性的认识，而是来自直接的感受。他对一切“俄冠博带”的“须眉男子”深恶痛绝，又在自己的家庭，自己的身边，长期接触到那么多的美丽聪明的青年女性，看到她们受到不应有的轻视，看到她们的地位是那样屈辱，命运是那样悲惨，对她们又爱又敬，未她们又悲又愤，会过来就更对“须眉男子”深恶痛绝。他对女性的尊重，看来也许有过于美化的地方，其实那只是他所理想的最完美的“人”，穿着女装罢了。他在穿着女装的“人”面前自惭形秽，就是以理想的完美的“人”的标准来要求自己。  </a:t>
            </a:r>
          </a:p>
          <a:p>
            <a:r>
              <a:rPr lang="zh-CN" altLang="en-US" sz="2400"/>
              <a:t>     </a:t>
            </a:r>
            <a:r>
              <a:rPr lang="zh-CN" altLang="en-US" sz="2400">
                <a:solidFill>
                  <a:srgbClr val="FF0000"/>
                </a:solidFill>
              </a:rPr>
              <a:t>贾宝玉对女性的尊重，实质上就是对“人”的尊重。</a:t>
            </a:r>
            <a:r>
              <a:rPr lang="zh-CN" altLang="en-US" sz="2400"/>
              <a:t>他理想者完美的“人”，但是现实中当男人他觉得太丑恶了，只有美丽的女性才能比较能作他塑造“人”的完美形象的原型。他唱的女性的颂歌，其实就是人的颂歌。但是他又眼见一幕又一幕的女性的悲剧，眼见这这人世间仅有的美，逃不了毁灭的命运。他念着《芙蓉女儿诔》，其实就是在悼念整个“人”的毁灭；他痛哭潇湘馆，就是为“人”的毁灭放声一哭。  </a:t>
            </a:r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86410" y="978535"/>
            <a:ext cx="11316970" cy="4892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ym typeface="+mn-ea"/>
              </a:rPr>
              <a:t> 贾宝玉所能寻到的一点光明虽是微弱的，他的心情虽是悲凉的，他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这个艺术形象作为“新人”（尽管还只是胚胎）的力量却是强的</a:t>
            </a:r>
            <a:r>
              <a:rPr lang="zh-CN" altLang="en-US" sz="2400">
                <a:sym typeface="+mn-ea"/>
              </a:rPr>
              <a:t>。这个艺术形象十分可爱。书中有人给他勾出一幅速写肖像：他自己被烫了手，倒问烫了他的那位姑娘疼不疼。他自己大雨淋的水鸡儿似的，反提醒一位姑娘赶紧避雨。没人在跟前，他就自哭自笑的，看见燕子就和燕子子说话，看见鱼儿就和鱼儿说话，见了星星月亮，不是长吁短叹，就是呢哝。他甘心为丫头劳役，受丫头的气。他爱惜东西起来连个线头儿都是好的，糟踏起来值千值万都不管了。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他聪明而憨厚，女性化而不侧媚</a:t>
            </a:r>
            <a:r>
              <a:rPr lang="zh-CN" altLang="en-US" sz="2400">
                <a:sym typeface="+mn-ea"/>
              </a:rPr>
              <a:t>。他喜欢女孩子们，也为女孩子们所喜欢，有其林黛玉是他唯一的知己，可是又一方面，有人认为他是”孽根祸胎，混世魔王”，认为他“怪僻邪缪，不近人情”，认为“潦倒不通事物，愚顽怕读文章”，“天下无能第一，古今不肖无双”，轻一点儿说也是有“痴病”……这样看宝玉的不是他的仇人，而是最疼爱他的祖母、母亲，和“恨铁不成钢”的父亲。她们的观念都是当时最正统的观念。贾宝玉这样复杂的形象，带着光辉和芳泽出现在中国文学史上不是一件小事。 </a:t>
            </a: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26060" y="390525"/>
            <a:ext cx="11825605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/>
              <a:t>                                                       在《红楼梦》之前，在中国文学作品中有许多忠良被馋、英雄失路、才子不遇、家人反目等等。她们不管遭遇到什么不幸，同当时的环境是协调的，同当时的政治道德观念、真善的标准是协调的，这就是说她们代表着当时舆论公认的正义和美好的力量，在作品里总是能得到当时正直善良的人们的了解。赞助和支持，而迫害她们的人，不管怎样嚣张，总归为当时社会所不容，公认为奸邪，为丑类。即使是“梁山好汉”，他们的“忠”也好，“义”也好，“替天行道”也好，仍然包含在封建伦理观念的体系之内。《儒林外史》里的杜少卿，是中国文学作品里第一个正面人物而不大被了解的，但不了解他的只是那些鄙俗的“八股之士”；此外毕竟还有虞士等人了解他，而虞士等人仍是理想化了的封建人物。  </a:t>
            </a:r>
          </a:p>
          <a:p>
            <a:r>
              <a:rPr lang="zh-CN" altLang="en-US" sz="2400"/>
              <a:t>     只有贾宝玉，才是同他的环境完全不协调的。他的整个性格同当时社会，同他所属的阶层，完全格格不入。他只好逃到女儿国里去，尽管她们----包括林黛玉也未必能从理智彻底地了解他，但却能够爱他，暂时给他一个温暖的存身之所，这种情况又是他在世人心目中更见荒诞怪缪。所以他一出场作者便以一首《西江月》描写他与环境的格格不入，其中说他“似傻如狂”，这不禁使人想起了《狂人日记》，从而思考一个问题：贾宝玉可不可以算是那位“狂人”遥遥先驱？  </a:t>
            </a:r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65150" y="935355"/>
            <a:ext cx="1106170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贾宝玉被刻画成了一个天生的“情种”，请说说文中有哪些表现。</a:t>
            </a:r>
          </a:p>
          <a:p>
            <a:endParaRPr lang="zh-CN" altLang="en-US" sz="3200"/>
          </a:p>
          <a:p>
            <a:r>
              <a:rPr lang="zh-CN" altLang="en-US" sz="3200">
                <a:solidFill>
                  <a:srgbClr val="FF0000"/>
                </a:solidFill>
              </a:rPr>
              <a:t>答：一岁时抓周，那世上所有之物摆了无数，他一概不取，伸手只把些脂粉钗环抓来；七八岁时，他就会说：“女儿是水作的骨肉，男人是泥作的骨肉。我见了女儿，我便清爽；见了男子，便觉浊臭逼人”；更有一句因林黛玉而起，对紫娟说的话：“活着，咱们一处活着；不活着，咱们一处化灰作烟，如何？”情已经成了贾宝玉生命的唯一意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6" name="标题 36865"/>
          <p:cNvSpPr>
            <a:spLocks noGrp="1" noRot="1"/>
          </p:cNvSpPr>
          <p:nvPr>
            <p:ph type="ctrTitle"/>
          </p:nvPr>
        </p:nvSpPr>
        <p:spPr/>
        <p:txBody>
          <a:bodyPr anchor="ctr"/>
          <a:lstStyle/>
          <a:p>
            <a:pPr defTabSz="914400">
              <a:buSzTx/>
            </a:pPr>
            <a:r>
              <a:rPr lang="zh-CN" altLang="en-US" sz="7200" kern="1200" baseline="0">
                <a:latin typeface="Arial" panose="020b0604020202020204" pitchFamily="34" charset="0"/>
                <a:ea typeface="华文行楷" pitchFamily="2" charset="-122"/>
              </a:rPr>
              <a:t>金陵十二钗分析</a:t>
            </a:r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7890" name="图片 37889" descr="xinsrc_3411010115173122603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35" y="61913"/>
            <a:ext cx="3140075" cy="4049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1" name="图片 37890" descr="xinsrc_34110101151792122041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9300" y="97790"/>
            <a:ext cx="3282950" cy="3978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2" name="文本框 37891"/>
          <p:cNvSpPr txBox="1"/>
          <p:nvPr/>
        </p:nvSpPr>
        <p:spPr>
          <a:xfrm>
            <a:off x="6572250" y="4241165"/>
            <a:ext cx="523621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可叹停机德，堪怜咏絮才。</a:t>
            </a: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玉带林中挂，金簪雪里埋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6954520" y="622300"/>
            <a:ext cx="468439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3600" b="1">
                <a:solidFill>
                  <a:srgbClr val="333333"/>
                </a:solidFill>
                <a:ea typeface="宋体" panose="02010600030101010101" pitchFamily="2" charset="-122"/>
              </a:rPr>
              <a:t>【判词】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</a:rPr>
              <a:t>钗黛合一</a:t>
            </a:r>
            <a:endParaRPr lang="zh-CN" sz="3600" b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266700"/>
            <a:r>
              <a:rPr lang="zh-CN" sz="3600" b="0">
                <a:solidFill>
                  <a:srgbClr val="333333"/>
                </a:solidFill>
                <a:ea typeface="宋体" panose="02010600030101010101" pitchFamily="2" charset="-122"/>
              </a:rPr>
              <a:t>画着两株枯木，木上悬着一围玉带，又有一堆雪，雪下一股金簪。也有四句言词，道是</a:t>
            </a:r>
            <a:r>
              <a:rPr lang="en-US" sz="3600" b="0">
                <a:solidFill>
                  <a:srgbClr val="3333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endParaRPr lang="en-US" altLang="en-US" sz="3600" b="0">
              <a:solidFill>
                <a:srgbClr val="3333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3515" y="4396105"/>
            <a:ext cx="254000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/>
              <a:t>林黛玉</a:t>
            </a:r>
          </a:p>
          <a:p>
            <a:r>
              <a:rPr lang="zh-CN" altLang="en-US" sz="2400"/>
              <a:t>【花名签】"莫怨东风当自嗟"·风露清愁·芙蓉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569970" y="4396105"/>
            <a:ext cx="254000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/>
              <a:t>薛宝钗</a:t>
            </a:r>
          </a:p>
          <a:p>
            <a:r>
              <a:rPr lang="zh-CN" altLang="en-US" sz="2400"/>
              <a:t>【花名签】:"任是无情也动人"·艳冠群芳·牡丹</a:t>
            </a:r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4" name="文本占位符 38913"/>
          <p:cNvSpPr>
            <a:spLocks noGrp="1" noRot="1"/>
          </p:cNvSpPr>
          <p:nvPr>
            <p:ph type="body" idx="1"/>
          </p:nvPr>
        </p:nvSpPr>
        <p:spPr>
          <a:xfrm>
            <a:off x="367030" y="333375"/>
            <a:ext cx="11584940" cy="5871210"/>
          </a:xfrm>
        </p:spPr>
        <p:txBody>
          <a:bodyPr/>
          <a:lstStyle/>
          <a:p>
            <a:pPr>
              <a:buNone/>
            </a:pPr>
            <a:br>
              <a:rPr lang="en-US" altLang="zh-CN" b="1">
                <a:solidFill>
                  <a:schemeClr val="accent5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en-US" altLang="zh-CN" sz="3600" b="1">
                <a:solidFill>
                  <a:schemeClr val="accent5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“</a:t>
            </a:r>
            <a:r>
              <a:rPr lang="zh-CN" altLang="en-US" sz="3600" b="1">
                <a:solidFill>
                  <a:schemeClr val="accent5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玉带林中挂”，倒过来是指 “林黛玉”。好好的一条玉带，沦落到挂在枯木上，是黛玉才情被忽视，命运悲惨的写照。“金簪雪里埋”，是指薛宝钗如图里的金簪一般，被埋在雪里，也是不得其所，暗示薛宝钗必然遭到冷落孤寒的境遇。她虽然胜了黛玉，当上“宝二奶奶”，但也好景不常，终在宝玉出家离去后，空守闺房，成了封建礼教的牺牲品</a:t>
            </a:r>
            <a:r>
              <a:rPr lang="zh-CN" altLang="en-US" b="1">
                <a:solidFill>
                  <a:schemeClr val="accent5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903605" y="1203960"/>
            <a:ext cx="972248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《红楼梦》中有些人物形象的姓名借助谐音特点表示了作者的某些暗示，试举例两例说明。</a:t>
            </a:r>
          </a:p>
          <a:p>
            <a:endParaRPr lang="zh-CN" altLang="en-US" sz="3600"/>
          </a:p>
          <a:p>
            <a:r>
              <a:rPr lang="zh-CN" altLang="en-US" sz="3600"/>
              <a:t>答：</a:t>
            </a:r>
            <a:r>
              <a:rPr lang="zh-CN" altLang="en-US" sz="3600">
                <a:solidFill>
                  <a:srgbClr val="FF0000"/>
                </a:solidFill>
              </a:rPr>
              <a:t>例如小说一开始就出现的"甄士隐"、"贾雨村"两个人，含有"将真事隐去"，"用假语村言"的意思；宁荣二府四位小姐分别名为"元春"、"迎春"、"探春"、"惜春"，表示贾府四春"原应叹息"。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6243320" y="186690"/>
            <a:ext cx="5828665" cy="5692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/>
              <a:t>林黛玉从小聪明清秀，父母对她爱如珍宝。因母亲早亡，贾母疼爱，接到贾府抚养教育，与贾母、贾宝玉同住。后来又死了父亲，从此常住贾府，贾母等人待她极好。贾元春省亲后，林黛玉入住潇湘馆，在大观园诗社里别号潇湘妃子。她生得倾城倾国容貌，兼有旷世诗才，从不劝宝玉走封建的仕宦道路，不屑于仕途经济。无奈在封建礼教压迫下，林黛玉受尽"风刀霜剑严相逼"之苦，最后于贾宝玉、薛宝钗大婚之夜泪尽而逝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90195" y="844550"/>
            <a:ext cx="5206365" cy="483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【曲】</a:t>
            </a:r>
            <a:r>
              <a:rPr lang="zh-CN" sz="2800" b="0" u="sng">
                <a:solidFill>
                  <a:srgbClr val="FF0000"/>
                </a:solidFill>
                <a:ea typeface="宋体" panose="02010600030101010101" pitchFamily="2" charset="-122"/>
                <a:hlinkClick r:id="rId2"/>
              </a:rPr>
              <a:t>枉凝眉</a:t>
            </a:r>
            <a:endParaRPr lang="zh-CN" sz="2800" b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26670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一个是阆苑仙葩，</a:t>
            </a:r>
          </a:p>
          <a:p>
            <a:pPr indent="26670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一个是美玉无瑕。</a:t>
            </a:r>
          </a:p>
          <a:p>
            <a:pPr indent="26670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若说没奇缘，今生偏又遇着他。</a:t>
            </a:r>
          </a:p>
          <a:p>
            <a:pPr indent="26670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若说有奇缘，如何心事终虚化</a:t>
            </a:r>
            <a:r>
              <a:rPr lang="en-US" sz="28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?</a:t>
            </a:r>
            <a:endParaRPr lang="zh-CN" sz="2800" b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26670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一个枉自嗟呀，</a:t>
            </a:r>
          </a:p>
          <a:p>
            <a:pPr indent="26670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一个空劳牵挂。</a:t>
            </a:r>
          </a:p>
          <a:p>
            <a:pPr indent="26670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一个是水中月，</a:t>
            </a:r>
          </a:p>
          <a:p>
            <a:pPr indent="26670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一个是镜中花。</a:t>
            </a:r>
          </a:p>
          <a:p>
            <a:pPr indent="26670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想眼中能有多少泪珠儿，</a:t>
            </a:r>
          </a:p>
          <a:p>
            <a:pPr indent="26670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怎经得秋流到冬，春流到夏</a:t>
            </a:r>
            <a:r>
              <a:rPr lang="en-US" sz="28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!</a:t>
            </a:r>
            <a:endParaRPr lang="en-US" altLang="en-US" sz="2800" b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742315" y="1074420"/>
            <a:ext cx="1070800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简述体现黛玉多愁善感的一件事。</a:t>
            </a:r>
          </a:p>
          <a:p>
            <a:endParaRPr lang="zh-CN" altLang="en-US" sz="3600"/>
          </a:p>
          <a:p>
            <a:r>
              <a:rPr lang="zh-CN" altLang="en-US" sz="3600">
                <a:solidFill>
                  <a:srgbClr val="FF0000"/>
                </a:solidFill>
              </a:rPr>
              <a:t>答：黛玉葬花。黛玉去怡红院访宝玉，因吃了闭门羹而闷闷不乐，又眼看宝玉送宝钗出来，更生误会，不由触动了寄人篱下的凄凉心境，次日，又遇祭饯花神之日，于是在沁芳桥畔，含泪葬花，借落花悲叹自己的命运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466725" y="1085850"/>
            <a:ext cx="5192395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【曲】终身误</a:t>
            </a:r>
          </a:p>
          <a:p>
            <a:r>
              <a:rPr lang="zh-CN" altLang="en-US" sz="3200">
                <a:solidFill>
                  <a:srgbClr val="FF0000"/>
                </a:solidFill>
              </a:rPr>
              <a:t>都道是金玉良缘，</a:t>
            </a:r>
          </a:p>
          <a:p>
            <a:r>
              <a:rPr lang="zh-CN" altLang="en-US" sz="3200">
                <a:solidFill>
                  <a:srgbClr val="FF0000"/>
                </a:solidFill>
              </a:rPr>
              <a:t>俺只念木石前盟。</a:t>
            </a:r>
          </a:p>
          <a:p>
            <a:r>
              <a:rPr lang="zh-CN" altLang="en-US" sz="3200">
                <a:solidFill>
                  <a:srgbClr val="FF0000"/>
                </a:solidFill>
              </a:rPr>
              <a:t>空对着，山中高士晶莹雪;</a:t>
            </a:r>
          </a:p>
          <a:p>
            <a:r>
              <a:rPr lang="zh-CN" altLang="en-US" sz="3200">
                <a:solidFill>
                  <a:srgbClr val="FF0000"/>
                </a:solidFill>
              </a:rPr>
              <a:t>终不忘，世外仙姝寂寞林。</a:t>
            </a:r>
          </a:p>
          <a:p>
            <a:r>
              <a:rPr lang="zh-CN" altLang="en-US" sz="3200">
                <a:solidFill>
                  <a:srgbClr val="FF0000"/>
                </a:solidFill>
              </a:rPr>
              <a:t>叹人间，美中不足今方信。</a:t>
            </a:r>
          </a:p>
          <a:p>
            <a:r>
              <a:rPr lang="zh-CN" altLang="en-US" sz="3200">
                <a:solidFill>
                  <a:srgbClr val="FF0000"/>
                </a:solidFill>
              </a:rPr>
              <a:t>纵然是齐眉举案，到底意难平。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082665" y="243840"/>
            <a:ext cx="579882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/>
              <a:t>薛宝钗是贾宝玉的姨表姐、妻子，诗号蘅芜君。容貌丰美，举止娴雅，心思缜密。父亲早亡，有母(薛姨妈)和一兄(薛蟠)。宝钗进京后与母亲薛姨妈、哥哥薛蟠暂住于贾府，不久搬出。她挂有一把錾有"不离不弃，芳龄永继"的金锁，与贾宝玉随身所载之玉上所刻之"莫失莫忘，仙寿恒昌"恰好是一对，寓意金玉良缘。后来贾宝玉与薛宝钗成婚，婚后不久，宝玉对黛玉念念不忘，最终出家。薛宝钗独守空闺，孤独地死去。</a:t>
            </a:r>
          </a:p>
        </p:txBody>
      </p:sp>
    </p:spTree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402590" y="921385"/>
            <a:ext cx="11386185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下列是《红楼梦》"金陵十二钗正册"中的一段判词，暗指《红楼梦》中两个女子的命运。清指出这两个女子是谁，并简述其中一个女子的身世与命运。</a:t>
            </a:r>
          </a:p>
          <a:p>
            <a:endParaRPr lang="zh-CN" altLang="en-US" sz="3200"/>
          </a:p>
          <a:p>
            <a:r>
              <a:rPr lang="zh-CN" altLang="en-US" sz="3200"/>
              <a:t>可叹停机德，堪怜咏絮才。玉带林中挂，金簪雪里埋。</a:t>
            </a:r>
          </a:p>
          <a:p>
            <a:endParaRPr lang="zh-CN" altLang="en-US" sz="3200"/>
          </a:p>
          <a:p>
            <a:r>
              <a:rPr lang="zh-CN" altLang="en-US" sz="3200">
                <a:solidFill>
                  <a:srgbClr val="FF0000"/>
                </a:solidFill>
              </a:rPr>
              <a:t>答：①是薛宝钗和林黛玉。②薛宝钗出生于豪富的皇商家庭。她挂有一把金锁，与宝玉"通灵宝玉"恰成一对。但宝玉倾心于林黛玉，于是贾母、王夫人、凤姐等人使用"调包计"让宝、钗成婚。后来宝玉出家，宝钗独守空闺，抱恨终身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649605" y="1167130"/>
            <a:ext cx="1093470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简述薛宝钗与林黛玉的性格差异。</a:t>
            </a:r>
          </a:p>
          <a:p>
            <a:endParaRPr lang="zh-CN" altLang="en-US" sz="3600"/>
          </a:p>
          <a:p>
            <a:r>
              <a:rPr lang="zh-CN" altLang="en-US" sz="3600">
                <a:solidFill>
                  <a:srgbClr val="FF0000"/>
                </a:solidFill>
              </a:rPr>
              <a:t>【答案】薛宝钗深隐心机，表面上“随分从时”“装愚守拙”“罕言寡语”，显得“端庄贤淑”，完全符合封建“淑女”风范。她城府很深，顺从地走在封建礼教为她安排的轨道上;林黛玉冰雪聪明，表面看来，黛玉任性，多疑，敏感，小心眼的，她用她这种独特的方式来反抗封建礼教的束缚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741045" y="937260"/>
            <a:ext cx="1110488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/>
              <a:t>“林黛玉与薛宝钗”这两个文学形象，你更喜欢哪一位，请陈述理由。</a:t>
            </a:r>
          </a:p>
          <a:p>
            <a:endParaRPr lang="zh-CN" altLang="en-US" sz="2800"/>
          </a:p>
          <a:p>
            <a:r>
              <a:rPr lang="zh-CN" altLang="en-US" sz="2800">
                <a:solidFill>
                  <a:srgbClr val="FF0000"/>
                </a:solidFill>
              </a:rPr>
              <a:t>【答案一】我更喜欢林黛玉。虽然薛宝钗恬淡、宽厚，具有大家闺秀的卓越气质，但林黛玉清秀灵幻的外在美、善良坦诚的内涵美、天才才女化身的艺术美的形象更深深地征服了我，赢得了我的由衷地喜爱。</a:t>
            </a:r>
          </a:p>
          <a:p>
            <a:endParaRPr lang="zh-CN" altLang="en-US" sz="2800">
              <a:solidFill>
                <a:srgbClr val="FF0000"/>
              </a:solidFill>
            </a:endParaRPr>
          </a:p>
          <a:p>
            <a:r>
              <a:rPr lang="zh-CN" altLang="en-US" sz="2800">
                <a:solidFill>
                  <a:srgbClr val="FF0000"/>
                </a:solidFill>
              </a:rPr>
              <a:t>【答案二】我更喜欢薛宝钗。虽然林黛玉清秀美丽，善良坦诚，很有才华，但薛宝钗的恬淡、宽厚，温柔豁达的性格，美丽端庄的面容，更有一种“天然去雕饰”的大家闺秀的卓越气质，深深地赢得了我的喜爱。(可以有不同看法，只要言之成理即可。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9939" name="内容占位符 39938" descr="xinsrc_3711010115179842520337"/>
          <p:cNvPicPr>
            <a:picLocks noGrp="1" noRot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028305" y="0"/>
            <a:ext cx="4165600" cy="6858000"/>
          </a:xfrm>
        </p:spPr>
      </p:pic>
      <p:sp>
        <p:nvSpPr>
          <p:cNvPr id="2" name="文本框 1"/>
          <p:cNvSpPr txBox="1"/>
          <p:nvPr/>
        </p:nvSpPr>
        <p:spPr>
          <a:xfrm>
            <a:off x="550545" y="872490"/>
            <a:ext cx="671576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/>
              <a:t>【判词】</a:t>
            </a:r>
          </a:p>
          <a:p>
            <a:r>
              <a:rPr lang="zh-CN" altLang="en-US" sz="2400"/>
              <a:t>画着一张弓，弓上挂着香橼。也有一首歌词云:</a:t>
            </a:r>
          </a:p>
          <a:p>
            <a:r>
              <a:rPr lang="zh-CN" altLang="en-US" sz="2400">
                <a:solidFill>
                  <a:srgbClr val="FF0000"/>
                </a:solidFill>
              </a:rPr>
              <a:t>二十年来辨是非，榴花开处照宫闱。</a:t>
            </a:r>
          </a:p>
          <a:p>
            <a:r>
              <a:rPr lang="zh-CN" altLang="en-US" sz="2400">
                <a:solidFill>
                  <a:srgbClr val="FF0000"/>
                </a:solidFill>
              </a:rPr>
              <a:t>三春怎及初春景，虎兕相逢大梦归。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50545" y="2716530"/>
            <a:ext cx="636270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/>
              <a:t>【曲】恨无常</a:t>
            </a:r>
          </a:p>
          <a:p>
            <a:r>
              <a:rPr lang="zh-CN" altLang="en-US" sz="2400"/>
              <a:t>喜荣华正好，恨无常又到。</a:t>
            </a:r>
          </a:p>
          <a:p>
            <a:r>
              <a:rPr lang="zh-CN" altLang="en-US" sz="2400"/>
              <a:t>眼睁睁，把万事全抛;</a:t>
            </a:r>
          </a:p>
          <a:p>
            <a:r>
              <a:rPr lang="zh-CN" altLang="en-US" sz="2400"/>
              <a:t>荡悠悠，把芳魂消耗。</a:t>
            </a:r>
          </a:p>
          <a:p>
            <a:r>
              <a:rPr lang="zh-CN" altLang="en-US" sz="2400"/>
              <a:t>望家乡，路远山高。</a:t>
            </a:r>
          </a:p>
          <a:p>
            <a:r>
              <a:rPr lang="zh-CN" altLang="en-US" sz="2400"/>
              <a:t>故向爹娘梦里相寻告:</a:t>
            </a:r>
          </a:p>
          <a:p>
            <a:r>
              <a:rPr lang="zh-CN" altLang="en-US" sz="2400"/>
              <a:t>儿命已入黄泉，天伦呵，须要退步抽身早!</a:t>
            </a:r>
          </a:p>
        </p:txBody>
      </p:sp>
      <p:sp>
        <p:nvSpPr>
          <p:cNvPr id="4" name="矩形 3"/>
          <p:cNvSpPr/>
          <p:nvPr/>
        </p:nvSpPr>
        <p:spPr>
          <a:xfrm>
            <a:off x="4632960" y="2829560"/>
            <a:ext cx="29260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贾元春</a:t>
            </a:r>
          </a:p>
        </p:txBody>
      </p:sp>
    </p:spTree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2" name="文本框 40961"/>
          <p:cNvSpPr txBox="1"/>
          <p:nvPr/>
        </p:nvSpPr>
        <p:spPr>
          <a:xfrm>
            <a:off x="535940" y="982345"/>
            <a:ext cx="1152842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Arial" panose="020b0604020202020204" pitchFamily="34" charset="0"/>
              </a:rPr>
              <a:t>第一句“二十年来辨是非”写元春活了二十多年，对人世间的荣辱甘苦有了新的认识，觉得自己实到了“那不 见得人的去处”，“终无意趣 ”。第二句“榴花开处照宫闱 ”写元春从女史到凤藻宫尚书，直至贤德贵妃，荣耀一时，像石榴花盛开时一般火红。在外人看来，作为一个封建社会的女子应该满足了，但元春的结论却是懂得了“辨是非”，认识到了宫廷内部的种种黑暗 和腐败，对自己的生活道路采取了否定的态度</a:t>
            </a:r>
            <a:r>
              <a:rPr lang="en-US" altLang="zh-CN" sz="2400">
                <a:latin typeface="Arial" panose="020b0604020202020204" pitchFamily="34" charset="0"/>
              </a:rPr>
              <a:t>.</a:t>
            </a:r>
            <a:br>
              <a:rPr lang="en-US" altLang="zh-CN" sz="2400">
                <a:latin typeface="Arial" panose="020b0604020202020204" pitchFamily="34" charset="0"/>
              </a:rPr>
            </a:br>
            <a:r>
              <a:rPr lang="zh-CN" altLang="en-US" sz="2400">
                <a:latin typeface="Arial" panose="020b0604020202020204" pitchFamily="34" charset="0"/>
              </a:rPr>
              <a:t>第三句“三春争及初春景”的三春是指元春的三个妹妹迎春、探春、惜春。”“争及初春景”的“初春”寓指元春，这句意思是说迎春、探春、惜 春比不上元春的荣华富贵。 </a:t>
            </a:r>
            <a:br>
              <a:rPr lang="zh-CN" altLang="en-US" sz="2400">
                <a:latin typeface="Arial" panose="020b0604020202020204" pitchFamily="34" charset="0"/>
              </a:rPr>
            </a:br>
            <a:r>
              <a:rPr lang="zh-CN" altLang="en-US" sz="2400">
                <a:latin typeface="Arial" panose="020b0604020202020204" pitchFamily="34" charset="0"/>
              </a:rPr>
              <a:t>最后一句“虎兔相逢大梦归”“虎兔相逢”指虎年和兔年之 交，元春死的十二月既是虎年的末尾，又是兔年的开始，所以说“虎兔相逢”，兔被虎吃掉了，是元春入宫作妃的必然结局。作者在这里把批判的锋芒直接指向了一般人都认为是“神圣”不可侵犯的皇权！</a:t>
            </a:r>
          </a:p>
        </p:txBody>
      </p:sp>
    </p:spTree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986" name="内容占位符 41985" descr="xinsrc_3811010115175462761638"/>
          <p:cNvPicPr>
            <a:picLocks noGrp="1" noRot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7847965" y="0"/>
            <a:ext cx="4364038" cy="6858000"/>
          </a:xfrm>
        </p:spPr>
      </p:pic>
      <p:sp>
        <p:nvSpPr>
          <p:cNvPr id="2" name="文本框 1"/>
          <p:cNvSpPr txBox="1"/>
          <p:nvPr/>
        </p:nvSpPr>
        <p:spPr>
          <a:xfrm>
            <a:off x="438785" y="904875"/>
            <a:ext cx="722376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/>
              <a:t>【判词】</a:t>
            </a:r>
          </a:p>
          <a:p>
            <a:r>
              <a:rPr lang="zh-CN" altLang="en-US" sz="2000"/>
              <a:t>画着两人放风筝，一片大海，一只大船，船中有一女子掩面泣涕之状。也有四句写云:</a:t>
            </a:r>
          </a:p>
          <a:p>
            <a:r>
              <a:rPr lang="zh-CN" altLang="en-US" sz="2000">
                <a:solidFill>
                  <a:srgbClr val="FF0000"/>
                </a:solidFill>
              </a:rPr>
              <a:t>才自精明志自高，生于末世运偏消。</a:t>
            </a:r>
          </a:p>
          <a:p>
            <a:r>
              <a:rPr lang="zh-CN" altLang="en-US" sz="2000">
                <a:solidFill>
                  <a:srgbClr val="FF0000"/>
                </a:solidFill>
              </a:rPr>
              <a:t>清明涕送江边望，千里东风一梦遥。</a:t>
            </a:r>
          </a:p>
          <a:p>
            <a:r>
              <a:rPr lang="zh-CN" altLang="en-US" sz="2000"/>
              <a:t>【曲】分骨肉</a:t>
            </a:r>
          </a:p>
          <a:p>
            <a:r>
              <a:rPr lang="zh-CN" altLang="en-US" sz="2000"/>
              <a:t>一帆风雨路三千，</a:t>
            </a:r>
          </a:p>
          <a:p>
            <a:r>
              <a:rPr lang="zh-CN" altLang="en-US" sz="2000"/>
              <a:t>把骨肉家园齐来抛闪。</a:t>
            </a:r>
          </a:p>
          <a:p>
            <a:r>
              <a:rPr lang="zh-CN" altLang="en-US" sz="2000"/>
              <a:t>恐哭损残年，</a:t>
            </a:r>
          </a:p>
          <a:p>
            <a:r>
              <a:rPr lang="zh-CN" altLang="en-US" sz="2000"/>
              <a:t>告爹娘，休把儿悬念。</a:t>
            </a:r>
          </a:p>
          <a:p>
            <a:r>
              <a:rPr lang="zh-CN" altLang="en-US" sz="2000"/>
              <a:t>自古穷通皆有定，离合岂无缘?</a:t>
            </a:r>
          </a:p>
          <a:p>
            <a:r>
              <a:rPr lang="zh-CN" altLang="en-US" sz="2000"/>
              <a:t>从今分两地，各自保平安。</a:t>
            </a:r>
          </a:p>
          <a:p>
            <a:r>
              <a:rPr lang="zh-CN" altLang="en-US" sz="2000"/>
              <a:t>奴去也，莫牵连。</a:t>
            </a:r>
          </a:p>
          <a:p>
            <a:r>
              <a:rPr lang="zh-CN" altLang="en-US" sz="2000"/>
              <a:t>【花名签】"日边红杏倚云栽"·瑶池仙品·</a:t>
            </a:r>
            <a:r>
              <a:rPr lang="zh-CN" altLang="en-US" sz="2000">
                <a:solidFill>
                  <a:srgbClr val="FF0000"/>
                </a:solidFill>
              </a:rPr>
              <a:t>杏花</a:t>
            </a:r>
            <a:r>
              <a:rPr lang="zh-CN" altLang="en-US" sz="2000"/>
              <a:t>;签文"必得贵婿"</a:t>
            </a:r>
          </a:p>
        </p:txBody>
      </p:sp>
      <p:sp>
        <p:nvSpPr>
          <p:cNvPr id="3" name="矩形 2"/>
          <p:cNvSpPr/>
          <p:nvPr/>
        </p:nvSpPr>
        <p:spPr>
          <a:xfrm>
            <a:off x="4632960" y="2829560"/>
            <a:ext cx="29260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贾探春</a:t>
            </a:r>
          </a:p>
        </p:txBody>
      </p:sp>
    </p:spTree>
  </p:cSld>
  <p:clrMapOvr>
    <a:masterClrMapping/>
  </p:clrMapOvr>
  <p:transition/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10" name="文本框 43009"/>
          <p:cNvSpPr txBox="1"/>
          <p:nvPr/>
        </p:nvSpPr>
        <p:spPr>
          <a:xfrm>
            <a:off x="680720" y="920750"/>
            <a:ext cx="1133030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探春是贾府的三小姐，贾政之妾赵姨娘之女。“才自精明志 自高”。指的是她的志向高远，精明能干，清醒精敏，不被 富贵蒙昏了头。“生于末世运偏消”写她生于封建社会衰亡的末世，又是庶出的不幸，“ 才”、“志”不能得到充分发 挥的可惜。 </a:t>
            </a:r>
            <a:b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“清明涕泣江边望，千里东风一梦遥”暗示探春将远嫁边疆，如断了线的风筝般一去不返，出嫁时乘船而去。句中的“清明”点出她将在清明时分远嫁他乡，如在综观画里的女子一样在船上对着江边“掩面泣涕”，挥别父母家人，往后只能在睡梦中与家人团聚。 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62" name="文本框 143361"/>
          <p:cNvSpPr txBox="1"/>
          <p:nvPr/>
        </p:nvSpPr>
        <p:spPr>
          <a:xfrm>
            <a:off x="318135" y="859155"/>
            <a:ext cx="11555730" cy="49231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黑体" panose="02010600030101010101" pitchFamily="49" charset="-122"/>
                <a:ea typeface="黑体" panose="02010600030101010101" pitchFamily="49" charset="-122"/>
              </a:rPr>
              <a:t>                  </a:t>
            </a:r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红楼梦的序幕</a:t>
            </a:r>
            <a:b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</a:br>
            <a:r>
              <a:rPr lang="zh-CN" altLang="en-US" sz="2600">
                <a:latin typeface="仿宋_GB2312" panose="02010609030101010101" pitchFamily="49" charset="-122"/>
                <a:ea typeface="仿宋_GB2312" panose="02010609030101010101" pitchFamily="49" charset="-122"/>
              </a:rPr>
              <a:t>　　第一回：用“</a:t>
            </a:r>
            <a:r>
              <a:rPr lang="zh-CN" altLang="en-US" sz="2600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女娲补天</a:t>
            </a:r>
            <a:r>
              <a:rPr lang="zh-CN" altLang="en-US" sz="2600">
                <a:latin typeface="仿宋_GB2312" panose="02010609030101010101" pitchFamily="49" charset="-122"/>
                <a:ea typeface="仿宋_GB2312" panose="02010609030101010101" pitchFamily="49" charset="-122"/>
              </a:rPr>
              <a:t>”、“</a:t>
            </a:r>
            <a:r>
              <a:rPr lang="zh-CN" altLang="en-US" sz="2600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木石前盟</a:t>
            </a:r>
            <a:r>
              <a:rPr lang="zh-CN" altLang="en-US" sz="2600">
                <a:latin typeface="仿宋_GB2312" panose="02010609030101010101" pitchFamily="49" charset="-122"/>
                <a:ea typeface="仿宋_GB2312" panose="02010609030101010101" pitchFamily="49" charset="-122"/>
              </a:rPr>
              <a:t>”两个神话故事作楔子。 </a:t>
            </a:r>
            <a:br>
              <a:rPr lang="zh-CN" altLang="en-US" sz="2600">
                <a:latin typeface="仿宋_GB2312" panose="02010609030101010101" pitchFamily="49" charset="-122"/>
                <a:ea typeface="仿宋_GB2312" panose="02010609030101010101" pitchFamily="49" charset="-122"/>
              </a:rPr>
            </a:br>
            <a:r>
              <a:rPr lang="zh-CN" altLang="en-US" sz="2600">
                <a:latin typeface="仿宋_GB2312" panose="02010609030101010101" pitchFamily="49" charset="-122"/>
                <a:ea typeface="仿宋_GB2312" panose="02010609030101010101" pitchFamily="49" charset="-122"/>
              </a:rPr>
              <a:t>　　在</a:t>
            </a:r>
            <a:r>
              <a:rPr lang="zh-CN" altLang="en-US" sz="2600">
                <a:solidFill>
                  <a:srgbClr val="FF33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“女祸补天”</a:t>
            </a:r>
            <a:r>
              <a:rPr lang="zh-CN" altLang="en-US" sz="2600">
                <a:latin typeface="仿宋_GB2312" panose="02010609030101010101" pitchFamily="49" charset="-122"/>
                <a:ea typeface="仿宋_GB2312" panose="02010609030101010101" pitchFamily="49" charset="-122"/>
              </a:rPr>
              <a:t>的故事中，作者特意描写了一块无材补天的顽石，这便是随贾宝玉一起降生又为贾宝玉随身佩戴的通灵宝玉。它对贾宝玉的叛逆性格有隐喻作用。</a:t>
            </a:r>
            <a:br>
              <a:rPr lang="zh-CN" altLang="en-US" sz="2600">
                <a:latin typeface="仿宋_GB2312" panose="02010609030101010101" pitchFamily="49" charset="-122"/>
                <a:ea typeface="仿宋_GB2312" panose="02010609030101010101" pitchFamily="49" charset="-122"/>
              </a:rPr>
            </a:br>
            <a:r>
              <a:rPr lang="zh-CN" altLang="en-US" sz="2600">
                <a:latin typeface="仿宋_GB2312" panose="02010609030101010101" pitchFamily="49" charset="-122"/>
                <a:ea typeface="仿宋_GB2312" panose="02010609030101010101" pitchFamily="49" charset="-122"/>
              </a:rPr>
              <a:t>　　</a:t>
            </a:r>
            <a:r>
              <a:rPr lang="zh-CN" altLang="en-US" sz="2600">
                <a:solidFill>
                  <a:srgbClr val="FF33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“木石前盟” </a:t>
            </a:r>
            <a:r>
              <a:rPr lang="zh-CN" altLang="en-US" sz="2600">
                <a:latin typeface="仿宋_GB2312" panose="02010609030101010101" pitchFamily="49" charset="-122"/>
                <a:ea typeface="仿宋_GB2312" panose="02010609030101010101" pitchFamily="49" charset="-122"/>
              </a:rPr>
              <a:t>讲这块“无材补天”的顽石与绛珠仙草的关系。顽石在投胎入世之前，曾变为神瑛侍者以甘露灌溉绛珠仙草，使其得以久延岁月，并幻化人形，修成女体，在顽石下世之时，为酬报灌溉之德，也要同去走一遭，把一生所有的眼泪还他。这便是林黛玉。因为这段缘分，林黛玉初见宝玉时才有好生奇怪，像在那里见过的感觉；贾宝玉也觉得这个妹妹曾见过的。至于“还泪”之说，正与 “只怕他的病一生也不能好的了。若要好时，除非从此以后总不许见哭声”相照应。 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340995" y="899795"/>
            <a:ext cx="11511915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贾探春是贾政之妾赵姨娘所生，贾府三小姐。她精明能干，有心机，能决断，连王夫人与凤姐都让她几分，有"玫瑰花"之诨名。她的诗号为"蕉下客"。赵姨娘在贾母王夫人面前阻碍女儿施展抱负，更被贾府其他小人挑唆，时常欺辱女儿。抄检大观园时，探春令丫环秉烛开门，严阵以待;王善保家的欺负她庶出，对她动手动脚，当场挨了一巴掌;她一声令下，丫头即出面抵挡，颇有大将风度。她对贾府面临的大厦将倾的危局颇有感触，她用"兴利除弊"的改革来挽救，在宝钗帮助下颇有成效。原文第七十一回，贾府为贾史氏过寿辰时，她被南安太妃看中，被安排远"和藩"远嫁为下一任南安王的王妃，随后发配边疆。</a:t>
            </a:r>
          </a:p>
        </p:txBody>
      </p:sp>
    </p:spTree>
  </p:cSld>
  <p:clrMapOvr>
    <a:masterClrMapping/>
  </p:clrMapOvr>
  <p:transition/>
  <p:timing/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4034" name="内容占位符 44033" descr="xinsrc_3611010115177812188935"/>
          <p:cNvPicPr>
            <a:picLocks noGrp="1" noRot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8400733" y="115888"/>
            <a:ext cx="3816350" cy="6192837"/>
          </a:xfrm>
        </p:spPr>
      </p:pic>
      <p:sp>
        <p:nvSpPr>
          <p:cNvPr id="2" name="文本框 1"/>
          <p:cNvSpPr txBox="1"/>
          <p:nvPr/>
        </p:nvSpPr>
        <p:spPr>
          <a:xfrm>
            <a:off x="704850" y="1089025"/>
            <a:ext cx="6858000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solidFill>
                  <a:schemeClr val="tx1"/>
                </a:solidFill>
              </a:rPr>
              <a:t>【判词】</a:t>
            </a:r>
          </a:p>
          <a:p>
            <a:r>
              <a:rPr lang="zh-CN" altLang="en-US" sz="2000">
                <a:solidFill>
                  <a:schemeClr val="tx1"/>
                </a:solidFill>
              </a:rPr>
              <a:t>画几缕飞云，一湾逝水。其词曰:</a:t>
            </a:r>
          </a:p>
          <a:p>
            <a:r>
              <a:rPr lang="zh-CN" altLang="en-US" sz="2000">
                <a:solidFill>
                  <a:srgbClr val="FF0000"/>
                </a:solidFill>
              </a:rPr>
              <a:t>富贵又何为，襁褓之间父母违。</a:t>
            </a:r>
          </a:p>
          <a:p>
            <a:r>
              <a:rPr lang="zh-CN" altLang="en-US" sz="2000">
                <a:solidFill>
                  <a:srgbClr val="FF0000"/>
                </a:solidFill>
              </a:rPr>
              <a:t>转眼吊斜晖，湘江水逝楚云飞。</a:t>
            </a:r>
          </a:p>
          <a:p>
            <a:r>
              <a:rPr lang="zh-CN" altLang="en-US" sz="2000">
                <a:solidFill>
                  <a:schemeClr val="tx1"/>
                </a:solidFill>
              </a:rPr>
              <a:t>【曲】乐中悲</a:t>
            </a:r>
          </a:p>
          <a:p>
            <a:r>
              <a:rPr lang="zh-CN" altLang="en-US" sz="2000">
                <a:solidFill>
                  <a:schemeClr val="tx1"/>
                </a:solidFill>
              </a:rPr>
              <a:t>襁褓中，父母叹双亡。</a:t>
            </a:r>
          </a:p>
          <a:p>
            <a:r>
              <a:rPr lang="zh-CN" altLang="en-US" sz="2000">
                <a:solidFill>
                  <a:schemeClr val="tx1"/>
                </a:solidFill>
              </a:rPr>
              <a:t>纵居那绮罗丛，谁知娇养?</a:t>
            </a:r>
          </a:p>
          <a:p>
            <a:r>
              <a:rPr lang="zh-CN" altLang="en-US" sz="2000">
                <a:solidFill>
                  <a:schemeClr val="tx1"/>
                </a:solidFill>
              </a:rPr>
              <a:t>幸生来，英豪阔大宽宏量，</a:t>
            </a:r>
          </a:p>
          <a:p>
            <a:r>
              <a:rPr lang="zh-CN" altLang="en-US" sz="2000">
                <a:solidFill>
                  <a:schemeClr val="tx1"/>
                </a:solidFill>
              </a:rPr>
              <a:t>从未将儿女私情略萦心上。</a:t>
            </a:r>
          </a:p>
          <a:p>
            <a:r>
              <a:rPr lang="zh-CN" altLang="en-US" sz="2000">
                <a:solidFill>
                  <a:schemeClr val="tx1"/>
                </a:solidFill>
              </a:rPr>
              <a:t>好一似，霁月光风耀玉堂。</a:t>
            </a:r>
          </a:p>
          <a:p>
            <a:r>
              <a:rPr lang="zh-CN" altLang="en-US" sz="2000">
                <a:solidFill>
                  <a:schemeClr val="tx1"/>
                </a:solidFill>
              </a:rPr>
              <a:t>厮配得才貌仙郎，博得个地久天长，</a:t>
            </a:r>
          </a:p>
          <a:p>
            <a:r>
              <a:rPr lang="zh-CN" altLang="en-US" sz="2000">
                <a:solidFill>
                  <a:schemeClr val="tx1"/>
                </a:solidFill>
              </a:rPr>
              <a:t>准折得幼年时坎坷形状。</a:t>
            </a:r>
          </a:p>
          <a:p>
            <a:r>
              <a:rPr lang="zh-CN" altLang="en-US" sz="2000">
                <a:solidFill>
                  <a:schemeClr val="tx1"/>
                </a:solidFill>
              </a:rPr>
              <a:t>终久是云散高唐，水涸湘江。</a:t>
            </a:r>
          </a:p>
          <a:p>
            <a:r>
              <a:rPr lang="zh-CN" altLang="en-US" sz="2000">
                <a:solidFill>
                  <a:schemeClr val="tx1"/>
                </a:solidFill>
              </a:rPr>
              <a:t>这是尘寰中消长数应当，何必枉悲伤!</a:t>
            </a:r>
          </a:p>
          <a:p>
            <a:r>
              <a:rPr lang="zh-CN" altLang="en-US" sz="2000">
                <a:solidFill>
                  <a:schemeClr val="tx1"/>
                </a:solidFill>
              </a:rPr>
              <a:t>【花名签】"只恐夜深花睡去"·香梦沉酣·海棠花</a:t>
            </a:r>
          </a:p>
        </p:txBody>
      </p:sp>
      <p:sp>
        <p:nvSpPr>
          <p:cNvPr id="3" name="矩形 2"/>
          <p:cNvSpPr/>
          <p:nvPr/>
        </p:nvSpPr>
        <p:spPr>
          <a:xfrm>
            <a:off x="4632960" y="2829560"/>
            <a:ext cx="29260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史湘云</a:t>
            </a:r>
          </a:p>
        </p:txBody>
      </p:sp>
    </p:spTree>
  </p:cSld>
  <p:clrMapOvr>
    <a:masterClrMapping/>
  </p:clrMapOvr>
  <p:transition/>
  <p:timing/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8" name="文本框 45057"/>
          <p:cNvSpPr txBox="1"/>
          <p:nvPr/>
        </p:nvSpPr>
        <p:spPr>
          <a:xfrm>
            <a:off x="250825" y="1002665"/>
            <a:ext cx="1142936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楷体_GB2312" panose="02010609030101010101" pitchFamily="49" charset="-122"/>
                <a:ea typeface="楷体_GB2312" panose="02010609030101010101" pitchFamily="49" charset="-122"/>
              </a:rPr>
              <a:t>"</a:t>
            </a:r>
            <a:r>
              <a:rPr lang="zh-CN" altLang="en-US" sz="3200">
                <a:latin typeface="楷体_GB2312" panose="02010609030101010101" pitchFamily="49" charset="-122"/>
                <a:ea typeface="楷体_GB2312" panose="02010609030101010101" pitchFamily="49" charset="-122"/>
              </a:rPr>
              <a:t>富贵又如何？襁褓之间父母违</a:t>
            </a:r>
            <a:r>
              <a:rPr lang="en-US" altLang="zh-CN" sz="3200">
                <a:latin typeface="楷体_GB2312" panose="02010609030101010101" pitchFamily="49" charset="-122"/>
                <a:ea typeface="楷体_GB2312" panose="02010609030101010101" pitchFamily="49" charset="-122"/>
              </a:rPr>
              <a:t>"</a:t>
            </a:r>
            <a:r>
              <a:rPr lang="zh-CN" altLang="en-US" sz="3200">
                <a:latin typeface="楷体_GB2312" panose="02010609030101010101" pitchFamily="49" charset="-122"/>
                <a:ea typeface="楷体_GB2312" panose="02010609030101010101" pitchFamily="49" charset="-122"/>
              </a:rPr>
              <a:t>写湘云生于封建侯门富贵之家。所谓“阿房宫，三百里，住不下金陵一个史”，指的就是她家。但这又能怎么样？湘云在婴儿时期</a:t>
            </a:r>
            <a:r>
              <a:rPr lang="en-US" altLang="zh-CN" sz="3200">
                <a:latin typeface="楷体_GB2312" panose="02010609030101010101" pitchFamily="49" charset="-122"/>
                <a:ea typeface="楷体_GB2312" panose="02010609030101010101" pitchFamily="49" charset="-122"/>
              </a:rPr>
              <a:t>"</a:t>
            </a:r>
            <a:r>
              <a:rPr lang="zh-CN" altLang="en-US" sz="3200">
                <a:latin typeface="楷体_GB2312" panose="02010609030101010101" pitchFamily="49" charset="-122"/>
                <a:ea typeface="楷体_GB2312" panose="02010609030101010101" pitchFamily="49" charset="-122"/>
              </a:rPr>
              <a:t>襁褓之间</a:t>
            </a:r>
            <a:r>
              <a:rPr lang="en-US" altLang="zh-CN" sz="3200">
                <a:latin typeface="楷体_GB2312" panose="02010609030101010101" pitchFamily="49" charset="-122"/>
                <a:ea typeface="楷体_GB2312" panose="02010609030101010101" pitchFamily="49" charset="-122"/>
              </a:rPr>
              <a:t>"</a:t>
            </a:r>
            <a:r>
              <a:rPr lang="zh-CN" altLang="en-US" sz="3200">
                <a:latin typeface="楷体_GB2312" panose="02010609030101010101" pitchFamily="49" charset="-122"/>
                <a:ea typeface="楷体_GB2312" panose="02010609030101010101" pitchFamily="49" charset="-122"/>
              </a:rPr>
              <a:t>父母便去世了。虽然富贵而无人关心，从小没得过温暖。</a:t>
            </a:r>
            <a:br>
              <a:rPr lang="zh-CN" altLang="en-US" sz="3200"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en-US" altLang="zh-CN" sz="3200">
                <a:latin typeface="楷体_GB2312" panose="02010609030101010101" pitchFamily="49" charset="-122"/>
                <a:ea typeface="楷体_GB2312" panose="02010609030101010101" pitchFamily="49" charset="-122"/>
              </a:rPr>
              <a:t>"</a:t>
            </a:r>
            <a:r>
              <a:rPr lang="zh-CN" altLang="en-US" sz="3200">
                <a:latin typeface="楷体_GB2312" panose="02010609030101010101" pitchFamily="49" charset="-122"/>
                <a:ea typeface="楷体_GB2312" panose="02010609030101010101" pitchFamily="49" charset="-122"/>
              </a:rPr>
              <a:t>展眼吊斜辉，湘江水逝楚云飞</a:t>
            </a:r>
            <a:r>
              <a:rPr lang="en-US" altLang="zh-CN" sz="3200">
                <a:latin typeface="楷体_GB2312" panose="02010609030101010101" pitchFamily="49" charset="-122"/>
                <a:ea typeface="楷体_GB2312" panose="02010609030101010101" pitchFamily="49" charset="-122"/>
              </a:rPr>
              <a:t>"</a:t>
            </a:r>
            <a:r>
              <a:rPr lang="zh-CN" altLang="en-US" sz="3200">
                <a:latin typeface="楷体_GB2312" panose="02010609030101010101" pitchFamily="49" charset="-122"/>
                <a:ea typeface="楷体_GB2312" panose="02010609030101010101" pitchFamily="49" charset="-122"/>
              </a:rPr>
              <a:t>第三句</a:t>
            </a:r>
            <a:r>
              <a:rPr lang="en-US" altLang="zh-CN" sz="3200">
                <a:latin typeface="楷体_GB2312" panose="02010609030101010101" pitchFamily="49" charset="-122"/>
                <a:ea typeface="楷体_GB2312" panose="02010609030101010101" pitchFamily="49" charset="-122"/>
              </a:rPr>
              <a:t>"</a:t>
            </a:r>
            <a:r>
              <a:rPr lang="zh-CN" altLang="en-US" sz="3200">
                <a:latin typeface="楷体_GB2312" panose="02010609030101010101" pitchFamily="49" charset="-122"/>
                <a:ea typeface="楷体_GB2312" panose="02010609030101010101" pitchFamily="49" charset="-122"/>
              </a:rPr>
              <a:t>展眼吊斜辉</a:t>
            </a:r>
            <a:r>
              <a:rPr lang="en-US" altLang="zh-CN" sz="3200">
                <a:latin typeface="楷体_GB2312" panose="02010609030101010101" pitchFamily="49" charset="-122"/>
                <a:ea typeface="楷体_GB2312" panose="02010609030101010101" pitchFamily="49" charset="-122"/>
              </a:rPr>
              <a:t>"</a:t>
            </a:r>
            <a:r>
              <a:rPr lang="zh-CN" altLang="en-US" sz="3200">
                <a:latin typeface="楷体_GB2312" panose="02010609030101010101" pitchFamily="49" charset="-122"/>
                <a:ea typeface="楷体_GB2312" panose="02010609030101010101" pitchFamily="49" charset="-122"/>
              </a:rPr>
              <a:t>说的是转眼之间，只有湘云一人独自面对落日感伤了。</a:t>
            </a:r>
            <a:r>
              <a:rPr lang="en-US" altLang="zh-CN" sz="3200">
                <a:latin typeface="楷体_GB2312" panose="02010609030101010101" pitchFamily="49" charset="-122"/>
                <a:ea typeface="楷体_GB2312" panose="02010609030101010101" pitchFamily="49" charset="-122"/>
              </a:rPr>
              <a:t>"</a:t>
            </a:r>
            <a:r>
              <a:rPr lang="zh-CN" altLang="en-US" sz="3200">
                <a:latin typeface="楷体_GB2312" panose="02010609030101010101" pitchFamily="49" charset="-122"/>
                <a:ea typeface="楷体_GB2312" panose="02010609030101010101" pitchFamily="49" charset="-122"/>
              </a:rPr>
              <a:t>湘江水逝楚云飞</a:t>
            </a:r>
            <a:r>
              <a:rPr lang="en-US" altLang="zh-CN" sz="3200">
                <a:latin typeface="楷体_GB2312" panose="02010609030101010101" pitchFamily="49" charset="-122"/>
                <a:ea typeface="楷体_GB2312" panose="02010609030101010101" pitchFamily="49" charset="-122"/>
              </a:rPr>
              <a:t>"</a:t>
            </a:r>
            <a:r>
              <a:rPr lang="zh-CN" altLang="en-US" sz="3200">
                <a:latin typeface="楷体_GB2312" panose="02010609030101010101" pitchFamily="49" charset="-122"/>
                <a:ea typeface="楷体_GB2312" panose="02010609030101010101" pitchFamily="49" charset="-122"/>
              </a:rPr>
              <a:t>点出了</a:t>
            </a:r>
            <a:r>
              <a:rPr lang="en-US" altLang="zh-CN" sz="3200">
                <a:latin typeface="楷体_GB2312" panose="02010609030101010101" pitchFamily="49" charset="-122"/>
                <a:ea typeface="楷体_GB2312" panose="02010609030101010101" pitchFamily="49" charset="-122"/>
              </a:rPr>
              <a:t>"</a:t>
            </a:r>
            <a:r>
              <a:rPr lang="zh-CN" altLang="en-US" sz="3200">
                <a:latin typeface="楷体_GB2312" panose="02010609030101010101" pitchFamily="49" charset="-122"/>
                <a:ea typeface="楷体_GB2312" panose="02010609030101010101" pitchFamily="49" charset="-122"/>
              </a:rPr>
              <a:t>湘云</a:t>
            </a:r>
            <a:r>
              <a:rPr lang="en-US" altLang="zh-CN" sz="3200">
                <a:latin typeface="楷体_GB2312" panose="02010609030101010101" pitchFamily="49" charset="-122"/>
                <a:ea typeface="楷体_GB2312" panose="02010609030101010101" pitchFamily="49" charset="-122"/>
              </a:rPr>
              <a:t>"</a:t>
            </a:r>
            <a:r>
              <a:rPr lang="zh-CN" altLang="en-US" sz="3200">
                <a:latin typeface="楷体_GB2312" panose="02010609030101010101" pitchFamily="49" charset="-122"/>
                <a:ea typeface="楷体_GB2312" panose="02010609030101010101" pitchFamily="49" charset="-122"/>
              </a:rPr>
              <a:t>二字。湘江在湖南，地属古代的楚国，故有楚云之称。湘江流逝，楚云飞散，隐喻史家衰败以及湘云夫妇生活的短暂，用的是楚怀王梦见巫山神女与之欢会的典故。</a:t>
            </a:r>
          </a:p>
        </p:txBody>
      </p:sp>
    </p:spTree>
  </p:cSld>
  <p:clrMapOvr>
    <a:masterClrMapping/>
  </p:clrMapOvr>
  <p:transition/>
  <p:timing/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240030" y="810260"/>
            <a:ext cx="1133094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史湘云是贾母的侄孙女。她是豪门千金，但从小父母双亡，由叔父史鼎抚养，而婶婶对她并不好。在叔叔家，她一点儿也作不得主，且不时要做针线活至三更。她的身世与林黛玉有些相似，但她心直口快，开朗豪爽，爱淘气，甚至敢于喝醉酒后在园子里的大青石上睡大觉。她乐观开朗，是金陵十二钗中活得最明白的一位。她和宝玉也算很亲密，在一起时，有时亲热，有时也会恼火。但襟怀坦荡的她从未把儿女私情略萦心上。她嫁与卫若兰，最后他暴病而亡，湘云守寡，悲痛欲绝。但是由于受到宝钗"虽离别亦能自安"的乐观精神影响，她逐渐战胜挫折。</a:t>
            </a:r>
          </a:p>
        </p:txBody>
      </p:sp>
    </p:spTree>
  </p:cSld>
  <p:clrMapOvr>
    <a:masterClrMapping/>
  </p:clrMapOvr>
  <p:transition/>
  <p:timing/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6082" name="内容占位符 46081" descr="xinsrc_4011010115173591062941"/>
          <p:cNvPicPr>
            <a:picLocks noGrp="1" noRot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8173403" y="10160"/>
            <a:ext cx="4095750" cy="5472113"/>
          </a:xfrm>
        </p:spPr>
      </p:pic>
      <p:sp>
        <p:nvSpPr>
          <p:cNvPr id="2" name="文本框 1"/>
          <p:cNvSpPr txBox="1"/>
          <p:nvPr/>
        </p:nvSpPr>
        <p:spPr>
          <a:xfrm>
            <a:off x="564515" y="798195"/>
            <a:ext cx="649033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/>
              <a:t>【判词】</a:t>
            </a:r>
          </a:p>
          <a:p>
            <a:r>
              <a:rPr lang="zh-CN" altLang="en-US" sz="2400"/>
              <a:t>画着一块美玉，落在泥垢之中。其断语云:</a:t>
            </a:r>
          </a:p>
          <a:p>
            <a:r>
              <a:rPr lang="zh-CN" altLang="en-US" sz="2400">
                <a:solidFill>
                  <a:srgbClr val="FF0000"/>
                </a:solidFill>
              </a:rPr>
              <a:t>欲洁何曾洁，云空未必空。</a:t>
            </a:r>
          </a:p>
          <a:p>
            <a:r>
              <a:rPr lang="zh-CN" altLang="en-US" sz="2400">
                <a:solidFill>
                  <a:srgbClr val="FF0000"/>
                </a:solidFill>
              </a:rPr>
              <a:t>可怜金玉质，终陷淖泥中。</a:t>
            </a:r>
          </a:p>
          <a:p>
            <a:r>
              <a:rPr lang="zh-CN" altLang="en-US" sz="2400"/>
              <a:t>【曲】世难容</a:t>
            </a:r>
          </a:p>
          <a:p>
            <a:r>
              <a:rPr lang="zh-CN" altLang="en-US" sz="2400"/>
              <a:t>气质美如兰，才华阜比仙。</a:t>
            </a:r>
          </a:p>
          <a:p>
            <a:r>
              <a:rPr lang="zh-CN" altLang="en-US" sz="2400"/>
              <a:t>天生成孤僻人皆罕。</a:t>
            </a:r>
          </a:p>
          <a:p>
            <a:r>
              <a:rPr lang="zh-CN" altLang="en-US" sz="2400"/>
              <a:t>你道是啖肉食腥膻，视绮罗俗厌，</a:t>
            </a:r>
          </a:p>
          <a:p>
            <a:r>
              <a:rPr lang="zh-CN" altLang="en-US" sz="2400"/>
              <a:t>却不知太高人愈妒，过洁世同嫌。</a:t>
            </a:r>
          </a:p>
          <a:p>
            <a:r>
              <a:rPr lang="zh-CN" altLang="en-US" sz="2400"/>
              <a:t>可叹这，青灯古殿人将老，</a:t>
            </a:r>
          </a:p>
          <a:p>
            <a:r>
              <a:rPr lang="zh-CN" altLang="en-US" sz="2400"/>
              <a:t>辜负了，红粉朱楼春色阑。</a:t>
            </a:r>
          </a:p>
          <a:p>
            <a:r>
              <a:rPr lang="zh-CN" altLang="en-US" sz="2400"/>
              <a:t>到头来，依旧是风尘肮脏违心愿。</a:t>
            </a:r>
          </a:p>
          <a:p>
            <a:r>
              <a:rPr lang="zh-CN" altLang="en-US" sz="2400"/>
              <a:t>好一似，无瑕白玉遭泥陷，</a:t>
            </a:r>
          </a:p>
          <a:p>
            <a:r>
              <a:rPr lang="zh-CN" altLang="en-US" sz="2400"/>
              <a:t>又何须，王孙公子叹无缘。</a:t>
            </a:r>
          </a:p>
        </p:txBody>
      </p:sp>
      <p:sp>
        <p:nvSpPr>
          <p:cNvPr id="3" name="矩形 2"/>
          <p:cNvSpPr/>
          <p:nvPr/>
        </p:nvSpPr>
        <p:spPr>
          <a:xfrm>
            <a:off x="5090160" y="2829560"/>
            <a:ext cx="20116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妙玉</a:t>
            </a:r>
          </a:p>
        </p:txBody>
      </p:sp>
    </p:spTree>
  </p:cSld>
  <p:clrMapOvr>
    <a:masterClrMapping/>
  </p:clrMapOvr>
  <p:transition/>
  <p:timing/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536575" y="904240"/>
            <a:ext cx="11430000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/>
              <a:t>妙玉是苏州人氏。她祖上是读书仕宦人家。因自幼多病，买了许多替身(旧时迷信认为命中有灾难的人应该舍身出家做僧、道，有钱人家买穷人家子女代替出家，叫替身)，皆不中用。只得自己入了空门，身体才好，故一直带发修行。父母已亡，身边带两个老嬷嬷，一个小丫头服侍。她极通文墨，极熟经典，模样又极好。十七岁时随师父到长安修行，师父圆寂后，被贾家请入栊翠庵带发修行。她有着玉一样的性格，容不得一丝的杂质，以至于她要把刘姥姥用过了一次的杯子扔掉。才华横溢，品位高雅，栊翠庵品茶，刻画她茶艺精湛，中秋夜联诗，塑造她为"红楼诗仙"。贾母病危，妙玉不请自来，探望病情。贾母出殡次日，妙玉被贼人掳走，宝玉悲伤叹惋。下落不明，原著中是这样写道:不知妙玉被劫或是甘受侮辱，还是不屈而死，不知下落，也难妄拟 。</a:t>
            </a:r>
          </a:p>
        </p:txBody>
      </p:sp>
    </p:spTree>
  </p:cSld>
  <p:clrMapOvr>
    <a:masterClrMapping/>
  </p:clrMapOvr>
  <p:transition/>
  <p:timing/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8130" name="内容占位符 48129" descr="xinsrc_391101011517734757240"/>
          <p:cNvPicPr>
            <a:picLocks noGrp="1" noRot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8685213" y="60643"/>
            <a:ext cx="3525837" cy="5832475"/>
          </a:xfrm>
        </p:spPr>
      </p:pic>
      <p:sp>
        <p:nvSpPr>
          <p:cNvPr id="2" name="文本框 1"/>
          <p:cNvSpPr txBox="1"/>
          <p:nvPr/>
        </p:nvSpPr>
        <p:spPr>
          <a:xfrm>
            <a:off x="607060" y="798195"/>
            <a:ext cx="598233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/>
              <a:t>【判词】</a:t>
            </a:r>
          </a:p>
          <a:p>
            <a:r>
              <a:rPr lang="zh-CN" altLang="en-US" sz="2800"/>
              <a:t>画着个恶狼，追扑一美女，欲啖之意。其书云:</a:t>
            </a:r>
          </a:p>
          <a:p>
            <a:r>
              <a:rPr lang="zh-CN" altLang="en-US" sz="2800">
                <a:solidFill>
                  <a:srgbClr val="FF0000"/>
                </a:solidFill>
              </a:rPr>
              <a:t>子系中山狼，得志便猖狂。</a:t>
            </a:r>
          </a:p>
          <a:p>
            <a:r>
              <a:rPr lang="zh-CN" altLang="en-US" sz="2800">
                <a:solidFill>
                  <a:srgbClr val="FF0000"/>
                </a:solidFill>
              </a:rPr>
              <a:t>金闺花柳质，一载赴黄粱。</a:t>
            </a:r>
          </a:p>
          <a:p>
            <a:r>
              <a:rPr lang="zh-CN" altLang="en-US" sz="2800"/>
              <a:t>【曲】喜冤家</a:t>
            </a:r>
          </a:p>
          <a:p>
            <a:r>
              <a:rPr lang="zh-CN" altLang="en-US" sz="2800"/>
              <a:t>中山狼，无情兽，</a:t>
            </a:r>
          </a:p>
          <a:p>
            <a:r>
              <a:rPr lang="zh-CN" altLang="en-US" sz="2800"/>
              <a:t>全不念当日根由。</a:t>
            </a:r>
          </a:p>
          <a:p>
            <a:r>
              <a:rPr lang="zh-CN" altLang="en-US" sz="2800"/>
              <a:t>一味的，骄奢淫荡贪欢媾。</a:t>
            </a:r>
          </a:p>
          <a:p>
            <a:r>
              <a:rPr lang="zh-CN" altLang="en-US" sz="2800"/>
              <a:t>觑着那，侯门艳质同蒲柳，</a:t>
            </a:r>
          </a:p>
          <a:p>
            <a:r>
              <a:rPr lang="zh-CN" altLang="en-US" sz="2800"/>
              <a:t>作践的，公府千金似下流。</a:t>
            </a:r>
          </a:p>
          <a:p>
            <a:r>
              <a:rPr lang="zh-CN" altLang="en-US" sz="2800"/>
              <a:t>叹芳魂艳魄，一载荡悠悠。</a:t>
            </a:r>
          </a:p>
        </p:txBody>
      </p:sp>
      <p:sp>
        <p:nvSpPr>
          <p:cNvPr id="3" name="矩形 2"/>
          <p:cNvSpPr/>
          <p:nvPr/>
        </p:nvSpPr>
        <p:spPr>
          <a:xfrm>
            <a:off x="4632960" y="2829560"/>
            <a:ext cx="29260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贾迎春</a:t>
            </a:r>
          </a:p>
        </p:txBody>
      </p:sp>
    </p:spTree>
  </p:cSld>
  <p:clrMapOvr>
    <a:masterClrMapping/>
  </p:clrMapOvr>
  <p:transition/>
  <p:timing/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154" name="文本框 49153"/>
          <p:cNvSpPr txBox="1"/>
          <p:nvPr/>
        </p:nvSpPr>
        <p:spPr>
          <a:xfrm>
            <a:off x="400685" y="1144905"/>
            <a:ext cx="1139063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首句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子系中山狼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中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子系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二字合成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孙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的繁体字，指的是迎春的丈夫孙绍祖。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中山狼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用的是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中山狼传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的典故，喻凶狠残暴而又忘恩负义的人。这里是比喻迎春丈夫孙绍祖的险恶狠毒。</a:t>
            </a:r>
            <a:br>
              <a:rPr lang="zh-CN" altLang="en-US" sz="3200" b="1">
                <a:latin typeface="华文新魏" pitchFamily="2" charset="-122"/>
                <a:ea typeface="华文新魏" pitchFamily="2" charset="-122"/>
              </a:rPr>
            </a:b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得志便猖狂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写得意后便为非作歹，横行霸道。孙绍祖在家境困难时曾经拜倒在贾门府下，乞求帮助。后来，孙绍祖在京袭了官职，又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在兵部侯缺题升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，一跃成为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暴发户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。贾家衰败后，孙绍祖向它逼债，任意践踏迎春。 </a:t>
            </a:r>
          </a:p>
        </p:txBody>
      </p:sp>
    </p:spTree>
  </p:cSld>
  <p:clrMapOvr>
    <a:masterClrMapping/>
  </p:clrMapOvr>
  <p:transition/>
  <p:timing/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734695" y="1028700"/>
            <a:ext cx="1052576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贾迎春是贾赦之妾所生的，贾府二小姐。她老实无能，懦弱怕事，有"二木头"的诨名。她不但作诗猜谜不如姐妹们，在处世为人上，也只知退让，任人欺侮。她的攒珠累丝金凤首饰被奶妈拿去赌钱，她不追究，别人设法要替她追回，她却说:"宁可不要了，又何必生气。"她父亲贾赦欠了孙家五千两银子还不出，就把她嫁给孙家，实际上是拿她抵债。出嫁后才一年，她就被孙绍祖虐待而死。</a:t>
            </a:r>
          </a:p>
        </p:txBody>
      </p:sp>
    </p:spTree>
  </p:cSld>
  <p:clrMapOvr>
    <a:masterClrMapping/>
  </p:clrMapOvr>
  <p:transition/>
  <p:timing/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0178" name="内容占位符 50177" descr="xinsrc_3911010115171563111739"/>
          <p:cNvPicPr>
            <a:picLocks noGrp="1" noRot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8209280" y="4445"/>
            <a:ext cx="3960813" cy="6453188"/>
          </a:xfrm>
        </p:spPr>
      </p:pic>
      <p:sp>
        <p:nvSpPr>
          <p:cNvPr id="2" name="文本框 1"/>
          <p:cNvSpPr txBox="1"/>
          <p:nvPr/>
        </p:nvSpPr>
        <p:spPr>
          <a:xfrm>
            <a:off x="381635" y="798195"/>
            <a:ext cx="706882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/>
              <a:t>【判词】</a:t>
            </a:r>
          </a:p>
          <a:p>
            <a:r>
              <a:rPr lang="zh-CN" altLang="en-US" sz="2400"/>
              <a:t>一所古庙，里面有一美人在内看经独坐。其判云:</a:t>
            </a:r>
          </a:p>
          <a:p>
            <a:r>
              <a:rPr lang="zh-CN" altLang="en-US" sz="2400">
                <a:solidFill>
                  <a:srgbClr val="FF0000"/>
                </a:solidFill>
              </a:rPr>
              <a:t>勘破三春景不长，缁衣顿改昔年妆。</a:t>
            </a:r>
          </a:p>
          <a:p>
            <a:r>
              <a:rPr lang="zh-CN" altLang="en-US" sz="2400">
                <a:solidFill>
                  <a:srgbClr val="FF0000"/>
                </a:solidFill>
              </a:rPr>
              <a:t>可怜绣户侯门女，独卧青灯古佛旁。</a:t>
            </a:r>
          </a:p>
          <a:p>
            <a:r>
              <a:rPr lang="zh-CN" altLang="en-US" sz="2400"/>
              <a:t>【曲】虚花悟</a:t>
            </a:r>
          </a:p>
          <a:p>
            <a:r>
              <a:rPr lang="zh-CN" altLang="en-US" sz="2400"/>
              <a:t>将那三春看破，桃红柳绿待如何?</a:t>
            </a:r>
          </a:p>
          <a:p>
            <a:r>
              <a:rPr lang="zh-CN" altLang="en-US" sz="2400"/>
              <a:t>把这韶华打灭，觅那清淡天和。</a:t>
            </a:r>
          </a:p>
          <a:p>
            <a:r>
              <a:rPr lang="zh-CN" altLang="en-US" sz="2400"/>
              <a:t>说什么，天上夭桃盛，云中杏蕊多。</a:t>
            </a:r>
          </a:p>
          <a:p>
            <a:r>
              <a:rPr lang="zh-CN" altLang="en-US" sz="2400"/>
              <a:t>到头来，谁把秋捱过?</a:t>
            </a:r>
          </a:p>
          <a:p>
            <a:r>
              <a:rPr lang="zh-CN" altLang="en-US" sz="2400"/>
              <a:t>则看那，白杨村里人呜咽，青枫林下鬼吟哦。</a:t>
            </a:r>
          </a:p>
          <a:p>
            <a:r>
              <a:rPr lang="zh-CN" altLang="en-US" sz="2400"/>
              <a:t>更兼着，连天衰草遮坟墓。</a:t>
            </a:r>
          </a:p>
          <a:p>
            <a:r>
              <a:rPr lang="zh-CN" altLang="en-US" sz="2400"/>
              <a:t>这的是，昨贫今富人劳碌，春荣秋谢花折磨。</a:t>
            </a:r>
          </a:p>
          <a:p>
            <a:r>
              <a:rPr lang="zh-CN" altLang="en-US" sz="2400"/>
              <a:t>似这般，生关死劫谁能躲?</a:t>
            </a:r>
          </a:p>
          <a:p>
            <a:r>
              <a:rPr lang="zh-CN" altLang="en-US" sz="2400"/>
              <a:t>闻说道，西方宝树唤婆娑，上结着长生果。</a:t>
            </a:r>
          </a:p>
        </p:txBody>
      </p:sp>
      <p:sp>
        <p:nvSpPr>
          <p:cNvPr id="3" name="矩形 2"/>
          <p:cNvSpPr/>
          <p:nvPr/>
        </p:nvSpPr>
        <p:spPr>
          <a:xfrm>
            <a:off x="5283200" y="2279015"/>
            <a:ext cx="29260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贾惜春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72135" y="1005840"/>
            <a:ext cx="11048365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请简述"通灵宝玉"的来历。</a:t>
            </a:r>
          </a:p>
          <a:p>
            <a:endParaRPr lang="zh-CN" altLang="en-US" sz="3200"/>
          </a:p>
          <a:p>
            <a:r>
              <a:rPr lang="zh-CN" altLang="en-US" sz="3200">
                <a:solidFill>
                  <a:srgbClr val="FF0000"/>
                </a:solidFill>
              </a:rPr>
              <a:t>答：在《红楼梦》第一回，作者就以神话为象征，写女娲补天时，炼就三万六千五百块巨石，单剩一块未用，弃在"大荒山无稽崖青埂峰"下。此石"灵性已通，因见众石俱得补天，独自己无材不堪入选，遂自怨自叹，日夜悲号惭愧"。后有一僧一道将此石化为一块小小的美玉，带到人间，它就是贾宝玉出生时所衔的"通灵宝玉"，也是"宝玉"本人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02" name="文本框 51201"/>
          <p:cNvSpPr txBox="1"/>
          <p:nvPr/>
        </p:nvSpPr>
        <p:spPr>
          <a:xfrm>
            <a:off x="424180" y="923290"/>
            <a:ext cx="1152461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判词首句</a:t>
            </a:r>
            <a:r>
              <a:rPr lang="en-US" altLang="zh-CN" sz="24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勘破三春景不长</a:t>
            </a:r>
            <a:r>
              <a:rPr lang="en-US" altLang="zh-CN" sz="24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中</a:t>
            </a:r>
            <a:r>
              <a:rPr lang="en-US" altLang="zh-CN" sz="24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三春景不长</a:t>
            </a:r>
            <a:r>
              <a:rPr lang="en-US" altLang="zh-CN" sz="24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是双关语。字面上指暮春，即春末，所以说景不长。实际上指惜春的三个姐姐即元春、迎春、探春这</a:t>
            </a:r>
            <a:r>
              <a:rPr lang="en-US" altLang="zh-CN" sz="24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三春</a:t>
            </a:r>
            <a:r>
              <a:rPr lang="en-US" altLang="zh-CN" sz="24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的遭际悲苦，所以说</a:t>
            </a:r>
            <a:r>
              <a:rPr lang="en-US" altLang="zh-CN" sz="24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景不长</a:t>
            </a:r>
            <a:r>
              <a:rPr lang="en-US" altLang="zh-CN" sz="24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。</a:t>
            </a:r>
            <a:br>
              <a:rPr lang="zh-CN" altLang="en-US" sz="2400" b="1">
                <a:latin typeface="华文新魏" pitchFamily="2" charset="-122"/>
                <a:ea typeface="华文新魏" pitchFamily="2" charset="-122"/>
              </a:rPr>
            </a:b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第二句</a:t>
            </a:r>
            <a:r>
              <a:rPr lang="en-US" altLang="zh-CN" sz="24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缁衣顿改昔年妆</a:t>
            </a:r>
            <a:r>
              <a:rPr lang="en-US" altLang="zh-CN" sz="24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，缁衣指的是尼姑穿的黑色服装。</a:t>
            </a:r>
            <a:br>
              <a:rPr lang="zh-CN" altLang="en-US" sz="2400" b="1">
                <a:latin typeface="华文新魏" pitchFamily="2" charset="-122"/>
                <a:ea typeface="华文新魏" pitchFamily="2" charset="-122"/>
              </a:rPr>
            </a:b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这两句是说惜春从她三个姐姐的遭遇中，看到了封建统治阶级的好景不长，决心摆脱世俗，遁入空门。</a:t>
            </a:r>
            <a:br>
              <a:rPr lang="zh-CN" altLang="en-US" sz="2400" b="1">
                <a:latin typeface="华文新魏" pitchFamily="2" charset="-122"/>
                <a:ea typeface="华文新魏" pitchFamily="2" charset="-122"/>
              </a:rPr>
            </a:b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第三、四句</a:t>
            </a:r>
            <a:r>
              <a:rPr lang="en-US" altLang="zh-CN" sz="24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可怜绣户侯门女，独卧青灯古佛旁</a:t>
            </a:r>
            <a:r>
              <a:rPr lang="en-US" altLang="zh-CN" sz="24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具体指出贾府小姐惜春最后出家为尼，再也不是公府千金而是过着</a:t>
            </a:r>
            <a:r>
              <a:rPr lang="en-US" altLang="zh-CN" sz="24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缁衣乞食</a:t>
            </a:r>
            <a:r>
              <a:rPr lang="en-US" altLang="zh-CN" sz="24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的生活。当然，这里的</a:t>
            </a:r>
            <a:r>
              <a:rPr lang="en-US" altLang="zh-CN" sz="24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乞食</a:t>
            </a:r>
            <a:r>
              <a:rPr lang="en-US" altLang="zh-CN" sz="24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并不一定就指像乞丐一样讨饭，但生活艰难，颠沛流离的命运是难以逃脱的。</a:t>
            </a:r>
            <a:br>
              <a:rPr lang="zh-CN" altLang="en-US" sz="2400" b="1">
                <a:latin typeface="华文新魏" pitchFamily="2" charset="-122"/>
                <a:ea typeface="华文新魏" pitchFamily="2" charset="-122"/>
              </a:rPr>
            </a:b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这首判词写惜春由三个姐姐的不幸遭遇预感到，自己将来也不会有好结果，决定出家为尼。但这条逃避现实的道路凄凉孤独，仍然是行不通的。诗里流露的同情与惋惜，明显地反映了作者的矛盾心情。 </a:t>
            </a:r>
          </a:p>
        </p:txBody>
      </p:sp>
    </p:spTree>
  </p:cSld>
  <p:clrMapOvr>
    <a:masterClrMapping/>
  </p:clrMapOvr>
  <p:transition/>
  <p:timing/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459105" y="1011555"/>
            <a:ext cx="1127379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/>
              <a:t>贾惜春是贾珍的妹妹，贾府四小姐。因她母亲又早逝，她一直在荣国府贾母身边长大。由于没有父母怜爱，养成了孤僻冷漠的性格，心冷嘴冷。抄检大观园时，她咬定牙，撵走毫无过错的丫环入画，认为只要保全自己便好，对别人的流泪哀伤无动于衷。四大家族的没落命运，三个本家姐姐的不幸结局，使她最终产生弃世的念头，后不顾家人反对出家为尼。</a:t>
            </a:r>
          </a:p>
        </p:txBody>
      </p:sp>
    </p:spTree>
  </p:cSld>
  <p:clrMapOvr>
    <a:masterClrMapping/>
  </p:clrMapOvr>
  <p:transition/>
  <p:timing/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2226" name="内容占位符 52225" descr="xinsrc_3711010115173593215936"/>
          <p:cNvPicPr>
            <a:picLocks noGrp="1" noRot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7891145" y="36195"/>
            <a:ext cx="4176713" cy="6858000"/>
          </a:xfrm>
        </p:spPr>
      </p:pic>
      <p:sp>
        <p:nvSpPr>
          <p:cNvPr id="2" name="文本框 1"/>
          <p:cNvSpPr txBox="1"/>
          <p:nvPr/>
        </p:nvSpPr>
        <p:spPr>
          <a:xfrm>
            <a:off x="267335" y="798195"/>
            <a:ext cx="668909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/>
              <a:t>【判词】</a:t>
            </a:r>
          </a:p>
          <a:p>
            <a:r>
              <a:rPr lang="zh-CN" altLang="en-US" sz="2400"/>
              <a:t>一片冰山，上面有一只雌凤。其判曰:</a:t>
            </a:r>
          </a:p>
          <a:p>
            <a:r>
              <a:rPr lang="zh-CN" altLang="en-US" sz="2400">
                <a:solidFill>
                  <a:srgbClr val="FF0000"/>
                </a:solidFill>
              </a:rPr>
              <a:t>凡鸟偏从末世来，都知爱慕此生才。</a:t>
            </a:r>
          </a:p>
          <a:p>
            <a:r>
              <a:rPr lang="zh-CN" altLang="en-US" sz="2400">
                <a:solidFill>
                  <a:srgbClr val="FF0000"/>
                </a:solidFill>
              </a:rPr>
              <a:t>一从二令三人木，哭向金陵事更哀。</a:t>
            </a:r>
          </a:p>
          <a:p>
            <a:r>
              <a:rPr lang="zh-CN" altLang="en-US" sz="2400"/>
              <a:t>【曲】聪明累</a:t>
            </a:r>
          </a:p>
          <a:p>
            <a:r>
              <a:rPr lang="zh-CN" altLang="en-US" sz="2400"/>
              <a:t>机关算尽太聪明，反算了卿卿性命。</a:t>
            </a:r>
          </a:p>
          <a:p>
            <a:r>
              <a:rPr lang="zh-CN" altLang="en-US" sz="2400"/>
              <a:t>生前心已碎，死后性空灵。</a:t>
            </a:r>
          </a:p>
          <a:p>
            <a:r>
              <a:rPr lang="zh-CN" altLang="en-US" sz="2400"/>
              <a:t>家富人宁，终有个家亡人散各奔腾。</a:t>
            </a:r>
          </a:p>
          <a:p>
            <a:r>
              <a:rPr lang="zh-CN" altLang="en-US" sz="2400"/>
              <a:t>枉费了，意悬悬半世心;</a:t>
            </a:r>
          </a:p>
          <a:p>
            <a:r>
              <a:rPr lang="zh-CN" altLang="en-US" sz="2400"/>
              <a:t>好一似，荡悠悠三更梦。</a:t>
            </a:r>
          </a:p>
          <a:p>
            <a:r>
              <a:rPr lang="zh-CN" altLang="en-US" sz="2400"/>
              <a:t>忽喇喇似大厦倾，</a:t>
            </a:r>
          </a:p>
          <a:p>
            <a:r>
              <a:rPr lang="zh-CN" altLang="en-US" sz="2400"/>
              <a:t>昏惨惨似灯将尽。</a:t>
            </a:r>
          </a:p>
          <a:p>
            <a:r>
              <a:rPr lang="zh-CN" altLang="en-US" sz="2400"/>
              <a:t>呀!一场欢喜忽悲辛。</a:t>
            </a:r>
          </a:p>
          <a:p>
            <a:r>
              <a:rPr lang="zh-CN" altLang="en-US" sz="2400"/>
              <a:t>叹人世，终难定!</a:t>
            </a:r>
          </a:p>
        </p:txBody>
      </p:sp>
    </p:spTree>
  </p:cSld>
  <p:clrMapOvr>
    <a:masterClrMapping/>
  </p:clrMapOvr>
  <p:transition/>
  <p:timing/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250" name="文本框 53249"/>
          <p:cNvSpPr txBox="1"/>
          <p:nvPr/>
        </p:nvSpPr>
        <p:spPr>
          <a:xfrm>
            <a:off x="210185" y="920750"/>
            <a:ext cx="1177226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“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凡鸟偏从末世来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指的是凤姐这么一个能干的女强人生于末世的不幸，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凡鸟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是繁体里的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凤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字，也就暗指王熙凤。从凤字拆出来得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凡鸟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二字比喻庸才，借用吕安对喜的典故，点出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凤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，自然是种讥讽。画里的雌凤所靠着的冰山，指的就是将融化的贾府所象征的靠山。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一从二令三人木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指的是丈夫贾链对凤姐的态度变化。新婚后先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从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，对她百依百顺，样样都听她的；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二令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解为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冷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，指的是丈夫对她的渐渐冷淡与开始对她发号施令；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三人木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以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拆字法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是指她最后被休弃的命运。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哭向金陵事更哀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就是她被休弃后哭着回娘家的悲哀的写照。在当时封建的社会中，被休弃是非常悲惨的。</a:t>
            </a:r>
          </a:p>
        </p:txBody>
      </p:sp>
    </p:spTree>
  </p:cSld>
  <p:clrMapOvr>
    <a:masterClrMapping/>
  </p:clrMapOvr>
  <p:transition/>
  <p:timing/>
</p:sld>
</file>

<file path=ppt/slides/slide6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465455" y="814070"/>
            <a:ext cx="1133094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/>
              <a:t>王熙凤是贾琏之妻，王夫人的内侄女。长著一双丹凤三角眼，两弯柳叶吊梢眉，身量苗条，体格风骚。她精明强干，深得贾母和王夫人的信任，成为贾府的实际大管家。她高踞在贾府几百口人的理家主子宝座上，口才与威势是她谄上欺下的武器，攫取权力与窃积财富是她的目的。她极尽权术机变、残忍阴毒之能事，虽然贾瑞这种淫污纨绔死有余辜，但"毒设相思局"也可见其报复的残酷。"弄权铁槛寺"中，为了三千两银子的贿赂，逼张家女儿和某守备之子双双自尽。除了索取贿赂外，她还靠着迟发的公费月例放债，光这一项就翻出几百甚至上千的银子的体己利钱来。她善于察言观色、机变逢迎、见风使舵。是荣国府除了王夫人外的实际施政者，她高踞在荣府几百口人的总理宝座上，有八面玲珑之威，却又有些心狠手辣、笑里藏刀，听不进秦可卿临死前对她的遗言警告，最终落得个"机关算尽太聪明，反误了卿卿性命"的下场。</a:t>
            </a:r>
          </a:p>
        </p:txBody>
      </p:sp>
    </p:spTree>
  </p:cSld>
  <p:clrMapOvr>
    <a:masterClrMapping/>
  </p:clrMapOvr>
  <p:transition/>
  <p:timing/>
</p:sld>
</file>

<file path=ppt/slides/slide6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4274" name="内容占位符 54273" descr="xinsrc_4211010115172811640242"/>
          <p:cNvPicPr>
            <a:picLocks noGrp="1" noRot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7889875" y="188913"/>
            <a:ext cx="4219575" cy="6669087"/>
          </a:xfrm>
        </p:spPr>
      </p:pic>
      <p:sp>
        <p:nvSpPr>
          <p:cNvPr id="2" name="文本框 1"/>
          <p:cNvSpPr txBox="1"/>
          <p:nvPr/>
        </p:nvSpPr>
        <p:spPr>
          <a:xfrm>
            <a:off x="465455" y="984885"/>
            <a:ext cx="632142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【判词】</a:t>
            </a:r>
          </a:p>
          <a:p>
            <a:r>
              <a:rPr lang="zh-CN" altLang="en-US"/>
              <a:t>画着一盆茂兰，旁有一位凤冠霞帔的美人。也有判云:</a:t>
            </a:r>
          </a:p>
          <a:p>
            <a:r>
              <a:rPr lang="zh-CN" altLang="en-US">
                <a:solidFill>
                  <a:srgbClr val="FF0000"/>
                </a:solidFill>
              </a:rPr>
              <a:t>桃李春风结子完，到头谁似一盆兰。</a:t>
            </a:r>
          </a:p>
          <a:p>
            <a:r>
              <a:rPr lang="zh-CN" altLang="en-US">
                <a:solidFill>
                  <a:srgbClr val="FF0000"/>
                </a:solidFill>
              </a:rPr>
              <a:t>如冰水好空相妒，枉与他人作笑谈。</a:t>
            </a:r>
          </a:p>
          <a:p>
            <a:r>
              <a:rPr lang="zh-CN" altLang="en-US"/>
              <a:t>【曲】晚韶华</a:t>
            </a:r>
          </a:p>
          <a:p>
            <a:r>
              <a:rPr lang="zh-CN" altLang="en-US"/>
              <a:t>镜里恩情，更那堪梦里功名!</a:t>
            </a:r>
          </a:p>
          <a:p>
            <a:r>
              <a:rPr lang="zh-CN" altLang="en-US"/>
              <a:t>那美韶华去之何迅!</a:t>
            </a:r>
          </a:p>
          <a:p>
            <a:r>
              <a:rPr lang="zh-CN" altLang="en-US"/>
              <a:t>再休提绣帐鸳衾。</a:t>
            </a:r>
          </a:p>
          <a:p>
            <a:r>
              <a:rPr lang="zh-CN" altLang="en-US"/>
              <a:t>只这带珠冠，披凤袄，也抵不了无常性命。</a:t>
            </a:r>
          </a:p>
          <a:p>
            <a:r>
              <a:rPr lang="zh-CN" altLang="en-US"/>
              <a:t>虽说是，人生莫受老来贫，</a:t>
            </a:r>
          </a:p>
          <a:p>
            <a:r>
              <a:rPr lang="zh-CN" altLang="en-US"/>
              <a:t>也须要阴骘积儿孙。</a:t>
            </a:r>
          </a:p>
          <a:p>
            <a:r>
              <a:rPr lang="zh-CN" altLang="en-US"/>
              <a:t>气昂昂头戴簪缨，</a:t>
            </a:r>
          </a:p>
          <a:p>
            <a:r>
              <a:rPr lang="zh-CN" altLang="en-US"/>
              <a:t>光灿灿胸悬金印;</a:t>
            </a:r>
          </a:p>
          <a:p>
            <a:r>
              <a:rPr lang="zh-CN" altLang="en-US"/>
              <a:t>威赫赫爵禄高登，</a:t>
            </a:r>
          </a:p>
          <a:p>
            <a:r>
              <a:rPr lang="zh-CN" altLang="en-US"/>
              <a:t>昏惨惨黄泉路近。</a:t>
            </a:r>
          </a:p>
          <a:p>
            <a:r>
              <a:rPr lang="zh-CN" altLang="en-US"/>
              <a:t>问古来将相可还存?</a:t>
            </a:r>
          </a:p>
          <a:p>
            <a:r>
              <a:rPr lang="zh-CN" altLang="en-US"/>
              <a:t>也只是虚名儿与后人钦敬。</a:t>
            </a:r>
          </a:p>
          <a:p>
            <a:r>
              <a:rPr lang="zh-CN" altLang="en-US"/>
              <a:t>【花名签】"竹篱茅舍自甘心"·霜晓寒姿·寒梅</a:t>
            </a:r>
          </a:p>
        </p:txBody>
      </p:sp>
      <p:sp>
        <p:nvSpPr>
          <p:cNvPr id="3" name="矩形 2"/>
          <p:cNvSpPr/>
          <p:nvPr/>
        </p:nvSpPr>
        <p:spPr>
          <a:xfrm>
            <a:off x="5090160" y="2829560"/>
            <a:ext cx="20116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李纨</a:t>
            </a:r>
          </a:p>
        </p:txBody>
      </p:sp>
    </p:spTree>
  </p:cSld>
  <p:clrMapOvr>
    <a:masterClrMapping/>
  </p:clrMapOvr>
  <p:transition/>
  <p:timing/>
</p:sld>
</file>

<file path=ppt/slides/slide6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5298" name="文本框 55297"/>
          <p:cNvSpPr txBox="1"/>
          <p:nvPr/>
        </p:nvSpPr>
        <p:spPr>
          <a:xfrm>
            <a:off x="165100" y="946785"/>
            <a:ext cx="1164526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首句写到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桃李春风结子完。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这里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李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完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暗示出李纨的名字。李纨与贾珠结婚，生了一子，丈夫不到二十岁就一病而亡。她的青春就像春风中的桃李花一样，一到结了果实，也就衰谢了。第二句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到头谁似一盆兰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与画面一样同指贾兰。这句说在贾府的末代子孙中，谁也比不上贾兰有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出息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。第三句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如冰水好空相妒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中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如冰水好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写李纨年轻丧夫尊礼守节，抚孤成立，这种品德在封建统治者看来是像冰水一样得洁净美好。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空相妒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，指虽然贾兰中了举，李纨也博得了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贞节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的美名，但这无法挽回贾府的衰败，只能徒然遭人妒忌罢了。</a:t>
            </a:r>
          </a:p>
        </p:txBody>
      </p:sp>
    </p:spTree>
  </p:cSld>
  <p:clrMapOvr>
    <a:masterClrMapping/>
  </p:clrMapOvr>
  <p:transition/>
  <p:timing/>
</p:sld>
</file>

<file path=ppt/slides/slide6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6322" name="文本占位符 56321"/>
          <p:cNvSpPr>
            <a:spLocks noGrp="1" noRot="1"/>
          </p:cNvSpPr>
          <p:nvPr>
            <p:ph type="body" idx="1"/>
          </p:nvPr>
        </p:nvSpPr>
        <p:spPr>
          <a:xfrm>
            <a:off x="767715" y="982980"/>
            <a:ext cx="11050905" cy="4709795"/>
          </a:xfrm>
        </p:spPr>
        <p:txBody>
          <a:bodyPr/>
          <a:lstStyle/>
          <a:p>
            <a:pPr>
              <a:spcBef>
                <a:spcPct val="50000"/>
              </a:spcBef>
              <a:buNone/>
            </a:pP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第四句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枉与他人作笑谈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的意思是白白地供给别人当作笑料来谈论李纨一生奉行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三从四德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，是一个封建社会贤女节妇的典型。丈夫夭折以后，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望子成龙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便成了她唯一目的。贾兰中了举，暂时满足了她的愿望，但是贾家的衰败又属必然，局面已成，无法挽回。李纨最终也只落得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槁木死灰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，成为封建礼教的殉葬俑。曹雪芹将这位封建礼教的忠实奉行者安排在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薄命词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里，讽之为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枉与他人作笑谈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的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虚名儿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，这实是对封建礼教极妙的讽刺。</a:t>
            </a:r>
          </a:p>
          <a:p>
            <a:pPr marL="0" indent="0">
              <a:buNone/>
            </a:pPr>
            <a:endParaRPr lang="zh-CN" altLang="en-US" sz="280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/>
</p:sld>
</file>

<file path=ppt/slides/slide6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424180" y="863600"/>
            <a:ext cx="1128839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李纨字宫裁，贾珠之妻，生有儿子贾兰。她出身金陵名宦，父亲李守中曾为国子祭酒。她从小就受父亲"女子无才便是德"的教育，以认得几个字，记得前朝几个贤女便了，每日以纺织女红为要。贾珠不到二十岁就病死了。李纨就一直守寡，虽处于膏粱锦绣之中，竟如"槁木死灰"一般，一概不闻不问，只知道抚养亲子，闲时陪侍小姑等女红、诵读而已。她是个恪守封建礼法的贤女节妇的典型。李纨是封建淑女，是标准的节妇，是妇德妇功的化身。她在进入大观园后，不但带领诗社兴旺发达，而且把大观园治理成青春女儿的净土和乐园。</a:t>
            </a:r>
          </a:p>
        </p:txBody>
      </p:sp>
    </p:spTree>
  </p:cSld>
  <p:clrMapOvr>
    <a:masterClrMapping/>
  </p:clrMapOvr>
  <p:transition/>
  <p:timing/>
</p:sld>
</file>

<file path=ppt/slides/slide6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7346" name="内容占位符 57345" descr="xinsrc_421101011517921972643"/>
          <p:cNvPicPr>
            <a:picLocks noGrp="1" noRot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8089265" y="90805"/>
            <a:ext cx="4032250" cy="6335713"/>
          </a:xfrm>
        </p:spPr>
      </p:pic>
      <p:sp>
        <p:nvSpPr>
          <p:cNvPr id="2" name="文本框 1"/>
          <p:cNvSpPr txBox="1"/>
          <p:nvPr/>
        </p:nvSpPr>
        <p:spPr>
          <a:xfrm>
            <a:off x="479425" y="735330"/>
            <a:ext cx="7125335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【判词】</a:t>
            </a:r>
          </a:p>
          <a:p>
            <a:r>
              <a:rPr lang="zh-CN" altLang="en-US" sz="3200"/>
              <a:t>画着高楼大厦，有一美人悬梁自缢。其判云:</a:t>
            </a:r>
          </a:p>
          <a:p>
            <a:r>
              <a:rPr lang="zh-CN" altLang="en-US" sz="3200">
                <a:solidFill>
                  <a:srgbClr val="FF0000"/>
                </a:solidFill>
              </a:rPr>
              <a:t>情天情海幻情身，情既相逢必主淫。</a:t>
            </a:r>
          </a:p>
          <a:p>
            <a:r>
              <a:rPr lang="zh-CN" altLang="en-US" sz="3200">
                <a:solidFill>
                  <a:srgbClr val="FF0000"/>
                </a:solidFill>
              </a:rPr>
              <a:t>漫言不肖皆荣出，造衅开端实在宁</a:t>
            </a:r>
            <a:r>
              <a:rPr lang="zh-CN" altLang="en-US" sz="3200"/>
              <a:t>。</a:t>
            </a:r>
          </a:p>
          <a:p>
            <a:r>
              <a:rPr lang="zh-CN" altLang="en-US" sz="3200"/>
              <a:t>【曲】好事终</a:t>
            </a:r>
          </a:p>
          <a:p>
            <a:r>
              <a:rPr lang="zh-CN" altLang="en-US" sz="3200"/>
              <a:t>画梁春尽落香尘。</a:t>
            </a:r>
          </a:p>
          <a:p>
            <a:r>
              <a:rPr lang="zh-CN" altLang="en-US" sz="3200"/>
              <a:t>擅风情，秉月貌，便是败家的根本。</a:t>
            </a:r>
          </a:p>
          <a:p>
            <a:r>
              <a:rPr lang="zh-CN" altLang="en-US" sz="3200"/>
              <a:t>箕裘颓堕皆从敬，家事消亡首罪宁。</a:t>
            </a:r>
          </a:p>
          <a:p>
            <a:r>
              <a:rPr lang="zh-CN" altLang="en-US" sz="3200"/>
              <a:t>宿孽总因情。</a:t>
            </a:r>
          </a:p>
        </p:txBody>
      </p:sp>
      <p:sp>
        <p:nvSpPr>
          <p:cNvPr id="3" name="矩形 2"/>
          <p:cNvSpPr/>
          <p:nvPr/>
        </p:nvSpPr>
        <p:spPr>
          <a:xfrm>
            <a:off x="4773930" y="90805"/>
            <a:ext cx="29260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秦可卿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92150" y="890270"/>
            <a:ext cx="1100645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《红楼梦》中"木石前盟"是一个很凄美的故事，请说说它的内容。</a:t>
            </a:r>
          </a:p>
          <a:p>
            <a:endParaRPr lang="zh-CN" altLang="en-US" sz="3600"/>
          </a:p>
          <a:p>
            <a:r>
              <a:rPr lang="zh-CN" altLang="en-US" sz="3600">
                <a:solidFill>
                  <a:srgbClr val="FF0000"/>
                </a:solidFill>
              </a:rPr>
              <a:t>答：黛玉前身是西方灵河岸上的一棵绛珠仙草，宝玉的前身是补天石，亦即神瑛侍者。神瑛侍者每天用甘露灌溉绛珠草，使仙草既受天地精华，又受雨露滋养，于是脱掉草胎木质，修成女体。后来神瑛侍者下凡造历，绛珠仙草决定也下凡为人，用一生的眼泪偿还神瑛侍者的甘露之恩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8370" name="文本框 58369"/>
          <p:cNvSpPr txBox="1"/>
          <p:nvPr/>
        </p:nvSpPr>
        <p:spPr>
          <a:xfrm>
            <a:off x="1847850" y="1125538"/>
            <a:ext cx="8280400" cy="3538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判词中第一句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情天情海幻情深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之中，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情天情海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指男女相思之情，深而且广。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幻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是虚幻，荒诞。这句是揭露贾蓉之父贾珍和儿媳妇秦可卿之间不正当的男女关系。</a:t>
            </a:r>
            <a:br>
              <a:rPr lang="zh-CN" altLang="en-US" sz="3200" b="1">
                <a:latin typeface="华文新魏" pitchFamily="2" charset="-122"/>
                <a:ea typeface="华文新魏" pitchFamily="2" charset="-122"/>
              </a:rPr>
            </a:b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最后两句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漫言不肖皆荣出，造衅开端实在宁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指出，莫说不肖子弟都来自荣国府，开头造成祸患的实在是宁国府的人。</a:t>
            </a:r>
          </a:p>
        </p:txBody>
      </p:sp>
    </p:spTree>
  </p:cSld>
  <p:clrMapOvr>
    <a:masterClrMapping/>
  </p:clrMapOvr>
  <p:transition/>
  <p:timing/>
</p:sld>
</file>

<file path=ppt/slides/slide7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537210" y="998220"/>
            <a:ext cx="1111758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/>
              <a:t>秦可卿是贾蓉之妻。她是营缮司郎中秦业从养生堂抱养的女儿。她长得袅娜纤巧，性格风流，行事又温柔和平，深得贾母等人的欢心。可惜因爬灰、养小叔子两件丑事曝光，致其年轻早夭。她的丧礼极其奢华，埋下了重大祸患。在仙界，她是太虚幻境管理者警幻仙子的妹妹，乳名兼美，意为兼钗黛之美，表字可卿，原是个钟情的首坐，管的是风情月债。</a:t>
            </a:r>
          </a:p>
        </p:txBody>
      </p:sp>
    </p:spTree>
  </p:cSld>
  <p:clrMapOvr>
    <a:masterClrMapping/>
  </p:clrMapOvr>
  <p:transition/>
  <p:timing/>
</p:sld>
</file>

<file path=ppt/slides/slide7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9394" name="内容占位符 59393" descr="xinsrc_4311010115175001162844"/>
          <p:cNvPicPr>
            <a:picLocks noGrp="1" noRot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8924290" y="102870"/>
            <a:ext cx="3234055" cy="6059170"/>
          </a:xfrm>
        </p:spPr>
      </p:pic>
      <p:sp>
        <p:nvSpPr>
          <p:cNvPr id="2" name="文本框 1"/>
          <p:cNvSpPr txBox="1"/>
          <p:nvPr/>
        </p:nvSpPr>
        <p:spPr>
          <a:xfrm>
            <a:off x="480060" y="840105"/>
            <a:ext cx="7139305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/>
              <a:t>【判词】</a:t>
            </a:r>
          </a:p>
          <a:p>
            <a:r>
              <a:rPr lang="zh-CN" altLang="en-US" sz="2800"/>
              <a:t>一座荒村野店，有一美人在那里纺绩。其判云:</a:t>
            </a:r>
          </a:p>
          <a:p>
            <a:r>
              <a:rPr lang="zh-CN" altLang="en-US" sz="2800">
                <a:solidFill>
                  <a:srgbClr val="FF0000"/>
                </a:solidFill>
              </a:rPr>
              <a:t>势败休云贵，家亡莫论亲。</a:t>
            </a:r>
          </a:p>
          <a:p>
            <a:r>
              <a:rPr lang="zh-CN" altLang="en-US" sz="2800">
                <a:solidFill>
                  <a:srgbClr val="FF0000"/>
                </a:solidFill>
              </a:rPr>
              <a:t>偶因济村妇，巧得遇恩人。</a:t>
            </a:r>
          </a:p>
          <a:p>
            <a:r>
              <a:rPr lang="zh-CN" altLang="en-US" sz="2800"/>
              <a:t>【曲】留余庆</a:t>
            </a:r>
          </a:p>
          <a:p>
            <a:r>
              <a:rPr lang="zh-CN" altLang="en-US" sz="2800"/>
              <a:t>留余庆，留余庆，忽遇恩人，</a:t>
            </a:r>
          </a:p>
          <a:p>
            <a:r>
              <a:rPr lang="zh-CN" altLang="en-US" sz="2800"/>
              <a:t>幸娘亲，幸娘亲，积得阴功。</a:t>
            </a:r>
          </a:p>
          <a:p>
            <a:r>
              <a:rPr lang="zh-CN" altLang="en-US" sz="2800"/>
              <a:t>劝人生，济困扶穷，</a:t>
            </a:r>
          </a:p>
          <a:p>
            <a:r>
              <a:rPr lang="zh-CN" altLang="en-US" sz="2800"/>
              <a:t>休似俺那爱银钱忘骨肉的狠舅奸兄!</a:t>
            </a:r>
          </a:p>
          <a:p>
            <a:r>
              <a:rPr lang="zh-CN" altLang="en-US" sz="2800"/>
              <a:t>正是乘除加减，上有苍穹。</a:t>
            </a:r>
          </a:p>
        </p:txBody>
      </p:sp>
      <p:sp>
        <p:nvSpPr>
          <p:cNvPr id="3" name="矩形 2"/>
          <p:cNvSpPr/>
          <p:nvPr/>
        </p:nvSpPr>
        <p:spPr>
          <a:xfrm>
            <a:off x="6529705" y="191135"/>
            <a:ext cx="20116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巧姐</a:t>
            </a:r>
          </a:p>
        </p:txBody>
      </p:sp>
    </p:spTree>
  </p:cSld>
  <p:clrMapOvr>
    <a:masterClrMapping/>
  </p:clrMapOvr>
  <p:transition/>
  <p:timing/>
</p:sld>
</file>

<file path=ppt/slides/slide7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0418" name="文本框 60417"/>
          <p:cNvSpPr txBox="1"/>
          <p:nvPr/>
        </p:nvSpPr>
        <p:spPr>
          <a:xfrm>
            <a:off x="565150" y="908050"/>
            <a:ext cx="11360785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第一句</a:t>
            </a: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势败休云贵</a:t>
            </a: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意思是说，权势已经衰败，就不要提什么过去的富贵了。第二句</a:t>
            </a: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家亡莫论亲</a:t>
            </a: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是说，家业已经凋零，就不要再谈论什么骨肉至亲了。</a:t>
            </a:r>
            <a:br>
              <a:rPr lang="zh-CN" altLang="en-US" sz="2800" b="1">
                <a:latin typeface="华文新魏" pitchFamily="2" charset="-122"/>
                <a:ea typeface="华文新魏" pitchFamily="2" charset="-122"/>
              </a:rPr>
            </a:b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第三句</a:t>
            </a: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偶因济村妇</a:t>
            </a: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是指巧姐的母亲王熙凤曾</a:t>
            </a: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接济</a:t>
            </a: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过刘姥姥。第四句</a:t>
            </a: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巧得遇恩人</a:t>
            </a: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的</a:t>
            </a: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巧</a:t>
            </a: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是语意双关，明指凑巧，暗示巧姐。恩人，指刘姥姥。巧姐被舅父王仁，谐音</a:t>
            </a: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忘仁</a:t>
            </a: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拐卖，幸为刘姥姥带走，才逃出虎口。</a:t>
            </a:r>
            <a:br>
              <a:rPr lang="zh-CN" altLang="en-US" sz="2800" b="1">
                <a:latin typeface="华文新魏" pitchFamily="2" charset="-122"/>
                <a:ea typeface="华文新魏" pitchFamily="2" charset="-122"/>
              </a:rPr>
            </a:b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这首判词揭露了封建统治者内部人与人之间的伪善关系。得势富贵的时侯，攀宗论亲；势败没落的时侯，欺诈拐骗，骨肉相残；完全是赤裸裸的权势与金钱的交易。巧姐的遭遇是令人同情的，她来到乡村，长在农家，成了村姑。比较而言，要比她姑母们幸运得多。</a:t>
            </a:r>
          </a:p>
        </p:txBody>
      </p:sp>
    </p:spTree>
  </p:cSld>
  <p:clrMapOvr>
    <a:masterClrMapping/>
  </p:clrMapOvr>
  <p:transition/>
  <p:timing/>
</p:sld>
</file>

<file path=ppt/slides/slide7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353695" y="964565"/>
            <a:ext cx="11569700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/>
              <a:t>巧姐是贾琏与王熙凤的女儿。因生日七月初七，刘姥姥给她取名为"巧姐"。她从小生活优裕，也是豪门千金。但在贾府败落后被狠舅奸兄卖到了烟花巷(《好了歌》:择膏粱，谁承望流落烟花巷)。但最终被知恩图报的刘姥姥赎出，与刘姥姥的孙子板儿结婚，在农村有了很好的结果，成了一位纺绩妇人(留余庆)。</a:t>
            </a:r>
          </a:p>
        </p:txBody>
      </p:sp>
    </p:spTree>
  </p:cSld>
  <p:clrMapOvr>
    <a:masterClrMapping/>
  </p:clrMapOvr>
  <p:transition/>
  <p:timing/>
</p:sld>
</file>

<file path=ppt/slides/slide7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776605" y="991870"/>
            <a:ext cx="1090739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读《红楼梦》判词，猜猜都是谁。</a:t>
            </a:r>
          </a:p>
          <a:p>
            <a:endParaRPr lang="zh-CN" altLang="en-US" sz="3200"/>
          </a:p>
          <a:p>
            <a:r>
              <a:rPr lang="zh-CN" altLang="en-US" sz="3200"/>
              <a:t>①才自精明志自高，生于末世运偏消。清明涕送江边望，千里东风一梦遥。②子系中山狼，得志便猖狂。金闺花柳质，一载赴黄泉。③勘破三春景不长，缁衣顿改昔年妆。可怜绮户侯门女，独卧青灯古佛旁。④情天情海幻情深，情既相逢必主淫。漫言不肖皆荣出，造衅开端实在宁。</a:t>
            </a:r>
          </a:p>
          <a:p>
            <a:endParaRPr lang="zh-CN" altLang="en-US" sz="3200"/>
          </a:p>
          <a:p>
            <a:r>
              <a:rPr lang="zh-CN" altLang="en-US" sz="3200">
                <a:solidFill>
                  <a:srgbClr val="FF0000"/>
                </a:solidFill>
              </a:rPr>
              <a:t>答：①贾探春②贾迎春③贾惜春④秦可卿。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95605" y="701675"/>
            <a:ext cx="1113282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/>
              <a:t>【判词】</a:t>
            </a:r>
          </a:p>
          <a:p>
            <a:r>
              <a:rPr lang="zh-CN" altLang="en-US" sz="2400"/>
              <a:t>画着一枝桂花，下面有一池沼，其中水涸泥干，莲枯藕败，后面书云:</a:t>
            </a:r>
          </a:p>
          <a:p>
            <a:r>
              <a:rPr lang="zh-CN" altLang="en-US" sz="2400">
                <a:solidFill>
                  <a:srgbClr val="FF0000"/>
                </a:solidFill>
              </a:rPr>
              <a:t>根并荷花一茎香，平生遭际实堪伤。</a:t>
            </a:r>
          </a:p>
          <a:p>
            <a:r>
              <a:rPr lang="zh-CN" altLang="en-US" sz="2400">
                <a:solidFill>
                  <a:srgbClr val="FF0000"/>
                </a:solidFill>
              </a:rPr>
              <a:t>自从两地生孤木，致使香魂返故乡。</a:t>
            </a:r>
          </a:p>
          <a:p>
            <a:r>
              <a:rPr lang="zh-CN" altLang="en-US" sz="2400"/>
              <a:t>【癞僧诗谶】</a:t>
            </a:r>
          </a:p>
          <a:p>
            <a:r>
              <a:rPr lang="zh-CN" altLang="en-US" sz="2400">
                <a:solidFill>
                  <a:srgbClr val="FF0000"/>
                </a:solidFill>
              </a:rPr>
              <a:t>惯养娇生笑你痴，菱花空对雪澌澌。</a:t>
            </a:r>
          </a:p>
          <a:p>
            <a:r>
              <a:rPr lang="zh-CN" altLang="en-US" sz="2400">
                <a:solidFill>
                  <a:srgbClr val="FF0000"/>
                </a:solidFill>
              </a:rPr>
              <a:t>好防佳节元宵后，便是烟消火灭时。</a:t>
            </a:r>
          </a:p>
          <a:p>
            <a:r>
              <a:rPr lang="zh-CN" altLang="en-US" sz="2400"/>
              <a:t>【花名签】"连理枝头花正开"·联春绕瑞·并蒂花</a:t>
            </a:r>
          </a:p>
          <a:p>
            <a:r>
              <a:rPr lang="zh-CN" altLang="en-US" sz="2400"/>
              <a:t>简介:甄英莲，贾府通称香菱。原籍姑苏、甄士隐独女，眉心有米粒大小的一点胭脂记。四岁那年元宵，在看社火花灯时因家奴霍启("祸起")看护不当而被拐子拐走。养大后原是卖给金陵公子冯渊，中途却被薛蟠抢回去做小妾，宝钗给她起名叫香菱。后四十回夏金桂下毒害她，结果却阴差阳错毒死了自己。薛蟠出狱后，香菱扶正，因难产而死，甄士隐亲自接她归入太虚幻境。</a:t>
            </a:r>
          </a:p>
          <a:p>
            <a:endParaRPr lang="zh-CN" altLang="en-US" sz="2400"/>
          </a:p>
        </p:txBody>
      </p:sp>
      <p:sp>
        <p:nvSpPr>
          <p:cNvPr id="5" name="矩形 4"/>
          <p:cNvSpPr/>
          <p:nvPr/>
        </p:nvSpPr>
        <p:spPr>
          <a:xfrm>
            <a:off x="9831705" y="318135"/>
            <a:ext cx="20116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香菱</a:t>
            </a:r>
          </a:p>
        </p:txBody>
      </p:sp>
    </p:spTree>
  </p:cSld>
  <p:clrMapOvr>
    <a:masterClrMapping/>
  </p:clrMapOvr>
  <p:transition/>
  <p:timing/>
</p:sld>
</file>

<file path=ppt/slides/slide7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94665" y="702945"/>
            <a:ext cx="1155700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 sz="2400"/>
          </a:p>
          <a:p>
            <a:r>
              <a:rPr lang="zh-CN" altLang="en-US" sz="2400"/>
              <a:t>【判词】</a:t>
            </a:r>
          </a:p>
          <a:p>
            <a:r>
              <a:rPr lang="zh-CN" altLang="en-US" sz="2400"/>
              <a:t>只见这首页上画的，既非人物，亦非山水，不过是水墨滃染、满纸乌云浊雾而已。后有几行字迹，写道是:</a:t>
            </a:r>
            <a:r>
              <a:rPr lang="zh-CN" altLang="en-US" sz="2400">
                <a:solidFill>
                  <a:srgbClr val="FF0000"/>
                </a:solidFill>
              </a:rPr>
              <a:t>霁月难逢，彩云易散。心比天高，身为下贱。风流灵巧招人怨。</a:t>
            </a:r>
          </a:p>
          <a:p>
            <a:r>
              <a:rPr lang="zh-CN" altLang="en-US" sz="2400">
                <a:solidFill>
                  <a:srgbClr val="FF0000"/>
                </a:solidFill>
              </a:rPr>
              <a:t>寿夭多因毁谤生，多情公子空牵念。</a:t>
            </a:r>
          </a:p>
          <a:p>
            <a:r>
              <a:rPr lang="zh-CN" altLang="en-US" sz="2400"/>
              <a:t>简介:贾宝玉房里的最亮眼的角色，虽是丫鬟，但在宝玉房里过得千金小姐的生活。红学界普遍评价她有林黛玉之风。晴雯长得风流灵巧，眉眼儿有点像林黛玉，口齿伶俐，针线活尤好，曾为宝玉病补雀金裘。本是赖妈妈家的丫鬟，因得贾母喜爱，固把她赐给宝玉。但因幼年娇生惯养，养成得理不饶人的性格，以至于后来经常招惹黛钗等女人的不喜欢。一次王夫人进园子看见她打骂小丫鬟，觉得她不合世家教养，再加上王善保家的等小人进谗，王夫人在她病得"四五日水米不曾沾牙"的情况下，派人从炕上硬拉下来并踢出贾府("放"出去)。宝玉偷偷前去探望，晴雯深为感动。当夜，晴雯悲惨地死去。宝玉听小丫头说晴雯死后做了芙蓉花神，便作了篇长长的《芙蓉女儿诔》寄托哀思。</a:t>
            </a:r>
          </a:p>
        </p:txBody>
      </p:sp>
      <p:sp>
        <p:nvSpPr>
          <p:cNvPr id="3" name="矩形 2"/>
          <p:cNvSpPr/>
          <p:nvPr/>
        </p:nvSpPr>
        <p:spPr>
          <a:xfrm>
            <a:off x="8646160" y="247015"/>
            <a:ext cx="20116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晴雯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142230" y="457835"/>
            <a:ext cx="314642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>
                <a:solidFill>
                  <a:schemeClr val="accent1"/>
                </a:solidFill>
              </a:rPr>
              <a:t>晴为黛影</a:t>
            </a:r>
          </a:p>
        </p:txBody>
      </p:sp>
    </p:spTree>
  </p:cSld>
  <p:clrMapOvr>
    <a:masterClrMapping/>
  </p:clrMapOvr>
  <p:transition/>
  <p:timing/>
</p:sld>
</file>

<file path=ppt/slides/slide7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08940" y="797560"/>
            <a:ext cx="11329670" cy="4892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 sz="2400"/>
          </a:p>
          <a:p>
            <a:r>
              <a:rPr lang="zh-CN" altLang="en-US" sz="2400"/>
              <a:t>【判词】</a:t>
            </a:r>
          </a:p>
          <a:p>
            <a:r>
              <a:rPr lang="zh-CN" altLang="en-US" sz="2400"/>
              <a:t>又见后面画着一簇鲜花，一床破席，也有几句言词，写道是:</a:t>
            </a:r>
          </a:p>
          <a:p>
            <a:r>
              <a:rPr lang="zh-CN" altLang="en-US" sz="2400">
                <a:solidFill>
                  <a:srgbClr val="FF0000"/>
                </a:solidFill>
              </a:rPr>
              <a:t>枉自温柔和顺，空云似桂如兰。堪羡优伶有福，谁知公子无缘。</a:t>
            </a:r>
            <a:endParaRPr lang="zh-CN" altLang="en-US" sz="2400"/>
          </a:p>
          <a:p>
            <a:r>
              <a:rPr lang="zh-CN" altLang="en-US" sz="2400"/>
              <a:t>【花名签】"桃红又是一年春"·武陵别景·桃花</a:t>
            </a:r>
          </a:p>
          <a:p>
            <a:r>
              <a:rPr lang="zh-CN" altLang="en-US" sz="2400"/>
              <a:t>简介:贾宝玉房里四位大丫鬟之首，花姓，原名珍珠(程乙本作"蕊珠")，原是跟着贾母，起先服侍史湘云几年，贾母见喜袭人心地纯良，恪尽职守，便命她服侍宝玉。细心周到，恪尽职任，"心中眼中又只有一个宝玉";一心为宝玉前途忧虑，"每每规谏，宝玉不听，心中着实忧郁";虽身为奴婢，却能事事为贾府大局着想，宁可自己委屈些。在贾宝玉后，袭人有实无名，只得奉王夫人之命嫁给了蒋玉菡。脂批认为，袭人出嫁是在宝玉还在的时候，她与丈夫蒋玉菡在贾家落难后一起奉养宝玉宝钗夫妻(花袭人有始有终)。相对于金陵十二钗正册、副册、又副册其他女儿的命运，她亦算是有始有终。</a:t>
            </a:r>
          </a:p>
        </p:txBody>
      </p:sp>
      <p:sp>
        <p:nvSpPr>
          <p:cNvPr id="3" name="矩形 2"/>
          <p:cNvSpPr/>
          <p:nvPr/>
        </p:nvSpPr>
        <p:spPr>
          <a:xfrm>
            <a:off x="8984615" y="416560"/>
            <a:ext cx="20116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袭人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376545" y="521335"/>
            <a:ext cx="275145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>
                <a:solidFill>
                  <a:schemeClr val="accent1"/>
                </a:solidFill>
              </a:rPr>
              <a:t>袭为钗副</a:t>
            </a:r>
          </a:p>
        </p:txBody>
      </p:sp>
    </p:spTree>
  </p:cSld>
  <p:clrMapOvr>
    <a:masterClrMapping/>
  </p:clrMapOvr>
  <p:transition/>
  <p:timing/>
</p:sld>
</file>

<file path=ppt/slides/slide7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95605" y="1021715"/>
            <a:ext cx="1118997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金陵十二钗中你最喜欢的一个人物形象，并分析她在特定环境中的典型性格，体会作者塑造人物的艺术手法。</a:t>
            </a:r>
          </a:p>
          <a:p>
            <a:endParaRPr lang="zh-CN" altLang="en-US" sz="3200"/>
          </a:p>
          <a:p>
            <a:r>
              <a:rPr lang="zh-CN" altLang="en-US" sz="3200">
                <a:solidFill>
                  <a:srgbClr val="FF0000"/>
                </a:solidFill>
              </a:rPr>
              <a:t>答：林黛玉是个内慧外秀的女性，不像薛宝钗那样世故，那样城府甚深，她对人坦率纯真，见之以诚。她是封建叛逆者的形象。曹雪芹在塑造林黛玉这一人物形象时，把中国的传统文化注入其中，他或用西施、比干等人物的传说烘托、映衬人物外貌特征，达到"以形传神"的艺术效果；或用饱含传统文化因子的古代典型文人如屈原、陶渊明等的品格、个性来丰富林黛玉的内在性格，使林黛玉的形象内涵丰厚，耐人寻味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39090" y="1016000"/>
            <a:ext cx="11514455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/>
              <a:t>第二回 </a:t>
            </a:r>
            <a:r>
              <a:rPr lang="zh-CN" altLang="en-US" sz="4400">
                <a:solidFill>
                  <a:srgbClr val="FF0000"/>
                </a:solidFill>
              </a:rPr>
              <a:t>贾夫人仙逝扬州城　冷子兴演说荣国府</a:t>
            </a:r>
            <a:endParaRPr lang="zh-CN" altLang="en-US" sz="4400"/>
          </a:p>
          <a:p>
            <a:endParaRPr lang="zh-CN" altLang="en-US" sz="4400"/>
          </a:p>
          <a:p>
            <a:r>
              <a:rPr lang="zh-CN" altLang="en-US" sz="4400"/>
              <a:t>解释：扬州巡盐御史林如海之妻贾敏病死，因贪渎被罢职的贾雨村谋得一差事，在林如海家充任西宾，教授林如海之女林黛玉。这天偶遇熟人冷子兴，冷子兴是周瑞家的女婿，两人聊起荣宁二府的兴衰。</a:t>
            </a:r>
          </a:p>
        </p:txBody>
      </p:sp>
    </p:spTree>
  </p:cSld>
  <p:clrMapOvr>
    <a:masterClrMapping/>
  </p:clrMapOvr>
  <p:transition/>
  <p:timing/>
</p:sld>
</file>

<file path=ppt/slides/slide8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79425" y="890905"/>
            <a:ext cx="1082230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/>
              <a:t>第六回 </a:t>
            </a:r>
            <a:r>
              <a:rPr lang="zh-CN" altLang="en-US" sz="4000">
                <a:solidFill>
                  <a:srgbClr val="FF0000"/>
                </a:solidFill>
              </a:rPr>
              <a:t>贾宝玉初试云雨情　刘姥姥一进荣国府</a:t>
            </a:r>
            <a:endParaRPr lang="zh-CN" altLang="en-US" sz="4000"/>
          </a:p>
          <a:p>
            <a:endParaRPr lang="zh-CN" altLang="en-US" sz="4000"/>
          </a:p>
          <a:p>
            <a:r>
              <a:rPr lang="zh-CN" altLang="en-US" sz="4000"/>
              <a:t>解释：贾宝玉与丫鬟袭人情事，对袭人另眼相看。刘姥姥的女婿狗儿因祖上和王夫人王熙凤的父祖有点瓜葛，便撺掇岳母进荣国府攀亲打秋风。王熙凤果然送给刘姥姥20两银子。</a:t>
            </a:r>
          </a:p>
        </p:txBody>
      </p:sp>
    </p:spTree>
  </p:cSld>
  <p:clrMapOvr>
    <a:masterClrMapping/>
  </p:clrMapOvr>
  <p:transition/>
  <p:timing/>
</p:sld>
</file>

<file path=ppt/slides/slide8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21970" y="896620"/>
            <a:ext cx="10977880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/>
              <a:t>《红楼梦》第六回“刘姥姥一进荣国府”中，刘姥姥有这么一段话:</a:t>
            </a:r>
          </a:p>
          <a:p>
            <a:r>
              <a:rPr lang="zh-CN" altLang="en-US" sz="2800"/>
              <a:t>我们也是知道艰难的，但俗语说的:“瘦死的骆驼比马大”呢。凭他怎样,你老拔根寒毛比我们的腰还壮哩!</a:t>
            </a:r>
          </a:p>
          <a:p>
            <a:r>
              <a:rPr lang="zh-CN" altLang="en-US" sz="2800"/>
              <a:t>刘姥姥的这段话是对谁说的?为何说这话?请简叙事情的经过。</a:t>
            </a:r>
          </a:p>
          <a:p>
            <a:endParaRPr lang="zh-CN" altLang="en-US" sz="2800"/>
          </a:p>
          <a:p>
            <a:r>
              <a:rPr lang="zh-CN" altLang="en-US" sz="3200">
                <a:solidFill>
                  <a:srgbClr val="FF0000"/>
                </a:solidFill>
              </a:rPr>
              <a:t>【答案】刘姥姥因家中生活艰难，到贾府攀亲，见到了凤姐。凤姐从言谈中知道她的来意，先是诉说贾府表面轰轰烈烈，却大有大的难处，而后答应施舍二十两银子。于是刘姥姥高兴地对凤姐说了上述这番话，拿了银钱千恩万谢地回去。</a:t>
            </a:r>
          </a:p>
          <a:p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62940" y="1028700"/>
            <a:ext cx="10808970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简述刘姥姥的三次进荣国府的过程，简析其情节安排的意义。</a:t>
            </a:r>
          </a:p>
          <a:p>
            <a:endParaRPr lang="zh-CN" altLang="en-US" sz="3200"/>
          </a:p>
          <a:p>
            <a:r>
              <a:rPr lang="zh-CN" altLang="en-US" sz="3200">
                <a:solidFill>
                  <a:srgbClr val="FF0000"/>
                </a:solidFill>
              </a:rPr>
              <a:t>答：小说写了刘姥姥的三次进府：一进荣国府是故事开始时，刘姥姥小心谨慎，凤姐不冷不热，草草打发。二进荣国府是贾府鼎盛之时，刘姥姥左右逢源，打浑逗趣，风光了一阵。三过荣国府是贾家衰败之后，刘姥姥挺身而山，耿直仗义。总体而言，刘姥姥三进荣国府，见证了贾府的盛衰，也在一定程度上成为小说的贯穿线索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64515" y="1088390"/>
            <a:ext cx="1106297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/>
              <a:t>第七回 </a:t>
            </a:r>
            <a:r>
              <a:rPr lang="zh-CN" altLang="en-US" sz="4000">
                <a:solidFill>
                  <a:srgbClr val="FF0000"/>
                </a:solidFill>
              </a:rPr>
              <a:t>送宫花贾琏戏熙凤　宴宁府宝玉会秦钟</a:t>
            </a:r>
          </a:p>
          <a:p>
            <a:endParaRPr lang="zh-CN" altLang="en-US" sz="4000"/>
          </a:p>
          <a:p>
            <a:r>
              <a:rPr lang="zh-CN" altLang="en-US" sz="4000"/>
              <a:t>解释：薛蟠之母薛姨妈乃王夫人的亲妹妹，她入住贾府后请周瑞家的送十二支宫花给姑娘们，送至王熙凤家，听到贾琏戏谑熙凤的声音。宁国府贾珍之妻尤氏宴请王熙凤，宝玉随往，见到了清秀非常的秦钟，——秦可卿的弟弟。</a:t>
            </a:r>
          </a:p>
        </p:txBody>
      </p:sp>
    </p:spTree>
  </p:cSld>
  <p:clrMapOvr>
    <a:masterClrMapping/>
  </p:clrMapOvr>
  <p:transition/>
  <p:timing/>
</p:sld>
</file>

<file path=ppt/slides/slide8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466725" y="1028700"/>
            <a:ext cx="1093533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第八回 </a:t>
            </a:r>
            <a:r>
              <a:rPr lang="zh-CN" altLang="en-US" sz="3600">
                <a:solidFill>
                  <a:srgbClr val="FF0000"/>
                </a:solidFill>
              </a:rPr>
              <a:t>比通灵金莺微露意  探宝钗黛玉半含酸</a:t>
            </a:r>
            <a:endParaRPr lang="zh-CN" altLang="en-US" sz="3600"/>
          </a:p>
          <a:p>
            <a:endParaRPr lang="zh-CN" altLang="en-US" sz="3600"/>
          </a:p>
          <a:p>
            <a:r>
              <a:rPr lang="zh-CN" altLang="en-US" sz="3600"/>
              <a:t>解释：薛姨妈之女、薛蟠之妹薛宝钗将宝玉的通灵宝玉托在手上观赏，莺儿说宝钗项圈上的两句话和玉石上的刻字是一对儿。原来宝玉上的刻字是“莫失莫忘，仙寿恒昌”，项圈上的刻字是“芳龄永继，不离不弃”。薛姨妈招待宝黛二人吃酒，宝玉对宝钗言听计从，黛玉见了心生醋意，便借雪雁送手炉冷嘲热讽。</a:t>
            </a:r>
          </a:p>
        </p:txBody>
      </p:sp>
    </p:spTree>
  </p:cSld>
  <p:clrMapOvr>
    <a:masterClrMapping/>
  </p:clrMapOvr>
  <p:transition/>
  <p:timing/>
</p:sld>
</file>

<file path=ppt/slides/slide8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20395" y="876935"/>
            <a:ext cx="11428095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/>
              <a:t>第九回 </a:t>
            </a:r>
            <a:r>
              <a:rPr lang="zh-CN" altLang="en-US" sz="4400">
                <a:solidFill>
                  <a:srgbClr val="FF0000"/>
                </a:solidFill>
              </a:rPr>
              <a:t>恋风流情友入家塾  起嫌疑顽童闹学堂</a:t>
            </a:r>
            <a:endParaRPr lang="zh-CN" altLang="en-US" sz="4400"/>
          </a:p>
          <a:p>
            <a:endParaRPr lang="zh-CN" altLang="en-US" sz="4400"/>
          </a:p>
          <a:p>
            <a:r>
              <a:rPr lang="zh-CN" altLang="en-US" sz="4400"/>
              <a:t>解释：贾宝玉迷恋秦钟，邀请他进入家塾学习。秦钟因为和香怜、玉爱勾勾搭搭被金荣撞见，金荣借机讹诈，秦钟觉得受了欺负，贾宝玉借仆人茗烟之力摆平此事，茗烟便挑头和宝玉的其他几个小厮一起同金荣混战一场。</a:t>
            </a:r>
          </a:p>
        </p:txBody>
      </p:sp>
    </p:spTree>
  </p:cSld>
  <p:clrMapOvr>
    <a:masterClrMapping/>
  </p:clrMapOvr>
  <p:transition/>
  <p:timing/>
</p:sld>
</file>

<file path=ppt/slides/slide8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80060" y="1167130"/>
            <a:ext cx="1102106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第十回 </a:t>
            </a:r>
            <a:r>
              <a:rPr lang="zh-CN" altLang="en-US" sz="3600">
                <a:solidFill>
                  <a:srgbClr val="FF0000"/>
                </a:solidFill>
              </a:rPr>
              <a:t>金寡妇贪利权受辱　张太医论病细穷源</a:t>
            </a:r>
          </a:p>
          <a:p>
            <a:endParaRPr lang="zh-CN" altLang="en-US" sz="3600"/>
          </a:p>
          <a:p>
            <a:r>
              <a:rPr lang="zh-CN" altLang="en-US" sz="3600"/>
              <a:t>解释：金荣的母亲向姑子璜大奶奶投诉在私塾受欺之事，璜大奶奶便到宁府欲向尤氏及秦可卿讨说法。看到秦可卿在病中，便将一口气咽下。因为金荣在私塾毕竟可以节省不少费用，而况还可以从薛蟠那儿得到不少好处。贾珍之子贾蓉请张太医为秦可卿看病，张认为秦思虑太过。</a:t>
            </a:r>
          </a:p>
        </p:txBody>
      </p:sp>
    </p:spTree>
  </p:cSld>
  <p:clrMapOvr>
    <a:masterClrMapping/>
  </p:clrMapOvr>
  <p:transition/>
  <p:timing/>
</p:sld>
</file>

<file path=ppt/slides/slide8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19455" y="1007745"/>
            <a:ext cx="11019790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/>
              <a:t>第十一回 </a:t>
            </a:r>
            <a:r>
              <a:rPr lang="zh-CN" altLang="en-US" sz="4000">
                <a:solidFill>
                  <a:srgbClr val="FF0000"/>
                </a:solidFill>
              </a:rPr>
              <a:t>庆寿辰宁府排家宴　见熙凤贾瑞起淫心</a:t>
            </a:r>
            <a:endParaRPr lang="zh-CN" altLang="en-US" sz="4000"/>
          </a:p>
          <a:p>
            <a:endParaRPr lang="zh-CN" altLang="en-US" sz="4000"/>
          </a:p>
          <a:p>
            <a:r>
              <a:rPr lang="zh-CN" altLang="en-US" sz="4000"/>
              <a:t>解释：庆祝贾敬寿辰，宁府宴请荣府一干人等。王熙凤在园中偶遇贾瑞，贾瑞觊觎王熙凤的美色，心生歹念。</a:t>
            </a:r>
          </a:p>
        </p:txBody>
      </p:sp>
    </p:spTree>
  </p:cSld>
  <p:clrMapOvr>
    <a:masterClrMapping/>
  </p:clrMapOvr>
  <p:transition/>
  <p:timing/>
</p:sld>
</file>

<file path=ppt/slides/slide8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23545" y="918845"/>
            <a:ext cx="1097724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第十二回 </a:t>
            </a:r>
            <a:r>
              <a:rPr lang="zh-CN" altLang="en-US" sz="3600">
                <a:solidFill>
                  <a:srgbClr val="FF0000"/>
                </a:solidFill>
              </a:rPr>
              <a:t>王熙凤毒设相思局　贾天祥正照风月鉴</a:t>
            </a:r>
          </a:p>
          <a:p>
            <a:endParaRPr lang="zh-CN" altLang="en-US" sz="3600"/>
          </a:p>
          <a:p>
            <a:r>
              <a:rPr lang="zh-CN" altLang="en-US" sz="3600"/>
              <a:t>解释：贾瑞幻想吃到天鹅肉，王熙凤欲置对方于死地，两次作局，先是让贾瑞先是冻了一夜，第二次又遭到贾蓉、贾蔷的讹诈，回家便染病在身，病中得了跛足道人的风月宝鉴，贾瑞不听道人的规劝，照了反面还要照正面，看到王熙凤在镜中向自己招手，贾瑞到镜中和王熙凤云雨一番，悲惨死去。</a:t>
            </a:r>
          </a:p>
        </p:txBody>
      </p:sp>
    </p:spTree>
  </p:cSld>
  <p:clrMapOvr>
    <a:masterClrMapping/>
  </p:clrMapOvr>
  <p:transition/>
  <p:timing/>
</p:sld>
</file>

<file path=ppt/slides/slide8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07695" y="1013460"/>
            <a:ext cx="1116076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/>
              <a:t>第十三回 </a:t>
            </a:r>
            <a:r>
              <a:rPr lang="zh-CN" altLang="en-US" sz="4000">
                <a:solidFill>
                  <a:srgbClr val="FF0000"/>
                </a:solidFill>
              </a:rPr>
              <a:t>秦可卿死封龙禁尉　王熙凤协理宁国府</a:t>
            </a:r>
            <a:endParaRPr lang="zh-CN" altLang="en-US" sz="4000"/>
          </a:p>
          <a:p>
            <a:endParaRPr lang="zh-CN" altLang="en-US" sz="4000"/>
          </a:p>
          <a:p>
            <a:r>
              <a:rPr lang="zh-CN" altLang="en-US" sz="4000"/>
              <a:t>解释：秦可卿香消玉殒，贾珍为儿子贾蓉捐得龙禁尉的虚衔，为的是写出来好看。为打理丧事，贾珍请邢、王二夫人准许王熙凤到宁府协理，王熙凤爽快地应承下来。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4386" name="文本框 144385"/>
          <p:cNvSpPr txBox="1"/>
          <p:nvPr/>
        </p:nvSpPr>
        <p:spPr>
          <a:xfrm>
            <a:off x="453390" y="1256030"/>
            <a:ext cx="11285855" cy="2538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FF33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第二回是交代贾府人物。</a:t>
            </a:r>
            <a:r>
              <a:rPr lang="zh-CN" altLang="en-US" sz="4400">
                <a:latin typeface="仿宋_GB2312" panose="02010609030101010101" pitchFamily="49" charset="-122"/>
                <a:ea typeface="仿宋_GB2312" panose="02010609030101010101" pitchFamily="49" charset="-122"/>
              </a:rPr>
              <a:t>通过冷子兴演说荣国府，简要地介绍了贾府中的人物关系，为读者阅读全书开列了一个简明</a:t>
            </a:r>
            <a:r>
              <a:rPr lang="zh-CN" altLang="en-US" sz="4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人物关系表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  <a:p>
            <a:pPr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6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945515" y="895350"/>
            <a:ext cx="1030097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第十四回 </a:t>
            </a:r>
            <a:r>
              <a:rPr lang="zh-CN" altLang="en-US" sz="3600">
                <a:solidFill>
                  <a:srgbClr val="FF0000"/>
                </a:solidFill>
              </a:rPr>
              <a:t>林如海捐馆扬州城　贾宝玉路谒北静王</a:t>
            </a:r>
          </a:p>
          <a:p>
            <a:endParaRPr lang="zh-CN" altLang="en-US" sz="3600"/>
          </a:p>
          <a:p>
            <a:r>
              <a:rPr lang="zh-CN" altLang="en-US" sz="3600"/>
              <a:t>解释：林如海亡殁之后，林黛玉随贾琏赴扬州奔丧。北静王水溶前来为秦可卿吊丧，并设路祭，约见了贾宝玉。</a:t>
            </a:r>
          </a:p>
        </p:txBody>
      </p:sp>
    </p:spTree>
  </p:cSld>
  <p:clrMapOvr>
    <a:masterClrMapping/>
  </p:clrMapOvr>
  <p:transition/>
  <p:timing/>
</p:sld>
</file>

<file path=ppt/slides/slide9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76910" y="961390"/>
            <a:ext cx="1096454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第十五回 </a:t>
            </a:r>
            <a:r>
              <a:rPr lang="zh-CN" altLang="en-US" sz="3600">
                <a:solidFill>
                  <a:srgbClr val="FF0000"/>
                </a:solidFill>
              </a:rPr>
              <a:t>王凤姐弄权铁槛寺　秦鲸卿得趣馒头庵</a:t>
            </a:r>
            <a:endParaRPr lang="zh-CN" altLang="en-US" sz="3600"/>
          </a:p>
          <a:p>
            <a:endParaRPr lang="zh-CN" altLang="en-US" sz="3600"/>
          </a:p>
          <a:p>
            <a:r>
              <a:rPr lang="zh-CN" altLang="en-US" sz="3600"/>
              <a:t>解释：王熙凤为秦可卿送丧，暂寓铁槛寺旁之水月庵。庵中老尼请托王熙凤摆平一桩两家争聘一女的纠纷，王熙凤开口要三千两银子，老尼赶紧答应下来。秦钟和庵中小尼智能儿情投意合。</a:t>
            </a:r>
          </a:p>
        </p:txBody>
      </p:sp>
    </p:spTree>
  </p:cSld>
  <p:clrMapOvr>
    <a:masterClrMapping/>
  </p:clrMapOvr>
  <p:transition/>
  <p:timing/>
</p:sld>
</file>

<file path=ppt/slides/slide9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78485" y="1051560"/>
            <a:ext cx="1103503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简述“凤姐弄权”故事。</a:t>
            </a:r>
          </a:p>
          <a:p>
            <a:endParaRPr lang="zh-CN" altLang="en-US" sz="3600"/>
          </a:p>
          <a:p>
            <a:r>
              <a:rPr lang="zh-CN" altLang="en-US" sz="3600">
                <a:solidFill>
                  <a:srgbClr val="FF0000"/>
                </a:solidFill>
              </a:rPr>
              <a:t>【答案】凤姐受馒头庵老尼静虚之托，通过长安节度使的关系，拆散了张金哥与赵公子的婚姻，收贿三千两银子。因此害得张金哥、赵公子双双殉情而死。贾赦看中石呆子祖传的二十把古扇，石呆子千金不卖，贾赦为此而病。凤姐又通过调任保定府的贾雨村，将石呆子下牢，把古扇弄到手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67665" y="946150"/>
            <a:ext cx="1079373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第十六回 </a:t>
            </a:r>
            <a:r>
              <a:rPr lang="zh-CN" altLang="en-US" sz="3600">
                <a:solidFill>
                  <a:srgbClr val="FF0000"/>
                </a:solidFill>
              </a:rPr>
              <a:t>贾元春才选凤藻宫　秦鲸卿夭逝黄泉路</a:t>
            </a:r>
          </a:p>
          <a:p>
            <a:endParaRPr lang="zh-CN" altLang="en-US" sz="3600">
              <a:solidFill>
                <a:srgbClr val="FF0000"/>
              </a:solidFill>
            </a:endParaRPr>
          </a:p>
          <a:p>
            <a:r>
              <a:rPr lang="zh-CN" altLang="en-US" sz="3600"/>
              <a:t>解释：王夫人的嫡亲长女贾元春册封贵妃，秦钟患病早逝。</a:t>
            </a:r>
          </a:p>
        </p:txBody>
      </p:sp>
    </p:spTree>
  </p:cSld>
  <p:clrMapOvr>
    <a:masterClrMapping/>
  </p:clrMapOvr>
  <p:transition/>
  <p:timing/>
</p:sld>
</file>

<file path=ppt/slides/slide9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803910" y="1125855"/>
            <a:ext cx="1096454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第十七回 </a:t>
            </a:r>
            <a:r>
              <a:rPr lang="zh-CN" altLang="en-US" sz="3600">
                <a:solidFill>
                  <a:srgbClr val="FF0000"/>
                </a:solidFill>
              </a:rPr>
              <a:t>大观园试才题对额　贾宝玉机敏动诸宾</a:t>
            </a:r>
            <a:endParaRPr lang="zh-CN" altLang="en-US" sz="3600"/>
          </a:p>
          <a:p>
            <a:endParaRPr lang="zh-CN" altLang="en-US" sz="3600"/>
          </a:p>
          <a:p>
            <a:r>
              <a:rPr lang="zh-CN" altLang="en-US" sz="3600"/>
              <a:t>解释：大观园建成之后，贾政带着一帮幕宾，又唤来宝玉，一边游赏，一边随处题写对额。贾宝玉机敏答对，让帮闲文人喝彩不已，贾政却斥责不断。</a:t>
            </a:r>
          </a:p>
        </p:txBody>
      </p:sp>
    </p:spTree>
  </p:cSld>
  <p:clrMapOvr>
    <a:masterClrMapping/>
  </p:clrMapOvr>
  <p:transition/>
  <p:timing/>
</p:sld>
</file>

<file path=ppt/slides/slide9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07060" y="907415"/>
            <a:ext cx="1097788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整部《红楼梦》的描写离不开大观园，许多悲欢离合的故事都发生在这里。请简述大观园的来历及抄检大观园的缘由。</a:t>
            </a:r>
          </a:p>
          <a:p>
            <a:endParaRPr lang="zh-CN" altLang="en-US" sz="3600"/>
          </a:p>
          <a:p>
            <a:r>
              <a:rPr lang="zh-CN" altLang="en-US" sz="3600">
                <a:solidFill>
                  <a:srgbClr val="FF0000"/>
                </a:solidFill>
              </a:rPr>
              <a:t>答：大观园原是为元春晋封贵妃后省亲而修建的别墅花园。元春省亲后，为了不使"佳人落魄，花柳无颜"，特下谕令年轻弟妹们进园入住。抄检的原因是园子里发现了绣春囊，这东西是男欢女爱的象征。为杜绝"后患"，邢王二夫人依凤姐之计，下令抄检了大观园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07060" y="1028700"/>
            <a:ext cx="1099185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第十八回 </a:t>
            </a:r>
            <a:r>
              <a:rPr lang="zh-CN" altLang="en-US" sz="3600">
                <a:solidFill>
                  <a:srgbClr val="FF0000"/>
                </a:solidFill>
              </a:rPr>
              <a:t>林黛玉误剪香囊袋  贾元春归省庆元宵</a:t>
            </a:r>
            <a:endParaRPr lang="zh-CN" altLang="en-US" sz="3600"/>
          </a:p>
          <a:p>
            <a:endParaRPr lang="zh-CN" altLang="en-US" sz="3600"/>
          </a:p>
          <a:p>
            <a:r>
              <a:rPr lang="zh-CN" altLang="en-US" sz="3600"/>
              <a:t>解释：贾宝玉的才艺表演受到夸赞，仆从便要讨彩，将宝玉所佩之物尽行解去。袭人见状，说出情由，林黛玉误以为自己制作的荷包也被掳去，赌气将正在为贾宝玉制作的香囊给铰了。哪知贾宝玉将荷包戴在红袄襟上，保存得十分完好。元宵夜，贾元春回家探望家人，共庆元宵。</a:t>
            </a:r>
          </a:p>
        </p:txBody>
      </p:sp>
    </p:spTree>
  </p:cSld>
  <p:clrMapOvr>
    <a:masterClrMapping/>
  </p:clrMapOvr>
  <p:transition/>
  <p:timing/>
</p:sld>
</file>

<file path=ppt/slides/slide9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07060" y="1582420"/>
            <a:ext cx="1111885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简述元妃省亲故事。</a:t>
            </a:r>
          </a:p>
          <a:p>
            <a:endParaRPr lang="zh-CN" altLang="en-US" sz="3600"/>
          </a:p>
          <a:p>
            <a:r>
              <a:rPr lang="zh-CN" altLang="en-US" sz="3600">
                <a:solidFill>
                  <a:srgbClr val="FF0000"/>
                </a:solidFill>
              </a:rPr>
              <a:t>【答案】贾政的大女儿元春入宫多年，被封为贤德妃。为迎接元妃省亲，贾府大肆铺张，建造豪华的大观园。元宵节元妃省亲归来，骨肉相见，千言万语，化作辛酸泪。宝玉见了阔别七年的大姐，洒泪痛诉思念情，牵衣顿足不让走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80695" y="970915"/>
            <a:ext cx="1092136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第十九回 </a:t>
            </a:r>
            <a:r>
              <a:rPr lang="zh-CN" altLang="en-US" sz="3600">
                <a:solidFill>
                  <a:srgbClr val="FF0000"/>
                </a:solidFill>
              </a:rPr>
              <a:t>情切切良宵花解语　意绵绵静日玉生香</a:t>
            </a:r>
          </a:p>
          <a:p>
            <a:endParaRPr lang="zh-CN" altLang="en-US" sz="3600">
              <a:solidFill>
                <a:srgbClr val="FF0000"/>
              </a:solidFill>
            </a:endParaRPr>
          </a:p>
          <a:p>
            <a:r>
              <a:rPr lang="zh-CN" altLang="en-US" sz="3600"/>
              <a:t>解释：花袭人以赎身吓唬宝玉，然后三下规箴。宝玉爱惜黛玉，不让黛玉午休，陪她说话解闷儿，嗅出黛玉身上的奇香，并编出“香芋”的故事来。</a:t>
            </a:r>
          </a:p>
        </p:txBody>
      </p:sp>
    </p:spTree>
  </p:cSld>
  <p:clrMapOvr>
    <a:masterClrMapping/>
  </p:clrMapOvr>
  <p:transition/>
  <p:timing/>
</p:sld>
</file>

<file path=ppt/slides/slide9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81940" y="1167130"/>
            <a:ext cx="1130236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第二十回 </a:t>
            </a:r>
            <a:r>
              <a:rPr lang="zh-CN" altLang="en-US" sz="3600">
                <a:solidFill>
                  <a:srgbClr val="FF0000"/>
                </a:solidFill>
              </a:rPr>
              <a:t>王熙凤正言弹妒意　林黛玉俏语谑娇音</a:t>
            </a:r>
            <a:endParaRPr lang="zh-CN" altLang="en-US" sz="3600"/>
          </a:p>
          <a:p>
            <a:endParaRPr lang="zh-CN" altLang="en-US" sz="3600"/>
          </a:p>
          <a:p>
            <a:r>
              <a:rPr lang="zh-CN" altLang="en-US" sz="3600"/>
              <a:t>解释：贾环和莺儿掷骰子赌钱，赌输了便赖账，遭到莺儿抢白，贾环认为莺儿拿自己和宝玉比是在欺负自己，便哭起来，宝玉将其教训一通，贾环没趣回到家，又受到赵姨娘的斥骂，偏又被王熙凤听到，便将赵姨娘的妒意弹压下去。史湘云叫宝玉“爱哥哥”，被黛玉打趣。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6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1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507</Paragraphs>
  <Slides>155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155</vt:i4>
      </vt:variant>
    </vt:vector>
  </HeadingPairs>
  <TitlesOfParts>
    <vt:vector baseType="lpstr" size="165">
      <vt:lpstr>Arial</vt:lpstr>
      <vt:lpstr>微软雅黑</vt:lpstr>
      <vt:lpstr>黑体</vt:lpstr>
      <vt:lpstr>仿宋_GB2312</vt:lpstr>
      <vt:lpstr>Times New Roman</vt:lpstr>
      <vt:lpstr>宋体</vt:lpstr>
      <vt:lpstr>华文行楷</vt:lpstr>
      <vt:lpstr>华文新魏</vt:lpstr>
      <vt:lpstr>楷体_GB2312</vt:lpstr>
      <vt:lpstr>1_空白设计模板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             护官符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金陵十二钗分析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2021-08-16T17:50:38.433</cp:lastPrinted>
  <dcterms:created xsi:type="dcterms:W3CDTF">2021-08-16T17:50:38Z</dcterms:created>
  <dcterms:modified xsi:type="dcterms:W3CDTF">2021-08-16T09:50:38Z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