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wdp" ContentType="image/vnd.ms-photo"/>
  <Default Extension="wav" ContentType="audio/x-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8" r:id="rId4"/>
    <p:sldId id="264" r:id="rId5"/>
    <p:sldId id="257" r:id="rId6"/>
    <p:sldId id="269" r:id="rId7"/>
    <p:sldId id="259" r:id="rId8"/>
    <p:sldId id="266" r:id="rId9"/>
    <p:sldId id="284" r:id="rId10"/>
    <p:sldId id="261" r:id="rId11"/>
    <p:sldId id="274" r:id="rId12"/>
    <p:sldId id="285" r:id="rId13"/>
    <p:sldId id="273" r:id="rId14"/>
    <p:sldId id="270"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65" r:id="rId29"/>
    <p:sldId id="260" r:id="rId30"/>
    <p:sldId id="267" r:id="rId31"/>
    <p:sldId id="268" r:id="rId32"/>
    <p:sldId id="271" r:id="rId33"/>
    <p:sldId id="300" r:id="rId34"/>
    <p:sldId id="301" r:id="rId35"/>
    <p:sldId id="302" r:id="rId36"/>
    <p:sldId id="303" r:id="rId37"/>
    <p:sldId id="304"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tags" Target="tags/tag1.xml" /><Relationship Id="rId4" Type="http://schemas.openxmlformats.org/officeDocument/2006/relationships/slide" Target="slides/slide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609600" y="274638"/>
            <a:ext cx="10972800" cy="585152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itchFamily="34" charset="0"/>
              </a:rPr>
              <a:t/>
            </a:fld>
            <a:endParaRPr lang="en-US" altLang="zh-CN">
              <a:latin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7.png" /><Relationship Id="rId4" Type="http://schemas.openxmlformats.org/officeDocument/2006/relationships/image" Target="../media/image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7.png" /><Relationship Id="rId4" Type="http://schemas.openxmlformats.org/officeDocument/2006/relationships/image" Target="../media/image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12.png" /><Relationship Id="rId4" Type="http://schemas.openxmlformats.org/officeDocument/2006/relationships/image" Target="../media/image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12.png" /><Relationship Id="rId4"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9.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media1.wav" /><Relationship Id="rId3" Type="http://schemas.openxmlformats.org/officeDocument/2006/relationships/image" Target="../media/image9.png" /><Relationship Id="rId4" Type="http://schemas.openxmlformats.org/officeDocument/2006/relationships/image" Target="../media/image1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 Id="rId3" Type="http://schemas.openxmlformats.org/officeDocument/2006/relationships/image" Target="../media/image9.png" /><Relationship Id="rId4" Type="http://schemas.openxmlformats.org/officeDocument/2006/relationships/image" Target="../media/image1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 Id="rId3" Type="http://schemas.openxmlformats.org/officeDocument/2006/relationships/image" Target="../media/image12.png" /><Relationship Id="rId4"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19.wdp" /><Relationship Id="rId4" Type="http://schemas.openxmlformats.org/officeDocument/2006/relationships/image" Target="../media/image16.png" /><Relationship Id="rId5" Type="http://schemas.openxmlformats.org/officeDocument/2006/relationships/image" Target="../media/image17.png" /><Relationship Id="rId6" Type="http://schemas.microsoft.com/office/2007/relationships/hdphoto" Target="../media/image22.wdp" /><Relationship Id="rId7" Type="http://schemas.openxmlformats.org/officeDocument/2006/relationships/image" Target="../media/image18.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8.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1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4.png" /><Relationship Id="rId4" Type="http://schemas.microsoft.com/office/2007/relationships/hdphoto" Target="../media/image6.wdp" /><Relationship Id="rId5" Type="http://schemas.openxmlformats.org/officeDocument/2006/relationships/image" Target="../media/image5.png" /><Relationship Id="rId6" Type="http://schemas.microsoft.com/office/2007/relationships/hdphoto" Target="../media/image8.wdp" /><Relationship Id="rId7"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7.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9.png" /><Relationship Id="rId4" Type="http://schemas.openxmlformats.org/officeDocument/2006/relationships/image" Target="../media/image2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9.png" /><Relationship Id="rId4" Type="http://schemas.openxmlformats.org/officeDocument/2006/relationships/image" Target="../media/image20.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20.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9.png" /><Relationship Id="rId4" Type="http://schemas.openxmlformats.org/officeDocument/2006/relationships/image" Target="../media/image20.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21.png" /><Relationship Id="rId4" Type="http://schemas.openxmlformats.org/officeDocument/2006/relationships/image" Target="../media/image22.png" /><Relationship Id="rId5" Type="http://schemas.openxmlformats.org/officeDocument/2006/relationships/image" Target="../media/image2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 Id="rId3"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9.png" /><Relationship Id="rId4"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635"/>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rcRect b="22867"/>
          <a:stretch>
            <a:fillRect/>
          </a:stretch>
        </p:blipFill>
        <p:spPr>
          <a:xfrm>
            <a:off x="363214" y="2806275"/>
            <a:ext cx="11516366" cy="3701205"/>
          </a:xfrm>
          <a:prstGeom prst="rect">
            <a:avLst/>
          </a:prstGeom>
        </p:spPr>
      </p:pic>
      <p:pic>
        <p:nvPicPr>
          <p:cNvPr id="2" name="图片 1" descr="231ad37b0363b633dbf2b6006aab506d"/>
          <p:cNvPicPr>
            <a:picLocks noChangeAspect="1"/>
          </p:cNvPicPr>
          <p:nvPr/>
        </p:nvPicPr>
        <p:blipFill>
          <a:blip r:embed="rId4"/>
          <a:stretch>
            <a:fillRect/>
          </a:stretch>
        </p:blipFill>
        <p:spPr>
          <a:xfrm>
            <a:off x="527685" y="774700"/>
            <a:ext cx="3983990" cy="5307965"/>
          </a:xfrm>
          <a:prstGeom prst="rect">
            <a:avLst/>
          </a:prstGeom>
        </p:spPr>
      </p:pic>
      <p:sp>
        <p:nvSpPr>
          <p:cNvPr id="3" name="文本框 2"/>
          <p:cNvSpPr txBox="1"/>
          <p:nvPr/>
        </p:nvSpPr>
        <p:spPr>
          <a:xfrm>
            <a:off x="3917950" y="774700"/>
            <a:ext cx="7262495" cy="4246245"/>
          </a:xfrm>
          <a:prstGeom prst="rect">
            <a:avLst/>
          </a:prstGeom>
          <a:noFill/>
        </p:spPr>
        <p:txBody>
          <a:bodyPr wrap="square" rtlCol="0">
            <a:spAutoFit/>
          </a:bodyPr>
          <a:lstStyle/>
          <a:p>
            <a:pPr algn="l"/>
            <a:r>
              <a:rPr lang="zh-CN" altLang="en-US" sz="2800" b="1">
                <a:solidFill>
                  <a:srgbClr val="FF0000"/>
                </a:solidFill>
              </a:rPr>
              <a:t>金秋时节，到处都能看到盛开的菊花。</a:t>
            </a:r>
            <a:r>
              <a:rPr lang="zh-CN" altLang="en-US" sz="2800" b="1">
                <a:solidFill>
                  <a:srgbClr val="FF0000"/>
                </a:solidFill>
                <a:sym typeface="+mn-ea"/>
              </a:rPr>
              <a:t>菊花是中国本土的花卉，种植历史悠久，《礼记•月令》就有“菊有黄华”的记录。屈原在《离骚》中写到：“朝饮木兰之坠露兮，夕餐秋菊之落英。”认为秋菊与木兰一样都是高洁的花草，吃了令人长寿，好及时做成大事、树立美名。</a:t>
            </a:r>
            <a:r>
              <a:rPr lang="zh-CN" altLang="en-US" sz="2800" b="1">
                <a:solidFill>
                  <a:srgbClr val="FF0000"/>
                </a:solidFill>
              </a:rPr>
              <a:t>人们欣赏菊花，总会想到它是花中四君子之一，</a:t>
            </a:r>
            <a:r>
              <a:rPr lang="zh-CN" altLang="en-US" sz="2800" b="1">
                <a:solidFill>
                  <a:srgbClr val="FF0000"/>
                </a:solidFill>
                <a:sym typeface="+mn-ea"/>
              </a:rPr>
              <a:t>总会联想到爱菊的陶渊明。</a:t>
            </a:r>
            <a:endParaRPr lang="zh-CN" altLang="en-US" sz="2800" b="1">
              <a:solidFill>
                <a:srgbClr val="FF0000"/>
              </a:solidFill>
            </a:endParaRPr>
          </a:p>
          <a:p>
            <a:pPr algn="l"/>
            <a:r>
              <a:rPr lang="zh-CN" altLang="en-US"/>
              <a:t>　　</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5" name="Text Box 4"/>
          <p:cNvSpPr txBox="1"/>
          <p:nvPr/>
        </p:nvSpPr>
        <p:spPr>
          <a:xfrm>
            <a:off x="2036763" y="109855"/>
            <a:ext cx="5283200" cy="5625465"/>
          </a:xfrm>
          <a:prstGeom prst="rect">
            <a:avLst/>
          </a:prstGeom>
          <a:noFill/>
          <a:ln w="9525">
            <a:noFill/>
          </a:ln>
        </p:spPr>
        <p:txBody>
          <a:bodyPr>
            <a:spAutoFit/>
          </a:bodyPr>
          <a:lstStyle/>
          <a:p>
            <a:pPr algn="ctr">
              <a:lnSpc>
                <a:spcPct val="65000"/>
              </a:lnSpc>
              <a:spcBef>
                <a:spcPct val="50000"/>
              </a:spcBef>
            </a:pPr>
            <a:r>
              <a:rPr lang="zh-CN" altLang="en-US" sz="2800" b="1">
                <a:latin typeface="微软雅黑" panose="020b0503020204020204" charset="-122"/>
                <a:ea typeface="微软雅黑" panose="020b0503020204020204" charset="-122"/>
              </a:rPr>
              <a:t>归园田居</a:t>
            </a:r>
            <a:r>
              <a:rPr lang="zh-CN" altLang="en-US" sz="2800" b="1">
                <a:latin typeface="宋体" pitchFamily="2" charset="-122"/>
                <a:ea typeface="仿宋_GB2312" pitchFamily="49" charset="-122"/>
              </a:rPr>
              <a:t>（其一）</a:t>
            </a:r>
          </a:p>
          <a:p>
            <a:pPr algn="ctr">
              <a:lnSpc>
                <a:spcPct val="65000"/>
              </a:lnSpc>
              <a:spcBef>
                <a:spcPct val="50000"/>
              </a:spcBef>
            </a:pPr>
            <a:r>
              <a:rPr lang="zh-CN" altLang="en-US" sz="2800" b="1">
                <a:latin typeface="宋体" pitchFamily="2" charset="-122"/>
              </a:rPr>
              <a:t>陶渊明</a:t>
            </a:r>
          </a:p>
          <a:p>
            <a:pPr>
              <a:lnSpc>
                <a:spcPct val="65000"/>
              </a:lnSpc>
              <a:spcBef>
                <a:spcPct val="50000"/>
              </a:spcBef>
            </a:pPr>
            <a:r>
              <a:rPr lang="zh-CN" altLang="en-US" sz="2800" b="1">
                <a:latin typeface="微软雅黑" panose="020b0503020204020204" charset="-122"/>
                <a:ea typeface="微软雅黑" panose="020b0503020204020204" charset="-122"/>
              </a:rPr>
              <a:t>少无</a:t>
            </a:r>
            <a:r>
              <a:rPr lang="zh-CN" altLang="en-US" sz="2800" b="1">
                <a:solidFill>
                  <a:schemeClr val="accent2"/>
                </a:solidFill>
                <a:latin typeface="微软雅黑" panose="020b0503020204020204" charset="-122"/>
                <a:ea typeface="微软雅黑" panose="020b0503020204020204" charset="-122"/>
              </a:rPr>
              <a:t>适</a:t>
            </a:r>
            <a:r>
              <a:rPr lang="zh-CN" altLang="en-US" sz="2800" b="1">
                <a:latin typeface="微软雅黑" panose="020b0503020204020204" charset="-122"/>
                <a:ea typeface="微软雅黑" panose="020b0503020204020204" charset="-122"/>
              </a:rPr>
              <a:t>俗</a:t>
            </a:r>
            <a:r>
              <a:rPr lang="zh-CN" altLang="en-US" sz="2800" b="1">
                <a:solidFill>
                  <a:schemeClr val="accent2"/>
                </a:solidFill>
                <a:latin typeface="微软雅黑" panose="020b0503020204020204" charset="-122"/>
                <a:ea typeface="微软雅黑" panose="020b0503020204020204" charset="-122"/>
              </a:rPr>
              <a:t>韵</a:t>
            </a:r>
            <a:r>
              <a:rPr lang="zh-CN" altLang="en-US" sz="2800" b="1">
                <a:latin typeface="微软雅黑" panose="020b0503020204020204" charset="-122"/>
                <a:ea typeface="微软雅黑" panose="020b0503020204020204" charset="-122"/>
              </a:rPr>
              <a:t>，性本爱丘山。</a:t>
            </a:r>
          </a:p>
          <a:p>
            <a:pPr>
              <a:lnSpc>
                <a:spcPct val="60000"/>
              </a:lnSpc>
              <a:spcBef>
                <a:spcPct val="50000"/>
              </a:spcBef>
            </a:pPr>
            <a:r>
              <a:rPr lang="zh-CN" altLang="en-US" sz="2800" b="1">
                <a:latin typeface="微软雅黑" panose="020b0503020204020204" charset="-122"/>
                <a:ea typeface="微软雅黑" panose="020b0503020204020204" charset="-122"/>
              </a:rPr>
              <a:t>误入尘网中，一去三十年。</a:t>
            </a:r>
          </a:p>
          <a:p>
            <a:pPr>
              <a:lnSpc>
                <a:spcPct val="60000"/>
              </a:lnSpc>
              <a:spcBef>
                <a:spcPct val="50000"/>
              </a:spcBef>
            </a:pPr>
            <a:r>
              <a:rPr lang="zh-CN" altLang="en-US" sz="2800" b="1">
                <a:solidFill>
                  <a:schemeClr val="accent2"/>
                </a:solidFill>
                <a:latin typeface="微软雅黑" panose="020b0503020204020204" charset="-122"/>
                <a:ea typeface="微软雅黑" panose="020b0503020204020204" charset="-122"/>
              </a:rPr>
              <a:t>羁鸟</a:t>
            </a:r>
            <a:r>
              <a:rPr lang="zh-CN" altLang="en-US" sz="2800" b="1">
                <a:latin typeface="微软雅黑" panose="020b0503020204020204" charset="-122"/>
                <a:ea typeface="微软雅黑" panose="020b0503020204020204" charset="-122"/>
              </a:rPr>
              <a:t>恋旧林 </a:t>
            </a:r>
            <a:r>
              <a:rPr lang="en-US" altLang="zh-CN" sz="2800" b="1">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池鱼思故渊。</a:t>
            </a:r>
          </a:p>
          <a:p>
            <a:pPr>
              <a:lnSpc>
                <a:spcPct val="60000"/>
              </a:lnSpc>
              <a:spcBef>
                <a:spcPct val="50000"/>
              </a:spcBef>
            </a:pPr>
            <a:r>
              <a:rPr lang="zh-CN" altLang="en-US" sz="2800" b="1">
                <a:latin typeface="微软雅黑" panose="020b0503020204020204" charset="-122"/>
                <a:ea typeface="微软雅黑" panose="020b0503020204020204" charset="-122"/>
              </a:rPr>
              <a:t>开荒南野际，守</a:t>
            </a:r>
            <a:r>
              <a:rPr lang="zh-CN" altLang="en-US" sz="2800" b="1">
                <a:solidFill>
                  <a:schemeClr val="accent2"/>
                </a:solidFill>
                <a:latin typeface="微软雅黑" panose="020b0503020204020204" charset="-122"/>
                <a:ea typeface="微软雅黑" panose="020b0503020204020204" charset="-122"/>
              </a:rPr>
              <a:t>拙</a:t>
            </a:r>
            <a:r>
              <a:rPr lang="zh-CN" altLang="en-US" sz="2800" b="1">
                <a:latin typeface="微软雅黑" panose="020b0503020204020204" charset="-122"/>
                <a:ea typeface="微软雅黑" panose="020b0503020204020204" charset="-122"/>
              </a:rPr>
              <a:t>归园田。</a:t>
            </a:r>
          </a:p>
          <a:p>
            <a:pPr>
              <a:lnSpc>
                <a:spcPct val="60000"/>
              </a:lnSpc>
              <a:spcBef>
                <a:spcPct val="50000"/>
              </a:spcBef>
            </a:pPr>
            <a:r>
              <a:rPr lang="zh-CN" altLang="en-US" sz="2800" b="1">
                <a:latin typeface="微软雅黑" panose="020b0503020204020204" charset="-122"/>
                <a:ea typeface="微软雅黑" panose="020b0503020204020204" charset="-122"/>
              </a:rPr>
              <a:t>方宅十余亩，草屋八九间。</a:t>
            </a:r>
          </a:p>
          <a:p>
            <a:pPr>
              <a:lnSpc>
                <a:spcPct val="60000"/>
              </a:lnSpc>
              <a:spcBef>
                <a:spcPct val="50000"/>
              </a:spcBef>
            </a:pPr>
            <a:r>
              <a:rPr lang="zh-CN" altLang="en-US" sz="2800" b="1">
                <a:latin typeface="微软雅黑" panose="020b0503020204020204" charset="-122"/>
                <a:ea typeface="微软雅黑" panose="020b0503020204020204" charset="-122"/>
              </a:rPr>
              <a:t>榆柳</a:t>
            </a:r>
            <a:r>
              <a:rPr lang="zh-CN" altLang="en-US" sz="2800" b="1">
                <a:solidFill>
                  <a:schemeClr val="accent2"/>
                </a:solidFill>
                <a:latin typeface="微软雅黑" panose="020b0503020204020204" charset="-122"/>
                <a:ea typeface="微软雅黑" panose="020b0503020204020204" charset="-122"/>
              </a:rPr>
              <a:t>荫</a:t>
            </a:r>
            <a:r>
              <a:rPr lang="zh-CN" altLang="en-US" sz="2800" b="1">
                <a:latin typeface="微软雅黑" panose="020b0503020204020204" charset="-122"/>
                <a:ea typeface="微软雅黑" panose="020b0503020204020204" charset="-122"/>
              </a:rPr>
              <a:t>后檐，桃李罗堂前。</a:t>
            </a:r>
          </a:p>
          <a:p>
            <a:pPr>
              <a:lnSpc>
                <a:spcPct val="60000"/>
              </a:lnSpc>
              <a:spcBef>
                <a:spcPct val="50000"/>
              </a:spcBef>
            </a:pPr>
            <a:r>
              <a:rPr lang="zh-CN" altLang="en-US" sz="2800" b="1">
                <a:solidFill>
                  <a:schemeClr val="accent2"/>
                </a:solidFill>
                <a:latin typeface="微软雅黑" panose="020b0503020204020204" charset="-122"/>
                <a:ea typeface="微软雅黑" panose="020b0503020204020204" charset="-122"/>
              </a:rPr>
              <a:t>暧暧</a:t>
            </a:r>
            <a:r>
              <a:rPr lang="zh-CN" altLang="en-US" sz="2800" b="1">
                <a:latin typeface="微软雅黑" panose="020b0503020204020204" charset="-122"/>
                <a:ea typeface="微软雅黑" panose="020b0503020204020204" charset="-122"/>
              </a:rPr>
              <a:t>远人村，</a:t>
            </a:r>
            <a:r>
              <a:rPr lang="zh-CN" altLang="en-US" sz="2800" b="1">
                <a:solidFill>
                  <a:schemeClr val="accent2"/>
                </a:solidFill>
                <a:latin typeface="微软雅黑" panose="020b0503020204020204" charset="-122"/>
                <a:ea typeface="微软雅黑" panose="020b0503020204020204" charset="-122"/>
              </a:rPr>
              <a:t>依依墟</a:t>
            </a:r>
            <a:r>
              <a:rPr lang="zh-CN" altLang="en-US" sz="2800" b="1">
                <a:latin typeface="微软雅黑" panose="020b0503020204020204" charset="-122"/>
                <a:ea typeface="微软雅黑" panose="020b0503020204020204" charset="-122"/>
              </a:rPr>
              <a:t>里烟。</a:t>
            </a:r>
          </a:p>
          <a:p>
            <a:pPr>
              <a:lnSpc>
                <a:spcPct val="60000"/>
              </a:lnSpc>
              <a:spcBef>
                <a:spcPct val="50000"/>
              </a:spcBef>
            </a:pPr>
            <a:r>
              <a:rPr lang="zh-CN" altLang="en-US" sz="2800" b="1">
                <a:latin typeface="微软雅黑" panose="020b0503020204020204" charset="-122"/>
                <a:ea typeface="微软雅黑" panose="020b0503020204020204" charset="-122"/>
              </a:rPr>
              <a:t>狗吠深巷中，鸡鸣桑树颠。</a:t>
            </a:r>
          </a:p>
          <a:p>
            <a:pPr>
              <a:lnSpc>
                <a:spcPct val="60000"/>
              </a:lnSpc>
              <a:spcBef>
                <a:spcPct val="50000"/>
              </a:spcBef>
            </a:pPr>
            <a:r>
              <a:rPr lang="zh-CN" altLang="en-US" sz="2800" b="1">
                <a:latin typeface="微软雅黑" panose="020b0503020204020204" charset="-122"/>
                <a:ea typeface="微软雅黑" panose="020b0503020204020204" charset="-122"/>
              </a:rPr>
              <a:t>户庭无尘杂，虚室有余闲。</a:t>
            </a:r>
          </a:p>
          <a:p>
            <a:pPr>
              <a:lnSpc>
                <a:spcPct val="60000"/>
              </a:lnSpc>
              <a:spcBef>
                <a:spcPct val="50000"/>
              </a:spcBef>
            </a:pPr>
            <a:r>
              <a:rPr lang="zh-CN" altLang="en-US" sz="2800" b="1">
                <a:latin typeface="微软雅黑" panose="020b0503020204020204" charset="-122"/>
                <a:ea typeface="微软雅黑" panose="020b0503020204020204" charset="-122"/>
              </a:rPr>
              <a:t>久在樊笼里，复得返</a:t>
            </a:r>
            <a:r>
              <a:rPr lang="zh-CN" altLang="en-US" sz="2800" b="1">
                <a:solidFill>
                  <a:schemeClr val="accent2"/>
                </a:solidFill>
                <a:latin typeface="微软雅黑" panose="020b0503020204020204" charset="-122"/>
                <a:ea typeface="微软雅黑" panose="020b0503020204020204" charset="-122"/>
              </a:rPr>
              <a:t>自然</a:t>
            </a:r>
            <a:r>
              <a:rPr lang="zh-CN" altLang="en-US" sz="2800" b="1">
                <a:latin typeface="微软雅黑" panose="020b0503020204020204" charset="-122"/>
                <a:ea typeface="微软雅黑" panose="020b0503020204020204" charset="-122"/>
              </a:rPr>
              <a:t>。</a:t>
            </a:r>
          </a:p>
        </p:txBody>
      </p:sp>
      <p:sp>
        <p:nvSpPr>
          <p:cNvPr id="8196" name="Text Box 5"/>
          <p:cNvSpPr txBox="1"/>
          <p:nvPr/>
        </p:nvSpPr>
        <p:spPr>
          <a:xfrm>
            <a:off x="7391400" y="620713"/>
            <a:ext cx="3367088" cy="953135"/>
          </a:xfrm>
          <a:prstGeom prst="rect">
            <a:avLst/>
          </a:prstGeom>
          <a:noFill/>
          <a:ln w="9525">
            <a:noFill/>
          </a:ln>
        </p:spPr>
        <p:txBody>
          <a:bodyPr>
            <a:spAutoFit/>
          </a:bodyPr>
          <a:lstStyle/>
          <a:p>
            <a:r>
              <a:rPr lang="zh-CN" altLang="en-US" sz="2800" b="1">
                <a:solidFill>
                  <a:schemeClr val="accent2"/>
                </a:solidFill>
                <a:latin typeface="微软雅黑" panose="020b0503020204020204" charset="-122"/>
                <a:ea typeface="微软雅黑" panose="020b0503020204020204" charset="-122"/>
              </a:rPr>
              <a:t>适：</a:t>
            </a:r>
            <a:r>
              <a:rPr lang="zh-CN" altLang="en-US" sz="2800" b="1">
                <a:solidFill>
                  <a:srgbClr val="660033"/>
                </a:solidFill>
                <a:latin typeface="微软雅黑" panose="020b0503020204020204" charset="-122"/>
                <a:ea typeface="微软雅黑" panose="020b0503020204020204" charset="-122"/>
              </a:rPr>
              <a:t>适应，迎合。</a:t>
            </a:r>
          </a:p>
          <a:p>
            <a:r>
              <a:rPr lang="zh-CN" altLang="en-US" sz="2800" b="1">
                <a:solidFill>
                  <a:schemeClr val="accent2"/>
                </a:solidFill>
                <a:latin typeface="微软雅黑" panose="020b0503020204020204" charset="-122"/>
                <a:ea typeface="微软雅黑" panose="020b0503020204020204" charset="-122"/>
              </a:rPr>
              <a:t>韵：</a:t>
            </a:r>
            <a:r>
              <a:rPr lang="zh-CN" altLang="en-US" sz="2800" b="1">
                <a:solidFill>
                  <a:srgbClr val="660033"/>
                </a:solidFill>
                <a:latin typeface="微软雅黑" panose="020b0503020204020204" charset="-122"/>
                <a:ea typeface="微软雅黑" panose="020b0503020204020204" charset="-122"/>
              </a:rPr>
              <a:t>气质，本性。</a:t>
            </a:r>
          </a:p>
        </p:txBody>
      </p:sp>
      <p:sp>
        <p:nvSpPr>
          <p:cNvPr id="8197" name="Text Box 6"/>
          <p:cNvSpPr txBox="1"/>
          <p:nvPr/>
        </p:nvSpPr>
        <p:spPr>
          <a:xfrm>
            <a:off x="7391400" y="1844675"/>
            <a:ext cx="3276600" cy="2453005"/>
          </a:xfrm>
          <a:prstGeom prst="rect">
            <a:avLst/>
          </a:prstGeom>
          <a:noFill/>
          <a:ln w="9525">
            <a:noFill/>
          </a:ln>
        </p:spPr>
        <p:txBody>
          <a:bodyPr>
            <a:spAutoFit/>
          </a:bodyPr>
          <a:lstStyle/>
          <a:p>
            <a:pPr>
              <a:lnSpc>
                <a:spcPct val="90000"/>
              </a:lnSpc>
              <a:spcBef>
                <a:spcPct val="20000"/>
              </a:spcBef>
            </a:pPr>
            <a:r>
              <a:rPr lang="zh-CN" altLang="en-US" sz="2400" b="1">
                <a:solidFill>
                  <a:schemeClr val="accent2"/>
                </a:solidFill>
                <a:latin typeface="微软雅黑" panose="020b0503020204020204" charset="-122"/>
                <a:ea typeface="微软雅黑" panose="020b0503020204020204" charset="-122"/>
              </a:rPr>
              <a:t>羁鸟：</a:t>
            </a:r>
            <a:r>
              <a:rPr lang="zh-CN" altLang="en-US" sz="2400" b="1">
                <a:solidFill>
                  <a:srgbClr val="660033"/>
                </a:solidFill>
                <a:latin typeface="微软雅黑" panose="020b0503020204020204" charset="-122"/>
                <a:ea typeface="微软雅黑" panose="020b0503020204020204" charset="-122"/>
              </a:rPr>
              <a:t>笼中鸟。 </a:t>
            </a:r>
          </a:p>
          <a:p>
            <a:pPr>
              <a:lnSpc>
                <a:spcPct val="90000"/>
              </a:lnSpc>
              <a:spcBef>
                <a:spcPct val="20000"/>
              </a:spcBef>
            </a:pPr>
            <a:r>
              <a:rPr lang="zh-CN" altLang="en-US" sz="2400" b="1">
                <a:solidFill>
                  <a:schemeClr val="accent2"/>
                </a:solidFill>
                <a:latin typeface="微软雅黑" panose="020b0503020204020204" charset="-122"/>
                <a:ea typeface="微软雅黑" panose="020b0503020204020204" charset="-122"/>
              </a:rPr>
              <a:t>拙：</a:t>
            </a:r>
            <a:r>
              <a:rPr lang="zh-CN" altLang="en-US" sz="2400" b="1">
                <a:solidFill>
                  <a:srgbClr val="660033"/>
                </a:solidFill>
                <a:latin typeface="微软雅黑" panose="020b0503020204020204" charset="-122"/>
                <a:ea typeface="微软雅黑" panose="020b0503020204020204" charset="-122"/>
              </a:rPr>
              <a:t>愚拙。</a:t>
            </a:r>
          </a:p>
          <a:p>
            <a:pPr>
              <a:lnSpc>
                <a:spcPct val="90000"/>
              </a:lnSpc>
              <a:spcBef>
                <a:spcPct val="20000"/>
              </a:spcBef>
            </a:pPr>
            <a:r>
              <a:rPr lang="zh-CN" altLang="en-US" sz="2400" b="1">
                <a:solidFill>
                  <a:schemeClr val="accent2"/>
                </a:solidFill>
                <a:latin typeface="微软雅黑" panose="020b0503020204020204" charset="-122"/>
                <a:ea typeface="微软雅黑" panose="020b0503020204020204" charset="-122"/>
              </a:rPr>
              <a:t>荫：</a:t>
            </a:r>
            <a:r>
              <a:rPr lang="zh-CN" altLang="en-US" sz="2400" b="1">
                <a:solidFill>
                  <a:srgbClr val="660033"/>
                </a:solidFill>
                <a:latin typeface="微软雅黑" panose="020b0503020204020204" charset="-122"/>
                <a:ea typeface="微软雅黑" panose="020b0503020204020204" charset="-122"/>
              </a:rPr>
              <a:t>遮盖。</a:t>
            </a:r>
          </a:p>
          <a:p>
            <a:pPr>
              <a:lnSpc>
                <a:spcPct val="90000"/>
              </a:lnSpc>
              <a:spcBef>
                <a:spcPct val="20000"/>
              </a:spcBef>
            </a:pPr>
            <a:r>
              <a:rPr lang="zh-CN" altLang="en-US" sz="2400" b="1">
                <a:solidFill>
                  <a:schemeClr val="accent2"/>
                </a:solidFill>
                <a:latin typeface="微软雅黑" panose="020b0503020204020204" charset="-122"/>
                <a:ea typeface="微软雅黑" panose="020b0503020204020204" charset="-122"/>
              </a:rPr>
              <a:t>暧暧：</a:t>
            </a:r>
            <a:r>
              <a:rPr lang="zh-CN" altLang="en-US" sz="2400" b="1">
                <a:solidFill>
                  <a:srgbClr val="660033"/>
                </a:solidFill>
                <a:latin typeface="微软雅黑" panose="020b0503020204020204" charset="-122"/>
                <a:ea typeface="微软雅黑" panose="020b0503020204020204" charset="-122"/>
              </a:rPr>
              <a:t>昏暗、模糊。</a:t>
            </a:r>
          </a:p>
          <a:p>
            <a:pPr>
              <a:lnSpc>
                <a:spcPct val="90000"/>
              </a:lnSpc>
              <a:spcBef>
                <a:spcPct val="20000"/>
              </a:spcBef>
            </a:pPr>
            <a:r>
              <a:rPr lang="zh-CN" altLang="en-US" sz="2400" b="1">
                <a:solidFill>
                  <a:schemeClr val="accent2"/>
                </a:solidFill>
                <a:latin typeface="微软雅黑" panose="020b0503020204020204" charset="-122"/>
                <a:ea typeface="微软雅黑" panose="020b0503020204020204" charset="-122"/>
              </a:rPr>
              <a:t>依依</a:t>
            </a:r>
            <a:r>
              <a:rPr lang="en-US" altLang="zh-CN" sz="2400" b="1">
                <a:solidFill>
                  <a:schemeClr val="accent2"/>
                </a:solidFill>
                <a:latin typeface="微软雅黑" panose="020b0503020204020204" charset="-122"/>
                <a:ea typeface="微软雅黑" panose="020b0503020204020204" charset="-122"/>
              </a:rPr>
              <a:t>:</a:t>
            </a:r>
            <a:r>
              <a:rPr lang="zh-CN" altLang="en-US" sz="2400" b="1">
                <a:solidFill>
                  <a:srgbClr val="660033"/>
                </a:solidFill>
                <a:latin typeface="微软雅黑" panose="020b0503020204020204" charset="-122"/>
                <a:ea typeface="微软雅黑" panose="020b0503020204020204" charset="-122"/>
              </a:rPr>
              <a:t>轻柔缓慢的上升</a:t>
            </a:r>
          </a:p>
          <a:p>
            <a:pPr>
              <a:lnSpc>
                <a:spcPct val="90000"/>
              </a:lnSpc>
              <a:spcBef>
                <a:spcPct val="20000"/>
              </a:spcBef>
            </a:pPr>
            <a:r>
              <a:rPr lang="zh-CN" altLang="en-US" sz="2400" b="1">
                <a:solidFill>
                  <a:schemeClr val="accent2"/>
                </a:solidFill>
                <a:latin typeface="微软雅黑" panose="020b0503020204020204" charset="-122"/>
                <a:ea typeface="微软雅黑" panose="020b0503020204020204" charset="-122"/>
              </a:rPr>
              <a:t>墟：</a:t>
            </a:r>
            <a:r>
              <a:rPr lang="zh-CN" altLang="en-US" sz="2400" b="1">
                <a:solidFill>
                  <a:srgbClr val="C00000"/>
                </a:solidFill>
                <a:latin typeface="微软雅黑" panose="020b0503020204020204" charset="-122"/>
                <a:ea typeface="微软雅黑" panose="020b0503020204020204" charset="-122"/>
              </a:rPr>
              <a:t>村落</a:t>
            </a:r>
            <a:r>
              <a:rPr lang="zh-CN" altLang="en-US" sz="2400" b="1">
                <a:solidFill>
                  <a:srgbClr val="660033"/>
                </a:solidFill>
                <a:latin typeface="微软雅黑" panose="020b0503020204020204" charset="-122"/>
                <a:ea typeface="微软雅黑" panose="020b0503020204020204" charset="-122"/>
              </a:rPr>
              <a:t>。</a:t>
            </a:r>
          </a:p>
        </p:txBody>
      </p:sp>
      <p:sp>
        <p:nvSpPr>
          <p:cNvPr id="8198" name="Text Box 7"/>
          <p:cNvSpPr txBox="1"/>
          <p:nvPr/>
        </p:nvSpPr>
        <p:spPr>
          <a:xfrm>
            <a:off x="7464425" y="4581525"/>
            <a:ext cx="3203575" cy="995045"/>
          </a:xfrm>
          <a:prstGeom prst="rect">
            <a:avLst/>
          </a:prstGeom>
          <a:noFill/>
          <a:ln w="9525">
            <a:noFill/>
          </a:ln>
        </p:spPr>
        <p:txBody>
          <a:bodyPr>
            <a:spAutoFit/>
          </a:bodyPr>
          <a:lstStyle/>
          <a:p>
            <a:pPr>
              <a:lnSpc>
                <a:spcPct val="105000"/>
              </a:lnSpc>
            </a:pPr>
            <a:r>
              <a:rPr lang="zh-CN" altLang="en-US" sz="2800" b="1">
                <a:solidFill>
                  <a:schemeClr val="accent2"/>
                </a:solidFill>
                <a:latin typeface="微软雅黑" panose="020b0503020204020204" charset="-122"/>
                <a:ea typeface="微软雅黑" panose="020b0503020204020204" charset="-122"/>
              </a:rPr>
              <a:t>自然：</a:t>
            </a:r>
            <a:r>
              <a:rPr lang="zh-CN" altLang="en-US" sz="2800" b="1">
                <a:solidFill>
                  <a:srgbClr val="660033"/>
                </a:solidFill>
                <a:latin typeface="微软雅黑" panose="020b0503020204020204" charset="-122"/>
                <a:ea typeface="微软雅黑" panose="020b0503020204020204" charset="-122"/>
              </a:rPr>
              <a:t>可理解为自然界或田园生活。</a:t>
            </a:r>
            <a:endParaRPr lang="zh-CN" altLang="en-US" sz="2800" b="1">
              <a:latin typeface="微软雅黑" panose="020b0503020204020204" charset="-122"/>
              <a:ea typeface="微软雅黑" panose="020b0503020204020204" charset="-122"/>
            </a:endParaRPr>
          </a:p>
        </p:txBody>
      </p:sp>
      <p:sp>
        <p:nvSpPr>
          <p:cNvPr id="8199" name="Line 8"/>
          <p:cNvSpPr/>
          <p:nvPr/>
        </p:nvSpPr>
        <p:spPr>
          <a:xfrm flipH="1">
            <a:off x="7319963" y="476250"/>
            <a:ext cx="0" cy="5329238"/>
          </a:xfrm>
          <a:prstGeom prst="line">
            <a:avLst/>
          </a:prstGeom>
          <a:ln w="9525" cap="flat" cmpd="sng">
            <a:solidFill>
              <a:schemeClr val="tx1"/>
            </a:solidFill>
            <a:prstDash val="solid"/>
            <a:headEnd type="none" w="med" len="med"/>
            <a:tailEnd type="none" w="med" len="med"/>
          </a:ln>
        </p:spPr>
        <p:txBody>
          <a:bodyPr/>
          <a:lstStyle/>
          <a:p/>
        </p:txBody>
      </p:sp>
      <p:sp>
        <p:nvSpPr>
          <p:cNvPr id="8200" name="Text Box 10"/>
          <p:cNvSpPr txBox="1"/>
          <p:nvPr/>
        </p:nvSpPr>
        <p:spPr>
          <a:xfrm>
            <a:off x="553085" y="252413"/>
            <a:ext cx="1198880" cy="706755"/>
          </a:xfrm>
          <a:prstGeom prst="rect">
            <a:avLst/>
          </a:prstGeom>
          <a:noFill/>
          <a:ln w="9525">
            <a:noFill/>
          </a:ln>
        </p:spPr>
        <p:txBody>
          <a:bodyPr wrap="none">
            <a:spAutoFit/>
          </a:bodyPr>
          <a:lstStyle/>
          <a:p>
            <a:r>
              <a:rPr lang="zh-CN" altLang="en-US" sz="4000" b="1">
                <a:solidFill>
                  <a:srgbClr val="FF0000"/>
                </a:solidFill>
                <a:latin typeface="Arial" pitchFamily="34" charset="0"/>
              </a:rPr>
              <a:t>译读</a:t>
            </a:r>
          </a:p>
        </p:txBody>
      </p:sp>
      <p:sp>
        <p:nvSpPr>
          <p:cNvPr id="8201" name="矩形 9"/>
          <p:cNvSpPr/>
          <p:nvPr/>
        </p:nvSpPr>
        <p:spPr>
          <a:xfrm>
            <a:off x="3360579" y="6255385"/>
            <a:ext cx="6278880" cy="337185"/>
          </a:xfrm>
          <a:prstGeom prst="rect">
            <a:avLst/>
          </a:prstGeom>
          <a:noFill/>
          <a:ln w="9525">
            <a:noFill/>
          </a:ln>
        </p:spPr>
        <p:txBody>
          <a:bodyPr wrap="none">
            <a:spAutoFit/>
          </a:bodyPr>
          <a:lstStyle/>
          <a:p>
            <a:pPr algn="ctr">
              <a:lnSpc>
                <a:spcPct val="50000"/>
              </a:lnSpc>
              <a:spcBef>
                <a:spcPct val="50000"/>
              </a:spcBef>
            </a:pPr>
            <a:r>
              <a:rPr lang="zh-CN" altLang="en-US" sz="3200" b="1">
                <a:solidFill>
                  <a:srgbClr val="0000FF"/>
                </a:solidFill>
                <a:latin typeface="Arial" pitchFamily="34" charset="0"/>
                <a:ea typeface="华文行楷" pitchFamily="2" charset="-122"/>
              </a:rPr>
              <a:t>想象诗歌所绘之景，体会诗人心境</a:t>
            </a:r>
          </a:p>
        </p:txBody>
      </p:sp>
      <p:pic>
        <p:nvPicPr>
          <p:cNvPr id="2" name="图片 1" descr="d47abc86608996f6a54ddb6f8e776dc1"/>
          <p:cNvPicPr>
            <a:picLocks noChangeAspect="1"/>
          </p:cNvPicPr>
          <p:nvPr/>
        </p:nvPicPr>
        <p:blipFill>
          <a:blip r:embed="rId2"/>
          <a:stretch>
            <a:fillRect/>
          </a:stretch>
        </p:blipFill>
        <p:spPr>
          <a:xfrm>
            <a:off x="9747885" y="427672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0" y="0"/>
            <a:ext cx="12192000" cy="6858000"/>
            <a:chExt cx="12192000" cy="6858000"/>
          </a:xfrm>
        </p:grpSpPr>
        <p:grpSp>
          <p:nvGrpSpPr>
            <p:cNvPr id="6" name="组合 5"/>
            <p:cNvGrpSpPr/>
            <p:nvPr/>
          </p:nvGrpSpPr>
          <p:grpSpPr>
            <a:xfrm>
              <a:off x="0" y="0"/>
              <a:ext cx="12192000" cy="6858000"/>
              <a:chOff x="0" y="1132115"/>
              <a:chExt cx="12192000" cy="6858000"/>
            </a:xfrm>
          </p:grpSpPr>
          <p:pic>
            <p:nvPicPr>
              <p:cNvPr id="8" name="图片 7"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9" name="矩形 8"/>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63" y="1725589"/>
            <a:ext cx="5467360" cy="3644906"/>
          </a:xfrm>
          <a:prstGeom prst="rect">
            <a:avLst/>
          </a:prstGeom>
        </p:spPr>
      </p:pic>
      <p:sp>
        <p:nvSpPr>
          <p:cNvPr id="2" name="文本框 1"/>
          <p:cNvSpPr txBox="1"/>
          <p:nvPr/>
        </p:nvSpPr>
        <p:spPr>
          <a:xfrm>
            <a:off x="3765550" y="2059305"/>
            <a:ext cx="4465320" cy="1568450"/>
          </a:xfrm>
          <a:prstGeom prst="rect">
            <a:avLst/>
          </a:prstGeom>
          <a:noFill/>
        </p:spPr>
        <p:txBody>
          <a:bodyPr wrap="none" rtlCol="0">
            <a:spAutoFit/>
          </a:bodyPr>
          <a:lstStyle/>
          <a:p>
            <a:pPr algn="just"/>
            <a:r>
              <a:rPr lang="zh-CN" altLang="en-US" sz="9600" b="1">
                <a:solidFill>
                  <a:srgbClr val="660066"/>
                </a:solidFill>
                <a:latin typeface="宋体" pitchFamily="2" charset="-122"/>
                <a:sym typeface="+mn-ea"/>
              </a:rPr>
              <a:t>品   读</a:t>
            </a:r>
          </a:p>
        </p:txBody>
      </p:sp>
      <p:pic>
        <p:nvPicPr>
          <p:cNvPr id="3" name="图片 2" descr="d47abc86608996f6a54ddb6f8e776dc1"/>
          <p:cNvPicPr>
            <a:picLocks noChangeAspect="1"/>
          </p:cNvPicPr>
          <p:nvPr/>
        </p:nvPicPr>
        <p:blipFill>
          <a:blip r:embed="rId4"/>
          <a:stretch>
            <a:fillRect/>
          </a:stretch>
        </p:blipFill>
        <p:spPr>
          <a:xfrm>
            <a:off x="9747885" y="427672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0" y="0"/>
            <a:ext cx="12192000" cy="6858000"/>
            <a:chExt cx="12192000" cy="6858000"/>
          </a:xfrm>
        </p:grpSpPr>
        <p:grpSp>
          <p:nvGrpSpPr>
            <p:cNvPr id="6" name="组合 5"/>
            <p:cNvGrpSpPr/>
            <p:nvPr/>
          </p:nvGrpSpPr>
          <p:grpSpPr>
            <a:xfrm>
              <a:off x="0" y="0"/>
              <a:ext cx="12192000" cy="6858000"/>
              <a:chOff x="0" y="1132115"/>
              <a:chExt cx="12192000" cy="6858000"/>
            </a:xfrm>
          </p:grpSpPr>
          <p:pic>
            <p:nvPicPr>
              <p:cNvPr id="8" name="图片 7"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9" name="矩形 8"/>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63" y="1725589"/>
            <a:ext cx="5467360" cy="3644906"/>
          </a:xfrm>
          <a:prstGeom prst="rect">
            <a:avLst/>
          </a:prstGeom>
        </p:spPr>
      </p:pic>
      <p:sp>
        <p:nvSpPr>
          <p:cNvPr id="2" name="文本框 1"/>
          <p:cNvSpPr txBox="1"/>
          <p:nvPr/>
        </p:nvSpPr>
        <p:spPr>
          <a:xfrm>
            <a:off x="1432560" y="784225"/>
            <a:ext cx="9326880" cy="706755"/>
          </a:xfrm>
          <a:prstGeom prst="rect">
            <a:avLst/>
          </a:prstGeom>
          <a:noFill/>
        </p:spPr>
        <p:txBody>
          <a:bodyPr wrap="none" rtlCol="0">
            <a:spAutoFit/>
          </a:bodyPr>
          <a:lstStyle/>
          <a:p>
            <a:pPr algn="l"/>
            <a:r>
              <a:rPr lang="zh-CN" altLang="en-US" sz="4000" b="1">
                <a:latin typeface="Times New Roman" pitchFamily="18" charset="0"/>
                <a:sym typeface="+mn-ea"/>
              </a:rPr>
              <a:t>“</a:t>
            </a:r>
            <a:r>
              <a:rPr lang="zh-CN" altLang="en-US" sz="4000" b="1">
                <a:latin typeface="宋体" pitchFamily="2" charset="-122"/>
                <a:sym typeface="+mn-ea"/>
              </a:rPr>
              <a:t>归园田居</a:t>
            </a:r>
            <a:r>
              <a:rPr lang="zh-CN" altLang="en-US" sz="4000" b="1">
                <a:latin typeface="Times New Roman" pitchFamily="18" charset="0"/>
                <a:sym typeface="+mn-ea"/>
              </a:rPr>
              <a:t>”</a:t>
            </a:r>
            <a:r>
              <a:rPr lang="zh-CN" altLang="en-US" sz="4000" b="1">
                <a:latin typeface="宋体" pitchFamily="2" charset="-122"/>
                <a:sym typeface="+mn-ea"/>
              </a:rPr>
              <a:t>这个标题的题眼是哪个字？</a:t>
            </a:r>
            <a:endParaRPr lang="zh-CN" altLang="en-US" sz="4000"/>
          </a:p>
        </p:txBody>
      </p:sp>
      <p:sp>
        <p:nvSpPr>
          <p:cNvPr id="3" name="矩形 2"/>
          <p:cNvSpPr/>
          <p:nvPr/>
        </p:nvSpPr>
        <p:spPr>
          <a:xfrm>
            <a:off x="5394960" y="2829560"/>
            <a:ext cx="1402080" cy="1568450"/>
          </a:xfrm>
          <a:prstGeom prst="rect">
            <a:avLst/>
          </a:prstGeom>
          <a:noFill/>
          <a:ln>
            <a:noFill/>
          </a:ln>
        </p:spPr>
        <p:txBody>
          <a:bodyPr wrap="none" rtlCol="0" anchor="t">
            <a:spAutoFit/>
            <a:scene3d>
              <a:camera prst="orthographicFront"/>
              <a:lightRig rig="threePt" dir="t"/>
            </a:scene3d>
          </a:bodyPr>
          <a:lstStyle/>
          <a:p>
            <a:pPr algn="ctr"/>
            <a:r>
              <a:rPr lang="zh-CN" altLang="en-US" sz="9600" b="1">
                <a:solidFill>
                  <a:schemeClr val="accent1"/>
                </a:solidFill>
                <a:effectLst>
                  <a:outerShdw blurRad="38100" dist="25400" dir="5400000" algn="ctr" rotWithShape="0">
                    <a:srgbClr val="6E747A">
                      <a:alpha val="43000"/>
                    </a:srgbClr>
                  </a:outerShdw>
                </a:effectLst>
              </a:rPr>
              <a:t>归</a:t>
            </a:r>
          </a:p>
        </p:txBody>
      </p:sp>
      <p:pic>
        <p:nvPicPr>
          <p:cNvPr id="4" name="图片 3" descr="d47abc86608996f6a54ddb6f8e776dc1"/>
          <p:cNvPicPr>
            <a:picLocks noChangeAspect="1"/>
          </p:cNvPicPr>
          <p:nvPr/>
        </p:nvPicPr>
        <p:blipFill>
          <a:blip r:embed="rId4"/>
          <a:stretch>
            <a:fillRect/>
          </a:stretch>
        </p:blipFill>
        <p:spPr>
          <a:xfrm>
            <a:off x="9482455" y="4137660"/>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1750" name="Text Box 6"/>
          <p:cNvSpPr txBox="1"/>
          <p:nvPr/>
        </p:nvSpPr>
        <p:spPr>
          <a:xfrm>
            <a:off x="5334953" y="2163445"/>
            <a:ext cx="4321175" cy="2530475"/>
          </a:xfrm>
          <a:prstGeom prst="rect">
            <a:avLst/>
          </a:prstGeom>
          <a:noFill/>
          <a:ln w="9525">
            <a:noFill/>
          </a:ln>
        </p:spPr>
        <p:txBody>
          <a:bodyPr>
            <a:spAutoFit/>
          </a:bodyPr>
          <a:lstStyle/>
          <a:p>
            <a:pPr marL="342900" indent="-342900" eaLnBrk="0" hangingPunct="0">
              <a:buFont typeface="Wingdings" pitchFamily="2" charset="2"/>
              <a:buChar char="Ø"/>
            </a:pPr>
            <a:r>
              <a:rPr lang="zh-CN" altLang="en-US" sz="4000" b="1">
                <a:solidFill>
                  <a:srgbClr val="0000FF"/>
                </a:solidFill>
                <a:latin typeface="华文行楷" pitchFamily="2" charset="-122"/>
                <a:ea typeface="华文行楷" pitchFamily="2" charset="-122"/>
              </a:rPr>
              <a:t>从何而</a:t>
            </a: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 </a:t>
            </a:r>
          </a:p>
          <a:p>
            <a:pPr marL="342900" indent="-342900" eaLnBrk="0" hangingPunct="0">
              <a:buFont typeface="Wingdings" pitchFamily="2" charset="2"/>
              <a:buChar char="Ø"/>
            </a:pPr>
            <a:r>
              <a:rPr lang="zh-CN" altLang="en-US" sz="4000" b="1">
                <a:solidFill>
                  <a:srgbClr val="0000FF"/>
                </a:solidFill>
                <a:latin typeface="华文行楷" pitchFamily="2" charset="-122"/>
                <a:ea typeface="华文行楷" pitchFamily="2" charset="-122"/>
              </a:rPr>
              <a:t>为何而</a:t>
            </a: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a:t>
            </a:r>
          </a:p>
          <a:p>
            <a:pPr marL="342900" indent="-342900" eaLnBrk="0" hangingPunct="0">
              <a:buFont typeface="Wingdings" pitchFamily="2" charset="2"/>
              <a:buChar char="Ø"/>
            </a:pP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向何处？  </a:t>
            </a:r>
          </a:p>
          <a:p>
            <a:pPr marL="342900" indent="-342900" eaLnBrk="0" hangingPunct="0">
              <a:buFont typeface="Wingdings" pitchFamily="2" charset="2"/>
              <a:buChar char="Ø"/>
            </a:pP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去如何？</a:t>
            </a: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27" y="3441994"/>
            <a:ext cx="5467360" cy="3644906"/>
          </a:xfrm>
          <a:prstGeom prst="rect">
            <a:avLst/>
          </a:prstGeom>
        </p:spPr>
      </p:pic>
      <p:pic>
        <p:nvPicPr>
          <p:cNvPr id="4" name="图片 3" descr="d47abc86608996f6a54ddb6f8e776dc1"/>
          <p:cNvPicPr>
            <a:picLocks noChangeAspect="1"/>
          </p:cNvPicPr>
          <p:nvPr/>
        </p:nvPicPr>
        <p:blipFill>
          <a:blip r:embed="rId3"/>
          <a:stretch>
            <a:fillRect/>
          </a:stretch>
        </p:blipFill>
        <p:spPr>
          <a:xfrm>
            <a:off x="9656445" y="4169410"/>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0-#ppt_w/2"/>
                                          </p:val>
                                        </p:tav>
                                        <p:tav tm="100000">
                                          <p:val>
                                            <p:strVal val="#ppt_x"/>
                                          </p:val>
                                        </p:tav>
                                      </p:tavLst>
                                    </p:anim>
                                    <p:anim calcmode="lin" valueType="num">
                                      <p:cBhvr additive="base">
                                        <p:cTn id="8"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242" name="Picture 16" descr="小屋"/>
          <p:cNvPicPr>
            <a:picLocks noChangeAspect="1"/>
          </p:cNvPicPr>
          <p:nvPr/>
        </p:nvPicPr>
        <p:blipFill>
          <a:blip r:embed="rId2"/>
          <a:stretch>
            <a:fillRect/>
          </a:stretch>
        </p:blipFill>
        <p:spPr>
          <a:xfrm>
            <a:off x="-95250" y="85090"/>
            <a:ext cx="7920038" cy="5715000"/>
          </a:xfrm>
          <a:prstGeom prst="rect">
            <a:avLst/>
          </a:prstGeom>
          <a:noFill/>
          <a:ln w="9525">
            <a:noFill/>
          </a:ln>
        </p:spPr>
      </p:pic>
      <p:sp>
        <p:nvSpPr>
          <p:cNvPr id="19461" name="Text Box 5"/>
          <p:cNvSpPr txBox="1"/>
          <p:nvPr/>
        </p:nvSpPr>
        <p:spPr>
          <a:xfrm>
            <a:off x="6457950" y="0"/>
            <a:ext cx="3417888" cy="829945"/>
          </a:xfrm>
          <a:prstGeom prst="rect">
            <a:avLst/>
          </a:prstGeom>
          <a:solidFill>
            <a:srgbClr val="CCFFCC"/>
          </a:solidFill>
          <a:ln w="9525">
            <a:noFill/>
          </a:ln>
        </p:spPr>
        <p:txBody>
          <a:bodyPr>
            <a:spAutoFit/>
          </a:bodyPr>
          <a:lstStyle/>
          <a:p>
            <a:pPr>
              <a:spcBef>
                <a:spcPct val="50000"/>
              </a:spcBef>
            </a:pPr>
            <a:r>
              <a:rPr lang="zh-CN" altLang="en-US" sz="4800" b="1">
                <a:solidFill>
                  <a:srgbClr val="FF3300"/>
                </a:solidFill>
                <a:latin typeface="微软雅黑" panose="020b0503020204020204" charset="-122"/>
                <a:ea typeface="微软雅黑" panose="020b0503020204020204" charset="-122"/>
              </a:rPr>
              <a:t>从何而归？</a:t>
            </a:r>
          </a:p>
        </p:txBody>
      </p:sp>
      <p:sp>
        <p:nvSpPr>
          <p:cNvPr id="19475" name="Rectangle 19"/>
          <p:cNvSpPr/>
          <p:nvPr/>
        </p:nvSpPr>
        <p:spPr>
          <a:xfrm>
            <a:off x="6672263" y="2706212"/>
            <a:ext cx="999490" cy="583565"/>
          </a:xfrm>
          <a:prstGeom prst="rect">
            <a:avLst/>
          </a:prstGeom>
          <a:noFill/>
          <a:ln w="9525">
            <a:noFill/>
          </a:ln>
        </p:spPr>
        <p:txBody>
          <a:bodyPr wrap="none" anchor="ctr">
            <a:spAutoFit/>
          </a:bodyPr>
          <a:lstStyle/>
          <a:p>
            <a:r>
              <a:rPr lang="zh-CN" altLang="en-US" sz="3200" b="1">
                <a:latin typeface="华文新魏" pitchFamily="2" charset="-122"/>
                <a:ea typeface="华文新魏" pitchFamily="2" charset="-122"/>
              </a:rPr>
              <a:t>官场 </a:t>
            </a:r>
          </a:p>
        </p:txBody>
      </p:sp>
      <p:sp>
        <p:nvSpPr>
          <p:cNvPr id="19477" name="Rectangle 21"/>
          <p:cNvSpPr/>
          <p:nvPr/>
        </p:nvSpPr>
        <p:spPr>
          <a:xfrm>
            <a:off x="2927350" y="2779237"/>
            <a:ext cx="2224405" cy="583565"/>
          </a:xfrm>
          <a:prstGeom prst="rect">
            <a:avLst/>
          </a:prstGeom>
          <a:noFill/>
          <a:ln w="9525">
            <a:noFill/>
          </a:ln>
        </p:spPr>
        <p:txBody>
          <a:bodyPr wrap="none" anchor="ctr">
            <a:spAutoFit/>
          </a:bodyPr>
          <a:lstStyle/>
          <a:p>
            <a:r>
              <a:rPr lang="zh-CN" altLang="en-US" sz="3200" b="1">
                <a:latin typeface="华文新魏" pitchFamily="2" charset="-122"/>
                <a:ea typeface="华文新魏" pitchFamily="2" charset="-122"/>
              </a:rPr>
              <a:t>尘网、樊笼</a:t>
            </a:r>
          </a:p>
        </p:txBody>
      </p:sp>
      <p:sp>
        <p:nvSpPr>
          <p:cNvPr id="19479" name="Rectangle 23"/>
          <p:cNvSpPr/>
          <p:nvPr/>
        </p:nvSpPr>
        <p:spPr>
          <a:xfrm>
            <a:off x="2566988" y="4363720"/>
            <a:ext cx="6408737" cy="645160"/>
          </a:xfrm>
          <a:prstGeom prst="rect">
            <a:avLst/>
          </a:prstGeom>
          <a:noFill/>
          <a:ln w="9525">
            <a:noFill/>
          </a:ln>
        </p:spPr>
        <p:txBody>
          <a:bodyPr anchor="ctr">
            <a:spAutoFit/>
          </a:bodyPr>
          <a:lstStyle/>
          <a:p>
            <a:r>
              <a:rPr lang="zh-CN" altLang="en-US" sz="3600">
                <a:solidFill>
                  <a:srgbClr val="0000FF"/>
                </a:solidFill>
                <a:latin typeface="华文行楷" pitchFamily="2" charset="-122"/>
                <a:ea typeface="华文行楷" pitchFamily="2" charset="-122"/>
              </a:rPr>
              <a:t>表达了作者怎样的感情？ </a:t>
            </a:r>
          </a:p>
        </p:txBody>
      </p:sp>
      <p:sp>
        <p:nvSpPr>
          <p:cNvPr id="19480" name="Rectangle 24"/>
          <p:cNvSpPr/>
          <p:nvPr/>
        </p:nvSpPr>
        <p:spPr>
          <a:xfrm>
            <a:off x="3000375" y="3571399"/>
            <a:ext cx="2224405" cy="583565"/>
          </a:xfrm>
          <a:prstGeom prst="rect">
            <a:avLst/>
          </a:prstGeom>
          <a:noFill/>
          <a:ln w="9525">
            <a:noFill/>
          </a:ln>
        </p:spPr>
        <p:txBody>
          <a:bodyPr wrap="none" anchor="ctr">
            <a:spAutoFit/>
          </a:bodyPr>
          <a:lstStyle/>
          <a:p>
            <a:r>
              <a:rPr lang="zh-CN" altLang="en-US" sz="3200" b="1">
                <a:latin typeface="华文新魏" pitchFamily="2" charset="-122"/>
                <a:ea typeface="华文新魏" pitchFamily="2" charset="-122"/>
              </a:rPr>
              <a:t>羁鸟、池鱼 </a:t>
            </a:r>
          </a:p>
        </p:txBody>
      </p:sp>
      <p:sp>
        <p:nvSpPr>
          <p:cNvPr id="19484" name="Text Box 28"/>
          <p:cNvSpPr txBox="1"/>
          <p:nvPr/>
        </p:nvSpPr>
        <p:spPr>
          <a:xfrm>
            <a:off x="6672263" y="3498374"/>
            <a:ext cx="999490" cy="583565"/>
          </a:xfrm>
          <a:prstGeom prst="rect">
            <a:avLst/>
          </a:prstGeom>
          <a:noFill/>
          <a:ln w="9525">
            <a:noFill/>
          </a:ln>
        </p:spPr>
        <p:txBody>
          <a:bodyPr wrap="none" anchor="ctr">
            <a:spAutoFit/>
          </a:bodyPr>
          <a:lstStyle/>
          <a:p>
            <a:r>
              <a:rPr lang="zh-CN" altLang="en-US" sz="3200" b="1">
                <a:latin typeface="华文新魏" pitchFamily="2" charset="-122"/>
                <a:ea typeface="华文新魏" pitchFamily="2" charset="-122"/>
              </a:rPr>
              <a:t>自己</a:t>
            </a:r>
          </a:p>
        </p:txBody>
      </p:sp>
      <p:sp>
        <p:nvSpPr>
          <p:cNvPr id="10250" name="AutoShape 29"/>
          <p:cNvSpPr/>
          <p:nvPr/>
        </p:nvSpPr>
        <p:spPr>
          <a:xfrm>
            <a:off x="5375275" y="2997200"/>
            <a:ext cx="976313" cy="71438"/>
          </a:xfrm>
          <a:prstGeom prst="rightArrow">
            <a:avLst>
              <a:gd name="adj1" fmla="val 453"/>
              <a:gd name="adj2" fmla="val 341601"/>
            </a:avLst>
          </a:prstGeom>
          <a:solidFill>
            <a:schemeClr val="tx1"/>
          </a:solidFill>
          <a:ln w="9525" cap="flat" cmpd="sng">
            <a:solidFill>
              <a:schemeClr val="tx1"/>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10251" name="AutoShape 30"/>
          <p:cNvSpPr/>
          <p:nvPr/>
        </p:nvSpPr>
        <p:spPr>
          <a:xfrm>
            <a:off x="5303838" y="3860800"/>
            <a:ext cx="976312" cy="71438"/>
          </a:xfrm>
          <a:prstGeom prst="rightArrow">
            <a:avLst>
              <a:gd name="adj1" fmla="val 50000"/>
              <a:gd name="adj2" fmla="val 341600"/>
            </a:avLst>
          </a:prstGeom>
          <a:solidFill>
            <a:schemeClr val="tx1"/>
          </a:solidFill>
          <a:ln w="9525" cap="flat" cmpd="sng">
            <a:solidFill>
              <a:schemeClr val="tx1"/>
            </a:solidFill>
            <a:prstDash val="solid"/>
            <a:miter/>
            <a:headEnd type="none" w="med" len="med"/>
            <a:tailEnd type="none" w="med" len="med"/>
          </a:ln>
        </p:spPr>
        <p:txBody>
          <a:bodyPr wrap="none" anchor="ctr"/>
          <a:lstStyle/>
          <a:p>
            <a:endParaRPr lang="zh-CN" altLang="en-US">
              <a:latin typeface="Arial" pitchFamily="34" charset="0"/>
            </a:endParaRPr>
          </a:p>
        </p:txBody>
      </p:sp>
      <p:sp>
        <p:nvSpPr>
          <p:cNvPr id="19487" name="Rectangle 31"/>
          <p:cNvSpPr/>
          <p:nvPr/>
        </p:nvSpPr>
        <p:spPr>
          <a:xfrm>
            <a:off x="3216275" y="5155089"/>
            <a:ext cx="3855720" cy="645160"/>
          </a:xfrm>
          <a:prstGeom prst="rect">
            <a:avLst/>
          </a:prstGeom>
          <a:noFill/>
          <a:ln w="9525">
            <a:noFill/>
          </a:ln>
        </p:spPr>
        <p:txBody>
          <a:bodyPr wrap="none" anchor="ctr">
            <a:spAutoFit/>
          </a:bodyPr>
          <a:lstStyle/>
          <a:p>
            <a:r>
              <a:rPr lang="zh-CN" altLang="en-US" sz="3600" b="1">
                <a:solidFill>
                  <a:srgbClr val="FF33CC"/>
                </a:solidFill>
                <a:latin typeface="黑体" pitchFamily="49" charset="-122"/>
                <a:ea typeface="黑体" pitchFamily="49" charset="-122"/>
              </a:rPr>
              <a:t>对官场生活的厌恶 </a:t>
            </a:r>
          </a:p>
        </p:txBody>
      </p:sp>
      <p:sp>
        <p:nvSpPr>
          <p:cNvPr id="10253" name="矩形 12"/>
          <p:cNvSpPr/>
          <p:nvPr/>
        </p:nvSpPr>
        <p:spPr>
          <a:xfrm>
            <a:off x="5232400" y="1341438"/>
            <a:ext cx="5059680" cy="386080"/>
          </a:xfrm>
          <a:prstGeom prst="rect">
            <a:avLst/>
          </a:prstGeom>
          <a:noFill/>
          <a:ln w="9525">
            <a:noFill/>
          </a:ln>
        </p:spPr>
        <p:txBody>
          <a:bodyPr wrap="none">
            <a:spAutoFit/>
          </a:bodyPr>
          <a:lstStyle/>
          <a:p>
            <a:pPr>
              <a:lnSpc>
                <a:spcPct val="60000"/>
              </a:lnSpc>
              <a:spcBef>
                <a:spcPct val="50000"/>
              </a:spcBef>
            </a:pPr>
            <a:r>
              <a:rPr lang="zh-CN" altLang="en-US" sz="3200" b="1">
                <a:latin typeface="微软雅黑" panose="020b0503020204020204" charset="-122"/>
                <a:ea typeface="微软雅黑" panose="020b0503020204020204" charset="-122"/>
              </a:rPr>
              <a:t>误入</a:t>
            </a:r>
            <a:r>
              <a:rPr lang="zh-CN" altLang="en-US" sz="3200" b="1">
                <a:solidFill>
                  <a:srgbClr val="FF0000"/>
                </a:solidFill>
                <a:latin typeface="微软雅黑" panose="020b0503020204020204" charset="-122"/>
                <a:ea typeface="微软雅黑" panose="020b0503020204020204" charset="-122"/>
              </a:rPr>
              <a:t>尘网</a:t>
            </a:r>
            <a:r>
              <a:rPr lang="zh-CN" altLang="en-US" sz="3200" b="1">
                <a:latin typeface="微软雅黑" panose="020b0503020204020204" charset="-122"/>
                <a:ea typeface="微软雅黑" panose="020b0503020204020204" charset="-122"/>
              </a:rPr>
              <a:t>中，一去三十年。</a:t>
            </a:r>
          </a:p>
        </p:txBody>
      </p:sp>
      <p:sp>
        <p:nvSpPr>
          <p:cNvPr id="10254" name="矩形 13"/>
          <p:cNvSpPr/>
          <p:nvPr/>
        </p:nvSpPr>
        <p:spPr>
          <a:xfrm>
            <a:off x="5232400" y="2060575"/>
            <a:ext cx="5059680" cy="386080"/>
          </a:xfrm>
          <a:prstGeom prst="rect">
            <a:avLst/>
          </a:prstGeom>
          <a:noFill/>
          <a:ln w="9525">
            <a:noFill/>
          </a:ln>
        </p:spPr>
        <p:txBody>
          <a:bodyPr wrap="none">
            <a:spAutoFit/>
          </a:bodyPr>
          <a:lstStyle/>
          <a:p>
            <a:pPr>
              <a:lnSpc>
                <a:spcPct val="60000"/>
              </a:lnSpc>
              <a:spcBef>
                <a:spcPct val="50000"/>
              </a:spcBef>
            </a:pPr>
            <a:r>
              <a:rPr lang="zh-CN" altLang="en-US" sz="3200" b="1">
                <a:latin typeface="微软雅黑" panose="020b0503020204020204" charset="-122"/>
                <a:ea typeface="微软雅黑" panose="020b0503020204020204" charset="-122"/>
              </a:rPr>
              <a:t>久在</a:t>
            </a:r>
            <a:r>
              <a:rPr lang="zh-CN" altLang="en-US" sz="3200" b="1">
                <a:solidFill>
                  <a:srgbClr val="FF0000"/>
                </a:solidFill>
                <a:latin typeface="微软雅黑" panose="020b0503020204020204" charset="-122"/>
                <a:ea typeface="微软雅黑" panose="020b0503020204020204" charset="-122"/>
              </a:rPr>
              <a:t>樊笼</a:t>
            </a:r>
            <a:r>
              <a:rPr lang="zh-CN" altLang="en-US" sz="3200" b="1">
                <a:latin typeface="微软雅黑" panose="020b0503020204020204" charset="-122"/>
                <a:ea typeface="微软雅黑" panose="020b0503020204020204" charset="-122"/>
              </a:rPr>
              <a:t>里，复得返自然。</a:t>
            </a:r>
          </a:p>
        </p:txBody>
      </p:sp>
      <p:sp>
        <p:nvSpPr>
          <p:cNvPr id="4" name="文本框 3"/>
          <p:cNvSpPr txBox="1"/>
          <p:nvPr/>
        </p:nvSpPr>
        <p:spPr>
          <a:xfrm>
            <a:off x="8328025" y="2708275"/>
            <a:ext cx="1270000" cy="583565"/>
          </a:xfrm>
          <a:prstGeom prst="rect">
            <a:avLst/>
          </a:prstGeom>
          <a:noFill/>
          <a:ln w="9525">
            <a:noFill/>
          </a:ln>
        </p:spPr>
        <p:txBody>
          <a:bodyPr>
            <a:spAutoFit/>
          </a:bodyPr>
          <a:lstStyle/>
          <a:p>
            <a:r>
              <a:rPr lang="zh-CN" altLang="en-US" sz="3200" b="1">
                <a:solidFill>
                  <a:schemeClr val="accent2"/>
                </a:solidFill>
                <a:latin typeface="微软雅黑" panose="020b0503020204020204" charset="-122"/>
                <a:ea typeface="微软雅黑" panose="020b0503020204020204" charset="-122"/>
                <a:sym typeface="Arial" pitchFamily="34" charset="0"/>
              </a:rPr>
              <a:t>比喻</a:t>
            </a:r>
          </a:p>
        </p:txBody>
      </p:sp>
      <p:sp>
        <p:nvSpPr>
          <p:cNvPr id="73732" name="Text Box 4"/>
          <p:cNvSpPr txBox="1"/>
          <p:nvPr/>
        </p:nvSpPr>
        <p:spPr>
          <a:xfrm>
            <a:off x="7607300" y="3502025"/>
            <a:ext cx="2495550" cy="583565"/>
          </a:xfrm>
          <a:prstGeom prst="rect">
            <a:avLst/>
          </a:prstGeom>
          <a:noFill/>
          <a:ln w="9525">
            <a:noFill/>
          </a:ln>
        </p:spPr>
        <p:txBody>
          <a:bodyPr>
            <a:spAutoFit/>
          </a:bodyPr>
          <a:lstStyle/>
          <a:p>
            <a:pPr algn="ctr">
              <a:spcBef>
                <a:spcPct val="50000"/>
              </a:spcBef>
            </a:pPr>
            <a:r>
              <a:rPr lang="zh-CN" altLang="en-US" sz="3200" b="1">
                <a:solidFill>
                  <a:schemeClr val="accent2"/>
                </a:solidFill>
                <a:latin typeface="微软雅黑" panose="020b0503020204020204" charset="-122"/>
                <a:ea typeface="微软雅黑" panose="020b0503020204020204" charset="-122"/>
              </a:rPr>
              <a:t>拟人</a:t>
            </a:r>
          </a:p>
        </p:txBody>
      </p:sp>
      <p:pic>
        <p:nvPicPr>
          <p:cNvPr id="2" name="图片 1" descr="d47abc86608996f6a54ddb6f8e776dc1"/>
          <p:cNvPicPr>
            <a:picLocks noChangeAspect="1"/>
          </p:cNvPicPr>
          <p:nvPr/>
        </p:nvPicPr>
        <p:blipFill>
          <a:blip r:embed="rId3"/>
          <a:stretch>
            <a:fillRect/>
          </a:stretch>
        </p:blipFill>
        <p:spPr>
          <a:xfrm>
            <a:off x="9693910"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500" fill="hold"/>
                                        <p:tgtEl>
                                          <p:spTgt spid="19461"/>
                                        </p:tgtEl>
                                        <p:attrNameLst>
                                          <p:attrName>ppt_w</p:attrName>
                                        </p:attrNameLst>
                                      </p:cBhvr>
                                      <p:tavLst>
                                        <p:tav tm="0">
                                          <p:val>
                                            <p:fltVal val="0"/>
                                          </p:val>
                                        </p:tav>
                                        <p:tav tm="100000">
                                          <p:val>
                                            <p:strVal val="#ppt_w"/>
                                          </p:val>
                                        </p:tav>
                                      </p:tavLst>
                                    </p:anim>
                                    <p:anim calcmode="lin" valueType="num">
                                      <p:cBhvr>
                                        <p:cTn id="8" dur="500" fill="hold"/>
                                        <p:tgtEl>
                                          <p:spTgt spid="1946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7" nodeType="clickEffect">
                                  <p:stCondLst>
                                    <p:cond delay="0"/>
                                  </p:stCondLst>
                                  <p:childTnLst>
                                    <p:set>
                                      <p:cBhvr>
                                        <p:cTn id="13" dur="1" fill="hold">
                                          <p:stCondLst>
                                            <p:cond delay="0"/>
                                          </p:stCondLst>
                                        </p:cTn>
                                        <p:tgtEl>
                                          <p:spTgt spid="10253"/>
                                        </p:tgtEl>
                                        <p:attrNameLst>
                                          <p:attrName>style.visibility</p:attrName>
                                        </p:attrNameLst>
                                      </p:cBhvr>
                                      <p:to>
                                        <p:strVal val="visible"/>
                                      </p:to>
                                    </p:set>
                                    <p:animEffect transition="in" filter="blinds(horizontal)">
                                      <p:cBhvr>
                                        <p:cTn id="14" dur="500"/>
                                        <p:tgtEl>
                                          <p:spTgt spid="1025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3" presetClass="entr" presetSubtype="10" fill="hold" grpId="8" nodeType="clickEffect">
                                  <p:stCondLst>
                                    <p:cond delay="0"/>
                                  </p:stCondLst>
                                  <p:childTnLst>
                                    <p:set>
                                      <p:cBhvr>
                                        <p:cTn id="19" dur="1" fill="hold">
                                          <p:stCondLst>
                                            <p:cond delay="0"/>
                                          </p:stCondLst>
                                        </p:cTn>
                                        <p:tgtEl>
                                          <p:spTgt spid="10254"/>
                                        </p:tgtEl>
                                        <p:attrNameLst>
                                          <p:attrName>style.visibility</p:attrName>
                                        </p:attrNameLst>
                                      </p:cBhvr>
                                      <p:to>
                                        <p:strVal val="visible"/>
                                      </p:to>
                                    </p:set>
                                    <p:animEffect transition="in" filter="blinds(horizontal)">
                                      <p:cBhvr>
                                        <p:cTn id="20" dur="500"/>
                                        <p:tgtEl>
                                          <p:spTgt spid="10254"/>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grpId="2" nodeType="clickEffect">
                                  <p:stCondLst>
                                    <p:cond delay="0"/>
                                  </p:stCondLst>
                                  <p:childTnLst>
                                    <p:set>
                                      <p:cBhvr>
                                        <p:cTn id="25" dur="1" fill="hold">
                                          <p:stCondLst>
                                            <p:cond delay="0"/>
                                          </p:stCondLst>
                                        </p:cTn>
                                        <p:tgtEl>
                                          <p:spTgt spid="19477"/>
                                        </p:tgtEl>
                                        <p:attrNameLst>
                                          <p:attrName>style.visibility</p:attrName>
                                        </p:attrNameLst>
                                      </p:cBhvr>
                                      <p:to>
                                        <p:strVal val="visible"/>
                                      </p:to>
                                    </p:set>
                                    <p:animEffect transition="in" filter="blinds(horizontal)">
                                      <p:cBhvr>
                                        <p:cTn id="26" dur="500"/>
                                        <p:tgtEl>
                                          <p:spTgt spid="19477"/>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3" presetClass="entr" presetSubtype="10" fill="hold" grpId="1" nodeType="clickEffect">
                                  <p:stCondLst>
                                    <p:cond delay="0"/>
                                  </p:stCondLst>
                                  <p:childTnLst>
                                    <p:set>
                                      <p:cBhvr>
                                        <p:cTn id="31" dur="1" fill="hold">
                                          <p:stCondLst>
                                            <p:cond delay="0"/>
                                          </p:stCondLst>
                                        </p:cTn>
                                        <p:tgtEl>
                                          <p:spTgt spid="19475"/>
                                        </p:tgtEl>
                                        <p:attrNameLst>
                                          <p:attrName>style.visibility</p:attrName>
                                        </p:attrNameLst>
                                      </p:cBhvr>
                                      <p:to>
                                        <p:strVal val="visible"/>
                                      </p:to>
                                    </p:set>
                                    <p:animEffect transition="in" filter="blinds(horizontal)">
                                      <p:cBhvr>
                                        <p:cTn id="32" dur="500"/>
                                        <p:tgtEl>
                                          <p:spTgt spid="19475"/>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3" presetClass="entr" presetSubtype="10" fill="hold" grpId="4" nodeType="clickEffect">
                                  <p:stCondLst>
                                    <p:cond delay="0"/>
                                  </p:stCondLst>
                                  <p:childTnLst>
                                    <p:set>
                                      <p:cBhvr>
                                        <p:cTn id="37" dur="1" fill="hold">
                                          <p:stCondLst>
                                            <p:cond delay="0"/>
                                          </p:stCondLst>
                                        </p:cTn>
                                        <p:tgtEl>
                                          <p:spTgt spid="19480"/>
                                        </p:tgtEl>
                                        <p:attrNameLst>
                                          <p:attrName>style.visibility</p:attrName>
                                        </p:attrNameLst>
                                      </p:cBhvr>
                                      <p:to>
                                        <p:strVal val="visible"/>
                                      </p:to>
                                    </p:set>
                                    <p:animEffect transition="in" filter="blinds(horizontal)">
                                      <p:cBhvr>
                                        <p:cTn id="38" dur="500"/>
                                        <p:tgtEl>
                                          <p:spTgt spid="19480"/>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3" presetClass="entr" presetSubtype="10" fill="hold" grpId="5" nodeType="clickEffect">
                                  <p:stCondLst>
                                    <p:cond delay="0"/>
                                  </p:stCondLst>
                                  <p:childTnLst>
                                    <p:set>
                                      <p:cBhvr>
                                        <p:cTn id="43" dur="1" fill="hold">
                                          <p:stCondLst>
                                            <p:cond delay="0"/>
                                          </p:stCondLst>
                                        </p:cTn>
                                        <p:tgtEl>
                                          <p:spTgt spid="19484"/>
                                        </p:tgtEl>
                                        <p:attrNameLst>
                                          <p:attrName>style.visibility</p:attrName>
                                        </p:attrNameLst>
                                      </p:cBhvr>
                                      <p:to>
                                        <p:strVal val="visible"/>
                                      </p:to>
                                    </p:set>
                                    <p:animEffect transition="in" filter="blinds(horizontal)">
                                      <p:cBhvr>
                                        <p:cTn id="44" dur="500"/>
                                        <p:tgtEl>
                                          <p:spTgt spid="19484"/>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3" presetClass="entr" presetSubtype="10" fill="hold" grpId="9"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linds(horizontal)">
                                      <p:cBhvr>
                                        <p:cTn id="50" dur="500"/>
                                        <p:tgtEl>
                                          <p:spTgt spid="4"/>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2" fill="hold" grpId="10" nodeType="clickEffect">
                                  <p:stCondLst>
                                    <p:cond delay="0"/>
                                  </p:stCondLst>
                                  <p:childTnLst>
                                    <p:set>
                                      <p:cBhvr>
                                        <p:cTn id="55" dur="1" fill="hold">
                                          <p:stCondLst>
                                            <p:cond delay="0"/>
                                          </p:stCondLst>
                                        </p:cTn>
                                        <p:tgtEl>
                                          <p:spTgt spid="73732"/>
                                        </p:tgtEl>
                                        <p:attrNameLst>
                                          <p:attrName>style.visibility</p:attrName>
                                        </p:attrNameLst>
                                      </p:cBhvr>
                                      <p:to>
                                        <p:strVal val="visible"/>
                                      </p:to>
                                    </p:set>
                                    <p:anim calcmode="lin" valueType="num">
                                      <p:cBhvr>
                                        <p:cTn id="56" dur="500" fill="hold"/>
                                        <p:tgtEl>
                                          <p:spTgt spid="73732"/>
                                        </p:tgtEl>
                                        <p:attrNameLst>
                                          <p:attrName>ppt_x</p:attrName>
                                        </p:attrNameLst>
                                      </p:cBhvr>
                                      <p:tavLst>
                                        <p:tav tm="0">
                                          <p:val>
                                            <p:strVal val="1+#ppt_w/2"/>
                                          </p:val>
                                        </p:tav>
                                        <p:tav tm="100000">
                                          <p:val>
                                            <p:strVal val="#ppt_x"/>
                                          </p:val>
                                        </p:tav>
                                      </p:tavLst>
                                    </p:anim>
                                    <p:anim calcmode="lin" valueType="num">
                                      <p:cBhvr>
                                        <p:cTn id="57" dur="500" fill="hold"/>
                                        <p:tgtEl>
                                          <p:spTgt spid="73732"/>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11" nodeType="clickEffect">
                                  <p:stCondLst>
                                    <p:cond delay="0"/>
                                  </p:stCondLst>
                                  <p:childTnLst>
                                    <p:set>
                                      <p:cBhvr>
                                        <p:cTn id="62" dur="1" fill="hold">
                                          <p:stCondLst>
                                            <p:cond delay="0"/>
                                          </p:stCondLst>
                                        </p:cTn>
                                        <p:tgtEl>
                                          <p:spTgt spid="73732"/>
                                        </p:tgtEl>
                                        <p:attrNameLst>
                                          <p:attrName>style.visibility</p:attrName>
                                        </p:attrNameLst>
                                      </p:cBhvr>
                                      <p:to>
                                        <p:strVal val="visible"/>
                                      </p:to>
                                    </p:set>
                                    <p:anim calcmode="lin" valueType="num">
                                      <p:cBhvr additive="base">
                                        <p:cTn id="63" dur="500" fill="hold"/>
                                        <p:tgtEl>
                                          <p:spTgt spid="73732"/>
                                        </p:tgtEl>
                                        <p:attrNameLst>
                                          <p:attrName>ppt_x</p:attrName>
                                        </p:attrNameLst>
                                      </p:cBhvr>
                                      <p:tavLst>
                                        <p:tav tm="0">
                                          <p:val>
                                            <p:strVal val="#ppt_x"/>
                                          </p:val>
                                        </p:tav>
                                        <p:tav tm="100000">
                                          <p:val>
                                            <p:strVal val="#ppt_x"/>
                                          </p:val>
                                        </p:tav>
                                      </p:tavLst>
                                    </p:anim>
                                    <p:anim calcmode="lin" valueType="num">
                                      <p:cBhvr additive="base">
                                        <p:cTn id="64" dur="500" fill="hold"/>
                                        <p:tgtEl>
                                          <p:spTgt spid="73732"/>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3" presetClass="entr" presetSubtype="10" fill="hold" grpId="3" nodeType="clickEffect">
                                  <p:stCondLst>
                                    <p:cond delay="0"/>
                                  </p:stCondLst>
                                  <p:childTnLst>
                                    <p:set>
                                      <p:cBhvr>
                                        <p:cTn id="69" dur="1" fill="hold">
                                          <p:stCondLst>
                                            <p:cond delay="0"/>
                                          </p:stCondLst>
                                        </p:cTn>
                                        <p:tgtEl>
                                          <p:spTgt spid="19479"/>
                                        </p:tgtEl>
                                        <p:attrNameLst>
                                          <p:attrName>style.visibility</p:attrName>
                                        </p:attrNameLst>
                                      </p:cBhvr>
                                      <p:to>
                                        <p:strVal val="visible"/>
                                      </p:to>
                                    </p:set>
                                    <p:animEffect transition="in" filter="blinds(horizontal)">
                                      <p:cBhvr>
                                        <p:cTn id="70" dur="500"/>
                                        <p:tgtEl>
                                          <p:spTgt spid="19479"/>
                                        </p:tgtEl>
                                      </p:cBhvr>
                                    </p:animEffect>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3" presetClass="entr" presetSubtype="10" fill="hold" grpId="6" nodeType="clickEffect">
                                  <p:stCondLst>
                                    <p:cond delay="0"/>
                                  </p:stCondLst>
                                  <p:childTnLst>
                                    <p:set>
                                      <p:cBhvr>
                                        <p:cTn id="75" dur="1" fill="hold">
                                          <p:stCondLst>
                                            <p:cond delay="0"/>
                                          </p:stCondLst>
                                        </p:cTn>
                                        <p:tgtEl>
                                          <p:spTgt spid="19487"/>
                                        </p:tgtEl>
                                        <p:attrNameLst>
                                          <p:attrName>style.visibility</p:attrName>
                                        </p:attrNameLst>
                                      </p:cBhvr>
                                      <p:to>
                                        <p:strVal val="visible"/>
                                      </p:to>
                                    </p:set>
                                    <p:animEffect transition="in" filter="blinds(horizontal)">
                                      <p:cBhvr>
                                        <p:cTn id="76" dur="500"/>
                                        <p:tgtEl>
                                          <p:spTgt spid="19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75" grpId="1"/>
      <p:bldP spid="19477" grpId="2"/>
      <p:bldP spid="19479" grpId="3"/>
      <p:bldP spid="19480" grpId="4"/>
      <p:bldP spid="19484" grpId="5"/>
      <p:bldP spid="19487" grpId="6"/>
      <p:bldP spid="10253" grpId="7"/>
      <p:bldP spid="10254" grpId="8"/>
      <p:bldP spid="4" grpId="9"/>
      <p:bldP spid="73732" grpId="10"/>
      <p:bldP spid="73732" grpId="1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1266" name="Picture 6" descr="小屋"/>
          <p:cNvPicPr>
            <a:picLocks noChangeAspect="1"/>
          </p:cNvPicPr>
          <p:nvPr/>
        </p:nvPicPr>
        <p:blipFill>
          <a:blip r:embed="rId2"/>
          <a:stretch>
            <a:fillRect/>
          </a:stretch>
        </p:blipFill>
        <p:spPr>
          <a:xfrm>
            <a:off x="18415" y="-127000"/>
            <a:ext cx="7920038" cy="5715000"/>
          </a:xfrm>
          <a:prstGeom prst="rect">
            <a:avLst/>
          </a:prstGeom>
          <a:noFill/>
          <a:ln w="9525">
            <a:noFill/>
          </a:ln>
        </p:spPr>
      </p:pic>
      <p:sp>
        <p:nvSpPr>
          <p:cNvPr id="26632" name="Rectangle 8"/>
          <p:cNvSpPr/>
          <p:nvPr/>
        </p:nvSpPr>
        <p:spPr>
          <a:xfrm>
            <a:off x="4872038" y="1408113"/>
            <a:ext cx="4895850" cy="1076325"/>
          </a:xfrm>
          <a:prstGeom prst="rect">
            <a:avLst/>
          </a:prstGeom>
          <a:noFill/>
          <a:ln w="9525">
            <a:noFill/>
          </a:ln>
        </p:spPr>
        <p:txBody>
          <a:bodyPr anchor="ctr">
            <a:spAutoFit/>
          </a:bodyPr>
          <a:lstStyle/>
          <a:p>
            <a:r>
              <a:rPr lang="zh-CN" altLang="en-US" sz="3200" b="1">
                <a:solidFill>
                  <a:srgbClr val="0000FF"/>
                </a:solidFill>
                <a:latin typeface="华文行楷" pitchFamily="2" charset="-122"/>
                <a:ea typeface="华文行楷" pitchFamily="2" charset="-122"/>
              </a:rPr>
              <a:t>作者为什么要回归田园？</a:t>
            </a:r>
            <a:endParaRPr lang="en-US" altLang="zh-CN" sz="3200" b="1">
              <a:solidFill>
                <a:srgbClr val="0000FF"/>
              </a:solidFill>
              <a:latin typeface="华文行楷" pitchFamily="2" charset="-122"/>
              <a:ea typeface="华文行楷" pitchFamily="2" charset="-122"/>
            </a:endParaRPr>
          </a:p>
          <a:p>
            <a:r>
              <a:rPr lang="zh-CN" altLang="en-US" sz="3200" b="1">
                <a:solidFill>
                  <a:srgbClr val="0000FF"/>
                </a:solidFill>
                <a:latin typeface="华文行楷" pitchFamily="2" charset="-122"/>
                <a:ea typeface="华文行楷" pitchFamily="2" charset="-122"/>
              </a:rPr>
              <a:t>（用原文的诗句回答）</a:t>
            </a:r>
            <a:r>
              <a:rPr lang="zh-CN" altLang="en-US" sz="3200" b="1">
                <a:solidFill>
                  <a:srgbClr val="CC0000"/>
                </a:solidFill>
                <a:latin typeface="华文行楷" pitchFamily="2" charset="-122"/>
                <a:ea typeface="华文行楷" pitchFamily="2" charset="-122"/>
              </a:rPr>
              <a:t> </a:t>
            </a:r>
          </a:p>
        </p:txBody>
      </p:sp>
      <p:sp>
        <p:nvSpPr>
          <p:cNvPr id="26633" name="Rectangle 9"/>
          <p:cNvSpPr/>
          <p:nvPr/>
        </p:nvSpPr>
        <p:spPr>
          <a:xfrm>
            <a:off x="2927350" y="2708752"/>
            <a:ext cx="6192838" cy="2061210"/>
          </a:xfrm>
          <a:prstGeom prst="rect">
            <a:avLst/>
          </a:prstGeom>
          <a:noFill/>
          <a:ln w="9525">
            <a:noFill/>
          </a:ln>
        </p:spPr>
        <p:txBody>
          <a:bodyPr anchor="ctr">
            <a:spAutoFit/>
          </a:bodyPr>
          <a:lstStyle/>
          <a:p>
            <a:r>
              <a:rPr lang="zh-CN" altLang="en-US" sz="3200" b="1">
                <a:latin typeface="微软雅黑" panose="020b0503020204020204" charset="-122"/>
                <a:ea typeface="微软雅黑" panose="020b0503020204020204" charset="-122"/>
              </a:rPr>
              <a:t>少无适俗韵，性本爱丘山</a:t>
            </a:r>
          </a:p>
          <a:p>
            <a:endParaRPr lang="zh-CN" altLang="en-US" sz="3200" b="1">
              <a:latin typeface="微软雅黑" panose="020b0503020204020204" charset="-122"/>
              <a:ea typeface="微软雅黑" panose="020b0503020204020204" charset="-122"/>
            </a:endParaRPr>
          </a:p>
          <a:p>
            <a:r>
              <a:rPr lang="zh-CN" altLang="en-US" sz="3200" b="1">
                <a:latin typeface="微软雅黑" panose="020b0503020204020204" charset="-122"/>
                <a:ea typeface="微软雅黑" panose="020b0503020204020204" charset="-122"/>
              </a:rPr>
              <a:t>守拙归园田</a:t>
            </a:r>
          </a:p>
          <a:p>
            <a:endParaRPr lang="en-US" altLang="zh-CN" sz="3200" b="1">
              <a:latin typeface="微软雅黑" panose="020b0503020204020204" charset="-122"/>
              <a:ea typeface="微软雅黑" panose="020b0503020204020204" charset="-122"/>
            </a:endParaRPr>
          </a:p>
        </p:txBody>
      </p:sp>
      <p:pic>
        <p:nvPicPr>
          <p:cNvPr id="11270" name="Picture 11" descr="jj"/>
          <p:cNvPicPr>
            <a:picLocks noChangeAspect="1"/>
          </p:cNvPicPr>
          <p:nvPr/>
        </p:nvPicPr>
        <p:blipFill>
          <a:blip r:embed="rId3">
            <a:lum bright="10001" contrast="4000"/>
          </a:blip>
          <a:stretch>
            <a:fillRect/>
          </a:stretch>
        </p:blipFill>
        <p:spPr>
          <a:xfrm>
            <a:off x="8759825" y="2852738"/>
            <a:ext cx="1050925" cy="1017587"/>
          </a:xfrm>
          <a:prstGeom prst="rect">
            <a:avLst/>
          </a:prstGeom>
          <a:noFill/>
          <a:ln w="9525">
            <a:noFill/>
          </a:ln>
        </p:spPr>
      </p:pic>
      <p:sp>
        <p:nvSpPr>
          <p:cNvPr id="11271" name="Rectangle 16"/>
          <p:cNvSpPr/>
          <p:nvPr/>
        </p:nvSpPr>
        <p:spPr>
          <a:xfrm>
            <a:off x="6383338" y="188913"/>
            <a:ext cx="2910205" cy="829945"/>
          </a:xfrm>
          <a:prstGeom prst="rect">
            <a:avLst/>
          </a:prstGeom>
          <a:noFill/>
          <a:ln w="9525">
            <a:noFill/>
          </a:ln>
        </p:spPr>
        <p:txBody>
          <a:bodyPr wrap="none">
            <a:spAutoFit/>
          </a:bodyPr>
          <a:lstStyle/>
          <a:p>
            <a:r>
              <a:rPr lang="zh-CN" altLang="en-US" sz="4800" b="1">
                <a:solidFill>
                  <a:srgbClr val="FF3300"/>
                </a:solidFill>
                <a:latin typeface="微软雅黑" panose="020b0503020204020204" charset="-122"/>
                <a:ea typeface="微软雅黑" panose="020b0503020204020204" charset="-122"/>
              </a:rPr>
              <a:t>为何而归</a:t>
            </a:r>
            <a:r>
              <a:rPr lang="en-US" altLang="zh-CN" sz="4800" b="1">
                <a:solidFill>
                  <a:srgbClr val="FF3300"/>
                </a:solidFill>
                <a:latin typeface="微软雅黑" panose="020b0503020204020204" charset="-122"/>
                <a:ea typeface="微软雅黑" panose="020b0503020204020204" charset="-122"/>
              </a:rPr>
              <a:t>?</a:t>
            </a:r>
            <a:r>
              <a:rPr lang="zh-CN" altLang="en-US" sz="4800" b="1">
                <a:solidFill>
                  <a:srgbClr val="0000D2"/>
                </a:solidFill>
                <a:latin typeface="微软雅黑" panose="020b0503020204020204" charset="-122"/>
                <a:ea typeface="微软雅黑" panose="020b0503020204020204" charset="-122"/>
              </a:rPr>
              <a:t> </a:t>
            </a:r>
          </a:p>
        </p:txBody>
      </p:sp>
      <p:sp>
        <p:nvSpPr>
          <p:cNvPr id="8" name="Rectangle 23"/>
          <p:cNvSpPr/>
          <p:nvPr/>
        </p:nvSpPr>
        <p:spPr>
          <a:xfrm>
            <a:off x="2424113" y="4579620"/>
            <a:ext cx="6408737" cy="645160"/>
          </a:xfrm>
          <a:prstGeom prst="rect">
            <a:avLst/>
          </a:prstGeom>
          <a:noFill/>
          <a:ln w="9525">
            <a:noFill/>
          </a:ln>
        </p:spPr>
        <p:txBody>
          <a:bodyPr anchor="ctr">
            <a:spAutoFit/>
          </a:bodyPr>
          <a:lstStyle/>
          <a:p>
            <a:r>
              <a:rPr lang="zh-CN" altLang="en-US" sz="3600" b="1">
                <a:solidFill>
                  <a:srgbClr val="FF33CC"/>
                </a:solidFill>
                <a:latin typeface="黑体" pitchFamily="49" charset="-122"/>
                <a:ea typeface="黑体" pitchFamily="49" charset="-122"/>
              </a:rPr>
              <a:t>表达了对田园生活的向往。 </a:t>
            </a:r>
          </a:p>
        </p:txBody>
      </p:sp>
      <p:pic>
        <p:nvPicPr>
          <p:cNvPr id="2" name="图片 1" descr="d47abc86608996f6a54ddb6f8e776dc1"/>
          <p:cNvPicPr>
            <a:picLocks noChangeAspect="1"/>
          </p:cNvPicPr>
          <p:nvPr/>
        </p:nvPicPr>
        <p:blipFill>
          <a:blip r:embed="rId4"/>
          <a:stretch>
            <a:fillRect/>
          </a:stretch>
        </p:blipFill>
        <p:spPr>
          <a:xfrm>
            <a:off x="9693910"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Effect transition="in" filter="fade">
                                      <p:cBhvr>
                                        <p:cTn id="7" dur="1000"/>
                                        <p:tgtEl>
                                          <p:spTgt spid="26632"/>
                                        </p:tgtEl>
                                      </p:cBhvr>
                                    </p:animEffect>
                                    <p:anim calcmode="lin" valueType="num">
                                      <p:cBhvr>
                                        <p:cTn id="8" dur="1000" fill="hold"/>
                                        <p:tgtEl>
                                          <p:spTgt spid="26632"/>
                                        </p:tgtEl>
                                        <p:attrNameLst>
                                          <p:attrName>ppt_x</p:attrName>
                                        </p:attrNameLst>
                                      </p:cBhvr>
                                      <p:tavLst>
                                        <p:tav tm="0">
                                          <p:val>
                                            <p:strVal val="#ppt_x"/>
                                          </p:val>
                                        </p:tav>
                                        <p:tav tm="100000">
                                          <p:val>
                                            <p:strVal val="#ppt_x"/>
                                          </p:val>
                                        </p:tav>
                                      </p:tavLst>
                                    </p:anim>
                                    <p:anim calcmode="lin" valueType="num">
                                      <p:cBhvr>
                                        <p:cTn id="9" dur="1000" fill="hold"/>
                                        <p:tgtEl>
                                          <p:spTgt spid="2663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1" nodeType="clickEffect">
                                  <p:stCondLst>
                                    <p:cond delay="0"/>
                                  </p:stCondLst>
                                  <p:childTnLst>
                                    <p:set>
                                      <p:cBhvr>
                                        <p:cTn id="14" dur="1" fill="hold">
                                          <p:stCondLst>
                                            <p:cond delay="0"/>
                                          </p:stCondLst>
                                        </p:cTn>
                                        <p:tgtEl>
                                          <p:spTgt spid="26633">
                                            <p:txEl>
                                              <p:pRg st="0" end="0"/>
                                            </p:txEl>
                                          </p:spTgt>
                                        </p:tgtEl>
                                        <p:attrNameLst>
                                          <p:attrName>style.visibility</p:attrName>
                                        </p:attrNameLst>
                                      </p:cBhvr>
                                      <p:to>
                                        <p:strVal val="visible"/>
                                      </p:to>
                                    </p:set>
                                    <p:animEffect transition="in" filter="fade">
                                      <p:cBhvr>
                                        <p:cTn id="15" dur="1000"/>
                                        <p:tgtEl>
                                          <p:spTgt spid="26633">
                                            <p:txEl>
                                              <p:pRg st="0" end="0"/>
                                            </p:txEl>
                                          </p:spTgt>
                                        </p:tgtEl>
                                      </p:cBhvr>
                                    </p:animEffect>
                                    <p:anim calcmode="lin" valueType="num">
                                      <p:cBhvr>
                                        <p:cTn id="16" dur="1000" fill="hold"/>
                                        <p:tgtEl>
                                          <p:spTgt spid="2663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66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6633">
                                            <p:txEl>
                                              <p:pRg st="2" end="2"/>
                                            </p:txEl>
                                          </p:spTgt>
                                        </p:tgtEl>
                                        <p:attrNameLst>
                                          <p:attrName>style.visibility</p:attrName>
                                        </p:attrNameLst>
                                      </p:cBhvr>
                                      <p:to>
                                        <p:strVal val="visible"/>
                                      </p:to>
                                    </p:set>
                                    <p:anim calcmode="lin" valueType="num">
                                      <p:cBhvr additive="base">
                                        <p:cTn id="23" dur="500" fill="hold"/>
                                        <p:tgtEl>
                                          <p:spTgt spid="2663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66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42" presetClass="entr" presetSubtype="0" fill="hold" grpId="2"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p:bldP spid="26633" grpId="1" build="allAtOnce"/>
      <p:bldP spid="8" grpId="2"/>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290" name="标题 1"/>
          <p:cNvSpPr>
            <a:spLocks noGrp="1"/>
          </p:cNvSpPr>
          <p:nvPr>
            <p:ph type="title"/>
          </p:nvPr>
        </p:nvSpPr>
        <p:spPr>
          <a:xfrm>
            <a:off x="2063750" y="476250"/>
            <a:ext cx="8229600" cy="1143000"/>
          </a:xfrm>
        </p:spPr>
        <p:txBody>
          <a:bodyPr vert="horz" wrap="square" lIns="91440" tIns="45720" rIns="91440" bIns="45720" anchor="ctr"/>
          <a:lstStyle/>
          <a:p>
            <a:r>
              <a:rPr lang="zh-CN" altLang="zh-CN" sz="3600" b="1">
                <a:solidFill>
                  <a:srgbClr val="0000D2"/>
                </a:solidFill>
                <a:latin typeface="黑体" pitchFamily="49" charset="-122"/>
                <a:ea typeface="黑体" pitchFamily="49" charset="-122"/>
              </a:rPr>
              <a:t>既然</a:t>
            </a:r>
            <a:r>
              <a:rPr lang="en-US" altLang="zh-CN" sz="3600" b="1">
                <a:solidFill>
                  <a:srgbClr val="0000D2"/>
                </a:solidFill>
                <a:latin typeface="黑体" pitchFamily="49" charset="-122"/>
                <a:ea typeface="黑体" pitchFamily="49" charset="-122"/>
              </a:rPr>
              <a:t>“</a:t>
            </a:r>
            <a:r>
              <a:rPr lang="zh-CN" altLang="zh-CN" sz="3600" b="1">
                <a:solidFill>
                  <a:srgbClr val="0000D2"/>
                </a:solidFill>
                <a:latin typeface="黑体" pitchFamily="49" charset="-122"/>
                <a:ea typeface="黑体" pitchFamily="49" charset="-122"/>
              </a:rPr>
              <a:t>性本爱丘山</a:t>
            </a:r>
            <a:r>
              <a:rPr lang="en-US" altLang="zh-CN" sz="3600" b="1">
                <a:solidFill>
                  <a:srgbClr val="0000D2"/>
                </a:solidFill>
                <a:latin typeface="黑体" pitchFamily="49" charset="-122"/>
                <a:ea typeface="黑体" pitchFamily="49" charset="-122"/>
              </a:rPr>
              <a:t>”</a:t>
            </a:r>
            <a:r>
              <a:rPr lang="zh-CN" altLang="zh-CN" sz="3600" b="1">
                <a:solidFill>
                  <a:srgbClr val="0000D2"/>
                </a:solidFill>
                <a:latin typeface="黑体" pitchFamily="49" charset="-122"/>
                <a:ea typeface="黑体" pitchFamily="49" charset="-122"/>
              </a:rPr>
              <a:t>，</a:t>
            </a:r>
            <a:r>
              <a:rPr lang="en-US" altLang="zh-CN" sz="3600" b="1">
                <a:solidFill>
                  <a:srgbClr val="0000D2"/>
                </a:solidFill>
                <a:latin typeface="黑体" pitchFamily="49" charset="-122"/>
                <a:ea typeface="黑体" pitchFamily="49" charset="-122"/>
              </a:rPr>
              <a:t>“</a:t>
            </a:r>
            <a:r>
              <a:rPr lang="zh-CN" altLang="zh-CN" sz="3600" b="1">
                <a:solidFill>
                  <a:srgbClr val="0000D2"/>
                </a:solidFill>
                <a:latin typeface="黑体" pitchFamily="49" charset="-122"/>
                <a:ea typeface="黑体" pitchFamily="49" charset="-122"/>
              </a:rPr>
              <a:t>守拙归园田</a:t>
            </a:r>
            <a:r>
              <a:rPr lang="en-US" altLang="zh-CN" sz="3600" b="1">
                <a:solidFill>
                  <a:srgbClr val="0000D2"/>
                </a:solidFill>
                <a:latin typeface="黑体" pitchFamily="49" charset="-122"/>
                <a:ea typeface="黑体" pitchFamily="49" charset="-122"/>
              </a:rPr>
              <a:t>” </a:t>
            </a:r>
            <a:r>
              <a:rPr lang="zh-CN" altLang="zh-CN" sz="3600" b="1">
                <a:solidFill>
                  <a:srgbClr val="0000D2"/>
                </a:solidFill>
                <a:latin typeface="黑体" pitchFamily="49" charset="-122"/>
                <a:ea typeface="黑体" pitchFamily="49" charset="-122"/>
              </a:rPr>
              <a:t>陶渊明何以要出仕？</a:t>
            </a:r>
            <a:endParaRPr lang="zh-CN" altLang="en-US" sz="3600" b="1">
              <a:solidFill>
                <a:srgbClr val="0000D2"/>
              </a:solidFill>
              <a:latin typeface="黑体" pitchFamily="49" charset="-122"/>
              <a:ea typeface="黑体" pitchFamily="49" charset="-122"/>
            </a:endParaRPr>
          </a:p>
        </p:txBody>
      </p:sp>
      <p:sp>
        <p:nvSpPr>
          <p:cNvPr id="12291" name="矩形 3"/>
          <p:cNvSpPr/>
          <p:nvPr/>
        </p:nvSpPr>
        <p:spPr>
          <a:xfrm>
            <a:off x="1536700" y="2060575"/>
            <a:ext cx="9132888" cy="2861310"/>
          </a:xfrm>
          <a:prstGeom prst="rect">
            <a:avLst/>
          </a:prstGeom>
          <a:noFill/>
          <a:ln w="9525">
            <a:noFill/>
          </a:ln>
        </p:spPr>
        <p:txBody>
          <a:bodyPr>
            <a:spAutoFit/>
          </a:bodyPr>
          <a:lstStyle/>
          <a:p>
            <a:endParaRPr lang="en-US" altLang="zh-CN" sz="3600" b="1">
              <a:latin typeface="Arial" pitchFamily="34" charset="0"/>
            </a:endParaRPr>
          </a:p>
          <a:p>
            <a:r>
              <a:rPr lang="zh-CN" altLang="zh-CN" sz="3600" b="1">
                <a:latin typeface="Arial" pitchFamily="34" charset="0"/>
              </a:rPr>
              <a:t>     入仕做官，非其本性使然，而是一大失误。</a:t>
            </a:r>
            <a:r>
              <a:rPr lang="en-US" altLang="zh-CN" sz="3600" b="1">
                <a:latin typeface="Arial" pitchFamily="34" charset="0"/>
              </a:rPr>
              <a:t>“</a:t>
            </a:r>
            <a:r>
              <a:rPr lang="zh-CN" altLang="zh-CN" sz="3600" b="1">
                <a:latin typeface="Arial" pitchFamily="34" charset="0"/>
              </a:rPr>
              <a:t>误</a:t>
            </a:r>
            <a:r>
              <a:rPr lang="en-US" altLang="zh-CN" sz="3600" b="1">
                <a:latin typeface="Arial" pitchFamily="34" charset="0"/>
              </a:rPr>
              <a:t>”</a:t>
            </a:r>
            <a:r>
              <a:rPr lang="zh-CN" altLang="zh-CN" sz="3600" b="1">
                <a:latin typeface="Arial" pitchFamily="34" charset="0"/>
              </a:rPr>
              <a:t>既表现了陶渊明的后悔和厌恶之情</a:t>
            </a:r>
            <a:r>
              <a:rPr lang="en-US" altLang="zh-CN" sz="3600" b="1">
                <a:latin typeface="Arial" pitchFamily="34" charset="0"/>
              </a:rPr>
              <a:t>.</a:t>
            </a:r>
            <a:br>
              <a:rPr lang="en-US" altLang="zh-CN" sz="3600" b="1">
                <a:latin typeface="Arial" pitchFamily="34" charset="0"/>
              </a:rPr>
            </a:br>
            <a:r>
              <a:rPr lang="en-US" altLang="zh-CN" sz="3600" b="1">
                <a:latin typeface="Arial" pitchFamily="34" charset="0"/>
              </a:rPr>
              <a:t>     </a:t>
            </a:r>
            <a:r>
              <a:rPr lang="zh-CN" altLang="zh-CN" sz="3600" b="1">
                <a:latin typeface="Arial" pitchFamily="34" charset="0"/>
              </a:rPr>
              <a:t>出仕是由于</a:t>
            </a:r>
            <a:r>
              <a:rPr lang="en-US" altLang="zh-CN" sz="3600" b="1">
                <a:latin typeface="Arial" pitchFamily="34" charset="0"/>
              </a:rPr>
              <a:t>1.</a:t>
            </a:r>
            <a:r>
              <a:rPr lang="zh-CN" altLang="zh-CN" sz="3600" b="1">
                <a:latin typeface="Arial" pitchFamily="34" charset="0"/>
              </a:rPr>
              <a:t>生活所迫</a:t>
            </a:r>
            <a:r>
              <a:rPr lang="zh-CN" altLang="en-US" sz="3600" b="1">
                <a:latin typeface="Arial" pitchFamily="34" charset="0"/>
              </a:rPr>
              <a:t>； </a:t>
            </a:r>
            <a:r>
              <a:rPr lang="en-US" altLang="zh-CN" sz="3600" b="1">
                <a:latin typeface="Arial" pitchFamily="34" charset="0"/>
              </a:rPr>
              <a:t>2.</a:t>
            </a:r>
            <a:r>
              <a:rPr lang="zh-CN" altLang="zh-CN" sz="3600" b="1">
                <a:latin typeface="Arial" pitchFamily="34" charset="0"/>
              </a:rPr>
              <a:t>少年时代有</a:t>
            </a:r>
            <a:r>
              <a:rPr lang="en-US" altLang="zh-CN" sz="3600" b="1">
                <a:latin typeface="Arial" pitchFamily="34" charset="0"/>
              </a:rPr>
              <a:t>“</a:t>
            </a:r>
            <a:r>
              <a:rPr lang="zh-CN" altLang="zh-CN" sz="3600" b="1">
                <a:latin typeface="Arial" pitchFamily="34" charset="0"/>
              </a:rPr>
              <a:t>大济苍生</a:t>
            </a:r>
            <a:r>
              <a:rPr lang="en-US" altLang="zh-CN" sz="3600" b="1">
                <a:latin typeface="Arial" pitchFamily="34" charset="0"/>
              </a:rPr>
              <a:t>”</a:t>
            </a:r>
            <a:r>
              <a:rPr lang="zh-CN" altLang="zh-CN" sz="3600" b="1">
                <a:latin typeface="Arial" pitchFamily="34" charset="0"/>
              </a:rPr>
              <a:t>的壮志。</a:t>
            </a:r>
            <a:endParaRPr lang="zh-CN" altLang="en-US" sz="3600" b="1">
              <a:latin typeface="Arial" pitchFamily="34" charset="0"/>
            </a:endParaRPr>
          </a:p>
        </p:txBody>
      </p:sp>
      <p:pic>
        <p:nvPicPr>
          <p:cNvPr id="2" name="图片 1" descr="水墨山峰  -  51PPT模板网"/>
          <p:cNvPicPr>
            <a:picLocks noChangeAspect="1"/>
          </p:cNvPicPr>
          <p:nvPr/>
        </p:nvPicPr>
        <p:blipFill>
          <a:blip r:embed="rId2"/>
          <a:stretch>
            <a:fillRect/>
          </a:stretch>
        </p:blipFill>
        <p:spPr>
          <a:xfrm>
            <a:off x="19050" y="4756785"/>
            <a:ext cx="12252960" cy="3932555"/>
          </a:xfrm>
          <a:prstGeom prst="rect">
            <a:avLst/>
          </a:prstGeom>
        </p:spPr>
      </p:pic>
      <p:pic>
        <p:nvPicPr>
          <p:cNvPr id="3" name="图片 2" descr="d47abc86608996f6a54ddb6f8e776dc1"/>
          <p:cNvPicPr>
            <a:picLocks noChangeAspect="1"/>
          </p:cNvPicPr>
          <p:nvPr/>
        </p:nvPicPr>
        <p:blipFill>
          <a:blip r:embed="rId3"/>
          <a:stretch>
            <a:fillRect/>
          </a:stretch>
        </p:blipFill>
        <p:spPr>
          <a:xfrm>
            <a:off x="9693910"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linds(horizontal)">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descr="d47abc86608996f6a54ddb6f8e776dc1"/>
          <p:cNvPicPr>
            <a:picLocks noChangeAspect="1"/>
          </p:cNvPicPr>
          <p:nvPr/>
        </p:nvPicPr>
        <p:blipFill>
          <a:blip r:embed="rId2"/>
          <a:stretch>
            <a:fillRect/>
          </a:stretch>
        </p:blipFill>
        <p:spPr>
          <a:xfrm>
            <a:off x="9681845" y="4154805"/>
            <a:ext cx="2816225" cy="2816225"/>
          </a:xfrm>
          <a:prstGeom prst="rect">
            <a:avLst/>
          </a:prstGeom>
        </p:spPr>
      </p:pic>
      <p:sp>
        <p:nvSpPr>
          <p:cNvPr id="13315" name="内容占位符 3"/>
          <p:cNvSpPr>
            <a:spLocks noGrp="1"/>
          </p:cNvSpPr>
          <p:nvPr>
            <p:ph idx="1"/>
          </p:nvPr>
        </p:nvSpPr>
        <p:spPr>
          <a:xfrm>
            <a:off x="2230755" y="275590"/>
            <a:ext cx="9144000" cy="5125720"/>
          </a:xfrm>
        </p:spPr>
        <p:txBody>
          <a:bodyPr vert="horz" wrap="square" lIns="91440" tIns="45720" rIns="91440" bIns="45720" anchor="t">
            <a:spAutoFit/>
          </a:bodyPr>
          <a:lstStyle/>
          <a:p>
            <a:pPr marL="0" indent="0">
              <a:buNone/>
            </a:pPr>
            <a:r>
              <a:rPr lang="en-US" altLang="zh-CN" sz="2800" b="1"/>
              <a:t>   </a:t>
            </a:r>
            <a:r>
              <a:rPr lang="zh-CN" altLang="zh-CN" sz="2800" b="1"/>
              <a:t>东晋末年权力之争剧烈，陶渊明既不愿成为上层统治阶级矛盾斗争的牺牲品，也不愿成为政治野心家争夺的工具，但是仕途生活却将他紧紧束缚在野心家们政治斗争的罗网之中，因此十分痛苦。他不愿同流合污，便受排挤，孤立，他固守清贫，只有选择离开，选择归隐。</a:t>
            </a:r>
            <a:r>
              <a:rPr lang="en-US" altLang="zh-CN" sz="2800" b="1"/>
              <a:t>“</a:t>
            </a:r>
            <a:r>
              <a:rPr lang="zh-CN" altLang="zh-CN" sz="2800" b="1"/>
              <a:t>一去三十年</a:t>
            </a:r>
            <a:r>
              <a:rPr lang="en-US" altLang="zh-CN" sz="2800" b="1"/>
              <a:t>”</a:t>
            </a:r>
            <a:r>
              <a:rPr lang="zh-CN" altLang="zh-CN" sz="2800" b="1"/>
              <a:t>实际应该是</a:t>
            </a:r>
            <a:r>
              <a:rPr lang="en-US" altLang="zh-CN" sz="2800" b="1"/>
              <a:t>“</a:t>
            </a:r>
            <a:r>
              <a:rPr lang="zh-CN" altLang="zh-CN" sz="2800" b="1"/>
              <a:t>十三年</a:t>
            </a:r>
            <a:r>
              <a:rPr lang="en-US" altLang="zh-CN" sz="2800" b="1"/>
              <a:t>”</a:t>
            </a:r>
            <a:r>
              <a:rPr lang="zh-CN" altLang="zh-CN" sz="2800" b="1"/>
              <a:t>用夸大的数字，说明了时间之长，痛苦之深。</a:t>
            </a:r>
            <a:br>
              <a:rPr lang="en-US" altLang="zh-CN" sz="2800" b="1"/>
            </a:br>
            <a:r>
              <a:rPr lang="en-US" altLang="zh-CN" sz="2800" b="1"/>
              <a:t>      </a:t>
            </a:r>
            <a:r>
              <a:rPr lang="zh-CN" altLang="zh-CN" sz="2800" b="1"/>
              <a:t>其实这一个</a:t>
            </a:r>
            <a:r>
              <a:rPr lang="en-US" altLang="zh-CN" sz="2800" b="1"/>
              <a:t>“</a:t>
            </a:r>
            <a:r>
              <a:rPr lang="zh-CN" altLang="zh-CN" sz="2800" b="1"/>
              <a:t>误</a:t>
            </a:r>
            <a:r>
              <a:rPr lang="en-US" altLang="zh-CN" sz="2800" b="1"/>
              <a:t>”</a:t>
            </a:r>
            <a:r>
              <a:rPr lang="zh-CN" altLang="zh-CN" sz="2800" b="1"/>
              <a:t>字，一误多年又何尝不是带着期望的自投罗网，在几经坎坷，在官场中碰得头破血流，看透了官场卑污之后，一个误落发出了陶渊明无限的人生辛酸。这是人生幡然醒悟后的绝唱，是一位哲人看透世界后的箴言。</a:t>
            </a:r>
            <a:br>
              <a:rPr lang="en-US" altLang="zh-CN" sz="2800" b="1"/>
            </a:br>
            <a:endParaRPr lang="zh-CN" altLang="en-US" sz="2800" b="1"/>
          </a:p>
        </p:txBody>
      </p:sp>
      <p:sp>
        <p:nvSpPr>
          <p:cNvPr id="12292" name="矩形 5"/>
          <p:cNvSpPr/>
          <p:nvPr/>
        </p:nvSpPr>
        <p:spPr>
          <a:xfrm>
            <a:off x="1978660" y="4886643"/>
            <a:ext cx="9144000" cy="1198880"/>
          </a:xfrm>
          <a:prstGeom prst="rect">
            <a:avLst/>
          </a:prstGeom>
          <a:noFill/>
          <a:ln w="9525">
            <a:noFill/>
          </a:ln>
        </p:spPr>
        <p:txBody>
          <a:bodyPr>
            <a:spAutoFit/>
          </a:bodyPr>
          <a:lstStyle/>
          <a:p>
            <a:r>
              <a:rPr lang="zh-CN" altLang="zh-CN" sz="3600" b="1">
                <a:solidFill>
                  <a:srgbClr val="FF33CC"/>
                </a:solidFill>
                <a:latin typeface="黑体" pitchFamily="49" charset="-122"/>
                <a:ea typeface="黑体" pitchFamily="49" charset="-122"/>
              </a:rPr>
              <a:t>所以</a:t>
            </a:r>
            <a:r>
              <a:rPr lang="en-US" altLang="zh-CN" sz="3600" b="1">
                <a:solidFill>
                  <a:srgbClr val="FF33CC"/>
                </a:solidFill>
                <a:latin typeface="黑体" pitchFamily="49" charset="-122"/>
                <a:ea typeface="黑体" pitchFamily="49" charset="-122"/>
              </a:rPr>
              <a:t>“</a:t>
            </a:r>
            <a:r>
              <a:rPr lang="zh-CN" altLang="zh-CN" sz="3600" b="1">
                <a:solidFill>
                  <a:srgbClr val="FF33CC"/>
                </a:solidFill>
                <a:latin typeface="黑体" pitchFamily="49" charset="-122"/>
                <a:ea typeface="黑体" pitchFamily="49" charset="-122"/>
              </a:rPr>
              <a:t>归园田</a:t>
            </a:r>
            <a:r>
              <a:rPr lang="en-US" altLang="zh-CN" sz="3600" b="1">
                <a:solidFill>
                  <a:srgbClr val="FF33CC"/>
                </a:solidFill>
                <a:latin typeface="黑体" pitchFamily="49" charset="-122"/>
                <a:ea typeface="黑体" pitchFamily="49" charset="-122"/>
              </a:rPr>
              <a:t>”</a:t>
            </a:r>
            <a:r>
              <a:rPr lang="zh-CN" altLang="zh-CN" sz="3600" b="1">
                <a:solidFill>
                  <a:srgbClr val="FF33CC"/>
                </a:solidFill>
                <a:latin typeface="黑体" pitchFamily="49" charset="-122"/>
                <a:ea typeface="黑体" pitchFamily="49" charset="-122"/>
              </a:rPr>
              <a:t>是为了保持自己精神上的自由和独立。</a:t>
            </a:r>
            <a:endParaRPr lang="zh-CN" altLang="en-US" sz="3600" b="1">
              <a:solidFill>
                <a:srgbClr val="FF33CC"/>
              </a:solidFill>
              <a:latin typeface="黑体" pitchFamily="49" charset="-122"/>
              <a:ea typeface="黑体" pitchFamily="49"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903" y="1991019"/>
            <a:ext cx="5467360" cy="36449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ox(in)">
                                      <p:cBhvr>
                                        <p:cTn id="7"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4338" name="Picture 2" descr="小屋"/>
          <p:cNvPicPr>
            <a:picLocks noChangeAspect="1"/>
          </p:cNvPicPr>
          <p:nvPr/>
        </p:nvPicPr>
        <p:blipFill>
          <a:blip r:embed="rId2"/>
          <a:stretch>
            <a:fillRect/>
          </a:stretch>
        </p:blipFill>
        <p:spPr>
          <a:xfrm>
            <a:off x="48578" y="-62547"/>
            <a:ext cx="7848600" cy="5715000"/>
          </a:xfrm>
          <a:prstGeom prst="rect">
            <a:avLst/>
          </a:prstGeom>
          <a:noFill/>
          <a:ln w="9525">
            <a:noFill/>
          </a:ln>
        </p:spPr>
      </p:pic>
      <p:sp>
        <p:nvSpPr>
          <p:cNvPr id="53251" name="Rectangle 3"/>
          <p:cNvSpPr/>
          <p:nvPr/>
        </p:nvSpPr>
        <p:spPr>
          <a:xfrm>
            <a:off x="3333750" y="1018858"/>
            <a:ext cx="8375015" cy="1445260"/>
          </a:xfrm>
          <a:prstGeom prst="rect">
            <a:avLst/>
          </a:prstGeom>
          <a:noFill/>
          <a:ln w="9525">
            <a:noFill/>
          </a:ln>
        </p:spPr>
        <p:txBody>
          <a:bodyPr wrap="square" anchor="ctr">
            <a:spAutoFit/>
          </a:bodyPr>
          <a:lstStyle/>
          <a:p>
            <a:pPr>
              <a:buChar char="•"/>
            </a:pPr>
            <a:r>
              <a:rPr lang="zh-CN" altLang="zh-CN" sz="4400" b="1">
                <a:solidFill>
                  <a:srgbClr val="0000FF"/>
                </a:solidFill>
                <a:latin typeface="Arial" pitchFamily="34" charset="0"/>
              </a:rPr>
              <a:t>田园有什么独特的景物吸引着陶渊明？</a:t>
            </a:r>
            <a:r>
              <a:rPr lang="zh-CN" altLang="en-US" sz="4400" b="1">
                <a:solidFill>
                  <a:srgbClr val="0000FF"/>
                </a:solidFill>
                <a:latin typeface="华文行楷" pitchFamily="2" charset="-122"/>
                <a:ea typeface="华文行楷" pitchFamily="2" charset="-122"/>
              </a:rPr>
              <a:t>用自己的话描述</a:t>
            </a:r>
          </a:p>
        </p:txBody>
      </p:sp>
      <p:pic>
        <p:nvPicPr>
          <p:cNvPr id="14341" name="Picture 6" descr="jj"/>
          <p:cNvPicPr>
            <a:picLocks noChangeAspect="1"/>
          </p:cNvPicPr>
          <p:nvPr/>
        </p:nvPicPr>
        <p:blipFill>
          <a:blip r:embed="rId3">
            <a:lum bright="10001" contrast="4000"/>
          </a:blip>
          <a:stretch>
            <a:fillRect/>
          </a:stretch>
        </p:blipFill>
        <p:spPr>
          <a:xfrm>
            <a:off x="9617075" y="1700213"/>
            <a:ext cx="1050925" cy="1017587"/>
          </a:xfrm>
          <a:prstGeom prst="rect">
            <a:avLst/>
          </a:prstGeom>
          <a:noFill/>
          <a:ln w="9525">
            <a:noFill/>
          </a:ln>
        </p:spPr>
      </p:pic>
      <p:sp>
        <p:nvSpPr>
          <p:cNvPr id="14342" name="Rectangle 8"/>
          <p:cNvSpPr/>
          <p:nvPr/>
        </p:nvSpPr>
        <p:spPr>
          <a:xfrm>
            <a:off x="6311900" y="188913"/>
            <a:ext cx="3248025" cy="829945"/>
          </a:xfrm>
          <a:prstGeom prst="rect">
            <a:avLst/>
          </a:prstGeom>
          <a:noFill/>
          <a:ln w="9525">
            <a:noFill/>
          </a:ln>
        </p:spPr>
        <p:txBody>
          <a:bodyPr>
            <a:spAutoFit/>
          </a:bodyPr>
          <a:lstStyle/>
          <a:p>
            <a:r>
              <a:rPr lang="zh-CN" altLang="en-US" sz="4800" b="1">
                <a:solidFill>
                  <a:srgbClr val="FF3300"/>
                </a:solidFill>
                <a:latin typeface="微软雅黑" panose="020b0503020204020204" charset="-122"/>
                <a:ea typeface="微软雅黑" panose="020b0503020204020204" charset="-122"/>
              </a:rPr>
              <a:t>归向何处</a:t>
            </a:r>
            <a:r>
              <a:rPr lang="en-US" altLang="zh-CN" sz="4800" b="1">
                <a:solidFill>
                  <a:srgbClr val="FF3300"/>
                </a:solidFill>
                <a:latin typeface="微软雅黑" panose="020b0503020204020204" charset="-122"/>
                <a:ea typeface="微软雅黑" panose="020b0503020204020204" charset="-122"/>
              </a:rPr>
              <a:t>?</a:t>
            </a:r>
            <a:endParaRPr lang="zh-CN" altLang="en-US" sz="4800" b="1">
              <a:solidFill>
                <a:srgbClr val="FF3300"/>
              </a:solidFill>
              <a:latin typeface="微软雅黑" panose="020b0503020204020204" charset="-122"/>
              <a:ea typeface="微软雅黑" panose="020b0503020204020204" charset="-122"/>
            </a:endParaRPr>
          </a:p>
        </p:txBody>
      </p:sp>
      <p:sp>
        <p:nvSpPr>
          <p:cNvPr id="14343" name="矩形 7"/>
          <p:cNvSpPr/>
          <p:nvPr/>
        </p:nvSpPr>
        <p:spPr>
          <a:xfrm>
            <a:off x="2640013" y="3141663"/>
            <a:ext cx="6985000" cy="2799715"/>
          </a:xfrm>
          <a:prstGeom prst="rect">
            <a:avLst/>
          </a:prstGeom>
          <a:noFill/>
          <a:ln w="9525">
            <a:noFill/>
          </a:ln>
        </p:spPr>
        <p:txBody>
          <a:bodyPr>
            <a:spAutoFit/>
          </a:bodyPr>
          <a:lstStyle/>
          <a:p>
            <a:r>
              <a:rPr lang="zh-CN" altLang="en-US" sz="4400" b="1">
                <a:latin typeface="微软雅黑" panose="020b0503020204020204" charset="-122"/>
                <a:ea typeface="微软雅黑" panose="020b0503020204020204" charset="-122"/>
              </a:rPr>
              <a:t>方宅十余亩，  草屋八九间。</a:t>
            </a:r>
          </a:p>
          <a:p>
            <a:r>
              <a:rPr lang="zh-CN" altLang="en-US" sz="4400" b="1">
                <a:latin typeface="微软雅黑" panose="020b0503020204020204" charset="-122"/>
                <a:ea typeface="微软雅黑" panose="020b0503020204020204" charset="-122"/>
              </a:rPr>
              <a:t>榆柳荫后檐，  桃李罗堂前。</a:t>
            </a:r>
          </a:p>
          <a:p>
            <a:r>
              <a:rPr lang="zh-CN" altLang="en-US" sz="4400" b="1">
                <a:latin typeface="微软雅黑" panose="020b0503020204020204" charset="-122"/>
                <a:ea typeface="微软雅黑" panose="020b0503020204020204" charset="-122"/>
              </a:rPr>
              <a:t>暧暧远人村，  依依墟里烟。</a:t>
            </a:r>
          </a:p>
          <a:p>
            <a:r>
              <a:rPr lang="zh-CN" altLang="en-US" sz="4400" b="1">
                <a:latin typeface="微软雅黑" panose="020b0503020204020204" charset="-122"/>
                <a:ea typeface="微软雅黑" panose="020b0503020204020204" charset="-122"/>
              </a:rPr>
              <a:t>狗吠深巷中，  鸡鸣桑树颠。</a:t>
            </a:r>
          </a:p>
        </p:txBody>
      </p:sp>
      <p:pic>
        <p:nvPicPr>
          <p:cNvPr id="3" name="图片 2" descr="d47abc86608996f6a54ddb6f8e776dc1"/>
          <p:cNvPicPr>
            <a:picLocks noChangeAspect="1"/>
          </p:cNvPicPr>
          <p:nvPr/>
        </p:nvPicPr>
        <p:blipFill>
          <a:blip r:embed="rId4"/>
          <a:stretch>
            <a:fillRect/>
          </a:stretch>
        </p:blipFill>
        <p:spPr>
          <a:xfrm>
            <a:off x="9681845"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fade">
                                      <p:cBhvr>
                                        <p:cTn id="7" dur="1000"/>
                                        <p:tgtEl>
                                          <p:spTgt spid="53251"/>
                                        </p:tgtEl>
                                      </p:cBhvr>
                                    </p:animEffect>
                                    <p:anim calcmode="lin" valueType="num">
                                      <p:cBhvr>
                                        <p:cTn id="8" dur="1000" fill="hold"/>
                                        <p:tgtEl>
                                          <p:spTgt spid="53251"/>
                                        </p:tgtEl>
                                        <p:attrNameLst>
                                          <p:attrName>ppt_x</p:attrName>
                                        </p:attrNameLst>
                                      </p:cBhvr>
                                      <p:tavLst>
                                        <p:tav tm="0">
                                          <p:val>
                                            <p:strVal val="#ppt_x"/>
                                          </p:val>
                                        </p:tav>
                                        <p:tav tm="100000">
                                          <p:val>
                                            <p:strVal val="#ppt_x"/>
                                          </p:val>
                                        </p:tav>
                                      </p:tavLst>
                                    </p:anim>
                                    <p:anim calcmode="lin" valueType="num">
                                      <p:cBhvr>
                                        <p:cTn id="9"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3" presetClass="entr" presetSubtype="10" fill="hold" grpId="1" nodeType="clickEffect">
                                  <p:stCondLst>
                                    <p:cond delay="0"/>
                                  </p:stCondLst>
                                  <p:childTnLst>
                                    <p:set>
                                      <p:cBhvr>
                                        <p:cTn id="14" dur="1" fill="hold">
                                          <p:stCondLst>
                                            <p:cond delay="0"/>
                                          </p:stCondLst>
                                        </p:cTn>
                                        <p:tgtEl>
                                          <p:spTgt spid="14343"/>
                                        </p:tgtEl>
                                        <p:attrNameLst>
                                          <p:attrName>style.visibility</p:attrName>
                                        </p:attrNameLst>
                                      </p:cBhvr>
                                      <p:to>
                                        <p:strVal val="visible"/>
                                      </p:to>
                                    </p:set>
                                    <p:animEffect transition="in" filter="blinds(horizontal)">
                                      <p:cBhvr>
                                        <p:cTn id="15"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14343" grpId="1"/>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水墨山峰  -  51PPT模板网"/>
          <p:cNvPicPr>
            <a:picLocks noChangeAspect="1"/>
          </p:cNvPicPr>
          <p:nvPr/>
        </p:nvPicPr>
        <p:blipFill>
          <a:blip r:embed="rId2"/>
          <a:stretch>
            <a:fillRect/>
          </a:stretch>
        </p:blipFill>
        <p:spPr>
          <a:xfrm>
            <a:off x="19050" y="4756785"/>
            <a:ext cx="12252960" cy="3932555"/>
          </a:xfrm>
          <a:prstGeom prst="rect">
            <a:avLst/>
          </a:prstGeom>
        </p:spPr>
      </p:pic>
      <p:sp>
        <p:nvSpPr>
          <p:cNvPr id="4" name="Text Box 9"/>
          <p:cNvSpPr>
            <a:spLocks noGrp="1"/>
          </p:cNvSpPr>
          <p:nvPr>
            <p:ph type="title"/>
          </p:nvPr>
        </p:nvSpPr>
        <p:spPr>
          <a:xfrm>
            <a:off x="1847850" y="361791"/>
            <a:ext cx="8229600" cy="589280"/>
          </a:xfrm>
        </p:spPr>
        <p:txBody>
          <a:bodyPr vert="horz" wrap="square" lIns="91440" tIns="45720" rIns="91440" bIns="45720" anchor="ctr">
            <a:spAutoFit/>
          </a:bodyPr>
          <a:lstStyle/>
          <a:p>
            <a:pPr eaLnBrk="1" hangingPunct="1">
              <a:spcBef>
                <a:spcPct val="50000"/>
              </a:spcBef>
              <a:buChar char="•"/>
            </a:pPr>
            <a:r>
              <a:rPr lang="zh-CN" altLang="en-US" sz="3600" b="1">
                <a:solidFill>
                  <a:srgbClr val="0000FF"/>
                </a:solidFill>
                <a:latin typeface="微软雅黑" panose="020b0503020204020204" charset="-122"/>
                <a:ea typeface="微软雅黑" panose="020b0503020204020204" charset="-122"/>
              </a:rPr>
              <a:t>陶渊明笔下的田园风光美在哪里？</a:t>
            </a:r>
          </a:p>
        </p:txBody>
      </p:sp>
      <p:sp>
        <p:nvSpPr>
          <p:cNvPr id="15363" name="矩形 4"/>
          <p:cNvSpPr/>
          <p:nvPr/>
        </p:nvSpPr>
        <p:spPr>
          <a:xfrm>
            <a:off x="1703388" y="1268413"/>
            <a:ext cx="8713787" cy="4523105"/>
          </a:xfrm>
          <a:prstGeom prst="rect">
            <a:avLst/>
          </a:prstGeom>
          <a:noFill/>
          <a:ln w="9525">
            <a:noFill/>
          </a:ln>
        </p:spPr>
        <p:txBody>
          <a:bodyPr>
            <a:spAutoFit/>
          </a:bodyPr>
          <a:lstStyle/>
          <a:p>
            <a:r>
              <a:rPr lang="zh-CN" altLang="en-US" sz="3600" b="1">
                <a:solidFill>
                  <a:srgbClr val="000000"/>
                </a:solidFill>
                <a:latin typeface="Arial" pitchFamily="34" charset="0"/>
              </a:rPr>
              <a:t>       这里描写的一切，是极为平常的。你看：土地，草房；榆柳，桃李；村庄，炊烟；狗吠，鸡鸣</a:t>
            </a:r>
            <a:r>
              <a:rPr lang="en-US" altLang="zh-CN" sz="3600" b="1">
                <a:solidFill>
                  <a:srgbClr val="000000"/>
                </a:solidFill>
                <a:latin typeface="Arial" pitchFamily="34" charset="0"/>
              </a:rPr>
              <a:t>……</a:t>
            </a:r>
            <a:r>
              <a:rPr lang="zh-CN" altLang="en-US" sz="3600" b="1">
                <a:solidFill>
                  <a:srgbClr val="000000"/>
                </a:solidFill>
                <a:latin typeface="Arial" pitchFamily="34" charset="0"/>
              </a:rPr>
              <a:t>但正是这些平平常常的事物，在诗人笔下，构成了一幅十分</a:t>
            </a:r>
            <a:r>
              <a:rPr lang="zh-CN" altLang="en-US" sz="3600" b="1">
                <a:solidFill>
                  <a:srgbClr val="FF0000"/>
                </a:solidFill>
                <a:latin typeface="Arial" pitchFamily="34" charset="0"/>
              </a:rPr>
              <a:t>恬静幽美、清新喜人</a:t>
            </a:r>
            <a:r>
              <a:rPr lang="zh-CN" altLang="en-US" sz="3600" b="1">
                <a:solidFill>
                  <a:srgbClr val="000000"/>
                </a:solidFill>
                <a:latin typeface="Arial" pitchFamily="34" charset="0"/>
              </a:rPr>
              <a:t>的图画。在这画面上，田园风光以其清淡朴素的、毫无矫揉造作的天然之美，呈现在我们面前，使人悠然神往。这不是有点儿像世外桃源的光景吗</a:t>
            </a:r>
            <a:r>
              <a:rPr lang="en-US" altLang="zh-CN" sz="3600" b="1">
                <a:solidFill>
                  <a:srgbClr val="000000"/>
                </a:solidFill>
                <a:latin typeface="Arial" pitchFamily="34" charset="0"/>
              </a:rPr>
              <a:t>?</a:t>
            </a:r>
          </a:p>
        </p:txBody>
      </p:sp>
      <p:pic>
        <p:nvPicPr>
          <p:cNvPr id="3" name="图片 2" descr="d47abc86608996f6a54ddb6f8e776dc1"/>
          <p:cNvPicPr>
            <a:picLocks noChangeAspect="1"/>
          </p:cNvPicPr>
          <p:nvPr/>
        </p:nvPicPr>
        <p:blipFill>
          <a:blip r:embed="rId3"/>
          <a:stretch>
            <a:fillRect/>
          </a:stretch>
        </p:blipFill>
        <p:spPr>
          <a:xfrm>
            <a:off x="9681845"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blinds(horizontal)">
                                      <p:cBhvr>
                                        <p:cTn id="13"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rcRect b="22867"/>
          <a:stretch>
            <a:fillRect/>
          </a:stretch>
        </p:blipFill>
        <p:spPr>
          <a:xfrm>
            <a:off x="363214" y="2818975"/>
            <a:ext cx="11516366" cy="3701205"/>
          </a:xfrm>
          <a:prstGeom prst="rect">
            <a:avLst/>
          </a:prstGeom>
        </p:spPr>
      </p:pic>
      <p:sp>
        <p:nvSpPr>
          <p:cNvPr id="2" name="文本框 1"/>
          <p:cNvSpPr txBox="1"/>
          <p:nvPr/>
        </p:nvSpPr>
        <p:spPr>
          <a:xfrm>
            <a:off x="2169160" y="653415"/>
            <a:ext cx="9217660" cy="5262245"/>
          </a:xfrm>
          <a:prstGeom prst="rect">
            <a:avLst/>
          </a:prstGeom>
          <a:noFill/>
        </p:spPr>
        <p:txBody>
          <a:bodyPr wrap="square" rtlCol="0">
            <a:spAutoFit/>
          </a:bodyPr>
          <a:lstStyle/>
          <a:p>
            <a:pPr algn="l"/>
            <a:r>
              <a:rPr lang="zh-CN" altLang="en-US" sz="2800" b="1">
                <a:solidFill>
                  <a:srgbClr val="FF0000"/>
                </a:solidFill>
              </a:rPr>
              <a:t>陶渊明爱菊，与众不同之处，在于他不单看到菊花的药用价值，还注意到了菊花的审美价值，并赋予其人格的意义。陶渊明种了许多菊花，经常采菊入酒。他的《饮酒》其五写到：“秋菊有佳色，浥露掇其英。泛此无忧物，远我遗世情。”认为喝菊花酒不仅能“祛百虑”，还能“制颓龄”，因此，喝酒、作诗成为陶渊明躬耕隐居生活的两大爱好。因为贫穷，有时没有酒喝，陶渊明就光吃菊花解馋，《史书《宋书•隐逸传》还记载了陶渊明九月九日而无酒，在菊丛中久坐；适值江州刺史王弘派人送酒来，他“即便就酌，醉而后归”的故事。而陶渊明洒脱的隐逸生活，更是成为士大夫们梦寐以求的生活境界。今天，我们一起走进他，走进他的田园生活。</a:t>
            </a:r>
          </a:p>
        </p:txBody>
      </p:sp>
      <p:pic>
        <p:nvPicPr>
          <p:cNvPr id="3" name="图片 2" descr="231ad37b0363b633dbf2b6006aab506d"/>
          <p:cNvPicPr>
            <a:picLocks noChangeAspect="1"/>
          </p:cNvPicPr>
          <p:nvPr/>
        </p:nvPicPr>
        <p:blipFill>
          <a:blip r:embed="rId4"/>
          <a:stretch>
            <a:fillRect/>
          </a:stretch>
        </p:blipFill>
        <p:spPr>
          <a:xfrm>
            <a:off x="-86360" y="2603500"/>
            <a:ext cx="2705100" cy="3604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水墨山峰  -  51PPT模板网"/>
          <p:cNvPicPr>
            <a:picLocks noChangeAspect="1"/>
          </p:cNvPicPr>
          <p:nvPr/>
        </p:nvPicPr>
        <p:blipFill>
          <a:blip r:embed="rId2"/>
          <a:stretch>
            <a:fillRect/>
          </a:stretch>
        </p:blipFill>
        <p:spPr>
          <a:xfrm>
            <a:off x="-30480" y="4744085"/>
            <a:ext cx="12252960" cy="3932555"/>
          </a:xfrm>
          <a:prstGeom prst="rect">
            <a:avLst/>
          </a:prstGeom>
        </p:spPr>
      </p:pic>
      <p:sp>
        <p:nvSpPr>
          <p:cNvPr id="16386" name="标题 3"/>
          <p:cNvSpPr>
            <a:spLocks noGrp="1"/>
          </p:cNvSpPr>
          <p:nvPr>
            <p:ph type="title"/>
          </p:nvPr>
        </p:nvSpPr>
        <p:spPr>
          <a:xfrm>
            <a:off x="1584325" y="222886"/>
            <a:ext cx="9490075" cy="700405"/>
          </a:xfrm>
        </p:spPr>
        <p:txBody>
          <a:bodyPr vert="horz" wrap="square" lIns="91440" tIns="45720" rIns="91440" bIns="45720" anchor="ctr">
            <a:spAutoFit/>
          </a:bodyPr>
          <a:lstStyle/>
          <a:p>
            <a:pPr algn="l" eaLnBrk="1" hangingPunct="1"/>
            <a:r>
              <a:rPr lang="zh-CN" altLang="en-US" b="1">
                <a:solidFill>
                  <a:srgbClr val="0000FF"/>
                </a:solidFill>
                <a:latin typeface="Times New Roman" pitchFamily="18" charset="0"/>
              </a:rPr>
              <a:t>诗人运用了什么手法表现这种美呢？</a:t>
            </a:r>
            <a:endParaRPr lang="zh-CN" altLang="en-US">
              <a:solidFill>
                <a:srgbClr val="0000FF"/>
              </a:solidFill>
            </a:endParaRPr>
          </a:p>
        </p:txBody>
      </p:sp>
      <p:sp>
        <p:nvSpPr>
          <p:cNvPr id="16387" name="矩形 4"/>
          <p:cNvSpPr/>
          <p:nvPr/>
        </p:nvSpPr>
        <p:spPr>
          <a:xfrm>
            <a:off x="1584325" y="922973"/>
            <a:ext cx="9144000" cy="1143635"/>
          </a:xfrm>
          <a:prstGeom prst="rect">
            <a:avLst/>
          </a:prstGeom>
          <a:noFill/>
          <a:ln w="9525">
            <a:noFill/>
          </a:ln>
        </p:spPr>
        <p:txBody>
          <a:bodyPr>
            <a:spAutoFit/>
          </a:bodyPr>
          <a:lstStyle/>
          <a:p>
            <a:pPr>
              <a:lnSpc>
                <a:spcPct val="95000"/>
              </a:lnSpc>
            </a:pPr>
            <a:r>
              <a:rPr lang="zh-CN" altLang="en-US" sz="2400" b="1">
                <a:latin typeface="Arial" pitchFamily="34" charset="0"/>
              </a:rPr>
              <a:t>看似自然平淡，其实构思安排，颇有精妙。</a:t>
            </a:r>
            <a:endParaRPr lang="en-US" altLang="zh-CN" sz="2400" b="1">
              <a:latin typeface="Arial" pitchFamily="34" charset="0"/>
            </a:endParaRPr>
          </a:p>
          <a:p>
            <a:pPr>
              <a:lnSpc>
                <a:spcPct val="95000"/>
              </a:lnSpc>
            </a:pPr>
            <a:r>
              <a:rPr lang="en-US" altLang="zh-CN" sz="2400" b="1">
                <a:latin typeface="Arial" pitchFamily="34" charset="0"/>
              </a:rPr>
              <a:t>     </a:t>
            </a:r>
            <a:r>
              <a:rPr lang="en-US" altLang="zh-CN" sz="2400" b="1">
                <a:latin typeface="楷体_GB2312" pitchFamily="49" charset="-122"/>
                <a:ea typeface="楷体_GB2312" pitchFamily="49" charset="-122"/>
              </a:rPr>
              <a:t>  “</a:t>
            </a:r>
            <a:r>
              <a:rPr lang="zh-CN" altLang="zh-CN" sz="2400" b="1">
                <a:latin typeface="楷体_GB2312" pitchFamily="49" charset="-122"/>
                <a:ea typeface="楷体_GB2312" pitchFamily="49" charset="-122"/>
              </a:rPr>
              <a:t>十余</a:t>
            </a:r>
            <a:r>
              <a:rPr lang="en-US" altLang="zh-CN" sz="2400" b="1">
                <a:latin typeface="楷体_GB2312" pitchFamily="49" charset="-122"/>
                <a:ea typeface="楷体_GB2312" pitchFamily="49" charset="-122"/>
              </a:rPr>
              <a:t>”</a:t>
            </a:r>
            <a:r>
              <a:rPr lang="zh-CN" altLang="zh-CN" sz="2400" b="1">
                <a:latin typeface="楷体_GB2312" pitchFamily="49" charset="-122"/>
                <a:ea typeface="楷体_GB2312" pitchFamily="49" charset="-122"/>
              </a:rPr>
              <a:t>、</a:t>
            </a:r>
            <a:r>
              <a:rPr lang="en-US" altLang="zh-CN" sz="2400" b="1">
                <a:latin typeface="楷体_GB2312" pitchFamily="49" charset="-122"/>
                <a:ea typeface="楷体_GB2312" pitchFamily="49" charset="-122"/>
              </a:rPr>
              <a:t>“ </a:t>
            </a:r>
            <a:r>
              <a:rPr lang="zh-CN" altLang="zh-CN" sz="2400" b="1">
                <a:latin typeface="楷体_GB2312" pitchFamily="49" charset="-122"/>
                <a:ea typeface="楷体_GB2312" pitchFamily="49" charset="-122"/>
              </a:rPr>
              <a:t>八九</a:t>
            </a:r>
            <a:r>
              <a:rPr lang="en-US" altLang="zh-CN" sz="2400" b="1">
                <a:latin typeface="楷体_GB2312" pitchFamily="49" charset="-122"/>
                <a:ea typeface="楷体_GB2312" pitchFamily="49" charset="-122"/>
              </a:rPr>
              <a:t>”</a:t>
            </a:r>
            <a:r>
              <a:rPr lang="zh-CN" altLang="zh-CN" sz="2400" b="1">
                <a:latin typeface="Arial" pitchFamily="34" charset="0"/>
              </a:rPr>
              <a:t>，一般来说，计数不确是乡里人的一种习惯，特殊的说，不也正表现出诗人辞官以后那心境的散适、淡泊。</a:t>
            </a:r>
            <a:endParaRPr lang="en-US" altLang="zh-CN" sz="2400" b="1">
              <a:latin typeface="Arial" pitchFamily="34" charset="0"/>
            </a:endParaRPr>
          </a:p>
        </p:txBody>
      </p:sp>
      <p:sp>
        <p:nvSpPr>
          <p:cNvPr id="16388" name="矩形 4"/>
          <p:cNvSpPr/>
          <p:nvPr/>
        </p:nvSpPr>
        <p:spPr>
          <a:xfrm>
            <a:off x="1524000" y="2168208"/>
            <a:ext cx="9144000" cy="4298950"/>
          </a:xfrm>
          <a:prstGeom prst="rect">
            <a:avLst/>
          </a:prstGeom>
          <a:noFill/>
          <a:ln w="9525">
            <a:noFill/>
          </a:ln>
        </p:spPr>
        <p:txBody>
          <a:bodyPr>
            <a:spAutoFit/>
          </a:bodyPr>
          <a:lstStyle/>
          <a:p>
            <a:pPr>
              <a:lnSpc>
                <a:spcPct val="95000"/>
              </a:lnSpc>
            </a:pPr>
            <a:r>
              <a:rPr lang="en-US" altLang="zh-CN" sz="2800" b="1">
                <a:latin typeface="Arial" pitchFamily="34" charset="0"/>
              </a:rPr>
              <a:t>       </a:t>
            </a:r>
            <a:r>
              <a:rPr lang="en-US" altLang="zh-CN" sz="2800" b="1">
                <a:latin typeface="楷体_GB2312" pitchFamily="49" charset="-122"/>
                <a:ea typeface="楷体_GB2312" pitchFamily="49" charset="-122"/>
              </a:rPr>
              <a:t>“</a:t>
            </a:r>
            <a:r>
              <a:rPr lang="zh-CN" altLang="zh-CN" sz="2800" b="1">
                <a:latin typeface="楷体_GB2312" pitchFamily="49" charset="-122"/>
                <a:ea typeface="楷体_GB2312" pitchFamily="49" charset="-122"/>
              </a:rPr>
              <a:t>方宅十余亩，草屋八九间。榆柳荫后檐，桃李罗堂前。</a:t>
            </a:r>
            <a:r>
              <a:rPr lang="en-US" altLang="zh-CN" sz="2800" b="1">
                <a:latin typeface="楷体_GB2312" pitchFamily="49" charset="-122"/>
                <a:ea typeface="楷体_GB2312" pitchFamily="49" charset="-122"/>
              </a:rPr>
              <a:t>”“</a:t>
            </a:r>
            <a:r>
              <a:rPr lang="zh-CN" altLang="zh-CN" sz="2800" b="1">
                <a:latin typeface="楷体_GB2312" pitchFamily="49" charset="-122"/>
                <a:ea typeface="楷体_GB2312" pitchFamily="49" charset="-122"/>
              </a:rPr>
              <a:t>鸡鸣桑树颠。</a:t>
            </a:r>
            <a:r>
              <a:rPr lang="en-US" altLang="zh-CN" sz="2800" b="1">
                <a:latin typeface="楷体_GB2312" pitchFamily="49" charset="-122"/>
                <a:ea typeface="楷体_GB2312" pitchFamily="49" charset="-122"/>
              </a:rPr>
              <a:t>”</a:t>
            </a:r>
            <a:r>
              <a:rPr lang="zh-CN" altLang="en-US" sz="2800" b="1">
                <a:latin typeface="Arial" pitchFamily="34" charset="0"/>
              </a:rPr>
              <a:t>是</a:t>
            </a:r>
            <a:r>
              <a:rPr lang="zh-CN" altLang="en-US" sz="2800" b="1">
                <a:solidFill>
                  <a:srgbClr val="FF0000"/>
                </a:solidFill>
                <a:latin typeface="Arial" pitchFamily="34" charset="0"/>
              </a:rPr>
              <a:t>简笔的勾勒的近景</a:t>
            </a:r>
            <a:r>
              <a:rPr lang="zh-CN" altLang="en-US" sz="2800" b="1">
                <a:latin typeface="Arial" pitchFamily="34" charset="0"/>
              </a:rPr>
              <a:t>，以此显出主人生活的</a:t>
            </a:r>
            <a:r>
              <a:rPr lang="zh-CN" altLang="en-US" sz="2800" b="1">
                <a:solidFill>
                  <a:srgbClr val="FF0000"/>
                </a:solidFill>
                <a:latin typeface="Arial" pitchFamily="34" charset="0"/>
              </a:rPr>
              <a:t>简朴清雅</a:t>
            </a:r>
            <a:r>
              <a:rPr lang="zh-CN" altLang="zh-CN" sz="2800" b="1">
                <a:latin typeface="Arial" pitchFamily="34" charset="0"/>
              </a:rPr>
              <a:t>。</a:t>
            </a:r>
            <a:r>
              <a:rPr lang="zh-CN" altLang="en-US" sz="2800" b="1">
                <a:latin typeface="Arial" pitchFamily="34" charset="0"/>
              </a:rPr>
              <a:t>虽无雕梁画栋却有榆柳的绿荫笼罩于屋后，桃李竞艳于堂前，素淡与绚丽交掩成趣。</a:t>
            </a:r>
          </a:p>
          <a:p>
            <a:pPr>
              <a:lnSpc>
                <a:spcPct val="95000"/>
              </a:lnSpc>
            </a:pPr>
            <a:r>
              <a:rPr lang="zh-CN" altLang="en-US" sz="2800" b="1">
                <a:latin typeface="Arial" pitchFamily="34" charset="0"/>
              </a:rPr>
              <a:t>     </a:t>
            </a:r>
            <a:r>
              <a:rPr lang="zh-CN" altLang="en-US" sz="2800" b="1">
                <a:solidFill>
                  <a:srgbClr val="000000"/>
                </a:solidFill>
                <a:latin typeface="Arial" pitchFamily="34" charset="0"/>
                <a:ea typeface="楷体_GB2312" pitchFamily="49" charset="-122"/>
              </a:rPr>
              <a:t>“暧暧远人村，依依墟里烟”</a:t>
            </a:r>
            <a:r>
              <a:rPr lang="zh-CN" altLang="en-US" sz="2800" b="1">
                <a:latin typeface="Arial" pitchFamily="34" charset="0"/>
              </a:rPr>
              <a:t>，这是</a:t>
            </a:r>
            <a:r>
              <a:rPr lang="zh-CN" altLang="en-US" sz="2800" b="1">
                <a:solidFill>
                  <a:srgbClr val="FF0000"/>
                </a:solidFill>
                <a:latin typeface="Arial" pitchFamily="34" charset="0"/>
              </a:rPr>
              <a:t>远景</a:t>
            </a:r>
            <a:r>
              <a:rPr lang="zh-CN" altLang="en-US" sz="2800" b="1">
                <a:latin typeface="Arial" pitchFamily="34" charset="0"/>
              </a:rPr>
              <a:t>，给人以</a:t>
            </a:r>
            <a:r>
              <a:rPr lang="zh-CN" altLang="en-US" sz="2800" b="1">
                <a:solidFill>
                  <a:srgbClr val="FF0000"/>
                </a:solidFill>
                <a:latin typeface="Arial" pitchFamily="34" charset="0"/>
              </a:rPr>
              <a:t>平静安详</a:t>
            </a:r>
            <a:r>
              <a:rPr lang="zh-CN" altLang="en-US" sz="2800" b="1">
                <a:latin typeface="Arial" pitchFamily="34" charset="0"/>
              </a:rPr>
              <a:t>的感觉。</a:t>
            </a:r>
            <a:endParaRPr lang="en-US" altLang="zh-CN" sz="2800" b="1">
              <a:latin typeface="Arial" pitchFamily="34" charset="0"/>
            </a:endParaRPr>
          </a:p>
          <a:p>
            <a:pPr>
              <a:lnSpc>
                <a:spcPct val="95000"/>
              </a:lnSpc>
            </a:pPr>
            <a:r>
              <a:rPr lang="zh-CN" altLang="en-US" sz="2800" b="1">
                <a:latin typeface="Arial" pitchFamily="34" charset="0"/>
              </a:rPr>
              <a:t>       从近景转到远景，将一座充满农家风味的茅舍融化到深远的背景之中。画面是很淡很淡，味道却是很浓很浓，令人胸襟开阔、心旷神怡。</a:t>
            </a:r>
            <a:endParaRPr lang="en-US" altLang="zh-CN" sz="2800" b="1">
              <a:latin typeface="Arial" pitchFamily="34" charset="0"/>
            </a:endParaRPr>
          </a:p>
          <a:p>
            <a:pPr>
              <a:lnSpc>
                <a:spcPct val="95000"/>
              </a:lnSpc>
            </a:pPr>
            <a:r>
              <a:rPr lang="en-US" altLang="zh-CN" sz="3600" b="1">
                <a:solidFill>
                  <a:srgbClr val="CC0099"/>
                </a:solidFill>
                <a:latin typeface="微软雅黑" panose="020b0503020204020204" charset="-122"/>
                <a:ea typeface="微软雅黑" panose="020b0503020204020204" charset="-122"/>
              </a:rPr>
              <a:t>                                            ——</a:t>
            </a:r>
            <a:r>
              <a:rPr lang="zh-CN" altLang="zh-CN" sz="3600" b="1">
                <a:solidFill>
                  <a:srgbClr val="CC0099"/>
                </a:solidFill>
                <a:latin typeface="微软雅黑" panose="020b0503020204020204" charset="-122"/>
                <a:ea typeface="微软雅黑" panose="020b0503020204020204" charset="-122"/>
              </a:rPr>
              <a:t>远近结合</a:t>
            </a:r>
            <a:r>
              <a:rPr lang="en-US" altLang="zh-CN" sz="3600" b="1">
                <a:solidFill>
                  <a:srgbClr val="CC0099"/>
                </a:solidFill>
                <a:latin typeface="微软雅黑" panose="020b0503020204020204" charset="-122"/>
                <a:ea typeface="微软雅黑" panose="020b0503020204020204" charset="-122"/>
              </a:rPr>
              <a:t> </a:t>
            </a:r>
          </a:p>
        </p:txBody>
      </p:sp>
      <p:pic>
        <p:nvPicPr>
          <p:cNvPr id="3" name="图片 2" descr="d47abc86608996f6a54ddb6f8e776dc1"/>
          <p:cNvPicPr>
            <a:picLocks noChangeAspect="1"/>
          </p:cNvPicPr>
          <p:nvPr/>
        </p:nvPicPr>
        <p:blipFill>
          <a:blip r:embed="rId3"/>
          <a:stretch>
            <a:fillRect/>
          </a:stretch>
        </p:blipFill>
        <p:spPr>
          <a:xfrm>
            <a:off x="9681845"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16388"/>
                                        </p:tgtEl>
                                        <p:attrNameLst>
                                          <p:attrName>style.visibility</p:attrName>
                                        </p:attrNameLst>
                                      </p:cBhvr>
                                      <p:to>
                                        <p:strVal val="visible"/>
                                      </p:to>
                                    </p:set>
                                    <p:animEffect transition="in" filter="box(in)">
                                      <p:cBhvr>
                                        <p:cTn id="13"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1"/>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水墨山峰  -  51PPT模板网"/>
          <p:cNvPicPr>
            <a:picLocks noChangeAspect="1"/>
          </p:cNvPicPr>
          <p:nvPr/>
        </p:nvPicPr>
        <p:blipFill>
          <a:blip r:embed="rId2"/>
          <a:stretch>
            <a:fillRect/>
          </a:stretch>
        </p:blipFill>
        <p:spPr>
          <a:xfrm>
            <a:off x="-30480" y="4744085"/>
            <a:ext cx="12252960" cy="3932555"/>
          </a:xfrm>
          <a:prstGeom prst="rect">
            <a:avLst/>
          </a:prstGeom>
        </p:spPr>
      </p:pic>
      <p:sp>
        <p:nvSpPr>
          <p:cNvPr id="17410" name="矩形 4"/>
          <p:cNvSpPr/>
          <p:nvPr/>
        </p:nvSpPr>
        <p:spPr>
          <a:xfrm>
            <a:off x="1524000" y="333375"/>
            <a:ext cx="9144000" cy="3969385"/>
          </a:xfrm>
          <a:prstGeom prst="rect">
            <a:avLst/>
          </a:prstGeom>
          <a:noFill/>
          <a:ln w="9525">
            <a:noFill/>
          </a:ln>
        </p:spPr>
        <p:txBody>
          <a:bodyPr>
            <a:spAutoFit/>
          </a:bodyPr>
          <a:lstStyle/>
          <a:p>
            <a:r>
              <a:rPr lang="zh-CN" altLang="en-US" sz="3200" b="1">
                <a:latin typeface="Arial" pitchFamily="34" charset="0"/>
              </a:rPr>
              <a:t>这景象太过清静，似乎少一点生气。但诗人没有忘记这一点，听，</a:t>
            </a:r>
            <a:r>
              <a:rPr lang="zh-CN" altLang="en-US" sz="3200" b="1">
                <a:solidFill>
                  <a:srgbClr val="000000"/>
                </a:solidFill>
                <a:latin typeface="Arial" pitchFamily="34" charset="0"/>
                <a:ea typeface="楷体_GB2312" pitchFamily="49" charset="-122"/>
              </a:rPr>
              <a:t>“狗吠深巷中，鸡鸣桑树颠”</a:t>
            </a:r>
            <a:r>
              <a:rPr lang="zh-CN" altLang="en-US" sz="3200" b="1">
                <a:latin typeface="Arial" pitchFamily="34" charset="0"/>
              </a:rPr>
              <a:t>一下子，这幅美好的田园画就活起来了。因为这鸡犬之声相闻的</a:t>
            </a:r>
            <a:r>
              <a:rPr lang="zh-CN" altLang="en-US" sz="3200" b="1">
                <a:solidFill>
                  <a:srgbClr val="FF0000"/>
                </a:solidFill>
                <a:latin typeface="Arial" pitchFamily="34" charset="0"/>
              </a:rPr>
              <a:t>动景与静景有机结合</a:t>
            </a:r>
            <a:r>
              <a:rPr lang="zh-CN" altLang="en-US" sz="3200" b="1">
                <a:latin typeface="Arial" pitchFamily="34" charset="0"/>
              </a:rPr>
              <a:t>，才最富有农村环境的特征，和整个画面也最为和谐统一。</a:t>
            </a:r>
            <a:endParaRPr lang="en-US" altLang="zh-CN" sz="3200" b="1">
              <a:latin typeface="Arial" pitchFamily="34" charset="0"/>
            </a:endParaRPr>
          </a:p>
          <a:p>
            <a:r>
              <a:rPr lang="en-US" altLang="zh-CN" sz="3600" b="1">
                <a:solidFill>
                  <a:srgbClr val="CC0099"/>
                </a:solidFill>
                <a:latin typeface="微软雅黑" panose="020b0503020204020204" charset="-122"/>
                <a:ea typeface="微软雅黑" panose="020b0503020204020204" charset="-122"/>
              </a:rPr>
              <a:t>                                            ——</a:t>
            </a:r>
            <a:r>
              <a:rPr lang="zh-CN" altLang="zh-CN" sz="3600" b="1">
                <a:solidFill>
                  <a:srgbClr val="CC0099"/>
                </a:solidFill>
                <a:latin typeface="微软雅黑" panose="020b0503020204020204" charset="-122"/>
                <a:ea typeface="微软雅黑" panose="020b0503020204020204" charset="-122"/>
              </a:rPr>
              <a:t>动静结合</a:t>
            </a:r>
            <a:endParaRPr lang="en-US" altLang="zh-CN" sz="3600" b="1">
              <a:solidFill>
                <a:srgbClr val="CC0099"/>
              </a:solidFill>
              <a:latin typeface="微软雅黑" panose="020b0503020204020204" charset="-122"/>
              <a:ea typeface="微软雅黑" panose="020b0503020204020204" charset="-122"/>
            </a:endParaRPr>
          </a:p>
          <a:p>
            <a:endParaRPr lang="zh-CN" altLang="en-US" sz="2800" b="1">
              <a:latin typeface="Arial" pitchFamily="34" charset="0"/>
            </a:endParaRPr>
          </a:p>
          <a:p>
            <a:endParaRPr lang="zh-CN" altLang="en-US" sz="2800" b="1">
              <a:latin typeface="Arial" pitchFamily="34" charset="0"/>
            </a:endParaRPr>
          </a:p>
        </p:txBody>
      </p:sp>
      <p:sp>
        <p:nvSpPr>
          <p:cNvPr id="17411" name="矩形 6"/>
          <p:cNvSpPr/>
          <p:nvPr/>
        </p:nvSpPr>
        <p:spPr>
          <a:xfrm>
            <a:off x="1524000" y="3381693"/>
            <a:ext cx="9144000" cy="3046095"/>
          </a:xfrm>
          <a:prstGeom prst="rect">
            <a:avLst/>
          </a:prstGeom>
          <a:noFill/>
          <a:ln w="9525">
            <a:noFill/>
          </a:ln>
        </p:spPr>
        <p:txBody>
          <a:bodyPr>
            <a:spAutoFit/>
          </a:bodyPr>
          <a:lstStyle/>
          <a:p>
            <a:r>
              <a:rPr lang="en-US" altLang="zh-CN" sz="3200" b="1">
                <a:latin typeface="楷体_GB2312" pitchFamily="49" charset="-122"/>
                <a:ea typeface="楷体_GB2312" pitchFamily="49" charset="-122"/>
              </a:rPr>
              <a:t>“</a:t>
            </a:r>
            <a:r>
              <a:rPr lang="zh-CN" altLang="zh-CN" sz="3200" b="1">
                <a:latin typeface="楷体_GB2312" pitchFamily="49" charset="-122"/>
                <a:ea typeface="楷体_GB2312" pitchFamily="49" charset="-122"/>
              </a:rPr>
              <a:t>方宅十余亩，草屋八九间。榆柳荫后檐，桃李罗堂前。暧暧远人村，依依墟里烟。</a:t>
            </a:r>
            <a:r>
              <a:rPr lang="en-US" altLang="zh-CN" sz="3200" b="1">
                <a:latin typeface="楷体_GB2312" pitchFamily="49" charset="-122"/>
                <a:ea typeface="楷体_GB2312" pitchFamily="49" charset="-122"/>
              </a:rPr>
              <a:t>”</a:t>
            </a:r>
            <a:r>
              <a:rPr lang="zh-CN" altLang="zh-CN" sz="3200" b="1">
                <a:latin typeface="Arial" pitchFamily="34" charset="0"/>
              </a:rPr>
              <a:t>是从视觉角度写。</a:t>
            </a:r>
            <a:r>
              <a:rPr lang="en-US" altLang="zh-CN" sz="3200" b="1">
                <a:latin typeface="楷体_GB2312" pitchFamily="49" charset="-122"/>
                <a:ea typeface="楷体_GB2312" pitchFamily="49" charset="-122"/>
              </a:rPr>
              <a:t>“</a:t>
            </a:r>
            <a:r>
              <a:rPr lang="zh-CN" altLang="zh-CN" sz="3200" b="1">
                <a:latin typeface="楷体_GB2312" pitchFamily="49" charset="-122"/>
                <a:ea typeface="楷体_GB2312" pitchFamily="49" charset="-122"/>
              </a:rPr>
              <a:t>狗吠深巷中，鸡鸣桑树颠。</a:t>
            </a:r>
            <a:r>
              <a:rPr lang="en-US" altLang="zh-CN" sz="3200" b="1">
                <a:latin typeface="楷体_GB2312" pitchFamily="49" charset="-122"/>
                <a:ea typeface="楷体_GB2312" pitchFamily="49" charset="-122"/>
              </a:rPr>
              <a:t>”</a:t>
            </a:r>
            <a:r>
              <a:rPr lang="zh-CN" altLang="zh-CN" sz="3200" b="1">
                <a:latin typeface="Arial" pitchFamily="34" charset="0"/>
              </a:rPr>
              <a:t>是从听觉角度写。</a:t>
            </a:r>
            <a:endParaRPr lang="en-US" altLang="zh-CN" sz="3200" b="1">
              <a:latin typeface="Arial" pitchFamily="34" charset="0"/>
            </a:endParaRPr>
          </a:p>
          <a:p>
            <a:r>
              <a:rPr lang="en-US" altLang="zh-CN" sz="2800" b="1">
                <a:solidFill>
                  <a:srgbClr val="FF3399"/>
                </a:solidFill>
                <a:latin typeface="微软雅黑" panose="020b0503020204020204" charset="-122"/>
                <a:ea typeface="微软雅黑" panose="020b0503020204020204" charset="-122"/>
              </a:rPr>
              <a:t>                                                        </a:t>
            </a:r>
            <a:r>
              <a:rPr lang="en-US" altLang="zh-CN" sz="3600" b="1">
                <a:solidFill>
                  <a:srgbClr val="CC0099"/>
                </a:solidFill>
                <a:latin typeface="微软雅黑" panose="020b0503020204020204" charset="-122"/>
                <a:ea typeface="微软雅黑" panose="020b0503020204020204" charset="-122"/>
              </a:rPr>
              <a:t>——</a:t>
            </a:r>
            <a:r>
              <a:rPr lang="zh-CN" altLang="en-US" sz="3600" b="1">
                <a:solidFill>
                  <a:srgbClr val="CC0099"/>
                </a:solidFill>
                <a:latin typeface="微软雅黑" panose="020b0503020204020204" charset="-122"/>
                <a:ea typeface="微软雅黑" panose="020b0503020204020204" charset="-122"/>
              </a:rPr>
              <a:t>视听结合</a:t>
            </a:r>
            <a:endParaRPr lang="en-US" altLang="zh-CN" sz="3600" b="1">
              <a:solidFill>
                <a:srgbClr val="CC0099"/>
              </a:solidFill>
              <a:latin typeface="微软雅黑" panose="020b0503020204020204" charset="-122"/>
              <a:ea typeface="微软雅黑" panose="020b0503020204020204" charset="-122"/>
            </a:endParaRPr>
          </a:p>
          <a:p>
            <a:r>
              <a:rPr lang="en-US" altLang="zh-CN" sz="2800" b="1">
                <a:latin typeface="Arial" pitchFamily="34" charset="0"/>
              </a:rPr>
              <a:t>                                               </a:t>
            </a:r>
            <a:endParaRPr lang="zh-CN" altLang="en-US" sz="2800" b="1">
              <a:latin typeface="Arial" pitchFamily="34" charset="0"/>
            </a:endParaRPr>
          </a:p>
        </p:txBody>
      </p:sp>
      <p:pic>
        <p:nvPicPr>
          <p:cNvPr id="3" name="图片 2" descr="d47abc86608996f6a54ddb6f8e776dc1"/>
          <p:cNvPicPr>
            <a:picLocks noChangeAspect="1"/>
          </p:cNvPicPr>
          <p:nvPr/>
        </p:nvPicPr>
        <p:blipFill>
          <a:blip r:embed="rId3"/>
          <a:stretch>
            <a:fillRect/>
          </a:stretch>
        </p:blipFill>
        <p:spPr>
          <a:xfrm>
            <a:off x="9681845" y="41548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434" name="灯片编号占位符 5"/>
          <p:cNvSpPr txBox="1">
            <a:spLocks noGrp="1"/>
          </p:cNvSpPr>
          <p:nvPr/>
        </p:nvSpPr>
        <p:spPr>
          <a:xfrm>
            <a:off x="8077200" y="6245225"/>
            <a:ext cx="2133600" cy="476250"/>
          </a:xfrm>
          <a:prstGeom prst="rect">
            <a:avLst/>
          </a:prstGeom>
          <a:noFill/>
          <a:ln w="9525">
            <a:noFill/>
          </a:ln>
        </p:spPr>
        <p:txBody>
          <a:bodyPr/>
          <a:lstStyle/>
          <a:p>
            <a:pPr algn="r"/>
            <a:fld id="{9A0DB2DC-4C9A-4742-B13C-FB6460FD3503}" type="slidenum">
              <a:rPr lang="en-US" altLang="zh-CN" sz="1400">
                <a:latin typeface="Arial" pitchFamily="34" charset="0"/>
              </a:rPr>
              <a:t>22</a:t>
            </a:fld>
          </a:p>
        </p:txBody>
      </p:sp>
      <p:pic>
        <p:nvPicPr>
          <p:cNvPr id="18435" name="Picture 3" descr="untitled"/>
          <p:cNvPicPr>
            <a:picLocks noChangeAspect="1"/>
          </p:cNvPicPr>
          <p:nvPr/>
        </p:nvPicPr>
        <p:blipFill>
          <a:blip r:embed="rId2"/>
          <a:stretch>
            <a:fillRect/>
          </a:stretch>
        </p:blipFill>
        <p:spPr>
          <a:xfrm>
            <a:off x="5880100" y="2133600"/>
            <a:ext cx="4314825" cy="4464050"/>
          </a:xfrm>
          <a:prstGeom prst="rect">
            <a:avLst/>
          </a:prstGeom>
          <a:noFill/>
          <a:ln w="9525">
            <a:noFill/>
          </a:ln>
        </p:spPr>
      </p:pic>
      <p:sp>
        <p:nvSpPr>
          <p:cNvPr id="46085" name="Text Box 5"/>
          <p:cNvSpPr txBox="1"/>
          <p:nvPr/>
        </p:nvSpPr>
        <p:spPr>
          <a:xfrm>
            <a:off x="1774825" y="333375"/>
            <a:ext cx="8642350" cy="1691640"/>
          </a:xfrm>
          <a:prstGeom prst="rect">
            <a:avLst/>
          </a:prstGeom>
          <a:noFill/>
          <a:ln w="9525" cap="flat" cmpd="sng">
            <a:solidFill>
              <a:schemeClr val="tx1"/>
            </a:solidFill>
            <a:prstDash val="solid"/>
            <a:miter/>
            <a:headEnd type="none" w="med" len="med"/>
            <a:tailEnd type="none" w="med" len="med"/>
          </a:ln>
        </p:spPr>
        <p:txBody>
          <a:bodyPr>
            <a:spAutoFit/>
          </a:bodyPr>
          <a:lstStyle/>
          <a:p>
            <a:pPr>
              <a:spcBef>
                <a:spcPct val="50000"/>
              </a:spcBef>
            </a:pPr>
            <a:r>
              <a:rPr lang="en-US" altLang="zh-CN" sz="2400" b="1">
                <a:latin typeface="Arial" pitchFamily="34" charset="0"/>
              </a:rPr>
              <a:t>       </a:t>
            </a:r>
            <a:r>
              <a:rPr lang="zh-CN" altLang="en-US" sz="3200" b="1">
                <a:solidFill>
                  <a:srgbClr val="FF0066"/>
                </a:solidFill>
                <a:latin typeface="Arial" pitchFamily="34" charset="0"/>
              </a:rPr>
              <a:t>白描</a:t>
            </a:r>
            <a:r>
              <a:rPr lang="zh-CN" altLang="en-US" sz="2400" b="1">
                <a:latin typeface="Arial" pitchFamily="34" charset="0"/>
              </a:rPr>
              <a:t>原是中国画的一种技法，指描绘人物和花卉时用墨线勾勒物象，不着颜色，称为“单线平涂”法。它源于古代的“白画”。  在文学创作上，“白描”作为一种表现方法，是指</a:t>
            </a:r>
            <a:r>
              <a:rPr lang="zh-CN" altLang="en-US" sz="2400" b="1">
                <a:solidFill>
                  <a:srgbClr val="FF3300"/>
                </a:solidFill>
                <a:latin typeface="Arial" pitchFamily="34" charset="0"/>
              </a:rPr>
              <a:t>用最简练的笔墨，不加烘托，描画出鲜明生动的形象。</a:t>
            </a:r>
          </a:p>
        </p:txBody>
      </p:sp>
      <p:sp>
        <p:nvSpPr>
          <p:cNvPr id="18437" name="Text Box 5"/>
          <p:cNvSpPr txBox="1"/>
          <p:nvPr/>
        </p:nvSpPr>
        <p:spPr>
          <a:xfrm>
            <a:off x="1703388" y="2133600"/>
            <a:ext cx="4105275" cy="4799965"/>
          </a:xfrm>
          <a:prstGeom prst="rect">
            <a:avLst/>
          </a:prstGeom>
          <a:noFill/>
          <a:ln w="9525">
            <a:noFill/>
          </a:ln>
        </p:spPr>
        <p:txBody>
          <a:bodyPr>
            <a:spAutoFit/>
          </a:bodyPr>
          <a:lstStyle/>
          <a:p>
            <a:pPr eaLnBrk="0" hangingPunct="0">
              <a:spcBef>
                <a:spcPct val="50000"/>
              </a:spcBef>
            </a:pPr>
            <a:r>
              <a:rPr lang="en-US" altLang="zh-CN" sz="3200">
                <a:latin typeface="Arial" pitchFamily="34" charset="0"/>
              </a:rPr>
              <a:t>    </a:t>
            </a:r>
            <a:r>
              <a:rPr lang="zh-CN" altLang="en-US" sz="3200" b="1">
                <a:solidFill>
                  <a:srgbClr val="CC0000"/>
                </a:solidFill>
                <a:latin typeface="Arial" pitchFamily="34" charset="0"/>
              </a:rPr>
              <a:t>细描</a:t>
            </a:r>
            <a:endParaRPr lang="en-US" altLang="zh-CN" sz="3200" b="1">
              <a:solidFill>
                <a:srgbClr val="CC0000"/>
              </a:solidFill>
              <a:latin typeface="Arial" pitchFamily="34" charset="0"/>
            </a:endParaRPr>
          </a:p>
          <a:p>
            <a:pPr eaLnBrk="0" hangingPunct="0">
              <a:spcBef>
                <a:spcPct val="50000"/>
              </a:spcBef>
            </a:pPr>
            <a:r>
              <a:rPr lang="zh-CN" altLang="en-US" sz="2800" b="1">
                <a:latin typeface="Arial" pitchFamily="34" charset="0"/>
              </a:rPr>
              <a:t>也叫工笔描绘法，这原是绘画的一种用笔方法，这种方法讲求工整、 细致、纤毫毕露。借用到写作中，细描是指</a:t>
            </a:r>
            <a:r>
              <a:rPr lang="zh-CN" altLang="en-US" sz="2800" b="1">
                <a:solidFill>
                  <a:srgbClr val="CC0000"/>
                </a:solidFill>
                <a:latin typeface="Arial" pitchFamily="34" charset="0"/>
              </a:rPr>
              <a:t>对描写的事物进行逼真地、细致如微地精雕细刻。 </a:t>
            </a:r>
            <a:br>
              <a:rPr lang="zh-CN" altLang="en-US" sz="2800" b="1">
                <a:solidFill>
                  <a:srgbClr val="CC0000"/>
                </a:solidFill>
                <a:latin typeface="Arial" pitchFamily="34" charset="0"/>
              </a:rPr>
            </a:br>
            <a:br>
              <a:rPr lang="zh-CN" altLang="en-US" sz="3200" b="1">
                <a:latin typeface="Arial" pitchFamily="34" charset="0"/>
              </a:rPr>
            </a:br>
          </a:p>
        </p:txBody>
      </p:sp>
      <p:sp>
        <p:nvSpPr>
          <p:cNvPr id="6" name="Text Box 7"/>
          <p:cNvSpPr txBox="1"/>
          <p:nvPr/>
        </p:nvSpPr>
        <p:spPr>
          <a:xfrm>
            <a:off x="6240463" y="5805488"/>
            <a:ext cx="4427537" cy="768350"/>
          </a:xfrm>
          <a:prstGeom prst="rect">
            <a:avLst/>
          </a:prstGeom>
          <a:noFill/>
          <a:ln w="9525">
            <a:noFill/>
          </a:ln>
        </p:spPr>
        <p:txBody>
          <a:bodyPr>
            <a:spAutoFit/>
          </a:bodyPr>
          <a:lstStyle/>
          <a:p>
            <a:r>
              <a:rPr lang="en-US" altLang="zh-CN" sz="4400" b="1">
                <a:solidFill>
                  <a:srgbClr val="CC00CC"/>
                </a:solidFill>
                <a:latin typeface="微软雅黑" panose="020b0503020204020204" charset="-122"/>
                <a:ea typeface="微软雅黑" panose="020b0503020204020204" charset="-122"/>
              </a:rPr>
              <a:t>          ——</a:t>
            </a:r>
            <a:r>
              <a:rPr lang="zh-CN" altLang="en-US" sz="4400" b="1">
                <a:solidFill>
                  <a:srgbClr val="CC00CC"/>
                </a:solidFill>
                <a:latin typeface="微软雅黑" panose="020b0503020204020204" charset="-122"/>
                <a:ea typeface="微软雅黑" panose="020b0503020204020204" charset="-122"/>
              </a:rPr>
              <a:t>白描</a:t>
            </a:r>
          </a:p>
        </p:txBody>
      </p:sp>
      <p:pic>
        <p:nvPicPr>
          <p:cNvPr id="3" name="图片 2" descr="d47abc86608996f6a54ddb6f8e776dc1"/>
          <p:cNvPicPr>
            <a:picLocks noChangeAspect="1"/>
          </p:cNvPicPr>
          <p:nvPr/>
        </p:nvPicPr>
        <p:blipFill>
          <a:blip r:embed="rId3"/>
          <a:stretch>
            <a:fillRect/>
          </a:stretch>
        </p:blipFill>
        <p:spPr>
          <a:xfrm>
            <a:off x="9681845" y="4117340"/>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46085"/>
                                        </p:tgtEl>
                                        <p:attrNameLst>
                                          <p:attrName>style.visibility</p:attrName>
                                        </p:attrNameLst>
                                      </p:cBhvr>
                                      <p:to>
                                        <p:strVal val="visible"/>
                                      </p:to>
                                    </p:set>
                                    <p:animEffect transition="in" filter="blinds(horizontal)">
                                      <p:cBhvr>
                                        <p:cTn id="14" dur="500"/>
                                        <p:tgtEl>
                                          <p:spTgt spid="4608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3" presetClass="entr" presetSubtype="10" fill="hold" grpId="1" nodeType="clickEffect">
                                  <p:stCondLst>
                                    <p:cond delay="0"/>
                                  </p:stCondLst>
                                  <p:childTnLst>
                                    <p:set>
                                      <p:cBhvr>
                                        <p:cTn id="19" dur="1" fill="hold">
                                          <p:stCondLst>
                                            <p:cond delay="0"/>
                                          </p:stCondLst>
                                        </p:cTn>
                                        <p:tgtEl>
                                          <p:spTgt spid="18437"/>
                                        </p:tgtEl>
                                        <p:attrNameLst>
                                          <p:attrName>style.visibility</p:attrName>
                                        </p:attrNameLst>
                                      </p:cBhvr>
                                      <p:to>
                                        <p:strVal val="visible"/>
                                      </p:to>
                                    </p:set>
                                    <p:animEffect transition="in" filter="blinds(horizontal)">
                                      <p:cBhvr>
                                        <p:cTn id="20"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P spid="18437" grpId="1"/>
      <p:bldP spid="6" grpId="2"/>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descr="d47abc86608996f6a54ddb6f8e776dc1"/>
          <p:cNvPicPr>
            <a:picLocks noChangeAspect="1"/>
          </p:cNvPicPr>
          <p:nvPr/>
        </p:nvPicPr>
        <p:blipFill>
          <a:blip r:embed="rId3"/>
          <a:stretch>
            <a:fillRect/>
          </a:stretch>
        </p:blipFill>
        <p:spPr>
          <a:xfrm>
            <a:off x="9698355" y="4192905"/>
            <a:ext cx="2816225" cy="2816225"/>
          </a:xfrm>
          <a:prstGeom prst="rect">
            <a:avLst/>
          </a:prstGeom>
        </p:spPr>
      </p:pic>
      <p:sp>
        <p:nvSpPr>
          <p:cNvPr id="32772" name="Text Box 4"/>
          <p:cNvSpPr txBox="1"/>
          <p:nvPr/>
        </p:nvSpPr>
        <p:spPr>
          <a:xfrm>
            <a:off x="3863975" y="1052513"/>
            <a:ext cx="4319588" cy="706755"/>
          </a:xfrm>
          <a:prstGeom prst="rect">
            <a:avLst/>
          </a:prstGeom>
          <a:noFill/>
          <a:ln w="9525">
            <a:noFill/>
          </a:ln>
        </p:spPr>
        <p:txBody>
          <a:bodyPr>
            <a:spAutoFit/>
          </a:bodyPr>
          <a:lstStyle/>
          <a:p>
            <a:r>
              <a:rPr lang="zh-CN" altLang="en-US" sz="4000" b="1">
                <a:solidFill>
                  <a:srgbClr val="CC0099"/>
                </a:solidFill>
                <a:latin typeface="Arial" pitchFamily="34" charset="0"/>
                <a:ea typeface="楷体_GB2312" pitchFamily="49" charset="-122"/>
              </a:rPr>
              <a:t>一切景语皆情语</a:t>
            </a:r>
          </a:p>
        </p:txBody>
      </p:sp>
      <p:sp>
        <p:nvSpPr>
          <p:cNvPr id="32773" name="Text Box 5"/>
          <p:cNvSpPr txBox="1"/>
          <p:nvPr/>
        </p:nvSpPr>
        <p:spPr>
          <a:xfrm>
            <a:off x="5016500" y="2112963"/>
            <a:ext cx="3167063" cy="5139055"/>
          </a:xfrm>
          <a:prstGeom prst="rect">
            <a:avLst/>
          </a:prstGeom>
          <a:noFill/>
          <a:ln w="9525">
            <a:noFill/>
          </a:ln>
        </p:spPr>
        <p:txBody>
          <a:bodyPr>
            <a:spAutoFit/>
          </a:bodyPr>
          <a:lstStyle/>
          <a:p>
            <a:r>
              <a:rPr lang="zh-CN" altLang="en-US" sz="3600" b="1">
                <a:latin typeface="Arial" pitchFamily="34" charset="0"/>
                <a:ea typeface="楷体_GB2312" pitchFamily="49" charset="-122"/>
              </a:rPr>
              <a:t>方宅</a:t>
            </a:r>
          </a:p>
          <a:p>
            <a:r>
              <a:rPr lang="zh-CN" altLang="en-US" sz="3600" b="1">
                <a:latin typeface="Arial" pitchFamily="34" charset="0"/>
                <a:ea typeface="楷体_GB2312" pitchFamily="49" charset="-122"/>
              </a:rPr>
              <a:t>草屋</a:t>
            </a:r>
          </a:p>
          <a:p>
            <a:r>
              <a:rPr lang="zh-CN" altLang="en-US" sz="3600" b="1">
                <a:latin typeface="Arial" pitchFamily="34" charset="0"/>
                <a:ea typeface="楷体_GB2312" pitchFamily="49" charset="-122"/>
              </a:rPr>
              <a:t>榆柳</a:t>
            </a:r>
          </a:p>
          <a:p>
            <a:r>
              <a:rPr lang="zh-CN" altLang="en-US" sz="3600" b="1">
                <a:latin typeface="Arial" pitchFamily="34" charset="0"/>
                <a:ea typeface="楷体_GB2312" pitchFamily="49" charset="-122"/>
              </a:rPr>
              <a:t>桃李</a:t>
            </a:r>
          </a:p>
          <a:p>
            <a:r>
              <a:rPr lang="zh-CN" altLang="en-US" sz="3600" b="1">
                <a:latin typeface="Arial" pitchFamily="34" charset="0"/>
                <a:ea typeface="楷体_GB2312" pitchFamily="49" charset="-122"/>
              </a:rPr>
              <a:t>村庄</a:t>
            </a:r>
          </a:p>
          <a:p>
            <a:r>
              <a:rPr lang="zh-CN" altLang="en-US" sz="3600" b="1">
                <a:latin typeface="Arial" pitchFamily="34" charset="0"/>
                <a:ea typeface="楷体_GB2312" pitchFamily="49" charset="-122"/>
              </a:rPr>
              <a:t>炊烟</a:t>
            </a:r>
          </a:p>
          <a:p>
            <a:r>
              <a:rPr lang="zh-CN" altLang="en-US" sz="3600" b="1">
                <a:latin typeface="Arial" pitchFamily="34" charset="0"/>
                <a:ea typeface="楷体_GB2312" pitchFamily="49" charset="-122"/>
              </a:rPr>
              <a:t>狗吠</a:t>
            </a:r>
          </a:p>
          <a:p>
            <a:r>
              <a:rPr lang="zh-CN" altLang="en-US" sz="3600" b="1">
                <a:latin typeface="Arial" pitchFamily="34" charset="0"/>
                <a:ea typeface="楷体_GB2312" pitchFamily="49" charset="-122"/>
              </a:rPr>
              <a:t>鸡鸣</a:t>
            </a:r>
          </a:p>
          <a:p>
            <a:endParaRPr lang="en-US" altLang="zh-CN" sz="4000">
              <a:latin typeface="Arial" pitchFamily="34" charset="0"/>
            </a:endParaRPr>
          </a:p>
        </p:txBody>
      </p:sp>
      <p:sp>
        <p:nvSpPr>
          <p:cNvPr id="32774" name="Text Box 6"/>
          <p:cNvSpPr txBox="1"/>
          <p:nvPr/>
        </p:nvSpPr>
        <p:spPr>
          <a:xfrm>
            <a:off x="3499168" y="3429000"/>
            <a:ext cx="798195" cy="2017713"/>
          </a:xfrm>
          <a:prstGeom prst="rect">
            <a:avLst/>
          </a:prstGeom>
          <a:noFill/>
          <a:ln w="9525">
            <a:noFill/>
          </a:ln>
        </p:spPr>
        <p:txBody>
          <a:bodyPr vert="eaVert">
            <a:spAutoFit/>
          </a:bodyPr>
          <a:lstStyle/>
          <a:p>
            <a:r>
              <a:rPr lang="zh-CN" altLang="en-US" sz="4000" b="1">
                <a:solidFill>
                  <a:srgbClr val="FF3300"/>
                </a:solidFill>
                <a:latin typeface="Arial" pitchFamily="34" charset="0"/>
                <a:ea typeface="楷体_GB2312" pitchFamily="49" charset="-122"/>
              </a:rPr>
              <a:t>景   语</a:t>
            </a:r>
          </a:p>
        </p:txBody>
      </p:sp>
      <p:sp>
        <p:nvSpPr>
          <p:cNvPr id="32775" name="Text Box 7"/>
          <p:cNvSpPr txBox="1"/>
          <p:nvPr/>
        </p:nvSpPr>
        <p:spPr>
          <a:xfrm>
            <a:off x="7028180" y="3068638"/>
            <a:ext cx="798195" cy="2089150"/>
          </a:xfrm>
          <a:prstGeom prst="rect">
            <a:avLst/>
          </a:prstGeom>
          <a:noFill/>
          <a:ln w="9525">
            <a:noFill/>
          </a:ln>
        </p:spPr>
        <p:txBody>
          <a:bodyPr vert="eaVert">
            <a:spAutoFit/>
          </a:bodyPr>
          <a:lstStyle/>
          <a:p>
            <a:r>
              <a:rPr lang="zh-CN" altLang="en-US" sz="4000" b="1">
                <a:solidFill>
                  <a:srgbClr val="FF3300"/>
                </a:solidFill>
                <a:latin typeface="Arial" pitchFamily="34" charset="0"/>
                <a:ea typeface="楷体_GB2312" pitchFamily="49" charset="-122"/>
              </a:rPr>
              <a:t>情   语</a:t>
            </a:r>
          </a:p>
        </p:txBody>
      </p:sp>
      <p:sp>
        <p:nvSpPr>
          <p:cNvPr id="32776" name="Text Box 8"/>
          <p:cNvSpPr txBox="1"/>
          <p:nvPr/>
        </p:nvSpPr>
        <p:spPr>
          <a:xfrm>
            <a:off x="7751763" y="3068638"/>
            <a:ext cx="3384550" cy="1383665"/>
          </a:xfrm>
          <a:prstGeom prst="rect">
            <a:avLst/>
          </a:prstGeom>
          <a:noFill/>
          <a:ln w="9525">
            <a:noFill/>
          </a:ln>
        </p:spPr>
        <p:txBody>
          <a:bodyPr>
            <a:spAutoFit/>
          </a:bodyPr>
          <a:lstStyle/>
          <a:p>
            <a:r>
              <a:rPr lang="zh-CN" altLang="en-US" sz="2800" b="1">
                <a:solidFill>
                  <a:srgbClr val="0000FF"/>
                </a:solidFill>
                <a:latin typeface="Arial" pitchFamily="34" charset="0"/>
              </a:rPr>
              <a:t>恬淡</a:t>
            </a:r>
          </a:p>
          <a:p>
            <a:r>
              <a:rPr lang="zh-CN" altLang="en-US" sz="2800" b="1">
                <a:solidFill>
                  <a:srgbClr val="0000FF"/>
                </a:solidFill>
                <a:latin typeface="Arial" pitchFamily="34" charset="0"/>
              </a:rPr>
              <a:t>舒畅</a:t>
            </a:r>
          </a:p>
          <a:p>
            <a:r>
              <a:rPr lang="zh-CN" altLang="en-US" sz="2800" b="1">
                <a:solidFill>
                  <a:srgbClr val="0000FF"/>
                </a:solidFill>
                <a:latin typeface="Arial" pitchFamily="34" charset="0"/>
                <a:ea typeface="楷体_GB2312" pitchFamily="49" charset="-122"/>
              </a:rPr>
              <a:t>对田园生活的热爱</a:t>
            </a:r>
          </a:p>
        </p:txBody>
      </p:sp>
      <p:grpSp>
        <p:nvGrpSpPr>
          <p:cNvPr id="2" name="Group 10"/>
          <p:cNvGrpSpPr/>
          <p:nvPr/>
        </p:nvGrpSpPr>
        <p:grpSpPr>
          <a:xfrm>
            <a:off x="3863975" y="1628775"/>
            <a:ext cx="4248150" cy="1365250"/>
            <a:chOff x="1254" y="1247"/>
            <a:chExt cx="3018" cy="860"/>
          </a:xfrm>
        </p:grpSpPr>
        <p:sp>
          <p:nvSpPr>
            <p:cNvPr id="19471" name="Freeform 11"/>
            <p:cNvSpPr/>
            <p:nvPr/>
          </p:nvSpPr>
          <p:spPr>
            <a:xfrm rot="-10790447">
              <a:off x="1254" y="1535"/>
              <a:ext cx="3018" cy="572"/>
            </a:xfrm>
            <a:custGeom>
              <a:gdLst>
                <a:gd name="txL" fmla="*/ 0 w 3386"/>
                <a:gd name="txT" fmla="*/ 0 h 800"/>
                <a:gd name="txR" fmla="*/ 3386 w 3386"/>
                <a:gd name="txB" fmla="*/ 800 h 800"/>
              </a:gdLst>
              <a:cxnLst>
                <a:cxn ang="0">
                  <a:pos x="0" y="70"/>
                </a:cxn>
                <a:cxn ang="0">
                  <a:pos x="0" y="800"/>
                </a:cxn>
                <a:cxn ang="0">
                  <a:pos x="3386" y="786"/>
                </a:cxn>
                <a:cxn ang="0">
                  <a:pos x="3386" y="0"/>
                </a:cxn>
              </a:cxnLst>
              <a:rect l="txL" t="txT" r="txR" b="txB"/>
              <a:pathLst>
                <a:path w="3386" h="800">
                  <a:moveTo>
                    <a:pt x="0" y="70"/>
                  </a:moveTo>
                  <a:lnTo>
                    <a:pt x="0" y="800"/>
                  </a:lnTo>
                  <a:lnTo>
                    <a:pt x="3386" y="786"/>
                  </a:lnTo>
                  <a:lnTo>
                    <a:pt x="3386" y="0"/>
                  </a:lnTo>
                </a:path>
              </a:pathLst>
            </a:custGeom>
            <a:noFill/>
            <a:ln w="76200" cap="flat" cmpd="sng">
              <a:solidFill>
                <a:schemeClr val="accent2">
                  <a:alpha val="100000"/>
                </a:schemeClr>
              </a:solidFill>
              <a:prstDash val="solid"/>
              <a:round/>
              <a:headEnd type="none" w="med" len="med"/>
              <a:tailEnd type="none" w="med" len="med"/>
            </a:ln>
          </p:spPr>
          <p:txBody>
            <a:bodyPr/>
            <a:lstStyle/>
            <a:p>
              <a:endParaRPr lang="zh-CN" altLang="en-US"/>
            </a:p>
          </p:txBody>
        </p:sp>
        <p:sp>
          <p:nvSpPr>
            <p:cNvPr id="19472" name="AutoShape 12"/>
            <p:cNvSpPr/>
            <p:nvPr/>
          </p:nvSpPr>
          <p:spPr>
            <a:xfrm rot="10713875">
              <a:off x="2483" y="1247"/>
              <a:ext cx="371" cy="288"/>
            </a:xfrm>
            <a:prstGeom prst="downArrow">
              <a:avLst>
                <a:gd name="adj1" fmla="val 50000"/>
                <a:gd name="adj2" fmla="val 25000"/>
              </a:avLst>
            </a:prstGeom>
            <a:solidFill>
              <a:srgbClr val="333300"/>
            </a:solidFill>
            <a:ln w="9525" cap="flat" cmpd="sng">
              <a:solidFill>
                <a:schemeClr val="accent2"/>
              </a:solidFill>
              <a:prstDash val="solid"/>
              <a:miter/>
              <a:headEnd type="none" w="med" len="med"/>
              <a:tailEnd type="none" w="med" len="med"/>
            </a:ln>
          </p:spPr>
          <p:txBody>
            <a:bodyPr vert="eaVert" wrap="none" anchor="ctr"/>
            <a:lstStyle/>
            <a:p>
              <a:endParaRPr lang="zh-CN" altLang="en-US">
                <a:latin typeface="Arial" pitchFamily="34" charset="0"/>
              </a:endParaRPr>
            </a:p>
          </p:txBody>
        </p:sp>
      </p:grpSp>
      <p:sp>
        <p:nvSpPr>
          <p:cNvPr id="32781" name="AutoShape 13"/>
          <p:cNvSpPr/>
          <p:nvPr/>
        </p:nvSpPr>
        <p:spPr>
          <a:xfrm>
            <a:off x="4440238" y="2492375"/>
            <a:ext cx="503237" cy="3887788"/>
          </a:xfrm>
          <a:prstGeom prst="leftBrace">
            <a:avLst>
              <a:gd name="adj1" fmla="val 64343"/>
              <a:gd name="adj2" fmla="val 50000"/>
            </a:avLst>
          </a:prstGeom>
          <a:noFill/>
          <a:ln w="57150" cap="flat" cmpd="sng">
            <a:solidFill>
              <a:schemeClr val="accent2"/>
            </a:solidFill>
            <a:prstDash val="solid"/>
            <a:headEnd type="none" w="med" len="med"/>
            <a:tailEnd type="none" w="med" len="med"/>
          </a:ln>
        </p:spPr>
        <p:txBody>
          <a:bodyPr wrap="none" anchor="ctr"/>
          <a:lstStyle/>
          <a:p>
            <a:endParaRPr lang="zh-CN" altLang="en-US">
              <a:latin typeface="Arial" pitchFamily="34" charset="0"/>
            </a:endParaRPr>
          </a:p>
        </p:txBody>
      </p:sp>
      <p:sp>
        <p:nvSpPr>
          <p:cNvPr id="32782" name="AutoShape 14"/>
          <p:cNvSpPr/>
          <p:nvPr/>
        </p:nvSpPr>
        <p:spPr>
          <a:xfrm rot="10796062">
            <a:off x="6311900" y="2492375"/>
            <a:ext cx="488950" cy="3960813"/>
          </a:xfrm>
          <a:prstGeom prst="leftBrace">
            <a:avLst>
              <a:gd name="adj1" fmla="val 67467"/>
              <a:gd name="adj2" fmla="val 50000"/>
            </a:avLst>
          </a:prstGeom>
          <a:noFill/>
          <a:ln w="57150" cap="flat" cmpd="sng">
            <a:solidFill>
              <a:schemeClr val="accent2"/>
            </a:solidFill>
            <a:prstDash val="solid"/>
            <a:headEnd type="none" w="med" len="med"/>
            <a:tailEnd type="none" w="med" len="med"/>
          </a:ln>
        </p:spPr>
        <p:txBody>
          <a:bodyPr wrap="none" anchor="ctr"/>
          <a:lstStyle/>
          <a:p>
            <a:endParaRPr lang="zh-CN" altLang="en-US">
              <a:latin typeface="Arial" pitchFamily="34" charset="0"/>
            </a:endParaRPr>
          </a:p>
        </p:txBody>
      </p:sp>
      <p:sp>
        <p:nvSpPr>
          <p:cNvPr id="32783" name="Text Box 15"/>
          <p:cNvSpPr txBox="1"/>
          <p:nvPr/>
        </p:nvSpPr>
        <p:spPr>
          <a:xfrm>
            <a:off x="2063750" y="2781300"/>
            <a:ext cx="1511300" cy="3538220"/>
          </a:xfrm>
          <a:prstGeom prst="rect">
            <a:avLst/>
          </a:prstGeom>
          <a:noFill/>
          <a:ln w="9525">
            <a:noFill/>
          </a:ln>
        </p:spPr>
        <p:txBody>
          <a:bodyPr>
            <a:spAutoFit/>
          </a:bodyPr>
          <a:lstStyle/>
          <a:p>
            <a:pPr>
              <a:lnSpc>
                <a:spcPts val="3840"/>
              </a:lnSpc>
              <a:spcBef>
                <a:spcPct val="50000"/>
              </a:spcBef>
            </a:pPr>
            <a:r>
              <a:rPr lang="zh-CN" altLang="en-US" sz="3200" b="1">
                <a:solidFill>
                  <a:srgbClr val="0000FF"/>
                </a:solidFill>
                <a:latin typeface="楷体_GB2312" pitchFamily="49" charset="-122"/>
                <a:ea typeface="楷体_GB2312" pitchFamily="49" charset="-122"/>
              </a:rPr>
              <a:t>简朴</a:t>
            </a:r>
            <a:endParaRPr lang="en-US" altLang="zh-CN" sz="3200" b="1">
              <a:solidFill>
                <a:srgbClr val="0000FF"/>
              </a:solidFill>
              <a:latin typeface="楷体_GB2312" pitchFamily="49" charset="-122"/>
              <a:ea typeface="楷体_GB2312" pitchFamily="49" charset="-122"/>
            </a:endParaRPr>
          </a:p>
          <a:p>
            <a:pPr>
              <a:lnSpc>
                <a:spcPts val="3840"/>
              </a:lnSpc>
              <a:spcBef>
                <a:spcPct val="50000"/>
              </a:spcBef>
            </a:pPr>
            <a:r>
              <a:rPr lang="zh-CN" altLang="en-US" sz="3200" b="1">
                <a:solidFill>
                  <a:srgbClr val="0000FF"/>
                </a:solidFill>
                <a:latin typeface="楷体_GB2312" pitchFamily="49" charset="-122"/>
                <a:ea typeface="楷体_GB2312" pitchFamily="49" charset="-122"/>
              </a:rPr>
              <a:t>清幽     优美    安定    和谐</a:t>
            </a:r>
          </a:p>
          <a:p>
            <a:pPr>
              <a:spcBef>
                <a:spcPct val="50000"/>
              </a:spcBef>
            </a:pPr>
            <a:r>
              <a:rPr lang="zh-CN" altLang="en-US" sz="3200" b="1">
                <a:solidFill>
                  <a:srgbClr val="0000FF"/>
                </a:solidFill>
                <a:latin typeface="楷体_GB2312" pitchFamily="49" charset="-122"/>
                <a:ea typeface="楷体_GB2312" pitchFamily="49" charset="-122"/>
              </a:rPr>
              <a:t>恬静</a:t>
            </a:r>
            <a:endParaRPr lang="en-US" altLang="zh-CN" sz="3200" b="1">
              <a:solidFill>
                <a:srgbClr val="0000FF"/>
              </a:solidFill>
              <a:latin typeface="楷体_GB2312" pitchFamily="49" charset="-122"/>
              <a:ea typeface="楷体_GB2312" pitchFamily="49" charset="-122"/>
            </a:endParaRPr>
          </a:p>
        </p:txBody>
      </p:sp>
      <p:pic>
        <p:nvPicPr>
          <p:cNvPr id="19467" name="Picture 17" descr="jj"/>
          <p:cNvPicPr>
            <a:picLocks noChangeAspect="1"/>
          </p:cNvPicPr>
          <p:nvPr/>
        </p:nvPicPr>
        <p:blipFill>
          <a:blip r:embed="rId4">
            <a:lum bright="10001" contrast="4000"/>
          </a:blip>
          <a:stretch>
            <a:fillRect/>
          </a:stretch>
        </p:blipFill>
        <p:spPr>
          <a:xfrm>
            <a:off x="7824788" y="5013325"/>
            <a:ext cx="1873250" cy="1449388"/>
          </a:xfrm>
          <a:prstGeom prst="rect">
            <a:avLst/>
          </a:prstGeom>
          <a:noFill/>
          <a:ln w="9525">
            <a:noFill/>
          </a:ln>
        </p:spPr>
      </p:pic>
      <p:pic>
        <p:nvPicPr>
          <p:cNvPr id="19468" name="Picture 18" descr="jj"/>
          <p:cNvPicPr>
            <a:picLocks noChangeAspect="1"/>
          </p:cNvPicPr>
          <p:nvPr/>
        </p:nvPicPr>
        <p:blipFill>
          <a:blip r:embed="rId4">
            <a:lum bright="10001" contrast="4000"/>
          </a:blip>
          <a:stretch>
            <a:fillRect/>
          </a:stretch>
        </p:blipFill>
        <p:spPr>
          <a:xfrm>
            <a:off x="1774825" y="333375"/>
            <a:ext cx="1873250" cy="1449388"/>
          </a:xfrm>
          <a:prstGeom prst="rect">
            <a:avLst/>
          </a:prstGeom>
          <a:noFill/>
          <a:ln w="9525">
            <a:noFill/>
          </a:ln>
        </p:spPr>
      </p:pic>
      <p:sp>
        <p:nvSpPr>
          <p:cNvPr id="3" name="矩形 14"/>
          <p:cNvSpPr/>
          <p:nvPr/>
        </p:nvSpPr>
        <p:spPr>
          <a:xfrm>
            <a:off x="7391400" y="5876925"/>
            <a:ext cx="3246120" cy="706755"/>
          </a:xfrm>
          <a:prstGeom prst="rect">
            <a:avLst/>
          </a:prstGeom>
          <a:noFill/>
          <a:ln w="9525">
            <a:noFill/>
          </a:ln>
        </p:spPr>
        <p:txBody>
          <a:bodyPr wrap="none">
            <a:spAutoFit/>
          </a:bodyPr>
          <a:lstStyle/>
          <a:p>
            <a:r>
              <a:rPr lang="en-US" altLang="zh-CN" sz="4000" b="1">
                <a:solidFill>
                  <a:srgbClr val="CC00CC"/>
                </a:solidFill>
                <a:latin typeface="黑体" pitchFamily="49" charset="-122"/>
                <a:ea typeface="黑体" pitchFamily="49" charset="-122"/>
              </a:rPr>
              <a:t>——</a:t>
            </a:r>
            <a:r>
              <a:rPr lang="zh-CN" altLang="en-US" sz="4000" b="1">
                <a:solidFill>
                  <a:srgbClr val="CC00CC"/>
                </a:solidFill>
                <a:latin typeface="黑体" pitchFamily="49" charset="-122"/>
                <a:ea typeface="黑体" pitchFamily="49" charset="-122"/>
              </a:rPr>
              <a:t>融情于景</a:t>
            </a:r>
            <a:endParaRPr lang="zh-CN" altLang="en-US" sz="4000">
              <a:latin typeface="Arial" pitchFamily="34" charset="0"/>
            </a:endParaRPr>
          </a:p>
        </p:txBody>
      </p:sp>
      <p:sp>
        <p:nvSpPr>
          <p:cNvPr id="19470" name="矩形 15"/>
          <p:cNvSpPr/>
          <p:nvPr/>
        </p:nvSpPr>
        <p:spPr>
          <a:xfrm>
            <a:off x="1524000" y="188913"/>
            <a:ext cx="9144000" cy="583565"/>
          </a:xfrm>
          <a:prstGeom prst="rect">
            <a:avLst/>
          </a:prstGeom>
          <a:noFill/>
          <a:ln w="9525">
            <a:noFill/>
          </a:ln>
        </p:spPr>
        <p:txBody>
          <a:bodyPr>
            <a:spAutoFit/>
          </a:bodyPr>
          <a:lstStyle/>
          <a:p>
            <a:r>
              <a:rPr lang="zh-CN" altLang="en-US" sz="3200" b="1">
                <a:solidFill>
                  <a:srgbClr val="0000D2"/>
                </a:solidFill>
                <a:latin typeface="微软雅黑" panose="020b0503020204020204" charset="-122"/>
                <a:ea typeface="微软雅黑" panose="020b0503020204020204" charset="-122"/>
              </a:rPr>
              <a:t>诗人</a:t>
            </a:r>
            <a:r>
              <a:rPr lang="zh-CN" altLang="zh-CN" sz="3200" b="1">
                <a:solidFill>
                  <a:srgbClr val="0000D2"/>
                </a:solidFill>
                <a:latin typeface="微软雅黑" panose="020b0503020204020204" charset="-122"/>
                <a:ea typeface="微软雅黑" panose="020b0503020204020204" charset="-122"/>
              </a:rPr>
              <a:t>描绘</a:t>
            </a:r>
            <a:r>
              <a:rPr lang="zh-CN" altLang="en-US" sz="3200" b="1">
                <a:solidFill>
                  <a:srgbClr val="0000D2"/>
                </a:solidFill>
                <a:latin typeface="微软雅黑" panose="020b0503020204020204" charset="-122"/>
                <a:ea typeface="微软雅黑" panose="020b0503020204020204" charset="-122"/>
              </a:rPr>
              <a:t>的这</a:t>
            </a:r>
            <a:r>
              <a:rPr lang="zh-CN" altLang="zh-CN" sz="3200" b="1">
                <a:solidFill>
                  <a:srgbClr val="0000D2"/>
                </a:solidFill>
                <a:latin typeface="微软雅黑" panose="020b0503020204020204" charset="-122"/>
                <a:ea typeface="微软雅黑" panose="020b0503020204020204" charset="-122"/>
              </a:rPr>
              <a:t>幅图景，给我们一种怎么样的感觉？</a:t>
            </a:r>
            <a:endParaRPr lang="zh-CN" altLang="en-US" sz="3200" b="1">
              <a:solidFill>
                <a:srgbClr val="0000D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Effect transition="in" filter="fade">
                                      <p:cBhvr>
                                        <p:cTn id="7" dur="770" decel="100000"/>
                                        <p:tgtEl>
                                          <p:spTgt spid="32772">
                                            <p:txEl>
                                              <p:pRg st="0" end="0"/>
                                            </p:txEl>
                                          </p:spTgt>
                                        </p:tgtEl>
                                      </p:cBhvr>
                                    </p:animEffect>
                                    <p:animScale>
                                      <p:cBhvr>
                                        <p:cTn id="8" dur="770" decel="100000"/>
                                        <p:tgtEl>
                                          <p:spTgt spid="32772">
                                            <p:txEl>
                                              <p:pRg st="0" end="0"/>
                                            </p:txEl>
                                          </p:spTgt>
                                        </p:tgtEl>
                                      </p:cBhvr>
                                      <p:from x="10000" y="10000"/>
                                      <p:to x="200000" y="450000"/>
                                    </p:animScale>
                                    <p:animScale>
                                      <p:cBhvr>
                                        <p:cTn id="9" dur="1230" accel="100000" fill="hold">
                                          <p:stCondLst>
                                            <p:cond delay="770"/>
                                          </p:stCondLst>
                                        </p:cTn>
                                        <p:tgtEl>
                                          <p:spTgt spid="32772">
                                            <p:txEl>
                                              <p:pRg st="0" end="0"/>
                                            </p:txEl>
                                          </p:spTgt>
                                        </p:tgtEl>
                                      </p:cBhvr>
                                      <p:from x="200000" y="450000"/>
                                      <p:to x="100000" y="100000"/>
                                    </p:animScale>
                                    <p:set>
                                      <p:cBhvr>
                                        <p:cTn id="10" dur="770" fill="hold"/>
                                        <p:tgtEl>
                                          <p:spTgt spid="32772">
                                            <p:txEl>
                                              <p:pRg st="0" end="0"/>
                                            </p:txEl>
                                          </p:spTgt>
                                        </p:tgtEl>
                                        <p:attrNameLst>
                                          <p:attrName>ppt_x</p:attrName>
                                        </p:attrNameLst>
                                      </p:cBhvr>
                                      <p:to>
                                        <p:strVal val="(0.5)"/>
                                      </p:to>
                                    </p:set>
                                    <p:anim from="(0.5)" to="(#ppt_x)" calcmode="lin" valueType="num">
                                      <p:cBhvr>
                                        <p:cTn id="11" dur="1230" accel="100000" fill="hold">
                                          <p:stCondLst>
                                            <p:cond delay="770"/>
                                          </p:stCondLst>
                                        </p:cTn>
                                        <p:tgtEl>
                                          <p:spTgt spid="32772">
                                            <p:txEl>
                                              <p:pRg st="0" end="0"/>
                                            </p:txEl>
                                          </p:spTgt>
                                        </p:tgtEl>
                                        <p:attrNameLst>
                                          <p:attrName>ppt_x</p:attrName>
                                        </p:attrNameLst>
                                      </p:cBhvr>
                                    </p:anim>
                                    <p:set>
                                      <p:cBhvr>
                                        <p:cTn id="12" dur="770" fill="hold"/>
                                        <p:tgtEl>
                                          <p:spTgt spid="32772">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2772">
                                            <p:txEl>
                                              <p:pRg st="0" end="0"/>
                                            </p:txEl>
                                          </p:spTgt>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14" presetID="53" presetClass="entr" presetSubtype="0" fill="hold" nodeType="withEffect">
                                  <p:stCondLst>
                                    <p:cond delay="0"/>
                                  </p:stCondLst>
                                  <p:childTnLst>
                                    <p:set>
                                      <p:cBhvr>
                                        <p:cTn id="15" dur="1" fill="hold">
                                          <p:stCondLst>
                                            <p:cond delay="0"/>
                                          </p:stCondLst>
                                        </p:cTn>
                                        <p:tgtEl>
                                          <p:spTgt spid="32773">
                                            <p:txEl>
                                              <p:pRg st="0" end="0"/>
                                            </p:txEl>
                                          </p:spTgt>
                                        </p:tgtEl>
                                        <p:attrNameLst>
                                          <p:attrName>style.visibility</p:attrName>
                                        </p:attrNameLst>
                                      </p:cBhvr>
                                      <p:to>
                                        <p:strVal val="visible"/>
                                      </p:to>
                                    </p:set>
                                    <p:anim calcmode="lin" valueType="num">
                                      <p:cBhvr>
                                        <p:cTn id="16" dur="500" fill="hold"/>
                                        <p:tgtEl>
                                          <p:spTgt spid="3277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2773">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32773">
                                            <p:txEl>
                                              <p:pRg st="0" end="0"/>
                                            </p:txEl>
                                          </p:spTgt>
                                        </p:tgtEl>
                                      </p:cBhvr>
                                    </p:animEffect>
                                  </p:childTnLst>
                                </p:cTn>
                              </p:par>
                              <p:par>
                                <p:cTn id="19" presetID="53" presetClass="entr" presetSubtype="0" fill="hold" nodeType="withEffect">
                                  <p:stCondLst>
                                    <p:cond delay="0"/>
                                  </p:stCondLst>
                                  <p:childTnLst>
                                    <p:set>
                                      <p:cBhvr>
                                        <p:cTn id="20" dur="1" fill="hold">
                                          <p:stCondLst>
                                            <p:cond delay="0"/>
                                          </p:stCondLst>
                                        </p:cTn>
                                        <p:tgtEl>
                                          <p:spTgt spid="32773">
                                            <p:txEl>
                                              <p:pRg st="1" end="1"/>
                                            </p:txEl>
                                          </p:spTgt>
                                        </p:tgtEl>
                                        <p:attrNameLst>
                                          <p:attrName>style.visibility</p:attrName>
                                        </p:attrNameLst>
                                      </p:cBhvr>
                                      <p:to>
                                        <p:strVal val="visible"/>
                                      </p:to>
                                    </p:set>
                                    <p:anim calcmode="lin" valueType="num">
                                      <p:cBhvr>
                                        <p:cTn id="21" dur="500" fill="hold"/>
                                        <p:tgtEl>
                                          <p:spTgt spid="3277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277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2773">
                                            <p:txEl>
                                              <p:pRg st="1" end="1"/>
                                            </p:txEl>
                                          </p:spTgt>
                                        </p:tgtEl>
                                      </p:cBhvr>
                                    </p:animEffect>
                                  </p:childTnLst>
                                </p:cTn>
                              </p:par>
                              <p:par>
                                <p:cTn id="24" presetID="53" presetClass="entr" presetSubtype="0" fill="hold" nodeType="withEffect">
                                  <p:stCondLst>
                                    <p:cond delay="0"/>
                                  </p:stCondLst>
                                  <p:childTnLst>
                                    <p:set>
                                      <p:cBhvr>
                                        <p:cTn id="25" dur="1" fill="hold">
                                          <p:stCondLst>
                                            <p:cond delay="0"/>
                                          </p:stCondLst>
                                        </p:cTn>
                                        <p:tgtEl>
                                          <p:spTgt spid="32773">
                                            <p:txEl>
                                              <p:pRg st="2" end="2"/>
                                            </p:txEl>
                                          </p:spTgt>
                                        </p:tgtEl>
                                        <p:attrNameLst>
                                          <p:attrName>style.visibility</p:attrName>
                                        </p:attrNameLst>
                                      </p:cBhvr>
                                      <p:to>
                                        <p:strVal val="visible"/>
                                      </p:to>
                                    </p:set>
                                    <p:anim calcmode="lin" valueType="num">
                                      <p:cBhvr>
                                        <p:cTn id="26" dur="500" fill="hold"/>
                                        <p:tgtEl>
                                          <p:spTgt spid="3277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277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2773">
                                            <p:txEl>
                                              <p:pRg st="2" end="2"/>
                                            </p:txEl>
                                          </p:spTgt>
                                        </p:tgtEl>
                                      </p:cBhvr>
                                    </p:animEffect>
                                  </p:childTnLst>
                                </p:cTn>
                              </p:par>
                              <p:par>
                                <p:cTn id="29" presetID="53" presetClass="entr" presetSubtype="0" fill="hold" nodeType="withEffect">
                                  <p:stCondLst>
                                    <p:cond delay="0"/>
                                  </p:stCondLst>
                                  <p:childTnLst>
                                    <p:set>
                                      <p:cBhvr>
                                        <p:cTn id="30" dur="1" fill="hold">
                                          <p:stCondLst>
                                            <p:cond delay="0"/>
                                          </p:stCondLst>
                                        </p:cTn>
                                        <p:tgtEl>
                                          <p:spTgt spid="32773">
                                            <p:txEl>
                                              <p:pRg st="3" end="3"/>
                                            </p:txEl>
                                          </p:spTgt>
                                        </p:tgtEl>
                                        <p:attrNameLst>
                                          <p:attrName>style.visibility</p:attrName>
                                        </p:attrNameLst>
                                      </p:cBhvr>
                                      <p:to>
                                        <p:strVal val="visible"/>
                                      </p:to>
                                    </p:set>
                                    <p:anim calcmode="lin" valueType="num">
                                      <p:cBhvr>
                                        <p:cTn id="31" dur="500" fill="hold"/>
                                        <p:tgtEl>
                                          <p:spTgt spid="3277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2773">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32773">
                                            <p:txEl>
                                              <p:pRg st="3" end="3"/>
                                            </p:txEl>
                                          </p:spTgt>
                                        </p:tgtEl>
                                      </p:cBhvr>
                                    </p:animEffect>
                                  </p:childTnLst>
                                </p:cTn>
                              </p:par>
                              <p:par>
                                <p:cTn id="34" presetID="53" presetClass="entr" presetSubtype="0" fill="hold" nodeType="withEffect">
                                  <p:stCondLst>
                                    <p:cond delay="0"/>
                                  </p:stCondLst>
                                  <p:childTnLst>
                                    <p:set>
                                      <p:cBhvr>
                                        <p:cTn id="35" dur="1" fill="hold">
                                          <p:stCondLst>
                                            <p:cond delay="0"/>
                                          </p:stCondLst>
                                        </p:cTn>
                                        <p:tgtEl>
                                          <p:spTgt spid="32773">
                                            <p:txEl>
                                              <p:pRg st="4" end="4"/>
                                            </p:txEl>
                                          </p:spTgt>
                                        </p:tgtEl>
                                        <p:attrNameLst>
                                          <p:attrName>style.visibility</p:attrName>
                                        </p:attrNameLst>
                                      </p:cBhvr>
                                      <p:to>
                                        <p:strVal val="visible"/>
                                      </p:to>
                                    </p:set>
                                    <p:anim calcmode="lin" valueType="num">
                                      <p:cBhvr>
                                        <p:cTn id="36" dur="500" fill="hold"/>
                                        <p:tgtEl>
                                          <p:spTgt spid="32773">
                                            <p:txEl>
                                              <p:pRg st="4" end="4"/>
                                            </p:txEl>
                                          </p:spTgt>
                                        </p:tgtEl>
                                        <p:attrNameLst>
                                          <p:attrName>ppt_w</p:attrName>
                                        </p:attrNameLst>
                                      </p:cBhvr>
                                      <p:tavLst>
                                        <p:tav tm="0">
                                          <p:val>
                                            <p:fltVal val="0"/>
                                          </p:val>
                                        </p:tav>
                                        <p:tav tm="100000">
                                          <p:val>
                                            <p:strVal val="#ppt_w"/>
                                          </p:val>
                                        </p:tav>
                                      </p:tavLst>
                                    </p:anim>
                                    <p:anim calcmode="lin" valueType="num">
                                      <p:cBhvr>
                                        <p:cTn id="37" dur="500" fill="hold"/>
                                        <p:tgtEl>
                                          <p:spTgt spid="32773">
                                            <p:txEl>
                                              <p:pRg st="4" end="4"/>
                                            </p:txEl>
                                          </p:spTgt>
                                        </p:tgtEl>
                                        <p:attrNameLst>
                                          <p:attrName>ppt_h</p:attrName>
                                        </p:attrNameLst>
                                      </p:cBhvr>
                                      <p:tavLst>
                                        <p:tav tm="0">
                                          <p:val>
                                            <p:fltVal val="0"/>
                                          </p:val>
                                        </p:tav>
                                        <p:tav tm="100000">
                                          <p:val>
                                            <p:strVal val="#ppt_h"/>
                                          </p:val>
                                        </p:tav>
                                      </p:tavLst>
                                    </p:anim>
                                    <p:animEffect transition="in" filter="fade">
                                      <p:cBhvr>
                                        <p:cTn id="38" dur="500"/>
                                        <p:tgtEl>
                                          <p:spTgt spid="32773">
                                            <p:txEl>
                                              <p:pRg st="4" end="4"/>
                                            </p:txEl>
                                          </p:spTgt>
                                        </p:tgtEl>
                                      </p:cBhvr>
                                    </p:animEffect>
                                  </p:childTnLst>
                                </p:cTn>
                              </p:par>
                              <p:par>
                                <p:cTn id="39" presetID="53" presetClass="entr" presetSubtype="0" fill="hold" nodeType="withEffect">
                                  <p:stCondLst>
                                    <p:cond delay="0"/>
                                  </p:stCondLst>
                                  <p:childTnLst>
                                    <p:set>
                                      <p:cBhvr>
                                        <p:cTn id="40" dur="1" fill="hold">
                                          <p:stCondLst>
                                            <p:cond delay="0"/>
                                          </p:stCondLst>
                                        </p:cTn>
                                        <p:tgtEl>
                                          <p:spTgt spid="32773">
                                            <p:txEl>
                                              <p:pRg st="5" end="5"/>
                                            </p:txEl>
                                          </p:spTgt>
                                        </p:tgtEl>
                                        <p:attrNameLst>
                                          <p:attrName>style.visibility</p:attrName>
                                        </p:attrNameLst>
                                      </p:cBhvr>
                                      <p:to>
                                        <p:strVal val="visible"/>
                                      </p:to>
                                    </p:set>
                                    <p:anim calcmode="lin" valueType="num">
                                      <p:cBhvr>
                                        <p:cTn id="41" dur="500" fill="hold"/>
                                        <p:tgtEl>
                                          <p:spTgt spid="32773">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32773">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32773">
                                            <p:txEl>
                                              <p:pRg st="5" end="5"/>
                                            </p:txEl>
                                          </p:spTgt>
                                        </p:tgtEl>
                                      </p:cBhvr>
                                    </p:animEffect>
                                  </p:childTnLst>
                                </p:cTn>
                              </p:par>
                              <p:par>
                                <p:cTn id="44" presetID="53" presetClass="entr" presetSubtype="0" fill="hold" nodeType="withEffect">
                                  <p:stCondLst>
                                    <p:cond delay="0"/>
                                  </p:stCondLst>
                                  <p:childTnLst>
                                    <p:set>
                                      <p:cBhvr>
                                        <p:cTn id="45" dur="1" fill="hold">
                                          <p:stCondLst>
                                            <p:cond delay="0"/>
                                          </p:stCondLst>
                                        </p:cTn>
                                        <p:tgtEl>
                                          <p:spTgt spid="32773">
                                            <p:txEl>
                                              <p:pRg st="6" end="6"/>
                                            </p:txEl>
                                          </p:spTgt>
                                        </p:tgtEl>
                                        <p:attrNameLst>
                                          <p:attrName>style.visibility</p:attrName>
                                        </p:attrNameLst>
                                      </p:cBhvr>
                                      <p:to>
                                        <p:strVal val="visible"/>
                                      </p:to>
                                    </p:set>
                                    <p:anim calcmode="lin" valueType="num">
                                      <p:cBhvr>
                                        <p:cTn id="46" dur="500" fill="hold"/>
                                        <p:tgtEl>
                                          <p:spTgt spid="32773">
                                            <p:txEl>
                                              <p:pRg st="6" end="6"/>
                                            </p:txEl>
                                          </p:spTgt>
                                        </p:tgtEl>
                                        <p:attrNameLst>
                                          <p:attrName>ppt_w</p:attrName>
                                        </p:attrNameLst>
                                      </p:cBhvr>
                                      <p:tavLst>
                                        <p:tav tm="0">
                                          <p:val>
                                            <p:fltVal val="0"/>
                                          </p:val>
                                        </p:tav>
                                        <p:tav tm="100000">
                                          <p:val>
                                            <p:strVal val="#ppt_w"/>
                                          </p:val>
                                        </p:tav>
                                      </p:tavLst>
                                    </p:anim>
                                    <p:anim calcmode="lin" valueType="num">
                                      <p:cBhvr>
                                        <p:cTn id="47" dur="500" fill="hold"/>
                                        <p:tgtEl>
                                          <p:spTgt spid="32773">
                                            <p:txEl>
                                              <p:pRg st="6" end="6"/>
                                            </p:txEl>
                                          </p:spTgt>
                                        </p:tgtEl>
                                        <p:attrNameLst>
                                          <p:attrName>ppt_h</p:attrName>
                                        </p:attrNameLst>
                                      </p:cBhvr>
                                      <p:tavLst>
                                        <p:tav tm="0">
                                          <p:val>
                                            <p:fltVal val="0"/>
                                          </p:val>
                                        </p:tav>
                                        <p:tav tm="100000">
                                          <p:val>
                                            <p:strVal val="#ppt_h"/>
                                          </p:val>
                                        </p:tav>
                                      </p:tavLst>
                                    </p:anim>
                                    <p:animEffect transition="in" filter="fade">
                                      <p:cBhvr>
                                        <p:cTn id="48" dur="500"/>
                                        <p:tgtEl>
                                          <p:spTgt spid="32773">
                                            <p:txEl>
                                              <p:pRg st="6" end="6"/>
                                            </p:txEl>
                                          </p:spTgt>
                                        </p:tgtEl>
                                      </p:cBhvr>
                                    </p:animEffect>
                                  </p:childTnLst>
                                </p:cTn>
                              </p:par>
                              <p:par>
                                <p:cTn id="49" presetID="53" presetClass="entr" presetSubtype="0" fill="hold" nodeType="withEffect">
                                  <p:stCondLst>
                                    <p:cond delay="0"/>
                                  </p:stCondLst>
                                  <p:childTnLst>
                                    <p:set>
                                      <p:cBhvr>
                                        <p:cTn id="50" dur="1" fill="hold">
                                          <p:stCondLst>
                                            <p:cond delay="0"/>
                                          </p:stCondLst>
                                        </p:cTn>
                                        <p:tgtEl>
                                          <p:spTgt spid="32773">
                                            <p:txEl>
                                              <p:pRg st="7" end="7"/>
                                            </p:txEl>
                                          </p:spTgt>
                                        </p:tgtEl>
                                        <p:attrNameLst>
                                          <p:attrName>style.visibility</p:attrName>
                                        </p:attrNameLst>
                                      </p:cBhvr>
                                      <p:to>
                                        <p:strVal val="visible"/>
                                      </p:to>
                                    </p:set>
                                    <p:anim calcmode="lin" valueType="num">
                                      <p:cBhvr>
                                        <p:cTn id="51" dur="500" fill="hold"/>
                                        <p:tgtEl>
                                          <p:spTgt spid="32773">
                                            <p:txEl>
                                              <p:pRg st="7" end="7"/>
                                            </p:txEl>
                                          </p:spTgt>
                                        </p:tgtEl>
                                        <p:attrNameLst>
                                          <p:attrName>ppt_w</p:attrName>
                                        </p:attrNameLst>
                                      </p:cBhvr>
                                      <p:tavLst>
                                        <p:tav tm="0">
                                          <p:val>
                                            <p:fltVal val="0"/>
                                          </p:val>
                                        </p:tav>
                                        <p:tav tm="100000">
                                          <p:val>
                                            <p:strVal val="#ppt_w"/>
                                          </p:val>
                                        </p:tav>
                                      </p:tavLst>
                                    </p:anim>
                                    <p:anim calcmode="lin" valueType="num">
                                      <p:cBhvr>
                                        <p:cTn id="52" dur="500" fill="hold"/>
                                        <p:tgtEl>
                                          <p:spTgt spid="32773">
                                            <p:txEl>
                                              <p:pRg st="7" end="7"/>
                                            </p:txEl>
                                          </p:spTgt>
                                        </p:tgtEl>
                                        <p:attrNameLst>
                                          <p:attrName>ppt_h</p:attrName>
                                        </p:attrNameLst>
                                      </p:cBhvr>
                                      <p:tavLst>
                                        <p:tav tm="0">
                                          <p:val>
                                            <p:fltVal val="0"/>
                                          </p:val>
                                        </p:tav>
                                        <p:tav tm="100000">
                                          <p:val>
                                            <p:strVal val="#ppt_h"/>
                                          </p:val>
                                        </p:tav>
                                      </p:tavLst>
                                    </p:anim>
                                    <p:animEffect transition="in" filter="fade">
                                      <p:cBhvr>
                                        <p:cTn id="53" dur="500"/>
                                        <p:tgtEl>
                                          <p:spTgt spid="32773">
                                            <p:txEl>
                                              <p:pRg st="7" end="7"/>
                                            </p:txEl>
                                          </p:spTgt>
                                        </p:tgtEl>
                                      </p:cBhvr>
                                    </p:animEffect>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53" presetClass="entr" presetSubtype="0" fill="hold" nodeType="clickEffect">
                                  <p:stCondLst>
                                    <p:cond delay="0"/>
                                  </p:stCondLst>
                                  <p:childTnLst>
                                    <p:set>
                                      <p:cBhvr>
                                        <p:cTn id="58" dur="1" fill="hold">
                                          <p:stCondLst>
                                            <p:cond delay="0"/>
                                          </p:stCondLst>
                                        </p:cTn>
                                        <p:tgtEl>
                                          <p:spTgt spid="32774">
                                            <p:txEl>
                                              <p:pRg st="0" end="0"/>
                                            </p:txEl>
                                          </p:spTgt>
                                        </p:tgtEl>
                                        <p:attrNameLst>
                                          <p:attrName>style.visibility</p:attrName>
                                        </p:attrNameLst>
                                      </p:cBhvr>
                                      <p:to>
                                        <p:strVal val="visible"/>
                                      </p:to>
                                    </p:set>
                                    <p:anim calcmode="lin" valueType="num">
                                      <p:cBhvr>
                                        <p:cTn id="59" dur="500" fill="hold"/>
                                        <p:tgtEl>
                                          <p:spTgt spid="32774">
                                            <p:txEl>
                                              <p:pRg st="0" end="0"/>
                                            </p:txEl>
                                          </p:spTgt>
                                        </p:tgtEl>
                                        <p:attrNameLst>
                                          <p:attrName>ppt_w</p:attrName>
                                        </p:attrNameLst>
                                      </p:cBhvr>
                                      <p:tavLst>
                                        <p:tav tm="0">
                                          <p:val>
                                            <p:fltVal val="0"/>
                                          </p:val>
                                        </p:tav>
                                        <p:tav tm="100000">
                                          <p:val>
                                            <p:strVal val="#ppt_w"/>
                                          </p:val>
                                        </p:tav>
                                      </p:tavLst>
                                    </p:anim>
                                    <p:anim calcmode="lin" valueType="num">
                                      <p:cBhvr>
                                        <p:cTn id="60" dur="500" fill="hold"/>
                                        <p:tgtEl>
                                          <p:spTgt spid="32774">
                                            <p:txEl>
                                              <p:pRg st="0" end="0"/>
                                            </p:txEl>
                                          </p:spTgt>
                                        </p:tgtEl>
                                        <p:attrNameLst>
                                          <p:attrName>ppt_h</p:attrName>
                                        </p:attrNameLst>
                                      </p:cBhvr>
                                      <p:tavLst>
                                        <p:tav tm="0">
                                          <p:val>
                                            <p:fltVal val="0"/>
                                          </p:val>
                                        </p:tav>
                                        <p:tav tm="100000">
                                          <p:val>
                                            <p:strVal val="#ppt_h"/>
                                          </p:val>
                                        </p:tav>
                                      </p:tavLst>
                                    </p:anim>
                                    <p:animEffect transition="in" filter="fade">
                                      <p:cBhvr>
                                        <p:cTn id="61" dur="500"/>
                                        <p:tgtEl>
                                          <p:spTgt spid="32774">
                                            <p:txEl>
                                              <p:pRg st="0" end="0"/>
                                            </p:txEl>
                                          </p:spTgt>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2775">
                                            <p:txEl>
                                              <p:pRg st="0" end="0"/>
                                            </p:txEl>
                                          </p:spTgt>
                                        </p:tgtEl>
                                        <p:attrNameLst>
                                          <p:attrName>style.visibility</p:attrName>
                                        </p:attrNameLst>
                                      </p:cBhvr>
                                      <p:to>
                                        <p:strVal val="visible"/>
                                      </p:to>
                                    </p:set>
                                    <p:anim calcmode="lin" valueType="num">
                                      <p:cBhvr additive="base">
                                        <p:cTn id="67" dur="500" fill="hold"/>
                                        <p:tgtEl>
                                          <p:spTgt spid="32775">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7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indefinite"/>
                            </p:stCondLst>
                          </p:cTn>
                        </p:par>
                        <p:par>
                          <p:cTn id="71" fill="hold" nodeType="afterGroup">
                            <p:stCondLst>
                              <p:cond delay="0"/>
                            </p:stCondLst>
                            <p:childTnLst>
                              <p:par>
                                <p:cTn id="72" presetID="9" presetClass="entr" presetSubtype="0" fill="hold" nodeType="click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dissolve">
                                      <p:cBhvr>
                                        <p:cTn id="74" dur="500"/>
                                        <p:tgtEl>
                                          <p:spTgt spid="2"/>
                                        </p:tgtEl>
                                      </p:cBhvr>
                                    </p:animEffect>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32781"/>
                                        </p:tgtEl>
                                        <p:attrNameLst>
                                          <p:attrName>style.visibility</p:attrName>
                                        </p:attrNameLst>
                                      </p:cBhvr>
                                      <p:to>
                                        <p:strVal val="visible"/>
                                      </p:to>
                                    </p:set>
                                    <p:anim calcmode="lin" valueType="num">
                                      <p:cBhvr additive="base">
                                        <p:cTn id="80" dur="500" fill="hold"/>
                                        <p:tgtEl>
                                          <p:spTgt spid="32781"/>
                                        </p:tgtEl>
                                        <p:attrNameLst>
                                          <p:attrName>ppt_x</p:attrName>
                                        </p:attrNameLst>
                                      </p:cBhvr>
                                      <p:tavLst>
                                        <p:tav tm="0">
                                          <p:val>
                                            <p:strVal val="#ppt_x"/>
                                          </p:val>
                                        </p:tav>
                                        <p:tav tm="100000">
                                          <p:val>
                                            <p:strVal val="#ppt_x"/>
                                          </p:val>
                                        </p:tav>
                                      </p:tavLst>
                                    </p:anim>
                                    <p:anim calcmode="lin" valueType="num">
                                      <p:cBhvr additive="base">
                                        <p:cTn id="81"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indefinite"/>
                            </p:stCondLst>
                          </p:cTn>
                        </p:par>
                        <p:par>
                          <p:cTn id="84" fill="hold" nodeType="afterGroup">
                            <p:stCondLst>
                              <p:cond delay="0"/>
                            </p:stCondLst>
                            <p:childTnLst>
                              <p:par>
                                <p:cTn id="85" presetID="42" presetClass="entr" presetSubtype="0" fill="hold" grpId="1" nodeType="clickEffect">
                                  <p:stCondLst>
                                    <p:cond delay="0"/>
                                  </p:stCondLst>
                                  <p:childTnLst>
                                    <p:set>
                                      <p:cBhvr>
                                        <p:cTn id="86" dur="1" fill="hold">
                                          <p:stCondLst>
                                            <p:cond delay="0"/>
                                          </p:stCondLst>
                                        </p:cTn>
                                        <p:tgtEl>
                                          <p:spTgt spid="32782"/>
                                        </p:tgtEl>
                                        <p:attrNameLst>
                                          <p:attrName>style.visibility</p:attrName>
                                        </p:attrNameLst>
                                      </p:cBhvr>
                                      <p:to>
                                        <p:strVal val="visible"/>
                                      </p:to>
                                    </p:set>
                                    <p:animEffect transition="in" filter="fade">
                                      <p:cBhvr>
                                        <p:cTn id="87" dur="1000"/>
                                        <p:tgtEl>
                                          <p:spTgt spid="32782"/>
                                        </p:tgtEl>
                                      </p:cBhvr>
                                    </p:animEffect>
                                    <p:anim calcmode="lin" valueType="num">
                                      <p:cBhvr>
                                        <p:cTn id="88" dur="1000" fill="hold"/>
                                        <p:tgtEl>
                                          <p:spTgt spid="32782"/>
                                        </p:tgtEl>
                                        <p:attrNameLst>
                                          <p:attrName>ppt_x</p:attrName>
                                        </p:attrNameLst>
                                      </p:cBhvr>
                                      <p:tavLst>
                                        <p:tav tm="0">
                                          <p:val>
                                            <p:strVal val="#ppt_x"/>
                                          </p:val>
                                        </p:tav>
                                        <p:tav tm="100000">
                                          <p:val>
                                            <p:strVal val="#ppt_x"/>
                                          </p:val>
                                        </p:tav>
                                      </p:tavLst>
                                    </p:anim>
                                    <p:anim calcmode="lin" valueType="num">
                                      <p:cBhvr>
                                        <p:cTn id="89" dur="1000" fill="hold"/>
                                        <p:tgtEl>
                                          <p:spTgt spid="32782"/>
                                        </p:tgtEl>
                                        <p:attrNameLst>
                                          <p:attrName>ppt_y</p:attrName>
                                        </p:attrNameLst>
                                      </p:cBhvr>
                                      <p:tavLst>
                                        <p:tav tm="0">
                                          <p:val>
                                            <p:strVal val="#ppt_y+.1"/>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3" presetClass="entr" presetSubtype="10" fill="hold" grpId="2" nodeType="clickEffect">
                                  <p:stCondLst>
                                    <p:cond delay="0"/>
                                  </p:stCondLst>
                                  <p:childTnLst>
                                    <p:set>
                                      <p:cBhvr>
                                        <p:cTn id="94" dur="1" fill="hold">
                                          <p:stCondLst>
                                            <p:cond delay="0"/>
                                          </p:stCondLst>
                                        </p:cTn>
                                        <p:tgtEl>
                                          <p:spTgt spid="32783"/>
                                        </p:tgtEl>
                                        <p:attrNameLst>
                                          <p:attrName>style.visibility</p:attrName>
                                        </p:attrNameLst>
                                      </p:cBhvr>
                                      <p:to>
                                        <p:strVal val="visible"/>
                                      </p:to>
                                    </p:set>
                                    <p:animEffect transition="in" filter="blinds(horizontal)">
                                      <p:cBhvr>
                                        <p:cTn id="95" dur="500"/>
                                        <p:tgtEl>
                                          <p:spTgt spid="32783"/>
                                        </p:tgtEl>
                                      </p:cBhvr>
                                    </p:animEffect>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53" presetClass="entr" presetSubtype="0" fill="hold" nodeType="clickEffect">
                                  <p:stCondLst>
                                    <p:cond delay="0"/>
                                  </p:stCondLst>
                                  <p:childTnLst>
                                    <p:set>
                                      <p:cBhvr>
                                        <p:cTn id="100" dur="1" fill="hold">
                                          <p:stCondLst>
                                            <p:cond delay="0"/>
                                          </p:stCondLst>
                                        </p:cTn>
                                        <p:tgtEl>
                                          <p:spTgt spid="32776">
                                            <p:txEl>
                                              <p:pRg st="0" end="0"/>
                                            </p:txEl>
                                          </p:spTgt>
                                        </p:tgtEl>
                                        <p:attrNameLst>
                                          <p:attrName>style.visibility</p:attrName>
                                        </p:attrNameLst>
                                      </p:cBhvr>
                                      <p:to>
                                        <p:strVal val="visible"/>
                                      </p:to>
                                    </p:set>
                                    <p:anim calcmode="lin" valueType="num">
                                      <p:cBhvr>
                                        <p:cTn id="101" dur="500" fill="hold"/>
                                        <p:tgtEl>
                                          <p:spTgt spid="32776">
                                            <p:txEl>
                                              <p:pRg st="0" end="0"/>
                                            </p:txEl>
                                          </p:spTgt>
                                        </p:tgtEl>
                                        <p:attrNameLst>
                                          <p:attrName>ppt_w</p:attrName>
                                        </p:attrNameLst>
                                      </p:cBhvr>
                                      <p:tavLst>
                                        <p:tav tm="0">
                                          <p:val>
                                            <p:fltVal val="0"/>
                                          </p:val>
                                        </p:tav>
                                        <p:tav tm="100000">
                                          <p:val>
                                            <p:strVal val="#ppt_w"/>
                                          </p:val>
                                        </p:tav>
                                      </p:tavLst>
                                    </p:anim>
                                    <p:anim calcmode="lin" valueType="num">
                                      <p:cBhvr>
                                        <p:cTn id="102" dur="500" fill="hold"/>
                                        <p:tgtEl>
                                          <p:spTgt spid="32776">
                                            <p:txEl>
                                              <p:pRg st="0" end="0"/>
                                            </p:txEl>
                                          </p:spTgt>
                                        </p:tgtEl>
                                        <p:attrNameLst>
                                          <p:attrName>ppt_h</p:attrName>
                                        </p:attrNameLst>
                                      </p:cBhvr>
                                      <p:tavLst>
                                        <p:tav tm="0">
                                          <p:val>
                                            <p:fltVal val="0"/>
                                          </p:val>
                                        </p:tav>
                                        <p:tav tm="100000">
                                          <p:val>
                                            <p:strVal val="#ppt_h"/>
                                          </p:val>
                                        </p:tav>
                                      </p:tavLst>
                                    </p:anim>
                                    <p:animEffect transition="in" filter="fade">
                                      <p:cBhvr>
                                        <p:cTn id="103" dur="500"/>
                                        <p:tgtEl>
                                          <p:spTgt spid="32776">
                                            <p:txEl>
                                              <p:pRg st="0" end="0"/>
                                            </p:txEl>
                                          </p:spTgt>
                                        </p:tgtEl>
                                      </p:cBhvr>
                                    </p:animEffect>
                                  </p:childTnLst>
                                </p:cTn>
                              </p:par>
                            </p:childTnLst>
                          </p:cTn>
                        </p:par>
                      </p:childTnLst>
                    </p:cTn>
                  </p:par>
                  <p:par>
                    <p:cTn id="104" fill="hold" nodeType="clickPar">
                      <p:stCondLst>
                        <p:cond delay="indefinite"/>
                      </p:stCondLst>
                      <p:childTnLst>
                        <p:par>
                          <p:cTn id="105" fill="hold" nodeType="withGroup">
                            <p:stCondLst>
                              <p:cond delay="indefinite"/>
                            </p:stCondLst>
                          </p:cTn>
                        </p:par>
                        <p:par>
                          <p:cTn id="106" fill="hold" nodeType="afterGroup">
                            <p:stCondLst>
                              <p:cond delay="0"/>
                            </p:stCondLst>
                            <p:childTnLst>
                              <p:par>
                                <p:cTn id="107" presetID="53" presetClass="entr" presetSubtype="0" fill="hold" nodeType="clickEffect">
                                  <p:stCondLst>
                                    <p:cond delay="0"/>
                                  </p:stCondLst>
                                  <p:childTnLst>
                                    <p:set>
                                      <p:cBhvr>
                                        <p:cTn id="108" dur="1" fill="hold">
                                          <p:stCondLst>
                                            <p:cond delay="0"/>
                                          </p:stCondLst>
                                        </p:cTn>
                                        <p:tgtEl>
                                          <p:spTgt spid="32776">
                                            <p:txEl>
                                              <p:pRg st="1" end="1"/>
                                            </p:txEl>
                                          </p:spTgt>
                                        </p:tgtEl>
                                        <p:attrNameLst>
                                          <p:attrName>style.visibility</p:attrName>
                                        </p:attrNameLst>
                                      </p:cBhvr>
                                      <p:to>
                                        <p:strVal val="visible"/>
                                      </p:to>
                                    </p:set>
                                    <p:anim calcmode="lin" valueType="num">
                                      <p:cBhvr>
                                        <p:cTn id="109" dur="500" fill="hold"/>
                                        <p:tgtEl>
                                          <p:spTgt spid="32776">
                                            <p:txEl>
                                              <p:pRg st="1" end="1"/>
                                            </p:txEl>
                                          </p:spTgt>
                                        </p:tgtEl>
                                        <p:attrNameLst>
                                          <p:attrName>ppt_w</p:attrName>
                                        </p:attrNameLst>
                                      </p:cBhvr>
                                      <p:tavLst>
                                        <p:tav tm="0">
                                          <p:val>
                                            <p:fltVal val="0"/>
                                          </p:val>
                                        </p:tav>
                                        <p:tav tm="100000">
                                          <p:val>
                                            <p:strVal val="#ppt_w"/>
                                          </p:val>
                                        </p:tav>
                                      </p:tavLst>
                                    </p:anim>
                                    <p:anim calcmode="lin" valueType="num">
                                      <p:cBhvr>
                                        <p:cTn id="110" dur="500" fill="hold"/>
                                        <p:tgtEl>
                                          <p:spTgt spid="32776">
                                            <p:txEl>
                                              <p:pRg st="1" end="1"/>
                                            </p:txEl>
                                          </p:spTgt>
                                        </p:tgtEl>
                                        <p:attrNameLst>
                                          <p:attrName>ppt_h</p:attrName>
                                        </p:attrNameLst>
                                      </p:cBhvr>
                                      <p:tavLst>
                                        <p:tav tm="0">
                                          <p:val>
                                            <p:fltVal val="0"/>
                                          </p:val>
                                        </p:tav>
                                        <p:tav tm="100000">
                                          <p:val>
                                            <p:strVal val="#ppt_h"/>
                                          </p:val>
                                        </p:tav>
                                      </p:tavLst>
                                    </p:anim>
                                    <p:animEffect transition="in" filter="fade">
                                      <p:cBhvr>
                                        <p:cTn id="111" dur="500"/>
                                        <p:tgtEl>
                                          <p:spTgt spid="32776">
                                            <p:txEl>
                                              <p:pRg st="1" end="1"/>
                                            </p:txEl>
                                          </p:spTgt>
                                        </p:tgtEl>
                                      </p:cBhvr>
                                    </p:animEffect>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53" presetClass="entr" presetSubtype="0" fill="hold" nodeType="clickEffect">
                                  <p:stCondLst>
                                    <p:cond delay="0"/>
                                  </p:stCondLst>
                                  <p:childTnLst>
                                    <p:set>
                                      <p:cBhvr>
                                        <p:cTn id="116" dur="1" fill="hold">
                                          <p:stCondLst>
                                            <p:cond delay="0"/>
                                          </p:stCondLst>
                                        </p:cTn>
                                        <p:tgtEl>
                                          <p:spTgt spid="32776">
                                            <p:txEl>
                                              <p:pRg st="2" end="2"/>
                                            </p:txEl>
                                          </p:spTgt>
                                        </p:tgtEl>
                                        <p:attrNameLst>
                                          <p:attrName>style.visibility</p:attrName>
                                        </p:attrNameLst>
                                      </p:cBhvr>
                                      <p:to>
                                        <p:strVal val="visible"/>
                                      </p:to>
                                    </p:set>
                                    <p:anim calcmode="lin" valueType="num">
                                      <p:cBhvr>
                                        <p:cTn id="117" dur="500" fill="hold"/>
                                        <p:tgtEl>
                                          <p:spTgt spid="32776">
                                            <p:txEl>
                                              <p:pRg st="2" end="2"/>
                                            </p:txEl>
                                          </p:spTgt>
                                        </p:tgtEl>
                                        <p:attrNameLst>
                                          <p:attrName>ppt_w</p:attrName>
                                        </p:attrNameLst>
                                      </p:cBhvr>
                                      <p:tavLst>
                                        <p:tav tm="0">
                                          <p:val>
                                            <p:fltVal val="0"/>
                                          </p:val>
                                        </p:tav>
                                        <p:tav tm="100000">
                                          <p:val>
                                            <p:strVal val="#ppt_w"/>
                                          </p:val>
                                        </p:tav>
                                      </p:tavLst>
                                    </p:anim>
                                    <p:anim calcmode="lin" valueType="num">
                                      <p:cBhvr>
                                        <p:cTn id="118" dur="500" fill="hold"/>
                                        <p:tgtEl>
                                          <p:spTgt spid="32776">
                                            <p:txEl>
                                              <p:pRg st="2" end="2"/>
                                            </p:txEl>
                                          </p:spTgt>
                                        </p:tgtEl>
                                        <p:attrNameLst>
                                          <p:attrName>ppt_h</p:attrName>
                                        </p:attrNameLst>
                                      </p:cBhvr>
                                      <p:tavLst>
                                        <p:tav tm="0">
                                          <p:val>
                                            <p:fltVal val="0"/>
                                          </p:val>
                                        </p:tav>
                                        <p:tav tm="100000">
                                          <p:val>
                                            <p:strVal val="#ppt_h"/>
                                          </p:val>
                                        </p:tav>
                                      </p:tavLst>
                                    </p:anim>
                                    <p:animEffect transition="in" filter="fade">
                                      <p:cBhvr>
                                        <p:cTn id="119" dur="500"/>
                                        <p:tgtEl>
                                          <p:spTgt spid="32776">
                                            <p:txEl>
                                              <p:pRg st="2" end="2"/>
                                            </p:txEl>
                                          </p:spTgt>
                                        </p:tgtEl>
                                      </p:cBhvr>
                                    </p:animEffect>
                                  </p:childTnLst>
                                </p:cTn>
                              </p:par>
                            </p:childTnLst>
                          </p:cTn>
                        </p:par>
                      </p:childTnLst>
                    </p:cTn>
                  </p:par>
                  <p:par>
                    <p:cTn id="120" fill="hold" nodeType="clickPar">
                      <p:stCondLst>
                        <p:cond delay="indefinite"/>
                      </p:stCondLst>
                      <p:childTnLst>
                        <p:par>
                          <p:cTn id="121" fill="hold" nodeType="withGroup">
                            <p:stCondLst>
                              <p:cond delay="indefinite"/>
                            </p:stCondLst>
                          </p:cTn>
                        </p:par>
                        <p:par>
                          <p:cTn id="122" fill="hold" nodeType="afterGroup">
                            <p:stCondLst>
                              <p:cond delay="0"/>
                            </p:stCondLst>
                            <p:childTnLst>
                              <p:par>
                                <p:cTn id="123" presetID="3" presetClass="entr" presetSubtype="10" fill="hold" grpId="3" nodeType="clickEffect">
                                  <p:stCondLst>
                                    <p:cond delay="0"/>
                                  </p:stCondLst>
                                  <p:childTnLst>
                                    <p:set>
                                      <p:cBhvr>
                                        <p:cTn id="124" dur="1" fill="hold">
                                          <p:stCondLst>
                                            <p:cond delay="0"/>
                                          </p:stCondLst>
                                        </p:cTn>
                                        <p:tgtEl>
                                          <p:spTgt spid="3"/>
                                        </p:tgtEl>
                                        <p:attrNameLst>
                                          <p:attrName>style.visibility</p:attrName>
                                        </p:attrNameLst>
                                      </p:cBhvr>
                                      <p:to>
                                        <p:strVal val="visible"/>
                                      </p:to>
                                    </p:set>
                                    <p:animEffect transition="in" filter="blinds(horizontal)">
                                      <p:cBhvr>
                                        <p:cTn id="125" dur="500"/>
                                        <p:tgtEl>
                                          <p:spTgt spid="3"/>
                                        </p:tgtEl>
                                      </p:cBhvr>
                                    </p:animEffect>
                                  </p:childTnLst>
                                </p:cTn>
                              </p:par>
                            </p:childTnLst>
                          </p:cTn>
                        </p:par>
                      </p:childTnLst>
                    </p:cTn>
                  </p:par>
                  <p:par>
                    <p:cTn id="126" fill="hold" nodeType="clickPar">
                      <p:stCondLst>
                        <p:cond delay="indefinite"/>
                      </p:stCondLst>
                      <p:childTnLst>
                        <p:par>
                          <p:cTn id="127" fill="hold" nodeType="withGroup">
                            <p:stCondLst>
                              <p:cond delay="indefinite"/>
                            </p:stCondLst>
                          </p:cTn>
                        </p:par>
                        <p:par>
                          <p:cTn id="128" fill="hold" nodeType="afterGroup">
                            <p:stCondLst>
                              <p:cond delay="0"/>
                            </p:stCondLst>
                            <p:childTnLst>
                              <p:par>
                                <p:cTn id="129" presetID="6" presetClass="emph" presetSubtype="0" fill="hold" grpId="4" nodeType="clickEffect">
                                  <p:stCondLst>
                                    <p:cond delay="0"/>
                                  </p:stCondLst>
                                  <p:childTnLst>
                                    <p:animScale>
                                      <p:cBhvr>
                                        <p:cTn id="130"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p:bldP spid="32782" grpId="1"/>
      <p:bldP spid="32783" grpId="2"/>
      <p:bldP spid="3" grpId="3"/>
      <p:bldP spid="3" grpId="4"/>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7347" name="Text Box 3"/>
          <p:cNvSpPr txBox="1"/>
          <p:nvPr/>
        </p:nvSpPr>
        <p:spPr>
          <a:xfrm>
            <a:off x="6815138" y="3973513"/>
            <a:ext cx="576262" cy="460375"/>
          </a:xfrm>
          <a:prstGeom prst="rect">
            <a:avLst/>
          </a:prstGeom>
          <a:noFill/>
          <a:ln w="9525">
            <a:noFill/>
          </a:ln>
        </p:spPr>
        <p:txBody>
          <a:bodyPr>
            <a:spAutoFit/>
          </a:bodyPr>
          <a:lstStyle/>
          <a:p>
            <a:pPr>
              <a:spcBef>
                <a:spcPct val="50000"/>
              </a:spcBef>
            </a:pPr>
            <a:r>
              <a:rPr lang="zh-CN" altLang="en-US" sz="2400" b="1">
                <a:solidFill>
                  <a:srgbClr val="CC0000"/>
                </a:solidFill>
                <a:latin typeface="Arial" pitchFamily="34" charset="0"/>
              </a:rPr>
              <a:t>归</a:t>
            </a:r>
          </a:p>
        </p:txBody>
      </p:sp>
      <p:sp>
        <p:nvSpPr>
          <p:cNvPr id="57348" name="Text Box 4"/>
          <p:cNvSpPr txBox="1"/>
          <p:nvPr/>
        </p:nvSpPr>
        <p:spPr>
          <a:xfrm>
            <a:off x="6816725" y="3422650"/>
            <a:ext cx="576263" cy="460375"/>
          </a:xfrm>
          <a:prstGeom prst="rect">
            <a:avLst/>
          </a:prstGeom>
          <a:noFill/>
          <a:ln w="9525">
            <a:noFill/>
          </a:ln>
        </p:spPr>
        <p:txBody>
          <a:bodyPr>
            <a:spAutoFit/>
          </a:bodyPr>
          <a:lstStyle/>
          <a:p>
            <a:pPr>
              <a:spcBef>
                <a:spcPct val="50000"/>
              </a:spcBef>
            </a:pPr>
            <a:r>
              <a:rPr lang="zh-CN" altLang="en-US" sz="2400" b="1">
                <a:solidFill>
                  <a:srgbClr val="CC0000"/>
                </a:solidFill>
                <a:latin typeface="Arial" pitchFamily="34" charset="0"/>
              </a:rPr>
              <a:t>恋</a:t>
            </a:r>
          </a:p>
        </p:txBody>
      </p:sp>
      <p:sp>
        <p:nvSpPr>
          <p:cNvPr id="57349" name="Text Box 5"/>
          <p:cNvSpPr txBox="1"/>
          <p:nvPr/>
        </p:nvSpPr>
        <p:spPr>
          <a:xfrm>
            <a:off x="4008438" y="2997200"/>
            <a:ext cx="719137" cy="583565"/>
          </a:xfrm>
          <a:prstGeom prst="rect">
            <a:avLst/>
          </a:prstGeom>
          <a:noFill/>
          <a:ln w="9525">
            <a:noFill/>
          </a:ln>
        </p:spPr>
        <p:txBody>
          <a:bodyPr>
            <a:spAutoFit/>
          </a:bodyPr>
          <a:lstStyle/>
          <a:p>
            <a:pPr>
              <a:spcBef>
                <a:spcPct val="50000"/>
              </a:spcBef>
            </a:pPr>
            <a:r>
              <a:rPr lang="zh-CN" altLang="en-US" sz="3200" b="1">
                <a:solidFill>
                  <a:schemeClr val="hlink"/>
                </a:solidFill>
                <a:latin typeface="Arial" pitchFamily="34" charset="0"/>
              </a:rPr>
              <a:t>厌</a:t>
            </a:r>
          </a:p>
        </p:txBody>
      </p:sp>
      <p:sp>
        <p:nvSpPr>
          <p:cNvPr id="57350" name="Text Box 6"/>
          <p:cNvSpPr txBox="1"/>
          <p:nvPr/>
        </p:nvSpPr>
        <p:spPr>
          <a:xfrm>
            <a:off x="4008438" y="3789363"/>
            <a:ext cx="719137" cy="583565"/>
          </a:xfrm>
          <a:prstGeom prst="rect">
            <a:avLst/>
          </a:prstGeom>
          <a:noFill/>
          <a:ln w="9525">
            <a:noFill/>
          </a:ln>
        </p:spPr>
        <p:txBody>
          <a:bodyPr>
            <a:spAutoFit/>
          </a:bodyPr>
          <a:lstStyle/>
          <a:p>
            <a:pPr>
              <a:spcBef>
                <a:spcPct val="50000"/>
              </a:spcBef>
            </a:pPr>
            <a:r>
              <a:rPr lang="zh-CN" altLang="en-US" sz="3200" b="1">
                <a:solidFill>
                  <a:schemeClr val="hlink"/>
                </a:solidFill>
                <a:latin typeface="Arial" pitchFamily="34" charset="0"/>
              </a:rPr>
              <a:t>弃</a:t>
            </a:r>
          </a:p>
        </p:txBody>
      </p:sp>
      <p:sp>
        <p:nvSpPr>
          <p:cNvPr id="57351" name="Text Box 7"/>
          <p:cNvSpPr txBox="1"/>
          <p:nvPr/>
        </p:nvSpPr>
        <p:spPr>
          <a:xfrm>
            <a:off x="6456363" y="2133600"/>
            <a:ext cx="1727200" cy="706755"/>
          </a:xfrm>
          <a:prstGeom prst="rect">
            <a:avLst/>
          </a:prstGeom>
          <a:noFill/>
          <a:ln w="9525">
            <a:noFill/>
          </a:ln>
        </p:spPr>
        <p:txBody>
          <a:bodyPr>
            <a:spAutoFit/>
          </a:bodyPr>
          <a:lstStyle/>
          <a:p>
            <a:pPr>
              <a:spcBef>
                <a:spcPct val="50000"/>
              </a:spcBef>
            </a:pPr>
            <a:r>
              <a:rPr lang="zh-CN" altLang="en-US" sz="4000" b="1">
                <a:solidFill>
                  <a:srgbClr val="3366FF"/>
                </a:solidFill>
                <a:latin typeface="微软雅黑" panose="020b0503020204020204" charset="-122"/>
                <a:ea typeface="微软雅黑" panose="020b0503020204020204" charset="-122"/>
              </a:rPr>
              <a:t>田园</a:t>
            </a:r>
            <a:r>
              <a:rPr lang="zh-CN" altLang="en-US" sz="3200" b="1">
                <a:solidFill>
                  <a:srgbClr val="3366FF"/>
                </a:solidFill>
                <a:latin typeface="微软雅黑" panose="020b0503020204020204" charset="-122"/>
                <a:ea typeface="微软雅黑" panose="020b0503020204020204" charset="-122"/>
              </a:rPr>
              <a:t>：</a:t>
            </a:r>
            <a:endParaRPr lang="zh-CN" altLang="en-US" sz="2400">
              <a:solidFill>
                <a:srgbClr val="3366FF"/>
              </a:solidFill>
              <a:latin typeface="微软雅黑" panose="020b0503020204020204" charset="-122"/>
              <a:ea typeface="微软雅黑" panose="020b0503020204020204" charset="-122"/>
            </a:endParaRPr>
          </a:p>
        </p:txBody>
      </p:sp>
      <p:sp>
        <p:nvSpPr>
          <p:cNvPr id="57353" name="Text Box 9"/>
          <p:cNvSpPr txBox="1">
            <a:spLocks noChangeArrowheads="1"/>
          </p:cNvSpPr>
          <p:nvPr/>
        </p:nvSpPr>
        <p:spPr bwMode="auto">
          <a:xfrm>
            <a:off x="7823200" y="3278188"/>
            <a:ext cx="2520950" cy="2799715"/>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方宅    草屋</a:t>
            </a:r>
          </a:p>
          <a:p>
            <a:pPr marR="0" defTabSz="914400">
              <a:spcBef>
                <a:spcPct val="50000"/>
              </a:spcBef>
              <a:buClrTx/>
              <a:buSzTx/>
              <a:buFontTx/>
              <a:defRPr/>
            </a:pPr>
            <a:r>
              <a:rPr kumimoji="0" lang="zh-CN" altLang="en-US" sz="32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榆柳    桃李</a:t>
            </a:r>
          </a:p>
          <a:p>
            <a:pPr marR="0" defTabSz="914400">
              <a:spcBef>
                <a:spcPct val="50000"/>
              </a:spcBef>
              <a:buClrTx/>
              <a:buSzTx/>
              <a:buFontTx/>
              <a:defRPr/>
            </a:pPr>
            <a:r>
              <a:rPr kumimoji="0" lang="zh-CN" altLang="en-US" sz="32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村庄    炊烟</a:t>
            </a:r>
          </a:p>
          <a:p>
            <a:pPr marR="0" defTabSz="914400">
              <a:spcBef>
                <a:spcPct val="50000"/>
              </a:spcBef>
              <a:buClrTx/>
              <a:buSzTx/>
              <a:buFontTx/>
              <a:defRPr/>
            </a:pPr>
            <a:r>
              <a:rPr kumimoji="0" lang="zh-CN" altLang="en-US" sz="32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狗吠    鸡鸣</a:t>
            </a:r>
          </a:p>
        </p:txBody>
      </p:sp>
      <p:sp>
        <p:nvSpPr>
          <p:cNvPr id="57354" name="Text Box 10"/>
          <p:cNvSpPr txBox="1">
            <a:spLocks noChangeArrowheads="1"/>
          </p:cNvSpPr>
          <p:nvPr/>
        </p:nvSpPr>
        <p:spPr bwMode="auto">
          <a:xfrm>
            <a:off x="1524000" y="2276475"/>
            <a:ext cx="3384550" cy="2306955"/>
          </a:xfrm>
          <a:prstGeom prst="rect">
            <a:avLst/>
          </a:prstGeom>
          <a:noFill/>
          <a:ln w="9525">
            <a:noFill/>
            <a:miter lim="800000"/>
          </a:ln>
          <a:effectLst/>
        </p:spPr>
        <p:txBody>
          <a:bodyPr>
            <a:spAutoFit/>
          </a:bodyPr>
          <a:lstStyle/>
          <a:p>
            <a:pPr marR="0" defTabSz="914400">
              <a:spcBef>
                <a:spcPct val="50000"/>
              </a:spcBef>
              <a:buClrTx/>
              <a:buSzTx/>
              <a:buFontTx/>
              <a:defRPr/>
            </a:pPr>
            <a:r>
              <a:rPr kumimoji="0" lang="en-US" altLang="zh-CN" sz="36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   </a:t>
            </a:r>
            <a:r>
              <a:rPr kumimoji="0" lang="zh-CN" altLang="en-US" sz="3600" b="1" kern="1200" cap="none" spc="0" normalizeH="0" baseline="0" noProof="0">
                <a:solidFill>
                  <a:srgbClr val="3366FF"/>
                </a:solidFill>
                <a:effectLst>
                  <a:outerShdw blurRad="38100" dist="38100" dir="2700000" algn="tl">
                    <a:srgbClr val="C0C0C0"/>
                  </a:outerShdw>
                </a:effectLst>
                <a:latin typeface="微软雅黑" panose="020b0503020204020204" charset="-122"/>
                <a:ea typeface="微软雅黑" panose="020b0503020204020204" charset="-122"/>
                <a:cs typeface="+mn-cs"/>
              </a:rPr>
              <a:t>官场：</a:t>
            </a:r>
          </a:p>
          <a:p>
            <a:pPr marR="0" defTabSz="914400">
              <a:spcBef>
                <a:spcPct val="50000"/>
              </a:spcBef>
              <a:buClrTx/>
              <a:buSzTx/>
              <a:buFontTx/>
              <a:defRPr/>
            </a:pPr>
            <a:r>
              <a:rPr kumimoji="0" lang="zh-CN" altLang="en-US" sz="36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        尘网</a:t>
            </a:r>
          </a:p>
          <a:p>
            <a:pPr marR="0" defTabSz="914400">
              <a:spcBef>
                <a:spcPct val="50000"/>
              </a:spcBef>
              <a:buClrTx/>
              <a:buSzTx/>
              <a:buFontTx/>
              <a:defRPr/>
            </a:pPr>
            <a:r>
              <a:rPr kumimoji="0" lang="zh-CN" altLang="en-US" sz="3600" b="1" kern="1200" cap="none" spc="0" normalizeH="0" baseline="0" noProof="0">
                <a:effectLst>
                  <a:outerShdw blurRad="38100" dist="38100" dir="2700000" algn="tl">
                    <a:srgbClr val="C0C0C0"/>
                  </a:outerShdw>
                </a:effectLst>
                <a:latin typeface="微软雅黑" panose="020b0503020204020204" charset="-122"/>
                <a:ea typeface="微软雅黑" panose="020b0503020204020204" charset="-122"/>
                <a:cs typeface="+mn-cs"/>
              </a:rPr>
              <a:t>        樊笼</a:t>
            </a:r>
          </a:p>
        </p:txBody>
      </p:sp>
      <p:pic>
        <p:nvPicPr>
          <p:cNvPr id="57355" name="Picture 11" descr="陶04"/>
          <p:cNvPicPr>
            <a:picLocks noChangeAspect="1"/>
          </p:cNvPicPr>
          <p:nvPr>
            <p:ph/>
          </p:nvPr>
        </p:nvPicPr>
        <p:blipFill>
          <a:blip r:embed="rId2">
            <a:lum bright="6000" contrast="30000"/>
          </a:blip>
          <a:stretch>
            <a:fillRect/>
          </a:stretch>
        </p:blipFill>
        <p:spPr>
          <a:xfrm>
            <a:off x="4860925" y="2513013"/>
            <a:ext cx="1616075" cy="3049587"/>
          </a:xfrm>
        </p:spPr>
      </p:pic>
      <p:sp>
        <p:nvSpPr>
          <p:cNvPr id="57356" name="Line 12"/>
          <p:cNvSpPr/>
          <p:nvPr/>
        </p:nvSpPr>
        <p:spPr>
          <a:xfrm flipH="1">
            <a:off x="3575050" y="3657600"/>
            <a:ext cx="1081088" cy="0"/>
          </a:xfrm>
          <a:prstGeom prst="line">
            <a:avLst/>
          </a:prstGeom>
          <a:ln w="28575" cap="flat" cmpd="sng">
            <a:solidFill>
              <a:schemeClr val="tx1"/>
            </a:solidFill>
            <a:prstDash val="solid"/>
            <a:headEnd type="none" w="med" len="med"/>
            <a:tailEnd type="triangle" w="med" len="med"/>
          </a:ln>
        </p:spPr>
        <p:txBody>
          <a:bodyPr/>
          <a:lstStyle/>
          <a:p/>
        </p:txBody>
      </p:sp>
      <p:sp>
        <p:nvSpPr>
          <p:cNvPr id="57357" name="Line 13"/>
          <p:cNvSpPr/>
          <p:nvPr/>
        </p:nvSpPr>
        <p:spPr>
          <a:xfrm>
            <a:off x="6672263" y="3927475"/>
            <a:ext cx="1079500" cy="0"/>
          </a:xfrm>
          <a:prstGeom prst="line">
            <a:avLst/>
          </a:prstGeom>
          <a:ln w="28575" cap="flat" cmpd="sng">
            <a:solidFill>
              <a:schemeClr val="tx1"/>
            </a:solidFill>
            <a:prstDash val="solid"/>
            <a:headEnd type="none" w="med" len="med"/>
            <a:tailEnd type="triangle" w="med" len="med"/>
          </a:ln>
        </p:spPr>
        <p:txBody>
          <a:bodyPr/>
          <a:lstStyle/>
          <a:p/>
        </p:txBody>
      </p:sp>
      <p:sp>
        <p:nvSpPr>
          <p:cNvPr id="57358" name="Text Box 14"/>
          <p:cNvSpPr txBox="1">
            <a:spLocks noChangeArrowheads="1"/>
          </p:cNvSpPr>
          <p:nvPr/>
        </p:nvSpPr>
        <p:spPr bwMode="auto">
          <a:xfrm>
            <a:off x="7824788" y="2133600"/>
            <a:ext cx="3097213" cy="64516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33CC"/>
                </a:solidFill>
                <a:latin typeface="微软雅黑" panose="020b0503020204020204" charset="-122"/>
                <a:ea typeface="微软雅黑" panose="020b0503020204020204" charset="-122"/>
                <a:cs typeface="+mn-cs"/>
              </a:rPr>
              <a:t>闲适、幽美</a:t>
            </a:r>
            <a:endParaRPr kumimoji="0" lang="zh-CN" altLang="en-US" sz="3600" b="1" kern="1200" cap="none" spc="0" normalizeH="0" baseline="0" noProof="0">
              <a:solidFill>
                <a:srgbClr val="FF33CC"/>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sp>
        <p:nvSpPr>
          <p:cNvPr id="57360" name="Text Box 16"/>
          <p:cNvSpPr txBox="1"/>
          <p:nvPr/>
        </p:nvSpPr>
        <p:spPr>
          <a:xfrm>
            <a:off x="4341813" y="276860"/>
            <a:ext cx="5227637" cy="1106805"/>
          </a:xfrm>
          <a:prstGeom prst="rect">
            <a:avLst/>
          </a:prstGeom>
          <a:noFill/>
          <a:ln w="9525">
            <a:noFill/>
          </a:ln>
        </p:spPr>
        <p:txBody>
          <a:bodyPr>
            <a:spAutoFit/>
          </a:bodyPr>
          <a:lstStyle/>
          <a:p>
            <a:pPr>
              <a:spcBef>
                <a:spcPct val="50000"/>
              </a:spcBef>
            </a:pPr>
            <a:r>
              <a:rPr lang="zh-CN" altLang="en-US" sz="6600" b="1">
                <a:solidFill>
                  <a:srgbClr val="3333FF"/>
                </a:solidFill>
                <a:latin typeface="华文新魏" pitchFamily="2" charset="-122"/>
                <a:ea typeface="华文新魏" pitchFamily="2" charset="-122"/>
              </a:rPr>
              <a:t>归 园 田 居</a:t>
            </a:r>
            <a:endParaRPr lang="zh-CN" altLang="en-US" sz="6600">
              <a:solidFill>
                <a:srgbClr val="3333FF"/>
              </a:solidFill>
              <a:latin typeface="华文新魏" pitchFamily="2" charset="-122"/>
              <a:ea typeface="华文新魏" pitchFamily="2" charset="-122"/>
            </a:endParaRPr>
          </a:p>
        </p:txBody>
      </p:sp>
      <p:sp>
        <p:nvSpPr>
          <p:cNvPr id="57363" name="Text Box 19"/>
          <p:cNvSpPr txBox="1"/>
          <p:nvPr/>
        </p:nvSpPr>
        <p:spPr>
          <a:xfrm>
            <a:off x="3143250" y="2205038"/>
            <a:ext cx="1097280" cy="645160"/>
          </a:xfrm>
          <a:prstGeom prst="rect">
            <a:avLst/>
          </a:prstGeom>
          <a:noFill/>
          <a:ln w="9525">
            <a:noFill/>
          </a:ln>
        </p:spPr>
        <p:txBody>
          <a:bodyPr wrap="none">
            <a:spAutoFit/>
          </a:bodyPr>
          <a:lstStyle/>
          <a:p>
            <a:r>
              <a:rPr lang="zh-CN" altLang="en-US" sz="3600" b="1">
                <a:solidFill>
                  <a:srgbClr val="0000FF"/>
                </a:solidFill>
                <a:latin typeface="微软雅黑" panose="020b0503020204020204" charset="-122"/>
                <a:ea typeface="微软雅黑" panose="020b0503020204020204" charset="-122"/>
              </a:rPr>
              <a:t>黑暗</a:t>
            </a:r>
          </a:p>
        </p:txBody>
      </p:sp>
      <p:pic>
        <p:nvPicPr>
          <p:cNvPr id="4" name="图片 3" descr="d47abc86608996f6a54ddb6f8e776dc1"/>
          <p:cNvPicPr>
            <a:picLocks noChangeAspect="1"/>
          </p:cNvPicPr>
          <p:nvPr/>
        </p:nvPicPr>
        <p:blipFill>
          <a:blip r:embed="rId3"/>
          <a:stretch>
            <a:fillRect/>
          </a:stretch>
        </p:blipFill>
        <p:spPr>
          <a:xfrm>
            <a:off x="9672955" y="4180205"/>
            <a:ext cx="2816225" cy="2816225"/>
          </a:xfrm>
          <a:prstGeom prst="rect">
            <a:avLst/>
          </a:prstGeom>
        </p:spPr>
      </p:pic>
      <p:pic>
        <p:nvPicPr>
          <p:cNvPr id="13" name="Picture 2" descr="http://img.hb.aicdn.com/f5168cfd2499d48a7287f79214476c8d769b8d883b82c-gPQSyM_fw65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rot="372269">
            <a:off x="1071057" y="640879"/>
            <a:ext cx="1168646" cy="83297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img.hb.aicdn.com/f5168cfd2499d48a7287f79214476c8d769b8d883b82c-gPQSyM_fw65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rot="372269">
            <a:off x="2150110" y="48260"/>
            <a:ext cx="958850" cy="6838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8" nodeType="clickEffect">
                                  <p:stCondLst>
                                    <p:cond delay="0"/>
                                  </p:stCondLst>
                                  <p:childTnLst>
                                    <p:set>
                                      <p:cBhvr>
                                        <p:cTn id="6" dur="1" fill="hold">
                                          <p:stCondLst>
                                            <p:cond delay="0"/>
                                          </p:stCondLst>
                                        </p:cTn>
                                        <p:tgtEl>
                                          <p:spTgt spid="57360"/>
                                        </p:tgtEl>
                                        <p:attrNameLst>
                                          <p:attrName>style.visibility</p:attrName>
                                        </p:attrNameLst>
                                      </p:cBhvr>
                                      <p:to>
                                        <p:strVal val="visible"/>
                                      </p:to>
                                    </p:set>
                                    <p:anim calcmode="lin" valueType="num">
                                      <p:cBhvr>
                                        <p:cTn id="7" dur="500" fill="hold"/>
                                        <p:tgtEl>
                                          <p:spTgt spid="57360"/>
                                        </p:tgtEl>
                                        <p:attrNameLst>
                                          <p:attrName>ppt_w</p:attrName>
                                        </p:attrNameLst>
                                      </p:cBhvr>
                                      <p:tavLst>
                                        <p:tav tm="0">
                                          <p:val>
                                            <p:fltVal val="0"/>
                                          </p:val>
                                        </p:tav>
                                        <p:tav tm="100000">
                                          <p:val>
                                            <p:strVal val="#ppt_w"/>
                                          </p:val>
                                        </p:tav>
                                      </p:tavLst>
                                    </p:anim>
                                    <p:anim calcmode="lin" valueType="num">
                                      <p:cBhvr>
                                        <p:cTn id="8" dur="500" fill="hold"/>
                                        <p:tgtEl>
                                          <p:spTgt spid="5736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grpId="4" nodeType="clickEffect">
                                  <p:stCondLst>
                                    <p:cond delay="0"/>
                                  </p:stCondLst>
                                  <p:childTnLst>
                                    <p:set>
                                      <p:cBhvr>
                                        <p:cTn id="13" dur="1" fill="hold">
                                          <p:stCondLst>
                                            <p:cond delay="499"/>
                                          </p:stCondLst>
                                        </p:cTn>
                                        <p:tgtEl>
                                          <p:spTgt spid="57351"/>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 presetClass="entr" presetSubtype="0" fill="hold" grpId="5" nodeType="clickEffect">
                                  <p:stCondLst>
                                    <p:cond delay="0"/>
                                  </p:stCondLst>
                                  <p:childTnLst>
                                    <p:set>
                                      <p:cBhvr>
                                        <p:cTn id="18" dur="1" fill="hold">
                                          <p:stCondLst>
                                            <p:cond delay="499"/>
                                          </p:stCondLst>
                                        </p:cTn>
                                        <p:tgtEl>
                                          <p:spTgt spid="5735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2" presetClass="entr" presetSubtype="4" fill="hold" grpId="7" nodeType="clickEffect">
                                  <p:stCondLst>
                                    <p:cond delay="0"/>
                                  </p:stCondLst>
                                  <p:childTnLst>
                                    <p:set>
                                      <p:cBhvr>
                                        <p:cTn id="23" dur="1" fill="hold">
                                          <p:stCondLst>
                                            <p:cond delay="0"/>
                                          </p:stCondLst>
                                        </p:cTn>
                                        <p:tgtEl>
                                          <p:spTgt spid="57358"/>
                                        </p:tgtEl>
                                        <p:attrNameLst>
                                          <p:attrName>style.visibility</p:attrName>
                                        </p:attrNameLst>
                                      </p:cBhvr>
                                      <p:to>
                                        <p:strVal val="visible"/>
                                      </p:to>
                                    </p:set>
                                    <p:anim calcmode="lin" valueType="num">
                                      <p:cBhvr additive="base">
                                        <p:cTn id="24" dur="500" fill="hold"/>
                                        <p:tgtEl>
                                          <p:spTgt spid="57358"/>
                                        </p:tgtEl>
                                        <p:attrNameLst>
                                          <p:attrName>ppt_x</p:attrName>
                                        </p:attrNameLst>
                                      </p:cBhvr>
                                      <p:tavLst>
                                        <p:tav tm="0">
                                          <p:val>
                                            <p:strVal val="#ppt_x"/>
                                          </p:val>
                                        </p:tav>
                                        <p:tav tm="100000">
                                          <p:val>
                                            <p:strVal val="#ppt_x"/>
                                          </p:val>
                                        </p:tav>
                                      </p:tavLst>
                                    </p:anim>
                                    <p:anim calcmode="lin" valueType="num">
                                      <p:cBhvr additive="base">
                                        <p:cTn id="25" dur="500" fill="hold"/>
                                        <p:tgtEl>
                                          <p:spTgt spid="57358"/>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 presetClass="entr" presetSubtype="0" fill="hold" grpId="6" nodeType="clickEffect">
                                  <p:stCondLst>
                                    <p:cond delay="0"/>
                                  </p:stCondLst>
                                  <p:childTnLst>
                                    <p:set>
                                      <p:cBhvr>
                                        <p:cTn id="30" dur="1" fill="hold">
                                          <p:stCondLst>
                                            <p:cond delay="499"/>
                                          </p:stCondLst>
                                        </p:cTn>
                                        <p:tgtEl>
                                          <p:spTgt spid="5735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1" presetClass="entr" presetSubtype="0" fill="hold" nodeType="clickEffect">
                                  <p:stCondLst>
                                    <p:cond delay="0"/>
                                  </p:stCondLst>
                                  <p:childTnLst>
                                    <p:set>
                                      <p:cBhvr>
                                        <p:cTn id="35" dur="1" fill="hold">
                                          <p:stCondLst>
                                            <p:cond delay="499"/>
                                          </p:stCondLst>
                                        </p:cTn>
                                        <p:tgtEl>
                                          <p:spTgt spid="57355"/>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1" presetClass="entr" presetSubtype="0" fill="hold" nodeType="clickEffect">
                                  <p:stCondLst>
                                    <p:cond delay="0"/>
                                  </p:stCondLst>
                                  <p:childTnLst>
                                    <p:set>
                                      <p:cBhvr>
                                        <p:cTn id="40" dur="1" fill="hold">
                                          <p:stCondLst>
                                            <p:cond delay="499"/>
                                          </p:stCondLst>
                                        </p:cTn>
                                        <p:tgtEl>
                                          <p:spTgt spid="57356"/>
                                        </p:tgtEl>
                                        <p:attrNameLst>
                                          <p:attrName>style.visibility</p:attrName>
                                        </p:attrNameLst>
                                      </p:cBhvr>
                                      <p:to>
                                        <p:strVal val="visible"/>
                                      </p:to>
                                    </p:set>
                                  </p:childTnLst>
                                </p:cTn>
                              </p:par>
                            </p:childTnLst>
                          </p:cTn>
                        </p:par>
                        <p:par>
                          <p:cTn id="41" fill="hold" nodeType="withGroup">
                            <p:stCondLst>
                              <p:cond delay="500"/>
                            </p:stCondLst>
                            <p:childTnLst>
                              <p:par>
                                <p:cTn id="42" presetID="1" presetClass="entr" presetSubtype="0" fill="hold" grpId="2" nodeType="afterEffect">
                                  <p:childTnLst>
                                    <p:set>
                                      <p:cBhvr>
                                        <p:cTn id="43" dur="1" fill="hold">
                                          <p:stCondLst>
                                            <p:cond delay="499"/>
                                          </p:stCondLst>
                                        </p:cTn>
                                        <p:tgtEl>
                                          <p:spTgt spid="57349"/>
                                        </p:tgtEl>
                                        <p:attrNameLst>
                                          <p:attrName>style.visibility</p:attrName>
                                        </p:attrNameLst>
                                      </p:cBhvr>
                                      <p:to>
                                        <p:strVal val="visible"/>
                                      </p:to>
                                    </p:set>
                                  </p:childTnLst>
                                </p:cTn>
                              </p:par>
                            </p:childTnLst>
                          </p:cTn>
                        </p:par>
                        <p:par>
                          <p:cTn id="44" fill="hold" nodeType="withGroup">
                            <p:stCondLst>
                              <p:cond delay="1000"/>
                            </p:stCondLst>
                            <p:childTnLst>
                              <p:par>
                                <p:cTn id="45" presetID="1" presetClass="entr" presetSubtype="0" fill="hold" grpId="3" nodeType="afterEffect">
                                  <p:childTnLst>
                                    <p:set>
                                      <p:cBhvr>
                                        <p:cTn id="46" dur="1" fill="hold">
                                          <p:stCondLst>
                                            <p:cond delay="499"/>
                                          </p:stCondLst>
                                        </p:cTn>
                                        <p:tgtEl>
                                          <p:spTgt spid="57350"/>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25" presetClass="entr" presetSubtype="0" fill="hold" grpId="9" nodeType="clickEffect">
                                  <p:stCondLst>
                                    <p:cond delay="0"/>
                                  </p:stCondLst>
                                  <p:childTnLst>
                                    <p:set>
                                      <p:cBhvr>
                                        <p:cTn id="51" dur="1" fill="hold">
                                          <p:stCondLst>
                                            <p:cond delay="0"/>
                                          </p:stCondLst>
                                        </p:cTn>
                                        <p:tgtEl>
                                          <p:spTgt spid="57363"/>
                                        </p:tgtEl>
                                        <p:attrNameLst>
                                          <p:attrName>style.visibility</p:attrName>
                                        </p:attrNameLst>
                                      </p:cBhvr>
                                      <p:to>
                                        <p:strVal val="visible"/>
                                      </p:to>
                                    </p:set>
                                    <p:anim calcmode="lin" valueType="num">
                                      <p:cBhvr>
                                        <p:cTn id="52" dur="500" decel="50000" fill="hold">
                                          <p:stCondLst>
                                            <p:cond delay="0"/>
                                          </p:stCondLst>
                                        </p:cTn>
                                        <p:tgtEl>
                                          <p:spTgt spid="57363"/>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57363"/>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57363"/>
                                        </p:tgtEl>
                                        <p:attrNameLst>
                                          <p:attrName>ppt_w</p:attrName>
                                        </p:attrNameLst>
                                      </p:cBhvr>
                                      <p:tavLst>
                                        <p:tav tm="0">
                                          <p:val>
                                            <p:strVal val="#ppt_w*.05"/>
                                          </p:val>
                                        </p:tav>
                                        <p:tav tm="100000">
                                          <p:val>
                                            <p:strVal val="#ppt_w"/>
                                          </p:val>
                                        </p:tav>
                                      </p:tavLst>
                                    </p:anim>
                                    <p:anim calcmode="lin" valueType="num">
                                      <p:cBhvr>
                                        <p:cTn id="55" dur="1000" fill="hold"/>
                                        <p:tgtEl>
                                          <p:spTgt spid="57363"/>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57363"/>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57363"/>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57363"/>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57363"/>
                                        </p:tgtEl>
                                      </p:cBhvr>
                                    </p:animEffect>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1" presetClass="entr" presetSubtype="0" fill="hold" nodeType="clickEffect">
                                  <p:stCondLst>
                                    <p:cond delay="0"/>
                                  </p:stCondLst>
                                  <p:childTnLst>
                                    <p:set>
                                      <p:cBhvr>
                                        <p:cTn id="64" dur="1" fill="hold">
                                          <p:stCondLst>
                                            <p:cond delay="499"/>
                                          </p:stCondLst>
                                        </p:cTn>
                                        <p:tgtEl>
                                          <p:spTgt spid="57357"/>
                                        </p:tgtEl>
                                        <p:attrNameLst>
                                          <p:attrName>style.visibility</p:attrName>
                                        </p:attrNameLst>
                                      </p:cBhvr>
                                      <p:to>
                                        <p:strVal val="visible"/>
                                      </p:to>
                                    </p:set>
                                  </p:childTnLst>
                                </p:cTn>
                              </p:par>
                            </p:childTnLst>
                          </p:cTn>
                        </p:par>
                        <p:par>
                          <p:cTn id="65" fill="hold" nodeType="withGroup">
                            <p:stCondLst>
                              <p:cond delay="500"/>
                            </p:stCondLst>
                            <p:childTnLst>
                              <p:par>
                                <p:cTn id="66" presetID="1" presetClass="entr" presetSubtype="0" fill="hold" grpId="1" nodeType="afterEffect">
                                  <p:childTnLst>
                                    <p:set>
                                      <p:cBhvr>
                                        <p:cTn id="67" dur="1" fill="hold">
                                          <p:stCondLst>
                                            <p:cond delay="499"/>
                                          </p:stCondLst>
                                        </p:cTn>
                                        <p:tgtEl>
                                          <p:spTgt spid="57348"/>
                                        </p:tgtEl>
                                        <p:attrNameLst>
                                          <p:attrName>style.visibility</p:attrName>
                                        </p:attrNameLst>
                                      </p:cBhvr>
                                      <p:to>
                                        <p:strVal val="visible"/>
                                      </p:to>
                                    </p:set>
                                  </p:childTnLst>
                                </p:cTn>
                              </p:par>
                            </p:childTnLst>
                          </p:cTn>
                        </p:par>
                        <p:par>
                          <p:cTn id="68" fill="hold" nodeType="withGroup">
                            <p:stCondLst>
                              <p:cond delay="1000"/>
                            </p:stCondLst>
                            <p:childTnLst>
                              <p:par>
                                <p:cTn id="69" presetID="1" presetClass="entr" presetSubtype="0" fill="hold" grpId="0" nodeType="afterEffect">
                                  <p:childTnLst>
                                    <p:set>
                                      <p:cBhvr>
                                        <p:cTn id="70" dur="1" fill="hold">
                                          <p:stCondLst>
                                            <p:cond delay="499"/>
                                          </p:stCondLst>
                                        </p:cTn>
                                        <p:tgtEl>
                                          <p:spTgt spid="57347"/>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22" presetClass="entr" presetSubtype="4"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down)">
                                      <p:cBhvr>
                                        <p:cTn id="76" dur="500"/>
                                        <p:tgtEl>
                                          <p:spTgt spid="13"/>
                                        </p:tgtEl>
                                      </p:cBhvr>
                                    </p:animEffect>
                                  </p:childTnLst>
                                </p:cTn>
                              </p:par>
                            </p:childTnLst>
                          </p:cTn>
                        </p:par>
                      </p:childTnLst>
                    </p:cTn>
                  </p:par>
                  <p:par>
                    <p:cTn id="77" fill="hold" nodeType="clickPar">
                      <p:stCondLst>
                        <p:cond delay="indefinite"/>
                      </p:stCondLst>
                      <p:childTnLst>
                        <p:par>
                          <p:cTn id="78" fill="hold" nodeType="withGroup">
                            <p:stCondLst>
                              <p:cond delay="indefinite"/>
                            </p:stCondLst>
                          </p:cTn>
                        </p:par>
                        <p:par>
                          <p:cTn id="79" fill="hold" nodeType="afterGroup">
                            <p:stCondLst>
                              <p:cond delay="0"/>
                            </p:stCondLst>
                            <p:childTnLst>
                              <p:par>
                                <p:cTn id="80" presetID="22" presetClass="entr" presetSubtype="4" fill="hold" nodeType="click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down)">
                                      <p:cBhvr>
                                        <p:cTn id="8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P spid="57348" grpId="1"/>
      <p:bldP spid="57349" grpId="2"/>
      <p:bldP spid="57350" grpId="3"/>
      <p:bldP spid="57351" grpId="4"/>
      <p:bldP spid="57353" grpId="5"/>
      <p:bldP spid="57354" grpId="6"/>
      <p:bldP spid="57358" grpId="7"/>
      <p:bldP spid="57360" grpId="8"/>
      <p:bldP spid="57363" grpId="9"/>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506" name="Picture 2" descr="小屋"/>
          <p:cNvPicPr>
            <a:picLocks noChangeAspect="1"/>
          </p:cNvPicPr>
          <p:nvPr/>
        </p:nvPicPr>
        <p:blipFill>
          <a:blip r:embed="rId2"/>
          <a:stretch>
            <a:fillRect/>
          </a:stretch>
        </p:blipFill>
        <p:spPr>
          <a:xfrm>
            <a:off x="160020" y="66040"/>
            <a:ext cx="7777163" cy="5715000"/>
          </a:xfrm>
          <a:prstGeom prst="rect">
            <a:avLst/>
          </a:prstGeom>
          <a:noFill/>
          <a:ln w="9525">
            <a:noFill/>
          </a:ln>
        </p:spPr>
      </p:pic>
      <p:pic>
        <p:nvPicPr>
          <p:cNvPr id="21507" name="Picture 3" descr="jj"/>
          <p:cNvPicPr>
            <a:picLocks noChangeAspect="1"/>
          </p:cNvPicPr>
          <p:nvPr/>
        </p:nvPicPr>
        <p:blipFill>
          <a:blip r:embed="rId3">
            <a:lum bright="10001" contrast="4000"/>
          </a:blip>
          <a:stretch>
            <a:fillRect/>
          </a:stretch>
        </p:blipFill>
        <p:spPr>
          <a:xfrm>
            <a:off x="8759825" y="5373688"/>
            <a:ext cx="1050925" cy="1017587"/>
          </a:xfrm>
          <a:prstGeom prst="rect">
            <a:avLst/>
          </a:prstGeom>
          <a:noFill/>
          <a:ln w="9525">
            <a:noFill/>
          </a:ln>
        </p:spPr>
      </p:pic>
      <p:pic>
        <p:nvPicPr>
          <p:cNvPr id="21508" name="Picture 4" descr="jj"/>
          <p:cNvPicPr>
            <a:picLocks noChangeAspect="1"/>
          </p:cNvPicPr>
          <p:nvPr/>
        </p:nvPicPr>
        <p:blipFill>
          <a:blip r:embed="rId3"/>
          <a:stretch>
            <a:fillRect/>
          </a:stretch>
        </p:blipFill>
        <p:spPr>
          <a:xfrm>
            <a:off x="1981200" y="381000"/>
            <a:ext cx="898525" cy="484188"/>
          </a:xfrm>
          <a:prstGeom prst="rect">
            <a:avLst/>
          </a:prstGeom>
          <a:noFill/>
          <a:ln w="9525">
            <a:noFill/>
          </a:ln>
        </p:spPr>
      </p:pic>
      <p:pic>
        <p:nvPicPr>
          <p:cNvPr id="21509" name="Picture 5" descr="jj"/>
          <p:cNvPicPr>
            <a:picLocks noChangeAspect="1"/>
          </p:cNvPicPr>
          <p:nvPr/>
        </p:nvPicPr>
        <p:blipFill>
          <a:blip r:embed="rId3">
            <a:lum bright="10001" contrast="4000"/>
          </a:blip>
          <a:stretch>
            <a:fillRect/>
          </a:stretch>
        </p:blipFill>
        <p:spPr>
          <a:xfrm>
            <a:off x="1524000" y="5840413"/>
            <a:ext cx="1050925" cy="1017587"/>
          </a:xfrm>
          <a:prstGeom prst="rect">
            <a:avLst/>
          </a:prstGeom>
          <a:noFill/>
          <a:ln w="9525">
            <a:noFill/>
          </a:ln>
        </p:spPr>
      </p:pic>
      <p:sp>
        <p:nvSpPr>
          <p:cNvPr id="6153" name="Text Box 9"/>
          <p:cNvSpPr txBox="1"/>
          <p:nvPr/>
        </p:nvSpPr>
        <p:spPr>
          <a:xfrm>
            <a:off x="4889818" y="208280"/>
            <a:ext cx="3582987" cy="829945"/>
          </a:xfrm>
          <a:prstGeom prst="rect">
            <a:avLst/>
          </a:prstGeom>
          <a:solidFill>
            <a:srgbClr val="CCFFCC"/>
          </a:solidFill>
          <a:ln w="9525">
            <a:noFill/>
          </a:ln>
        </p:spPr>
        <p:txBody>
          <a:bodyPr>
            <a:spAutoFit/>
          </a:bodyPr>
          <a:lstStyle/>
          <a:p>
            <a:pPr>
              <a:spcBef>
                <a:spcPct val="50000"/>
              </a:spcBef>
            </a:pPr>
            <a:r>
              <a:rPr lang="zh-CN" altLang="en-US" sz="4800" b="1">
                <a:solidFill>
                  <a:srgbClr val="FF3300"/>
                </a:solidFill>
                <a:latin typeface="Arial" pitchFamily="34" charset="0"/>
                <a:ea typeface="隶书" pitchFamily="49" charset="-122"/>
              </a:rPr>
              <a:t>归去如何？</a:t>
            </a:r>
          </a:p>
        </p:txBody>
      </p:sp>
      <p:sp>
        <p:nvSpPr>
          <p:cNvPr id="6154" name="Rectangle 10"/>
          <p:cNvSpPr/>
          <p:nvPr/>
        </p:nvSpPr>
        <p:spPr>
          <a:xfrm>
            <a:off x="3433445" y="4582160"/>
            <a:ext cx="7129463" cy="1198880"/>
          </a:xfrm>
          <a:prstGeom prst="rect">
            <a:avLst/>
          </a:prstGeom>
          <a:noFill/>
          <a:ln w="9525">
            <a:noFill/>
          </a:ln>
        </p:spPr>
        <p:txBody>
          <a:bodyPr anchor="ctr">
            <a:spAutoFit/>
          </a:bodyPr>
          <a:lstStyle/>
          <a:p>
            <a:r>
              <a:rPr lang="zh-CN" altLang="en-US" sz="3600" b="1">
                <a:latin typeface="华文行楷" pitchFamily="2" charset="-122"/>
                <a:ea typeface="华文行楷" pitchFamily="2" charset="-122"/>
              </a:rPr>
              <a:t>无尘杂、有余闲、久、复</a:t>
            </a:r>
          </a:p>
          <a:p>
            <a:r>
              <a:rPr lang="en-US" altLang="zh-CN" sz="3600" b="1">
                <a:latin typeface="Arial" pitchFamily="34" charset="0"/>
                <a:ea typeface="华文行楷" pitchFamily="2" charset="-122"/>
              </a:rPr>
              <a:t>              ——</a:t>
            </a:r>
            <a:r>
              <a:rPr lang="zh-CN" altLang="en-US" sz="3600" b="1">
                <a:solidFill>
                  <a:srgbClr val="FF33CC"/>
                </a:solidFill>
                <a:latin typeface="华文行楷" pitchFamily="2" charset="-122"/>
                <a:ea typeface="华文行楷" pitchFamily="2" charset="-122"/>
              </a:rPr>
              <a:t>宁静、闲适、喜悦</a:t>
            </a:r>
          </a:p>
        </p:txBody>
      </p:sp>
      <p:sp>
        <p:nvSpPr>
          <p:cNvPr id="6155" name="Rectangle 11"/>
          <p:cNvSpPr/>
          <p:nvPr/>
        </p:nvSpPr>
        <p:spPr>
          <a:xfrm>
            <a:off x="3210560" y="1358265"/>
            <a:ext cx="7947660" cy="1198880"/>
          </a:xfrm>
          <a:prstGeom prst="rect">
            <a:avLst/>
          </a:prstGeom>
          <a:noFill/>
          <a:ln w="9525">
            <a:noFill/>
          </a:ln>
        </p:spPr>
        <p:txBody>
          <a:bodyPr wrap="square" anchor="ctr">
            <a:spAutoFit/>
          </a:bodyPr>
          <a:lstStyle/>
          <a:p>
            <a:r>
              <a:rPr lang="zh-CN" altLang="en-US" sz="3600" b="1">
                <a:solidFill>
                  <a:srgbClr val="0000D2"/>
                </a:solidFill>
                <a:latin typeface="华文新魏" pitchFamily="2" charset="-122"/>
                <a:ea typeface="华文新魏" pitchFamily="2" charset="-122"/>
              </a:rPr>
              <a:t>从诗中找出蕴涵作者归隐后的情感的诗句和词语。</a:t>
            </a:r>
          </a:p>
        </p:txBody>
      </p:sp>
      <p:sp>
        <p:nvSpPr>
          <p:cNvPr id="21513" name="矩形 8"/>
          <p:cNvSpPr/>
          <p:nvPr/>
        </p:nvSpPr>
        <p:spPr>
          <a:xfrm>
            <a:off x="4298633" y="2965133"/>
            <a:ext cx="4968875" cy="927100"/>
          </a:xfrm>
          <a:prstGeom prst="rect">
            <a:avLst/>
          </a:prstGeom>
          <a:noFill/>
          <a:ln w="9525">
            <a:noFill/>
          </a:ln>
        </p:spPr>
        <p:txBody>
          <a:bodyPr>
            <a:spAutoFit/>
          </a:bodyPr>
          <a:lstStyle/>
          <a:p>
            <a:pPr>
              <a:lnSpc>
                <a:spcPct val="60000"/>
              </a:lnSpc>
              <a:spcBef>
                <a:spcPct val="50000"/>
              </a:spcBef>
            </a:pPr>
            <a:r>
              <a:rPr lang="zh-CN" altLang="en-US" sz="3200" b="1">
                <a:latin typeface="微软雅黑" panose="020b0503020204020204" charset="-122"/>
                <a:ea typeface="微软雅黑" panose="020b0503020204020204" charset="-122"/>
              </a:rPr>
              <a:t>户庭无尘杂，虚室有余闲。</a:t>
            </a:r>
          </a:p>
          <a:p>
            <a:pPr>
              <a:lnSpc>
                <a:spcPct val="60000"/>
              </a:lnSpc>
              <a:spcBef>
                <a:spcPct val="50000"/>
              </a:spcBef>
            </a:pPr>
            <a:r>
              <a:rPr lang="zh-CN" altLang="en-US" sz="3200" b="1">
                <a:latin typeface="微软雅黑" panose="020b0503020204020204" charset="-122"/>
                <a:ea typeface="微软雅黑" panose="020b0503020204020204" charset="-122"/>
              </a:rPr>
              <a:t>久在樊笼里，复得返自然。</a:t>
            </a:r>
          </a:p>
        </p:txBody>
      </p:sp>
      <p:pic>
        <p:nvPicPr>
          <p:cNvPr id="4" name="图片 3" descr="d47abc86608996f6a54ddb6f8e776dc1"/>
          <p:cNvPicPr>
            <a:picLocks noChangeAspect="1"/>
          </p:cNvPicPr>
          <p:nvPr/>
        </p:nvPicPr>
        <p:blipFill>
          <a:blip r:embed="rId4"/>
          <a:stretch>
            <a:fillRect/>
          </a:stretch>
        </p:blipFill>
        <p:spPr>
          <a:xfrm>
            <a:off x="9698355" y="4180205"/>
            <a:ext cx="281622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53"/>
                                        </p:tgtEl>
                                        <p:attrNameLst>
                                          <p:attrName>style.visibility</p:attrName>
                                        </p:attrNameLst>
                                      </p:cBhvr>
                                      <p:to>
                                        <p:strVal val="visible"/>
                                      </p:to>
                                    </p:set>
                                    <p:anim calcmode="lin" valueType="num">
                                      <p:cBhvr>
                                        <p:cTn id="7" dur="500" fill="hold"/>
                                        <p:tgtEl>
                                          <p:spTgt spid="6153"/>
                                        </p:tgtEl>
                                        <p:attrNameLst>
                                          <p:attrName>ppt_w</p:attrName>
                                        </p:attrNameLst>
                                      </p:cBhvr>
                                      <p:tavLst>
                                        <p:tav tm="0">
                                          <p:val>
                                            <p:fltVal val="0"/>
                                          </p:val>
                                        </p:tav>
                                        <p:tav tm="100000">
                                          <p:val>
                                            <p:strVal val="#ppt_w"/>
                                          </p:val>
                                        </p:tav>
                                      </p:tavLst>
                                    </p:anim>
                                    <p:anim calcmode="lin" valueType="num">
                                      <p:cBhvr>
                                        <p:cTn id="8" dur="500" fill="hold"/>
                                        <p:tgtEl>
                                          <p:spTgt spid="615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2" presetClass="entr" presetSubtype="0" fill="hold" grpId="2" nodeType="clickEffect">
                                  <p:stCondLst>
                                    <p:cond delay="0"/>
                                  </p:stCondLst>
                                  <p:childTnLst>
                                    <p:set>
                                      <p:cBhvr>
                                        <p:cTn id="13" dur="1" fill="hold">
                                          <p:stCondLst>
                                            <p:cond delay="0"/>
                                          </p:stCondLst>
                                        </p:cTn>
                                        <p:tgtEl>
                                          <p:spTgt spid="6155"/>
                                        </p:tgtEl>
                                        <p:attrNameLst>
                                          <p:attrName>style.visibility</p:attrName>
                                        </p:attrNameLst>
                                      </p:cBhvr>
                                      <p:to>
                                        <p:strVal val="visible"/>
                                      </p:to>
                                    </p:set>
                                    <p:animEffect transition="in" filter="fade">
                                      <p:cBhvr>
                                        <p:cTn id="14" dur="1000"/>
                                        <p:tgtEl>
                                          <p:spTgt spid="6155"/>
                                        </p:tgtEl>
                                      </p:cBhvr>
                                    </p:animEffect>
                                    <p:anim calcmode="lin" valueType="num">
                                      <p:cBhvr>
                                        <p:cTn id="15" dur="1000" fill="hold"/>
                                        <p:tgtEl>
                                          <p:spTgt spid="6155"/>
                                        </p:tgtEl>
                                        <p:attrNameLst>
                                          <p:attrName>ppt_x</p:attrName>
                                        </p:attrNameLst>
                                      </p:cBhvr>
                                      <p:tavLst>
                                        <p:tav tm="0">
                                          <p:val>
                                            <p:strVal val="#ppt_x"/>
                                          </p:val>
                                        </p:tav>
                                        <p:tav tm="100000">
                                          <p:val>
                                            <p:strVal val="#ppt_x"/>
                                          </p:val>
                                        </p:tav>
                                      </p:tavLst>
                                    </p:anim>
                                    <p:anim calcmode="lin" valueType="num">
                                      <p:cBhvr>
                                        <p:cTn id="16" dur="1000" fill="hold"/>
                                        <p:tgtEl>
                                          <p:spTgt spid="615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21513"/>
                                        </p:tgtEl>
                                        <p:attrNameLst>
                                          <p:attrName>style.visibility</p:attrName>
                                        </p:attrNameLst>
                                      </p:cBhvr>
                                      <p:to>
                                        <p:strVal val="visible"/>
                                      </p:to>
                                    </p:set>
                                    <p:animEffect transition="in" filter="blinds(horizontal)">
                                      <p:cBhvr>
                                        <p:cTn id="22" dur="500"/>
                                        <p:tgtEl>
                                          <p:spTgt spid="21513"/>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1" nodeType="clickEffect">
                                  <p:stCondLst>
                                    <p:cond delay="0"/>
                                  </p:stCondLst>
                                  <p:childTnLst>
                                    <p:set>
                                      <p:cBhvr>
                                        <p:cTn id="27" dur="1" fill="hold">
                                          <p:stCondLst>
                                            <p:cond delay="0"/>
                                          </p:stCondLst>
                                        </p:cTn>
                                        <p:tgtEl>
                                          <p:spTgt spid="6154"/>
                                        </p:tgtEl>
                                        <p:attrNameLst>
                                          <p:attrName>style.visibility</p:attrName>
                                        </p:attrNameLst>
                                      </p:cBhvr>
                                      <p:to>
                                        <p:strVal val="visible"/>
                                      </p:to>
                                    </p:set>
                                    <p:anim calcmode="lin" valueType="num">
                                      <p:cBhvr additive="base">
                                        <p:cTn id="28" dur="500" fill="hold"/>
                                        <p:tgtEl>
                                          <p:spTgt spid="6154"/>
                                        </p:tgtEl>
                                        <p:attrNameLst>
                                          <p:attrName>ppt_x</p:attrName>
                                        </p:attrNameLst>
                                      </p:cBhvr>
                                      <p:tavLst>
                                        <p:tav tm="0">
                                          <p:val>
                                            <p:strVal val="#ppt_x"/>
                                          </p:val>
                                        </p:tav>
                                        <p:tav tm="100000">
                                          <p:val>
                                            <p:strVal val="#ppt_x"/>
                                          </p:val>
                                        </p:tav>
                                      </p:tavLst>
                                    </p:anim>
                                    <p:anim calcmode="lin" valueType="num">
                                      <p:cBhvr additive="base">
                                        <p:cTn id="29" dur="500" fill="hold"/>
                                        <p:tgtEl>
                                          <p:spTgt spid="6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4" grpId="1"/>
      <p:bldP spid="6155" grpId="2"/>
      <p:bldP spid="21513" grpId="3"/>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100965"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rcRect b="22867"/>
          <a:stretch>
            <a:fillRect/>
          </a:stretch>
        </p:blipFill>
        <p:spPr>
          <a:xfrm>
            <a:off x="363214" y="2818975"/>
            <a:ext cx="11516366" cy="3701205"/>
          </a:xfrm>
          <a:prstGeom prst="rect">
            <a:avLst/>
          </a:prstGeom>
        </p:spPr>
      </p:pic>
      <p:sp>
        <p:nvSpPr>
          <p:cNvPr id="3" name="矩形 2"/>
          <p:cNvSpPr/>
          <p:nvPr/>
        </p:nvSpPr>
        <p:spPr>
          <a:xfrm>
            <a:off x="5572760" y="350520"/>
            <a:ext cx="109728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归</a:t>
            </a:r>
          </a:p>
        </p:txBody>
      </p:sp>
      <p:sp>
        <p:nvSpPr>
          <p:cNvPr id="9" name="文本框 8"/>
          <p:cNvSpPr txBox="1"/>
          <p:nvPr/>
        </p:nvSpPr>
        <p:spPr>
          <a:xfrm>
            <a:off x="3007995" y="1717040"/>
            <a:ext cx="6742430" cy="3046095"/>
          </a:xfrm>
          <a:prstGeom prst="rect">
            <a:avLst/>
          </a:prstGeom>
          <a:noFill/>
        </p:spPr>
        <p:txBody>
          <a:bodyPr wrap="square" rtlCol="0" anchor="t">
            <a:spAutoFit/>
          </a:bodyPr>
          <a:lstStyle/>
          <a:p>
            <a:pPr eaLnBrk="0" hangingPunct="0"/>
            <a:r>
              <a:rPr lang="en-US" altLang="zh-CN" sz="4800" b="1">
                <a:solidFill>
                  <a:srgbClr val="CC0000"/>
                </a:solidFill>
                <a:latin typeface="华文细黑" pitchFamily="2" charset="-122"/>
                <a:ea typeface="华文细黑" pitchFamily="2" charset="-122"/>
                <a:sym typeface="+mn-ea"/>
              </a:rPr>
              <a:t>1.</a:t>
            </a:r>
            <a:r>
              <a:rPr lang="zh-CN" altLang="en-US" sz="4800" b="1">
                <a:solidFill>
                  <a:srgbClr val="CC0000"/>
                </a:solidFill>
                <a:latin typeface="华文细黑" pitchFamily="2" charset="-122"/>
                <a:ea typeface="华文细黑" pitchFamily="2" charset="-122"/>
                <a:sym typeface="+mn-ea"/>
              </a:rPr>
              <a:t>从何而归？</a:t>
            </a:r>
            <a:r>
              <a:rPr lang="zh-CN" altLang="en-US" sz="4800" b="1">
                <a:solidFill>
                  <a:srgbClr val="0000FF"/>
                </a:solidFill>
                <a:latin typeface="华文行楷" pitchFamily="2" charset="-122"/>
                <a:ea typeface="华文行楷" pitchFamily="2" charset="-122"/>
                <a:sym typeface="+mn-ea"/>
              </a:rPr>
              <a:t>弃官场</a:t>
            </a:r>
            <a:r>
              <a:rPr lang="zh-CN" altLang="en-US" sz="4800" b="1">
                <a:solidFill>
                  <a:srgbClr val="CC0000"/>
                </a:solidFill>
                <a:latin typeface="华文细黑" pitchFamily="2" charset="-122"/>
                <a:ea typeface="华文细黑" pitchFamily="2" charset="-122"/>
                <a:sym typeface="+mn-ea"/>
              </a:rPr>
              <a:t> </a:t>
            </a:r>
            <a:endParaRPr lang="zh-CN" altLang="en-US" sz="4800" b="1">
              <a:solidFill>
                <a:srgbClr val="CC0000"/>
              </a:solidFill>
              <a:latin typeface="华文细黑" pitchFamily="2" charset="-122"/>
              <a:ea typeface="华文细黑" pitchFamily="2" charset="-122"/>
            </a:endParaRPr>
          </a:p>
          <a:p>
            <a:pPr eaLnBrk="0" hangingPunct="0"/>
            <a:r>
              <a:rPr lang="en-US" altLang="zh-CN" sz="4800" b="1">
                <a:solidFill>
                  <a:srgbClr val="CC0000"/>
                </a:solidFill>
                <a:latin typeface="华文细黑" pitchFamily="2" charset="-122"/>
                <a:ea typeface="华文细黑" pitchFamily="2" charset="-122"/>
                <a:sym typeface="+mn-ea"/>
              </a:rPr>
              <a:t>2.</a:t>
            </a:r>
            <a:r>
              <a:rPr lang="zh-CN" altLang="en-US" sz="4800" b="1">
                <a:solidFill>
                  <a:srgbClr val="CC0000"/>
                </a:solidFill>
                <a:latin typeface="华文细黑" pitchFamily="2" charset="-122"/>
                <a:ea typeface="华文细黑" pitchFamily="2" charset="-122"/>
                <a:sym typeface="+mn-ea"/>
              </a:rPr>
              <a:t>为何而归？</a:t>
            </a:r>
            <a:r>
              <a:rPr lang="zh-CN" altLang="en-US" sz="4800" b="1">
                <a:solidFill>
                  <a:srgbClr val="0000FF"/>
                </a:solidFill>
                <a:latin typeface="华文行楷" pitchFamily="2" charset="-122"/>
                <a:ea typeface="华文行楷" pitchFamily="2" charset="-122"/>
                <a:sym typeface="+mn-ea"/>
              </a:rPr>
              <a:t>爱丘山</a:t>
            </a:r>
            <a:endParaRPr lang="zh-CN" altLang="en-US" sz="4800" b="1">
              <a:solidFill>
                <a:srgbClr val="0000FF"/>
              </a:solidFill>
              <a:latin typeface="华文行楷" pitchFamily="2" charset="-122"/>
              <a:ea typeface="华文行楷" pitchFamily="2" charset="-122"/>
            </a:endParaRPr>
          </a:p>
          <a:p>
            <a:pPr eaLnBrk="0" hangingPunct="0"/>
            <a:r>
              <a:rPr lang="en-US" altLang="zh-CN" sz="4800" b="1">
                <a:solidFill>
                  <a:srgbClr val="CC0000"/>
                </a:solidFill>
                <a:latin typeface="华文细黑" pitchFamily="2" charset="-122"/>
                <a:ea typeface="华文细黑" pitchFamily="2" charset="-122"/>
                <a:sym typeface="+mn-ea"/>
              </a:rPr>
              <a:t>3.</a:t>
            </a:r>
            <a:r>
              <a:rPr lang="zh-CN" altLang="en-US" sz="4800" b="1">
                <a:solidFill>
                  <a:srgbClr val="CC0000"/>
                </a:solidFill>
                <a:latin typeface="华文细黑" pitchFamily="2" charset="-122"/>
                <a:ea typeface="华文细黑" pitchFamily="2" charset="-122"/>
                <a:sym typeface="+mn-ea"/>
              </a:rPr>
              <a:t>归向何处？</a:t>
            </a:r>
            <a:r>
              <a:rPr lang="zh-CN" altLang="en-US" sz="4800" b="1">
                <a:solidFill>
                  <a:srgbClr val="0000FF"/>
                </a:solidFill>
                <a:latin typeface="华文行楷" pitchFamily="2" charset="-122"/>
                <a:ea typeface="华文行楷" pitchFamily="2" charset="-122"/>
                <a:sym typeface="+mn-ea"/>
              </a:rPr>
              <a:t>归园田</a:t>
            </a:r>
            <a:r>
              <a:rPr lang="zh-CN" altLang="en-US" sz="4800" b="1">
                <a:solidFill>
                  <a:srgbClr val="CC0000"/>
                </a:solidFill>
                <a:latin typeface="华文细黑" pitchFamily="2" charset="-122"/>
                <a:ea typeface="华文细黑" pitchFamily="2" charset="-122"/>
                <a:sym typeface="+mn-ea"/>
              </a:rPr>
              <a:t>  </a:t>
            </a:r>
            <a:endParaRPr lang="zh-CN" altLang="en-US" sz="4800" b="1">
              <a:solidFill>
                <a:srgbClr val="CC0000"/>
              </a:solidFill>
              <a:latin typeface="华文细黑" pitchFamily="2" charset="-122"/>
              <a:ea typeface="华文细黑" pitchFamily="2" charset="-122"/>
            </a:endParaRPr>
          </a:p>
          <a:p>
            <a:pPr eaLnBrk="0" hangingPunct="0"/>
            <a:r>
              <a:rPr lang="en-US" altLang="zh-CN" sz="4800" b="1">
                <a:solidFill>
                  <a:srgbClr val="CC0000"/>
                </a:solidFill>
                <a:latin typeface="华文细黑" pitchFamily="2" charset="-122"/>
                <a:ea typeface="华文细黑" pitchFamily="2" charset="-122"/>
                <a:sym typeface="+mn-ea"/>
              </a:rPr>
              <a:t>4.</a:t>
            </a:r>
            <a:r>
              <a:rPr lang="zh-CN" altLang="en-US" sz="4800" b="1">
                <a:solidFill>
                  <a:srgbClr val="CC0000"/>
                </a:solidFill>
                <a:latin typeface="华文细黑" pitchFamily="2" charset="-122"/>
                <a:ea typeface="华文细黑" pitchFamily="2" charset="-122"/>
                <a:sym typeface="+mn-ea"/>
              </a:rPr>
              <a:t>归去如何？</a:t>
            </a:r>
            <a:r>
              <a:rPr lang="zh-CN" altLang="en-US" sz="4800" b="1">
                <a:solidFill>
                  <a:srgbClr val="0000FF"/>
                </a:solidFill>
                <a:latin typeface="华文行楷" pitchFamily="2" charset="-122"/>
                <a:ea typeface="华文行楷" pitchFamily="2" charset="-122"/>
                <a:sym typeface="+mn-ea"/>
              </a:rPr>
              <a:t>返自然</a:t>
            </a:r>
            <a:endParaRPr lang="zh-CN" altLang="en-US" sz="4800"/>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117475"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a:blip r:embed="rId4">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172" y="-178963"/>
            <a:ext cx="4331831" cy="4331831"/>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6398" y="2687667"/>
            <a:ext cx="5445465" cy="3629947"/>
          </a:xfrm>
          <a:prstGeom prst="rect">
            <a:avLst/>
          </a:prstGeom>
        </p:spPr>
      </p:pic>
      <p:pic>
        <p:nvPicPr>
          <p:cNvPr id="35" name="图片 34"/>
          <p:cNvPicPr>
            <a:picLocks noChangeAspect="1"/>
          </p:cNvPicPr>
          <p:nvPr/>
        </p:nvPicPr>
        <p:blipFill>
          <a:blip r:embed="rId7">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tretch>
            <a:fillRect/>
          </a:stretch>
        </p:blipFill>
        <p:spPr>
          <a:xfrm flipH="1">
            <a:off x="-117514" y="4503600"/>
            <a:ext cx="1359712" cy="1359712"/>
          </a:xfrm>
          <a:prstGeom prst="rect">
            <a:avLst/>
          </a:prstGeom>
        </p:spPr>
      </p:pic>
      <p:sp>
        <p:nvSpPr>
          <p:cNvPr id="2" name="文本框 1"/>
          <p:cNvSpPr txBox="1"/>
          <p:nvPr/>
        </p:nvSpPr>
        <p:spPr>
          <a:xfrm>
            <a:off x="571500" y="1444625"/>
            <a:ext cx="8790305" cy="3969385"/>
          </a:xfrm>
          <a:prstGeom prst="rect">
            <a:avLst/>
          </a:prstGeom>
          <a:noFill/>
        </p:spPr>
        <p:txBody>
          <a:bodyPr wrap="square" rtlCol="0">
            <a:spAutoFit/>
          </a:bodyPr>
          <a:lstStyle/>
          <a:p>
            <a:pPr algn="l"/>
            <a:r>
              <a:rPr lang="zh-CN" altLang="zh-CN" sz="3600" b="1">
                <a:latin typeface="Arial" pitchFamily="34" charset="0"/>
                <a:sym typeface="+mn-ea"/>
              </a:rPr>
              <a:t>诗人归后与归前心情的对比：</a:t>
            </a:r>
            <a:br>
              <a:rPr lang="en-US" altLang="zh-CN" sz="3600" b="1">
                <a:latin typeface="Arial" pitchFamily="34" charset="0"/>
                <a:sym typeface="+mn-ea"/>
              </a:rPr>
            </a:br>
            <a:r>
              <a:rPr lang="en-US" altLang="zh-CN" sz="3600" b="1">
                <a:latin typeface="Arial" pitchFamily="34" charset="0"/>
                <a:sym typeface="+mn-ea"/>
              </a:rPr>
              <a:t>   </a:t>
            </a:r>
            <a:r>
              <a:rPr lang="zh-CN" altLang="zh-CN" sz="3600" b="1">
                <a:latin typeface="Arial" pitchFamily="34" charset="0"/>
                <a:sym typeface="+mn-ea"/>
              </a:rPr>
              <a:t>归前</a:t>
            </a:r>
            <a:r>
              <a:rPr lang="en-US" altLang="zh-CN" sz="3600" b="1">
                <a:latin typeface="Arial" pitchFamily="34" charset="0"/>
                <a:sym typeface="+mn-ea"/>
              </a:rPr>
              <a:t>------</a:t>
            </a:r>
            <a:r>
              <a:rPr lang="zh-CN" altLang="zh-CN" sz="3600" b="1">
                <a:latin typeface="Arial" pitchFamily="34" charset="0"/>
                <a:sym typeface="+mn-ea"/>
              </a:rPr>
              <a:t>无奈、后悔</a:t>
            </a:r>
            <a:br>
              <a:rPr lang="en-US" altLang="zh-CN" sz="3600" b="1">
                <a:latin typeface="Arial" pitchFamily="34" charset="0"/>
                <a:sym typeface="+mn-ea"/>
              </a:rPr>
            </a:br>
            <a:r>
              <a:rPr lang="en-US" altLang="zh-CN" sz="3600" b="1">
                <a:latin typeface="Arial" pitchFamily="34" charset="0"/>
                <a:sym typeface="+mn-ea"/>
              </a:rPr>
              <a:t>   </a:t>
            </a:r>
            <a:r>
              <a:rPr lang="zh-CN" altLang="zh-CN" sz="3600" b="1">
                <a:latin typeface="Arial" pitchFamily="34" charset="0"/>
                <a:sym typeface="+mn-ea"/>
              </a:rPr>
              <a:t>归后</a:t>
            </a:r>
            <a:r>
              <a:rPr lang="en-US" altLang="zh-CN" sz="3600" b="1">
                <a:latin typeface="Arial" pitchFamily="34" charset="0"/>
                <a:sym typeface="+mn-ea"/>
              </a:rPr>
              <a:t>------</a:t>
            </a:r>
            <a:r>
              <a:rPr lang="zh-CN" altLang="zh-CN" sz="3600" b="1">
                <a:latin typeface="Arial" pitchFamily="34" charset="0"/>
                <a:sym typeface="+mn-ea"/>
              </a:rPr>
              <a:t>愉悦、豁达、释然、返朴归真</a:t>
            </a:r>
            <a:endParaRPr lang="en-US" altLang="zh-CN" sz="3600" b="1">
              <a:latin typeface="Arial" pitchFamily="34" charset="0"/>
            </a:endParaRPr>
          </a:p>
          <a:p>
            <a:pPr algn="l"/>
            <a:r>
              <a:rPr lang="en-US" altLang="zh-CN" sz="3600" b="1">
                <a:latin typeface="Arial" pitchFamily="34" charset="0"/>
                <a:sym typeface="+mn-ea"/>
              </a:rPr>
              <a:t>      </a:t>
            </a:r>
            <a:r>
              <a:rPr lang="zh-CN" altLang="zh-CN" sz="3600" b="1">
                <a:latin typeface="Arial" pitchFamily="34" charset="0"/>
                <a:sym typeface="+mn-ea"/>
              </a:rPr>
              <a:t>表达了诗人厌恶官场，热爱田园生活，追求精神上得自由和独立</a:t>
            </a:r>
            <a:r>
              <a:rPr lang="en-US" altLang="zh-CN" sz="3600" b="1">
                <a:latin typeface="Arial" pitchFamily="34" charset="0"/>
                <a:sym typeface="+mn-ea"/>
              </a:rPr>
              <a:t>,</a:t>
            </a:r>
            <a:r>
              <a:rPr lang="zh-CN" altLang="zh-CN" sz="3600" b="1">
                <a:latin typeface="Arial" pitchFamily="34" charset="0"/>
                <a:sym typeface="+mn-ea"/>
              </a:rPr>
              <a:t>及不与世俗同流合污的高洁品格。</a:t>
            </a:r>
            <a:br>
              <a:rPr lang="en-US" altLang="zh-CN" sz="3600" b="1">
                <a:latin typeface="Arial" pitchFamily="34" charset="0"/>
                <a:sym typeface="+mn-ea"/>
              </a:rPr>
            </a:br>
            <a:endParaRPr lang="zh-CN" altLang="en-US" sz="3600"/>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376" y="1088570"/>
            <a:ext cx="3959603" cy="5418909"/>
          </a:xfrm>
          <a:prstGeom prst="rect">
            <a:avLst/>
          </a:prstGeom>
        </p:spPr>
      </p:pic>
      <p:sp>
        <p:nvSpPr>
          <p:cNvPr id="2" name="文本框 1"/>
          <p:cNvSpPr txBox="1"/>
          <p:nvPr/>
        </p:nvSpPr>
        <p:spPr>
          <a:xfrm>
            <a:off x="4781550" y="645160"/>
            <a:ext cx="6811010" cy="5862320"/>
          </a:xfrm>
          <a:prstGeom prst="rect">
            <a:avLst/>
          </a:prstGeom>
          <a:noFill/>
        </p:spPr>
        <p:txBody>
          <a:bodyPr wrap="square" rtlCol="0">
            <a:spAutoFit/>
          </a:bodyPr>
          <a:lstStyle/>
          <a:p>
            <a:pPr algn="l">
              <a:lnSpc>
                <a:spcPts val="5000"/>
              </a:lnSpc>
            </a:pPr>
            <a:r>
              <a:rPr lang="zh-CN" altLang="en-US" sz="3600">
                <a:solidFill>
                  <a:srgbClr val="000000"/>
                </a:solidFill>
                <a:latin typeface="微软雅黑" panose="020b0503020204020204" charset="-122"/>
                <a:ea typeface="微软雅黑" panose="020b0503020204020204" charset="-122"/>
                <a:cs typeface="+mn-ea"/>
                <a:sym typeface="Arial" pitchFamily="34" charset="0"/>
              </a:rPr>
              <a:t>有人认为陶渊明的归隐是消极避世，不敢直面现实，不思进取的表现。</a:t>
            </a:r>
            <a:endParaRPr lang="zh-CN" altLang="en-US" sz="3600">
              <a:solidFill>
                <a:srgbClr val="000000"/>
              </a:solidFill>
              <a:latin typeface="微软雅黑" panose="020b0503020204020204" charset="-122"/>
              <a:ea typeface="微软雅黑" panose="020b0503020204020204" charset="-122"/>
              <a:sym typeface="Arial" pitchFamily="34" charset="0"/>
            </a:endParaRPr>
          </a:p>
          <a:p>
            <a:pPr algn="l">
              <a:lnSpc>
                <a:spcPts val="5000"/>
              </a:lnSpc>
            </a:pPr>
            <a:r>
              <a:rPr lang="zh-CN" altLang="en-US" sz="3600">
                <a:solidFill>
                  <a:srgbClr val="000000"/>
                </a:solidFill>
                <a:latin typeface="微软雅黑" panose="020b0503020204020204" charset="-122"/>
                <a:ea typeface="微软雅黑" panose="020b0503020204020204" charset="-122"/>
                <a:cs typeface="+mn-ea"/>
                <a:sym typeface="Arial" pitchFamily="34" charset="0"/>
              </a:rPr>
              <a:t>有人认为他的归隐是对自我本性的皈依，他在感受自然万物和艰难的躬耕生活中为自己的生命找到了新的意义。</a:t>
            </a:r>
            <a:endParaRPr lang="zh-CN" altLang="en-US" sz="3600">
              <a:solidFill>
                <a:srgbClr val="000000"/>
              </a:solidFill>
              <a:latin typeface="微软雅黑" panose="020b0503020204020204" charset="-122"/>
              <a:ea typeface="微软雅黑" panose="020b0503020204020204" charset="-122"/>
              <a:sym typeface="Arial" pitchFamily="34" charset="0"/>
            </a:endParaRPr>
          </a:p>
          <a:p>
            <a:pPr algn="l">
              <a:lnSpc>
                <a:spcPts val="5000"/>
              </a:lnSpc>
            </a:pPr>
            <a:r>
              <a:rPr lang="zh-CN" altLang="en-US" sz="3600">
                <a:solidFill>
                  <a:srgbClr val="000000"/>
                </a:solidFill>
                <a:latin typeface="微软雅黑" panose="020b0503020204020204" charset="-122"/>
                <a:ea typeface="微软雅黑" panose="020b0503020204020204" charset="-122"/>
                <a:cs typeface="+mn-ea"/>
                <a:sym typeface="Arial" pitchFamily="34" charset="0"/>
              </a:rPr>
              <a:t>你如何看待陶渊明的归隐田园呢？请谈谈你的看法</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4315460" y="655955"/>
            <a:ext cx="7400290" cy="5851525"/>
          </a:xfrm>
          <a:prstGeom prst="rect">
            <a:avLst/>
          </a:prstGeom>
          <a:noFill/>
        </p:spPr>
        <p:txBody>
          <a:bodyPr wrap="square" rtlCol="0">
            <a:spAutoFit/>
          </a:bodyPr>
          <a:lstStyle/>
          <a:p>
            <a:pPr algn="l">
              <a:lnSpc>
                <a:spcPct val="115000"/>
              </a:lnSpc>
              <a:spcBef>
                <a:spcPct val="20000"/>
              </a:spcBef>
            </a:pPr>
            <a:r>
              <a:rPr lang="zh-CN" altLang="en-US" sz="3200" b="1">
                <a:solidFill>
                  <a:srgbClr val="000000"/>
                </a:solidFill>
                <a:latin typeface="微软雅黑" panose="020b0503020204020204" charset="-122"/>
                <a:ea typeface="微软雅黑" panose="020b0503020204020204" charset="-122"/>
                <a:cs typeface="+mn-ea"/>
                <a:sym typeface="+mn-ea"/>
              </a:rPr>
              <a:t>叶嘉莹说：“在古今诗人之中，能够直接面对人生的苦难悲哀，而且真正找到了一个解决办法的，只有陶渊明。当然，他也不得不为自己所选择的这条道路付出了劳苦饥寒的代价”。</a:t>
            </a:r>
            <a:endParaRPr lang="zh-CN" altLang="en-US" sz="3200" b="1">
              <a:latin typeface="微软雅黑" panose="020b0503020204020204" charset="-122"/>
              <a:ea typeface="微软雅黑" panose="020b0503020204020204" charset="-122"/>
            </a:endParaRPr>
          </a:p>
          <a:p>
            <a:pPr algn="l">
              <a:lnSpc>
                <a:spcPct val="115000"/>
              </a:lnSpc>
              <a:spcBef>
                <a:spcPct val="20000"/>
              </a:spcBef>
            </a:pPr>
            <a:r>
              <a:rPr lang="zh-CN" altLang="en-US" sz="3200" b="1">
                <a:solidFill>
                  <a:srgbClr val="000000"/>
                </a:solidFill>
                <a:latin typeface="微软雅黑" panose="020b0503020204020204" charset="-122"/>
                <a:ea typeface="微软雅黑" panose="020b0503020204020204" charset="-122"/>
                <a:cs typeface="+mn-ea"/>
                <a:sym typeface="+mn-ea"/>
              </a:rPr>
              <a:t>      人的一生就是一舍一得的过程，人的区别也就在于有的人知道舍什么，得什么，什么时候该舍，什么时候该得，有的人却不能，由此，人生的境界也就不同。    </a:t>
            </a:r>
            <a:endParaRPr lang="zh-CN" altLang="en-US"/>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2895" y="1076325"/>
            <a:ext cx="5431155" cy="5431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8F5F5"/>
        </a:solidFill>
        <a:effectLst/>
      </p:bgPr>
    </p:bg>
    <p:spTree>
      <p:nvGrpSpPr>
        <p:cNvPr id="1" name=""/>
        <p:cNvGrpSpPr/>
        <p:nvPr/>
      </p:nvGrpSpPr>
      <p:grpSpPr>
        <a:xfrm>
          <a:off x="0" y="0"/>
          <a:ext cx="0" cy="0"/>
        </a:xfrm>
      </p:grpSpPr>
      <p:grpSp>
        <p:nvGrpSpPr>
          <p:cNvPr id="5" name="组合 4"/>
          <p:cNvGrpSpPr/>
          <p:nvPr/>
        </p:nvGrpSpPr>
        <p:grpSpPr>
          <a:xfrm>
            <a:off x="20" y="667657"/>
            <a:ext cx="12191980" cy="7699829"/>
            <a:chOff x="20" y="290286"/>
            <a:chExt cx="12191980" cy="7699829"/>
          </a:xfrm>
        </p:grpSpPr>
        <p:pic>
          <p:nvPicPr>
            <p:cNvPr id="3" name="图片 2"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2" name="矩形 1"/>
            <p:cNvSpPr/>
            <p:nvPr/>
          </p:nvSpPr>
          <p:spPr>
            <a:xfrm>
              <a:off x="275771" y="290286"/>
              <a:ext cx="3004458" cy="3918857"/>
            </a:xfrm>
            <a:prstGeom prst="rect">
              <a:avLst/>
            </a:prstGeom>
            <a:solidFill>
              <a:srgbClr val="F8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25707" y="1487714"/>
            <a:ext cx="3393652" cy="3098800"/>
          </a:xfrm>
          <a:prstGeom prst="rect">
            <a:avLst/>
          </a:prstGeom>
        </p:spPr>
      </p:pic>
      <p:pic>
        <p:nvPicPr>
          <p:cNvPr id="7" name="图片 6"/>
          <p:cNvPicPr>
            <a:picLocks noChangeAspect="1"/>
          </p:cNvPicPr>
          <p:nvPr/>
        </p:nvPicPr>
        <p:blipFill>
          <a:blip r:embed="rId5">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6565553" y="-747508"/>
            <a:ext cx="6096012" cy="6096012"/>
          </a:xfrm>
          <a:prstGeom prst="rect">
            <a:avLst/>
          </a:prstGeom>
        </p:spPr>
      </p:pic>
      <p:sp>
        <p:nvSpPr>
          <p:cNvPr id="10" name="文本框 9"/>
          <p:cNvSpPr txBox="1"/>
          <p:nvPr/>
        </p:nvSpPr>
        <p:spPr>
          <a:xfrm>
            <a:off x="2626191" y="1030140"/>
            <a:ext cx="2313454" cy="2646878"/>
          </a:xfrm>
          <a:prstGeom prst="rect">
            <a:avLst/>
          </a:prstGeom>
          <a:noFill/>
        </p:spPr>
        <p:txBody>
          <a:bodyPr wrap="none" rtlCol="0">
            <a:spAutoFit/>
          </a:bodyPr>
          <a:lstStyle/>
          <a:p>
            <a:pPr algn="ctr"/>
            <a:r>
              <a:rPr lang="zh-CN" altLang="en-US" sz="16600">
                <a:gradFill flip="none" rotWithShape="1">
                  <a:gsLst>
                    <a:gs pos="45000">
                      <a:srgbClr val="257491"/>
                    </a:gs>
                    <a:gs pos="98000">
                      <a:srgbClr val="257491">
                        <a:alpha val="17000"/>
                      </a:srgbClr>
                    </a:gs>
                  </a:gsLst>
                  <a:lin ang="5400000" scaled="1"/>
                </a:gradFill>
                <a:latin typeface="禹卫书法行书简体" panose="02000603000000000000" pitchFamily="2" charset="-122"/>
                <a:ea typeface="禹卫书法行书简体" panose="02000603000000000000" pitchFamily="2" charset="-122"/>
              </a:rPr>
              <a:t>归</a:t>
            </a:r>
          </a:p>
        </p:txBody>
      </p:sp>
      <p:sp>
        <p:nvSpPr>
          <p:cNvPr id="11" name="文本框 10"/>
          <p:cNvSpPr txBox="1"/>
          <p:nvPr/>
        </p:nvSpPr>
        <p:spPr>
          <a:xfrm>
            <a:off x="4700028" y="1568749"/>
            <a:ext cx="1415772" cy="1569660"/>
          </a:xfrm>
          <a:prstGeom prst="rect">
            <a:avLst/>
          </a:prstGeom>
          <a:noFill/>
        </p:spPr>
        <p:txBody>
          <a:bodyPr wrap="none" rtlCol="0">
            <a:spAutoFit/>
          </a:bodyPr>
          <a:lstStyle/>
          <a:p>
            <a:pPr algn="ctr"/>
            <a:r>
              <a:rPr lang="zh-CN" altLang="en-US" sz="9600">
                <a:gradFill flip="none" rotWithShape="1">
                  <a:gsLst>
                    <a:gs pos="45000">
                      <a:srgbClr val="257491"/>
                    </a:gs>
                    <a:gs pos="98000">
                      <a:srgbClr val="257491">
                        <a:alpha val="17000"/>
                      </a:srgbClr>
                    </a:gs>
                  </a:gsLst>
                  <a:lin ang="5400000" scaled="1"/>
                </a:gradFill>
                <a:latin typeface="禹卫书法行书简体" panose="02000603000000000000" pitchFamily="2" charset="-122"/>
                <a:ea typeface="禹卫书法行书简体" panose="02000603000000000000" pitchFamily="2" charset="-122"/>
              </a:rPr>
              <a:t>园</a:t>
            </a:r>
          </a:p>
        </p:txBody>
      </p:sp>
      <p:sp>
        <p:nvSpPr>
          <p:cNvPr id="12" name="文本框 11"/>
          <p:cNvSpPr txBox="1"/>
          <p:nvPr/>
        </p:nvSpPr>
        <p:spPr>
          <a:xfrm>
            <a:off x="6003089" y="1398762"/>
            <a:ext cx="1659429" cy="1862048"/>
          </a:xfrm>
          <a:prstGeom prst="rect">
            <a:avLst/>
          </a:prstGeom>
          <a:noFill/>
        </p:spPr>
        <p:txBody>
          <a:bodyPr wrap="none" rtlCol="0">
            <a:spAutoFit/>
          </a:bodyPr>
          <a:lstStyle/>
          <a:p>
            <a:pPr algn="ctr"/>
            <a:r>
              <a:rPr lang="zh-CN" altLang="en-US" sz="11500">
                <a:gradFill flip="none" rotWithShape="1">
                  <a:gsLst>
                    <a:gs pos="45000">
                      <a:srgbClr val="257491"/>
                    </a:gs>
                    <a:gs pos="98000">
                      <a:srgbClr val="257491">
                        <a:alpha val="17000"/>
                      </a:srgbClr>
                    </a:gs>
                  </a:gsLst>
                  <a:lin ang="5400000" scaled="1"/>
                </a:gradFill>
                <a:latin typeface="禹卫书法行书简体" panose="02000603000000000000" pitchFamily="2" charset="-122"/>
                <a:ea typeface="禹卫书法行书简体" panose="02000603000000000000" pitchFamily="2" charset="-122"/>
              </a:rPr>
              <a:t>田</a:t>
            </a:r>
          </a:p>
        </p:txBody>
      </p:sp>
      <p:sp>
        <p:nvSpPr>
          <p:cNvPr id="13" name="文本框 12"/>
          <p:cNvSpPr txBox="1"/>
          <p:nvPr/>
        </p:nvSpPr>
        <p:spPr>
          <a:xfrm>
            <a:off x="7315013" y="1245583"/>
            <a:ext cx="1954382" cy="2215991"/>
          </a:xfrm>
          <a:prstGeom prst="rect">
            <a:avLst/>
          </a:prstGeom>
          <a:noFill/>
        </p:spPr>
        <p:txBody>
          <a:bodyPr wrap="none" rtlCol="0">
            <a:spAutoFit/>
          </a:bodyPr>
          <a:lstStyle/>
          <a:p>
            <a:pPr algn="ctr"/>
            <a:r>
              <a:rPr lang="zh-CN" altLang="en-US" sz="13800">
                <a:gradFill flip="none" rotWithShape="1">
                  <a:gsLst>
                    <a:gs pos="45000">
                      <a:srgbClr val="257491"/>
                    </a:gs>
                    <a:gs pos="98000">
                      <a:srgbClr val="257491">
                        <a:alpha val="17000"/>
                      </a:srgbClr>
                    </a:gs>
                  </a:gsLst>
                  <a:lin ang="5400000" scaled="1"/>
                </a:gradFill>
                <a:latin typeface="禹卫书法行书简体" panose="02000603000000000000" pitchFamily="2" charset="-122"/>
                <a:ea typeface="禹卫书法行书简体" panose="02000603000000000000" pitchFamily="2" charset="-122"/>
              </a:rPr>
              <a:t>居</a:t>
            </a:r>
          </a:p>
        </p:txBody>
      </p:sp>
      <p:pic>
        <p:nvPicPr>
          <p:cNvPr id="16" name="图片 15"/>
          <p:cNvPicPr>
            <a:picLocks noChangeAspect="1"/>
          </p:cNvPicPr>
          <p:nvPr/>
        </p:nvPicPr>
        <p:blipFill>
          <a:blip r:embed="rId7">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tretch>
            <a:fillRect/>
          </a:stretch>
        </p:blipFill>
        <p:spPr>
          <a:xfrm flipH="1">
            <a:off x="-1065166" y="-2032005"/>
            <a:ext cx="3393652" cy="3098800"/>
          </a:xfrm>
          <a:prstGeom prst="rect">
            <a:avLst/>
          </a:prstGeom>
        </p:spPr>
      </p:pic>
      <p:sp>
        <p:nvSpPr>
          <p:cNvPr id="4" name="矩形 3"/>
          <p:cNvSpPr/>
          <p:nvPr/>
        </p:nvSpPr>
        <p:spPr>
          <a:xfrm>
            <a:off x="6242685" y="4212590"/>
            <a:ext cx="3998595" cy="829945"/>
          </a:xfrm>
          <a:prstGeom prst="rect">
            <a:avLst/>
          </a:prstGeom>
          <a:noFill/>
          <a:ln>
            <a:noFill/>
          </a:ln>
        </p:spPr>
        <p:txBody>
          <a:bodyPr wrap="square" rtlCol="0" anchor="t">
            <a:spAutoFit/>
          </a:bodyPr>
          <a:lstStyle/>
          <a:p>
            <a:pPr algn="ctr"/>
            <a:r>
              <a:rPr lang="zh-CN" altLang="en-US" sz="4800" b="1">
                <a:ln w="22225">
                  <a:solidFill>
                    <a:schemeClr val="accent2"/>
                  </a:solidFill>
                  <a:prstDash val="solid"/>
                </a:ln>
                <a:solidFill>
                  <a:schemeClr val="accent2">
                    <a:lumMod val="40000"/>
                    <a:lumOff val="60000"/>
                  </a:schemeClr>
                </a:solidFill>
                <a:effectLst/>
              </a:rPr>
              <a:t>陶渊明</a:t>
            </a:r>
            <a:endParaRPr lang="zh-CN" altLang="en-US" sz="48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0" y="0"/>
            <a:ext cx="12192000" cy="6858000"/>
            <a:chExt cx="12192000" cy="6858000"/>
          </a:xfrm>
        </p:grpSpPr>
        <p:grpSp>
          <p:nvGrpSpPr>
            <p:cNvPr id="6" name="组合 5"/>
            <p:cNvGrpSpPr/>
            <p:nvPr/>
          </p:nvGrpSpPr>
          <p:grpSpPr>
            <a:xfrm>
              <a:off x="0" y="0"/>
              <a:ext cx="12192000" cy="6858000"/>
              <a:chOff x="0" y="1132115"/>
              <a:chExt cx="12192000" cy="6858000"/>
            </a:xfrm>
          </p:grpSpPr>
          <p:pic>
            <p:nvPicPr>
              <p:cNvPr id="8" name="图片 7"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9" name="矩形 8"/>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63" y="1725589"/>
            <a:ext cx="5467360" cy="3644906"/>
          </a:xfrm>
          <a:prstGeom prst="rect">
            <a:avLst/>
          </a:prstGeom>
        </p:spPr>
      </p:pic>
      <p:sp>
        <p:nvSpPr>
          <p:cNvPr id="2" name="文本框 1"/>
          <p:cNvSpPr txBox="1"/>
          <p:nvPr/>
        </p:nvSpPr>
        <p:spPr>
          <a:xfrm>
            <a:off x="4112895" y="2462530"/>
            <a:ext cx="4246880" cy="1322070"/>
          </a:xfrm>
          <a:prstGeom prst="rect">
            <a:avLst/>
          </a:prstGeom>
          <a:noFill/>
        </p:spPr>
        <p:txBody>
          <a:bodyPr wrap="none" rtlCol="0">
            <a:spAutoFit/>
          </a:bodyPr>
          <a:lstStyle/>
          <a:p>
            <a:r>
              <a:rPr lang="zh-CN" altLang="en-US" sz="8000" b="1"/>
              <a:t>扩展阅读</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2770" name="Rectangle 2"/>
          <p:cNvSpPr>
            <a:spLocks noGrp="1"/>
          </p:cNvSpPr>
          <p:nvPr>
            <p:ph type="title"/>
          </p:nvPr>
        </p:nvSpPr>
        <p:spPr>
          <a:xfrm>
            <a:off x="4763135" y="349885"/>
            <a:ext cx="4382135" cy="1325880"/>
          </a:xfrm>
        </p:spPr>
        <p:txBody>
          <a:bodyPr vert="horz" wrap="square" lIns="91440" tIns="45720" rIns="91440" bIns="45720" anchor="ctr"/>
          <a:lstStyle/>
          <a:p>
            <a:pPr eaLnBrk="1" hangingPunct="1"/>
            <a:r>
              <a:rPr lang="zh-CN" altLang="en-US" sz="5400"/>
              <a:t>归园田居</a:t>
            </a:r>
            <a:r>
              <a:rPr lang="en-US" altLang="zh-CN" sz="5400"/>
              <a:t>(</a:t>
            </a:r>
            <a:r>
              <a:rPr lang="zh-CN" altLang="en-US" sz="5400"/>
              <a:t>二</a:t>
            </a:r>
            <a:r>
              <a:rPr lang="en-US" altLang="zh-CN" sz="5400"/>
              <a:t>)</a:t>
            </a:r>
          </a:p>
        </p:txBody>
      </p:sp>
      <p:sp>
        <p:nvSpPr>
          <p:cNvPr id="32771" name="Rectangle 3"/>
          <p:cNvSpPr>
            <a:spLocks noGrp="1"/>
          </p:cNvSpPr>
          <p:nvPr>
            <p:ph idx="1"/>
          </p:nvPr>
        </p:nvSpPr>
        <p:spPr>
          <a:xfrm>
            <a:off x="4041140" y="1675765"/>
            <a:ext cx="5631815" cy="4351655"/>
          </a:xfrm>
        </p:spPr>
        <p:txBody>
          <a:bodyPr vert="horz" wrap="square" lIns="91440" tIns="45720" rIns="91440" bIns="45720" anchor="t">
            <a:normAutofit lnSpcReduction="10000"/>
          </a:bodyPr>
          <a:lstStyle/>
          <a:p>
            <a:pPr eaLnBrk="1" hangingPunct="1">
              <a:lnSpc>
                <a:spcPct val="80000"/>
              </a:lnSpc>
              <a:buNone/>
            </a:pPr>
            <a:r>
              <a:rPr lang="zh-CN" altLang="en-US" sz="3600" b="1">
                <a:ea typeface="楷体_GB2312" pitchFamily="49" charset="-122"/>
              </a:rPr>
              <a:t>野外罕人事，穷巷寡轮鞅。</a:t>
            </a:r>
          </a:p>
          <a:p>
            <a:pPr eaLnBrk="1" hangingPunct="1">
              <a:lnSpc>
                <a:spcPct val="80000"/>
              </a:lnSpc>
              <a:buNone/>
            </a:pPr>
            <a:r>
              <a:rPr lang="zh-CN" altLang="en-US" sz="3600" b="1">
                <a:ea typeface="楷体_GB2312" pitchFamily="49" charset="-122"/>
              </a:rPr>
              <a:t>白日掩荆扉，对酒绝尘想。</a:t>
            </a:r>
          </a:p>
          <a:p>
            <a:pPr eaLnBrk="1" hangingPunct="1">
              <a:lnSpc>
                <a:spcPct val="80000"/>
              </a:lnSpc>
              <a:buNone/>
            </a:pPr>
            <a:r>
              <a:rPr lang="zh-CN" altLang="en-US" sz="3600" b="1">
                <a:ea typeface="楷体_GB2312" pitchFamily="49" charset="-122"/>
              </a:rPr>
              <a:t>时复墟曲人，披草共来往。</a:t>
            </a:r>
          </a:p>
          <a:p>
            <a:pPr eaLnBrk="1" hangingPunct="1">
              <a:lnSpc>
                <a:spcPct val="80000"/>
              </a:lnSpc>
              <a:buNone/>
            </a:pPr>
            <a:r>
              <a:rPr lang="zh-CN" altLang="en-US" sz="3600" b="1">
                <a:ea typeface="楷体_GB2312" pitchFamily="49" charset="-122"/>
              </a:rPr>
              <a:t>相见无杂言，但道桑麻长。</a:t>
            </a:r>
          </a:p>
          <a:p>
            <a:pPr eaLnBrk="1" hangingPunct="1">
              <a:lnSpc>
                <a:spcPct val="80000"/>
              </a:lnSpc>
              <a:buNone/>
            </a:pPr>
            <a:r>
              <a:rPr lang="zh-CN" altLang="en-US" sz="3600" b="1">
                <a:ea typeface="楷体_GB2312" pitchFamily="49" charset="-122"/>
              </a:rPr>
              <a:t>桑麻日已长，我土日已广。</a:t>
            </a:r>
          </a:p>
          <a:p>
            <a:pPr eaLnBrk="1" hangingPunct="1">
              <a:lnSpc>
                <a:spcPct val="80000"/>
              </a:lnSpc>
              <a:buNone/>
            </a:pPr>
            <a:r>
              <a:rPr lang="zh-CN" altLang="en-US" sz="3600" b="1">
                <a:ea typeface="楷体_GB2312" pitchFamily="49" charset="-122"/>
              </a:rPr>
              <a:t>常恐霜霰至，零落同草莽。</a:t>
            </a:r>
            <a:br>
              <a:rPr lang="zh-CN" altLang="en-US" sz="3600">
                <a:ea typeface="楷体_GB2312" pitchFamily="49" charset="-122"/>
              </a:rPr>
            </a:br>
          </a:p>
        </p:txBody>
      </p:sp>
      <p:pic>
        <p:nvPicPr>
          <p:cNvPr id="32772" name="Picture 4" descr="jj"/>
          <p:cNvPicPr>
            <a:picLocks noChangeAspect="1"/>
          </p:cNvPicPr>
          <p:nvPr/>
        </p:nvPicPr>
        <p:blipFill>
          <a:blip r:embed="rId2">
            <a:lum bright="10001" contrast="4000"/>
          </a:blip>
          <a:stretch>
            <a:fillRect/>
          </a:stretch>
        </p:blipFill>
        <p:spPr>
          <a:xfrm>
            <a:off x="7824788" y="5013325"/>
            <a:ext cx="1873250" cy="1449388"/>
          </a:xfrm>
          <a:prstGeom prst="rect">
            <a:avLst/>
          </a:prstGeom>
          <a:noFill/>
          <a:ln w="9525">
            <a:noFill/>
          </a:ln>
        </p:spPr>
      </p:pic>
      <p:pic>
        <p:nvPicPr>
          <p:cNvPr id="4" name="图片 3" descr="d47abc86608996f6a54ddb6f8e776dc1"/>
          <p:cNvPicPr>
            <a:picLocks noChangeAspect="1"/>
          </p:cNvPicPr>
          <p:nvPr/>
        </p:nvPicPr>
        <p:blipFill>
          <a:blip r:embed="rId3"/>
          <a:stretch>
            <a:fillRect/>
          </a:stretch>
        </p:blipFill>
        <p:spPr>
          <a:xfrm>
            <a:off x="9672955" y="4180205"/>
            <a:ext cx="2816225" cy="2816225"/>
          </a:xfrm>
          <a:prstGeom prst="rect">
            <a:avLst/>
          </a:prstGeom>
        </p:spPr>
      </p:pic>
      <p:pic>
        <p:nvPicPr>
          <p:cNvPr id="59398" name="Picture 6" descr="陶2"/>
          <p:cNvPicPr>
            <a:picLocks noChangeAspect="1"/>
          </p:cNvPicPr>
          <p:nvPr/>
        </p:nvPicPr>
        <p:blipFill>
          <a:blip r:embed="rId4"/>
          <a:stretch>
            <a:fillRect/>
          </a:stretch>
        </p:blipFill>
        <p:spPr>
          <a:xfrm>
            <a:off x="69215" y="410845"/>
            <a:ext cx="3419475" cy="5616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strips(downLeft)">
                                      <p:cBhvr>
                                        <p:cTn id="7" dur="5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4" name="Rectangle 2"/>
          <p:cNvSpPr>
            <a:spLocks noGrp="1"/>
          </p:cNvSpPr>
          <p:nvPr>
            <p:ph type="title"/>
          </p:nvPr>
        </p:nvSpPr>
        <p:spPr>
          <a:xfrm>
            <a:off x="4117975" y="288925"/>
            <a:ext cx="6577965" cy="1325880"/>
          </a:xfrm>
        </p:spPr>
        <p:txBody>
          <a:bodyPr vert="horz" wrap="square" lIns="91440" tIns="45720" rIns="91440" bIns="45720" anchor="ctr"/>
          <a:lstStyle/>
          <a:p>
            <a:pPr eaLnBrk="1" hangingPunct="1"/>
            <a:r>
              <a:rPr lang="zh-CN" altLang="en-US" sz="6600" b="1">
                <a:latin typeface="楷体_GB2312" pitchFamily="49" charset="-122"/>
                <a:ea typeface="楷体_GB2312" pitchFamily="49" charset="-122"/>
              </a:rPr>
              <a:t>归园田居</a:t>
            </a:r>
            <a:r>
              <a:rPr lang="en-US" altLang="zh-CN" sz="6600" b="1">
                <a:latin typeface="楷体_GB2312" pitchFamily="49" charset="-122"/>
                <a:ea typeface="楷体_GB2312" pitchFamily="49" charset="-122"/>
              </a:rPr>
              <a:t>(</a:t>
            </a:r>
            <a:r>
              <a:rPr lang="zh-CN" altLang="en-US" sz="6600" b="1">
                <a:latin typeface="楷体_GB2312" pitchFamily="49" charset="-122"/>
                <a:ea typeface="楷体_GB2312" pitchFamily="49" charset="-122"/>
              </a:rPr>
              <a:t>三</a:t>
            </a:r>
            <a:r>
              <a:rPr lang="en-US" altLang="zh-CN" sz="6600" b="1">
                <a:latin typeface="楷体_GB2312" pitchFamily="49" charset="-122"/>
                <a:ea typeface="楷体_GB2312" pitchFamily="49" charset="-122"/>
              </a:rPr>
              <a:t>)</a:t>
            </a:r>
          </a:p>
        </p:txBody>
      </p:sp>
      <p:sp>
        <p:nvSpPr>
          <p:cNvPr id="33795" name="Rectangle 3"/>
          <p:cNvSpPr>
            <a:spLocks noGrp="1"/>
          </p:cNvSpPr>
          <p:nvPr>
            <p:ph idx="1"/>
          </p:nvPr>
        </p:nvSpPr>
        <p:spPr>
          <a:xfrm>
            <a:off x="3893185" y="1691005"/>
            <a:ext cx="6336665" cy="4351655"/>
          </a:xfrm>
        </p:spPr>
        <p:txBody>
          <a:bodyPr vert="horz" wrap="square" lIns="91440" tIns="45720" rIns="91440" bIns="45720" anchor="t">
            <a:normAutofit fontScale="80000"/>
          </a:bodyPr>
          <a:lstStyle/>
          <a:p>
            <a:pPr eaLnBrk="1" hangingPunct="1">
              <a:buNone/>
            </a:pPr>
            <a:r>
              <a:rPr lang="zh-CN" altLang="en-US" sz="5400" b="1"/>
              <a:t>种豆南山下，草盛豆苗稀。</a:t>
            </a:r>
          </a:p>
          <a:p>
            <a:pPr eaLnBrk="1" hangingPunct="1">
              <a:buNone/>
            </a:pPr>
            <a:r>
              <a:rPr lang="zh-CN" altLang="en-US" sz="5400" b="1"/>
              <a:t>晨兴理荒秽，带月荷锄归。</a:t>
            </a:r>
          </a:p>
          <a:p>
            <a:pPr eaLnBrk="1" hangingPunct="1">
              <a:buNone/>
            </a:pPr>
            <a:r>
              <a:rPr lang="zh-CN" altLang="en-US" sz="5400" b="1"/>
              <a:t>道狭草木长，夕露沾我衣。</a:t>
            </a:r>
          </a:p>
          <a:p>
            <a:pPr eaLnBrk="1" hangingPunct="1">
              <a:buNone/>
            </a:pPr>
            <a:r>
              <a:rPr lang="zh-CN" altLang="en-US" sz="5400" b="1"/>
              <a:t>衣沾不足惜，但使愿无违。</a:t>
            </a:r>
            <a:br>
              <a:rPr lang="zh-CN" altLang="en-US" sz="4000" b="1"/>
            </a:br>
            <a:r>
              <a:rPr lang="zh-CN" altLang="en-US" sz="4000" b="1"/>
              <a:t> </a:t>
            </a:r>
          </a:p>
        </p:txBody>
      </p:sp>
      <p:pic>
        <p:nvPicPr>
          <p:cNvPr id="33796" name="Picture 4" descr="jj"/>
          <p:cNvPicPr>
            <a:picLocks noChangeAspect="1"/>
          </p:cNvPicPr>
          <p:nvPr/>
        </p:nvPicPr>
        <p:blipFill>
          <a:blip r:embed="rId2">
            <a:lum bright="10001" contrast="4000"/>
          </a:blip>
          <a:stretch>
            <a:fillRect/>
          </a:stretch>
        </p:blipFill>
        <p:spPr>
          <a:xfrm>
            <a:off x="7824788" y="5013325"/>
            <a:ext cx="1873250" cy="1449388"/>
          </a:xfrm>
          <a:prstGeom prst="rect">
            <a:avLst/>
          </a:prstGeom>
          <a:noFill/>
          <a:ln w="9525">
            <a:noFill/>
          </a:ln>
        </p:spPr>
      </p:pic>
      <p:pic>
        <p:nvPicPr>
          <p:cNvPr id="4" name="图片 3" descr="d47abc86608996f6a54ddb6f8e776dc1"/>
          <p:cNvPicPr>
            <a:picLocks noChangeAspect="1"/>
          </p:cNvPicPr>
          <p:nvPr/>
        </p:nvPicPr>
        <p:blipFill>
          <a:blip r:embed="rId3"/>
          <a:stretch>
            <a:fillRect/>
          </a:stretch>
        </p:blipFill>
        <p:spPr>
          <a:xfrm>
            <a:off x="9672955" y="4180205"/>
            <a:ext cx="2816225" cy="2816225"/>
          </a:xfrm>
          <a:prstGeom prst="rect">
            <a:avLst/>
          </a:prstGeom>
        </p:spPr>
      </p:pic>
      <p:pic>
        <p:nvPicPr>
          <p:cNvPr id="59398" name="Picture 6" descr="陶2"/>
          <p:cNvPicPr>
            <a:picLocks noChangeAspect="1"/>
          </p:cNvPicPr>
          <p:nvPr/>
        </p:nvPicPr>
        <p:blipFill>
          <a:blip r:embed="rId4"/>
          <a:stretch>
            <a:fillRect/>
          </a:stretch>
        </p:blipFill>
        <p:spPr>
          <a:xfrm>
            <a:off x="69215" y="410845"/>
            <a:ext cx="3419475" cy="5616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strips(downLeft)">
                                      <p:cBhvr>
                                        <p:cTn id="7" dur="5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4818" name="Rectangle 2"/>
          <p:cNvSpPr>
            <a:spLocks noGrp="1"/>
          </p:cNvSpPr>
          <p:nvPr>
            <p:ph type="title"/>
          </p:nvPr>
        </p:nvSpPr>
        <p:spPr>
          <a:xfrm>
            <a:off x="4471670" y="86995"/>
            <a:ext cx="3814445" cy="1325880"/>
          </a:xfrm>
        </p:spPr>
        <p:txBody>
          <a:bodyPr vert="horz" wrap="square" lIns="91440" tIns="45720" rIns="91440" bIns="45720" anchor="ctr">
            <a:normAutofit fontScale="90000"/>
          </a:bodyPr>
          <a:lstStyle/>
          <a:p>
            <a:pPr eaLnBrk="1" hangingPunct="1"/>
            <a:r>
              <a:rPr lang="zh-CN" altLang="en-US" sz="5400"/>
              <a:t>归园田居</a:t>
            </a:r>
            <a:r>
              <a:rPr lang="en-US" altLang="zh-CN" sz="5400"/>
              <a:t>(</a:t>
            </a:r>
            <a:r>
              <a:rPr lang="zh-CN" altLang="en-US" sz="5400"/>
              <a:t>四</a:t>
            </a:r>
            <a:r>
              <a:rPr lang="en-US" altLang="zh-CN" sz="5400"/>
              <a:t>)</a:t>
            </a:r>
          </a:p>
        </p:txBody>
      </p:sp>
      <p:sp>
        <p:nvSpPr>
          <p:cNvPr id="34819" name="Rectangle 3"/>
          <p:cNvSpPr>
            <a:spLocks noGrp="1"/>
          </p:cNvSpPr>
          <p:nvPr>
            <p:ph idx="1"/>
          </p:nvPr>
        </p:nvSpPr>
        <p:spPr>
          <a:xfrm>
            <a:off x="3816985" y="1296035"/>
            <a:ext cx="6141085" cy="4572000"/>
          </a:xfrm>
        </p:spPr>
        <p:txBody>
          <a:bodyPr vert="horz" wrap="square" lIns="91440" tIns="45720" rIns="91440" bIns="45720" anchor="t">
            <a:normAutofit fontScale="25000"/>
          </a:bodyPr>
          <a:lstStyle/>
          <a:p>
            <a:pPr eaLnBrk="1" hangingPunct="1">
              <a:lnSpc>
                <a:spcPct val="80000"/>
              </a:lnSpc>
              <a:buNone/>
            </a:pPr>
            <a:br>
              <a:rPr lang="en-US" altLang="zh-CN" sz="800"/>
            </a:b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久去山泽游，浪莽林野娱。</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试携子侄辈，披榛步荒墟。</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徘徊丘垅间，依依昔人居。</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井灶有遗处，桑竹残朽株。　</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借问采薪者，此人皆焉如。</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薪者向我言，死没无复余。</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一世弃朝市，此语真不虚。</a:t>
            </a:r>
          </a:p>
          <a:p>
            <a:pPr eaLnBrk="1" hangingPunct="1">
              <a:lnSpc>
                <a:spcPct val="80000"/>
              </a:lnSpc>
              <a:buNone/>
            </a:pPr>
            <a:r>
              <a:rPr lang="zh-CN" altLang="en-US" sz="13335" b="1">
                <a:latin typeface="微软雅黑" panose="020b0503020204020204" charset="-122"/>
                <a:ea typeface="微软雅黑" panose="020b0503020204020204" charset="-122"/>
                <a:cs typeface="微软雅黑" panose="020b0503020204020204" charset="-122"/>
              </a:rPr>
              <a:t>人生似幻化，终当归空无。 </a:t>
            </a:r>
            <a:br>
              <a:rPr lang="zh-CN" altLang="en-US" sz="13335" b="1">
                <a:latin typeface="楷体_GB2312" pitchFamily="49" charset="-122"/>
                <a:ea typeface="楷体_GB2312" pitchFamily="49" charset="-122"/>
              </a:rPr>
            </a:br>
          </a:p>
        </p:txBody>
      </p:sp>
      <p:pic>
        <p:nvPicPr>
          <p:cNvPr id="4" name="图片 3" descr="d47abc86608996f6a54ddb6f8e776dc1"/>
          <p:cNvPicPr>
            <a:picLocks noChangeAspect="1"/>
          </p:cNvPicPr>
          <p:nvPr/>
        </p:nvPicPr>
        <p:blipFill>
          <a:blip r:embed="rId2"/>
          <a:stretch>
            <a:fillRect/>
          </a:stretch>
        </p:blipFill>
        <p:spPr>
          <a:xfrm>
            <a:off x="9672955" y="4180205"/>
            <a:ext cx="2816225" cy="2816225"/>
          </a:xfrm>
          <a:prstGeom prst="rect">
            <a:avLst/>
          </a:prstGeom>
        </p:spPr>
      </p:pic>
      <p:pic>
        <p:nvPicPr>
          <p:cNvPr id="59398" name="Picture 6" descr="陶2"/>
          <p:cNvPicPr>
            <a:picLocks noChangeAspect="1"/>
          </p:cNvPicPr>
          <p:nvPr/>
        </p:nvPicPr>
        <p:blipFill>
          <a:blip r:embed="rId3"/>
          <a:stretch>
            <a:fillRect/>
          </a:stretch>
        </p:blipFill>
        <p:spPr>
          <a:xfrm>
            <a:off x="69215" y="410845"/>
            <a:ext cx="3419475" cy="5616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strips(downLeft)">
                                      <p:cBhvr>
                                        <p:cTn id="7" dur="5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5842" name="Rectangle 2"/>
          <p:cNvSpPr>
            <a:spLocks noGrp="1"/>
          </p:cNvSpPr>
          <p:nvPr>
            <p:ph type="title"/>
          </p:nvPr>
        </p:nvSpPr>
        <p:spPr>
          <a:xfrm>
            <a:off x="4511675" y="410845"/>
            <a:ext cx="5051425" cy="1325880"/>
          </a:xfrm>
        </p:spPr>
        <p:txBody>
          <a:bodyPr vert="horz" wrap="square" lIns="91440" tIns="45720" rIns="91440" bIns="45720" anchor="ctr"/>
          <a:lstStyle/>
          <a:p>
            <a:pPr eaLnBrk="1" hangingPunct="1"/>
            <a:r>
              <a:rPr lang="zh-CN" altLang="en-US" sz="5400"/>
              <a:t>归园田居</a:t>
            </a:r>
            <a:r>
              <a:rPr lang="en-US" altLang="zh-CN" sz="5400"/>
              <a:t>(</a:t>
            </a:r>
            <a:r>
              <a:rPr lang="zh-CN" altLang="en-US" sz="5400"/>
              <a:t>五</a:t>
            </a:r>
            <a:r>
              <a:rPr lang="en-US" altLang="zh-CN" sz="5400"/>
              <a:t>)</a:t>
            </a:r>
          </a:p>
        </p:txBody>
      </p:sp>
      <p:sp>
        <p:nvSpPr>
          <p:cNvPr id="35843" name="Rectangle 3"/>
          <p:cNvSpPr>
            <a:spLocks noGrp="1"/>
          </p:cNvSpPr>
          <p:nvPr>
            <p:ph idx="1"/>
          </p:nvPr>
        </p:nvSpPr>
        <p:spPr>
          <a:xfrm>
            <a:off x="3794125" y="1675765"/>
            <a:ext cx="7435215" cy="4351655"/>
          </a:xfrm>
        </p:spPr>
        <p:txBody>
          <a:bodyPr vert="horz" wrap="square" lIns="91440" tIns="45720" rIns="91440" bIns="45720" anchor="t">
            <a:noAutofit/>
          </a:bodyPr>
          <a:lstStyle/>
          <a:p>
            <a:pPr eaLnBrk="1" hangingPunct="1">
              <a:lnSpc>
                <a:spcPct val="90000"/>
              </a:lnSpc>
              <a:buNone/>
            </a:pPr>
            <a:r>
              <a:rPr lang="zh-CN" altLang="en-US" sz="4000" b="1">
                <a:latin typeface="楷体_GB2312" pitchFamily="49" charset="-122"/>
                <a:ea typeface="楷体_GB2312" pitchFamily="49" charset="-122"/>
              </a:rPr>
              <a:t>怅恨独策还，崎岖历榛曲。</a:t>
            </a:r>
          </a:p>
          <a:p>
            <a:pPr eaLnBrk="1" hangingPunct="1">
              <a:lnSpc>
                <a:spcPct val="90000"/>
              </a:lnSpc>
              <a:buNone/>
            </a:pPr>
            <a:r>
              <a:rPr lang="zh-CN" altLang="en-US" sz="4000" b="1">
                <a:latin typeface="楷体_GB2312" pitchFamily="49" charset="-122"/>
                <a:ea typeface="楷体_GB2312" pitchFamily="49" charset="-122"/>
              </a:rPr>
              <a:t>山涧清且浅，遇以濯吾足。</a:t>
            </a:r>
          </a:p>
          <a:p>
            <a:pPr eaLnBrk="1" hangingPunct="1">
              <a:lnSpc>
                <a:spcPct val="90000"/>
              </a:lnSpc>
              <a:buNone/>
            </a:pPr>
            <a:r>
              <a:rPr lang="zh-CN" altLang="en-US" sz="4000" b="1">
                <a:latin typeface="楷体_GB2312" pitchFamily="49" charset="-122"/>
                <a:ea typeface="楷体_GB2312" pitchFamily="49" charset="-122"/>
              </a:rPr>
              <a:t>漉我新熟酒，双鸡招近局。</a:t>
            </a:r>
          </a:p>
          <a:p>
            <a:pPr eaLnBrk="1" hangingPunct="1">
              <a:lnSpc>
                <a:spcPct val="90000"/>
              </a:lnSpc>
              <a:buNone/>
            </a:pPr>
            <a:r>
              <a:rPr lang="zh-CN" altLang="en-US" sz="4000" b="1">
                <a:latin typeface="楷体_GB2312" pitchFamily="49" charset="-122"/>
                <a:ea typeface="楷体_GB2312" pitchFamily="49" charset="-122"/>
              </a:rPr>
              <a:t>日入室中暗，荆薪代明烛。</a:t>
            </a:r>
          </a:p>
          <a:p>
            <a:pPr eaLnBrk="1" hangingPunct="1">
              <a:lnSpc>
                <a:spcPct val="90000"/>
              </a:lnSpc>
              <a:buNone/>
            </a:pPr>
            <a:r>
              <a:rPr lang="zh-CN" altLang="en-US" sz="4000" b="1">
                <a:latin typeface="楷体_GB2312" pitchFamily="49" charset="-122"/>
                <a:ea typeface="楷体_GB2312" pitchFamily="49" charset="-122"/>
              </a:rPr>
              <a:t>欢来苦夕短，已复至天旭。 </a:t>
            </a:r>
            <a:br>
              <a:rPr lang="zh-CN" altLang="en-US" sz="4000" b="1">
                <a:latin typeface="楷体_GB2312" pitchFamily="49" charset="-122"/>
                <a:ea typeface="楷体_GB2312" pitchFamily="49" charset="-122"/>
              </a:rPr>
            </a:br>
          </a:p>
        </p:txBody>
      </p:sp>
      <p:pic>
        <p:nvPicPr>
          <p:cNvPr id="35844" name="Picture 4" descr="jj"/>
          <p:cNvPicPr>
            <a:picLocks noChangeAspect="1"/>
          </p:cNvPicPr>
          <p:nvPr/>
        </p:nvPicPr>
        <p:blipFill>
          <a:blip r:embed="rId2">
            <a:lum bright="10001" contrast="4000"/>
          </a:blip>
          <a:stretch>
            <a:fillRect/>
          </a:stretch>
        </p:blipFill>
        <p:spPr>
          <a:xfrm>
            <a:off x="7824788" y="5013325"/>
            <a:ext cx="1873250" cy="1449388"/>
          </a:xfrm>
          <a:prstGeom prst="rect">
            <a:avLst/>
          </a:prstGeom>
          <a:noFill/>
          <a:ln w="9525">
            <a:noFill/>
          </a:ln>
        </p:spPr>
      </p:pic>
      <p:pic>
        <p:nvPicPr>
          <p:cNvPr id="35845" name="Picture 5" descr="jj"/>
          <p:cNvPicPr>
            <a:picLocks noChangeAspect="1"/>
          </p:cNvPicPr>
          <p:nvPr/>
        </p:nvPicPr>
        <p:blipFill>
          <a:blip r:embed="rId2">
            <a:lum bright="10001" contrast="4000"/>
          </a:blip>
          <a:stretch>
            <a:fillRect/>
          </a:stretch>
        </p:blipFill>
        <p:spPr>
          <a:xfrm>
            <a:off x="8040688" y="5229225"/>
            <a:ext cx="1873250" cy="1449388"/>
          </a:xfrm>
          <a:prstGeom prst="rect">
            <a:avLst/>
          </a:prstGeom>
          <a:noFill/>
          <a:ln w="9525">
            <a:noFill/>
          </a:ln>
        </p:spPr>
      </p:pic>
      <p:pic>
        <p:nvPicPr>
          <p:cNvPr id="35846" name="Picture 6" descr="jj"/>
          <p:cNvPicPr>
            <a:picLocks noChangeAspect="1"/>
          </p:cNvPicPr>
          <p:nvPr/>
        </p:nvPicPr>
        <p:blipFill>
          <a:blip r:embed="rId2">
            <a:lum bright="10001" contrast="4000"/>
          </a:blip>
          <a:stretch>
            <a:fillRect/>
          </a:stretch>
        </p:blipFill>
        <p:spPr>
          <a:xfrm>
            <a:off x="9065578" y="45720"/>
            <a:ext cx="1873250" cy="1449388"/>
          </a:xfrm>
          <a:prstGeom prst="rect">
            <a:avLst/>
          </a:prstGeom>
          <a:noFill/>
          <a:ln w="9525">
            <a:noFill/>
          </a:ln>
        </p:spPr>
      </p:pic>
      <p:pic>
        <p:nvPicPr>
          <p:cNvPr id="4" name="图片 3" descr="d47abc86608996f6a54ddb6f8e776dc1"/>
          <p:cNvPicPr>
            <a:picLocks noChangeAspect="1"/>
          </p:cNvPicPr>
          <p:nvPr/>
        </p:nvPicPr>
        <p:blipFill>
          <a:blip r:embed="rId3"/>
          <a:stretch>
            <a:fillRect/>
          </a:stretch>
        </p:blipFill>
        <p:spPr>
          <a:xfrm>
            <a:off x="9672955" y="4180205"/>
            <a:ext cx="2816225" cy="2816225"/>
          </a:xfrm>
          <a:prstGeom prst="rect">
            <a:avLst/>
          </a:prstGeom>
        </p:spPr>
      </p:pic>
      <p:pic>
        <p:nvPicPr>
          <p:cNvPr id="59398" name="Picture 6" descr="陶2"/>
          <p:cNvPicPr>
            <a:picLocks noChangeAspect="1"/>
          </p:cNvPicPr>
          <p:nvPr/>
        </p:nvPicPr>
        <p:blipFill>
          <a:blip r:embed="rId4"/>
          <a:stretch>
            <a:fillRect/>
          </a:stretch>
        </p:blipFill>
        <p:spPr>
          <a:xfrm>
            <a:off x="69215" y="410845"/>
            <a:ext cx="3419475" cy="5616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strips(downLeft)">
                                      <p:cBhvr>
                                        <p:cTn id="7" dur="5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8F5F5"/>
        </a:solidFill>
        <a:effectLst/>
      </p:bgPr>
    </p:bg>
    <p:spTree>
      <p:nvGrpSpPr>
        <p:cNvPr id="1" name=""/>
        <p:cNvGrpSpPr/>
        <p:nvPr/>
      </p:nvGrpSpPr>
      <p:grpSpPr>
        <a:xfrm>
          <a:off x="0" y="0"/>
          <a:ext cx="0" cy="0"/>
        </a:xfrm>
      </p:grpSpPr>
      <p:sp>
        <p:nvSpPr>
          <p:cNvPr id="2" name="矩形 1"/>
          <p:cNvSpPr/>
          <p:nvPr/>
        </p:nvSpPr>
        <p:spPr>
          <a:xfrm>
            <a:off x="275590" y="667385"/>
            <a:ext cx="3004185" cy="3918585"/>
          </a:xfrm>
          <a:prstGeom prst="rect">
            <a:avLst/>
          </a:prstGeom>
          <a:solidFill>
            <a:srgbClr val="F8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25707" y="1487714"/>
            <a:ext cx="3393652" cy="30988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955" y="-1003935"/>
            <a:ext cx="13133070" cy="808228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7335" y="3124835"/>
            <a:ext cx="3364230" cy="2109470"/>
          </a:xfrm>
          <a:prstGeom prst="rect">
            <a:avLst/>
          </a:prstGeom>
        </p:spPr>
      </p:pic>
      <p:sp>
        <p:nvSpPr>
          <p:cNvPr id="14" name="矩形 13"/>
          <p:cNvSpPr/>
          <p:nvPr/>
        </p:nvSpPr>
        <p:spPr>
          <a:xfrm>
            <a:off x="4698365" y="2437765"/>
            <a:ext cx="3046730" cy="1198880"/>
          </a:xfrm>
          <a:prstGeom prst="rect">
            <a:avLst/>
          </a:prstGeom>
          <a:noFill/>
          <a:ln>
            <a:noFill/>
          </a:ln>
        </p:spPr>
        <p:txBody>
          <a:bodyPr wrap="non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再     见</a:t>
            </a:r>
          </a:p>
        </p:txBody>
      </p:sp>
      <p:pic>
        <p:nvPicPr>
          <p:cNvPr id="15" name="New picture"/>
          <p:cNvPicPr/>
          <p:nvPr/>
        </p:nvPicPr>
        <p:blipFill>
          <a:blip r:embed="rId5"/>
          <a:stretch>
            <a:fillRect/>
          </a:stretch>
        </p:blipFill>
        <p:spPr>
          <a:xfrm>
            <a:off x="11760200" y="12319000"/>
            <a:ext cx="3429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0" y="0"/>
            <a:ext cx="12192000" cy="6858000"/>
            <a:chExt cx="12192000" cy="6858000"/>
          </a:xfrm>
        </p:grpSpPr>
        <p:grpSp>
          <p:nvGrpSpPr>
            <p:cNvPr id="6" name="组合 5"/>
            <p:cNvGrpSpPr/>
            <p:nvPr/>
          </p:nvGrpSpPr>
          <p:grpSpPr>
            <a:xfrm>
              <a:off x="0" y="0"/>
              <a:ext cx="12192000" cy="6858000"/>
              <a:chOff x="0" y="1132115"/>
              <a:chExt cx="12192000" cy="6858000"/>
            </a:xfrm>
          </p:grpSpPr>
          <p:pic>
            <p:nvPicPr>
              <p:cNvPr id="8" name="图片 7"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9" name="矩形 8"/>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63" y="1725589"/>
            <a:ext cx="5467360" cy="3644906"/>
          </a:xfrm>
          <a:prstGeom prst="rect">
            <a:avLst/>
          </a:prstGeom>
        </p:spPr>
      </p:pic>
      <p:sp>
        <p:nvSpPr>
          <p:cNvPr id="2" name="文本框 1"/>
          <p:cNvSpPr txBox="1"/>
          <p:nvPr/>
        </p:nvSpPr>
        <p:spPr>
          <a:xfrm>
            <a:off x="2940050" y="2146935"/>
            <a:ext cx="7974965" cy="1938020"/>
          </a:xfrm>
          <a:prstGeom prst="rect">
            <a:avLst/>
          </a:prstGeom>
          <a:noFill/>
        </p:spPr>
        <p:txBody>
          <a:bodyPr wrap="none" rtlCol="0">
            <a:spAutoFit/>
          </a:bodyPr>
          <a:lstStyle/>
          <a:p>
            <a:r>
              <a:rPr lang="en-US" altLang="zh-CN" sz="6000" b="1"/>
              <a:t>          </a:t>
            </a:r>
            <a:r>
              <a:rPr lang="zh-CN" altLang="en-US" sz="6000" b="1"/>
              <a:t>走近作者</a:t>
            </a:r>
          </a:p>
          <a:p>
            <a:r>
              <a:rPr lang="zh-CN" altLang="en-US" sz="6000" b="1"/>
              <a:t> 复习提问作者相关知识</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376" y="1088570"/>
            <a:ext cx="3959603" cy="5418909"/>
          </a:xfrm>
          <a:prstGeom prst="rect">
            <a:avLst/>
          </a:prstGeom>
        </p:spPr>
      </p:pic>
      <p:sp>
        <p:nvSpPr>
          <p:cNvPr id="2" name="文本框 1"/>
          <p:cNvSpPr txBox="1"/>
          <p:nvPr/>
        </p:nvSpPr>
        <p:spPr>
          <a:xfrm>
            <a:off x="3453765" y="365125"/>
            <a:ext cx="8426450" cy="6000750"/>
          </a:xfrm>
          <a:prstGeom prst="rect">
            <a:avLst/>
          </a:prstGeom>
          <a:noFill/>
        </p:spPr>
        <p:txBody>
          <a:bodyPr wrap="square" rtlCol="0">
            <a:spAutoFit/>
          </a:bodyPr>
          <a:lstStyle/>
          <a:p>
            <a:pPr algn="l">
              <a:spcBef>
                <a:spcPct val="50000"/>
              </a:spcBef>
              <a:buClrTx/>
              <a:buSzTx/>
              <a:buFontTx/>
              <a:buNone/>
            </a:pPr>
            <a:r>
              <a:rPr lang="zh-CN" altLang="en-US" b="1">
                <a:solidFill>
                  <a:srgbClr val="0000FF"/>
                </a:solidFill>
                <a:latin typeface="楷体_GB2312" pitchFamily="49" charset="-122"/>
                <a:ea typeface="楷体_GB2312" pitchFamily="49" charset="-122"/>
                <a:sym typeface="+mn-ea"/>
              </a:rPr>
              <a:t>  </a:t>
            </a:r>
            <a:r>
              <a:rPr lang="zh-CN" altLang="en-US" sz="3200" b="1">
                <a:solidFill>
                  <a:srgbClr val="0000FF"/>
                </a:solidFill>
                <a:latin typeface="楷体_GB2312" pitchFamily="49" charset="-122"/>
                <a:ea typeface="楷体_GB2312" pitchFamily="49" charset="-122"/>
                <a:sym typeface="+mn-ea"/>
              </a:rPr>
              <a:t> 陶渊明</a:t>
            </a:r>
            <a:r>
              <a:rPr lang="zh-CN" altLang="en-US" sz="3200" b="1">
                <a:latin typeface="楷体_GB2312" pitchFamily="49" charset="-122"/>
                <a:ea typeface="楷体_GB2312" pitchFamily="49" charset="-122"/>
                <a:sym typeface="+mn-ea"/>
              </a:rPr>
              <a:t>（</a:t>
            </a:r>
            <a:r>
              <a:rPr lang="en-US" altLang="zh-CN" sz="3200" b="1">
                <a:latin typeface="楷体_GB2312" pitchFamily="49" charset="-122"/>
                <a:ea typeface="楷体_GB2312" pitchFamily="49" charset="-122"/>
                <a:sym typeface="+mn-ea"/>
              </a:rPr>
              <a:t>365</a:t>
            </a:r>
            <a:r>
              <a:rPr lang="en-US" altLang="zh-CN" sz="3200" b="1">
                <a:latin typeface="Arial" pitchFamily="34" charset="0"/>
                <a:ea typeface="楷体_GB2312" pitchFamily="49" charset="-122"/>
                <a:sym typeface="+mn-ea"/>
              </a:rPr>
              <a:t>—</a:t>
            </a:r>
            <a:r>
              <a:rPr lang="en-US" altLang="zh-CN" sz="3200" b="1">
                <a:latin typeface="楷体_GB2312" pitchFamily="49" charset="-122"/>
                <a:ea typeface="楷体_GB2312" pitchFamily="49" charset="-122"/>
                <a:sym typeface="+mn-ea"/>
              </a:rPr>
              <a:t>427</a:t>
            </a:r>
            <a:r>
              <a:rPr lang="zh-CN" altLang="en-US" sz="3200" b="1">
                <a:latin typeface="楷体_GB2312" pitchFamily="49" charset="-122"/>
                <a:ea typeface="楷体_GB2312" pitchFamily="49" charset="-122"/>
                <a:sym typeface="+mn-ea"/>
              </a:rPr>
              <a:t>），</a:t>
            </a:r>
            <a:r>
              <a:rPr lang="zh-CN" altLang="en-US" sz="3200" b="1">
                <a:solidFill>
                  <a:srgbClr val="FF3300"/>
                </a:solidFill>
                <a:latin typeface="楷体_GB2312" pitchFamily="49" charset="-122"/>
                <a:ea typeface="楷体_GB2312" pitchFamily="49" charset="-122"/>
                <a:sym typeface="+mn-ea"/>
              </a:rPr>
              <a:t>字元亮</a:t>
            </a:r>
            <a:r>
              <a:rPr lang="zh-CN" altLang="en-US" sz="3200" b="1">
                <a:latin typeface="楷体_GB2312" pitchFamily="49" charset="-122"/>
                <a:ea typeface="楷体_GB2312" pitchFamily="49" charset="-122"/>
                <a:sym typeface="+mn-ea"/>
              </a:rPr>
              <a:t>，一说名潜，</a:t>
            </a:r>
            <a:r>
              <a:rPr lang="zh-CN" altLang="en-US" sz="3200" b="1">
                <a:solidFill>
                  <a:srgbClr val="FF3300"/>
                </a:solidFill>
                <a:latin typeface="楷体_GB2312" pitchFamily="49" charset="-122"/>
                <a:ea typeface="楷体_GB2312" pitchFamily="49" charset="-122"/>
                <a:sym typeface="+mn-ea"/>
              </a:rPr>
              <a:t>字渊明</a:t>
            </a:r>
            <a:r>
              <a:rPr lang="zh-CN" altLang="en-US" sz="3200" b="1">
                <a:latin typeface="楷体_GB2312" pitchFamily="49" charset="-122"/>
                <a:ea typeface="楷体_GB2312" pitchFamily="49" charset="-122"/>
                <a:sym typeface="+mn-ea"/>
              </a:rPr>
              <a:t>，自号</a:t>
            </a:r>
            <a:r>
              <a:rPr lang="zh-CN" altLang="en-US" sz="3200" b="1">
                <a:solidFill>
                  <a:srgbClr val="FF0000"/>
                </a:solidFill>
                <a:latin typeface="楷体_GB2312" pitchFamily="49" charset="-122"/>
                <a:ea typeface="楷体_GB2312" pitchFamily="49" charset="-122"/>
                <a:sym typeface="+mn-ea"/>
              </a:rPr>
              <a:t>五柳先生</a:t>
            </a:r>
            <a:r>
              <a:rPr lang="zh-CN" altLang="en-US" sz="3200" b="1">
                <a:latin typeface="楷体_GB2312" pitchFamily="49" charset="-122"/>
                <a:ea typeface="楷体_GB2312" pitchFamily="49" charset="-122"/>
                <a:sym typeface="+mn-ea"/>
              </a:rPr>
              <a:t>，谥号</a:t>
            </a:r>
            <a:r>
              <a:rPr lang="zh-CN" altLang="en-US" sz="3200" b="1">
                <a:solidFill>
                  <a:srgbClr val="FF0000"/>
                </a:solidFill>
                <a:latin typeface="楷体_GB2312" pitchFamily="49" charset="-122"/>
                <a:ea typeface="楷体_GB2312" pitchFamily="49" charset="-122"/>
                <a:sym typeface="+mn-ea"/>
              </a:rPr>
              <a:t>靖节先生</a:t>
            </a:r>
            <a:r>
              <a:rPr lang="zh-CN" altLang="en-US" sz="3200" b="1">
                <a:latin typeface="楷体_GB2312" pitchFamily="49" charset="-122"/>
                <a:ea typeface="楷体_GB2312" pitchFamily="49" charset="-122"/>
                <a:sym typeface="+mn-ea"/>
              </a:rPr>
              <a:t>。晋浔阳柴桑（今江西九江）人。曾祖父曾官至大司马，到他时已家境没落。少年时代有“</a:t>
            </a:r>
            <a:r>
              <a:rPr lang="zh-CN" altLang="en-US" sz="3200" b="1">
                <a:solidFill>
                  <a:srgbClr val="FF0000"/>
                </a:solidFill>
                <a:latin typeface="楷体_GB2312" pitchFamily="49" charset="-122"/>
                <a:ea typeface="楷体_GB2312" pitchFamily="49" charset="-122"/>
                <a:sym typeface="+mn-ea"/>
              </a:rPr>
              <a:t>大济苍生</a:t>
            </a:r>
            <a:r>
              <a:rPr lang="zh-CN" altLang="en-US" sz="3200" b="1">
                <a:latin typeface="楷体_GB2312" pitchFamily="49" charset="-122"/>
                <a:ea typeface="楷体_GB2312" pitchFamily="49" charset="-122"/>
                <a:sym typeface="+mn-ea"/>
              </a:rPr>
              <a:t>”的壮志。但是</a:t>
            </a:r>
            <a:r>
              <a:rPr lang="zh-CN" altLang="en-US" sz="3200" b="1">
                <a:solidFill>
                  <a:srgbClr val="FF0000"/>
                </a:solidFill>
                <a:latin typeface="楷体_GB2312" pitchFamily="49" charset="-122"/>
                <a:ea typeface="楷体_GB2312" pitchFamily="49" charset="-122"/>
                <a:sym typeface="+mn-ea"/>
              </a:rPr>
              <a:t>东晋</a:t>
            </a:r>
            <a:r>
              <a:rPr lang="zh-CN" altLang="en-US" sz="3200" b="1">
                <a:ea typeface="楷体_GB2312" pitchFamily="49" charset="-122"/>
                <a:sym typeface="+mn-ea"/>
              </a:rPr>
              <a:t>时局动荡，政治黑暗</a:t>
            </a:r>
            <a:r>
              <a:rPr lang="zh-CN" altLang="en-US" sz="3200" b="1">
                <a:latin typeface="楷体_GB2312" pitchFamily="49" charset="-122"/>
                <a:ea typeface="楷体_GB2312" pitchFamily="49" charset="-122"/>
                <a:sym typeface="+mn-ea"/>
              </a:rPr>
              <a:t>，陶到</a:t>
            </a:r>
            <a:r>
              <a:rPr lang="en-US" altLang="zh-CN" sz="3200" b="1">
                <a:latin typeface="楷体_GB2312" pitchFamily="49" charset="-122"/>
                <a:ea typeface="楷体_GB2312" pitchFamily="49" charset="-122"/>
                <a:sym typeface="+mn-ea"/>
              </a:rPr>
              <a:t>29</a:t>
            </a:r>
            <a:r>
              <a:rPr lang="zh-CN" altLang="en-US" sz="3200" b="1">
                <a:latin typeface="楷体_GB2312" pitchFamily="49" charset="-122"/>
                <a:ea typeface="楷体_GB2312" pitchFamily="49" charset="-122"/>
                <a:sym typeface="+mn-ea"/>
              </a:rPr>
              <a:t>岁时才出仕，不久又归隐。后又时隐时仕。在39岁时，为彭泽县令，在官八十余日，逢郡里督邮来县，属吏告诉他应束带接见，他叹道:“我不能为五斗米折腰向乡里小儿！” 即日，他便解职而归，从此过着躬耕自给的田园生活，直到</a:t>
            </a:r>
            <a:r>
              <a:rPr lang="en-US" altLang="zh-CN" sz="3200" b="1">
                <a:latin typeface="楷体_GB2312" pitchFamily="49" charset="-122"/>
                <a:ea typeface="楷体_GB2312" pitchFamily="49" charset="-122"/>
                <a:sym typeface="+mn-ea"/>
              </a:rPr>
              <a:t>41</a:t>
            </a:r>
            <a:r>
              <a:rPr lang="zh-CN" altLang="en-US" sz="3200" b="1">
                <a:latin typeface="楷体_GB2312" pitchFamily="49" charset="-122"/>
                <a:ea typeface="楷体_GB2312" pitchFamily="49" charset="-122"/>
                <a:sym typeface="+mn-ea"/>
              </a:rPr>
              <a:t>岁完全弃官归隐。</a:t>
            </a:r>
            <a:endParaRPr lang="zh-CN" altLang="en-US" sz="3200" b="1">
              <a:solidFill>
                <a:srgbClr val="FF3300"/>
              </a:solidFill>
              <a:latin typeface="楷体_GB2312" pitchFamily="49" charset="-122"/>
              <a:ea typeface="楷体_GB2312" pitchFamily="49" charset="-122"/>
            </a:endParaRPr>
          </a:p>
          <a:p>
            <a:pPr>
              <a:buClrTx/>
              <a:buSzTx/>
              <a:buFontTx/>
            </a:pP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4" name="组合 3"/>
          <p:cNvGrpSpPr/>
          <p:nvPr/>
        </p:nvGrpSpPr>
        <p:grpSpPr>
          <a:xfrm>
            <a:off x="0" y="0"/>
            <a:ext cx="12192000" cy="6858000"/>
            <a:chExt cx="12192000" cy="6858000"/>
          </a:xfrm>
        </p:grpSpPr>
        <p:grpSp>
          <p:nvGrpSpPr>
            <p:cNvPr id="5" name="组合 4"/>
            <p:cNvGrpSpPr/>
            <p:nvPr/>
          </p:nvGrpSpPr>
          <p:grpSpPr>
            <a:xfrm>
              <a:off x="0" y="0"/>
              <a:ext cx="12192000" cy="6858000"/>
              <a:chOff x="0" y="1132115"/>
              <a:chExt cx="12192000" cy="6858000"/>
            </a:xfrm>
          </p:grpSpPr>
          <p:pic>
            <p:nvPicPr>
              <p:cNvPr id="7" name="图片 6"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8" name="矩形 7"/>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376" y="1088570"/>
            <a:ext cx="3959603" cy="5418909"/>
          </a:xfrm>
          <a:prstGeom prst="rect">
            <a:avLst/>
          </a:prstGeom>
        </p:spPr>
      </p:pic>
      <p:sp>
        <p:nvSpPr>
          <p:cNvPr id="2" name="文本框 1"/>
          <p:cNvSpPr txBox="1"/>
          <p:nvPr/>
        </p:nvSpPr>
        <p:spPr>
          <a:xfrm>
            <a:off x="4491355" y="1288415"/>
            <a:ext cx="6511290" cy="4092575"/>
          </a:xfrm>
          <a:prstGeom prst="rect">
            <a:avLst/>
          </a:prstGeom>
          <a:noFill/>
        </p:spPr>
        <p:txBody>
          <a:bodyPr wrap="square" rtlCol="0">
            <a:spAutoFit/>
          </a:bodyPr>
          <a:lstStyle/>
          <a:p>
            <a:pPr algn="l"/>
            <a:r>
              <a:rPr lang="zh-CN" altLang="en-US" sz="3200" b="1">
                <a:solidFill>
                  <a:srgbClr val="333399"/>
                </a:solidFill>
                <a:latin typeface="Arial" pitchFamily="34" charset="0"/>
                <a:ea typeface="楷体_GB2312" pitchFamily="49" charset="-122"/>
                <a:cs typeface="+mn-ea"/>
                <a:sym typeface="+mn-ea"/>
              </a:rPr>
              <a:t>他是</a:t>
            </a:r>
            <a:r>
              <a:rPr lang="zh-CN" altLang="en-US" sz="3200" b="1">
                <a:solidFill>
                  <a:srgbClr val="0000FF"/>
                </a:solidFill>
                <a:latin typeface="Arial" pitchFamily="34" charset="0"/>
                <a:ea typeface="楷体_GB2312" pitchFamily="49" charset="-122"/>
                <a:cs typeface="+mn-ea"/>
                <a:sym typeface="+mn-ea"/>
              </a:rPr>
              <a:t>东晋最杰出的诗人。</a:t>
            </a:r>
            <a:r>
              <a:rPr lang="zh-CN" altLang="en-US" sz="3200" b="1">
                <a:solidFill>
                  <a:srgbClr val="0000FF"/>
                </a:solidFill>
                <a:latin typeface="楷体_GB2312" pitchFamily="49" charset="-122"/>
                <a:ea typeface="楷体_GB2312" pitchFamily="49" charset="-122"/>
                <a:cs typeface="+mn-ea"/>
                <a:sym typeface="+mn-ea"/>
              </a:rPr>
              <a:t>流传至今的诗有</a:t>
            </a:r>
            <a:r>
              <a:rPr lang="en-US" altLang="zh-CN" sz="3200" b="1">
                <a:solidFill>
                  <a:srgbClr val="0000FF"/>
                </a:solidFill>
                <a:latin typeface="楷体_GB2312" pitchFamily="49" charset="-122"/>
                <a:ea typeface="楷体_GB2312" pitchFamily="49" charset="-122"/>
                <a:cs typeface="+mn-ea"/>
                <a:sym typeface="+mn-ea"/>
              </a:rPr>
              <a:t>125</a:t>
            </a:r>
            <a:r>
              <a:rPr lang="zh-CN" altLang="en-US" sz="3200" b="1">
                <a:solidFill>
                  <a:srgbClr val="0000FF"/>
                </a:solidFill>
                <a:latin typeface="楷体_GB2312" pitchFamily="49" charset="-122"/>
                <a:ea typeface="楷体_GB2312" pitchFamily="49" charset="-122"/>
                <a:cs typeface="+mn-ea"/>
                <a:sym typeface="+mn-ea"/>
              </a:rPr>
              <a:t>首，</a:t>
            </a:r>
            <a:r>
              <a:rPr lang="zh-CN" altLang="en-US" sz="3200" b="1">
                <a:solidFill>
                  <a:srgbClr val="0000FF"/>
                </a:solidFill>
                <a:latin typeface="Arial" pitchFamily="34" charset="0"/>
                <a:ea typeface="楷体_GB2312" pitchFamily="49" charset="-122"/>
                <a:cs typeface="+mn-ea"/>
                <a:sym typeface="+mn-ea"/>
              </a:rPr>
              <a:t>他</a:t>
            </a:r>
            <a:r>
              <a:rPr lang="zh-CN" altLang="en-US" sz="3200" b="1">
                <a:solidFill>
                  <a:srgbClr val="0000FF"/>
                </a:solidFill>
                <a:latin typeface="楷体_GB2312" pitchFamily="49" charset="-122"/>
                <a:ea typeface="楷体_GB2312" pitchFamily="49" charset="-122"/>
                <a:cs typeface="+mn-ea"/>
                <a:sym typeface="+mn-ea"/>
              </a:rPr>
              <a:t>的作品大多写退隐后的生活，表现农村风物，劳动生活，表示对黑暗现实的不满。他的诗情感真实，风格</a:t>
            </a:r>
            <a:r>
              <a:rPr lang="zh-CN" altLang="en-US" sz="3200" b="1">
                <a:solidFill>
                  <a:srgbClr val="FF0000"/>
                </a:solidFill>
                <a:latin typeface="楷体_GB2312" pitchFamily="49" charset="-122"/>
                <a:ea typeface="楷体_GB2312" pitchFamily="49" charset="-122"/>
                <a:cs typeface="+mn-ea"/>
                <a:sym typeface="+mn-ea"/>
              </a:rPr>
              <a:t>平淡自然</a:t>
            </a:r>
            <a:r>
              <a:rPr lang="zh-CN" altLang="en-US" sz="3200" b="1">
                <a:solidFill>
                  <a:srgbClr val="0000FF"/>
                </a:solidFill>
                <a:latin typeface="楷体_GB2312" pitchFamily="49" charset="-122"/>
                <a:ea typeface="楷体_GB2312" pitchFamily="49" charset="-122"/>
                <a:cs typeface="+mn-ea"/>
                <a:sym typeface="+mn-ea"/>
              </a:rPr>
              <a:t>，诗味醇厚，语言清新，对后世有很大的影响。</a:t>
            </a:r>
            <a:r>
              <a:rPr lang="zh-CN" altLang="en-US" sz="3200" b="1">
                <a:solidFill>
                  <a:srgbClr val="0000FF"/>
                </a:solidFill>
                <a:latin typeface="Arial" pitchFamily="34" charset="0"/>
                <a:ea typeface="楷体_GB2312" pitchFamily="49" charset="-122"/>
                <a:cs typeface="+mn-ea"/>
                <a:sym typeface="+mn-ea"/>
              </a:rPr>
              <a:t>开创了</a:t>
            </a:r>
            <a:r>
              <a:rPr lang="zh-CN" altLang="en-US" sz="3200" b="1">
                <a:solidFill>
                  <a:srgbClr val="CC0000"/>
                </a:solidFill>
                <a:latin typeface="Arial" pitchFamily="34" charset="0"/>
                <a:ea typeface="楷体_GB2312" pitchFamily="49" charset="-122"/>
                <a:cs typeface="+mn-ea"/>
                <a:sym typeface="+mn-ea"/>
              </a:rPr>
              <a:t>田园诗一体</a:t>
            </a:r>
            <a:r>
              <a:rPr lang="zh-CN" altLang="en-US" sz="3200" b="1">
                <a:solidFill>
                  <a:srgbClr val="0000FF"/>
                </a:solidFill>
                <a:latin typeface="Arial" pitchFamily="34" charset="0"/>
                <a:ea typeface="楷体_GB2312" pitchFamily="49" charset="-122"/>
                <a:cs typeface="+mn-ea"/>
                <a:sym typeface="+mn-ea"/>
              </a:rPr>
              <a:t>，为古典诗歌开辟了</a:t>
            </a:r>
            <a:r>
              <a:rPr lang="zh-CN" altLang="en-US" sz="3600" b="1">
                <a:solidFill>
                  <a:srgbClr val="0000FF"/>
                </a:solidFill>
                <a:latin typeface="Arial" pitchFamily="34" charset="0"/>
                <a:ea typeface="楷体_GB2312" pitchFamily="49" charset="-122"/>
                <a:cs typeface="+mn-ea"/>
                <a:sym typeface="+mn-ea"/>
              </a:rPr>
              <a:t>一个新的境界．</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5058" name="Text Box 2"/>
          <p:cNvSpPr txBox="1"/>
          <p:nvPr/>
        </p:nvSpPr>
        <p:spPr>
          <a:xfrm>
            <a:off x="2627630" y="981075"/>
            <a:ext cx="798195" cy="5196840"/>
          </a:xfrm>
          <a:prstGeom prst="rect">
            <a:avLst/>
          </a:prstGeom>
          <a:noFill/>
          <a:ln w="9525">
            <a:noFill/>
          </a:ln>
        </p:spPr>
        <p:txBody>
          <a:bodyPr vert="eaVert" wrap="none">
            <a:spAutoFit/>
          </a:bodyPr>
          <a:lstStyle/>
          <a:p>
            <a:r>
              <a:rPr lang="zh-CN" altLang="en-US" sz="4000" b="1">
                <a:solidFill>
                  <a:srgbClr val="0000FF"/>
                </a:solidFill>
                <a:latin typeface="Arial" pitchFamily="34" charset="0"/>
                <a:ea typeface="楷体_GB2312" pitchFamily="49" charset="-122"/>
              </a:rPr>
              <a:t>山水田园诗派发展脉络</a:t>
            </a:r>
          </a:p>
        </p:txBody>
      </p:sp>
      <p:sp>
        <p:nvSpPr>
          <p:cNvPr id="45059" name="AutoShape 3"/>
          <p:cNvSpPr/>
          <p:nvPr/>
        </p:nvSpPr>
        <p:spPr>
          <a:xfrm>
            <a:off x="3432175" y="1196975"/>
            <a:ext cx="503238" cy="4679950"/>
          </a:xfrm>
          <a:prstGeom prst="leftBrace">
            <a:avLst>
              <a:gd name="adj1" fmla="val 77454"/>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latin typeface="Arial" pitchFamily="34" charset="0"/>
            </a:endParaRPr>
          </a:p>
        </p:txBody>
      </p:sp>
      <p:sp>
        <p:nvSpPr>
          <p:cNvPr id="45060" name="Text Box 4"/>
          <p:cNvSpPr txBox="1"/>
          <p:nvPr/>
        </p:nvSpPr>
        <p:spPr>
          <a:xfrm>
            <a:off x="4151313" y="1000125"/>
            <a:ext cx="5293360" cy="1322070"/>
          </a:xfrm>
          <a:prstGeom prst="rect">
            <a:avLst/>
          </a:prstGeom>
          <a:noFill/>
          <a:ln w="9525">
            <a:noFill/>
          </a:ln>
        </p:spPr>
        <p:txBody>
          <a:bodyPr wrap="none">
            <a:spAutoFit/>
          </a:bodyPr>
          <a:lstStyle/>
          <a:p>
            <a:r>
              <a:rPr lang="zh-CN" altLang="en-US" sz="4000" b="1">
                <a:solidFill>
                  <a:srgbClr val="0000FF"/>
                </a:solidFill>
                <a:latin typeface="楷体_GB2312" pitchFamily="49" charset="-122"/>
                <a:ea typeface="楷体_GB2312" pitchFamily="49" charset="-122"/>
              </a:rPr>
              <a:t>晋  陶渊明  田园诗派</a:t>
            </a:r>
          </a:p>
          <a:p>
            <a:endParaRPr lang="en-US" altLang="zh-CN" sz="4000">
              <a:latin typeface="楷体_GB2312" pitchFamily="49" charset="-122"/>
              <a:ea typeface="楷体_GB2312" pitchFamily="49" charset="-122"/>
            </a:endParaRPr>
          </a:p>
        </p:txBody>
      </p:sp>
      <p:sp>
        <p:nvSpPr>
          <p:cNvPr id="45061" name="Text Box 5"/>
          <p:cNvSpPr txBox="1"/>
          <p:nvPr/>
        </p:nvSpPr>
        <p:spPr>
          <a:xfrm>
            <a:off x="3863975" y="2852738"/>
            <a:ext cx="6200775" cy="1260475"/>
          </a:xfrm>
          <a:prstGeom prst="rect">
            <a:avLst/>
          </a:prstGeom>
          <a:noFill/>
          <a:ln w="9525">
            <a:noFill/>
          </a:ln>
        </p:spPr>
        <p:txBody>
          <a:bodyPr>
            <a:spAutoFit/>
          </a:bodyPr>
          <a:lstStyle/>
          <a:p>
            <a:r>
              <a:rPr lang="en-US" altLang="zh-CN" sz="3200" b="1">
                <a:solidFill>
                  <a:srgbClr val="0000FF"/>
                </a:solidFill>
                <a:latin typeface="楷体_GB2312" pitchFamily="49" charset="-122"/>
                <a:ea typeface="楷体_GB2312" pitchFamily="49" charset="-122"/>
              </a:rPr>
              <a:t> </a:t>
            </a:r>
            <a:r>
              <a:rPr lang="zh-CN" altLang="en-US" sz="4000" b="1">
                <a:solidFill>
                  <a:srgbClr val="0000FF"/>
                </a:solidFill>
                <a:latin typeface="楷体_GB2312" pitchFamily="49" charset="-122"/>
                <a:ea typeface="楷体_GB2312" pitchFamily="49" charset="-122"/>
              </a:rPr>
              <a:t>南朝</a:t>
            </a:r>
            <a:r>
              <a:rPr lang="en-US" altLang="zh-CN" sz="4000" b="1">
                <a:solidFill>
                  <a:srgbClr val="0000FF"/>
                </a:solidFill>
                <a:latin typeface="Arial" pitchFamily="34" charset="0"/>
                <a:ea typeface="楷体_GB2312" pitchFamily="49" charset="-122"/>
              </a:rPr>
              <a:t>·</a:t>
            </a:r>
            <a:r>
              <a:rPr lang="zh-CN" altLang="en-US" sz="4000" b="1">
                <a:solidFill>
                  <a:srgbClr val="0000FF"/>
                </a:solidFill>
                <a:latin typeface="楷体_GB2312" pitchFamily="49" charset="-122"/>
                <a:ea typeface="楷体_GB2312" pitchFamily="49" charset="-122"/>
              </a:rPr>
              <a:t>宋 谢灵运 山水诗派</a:t>
            </a:r>
          </a:p>
          <a:p>
            <a:endParaRPr lang="en-US" altLang="zh-CN" sz="3600">
              <a:latin typeface="楷体_GB2312" pitchFamily="49" charset="-122"/>
              <a:ea typeface="楷体_GB2312" pitchFamily="49" charset="-122"/>
            </a:endParaRPr>
          </a:p>
        </p:txBody>
      </p:sp>
      <p:sp>
        <p:nvSpPr>
          <p:cNvPr id="45062" name="Text Box 6"/>
          <p:cNvSpPr txBox="1"/>
          <p:nvPr/>
        </p:nvSpPr>
        <p:spPr>
          <a:xfrm>
            <a:off x="4079875" y="4745038"/>
            <a:ext cx="6060440" cy="706755"/>
          </a:xfrm>
          <a:prstGeom prst="rect">
            <a:avLst/>
          </a:prstGeom>
          <a:noFill/>
          <a:ln w="9525">
            <a:noFill/>
          </a:ln>
        </p:spPr>
        <p:txBody>
          <a:bodyPr wrap="none">
            <a:spAutoFit/>
          </a:bodyPr>
          <a:lstStyle/>
          <a:p>
            <a:r>
              <a:rPr lang="zh-CN" altLang="en-US" sz="4000" b="1">
                <a:solidFill>
                  <a:srgbClr val="0000FF"/>
                </a:solidFill>
                <a:latin typeface="楷体_GB2312" pitchFamily="49" charset="-122"/>
                <a:ea typeface="楷体_GB2312" pitchFamily="49" charset="-122"/>
              </a:rPr>
              <a:t>唐 </a:t>
            </a:r>
            <a:r>
              <a:rPr lang="zh-CN" altLang="en-US" sz="4000" b="1">
                <a:solidFill>
                  <a:schemeClr val="hlink"/>
                </a:solidFill>
                <a:latin typeface="楷体_GB2312" pitchFamily="49" charset="-122"/>
                <a:ea typeface="楷体_GB2312" pitchFamily="49" charset="-122"/>
              </a:rPr>
              <a:t> </a:t>
            </a:r>
            <a:r>
              <a:rPr lang="zh-CN" altLang="en-US" sz="4000" b="1">
                <a:solidFill>
                  <a:srgbClr val="0000FF"/>
                </a:solidFill>
                <a:latin typeface="楷体_GB2312" pitchFamily="49" charset="-122"/>
                <a:ea typeface="楷体_GB2312" pitchFamily="49" charset="-122"/>
              </a:rPr>
              <a:t>王 孟  山水田园诗派</a:t>
            </a:r>
          </a:p>
        </p:txBody>
      </p:sp>
      <p:pic>
        <p:nvPicPr>
          <p:cNvPr id="2" name="图片 1" descr="d47abc86608996f6a54ddb6f8e776dc1"/>
          <p:cNvPicPr>
            <a:picLocks noChangeAspect="1"/>
          </p:cNvPicPr>
          <p:nvPr/>
        </p:nvPicPr>
        <p:blipFill>
          <a:blip r:embed="rId2"/>
          <a:stretch>
            <a:fillRect/>
          </a:stretch>
        </p:blipFill>
        <p:spPr>
          <a:xfrm>
            <a:off x="9747885" y="4276725"/>
            <a:ext cx="2816225" cy="2816225"/>
          </a:xfrm>
          <a:prstGeom prst="rect">
            <a:avLst/>
          </a:prstGeom>
        </p:spPr>
      </p:pic>
      <p:pic>
        <p:nvPicPr>
          <p:cNvPr id="13" name="Picture 2" descr="http://img.hb.aicdn.com/f5168cfd2499d48a7287f79214476c8d769b8d883b82c-gPQSyM_fw65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rot="372269">
            <a:off x="1417767" y="87159"/>
            <a:ext cx="1168646" cy="83297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img.hb.aicdn.com/f5168cfd2499d48a7287f79214476c8d769b8d883b82c-gPQSyM_fw65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rot="372269">
            <a:off x="783590" y="850265"/>
            <a:ext cx="889000" cy="6337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1" presetClass="entr" presetSubtype="4" fill="hold" nodeType="afterEffect">
                                  <p:stCondLst>
                                    <p:cond delay="0"/>
                                  </p:stCondLst>
                                  <p:childTnLst>
                                    <p:set>
                                      <p:cBhvr>
                                        <p:cTn id="7" dur="1" fill="hold">
                                          <p:stCondLst>
                                            <p:cond delay="0"/>
                                          </p:stCondLst>
                                        </p:cTn>
                                        <p:tgtEl>
                                          <p:spTgt spid="45058">
                                            <p:txEl>
                                              <p:pRg st="0" end="0"/>
                                            </p:txEl>
                                          </p:spTgt>
                                        </p:tgtEl>
                                        <p:attrNameLst>
                                          <p:attrName>style.visibility</p:attrName>
                                        </p:attrNameLst>
                                      </p:cBhvr>
                                      <p:to>
                                        <p:strVal val="visible"/>
                                      </p:to>
                                    </p:set>
                                    <p:animEffect transition="in" filter="wheel(4)">
                                      <p:cBhvr>
                                        <p:cTn id="8" dur="1000"/>
                                        <p:tgtEl>
                                          <p:spTgt spid="45058">
                                            <p:txEl>
                                              <p:pRg st="0" end="0"/>
                                            </p:txEl>
                                          </p:spTgt>
                                        </p:tgtEl>
                                      </p:cBhvr>
                                    </p:animEffect>
                                  </p:childTnLst>
                                </p:cTn>
                              </p:par>
                            </p:childTnLst>
                          </p:cTn>
                        </p:par>
                        <p:par>
                          <p:cTn id="9" fill="hold" nodeType="withGroup">
                            <p:stCondLst>
                              <p:cond delay="1000"/>
                            </p:stCondLst>
                            <p:childTnLst>
                              <p:par>
                                <p:cTn id="10" presetID="2" presetClass="entr" presetSubtype="4" fill="hold" grpId="0" nodeType="afterEffect">
                                  <p:childTnLst>
                                    <p:set>
                                      <p:cBhvr>
                                        <p:cTn id="11" dur="1" fill="hold">
                                          <p:stCondLst>
                                            <p:cond delay="0"/>
                                          </p:stCondLst>
                                        </p:cTn>
                                        <p:tgtEl>
                                          <p:spTgt spid="45059"/>
                                        </p:tgtEl>
                                        <p:attrNameLst>
                                          <p:attrName>style.visibility</p:attrName>
                                        </p:attrNameLst>
                                      </p:cBhvr>
                                      <p:to>
                                        <p:strVal val="visible"/>
                                      </p:to>
                                    </p:set>
                                    <p:anim calcmode="lin" valueType="num">
                                      <p:cBhvr additive="base">
                                        <p:cTn id="12" dur="500" fill="hold"/>
                                        <p:tgtEl>
                                          <p:spTgt spid="45059"/>
                                        </p:tgtEl>
                                        <p:attrNameLst>
                                          <p:attrName>ppt_x</p:attrName>
                                        </p:attrNameLst>
                                      </p:cBhvr>
                                      <p:tavLst>
                                        <p:tav tm="0">
                                          <p:val>
                                            <p:strVal val="#ppt_x"/>
                                          </p:val>
                                        </p:tav>
                                        <p:tav tm="100000">
                                          <p:val>
                                            <p:strVal val="#ppt_x"/>
                                          </p:val>
                                        </p:tav>
                                      </p:tavLst>
                                    </p:anim>
                                    <p:anim calcmode="lin" valueType="num">
                                      <p:cBhvr additive="base">
                                        <p:cTn id="13"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5060">
                                            <p:txEl>
                                              <p:pRg st="0" end="0"/>
                                            </p:txEl>
                                          </p:spTgt>
                                        </p:tgtEl>
                                        <p:attrNameLst>
                                          <p:attrName>style.visibility</p:attrName>
                                        </p:attrNameLst>
                                      </p:cBhvr>
                                      <p:to>
                                        <p:strVal val="visible"/>
                                      </p:to>
                                    </p:set>
                                    <p:anim calcmode="lin" valueType="num">
                                      <p:cBhvr additive="base">
                                        <p:cTn id="19" dur="500" fill="hold"/>
                                        <p:tgtEl>
                                          <p:spTgt spid="4506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withGroup">
                            <p:stCondLst>
                              <p:cond delay="indefinite"/>
                            </p:stCondLst>
                          </p:cTn>
                        </p:par>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45061">
                                            <p:txEl>
                                              <p:pRg st="0" end="0"/>
                                            </p:txEl>
                                          </p:spTgt>
                                        </p:tgtEl>
                                        <p:attrNameLst>
                                          <p:attrName>style.visibility</p:attrName>
                                        </p:attrNameLst>
                                      </p:cBhvr>
                                      <p:to>
                                        <p:strVal val="visible"/>
                                      </p:to>
                                    </p:set>
                                    <p:anim calcmode="lin" valueType="num">
                                      <p:cBhvr additive="base">
                                        <p:cTn id="26" dur="500" fill="hold"/>
                                        <p:tgtEl>
                                          <p:spTgt spid="45061">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50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withGroup">
                            <p:stCondLst>
                              <p:cond delay="indefinite"/>
                            </p:stCondLst>
                          </p:cTn>
                        </p:par>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45062">
                                            <p:txEl>
                                              <p:pRg st="0" end="0"/>
                                            </p:txEl>
                                          </p:spTgt>
                                        </p:tgtEl>
                                        <p:attrNameLst>
                                          <p:attrName>style.visibility</p:attrName>
                                        </p:attrNameLst>
                                      </p:cBhvr>
                                      <p:to>
                                        <p:strVal val="visible"/>
                                      </p:to>
                                    </p:set>
                                    <p:anim calcmode="lin" valueType="num">
                                      <p:cBhvr additive="base">
                                        <p:cTn id="33" dur="500" fill="hold"/>
                                        <p:tgtEl>
                                          <p:spTgt spid="4506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50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4"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down)">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0" y="0"/>
            <a:ext cx="12192000" cy="6858000"/>
            <a:chExt cx="12192000" cy="6858000"/>
          </a:xfrm>
        </p:grpSpPr>
        <p:grpSp>
          <p:nvGrpSpPr>
            <p:cNvPr id="6" name="组合 5"/>
            <p:cNvGrpSpPr/>
            <p:nvPr/>
          </p:nvGrpSpPr>
          <p:grpSpPr>
            <a:xfrm>
              <a:off x="0" y="0"/>
              <a:ext cx="12192000" cy="6858000"/>
              <a:chOff x="0" y="1132115"/>
              <a:chExt cx="12192000" cy="6858000"/>
            </a:xfrm>
          </p:grpSpPr>
          <p:pic>
            <p:nvPicPr>
              <p:cNvPr id="8" name="图片 7"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9" name="矩形 8"/>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38" y="173649"/>
            <a:ext cx="5467360" cy="3644906"/>
          </a:xfrm>
          <a:prstGeom prst="rect">
            <a:avLst/>
          </a:prstGeom>
        </p:spPr>
      </p:pic>
      <p:sp>
        <p:nvSpPr>
          <p:cNvPr id="2" name="矩形 1"/>
          <p:cNvSpPr/>
          <p:nvPr/>
        </p:nvSpPr>
        <p:spPr>
          <a:xfrm>
            <a:off x="3879850" y="2531745"/>
            <a:ext cx="566928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整体感知课文</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718820" y="-635"/>
            <a:ext cx="12192000" cy="6858000"/>
            <a:chExt cx="12192000" cy="6858000"/>
          </a:xfrm>
        </p:grpSpPr>
        <p:grpSp>
          <p:nvGrpSpPr>
            <p:cNvPr id="6" name="组合 5"/>
            <p:cNvGrpSpPr/>
            <p:nvPr/>
          </p:nvGrpSpPr>
          <p:grpSpPr>
            <a:xfrm>
              <a:off x="0" y="0"/>
              <a:ext cx="12192000" cy="6858000"/>
              <a:chOff x="0" y="1132115"/>
              <a:chExt cx="12192000" cy="6858000"/>
            </a:xfrm>
          </p:grpSpPr>
          <p:pic>
            <p:nvPicPr>
              <p:cNvPr id="8" name="图片 7" descr="图片包含 天空, 水, 户外&#10;&#10;描述已自动生成"/>
              <p:cNvPicPr>
                <a:picLocks noChangeAspect="1"/>
              </p:cNvPicPr>
              <p:nvPr/>
            </p:nvPicPr>
            <p:blipFill>
              <a:blip r:embed="rId2">
                <a:extLst>
                  <a:ext uri="{28A0092B-C50C-407E-A947-70E740481C1C}">
                    <a14:useLocalDpi xmlns:a14="http://schemas.microsoft.com/office/drawing/2010/main" val="0"/>
                  </a:ext>
                </a:extLst>
              </a:blip>
              <a:srcRect t="10000"/>
              <a:stretch>
                <a:fillRect/>
              </a:stretch>
            </p:blipFill>
            <p:spPr>
              <a:xfrm>
                <a:off x="20" y="1132125"/>
                <a:ext cx="12191980" cy="6857990"/>
              </a:xfrm>
              <a:prstGeom prst="rect">
                <a:avLst/>
              </a:prstGeom>
            </p:spPr>
          </p:pic>
          <p:sp>
            <p:nvSpPr>
              <p:cNvPr id="9" name="矩形 8"/>
              <p:cNvSpPr/>
              <p:nvPr/>
            </p:nvSpPr>
            <p:spPr>
              <a:xfrm>
                <a:off x="0" y="1132115"/>
                <a:ext cx="12192000" cy="6857990"/>
              </a:xfrm>
              <a:prstGeom prst="rect">
                <a:avLst/>
              </a:prstGeom>
              <a:solidFill>
                <a:srgbClr val="F8F5F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312420" y="350520"/>
              <a:ext cx="11567160" cy="6156960"/>
            </a:xfrm>
            <a:prstGeom prst="rect">
              <a:avLst/>
            </a:prstGeom>
            <a:noFill/>
            <a:ln w="76200">
              <a:solidFill>
                <a:srgbClr val="257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descr="d47abc86608996f6a54ddb6f8e776dc1"/>
          <p:cNvPicPr>
            <a:picLocks noChangeAspect="1"/>
          </p:cNvPicPr>
          <p:nvPr/>
        </p:nvPicPr>
        <p:blipFill>
          <a:blip r:embed="rId3"/>
          <a:stretch>
            <a:fillRect/>
          </a:stretch>
        </p:blipFill>
        <p:spPr>
          <a:xfrm>
            <a:off x="9747885" y="4276725"/>
            <a:ext cx="2816225" cy="2816225"/>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283" y="2024674"/>
            <a:ext cx="5467360" cy="3644906"/>
          </a:xfrm>
          <a:prstGeom prst="rect">
            <a:avLst/>
          </a:prstGeom>
        </p:spPr>
      </p:pic>
      <p:sp>
        <p:nvSpPr>
          <p:cNvPr id="2" name="文本框 1"/>
          <p:cNvSpPr txBox="1"/>
          <p:nvPr/>
        </p:nvSpPr>
        <p:spPr>
          <a:xfrm>
            <a:off x="5247640" y="455930"/>
            <a:ext cx="6503035" cy="5683885"/>
          </a:xfrm>
          <a:prstGeom prst="rect">
            <a:avLst/>
          </a:prstGeom>
          <a:noFill/>
        </p:spPr>
        <p:txBody>
          <a:bodyPr wrap="square" rtlCol="0" anchor="t">
            <a:spAutoFit/>
          </a:bodyPr>
          <a:lstStyle/>
          <a:p>
            <a:pPr marL="342900" indent="-342900" algn="l" fontAlgn="base">
              <a:lnSpc>
                <a:spcPct val="90000"/>
              </a:lnSpc>
              <a:spcBef>
                <a:spcPct val="20000"/>
              </a:spcBef>
            </a:pPr>
            <a:r>
              <a:rPr lang="en-US" altLang="zh-CN" sz="2800">
                <a:solidFill>
                  <a:srgbClr val="000000"/>
                </a:solidFill>
                <a:latin typeface="Arial" pitchFamily="34" charset="0"/>
                <a:ea typeface="宋体" pitchFamily="2" charset="-122"/>
                <a:cs typeface="+mn-ea"/>
                <a:sym typeface="+mn-ea"/>
              </a:rPr>
              <a:t>                          </a:t>
            </a:r>
            <a:r>
              <a:rPr lang="zh-CN" altLang="en-US" sz="2800" b="1">
                <a:solidFill>
                  <a:srgbClr val="000000"/>
                </a:solidFill>
                <a:latin typeface="Arial" pitchFamily="34" charset="0"/>
                <a:ea typeface="宋体" pitchFamily="2" charset="-122"/>
                <a:cs typeface="+mn-ea"/>
                <a:sym typeface="+mn-ea"/>
              </a:rPr>
              <a:t>归园田居其一</a:t>
            </a:r>
          </a:p>
          <a:p>
            <a:pPr marL="342900" indent="-342900" algn="l" fontAlgn="base">
              <a:lnSpc>
                <a:spcPct val="90000"/>
              </a:lnSpc>
              <a:spcBef>
                <a:spcPct val="20000"/>
              </a:spcBef>
            </a:pPr>
            <a:r>
              <a:rPr lang="zh-CN" altLang="en-US" sz="2800">
                <a:solidFill>
                  <a:srgbClr val="000000"/>
                </a:solidFill>
                <a:latin typeface="Arial" pitchFamily="34" charset="0"/>
                <a:ea typeface="宋体" pitchFamily="2" charset="-122"/>
                <a:cs typeface="+mn-ea"/>
                <a:sym typeface="+mn-ea"/>
              </a:rPr>
              <a:t>                                   </a:t>
            </a:r>
            <a:r>
              <a:rPr lang="zh-CN" altLang="en-US" sz="2800" b="1">
                <a:solidFill>
                  <a:srgbClr val="000000"/>
                </a:solidFill>
                <a:latin typeface="Arial" pitchFamily="34" charset="0"/>
                <a:ea typeface="宋体" pitchFamily="2" charset="-122"/>
                <a:cs typeface="+mn-ea"/>
                <a:sym typeface="+mn-ea"/>
              </a:rPr>
              <a:t>陶渊明</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少无／适俗韵，性本／爱丘山。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误落／尘网中，一去／三十年。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羁鸟／恋旧林，池鱼／思故渊。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开荒／南野际，守</a:t>
            </a:r>
            <a:r>
              <a:rPr lang="zh-CN" altLang="en-US" sz="2800" b="1">
                <a:solidFill>
                  <a:srgbClr val="FF0000"/>
                </a:solidFill>
                <a:latin typeface="Arial" pitchFamily="34" charset="0"/>
                <a:ea typeface="宋体" pitchFamily="2" charset="-122"/>
                <a:cs typeface="+mn-ea"/>
                <a:sym typeface="+mn-ea"/>
              </a:rPr>
              <a:t>拙</a:t>
            </a:r>
            <a:r>
              <a:rPr lang="zh-CN" altLang="en-US" sz="2800" b="1">
                <a:solidFill>
                  <a:srgbClr val="000000"/>
                </a:solidFill>
                <a:latin typeface="Arial" pitchFamily="34" charset="0"/>
                <a:ea typeface="宋体" pitchFamily="2" charset="-122"/>
                <a:cs typeface="+mn-ea"/>
                <a:sym typeface="+mn-ea"/>
              </a:rPr>
              <a:t>／归园田。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方宅／十余亩，草屋／八九间。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榆柳／</a:t>
            </a:r>
            <a:r>
              <a:rPr lang="zh-CN" altLang="en-US" sz="2800" b="1">
                <a:solidFill>
                  <a:srgbClr val="FF0000"/>
                </a:solidFill>
                <a:latin typeface="Arial" pitchFamily="34" charset="0"/>
                <a:ea typeface="宋体" pitchFamily="2" charset="-122"/>
                <a:cs typeface="+mn-ea"/>
                <a:sym typeface="+mn-ea"/>
              </a:rPr>
              <a:t>荫</a:t>
            </a:r>
            <a:r>
              <a:rPr lang="zh-CN" altLang="en-US" sz="2800" b="1">
                <a:solidFill>
                  <a:srgbClr val="000000"/>
                </a:solidFill>
                <a:latin typeface="Arial" pitchFamily="34" charset="0"/>
                <a:ea typeface="宋体" pitchFamily="2" charset="-122"/>
                <a:cs typeface="+mn-ea"/>
                <a:sym typeface="+mn-ea"/>
              </a:rPr>
              <a:t>后檐，桃李／罗堂前。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a:t>
            </a:r>
            <a:r>
              <a:rPr lang="zh-CN" altLang="en-US" sz="2800" b="1" u="sng">
                <a:solidFill>
                  <a:srgbClr val="FF0000"/>
                </a:solidFill>
                <a:latin typeface="Arial" pitchFamily="34" charset="0"/>
                <a:ea typeface="宋体" pitchFamily="2" charset="-122"/>
                <a:cs typeface="+mn-ea"/>
                <a:sym typeface="+mn-ea"/>
              </a:rPr>
              <a:t>暧</a:t>
            </a:r>
            <a:r>
              <a:rPr lang="zh-CN" altLang="en-US" sz="2800" b="1">
                <a:solidFill>
                  <a:srgbClr val="000000"/>
                </a:solidFill>
                <a:latin typeface="Arial" pitchFamily="34" charset="0"/>
                <a:ea typeface="宋体" pitchFamily="2" charset="-122"/>
                <a:cs typeface="+mn-ea"/>
                <a:sym typeface="+mn-ea"/>
              </a:rPr>
              <a:t>暧／远人村，依依／墟里烟。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狗吠／深巷中，鸡鸣／桑树颠。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户庭／无尘杂，虚室／有余闲。 </a:t>
            </a:r>
            <a:endParaRPr lang="zh-CN" altLang="en-US" sz="2800" b="1"/>
          </a:p>
          <a:p>
            <a:pPr marL="342900" indent="-342900" algn="l" fontAlgn="base">
              <a:lnSpc>
                <a:spcPct val="90000"/>
              </a:lnSpc>
              <a:spcBef>
                <a:spcPct val="20000"/>
              </a:spcBef>
            </a:pPr>
            <a:r>
              <a:rPr lang="zh-CN" altLang="en-US" sz="2800" b="1">
                <a:solidFill>
                  <a:srgbClr val="000000"/>
                </a:solidFill>
                <a:latin typeface="Arial" pitchFamily="34" charset="0"/>
                <a:ea typeface="宋体" pitchFamily="2" charset="-122"/>
                <a:cs typeface="+mn-ea"/>
                <a:sym typeface="+mn-ea"/>
              </a:rPr>
              <a:t>　　久在／</a:t>
            </a:r>
            <a:r>
              <a:rPr lang="zh-CN" altLang="en-US" sz="2800" b="1">
                <a:solidFill>
                  <a:srgbClr val="FF0000"/>
                </a:solidFill>
                <a:latin typeface="Arial" pitchFamily="34" charset="0"/>
                <a:ea typeface="宋体" pitchFamily="2" charset="-122"/>
                <a:cs typeface="+mn-ea"/>
                <a:sym typeface="+mn-ea"/>
              </a:rPr>
              <a:t>樊</a:t>
            </a:r>
            <a:r>
              <a:rPr lang="zh-CN" altLang="en-US" sz="2800" b="1">
                <a:solidFill>
                  <a:srgbClr val="000000"/>
                </a:solidFill>
                <a:latin typeface="Arial" pitchFamily="34" charset="0"/>
                <a:ea typeface="宋体" pitchFamily="2" charset="-122"/>
                <a:cs typeface="+mn-ea"/>
                <a:sym typeface="+mn-ea"/>
              </a:rPr>
              <a:t>笼里，复得／返自然。</a:t>
            </a:r>
            <a:r>
              <a:rPr lang="zh-CN" altLang="en-US" sz="2800">
                <a:solidFill>
                  <a:srgbClr val="000000"/>
                </a:solidFill>
                <a:latin typeface="Arial" pitchFamily="34" charset="0"/>
                <a:ea typeface="宋体" pitchFamily="2" charset="-122"/>
                <a:cs typeface="+mn-ea"/>
                <a:sym typeface="+mn-ea"/>
              </a:rPr>
              <a:t> </a:t>
            </a:r>
            <a:endParaRPr lang="zh-CN" altLang="en-US"/>
          </a:p>
        </p:txBody>
      </p:sp>
      <p:sp>
        <p:nvSpPr>
          <p:cNvPr id="3" name="文本框 2"/>
          <p:cNvSpPr txBox="1"/>
          <p:nvPr/>
        </p:nvSpPr>
        <p:spPr>
          <a:xfrm>
            <a:off x="312420" y="455930"/>
            <a:ext cx="5984240" cy="1568450"/>
          </a:xfrm>
          <a:prstGeom prst="rect">
            <a:avLst/>
          </a:prstGeom>
          <a:noFill/>
        </p:spPr>
        <p:txBody>
          <a:bodyPr wrap="square" rtlCol="0">
            <a:spAutoFit/>
          </a:bodyPr>
          <a:lstStyle/>
          <a:p>
            <a:r>
              <a:rPr lang="zh-CN" altLang="en-US" sz="4800" b="1">
                <a:solidFill>
                  <a:srgbClr val="FF0000"/>
                </a:solidFill>
              </a:rPr>
              <a:t>注意朗读节奏</a:t>
            </a:r>
          </a:p>
          <a:p>
            <a:r>
              <a:rPr lang="zh-CN" altLang="en-US" sz="4800" b="1">
                <a:solidFill>
                  <a:srgbClr val="FF0000"/>
                </a:solidFill>
              </a:rPr>
              <a:t>利用工具书解决字词</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189</Paragraphs>
  <Slides>35</Slides>
  <Notes>0</Notes>
  <TotalTime>0</TotalTime>
  <HiddenSlides>0</HiddenSlides>
  <MMClips>0</MMClips>
  <ScaleCrop>0</ScaleCrop>
  <HeadingPairs>
    <vt:vector baseType="variant" size="4">
      <vt:variant>
        <vt:lpstr>Theme</vt:lpstr>
      </vt:variant>
      <vt:variant>
        <vt:i4>1</vt:i4>
      </vt:variant>
      <vt:variant>
        <vt:lpstr>Slide Titles</vt:lpstr>
      </vt:variant>
      <vt:variant>
        <vt:i4>35</vt:i4>
      </vt:variant>
    </vt:vector>
  </HeadingPairs>
  <TitlesOfParts>
    <vt:vector baseType="lpstr" size="36">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既然“性本爱丘山”，“守拙归园田” 陶渊明何以要出仕？</vt:lpstr>
      <vt:lpstr>Slide 17</vt:lpstr>
      <vt:lpstr>Slide 18</vt:lpstr>
      <vt:lpstr>陶渊明笔下的田园风光美在哪里？</vt:lpstr>
      <vt:lpstr>诗人运用了什么手法表现这种美呢？</vt:lpstr>
      <vt:lpstr>Slide 21</vt:lpstr>
      <vt:lpstr>Slide 22</vt:lpstr>
      <vt:lpstr>Slide 23</vt:lpstr>
      <vt:lpstr>Slide 24</vt:lpstr>
      <vt:lpstr>Slide 25</vt:lpstr>
      <vt:lpstr>Slide 26</vt:lpstr>
      <vt:lpstr>Slide 27</vt:lpstr>
      <vt:lpstr>Slide 28</vt:lpstr>
      <vt:lpstr>Slide 29</vt:lpstr>
      <vt:lpstr>Slide 30</vt:lpstr>
      <vt:lpstr>归园田居(二)</vt:lpstr>
      <vt:lpstr>归园田居(三)</vt:lpstr>
      <vt:lpstr>归园田居(四)</vt:lpstr>
      <vt:lpstr>归园田居(五)</vt:lpstr>
      <vt:lpstr>Slide 35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2020-09-24T19:50:17.448</cp:lastPrinted>
  <dcterms:created xsi:type="dcterms:W3CDTF">2020-09-24T19:50:17Z</dcterms:created>
  <dcterms:modified xsi:type="dcterms:W3CDTF">2020-09-24T11:50:44Z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