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44"/>
  </p:handoutMasterIdLst>
  <p:sldIdLst>
    <p:sldId id="796" r:id="rId3"/>
    <p:sldId id="669" r:id="rId4"/>
    <p:sldId id="257" r:id="rId5"/>
    <p:sldId id="670" r:id="rId6"/>
    <p:sldId id="258" r:id="rId7"/>
    <p:sldId id="342" r:id="rId8"/>
    <p:sldId id="769" r:id="rId9"/>
    <p:sldId id="770" r:id="rId10"/>
    <p:sldId id="462" r:id="rId11"/>
    <p:sldId id="672" r:id="rId12"/>
    <p:sldId id="387" r:id="rId13"/>
    <p:sldId id="576" r:id="rId14"/>
    <p:sldId id="494" r:id="rId16"/>
    <p:sldId id="829" r:id="rId17"/>
    <p:sldId id="830" r:id="rId18"/>
    <p:sldId id="831" r:id="rId19"/>
    <p:sldId id="674" r:id="rId20"/>
    <p:sldId id="677" r:id="rId21"/>
    <p:sldId id="866" r:id="rId22"/>
    <p:sldId id="868" r:id="rId23"/>
    <p:sldId id="679" r:id="rId24"/>
    <p:sldId id="492" r:id="rId25"/>
    <p:sldId id="864" r:id="rId26"/>
    <p:sldId id="865" r:id="rId27"/>
    <p:sldId id="861" r:id="rId28"/>
    <p:sldId id="849" r:id="rId29"/>
    <p:sldId id="565" r:id="rId30"/>
    <p:sldId id="870" r:id="rId31"/>
    <p:sldId id="871" r:id="rId32"/>
    <p:sldId id="894" r:id="rId33"/>
    <p:sldId id="872" r:id="rId34"/>
    <p:sldId id="875" r:id="rId35"/>
    <p:sldId id="891" r:id="rId36"/>
    <p:sldId id="892" r:id="rId37"/>
    <p:sldId id="756" r:id="rId38"/>
    <p:sldId id="608" r:id="rId39"/>
    <p:sldId id="753" r:id="rId40"/>
    <p:sldId id="752" r:id="rId41"/>
    <p:sldId id="901" r:id="rId42"/>
    <p:sldId id="902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40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li" initials="w" lastIdx="0" clrIdx="0"/>
  <p:cmAuthor id="2" name="Administrator" initials="A" lastIdx="0" clrIdx="0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26" y="-798"/>
      </p:cViewPr>
      <p:guideLst>
        <p:guide orient="horz" pos="2432"/>
        <p:guide pos="40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219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alphaModFix amt="39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alphaModFix amt="39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3.png"/><Relationship Id="rId15" Type="http://schemas.openxmlformats.org/officeDocument/2006/relationships/tags" Target="../tags/tag9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2.xml"/><Relationship Id="rId3" Type="http://schemas.openxmlformats.org/officeDocument/2006/relationships/image" Target="../media/image4.jpe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audio" Target="../media/audio1.wav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8.jpeg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53.xml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9.jpeg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image" Target="../media/image11.jpeg"/><Relationship Id="rId11" Type="http://schemas.openxmlformats.org/officeDocument/2006/relationships/tags" Target="../tags/tag62.xml"/><Relationship Id="rId10" Type="http://schemas.openxmlformats.org/officeDocument/2006/relationships/image" Target="../media/image10.jpeg"/><Relationship Id="rId1" Type="http://schemas.openxmlformats.org/officeDocument/2006/relationships/tags" Target="../tags/tag5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image" Target="../media/image12.jpe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13.jpeg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image" Target="../media/image14.jpeg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1" Type="http://schemas.openxmlformats.org/officeDocument/2006/relationships/slideLayout" Target="../slideLayouts/slideLayout11.xml"/><Relationship Id="rId10" Type="http://schemas.openxmlformats.org/officeDocument/2006/relationships/image" Target="../media/image15.png"/><Relationship Id="rId1" Type="http://schemas.openxmlformats.org/officeDocument/2006/relationships/tags" Target="../tags/tag9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5.jpeg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tags" Target="../tags/tag11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3" Type="http://schemas.openxmlformats.org/officeDocument/2006/relationships/slideLayout" Target="../slideLayouts/slideLayout11.xml"/><Relationship Id="rId12" Type="http://schemas.openxmlformats.org/officeDocument/2006/relationships/image" Target="../media/image17.jpeg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41.xml"/><Relationship Id="rId6" Type="http://schemas.openxmlformats.org/officeDocument/2006/relationships/image" Target="../media/image18.jpeg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9.jpeg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3" Type="http://schemas.openxmlformats.org/officeDocument/2006/relationships/slideLayout" Target="../slideLayouts/slideLayout11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tags" Target="../tags/tag16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image" Target="../media/image21.jpeg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20.png"/><Relationship Id="rId1" Type="http://schemas.openxmlformats.org/officeDocument/2006/relationships/tags" Target="../tags/tag185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202.xml"/><Relationship Id="rId13" Type="http://schemas.openxmlformats.org/officeDocument/2006/relationships/image" Target="../media/image22.png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tags" Target="../tags/tag190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20.png"/><Relationship Id="rId1" Type="http://schemas.openxmlformats.org/officeDocument/2006/relationships/tags" Target="../tags/tag20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.xml"/><Relationship Id="rId3" Type="http://schemas.openxmlformats.org/officeDocument/2006/relationships/image" Target="../media/image6.jpe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image" Target="../media/image20.png"/><Relationship Id="rId1" Type="http://schemas.openxmlformats.org/officeDocument/2006/relationships/tags" Target="../tags/tag206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3.xml"/><Relationship Id="rId3" Type="http://schemas.openxmlformats.org/officeDocument/2006/relationships/image" Target="../media/image7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416036" y="1424742"/>
            <a:ext cx="8543290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en-US" altLang="zh-CN" sz="3200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人们往往赋予一些花木某种象征意义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例如周敦颐笔下的莲花</a:t>
            </a:r>
            <a:r>
              <a:rPr lang="en-US" altLang="zh-CN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出淤泥而不染</a:t>
            </a:r>
            <a:r>
              <a:rPr sz="33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濯清涟而不妖</a:t>
            </a:r>
            <a:r>
              <a:rPr lang="zh-CN" altLang="en-US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象征了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洁身自好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竹子“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咬定青山不放松</a:t>
            </a:r>
            <a:r>
              <a:rPr sz="33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立根原在破岩中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”象征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顽强执着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菊花“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采菊东篱下</a:t>
            </a:r>
            <a:r>
              <a:rPr sz="33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悠然见南山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”象征隐居田园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悠然自得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endParaRPr lang="zh-CN" altLang="en-US" sz="3300" b="1" strike="noStrike" noProof="1">
              <a:solidFill>
                <a:schemeClr val="dk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pPr fontAlgn="auto"/>
            <a:r>
              <a:rPr lang="en-US" altLang="zh-CN" sz="33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大千世界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一草一木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只要我们用心去体会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chemeClr val="dk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都会从中得到许多启示。今天让我们跟随宗璞走进《紫藤萝瀑布》这篇散文</a:t>
            </a:r>
            <a:r>
              <a:rPr sz="33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去看盛开的花</a:t>
            </a:r>
            <a:r>
              <a:rPr sz="33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去感受花</a:t>
            </a:r>
            <a:r>
              <a:rPr sz="33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3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去探究花的象征意义</a:t>
            </a:r>
            <a:r>
              <a:rPr lang="zh-CN" altLang="en-US" sz="33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300" b="1" smtClean="0">
              <a:solidFill>
                <a:schemeClr val="tx1"/>
              </a:solidFill>
              <a:latin typeface="SimSun-ExtB" panose="02010609060101010101" charset="-122"/>
              <a:ea typeface="SimSun-ExtB" panose="0201060906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350997" y="1516037"/>
            <a:ext cx="2813147" cy="4833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46609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导入</a:t>
            </a: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新课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35" y="41910"/>
            <a:ext cx="5219700" cy="6781800"/>
          </a:xfrm>
          <a:prstGeom prst="rect">
            <a:avLst/>
          </a:prstGeom>
        </p:spPr>
      </p:pic>
      <p:sp>
        <p:nvSpPr>
          <p:cNvPr id="133125" name="Rectangle 5"/>
          <p:cNvSpPr/>
          <p:nvPr>
            <p:custDataLst>
              <p:tags r:id="rId3"/>
            </p:custDataLst>
          </p:nvPr>
        </p:nvSpPr>
        <p:spPr>
          <a:xfrm>
            <a:off x="6581140" y="2482215"/>
            <a:ext cx="4872990" cy="6629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表现花的繁密</a:t>
            </a:r>
            <a:endParaRPr lang="zh-CN" altLang="en-US" sz="4400" b="1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55435" y="3580765"/>
            <a:ext cx="3408680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  <a:sym typeface="+mn-ea"/>
              </a:rPr>
              <a:t>比喻修辞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581140" y="1157605"/>
            <a:ext cx="3408680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紫藤萝花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94385" y="1359535"/>
            <a:ext cx="10742295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</a:t>
            </a:r>
            <a:r>
              <a:rPr lang="en-US" altLang="zh-CN" sz="35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课文围绕紫藤萝写了哪些内容？梳理文章结构。</a:t>
            </a:r>
            <a:endParaRPr lang="zh-CN" altLang="en-US" sz="35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>
            <p:custDataLst>
              <p:tags r:id="rId2"/>
            </p:custDataLst>
          </p:nvPr>
        </p:nvSpPr>
        <p:spPr>
          <a:xfrm>
            <a:off x="50800" y="2454275"/>
            <a:ext cx="3187065" cy="91876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第一部分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1—6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2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3756025" y="2449830"/>
            <a:ext cx="1452880" cy="8216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en-US" altLang="zh-CN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赏花</a:t>
            </a:r>
            <a:r>
              <a:rPr lang="en-US" altLang="zh-CN" sz="28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      </a:t>
            </a:r>
            <a:endParaRPr kumimoji="1" lang="en-US" altLang="zh-CN" sz="2800" b="1" smtClean="0">
              <a:solidFill>
                <a:schemeClr val="dk1"/>
              </a:solidFill>
              <a:latin typeface="Times New Roman" panose="02020603050405020304" charset="0"/>
              <a:ea typeface="汉仪楷体简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圆角矩形 20"/>
          <p:cNvSpPr/>
          <p:nvPr>
            <p:custDataLst>
              <p:tags r:id="rId4"/>
            </p:custDataLst>
          </p:nvPr>
        </p:nvSpPr>
        <p:spPr>
          <a:xfrm>
            <a:off x="50800" y="3837940"/>
            <a:ext cx="3283585" cy="91876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第二部分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—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3772535" y="3837940"/>
            <a:ext cx="1515745" cy="10020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65" indent="-12065"/>
            <a:r>
              <a:rPr kumimoji="1" lang="en-US" altLang="zh-CN" sz="36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kumimoji="1" lang="zh-CN" altLang="en-US" sz="36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忆花</a:t>
            </a:r>
            <a:endParaRPr kumimoji="1" lang="zh-CN" altLang="en-US" sz="36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圆角矩形 21"/>
          <p:cNvSpPr/>
          <p:nvPr>
            <p:custDataLst>
              <p:tags r:id="rId6"/>
            </p:custDataLst>
          </p:nvPr>
        </p:nvSpPr>
        <p:spPr>
          <a:xfrm>
            <a:off x="133985" y="5221605"/>
            <a:ext cx="3314700" cy="9267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第三部分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—</a:t>
            </a:r>
            <a:r>
              <a:rPr lang="en-US" altLang="zh-CN" sz="3200" smtClean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</a:t>
            </a:r>
            <a:r>
              <a:rPr lang="en-US" altLang="zh-CN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3772535" y="5221605"/>
            <a:ext cx="1280160" cy="105156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300"/>
              </a:lnSpc>
            </a:pPr>
            <a:r>
              <a:rPr kumimoji="1" lang="zh-CN" altLang="en-US" sz="36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悟花</a:t>
            </a:r>
            <a:endParaRPr kumimoji="1" lang="zh-CN" altLang="en-US" sz="36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8"/>
            </p:custDataLst>
          </p:nvPr>
        </p:nvSpPr>
        <p:spPr>
          <a:xfrm>
            <a:off x="5601335" y="2454910"/>
            <a:ext cx="5337810" cy="8166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en-US" altLang="zh-CN" sz="28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花瀑</a:t>
            </a:r>
            <a:r>
              <a:rPr lang="en-US" altLang="zh-CN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花穗</a:t>
            </a:r>
            <a:r>
              <a:rPr lang="en-US" altLang="zh-CN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6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花朵</a:t>
            </a:r>
            <a:endParaRPr kumimoji="1" lang="en-US" altLang="zh-CN" sz="3600" b="1" smtClean="0">
              <a:solidFill>
                <a:schemeClr val="dk1"/>
              </a:solidFill>
              <a:latin typeface="Times New Roman" panose="02020603050405020304" charset="0"/>
              <a:ea typeface="汉仪楷体简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9"/>
            </p:custDataLst>
          </p:nvPr>
        </p:nvSpPr>
        <p:spPr>
          <a:xfrm>
            <a:off x="5539105" y="3837940"/>
            <a:ext cx="6200775" cy="10020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赏花的感受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忆花的劫难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颂花的生机</a:t>
            </a:r>
            <a:endParaRPr kumimoji="1" lang="zh-CN" altLang="en-US" sz="32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10"/>
            </p:custDataLst>
          </p:nvPr>
        </p:nvSpPr>
        <p:spPr>
          <a:xfrm>
            <a:off x="5726430" y="5221605"/>
            <a:ext cx="6200775" cy="92265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生命的长河是无止境的</a:t>
            </a:r>
            <a:r>
              <a:rPr lang="en-US" altLang="zh-CN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Times New Roman" panose="02020603050405020304" charset="0"/>
                <a:ea typeface="汉仪楷体简" charset="-122"/>
                <a:cs typeface="微软雅黑" panose="020B0503020204020204" charset="-122"/>
                <a:sym typeface="宋体" panose="02010600030101010101" pitchFamily="2" charset="-122"/>
              </a:rPr>
              <a:t>振奋精神</a:t>
            </a:r>
            <a:endParaRPr kumimoji="1" lang="zh-CN" altLang="en-US" sz="32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4" grpId="0"/>
      <p:bldP spid="21" grpId="0" bldLvl="0" animBg="1"/>
      <p:bldP spid="8" grpId="0"/>
      <p:bldP spid="22" grpId="0" bldLvl="0" animBg="1"/>
      <p:bldP spid="9" grpId="0"/>
      <p:bldP spid="2" grpId="0" bldLvl="0" animBg="1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47595" y="628219"/>
            <a:ext cx="9418320" cy="782546"/>
          </a:xfrm>
          <a:prstGeom prst="roundRect">
            <a:avLst>
              <a:gd name="adj" fmla="val 30255"/>
            </a:avLst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buClrTx/>
              <a:buSzTx/>
              <a:buFontTx/>
            </a:pPr>
            <a:r>
              <a:rPr lang="en-US" altLang="zh-CN" sz="3500" b="1" smtClean="0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作者按怎样的顺序对紫藤萝花进行描写的？</a:t>
            </a:r>
            <a:endParaRPr lang="zh-CN" altLang="en-US" sz="3500" b="1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6" name="TextBox 51"/>
          <p:cNvSpPr txBox="1"/>
          <p:nvPr>
            <p:custDataLst>
              <p:tags r:id="rId2"/>
            </p:custDataLst>
          </p:nvPr>
        </p:nvSpPr>
        <p:spPr>
          <a:xfrm>
            <a:off x="2757805" y="3998595"/>
            <a:ext cx="1104265" cy="621030"/>
          </a:xfrm>
          <a:prstGeom prst="rect">
            <a:avLst/>
          </a:prstGeom>
          <a:noFill/>
        </p:spPr>
        <p:txBody>
          <a:bodyPr wrap="square" lIns="68576" tIns="34288" rIns="68576" bIns="34288" rtlCol="0">
            <a:spAutoFit/>
          </a:bodyPr>
          <a:lstStyle/>
          <a:p>
            <a:pPr algn="ctr"/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花瀑</a:t>
            </a:r>
            <a:endParaRPr 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7" name="TextBox 52"/>
          <p:cNvSpPr txBox="1"/>
          <p:nvPr>
            <p:custDataLst>
              <p:tags r:id="rId3"/>
            </p:custDataLst>
          </p:nvPr>
        </p:nvSpPr>
        <p:spPr>
          <a:xfrm>
            <a:off x="5669280" y="3998595"/>
            <a:ext cx="1107440" cy="621030"/>
          </a:xfrm>
          <a:prstGeom prst="rect">
            <a:avLst/>
          </a:prstGeom>
          <a:noFill/>
        </p:spPr>
        <p:txBody>
          <a:bodyPr wrap="square" lIns="68576" tIns="34288" rIns="68576" bIns="34288" rtlCol="0">
            <a:spAutoFit/>
          </a:bodyPr>
          <a:lstStyle/>
          <a:p>
            <a:pPr algn="ctr"/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花穗</a:t>
            </a:r>
            <a:endParaRPr 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8" name="TextBox 53"/>
          <p:cNvSpPr txBox="1"/>
          <p:nvPr>
            <p:custDataLst>
              <p:tags r:id="rId4"/>
            </p:custDataLst>
          </p:nvPr>
        </p:nvSpPr>
        <p:spPr>
          <a:xfrm>
            <a:off x="8657510" y="4080448"/>
            <a:ext cx="1054100" cy="621030"/>
          </a:xfrm>
          <a:prstGeom prst="rect">
            <a:avLst/>
          </a:prstGeom>
          <a:noFill/>
        </p:spPr>
        <p:txBody>
          <a:bodyPr wrap="none" lIns="68576" tIns="34288" rIns="68576" bIns="34288" rtlCol="0">
            <a:spAutoFit/>
          </a:bodyPr>
          <a:lstStyle/>
          <a:p>
            <a:pPr algn="ctr"/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花朵</a:t>
            </a:r>
            <a:endParaRPr 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6" name="虚尾箭头 25"/>
          <p:cNvSpPr/>
          <p:nvPr>
            <p:custDataLst>
              <p:tags r:id="rId5"/>
            </p:custDataLst>
          </p:nvPr>
        </p:nvSpPr>
        <p:spPr>
          <a:xfrm>
            <a:off x="789940" y="4877435"/>
            <a:ext cx="10686415" cy="530225"/>
          </a:xfrm>
          <a:prstGeom prst="stripedRightArrow">
            <a:avLst/>
          </a:prstGeom>
          <a:solidFill>
            <a:srgbClr val="E04236"/>
          </a:solidFill>
          <a:ln>
            <a:solidFill>
              <a:srgbClr val="DA8A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7" name="矩形 2176"/>
          <p:cNvSpPr/>
          <p:nvPr>
            <p:custDataLst>
              <p:tags r:id="rId6"/>
            </p:custDataLst>
          </p:nvPr>
        </p:nvSpPr>
        <p:spPr>
          <a:xfrm>
            <a:off x="2238375" y="5583555"/>
            <a:ext cx="3170555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3200" b="1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由整体到局部 </a:t>
            </a:r>
            <a:endParaRPr lang="zh-CN" altLang="en-US" sz="3200" b="1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5" t="807" r="11978"/>
          <a:stretch>
            <a:fillRect/>
          </a:stretch>
        </p:blipFill>
        <p:spPr bwMode="auto">
          <a:xfrm>
            <a:off x="2347595" y="1405890"/>
            <a:ext cx="1997710" cy="1950720"/>
          </a:xfrm>
          <a:prstGeom prst="ellipse">
            <a:avLst/>
          </a:prstGeom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3906" r="25531" b="7156"/>
          <a:stretch>
            <a:fillRect/>
          </a:stretch>
        </p:blipFill>
        <p:spPr bwMode="auto">
          <a:xfrm>
            <a:off x="5271135" y="1405890"/>
            <a:ext cx="2004060" cy="1954530"/>
          </a:xfrm>
          <a:prstGeom prst="ellipse">
            <a:avLst/>
          </a:prstGeom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28"/>
          <a:stretch>
            <a:fillRect/>
          </a:stretch>
        </p:blipFill>
        <p:spPr bwMode="auto">
          <a:xfrm>
            <a:off x="8331518" y="1389712"/>
            <a:ext cx="1989138" cy="1966581"/>
          </a:xfrm>
          <a:prstGeom prst="ellipse">
            <a:avLst/>
          </a:prstGeom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217285" y="5583555"/>
            <a:ext cx="3953510" cy="541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由上到下   由远及近</a:t>
            </a:r>
            <a:endParaRPr lang="zh-CN" altLang="en-US" sz="3200" b="1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MH_Entry_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245110" y="2063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精读课文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98" grpId="0"/>
      <p:bldP spid="26" grpId="0"/>
      <p:bldP spid="2177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4762500" y="3616325"/>
            <a:ext cx="6256655" cy="169733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12700" lvl="0" indent="-1270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花色深浅不一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浓淡有别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表明紫藤萝花</a:t>
            </a:r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色彩上的层次感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0177" name="Picture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88010" y="3616325"/>
            <a:ext cx="3425190" cy="2599690"/>
          </a:xfrm>
          <a:prstGeom prst="roundRect">
            <a:avLst/>
          </a:prstGeom>
          <a:noFill/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56210" y="2289810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色彩方面</a:t>
            </a:r>
            <a:endParaRPr kumimoji="1" lang="zh-CN" altLang="en-US" sz="3200" b="1" smtClean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29790" y="2044700"/>
            <a:ext cx="92741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只见一片辉煌的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淡紫色</a:t>
            </a:r>
            <a:r>
              <a:rPr kumimoji="1"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只是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深深浅浅的紫</a:t>
            </a:r>
            <a:r>
              <a:rPr kumimoji="1"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紫色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的大条幅上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泛着点点银光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就像迸溅的水花。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3990" y="1155065"/>
            <a:ext cx="940054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本文是从哪几个方面描写盛开的紫藤萝花的</a:t>
            </a:r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0356850" y="996315"/>
            <a:ext cx="847090" cy="452120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2755" y="3594735"/>
            <a:ext cx="10956290" cy="107632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sz="3200" b="1" smtClean="0">
                <a:latin typeface="宋体" panose="02010600030101010101" pitchFamily="2" charset="-122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从未见过开得这样盛的藤萝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只见一片辉煌的淡紫色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像一条瀑布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从空中垂下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不见其发端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也不见其终极。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>
            <p:custDataLst>
              <p:tags r:id="rId3"/>
            </p:custDataLst>
          </p:nvPr>
        </p:nvSpPr>
        <p:spPr>
          <a:xfrm>
            <a:off x="4105910" y="4669155"/>
            <a:ext cx="4505325" cy="648335"/>
          </a:xfrm>
          <a:prstGeom prst="wedgeRoundRectCallout">
            <a:avLst>
              <a:gd name="adj1" fmla="val -24764"/>
              <a:gd name="adj2" fmla="val -5032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noFill/>
            <a:prstDash val="sysDash"/>
          </a:ln>
        </p:spPr>
        <p:txBody>
          <a:bodyPr wrap="square">
            <a:no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隐含了生命的绵延长远</a:t>
            </a:r>
            <a:r>
              <a:rPr kumimoji="1" lang="zh-CN" altLang="en-US" sz="3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kumimoji="1" lang="zh-CN" altLang="en-US" sz="32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V="1">
            <a:off x="4105910" y="4527550"/>
            <a:ext cx="4667250" cy="31115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452755" y="5317490"/>
            <a:ext cx="11248390" cy="13188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no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将一树的紫藤萝花比作瀑布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生动形象地写出了紫藤萝的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长势茂盛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气势非凡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灿烂辉煌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写出了藤萝花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旺盛的生命力。</a:t>
            </a:r>
            <a:endParaRPr kumimoji="0" lang="zh-CN" altLang="zh-CN" sz="3200" b="1" kern="1200" cap="none" spc="0" normalizeH="0" baseline="0" noProof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endParaRPr kumimoji="1" lang="zh-CN" altLang="en-US" sz="32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-635" y="81280"/>
            <a:ext cx="12192635" cy="279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24230" y="2874010"/>
            <a:ext cx="1004189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运用哪些表现手法描写了紫藤萝花的哪些特点？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1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643255" y="1825625"/>
            <a:ext cx="1108075" cy="580390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8393430" y="1099185"/>
            <a:ext cx="979805" cy="560705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6493510" y="1099185"/>
            <a:ext cx="1057910" cy="687070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3245" y="1104265"/>
            <a:ext cx="11454765" cy="1298575"/>
          </a:xfrm>
          <a:prstGeom prst="roundRect">
            <a:avLst>
              <a:gd name="adj" fmla="val 1990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no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6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2.只是深深浅浅的紫，仿佛在流动，在欢笑，在不停地生长。</a:t>
            </a:r>
            <a:endParaRPr lang="en-US" altLang="zh-CN" sz="3600" b="1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圆角矩形标注 14"/>
          <p:cNvSpPr/>
          <p:nvPr>
            <p:custDataLst>
              <p:tags r:id="rId5"/>
            </p:custDataLst>
          </p:nvPr>
        </p:nvSpPr>
        <p:spPr>
          <a:xfrm>
            <a:off x="4266565" y="2406015"/>
            <a:ext cx="4516755" cy="646049"/>
          </a:xfrm>
          <a:prstGeom prst="wedgeRoundRectCallout">
            <a:avLst>
              <a:gd name="adj1" fmla="val 11675"/>
              <a:gd name="adj2" fmla="val -150764"/>
              <a:gd name="adj3" fmla="val 16667"/>
            </a:avLst>
          </a:prstGeom>
          <a:solidFill>
            <a:srgbClr val="DA8A92"/>
          </a:solidFill>
          <a:ln w="19050">
            <a:noFill/>
            <a:prstDash val="sysDash"/>
          </a:ln>
        </p:spPr>
        <p:txBody>
          <a:bodyPr wrap="square">
            <a:sp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赋予紫藤花以人的情态。</a:t>
            </a:r>
            <a:endParaRPr kumimoji="1" lang="zh-CN" altLang="en-US" sz="32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8576945" y="3091815"/>
            <a:ext cx="1360805" cy="854999"/>
          </a:xfrm>
          <a:prstGeom prst="bevel">
            <a:avLst/>
          </a:prstGeom>
          <a:solidFill>
            <a:srgbClr val="F4D0D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拟人</a:t>
            </a:r>
            <a:endParaRPr kumimoji="1" lang="zh-CN" altLang="en-US" sz="36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343535" y="3429000"/>
            <a:ext cx="3281045" cy="978846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化静为动</a:t>
            </a:r>
            <a:endParaRPr kumimoji="1" lang="zh-CN" altLang="en-US" sz="36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8"/>
            </p:custDataLst>
          </p:nvPr>
        </p:nvSpPr>
        <p:spPr>
          <a:xfrm>
            <a:off x="824230" y="4949825"/>
            <a:ext cx="10544175" cy="9886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no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使静态的花色跃动起来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表现出花的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情趣盎然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endParaRPr kumimoji="1" lang="zh-CN" altLang="en-US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3" grpId="0" bldLvl="0" animBg="1"/>
      <p:bldP spid="12" grpId="0" bldLvl="0" animBg="1"/>
      <p:bldP spid="11" grpId="0"/>
      <p:bldP spid="15" grpId="1" bldLvl="0" animBg="1"/>
      <p:bldP spid="16" grpId="0" bldLvl="0" animBg="1"/>
      <p:bldP spid="17" grpId="0" bldLvl="0" animBg="1"/>
      <p:bldP spid="18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144385" y="977900"/>
            <a:ext cx="2164080" cy="537845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0025380" y="1664335"/>
            <a:ext cx="895985" cy="447040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54660" y="819150"/>
            <a:ext cx="11494770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3.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紫色的大条幅上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泛着点点银光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就像迸溅的水花。仔细看时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才知道那是每一朵紫花中的最浅淡的部分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在和阳光互相挑逗。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 flipV="1">
            <a:off x="5401945" y="1492885"/>
            <a:ext cx="907415" cy="22860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2142490" y="1490980"/>
            <a:ext cx="1336040" cy="1905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>
            <a:off x="610870" y="3023870"/>
            <a:ext cx="5829300" cy="23939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 typeface="Arial" panose="020B0604020202020204" pitchFamily="34" charset="0"/>
              <a:defRPr/>
            </a:pP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比喻、拟人</a:t>
            </a:r>
            <a:r>
              <a:rPr lang="zh-CN" altLang="zh-CN" sz="35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细腻地写出了每一朵花</a:t>
            </a:r>
            <a:r>
              <a:rPr lang="zh-CN" altLang="zh-CN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不同部位的深浅色彩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显得亮丽可爱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玲珑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剔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透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既富有动感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又富有情趣</a:t>
            </a:r>
            <a:r>
              <a:rPr lang="zh-CN" altLang="zh-CN" sz="35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35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6897370" y="2680970"/>
            <a:ext cx="4838700" cy="337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5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10515" y="144970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形态方面</a:t>
            </a:r>
            <a:endParaRPr kumimoji="1" lang="zh-CN" altLang="en-US" sz="3200" b="1" smtClean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324100" y="1351915"/>
            <a:ext cx="47371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像一条瀑布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从空中垂下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7061200" y="1267460"/>
            <a:ext cx="2015490" cy="6467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12700" lvl="0" indent="-12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整体形态</a:t>
            </a:r>
            <a:endParaRPr kumimoji="1"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324100" y="1914525"/>
            <a:ext cx="90474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每一朵盛开的花就像是一个小小的张满了的帆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帆下带着尖底的舱。船舱鼓鼓的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又像一个忍俊不禁的笑容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就要绽开似的。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5"/>
            </p:custDataLst>
          </p:nvPr>
        </p:nvSpPr>
        <p:spPr>
          <a:xfrm>
            <a:off x="6697980" y="2828290"/>
            <a:ext cx="1962785" cy="6519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12700" lvl="0" indent="-12700"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局部特写</a:t>
            </a:r>
            <a:endParaRPr kumimoji="1" lang="zh-CN" altLang="en-US" sz="32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324100" y="3693160"/>
            <a:ext cx="64693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仿佛在流动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在欢笑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在不停地生长。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324100" y="4373245"/>
            <a:ext cx="91281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花朵儿一串挨着一串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一朵接着一朵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彼此推着挤着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好不活泼热闹！</a:t>
            </a:r>
            <a:r>
              <a:rPr kumimoji="1"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 </a:t>
            </a:r>
            <a:endParaRPr kumimoji="1"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8"/>
            </p:custDataLst>
          </p:nvPr>
        </p:nvSpPr>
        <p:spPr>
          <a:xfrm>
            <a:off x="5152390" y="4883150"/>
            <a:ext cx="7039610" cy="12941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no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生动形象写出了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花朵竞相开放的情景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紫藤萝花生机勃勃</a:t>
            </a:r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的特点。</a:t>
            </a:r>
            <a:endParaRPr kumimoji="1"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8755" y="2601595"/>
            <a:ext cx="2032635" cy="2542540"/>
          </a:xfrm>
          <a:prstGeom prst="round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ldLvl="0" animBg="1"/>
      <p:bldP spid="10" grpId="0"/>
      <p:bldP spid="11" grpId="0" bldLvl="0" animBg="1"/>
      <p:bldP spid="12" grpId="0"/>
      <p:bldP spid="13" grpId="0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855980" y="163830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600" b="1" smtClean="0">
                <a:solidFill>
                  <a:srgbClr val="E042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气味方面</a:t>
            </a:r>
            <a:endParaRPr kumimoji="1" lang="zh-CN" altLang="en-US" sz="3600" b="1" smtClean="0">
              <a:solidFill>
                <a:srgbClr val="E0423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3423285" y="1361440"/>
            <a:ext cx="82962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这里除了光彩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还有淡淡的芳香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香气似乎也是浅紫色的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梦幻一般轻轻地笼罩着我。</a:t>
            </a:r>
            <a:endParaRPr kumimoji="1"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>
            <p:custDataLst>
              <p:tags r:id="rId3"/>
            </p:custDataLst>
          </p:nvPr>
        </p:nvSpPr>
        <p:spPr>
          <a:xfrm>
            <a:off x="5665992" y="3823074"/>
            <a:ext cx="4741545" cy="14659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写出了紫藤萝花</a:t>
            </a:r>
            <a:r>
              <a:rPr kumimoji="1"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香气迷人</a:t>
            </a:r>
            <a:r>
              <a:rPr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令人陶醉</a:t>
            </a:r>
            <a:r>
              <a:rPr kumimoji="1"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40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9156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66750" y="3429000"/>
            <a:ext cx="4202113" cy="280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45110" y="2063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  <a:sym typeface="+mn-ea"/>
              </a:rPr>
              <a:t>重音处理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58825" y="1104900"/>
            <a:ext cx="1076515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在进行分角色朗读课文时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同学们对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“我在开花”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一句的重音处理有不同理解。请你联系文章内容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根据自己的理解与感受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完成交流对话</a:t>
            </a:r>
            <a:r>
              <a:rPr sz="3200">
                <a:sym typeface="+mn-ea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导学一</a:t>
            </a:r>
            <a:r>
              <a:rPr sz="3200"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“我在开花！”它们在笑。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“我在开花！”它们嚷嚷。</a:t>
            </a:r>
            <a:endParaRPr lang="zh-CN" altLang="en-US" sz="3200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小文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我认为重音应该放在“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花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”字上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因为紫藤萝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正在开放的是美丽的花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花对紫藤萝而言是精华所在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所以重读“花”字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才能体现出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紫藤萝的自豪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。</a:t>
            </a:r>
            <a:endParaRPr lang="zh-CN" altLang="en-US" sz="3200" b="1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我:我认为重音应该放在“</a:t>
            </a:r>
            <a:r>
              <a:rPr lang="zh-CN" altLang="en-US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”字上,因为</a:t>
            </a:r>
            <a:r>
              <a:rPr lang="en-US" altLang="zh-CN" sz="3200" b="1" u="sng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</a:t>
            </a:r>
            <a:endParaRPr lang="en-US" altLang="zh-CN" sz="3200" b="1" u="sng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22960" y="4989195"/>
            <a:ext cx="104101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开</a:t>
            </a:r>
            <a:r>
              <a:rPr lang="en-US" altLang="zh-CN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是生命力绽放的过程与状态</a:t>
            </a:r>
            <a:r>
              <a:rPr sz="3200" b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体现出生命的姿态</a:t>
            </a:r>
            <a:r>
              <a:rPr lang="zh-CN" sz="32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 dirty="0">
              <a:solidFill>
                <a:srgbClr val="20202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410" y="258"/>
            <a:ext cx="12192000" cy="68578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>
            <p:custDataLst>
              <p:tags r:id="rId3"/>
            </p:custDataLst>
          </p:nvPr>
        </p:nvSpPr>
        <p:spPr>
          <a:xfrm>
            <a:off x="2644140" y="1196340"/>
            <a:ext cx="5989320" cy="1106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66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18</a:t>
            </a:r>
            <a:r>
              <a:rPr lang="en-US" altLang="zh-CN" sz="6600"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zh-CN" altLang="en-US" sz="6600">
                <a:latin typeface="华文中宋" panose="02010600040101010101" pitchFamily="2" charset="-122"/>
                <a:ea typeface="华文中宋" panose="02010600040101010101" pitchFamily="2" charset="-122"/>
              </a:rPr>
              <a:t>紫藤萝瀑布</a:t>
            </a:r>
            <a:endParaRPr lang="zh-CN" altLang="en-US" sz="6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077200" y="3429000"/>
            <a:ext cx="1818005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宗璞</a:t>
            </a:r>
            <a:r>
              <a:rPr lang="zh-CN" altLang="en-US" sz="4000" dirty="0">
                <a:ln w="28575">
                  <a:noFill/>
                </a:ln>
                <a:solidFill>
                  <a:srgbClr val="FF0000"/>
                </a:solidFill>
                <a:uFillTx/>
                <a:latin typeface="Arial" panose="020B0604020202020204" pitchFamily="34" charset="0"/>
                <a:ea typeface="仿宋" panose="02010609060101010101" charset="-122"/>
                <a:cs typeface="Arial" panose="020B0604020202020204" pitchFamily="34" charset="0"/>
                <a:sym typeface="+mn-ea"/>
              </a:rPr>
              <a:t>pú</a:t>
            </a:r>
            <a:endParaRPr lang="zh-CN" altLang="zh-CN" sz="3200" b="1"/>
          </a:p>
        </p:txBody>
      </p:sp>
    </p:spTree>
  </p:cSld>
  <p:clrMapOvr>
    <a:masterClrMapping/>
  </p:clrMapOvr>
  <p:transition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59716" y="21422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285750" y="2063750"/>
            <a:ext cx="3046095" cy="693420"/>
          </a:xfrm>
          <a:prstGeom prst="rect">
            <a:avLst/>
          </a:prstGeom>
          <a:solidFill>
            <a:srgbClr val="F4D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5750" y="1045820"/>
            <a:ext cx="11906250" cy="1726614"/>
          </a:xfrm>
          <a:prstGeom prst="roundRect">
            <a:avLst>
              <a:gd name="adj" fmla="val 1931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6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1.花朵儿一串挨着一 串，一朵接着一朵，彼此推着挤着，好不活泼热闹！</a:t>
            </a:r>
            <a:endParaRPr lang="en-US" altLang="zh-CN" sz="3600" b="1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3066415" y="1315720"/>
            <a:ext cx="518795" cy="60325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4"/>
            </p:custDataLst>
          </p:nvPr>
        </p:nvSpPr>
        <p:spPr>
          <a:xfrm>
            <a:off x="6390640" y="1316355"/>
            <a:ext cx="571500" cy="60198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9555480" y="1316355"/>
            <a:ext cx="648335" cy="602615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6"/>
            </p:custDataLst>
          </p:nvPr>
        </p:nvSpPr>
        <p:spPr>
          <a:xfrm>
            <a:off x="10541000" y="1316355"/>
            <a:ext cx="637540" cy="602615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>
            <p:custDataLst>
              <p:tags r:id="rId7"/>
            </p:custDataLst>
          </p:nvPr>
        </p:nvSpPr>
        <p:spPr>
          <a:xfrm>
            <a:off x="4833620" y="3429000"/>
            <a:ext cx="7049770" cy="24882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pPr lvl="0" indent="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拟人</a:t>
            </a:r>
            <a:r>
              <a:rPr kumimoji="1" lang="zh-CN" altLang="en-US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的手法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赋予紫藤萝花以生命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使静态的花跳动起来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突出了花</a:t>
            </a:r>
            <a:r>
              <a:rPr kumimoji="1" lang="zh-CN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生机盎然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也抒发了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作者内心的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喜悦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之情。</a:t>
            </a:r>
            <a:endParaRPr kumimoji="1" lang="zh-CN" altLang="en-US" sz="35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075940"/>
            <a:ext cx="3766820" cy="3764915"/>
          </a:xfrm>
          <a:prstGeom prst="rect">
            <a:avLst/>
          </a:prstGeom>
        </p:spPr>
      </p:pic>
      <p:sp>
        <p:nvSpPr>
          <p:cNvPr id="11" name="MH_Entry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flipH="1">
            <a:off x="245110" y="2063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写景状物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0630" y="116840"/>
            <a:ext cx="96259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揣摩下列语句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体会写景状物的妙处</a:t>
            </a:r>
            <a:r>
              <a:rPr sz="3600">
                <a:sym typeface="+mn-ea"/>
              </a:rPr>
              <a:t>(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导学二或思考探究二</a:t>
            </a:r>
            <a:r>
              <a:rPr sz="3600">
                <a:sym typeface="+mn-ea"/>
              </a:rPr>
              <a:t>)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7038340" y="2063750"/>
            <a:ext cx="3281045" cy="978846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p>
            <a:pPr lvl="0" algn="ctr">
              <a:buClrTx/>
              <a:buSzTx/>
              <a:buFontTx/>
            </a:pPr>
            <a:r>
              <a:rPr kumimoji="1" lang="zh-CN" altLang="en-US" sz="3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化静为动</a:t>
            </a:r>
            <a:endParaRPr kumimoji="1" lang="zh-CN" altLang="en-US" sz="3600" b="1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0675" y="1000103"/>
            <a:ext cx="11485880" cy="1219245"/>
          </a:xfrm>
          <a:prstGeom prst="roundRect">
            <a:avLst>
              <a:gd name="adj" fmla="val 1990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2.每一朵盛开的花就像是一个小小的张满了的帆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帆下带着尖底的舱。船舱鼓鼓的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又像一个忍俊不禁的笑容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就要绽开似的。</a:t>
            </a:r>
            <a:endParaRPr lang="en-US" altLang="zh-CN" sz="3200" b="1" smtClean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3680460" y="4110355"/>
            <a:ext cx="8125460" cy="2507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no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</a:t>
            </a: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的手法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把盛开的花朵比作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张满了的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帆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忍俊不禁的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笑容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富有动态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将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静态的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花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写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活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了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形象逼真地写出了花朵绽放的形态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充满了活力和情趣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320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3539490" y="2376805"/>
            <a:ext cx="4126865" cy="6743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侧重</a:t>
            </a:r>
            <a:r>
              <a:rPr kumimoji="1" lang="zh-CN" altLang="en-US" sz="32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外在形态</a:t>
            </a:r>
            <a:r>
              <a:rPr kumimoji="1"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的描绘。</a:t>
            </a:r>
            <a:endParaRPr kumimoji="1" lang="zh-CN" altLang="en-US" sz="32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814570" y="3243580"/>
            <a:ext cx="3827145" cy="6743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侧重于</a:t>
            </a:r>
            <a:r>
              <a:rPr kumimoji="1" lang="zh-CN" altLang="en-US" sz="32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情态</a:t>
            </a:r>
            <a:r>
              <a:rPr kumimoji="1" lang="zh-CN" altLang="en-US" sz="32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的描绘。</a:t>
            </a:r>
            <a:endParaRPr kumimoji="1" lang="zh-CN" altLang="en-US" sz="32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321310" y="2630805"/>
            <a:ext cx="1280795" cy="1176020"/>
            <a:chOff x="506" y="3745"/>
            <a:chExt cx="2017" cy="1852"/>
          </a:xfrm>
        </p:grpSpPr>
        <p:sp>
          <p:nvSpPr>
            <p:cNvPr id="8" name="文本框 7"/>
            <p:cNvSpPr txBox="1"/>
            <p:nvPr>
              <p:custDataLst>
                <p:tags r:id="rId6"/>
              </p:custDataLst>
            </p:nvPr>
          </p:nvSpPr>
          <p:spPr>
            <a:xfrm>
              <a:off x="506" y="3971"/>
              <a:ext cx="1390" cy="1401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000000">
                  <a:alpha val="0"/>
                </a:srgbClr>
              </a:solidFill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kumimoji="1" lang="zh-CN" altLang="en-US" sz="36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花</a:t>
              </a:r>
              <a:endParaRPr kumimoji="1" lang="zh-CN" altLang="en-US" sz="36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0" name="左大括号 9"/>
            <p:cNvSpPr/>
            <p:nvPr>
              <p:custDataLst>
                <p:tags r:id="rId7"/>
              </p:custDataLst>
            </p:nvPr>
          </p:nvSpPr>
          <p:spPr>
            <a:xfrm>
              <a:off x="2205" y="3745"/>
              <a:ext cx="318" cy="1852"/>
            </a:xfrm>
            <a:prstGeom prst="leftBrac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687830" y="328930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忍俊不禁的笑容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687195" y="2422525"/>
            <a:ext cx="19926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帆和舱</a:t>
            </a:r>
            <a:endParaRPr kumimoji="1"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8641715" y="2376805"/>
            <a:ext cx="3266440" cy="1021707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化静为动</a:t>
            </a:r>
            <a:endParaRPr kumimoji="1" lang="zh-CN" altLang="en-US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-96296" y="4110726"/>
            <a:ext cx="3776133" cy="265218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 bldLvl="0" animBg="1"/>
      <p:bldP spid="7" grpId="0"/>
      <p:bldP spid="11" grpId="0"/>
      <p:bldP spid="12" grpId="0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544830" y="2849880"/>
            <a:ext cx="11024235" cy="28384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知识卡片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通感是一种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修辞手法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又叫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SimSun-ExtB" panose="02010609060101010101" charset="-122"/>
                <a:sym typeface="+mn-ea"/>
              </a:rPr>
              <a:t>移觉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指在描述客观事物时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用形象的语言使感觉转移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将人的听觉、视觉、嗅觉、味觉、触觉等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不同感觉互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相沟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、交错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彼此挪移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转换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将本来表示甲感觉的词语移用来表示乙感觉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使意象更为活泼、新奇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6270" y="574675"/>
            <a:ext cx="11258550" cy="137096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这里除了光彩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还有淡淡的芳香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香气似乎也是浅紫色的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梦幻一般轻轻地笼罩着我。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086985" y="1315720"/>
            <a:ext cx="3569970" cy="884094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多感官互通</a:t>
            </a:r>
            <a:endParaRPr kumimoji="1" lang="zh-CN" altLang="en-US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636270" y="3290570"/>
            <a:ext cx="7485380" cy="24822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kumimoji="1" lang="zh-CN" altLang="en-US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通感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的修辞手法</a:t>
            </a:r>
            <a:r>
              <a:rPr sz="3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用浅紫色来描绘花香</a:t>
            </a:r>
            <a:r>
              <a:rPr sz="3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将嗅觉和视觉互通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花香也有了颜色</a:t>
            </a:r>
            <a:r>
              <a:rPr sz="35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写出了作者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面对紫藤萝瀑布时的愉悦梦幻之感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5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6270" y="939800"/>
            <a:ext cx="11258550" cy="137096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这里除了光彩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还有淡淡的芳香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香气似乎也是浅紫色的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梦幻一般轻轻地笼罩着我。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4863465" y="1792605"/>
            <a:ext cx="3569970" cy="884094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多感官互通</a:t>
            </a:r>
            <a:endParaRPr kumimoji="1" lang="zh-CN" altLang="en-US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" name="组合 9"/>
          <p:cNvGrpSpPr/>
          <p:nvPr>
            <p:custDataLst>
              <p:tags r:id="rId4"/>
            </p:custDataLst>
          </p:nvPr>
        </p:nvGrpSpPr>
        <p:grpSpPr>
          <a:xfrm>
            <a:off x="8558530" y="3019425"/>
            <a:ext cx="3043555" cy="2820670"/>
            <a:chOff x="5686419" y="2038099"/>
            <a:chExt cx="3130905" cy="2912537"/>
          </a:xfrm>
        </p:grpSpPr>
        <p:pic>
          <p:nvPicPr>
            <p:cNvPr id="14" name="Picture 6" descr="http://img.pconline.com.cn/images/upload/upc/tx/itbbs/1205/05/c1/11497378_1336198554562_1_1024x1024it.jp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5686419" y="2305243"/>
              <a:ext cx="3130905" cy="2645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3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7466539" y="2038099"/>
              <a:ext cx="1118844" cy="50934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endParaRPr lang="zh-CN" altLang="en-US" sz="3200" b="1">
                <a:solidFill>
                  <a:srgbClr val="0000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6270" y="794385"/>
            <a:ext cx="10853420" cy="149161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5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r>
              <a:rPr lang="en-US" altLang="zh-CN" sz="35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5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但花朵从来都稀落</a:t>
            </a:r>
            <a:r>
              <a:rPr sz="35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,</a:t>
            </a:r>
            <a:r>
              <a:rPr sz="35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东一穗西一串伶仃地挂在树梢</a:t>
            </a:r>
            <a:r>
              <a:rPr sz="35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,</a:t>
            </a:r>
            <a:r>
              <a:rPr sz="35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好像在</a:t>
            </a:r>
            <a:r>
              <a:rPr lang="zh-CN" sz="35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察言观色</a:t>
            </a:r>
            <a:r>
              <a:rPr sz="35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微软雅黑" panose="020B0503020204020204" charset="-122"/>
              </a:rPr>
              <a:t>,</a:t>
            </a:r>
            <a:r>
              <a:rPr sz="35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试探什么</a:t>
            </a:r>
            <a:r>
              <a:rPr sz="3500" b="1">
                <a:sym typeface="+mn-ea"/>
              </a:rPr>
              <a:t>。</a:t>
            </a:r>
            <a:endParaRPr sz="3500" b="1"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2"/>
            </p:custDataLst>
          </p:nvPr>
        </p:nvSpPr>
        <p:spPr>
          <a:xfrm>
            <a:off x="1534795" y="1427480"/>
            <a:ext cx="1864995" cy="978535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7464425" y="854710"/>
            <a:ext cx="1014730" cy="785495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>
            <p:custDataLst>
              <p:tags r:id="rId4"/>
            </p:custDataLst>
          </p:nvPr>
        </p:nvSpPr>
        <p:spPr>
          <a:xfrm>
            <a:off x="4266565" y="2406015"/>
            <a:ext cx="4516755" cy="646049"/>
          </a:xfrm>
          <a:prstGeom prst="wedgeRoundRectCallout">
            <a:avLst>
              <a:gd name="adj1" fmla="val 11675"/>
              <a:gd name="adj2" fmla="val -150764"/>
              <a:gd name="adj3" fmla="val 16667"/>
            </a:avLst>
          </a:prstGeom>
          <a:solidFill>
            <a:srgbClr val="DA8A92"/>
          </a:solidFill>
          <a:ln w="19050">
            <a:noFill/>
            <a:prstDash val="sysDash"/>
          </a:ln>
        </p:spPr>
        <p:txBody>
          <a:bodyPr wrap="square">
            <a:spAutoFit/>
          </a:bodyPr>
          <a:p>
            <a:pPr marL="12700" lvl="0" indent="-12700"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2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赋予紫藤花以人的情态。</a:t>
            </a:r>
            <a:endParaRPr kumimoji="1" lang="zh-CN" altLang="en-US" sz="320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5"/>
            </p:custDataLst>
          </p:nvPr>
        </p:nvSpPr>
        <p:spPr>
          <a:xfrm>
            <a:off x="897890" y="3429000"/>
            <a:ext cx="10113010" cy="1891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 rtlCol="0" anchor="t">
            <a:spAutoFit/>
          </a:bodyPr>
          <a:p>
            <a:pPr lvl="0" indent="0" algn="just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kumimoji="1" lang="zh-CN" altLang="en-US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拟人</a:t>
            </a:r>
            <a:r>
              <a:rPr kumimoji="1" lang="zh-CN" altLang="en-US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的手法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sz="35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稀落伶仃的花朵小心翼翼地生长</a:t>
            </a:r>
            <a:r>
              <a:rPr kumimoji="1" lang="zh-CN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的情景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表达了作者对紫藤萝花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伶仃之状</a:t>
            </a:r>
            <a:r>
              <a:rPr kumimoji="1" lang="zh-CN" altLang="en-US" sz="3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的惋惜和遗憾</a:t>
            </a:r>
            <a:r>
              <a:rPr kumimoji="1" lang="zh-CN" altLang="en-US" sz="35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zh-CN" altLang="en-US" sz="35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3544570" y="1500505"/>
            <a:ext cx="1014730" cy="785495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bldLvl="0" animBg="1"/>
      <p:bldP spid="4" grpId="0" bldLvl="0" animBg="1"/>
      <p:bldP spid="7" grpId="1" bldLvl="0" animBg="1"/>
      <p:bldP spid="19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675005" y="3108325"/>
            <a:ext cx="11081385" cy="22891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眼前紫藤萝瀑布和旧日的紫藤萝花的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对比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作者对生命有了新的感悟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流向人的心底</a:t>
            </a:r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就是这种心理过程的形象表达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此时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花与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在精神上达到了融合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共同感受生命不息的真谛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物我交融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使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情感的抒发更强烈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Rectangle 1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6270" y="939800"/>
            <a:ext cx="11258550" cy="1370964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</a:pPr>
            <a:r>
              <a:rPr lang="en-US" altLang="zh-CN" sz="3200" b="1" smtClean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sz="3200" b="1">
                <a:sym typeface="+mn-ea"/>
              </a:rPr>
              <a:t>紫色的瀑布遮住了粗壮的盘虬卧龙般的枝干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sym typeface="+mn-ea"/>
              </a:rPr>
              <a:t>不断地流着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sym typeface="+mn-ea"/>
              </a:rPr>
              <a:t>流着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sym typeface="+mn-ea"/>
              </a:rPr>
              <a:t>流向人的心底。</a:t>
            </a:r>
            <a:endParaRPr sz="3200" b="1"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4863465" y="1792605"/>
            <a:ext cx="3569970" cy="894167"/>
          </a:xfrm>
          <a:prstGeom prst="cloud">
            <a:avLst/>
          </a:prstGeom>
          <a:solidFill>
            <a:schemeClr val="accent6"/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kumimoji="1" lang="zh-CN" altLang="en-US" sz="32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物我交融</a:t>
            </a:r>
            <a:endParaRPr kumimoji="1" lang="zh-CN" altLang="en-US" sz="32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475" y="1001395"/>
            <a:ext cx="117976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1.请根据表格中“状物描写”部分内容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分别概括“眼前的紫藤萝”与“过去的紫藤萝”的特点</a:t>
            </a:r>
            <a:r>
              <a:rPr sz="3200">
                <a:sym typeface="+mn-ea"/>
              </a:rPr>
              <a:t>(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导学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三或思考探究一</a:t>
            </a:r>
            <a:r>
              <a:rPr sz="3200">
                <a:sym typeface="+mn-ea"/>
              </a:rPr>
              <a:t>)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。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150495" y="1997075"/>
          <a:ext cx="11891645" cy="3813175"/>
        </p:xfrm>
        <a:graphic>
          <a:graphicData uri="http://schemas.openxmlformats.org/drawingml/2006/table">
            <a:tbl>
              <a:tblPr/>
              <a:tblGrid>
                <a:gridCol w="1295400"/>
                <a:gridCol w="7840980"/>
                <a:gridCol w="2755265"/>
              </a:tblGrid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物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状物描写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特点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053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眼前的紫藤萝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从未见过开得这样盛的藤萝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只见一片辉煌的淡紫色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像一条瀑布</a:t>
                      </a:r>
                      <a:r>
                        <a:rPr sz="3200" b="1"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从空中垂下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不见其发端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也不见其终极。只是深深浅浅的紫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仿佛在流动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在欢笑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在不停地生长。紫色的大条幅上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泛着点点银光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就像迸溅的水花。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200" b="1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过去的紫藤萝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它依傍一株枯槐爬得很高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但花朵从来都稀落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东一穗西一串伶仃地挂在树梢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好像在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察言观色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试探什么。</a:t>
                      </a:r>
                      <a:endParaRPr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245110" y="2063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  <a:sym typeface="+mn-ea"/>
              </a:rPr>
              <a:t>托物言志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2233" name="文本框 3"/>
          <p:cNvSpPr txBox="1"/>
          <p:nvPr>
            <p:custDataLst>
              <p:tags r:id="rId3"/>
            </p:custDataLst>
          </p:nvPr>
        </p:nvSpPr>
        <p:spPr>
          <a:xfrm>
            <a:off x="9272905" y="2952115"/>
            <a:ext cx="27692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蓬勃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、热烈、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茂盛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>
            <p:custDataLst>
              <p:tags r:id="rId4"/>
            </p:custDataLst>
          </p:nvPr>
        </p:nvSpPr>
        <p:spPr>
          <a:xfrm>
            <a:off x="9272905" y="5529580"/>
            <a:ext cx="2769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稀落、伶仃</a:t>
            </a:r>
            <a:endParaRPr lang="zh-CN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8445" y="1102995"/>
            <a:ext cx="110858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通过上面的表格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我推测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作者之所以将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眼前的紫藤萝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比作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瀑布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是因为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                             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2235" name="文本框 3"/>
          <p:cNvSpPr txBox="1"/>
          <p:nvPr>
            <p:custDataLst>
              <p:tags r:id="rId1"/>
            </p:custDataLst>
          </p:nvPr>
        </p:nvSpPr>
        <p:spPr>
          <a:xfrm>
            <a:off x="258445" y="1656715"/>
            <a:ext cx="109524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    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眼前的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紫藤萝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长得非常茂盛</a:t>
            </a:r>
            <a:r>
              <a:rPr sz="36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不见其发端</a:t>
            </a:r>
            <a:r>
              <a:rPr sz="36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也不见其终极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sz="36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给人一种自上而下倾泻而来的感觉</a:t>
            </a:r>
            <a:r>
              <a:rPr sz="36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比作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瀑布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再贴切不过了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240" y="1102995"/>
            <a:ext cx="117455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2.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作者面对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紫藤萝瀑布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她的情感经历了怎样的变化？请完成下面的表格。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441325" y="2179320"/>
          <a:ext cx="11478895" cy="3291840"/>
        </p:xfrm>
        <a:graphic>
          <a:graphicData uri="http://schemas.openxmlformats.org/drawingml/2006/table">
            <a:tbl>
              <a:tblPr/>
              <a:tblGrid>
                <a:gridCol w="5937885"/>
                <a:gridCol w="5541010"/>
              </a:tblGrid>
              <a:tr h="52768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作者的所见所忆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作者的情感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看见盛开的紫藤萝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回忆起</a:t>
                      </a:r>
                      <a:r>
                        <a:rPr sz="32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十多年前伶仃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稀落</a:t>
                      </a:r>
                      <a:r>
                        <a:rPr 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的花串</a:t>
                      </a:r>
                      <a:endParaRPr 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看到万花灿烂的流动的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瀑布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”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415405" y="2743835"/>
            <a:ext cx="5505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精神的宁静和生的喜悦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5405" y="3327400"/>
            <a:ext cx="5506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关于生死的疑惑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疾病的痛楚</a:t>
            </a:r>
            <a:endParaRPr lang="zh-CN" altLang="en-US" sz="3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344285" y="4403725"/>
            <a:ext cx="5577205" cy="1045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感悟生命的长河是无止境的</a:t>
            </a:r>
            <a:r>
              <a:rPr sz="31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人生要豁达、乐观、奋发、进取</a:t>
            </a:r>
            <a:endParaRPr lang="zh-CN" altLang="en-US" sz="31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53440" y="1906270"/>
            <a:ext cx="90976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理解课文内容</a:t>
            </a:r>
            <a:r>
              <a:rPr lang="zh-CN" sz="36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和写景角度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把握主旨。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揣摩语句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学习比喻、拟人、通感等修辞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体会写景状物的妙处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梳理作者的情感变化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体会作者含蓄而深沉的思想感情。</a:t>
            </a: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400" y="1498600"/>
            <a:ext cx="1137983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结合上下文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谈谈你对</a:t>
            </a:r>
            <a:r>
              <a:rPr lang="zh-CN" altLang="zh-CN" sz="34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觉得这一条紫藤萝瀑布不只在我眼前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也在我心上缓缓流过</a:t>
            </a:r>
            <a:r>
              <a:rPr lang="zh-CN" altLang="zh-CN" sz="34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”这句话的理解</a:t>
            </a:r>
            <a:r>
              <a:rPr lang="zh-CN" altLang="zh-CN" sz="34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4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22605" y="2763520"/>
            <a:ext cx="11189970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作者被眼前的景象深深地感动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紫藤萝花那繁茂的气势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蓬勃的无限生机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触动了作者的心灵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解开了一直压在作者心上的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关于生死的疑惑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关于</a:t>
            </a:r>
            <a:r>
              <a:rPr lang="zh-CN" altLang="en-US" sz="3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疾病的痛楚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让作者感受到生的喜悦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00" y="281305"/>
            <a:ext cx="119176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3.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画出文中表明作者情感变化的语句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是什么引发了作者情感的变化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63500" y="1357630"/>
          <a:ext cx="12026900" cy="5245100"/>
        </p:xfrm>
        <a:graphic>
          <a:graphicData uri="http://schemas.openxmlformats.org/drawingml/2006/table">
            <a:tbl>
              <a:tblPr/>
              <a:tblGrid>
                <a:gridCol w="5153025"/>
                <a:gridCol w="6873875"/>
              </a:tblGrid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情感变化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引发变化的原因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我不由得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停住了脚步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被</a:t>
                      </a:r>
                      <a:r>
                        <a:rPr lang="zh-CN" altLang="en-US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这壮美、辉煌的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紫藤萝</a:t>
                      </a:r>
                      <a:r>
                        <a:rPr lang="zh-CN" altLang="en-US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瀑布</a:t>
                      </a:r>
                      <a:r>
                        <a:rPr lang="en-US" altLang="zh-CN" sz="3200" b="1"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所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吸引</a:t>
                      </a:r>
                      <a:endParaRPr lang="en-US" altLang="zh-CN" sz="32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59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p>
                      <a:pPr marL="0" lvl="0" indent="0" algn="l" eaLnBrk="0" fontAlgn="base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我曾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遗憾地想</a:t>
                      </a:r>
                      <a:r>
                        <a:rPr lang="en-US" altLang="zh-CN" sz="32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:</a:t>
                      </a: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这里再也看不见藤萝花了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过了这么多年</a:t>
                      </a: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……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不断地流着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流着</a:t>
                      </a:r>
                      <a:r>
                        <a:rPr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</a:t>
                      </a:r>
                      <a:r>
                        <a:rPr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流向</a:t>
                      </a:r>
                      <a:r>
                        <a:rPr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人的心底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67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33" name="文本框 3"/>
          <p:cNvSpPr txBox="1"/>
          <p:nvPr/>
        </p:nvSpPr>
        <p:spPr>
          <a:xfrm>
            <a:off x="63500" y="2491105"/>
            <a:ext cx="4979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流着流着</a:t>
            </a:r>
            <a:r>
              <a:rPr sz="30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带走了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关于生死的疑惑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疾病的痛楚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35" name="文本框 3"/>
          <p:cNvSpPr txBox="1"/>
          <p:nvPr/>
        </p:nvSpPr>
        <p:spPr>
          <a:xfrm>
            <a:off x="5219065" y="2491105"/>
            <a:ext cx="68713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紫藤萝为自己的生命得以延展而尽情绽放的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生命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活力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感染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233" name="矩形 8232"/>
          <p:cNvSpPr/>
          <p:nvPr/>
        </p:nvSpPr>
        <p:spPr>
          <a:xfrm>
            <a:off x="5218430" y="3505835"/>
            <a:ext cx="68719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十多年前家门外藤萝花的稀落、稀零以及周围的环境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让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失落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39" name="文本框 3"/>
          <p:cNvSpPr txBox="1"/>
          <p:nvPr/>
        </p:nvSpPr>
        <p:spPr>
          <a:xfrm>
            <a:off x="5218430" y="4582160"/>
            <a:ext cx="62852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藤萝花的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重焕生机激励了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3500" y="5601970"/>
            <a:ext cx="3731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我不觉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加快了脚步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543" name="文本框 6"/>
          <p:cNvSpPr txBox="1"/>
          <p:nvPr/>
        </p:nvSpPr>
        <p:spPr>
          <a:xfrm>
            <a:off x="5218430" y="5601970"/>
            <a:ext cx="6871970" cy="968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眼前的紫藤萝花、藤萝花十年间的遭遇给予</a:t>
            </a:r>
            <a:r>
              <a:rPr lang="zh-CN" sz="30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“我”</a:t>
            </a:r>
            <a:r>
              <a:rPr 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人生的启迪</a:t>
            </a:r>
            <a:r>
              <a:rPr sz="30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振奋了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精神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2235" grpId="0"/>
      <p:bldP spid="8233" grpId="0"/>
      <p:bldP spid="52239" grpId="0"/>
      <p:bldP spid="3" grpId="0"/>
      <p:bldP spid="655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605" y="1102995"/>
            <a:ext cx="11257915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流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是瀑布最基本的特点。通过仔细品读文中多处用到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流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字的句子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我们发现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:“流”这一状态词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除了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直观地表现出紫藤萝的特点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外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还非常巧妙地将</a:t>
            </a:r>
            <a:r>
              <a:rPr lang="zh-CN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紫藤萝花的情状与</a:t>
            </a:r>
            <a:r>
              <a:rPr lang="zh-CN" sz="35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  </a:t>
            </a:r>
            <a:endParaRPr lang="en-US" altLang="zh-CN" sz="3500" b="1" u="sng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sz="35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        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联系起来。这也是托物言志这一写法特征的体现</a:t>
            </a:r>
            <a:r>
              <a:rPr sz="35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所描写之物与所抒发之志趋向于统一</a:t>
            </a:r>
            <a:r>
              <a:rPr lang="zh-CN" altLang="zh-CN" sz="35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5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522605" y="2708910"/>
            <a:ext cx="4356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作者自己的内心感受</a:t>
            </a:r>
            <a:endParaRPr lang="zh-CN" sz="3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605" y="1102995"/>
            <a:ext cx="11257915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结合你对</a:t>
            </a:r>
            <a:r>
              <a:rPr lang="zh-CN" altLang="zh-CN" sz="34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“花和人都会遇到各种各样的不幸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但是</a:t>
            </a:r>
            <a:r>
              <a:rPr lang="zh-CN" altLang="zh-CN" sz="34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生命的长河是无止境的”一句的理解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联系全文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体悟课文所暗示的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情思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是什么</a:t>
            </a:r>
            <a:r>
              <a:rPr lang="zh-CN" altLang="zh-CN" sz="34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4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22605" y="2763520"/>
            <a:ext cx="7687945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遭遇不幸时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不能被厄运压倒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要对生命的美好和长久保持坚定的信念。</a:t>
            </a:r>
            <a:endParaRPr lang="zh-CN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厄运过后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面对新生活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振奋精神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以昂扬的斗志投身到新的事业中去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446135" y="2663190"/>
            <a:ext cx="3561080" cy="36595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605" y="1102995"/>
            <a:ext cx="112579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你会发现课文题目中的“瀑布”二字意蕴丰厚</a:t>
            </a:r>
            <a:r>
              <a:rPr sz="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6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试做分析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。</a:t>
            </a: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2229" name="矩形 52228"/>
          <p:cNvSpPr/>
          <p:nvPr>
            <p:custDataLst>
              <p:tags r:id="rId1"/>
            </p:custDataLst>
          </p:nvPr>
        </p:nvSpPr>
        <p:spPr>
          <a:xfrm>
            <a:off x="669925" y="1864360"/>
            <a:ext cx="953897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描绘了紫藤萝瀑布的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茂盛美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矩形 52229"/>
          <p:cNvSpPr/>
          <p:nvPr>
            <p:custDataLst>
              <p:tags r:id="rId2"/>
            </p:custDataLst>
          </p:nvPr>
        </p:nvSpPr>
        <p:spPr>
          <a:xfrm>
            <a:off x="608965" y="2594610"/>
            <a:ext cx="1072896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描绘了紫藤萝瀑布的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动态美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也是对紫藤萝瀑布的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花形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的描绘；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1" name="矩形 52230"/>
          <p:cNvSpPr/>
          <p:nvPr>
            <p:custDataLst>
              <p:tags r:id="rId3"/>
            </p:custDataLst>
          </p:nvPr>
        </p:nvSpPr>
        <p:spPr>
          <a:xfrm>
            <a:off x="608965" y="3713480"/>
            <a:ext cx="10344785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紫藤萝瀑布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象征了生命的流动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紫藤萝瀑布使得作者释怀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获得了生命的真谛和心灵的安宁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581978" y="2328863"/>
            <a:ext cx="5943600" cy="165798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十多年前紫藤萝花的稀落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现在花开的繁盛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右大括号 8"/>
          <p:cNvSpPr/>
          <p:nvPr>
            <p:custDataLst>
              <p:tags r:id="rId2"/>
            </p:custDataLst>
          </p:nvPr>
        </p:nvSpPr>
        <p:spPr>
          <a:xfrm>
            <a:off x="5800091" y="2646363"/>
            <a:ext cx="266700" cy="1044575"/>
          </a:xfrm>
          <a:prstGeom prst="rightBrace">
            <a:avLst>
              <a:gd name="adj1" fmla="val 4376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8850" tIns="54425" rIns="108850" bIns="54425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8"/>
          <p:cNvSpPr txBox="1"/>
          <p:nvPr>
            <p:custDataLst>
              <p:tags r:id="rId3"/>
            </p:custDataLst>
          </p:nvPr>
        </p:nvSpPr>
        <p:spPr>
          <a:xfrm>
            <a:off x="6084253" y="2770188"/>
            <a:ext cx="1271588" cy="66167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对比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右箭头 10"/>
          <p:cNvSpPr/>
          <p:nvPr>
            <p:custDataLst>
              <p:tags r:id="rId4"/>
            </p:custDataLst>
          </p:nvPr>
        </p:nvSpPr>
        <p:spPr>
          <a:xfrm>
            <a:off x="7460616" y="3006725"/>
            <a:ext cx="369888" cy="287338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3"/>
          <p:cNvSpPr txBox="1"/>
          <p:nvPr>
            <p:custDataLst>
              <p:tags r:id="rId5"/>
            </p:custDataLst>
          </p:nvPr>
        </p:nvSpPr>
        <p:spPr>
          <a:xfrm>
            <a:off x="8106728" y="2790825"/>
            <a:ext cx="3167063" cy="66167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花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的生机盎然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>
            <p:custDataLst>
              <p:tags r:id="rId6"/>
            </p:custDataLst>
          </p:nvPr>
        </p:nvSpPr>
        <p:spPr>
          <a:xfrm>
            <a:off x="634365" y="4038600"/>
            <a:ext cx="4924425" cy="165798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十多年前花的不幸遭遇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人的不幸遭遇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右大括号 13"/>
          <p:cNvSpPr/>
          <p:nvPr>
            <p:custDataLst>
              <p:tags r:id="rId7"/>
            </p:custDataLst>
          </p:nvPr>
        </p:nvSpPr>
        <p:spPr>
          <a:xfrm>
            <a:off x="5674678" y="4354513"/>
            <a:ext cx="365125" cy="1106488"/>
          </a:xfrm>
          <a:prstGeom prst="rightBrace">
            <a:avLst>
              <a:gd name="adj1" fmla="val 3122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lIns="108850" tIns="54425" rIns="108850" bIns="54425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7"/>
          <p:cNvSpPr txBox="1"/>
          <p:nvPr>
            <p:custDataLst>
              <p:tags r:id="rId8"/>
            </p:custDataLst>
          </p:nvPr>
        </p:nvSpPr>
        <p:spPr>
          <a:xfrm>
            <a:off x="6093778" y="4570413"/>
            <a:ext cx="1271588" cy="66167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右箭头 15"/>
          <p:cNvSpPr/>
          <p:nvPr>
            <p:custDataLst>
              <p:tags r:id="rId9"/>
            </p:custDataLst>
          </p:nvPr>
        </p:nvSpPr>
        <p:spPr>
          <a:xfrm>
            <a:off x="7460616" y="4786313"/>
            <a:ext cx="369888" cy="287338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文本框 9"/>
          <p:cNvSpPr txBox="1"/>
          <p:nvPr>
            <p:custDataLst>
              <p:tags r:id="rId10"/>
            </p:custDataLst>
          </p:nvPr>
        </p:nvSpPr>
        <p:spPr>
          <a:xfrm>
            <a:off x="8106728" y="4375150"/>
            <a:ext cx="3379788" cy="121539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为下文抒发人生感悟作铺垫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1"/>
            </p:custDataLst>
          </p:nvPr>
        </p:nvSpPr>
        <p:spPr>
          <a:xfrm>
            <a:off x="582295" y="5668010"/>
            <a:ext cx="7811135" cy="98933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用花</a:t>
            </a:r>
            <a:r>
              <a:rPr lang="zh-CN" altLang="en-US" sz="32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象征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</a:t>
            </a:r>
            <a:r>
              <a:rPr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表明花与人有同样不幸的命运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MH_Entry_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245110" y="2063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  <a:sym typeface="+mn-ea"/>
              </a:rPr>
              <a:t>品读感悟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1965" y="1086485"/>
            <a:ext cx="112274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5240" indent="0" fontAlgn="auto">
              <a:lnSpc>
                <a:spcPct val="100000"/>
              </a:lnSpc>
            </a:pPr>
            <a:r>
              <a:rPr lang="en-US" altLang="zh-CN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1.</a:t>
            </a:r>
            <a:r>
              <a:rPr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第8段作者为什么要插入</a:t>
            </a:r>
            <a:r>
              <a:rPr lang="en-US" altLang="zh-CN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忽然记起十多年前家门外也曾有过一大株紫藤萝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  <a:sym typeface="+mn-ea"/>
              </a:rPr>
              <a:t>……</a:t>
            </a:r>
            <a:r>
              <a:rPr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再也看不见藤萝花了</a:t>
            </a:r>
            <a:r>
              <a:rPr lang="en-US" altLang="zh-CN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这一段文字？</a:t>
            </a:r>
            <a:endParaRPr lang="zh-CN" altLang="en-US" sz="3200" b="1" smtClean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8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6560" y="469925"/>
            <a:ext cx="11631930" cy="1152475"/>
          </a:xfrm>
          <a:prstGeom prst="roundRect">
            <a:avLst>
              <a:gd name="adj" fmla="val 11280"/>
            </a:avLst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0795" lvl="0" indent="4445" algn="l">
              <a:buClrTx/>
              <a:buSzTx/>
              <a:buFontTx/>
            </a:pPr>
            <a:r>
              <a:rPr lang="en-US" altLang="zh-CN" sz="32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生活中我们也会遇到各种各样的困难和挫折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你认为应该怎样对待生活中的困难与挫折？</a:t>
            </a:r>
            <a:endParaRPr lang="zh-CN" altLang="en-US" sz="3200" b="1" smtClean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843405" y="1795145"/>
            <a:ext cx="10267315" cy="17894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TextBox 69"/>
          <p:cNvSpPr txBox="1"/>
          <p:nvPr>
            <p:custDataLst>
              <p:tags r:id="rId3"/>
            </p:custDataLst>
          </p:nvPr>
        </p:nvSpPr>
        <p:spPr>
          <a:xfrm>
            <a:off x="285652" y="2074682"/>
            <a:ext cx="1213647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srgbClr val="E04236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观点一</a:t>
            </a:r>
            <a:endParaRPr lang="zh-CN" altLang="en-US" sz="2800" b="1">
              <a:solidFill>
                <a:srgbClr val="E04236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5" name="TextBox 73"/>
          <p:cNvSpPr txBox="1"/>
          <p:nvPr>
            <p:custDataLst>
              <p:tags r:id="rId4"/>
            </p:custDataLst>
          </p:nvPr>
        </p:nvSpPr>
        <p:spPr>
          <a:xfrm>
            <a:off x="2083435" y="2074545"/>
            <a:ext cx="987171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人生总会有许多困难和挫折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我们要对生命保持坚定的信念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勇于挑战困难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创造美好的生活。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70"/>
          <p:cNvSpPr txBox="1"/>
          <p:nvPr>
            <p:custDataLst>
              <p:tags r:id="rId5"/>
            </p:custDataLst>
          </p:nvPr>
        </p:nvSpPr>
        <p:spPr>
          <a:xfrm>
            <a:off x="285750" y="4229735"/>
            <a:ext cx="1236980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srgbClr val="E04236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观点二</a:t>
            </a:r>
            <a:endParaRPr lang="zh-CN" altLang="en-US" sz="2800" b="1">
              <a:solidFill>
                <a:srgbClr val="E04236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1639570" y="4229735"/>
            <a:ext cx="10206990" cy="14027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TextBox 74"/>
          <p:cNvSpPr txBox="1"/>
          <p:nvPr>
            <p:custDataLst>
              <p:tags r:id="rId7"/>
            </p:custDataLst>
          </p:nvPr>
        </p:nvSpPr>
        <p:spPr>
          <a:xfrm>
            <a:off x="1845945" y="4229735"/>
            <a:ext cx="9396730" cy="1076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遇到挫折时应冷静思考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寻找解决问题的好办法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排除困难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这样才能走出困境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取得成功。 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5" grpId="0"/>
      <p:bldP spid="33" grpId="0" animBg="1"/>
      <p:bldP spid="2" grpId="0" animBg="1"/>
      <p:bldP spid="3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prstClr val="black"/>
              <a:srgbClr val="BFADC7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3"/>
            </p:custDataLst>
          </p:nvPr>
        </p:nvSpPr>
        <p:spPr>
          <a:xfrm>
            <a:off x="590550" y="3966845"/>
            <a:ext cx="107270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作者通过对盛开的紫藤萝花的描绘和对其过去遭遇的回忆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告诉我们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生命的长河是无止境的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一时的不幸不足以使人畏惧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要对生命的美好保持坚定的信念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要像紫藤萝花一样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以饱满的生命力投身到生命的长河中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让生命更加绚丽多彩。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11146" y="1524000"/>
            <a:ext cx="10406143" cy="2054972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911144" y="1524000"/>
            <a:ext cx="10406144" cy="2054972"/>
          </a:xfrm>
          <a:prstGeom prst="rect">
            <a:avLst/>
          </a:prstGeom>
          <a:solidFill>
            <a:schemeClr val="tx1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Entry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245110" y="4222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内容主旨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 bwMode="auto">
          <a:xfrm>
            <a:off x="2149159" y="2548467"/>
            <a:ext cx="675005" cy="2132965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紫藤萝瀑布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2735263" y="2112434"/>
            <a:ext cx="525462" cy="3496733"/>
          </a:xfrm>
          <a:prstGeom prst="leftBrace">
            <a:avLst/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 bwMode="auto">
          <a:xfrm>
            <a:off x="3128964" y="2398185"/>
            <a:ext cx="6012180" cy="304419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赏花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忆花：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遭遇不幸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又现生机→象征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悟花</a:t>
            </a:r>
            <a:r>
              <a:rPr lang="zh-CN" altLang="en-US" sz="3200" b="1">
                <a:solidFill>
                  <a:srgbClr val="0000FF"/>
                </a:solidFill>
                <a:latin typeface="+mn-ea"/>
                <a:ea typeface="+mn-ea"/>
              </a:rPr>
              <a:t>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生命永恒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顽强美好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4"/>
            </p:custDataLst>
          </p:nvPr>
        </p:nvSpPr>
        <p:spPr>
          <a:xfrm>
            <a:off x="4041776" y="1877484"/>
            <a:ext cx="442913" cy="1803400"/>
          </a:xfrm>
          <a:prstGeom prst="leftBrace">
            <a:avLst/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 bwMode="auto">
          <a:xfrm>
            <a:off x="4323081" y="1627506"/>
            <a:ext cx="999490" cy="2159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花瀑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花穗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花朵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6"/>
            </p:custDataLst>
          </p:nvPr>
        </p:nvSpPr>
        <p:spPr>
          <a:xfrm flipH="1">
            <a:off x="5264150" y="1877484"/>
            <a:ext cx="247650" cy="1803400"/>
          </a:xfrm>
          <a:prstGeom prst="leftBrace">
            <a:avLst/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/>
          <p:nvPr>
            <p:custDataLst>
              <p:tags r:id="rId7"/>
            </p:custDataLst>
          </p:nvPr>
        </p:nvSpPr>
        <p:spPr bwMode="auto">
          <a:xfrm>
            <a:off x="5512435" y="1877695"/>
            <a:ext cx="3504565" cy="15684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整体到局部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动静结合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比喻、拟人、通感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8"/>
            </p:custDataLst>
          </p:nvPr>
        </p:nvSpPr>
        <p:spPr>
          <a:xfrm flipH="1">
            <a:off x="9114790" y="2038350"/>
            <a:ext cx="449580" cy="3322955"/>
          </a:xfrm>
          <a:prstGeom prst="leftBrace">
            <a:avLst/>
          </a:prstGeom>
          <a:ln w="222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Box 9"/>
          <p:cNvSpPr txBox="1"/>
          <p:nvPr>
            <p:custDataLst>
              <p:tags r:id="rId9"/>
            </p:custDataLst>
          </p:nvPr>
        </p:nvSpPr>
        <p:spPr bwMode="auto">
          <a:xfrm flipH="1">
            <a:off x="9446260" y="2272665"/>
            <a:ext cx="1939925" cy="25533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托物言志：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热爱生命积极乐观振奋精神投身事业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" name="直接箭头连接符 2"/>
          <p:cNvCxnSpPr/>
          <p:nvPr>
            <p:custDataLst>
              <p:tags r:id="rId10"/>
            </p:custDataLst>
          </p:nvPr>
        </p:nvCxnSpPr>
        <p:spPr>
          <a:xfrm flipH="1">
            <a:off x="3573463" y="3086101"/>
            <a:ext cx="0" cy="700617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>
            <p:custDataLst>
              <p:tags r:id="rId11"/>
            </p:custDataLst>
          </p:nvPr>
        </p:nvCxnSpPr>
        <p:spPr>
          <a:xfrm flipH="1">
            <a:off x="3581400" y="4337051"/>
            <a:ext cx="0" cy="6985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New picture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922000" y="12293600"/>
            <a:ext cx="317500" cy="228600"/>
          </a:xfrm>
          <a:prstGeom prst="cube">
            <a:avLst/>
          </a:prstGeom>
        </p:spPr>
      </p:pic>
      <p:sp>
        <p:nvSpPr>
          <p:cNvPr id="6" name="MH_Entry_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245110" y="68326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prstClr val="black"/>
              <a:srgbClr val="BFADC7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3"/>
            </p:custDataLst>
          </p:nvPr>
        </p:nvSpPr>
        <p:spPr>
          <a:xfrm>
            <a:off x="590550" y="1367790"/>
            <a:ext cx="1072705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阅读《岭上梨花雪》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完成后面的任务。</a:t>
            </a:r>
            <a:endParaRPr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4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1</a:t>
            </a:r>
            <a:r>
              <a:rPr lang="en-US" altLang="zh-CN" sz="34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.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唐代诗人将</a:t>
            </a:r>
            <a:r>
              <a:rPr sz="34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“雪”比作“梨花”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4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而本文作者将“梨花”比作“雪”。你认为本文中将“梨花”比作“雪”</a:t>
            </a:r>
            <a:r>
              <a:rPr sz="3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有哪些妙处？</a:t>
            </a:r>
            <a:endParaRPr sz="3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245110" y="42227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课后拓展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3554" name="内容占位符 197637" descr="中国教育出版网"/>
          <p:cNvSpPr>
            <a:spLocks noGrp="1" noRot="1" noChangeArrowheads="1"/>
          </p:cNvSpPr>
          <p:nvPr/>
        </p:nvSpPr>
        <p:spPr>
          <a:xfrm>
            <a:off x="713105" y="3028315"/>
            <a:ext cx="10678795" cy="181927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12000" b="1" dirty="0" smtClean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en-US" altLang="zh-CN" sz="13600" b="1" dirty="0" smtClean="0">
                <a:solidFill>
                  <a:schemeClr val="tx1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岑参的诗句“千树万树梨花开”是用梨花喻雪</a:t>
            </a:r>
            <a:r>
              <a:rPr sz="1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en-US" altLang="zh-CN" sz="13600" b="1" dirty="0" smtClean="0">
                <a:solidFill>
                  <a:schemeClr val="tx1"/>
                </a:solidFill>
                <a:effectLst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本文题目中的“梨花雪”是用雪喻</a:t>
            </a:r>
            <a:r>
              <a:rPr sz="136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梨花</a:t>
            </a:r>
            <a:r>
              <a:rPr sz="136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巧用诗意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推陈出新；</a:t>
            </a:r>
            <a:endParaRPr sz="1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100000"/>
              </a:lnSpc>
              <a:spcAft>
                <a:spcPts val="0"/>
              </a:spcAft>
              <a:buNone/>
            </a:pP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“梨花雪”既指梨花的洁白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也暗含圣洁</a:t>
            </a:r>
            <a:r>
              <a:rPr lang="zh-CN"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、高贵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的品质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一语双关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1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赞美了梨花纯洁而高贵的品质</a:t>
            </a:r>
            <a:r>
              <a:rPr lang="zh-CN" sz="1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sz="13600" b="1" dirty="0" smtClean="0"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22165" y="1557020"/>
            <a:ext cx="6856730" cy="349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indent="719455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2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宗璞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当代女作家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原名冯钟璞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笔名任小哲、丰非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是哲学家冯友兰之女。著有短篇小说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红豆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知音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弦上的梦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桃园女儿嫁窝谷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不沉的湖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中篇小说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三生石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散文集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《丁香集》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她的小说语言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明丽而含蓄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流畅而有余韵；她的散文情深意长</a:t>
            </a:r>
            <a:r>
              <a:rPr sz="32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隽永如水。</a:t>
            </a:r>
            <a:endParaRPr lang="zh-CN" altLang="en-US" sz="3200" b="1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609600" y="1557020"/>
            <a:ext cx="3654425" cy="4286885"/>
          </a:xfrm>
          <a:prstGeom prst="roundRect">
            <a:avLst/>
          </a:prstGeom>
          <a:noFill/>
        </p:spPr>
      </p:pic>
      <p:sp>
        <p:nvSpPr>
          <p:cNvPr id="8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116586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作者简介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duotone>
              <a:prstClr val="black"/>
              <a:srgbClr val="BFADC7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3"/>
            </p:custDataLst>
          </p:nvPr>
        </p:nvSpPr>
        <p:spPr>
          <a:xfrm>
            <a:off x="357505" y="386080"/>
            <a:ext cx="1072705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2.宗璞先生托紫藤萝以言志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而本文作者借梨花以寓意。请结合本文对梨花的品质、特点的描写</a:t>
            </a:r>
            <a:r>
              <a:rPr sz="34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sz="34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谈谈作者借梨花寓了哪些“意”。请分点概括。</a:t>
            </a:r>
            <a:endParaRPr sz="34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69900" y="2046605"/>
            <a:ext cx="1061466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①梨花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圣洁、高贵、素雅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的品质启示人们做人要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不取悦、不谄</a:t>
            </a:r>
            <a:r>
              <a:rPr lang="zh-CN" altLang="en-US" sz="3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34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媚</a:t>
            </a:r>
            <a:r>
              <a:rPr sz="3400" b="1">
                <a:solidFill>
                  <a:srgbClr val="FF33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保持一生天性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②梨花开在清明前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仿佛在</a:t>
            </a:r>
            <a:r>
              <a:rPr lang="zh-CN" altLang="en-US" sz="34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祭奠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万物生灵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想让人类懂得感恩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梨花坚守不变的清白和淡淡的清香</a:t>
            </a:r>
            <a:r>
              <a:rPr sz="3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启发人类应当有必要的敬畏和必要的坚守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④梨花的暗香很特别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易让人忽略</a:t>
            </a:r>
            <a:r>
              <a:rPr sz="34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告诉人们</a:t>
            </a:r>
            <a:r>
              <a:rPr lang="en-US" altLang="zh-CN" sz="3400" b="1">
                <a:solidFill>
                  <a:srgbClr val="1E2AC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只有静心感受</a:t>
            </a:r>
            <a:r>
              <a:rPr sz="34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才能觅得更多的幸福</a:t>
            </a: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7205" y="1226820"/>
            <a:ext cx="6667500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00000"/>
              </a:lnSpc>
            </a:pPr>
            <a:r>
              <a:rPr kumimoji="1" lang="zh-CN" altLang="en-US" sz="32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kumimoji="1" lang="zh-CN" altLang="en-US" sz="3200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 </a:t>
            </a:r>
            <a:r>
              <a:rPr kumimoji="1"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本文选自《铁箫人语》。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宗璞一家在“文化大革命”中深受迫害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焦虑和悲痛一直压在作者心头。本文写于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1982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年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5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月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当时作者的小弟身患绝症</a:t>
            </a:r>
            <a:r>
              <a:rPr sz="3200">
                <a:latin typeface="+mn-lt"/>
                <a:ea typeface="+mn-ea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10月病逝</a:t>
            </a:r>
            <a:r>
              <a:rPr sz="3200">
                <a:latin typeface="+mn-lt"/>
                <a:ea typeface="+mn-ea"/>
                <a:sym typeface="+mn-ea"/>
              </a:rPr>
              <a:t>)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作者非常悲痛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徘徊于庭院中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见一树盛开的紫藤萝花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睹物释怀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由花儿自衰到盛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联想到生命的无止境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转悲为喜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感悟到人生的美好和生命的永恒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增强了生活的勇气</a:t>
            </a:r>
            <a:r>
              <a:rPr sz="32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kumimoji="1" lang="zh-CN" altLang="en-US" sz="32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于是写成此文</a:t>
            </a:r>
            <a:r>
              <a:rPr kumimoji="1" lang="zh-CN" altLang="en-US" sz="3200" b="1" smtClean="0"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。</a:t>
            </a:r>
            <a:endParaRPr kumimoji="1" lang="zh-CN" altLang="en-US" sz="3200" b="1" smtClean="0">
              <a:latin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267" name="图片 10342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960" y="1226820"/>
            <a:ext cx="3961765" cy="5180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55753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链接背景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59716" y="21422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55753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708022" y="1401459"/>
            <a:ext cx="8220075" cy="62992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注音或根据拼音写汉字。</a:t>
            </a:r>
            <a:endParaRPr lang="zh-CN" altLang="zh-CN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78205" y="2031365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5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嚷</a:t>
            </a:r>
            <a:r>
              <a:rPr lang="zh-CN" altLang="zh-CN" sz="35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嚷</a:t>
            </a:r>
            <a:r>
              <a:rPr lang="en-US" altLang="zh-CN" sz="35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        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穗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altLang="zh-CN" sz="35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</a:t>
            </a:r>
            <a:r>
              <a:rPr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淀</a:t>
            </a:r>
            <a:r>
              <a:rPr lang="zh-CN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</a:t>
            </a:r>
            <a:r>
              <a:rPr lang="zh-CN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 </a:t>
            </a:r>
            <a:r>
              <a:rPr sz="3500" b="1" dirty="0" smtClean="0">
                <a:solidFill>
                  <a:srgbClr val="FF3300"/>
                </a:solidFill>
                <a:ea typeface="新宋体" panose="02010609030101010101" charset="-122"/>
                <a:sym typeface="+mn-ea"/>
              </a:rPr>
              <a:t>绽</a:t>
            </a:r>
            <a:r>
              <a:rPr lang="zh-CN" sz="3500" b="1" dirty="0" smtClean="0">
                <a:ea typeface="新宋体" panose="02010609030101010101" charset="-122"/>
                <a:sym typeface="+mn-ea"/>
              </a:rPr>
              <a:t>放</a:t>
            </a:r>
            <a:endParaRPr lang="zh-CN" sz="3500" b="1" dirty="0" smtClean="0">
              <a:ea typeface="新宋体" panose="02010609030101010101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船</a:t>
            </a:r>
            <a:r>
              <a:rPr lang="en-US" alt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舱        </a:t>
            </a:r>
            <a:r>
              <a:rPr 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浸</a:t>
            </a:r>
            <a:r>
              <a:rPr 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伶仃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altLang="zh-CN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酒</a:t>
            </a:r>
            <a:r>
              <a:rPr altLang="zh-CN" sz="35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酿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   </a:t>
            </a:r>
            <a:endParaRPr lang="en-US" altLang="zh-CN" sz="3500" b="1" dirty="0" smtClean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500" dirty="0" smtClean="0">
                <a:ea typeface="新宋体" panose="02010609030101010101" charset="-122"/>
                <a:sym typeface="+mn-ea"/>
              </a:rPr>
              <a:t>bèng</a:t>
            </a:r>
            <a:r>
              <a:rPr lang="en-US" sz="3500" dirty="0" smtClean="0">
                <a:ea typeface="新宋体" panose="02010609030101010101" charset="-122"/>
                <a:sym typeface="+mn-ea"/>
              </a:rPr>
              <a:t>    </a:t>
            </a:r>
            <a:r>
              <a:rPr sz="3500" b="1" dirty="0" smtClean="0">
                <a:ea typeface="新宋体" panose="02010609030101010101" charset="-122"/>
                <a:sym typeface="+mn-ea"/>
              </a:rPr>
              <a:t>溅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   </a:t>
            </a:r>
            <a:r>
              <a:rPr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zhù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altLang="zh-CN" sz="35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立</a:t>
            </a: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en-US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  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忍俊不</a:t>
            </a:r>
            <a:r>
              <a:rPr lang="en-US" altLang="zh-CN" sz="3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jīn</a:t>
            </a:r>
            <a:endParaRPr lang="zh-CN" altLang="en-US" sz="3500" b="1" dirty="0" smtClean="0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笼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o                f</a:t>
            </a:r>
            <a:r>
              <a:rPr lang="en-US" altLang="zh-CN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n     </a:t>
            </a:r>
            <a:r>
              <a:rPr lang="zh-CN" altLang="en-US" sz="3500" b="1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密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500" b="1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遗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h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500" dirty="0">
              <a:latin typeface="Arial" panose="020B0604020202020204" pitchFamily="34" charset="0"/>
              <a:ea typeface="新宋体" panose="02010609030101010101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盘</a:t>
            </a:r>
            <a:r>
              <a:rPr lang="zh-CN" altLang="en-US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qiú</a:t>
            </a:r>
            <a:r>
              <a:rPr lang="en-US" altLang="zh-CN" sz="3500" dirty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500" b="1" dirty="0" smtClean="0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卧龙</a:t>
            </a:r>
            <a:r>
              <a:rPr lang="en-US" altLang="zh-CN" sz="3500" b="1" dirty="0" smtClean="0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   </a:t>
            </a:r>
            <a:r>
              <a:rPr altLang="zh-CN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níng</a:t>
            </a:r>
            <a:r>
              <a:rPr lang="en-US" sz="3500" dirty="0" smtClean="0"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</a:t>
            </a:r>
            <a:r>
              <a:rPr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lang="en-US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 </a:t>
            </a:r>
            <a:r>
              <a:rPr altLang="zh-CN" sz="3500" b="1" dirty="0" smtClean="0">
                <a:latin typeface="新宋体" panose="02010609030101010101" charset="-122"/>
                <a:ea typeface="新宋体" panose="02010609030101010101" charset="-122"/>
                <a:sym typeface="+mn-ea"/>
              </a:rPr>
              <a:t>望</a:t>
            </a:r>
            <a:endParaRPr lang="en-US" altLang="zh-CN" sz="3500" b="1" dirty="0" smtClean="0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sym typeface="+mn-ea"/>
            </a:endParaRPr>
          </a:p>
        </p:txBody>
      </p:sp>
      <p:sp>
        <p:nvSpPr>
          <p:cNvPr id="7" name="Text Box 4"/>
          <p:cNvSpPr txBox="1"/>
          <p:nvPr>
            <p:custDataLst>
              <p:tags r:id="rId4"/>
            </p:custDataLst>
          </p:nvPr>
        </p:nvSpPr>
        <p:spPr>
          <a:xfrm>
            <a:off x="1753870" y="2031365"/>
            <a:ext cx="10008870" cy="1418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ng            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suì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</a:t>
            </a:r>
            <a:r>
              <a:rPr lang="en-US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500" dirty="0" err="1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c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ng               jìn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5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</a:t>
            </a:r>
            <a:r>
              <a:rPr altLang="zh-CN" sz="35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líng dīng</a:t>
            </a:r>
            <a:r>
              <a:rPr lang="en-US" sz="35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ni</a:t>
            </a:r>
            <a:r>
              <a:rPr lang="en-US" alt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ng</a:t>
            </a:r>
            <a:r>
              <a:rPr lang="en-US" altLang="zh-CN" sz="35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4"/>
          <p:cNvSpPr txBox="1"/>
          <p:nvPr>
            <p:custDataLst>
              <p:tags r:id="rId5"/>
            </p:custDataLst>
          </p:nvPr>
        </p:nvSpPr>
        <p:spPr>
          <a:xfrm>
            <a:off x="1980565" y="3449955"/>
            <a:ext cx="10008870" cy="1991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迸            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伫         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禁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endParaRPr lang="en-US" altLang="zh-CN" sz="35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罩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繁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憾</a:t>
            </a:r>
            <a:endParaRPr lang="zh-CN" altLang="en-US" sz="35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虬              </a:t>
            </a:r>
            <a:r>
              <a:rPr lang="en-US" altLang="zh-CN" sz="35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凝</a:t>
            </a:r>
            <a:r>
              <a:rPr lang="en-US" altLang="zh-CN" sz="35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70695" y="456537"/>
            <a:ext cx="3756025" cy="6299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解释下列词语。</a:t>
            </a:r>
            <a:endParaRPr lang="zh-CN" altLang="zh-CN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矩形 192516" descr="中国教育出版网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32015" y="986136"/>
            <a:ext cx="9589605" cy="547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挑逗：</a:t>
            </a:r>
            <a:r>
              <a:rPr lang="en-US" altLang="zh-CN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伫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立：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凝望：</a:t>
            </a: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蜂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围蝶阵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5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仙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露琼浆：           </a:t>
            </a: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察言观色</a:t>
            </a: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                </a:t>
            </a:r>
            <a:endParaRPr lang="en-US" altLang="zh-CN" sz="35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盘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虬卧龙：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</a:t>
            </a:r>
            <a:endParaRPr lang="zh-CN" altLang="en-US" sz="35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 descr="中国教育出版网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73351" y="1086229"/>
            <a:ext cx="253809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5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逗引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招惹</a:t>
            </a:r>
            <a:r>
              <a:rPr lang="zh-CN" altLang="en-US" sz="35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2527" name="矩形 192526" descr="中国教育出版网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49473" y="1086435"/>
            <a:ext cx="330771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长时间地站着。</a:t>
            </a:r>
            <a:endParaRPr lang="zh-CN" altLang="en-US" sz="35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92522" name="矩形 192521" descr="中国教育出版网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73275" y="1780540"/>
            <a:ext cx="356489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effectLst/>
                <a:uFillTx/>
                <a:latin typeface="新宋体" panose="02010609030101010101" charset="-122"/>
                <a:ea typeface="新宋体" panose="02010609030101010101" charset="-122"/>
              </a:rPr>
              <a:t>目不转睛地看。</a:t>
            </a:r>
            <a:endParaRPr lang="zh-CN" altLang="en-US" sz="3500" b="1" dirty="0">
              <a:solidFill>
                <a:srgbClr val="FF0000"/>
              </a:solidFill>
              <a:effectLst/>
              <a:uFillTx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104258" y="3706957"/>
            <a:ext cx="9634220" cy="629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比喻美酒。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琼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美好。浆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酒。</a:t>
            </a:r>
            <a:endParaRPr lang="zh-CN" altLang="en-US" sz="3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2528" name="矩形 192527" descr="中国教育出版网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81013" y="2474440"/>
            <a:ext cx="700214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5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蜜蜂围绕着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蝴蝶就像在列阵一样。</a:t>
            </a:r>
            <a:endParaRPr lang="zh-CN" altLang="en-US" sz="35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  <a:p>
            <a:pPr algn="l"/>
            <a:r>
              <a:rPr lang="zh-CN" altLang="en-US" sz="35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比喻花开得非常茂盛。</a:t>
            </a:r>
            <a:endParaRPr lang="zh-CN" altLang="en-US" sz="35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5"/>
          <p:cNvSpPr txBox="1"/>
          <p:nvPr>
            <p:custDataLst>
              <p:tags r:id="rId8"/>
            </p:custDataLst>
          </p:nvPr>
        </p:nvSpPr>
        <p:spPr>
          <a:xfrm>
            <a:off x="3104515" y="5095240"/>
            <a:ext cx="636841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形容树干像虬龙那样盘旋环绕</a:t>
            </a:r>
            <a:r>
              <a:rPr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枝干弯弯曲曲、苍劲有力。</a:t>
            </a:r>
            <a:endParaRPr lang="zh-CN" altLang="en-US" sz="35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矩形 11" descr="中国教育出版网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04584" y="4401253"/>
            <a:ext cx="687895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500" b="1" dirty="0">
                <a:solidFill>
                  <a:srgbClr val="FF0000"/>
                </a:solidFill>
                <a:effectLst/>
                <a:latin typeface="新宋体" panose="02010609030101010101" charset="-122"/>
                <a:ea typeface="新宋体" panose="02010609030101010101" charset="-122"/>
              </a:rPr>
              <a:t>观察言语脸色来揣摩对方的心意。</a:t>
            </a:r>
            <a:endParaRPr lang="zh-CN" altLang="en-US" sz="3500" b="1" dirty="0">
              <a:solidFill>
                <a:srgbClr val="FF0000"/>
              </a:solidFill>
              <a:effectLst/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2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2527" grpId="0"/>
      <p:bldP spid="192522" grpId="0"/>
      <p:bldP spid="9" grpId="0"/>
      <p:bldP spid="19252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557530" y="44704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速读课文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7725" y="1311275"/>
            <a:ext cx="729361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</a:t>
            </a:r>
            <a:r>
              <a:rPr lang="en-US" altLang="zh-CN" sz="35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本文的主要描写对象是什么</a:t>
            </a:r>
            <a:r>
              <a:rPr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5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7725" y="2393950"/>
            <a:ext cx="752856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</a:t>
            </a:r>
            <a:r>
              <a:rPr lang="en-US" altLang="zh-CN" sz="35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题目为什么要加上</a:t>
            </a:r>
            <a:r>
              <a:rPr lang="zh-CN" altLang="en-US" sz="35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500" b="1" smtClean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瀑布</a:t>
            </a:r>
            <a:r>
              <a:rPr lang="zh-CN" altLang="en-US" sz="3500" b="1" smtClean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两字？运用了什么修辞手法？</a:t>
            </a:r>
            <a:endParaRPr lang="zh-CN" altLang="en-US" sz="35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7725" y="4406265"/>
            <a:ext cx="768858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</a:t>
            </a:r>
            <a:r>
              <a:rPr lang="en-US" altLang="zh-CN" sz="35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35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课文围绕紫藤萝写了哪些内容？</a:t>
            </a:r>
            <a:endParaRPr sz="35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105"/>
</p:tagLst>
</file>

<file path=ppt/tags/tag10.xml><?xml version="1.0" encoding="utf-8"?>
<p:tagLst xmlns:p="http://schemas.openxmlformats.org/presentationml/2006/main">
  <p:tag name="AS_UNIQUEID" val="134"/>
</p:tagLst>
</file>

<file path=ppt/tags/tag100.xml><?xml version="1.0" encoding="utf-8"?>
<p:tagLst xmlns:p="http://schemas.openxmlformats.org/presentationml/2006/main">
  <p:tag name="AS_UNIQUEID" val="335"/>
</p:tagLst>
</file>

<file path=ppt/tags/tag101.xml><?xml version="1.0" encoding="utf-8"?>
<p:tagLst xmlns:p="http://schemas.openxmlformats.org/presentationml/2006/main">
  <p:tag name="AS_UNIQUEID" val="553"/>
  <p:tag name="KSO_WM_BEAUTIFY_FLAG" val=""/>
</p:tagLst>
</file>

<file path=ppt/tags/tag102.xml><?xml version="1.0" encoding="utf-8"?>
<p:tagLst xmlns:p="http://schemas.openxmlformats.org/presentationml/2006/main">
  <p:tag name="AS_UNIQUEID" val="336"/>
</p:tagLst>
</file>

<file path=ppt/tags/tag103.xml><?xml version="1.0" encoding="utf-8"?>
<p:tagLst xmlns:p="http://schemas.openxmlformats.org/presentationml/2006/main">
  <p:tag name="AS_UNIQUEID" val="337"/>
</p:tagLst>
</file>

<file path=ppt/tags/tag104.xml><?xml version="1.0" encoding="utf-8"?>
<p:tagLst xmlns:p="http://schemas.openxmlformats.org/presentationml/2006/main">
  <p:tag name="AS_UNIQUEID" val="338"/>
</p:tagLst>
</file>

<file path=ppt/tags/tag105.xml><?xml version="1.0" encoding="utf-8"?>
<p:tagLst xmlns:p="http://schemas.openxmlformats.org/presentationml/2006/main">
  <p:tag name="AS_UNIQUEID" val="555"/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AS_UNIQUEID" val="136"/>
  <p:tag name="KSO_WM_UNIT_PLACING_PICTURE_USER_VIEWPORT" val="{&quot;height&quot;:7611.5401574803145,&quot;width&quot;:4430.152755905512}"/>
</p:tagLst>
</file>

<file path=ppt/tags/tag110.xml><?xml version="1.0" encoding="utf-8"?>
<p:tagLst xmlns:p="http://schemas.openxmlformats.org/presentationml/2006/main">
  <p:tag name="AS_UNIQUEID" val="358"/>
</p:tagLst>
</file>

<file path=ppt/tags/tag111.xml><?xml version="1.0" encoding="utf-8"?>
<p:tagLst xmlns:p="http://schemas.openxmlformats.org/presentationml/2006/main">
  <p:tag name="AS_UNIQUEID" val="370"/>
</p:tagLst>
</file>

<file path=ppt/tags/tag112.xml><?xml version="1.0" encoding="utf-8"?>
<p:tagLst xmlns:p="http://schemas.openxmlformats.org/presentationml/2006/main">
  <p:tag name="AS_UNIQUEID" val="371"/>
</p:tagLst>
</file>

<file path=ppt/tags/tag113.xml><?xml version="1.0" encoding="utf-8"?>
<p:tagLst xmlns:p="http://schemas.openxmlformats.org/presentationml/2006/main">
  <p:tag name="AS_UNIQUEID" val="372"/>
</p:tagLst>
</file>

<file path=ppt/tags/tag114.xml><?xml version="1.0" encoding="utf-8"?>
<p:tagLst xmlns:p="http://schemas.openxmlformats.org/presentationml/2006/main">
  <p:tag name="AS_UNIQUEID" val="373"/>
</p:tagLst>
</file>

<file path=ppt/tags/tag115.xml><?xml version="1.0" encoding="utf-8"?>
<p:tagLst xmlns:p="http://schemas.openxmlformats.org/presentationml/2006/main">
  <p:tag name="AS_UNIQUEID" val="374"/>
</p:tagLst>
</file>

<file path=ppt/tags/tag116.xml><?xml version="1.0" encoding="utf-8"?>
<p:tagLst xmlns:p="http://schemas.openxmlformats.org/presentationml/2006/main">
  <p:tag name="AS_UNIQUEID" val="376"/>
</p:tagLst>
</file>

<file path=ppt/tags/tag117.xml><?xml version="1.0" encoding="utf-8"?>
<p:tagLst xmlns:p="http://schemas.openxmlformats.org/presentationml/2006/main">
  <p:tag name="AS_UNIQUEID" val="565"/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AS_UNIQUEID" val="355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562"/>
</p:tagLst>
</file>

<file path=ppt/tags/tag121.xml><?xml version="1.0" encoding="utf-8"?>
<p:tagLst xmlns:p="http://schemas.openxmlformats.org/presentationml/2006/main">
  <p:tag name="AS_UNIQUEID" val="563"/>
</p:tagLst>
</file>

<file path=ppt/tags/tag122.xml><?xml version="1.0" encoding="utf-8"?>
<p:tagLst xmlns:p="http://schemas.openxmlformats.org/presentationml/2006/main">
  <p:tag name="AS_UNIQUEID" val="378"/>
</p:tagLst>
</file>

<file path=ppt/tags/tag123.xml><?xml version="1.0" encoding="utf-8"?>
<p:tagLst xmlns:p="http://schemas.openxmlformats.org/presentationml/2006/main">
  <p:tag name="AS_UNIQUEID" val="379"/>
</p:tagLst>
</file>

<file path=ppt/tags/tag124.xml><?xml version="1.0" encoding="utf-8"?>
<p:tagLst xmlns:p="http://schemas.openxmlformats.org/presentationml/2006/main">
  <p:tag name="AS_UNIQUEID" val="380"/>
</p:tagLst>
</file>

<file path=ppt/tags/tag125.xml><?xml version="1.0" encoding="utf-8"?>
<p:tagLst xmlns:p="http://schemas.openxmlformats.org/presentationml/2006/main">
  <p:tag name="AS_UNIQUEID" val="381"/>
</p:tagLst>
</file>

<file path=ppt/tags/tag126.xml><?xml version="1.0" encoding="utf-8"?>
<p:tagLst xmlns:p="http://schemas.openxmlformats.org/presentationml/2006/main">
  <p:tag name="AS_UNIQUEID" val="384"/>
</p:tagLst>
</file>

<file path=ppt/tags/tag127.xml><?xml version="1.0" encoding="utf-8"?>
<p:tagLst xmlns:p="http://schemas.openxmlformats.org/presentationml/2006/main">
  <p:tag name="AS_UNIQUEID" val="385"/>
</p:tagLst>
</file>

<file path=ppt/tags/tag128.xml><?xml version="1.0" encoding="utf-8"?>
<p:tagLst xmlns:p="http://schemas.openxmlformats.org/presentationml/2006/main">
  <p:tag name="AS_UNIQUEID" val="386"/>
</p:tagLst>
</file>

<file path=ppt/tags/tag129.xml><?xml version="1.0" encoding="utf-8"?>
<p:tagLst xmlns:p="http://schemas.openxmlformats.org/presentationml/2006/main">
  <p:tag name="AS_UNIQUEID" val="387"/>
</p:tagLst>
</file>

<file path=ppt/tags/tag13.xml><?xml version="1.0" encoding="utf-8"?>
<p:tagLst xmlns:p="http://schemas.openxmlformats.org/presentationml/2006/main">
  <p:tag name="AS_UNIQUEID" val="513"/>
  <p:tag name="KSO_WM_UNIT_PLACING_PICTURE_USER_VIEWPORT" val="{&quot;height&quot;:10799.688188976377,&quot;width&quot;:19200}"/>
</p:tagLst>
</file>

<file path=ppt/tags/tag130.xml><?xml version="1.0" encoding="utf-8"?>
<p:tagLst xmlns:p="http://schemas.openxmlformats.org/presentationml/2006/main">
  <p:tag name="AS_UNIQUEID" val="388"/>
</p:tagLst>
</file>

<file path=ppt/tags/tag131.xml><?xml version="1.0" encoding="utf-8"?>
<p:tagLst xmlns:p="http://schemas.openxmlformats.org/presentationml/2006/main">
  <p:tag name="AS_UNIQUEID" val="389"/>
</p:tagLst>
</file>

<file path=ppt/tags/tag132.xml><?xml version="1.0" encoding="utf-8"?>
<p:tagLst xmlns:p="http://schemas.openxmlformats.org/presentationml/2006/main">
  <p:tag name="AS_UNIQUEID" val="567"/>
  <p:tag name="KSO_WM_BEAUTIFY_FLAG" val=""/>
</p:tagLst>
</file>

<file path=ppt/tags/tag133.xml><?xml version="1.0" encoding="utf-8"?>
<p:tagLst xmlns:p="http://schemas.openxmlformats.org/presentationml/2006/main">
  <p:tag name="AS_UNIQUEID" val="403"/>
</p:tagLst>
</file>

<file path=ppt/tags/tag134.xml><?xml version="1.0" encoding="utf-8"?>
<p:tagLst xmlns:p="http://schemas.openxmlformats.org/presentationml/2006/main">
  <p:tag name="AS_UNIQUEID" val="405"/>
</p:tagLst>
</file>

<file path=ppt/tags/tag135.xml><?xml version="1.0" encoding="utf-8"?>
<p:tagLst xmlns:p="http://schemas.openxmlformats.org/presentationml/2006/main">
  <p:tag name="AS_UNIQUEID" val="408"/>
</p:tagLst>
</file>

<file path=ppt/tags/tag136.xml><?xml version="1.0" encoding="utf-8"?>
<p:tagLst xmlns:p="http://schemas.openxmlformats.org/presentationml/2006/main">
  <p:tag name="AS_UNIQUEID" val="403"/>
</p:tagLst>
</file>

<file path=ppt/tags/tag137.xml><?xml version="1.0" encoding="utf-8"?>
<p:tagLst xmlns:p="http://schemas.openxmlformats.org/presentationml/2006/main">
  <p:tag name="AS_UNIQUEID" val="405"/>
</p:tagLst>
</file>

<file path=ppt/tags/tag138.xml><?xml version="1.0" encoding="utf-8"?>
<p:tagLst xmlns:p="http://schemas.openxmlformats.org/presentationml/2006/main">
  <p:tag name="AS_UNIQUEID" val="408"/>
</p:tagLst>
</file>

<file path=ppt/tags/tag139.xml><?xml version="1.0" encoding="utf-8"?>
<p:tagLst xmlns:p="http://schemas.openxmlformats.org/presentationml/2006/main">
  <p:tag name="AS_UNIQUEID" val="585"/>
</p:tagLst>
</file>

<file path=ppt/tags/tag14.xml><?xml version="1.0" encoding="utf-8"?>
<p:tagLst xmlns:p="http://schemas.openxmlformats.org/presentationml/2006/main">
  <p:tag name="AS_UNIQUEID" val="514"/>
</p:tagLst>
</file>

<file path=ppt/tags/tag140.xml><?xml version="1.0" encoding="utf-8"?>
<p:tagLst xmlns:p="http://schemas.openxmlformats.org/presentationml/2006/main">
  <p:tag name="AS_UNIQUEID" val="586"/>
  <p:tag name="KSO_WM_BEAUTIFY_FLAG" val=""/>
</p:tagLst>
</file>

<file path=ppt/tags/tag141.xml><?xml version="1.0" encoding="utf-8"?>
<p:tagLst xmlns:p="http://schemas.openxmlformats.org/presentationml/2006/main">
  <p:tag name="AS_UNIQUEID" val="587"/>
  <p:tag name="KSO_WM_BEAUTIFY_FLAG" val=""/>
</p:tagLst>
</file>

<file path=ppt/tags/tag142.xml><?xml version="1.0" encoding="utf-8"?>
<p:tagLst xmlns:p="http://schemas.openxmlformats.org/presentationml/2006/main">
  <p:tag name="AS_UNIQUEID" val="405"/>
</p:tagLst>
</file>

<file path=ppt/tags/tag143.xml><?xml version="1.0" encoding="utf-8"?>
<p:tagLst xmlns:p="http://schemas.openxmlformats.org/presentationml/2006/main">
  <p:tag name="AS_UNIQUEID" val="371"/>
  <p:tag name="KSO_WM_BEAUTIFY_FLAG" val=""/>
</p:tagLst>
</file>

<file path=ppt/tags/tag144.xml><?xml version="1.0" encoding="utf-8"?>
<p:tagLst xmlns:p="http://schemas.openxmlformats.org/presentationml/2006/main">
  <p:tag name="AS_UNIQUEID" val="371"/>
  <p:tag name="KSO_WM_BEAUTIFY_FLAG" val=""/>
</p:tagLst>
</file>

<file path=ppt/tags/tag145.xml><?xml version="1.0" encoding="utf-8"?>
<p:tagLst xmlns:p="http://schemas.openxmlformats.org/presentationml/2006/main">
  <p:tag name="AS_UNIQUEID" val="353"/>
  <p:tag name="KSO_WM_BEAUTIFY_FLAG" val=""/>
</p:tagLst>
</file>

<file path=ppt/tags/tag146.xml><?xml version="1.0" encoding="utf-8"?>
<p:tagLst xmlns:p="http://schemas.openxmlformats.org/presentationml/2006/main">
  <p:tag name="AS_UNIQUEID" val="376"/>
  <p:tag name="KSO_WM_BEAUTIFY_FLAG" val=""/>
</p:tagLst>
</file>

<file path=ppt/tags/tag147.xml><?xml version="1.0" encoding="utf-8"?>
<p:tagLst xmlns:p="http://schemas.openxmlformats.org/presentationml/2006/main">
  <p:tag name="AS_UNIQUEID" val="371"/>
  <p:tag name="KSO_WM_BEAUTIFY_FLAG" val=""/>
</p:tagLst>
</file>

<file path=ppt/tags/tag148.xml><?xml version="1.0" encoding="utf-8"?>
<p:tagLst xmlns:p="http://schemas.openxmlformats.org/presentationml/2006/main">
  <p:tag name="AS_UNIQUEID" val="403"/>
</p:tagLst>
</file>

<file path=ppt/tags/tag149.xml><?xml version="1.0" encoding="utf-8"?>
<p:tagLst xmlns:p="http://schemas.openxmlformats.org/presentationml/2006/main">
  <p:tag name="AS_UNIQUEID" val="405"/>
</p:tagLst>
</file>

<file path=ppt/tags/tag15.xml><?xml version="1.0" encoding="utf-8"?>
<p:tagLst xmlns:p="http://schemas.openxmlformats.org/presentationml/2006/main">
  <p:tag name="AS_UNIQUEID" val="515"/>
</p:tagLst>
</file>

<file path=ppt/tags/tag150.xml><?xml version="1.0" encoding="utf-8"?>
<p:tagLst xmlns:p="http://schemas.openxmlformats.org/presentationml/2006/main">
  <p:tag name="AS_UNIQUEID" val="408"/>
</p:tagLst>
</file>

<file path=ppt/tags/tag151.xml><?xml version="1.0" encoding="utf-8"?>
<p:tagLst xmlns:p="http://schemas.openxmlformats.org/presentationml/2006/main">
  <p:tag name="KSO_WM_UNIT_TABLE_BEAUTIFY" val="smartTable{5bdd09d5-10b2-404a-8424-c4f82d47bd68}"/>
  <p:tag name="TABLE_ENDDRAG_ORIGIN_RECT" val="936*254"/>
  <p:tag name="TABLE_ENDDRAG_RECT" val="9*150*936*254"/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UNIT_TABLE_BEAUTIFY" val="smartTable{5bdd09d5-10b2-404a-8424-c4f82d47bd68}"/>
  <p:tag name="TABLE_ENDDRAG_ORIGIN_RECT" val="903*259"/>
  <p:tag name="TABLE_ENDDRAG_RECT" val="34*171*903*259"/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UNIT_TABLE_BEAUTIFY" val="smartTable{5bdd09d5-10b2-404a-8424-c4f82d47bd68}"/>
  <p:tag name="TABLE_ENDDRAG_ORIGIN_RECT" val="947*385"/>
  <p:tag name="TABLE_ENDDRAG_RECT" val="5*106*947*385"/>
  <p:tag name="KSO_WM_BEAUTIFY_FLAG" val=""/>
</p:tagLst>
</file>

<file path=ppt/tags/tag16.xml><?xml version="1.0" encoding="utf-8"?>
<p:tagLst xmlns:p="http://schemas.openxmlformats.org/presentationml/2006/main">
  <p:tag name="AS_UNIQUEID" val="125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AS_UNIQUEID" val="590"/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AS_UNIQUEID" val="574"/>
</p:tagLst>
</file>

<file path=ppt/tags/tag167.xml><?xml version="1.0" encoding="utf-8"?>
<p:tagLst xmlns:p="http://schemas.openxmlformats.org/presentationml/2006/main">
  <p:tag name="AS_UNIQUEID" val="575"/>
</p:tagLst>
</file>

<file path=ppt/tags/tag168.xml><?xml version="1.0" encoding="utf-8"?>
<p:tagLst xmlns:p="http://schemas.openxmlformats.org/presentationml/2006/main">
  <p:tag name="AS_UNIQUEID" val="576"/>
</p:tagLst>
</file>

<file path=ppt/tags/tag169.xml><?xml version="1.0" encoding="utf-8"?>
<p:tagLst xmlns:p="http://schemas.openxmlformats.org/presentationml/2006/main">
  <p:tag name="AS_UNIQUEID" val="577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AS_UNIQUEID" val="578"/>
</p:tagLst>
</file>

<file path=ppt/tags/tag171.xml><?xml version="1.0" encoding="utf-8"?>
<p:tagLst xmlns:p="http://schemas.openxmlformats.org/presentationml/2006/main">
  <p:tag name="AS_UNIQUEID" val="579"/>
</p:tagLst>
</file>

<file path=ppt/tags/tag172.xml><?xml version="1.0" encoding="utf-8"?>
<p:tagLst xmlns:p="http://schemas.openxmlformats.org/presentationml/2006/main">
  <p:tag name="AS_UNIQUEID" val="580"/>
</p:tagLst>
</file>

<file path=ppt/tags/tag173.xml><?xml version="1.0" encoding="utf-8"?>
<p:tagLst xmlns:p="http://schemas.openxmlformats.org/presentationml/2006/main">
  <p:tag name="AS_UNIQUEID" val="581"/>
</p:tagLst>
</file>

<file path=ppt/tags/tag174.xml><?xml version="1.0" encoding="utf-8"?>
<p:tagLst xmlns:p="http://schemas.openxmlformats.org/presentationml/2006/main">
  <p:tag name="AS_UNIQUEID" val="582"/>
</p:tagLst>
</file>

<file path=ppt/tags/tag175.xml><?xml version="1.0" encoding="utf-8"?>
<p:tagLst xmlns:p="http://schemas.openxmlformats.org/presentationml/2006/main">
  <p:tag name="AS_UNIQUEID" val="583"/>
</p:tagLst>
</file>

<file path=ppt/tags/tag176.xml><?xml version="1.0" encoding="utf-8"?>
<p:tagLst xmlns:p="http://schemas.openxmlformats.org/presentationml/2006/main">
  <p:tag name="AS_UNIQUEID" val="401"/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AS_UNIQUEID" val="463"/>
</p:tagLst>
</file>

<file path=ppt/tags/tag179.xml><?xml version="1.0" encoding="utf-8"?>
<p:tagLst xmlns:p="http://schemas.openxmlformats.org/presentationml/2006/main">
  <p:tag name="AS_UNIQUEID" val="465"/>
</p:tagLst>
</file>

<file path=ppt/tags/tag18.xml><?xml version="1.0" encoding="utf-8"?>
<p:tagLst xmlns:p="http://schemas.openxmlformats.org/presentationml/2006/main">
  <p:tag name="AS_UNIQUEID" val="138"/>
</p:tagLst>
</file>

<file path=ppt/tags/tag180.xml><?xml version="1.0" encoding="utf-8"?>
<p:tagLst xmlns:p="http://schemas.openxmlformats.org/presentationml/2006/main">
  <p:tag name="AS_UNIQUEID" val="470"/>
</p:tagLst>
</file>

<file path=ppt/tags/tag181.xml><?xml version="1.0" encoding="utf-8"?>
<p:tagLst xmlns:p="http://schemas.openxmlformats.org/presentationml/2006/main">
  <p:tag name="AS_UNIQUEID" val="471"/>
</p:tagLst>
</file>

<file path=ppt/tags/tag182.xml><?xml version="1.0" encoding="utf-8"?>
<p:tagLst xmlns:p="http://schemas.openxmlformats.org/presentationml/2006/main">
  <p:tag name="AS_UNIQUEID" val="472"/>
</p:tagLst>
</file>

<file path=ppt/tags/tag183.xml><?xml version="1.0" encoding="utf-8"?>
<p:tagLst xmlns:p="http://schemas.openxmlformats.org/presentationml/2006/main">
  <p:tag name="AS_UNIQUEID" val="473"/>
</p:tagLst>
</file>

<file path=ppt/tags/tag184.xml><?xml version="1.0" encoding="utf-8"?>
<p:tagLst xmlns:p="http://schemas.openxmlformats.org/presentationml/2006/main">
  <p:tag name="AS_UNIQUEID" val="474"/>
</p:tagLst>
</file>

<file path=ppt/tags/tag185.xml><?xml version="1.0" encoding="utf-8"?>
<p:tagLst xmlns:p="http://schemas.openxmlformats.org/presentationml/2006/main">
  <p:tag name="AS_UNIQUEID" val="605"/>
</p:tagLst>
</file>

<file path=ppt/tags/tag186.xml><?xml version="1.0" encoding="utf-8"?>
<p:tagLst xmlns:p="http://schemas.openxmlformats.org/presentationml/2006/main">
  <p:tag name="AS_UNIQUEID" val="614"/>
</p:tagLst>
</file>

<file path=ppt/tags/tag187.xml><?xml version="1.0" encoding="utf-8"?>
<p:tagLst xmlns:p="http://schemas.openxmlformats.org/presentationml/2006/main">
  <p:tag name="AS_UNIQUEID" val="615"/>
</p:tagLst>
</file>

<file path=ppt/tags/tag188.xml><?xml version="1.0" encoding="utf-8"?>
<p:tagLst xmlns:p="http://schemas.openxmlformats.org/presentationml/2006/main">
  <p:tag name="AS_UNIQUEID" val="616"/>
</p:tagLst>
</file>

<file path=ppt/tags/tag189.xml><?xml version="1.0" encoding="utf-8"?>
<p:tagLst xmlns:p="http://schemas.openxmlformats.org/presentationml/2006/main">
  <p:tag name="KSO_WM_BEAUTIFY_FLAG" val=""/>
  <p:tag name="KSO_WM_UNIT_PLACING_PICTURE_USER_VIEWPORT" val="{&quot;height&quot;:1124,&quot;width&quot;:3360}"/>
</p:tagLst>
</file>

<file path=ppt/tags/tag19.xml><?xml version="1.0" encoding="utf-8"?>
<p:tagLst xmlns:p="http://schemas.openxmlformats.org/presentationml/2006/main">
  <p:tag name="AS_UNIQUEID" val="141"/>
</p:tagLst>
</file>

<file path=ppt/tags/tag190.xml><?xml version="1.0" encoding="utf-8"?>
<p:tagLst xmlns:p="http://schemas.openxmlformats.org/presentationml/2006/main">
  <p:tag name="AS_UNIQUEID" val="618"/>
</p:tagLst>
</file>

<file path=ppt/tags/tag191.xml><?xml version="1.0" encoding="utf-8"?>
<p:tagLst xmlns:p="http://schemas.openxmlformats.org/presentationml/2006/main">
  <p:tag name="AS_UNIQUEID" val="619"/>
</p:tagLst>
</file>

<file path=ppt/tags/tag192.xml><?xml version="1.0" encoding="utf-8"?>
<p:tagLst xmlns:p="http://schemas.openxmlformats.org/presentationml/2006/main">
  <p:tag name="AS_UNIQUEID" val="620"/>
</p:tagLst>
</file>

<file path=ppt/tags/tag193.xml><?xml version="1.0" encoding="utf-8"?>
<p:tagLst xmlns:p="http://schemas.openxmlformats.org/presentationml/2006/main">
  <p:tag name="AS_UNIQUEID" val="621"/>
</p:tagLst>
</file>

<file path=ppt/tags/tag194.xml><?xml version="1.0" encoding="utf-8"?>
<p:tagLst xmlns:p="http://schemas.openxmlformats.org/presentationml/2006/main">
  <p:tag name="AS_UNIQUEID" val="622"/>
</p:tagLst>
</file>

<file path=ppt/tags/tag195.xml><?xml version="1.0" encoding="utf-8"?>
<p:tagLst xmlns:p="http://schemas.openxmlformats.org/presentationml/2006/main">
  <p:tag name="AS_UNIQUEID" val="623"/>
</p:tagLst>
</file>

<file path=ppt/tags/tag196.xml><?xml version="1.0" encoding="utf-8"?>
<p:tagLst xmlns:p="http://schemas.openxmlformats.org/presentationml/2006/main">
  <p:tag name="AS_UNIQUEID" val="624"/>
</p:tagLst>
</file>

<file path=ppt/tags/tag197.xml><?xml version="1.0" encoding="utf-8"?>
<p:tagLst xmlns:p="http://schemas.openxmlformats.org/presentationml/2006/main">
  <p:tag name="AS_UNIQUEID" val="625"/>
</p:tagLst>
</file>

<file path=ppt/tags/tag198.xml><?xml version="1.0" encoding="utf-8"?>
<p:tagLst xmlns:p="http://schemas.openxmlformats.org/presentationml/2006/main">
  <p:tag name="AS_UNIQUEID" val="626"/>
</p:tagLst>
</file>

<file path=ppt/tags/tag199.xml><?xml version="1.0" encoding="utf-8"?>
<p:tagLst xmlns:p="http://schemas.openxmlformats.org/presentationml/2006/main">
  <p:tag name="AS_UNIQUEID" val="627"/>
</p:tagLst>
</file>

<file path=ppt/tags/tag2.xml><?xml version="1.0" encoding="utf-8"?>
<p:tagLst xmlns:p="http://schemas.openxmlformats.org/presentationml/2006/main">
  <p:tag name="AS_UNIQUEID" val="106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AS_UNIQUEID" val="628"/>
</p:tagLst>
</file>

<file path=ppt/tags/tag201.xml><?xml version="1.0" encoding="utf-8"?>
<p:tagLst xmlns:p="http://schemas.openxmlformats.org/presentationml/2006/main">
  <p:tag name="AS_UNIQUEID" val="629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AS_UNIQUEID" val="605"/>
</p:tagLst>
</file>

<file path=ppt/tags/tag204.xml><?xml version="1.0" encoding="utf-8"?>
<p:tagLst xmlns:p="http://schemas.openxmlformats.org/presentationml/2006/main">
  <p:tag name="AS_UNIQUEID" val="614"/>
</p:tagLst>
</file>

<file path=ppt/tags/tag205.xml><?xml version="1.0" encoding="utf-8"?>
<p:tagLst xmlns:p="http://schemas.openxmlformats.org/presentationml/2006/main">
  <p:tag name="KSO_WM_BEAUTIFY_FLAG" val=""/>
  <p:tag name="KSO_WM_UNIT_PLACING_PICTURE_USER_VIEWPORT" val="{&quot;height&quot;:1124,&quot;width&quot;:3360}"/>
</p:tagLst>
</file>

<file path=ppt/tags/tag206.xml><?xml version="1.0" encoding="utf-8"?>
<p:tagLst xmlns:p="http://schemas.openxmlformats.org/presentationml/2006/main">
  <p:tag name="AS_UNIQUEID" val="605"/>
</p:tagLst>
</file>

<file path=ppt/tags/tag207.xml><?xml version="1.0" encoding="utf-8"?>
<p:tagLst xmlns:p="http://schemas.openxmlformats.org/presentationml/2006/main">
  <p:tag name="AS_UNIQUEID" val="614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AS_UNIQUEID" val="111"/>
</p:tagLst>
</file>

<file path=ppt/tags/tag21.xml><?xml version="1.0" encoding="utf-8"?>
<p:tagLst xmlns:p="http://schemas.openxmlformats.org/presentationml/2006/main">
  <p:tag name="AS_UNIQUEID" val="143"/>
  <p:tag name="KSO_WM_UNIT_PLACING_PICTURE_USER_VIEWPORT" val="{&quot;height&quot;:7899,&quot;width&quot;:10500}"/>
</p:tagLst>
</file>

<file path=ppt/tags/tag210.xml><?xml version="1.0" encoding="utf-8"?>
<p:tagLst xmlns:p="http://schemas.openxmlformats.org/presentationml/2006/main">
  <p:tag name="AS_UNIQUEID" val="112"/>
</p:tagLst>
</file>

<file path=ppt/tags/tag211.xml><?xml version="1.0" encoding="utf-8"?>
<p:tagLst xmlns:p="http://schemas.openxmlformats.org/presentationml/2006/main">
  <p:tag name="AS_UNIQUEID" val="113"/>
</p:tagLst>
</file>

<file path=ppt/tags/tag212.xml><?xml version="1.0" encoding="utf-8"?>
<p:tagLst xmlns:p="http://schemas.openxmlformats.org/presentationml/2006/main">
  <p:tag name="AS_UNIQUEID" val="114"/>
</p:tagLst>
</file>

<file path=ppt/tags/tag213.xml><?xml version="1.0" encoding="utf-8"?>
<p:tagLst xmlns:p="http://schemas.openxmlformats.org/presentationml/2006/main">
  <p:tag name="AS_UNIQUEID" val="115"/>
</p:tagLst>
</file>

<file path=ppt/tags/tag214.xml><?xml version="1.0" encoding="utf-8"?>
<p:tagLst xmlns:p="http://schemas.openxmlformats.org/presentationml/2006/main">
  <p:tag name="AS_UNIQUEID" val="116"/>
</p:tagLst>
</file>

<file path=ppt/tags/tag215.xml><?xml version="1.0" encoding="utf-8"?>
<p:tagLst xmlns:p="http://schemas.openxmlformats.org/presentationml/2006/main">
  <p:tag name="AS_UNIQUEID" val="118"/>
</p:tagLst>
</file>

<file path=ppt/tags/tag216.xml><?xml version="1.0" encoding="utf-8"?>
<p:tagLst xmlns:p="http://schemas.openxmlformats.org/presentationml/2006/main">
  <p:tag name="AS_UNIQUEID" val="119"/>
</p:tagLst>
</file>

<file path=ppt/tags/tag217.xml><?xml version="1.0" encoding="utf-8"?>
<p:tagLst xmlns:p="http://schemas.openxmlformats.org/presentationml/2006/main">
  <p:tag name="AS_UNIQUEID" val="120"/>
</p:tagLst>
</file>

<file path=ppt/tags/tag218.xml><?xml version="1.0" encoding="utf-8"?>
<p:tagLst xmlns:p="http://schemas.openxmlformats.org/presentationml/2006/main">
  <p:tag name="AS_UNIQUEID" val="121"/>
</p:tagLst>
</file>

<file path=ppt/tags/tag21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jM1MDU3MjRkMGIzNjliNDRhNmZhZDFlNDFkYmY5MmUifQ=="/>
  <p:tag name="KSO_WPP_MARK_KEY" val="5eafe145-7c7b-479e-b3dc-6ffe96fe6aa2"/>
</p:tagLst>
</file>

<file path=ppt/tags/tag22.xml><?xml version="1.0" encoding="utf-8"?>
<p:tagLst xmlns:p="http://schemas.openxmlformats.org/presentationml/2006/main">
  <p:tag name="AS_UNIQUEID" val="520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AS_UNIQUEID" val="107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AS_UNIQUEID" val="228"/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AS_UNIQUEID" val="236"/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5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AS_UNIQUEID" val="534"/>
  <p:tag name="KSO_WM_BEAUTIFY_FLAG" val=""/>
</p:tagLst>
</file>

<file path=ppt/tags/tag41.xml><?xml version="1.0" encoding="utf-8"?>
<p:tagLst xmlns:p="http://schemas.openxmlformats.org/presentationml/2006/main">
  <p:tag name="AS_UNIQUEID" val="535"/>
  <p:tag name="KSO_WM_BEAUTIFY_FLAG" val=""/>
</p:tagLst>
</file>

<file path=ppt/tags/tag42.xml><?xml version="1.0" encoding="utf-8"?>
<p:tagLst xmlns:p="http://schemas.openxmlformats.org/presentationml/2006/main">
  <p:tag name="AS_UNIQUEID" val="536"/>
</p:tagLst>
</file>

<file path=ppt/tags/tag43.xml><?xml version="1.0" encoding="utf-8"?>
<p:tagLst xmlns:p="http://schemas.openxmlformats.org/presentationml/2006/main">
  <p:tag name="AS_UNIQUEID" val="537"/>
</p:tagLst>
</file>

<file path=ppt/tags/tag44.xml><?xml version="1.0" encoding="utf-8"?>
<p:tagLst xmlns:p="http://schemas.openxmlformats.org/presentationml/2006/main">
  <p:tag name="AS_UNIQUEID" val="244"/>
</p:tagLst>
</file>

<file path=ppt/tags/tag45.xml><?xml version="1.0" encoding="utf-8"?>
<p:tagLst xmlns:p="http://schemas.openxmlformats.org/presentationml/2006/main">
  <p:tag name="AS_UNIQUEID" val="246"/>
</p:tagLst>
</file>

<file path=ppt/tags/tag46.xml><?xml version="1.0" encoding="utf-8"?>
<p:tagLst xmlns:p="http://schemas.openxmlformats.org/presentationml/2006/main">
  <p:tag name="AS_UNIQUEID" val="247"/>
</p:tagLst>
</file>

<file path=ppt/tags/tag47.xml><?xml version="1.0" encoding="utf-8"?>
<p:tagLst xmlns:p="http://schemas.openxmlformats.org/presentationml/2006/main">
  <p:tag name="AS_UNIQUEID" val="248"/>
</p:tagLst>
</file>

<file path=ppt/tags/tag48.xml><?xml version="1.0" encoding="utf-8"?>
<p:tagLst xmlns:p="http://schemas.openxmlformats.org/presentationml/2006/main">
  <p:tag name="AS_UNIQUEID" val="249"/>
</p:tagLst>
</file>

<file path=ppt/tags/tag49.xml><?xml version="1.0" encoding="utf-8"?>
<p:tagLst xmlns:p="http://schemas.openxmlformats.org/presentationml/2006/main">
  <p:tag name="AS_UNIQUEID" val="250"/>
</p:tagLst>
</file>

<file path=ppt/tags/tag5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AS_UNIQUEID" val="251"/>
</p:tagLst>
</file>

<file path=ppt/tags/tag51.xml><?xml version="1.0" encoding="utf-8"?>
<p:tagLst xmlns:p="http://schemas.openxmlformats.org/presentationml/2006/main">
  <p:tag name="AS_UNIQUEID" val="247"/>
  <p:tag name="KSO_WM_BEAUTIFY_FLAG" val=""/>
</p:tagLst>
</file>

<file path=ppt/tags/tag52.xml><?xml version="1.0" encoding="utf-8"?>
<p:tagLst xmlns:p="http://schemas.openxmlformats.org/presentationml/2006/main">
  <p:tag name="AS_UNIQUEID" val="249"/>
  <p:tag name="KSO_WM_BEAUTIFY_FLAG" val=""/>
</p:tagLst>
</file>

<file path=ppt/tags/tag53.xml><?xml version="1.0" encoding="utf-8"?>
<p:tagLst xmlns:p="http://schemas.openxmlformats.org/presentationml/2006/main">
  <p:tag name="AS_UNIQUEID" val="251"/>
  <p:tag name="KSO_WM_BEAUTIFY_FLAG" val=""/>
</p:tagLst>
</file>

<file path=ppt/tags/tag54.xml><?xml version="1.0" encoding="utf-8"?>
<p:tagLst xmlns:p="http://schemas.openxmlformats.org/presentationml/2006/main">
  <p:tag name="AS_UNIQUEID" val="280"/>
</p:tagLst>
</file>

<file path=ppt/tags/tag55.xml><?xml version="1.0" encoding="utf-8"?>
<p:tagLst xmlns:p="http://schemas.openxmlformats.org/presentationml/2006/main">
  <p:tag name="AS_UNIQUEID" val="300"/>
</p:tagLst>
</file>

<file path=ppt/tags/tag56.xml><?xml version="1.0" encoding="utf-8"?>
<p:tagLst xmlns:p="http://schemas.openxmlformats.org/presentationml/2006/main">
  <p:tag name="AS_UNIQUEID" val="301"/>
</p:tagLst>
</file>

<file path=ppt/tags/tag57.xml><?xml version="1.0" encoding="utf-8"?>
<p:tagLst xmlns:p="http://schemas.openxmlformats.org/presentationml/2006/main">
  <p:tag name="AS_UNIQUEID" val="302"/>
</p:tagLst>
</file>

<file path=ppt/tags/tag58.xml><?xml version="1.0" encoding="utf-8"?>
<p:tagLst xmlns:p="http://schemas.openxmlformats.org/presentationml/2006/main">
  <p:tag name="AS_UNIQUEID" val="319"/>
</p:tagLst>
</file>

<file path=ppt/tags/tag59.xml><?xml version="1.0" encoding="utf-8"?>
<p:tagLst xmlns:p="http://schemas.openxmlformats.org/presentationml/2006/main">
  <p:tag name="AS_UNIQUEID" val="320"/>
</p:tagLst>
</file>

<file path=ppt/tags/tag6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547"/>
  <p:tag name="KSO_WM_BEAUTIFY_FLAG" val=""/>
</p:tagLst>
</file>

<file path=ppt/tags/tag61.xml><?xml version="1.0" encoding="utf-8"?>
<p:tagLst xmlns:p="http://schemas.openxmlformats.org/presentationml/2006/main">
  <p:tag name="AS_UNIQUEID" val="548"/>
  <p:tag name="KSO_WM_BEAUTIFY_FLAG" val=""/>
</p:tagLst>
</file>

<file path=ppt/tags/tag62.xml><?xml version="1.0" encoding="utf-8"?>
<p:tagLst xmlns:p="http://schemas.openxmlformats.org/presentationml/2006/main">
  <p:tag name="AS_UNIQUEID" val="549"/>
  <p:tag name="KSO_WM_BEAUTIFY_FLAG" val=""/>
</p:tagLst>
</file>

<file path=ppt/tags/tag63.xml><?xml version="1.0" encoding="utf-8"?>
<p:tagLst xmlns:p="http://schemas.openxmlformats.org/presentationml/2006/main">
  <p:tag name="AS_UNIQUEID" val="550"/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AS_UNIQUEID" val="276"/>
</p:tagLst>
</file>

<file path=ppt/tags/tag66.xml><?xml version="1.0" encoding="utf-8"?>
<p:tagLst xmlns:p="http://schemas.openxmlformats.org/presentationml/2006/main">
  <p:tag name="AS_UNIQUEID" val="277"/>
</p:tagLst>
</file>

<file path=ppt/tags/tag67.xml><?xml version="1.0" encoding="utf-8"?>
<p:tagLst xmlns:p="http://schemas.openxmlformats.org/presentationml/2006/main">
  <p:tag name="AS_UNIQUEID" val="278"/>
</p:tagLst>
</file>

<file path=ppt/tags/tag68.xml><?xml version="1.0" encoding="utf-8"?>
<p:tagLst xmlns:p="http://schemas.openxmlformats.org/presentationml/2006/main">
  <p:tag name="AS_UNIQUEID" val="323"/>
</p:tagLst>
</file>

<file path=ppt/tags/tag69.xml><?xml version="1.0" encoding="utf-8"?>
<p:tagLst xmlns:p="http://schemas.openxmlformats.org/presentationml/2006/main">
  <p:tag name="AS_UNIQUEID" val="324"/>
</p:tagLst>
</file>

<file path=ppt/tags/tag7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AS_UNIQUEID" val="326"/>
</p:tagLst>
</file>

<file path=ppt/tags/tag71.xml><?xml version="1.0" encoding="utf-8"?>
<p:tagLst xmlns:p="http://schemas.openxmlformats.org/presentationml/2006/main">
  <p:tag name="AS_UNIQUEID" val="327"/>
</p:tagLst>
</file>

<file path=ppt/tags/tag72.xml><?xml version="1.0" encoding="utf-8"?>
<p:tagLst xmlns:p="http://schemas.openxmlformats.org/presentationml/2006/main">
  <p:tag name="AS_UNIQUEID" val="343"/>
</p:tagLst>
</file>

<file path=ppt/tags/tag73.xml><?xml version="1.0" encoding="utf-8"?>
<p:tagLst xmlns:p="http://schemas.openxmlformats.org/presentationml/2006/main">
  <p:tag name="AS_UNIQUEID" val="344"/>
</p:tagLst>
</file>

<file path=ppt/tags/tag74.xml><?xml version="1.0" encoding="utf-8"?>
<p:tagLst xmlns:p="http://schemas.openxmlformats.org/presentationml/2006/main">
  <p:tag name="AS_UNIQUEID" val="345"/>
</p:tagLst>
</file>

<file path=ppt/tags/tag75.xml><?xml version="1.0" encoding="utf-8"?>
<p:tagLst xmlns:p="http://schemas.openxmlformats.org/presentationml/2006/main">
  <p:tag name="AS_UNIQUEID" val="350"/>
</p:tagLst>
</file>

<file path=ppt/tags/tag76.xml><?xml version="1.0" encoding="utf-8"?>
<p:tagLst xmlns:p="http://schemas.openxmlformats.org/presentationml/2006/main">
  <p:tag name="AS_UNIQUEID" val="351"/>
</p:tagLst>
</file>

<file path=ppt/tags/tag77.xml><?xml version="1.0" encoding="utf-8"?>
<p:tagLst xmlns:p="http://schemas.openxmlformats.org/presentationml/2006/main">
  <p:tag name="AS_UNIQUEID" val="557"/>
  <p:tag name="KSO_WM_BEAUTIFY_FLAG" val=""/>
</p:tagLst>
</file>

<file path=ppt/tags/tag78.xml><?xml version="1.0" encoding="utf-8"?>
<p:tagLst xmlns:p="http://schemas.openxmlformats.org/presentationml/2006/main">
  <p:tag name="AS_UNIQUEID" val="340"/>
</p:tagLst>
</file>

<file path=ppt/tags/tag79.xml><?xml version="1.0" encoding="utf-8"?>
<p:tagLst xmlns:p="http://schemas.openxmlformats.org/presentationml/2006/main">
  <p:tag name="AS_UNIQUEID" val="341"/>
</p:tagLst>
</file>

<file path=ppt/tags/tag8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42"/>
</p:tagLst>
</file>

<file path=ppt/tags/tag81.xml><?xml version="1.0" encoding="utf-8"?>
<p:tagLst xmlns:p="http://schemas.openxmlformats.org/presentationml/2006/main">
  <p:tag name="AS_UNIQUEID" val="352"/>
</p:tagLst>
</file>

<file path=ppt/tags/tag82.xml><?xml version="1.0" encoding="utf-8"?>
<p:tagLst xmlns:p="http://schemas.openxmlformats.org/presentationml/2006/main">
  <p:tag name="AS_UNIQUEID" val="353"/>
</p:tagLst>
</file>

<file path=ppt/tags/tag83.xml><?xml version="1.0" encoding="utf-8"?>
<p:tagLst xmlns:p="http://schemas.openxmlformats.org/presentationml/2006/main">
  <p:tag name="AS_UNIQUEID" val="354"/>
</p:tagLst>
</file>

<file path=ppt/tags/tag84.xml><?xml version="1.0" encoding="utf-8"?>
<p:tagLst xmlns:p="http://schemas.openxmlformats.org/presentationml/2006/main">
  <p:tag name="AS_UNIQUEID" val="355"/>
</p:tagLst>
</file>

<file path=ppt/tags/tag85.xml><?xml version="1.0" encoding="utf-8"?>
<p:tagLst xmlns:p="http://schemas.openxmlformats.org/presentationml/2006/main">
  <p:tag name="AS_UNIQUEID" val="356"/>
</p:tagLst>
</file>

<file path=ppt/tags/tag86.xml><?xml version="1.0" encoding="utf-8"?>
<p:tagLst xmlns:p="http://schemas.openxmlformats.org/presentationml/2006/main">
  <p:tag name="AS_UNIQUEID" val="359"/>
</p:tagLst>
</file>

<file path=ppt/tags/tag87.xml><?xml version="1.0" encoding="utf-8"?>
<p:tagLst xmlns:p="http://schemas.openxmlformats.org/presentationml/2006/main">
  <p:tag name="AS_UNIQUEID" val="360"/>
</p:tagLst>
</file>

<file path=ppt/tags/tag88.xml><?xml version="1.0" encoding="utf-8"?>
<p:tagLst xmlns:p="http://schemas.openxmlformats.org/presentationml/2006/main">
  <p:tag name="AS_UNIQUEID" val="361"/>
</p:tagLst>
</file>

<file path=ppt/tags/tag89.xml><?xml version="1.0" encoding="utf-8"?>
<p:tagLst xmlns:p="http://schemas.openxmlformats.org/presentationml/2006/main">
  <p:tag name="AS_UNIQUEID" val="362"/>
</p:tagLst>
</file>

<file path=ppt/tags/tag9.xml><?xml version="1.0" encoding="utf-8"?>
<p:tagLst xmlns:p="http://schemas.openxmlformats.org/presentationml/2006/main">
  <p:tag name="AS_UNIQUEID" val="509"/>
</p:tagLst>
</file>

<file path=ppt/tags/tag90.xml><?xml version="1.0" encoding="utf-8"?>
<p:tagLst xmlns:p="http://schemas.openxmlformats.org/presentationml/2006/main">
  <p:tag name="AS_UNIQUEID" val="363"/>
</p:tagLst>
</file>

<file path=ppt/tags/tag91.xml><?xml version="1.0" encoding="utf-8"?>
<p:tagLst xmlns:p="http://schemas.openxmlformats.org/presentationml/2006/main">
  <p:tag name="AS_UNIQUEID" val="366"/>
</p:tagLst>
</file>

<file path=ppt/tags/tag92.xml><?xml version="1.0" encoding="utf-8"?>
<p:tagLst xmlns:p="http://schemas.openxmlformats.org/presentationml/2006/main">
  <p:tag name="AS_UNIQUEID" val="560"/>
  <p:tag name="KSO_WM_BEAUTIFY_FLAG" val=""/>
</p:tagLst>
</file>

<file path=ppt/tags/tag93.xml><?xml version="1.0" encoding="utf-8"?>
<p:tagLst xmlns:p="http://schemas.openxmlformats.org/presentationml/2006/main">
  <p:tag name="AS_UNIQUEID" val="328"/>
</p:tagLst>
</file>

<file path=ppt/tags/tag94.xml><?xml version="1.0" encoding="utf-8"?>
<p:tagLst xmlns:p="http://schemas.openxmlformats.org/presentationml/2006/main">
  <p:tag name="AS_UNIQUEID" val="329"/>
</p:tagLst>
</file>

<file path=ppt/tags/tag95.xml><?xml version="1.0" encoding="utf-8"?>
<p:tagLst xmlns:p="http://schemas.openxmlformats.org/presentationml/2006/main">
  <p:tag name="AS_UNIQUEID" val="330"/>
</p:tagLst>
</file>

<file path=ppt/tags/tag96.xml><?xml version="1.0" encoding="utf-8"?>
<p:tagLst xmlns:p="http://schemas.openxmlformats.org/presentationml/2006/main">
  <p:tag name="AS_UNIQUEID" val="331"/>
</p:tagLst>
</file>

<file path=ppt/tags/tag97.xml><?xml version="1.0" encoding="utf-8"?>
<p:tagLst xmlns:p="http://schemas.openxmlformats.org/presentationml/2006/main">
  <p:tag name="AS_UNIQUEID" val="332"/>
</p:tagLst>
</file>

<file path=ppt/tags/tag98.xml><?xml version="1.0" encoding="utf-8"?>
<p:tagLst xmlns:p="http://schemas.openxmlformats.org/presentationml/2006/main">
  <p:tag name="AS_UNIQUEID" val="333"/>
</p:tagLst>
</file>

<file path=ppt/tags/tag99.xml><?xml version="1.0" encoding="utf-8"?>
<p:tagLst xmlns:p="http://schemas.openxmlformats.org/presentationml/2006/main">
  <p:tag name="AS_UNIQUEID" val="334"/>
</p:tagLst>
</file>

<file path=ppt/theme/theme1.xml><?xml version="1.0" encoding="utf-8"?>
<a:theme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5496</Words>
  <Application>WPS 演示</Application>
  <PresentationFormat/>
  <Paragraphs>400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Arial</vt:lpstr>
      <vt:lpstr>宋体</vt:lpstr>
      <vt:lpstr>Wingdings</vt:lpstr>
      <vt:lpstr>Times New Roman</vt:lpstr>
      <vt:lpstr>汉仪楷体简</vt:lpstr>
      <vt:lpstr>微软雅黑</vt:lpstr>
      <vt:lpstr>SimSun-ExtB</vt:lpstr>
      <vt:lpstr>楷体</vt:lpstr>
      <vt:lpstr>Calibri</vt:lpstr>
      <vt:lpstr>思源黑体 CN Bold</vt:lpstr>
      <vt:lpstr>黑体</vt:lpstr>
      <vt:lpstr>华文中宋</vt:lpstr>
      <vt:lpstr>仿宋</vt:lpstr>
      <vt:lpstr>幼圆</vt:lpstr>
      <vt:lpstr>新宋体</vt:lpstr>
      <vt:lpstr>楷体_GB2312</vt:lpstr>
      <vt:lpstr>Arial Unicode MS</vt:lpstr>
      <vt:lpstr>思源宋体 CN SemiBold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13</cp:revision>
  <cp:lastPrinted>2023-04-22T21:33:00Z</cp:lastPrinted>
  <dcterms:created xsi:type="dcterms:W3CDTF">2023-04-22T21:33:00Z</dcterms:created>
  <dcterms:modified xsi:type="dcterms:W3CDTF">2023-05-12T03:10:36Z</dcterms:modified>
  <cp:version>7681244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FF272D8E73D742BC9A1057A6503B592B_12</vt:lpwstr>
  </property>
</Properties>
</file>