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6"/>
  </p:notesMasterIdLst>
  <p:sldIdLst>
    <p:sldId id="256" r:id="rId3"/>
    <p:sldId id="257" r:id="rId4"/>
    <p:sldId id="275" r:id="rId5"/>
    <p:sldId id="276" r:id="rId6"/>
    <p:sldId id="260" r:id="rId7"/>
    <p:sldId id="261" r:id="rId8"/>
    <p:sldId id="278" r:id="rId9"/>
    <p:sldId id="263" r:id="rId10"/>
    <p:sldId id="277" r:id="rId11"/>
    <p:sldId id="279" r:id="rId12"/>
    <p:sldId id="285" r:id="rId13"/>
    <p:sldId id="286" r:id="rId14"/>
    <p:sldId id="288" r:id="rId15"/>
    <p:sldId id="290" r:id="rId16"/>
    <p:sldId id="291" r:id="rId17"/>
    <p:sldId id="294" r:id="rId18"/>
    <p:sldId id="295" r:id="rId19"/>
    <p:sldId id="296" r:id="rId20"/>
    <p:sldId id="292" r:id="rId21"/>
    <p:sldId id="297" r:id="rId22"/>
    <p:sldId id="299" r:id="rId23"/>
    <p:sldId id="300" r:id="rId24"/>
    <p:sldId id="301" r:id="rId25"/>
    <p:sldId id="302" r:id="rId26"/>
    <p:sldId id="303" r:id="rId27"/>
    <p:sldId id="298" r:id="rId28"/>
    <p:sldId id="293" r:id="rId29"/>
    <p:sldId id="306" r:id="rId30"/>
    <p:sldId id="307" r:id="rId31"/>
    <p:sldId id="283" r:id="rId32"/>
    <p:sldId id="309" r:id="rId33"/>
    <p:sldId id="310" r:id="rId34"/>
    <p:sldId id="308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2" autoAdjust="0"/>
    <p:restoredTop sz="81250" autoAdjust="0"/>
  </p:normalViewPr>
  <p:slideViewPr>
    <p:cSldViewPr snapToGrid="0">
      <p:cViewPr varScale="1">
        <p:scale>
          <a:sx n="60" d="100"/>
          <a:sy n="60" d="100"/>
        </p:scale>
        <p:origin x="12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33BF2A-1A66-4D9A-AC67-51A11FE99C6E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A094A2-E9FF-4946-A09A-2E1C8FFFD3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44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A094A2-E9FF-4946-A09A-2E1C8FFFD3B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060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523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997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2179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2311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4044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60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1421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6911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6447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4502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408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056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4074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5265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3569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4539-9A2A-4966-9B65-F3EA9482B38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111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089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988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73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049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25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72E9-E735-4E5B-A4F5-63670FAF12B9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027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072E9-E735-4E5B-A4F5-63670FAF12B9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1BAF6-0632-4413-8894-7E781F1B63B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3" descr="D:\desktop\6434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" y="0"/>
            <a:ext cx="12190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3698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44539-9A2A-4966-9B65-F3EA9482B38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A02CA-C482-4AF7-B63B-ADE42ED5A8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20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age.baidu.com/i?ct=503316480&amp;z=0&amp;tn=baiduimagedetail&amp;word=%C3%A8%DF%E4&amp;in=24752&amp;cl=2&amp;cm=1&amp;sc=0&amp;lm=-1&amp;pn=11&amp;rn=1&amp;di=1041856761&amp;ln=2000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jpeg"/><Relationship Id="rId4" Type="http://schemas.openxmlformats.org/officeDocument/2006/relationships/hyperlink" Target="http://image.baidu.com/i?ct=503316480&amp;z=0&amp;tn=baiduimagedetail&amp;word=%C3%A8%DF%E4&amp;in=89&amp;cl=2&amp;cm=1&amp;sc=0&amp;lm=-1&amp;pn=13&amp;rn=1&amp;di=1105795321&amp;ln=2000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hotophoto.cn/shejituku/dongwu/chongwumaomi/0180760027.htm" TargetMode="Externa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owweb.cn/plane/Illustration/2007-1-29931.html" TargetMode="Externa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howweb.cn/plane/Illustration/2007-1-29931.html" TargetMode="Externa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326743" y="2236332"/>
            <a:ext cx="7242629" cy="1797277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猫</a:t>
            </a:r>
            <a:endParaRPr lang="zh-CN" altLang="en-US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6037943" y="4614862"/>
            <a:ext cx="7170057" cy="1280884"/>
          </a:xfrm>
        </p:spPr>
        <p:txBody>
          <a:bodyPr>
            <a:normAutofit/>
          </a:bodyPr>
          <a:lstStyle/>
          <a:p>
            <a:r>
              <a:rPr lang="zh-CN" altLang="en-US" sz="4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脱缰的哈士奇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525" y="890609"/>
            <a:ext cx="4008673" cy="50051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0209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/>
          <p:cNvSpPr txBox="1">
            <a:spLocks/>
          </p:cNvSpPr>
          <p:nvPr/>
        </p:nvSpPr>
        <p:spPr>
          <a:xfrm>
            <a:off x="336885" y="53532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细读课文，合作探究</a:t>
            </a:r>
            <a:endParaRPr lang="zh-CN" altLang="en-US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6064" y="1860884"/>
            <a:ext cx="106519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C00000"/>
                </a:solidFill>
              </a:rPr>
              <a:t>小组合作</a:t>
            </a:r>
            <a:r>
              <a:rPr lang="en-US" altLang="zh-CN" sz="4000" b="1" dirty="0" smtClean="0">
                <a:solidFill>
                  <a:srgbClr val="C00000"/>
                </a:solidFill>
              </a:rPr>
              <a:t>1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：</a:t>
            </a:r>
            <a:endParaRPr lang="en-US" altLang="zh-CN" sz="40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C00000"/>
                </a:solidFill>
              </a:rPr>
              <a:t>四人一组，自己设计表格，为三只小猫做简历</a:t>
            </a:r>
            <a:endParaRPr lang="en-US" altLang="zh-CN" sz="40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C00000"/>
                </a:solidFill>
              </a:rPr>
              <a:t>提示：先进行分类，再进行筛选信息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73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3"/>
          <p:cNvSpPr txBox="1">
            <a:spLocks/>
          </p:cNvSpPr>
          <p:nvPr/>
        </p:nvSpPr>
        <p:spPr>
          <a:xfrm>
            <a:off x="336885" y="53532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细读课文，了解第一只猫</a:t>
            </a:r>
            <a:endParaRPr lang="zh-CN" altLang="en-US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6064" y="1860884"/>
            <a:ext cx="1065195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C00000"/>
                </a:solidFill>
              </a:rPr>
              <a:t>细读第一部分，解决一下三个问题</a:t>
            </a:r>
            <a:endParaRPr lang="en-US" altLang="zh-CN" sz="40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C00000"/>
                </a:solidFill>
              </a:rPr>
              <a:t>1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、作者从哪两个时间段写猫的形态？</a:t>
            </a:r>
            <a:endParaRPr lang="en-US" altLang="zh-CN" sz="40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C00000"/>
                </a:solidFill>
              </a:rPr>
              <a:t>2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、家里人对这只猫的态度怎么样？</a:t>
            </a:r>
            <a:endParaRPr lang="en-US" altLang="zh-CN" sz="4000" b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、这只猫的结局怎么样？家里人的态度怎么样？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08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926407" y="4226901"/>
            <a:ext cx="906378" cy="128669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</a:rPr>
              <a:t>后来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4311316" y="1427163"/>
            <a:ext cx="850231" cy="101065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</a:rPr>
              <a:t>隔壁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89" y="2437815"/>
            <a:ext cx="1507959" cy="18757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直接箭头连接符 6"/>
          <p:cNvCxnSpPr/>
          <p:nvPr/>
        </p:nvCxnSpPr>
        <p:spPr>
          <a:xfrm flipV="1">
            <a:off x="2398297" y="1748589"/>
            <a:ext cx="1732545" cy="125529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1947111" y="3882140"/>
            <a:ext cx="1889059" cy="1087636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1552" y="2939811"/>
            <a:ext cx="1194745" cy="14861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9" name="直接箭头连接符 18"/>
          <p:cNvCxnSpPr/>
          <p:nvPr/>
        </p:nvCxnSpPr>
        <p:spPr>
          <a:xfrm flipH="1" flipV="1">
            <a:off x="5342021" y="1925053"/>
            <a:ext cx="2539057" cy="153544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H="1">
            <a:off x="5173776" y="3794546"/>
            <a:ext cx="2579163" cy="1274759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 rot="19370517">
            <a:off x="2284753" y="1771641"/>
            <a:ext cx="141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自身</a:t>
            </a:r>
            <a:endParaRPr lang="zh-CN" altLang="en-US" sz="3200" b="1" dirty="0"/>
          </a:p>
        </p:txBody>
      </p:sp>
      <p:sp>
        <p:nvSpPr>
          <p:cNvPr id="28" name="文本框 27"/>
          <p:cNvSpPr txBox="1"/>
          <p:nvPr/>
        </p:nvSpPr>
        <p:spPr>
          <a:xfrm rot="1974198">
            <a:off x="6293059" y="2083849"/>
            <a:ext cx="10156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逗玩</a:t>
            </a:r>
            <a:endParaRPr lang="zh-CN" altLang="en-US" sz="3200" b="1" dirty="0"/>
          </a:p>
        </p:txBody>
      </p:sp>
      <p:sp>
        <p:nvSpPr>
          <p:cNvPr id="29" name="文本框 28"/>
          <p:cNvSpPr txBox="1"/>
          <p:nvPr/>
        </p:nvSpPr>
        <p:spPr>
          <a:xfrm rot="2016813">
            <a:off x="1924490" y="4501490"/>
            <a:ext cx="141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自身</a:t>
            </a:r>
            <a:endParaRPr lang="zh-CN" altLang="en-US" sz="3200" b="1" dirty="0"/>
          </a:p>
        </p:txBody>
      </p:sp>
      <p:sp>
        <p:nvSpPr>
          <p:cNvPr id="30" name="文本框 29"/>
          <p:cNvSpPr txBox="1"/>
          <p:nvPr/>
        </p:nvSpPr>
        <p:spPr>
          <a:xfrm rot="9183671" flipH="1" flipV="1">
            <a:off x="6445994" y="4409489"/>
            <a:ext cx="1053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逗玩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23315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7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矩形 2"/>
          <p:cNvSpPr>
            <a:spLocks noChangeArrowheads="1"/>
          </p:cNvSpPr>
          <p:nvPr/>
        </p:nvSpPr>
        <p:spPr bwMode="auto">
          <a:xfrm>
            <a:off x="909889" y="1959394"/>
            <a:ext cx="10191248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①三妹</a:t>
            </a:r>
            <a:r>
              <a:rPr lang="en-US" altLang="zh-CN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“</a:t>
            </a: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常常取了一条红带，或一根绳子，在它面前来回的拖摇着</a:t>
            </a:r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；</a:t>
            </a:r>
            <a:endParaRPr lang="en-US" altLang="zh-CN" sz="36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②作者</a:t>
            </a: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则是</a:t>
            </a:r>
            <a:r>
              <a:rPr lang="en-US" altLang="zh-CN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”</a:t>
            </a: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坐在藤椅上看着他们，可以微笑着消耗过一二小时的</a:t>
            </a:r>
            <a:r>
              <a:rPr lang="zh-CN" altLang="en-US" sz="3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光阴，心</a:t>
            </a: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上感着生命的新鲜与快乐。</a:t>
            </a:r>
            <a:r>
              <a:rPr lang="en-US" altLang="zh-CN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“</a:t>
            </a: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因为小猫活泼可爱，一家人都很喜欢它。</a:t>
            </a:r>
            <a:r>
              <a:rPr lang="zh-CN" altLang="en-US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/>
            </a:r>
            <a:br>
              <a:rPr lang="zh-CN" altLang="en-US" sz="3600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endParaRPr lang="zh-CN" altLang="en-US" sz="3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9889" y="1069819"/>
            <a:ext cx="4400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家里人都喜欢这只猫</a:t>
            </a:r>
            <a:endParaRPr lang="zh-CN" altLang="en-US" sz="36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51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矩形 2"/>
          <p:cNvSpPr>
            <a:spLocks noChangeArrowheads="1"/>
          </p:cNvSpPr>
          <p:nvPr/>
        </p:nvSpPr>
        <p:spPr bwMode="auto">
          <a:xfrm>
            <a:off x="1106904" y="1684421"/>
            <a:ext cx="10459453" cy="4146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这</a:t>
            </a: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只猫最终病死了。作者先交代的</a:t>
            </a:r>
            <a:r>
              <a:rPr lang="en-US" altLang="zh-CN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"</a:t>
            </a: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不知怎地忽然消瘦了，也不肯吃东西</a:t>
            </a:r>
            <a:r>
              <a:rPr lang="en-US" altLang="zh-CN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"</a:t>
            </a: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就已经埋下伏笔。对于这只猫的</a:t>
            </a:r>
            <a:r>
              <a:rPr lang="en-US" altLang="zh-CN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"</a:t>
            </a: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病死</a:t>
            </a:r>
            <a:r>
              <a:rPr lang="en-US" altLang="zh-CN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"</a:t>
            </a: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，三妹</a:t>
            </a:r>
            <a:r>
              <a:rPr lang="en-US" altLang="zh-CN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"</a:t>
            </a: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很难过</a:t>
            </a:r>
            <a:r>
              <a:rPr lang="en-US" altLang="zh-CN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"</a:t>
            </a: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en-US" altLang="zh-CN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"</a:t>
            </a: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我</a:t>
            </a:r>
            <a:r>
              <a:rPr lang="en-US" altLang="zh-CN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"</a:t>
            </a: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心里也感着一缕的酸辛。 </a:t>
            </a:r>
            <a:b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endParaRPr lang="zh-CN" altLang="en-US" sz="36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503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3"/>
          <p:cNvSpPr txBox="1">
            <a:spLocks/>
          </p:cNvSpPr>
          <p:nvPr/>
        </p:nvSpPr>
        <p:spPr>
          <a:xfrm>
            <a:off x="336885" y="53532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细读课文，了解第二只猫</a:t>
            </a:r>
            <a:endParaRPr lang="zh-CN" altLang="en-US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6064" y="1860884"/>
            <a:ext cx="1065195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C00000"/>
                </a:solidFill>
              </a:rPr>
              <a:t>细读第一部分，解决一下三个问题</a:t>
            </a:r>
            <a:endParaRPr lang="en-US" altLang="zh-CN" sz="40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</a:rPr>
              <a:t>第二</a:t>
            </a:r>
            <a:r>
              <a:rPr lang="zh-CN" altLang="en-US" sz="3200" b="1" dirty="0">
                <a:solidFill>
                  <a:srgbClr val="C00000"/>
                </a:solidFill>
              </a:rPr>
              <a:t>只猫的</a:t>
            </a:r>
            <a:r>
              <a:rPr lang="en-US" altLang="zh-CN" sz="3200" b="1" dirty="0">
                <a:solidFill>
                  <a:srgbClr val="C00000"/>
                </a:solidFill>
              </a:rPr>
              <a:t>"</a:t>
            </a:r>
            <a:r>
              <a:rPr lang="zh-CN" altLang="en-US" sz="3200" b="1" dirty="0">
                <a:solidFill>
                  <a:srgbClr val="C00000"/>
                </a:solidFill>
              </a:rPr>
              <a:t>更有趣、更活泼</a:t>
            </a:r>
            <a:r>
              <a:rPr lang="en-US" altLang="zh-CN" sz="3200" b="1" dirty="0">
                <a:solidFill>
                  <a:srgbClr val="C00000"/>
                </a:solidFill>
              </a:rPr>
              <a:t>"</a:t>
            </a:r>
            <a:r>
              <a:rPr lang="zh-CN" altLang="en-US" sz="3200" b="1" dirty="0">
                <a:solidFill>
                  <a:srgbClr val="C00000"/>
                </a:solidFill>
              </a:rPr>
              <a:t>，是从哪些方面来表现的？ </a:t>
            </a:r>
            <a:endParaRPr lang="en-US" altLang="zh-CN" sz="32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</a:rPr>
              <a:t>2</a:t>
            </a:r>
            <a:r>
              <a:rPr lang="zh-CN" altLang="en-US" sz="3200" b="1" dirty="0">
                <a:solidFill>
                  <a:srgbClr val="C00000"/>
                </a:solidFill>
              </a:rPr>
              <a:t>、</a:t>
            </a:r>
            <a:r>
              <a:rPr lang="zh-CN" altLang="en-US" sz="3200" b="1" dirty="0">
                <a:solidFill>
                  <a:srgbClr val="C00000"/>
                </a:solidFill>
              </a:rPr>
              <a:t>画出文段中表现家里的人对它的态度的词句，体会家里人对它的感情。 </a:t>
            </a:r>
            <a:endParaRPr lang="en-US" altLang="zh-CN" sz="3200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、这只猫的结局怎么样？家里人的态度怎么样？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64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矩形 3"/>
          <p:cNvSpPr>
            <a:spLocks noChangeArrowheads="1"/>
          </p:cNvSpPr>
          <p:nvPr/>
        </p:nvSpPr>
        <p:spPr bwMode="auto">
          <a:xfrm>
            <a:off x="513348" y="577516"/>
            <a:ext cx="9304420" cy="5450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性情 ：</a:t>
            </a:r>
            <a:endParaRPr lang="en-US" altLang="zh-CN" sz="36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“园中乱跑”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“不怕生人”“有时由树上跃到墙上，又跑到街上”等是表现它的性情</a:t>
            </a: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；</a:t>
            </a:r>
            <a:endParaRPr lang="en-US" altLang="zh-CN" sz="36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36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本领</a:t>
            </a:r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endParaRPr lang="en-US" altLang="zh-CN" sz="36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"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会爬树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""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捉蝴蝶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""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会捉鼠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"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，这是它的本领。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dirty="0">
                <a:latin typeface="Calibri" panose="020F0502020204030204" pitchFamily="34" charset="0"/>
              </a:rPr>
              <a:t/>
            </a:r>
            <a:br>
              <a:rPr lang="en-US" altLang="zh-CN" dirty="0">
                <a:latin typeface="Calibri" panose="020F0502020204030204" pitchFamily="34" charset="0"/>
              </a:rPr>
            </a:b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58373" name="Picture 5" descr="http://t1.baidu.com/it/u=1809794627,1146649672&amp;fm=3&amp;gp=11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6600" y="5076825"/>
            <a:ext cx="2552700" cy="17811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4" name="Picture 7" descr="http://t1.baidu.com/it/u=3426506159,2514621680&amp;fm=3&amp;gp=21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6600" y="0"/>
            <a:ext cx="2565400" cy="19192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977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矩形 2"/>
          <p:cNvSpPr>
            <a:spLocks noChangeArrowheads="1"/>
          </p:cNvSpPr>
          <p:nvPr/>
        </p:nvSpPr>
        <p:spPr bwMode="auto">
          <a:xfrm>
            <a:off x="946485" y="1523999"/>
            <a:ext cx="10796336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大家</a:t>
            </a:r>
            <a:r>
              <a:rPr lang="zh-CN" altLang="en-US" sz="3600" b="1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都非常喜欢这只猫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3600" b="1" dirty="0" smtClean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主要</a:t>
            </a:r>
            <a:r>
              <a:rPr lang="zh-CN" altLang="en-US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词句有</a:t>
            </a:r>
            <a:r>
              <a:rPr lang="en-US" altLang="zh-CN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“</a:t>
            </a:r>
            <a:r>
              <a:rPr lang="zh-CN" altLang="en-US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提心吊胆</a:t>
            </a:r>
            <a:r>
              <a:rPr lang="en-US" altLang="zh-CN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”“</a:t>
            </a:r>
            <a:r>
              <a:rPr lang="zh-CN" altLang="en-US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查问得好几次</a:t>
            </a:r>
            <a:r>
              <a:rPr lang="en-US" altLang="zh-CN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”“</a:t>
            </a:r>
            <a:r>
              <a:rPr lang="zh-CN" altLang="en-US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笑着骂</a:t>
            </a:r>
            <a:r>
              <a:rPr lang="en-US" altLang="zh-CN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”“</a:t>
            </a:r>
            <a:r>
              <a:rPr lang="zh-CN" altLang="en-US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饭后的</a:t>
            </a:r>
            <a:r>
              <a:rPr lang="zh-CN" altLang="en-US" sz="36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娱乐是看</a:t>
            </a:r>
            <a:r>
              <a:rPr lang="zh-CN" altLang="en-US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它爬树</a:t>
            </a:r>
            <a:r>
              <a:rPr lang="en-US" altLang="zh-CN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"</a:t>
            </a:r>
            <a:r>
              <a:rPr lang="zh-CN" altLang="en-US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等。</a:t>
            </a:r>
            <a:r>
              <a:rPr lang="en-US" altLang="zh-CN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dirty="0">
                <a:latin typeface="Calibri" panose="020F0502020204030204" pitchFamily="34" charset="0"/>
              </a:rPr>
              <a:t/>
            </a:r>
            <a:br>
              <a:rPr lang="en-US" altLang="zh-CN" dirty="0">
                <a:latin typeface="Calibri" panose="020F0502020204030204" pitchFamily="34" charset="0"/>
              </a:rPr>
            </a:br>
            <a:endParaRPr lang="zh-CN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59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矩形 2"/>
          <p:cNvSpPr>
            <a:spLocks noChangeArrowheads="1"/>
          </p:cNvSpPr>
          <p:nvPr/>
        </p:nvSpPr>
        <p:spPr bwMode="auto">
          <a:xfrm>
            <a:off x="866273" y="1892968"/>
            <a:ext cx="9689431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这只猫最终亡失了。对于这只猫</a:t>
            </a:r>
            <a:r>
              <a:rPr lang="zh-CN" altLang="en-US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的</a:t>
            </a:r>
            <a:r>
              <a:rPr lang="en-US" altLang="zh-CN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“</a:t>
            </a:r>
            <a:r>
              <a:rPr lang="zh-CN" altLang="en-US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亡失</a:t>
            </a:r>
            <a:r>
              <a:rPr lang="en-US" altLang="zh-CN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”</a:t>
            </a:r>
            <a:r>
              <a:rPr lang="zh-CN" altLang="en-US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，三妹</a:t>
            </a:r>
            <a:r>
              <a:rPr lang="en-US" altLang="zh-CN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“</a:t>
            </a:r>
            <a:r>
              <a:rPr lang="zh-CN" altLang="en-US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很</a:t>
            </a: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不</a:t>
            </a:r>
            <a:r>
              <a:rPr lang="zh-CN" altLang="en-US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高兴</a:t>
            </a:r>
            <a:r>
              <a:rPr lang="en-US" altLang="zh-CN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”</a:t>
            </a:r>
            <a:r>
              <a:rPr lang="zh-CN" altLang="en-US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作者也</a:t>
            </a:r>
            <a:r>
              <a:rPr lang="zh-CN" altLang="en-US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是</a:t>
            </a:r>
            <a:r>
              <a:rPr lang="en-US" altLang="zh-CN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“</a:t>
            </a:r>
            <a:r>
              <a:rPr lang="zh-CN" altLang="en-US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怅然</a:t>
            </a:r>
            <a:r>
              <a:rPr lang="en-US" altLang="zh-CN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”“</a:t>
            </a:r>
            <a:r>
              <a:rPr lang="zh-CN" altLang="en-US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愤恨</a:t>
            </a:r>
            <a:r>
              <a:rPr lang="en-US" altLang="zh-CN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”</a:t>
            </a:r>
            <a:r>
              <a:rPr lang="zh-CN" altLang="en-US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“</a:t>
            </a:r>
            <a:r>
              <a:rPr lang="zh-CN" altLang="en-US" sz="3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诅骂</a:t>
            </a:r>
            <a:r>
              <a:rPr lang="zh-CN" altLang="en-US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” 。</a:t>
            </a:r>
            <a:r>
              <a:rPr lang="en-US" altLang="zh-CN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dirty="0">
                <a:latin typeface="Calibri" panose="020F0502020204030204" pitchFamily="34" charset="0"/>
              </a:rPr>
              <a:t/>
            </a:r>
            <a:br>
              <a:rPr lang="en-US" altLang="zh-CN" dirty="0">
                <a:latin typeface="Calibri" panose="020F0502020204030204" pitchFamily="34" charset="0"/>
              </a:rPr>
            </a:b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0420" name="AutoShape 2" descr="http://www.gg88.net/A002/Wallpapers/G0010/GG88.COM_4.jpg"/>
          <p:cNvSpPr>
            <a:spLocks noChangeAspect="1" noChangeArrowheads="1"/>
          </p:cNvSpPr>
          <p:nvPr/>
        </p:nvSpPr>
        <p:spPr bwMode="auto">
          <a:xfrm>
            <a:off x="1587500" y="-128588"/>
            <a:ext cx="3048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0421" name="AutoShape 4" descr="http://www.gg88.net/A002/Wallpapers/G0010/GG88.COM_4.jpg"/>
          <p:cNvSpPr>
            <a:spLocks noChangeAspect="1" noChangeArrowheads="1"/>
          </p:cNvSpPr>
          <p:nvPr/>
        </p:nvSpPr>
        <p:spPr bwMode="auto">
          <a:xfrm>
            <a:off x="1587500" y="-128588"/>
            <a:ext cx="3048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0422" name="AutoShape 8" descr="http://www.photophoto.cn/m65/018/076/0180760027.jpg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679575" y="-136525"/>
            <a:ext cx="3048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60423" name="AutoShape 10" descr="http://www.photophoto.cn/m65/018/076/0180760027.jpg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679575" y="-136525"/>
            <a:ext cx="3048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0863" y="4411579"/>
            <a:ext cx="8165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</a:rPr>
              <a:t>作者在这里“怨恨”、咒骂的谁呢？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39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autoUpdateAnimBg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1" name="Group 3"/>
          <p:cNvGraphicFramePr>
            <a:graphicFrameLocks noGrp="1"/>
          </p:cNvGraphicFramePr>
          <p:nvPr/>
        </p:nvGraphicFramePr>
        <p:xfrm>
          <a:off x="866274" y="981074"/>
          <a:ext cx="10908630" cy="5708483"/>
        </p:xfrm>
        <a:graphic>
          <a:graphicData uri="http://schemas.openxmlformats.org/drawingml/2006/table">
            <a:tbl>
              <a:tblPr/>
              <a:tblGrid>
                <a:gridCol w="1959277"/>
                <a:gridCol w="1208872"/>
                <a:gridCol w="3449808"/>
                <a:gridCol w="1118412"/>
                <a:gridCol w="1122524"/>
                <a:gridCol w="1116356"/>
                <a:gridCol w="933381"/>
              </a:tblGrid>
              <a:tr h="154824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来 历</a:t>
                      </a:r>
                      <a:r>
                        <a:rPr kumimoji="0" lang="zh-CN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外    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性 情</a:t>
                      </a: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在家中的地位</a:t>
                      </a:r>
                      <a:r>
                        <a:rPr kumimoji="0" lang="zh-CN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结局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对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我</a:t>
                      </a: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的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影响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53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第一次：花白猫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—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1486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第二次：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小黄猫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—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14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26" name="Line 38"/>
          <p:cNvSpPr>
            <a:spLocks noChangeShapeType="1"/>
          </p:cNvSpPr>
          <p:nvPr/>
        </p:nvSpPr>
        <p:spPr bwMode="auto">
          <a:xfrm>
            <a:off x="834189" y="1577023"/>
            <a:ext cx="1872699" cy="891037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7" name="Line 39"/>
          <p:cNvSpPr>
            <a:spLocks noChangeShapeType="1"/>
          </p:cNvSpPr>
          <p:nvPr/>
        </p:nvSpPr>
        <p:spPr bwMode="auto">
          <a:xfrm>
            <a:off x="978568" y="1032282"/>
            <a:ext cx="1728320" cy="1405400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8" name="Text Box 40"/>
          <p:cNvSpPr txBox="1">
            <a:spLocks noChangeArrowheads="1"/>
          </p:cNvSpPr>
          <p:nvPr/>
        </p:nvSpPr>
        <p:spPr bwMode="auto">
          <a:xfrm rot="626248">
            <a:off x="1292549" y="2117893"/>
            <a:ext cx="6495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次别</a:t>
            </a:r>
          </a:p>
        </p:txBody>
      </p:sp>
      <p:sp>
        <p:nvSpPr>
          <p:cNvPr id="12329" name="Text Box 41"/>
          <p:cNvSpPr txBox="1">
            <a:spLocks noChangeArrowheads="1"/>
          </p:cNvSpPr>
          <p:nvPr/>
        </p:nvSpPr>
        <p:spPr bwMode="auto">
          <a:xfrm rot="1589347">
            <a:off x="1181562" y="1583591"/>
            <a:ext cx="12073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内 容</a:t>
            </a:r>
          </a:p>
        </p:txBody>
      </p:sp>
      <p:sp>
        <p:nvSpPr>
          <p:cNvPr id="12330" name="Text Box 42"/>
          <p:cNvSpPr txBox="1">
            <a:spLocks noChangeArrowheads="1"/>
          </p:cNvSpPr>
          <p:nvPr/>
        </p:nvSpPr>
        <p:spPr bwMode="auto">
          <a:xfrm rot="2162317">
            <a:off x="2099889" y="1152102"/>
            <a:ext cx="615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项 目</a:t>
            </a:r>
          </a:p>
        </p:txBody>
      </p:sp>
      <p:sp>
        <p:nvSpPr>
          <p:cNvPr id="12331" name="Text Box 43"/>
          <p:cNvSpPr txBox="1">
            <a:spLocks noChangeArrowheads="1"/>
          </p:cNvSpPr>
          <p:nvPr/>
        </p:nvSpPr>
        <p:spPr bwMode="auto">
          <a:xfrm>
            <a:off x="6580188" y="409576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332" name="Text Box 44"/>
          <p:cNvSpPr txBox="1">
            <a:spLocks noChangeArrowheads="1"/>
          </p:cNvSpPr>
          <p:nvPr/>
        </p:nvSpPr>
        <p:spPr bwMode="auto">
          <a:xfrm>
            <a:off x="2988020" y="2978616"/>
            <a:ext cx="10985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从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隔壁要</a:t>
            </a: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来的</a:t>
            </a:r>
          </a:p>
        </p:txBody>
      </p:sp>
      <p:sp>
        <p:nvSpPr>
          <p:cNvPr id="12333" name="Text Box 45"/>
          <p:cNvSpPr txBox="1">
            <a:spLocks noChangeArrowheads="1"/>
          </p:cNvSpPr>
          <p:nvPr/>
        </p:nvSpPr>
        <p:spPr bwMode="auto">
          <a:xfrm>
            <a:off x="2839959" y="5138182"/>
            <a:ext cx="13684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从舅舅</a:t>
            </a:r>
          </a:p>
          <a:p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家要来</a:t>
            </a:r>
          </a:p>
          <a:p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的</a:t>
            </a:r>
          </a:p>
        </p:txBody>
      </p:sp>
      <p:sp>
        <p:nvSpPr>
          <p:cNvPr id="12334" name="Text Box 46"/>
          <p:cNvSpPr txBox="1">
            <a:spLocks noChangeArrowheads="1"/>
          </p:cNvSpPr>
          <p:nvPr/>
        </p:nvSpPr>
        <p:spPr bwMode="auto">
          <a:xfrm>
            <a:off x="4440238" y="3040081"/>
            <a:ext cx="309721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花白的毛，很活</a:t>
            </a:r>
          </a:p>
          <a:p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泼，如带着泥土</a:t>
            </a:r>
          </a:p>
          <a:p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的白雪球似的。</a:t>
            </a:r>
          </a:p>
          <a:p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335" name="Text Box 47"/>
          <p:cNvSpPr txBox="1">
            <a:spLocks noChangeArrowheads="1"/>
          </p:cNvSpPr>
          <p:nvPr/>
        </p:nvSpPr>
        <p:spPr bwMode="auto">
          <a:xfrm>
            <a:off x="4442495" y="5271711"/>
            <a:ext cx="273685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浑身黄色的</a:t>
            </a:r>
          </a:p>
          <a:p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2336" name="Text Box 48"/>
          <p:cNvSpPr txBox="1">
            <a:spLocks noChangeArrowheads="1"/>
          </p:cNvSpPr>
          <p:nvPr/>
        </p:nvSpPr>
        <p:spPr bwMode="auto">
          <a:xfrm>
            <a:off x="7521670" y="3024974"/>
            <a:ext cx="119776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很活泼 </a:t>
            </a: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37" name="Text Box 49"/>
          <p:cNvSpPr txBox="1">
            <a:spLocks noChangeArrowheads="1"/>
          </p:cNvSpPr>
          <p:nvPr/>
        </p:nvSpPr>
        <p:spPr bwMode="auto">
          <a:xfrm>
            <a:off x="7585014" y="5085088"/>
            <a:ext cx="1439863" cy="118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更加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活泼</a:t>
            </a: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38" name="Text Box 50"/>
          <p:cNvSpPr txBox="1">
            <a:spLocks noChangeArrowheads="1"/>
          </p:cNvSpPr>
          <p:nvPr/>
        </p:nvSpPr>
        <p:spPr bwMode="auto">
          <a:xfrm>
            <a:off x="8761413" y="2948605"/>
            <a:ext cx="10795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宠 物</a:t>
            </a:r>
          </a:p>
        </p:txBody>
      </p:sp>
      <p:sp>
        <p:nvSpPr>
          <p:cNvPr id="12339" name="Text Box 51"/>
          <p:cNvSpPr txBox="1">
            <a:spLocks noChangeArrowheads="1"/>
          </p:cNvSpPr>
          <p:nvPr/>
        </p:nvSpPr>
        <p:spPr bwMode="auto">
          <a:xfrm>
            <a:off x="8905082" y="5207826"/>
            <a:ext cx="79216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宠 物</a:t>
            </a:r>
          </a:p>
        </p:txBody>
      </p:sp>
      <p:sp>
        <p:nvSpPr>
          <p:cNvPr id="12340" name="Text Box 52"/>
          <p:cNvSpPr txBox="1">
            <a:spLocks noChangeArrowheads="1"/>
          </p:cNvSpPr>
          <p:nvPr/>
        </p:nvSpPr>
        <p:spPr bwMode="auto">
          <a:xfrm>
            <a:off x="9927527" y="3012593"/>
            <a:ext cx="10795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病死</a:t>
            </a:r>
          </a:p>
        </p:txBody>
      </p:sp>
      <p:sp>
        <p:nvSpPr>
          <p:cNvPr id="12341" name="Text Box 53"/>
          <p:cNvSpPr txBox="1">
            <a:spLocks noChangeArrowheads="1"/>
          </p:cNvSpPr>
          <p:nvPr/>
        </p:nvSpPr>
        <p:spPr bwMode="auto">
          <a:xfrm>
            <a:off x="9804401" y="4919734"/>
            <a:ext cx="1081088" cy="2238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被一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个过路人</a:t>
            </a:r>
            <a:endParaRPr lang="en-US" altLang="zh-CN" sz="24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捉去</a:t>
            </a: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en-US" altLang="zh-CN" sz="2400" b="1" dirty="0" smtClean="0">
              <a:latin typeface="Arial" panose="020B0604020202020204" pitchFamily="34" charset="0"/>
            </a:endParaRPr>
          </a:p>
          <a:p>
            <a:pPr>
              <a:lnSpc>
                <a:spcPct val="6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</a:endParaRPr>
          </a:p>
          <a:p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342" name="Text Box 54"/>
          <p:cNvSpPr txBox="1">
            <a:spLocks noChangeArrowheads="1"/>
          </p:cNvSpPr>
          <p:nvPr/>
        </p:nvSpPr>
        <p:spPr bwMode="auto">
          <a:xfrm>
            <a:off x="10911937" y="3012593"/>
            <a:ext cx="1042987" cy="118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一缕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酸辛</a:t>
            </a: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43" name="Text Box 55"/>
          <p:cNvSpPr txBox="1">
            <a:spLocks noChangeArrowheads="1"/>
          </p:cNvSpPr>
          <p:nvPr/>
        </p:nvSpPr>
        <p:spPr bwMode="auto">
          <a:xfrm>
            <a:off x="10899899" y="4803300"/>
            <a:ext cx="1042987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怅然</a:t>
            </a:r>
          </a:p>
          <a:p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愤恨</a:t>
            </a:r>
          </a:p>
          <a:p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诅咒</a:t>
            </a:r>
          </a:p>
          <a:p>
            <a:r>
              <a:rPr lang="zh-CN" alt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路人</a:t>
            </a: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" name="标题 3"/>
          <p:cNvSpPr txBox="1">
            <a:spLocks/>
          </p:cNvSpPr>
          <p:nvPr/>
        </p:nvSpPr>
        <p:spPr>
          <a:xfrm>
            <a:off x="3048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483897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3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3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3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3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3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3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3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23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23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23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23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23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32" grpId="0" autoUpdateAnimBg="0"/>
      <p:bldP spid="12333" grpId="0" autoUpdateAnimBg="0"/>
      <p:bldP spid="12334" grpId="0" autoUpdateAnimBg="0"/>
      <p:bldP spid="12335" grpId="0" autoUpdateAnimBg="0"/>
      <p:bldP spid="12336" grpId="0" autoUpdateAnimBg="0"/>
      <p:bldP spid="12337" grpId="0" autoUpdateAnimBg="0"/>
      <p:bldP spid="12338" grpId="0" autoUpdateAnimBg="0"/>
      <p:bldP spid="12339" grpId="0" autoUpdateAnimBg="0"/>
      <p:bldP spid="12340" grpId="0" autoUpdateAnimBg="0"/>
      <p:bldP spid="12341" grpId="0" autoUpdateAnimBg="0"/>
      <p:bldP spid="12342" grpId="0" autoUpdateAnimBg="0"/>
      <p:bldP spid="1234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3"/>
          <p:cNvSpPr>
            <a:spLocks noGrp="1"/>
          </p:cNvSpPr>
          <p:nvPr>
            <p:ph type="title"/>
          </p:nvPr>
        </p:nvSpPr>
        <p:spPr>
          <a:xfrm>
            <a:off x="304800" y="0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作者简介</a:t>
            </a:r>
            <a:endParaRPr lang="zh-CN" altLang="en-US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1114007" y="1325563"/>
            <a:ext cx="10853403" cy="609397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/>
              <a:t>郑振铎</a:t>
            </a:r>
            <a:r>
              <a:rPr lang="zh-CN" altLang="zh-CN" sz="3600" b="1" dirty="0">
                <a:solidFill>
                  <a:srgbClr val="FF0000"/>
                </a:solidFill>
              </a:rPr>
              <a:t>（duó），</a:t>
            </a:r>
            <a:r>
              <a:rPr lang="zh-CN" altLang="zh-CN" sz="3600" b="1" dirty="0"/>
              <a:t>我国现代杰出的爱国主义者和社会活动家，又是著名作家、学者、文学评论家、文学史家、翻译家、艺术史家，也是国内外闻名的收藏家，训诂家</a:t>
            </a:r>
            <a:r>
              <a:rPr lang="zh-CN" altLang="zh-CN" sz="3600" b="1" dirty="0" smtClean="0"/>
              <a:t>。</a:t>
            </a:r>
            <a:endParaRPr lang="en-US" altLang="zh-CN" sz="3600" b="1" dirty="0" smtClean="0"/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</a:rPr>
              <a:t>曾创办我国最早的儿童刊物</a:t>
            </a:r>
            <a:r>
              <a:rPr lang="en-US" altLang="zh-CN" sz="3600" b="1" dirty="0">
                <a:latin typeface="+mn-ea"/>
              </a:rPr>
              <a:t>《</a:t>
            </a:r>
            <a:r>
              <a:rPr lang="zh-CN" altLang="en-US" sz="3600" b="1" dirty="0">
                <a:latin typeface="+mn-ea"/>
              </a:rPr>
              <a:t>儿童世界</a:t>
            </a:r>
            <a:r>
              <a:rPr lang="en-US" altLang="zh-CN" sz="3600" b="1" dirty="0">
                <a:latin typeface="+mn-ea"/>
              </a:rPr>
              <a:t>》</a:t>
            </a:r>
            <a:r>
              <a:rPr lang="zh-CN" altLang="en-US" sz="3600" b="1" dirty="0">
                <a:latin typeface="+mn-ea"/>
              </a:rPr>
              <a:t>，并主编</a:t>
            </a:r>
            <a:r>
              <a:rPr lang="en-US" altLang="zh-CN" sz="3600" b="1" dirty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</a:rPr>
              <a:t>小说月报</a:t>
            </a:r>
            <a:r>
              <a:rPr lang="en-US" altLang="zh-CN" sz="3600" b="1" dirty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3600" b="1" dirty="0">
                <a:latin typeface="+mn-ea"/>
              </a:rPr>
              <a:t>。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lnSpc>
                <a:spcPct val="150000"/>
              </a:lnSpc>
            </a:pPr>
            <a:endParaRPr lang="zh-CN" altLang="zh-CN" sz="3600" b="1" dirty="0"/>
          </a:p>
        </p:txBody>
      </p:sp>
    </p:spTree>
    <p:extLst>
      <p:ext uri="{BB962C8B-B14F-4D97-AF65-F5344CB8AC3E}">
        <p14:creationId xmlns:p14="http://schemas.microsoft.com/office/powerpoint/2010/main" val="369673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/>
          <p:cNvSpPr txBox="1">
            <a:spLocks/>
          </p:cNvSpPr>
          <p:nvPr/>
        </p:nvSpPr>
        <p:spPr>
          <a:xfrm>
            <a:off x="336885" y="53532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细读课文，了解第三只猫</a:t>
            </a:r>
            <a:endParaRPr lang="zh-CN" altLang="en-US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5644" y="2133600"/>
            <a:ext cx="1126155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E46C0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4000" b="1" dirty="0">
                <a:solidFill>
                  <a:srgbClr val="E46C0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sz="4000" b="1" dirty="0">
                <a:solidFill>
                  <a:srgbClr val="E46C0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第三只猫的</a:t>
            </a:r>
            <a:r>
              <a:rPr lang="en-US" altLang="zh-CN" sz="4000" b="1" dirty="0">
                <a:solidFill>
                  <a:srgbClr val="E46C0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"</a:t>
            </a:r>
            <a:r>
              <a:rPr lang="zh-CN" altLang="en-US" sz="4000" b="1" dirty="0">
                <a:solidFill>
                  <a:srgbClr val="E46C0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可厌</a:t>
            </a:r>
            <a:r>
              <a:rPr lang="en-US" altLang="zh-CN" sz="4000" b="1" dirty="0">
                <a:solidFill>
                  <a:srgbClr val="E46C0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"</a:t>
            </a:r>
            <a:r>
              <a:rPr lang="zh-CN" altLang="en-US" sz="4000" b="1" dirty="0">
                <a:solidFill>
                  <a:srgbClr val="E46C0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，是从哪些方面来描写的</a:t>
            </a:r>
            <a:r>
              <a:rPr lang="zh-CN" altLang="en-US" sz="4000" b="1" dirty="0" smtClean="0">
                <a:solidFill>
                  <a:srgbClr val="E46C0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？</a:t>
            </a:r>
            <a:endParaRPr lang="en-US" altLang="zh-CN" sz="4000" b="1" dirty="0" smtClean="0">
              <a:solidFill>
                <a:srgbClr val="E46C0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E46C0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4000" b="1" dirty="0" smtClean="0">
                <a:solidFill>
                  <a:srgbClr val="E46C0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、大家对第三只猫的态度？</a:t>
            </a:r>
            <a:endParaRPr lang="en-US" altLang="zh-CN" sz="4000" b="1" dirty="0" smtClean="0">
              <a:solidFill>
                <a:srgbClr val="E46C0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E46C0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en-US" sz="4000" b="1" dirty="0" smtClean="0">
                <a:solidFill>
                  <a:srgbClr val="E46C0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、第三只猫的结局？以及此时“我”的思想感情</a:t>
            </a:r>
            <a:endParaRPr lang="zh-CN" altLang="en-US" sz="4000" b="1" dirty="0">
              <a:solidFill>
                <a:srgbClr val="E46C0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1173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1" name="矩形 3"/>
          <p:cNvSpPr>
            <a:spLocks noChangeArrowheads="1"/>
          </p:cNvSpPr>
          <p:nvPr/>
        </p:nvSpPr>
        <p:spPr bwMode="auto">
          <a:xfrm>
            <a:off x="1732548" y="1347536"/>
            <a:ext cx="9053763" cy="3788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形态：</a:t>
            </a:r>
            <a:r>
              <a:rPr lang="en-US" altLang="zh-CN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不</a:t>
            </a:r>
            <a:r>
              <a:rPr lang="zh-CN" altLang="en-US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好看，又很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瘦</a:t>
            </a:r>
            <a:r>
              <a:rPr lang="en-US" altLang="zh-CN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毛被烧脱了好几块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” </a:t>
            </a:r>
            <a:endParaRPr lang="en-US" altLang="zh-CN" sz="4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8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性情：</a:t>
            </a:r>
            <a:r>
              <a:rPr lang="en-US" altLang="zh-CN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"</a:t>
            </a:r>
            <a:r>
              <a:rPr lang="zh-CN" altLang="en-US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忧郁</a:t>
            </a:r>
            <a:r>
              <a:rPr lang="en-US" altLang="zh-CN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""</a:t>
            </a:r>
            <a:r>
              <a:rPr lang="zh-CN" altLang="en-US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懒惰</a:t>
            </a:r>
            <a:r>
              <a:rPr lang="en-US" altLang="zh-CN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"</a:t>
            </a:r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r>
              <a:rPr lang="en-US" altLang="zh-CN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dirty="0">
                <a:latin typeface="Calibri" panose="020F0502020204030204" pitchFamily="34" charset="0"/>
              </a:rPr>
              <a:t/>
            </a:r>
            <a:br>
              <a:rPr lang="en-US" altLang="zh-CN" dirty="0">
                <a:latin typeface="Calibri" panose="020F0502020204030204" pitchFamily="34" charset="0"/>
              </a:rPr>
            </a:br>
            <a:endParaRPr lang="zh-CN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08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矩形 1"/>
          <p:cNvSpPr>
            <a:spLocks noChangeArrowheads="1"/>
          </p:cNvSpPr>
          <p:nvPr/>
        </p:nvSpPr>
        <p:spPr bwMode="auto">
          <a:xfrm>
            <a:off x="1679575" y="924618"/>
            <a:ext cx="800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第三</a:t>
            </a:r>
            <a:r>
              <a:rPr lang="zh-CN" altLang="en-US" sz="3600" b="1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只猫的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厌恶</a:t>
            </a:r>
            <a:endParaRPr lang="en-US" altLang="zh-CN" sz="3600" b="1" dirty="0" smtClean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7588" name="矩形 2"/>
          <p:cNvSpPr>
            <a:spLocks noChangeArrowheads="1"/>
          </p:cNvSpPr>
          <p:nvPr/>
        </p:nvSpPr>
        <p:spPr bwMode="auto">
          <a:xfrm>
            <a:off x="1679575" y="1779687"/>
            <a:ext cx="1031992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① </a:t>
            </a:r>
            <a:r>
              <a:rPr lang="en-US" altLang="zh-CN" sz="4000" b="1" dirty="0">
                <a:solidFill>
                  <a:srgbClr val="E46C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"</a:t>
            </a:r>
            <a:r>
              <a:rPr lang="zh-CN" altLang="en-US" sz="4000" b="1" dirty="0">
                <a:solidFill>
                  <a:srgbClr val="E46C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大家都不大喜欢</a:t>
            </a:r>
            <a:r>
              <a:rPr lang="zh-CN" altLang="en-US" sz="4000" b="1" dirty="0" smtClean="0">
                <a:solidFill>
                  <a:srgbClr val="E46C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</a:t>
            </a:r>
            <a:r>
              <a:rPr lang="en-US" altLang="zh-CN" sz="4000" b="1" dirty="0" smtClean="0">
                <a:solidFill>
                  <a:srgbClr val="E46C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</a:p>
          <a:p>
            <a:pPr eaLnBrk="1" hangingPunct="1"/>
            <a:r>
              <a:rPr lang="zh-CN" altLang="en-US" sz="40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②</a:t>
            </a:r>
            <a:r>
              <a:rPr lang="en-US" altLang="zh-CN" sz="4000" b="1" dirty="0" smtClean="0">
                <a:solidFill>
                  <a:srgbClr val="E46C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"</a:t>
            </a:r>
            <a:r>
              <a:rPr lang="zh-CN" altLang="en-US" sz="4000" b="1" dirty="0">
                <a:solidFill>
                  <a:srgbClr val="E46C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连三妹那样爱猫的，对于它也不加</a:t>
            </a:r>
            <a:r>
              <a:rPr lang="zh-CN" altLang="en-US" sz="4000" b="1" dirty="0" smtClean="0">
                <a:solidFill>
                  <a:srgbClr val="E46C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注意</a:t>
            </a:r>
            <a:r>
              <a:rPr lang="en-US" altLang="zh-CN" sz="4000" b="1" dirty="0" smtClean="0">
                <a:solidFill>
                  <a:srgbClr val="E46C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</a:p>
          <a:p>
            <a:pPr eaLnBrk="1" hangingPunct="1"/>
            <a:r>
              <a:rPr lang="zh-CN" altLang="en-US" sz="40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③</a:t>
            </a:r>
            <a:r>
              <a:rPr lang="zh-CN" altLang="en-US" sz="4000" b="1" dirty="0" smtClean="0">
                <a:solidFill>
                  <a:srgbClr val="E46C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</a:t>
            </a:r>
            <a:r>
              <a:rPr lang="zh-CN" altLang="en-US" sz="4000" b="1" dirty="0">
                <a:solidFill>
                  <a:srgbClr val="E46C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在我家仍是一只若有若无的动物</a:t>
            </a:r>
            <a:r>
              <a:rPr lang="zh-CN" altLang="en-US" sz="3600" b="1" dirty="0" smtClean="0">
                <a:solidFill>
                  <a:srgbClr val="E46C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7589" name="AutoShape 4" descr="http://www.csys.com.cn/Photo/UploadPhotos/200612/20061202174535904.jpg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679575" y="-136525"/>
            <a:ext cx="3048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79575" y="4136155"/>
            <a:ext cx="893783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第一、三句话是一般人的角度，第二句是个别人的角度，足见第三只猫被人厌恶的程度。</a:t>
            </a:r>
            <a:r>
              <a:rPr lang="en-US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/>
            </a:r>
            <a:b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19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矩形 1"/>
          <p:cNvSpPr>
            <a:spLocks noChangeArrowheads="1"/>
          </p:cNvSpPr>
          <p:nvPr/>
        </p:nvSpPr>
        <p:spPr bwMode="auto">
          <a:xfrm>
            <a:off x="1679575" y="924618"/>
            <a:ext cx="8001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第三</a:t>
            </a:r>
            <a:r>
              <a:rPr lang="zh-CN" altLang="en-US" sz="3600" b="1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只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猫死掉了</a:t>
            </a:r>
            <a:endParaRPr lang="en-US" altLang="zh-CN" sz="3600" b="1" dirty="0" smtClean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7588" name="矩形 2"/>
          <p:cNvSpPr>
            <a:spLocks noChangeArrowheads="1"/>
          </p:cNvSpPr>
          <p:nvPr/>
        </p:nvSpPr>
        <p:spPr bwMode="auto">
          <a:xfrm>
            <a:off x="1679575" y="1779687"/>
            <a:ext cx="1031992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C00000"/>
                </a:solidFill>
                <a:latin typeface="+mn-ea"/>
                <a:ea typeface="+mn-ea"/>
              </a:rPr>
              <a:t>作者用了“难过”一词表达自己痛苦的心情。相比以前两只猫的亡失，“难过”所表示痛苦要强烈的多，“我深感”内疚和自责。</a:t>
            </a:r>
            <a:endParaRPr lang="en-US" altLang="zh-CN" sz="3600" b="1" dirty="0" smtClean="0">
              <a:solidFill>
                <a:srgbClr val="C00000"/>
              </a:solidFill>
              <a:latin typeface="+mn-ea"/>
              <a:ea typeface="+mn-ea"/>
            </a:endParaRPr>
          </a:p>
          <a:p>
            <a:pPr eaLnBrk="1" hangingPunct="1"/>
            <a:endParaRPr lang="zh-CN" altLang="en-US" sz="36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7589" name="AutoShape 4" descr="http://www.csys.com.cn/Photo/UploadPhotos/200612/20061202174535904.jpg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679575" y="-136525"/>
            <a:ext cx="3048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79575" y="4496804"/>
            <a:ext cx="89378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导致第三只猫含冤而死的事件是什么？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246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/>
          <p:cNvSpPr txBox="1">
            <a:spLocks/>
          </p:cNvSpPr>
          <p:nvPr/>
        </p:nvSpPr>
        <p:spPr>
          <a:xfrm>
            <a:off x="336885" y="53532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小组讨论：</a:t>
            </a:r>
            <a:endParaRPr lang="zh-CN" altLang="en-US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4188" y="1860884"/>
            <a:ext cx="10395285" cy="3986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将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请芙蓉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鸟事件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的始末，按照故事发展的过程，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给每一情节拟一个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小标题（限定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2-4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个字）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说明为什么这样安排情节。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b="1" dirty="0">
                <a:solidFill>
                  <a:srgbClr val="E46C0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/>
            </a:r>
            <a:br>
              <a:rPr lang="en-US" altLang="zh-CN" sz="3200" b="1" dirty="0">
                <a:solidFill>
                  <a:srgbClr val="E46C0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3200" b="1" dirty="0">
                <a:solidFill>
                  <a:srgbClr val="E46C0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3200" b="1" dirty="0">
              <a:solidFill>
                <a:srgbClr val="E46C0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81331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539874" y="2149645"/>
            <a:ext cx="174783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买鸟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645801" y="2178613"/>
            <a:ext cx="174600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凝望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5803528" y="2133603"/>
            <a:ext cx="174600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怀疑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7961255" y="2149645"/>
            <a:ext cx="175435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蒙冤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10343867" y="2149645"/>
            <a:ext cx="174600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受罚</a:t>
            </a: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3373701" y="3987377"/>
            <a:ext cx="341130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真相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5" name="AutoShape 11"/>
          <p:cNvSpPr>
            <a:spLocks noChangeArrowheads="1"/>
          </p:cNvSpPr>
          <p:nvPr/>
        </p:nvSpPr>
        <p:spPr bwMode="auto">
          <a:xfrm>
            <a:off x="3007469" y="2448231"/>
            <a:ext cx="619905" cy="362158"/>
          </a:xfrm>
          <a:prstGeom prst="rightArrow">
            <a:avLst>
              <a:gd name="adj1" fmla="val 50000"/>
              <a:gd name="adj2" fmla="val 88021"/>
            </a:avLst>
          </a:prstGeom>
          <a:solidFill>
            <a:srgbClr val="000080"/>
          </a:solidFill>
          <a:ln w="9525" cap="flat" cmpd="sng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6" name="AutoShape 12"/>
          <p:cNvSpPr>
            <a:spLocks noChangeArrowheads="1"/>
          </p:cNvSpPr>
          <p:nvPr/>
        </p:nvSpPr>
        <p:spPr bwMode="auto">
          <a:xfrm>
            <a:off x="5079356" y="2413032"/>
            <a:ext cx="755623" cy="362158"/>
          </a:xfrm>
          <a:prstGeom prst="rightArrow">
            <a:avLst>
              <a:gd name="adj1" fmla="val 50000"/>
              <a:gd name="adj2" fmla="val 88021"/>
            </a:avLst>
          </a:prstGeom>
          <a:solidFill>
            <a:srgbClr val="000080"/>
          </a:solidFill>
          <a:ln w="9525" cap="flat" cmpd="sng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7" name="AutoShape 13"/>
          <p:cNvSpPr>
            <a:spLocks noChangeArrowheads="1"/>
          </p:cNvSpPr>
          <p:nvPr/>
        </p:nvSpPr>
        <p:spPr bwMode="auto">
          <a:xfrm>
            <a:off x="7324170" y="2443522"/>
            <a:ext cx="619905" cy="362158"/>
          </a:xfrm>
          <a:prstGeom prst="rightArrow">
            <a:avLst>
              <a:gd name="adj1" fmla="val 50000"/>
              <a:gd name="adj2" fmla="val 88021"/>
            </a:avLst>
          </a:prstGeom>
          <a:solidFill>
            <a:srgbClr val="000080"/>
          </a:solidFill>
          <a:ln w="9525" cap="flat" cmpd="sng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8" name="AutoShape 14"/>
          <p:cNvSpPr>
            <a:spLocks noChangeArrowheads="1"/>
          </p:cNvSpPr>
          <p:nvPr/>
        </p:nvSpPr>
        <p:spPr bwMode="auto">
          <a:xfrm>
            <a:off x="2431693" y="4221797"/>
            <a:ext cx="619905" cy="362158"/>
          </a:xfrm>
          <a:prstGeom prst="rightArrow">
            <a:avLst>
              <a:gd name="adj1" fmla="val 50000"/>
              <a:gd name="adj2" fmla="val 88021"/>
            </a:avLst>
          </a:prstGeom>
          <a:solidFill>
            <a:srgbClr val="000080"/>
          </a:solidFill>
          <a:ln w="9525" cap="flat" cmpd="sng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9" name="AutoShape 15"/>
          <p:cNvSpPr>
            <a:spLocks noChangeArrowheads="1"/>
          </p:cNvSpPr>
          <p:nvPr/>
        </p:nvSpPr>
        <p:spPr bwMode="auto">
          <a:xfrm>
            <a:off x="9715610" y="2413032"/>
            <a:ext cx="619905" cy="362158"/>
          </a:xfrm>
          <a:prstGeom prst="rightArrow">
            <a:avLst>
              <a:gd name="adj1" fmla="val 50000"/>
              <a:gd name="adj2" fmla="val 88021"/>
            </a:avLst>
          </a:prstGeom>
          <a:solidFill>
            <a:srgbClr val="000080"/>
          </a:solidFill>
          <a:ln w="9525" cap="flat" cmpd="sng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6204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/>
      <p:bldP spid="21511" grpId="0"/>
      <p:bldP spid="21512" grpId="0"/>
      <p:bldP spid="21513" grpId="0"/>
      <p:bldP spid="21514" grpId="0"/>
      <p:bldP spid="21515" grpId="0" animBg="1"/>
      <p:bldP spid="21516" grpId="0" animBg="1"/>
      <p:bldP spid="21517" grpId="0" animBg="1"/>
      <p:bldP spid="21518" grpId="0" animBg="1"/>
      <p:bldP spid="215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99411" y="898358"/>
            <a:ext cx="9833811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五个情节是详细述谈第三只猫的不幸遭遇，把读者置于疑云中。直到最后一个情节，才用寥寥数语揭示真相，于是疑云顿开。这样安排，不仅</a:t>
            </a:r>
            <a:r>
              <a:rPr lang="zh-CN" altLang="en-US" sz="40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使情节显得曲折跌宕，而且容易激起读者对第三只猫的同情与怜悯</a:t>
            </a:r>
            <a:r>
              <a:rPr lang="zh-CN" altLang="en-US" sz="4000" b="1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r>
              <a:rPr lang="en-US" altLang="zh-CN" sz="4000" b="1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3600" b="1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/>
            </a:r>
            <a:br>
              <a:rPr lang="en-US" altLang="zh-CN" sz="3600" b="1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endParaRPr lang="zh-CN" altLang="en-US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33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5" name="Group 3"/>
          <p:cNvGraphicFramePr>
            <a:graphicFrameLocks noGrp="1"/>
          </p:cNvGraphicFramePr>
          <p:nvPr/>
        </p:nvGraphicFramePr>
        <p:xfrm>
          <a:off x="978569" y="765176"/>
          <a:ext cx="10491536" cy="5400675"/>
        </p:xfrm>
        <a:graphic>
          <a:graphicData uri="http://schemas.openxmlformats.org/drawingml/2006/table">
            <a:tbl>
              <a:tblPr/>
              <a:tblGrid>
                <a:gridCol w="2641250"/>
                <a:gridCol w="1050257"/>
                <a:gridCol w="2992632"/>
                <a:gridCol w="971187"/>
                <a:gridCol w="972906"/>
                <a:gridCol w="969468"/>
                <a:gridCol w="893836"/>
              </a:tblGrid>
              <a:tr h="20633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+mn-ea"/>
                          <a:ea typeface="+mn-ea"/>
                        </a:rPr>
                        <a:t>来历</a:t>
                      </a:r>
                      <a:r>
                        <a:rPr kumimoji="0" lang="zh-CN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+mn-ea"/>
                          <a:ea typeface="+mn-ea"/>
                        </a:rPr>
                        <a:t>外貌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+mn-ea"/>
                          <a:ea typeface="+mn-ea"/>
                        </a:rPr>
                        <a:t>性情</a:t>
                      </a: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+mn-ea"/>
                          <a:ea typeface="+mn-ea"/>
                        </a:rPr>
                        <a:t>在家中的地位</a:t>
                      </a: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结局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对我的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影响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72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第三次：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丑猫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15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—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34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42" name="Line 30"/>
          <p:cNvSpPr>
            <a:spLocks noChangeShapeType="1"/>
          </p:cNvSpPr>
          <p:nvPr/>
        </p:nvSpPr>
        <p:spPr bwMode="auto">
          <a:xfrm>
            <a:off x="1042737" y="836613"/>
            <a:ext cx="2454442" cy="1986798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3" name="Line 31"/>
          <p:cNvSpPr>
            <a:spLocks noChangeShapeType="1"/>
          </p:cNvSpPr>
          <p:nvPr/>
        </p:nvSpPr>
        <p:spPr bwMode="auto">
          <a:xfrm>
            <a:off x="2261937" y="776289"/>
            <a:ext cx="1254961" cy="1989554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4" name="Text Box 32"/>
          <p:cNvSpPr txBox="1">
            <a:spLocks noChangeArrowheads="1"/>
          </p:cNvSpPr>
          <p:nvPr/>
        </p:nvSpPr>
        <p:spPr bwMode="auto">
          <a:xfrm rot="626248">
            <a:off x="2059038" y="2275166"/>
            <a:ext cx="77777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次  别</a:t>
            </a:r>
          </a:p>
        </p:txBody>
      </p:sp>
      <p:sp>
        <p:nvSpPr>
          <p:cNvPr id="13345" name="Text Box 33"/>
          <p:cNvSpPr txBox="1">
            <a:spLocks noChangeArrowheads="1"/>
          </p:cNvSpPr>
          <p:nvPr/>
        </p:nvSpPr>
        <p:spPr bwMode="auto">
          <a:xfrm rot="1589347">
            <a:off x="1874453" y="1303660"/>
            <a:ext cx="79101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内 容</a:t>
            </a:r>
          </a:p>
        </p:txBody>
      </p:sp>
      <p:sp>
        <p:nvSpPr>
          <p:cNvPr id="13346" name="Text Box 34"/>
          <p:cNvSpPr txBox="1">
            <a:spLocks noChangeArrowheads="1"/>
          </p:cNvSpPr>
          <p:nvPr/>
        </p:nvSpPr>
        <p:spPr bwMode="auto">
          <a:xfrm rot="2162317">
            <a:off x="2566988" y="1196976"/>
            <a:ext cx="7604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项 目</a:t>
            </a:r>
          </a:p>
        </p:txBody>
      </p:sp>
      <p:sp>
        <p:nvSpPr>
          <p:cNvPr id="13347" name="Text Box 35"/>
          <p:cNvSpPr txBox="1">
            <a:spLocks noChangeArrowheads="1"/>
          </p:cNvSpPr>
          <p:nvPr/>
        </p:nvSpPr>
        <p:spPr bwMode="auto">
          <a:xfrm>
            <a:off x="6580188" y="409576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348" name="Text Box 36"/>
          <p:cNvSpPr txBox="1">
            <a:spLocks noChangeArrowheads="1"/>
          </p:cNvSpPr>
          <p:nvPr/>
        </p:nvSpPr>
        <p:spPr bwMode="auto">
          <a:xfrm>
            <a:off x="3746956" y="3500439"/>
            <a:ext cx="1131887" cy="141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遭人遗</a:t>
            </a:r>
          </a:p>
          <a:p>
            <a:pPr>
              <a:lnSpc>
                <a:spcPct val="160000"/>
              </a:lnSpc>
            </a:pPr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弃，拾</a:t>
            </a:r>
          </a:p>
          <a:p>
            <a:pPr>
              <a:lnSpc>
                <a:spcPct val="160000"/>
              </a:lnSpc>
            </a:pPr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来的。</a:t>
            </a:r>
          </a:p>
        </p:txBody>
      </p:sp>
      <p:sp>
        <p:nvSpPr>
          <p:cNvPr id="13349" name="Text Box 37"/>
          <p:cNvSpPr txBox="1">
            <a:spLocks noChangeArrowheads="1"/>
          </p:cNvSpPr>
          <p:nvPr/>
        </p:nvSpPr>
        <p:spPr bwMode="auto">
          <a:xfrm>
            <a:off x="5017753" y="3295651"/>
            <a:ext cx="272415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毛色花白，并不好看，又很瘦，烧脱了好几块毛之后，样子更难看了。</a:t>
            </a:r>
          </a:p>
          <a:p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13350" name="Text Box 38"/>
          <p:cNvSpPr txBox="1">
            <a:spLocks noChangeArrowheads="1"/>
          </p:cNvSpPr>
          <p:nvPr/>
        </p:nvSpPr>
        <p:spPr bwMode="auto">
          <a:xfrm>
            <a:off x="7616029" y="3213101"/>
            <a:ext cx="1366838" cy="1311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不活泼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  忧郁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  懒惰 </a:t>
            </a: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51" name="Text Box 39"/>
          <p:cNvSpPr txBox="1">
            <a:spLocks noChangeArrowheads="1"/>
          </p:cNvSpPr>
          <p:nvPr/>
        </p:nvSpPr>
        <p:spPr bwMode="auto">
          <a:xfrm>
            <a:off x="8642349" y="3185400"/>
            <a:ext cx="12954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若有若</a:t>
            </a:r>
          </a:p>
          <a:p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无，大</a:t>
            </a:r>
          </a:p>
          <a:p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家不喜</a:t>
            </a:r>
          </a:p>
          <a:p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欢，不</a:t>
            </a:r>
          </a:p>
          <a:p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大注意</a:t>
            </a:r>
          </a:p>
          <a:p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它</a:t>
            </a:r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13352" name="Text Box 40"/>
          <p:cNvSpPr txBox="1">
            <a:spLocks noChangeArrowheads="1"/>
          </p:cNvSpPr>
          <p:nvPr/>
        </p:nvSpPr>
        <p:spPr bwMode="auto">
          <a:xfrm>
            <a:off x="9786938" y="3185400"/>
            <a:ext cx="1203325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被我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打伤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致死</a:t>
            </a:r>
          </a:p>
        </p:txBody>
      </p:sp>
      <p:sp>
        <p:nvSpPr>
          <p:cNvPr id="13353" name="Text Box 41"/>
          <p:cNvSpPr txBox="1">
            <a:spLocks noChangeArrowheads="1"/>
          </p:cNvSpPr>
          <p:nvPr/>
        </p:nvSpPr>
        <p:spPr bwMode="auto">
          <a:xfrm>
            <a:off x="10642602" y="3500439"/>
            <a:ext cx="1492250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更难过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得多。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永不养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猫。</a:t>
            </a: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0020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3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3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8" grpId="0" autoUpdateAnimBg="0"/>
      <p:bldP spid="13349" grpId="0" autoUpdateAnimBg="0"/>
      <p:bldP spid="13350" grpId="0" autoUpdateAnimBg="0"/>
      <p:bldP spid="13351" grpId="0" autoUpdateAnimBg="0"/>
      <p:bldP spid="13352" grpId="0" autoUpdateAnimBg="0"/>
      <p:bldP spid="13353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/>
          <p:cNvSpPr txBox="1">
            <a:spLocks/>
          </p:cNvSpPr>
          <p:nvPr/>
        </p:nvSpPr>
        <p:spPr>
          <a:xfrm>
            <a:off x="336885" y="53532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小组讨论：</a:t>
            </a:r>
            <a:endParaRPr lang="zh-CN" altLang="en-US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4188" y="1860884"/>
            <a:ext cx="1039528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、作者总共写了三次养猫的经历，哪一次是详写？为什么不单写这一次，而要写另外两次呢？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、三次养猫，我感情有什么变化？</a:t>
            </a:r>
            <a:endParaRPr lang="zh-CN" altLang="en-US" sz="3200" b="1" dirty="0">
              <a:solidFill>
                <a:srgbClr val="E46C0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01050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026568" y="1331495"/>
            <a:ext cx="168367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ea typeface="黑体" panose="02010609060101010101" pitchFamily="49" charset="-122"/>
              </a:rPr>
              <a:t>铺垫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026568" y="2312321"/>
            <a:ext cx="12954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ea typeface="黑体" panose="02010609060101010101" pitchFamily="49" charset="-122"/>
              </a:rPr>
              <a:t>对比</a:t>
            </a:r>
          </a:p>
        </p:txBody>
      </p:sp>
      <p:sp>
        <p:nvSpPr>
          <p:cNvPr id="14343" name="AutoShape 7"/>
          <p:cNvSpPr>
            <a:spLocks noChangeArrowheads="1"/>
          </p:cNvSpPr>
          <p:nvPr/>
        </p:nvSpPr>
        <p:spPr bwMode="auto">
          <a:xfrm>
            <a:off x="5519738" y="1685438"/>
            <a:ext cx="381000" cy="1066800"/>
          </a:xfrm>
          <a:prstGeom prst="curvedLeftArrow">
            <a:avLst>
              <a:gd name="adj1" fmla="val 56000"/>
              <a:gd name="adj2" fmla="val 112000"/>
              <a:gd name="adj3" fmla="val 33333"/>
            </a:avLst>
          </a:prstGeom>
          <a:solidFill>
            <a:srgbClr val="FFCCFF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737810" y="3753852"/>
            <a:ext cx="1039528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、来历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、形态和性情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、本领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72013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3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4511676" y="1196976"/>
            <a:ext cx="1439863" cy="196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</a:rPr>
              <a:t> 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en-US" altLang="zh-CN" sz="3600" b="1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en-US" altLang="zh-CN" sz="3600" b="1">
              <a:solidFill>
                <a:srgbClr val="0000FF"/>
              </a:solidFill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7981073" y="2629754"/>
            <a:ext cx="32385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 err="1">
                <a:solidFill>
                  <a:srgbClr val="FF3300"/>
                </a:solidFill>
                <a:latin typeface="Arial" panose="020B0604020202020204" pitchFamily="34" charset="0"/>
              </a:rPr>
              <a:t>chàng</a:t>
            </a:r>
            <a:r>
              <a:rPr lang="en-US" altLang="zh-CN" sz="4800" b="1" dirty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3300"/>
                </a:solidFill>
                <a:latin typeface="Arial" panose="020B0604020202020204" pitchFamily="34" charset="0"/>
              </a:rPr>
              <a:t>rán</a:t>
            </a:r>
            <a:r>
              <a:rPr lang="en-US" altLang="zh-CN" sz="4800" b="1" dirty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219201" y="1428013"/>
            <a:ext cx="235743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660033"/>
                </a:solidFill>
                <a:ea typeface="黑体" panose="02010609060101010101" pitchFamily="49" charset="-122"/>
              </a:rPr>
              <a:t>污</a:t>
            </a:r>
            <a:r>
              <a:rPr lang="zh-CN" altLang="en-US" sz="4800" b="1" u="sng" dirty="0">
                <a:solidFill>
                  <a:srgbClr val="660033"/>
                </a:solidFill>
                <a:ea typeface="黑体" panose="02010609060101010101" pitchFamily="49" charset="-122"/>
              </a:rPr>
              <a:t>涩</a:t>
            </a:r>
            <a:r>
              <a:rPr lang="zh-CN" altLang="en-US" sz="6600" b="1" dirty="0">
                <a:solidFill>
                  <a:srgbClr val="660033"/>
                </a:solidFill>
              </a:rPr>
              <a:t> 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2855913" y="2642921"/>
            <a:ext cx="3744912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 err="1">
                <a:solidFill>
                  <a:srgbClr val="0000FF"/>
                </a:solidFill>
              </a:rPr>
              <a:t>sǒng</a:t>
            </a:r>
            <a:r>
              <a:rPr lang="en-US" altLang="zh-CN" sz="4800" b="1" dirty="0">
                <a:solidFill>
                  <a:srgbClr val="0000FF"/>
                </a:solidFill>
              </a:rPr>
              <a:t>  </a:t>
            </a:r>
            <a:r>
              <a:rPr lang="en-US" altLang="zh-CN" sz="4800" b="1" dirty="0" err="1">
                <a:solidFill>
                  <a:srgbClr val="0000FF"/>
                </a:solidFill>
              </a:rPr>
              <a:t>yǒng</a:t>
            </a:r>
            <a:endParaRPr lang="zh-CN" altLang="en-US" sz="4800" b="1" dirty="0">
              <a:solidFill>
                <a:srgbClr val="0000FF"/>
              </a:solidFill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6001004" y="4743413"/>
            <a:ext cx="525621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 err="1">
                <a:solidFill>
                  <a:srgbClr val="0000FF"/>
                </a:solidFill>
              </a:rPr>
              <a:t>wàng</a:t>
            </a:r>
            <a:r>
              <a:rPr lang="en-US" altLang="zh-CN" sz="4800" b="1" dirty="0">
                <a:solidFill>
                  <a:srgbClr val="0000FF"/>
                </a:solidFill>
              </a:rPr>
              <a:t> </a:t>
            </a:r>
            <a:r>
              <a:rPr lang="en-US" altLang="zh-CN" sz="4800" b="1" dirty="0" err="1">
                <a:solidFill>
                  <a:srgbClr val="0000FF"/>
                </a:solidFill>
              </a:rPr>
              <a:t>xià</a:t>
            </a:r>
            <a:r>
              <a:rPr lang="en-US" altLang="zh-CN" sz="4800" b="1" dirty="0">
                <a:solidFill>
                  <a:srgbClr val="0000FF"/>
                </a:solidFill>
              </a:rPr>
              <a:t> </a:t>
            </a:r>
            <a:r>
              <a:rPr lang="en-US" altLang="zh-CN" sz="4800" b="1" dirty="0" err="1">
                <a:solidFill>
                  <a:srgbClr val="0000FF"/>
                </a:solidFill>
              </a:rPr>
              <a:t>duàn</a:t>
            </a:r>
            <a:r>
              <a:rPr lang="en-US" altLang="zh-CN" sz="4800" b="1" dirty="0">
                <a:solidFill>
                  <a:srgbClr val="0000FF"/>
                </a:solidFill>
              </a:rPr>
              <a:t> </a:t>
            </a:r>
            <a:r>
              <a:rPr lang="en-US" altLang="zh-CN" sz="4800" b="1" dirty="0" err="1">
                <a:solidFill>
                  <a:srgbClr val="0000FF"/>
                </a:solidFill>
              </a:rPr>
              <a:t>yǔ</a:t>
            </a:r>
            <a:endParaRPr lang="en-US" altLang="zh-CN" sz="4800" b="1" dirty="0">
              <a:solidFill>
                <a:srgbClr val="0000FF"/>
              </a:solidFill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7981073" y="1618309"/>
            <a:ext cx="31686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 err="1">
                <a:solidFill>
                  <a:srgbClr val="0000FF"/>
                </a:solidFill>
              </a:rPr>
              <a:t>hóng</a:t>
            </a:r>
            <a:r>
              <a:rPr lang="en-US" altLang="zh-CN" sz="4800" b="1" dirty="0">
                <a:solidFill>
                  <a:srgbClr val="0000FF"/>
                </a:solidFill>
              </a:rPr>
              <a:t> </a:t>
            </a:r>
            <a:r>
              <a:rPr lang="en-US" altLang="zh-CN" sz="4800" b="1" dirty="0" err="1">
                <a:solidFill>
                  <a:srgbClr val="0000FF"/>
                </a:solidFill>
              </a:rPr>
              <a:t>líng</a:t>
            </a:r>
            <a:endParaRPr lang="en-US" altLang="zh-CN" sz="4800" b="1" dirty="0">
              <a:solidFill>
                <a:srgbClr val="0000FF"/>
              </a:solidFill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8076407" y="3931895"/>
            <a:ext cx="2303462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 err="1">
                <a:solidFill>
                  <a:srgbClr val="0000FF"/>
                </a:solidFill>
              </a:rPr>
              <a:t>bēichǔ</a:t>
            </a:r>
            <a:endParaRPr lang="en-US" altLang="zh-CN" sz="4800" b="1" dirty="0">
              <a:solidFill>
                <a:srgbClr val="0000FF"/>
              </a:solidFill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2928940" y="3812697"/>
            <a:ext cx="2735262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 err="1">
                <a:solidFill>
                  <a:srgbClr val="0000FF"/>
                </a:solidFill>
              </a:rPr>
              <a:t>quán</a:t>
            </a:r>
            <a:r>
              <a:rPr lang="en-US" altLang="zh-CN" sz="4800" b="1" dirty="0">
                <a:solidFill>
                  <a:srgbClr val="0000FF"/>
                </a:solidFill>
              </a:rPr>
              <a:t> </a:t>
            </a:r>
            <a:r>
              <a:rPr lang="en-US" altLang="zh-CN" sz="4800" b="1" dirty="0" err="1">
                <a:solidFill>
                  <a:srgbClr val="0000FF"/>
                </a:solidFill>
              </a:rPr>
              <a:t>fú</a:t>
            </a:r>
            <a:endParaRPr lang="en-US" altLang="zh-CN" sz="4800" b="1" dirty="0">
              <a:solidFill>
                <a:srgbClr val="0000FF"/>
              </a:solidFill>
            </a:endParaRP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3325815" y="1452300"/>
            <a:ext cx="187166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 err="1">
                <a:solidFill>
                  <a:srgbClr val="0000FF"/>
                </a:solidFill>
              </a:rPr>
              <a:t>wū</a:t>
            </a:r>
            <a:r>
              <a:rPr lang="en-US" altLang="zh-CN" sz="4800" b="1" dirty="0">
                <a:solidFill>
                  <a:srgbClr val="0000FF"/>
                </a:solidFill>
              </a:rPr>
              <a:t> </a:t>
            </a:r>
            <a:r>
              <a:rPr lang="en-US" altLang="zh-CN" sz="4800" b="1" dirty="0" err="1">
                <a:solidFill>
                  <a:srgbClr val="0000FF"/>
                </a:solidFill>
              </a:rPr>
              <a:t>sè</a:t>
            </a:r>
            <a:endParaRPr lang="en-US" altLang="zh-CN" sz="4800" b="1" dirty="0">
              <a:solidFill>
                <a:srgbClr val="0000FF"/>
              </a:solidFill>
            </a:endParaRP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2688433" y="5054675"/>
            <a:ext cx="2808288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 err="1">
                <a:solidFill>
                  <a:srgbClr val="0000FF"/>
                </a:solidFill>
              </a:rPr>
              <a:t>chéng</a:t>
            </a:r>
            <a:r>
              <a:rPr lang="en-US" altLang="zh-CN" sz="4800" b="1" dirty="0">
                <a:solidFill>
                  <a:srgbClr val="0000FF"/>
                </a:solidFill>
              </a:rPr>
              <a:t> </a:t>
            </a:r>
            <a:r>
              <a:rPr lang="en-US" altLang="zh-CN" sz="4800" b="1" dirty="0" err="1">
                <a:solidFill>
                  <a:srgbClr val="0000FF"/>
                </a:solidFill>
              </a:rPr>
              <a:t>jiè</a:t>
            </a:r>
            <a:endParaRPr lang="en-US" altLang="zh-CN" sz="4800" b="1" dirty="0">
              <a:solidFill>
                <a:srgbClr val="0000FF"/>
              </a:solidFill>
            </a:endParaRP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6024563" y="5654796"/>
            <a:ext cx="4103687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660033"/>
                </a:solidFill>
                <a:ea typeface="黑体" panose="02010609060101010101" pitchFamily="49" charset="-122"/>
              </a:rPr>
              <a:t>妄下断语</a:t>
            </a:r>
            <a:endParaRPr lang="zh-CN" altLang="en-US" sz="4800" b="1" u="sng" dirty="0">
              <a:solidFill>
                <a:srgbClr val="660033"/>
              </a:solidFill>
              <a:ea typeface="黑体" panose="02010609060101010101" pitchFamily="49" charset="-122"/>
            </a:endParaRPr>
          </a:p>
          <a:p>
            <a:endParaRPr lang="zh-CN" altLang="en-US" sz="6600" b="1" u="sng" dirty="0">
              <a:solidFill>
                <a:srgbClr val="660033"/>
              </a:solidFill>
            </a:endParaRP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6240883" y="3908852"/>
            <a:ext cx="22320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660033"/>
                </a:solidFill>
                <a:ea typeface="黑体" panose="02010609060101010101" pitchFamily="49" charset="-122"/>
              </a:rPr>
              <a:t>悲楚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1128713" y="3838243"/>
            <a:ext cx="223202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1" u="sng" dirty="0">
                <a:solidFill>
                  <a:srgbClr val="660033"/>
                </a:solidFill>
                <a:ea typeface="黑体" panose="02010609060101010101" pitchFamily="49" charset="-122"/>
              </a:rPr>
              <a:t>蜷</a:t>
            </a:r>
            <a:r>
              <a:rPr lang="zh-CN" altLang="en-US" sz="4800" b="1" dirty="0">
                <a:solidFill>
                  <a:srgbClr val="660033"/>
                </a:solidFill>
                <a:ea typeface="黑体" panose="02010609060101010101" pitchFamily="49" charset="-122"/>
              </a:rPr>
              <a:t>伏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6264193" y="2575826"/>
            <a:ext cx="223202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1" u="sng" dirty="0">
                <a:solidFill>
                  <a:srgbClr val="660033"/>
                </a:solidFill>
                <a:ea typeface="黑体" panose="02010609060101010101" pitchFamily="49" charset="-122"/>
              </a:rPr>
              <a:t>怅</a:t>
            </a:r>
            <a:r>
              <a:rPr lang="zh-CN" altLang="en-US" sz="4800" b="1" dirty="0">
                <a:solidFill>
                  <a:srgbClr val="660033"/>
                </a:solidFill>
                <a:ea typeface="黑体" panose="02010609060101010101" pitchFamily="49" charset="-122"/>
              </a:rPr>
              <a:t>然</a:t>
            </a:r>
            <a:r>
              <a:rPr lang="zh-CN" altLang="en-US" sz="6600" b="1" dirty="0">
                <a:solidFill>
                  <a:srgbClr val="660033"/>
                </a:solidFill>
              </a:rPr>
              <a:t> 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1219201" y="2540471"/>
            <a:ext cx="287337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800" b="1" u="sng" dirty="0">
                <a:solidFill>
                  <a:srgbClr val="660033"/>
                </a:solidFill>
                <a:ea typeface="黑体" panose="02010609060101010101" pitchFamily="49" charset="-122"/>
              </a:rPr>
              <a:t>怂恿</a:t>
            </a:r>
            <a:r>
              <a:rPr lang="zh-CN" altLang="en-US" sz="6600" b="1" dirty="0">
                <a:solidFill>
                  <a:srgbClr val="660033"/>
                </a:solidFill>
              </a:rPr>
              <a:t> 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6280317" y="1634872"/>
            <a:ext cx="22320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660033"/>
                </a:solidFill>
                <a:ea typeface="黑体" panose="02010609060101010101" pitchFamily="49" charset="-122"/>
              </a:rPr>
              <a:t>红</a:t>
            </a:r>
            <a:r>
              <a:rPr lang="zh-CN" altLang="en-US" sz="4800" b="1" u="sng" dirty="0">
                <a:solidFill>
                  <a:srgbClr val="660033"/>
                </a:solidFill>
                <a:ea typeface="黑体" panose="02010609060101010101" pitchFamily="49" charset="-122"/>
              </a:rPr>
              <a:t>绫</a:t>
            </a: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1128712" y="4871518"/>
            <a:ext cx="223202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660033"/>
                </a:solidFill>
                <a:ea typeface="黑体" panose="02010609060101010101" pitchFamily="49" charset="-122"/>
              </a:rPr>
              <a:t>惩戒</a:t>
            </a:r>
            <a:r>
              <a:rPr lang="zh-CN" altLang="en-US" sz="6600" b="1" dirty="0">
                <a:solidFill>
                  <a:srgbClr val="660033"/>
                </a:solidFill>
              </a:rPr>
              <a:t> </a:t>
            </a:r>
          </a:p>
        </p:txBody>
      </p:sp>
      <p:sp>
        <p:nvSpPr>
          <p:cNvPr id="20" name="标题 3"/>
          <p:cNvSpPr txBox="1">
            <a:spLocks/>
          </p:cNvSpPr>
          <p:nvPr/>
        </p:nvSpPr>
        <p:spPr>
          <a:xfrm>
            <a:off x="3048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字词积累</a:t>
            </a:r>
            <a:r>
              <a:rPr lang="en-US" altLang="zh-CN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——</a:t>
            </a:r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字音字形</a:t>
            </a:r>
            <a:endParaRPr lang="zh-CN" altLang="en-US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94445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utoUpdateAnimBg="0"/>
      <p:bldP spid="9221" grpId="0" bldLvl="0" autoUpdateAnimBg="0"/>
      <p:bldP spid="9222" grpId="0" bldLvl="0" autoUpdateAnimBg="0"/>
      <p:bldP spid="9223" grpId="0" bldLvl="0" autoUpdateAnimBg="0"/>
      <p:bldP spid="9224" grpId="0" bldLvl="0" autoUpdateAnimBg="0"/>
      <p:bldP spid="9225" grpId="0" bldLvl="0" autoUpdateAnimBg="0"/>
      <p:bldP spid="9226" grpId="0" bldLvl="0" autoUpdateAnimBg="0"/>
      <p:bldP spid="9227" grpId="0" bldLvl="0" autoUpdateAnimBg="0"/>
      <p:bldP spid="9228" grpId="0" bldLvl="0" autoUpdateAnimBg="0"/>
      <p:bldP spid="9229" grpId="0" bldLvl="0" autoUpdateAnimBg="0"/>
      <p:bldP spid="9230" grpId="0" bldLvl="0" autoUpdateAnimBg="0"/>
      <p:bldP spid="9231" grpId="0" bldLvl="0" autoUpdateAnimBg="0"/>
      <p:bldP spid="9232" grpId="0" bldLvl="0" autoUpdateAnimBg="0"/>
      <p:bldP spid="9233" grpId="0" bldLvl="0" autoUpdateAnimBg="0"/>
      <p:bldP spid="9234" grpId="0" bldLvl="0" autoUpdateAnimBg="0"/>
      <p:bldP spid="9235" grpId="0" bldLvl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347537" y="3384884"/>
            <a:ext cx="8189494" cy="3208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任意多边形 7"/>
          <p:cNvSpPr/>
          <p:nvPr/>
        </p:nvSpPr>
        <p:spPr>
          <a:xfrm>
            <a:off x="481263" y="2759242"/>
            <a:ext cx="0" cy="144379"/>
          </a:xfrm>
          <a:custGeom>
            <a:avLst/>
            <a:gdLst>
              <a:gd name="connsiteX0" fmla="*/ 0 w 0"/>
              <a:gd name="connsiteY0" fmla="*/ 144379 h 144379"/>
              <a:gd name="connsiteX1" fmla="*/ 0 w 0"/>
              <a:gd name="connsiteY1" fmla="*/ 0 h 144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44379">
                <a:moveTo>
                  <a:pt x="0" y="144379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2650946" y="2317974"/>
            <a:ext cx="1540042" cy="1171293"/>
          </a:xfrm>
          <a:custGeom>
            <a:avLst/>
            <a:gdLst>
              <a:gd name="connsiteX0" fmla="*/ 0 w 1507958"/>
              <a:gd name="connsiteY0" fmla="*/ 1042897 h 1107065"/>
              <a:gd name="connsiteX1" fmla="*/ 834190 w 1507958"/>
              <a:gd name="connsiteY1" fmla="*/ 160 h 1107065"/>
              <a:gd name="connsiteX2" fmla="*/ 1507958 w 1507958"/>
              <a:gd name="connsiteY2" fmla="*/ 1107065 h 1107065"/>
              <a:gd name="connsiteX3" fmla="*/ 1507958 w 1507958"/>
              <a:gd name="connsiteY3" fmla="*/ 1107065 h 1107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7958" h="1107065">
                <a:moveTo>
                  <a:pt x="0" y="1042897"/>
                </a:moveTo>
                <a:cubicBezTo>
                  <a:pt x="291432" y="516181"/>
                  <a:pt x="582864" y="-10535"/>
                  <a:pt x="834190" y="160"/>
                </a:cubicBezTo>
                <a:cubicBezTo>
                  <a:pt x="1085516" y="10855"/>
                  <a:pt x="1507958" y="1107065"/>
                  <a:pt x="1507958" y="1107065"/>
                </a:cubicBezTo>
                <a:lnTo>
                  <a:pt x="1507958" y="110706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80025" y="2486224"/>
            <a:ext cx="1299411" cy="930744"/>
          </a:xfrm>
          <a:custGeom>
            <a:avLst/>
            <a:gdLst>
              <a:gd name="connsiteX0" fmla="*/ 0 w 1299411"/>
              <a:gd name="connsiteY0" fmla="*/ 850534 h 930744"/>
              <a:gd name="connsiteX1" fmla="*/ 545432 w 1299411"/>
              <a:gd name="connsiteY1" fmla="*/ 302 h 930744"/>
              <a:gd name="connsiteX2" fmla="*/ 1299411 w 1299411"/>
              <a:gd name="connsiteY2" fmla="*/ 930744 h 930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99411" h="930744">
                <a:moveTo>
                  <a:pt x="0" y="850534"/>
                </a:moveTo>
                <a:cubicBezTo>
                  <a:pt x="164432" y="418734"/>
                  <a:pt x="328864" y="-13066"/>
                  <a:pt x="545432" y="302"/>
                </a:cubicBezTo>
                <a:cubicBezTo>
                  <a:pt x="762001" y="13670"/>
                  <a:pt x="1030706" y="472207"/>
                  <a:pt x="1299411" y="93074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115204" y="3182726"/>
            <a:ext cx="2686648" cy="1389493"/>
          </a:xfrm>
          <a:custGeom>
            <a:avLst/>
            <a:gdLst>
              <a:gd name="connsiteX0" fmla="*/ 0 w 2686648"/>
              <a:gd name="connsiteY0" fmla="*/ 202158 h 1389493"/>
              <a:gd name="connsiteX1" fmla="*/ 1267326 w 2686648"/>
              <a:gd name="connsiteY1" fmla="*/ 1389274 h 1389493"/>
              <a:gd name="connsiteX2" fmla="*/ 2566737 w 2686648"/>
              <a:gd name="connsiteY2" fmla="*/ 121948 h 1389493"/>
              <a:gd name="connsiteX3" fmla="*/ 2550695 w 2686648"/>
              <a:gd name="connsiteY3" fmla="*/ 121948 h 1389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6648" h="1389493">
                <a:moveTo>
                  <a:pt x="0" y="202158"/>
                </a:moveTo>
                <a:cubicBezTo>
                  <a:pt x="419768" y="802400"/>
                  <a:pt x="839537" y="1402642"/>
                  <a:pt x="1267326" y="1389274"/>
                </a:cubicBezTo>
                <a:cubicBezTo>
                  <a:pt x="1695115" y="1375906"/>
                  <a:pt x="2352842" y="333169"/>
                  <a:pt x="2566737" y="121948"/>
                </a:cubicBezTo>
                <a:cubicBezTo>
                  <a:pt x="2780632" y="-89273"/>
                  <a:pt x="2665663" y="16337"/>
                  <a:pt x="2550695" y="12194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6801852" y="906009"/>
            <a:ext cx="1483061" cy="2276717"/>
          </a:xfrm>
          <a:custGeom>
            <a:avLst/>
            <a:gdLst>
              <a:gd name="connsiteX0" fmla="*/ 0 w 1483061"/>
              <a:gd name="connsiteY0" fmla="*/ 2276717 h 2276717"/>
              <a:gd name="connsiteX1" fmla="*/ 1283369 w 1483061"/>
              <a:gd name="connsiteY1" fmla="*/ 335623 h 2276717"/>
              <a:gd name="connsiteX2" fmla="*/ 1459832 w 1483061"/>
              <a:gd name="connsiteY2" fmla="*/ 14781 h 2276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83061" h="2276717">
                <a:moveTo>
                  <a:pt x="0" y="2276717"/>
                </a:moveTo>
                <a:lnTo>
                  <a:pt x="1283369" y="335623"/>
                </a:lnTo>
                <a:cubicBezTo>
                  <a:pt x="1526674" y="-41366"/>
                  <a:pt x="1493253" y="-13293"/>
                  <a:pt x="1459832" y="1478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065" y="4042611"/>
            <a:ext cx="2654896" cy="26629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文本框 22"/>
          <p:cNvSpPr txBox="1"/>
          <p:nvPr/>
        </p:nvSpPr>
        <p:spPr>
          <a:xfrm>
            <a:off x="320842" y="3182726"/>
            <a:ext cx="882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“我”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1750696" y="2118420"/>
            <a:ext cx="497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.</a:t>
            </a:r>
            <a:endParaRPr lang="zh-CN" altLang="en-US" sz="2800" b="1" dirty="0"/>
          </a:p>
        </p:txBody>
      </p:sp>
      <p:sp>
        <p:nvSpPr>
          <p:cNvPr id="25" name="文本框 24"/>
          <p:cNvSpPr txBox="1"/>
          <p:nvPr/>
        </p:nvSpPr>
        <p:spPr>
          <a:xfrm>
            <a:off x="1604211" y="2118420"/>
            <a:ext cx="930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快乐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 flipH="1">
            <a:off x="2514153" y="3105782"/>
            <a:ext cx="395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.</a:t>
            </a:r>
            <a:endParaRPr lang="zh-CN" altLang="en-US" sz="28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2162455" y="3555544"/>
            <a:ext cx="1494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难过、酸辛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2402263" y="1739404"/>
            <a:ext cx="2614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更快乐，但又时时担心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3337288" y="1937120"/>
            <a:ext cx="362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.</a:t>
            </a:r>
            <a:endParaRPr lang="zh-CN" altLang="en-US" sz="2800" b="1" dirty="0"/>
          </a:p>
        </p:txBody>
      </p:sp>
      <p:sp>
        <p:nvSpPr>
          <p:cNvPr id="30" name="文本框 29"/>
          <p:cNvSpPr txBox="1"/>
          <p:nvPr/>
        </p:nvSpPr>
        <p:spPr>
          <a:xfrm>
            <a:off x="3646515" y="3560938"/>
            <a:ext cx="2618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怅然，愤恨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4026881" y="3038756"/>
            <a:ext cx="362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.</a:t>
            </a:r>
            <a:endParaRPr lang="zh-CN" altLang="en-US" sz="2800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4482080" y="3740331"/>
            <a:ext cx="362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.</a:t>
            </a:r>
            <a:endParaRPr lang="zh-CN" altLang="en-US" sz="2800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3481137" y="4160213"/>
            <a:ext cx="1235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不太喜欢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5174648" y="4263551"/>
            <a:ext cx="251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.</a:t>
            </a:r>
            <a:endParaRPr lang="zh-CN" altLang="en-US" sz="2800" b="1" dirty="0"/>
          </a:p>
        </p:txBody>
      </p:sp>
      <p:sp>
        <p:nvSpPr>
          <p:cNvPr id="35" name="文本框 34"/>
          <p:cNvSpPr txBox="1"/>
          <p:nvPr/>
        </p:nvSpPr>
        <p:spPr>
          <a:xfrm>
            <a:off x="4759753" y="4763907"/>
            <a:ext cx="1235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很愤怒</a:t>
            </a:r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5841097" y="3818292"/>
            <a:ext cx="251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.</a:t>
            </a:r>
            <a:endParaRPr lang="zh-CN" altLang="en-US" sz="2800" b="1" dirty="0"/>
          </a:p>
        </p:txBody>
      </p:sp>
      <p:sp>
        <p:nvSpPr>
          <p:cNvPr id="37" name="文本框 36"/>
          <p:cNvSpPr txBox="1"/>
          <p:nvPr/>
        </p:nvSpPr>
        <p:spPr>
          <a:xfrm>
            <a:off x="6037946" y="4135651"/>
            <a:ext cx="1206427" cy="37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错了</a:t>
            </a:r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6483665" y="3054799"/>
            <a:ext cx="251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.</a:t>
            </a:r>
            <a:endParaRPr lang="zh-CN" altLang="en-US" sz="2800" b="1" dirty="0"/>
          </a:p>
        </p:txBody>
      </p:sp>
      <p:sp>
        <p:nvSpPr>
          <p:cNvPr id="39" name="文本框 38"/>
          <p:cNvSpPr txBox="1"/>
          <p:nvPr/>
        </p:nvSpPr>
        <p:spPr>
          <a:xfrm>
            <a:off x="6708327" y="3500656"/>
            <a:ext cx="1412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忏悔，自责</a:t>
            </a:r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8390661" y="912395"/>
            <a:ext cx="1412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永不养猫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247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8" grpId="0" animBg="1"/>
      <p:bldP spid="19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WordArt 4"/>
          <p:cNvSpPr>
            <a:spLocks noChangeArrowheads="1" noChangeShapeType="1" noTextEdit="1"/>
          </p:cNvSpPr>
          <p:nvPr/>
        </p:nvSpPr>
        <p:spPr bwMode="auto">
          <a:xfrm>
            <a:off x="1774825" y="260351"/>
            <a:ext cx="18288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 cmpd="sng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情感揣摩</a:t>
            </a:r>
          </a:p>
        </p:txBody>
      </p:sp>
      <p:sp>
        <p:nvSpPr>
          <p:cNvPr id="91139" name="Text Box 5"/>
          <p:cNvSpPr txBox="1">
            <a:spLocks noChangeArrowheads="1"/>
          </p:cNvSpPr>
          <p:nvPr/>
        </p:nvSpPr>
        <p:spPr bwMode="auto">
          <a:xfrm>
            <a:off x="834189" y="1026696"/>
            <a:ext cx="983381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C00000"/>
                </a:solidFill>
              </a:rPr>
              <a:t>第二只猫丢失后，作者写道：“自此，我家好久不养猫。”</a:t>
            </a:r>
          </a:p>
          <a:p>
            <a:pPr eaLnBrk="1" hangingPunct="1"/>
            <a:r>
              <a:rPr lang="zh-CN" altLang="en-US" sz="2800" b="1" dirty="0">
                <a:solidFill>
                  <a:srgbClr val="C00000"/>
                </a:solidFill>
              </a:rPr>
              <a:t>第三只猫死后，作者写道：“自此，  我家永不养猫。”</a:t>
            </a:r>
          </a:p>
          <a:p>
            <a:pPr eaLnBrk="1" hangingPunct="1"/>
            <a:r>
              <a:rPr lang="zh-CN" altLang="en-US" sz="2800" b="1" dirty="0">
                <a:solidFill>
                  <a:srgbClr val="C00000"/>
                </a:solidFill>
              </a:rPr>
              <a:t>试体会这两句话中包含的思想感情有什么不同？</a:t>
            </a:r>
          </a:p>
        </p:txBody>
      </p:sp>
      <p:sp>
        <p:nvSpPr>
          <p:cNvPr id="91140" name="Text Box 6"/>
          <p:cNvSpPr txBox="1">
            <a:spLocks noChangeArrowheads="1"/>
          </p:cNvSpPr>
          <p:nvPr/>
        </p:nvSpPr>
        <p:spPr bwMode="auto">
          <a:xfrm>
            <a:off x="1299411" y="2855495"/>
            <a:ext cx="9117765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养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猫固然快乐，可是亡失的痛苦更叫人难受，于是才有不想马上养的想法。</a:t>
            </a:r>
          </a:p>
          <a:p>
            <a:pPr eaLnBrk="1" hangingPunct="1"/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 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1" charset="-122"/>
              </a:rPr>
              <a:t>第三只猫的死，责任在我。“我”没有判断明白，便妄下断语，而且在暴怒之下打它致死，这个过失是无法补救的。由于负罪感永远不能消除，见了猫反而触发自己灵魂的伤痛，永远愧对这类生命，于是才有永不养猫了的想法。</a:t>
            </a:r>
          </a:p>
          <a:p>
            <a:pPr eaLnBrk="1" hangingPunct="1"/>
            <a:endParaRPr lang="en-US" altLang="zh-CN" sz="2800" b="1" dirty="0">
              <a:effectLst>
                <a:outerShdw blurRad="38100" dist="38100" dir="2700000" algn="tl">
                  <a:srgbClr val="C0C0C0"/>
                </a:outerShdw>
              </a:effectLst>
              <a:ea typeface="楷体_GB2312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6040374"/>
      </p:ext>
    </p:extLst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5874505" y="503238"/>
            <a:ext cx="677108" cy="635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2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882611" y="914403"/>
            <a:ext cx="10571452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FF00"/>
                </a:solidFill>
                <a:latin typeface="Arial" panose="020B0604020202020204" pitchFamily="34" charset="0"/>
              </a:rPr>
              <a:t/>
            </a:r>
            <a:br>
              <a:rPr lang="zh-CN" altLang="en-US" dirty="0">
                <a:solidFill>
                  <a:srgbClr val="00FF00"/>
                </a:solidFill>
                <a:latin typeface="Arial" panose="020B0604020202020204" pitchFamily="34" charset="0"/>
              </a:rPr>
            </a:br>
            <a:r>
              <a:rPr lang="zh-CN" altLang="en-US" sz="4000" b="1" dirty="0" smtClean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</a:t>
            </a:r>
            <a:r>
              <a:rPr lang="zh-CN" altLang="en-US" sz="40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同一件事情上</a:t>
            </a:r>
            <a:r>
              <a:rPr lang="en-US" altLang="zh-CN" sz="40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40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作者对待不同的猫的态度不同的</a:t>
            </a:r>
            <a:r>
              <a:rPr lang="en-US" altLang="zh-CN" sz="40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40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猫的遭遇是不同的</a:t>
            </a:r>
            <a:r>
              <a:rPr lang="zh-CN" altLang="en-US" sz="4000" b="1" dirty="0" smtClean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。你</a:t>
            </a:r>
            <a:r>
              <a:rPr lang="zh-CN" altLang="en-US" sz="4000" b="1" dirty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从中悟出什么道理？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35053" y="3320716"/>
            <a:ext cx="9678904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4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凡事</a:t>
            </a:r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不能单凭印象，主观臆断，更重要的是弄清事实；对人对事不存偏见私心，要宽容、 要仁爱，要同情弱小者</a:t>
            </a:r>
            <a:r>
              <a:rPr lang="zh-CN" altLang="en-US" sz="4800" dirty="0">
                <a:latin typeface="Arial" panose="020B0604020202020204" pitchFamily="34" charset="0"/>
                <a:ea typeface="楷体_GB2312" pitchFamily="1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6492380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ldLvl="0" autoUpdateAnimBg="0"/>
      <p:bldP spid="4" grpId="0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770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577517" y="1411705"/>
            <a:ext cx="2938044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 dirty="0" smtClean="0">
                <a:solidFill>
                  <a:srgbClr val="C00000"/>
                </a:solidFill>
              </a:rPr>
              <a:t>污</a:t>
            </a:r>
            <a:r>
              <a:rPr lang="zh-CN" altLang="en-US" sz="3600" b="1" dirty="0">
                <a:solidFill>
                  <a:srgbClr val="C00000"/>
                </a:solidFill>
              </a:rPr>
              <a:t>涩：</a:t>
            </a:r>
          </a:p>
          <a:p>
            <a:pPr eaLnBrk="0" hangingPunct="0"/>
            <a:endParaRPr lang="zh-CN" altLang="en-US" sz="3600" b="1" dirty="0">
              <a:solidFill>
                <a:srgbClr val="FF0000"/>
              </a:solidFill>
            </a:endParaRPr>
          </a:p>
          <a:p>
            <a:pPr eaLnBrk="0" hangingPunct="0"/>
            <a:r>
              <a:rPr lang="zh-CN" altLang="en-US" sz="3600" b="1" dirty="0" smtClean="0">
                <a:solidFill>
                  <a:srgbClr val="C00000"/>
                </a:solidFill>
              </a:rPr>
              <a:t>蜷伏</a:t>
            </a:r>
            <a:r>
              <a:rPr lang="zh-CN" altLang="en-US" sz="3600" b="1" dirty="0">
                <a:solidFill>
                  <a:srgbClr val="C00000"/>
                </a:solidFill>
              </a:rPr>
              <a:t>： </a:t>
            </a:r>
          </a:p>
          <a:p>
            <a:pPr eaLnBrk="0" hangingPunct="0"/>
            <a:endParaRPr lang="zh-CN" altLang="en-US" sz="3600" b="1" dirty="0">
              <a:solidFill>
                <a:srgbClr val="FF0000"/>
              </a:solidFill>
            </a:endParaRPr>
          </a:p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</a:rPr>
              <a:t>怂恿：</a:t>
            </a:r>
            <a:r>
              <a:rPr lang="zh-CN" altLang="en-US" sz="3600" b="1" dirty="0">
                <a:solidFill>
                  <a:srgbClr val="FF0000"/>
                </a:solidFill>
              </a:rPr>
              <a:t> </a:t>
            </a:r>
          </a:p>
          <a:p>
            <a:pPr eaLnBrk="0" hangingPunct="0"/>
            <a:endParaRPr lang="zh-CN" altLang="en-US" sz="3600" b="1" dirty="0">
              <a:solidFill>
                <a:srgbClr val="FF0000"/>
              </a:solidFill>
            </a:endParaRPr>
          </a:p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</a:rPr>
              <a:t>怅然：</a:t>
            </a:r>
            <a:r>
              <a:rPr lang="zh-CN" altLang="en-US" sz="3600" b="1" dirty="0">
                <a:solidFill>
                  <a:srgbClr val="FF0000"/>
                </a:solidFill>
              </a:rPr>
              <a:t> </a:t>
            </a:r>
          </a:p>
          <a:p>
            <a:pPr eaLnBrk="0" hangingPunct="0"/>
            <a:endParaRPr lang="zh-CN" altLang="en-US" sz="3600" b="1" dirty="0">
              <a:solidFill>
                <a:srgbClr val="FF0000"/>
              </a:solidFill>
            </a:endParaRPr>
          </a:p>
          <a:p>
            <a:pPr eaLnBrk="0" hangingPunct="0"/>
            <a:r>
              <a:rPr lang="zh-CN" altLang="en-US" sz="3600" b="1" dirty="0">
                <a:solidFill>
                  <a:srgbClr val="C00000"/>
                </a:solidFill>
              </a:rPr>
              <a:t>妄下断语： </a:t>
            </a: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2063750" y="4076700"/>
            <a:ext cx="44640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en-US"/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2218911" y="1255430"/>
            <a:ext cx="980172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污，肮脏，涩，本义不光滑</a:t>
            </a:r>
            <a:r>
              <a:rPr lang="en-US" altLang="zh-CN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;</a:t>
            </a:r>
            <a:r>
              <a:rPr lang="zh-CN" altLang="en-US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污涩指肮脏不光滑的</a:t>
            </a:r>
            <a:r>
              <a:rPr lang="zh-CN" altLang="en-US" sz="36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事物</a:t>
            </a:r>
            <a:endParaRPr lang="zh-CN" altLang="en-US" sz="36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2218911" y="2561107"/>
            <a:ext cx="80909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弯着身体卧着。</a:t>
            </a: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2218911" y="3596918"/>
            <a:ext cx="6337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鼓动别人去做。</a:t>
            </a: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2218911" y="4588663"/>
            <a:ext cx="6121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不愉快的样子。</a:t>
            </a: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3011073" y="5723591"/>
            <a:ext cx="55451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随便下定论。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04800" y="0"/>
            <a:ext cx="11716062" cy="6797272"/>
            <a:chOff x="304800" y="0"/>
            <a:chExt cx="11716062" cy="6797272"/>
          </a:xfrm>
        </p:grpSpPr>
        <p:sp>
          <p:nvSpPr>
            <p:cNvPr id="9" name="标题 3"/>
            <p:cNvSpPr txBox="1">
              <a:spLocks/>
            </p:cNvSpPr>
            <p:nvPr/>
          </p:nvSpPr>
          <p:spPr>
            <a:xfrm>
              <a:off x="304800" y="0"/>
              <a:ext cx="10515600" cy="13255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b="1" dirty="0" smtClean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</a:rPr>
                <a:t>字词积累</a:t>
              </a:r>
              <a:r>
                <a:rPr lang="en-US" altLang="zh-CN" b="1" dirty="0" smtClean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</a:rPr>
                <a:t>——</a:t>
              </a:r>
              <a:r>
                <a:rPr lang="zh-CN" altLang="en-US" b="1" dirty="0" smtClean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</a:rPr>
                <a:t>词义解释</a:t>
              </a:r>
              <a:endParaRPr lang="zh-CN" altLang="en-US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67" b="4093"/>
            <a:stretch/>
          </p:blipFill>
          <p:spPr>
            <a:xfrm>
              <a:off x="9619937" y="4446032"/>
              <a:ext cx="2400925" cy="235124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415655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46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/>
          <p:cNvSpPr txBox="1">
            <a:spLocks/>
          </p:cNvSpPr>
          <p:nvPr/>
        </p:nvSpPr>
        <p:spPr>
          <a:xfrm>
            <a:off x="3048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整体感知</a:t>
            </a:r>
            <a:endParaRPr lang="zh-CN" altLang="en-US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7095" y="1796716"/>
            <a:ext cx="1276951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/>
              <a:t>默读课文，</a:t>
            </a:r>
            <a:r>
              <a:rPr lang="zh-CN" altLang="en-US" sz="4000" b="1" dirty="0" smtClean="0"/>
              <a:t>完成以下三个</a:t>
            </a:r>
            <a:r>
              <a:rPr lang="zh-CN" altLang="en-US" sz="4000" b="1" dirty="0" smtClean="0"/>
              <a:t>问题</a:t>
            </a:r>
            <a:endParaRPr lang="en-US" altLang="zh-CN" sz="4000" b="1" dirty="0" smtClean="0"/>
          </a:p>
          <a:p>
            <a:pPr>
              <a:lnSpc>
                <a:spcPct val="150000"/>
              </a:lnSpc>
            </a:pPr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、本文讲了一个什么故事？</a:t>
            </a:r>
            <a:endParaRPr lang="en-US" altLang="zh-CN" sz="4000" b="1" dirty="0" smtClean="0"/>
          </a:p>
          <a:p>
            <a:pPr>
              <a:lnSpc>
                <a:spcPct val="150000"/>
              </a:lnSpc>
            </a:pPr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、</a:t>
            </a:r>
            <a:r>
              <a:rPr lang="zh-CN" altLang="en-US" sz="4000" b="1" dirty="0"/>
              <a:t>文中哪句话对全文的叙事内容起重要作用？</a:t>
            </a:r>
            <a:endParaRPr lang="en-US" altLang="zh-CN" sz="4000" b="1" dirty="0"/>
          </a:p>
          <a:p>
            <a:pPr>
              <a:lnSpc>
                <a:spcPct val="150000"/>
              </a:lnSpc>
            </a:pPr>
            <a:r>
              <a:rPr lang="en-US" altLang="zh-CN" sz="4000" b="1" dirty="0" smtClean="0"/>
              <a:t>3</a:t>
            </a:r>
            <a:r>
              <a:rPr lang="zh-CN" altLang="en-US" sz="4000" b="1" dirty="0" smtClean="0"/>
              <a:t>、划分段落层次</a:t>
            </a:r>
            <a:endParaRPr lang="en-US" altLang="zh-CN" sz="4000" b="1" dirty="0" smtClean="0"/>
          </a:p>
          <a:p>
            <a:pPr>
              <a:lnSpc>
                <a:spcPct val="150000"/>
              </a:lnSpc>
            </a:pPr>
            <a:endParaRPr lang="en-US" altLang="zh-CN" sz="4000" b="1" dirty="0" smtClean="0"/>
          </a:p>
          <a:p>
            <a:pPr>
              <a:lnSpc>
                <a:spcPct val="150000"/>
              </a:lnSpc>
            </a:pPr>
            <a:endParaRPr lang="zh-CN" altLang="en-US" sz="4000" b="1" dirty="0"/>
          </a:p>
          <a:p>
            <a:pPr>
              <a:lnSpc>
                <a:spcPct val="150000"/>
              </a:lnSpc>
            </a:pP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95649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/>
          <p:cNvSpPr txBox="1">
            <a:spLocks/>
          </p:cNvSpPr>
          <p:nvPr/>
        </p:nvSpPr>
        <p:spPr>
          <a:xfrm>
            <a:off x="3048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整体感知</a:t>
            </a:r>
            <a:r>
              <a:rPr lang="en-US" altLang="zh-CN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——</a:t>
            </a:r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文章内容</a:t>
            </a:r>
            <a:endParaRPr lang="zh-CN" altLang="en-US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7727" y="1325563"/>
            <a:ext cx="1061987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+mn-ea"/>
              </a:rPr>
              <a:t>小说围绕养猫的经过写了三个故事，每个故事都以猫的遭遇为线索，以自己感情变化为触点，抒发了待人接物要平等、公平的感悟。</a:t>
            </a:r>
            <a:endParaRPr lang="zh-CN" altLang="en-US" sz="3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9726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2063750" y="4076700"/>
            <a:ext cx="44640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en-US"/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721895" y="2053390"/>
            <a:ext cx="10651958" cy="249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</a:rPr>
              <a:t> 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对</a:t>
            </a:r>
            <a:r>
              <a:rPr lang="zh-CN" altLang="en-US" sz="3600" b="1" dirty="0">
                <a:solidFill>
                  <a:srgbClr val="C00000"/>
                </a:solidFill>
              </a:rPr>
              <a:t>全文叙事内容起重要作用的是课文首句：</a:t>
            </a:r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C00000"/>
                </a:solidFill>
              </a:rPr>
              <a:t>我家养了好几次猫，结局总是失踪或死亡。</a:t>
            </a:r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rgbClr val="C00000"/>
                </a:solidFill>
              </a:rPr>
              <a:t>对叙事情节起到统领作用。</a:t>
            </a:r>
          </a:p>
        </p:txBody>
      </p:sp>
      <p:sp>
        <p:nvSpPr>
          <p:cNvPr id="5" name="标题 3"/>
          <p:cNvSpPr txBox="1">
            <a:spLocks/>
          </p:cNvSpPr>
          <p:nvPr/>
        </p:nvSpPr>
        <p:spPr>
          <a:xfrm>
            <a:off x="3048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整体感知</a:t>
            </a:r>
            <a:r>
              <a:rPr lang="en-US" altLang="zh-CN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——</a:t>
            </a:r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中心句</a:t>
            </a:r>
            <a:endParaRPr lang="zh-CN" altLang="en-US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452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605755" y="1325563"/>
            <a:ext cx="84128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第一部分</a:t>
            </a:r>
            <a:r>
              <a:rPr lang="zh-CN" altLang="en-US" sz="3600" b="1" dirty="0"/>
              <a:t>（</a:t>
            </a:r>
            <a:r>
              <a:rPr lang="en-US" altLang="zh-CN" sz="3600" b="1" dirty="0" smtClean="0"/>
              <a:t>1-2</a:t>
            </a:r>
            <a:r>
              <a:rPr lang="zh-CN" altLang="en-US" sz="3600" b="1" dirty="0" smtClean="0"/>
              <a:t>）：</a:t>
            </a:r>
            <a:r>
              <a:rPr lang="zh-CN" altLang="en-US" sz="3600" b="1" dirty="0">
                <a:latin typeface="+mn-ea"/>
                <a:ea typeface="+mn-ea"/>
              </a:rPr>
              <a:t>写第一只猫的故事</a:t>
            </a:r>
            <a:r>
              <a:rPr lang="zh-CN" altLang="en-US" sz="3200" b="1" dirty="0">
                <a:latin typeface="+mn-ea"/>
                <a:ea typeface="+mn-ea"/>
              </a:rPr>
              <a:t>。 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43131" y="2750066"/>
            <a:ext cx="7345279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第二部分</a:t>
            </a:r>
            <a:r>
              <a:rPr lang="zh-CN" altLang="en-US" sz="40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（</a:t>
            </a:r>
            <a:r>
              <a:rPr lang="en-US" altLang="zh-CN" sz="40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3--14</a:t>
            </a:r>
            <a:r>
              <a:rPr lang="zh-CN" altLang="en-US" sz="40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）</a:t>
            </a:r>
            <a:r>
              <a:rPr lang="zh-CN" altLang="en-US" sz="3600" b="1" dirty="0">
                <a:latin typeface="+mn-ea"/>
                <a:ea typeface="+mn-ea"/>
              </a:rPr>
              <a:t>写活泼可爱的第二只猫不幸亡失的故事</a:t>
            </a:r>
            <a:r>
              <a:rPr lang="zh-CN" altLang="en-US" sz="3600" b="1" dirty="0" smtClean="0">
                <a:latin typeface="+mn-ea"/>
                <a:ea typeface="+mn-ea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1" y="4549351"/>
            <a:ext cx="749245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第三部分</a:t>
            </a:r>
            <a:r>
              <a:rPr lang="zh-CN" altLang="en-US" sz="36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（</a:t>
            </a:r>
            <a:r>
              <a:rPr lang="en-US" altLang="zh-CN" sz="36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15-34</a:t>
            </a:r>
            <a:r>
              <a:rPr lang="zh-CN" altLang="en-US" sz="36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）</a:t>
            </a:r>
            <a:r>
              <a:rPr lang="zh-CN" altLang="en-US" sz="3600" b="1" dirty="0">
                <a:latin typeface="+mn-ea"/>
                <a:ea typeface="+mn-ea"/>
              </a:rPr>
              <a:t>写第三只猫的亡失让我难过自责。 </a:t>
            </a:r>
            <a:endParaRPr lang="zh-CN" altLang="en-US" sz="3600" b="1" dirty="0">
              <a:latin typeface="+mn-ea"/>
              <a:ea typeface="+mn-ea"/>
            </a:endParaRPr>
          </a:p>
        </p:txBody>
      </p:sp>
      <p:sp>
        <p:nvSpPr>
          <p:cNvPr id="8198" name="TextBox 5"/>
          <p:cNvSpPr txBox="1">
            <a:spLocks noChangeArrowheads="1"/>
          </p:cNvSpPr>
          <p:nvPr/>
        </p:nvSpPr>
        <p:spPr bwMode="auto">
          <a:xfrm>
            <a:off x="1524001" y="1557338"/>
            <a:ext cx="6080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   </a:t>
            </a:r>
            <a:endParaRPr lang="zh-CN" altLang="en-US"/>
          </a:p>
        </p:txBody>
      </p:sp>
      <p:sp>
        <p:nvSpPr>
          <p:cNvPr id="8" name="标题 3"/>
          <p:cNvSpPr txBox="1">
            <a:spLocks/>
          </p:cNvSpPr>
          <p:nvPr/>
        </p:nvSpPr>
        <p:spPr>
          <a:xfrm>
            <a:off x="3048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整体感知</a:t>
            </a:r>
            <a:r>
              <a:rPr lang="en-US" altLang="zh-CN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——</a:t>
            </a:r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段落层次</a:t>
            </a:r>
            <a:endParaRPr lang="zh-CN" altLang="en-US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19519" y="2688510"/>
            <a:ext cx="18929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开拓深意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呼应篇首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下弧形箭头 8"/>
          <p:cNvSpPr/>
          <p:nvPr/>
        </p:nvSpPr>
        <p:spPr>
          <a:xfrm rot="16352307">
            <a:off x="8113069" y="2697734"/>
            <a:ext cx="3582148" cy="872954"/>
          </a:xfrm>
          <a:prstGeom prst="curvedUp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99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2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2063750" y="4076700"/>
            <a:ext cx="44640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en-US"/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721895" y="2053390"/>
            <a:ext cx="10651958" cy="249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</a:rPr>
              <a:t> 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对</a:t>
            </a:r>
            <a:r>
              <a:rPr lang="zh-CN" altLang="en-US" sz="3600" b="1" dirty="0">
                <a:solidFill>
                  <a:srgbClr val="C00000"/>
                </a:solidFill>
              </a:rPr>
              <a:t>全文叙事内容起重要作用的是课文首句：</a:t>
            </a:r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C00000"/>
                </a:solidFill>
              </a:rPr>
              <a:t>我家养了好几次猫，结局总是失踪或死亡。</a:t>
            </a:r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rgbClr val="C00000"/>
                </a:solidFill>
              </a:rPr>
              <a:t>对叙事情节起到统领作用。</a:t>
            </a:r>
          </a:p>
        </p:txBody>
      </p:sp>
      <p:sp>
        <p:nvSpPr>
          <p:cNvPr id="5" name="标题 3"/>
          <p:cNvSpPr txBox="1">
            <a:spLocks/>
          </p:cNvSpPr>
          <p:nvPr/>
        </p:nvSpPr>
        <p:spPr>
          <a:xfrm>
            <a:off x="3048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整体感知</a:t>
            </a:r>
            <a:r>
              <a:rPr lang="en-US" altLang="zh-CN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——</a:t>
            </a:r>
            <a:r>
              <a:rPr lang="zh-CN" altLang="en-US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中心句</a:t>
            </a:r>
            <a:endParaRPr lang="zh-CN" altLang="en-US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576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2782</TotalTime>
  <Words>1596</Words>
  <Application>Microsoft Office PowerPoint</Application>
  <PresentationFormat>宽屏</PresentationFormat>
  <Paragraphs>221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黑体</vt:lpstr>
      <vt:lpstr>华文行楷</vt:lpstr>
      <vt:lpstr>华文楷体</vt:lpstr>
      <vt:lpstr>华文细黑</vt:lpstr>
      <vt:lpstr>华文新魏</vt:lpstr>
      <vt:lpstr>楷体_GB2312</vt:lpstr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自定义设计方案</vt:lpstr>
      <vt:lpstr>猫</vt:lpstr>
      <vt:lpstr>作者简介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173</cp:revision>
  <dcterms:created xsi:type="dcterms:W3CDTF">2016-08-28T05:28:08Z</dcterms:created>
  <dcterms:modified xsi:type="dcterms:W3CDTF">2016-11-27T15:11:35Z</dcterms:modified>
</cp:coreProperties>
</file>