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61" r:id="rId4"/>
    <p:sldId id="277" r:id="rId5"/>
    <p:sldId id="262" r:id="rId6"/>
    <p:sldId id="278" r:id="rId7"/>
    <p:sldId id="263" r:id="rId8"/>
    <p:sldId id="279" r:id="rId9"/>
    <p:sldId id="264" r:id="rId10"/>
    <p:sldId id="265" r:id="rId11"/>
    <p:sldId id="266" r:id="rId12"/>
    <p:sldId id="267" r:id="rId13"/>
    <p:sldId id="280" r:id="rId14"/>
    <p:sldId id="258" r:id="rId15"/>
    <p:sldId id="281" r:id="rId16"/>
    <p:sldId id="268" r:id="rId17"/>
    <p:sldId id="269" r:id="rId18"/>
    <p:sldId id="270" r:id="rId19"/>
    <p:sldId id="282" r:id="rId20"/>
    <p:sldId id="271" r:id="rId21"/>
    <p:sldId id="272" r:id="rId22"/>
    <p:sldId id="283" r:id="rId23"/>
    <p:sldId id="260" r:id="rId24"/>
    <p:sldId id="284" r:id="rId25"/>
    <p:sldId id="273" r:id="rId26"/>
    <p:sldId id="285" r:id="rId27"/>
    <p:sldId id="259" r:id="rId28"/>
    <p:sldId id="286" r:id="rId29"/>
    <p:sldId id="274" r:id="rId30"/>
    <p:sldId id="275" r:id="rId31"/>
    <p:sldId id="27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68" d="100"/>
          <a:sy n="68" d="100"/>
        </p:scale>
        <p:origin x="90" y="204"/>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tags" Target="tags/tag1.xml" /><Relationship Id="rId51" Type="http://schemas.openxmlformats.org/officeDocument/2006/relationships/presProps" Target="presProps.xml" /><Relationship Id="rId52" Type="http://schemas.openxmlformats.org/officeDocument/2006/relationships/viewProps" Target="viewProps.xml" /><Relationship Id="rId53" Type="http://schemas.openxmlformats.org/officeDocument/2006/relationships/theme" Target="theme/theme1.xml" /><Relationship Id="rId54" Type="http://schemas.openxmlformats.org/officeDocument/2006/relationships/tableStyles" Target="tableStyles.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75F6811-E26C-4959-B385-6B8F0E4265E8}" type="datetimeFigureOut">
              <a:rPr lang="zh-CN" altLang="en-US" smtClean="0"/>
              <a:t>2021-10-22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330077821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75F6811-E26C-4959-B385-6B8F0E4265E8}" type="datetimeFigureOut">
              <a:rPr lang="zh-CN" altLang="en-US" smtClean="0"/>
              <a:t>2021-10-22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890163541"/>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75F6811-E26C-4959-B385-6B8F0E4265E8}" type="datetimeFigureOut">
              <a:rPr lang="zh-CN" altLang="en-US" smtClean="0"/>
              <a:t>2021-10-22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3921447232"/>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75F6811-E26C-4959-B385-6B8F0E4265E8}" type="datetimeFigureOut">
              <a:rPr lang="zh-CN" altLang="en-US" smtClean="0"/>
              <a:t>2021-10-22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3003614230"/>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75F6811-E26C-4959-B385-6B8F0E4265E8}" type="datetimeFigureOut">
              <a:rPr lang="zh-CN" altLang="en-US" smtClean="0"/>
              <a:t>2021-10-22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1773694930"/>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75F6811-E26C-4959-B385-6B8F0E4265E8}" type="datetimeFigureOut">
              <a:rPr lang="zh-CN" altLang="en-US" smtClean="0"/>
              <a:t>2021-10-22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421735153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75F6811-E26C-4959-B385-6B8F0E4265E8}" type="datetimeFigureOut">
              <a:rPr lang="zh-CN" altLang="en-US" smtClean="0"/>
              <a:t>2021-10-22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221644597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75F6811-E26C-4959-B385-6B8F0E4265E8}" type="datetimeFigureOut">
              <a:rPr lang="zh-CN" altLang="en-US" smtClean="0"/>
              <a:t>2021-10-22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119279872"/>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175F6811-E26C-4959-B385-6B8F0E4265E8}" type="datetimeFigureOut">
              <a:rPr lang="zh-CN" altLang="en-US" smtClean="0"/>
              <a:t>2021-10-22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1102872182"/>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75F6811-E26C-4959-B385-6B8F0E4265E8}" type="datetimeFigureOut">
              <a:rPr lang="zh-CN" altLang="en-US" smtClean="0"/>
              <a:t>2021-10-22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2543436015"/>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75F6811-E26C-4959-B385-6B8F0E4265E8}" type="datetimeFigureOut">
              <a:rPr lang="zh-CN" altLang="en-US" smtClean="0"/>
              <a:t>2021-10-22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4104199262"/>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tile tx="0" ty="0" sx="100000" sy="100000" flip="none" algn="tl"/>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5F6811-E26C-4959-B385-6B8F0E4265E8}" type="datetimeFigureOut">
              <a:rPr lang="zh-CN" altLang="en-US" smtClean="0"/>
              <a:t>2021-10-22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BF420-BA41-452A-AF4B-642E2C9DCC37}" type="slidenum">
              <a:rPr lang="zh-CN" altLang="en-US" smtClean="0"/>
              <a:t>‹#›</a:t>
            </a:fld>
            <a:endParaRPr lang="zh-CN" altLang="en-US"/>
          </a:p>
        </p:txBody>
      </p:sp>
    </p:spTree>
    <p:extLst>
      <p:ext uri="{BB962C8B-B14F-4D97-AF65-F5344CB8AC3E}">
        <p14:creationId xmlns:p14="http://schemas.microsoft.com/office/powerpoint/2010/main" val="15370865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1383323" y="2235200"/>
            <a:ext cx="9144000" cy="2387600"/>
          </a:xfrm>
        </p:spPr>
        <p:txBody>
          <a:bodyPr>
            <a:normAutofit/>
          </a:bodyPr>
          <a:lstStyle/>
          <a:p>
            <a:r>
              <a:rPr lang="zh-CN" altLang="en-US" sz="8000" smtClean="0">
                <a:ln>
                  <a:solidFill>
                    <a:srgbClr val="FF0000"/>
                  </a:solidFill>
                </a:ln>
                <a:solidFill>
                  <a:srgbClr val="FFFF00"/>
                </a:solidFill>
                <a:latin typeface="华文行楷" panose="02010800040101010101" pitchFamily="2" charset="-122"/>
                <a:ea typeface="华文行楷" panose="02010800040101010101" pitchFamily="2" charset="-122"/>
              </a:rPr>
              <a:t>高考语文病句辨析题</a:t>
            </a:r>
            <a:r>
              <a:rPr lang="en-US" altLang="zh-CN" sz="8000" smtClean="0">
                <a:ln>
                  <a:solidFill>
                    <a:srgbClr val="FF0000"/>
                  </a:solidFill>
                </a:ln>
                <a:solidFill>
                  <a:srgbClr val="FFFF00"/>
                </a:solidFill>
                <a:latin typeface="华文行楷" panose="02010800040101010101" pitchFamily="2" charset="-122"/>
                <a:ea typeface="华文行楷" panose="02010800040101010101" pitchFamily="2" charset="-122"/>
              </a:rPr>
              <a:t>16</a:t>
            </a:r>
            <a:r>
              <a:rPr lang="zh-CN" altLang="en-US" sz="8000">
                <a:ln>
                  <a:solidFill>
                    <a:srgbClr val="FF0000"/>
                  </a:solidFill>
                </a:ln>
                <a:solidFill>
                  <a:srgbClr val="FFFF00"/>
                </a:solidFill>
                <a:latin typeface="华文行楷" panose="02010800040101010101" pitchFamily="2" charset="-122"/>
                <a:ea typeface="华文行楷" panose="02010800040101010101" pitchFamily="2" charset="-122"/>
              </a:rPr>
              <a:t>条</a:t>
            </a:r>
            <a:r>
              <a:rPr lang="zh-CN" altLang="en-US" sz="8000" smtClean="0">
                <a:ln>
                  <a:solidFill>
                    <a:srgbClr val="FF0000"/>
                  </a:solidFill>
                </a:ln>
                <a:solidFill>
                  <a:srgbClr val="FFFF00"/>
                </a:solidFill>
                <a:latin typeface="华文行楷" panose="02010800040101010101" pitchFamily="2" charset="-122"/>
                <a:ea typeface="华文行楷" panose="02010800040101010101" pitchFamily="2" charset="-122"/>
              </a:rPr>
              <a:t>规律总结</a:t>
            </a:r>
            <a:endParaRPr lang="zh-CN" altLang="en-US" sz="8000">
              <a:ln>
                <a:solidFill>
                  <a:srgbClr val="FF0000"/>
                </a:solidFill>
              </a:ln>
              <a:solidFill>
                <a:srgbClr val="FFFF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48905680"/>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65760" y="365125"/>
            <a:ext cx="10988040" cy="1325563"/>
          </a:xfrm>
        </p:spPr>
        <p:txBody>
          <a:bodyPr/>
          <a:lstStyle/>
          <a:p>
            <a:r>
              <a:rPr lang="zh-CN" altLang="en-US"/>
              <a:t>规律</a:t>
            </a:r>
            <a:r>
              <a:rPr lang="zh-CN" altLang="en-US" smtClean="0"/>
              <a:t>五、出现了“前去”、“新生”、“保管”、“没有”、“走”、“和”等多义词或多义短语，可能是语意不明</a:t>
            </a:r>
            <a:endParaRPr lang="zh-CN" altLang="en-US"/>
          </a:p>
        </p:txBody>
      </p:sp>
      <p:sp>
        <p:nvSpPr>
          <p:cNvPr id="3" name="内容占位符 2"/>
          <p:cNvSpPr>
            <a:spLocks noGrp="1"/>
          </p:cNvSpPr>
          <p:nvPr>
            <p:ph idx="1"/>
          </p:nvPr>
        </p:nvSpPr>
        <p:spPr>
          <a:xfrm>
            <a:off x="349347" y="2025748"/>
            <a:ext cx="11493305" cy="3433763"/>
          </a:xfrm>
        </p:spPr>
        <p:txBody>
          <a:bodyPr/>
          <a:lstStyle/>
          <a:p>
            <a:r>
              <a:rPr lang="en-US" altLang="zh-CN" sz="3200" smtClean="0"/>
              <a:t>  </a:t>
            </a:r>
            <a:r>
              <a:rPr lang="zh-CN" altLang="en-US" sz="3600" smtClean="0"/>
              <a:t>例</a:t>
            </a:r>
            <a:r>
              <a:rPr lang="en-US" altLang="zh-CN" sz="3600" smtClean="0"/>
              <a:t>1</a:t>
            </a:r>
            <a:r>
              <a:rPr lang="zh-CN" altLang="en-US" sz="3600" smtClean="0"/>
              <a:t>．县里的通知说，让赵乡长本月</a:t>
            </a:r>
            <a:r>
              <a:rPr lang="en-US" altLang="zh-CN" sz="3600" smtClean="0"/>
              <a:t>15</a:t>
            </a:r>
            <a:r>
              <a:rPr lang="zh-CN" altLang="en-US" sz="3600" smtClean="0"/>
              <a:t>前去汇报。</a:t>
            </a:r>
            <a:r>
              <a:rPr lang="en-US" altLang="zh-CN" sz="3600" smtClean="0"/>
              <a:t>(</a:t>
            </a:r>
            <a:r>
              <a:rPr lang="zh-CN" altLang="en-US" sz="3600" smtClean="0"/>
              <a:t>是“</a:t>
            </a:r>
            <a:r>
              <a:rPr lang="en-US" altLang="zh-CN" sz="3600" smtClean="0"/>
              <a:t>15</a:t>
            </a:r>
            <a:r>
              <a:rPr lang="zh-CN" altLang="en-US" sz="3600" smtClean="0"/>
              <a:t>日之前去”还是“</a:t>
            </a:r>
            <a:r>
              <a:rPr lang="en-US" altLang="zh-CN" sz="3600" smtClean="0"/>
              <a:t>15 </a:t>
            </a:r>
            <a:r>
              <a:rPr lang="zh-CN" altLang="en-US" sz="3600" smtClean="0"/>
              <a:t>日这一天去”，意思不明</a:t>
            </a:r>
            <a:r>
              <a:rPr lang="en-US" altLang="zh-CN" sz="3600" smtClean="0"/>
              <a:t>)</a:t>
            </a:r>
          </a:p>
          <a:p>
            <a:r>
              <a:rPr lang="zh-CN" altLang="en-US" sz="3600" smtClean="0"/>
              <a:t>  例</a:t>
            </a:r>
            <a:r>
              <a:rPr lang="en-US" altLang="zh-CN" sz="3600" smtClean="0"/>
              <a:t>2</a:t>
            </a:r>
            <a:r>
              <a:rPr lang="zh-CN" altLang="en-US" sz="3600" smtClean="0"/>
              <a:t>．在喧天的锣鼓声中，这所有名的老校终于迎来了自己的新生。</a:t>
            </a:r>
            <a:r>
              <a:rPr lang="en-US" altLang="zh-CN" sz="3600" smtClean="0"/>
              <a:t>(</a:t>
            </a:r>
            <a:r>
              <a:rPr lang="zh-CN" altLang="en-US" sz="3600" smtClean="0"/>
              <a:t>是“新同学”还是“新生命”，意思不明</a:t>
            </a:r>
            <a:r>
              <a:rPr lang="en-US" altLang="zh-CN" sz="3600" smtClean="0"/>
              <a:t>)</a:t>
            </a:r>
          </a:p>
          <a:p>
            <a:r>
              <a:rPr lang="zh-CN" altLang="en-US" sz="3600" smtClean="0"/>
              <a:t>  例</a:t>
            </a:r>
            <a:r>
              <a:rPr lang="en-US" altLang="zh-CN" sz="3600" smtClean="0"/>
              <a:t>3</a:t>
            </a:r>
            <a:r>
              <a:rPr lang="zh-CN" altLang="en-US" sz="3600" smtClean="0"/>
              <a:t>．此次选举村民委员会主任，他们谁也没有干涉王尔德的权利。</a:t>
            </a:r>
            <a:r>
              <a:rPr lang="en-US" altLang="zh-CN" sz="3600" smtClean="0"/>
              <a:t>(“</a:t>
            </a:r>
            <a:r>
              <a:rPr lang="zh-CN" altLang="en-US" sz="3600" smtClean="0"/>
              <a:t>没有”兼有副词和动词的性质，造成语意不明</a:t>
            </a:r>
            <a:r>
              <a:rPr lang="en-US" altLang="zh-CN" sz="3600" smtClean="0"/>
              <a:t>)</a:t>
            </a:r>
          </a:p>
          <a:p>
            <a:endParaRPr lang="zh-CN" altLang="en-US"/>
          </a:p>
        </p:txBody>
      </p:sp>
    </p:spTree>
    <p:extLst>
      <p:ext uri="{BB962C8B-B14F-4D97-AF65-F5344CB8AC3E}">
        <p14:creationId xmlns:p14="http://schemas.microsoft.com/office/powerpoint/2010/main" val="3424749532"/>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p:txBody>
          <a:bodyPr/>
          <a:lstStyle/>
          <a:p>
            <a:r>
              <a:rPr lang="en-US" altLang="zh-CN" sz="3600"/>
              <a:t>1</a:t>
            </a:r>
            <a:r>
              <a:rPr lang="zh-CN" altLang="en-US" sz="3600" smtClean="0"/>
              <a:t>．独联体国家的人民看不上</a:t>
            </a:r>
            <a:r>
              <a:rPr lang="en-US" altLang="zh-CN" sz="3600" smtClean="0"/>
              <a:t>2002</a:t>
            </a:r>
            <a:r>
              <a:rPr lang="zh-CN" altLang="en-US" sz="3600" smtClean="0"/>
              <a:t>届世界杯足球赛。</a:t>
            </a:r>
            <a:r>
              <a:rPr lang="en-US" altLang="zh-CN" sz="3600" smtClean="0"/>
              <a:t>(</a:t>
            </a:r>
            <a:r>
              <a:rPr lang="zh-CN" altLang="en-US" sz="3600" smtClean="0"/>
              <a:t>是“看不到”还是“瞧不起”， 意思不明</a:t>
            </a:r>
            <a:r>
              <a:rPr lang="en-US" altLang="zh-CN" sz="3600" smtClean="0"/>
              <a:t>)</a:t>
            </a:r>
          </a:p>
          <a:p>
            <a:r>
              <a:rPr lang="en-US" altLang="zh-CN" sz="3600"/>
              <a:t>2</a:t>
            </a:r>
            <a:r>
              <a:rPr lang="zh-CN" altLang="en-US" sz="3600" smtClean="0"/>
              <a:t>．他背着总经理和副总经理偷偷地把这笔钱分别存入了两家银行。</a:t>
            </a:r>
            <a:r>
              <a:rPr lang="en-US" altLang="zh-CN" sz="3600" smtClean="0"/>
              <a:t>(“</a:t>
            </a:r>
            <a:r>
              <a:rPr lang="zh-CN" altLang="en-US" sz="3600" smtClean="0"/>
              <a:t>和”有介词和连词的性质，造成语意不明</a:t>
            </a:r>
            <a:r>
              <a:rPr lang="en-US" altLang="zh-CN" sz="3600" smtClean="0"/>
              <a:t>)</a:t>
            </a:r>
          </a:p>
          <a:p>
            <a:r>
              <a:rPr lang="en-US" altLang="zh-CN" sz="3600"/>
              <a:t>3</a:t>
            </a:r>
            <a:r>
              <a:rPr lang="zh-CN" altLang="en-US" sz="3600" smtClean="0"/>
              <a:t>．教育部就普通高等学校招生全国统一考试范围发出通知，指出物理学科初中教学内容部分不作要求。</a:t>
            </a:r>
            <a:r>
              <a:rPr lang="en-US" altLang="zh-CN" sz="3600" smtClean="0"/>
              <a:t>(</a:t>
            </a:r>
            <a:r>
              <a:rPr lang="zh-CN" altLang="en-US" sz="3600" smtClean="0"/>
              <a:t>是“整个初中教学内容部分”还是“其中的一部分”，含混不清</a:t>
            </a:r>
            <a:r>
              <a:rPr lang="en-US" altLang="zh-CN" sz="3600" smtClean="0"/>
              <a:t>)</a:t>
            </a:r>
          </a:p>
          <a:p>
            <a:endParaRPr lang="zh-CN" altLang="en-US"/>
          </a:p>
        </p:txBody>
      </p:sp>
    </p:spTree>
    <p:extLst>
      <p:ext uri="{BB962C8B-B14F-4D97-AF65-F5344CB8AC3E}">
        <p14:creationId xmlns:p14="http://schemas.microsoft.com/office/powerpoint/2010/main" val="2622410459"/>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规律六、出现了使、让、令、把、被等词，可能是主语残缺、主客体颠倒、语序不当</a:t>
            </a:r>
            <a:endParaRPr lang="zh-CN" altLang="en-US"/>
          </a:p>
        </p:txBody>
      </p:sp>
      <p:sp>
        <p:nvSpPr>
          <p:cNvPr id="3" name="内容占位符 2"/>
          <p:cNvSpPr>
            <a:spLocks noGrp="1"/>
          </p:cNvSpPr>
          <p:nvPr>
            <p:ph idx="1"/>
          </p:nvPr>
        </p:nvSpPr>
        <p:spPr>
          <a:xfrm>
            <a:off x="838200" y="2349305"/>
            <a:ext cx="10515600" cy="3827658"/>
          </a:xfrm>
        </p:spPr>
        <p:txBody>
          <a:bodyPr/>
          <a:lstStyle/>
          <a:p>
            <a:r>
              <a:rPr lang="en-US" altLang="zh-CN" sz="3600" smtClean="0"/>
              <a:t>  </a:t>
            </a:r>
            <a:r>
              <a:rPr lang="zh-CN" altLang="en-US" sz="3600" smtClean="0"/>
              <a:t>例</a:t>
            </a:r>
            <a:r>
              <a:rPr lang="en-US" altLang="zh-CN" sz="3600" smtClean="0"/>
              <a:t>1</a:t>
            </a:r>
            <a:r>
              <a:rPr lang="zh-CN" altLang="en-US" sz="3600" smtClean="0"/>
              <a:t>．经过老主任再三解释，才使他怒气逐渐平息，最后脸上勉强露出一丝笑容。</a:t>
            </a:r>
            <a:r>
              <a:rPr lang="en-US" altLang="zh-CN" sz="3600" smtClean="0"/>
              <a:t>(</a:t>
            </a:r>
            <a:r>
              <a:rPr lang="zh-CN" altLang="en-US" sz="3600" smtClean="0"/>
              <a:t>主语残缺，使动词的主语是“老主任”，应去掉“经过”，或者去掉“使”，将“才”调至“他”后</a:t>
            </a:r>
            <a:r>
              <a:rPr lang="en-US" altLang="zh-CN" sz="3600" smtClean="0"/>
              <a:t>)</a:t>
            </a:r>
          </a:p>
          <a:p>
            <a:r>
              <a:rPr lang="en-US" altLang="zh-CN" sz="3600" smtClean="0"/>
              <a:t>  </a:t>
            </a:r>
            <a:r>
              <a:rPr lang="zh-CN" altLang="en-US" sz="3600" smtClean="0"/>
              <a:t>例</a:t>
            </a:r>
            <a:r>
              <a:rPr lang="en-US" altLang="zh-CN" sz="3600" smtClean="0"/>
              <a:t>2</a:t>
            </a:r>
            <a:r>
              <a:rPr lang="zh-CN" altLang="en-US" sz="3600" smtClean="0"/>
              <a:t>．今年年初美英两国曾集结了令人威慑的军事力量，使海湾地区一度战云密布。</a:t>
            </a:r>
            <a:r>
              <a:rPr lang="en-US" altLang="zh-CN" sz="3600" smtClean="0"/>
              <a:t>(</a:t>
            </a:r>
            <a:r>
              <a:rPr lang="zh-CN" altLang="en-US" sz="3600" smtClean="0"/>
              <a:t>主客体颠倒）</a:t>
            </a:r>
          </a:p>
          <a:p>
            <a:endParaRPr lang="zh-CN" altLang="en-US"/>
          </a:p>
        </p:txBody>
      </p:sp>
    </p:spTree>
    <p:extLst>
      <p:ext uri="{BB962C8B-B14F-4D97-AF65-F5344CB8AC3E}">
        <p14:creationId xmlns:p14="http://schemas.microsoft.com/office/powerpoint/2010/main" val="518490486"/>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p:txBody>
          <a:bodyPr/>
          <a:lstStyle/>
          <a:p>
            <a:r>
              <a:rPr lang="en-US" altLang="zh-CN" sz="3600"/>
              <a:t>1</a:t>
            </a:r>
            <a:r>
              <a:rPr lang="zh-CN" altLang="en-US" sz="3600" smtClean="0"/>
              <a:t>．为了争取高速度，我们必须狠抓科学技术的现代化，使它走在生产建设的前边，把国民经济用先进科学技术搞上去。</a:t>
            </a:r>
            <a:r>
              <a:rPr lang="en-US" altLang="zh-CN" sz="3600" smtClean="0"/>
              <a:t>(</a:t>
            </a:r>
            <a:r>
              <a:rPr lang="zh-CN" altLang="en-US" sz="3600" smtClean="0"/>
              <a:t>语序不当，应为“用科学技术”“把国民经济”“搞上去”</a:t>
            </a:r>
            <a:r>
              <a:rPr lang="en-US" altLang="zh-CN" sz="3600" smtClean="0"/>
              <a:t>)</a:t>
            </a:r>
          </a:p>
          <a:p>
            <a:r>
              <a:rPr lang="en-US" altLang="zh-CN" sz="3600"/>
              <a:t>2</a:t>
            </a:r>
            <a:r>
              <a:rPr lang="zh-CN" altLang="en-US" sz="3600" smtClean="0"/>
              <a:t>．与作家不同的是，摄影家们把自己对山川、草木、城市、乡野的感受没有倾注于笔下，而是直接聚焦于镜头。</a:t>
            </a:r>
            <a:r>
              <a:rPr lang="en-US" altLang="zh-CN" sz="3600" smtClean="0"/>
              <a:t>(</a:t>
            </a:r>
            <a:r>
              <a:rPr lang="zh-CN" altLang="en-US" sz="3600" smtClean="0"/>
              <a:t>语序不当，应将“没有”调至“把”之前</a:t>
            </a:r>
            <a:r>
              <a:rPr lang="en-US" altLang="zh-CN" sz="3600" smtClean="0"/>
              <a:t>)</a:t>
            </a:r>
          </a:p>
          <a:p>
            <a:endParaRPr lang="zh-CN" altLang="en-US"/>
          </a:p>
        </p:txBody>
      </p:sp>
    </p:spTree>
    <p:extLst>
      <p:ext uri="{BB962C8B-B14F-4D97-AF65-F5344CB8AC3E}">
        <p14:creationId xmlns:p14="http://schemas.microsoft.com/office/powerpoint/2010/main" val="2116390339"/>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    规律七、出现了并列的短语，可能是搭配不当、分类不当、语序不当或语意不明</a:t>
            </a:r>
            <a:endParaRPr lang="zh-CN" altLang="en-US"/>
          </a:p>
        </p:txBody>
      </p:sp>
      <p:sp>
        <p:nvSpPr>
          <p:cNvPr id="3" name="内容占位符 2"/>
          <p:cNvSpPr>
            <a:spLocks noGrp="1"/>
          </p:cNvSpPr>
          <p:nvPr>
            <p:ph idx="1"/>
          </p:nvPr>
        </p:nvSpPr>
        <p:spPr>
          <a:xfrm>
            <a:off x="838200" y="2053883"/>
            <a:ext cx="10515600" cy="4123080"/>
          </a:xfrm>
        </p:spPr>
        <p:txBody>
          <a:bodyPr>
            <a:normAutofit/>
          </a:bodyPr>
          <a:lstStyle/>
          <a:p>
            <a:r>
              <a:rPr lang="en-US" altLang="zh-CN" sz="3600" smtClean="0"/>
              <a:t>  </a:t>
            </a:r>
            <a:r>
              <a:rPr lang="zh-CN" altLang="en-US" sz="3600" smtClean="0"/>
              <a:t>例</a:t>
            </a:r>
            <a:r>
              <a:rPr lang="en-US" altLang="zh-CN" sz="3600" smtClean="0"/>
              <a:t>1</a:t>
            </a:r>
            <a:r>
              <a:rPr lang="zh-CN" altLang="en-US" sz="3600" smtClean="0"/>
              <a:t>．有关部门对极少数不尊重环卫工人劳动、无理取闹、甚至殴打侮辱环卫工人的事件，及时进行了批评教育和严肃处理。</a:t>
            </a:r>
            <a:r>
              <a:rPr lang="en-US" altLang="zh-CN" sz="3600" smtClean="0"/>
              <a:t>(</a:t>
            </a:r>
            <a:r>
              <a:rPr lang="zh-CN" altLang="en-US" sz="3600" smtClean="0"/>
              <a:t>搭配不当，“事件”不可以“批评教育”</a:t>
            </a:r>
            <a:r>
              <a:rPr lang="en-US" altLang="zh-CN" sz="3600" smtClean="0"/>
              <a:t>)</a:t>
            </a:r>
          </a:p>
          <a:p>
            <a:r>
              <a:rPr lang="en-US" altLang="zh-CN" sz="3600" smtClean="0"/>
              <a:t>  </a:t>
            </a:r>
            <a:r>
              <a:rPr lang="zh-CN" altLang="en-US" sz="3600" smtClean="0"/>
              <a:t>例</a:t>
            </a:r>
            <a:r>
              <a:rPr lang="en-US" altLang="zh-CN" sz="3600" smtClean="0"/>
              <a:t>2</a:t>
            </a:r>
            <a:r>
              <a:rPr lang="zh-CN" altLang="en-US" sz="3600" smtClean="0"/>
              <a:t>．我们家乡美丽而富饶，这里土地肥沃，特别适宜种果树、棉花、甘庶，此外，还适宜栽种梨树和枣树。</a:t>
            </a:r>
            <a:r>
              <a:rPr lang="en-US" altLang="zh-CN" sz="3600" smtClean="0"/>
              <a:t>(</a:t>
            </a:r>
            <a:r>
              <a:rPr lang="zh-CN" altLang="en-US" sz="3600" smtClean="0"/>
              <a:t>分类不当，“梨树和枣树”都是“果树”</a:t>
            </a:r>
            <a:r>
              <a:rPr lang="en-US" altLang="zh-CN" sz="3600" smtClean="0"/>
              <a:t>)</a:t>
            </a:r>
          </a:p>
          <a:p>
            <a:endParaRPr lang="zh-CN" altLang="en-US" sz="3600"/>
          </a:p>
        </p:txBody>
      </p:sp>
    </p:spTree>
    <p:extLst>
      <p:ext uri="{BB962C8B-B14F-4D97-AF65-F5344CB8AC3E}">
        <p14:creationId xmlns:p14="http://schemas.microsoft.com/office/powerpoint/2010/main" val="2920604021"/>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p:txBody>
          <a:bodyPr/>
          <a:lstStyle/>
          <a:p>
            <a:r>
              <a:rPr lang="en-US" altLang="zh-CN" sz="3600"/>
              <a:t>1</a:t>
            </a:r>
            <a:r>
              <a:rPr lang="zh-CN" altLang="en-US" sz="3600" smtClean="0"/>
              <a:t>．全厂职工讨论和听取了厂长关于改善经营管理的报告。</a:t>
            </a:r>
            <a:r>
              <a:rPr lang="en-US" altLang="zh-CN" sz="3600" smtClean="0"/>
              <a:t>(</a:t>
            </a:r>
            <a:r>
              <a:rPr lang="zh-CN" altLang="en-US" sz="3600" smtClean="0"/>
              <a:t>语序不当，应为“听取和讨论”，有时间上的先后关系</a:t>
            </a:r>
            <a:r>
              <a:rPr lang="en-US" altLang="zh-CN" sz="3600" smtClean="0"/>
              <a:t>)</a:t>
            </a:r>
          </a:p>
          <a:p>
            <a:r>
              <a:rPr lang="en-US" altLang="zh-CN" sz="3600"/>
              <a:t>2</a:t>
            </a:r>
            <a:r>
              <a:rPr lang="zh-CN" altLang="en-US" sz="3600" smtClean="0"/>
              <a:t>．近日新区法院审结了这起案件，违约经营的小张被判令赔偿原告好路缘商贸公司经济损失和诉讼费三千余元。</a:t>
            </a:r>
            <a:r>
              <a:rPr lang="en-US" altLang="zh-CN" sz="3600" smtClean="0"/>
              <a:t>(</a:t>
            </a:r>
            <a:r>
              <a:rPr lang="zh-CN" altLang="en-US" sz="3600" smtClean="0"/>
              <a:t>语意不明，是“经济损失和诉讼费”计“三千余元”还是单“诉讼费”“三千余元”</a:t>
            </a:r>
            <a:r>
              <a:rPr lang="en-US" altLang="zh-CN" sz="3600" smtClean="0"/>
              <a:t>)</a:t>
            </a:r>
          </a:p>
          <a:p>
            <a:endParaRPr lang="zh-CN" altLang="en-US"/>
          </a:p>
        </p:txBody>
      </p:sp>
    </p:spTree>
    <p:extLst>
      <p:ext uri="{BB962C8B-B14F-4D97-AF65-F5344CB8AC3E}">
        <p14:creationId xmlns:p14="http://schemas.microsoft.com/office/powerpoint/2010/main" val="1611806648"/>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规律八、出现了数量短语，可能是语意不明、重复、语序不当、用词不当</a:t>
            </a:r>
            <a:endParaRPr lang="zh-CN" altLang="en-US"/>
          </a:p>
        </p:txBody>
      </p:sp>
      <p:sp>
        <p:nvSpPr>
          <p:cNvPr id="3" name="内容占位符 2"/>
          <p:cNvSpPr>
            <a:spLocks noGrp="1"/>
          </p:cNvSpPr>
          <p:nvPr>
            <p:ph idx="1"/>
          </p:nvPr>
        </p:nvSpPr>
        <p:spPr/>
        <p:txBody>
          <a:bodyPr/>
          <a:lstStyle/>
          <a:p>
            <a:r>
              <a:rPr lang="en-US" altLang="zh-CN" sz="3200" smtClean="0"/>
              <a:t>  </a:t>
            </a:r>
            <a:r>
              <a:rPr lang="zh-CN" altLang="en-US" sz="3200" smtClean="0"/>
              <a:t>例</a:t>
            </a:r>
            <a:r>
              <a:rPr lang="en-US" altLang="zh-CN" sz="3200" smtClean="0"/>
              <a:t>1</a:t>
            </a:r>
            <a:r>
              <a:rPr lang="zh-CN" altLang="en-US" sz="3200" smtClean="0"/>
              <a:t>．三个学校的学生会干部在教导处开会，研究本学期第二课堂活动的开展问题。</a:t>
            </a:r>
            <a:r>
              <a:rPr lang="en-US" altLang="zh-CN" sz="3200" smtClean="0"/>
              <a:t>(</a:t>
            </a:r>
            <a:r>
              <a:rPr lang="zh-CN" altLang="en-US" sz="3200" smtClean="0"/>
              <a:t>表意不明，是“三个学校”还是“三个学生会干部”</a:t>
            </a:r>
            <a:r>
              <a:rPr lang="en-US" altLang="zh-CN" sz="3200" smtClean="0"/>
              <a:t>)</a:t>
            </a:r>
          </a:p>
          <a:p>
            <a:r>
              <a:rPr lang="en-US" altLang="zh-CN" sz="3200" smtClean="0"/>
              <a:t>  </a:t>
            </a:r>
            <a:r>
              <a:rPr lang="zh-CN" altLang="en-US" sz="3200" smtClean="0"/>
              <a:t>例</a:t>
            </a:r>
            <a:r>
              <a:rPr lang="en-US" altLang="zh-CN" sz="3200" smtClean="0"/>
              <a:t>2</a:t>
            </a:r>
            <a:r>
              <a:rPr lang="zh-CN" altLang="en-US" sz="3200" smtClean="0"/>
              <a:t>．国产轿车的价格低，适于百姓接受，像“都市贝贝”市场统一售价才</a:t>
            </a:r>
            <a:r>
              <a:rPr lang="en-US" altLang="zh-CN" sz="3200" smtClean="0"/>
              <a:t>6</a:t>
            </a:r>
            <a:r>
              <a:rPr lang="zh-CN" altLang="en-US" sz="3200" smtClean="0"/>
              <a:t>．</a:t>
            </a:r>
            <a:r>
              <a:rPr lang="en-US" altLang="zh-CN" sz="3200" smtClean="0"/>
              <a:t>08</a:t>
            </a:r>
            <a:r>
              <a:rPr lang="zh-CN" altLang="en-US" sz="3200" smtClean="0"/>
              <a:t>万元，“英格尔”是</a:t>
            </a:r>
            <a:r>
              <a:rPr lang="en-US" altLang="zh-CN" sz="3200" smtClean="0"/>
              <a:t>6</a:t>
            </a:r>
            <a:r>
              <a:rPr lang="zh-CN" altLang="en-US" sz="3200" smtClean="0"/>
              <a:t>．</a:t>
            </a:r>
            <a:r>
              <a:rPr lang="en-US" altLang="zh-CN" sz="3200" smtClean="0"/>
              <a:t>88</a:t>
            </a:r>
            <a:r>
              <a:rPr lang="zh-CN" altLang="en-US" sz="3200" smtClean="0"/>
              <a:t>万元，新款“桑塔纳”也不过十几万元左右。</a:t>
            </a:r>
            <a:r>
              <a:rPr lang="en-US" altLang="zh-CN" sz="3200" smtClean="0"/>
              <a:t>(</a:t>
            </a:r>
            <a:r>
              <a:rPr lang="zh-CN" altLang="en-US" sz="3200" smtClean="0"/>
              <a:t>重复，“十几万元”本为约数，不可以再用“左右”</a:t>
            </a:r>
            <a:r>
              <a:rPr lang="en-US" altLang="zh-CN" sz="3200" smtClean="0"/>
              <a:t>)</a:t>
            </a:r>
          </a:p>
          <a:p>
            <a:r>
              <a:rPr lang="en-US" altLang="zh-CN" sz="3200" smtClean="0"/>
              <a:t>  </a:t>
            </a:r>
            <a:r>
              <a:rPr lang="zh-CN" altLang="en-US" sz="3200" smtClean="0"/>
              <a:t>例</a:t>
            </a:r>
            <a:r>
              <a:rPr lang="en-US" altLang="zh-CN" sz="3200" smtClean="0"/>
              <a:t>3</a:t>
            </a:r>
            <a:r>
              <a:rPr lang="zh-CN" altLang="en-US" sz="3200" smtClean="0"/>
              <a:t>．开展批评和自我批评是端正党风、增强党的凝聚力的行之有效的一种方法。</a:t>
            </a:r>
            <a:r>
              <a:rPr lang="en-US" altLang="zh-CN" sz="3200" smtClean="0"/>
              <a:t>(</a:t>
            </a:r>
            <a:r>
              <a:rPr lang="zh-CN" altLang="en-US" sz="3200" smtClean="0"/>
              <a:t>语序不当，“一种”应在“行之有效”之前</a:t>
            </a:r>
            <a:r>
              <a:rPr lang="en-US" altLang="zh-CN" sz="3200" smtClean="0"/>
              <a:t>)</a:t>
            </a:r>
          </a:p>
          <a:p>
            <a:endParaRPr lang="en-US" altLang="zh-CN" sz="3200" smtClean="0"/>
          </a:p>
          <a:p>
            <a:endParaRPr lang="zh-CN" altLang="en-US"/>
          </a:p>
        </p:txBody>
      </p:sp>
    </p:spTree>
    <p:extLst>
      <p:ext uri="{BB962C8B-B14F-4D97-AF65-F5344CB8AC3E}">
        <p14:creationId xmlns:p14="http://schemas.microsoft.com/office/powerpoint/2010/main" val="4167586228"/>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p:txBody>
          <a:bodyPr/>
          <a:lstStyle/>
          <a:p>
            <a:r>
              <a:rPr lang="en-US" altLang="zh-CN" sz="3200"/>
              <a:t>1</a:t>
            </a:r>
            <a:r>
              <a:rPr lang="zh-CN" altLang="en-US" sz="3200" smtClean="0"/>
              <a:t>．华能集团三电厂今年对锅炉设备进行了改造，吨煤发电量增加了</a:t>
            </a:r>
            <a:r>
              <a:rPr lang="en-US" altLang="zh-CN" sz="3200" smtClean="0"/>
              <a:t>1.5</a:t>
            </a:r>
            <a:r>
              <a:rPr lang="zh-CN" altLang="en-US" sz="3200" smtClean="0"/>
              <a:t>倍，煤消耗量域少了</a:t>
            </a:r>
            <a:r>
              <a:rPr lang="en-US" altLang="zh-CN" sz="3200" smtClean="0"/>
              <a:t>1.2</a:t>
            </a:r>
            <a:r>
              <a:rPr lang="zh-CN" altLang="en-US" sz="3200" smtClean="0"/>
              <a:t>倍。</a:t>
            </a:r>
            <a:r>
              <a:rPr lang="en-US" altLang="zh-CN" sz="3200" smtClean="0"/>
              <a:t>(</a:t>
            </a:r>
            <a:r>
              <a:rPr lang="zh-CN" altLang="en-US" sz="3200" smtClean="0"/>
              <a:t>用词不当，“减少”不可以用倍数</a:t>
            </a:r>
            <a:r>
              <a:rPr lang="en-US" altLang="zh-CN" sz="3200" smtClean="0"/>
              <a:t>)</a:t>
            </a:r>
          </a:p>
          <a:p>
            <a:r>
              <a:rPr lang="en-US" altLang="zh-CN" sz="3200"/>
              <a:t>2</a:t>
            </a:r>
            <a:r>
              <a:rPr lang="zh-CN" altLang="en-US" sz="3200" smtClean="0"/>
              <a:t>．中国第一个计算机集成制造系统工程研究中心建成后，国内外同行对其先进的功能大加赞赏，先后有二万三千多人次前来参观。</a:t>
            </a:r>
            <a:r>
              <a:rPr lang="en-US" altLang="zh-CN" sz="3200" smtClean="0"/>
              <a:t>(</a:t>
            </a:r>
            <a:r>
              <a:rPr lang="zh-CN" altLang="en-US" sz="3200" smtClean="0"/>
              <a:t>用词不当，“人次”是复量词，不可以做主语</a:t>
            </a:r>
            <a:r>
              <a:rPr lang="en-US" altLang="zh-CN" sz="3200" smtClean="0"/>
              <a:t>)</a:t>
            </a:r>
          </a:p>
          <a:p>
            <a:r>
              <a:rPr lang="en-US" altLang="zh-CN" sz="3200"/>
              <a:t>3</a:t>
            </a:r>
            <a:r>
              <a:rPr lang="zh-CN" altLang="en-US" sz="3200" smtClean="0"/>
              <a:t>．早晨五六点钟，通往机场的街道两旁便站满了数万名欢送人群。</a:t>
            </a:r>
            <a:r>
              <a:rPr lang="en-US" altLang="zh-CN" sz="3200" smtClean="0"/>
              <a:t>(</a:t>
            </a:r>
            <a:r>
              <a:rPr lang="zh-CN" altLang="en-US" sz="3200" smtClean="0"/>
              <a:t>用词不当，“人群”是集合名词</a:t>
            </a:r>
            <a:r>
              <a:rPr lang="en-US" altLang="zh-CN" sz="3200" smtClean="0"/>
              <a:t>)</a:t>
            </a:r>
          </a:p>
          <a:p>
            <a:endParaRPr lang="zh-CN" altLang="en-US"/>
          </a:p>
        </p:txBody>
      </p:sp>
    </p:spTree>
    <p:extLst>
      <p:ext uri="{BB962C8B-B14F-4D97-AF65-F5344CB8AC3E}">
        <p14:creationId xmlns:p14="http://schemas.microsoft.com/office/powerpoint/2010/main" val="1187877704"/>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34572" y="365125"/>
            <a:ext cx="10819228" cy="1325563"/>
          </a:xfrm>
        </p:spPr>
        <p:txBody>
          <a:bodyPr/>
          <a:lstStyle/>
          <a:p>
            <a:r>
              <a:rPr lang="zh-CN" altLang="en-US" smtClean="0"/>
              <a:t>规律九、出现了“的”字的短语，可能是语意不明、搭配不当</a:t>
            </a:r>
            <a:r>
              <a:rPr lang="en-US" altLang="zh-CN" smtClean="0"/>
              <a:t>(</a:t>
            </a:r>
            <a:r>
              <a:rPr lang="zh-CN" altLang="en-US" smtClean="0"/>
              <a:t>偷换主语</a:t>
            </a:r>
            <a:r>
              <a:rPr lang="en-US" altLang="zh-CN" smtClean="0"/>
              <a:t>)</a:t>
            </a:r>
            <a:r>
              <a:rPr lang="zh-CN" altLang="en-US" smtClean="0"/>
              <a:t>、语序不当</a:t>
            </a:r>
            <a:endParaRPr lang="zh-CN" altLang="en-US"/>
          </a:p>
        </p:txBody>
      </p:sp>
      <p:sp>
        <p:nvSpPr>
          <p:cNvPr id="3" name="内容占位符 2"/>
          <p:cNvSpPr>
            <a:spLocks noGrp="1"/>
          </p:cNvSpPr>
          <p:nvPr>
            <p:ph idx="1"/>
          </p:nvPr>
        </p:nvSpPr>
        <p:spPr>
          <a:xfrm>
            <a:off x="838200" y="2504049"/>
            <a:ext cx="10515600" cy="3672914"/>
          </a:xfrm>
        </p:spPr>
        <p:txBody>
          <a:bodyPr/>
          <a:lstStyle/>
          <a:p>
            <a:r>
              <a:rPr lang="zh-CN" altLang="en-US" sz="3600" smtClean="0"/>
              <a:t>例</a:t>
            </a:r>
            <a:r>
              <a:rPr lang="en-US" altLang="zh-CN" sz="3600" smtClean="0"/>
              <a:t>1</a:t>
            </a:r>
            <a:r>
              <a:rPr lang="zh-CN" altLang="en-US" sz="3600" smtClean="0"/>
              <a:t>．天渐渐地黑了下来，外面又刮了风，街上的行人也渐渐稀少了，修伞的心里非常着急。</a:t>
            </a:r>
            <a:r>
              <a:rPr lang="en-US" altLang="zh-CN" sz="3600" smtClean="0"/>
              <a:t>(</a:t>
            </a:r>
            <a:r>
              <a:rPr lang="zh-CN" altLang="en-US" sz="3600" smtClean="0"/>
              <a:t>语意不明，“修伞的”可能是“修伞的顾客”也可能是“修伞的师傅”</a:t>
            </a:r>
            <a:r>
              <a:rPr lang="en-US" altLang="zh-CN" sz="3600" smtClean="0"/>
              <a:t>)</a:t>
            </a:r>
          </a:p>
          <a:p>
            <a:endParaRPr lang="zh-CN" altLang="en-US"/>
          </a:p>
        </p:txBody>
      </p:sp>
    </p:spTree>
    <p:extLst>
      <p:ext uri="{BB962C8B-B14F-4D97-AF65-F5344CB8AC3E}">
        <p14:creationId xmlns:p14="http://schemas.microsoft.com/office/powerpoint/2010/main" val="1133350397"/>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p:txBody>
          <a:bodyPr>
            <a:normAutofit/>
          </a:bodyPr>
          <a:lstStyle/>
          <a:p>
            <a:r>
              <a:rPr lang="en-US" altLang="zh-CN" sz="3600"/>
              <a:t>1</a:t>
            </a:r>
            <a:r>
              <a:rPr lang="zh-CN" altLang="en-US" sz="3600" smtClean="0"/>
              <a:t>．</a:t>
            </a:r>
            <a:r>
              <a:rPr lang="en-US" altLang="zh-CN" sz="3600" smtClean="0"/>
              <a:t>2003</a:t>
            </a:r>
            <a:r>
              <a:rPr lang="zh-CN" altLang="en-US" sz="3600" smtClean="0"/>
              <a:t>年</a:t>
            </a:r>
            <a:r>
              <a:rPr lang="en-US" altLang="zh-CN" sz="3600" smtClean="0"/>
              <a:t>8</a:t>
            </a:r>
            <a:r>
              <a:rPr lang="zh-CN" altLang="en-US" sz="3600" smtClean="0"/>
              <a:t>月</a:t>
            </a:r>
            <a:r>
              <a:rPr lang="en-US" altLang="zh-CN" sz="3600" smtClean="0"/>
              <a:t>3</a:t>
            </a:r>
            <a:r>
              <a:rPr lang="zh-CN" altLang="en-US" sz="3600" smtClean="0"/>
              <a:t>日晚，在北京天坛举行了第</a:t>
            </a:r>
            <a:r>
              <a:rPr lang="en-US" altLang="zh-CN" sz="3600" smtClean="0"/>
              <a:t>29</a:t>
            </a:r>
            <a:r>
              <a:rPr lang="zh-CN" altLang="en-US" sz="3600" smtClean="0"/>
              <a:t>届奥运会会徽发布仪式，当晚祈年殿的灯火辉煌，更显得雄伟壮丽。</a:t>
            </a:r>
            <a:r>
              <a:rPr lang="en-US" altLang="zh-CN" sz="3600" smtClean="0"/>
              <a:t>(</a:t>
            </a:r>
            <a:r>
              <a:rPr lang="zh-CN" altLang="en-US" sz="3600" smtClean="0"/>
              <a:t>搭配不当，误用“的”字，偷换主语，造成“灯火”与“雄伟壮丽”不搭配，应删去“的”字</a:t>
            </a:r>
            <a:r>
              <a:rPr lang="en-US" altLang="zh-CN" sz="3600" smtClean="0"/>
              <a:t>)</a:t>
            </a:r>
          </a:p>
          <a:p>
            <a:r>
              <a:rPr lang="en-US" altLang="zh-CN" sz="3600"/>
              <a:t>2</a:t>
            </a:r>
            <a:r>
              <a:rPr lang="zh-CN" altLang="en-US" sz="3600" smtClean="0"/>
              <a:t>．湖南省历史博物馆近日展出了数以万计的八千年前新出土的栽培稻。</a:t>
            </a:r>
            <a:r>
              <a:rPr lang="en-US" altLang="zh-CN" sz="3600" smtClean="0"/>
              <a:t>(</a:t>
            </a:r>
            <a:r>
              <a:rPr lang="zh-CN" altLang="en-US" sz="3600" smtClean="0"/>
              <a:t>语序不当，应将“祈出土的”调至“八千年前”</a:t>
            </a:r>
            <a:r>
              <a:rPr lang="en-US" altLang="zh-CN" sz="3600" smtClean="0"/>
              <a:t>)</a:t>
            </a:r>
          </a:p>
          <a:p>
            <a:endParaRPr lang="zh-CN" altLang="en-US" sz="3600"/>
          </a:p>
        </p:txBody>
      </p:sp>
    </p:spTree>
    <p:extLst>
      <p:ext uri="{BB962C8B-B14F-4D97-AF65-F5344CB8AC3E}">
        <p14:creationId xmlns:p14="http://schemas.microsoft.com/office/powerpoint/2010/main" val="2111257020"/>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smtClean="0"/>
              <a:t>             第一部分：规律总结与举例</a:t>
            </a:r>
            <a:endParaRPr lang="zh-CN" altLang="en-US"/>
          </a:p>
        </p:txBody>
      </p:sp>
      <p:sp>
        <p:nvSpPr>
          <p:cNvPr id="3" name="内容占位符 2"/>
          <p:cNvSpPr>
            <a:spLocks noGrp="1"/>
          </p:cNvSpPr>
          <p:nvPr>
            <p:ph idx="1"/>
          </p:nvPr>
        </p:nvSpPr>
        <p:spPr/>
        <p:txBody>
          <a:bodyPr/>
          <a:lstStyle/>
          <a:p>
            <a:r>
              <a:rPr lang="zh-CN" altLang="en-US" sz="3600" smtClean="0">
                <a:latin typeface="+mn-ea"/>
              </a:rPr>
              <a:t>    综观历年的高考语文病句辨析试题，其所选的病句错误类型都是十分“典型”的，虽然通过各种措施增加迷惑性，但总体来说，其“病征”是十分突出的，而且也有一些规律可寻，如果抓住这些“病征”顺藤摸瓜，加以甄别，就更容易判断出该句是不是有病，是何种语病。</a:t>
            </a:r>
          </a:p>
          <a:p>
            <a:endParaRPr lang="zh-CN" altLang="en-US" smtClean="0"/>
          </a:p>
          <a:p>
            <a:r>
              <a:rPr lang="zh-CN" altLang="en-US" smtClean="0"/>
              <a:t>    </a:t>
            </a:r>
            <a:r>
              <a:rPr lang="zh-CN" altLang="en-US" sz="3600" smtClean="0">
                <a:latin typeface="+mn-ea"/>
              </a:rPr>
              <a:t>下面总结了</a:t>
            </a:r>
            <a:r>
              <a:rPr lang="en-US" altLang="zh-CN" sz="3600" smtClean="0">
                <a:latin typeface="+mn-ea"/>
              </a:rPr>
              <a:t>16</a:t>
            </a:r>
            <a:r>
              <a:rPr lang="zh-CN" altLang="en-US" sz="3600">
                <a:latin typeface="+mn-ea"/>
              </a:rPr>
              <a:t>条</a:t>
            </a:r>
            <a:r>
              <a:rPr lang="zh-CN" altLang="en-US" sz="3600" smtClean="0">
                <a:latin typeface="+mn-ea"/>
              </a:rPr>
              <a:t>规律，供师生们复习备考之用。</a:t>
            </a:r>
          </a:p>
          <a:p>
            <a:endParaRPr lang="zh-CN" altLang="en-US"/>
          </a:p>
        </p:txBody>
      </p:sp>
    </p:spTree>
    <p:extLst>
      <p:ext uri="{BB962C8B-B14F-4D97-AF65-F5344CB8AC3E}">
        <p14:creationId xmlns:p14="http://schemas.microsoft.com/office/powerpoint/2010/main" val="4085330397"/>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规律十、出现了两面性的词语，可能是前后肯否不一、不合逻辑</a:t>
            </a:r>
            <a:endParaRPr lang="zh-CN" altLang="en-US"/>
          </a:p>
        </p:txBody>
      </p:sp>
      <p:sp>
        <p:nvSpPr>
          <p:cNvPr id="3" name="内容占位符 2"/>
          <p:cNvSpPr>
            <a:spLocks noGrp="1"/>
          </p:cNvSpPr>
          <p:nvPr>
            <p:ph idx="1"/>
          </p:nvPr>
        </p:nvSpPr>
        <p:spPr>
          <a:xfrm>
            <a:off x="838200" y="2275791"/>
            <a:ext cx="10515600" cy="4351338"/>
          </a:xfrm>
        </p:spPr>
        <p:txBody>
          <a:bodyPr/>
          <a:lstStyle/>
          <a:p>
            <a:r>
              <a:rPr lang="en-US" altLang="zh-CN" sz="3600" smtClean="0"/>
              <a:t>1</a:t>
            </a:r>
            <a:r>
              <a:rPr lang="zh-CN" altLang="en-US" sz="3600" smtClean="0"/>
              <a:t>．电子工业能否迅速发展，并广泛渗透到各行各业中去，关键在于要加速训练并造就一批专门技术人才。</a:t>
            </a:r>
            <a:r>
              <a:rPr lang="en-US" altLang="zh-CN" sz="3600" smtClean="0"/>
              <a:t>(“</a:t>
            </a:r>
            <a:r>
              <a:rPr lang="zh-CN" altLang="en-US" sz="3600" smtClean="0"/>
              <a:t>能否”是两面性的词语，与后面不一致</a:t>
            </a:r>
            <a:r>
              <a:rPr lang="en-US" altLang="zh-CN" sz="3600" smtClean="0"/>
              <a:t>)</a:t>
            </a:r>
          </a:p>
          <a:p>
            <a:r>
              <a:rPr lang="en-US" altLang="zh-CN" sz="3600" smtClean="0"/>
              <a:t>2</a:t>
            </a:r>
            <a:r>
              <a:rPr lang="zh-CN" altLang="en-US" sz="3600" smtClean="0"/>
              <a:t>．我怀着恐惧的心情，担心灾难会不会降落到姑妈头上。</a:t>
            </a:r>
            <a:r>
              <a:rPr lang="en-US" altLang="zh-CN" sz="3600" smtClean="0"/>
              <a:t>(“</a:t>
            </a:r>
            <a:r>
              <a:rPr lang="zh-CN" altLang="en-US" sz="3600" smtClean="0"/>
              <a:t>担心”“不会”，不合逻辑</a:t>
            </a:r>
            <a:r>
              <a:rPr lang="en-US" altLang="zh-CN" sz="3600" smtClean="0"/>
              <a:t>)</a:t>
            </a:r>
          </a:p>
          <a:p>
            <a:endParaRPr lang="zh-CN" altLang="en-US"/>
          </a:p>
        </p:txBody>
      </p:sp>
    </p:spTree>
    <p:extLst>
      <p:ext uri="{BB962C8B-B14F-4D97-AF65-F5344CB8AC3E}">
        <p14:creationId xmlns:p14="http://schemas.microsoft.com/office/powerpoint/2010/main" val="4060766078"/>
      </p:ext>
    </p:ext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规律十一、出现了文言词语、书面语，可能是重复</a:t>
            </a:r>
            <a:endParaRPr lang="zh-CN" altLang="en-US"/>
          </a:p>
        </p:txBody>
      </p:sp>
      <p:sp>
        <p:nvSpPr>
          <p:cNvPr id="3" name="内容占位符 2"/>
          <p:cNvSpPr>
            <a:spLocks noGrp="1"/>
          </p:cNvSpPr>
          <p:nvPr>
            <p:ph idx="1"/>
          </p:nvPr>
        </p:nvSpPr>
        <p:spPr>
          <a:xfrm>
            <a:off x="422031" y="2377439"/>
            <a:ext cx="10931769" cy="3799523"/>
          </a:xfrm>
        </p:spPr>
        <p:txBody>
          <a:bodyPr/>
          <a:lstStyle/>
          <a:p>
            <a:r>
              <a:rPr lang="en-US" altLang="zh-CN" sz="3600" smtClean="0"/>
              <a:t>  </a:t>
            </a:r>
            <a:r>
              <a:rPr lang="zh-CN" altLang="en-US" sz="3600" smtClean="0"/>
              <a:t>例</a:t>
            </a:r>
            <a:r>
              <a:rPr lang="en-US" altLang="zh-CN" sz="3600" smtClean="0"/>
              <a:t>1</a:t>
            </a:r>
            <a:r>
              <a:rPr lang="zh-CN" altLang="en-US" sz="3600" smtClean="0"/>
              <a:t>．在交通干线上设卡收费的方案必须经地方人大常委会讨论通过，并公诸于社会。</a:t>
            </a:r>
            <a:r>
              <a:rPr lang="en-US" altLang="zh-CN" sz="3600" smtClean="0"/>
              <a:t>(“</a:t>
            </a:r>
            <a:r>
              <a:rPr lang="zh-CN" altLang="en-US" sz="3600" smtClean="0"/>
              <a:t>诸”即“之于”，“于”与它重复</a:t>
            </a:r>
            <a:r>
              <a:rPr lang="en-US" altLang="zh-CN" sz="3600" smtClean="0"/>
              <a:t>)</a:t>
            </a:r>
          </a:p>
          <a:p>
            <a:r>
              <a:rPr lang="en-US" altLang="zh-CN" sz="3600" smtClean="0"/>
              <a:t>  </a:t>
            </a:r>
            <a:r>
              <a:rPr lang="zh-CN" altLang="en-US" sz="3600" smtClean="0"/>
              <a:t>例</a:t>
            </a:r>
            <a:r>
              <a:rPr lang="en-US" altLang="zh-CN" sz="3600" smtClean="0"/>
              <a:t>2</a:t>
            </a:r>
            <a:r>
              <a:rPr lang="zh-CN" altLang="en-US" sz="3600" smtClean="0"/>
              <a:t>．雅典奥运会开幕式精彩绝伦，可以堪称一流，受到世界舆论的普遍赞誉。</a:t>
            </a:r>
            <a:r>
              <a:rPr lang="en-US" altLang="zh-CN" sz="3600" smtClean="0"/>
              <a:t>(“</a:t>
            </a:r>
            <a:r>
              <a:rPr lang="zh-CN" altLang="en-US" sz="3600" smtClean="0"/>
              <a:t>堪”即“可以”，“可以”与它重复</a:t>
            </a:r>
            <a:r>
              <a:rPr lang="en-US" altLang="zh-CN" sz="3600" smtClean="0"/>
              <a:t>)</a:t>
            </a:r>
          </a:p>
          <a:p>
            <a:endParaRPr lang="zh-CN" altLang="en-US"/>
          </a:p>
        </p:txBody>
      </p:sp>
    </p:spTree>
    <p:extLst>
      <p:ext uri="{BB962C8B-B14F-4D97-AF65-F5344CB8AC3E}">
        <p14:creationId xmlns:p14="http://schemas.microsoft.com/office/powerpoint/2010/main" val="3384428687"/>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p:txBody>
          <a:bodyPr/>
          <a:lstStyle/>
          <a:p>
            <a:r>
              <a:rPr lang="en-US" altLang="zh-CN" sz="3600"/>
              <a:t>1</a:t>
            </a:r>
            <a:r>
              <a:rPr lang="zh-CN" altLang="en-US" sz="3600" smtClean="0"/>
              <a:t>．听了他对事实真相的陈述，我在心里由衷地感谢他。</a:t>
            </a:r>
            <a:r>
              <a:rPr lang="en-US" altLang="zh-CN" sz="3600" smtClean="0"/>
              <a:t>(“</a:t>
            </a:r>
            <a:r>
              <a:rPr lang="zh-CN" altLang="en-US" sz="3600" smtClean="0"/>
              <a:t>由衷”即有“在心里”的意思，重复</a:t>
            </a:r>
            <a:r>
              <a:rPr lang="en-US" altLang="zh-CN" sz="3600" smtClean="0"/>
              <a:t>)</a:t>
            </a:r>
          </a:p>
          <a:p>
            <a:r>
              <a:rPr lang="en-US" altLang="zh-CN" sz="3600"/>
              <a:t>2</a:t>
            </a:r>
            <a:r>
              <a:rPr lang="zh-CN" altLang="en-US" sz="3600" smtClean="0"/>
              <a:t>．</a:t>
            </a:r>
            <a:r>
              <a:rPr lang="en-US" altLang="zh-CN" sz="3600" smtClean="0"/>
              <a:t>《</a:t>
            </a:r>
            <a:r>
              <a:rPr lang="zh-CN" altLang="en-US" sz="3600" smtClean="0"/>
              <a:t>语文大辞典</a:t>
            </a:r>
            <a:r>
              <a:rPr lang="en-US" altLang="zh-CN" sz="3600" smtClean="0"/>
              <a:t>》</a:t>
            </a:r>
            <a:r>
              <a:rPr lang="zh-CN" altLang="en-US" sz="3600" smtClean="0"/>
              <a:t>编委会，为了使辞典有较高的质量，在躬耕修典三个春秋的编纂过程中，着重控制了关键程序。</a:t>
            </a:r>
            <a:r>
              <a:rPr lang="en-US" altLang="zh-CN" sz="3600" smtClean="0"/>
              <a:t>(“</a:t>
            </a:r>
            <a:r>
              <a:rPr lang="zh-CN" altLang="en-US" sz="3600" smtClean="0"/>
              <a:t>躬耕修典”即“编纂”，重复</a:t>
            </a:r>
            <a:r>
              <a:rPr lang="en-US" altLang="zh-CN" sz="3600" smtClean="0"/>
              <a:t>)</a:t>
            </a:r>
          </a:p>
          <a:p>
            <a:endParaRPr lang="zh-CN" altLang="en-US"/>
          </a:p>
        </p:txBody>
      </p:sp>
    </p:spTree>
    <p:extLst>
      <p:ext uri="{BB962C8B-B14F-4D97-AF65-F5344CB8AC3E}">
        <p14:creationId xmlns:p14="http://schemas.microsoft.com/office/powerpoint/2010/main" val="2665691522"/>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规律十二、出现了多重定语和多重状语，可能是语序不当</a:t>
            </a:r>
            <a:endParaRPr lang="zh-CN" altLang="en-US"/>
          </a:p>
        </p:txBody>
      </p:sp>
      <p:sp>
        <p:nvSpPr>
          <p:cNvPr id="3" name="内容占位符 2"/>
          <p:cNvSpPr>
            <a:spLocks noGrp="1"/>
          </p:cNvSpPr>
          <p:nvPr>
            <p:ph idx="1"/>
          </p:nvPr>
        </p:nvSpPr>
        <p:spPr>
          <a:xfrm>
            <a:off x="838200" y="2250830"/>
            <a:ext cx="10515600" cy="4066809"/>
          </a:xfrm>
        </p:spPr>
        <p:txBody>
          <a:bodyPr/>
          <a:lstStyle/>
          <a:p>
            <a:r>
              <a:rPr lang="en-US" altLang="zh-CN" sz="3200" smtClean="0">
                <a:latin typeface="+mn-ea"/>
              </a:rPr>
              <a:t>  </a:t>
            </a:r>
            <a:r>
              <a:rPr lang="zh-CN" altLang="en-US" sz="3600" smtClean="0">
                <a:latin typeface="+mn-ea"/>
              </a:rPr>
              <a:t>例</a:t>
            </a:r>
            <a:r>
              <a:rPr lang="en-US" altLang="zh-CN" sz="3600" smtClean="0">
                <a:latin typeface="+mn-ea"/>
              </a:rPr>
              <a:t>1</a:t>
            </a:r>
            <a:r>
              <a:rPr lang="zh-CN" altLang="en-US" sz="3600" smtClean="0">
                <a:latin typeface="+mn-ea"/>
              </a:rPr>
              <a:t>．批评和自我批评是有效的改正错误提高思想水平的方法。</a:t>
            </a:r>
            <a:r>
              <a:rPr lang="en-US" altLang="zh-CN" sz="3600" smtClean="0">
                <a:latin typeface="+mn-ea"/>
              </a:rPr>
              <a:t>(</a:t>
            </a:r>
            <a:r>
              <a:rPr lang="zh-CN" altLang="en-US" sz="3600" smtClean="0">
                <a:latin typeface="+mn-ea"/>
              </a:rPr>
              <a:t>应将“有效的”调至“方法”前</a:t>
            </a:r>
            <a:r>
              <a:rPr lang="en-US" altLang="zh-CN" sz="3600" smtClean="0">
                <a:latin typeface="+mn-ea"/>
              </a:rPr>
              <a:t>)</a:t>
            </a:r>
          </a:p>
          <a:p>
            <a:r>
              <a:rPr lang="en-US" altLang="zh-CN" sz="3600" smtClean="0">
                <a:latin typeface="+mn-ea"/>
              </a:rPr>
              <a:t>  </a:t>
            </a:r>
            <a:r>
              <a:rPr lang="zh-CN" altLang="en-US" sz="3600" smtClean="0">
                <a:latin typeface="+mn-ea"/>
              </a:rPr>
              <a:t>例</a:t>
            </a:r>
            <a:r>
              <a:rPr lang="en-US" altLang="zh-CN" sz="3600" smtClean="0">
                <a:latin typeface="+mn-ea"/>
              </a:rPr>
              <a:t>2</a:t>
            </a:r>
            <a:r>
              <a:rPr lang="zh-CN" altLang="en-US" sz="3600" smtClean="0">
                <a:latin typeface="+mn-ea"/>
              </a:rPr>
              <a:t>．昨天，许多代表热情地在休息室里同他交谈。</a:t>
            </a:r>
            <a:r>
              <a:rPr lang="en-US" altLang="zh-CN" sz="3600" smtClean="0">
                <a:latin typeface="+mn-ea"/>
              </a:rPr>
              <a:t>(</a:t>
            </a:r>
            <a:r>
              <a:rPr lang="zh-CN" altLang="en-US" sz="3600" smtClean="0">
                <a:latin typeface="+mn-ea"/>
              </a:rPr>
              <a:t>应将“热情地”调至“同他交谈”前</a:t>
            </a:r>
            <a:r>
              <a:rPr lang="en-US" altLang="zh-CN" sz="3600" smtClean="0">
                <a:latin typeface="+mn-ea"/>
              </a:rPr>
              <a:t>)</a:t>
            </a:r>
          </a:p>
          <a:p>
            <a:endParaRPr lang="zh-CN" altLang="en-US"/>
          </a:p>
        </p:txBody>
      </p:sp>
    </p:spTree>
    <p:extLst>
      <p:ext uri="{BB962C8B-B14F-4D97-AF65-F5344CB8AC3E}">
        <p14:creationId xmlns:p14="http://schemas.microsoft.com/office/powerpoint/2010/main" val="3911725772"/>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p:txBody>
          <a:bodyPr>
            <a:normAutofit/>
          </a:bodyPr>
          <a:lstStyle/>
          <a:p>
            <a:r>
              <a:rPr lang="en-US" altLang="zh-CN" sz="3600" smtClean="0"/>
              <a:t>1 </a:t>
            </a:r>
            <a:r>
              <a:rPr lang="zh-CN" altLang="en-US" sz="3600" smtClean="0"/>
              <a:t>．教学用的那一台去年刚从国外进口的中文系的数码录音设备在运行过程中突然出现了故障。（中文系的那一台去年刚从国外进口的教学用的）</a:t>
            </a:r>
            <a:endParaRPr lang="en-US" altLang="zh-CN" sz="3600" smtClean="0"/>
          </a:p>
          <a:p>
            <a:r>
              <a:rPr lang="en-US" altLang="zh-CN" sz="3600" smtClean="0"/>
              <a:t>3</a:t>
            </a:r>
            <a:r>
              <a:rPr lang="zh-CN" altLang="en-US" sz="3600" smtClean="0"/>
              <a:t>．这期培训班是全国职工教育委员会和国家经委联合于今年五月底举办的，来自全国各地的二百多名职工代表参加了这次培训。</a:t>
            </a:r>
            <a:r>
              <a:rPr lang="en-US" altLang="zh-CN" sz="3600" smtClean="0"/>
              <a:t>(</a:t>
            </a:r>
            <a:r>
              <a:rPr lang="zh-CN" altLang="en-US" sz="3600" smtClean="0"/>
              <a:t>“联合”应调至“举办”前，让位于时间状语</a:t>
            </a:r>
            <a:r>
              <a:rPr lang="en-US" altLang="zh-CN" sz="3600" smtClean="0"/>
              <a:t>)</a:t>
            </a:r>
          </a:p>
          <a:p>
            <a:endParaRPr lang="zh-CN" altLang="en-US" sz="3600"/>
          </a:p>
        </p:txBody>
      </p:sp>
    </p:spTree>
    <p:extLst>
      <p:ext uri="{BB962C8B-B14F-4D97-AF65-F5344CB8AC3E}">
        <p14:creationId xmlns:p14="http://schemas.microsoft.com/office/powerpoint/2010/main" val="1502735206"/>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规律十三、出现了多个谓语，可能是搭配不当、偷换主语</a:t>
            </a:r>
            <a:endParaRPr lang="zh-CN" altLang="en-US"/>
          </a:p>
        </p:txBody>
      </p:sp>
      <p:sp>
        <p:nvSpPr>
          <p:cNvPr id="3" name="内容占位符 2"/>
          <p:cNvSpPr>
            <a:spLocks noGrp="1"/>
          </p:cNvSpPr>
          <p:nvPr>
            <p:ph idx="1"/>
          </p:nvPr>
        </p:nvSpPr>
        <p:spPr>
          <a:xfrm>
            <a:off x="838200" y="2560319"/>
            <a:ext cx="10515600" cy="3616643"/>
          </a:xfrm>
        </p:spPr>
        <p:txBody>
          <a:bodyPr/>
          <a:lstStyle/>
          <a:p>
            <a:r>
              <a:rPr lang="en-US" altLang="zh-CN" sz="3600" smtClean="0"/>
              <a:t>  </a:t>
            </a:r>
            <a:r>
              <a:rPr lang="zh-CN" altLang="en-US" sz="3600" smtClean="0"/>
              <a:t>例</a:t>
            </a:r>
            <a:r>
              <a:rPr lang="en-US" altLang="zh-CN" sz="3600" smtClean="0"/>
              <a:t>1</a:t>
            </a:r>
            <a:r>
              <a:rPr lang="zh-CN" altLang="en-US" sz="3600" smtClean="0"/>
              <a:t>．这个文化站已成为教育和帮助后进青年，挽救和培养失足青年的场所，多次受到上级领导的表彰。</a:t>
            </a:r>
            <a:r>
              <a:rPr lang="en-US" altLang="zh-CN" sz="3600" smtClean="0"/>
              <a:t>(</a:t>
            </a:r>
            <a:r>
              <a:rPr lang="zh-CN" altLang="en-US" sz="3600" smtClean="0"/>
              <a:t>搭配不当，“培养”与“失足青年”不搭配</a:t>
            </a:r>
            <a:r>
              <a:rPr lang="en-US" altLang="zh-CN" sz="3600" smtClean="0"/>
              <a:t>)</a:t>
            </a:r>
          </a:p>
          <a:p>
            <a:endParaRPr lang="zh-CN" altLang="en-US"/>
          </a:p>
        </p:txBody>
      </p:sp>
    </p:spTree>
    <p:extLst>
      <p:ext uri="{BB962C8B-B14F-4D97-AF65-F5344CB8AC3E}">
        <p14:creationId xmlns:p14="http://schemas.microsoft.com/office/powerpoint/2010/main" val="1221448718"/>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p:txBody>
          <a:bodyPr>
            <a:noAutofit/>
          </a:bodyPr>
          <a:lstStyle/>
          <a:p>
            <a:r>
              <a:rPr lang="en-US" altLang="zh-CN" sz="3600"/>
              <a:t>1</a:t>
            </a:r>
            <a:r>
              <a:rPr lang="zh-CN" altLang="en-US" sz="3600" smtClean="0"/>
              <a:t>．这家工厂虽然规模不大，但曾两次荣获省科学大会奖，三次被授予省优质产品称号，产品远销全国各地和东南亚地区。</a:t>
            </a:r>
            <a:r>
              <a:rPr lang="en-US" altLang="zh-CN" sz="3600" smtClean="0"/>
              <a:t>(</a:t>
            </a:r>
            <a:r>
              <a:rPr lang="zh-CN" altLang="en-US" sz="3600" smtClean="0"/>
              <a:t>偷换主语，“工厂”不可以“被授予省优质产品称号”</a:t>
            </a:r>
            <a:r>
              <a:rPr lang="en-US" altLang="zh-CN" sz="3600" smtClean="0"/>
              <a:t>)</a:t>
            </a:r>
          </a:p>
          <a:p>
            <a:r>
              <a:rPr lang="en-US" altLang="zh-CN" sz="3600"/>
              <a:t>2</a:t>
            </a:r>
            <a:r>
              <a:rPr lang="zh-CN" altLang="en-US" sz="3600" smtClean="0"/>
              <a:t>．我们也学小孩子一样，掐了一把花，直到花和叶全焉了，才带着抱歉的心情，丢到山涧里，随水漂走了。</a:t>
            </a:r>
            <a:r>
              <a:rPr lang="en-US" altLang="zh-CN" sz="3600" smtClean="0"/>
              <a:t>(</a:t>
            </a:r>
            <a:r>
              <a:rPr lang="zh-CN" altLang="en-US" sz="3600" smtClean="0"/>
              <a:t>偷换主语，前面主语是“我们”，后面已暗换成“花”，所以应改成“把它们丢到山涧里，随水漂走了”</a:t>
            </a:r>
            <a:r>
              <a:rPr lang="en-US" altLang="zh-CN" sz="3600" smtClean="0"/>
              <a:t>)</a:t>
            </a:r>
          </a:p>
        </p:txBody>
      </p:sp>
    </p:spTree>
    <p:extLst>
      <p:ext uri="{BB962C8B-B14F-4D97-AF65-F5344CB8AC3E}">
        <p14:creationId xmlns:p14="http://schemas.microsoft.com/office/powerpoint/2010/main" val="891686081"/>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规律十四、出现了长宾语，可能是宾语中心语残缺、搭配不当</a:t>
            </a:r>
            <a:endParaRPr lang="zh-CN" altLang="en-US"/>
          </a:p>
        </p:txBody>
      </p:sp>
      <p:sp>
        <p:nvSpPr>
          <p:cNvPr id="3" name="内容占位符 2"/>
          <p:cNvSpPr>
            <a:spLocks noGrp="1"/>
          </p:cNvSpPr>
          <p:nvPr>
            <p:ph idx="1"/>
          </p:nvPr>
        </p:nvSpPr>
        <p:spPr>
          <a:xfrm>
            <a:off x="838200" y="2743199"/>
            <a:ext cx="10515600" cy="3433763"/>
          </a:xfrm>
        </p:spPr>
        <p:txBody>
          <a:bodyPr/>
          <a:lstStyle/>
          <a:p>
            <a:r>
              <a:rPr lang="en-US" altLang="zh-CN" sz="3200" smtClean="0"/>
              <a:t>  </a:t>
            </a:r>
            <a:r>
              <a:rPr lang="zh-CN" altLang="en-US" sz="3600" smtClean="0"/>
              <a:t>例</a:t>
            </a:r>
            <a:r>
              <a:rPr lang="en-US" altLang="zh-CN" sz="3600" smtClean="0"/>
              <a:t>1</a:t>
            </a:r>
            <a:r>
              <a:rPr lang="zh-CN" altLang="en-US" sz="3600" smtClean="0"/>
              <a:t>．为了全面推广利用菜籽饼或棉籽饼喂猪，加速发展养猪事业，这个县举办了三期饲养员技术培训班。</a:t>
            </a:r>
            <a:r>
              <a:rPr lang="en-US" altLang="zh-CN" sz="3600" smtClean="0"/>
              <a:t>(</a:t>
            </a:r>
            <a:r>
              <a:rPr lang="zh-CN" altLang="en-US" sz="3600" smtClean="0"/>
              <a:t>宾语中心语残缺，应加“的经验”</a:t>
            </a:r>
            <a:r>
              <a:rPr lang="en-US" altLang="zh-CN" sz="3600" smtClean="0"/>
              <a:t>)</a:t>
            </a:r>
          </a:p>
          <a:p>
            <a:endParaRPr lang="zh-CN" altLang="en-US" sz="3200"/>
          </a:p>
        </p:txBody>
      </p:sp>
    </p:spTree>
    <p:extLst>
      <p:ext uri="{BB962C8B-B14F-4D97-AF65-F5344CB8AC3E}">
        <p14:creationId xmlns:p14="http://schemas.microsoft.com/office/powerpoint/2010/main" val="3847378372"/>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p:txBody>
          <a:bodyPr>
            <a:normAutofit/>
          </a:bodyPr>
          <a:lstStyle/>
          <a:p>
            <a:r>
              <a:rPr lang="en-US" altLang="zh-CN" sz="3600"/>
              <a:t>1</a:t>
            </a:r>
            <a:r>
              <a:rPr lang="zh-CN" altLang="en-US" sz="3600" smtClean="0"/>
              <a:t>．认识沙尘暴、了解沙尘暴，是为了从科学的角度达到对沙尘暴进行预防，减少沙尘暴造成的损失。</a:t>
            </a:r>
            <a:r>
              <a:rPr lang="en-US" altLang="zh-CN" sz="3600" smtClean="0"/>
              <a:t>(“</a:t>
            </a:r>
            <a:r>
              <a:rPr lang="zh-CN" altLang="en-US" sz="3600" smtClean="0"/>
              <a:t>达到”的宾语中心语残缺，“损失”后加“的目的</a:t>
            </a:r>
            <a:r>
              <a:rPr lang="en-US" altLang="zh-CN" sz="3600" smtClean="0"/>
              <a:t>)</a:t>
            </a:r>
          </a:p>
          <a:p>
            <a:r>
              <a:rPr lang="en-US" altLang="zh-CN" sz="3600"/>
              <a:t>2</a:t>
            </a:r>
            <a:r>
              <a:rPr lang="zh-CN" altLang="en-US" sz="3600" smtClean="0"/>
              <a:t>．现在，我又看到了那阔别多年的乡亲，那我从小就住惯了的山区所特有的石头和茅草搭成的小屋，那崎岖的街道，那熟悉的可爱的乡音。</a:t>
            </a:r>
            <a:r>
              <a:rPr lang="en-US" altLang="zh-CN" sz="3600" smtClean="0"/>
              <a:t>(</a:t>
            </a:r>
            <a:r>
              <a:rPr lang="zh-CN" altLang="en-US" sz="3600" smtClean="0"/>
              <a:t>搭配不当，“看到”与“乡音”不搭配</a:t>
            </a:r>
            <a:r>
              <a:rPr lang="en-US" altLang="zh-CN" sz="3600" smtClean="0"/>
              <a:t>)</a:t>
            </a:r>
          </a:p>
          <a:p>
            <a:endParaRPr lang="zh-CN" altLang="en-US" sz="3600"/>
          </a:p>
        </p:txBody>
      </p:sp>
    </p:spTree>
    <p:extLst>
      <p:ext uri="{BB962C8B-B14F-4D97-AF65-F5344CB8AC3E}">
        <p14:creationId xmlns:p14="http://schemas.microsoft.com/office/powerpoint/2010/main" val="3448078680"/>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规律十五、出现了疑问旬、否定词，可能是肯否不当</a:t>
            </a:r>
            <a:endParaRPr lang="zh-CN" altLang="en-US"/>
          </a:p>
        </p:txBody>
      </p:sp>
      <p:sp>
        <p:nvSpPr>
          <p:cNvPr id="3" name="内容占位符 2"/>
          <p:cNvSpPr>
            <a:spLocks noGrp="1"/>
          </p:cNvSpPr>
          <p:nvPr>
            <p:ph idx="1"/>
          </p:nvPr>
        </p:nvSpPr>
        <p:spPr/>
        <p:txBody>
          <a:bodyPr/>
          <a:lstStyle/>
          <a:p>
            <a:r>
              <a:rPr lang="en-US" altLang="zh-CN" sz="3600" smtClean="0"/>
              <a:t>1</a:t>
            </a:r>
            <a:r>
              <a:rPr lang="zh-CN" altLang="en-US" sz="3600" smtClean="0"/>
              <a:t>．雷锋精神当然要赋予它新的内涵，但谁又能否认现在就不需要学习雷锋了呢</a:t>
            </a:r>
            <a:r>
              <a:rPr lang="en-US" altLang="zh-CN" sz="3600" smtClean="0"/>
              <a:t>?(</a:t>
            </a:r>
            <a:r>
              <a:rPr lang="zh-CN" altLang="en-US" sz="3600" smtClean="0"/>
              <a:t>疑问句再加双重否定，变成了三重否定，不合逻辑</a:t>
            </a:r>
            <a:r>
              <a:rPr lang="en-US" altLang="zh-CN" sz="3600" smtClean="0"/>
              <a:t>)</a:t>
            </a:r>
          </a:p>
          <a:p>
            <a:r>
              <a:rPr lang="en-US" altLang="zh-CN" sz="3600" smtClean="0"/>
              <a:t>2</a:t>
            </a:r>
            <a:r>
              <a:rPr lang="zh-CN" altLang="en-US" sz="3600" smtClean="0"/>
              <a:t>．近几年来，王芳几乎无时无刻不忘搜集、整理民歌，积累了大量的资料。</a:t>
            </a:r>
            <a:r>
              <a:rPr lang="en-US" altLang="zh-CN" sz="3600" smtClean="0"/>
              <a:t>(“</a:t>
            </a:r>
            <a:r>
              <a:rPr lang="zh-CN" altLang="en-US" sz="3600" smtClean="0"/>
              <a:t>无时无刻不”相当于“每时每刻都”，此处与“忘”用，与后“积累了大量的资料”矛盾</a:t>
            </a:r>
            <a:r>
              <a:rPr lang="en-US" altLang="zh-CN" sz="3600" smtClean="0"/>
              <a:t>)</a:t>
            </a:r>
          </a:p>
          <a:p>
            <a:endParaRPr lang="zh-CN" altLang="en-US"/>
          </a:p>
        </p:txBody>
      </p:sp>
    </p:spTree>
    <p:extLst>
      <p:ext uri="{BB962C8B-B14F-4D97-AF65-F5344CB8AC3E}">
        <p14:creationId xmlns:p14="http://schemas.microsoft.com/office/powerpoint/2010/main" val="2258223109"/>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规律一、出现了介词，可能是搭配不当、结构混乱、主客体颠倒、主语残缺</a:t>
            </a:r>
            <a:endParaRPr lang="zh-CN" altLang="en-US"/>
          </a:p>
        </p:txBody>
      </p:sp>
      <p:sp>
        <p:nvSpPr>
          <p:cNvPr id="3" name="内容占位符 2"/>
          <p:cNvSpPr>
            <a:spLocks noGrp="1"/>
          </p:cNvSpPr>
          <p:nvPr>
            <p:ph idx="1"/>
          </p:nvPr>
        </p:nvSpPr>
        <p:spPr/>
        <p:txBody>
          <a:bodyPr>
            <a:normAutofit/>
          </a:bodyPr>
          <a:lstStyle/>
          <a:p>
            <a:r>
              <a:rPr lang="zh-CN" altLang="en-US" sz="3600" smtClean="0"/>
              <a:t>  例</a:t>
            </a:r>
            <a:r>
              <a:rPr lang="en-US" altLang="zh-CN" sz="3600" smtClean="0"/>
              <a:t>1</a:t>
            </a:r>
            <a:r>
              <a:rPr lang="zh-CN" altLang="en-US" sz="3600" smtClean="0"/>
              <a:t>．他们在遇到困难的时候，并没有消沉，而是在大家的信赖和关怀中得到了力量，树立了克服困难的信心。</a:t>
            </a:r>
            <a:r>
              <a:rPr lang="en-US" altLang="zh-CN" sz="3600" smtClean="0"/>
              <a:t>(</a:t>
            </a:r>
            <a:r>
              <a:rPr lang="zh-CN" altLang="en-US" sz="3600" smtClean="0"/>
              <a:t>搭配不当，应为“从</a:t>
            </a:r>
            <a:r>
              <a:rPr lang="en-US" altLang="zh-CN" sz="3600" smtClean="0"/>
              <a:t>……</a:t>
            </a:r>
            <a:r>
              <a:rPr lang="zh-CN" altLang="en-US" sz="3600" smtClean="0"/>
              <a:t>中”</a:t>
            </a:r>
            <a:r>
              <a:rPr lang="en-US" altLang="zh-CN" sz="3600" smtClean="0"/>
              <a:t>)</a:t>
            </a:r>
          </a:p>
          <a:p>
            <a:r>
              <a:rPr lang="zh-CN" altLang="en-US" sz="3600" smtClean="0"/>
              <a:t>  例</a:t>
            </a:r>
            <a:r>
              <a:rPr lang="en-US" altLang="zh-CN" sz="3600" smtClean="0"/>
              <a:t>2</a:t>
            </a:r>
            <a:r>
              <a:rPr lang="zh-CN" altLang="en-US" sz="3600" smtClean="0"/>
              <a:t>．</a:t>
            </a:r>
            <a:r>
              <a:rPr lang="en-US" altLang="zh-CN" sz="3600" smtClean="0"/>
              <a:t>3</a:t>
            </a:r>
            <a:r>
              <a:rPr lang="zh-CN" altLang="en-US" sz="3600" smtClean="0"/>
              <a:t>月</a:t>
            </a:r>
            <a:r>
              <a:rPr lang="en-US" altLang="zh-CN" sz="3600" smtClean="0"/>
              <a:t>17</a:t>
            </a:r>
            <a:r>
              <a:rPr lang="zh-CN" altLang="en-US" sz="3600" smtClean="0"/>
              <a:t>日，</a:t>
            </a:r>
            <a:r>
              <a:rPr lang="en-US" altLang="zh-CN" sz="3600" smtClean="0"/>
              <a:t>6</a:t>
            </a:r>
            <a:r>
              <a:rPr lang="zh-CN" altLang="en-US" sz="3600" smtClean="0"/>
              <a:t>名委员因受贿丑闻被驱逐出国际奥委会。第二天，世界各人报纸关于这起震惊国际体坛的事件都作了详细报道。</a:t>
            </a:r>
            <a:r>
              <a:rPr lang="en-US" altLang="zh-CN" sz="3600" smtClean="0"/>
              <a:t>(</a:t>
            </a:r>
            <a:r>
              <a:rPr lang="zh-CN" altLang="en-US" sz="3600" smtClean="0"/>
              <a:t>介词使用不当，应为“对”</a:t>
            </a:r>
            <a:r>
              <a:rPr lang="en-US" altLang="zh-CN" sz="3600" smtClean="0"/>
              <a:t>)</a:t>
            </a:r>
          </a:p>
        </p:txBody>
      </p:sp>
    </p:spTree>
    <p:extLst>
      <p:ext uri="{BB962C8B-B14F-4D97-AF65-F5344CB8AC3E}">
        <p14:creationId xmlns:p14="http://schemas.microsoft.com/office/powerpoint/2010/main" val="1087021088"/>
      </p:ext>
    </p:ext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规律十六、出现了固定结构、下定义，可能是结构混乱</a:t>
            </a:r>
            <a:endParaRPr lang="zh-CN" altLang="en-US"/>
          </a:p>
        </p:txBody>
      </p:sp>
      <p:sp>
        <p:nvSpPr>
          <p:cNvPr id="3" name="内容占位符 2"/>
          <p:cNvSpPr>
            <a:spLocks noGrp="1"/>
          </p:cNvSpPr>
          <p:nvPr>
            <p:ph idx="1"/>
          </p:nvPr>
        </p:nvSpPr>
        <p:spPr>
          <a:xfrm>
            <a:off x="700454" y="1797490"/>
            <a:ext cx="10791092" cy="4351338"/>
          </a:xfrm>
        </p:spPr>
        <p:txBody>
          <a:bodyPr/>
          <a:lstStyle/>
          <a:p>
            <a:r>
              <a:rPr lang="en-US" altLang="zh-CN" sz="3200" smtClean="0"/>
              <a:t>  </a:t>
            </a:r>
            <a:r>
              <a:rPr lang="zh-CN" altLang="en-US" sz="3200" smtClean="0"/>
              <a:t>例</a:t>
            </a:r>
            <a:r>
              <a:rPr lang="en-US" altLang="zh-CN" sz="3200" smtClean="0"/>
              <a:t>1</a:t>
            </a:r>
            <a:r>
              <a:rPr lang="zh-CN" altLang="en-US" sz="3200" smtClean="0"/>
              <a:t>．</a:t>
            </a:r>
            <a:r>
              <a:rPr lang="en-US" altLang="zh-CN" sz="3200" smtClean="0"/>
              <a:t>《</a:t>
            </a:r>
            <a:r>
              <a:rPr lang="zh-CN" altLang="en-US" sz="3200" smtClean="0"/>
              <a:t>消费者权益保护法</a:t>
            </a:r>
            <a:r>
              <a:rPr lang="en-US" altLang="zh-CN" sz="3200" smtClean="0"/>
              <a:t>》</a:t>
            </a:r>
            <a:r>
              <a:rPr lang="zh-CN" altLang="en-US" sz="3200" smtClean="0"/>
              <a:t>深受广大消费者所欢迎，因为它强化了人们的自我保护意识，使消费者的权益得到最大限度的保护。</a:t>
            </a:r>
            <a:r>
              <a:rPr lang="en-US" altLang="zh-CN" sz="3200" smtClean="0"/>
              <a:t>(</a:t>
            </a:r>
            <a:r>
              <a:rPr lang="zh-CN" altLang="en-US" sz="3200" smtClean="0"/>
              <a:t>有“为</a:t>
            </a:r>
            <a:r>
              <a:rPr lang="en-US" altLang="zh-CN" sz="3200" smtClean="0"/>
              <a:t>……</a:t>
            </a:r>
            <a:r>
              <a:rPr lang="zh-CN" altLang="en-US" sz="3200" smtClean="0"/>
              <a:t>所”和“被</a:t>
            </a:r>
            <a:r>
              <a:rPr lang="en-US" altLang="zh-CN" sz="3200" smtClean="0"/>
              <a:t>……</a:t>
            </a:r>
            <a:r>
              <a:rPr lang="zh-CN" altLang="en-US" sz="3200" smtClean="0"/>
              <a:t>所”的结构，没有“受</a:t>
            </a:r>
            <a:r>
              <a:rPr lang="en-US" altLang="zh-CN" sz="3200" smtClean="0"/>
              <a:t>……</a:t>
            </a:r>
            <a:r>
              <a:rPr lang="zh-CN" altLang="en-US" sz="3200" smtClean="0"/>
              <a:t>所”的结构，要将“所”字去掉</a:t>
            </a:r>
            <a:r>
              <a:rPr lang="en-US" altLang="zh-CN" sz="3200" smtClean="0"/>
              <a:t>)</a:t>
            </a:r>
          </a:p>
          <a:p>
            <a:r>
              <a:rPr lang="en-US" altLang="zh-CN" sz="3200" smtClean="0"/>
              <a:t>  </a:t>
            </a:r>
            <a:r>
              <a:rPr lang="zh-CN" altLang="en-US" sz="3200" smtClean="0"/>
              <a:t>例</a:t>
            </a:r>
            <a:r>
              <a:rPr lang="en-US" altLang="zh-CN" sz="3200" smtClean="0"/>
              <a:t>2</a:t>
            </a:r>
            <a:r>
              <a:rPr lang="zh-CN" altLang="en-US" sz="3200" smtClean="0"/>
              <a:t>．到目前为止，人还不能完全控制自然灾害，农业收成的好坏，在很大程度上还是由于自然条件的好坏决定的。</a:t>
            </a:r>
            <a:r>
              <a:rPr lang="en-US" altLang="zh-CN" sz="3200" smtClean="0"/>
              <a:t>(</a:t>
            </a:r>
            <a:r>
              <a:rPr lang="zh-CN" altLang="en-US" sz="3200" smtClean="0"/>
              <a:t>应为“由</a:t>
            </a:r>
            <a:r>
              <a:rPr lang="en-US" altLang="zh-CN" sz="3200" smtClean="0"/>
              <a:t>……</a:t>
            </a:r>
            <a:r>
              <a:rPr lang="zh-CN" altLang="en-US" sz="3200" smtClean="0"/>
              <a:t>决定的”</a:t>
            </a:r>
            <a:r>
              <a:rPr lang="en-US" altLang="zh-CN" sz="3200" smtClean="0"/>
              <a:t>)</a:t>
            </a:r>
          </a:p>
          <a:p>
            <a:r>
              <a:rPr lang="en-US" altLang="zh-CN" sz="3200" smtClean="0"/>
              <a:t>  </a:t>
            </a:r>
            <a:r>
              <a:rPr lang="zh-CN" altLang="en-US" sz="3200" smtClean="0"/>
              <a:t>例</a:t>
            </a:r>
            <a:r>
              <a:rPr lang="en-US" altLang="zh-CN" sz="3200" smtClean="0"/>
              <a:t>3</a:t>
            </a:r>
            <a:r>
              <a:rPr lang="zh-CN" altLang="en-US" sz="3200" smtClean="0"/>
              <a:t>．它是把事件的结局先写出来，然后再按时间顺序叙述事件发生、发展经过的写法叫倒叙。</a:t>
            </a:r>
            <a:r>
              <a:rPr lang="en-US" altLang="zh-CN" sz="3200" smtClean="0"/>
              <a:t>(</a:t>
            </a:r>
            <a:r>
              <a:rPr lang="zh-CN" altLang="en-US" sz="3200" smtClean="0"/>
              <a:t>应去掉“它是”</a:t>
            </a:r>
            <a:r>
              <a:rPr lang="en-US" altLang="zh-CN" sz="3200" smtClean="0"/>
              <a:t>)</a:t>
            </a:r>
          </a:p>
          <a:p>
            <a:endParaRPr lang="zh-CN" altLang="en-US"/>
          </a:p>
        </p:txBody>
      </p:sp>
    </p:spTree>
    <p:extLst>
      <p:ext uri="{BB962C8B-B14F-4D97-AF65-F5344CB8AC3E}">
        <p14:creationId xmlns:p14="http://schemas.microsoft.com/office/powerpoint/2010/main" val="1371901393"/>
      </p:ext>
    </p:ext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6"/>
            <a:ext cx="10515600" cy="858764"/>
          </a:xfrm>
        </p:spPr>
        <p:txBody>
          <a:bodyPr/>
          <a:lstStyle/>
          <a:p>
            <a:r>
              <a:rPr lang="zh-CN" altLang="en-US" smtClean="0"/>
              <a:t>                  第二部分：真题演练</a:t>
            </a:r>
            <a:endParaRPr lang="zh-CN" altLang="en-US"/>
          </a:p>
        </p:txBody>
      </p:sp>
      <p:sp>
        <p:nvSpPr>
          <p:cNvPr id="3" name="内容占位符 2"/>
          <p:cNvSpPr>
            <a:spLocks noGrp="1"/>
          </p:cNvSpPr>
          <p:nvPr>
            <p:ph idx="1"/>
          </p:nvPr>
        </p:nvSpPr>
        <p:spPr>
          <a:xfrm>
            <a:off x="391551" y="1080037"/>
            <a:ext cx="11408898" cy="4351338"/>
          </a:xfrm>
        </p:spPr>
        <p:txBody>
          <a:bodyPr/>
          <a:lstStyle/>
          <a:p>
            <a:r>
              <a:rPr lang="en-US" altLang="zh-CN" smtClean="0"/>
              <a:t>1</a:t>
            </a:r>
            <a:r>
              <a:rPr lang="zh-CN" altLang="en-US" smtClean="0"/>
              <a:t>、</a:t>
            </a:r>
            <a:r>
              <a:rPr lang="en-US" altLang="zh-CN" smtClean="0"/>
              <a:t>【2020•</a:t>
            </a:r>
            <a:r>
              <a:rPr lang="zh-CN" altLang="en-US" smtClean="0"/>
              <a:t>浙江卷</a:t>
            </a:r>
            <a:r>
              <a:rPr lang="en-US" altLang="zh-CN" smtClean="0"/>
              <a:t>】</a:t>
            </a:r>
            <a:r>
              <a:rPr lang="zh-CN" altLang="en-US" smtClean="0"/>
              <a:t>下列各句中，没有语病的一项是（</a:t>
            </a:r>
            <a:r>
              <a:rPr lang="en-US" altLang="zh-CN" smtClean="0"/>
              <a:t>3</a:t>
            </a:r>
            <a:r>
              <a:rPr lang="zh-CN" altLang="en-US" smtClean="0"/>
              <a:t>分）</a:t>
            </a:r>
          </a:p>
          <a:p>
            <a:r>
              <a:rPr lang="en-US" altLang="zh-CN" smtClean="0"/>
              <a:t>A</a:t>
            </a:r>
            <a:r>
              <a:rPr lang="zh-CN" altLang="en-US" smtClean="0"/>
              <a:t>．新冠肺炎疫情来势汹汹，严重威胁全人类的健康与福祉，也暴露了全球公共卫生治理上的短板，推进全球公共卫生治理体系改革的必要性。</a:t>
            </a:r>
          </a:p>
          <a:p>
            <a:r>
              <a:rPr lang="en-US" altLang="zh-CN" smtClean="0"/>
              <a:t>B</a:t>
            </a:r>
            <a:r>
              <a:rPr lang="zh-CN" altLang="en-US" smtClean="0"/>
              <a:t>．长征五号</a:t>
            </a:r>
            <a:r>
              <a:rPr lang="en-US" altLang="zh-CN" smtClean="0"/>
              <a:t>B</a:t>
            </a:r>
            <a:r>
              <a:rPr lang="zh-CN" altLang="en-US" smtClean="0"/>
              <a:t>运载火箭自从首次飞行任务展开以来，各参研参试单位和全体同志团结拼搏，经历严峻考验，克服重重困难，获得了最后的胜利。</a:t>
            </a:r>
          </a:p>
          <a:p>
            <a:r>
              <a:rPr lang="en-US" altLang="zh-CN" smtClean="0"/>
              <a:t>C</a:t>
            </a:r>
            <a:r>
              <a:rPr lang="zh-CN" altLang="en-US" smtClean="0"/>
              <a:t>．互联网的快速发展为打赢脱贫攻坚战提供了新思路，各地广泛开展的网络扶贫活动，让扶贫工作受益范围更广，使更多的群众有了存在感。</a:t>
            </a:r>
          </a:p>
          <a:p>
            <a:r>
              <a:rPr lang="en-US" altLang="zh-CN" smtClean="0"/>
              <a:t>D</a:t>
            </a:r>
            <a:r>
              <a:rPr lang="zh-CN" altLang="en-US" smtClean="0"/>
              <a:t>．汽车影院以停车空间为电影放映场地，通常设置超大银幕，观众坐在私家车内就可以看到大银幕上清晰稳定的图像和车内收音机上接收的电影原声。</a:t>
            </a:r>
          </a:p>
          <a:p>
            <a:endParaRPr lang="zh-CN" altLang="en-US"/>
          </a:p>
        </p:txBody>
      </p:sp>
    </p:spTree>
    <p:extLst>
      <p:ext uri="{BB962C8B-B14F-4D97-AF65-F5344CB8AC3E}">
        <p14:creationId xmlns:p14="http://schemas.microsoft.com/office/powerpoint/2010/main" val="4210870064"/>
      </p:ext>
    </p:ext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86508" y="475127"/>
            <a:ext cx="11105270" cy="4351338"/>
          </a:xfrm>
        </p:spPr>
        <p:txBody>
          <a:bodyPr>
            <a:noAutofit/>
          </a:bodyPr>
          <a:lstStyle/>
          <a:p>
            <a:r>
              <a:rPr lang="en-US" altLang="zh-CN" sz="3200" smtClean="0"/>
              <a:t>【</a:t>
            </a:r>
            <a:r>
              <a:rPr lang="zh-CN" altLang="en-US" sz="3200" smtClean="0"/>
              <a:t>解析</a:t>
            </a:r>
            <a:r>
              <a:rPr lang="en-US" altLang="zh-CN" sz="3200" smtClean="0"/>
              <a:t>】A</a:t>
            </a:r>
            <a:r>
              <a:rPr lang="zh-CN" altLang="en-US" sz="3200" smtClean="0"/>
              <a:t>项，“推进全球公共卫生治理体系改革的必要性”一句谓语残缺，应在该句前面加上“凸显”。</a:t>
            </a:r>
            <a:r>
              <a:rPr lang="en-US" altLang="zh-CN" sz="3200" smtClean="0"/>
              <a:t>B</a:t>
            </a:r>
            <a:r>
              <a:rPr lang="zh-CN" altLang="en-US" sz="3200" smtClean="0"/>
              <a:t>项，结构混乱，中途易辙，“长征五号</a:t>
            </a:r>
            <a:r>
              <a:rPr lang="en-US" altLang="zh-CN" sz="3200" smtClean="0"/>
              <a:t>B</a:t>
            </a:r>
            <a:r>
              <a:rPr lang="zh-CN" altLang="en-US" sz="3200" smtClean="0"/>
              <a:t>运载火箭自从首次飞行任务展开以来”主语是“长征五号</a:t>
            </a:r>
            <a:r>
              <a:rPr lang="en-US" altLang="zh-CN" sz="3200" smtClean="0"/>
              <a:t>B</a:t>
            </a:r>
            <a:r>
              <a:rPr lang="zh-CN" altLang="en-US" sz="3200" smtClean="0"/>
              <a:t>运载火箭”，此句没有说完，后面又说“各参研参试单位和全体同志团结拼搏”。可将“自从”调整到句子最前面，让“自从长征五号</a:t>
            </a:r>
            <a:r>
              <a:rPr lang="en-US" altLang="zh-CN" sz="3200" smtClean="0"/>
              <a:t>B</a:t>
            </a:r>
            <a:r>
              <a:rPr lang="zh-CN" altLang="en-US" sz="3200" smtClean="0"/>
              <a:t>运载火箭首次飞行任务展开以来”做状语。</a:t>
            </a:r>
            <a:r>
              <a:rPr lang="en-US" altLang="zh-CN" sz="3200" smtClean="0"/>
              <a:t>D</a:t>
            </a:r>
            <a:r>
              <a:rPr lang="zh-CN" altLang="en-US" sz="3200" smtClean="0"/>
              <a:t>项，“就可以看到大银幕上清晰稳定的图像和车内收音机上接收的电影原声”一句中，“看到</a:t>
            </a:r>
            <a:r>
              <a:rPr lang="en-US" altLang="zh-CN" sz="3200" smtClean="0"/>
              <a:t>……</a:t>
            </a:r>
            <a:r>
              <a:rPr lang="zh-CN" altLang="en-US" sz="3200" smtClean="0"/>
              <a:t>电影原声”搭配不当，可在“和”字后面加“收听到”。故选</a:t>
            </a:r>
            <a:r>
              <a:rPr lang="en-US" altLang="zh-CN" sz="3200" smtClean="0"/>
              <a:t>C</a:t>
            </a:r>
            <a:r>
              <a:rPr lang="zh-CN" altLang="en-US" sz="3200" smtClean="0"/>
              <a:t>。</a:t>
            </a:r>
            <a:endParaRPr lang="en-US" altLang="zh-CN" sz="3200" smtClean="0"/>
          </a:p>
          <a:p>
            <a:endParaRPr lang="en-US" altLang="zh-CN" sz="3200"/>
          </a:p>
          <a:p>
            <a:r>
              <a:rPr lang="en-US" altLang="zh-CN" sz="3200" smtClean="0"/>
              <a:t>【</a:t>
            </a:r>
            <a:r>
              <a:rPr lang="zh-CN" altLang="en-US" sz="3200" smtClean="0"/>
              <a:t>答案</a:t>
            </a:r>
            <a:r>
              <a:rPr lang="en-US" altLang="zh-CN" sz="3200" smtClean="0"/>
              <a:t>】C</a:t>
            </a:r>
            <a:endParaRPr lang="zh-CN" altLang="en-US" sz="3200"/>
          </a:p>
        </p:txBody>
      </p:sp>
    </p:spTree>
    <p:extLst>
      <p:ext uri="{BB962C8B-B14F-4D97-AF65-F5344CB8AC3E}">
        <p14:creationId xmlns:p14="http://schemas.microsoft.com/office/powerpoint/2010/main" val="3152440140"/>
      </p:ext>
    </p:ext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76775" y="503262"/>
            <a:ext cx="10622281" cy="4351338"/>
          </a:xfrm>
        </p:spPr>
        <p:txBody>
          <a:bodyPr/>
          <a:lstStyle/>
          <a:p>
            <a:r>
              <a:rPr lang="en-US" altLang="zh-CN" smtClean="0"/>
              <a:t>2</a:t>
            </a:r>
            <a:r>
              <a:rPr lang="zh-CN" altLang="en-US" smtClean="0"/>
              <a:t>、</a:t>
            </a:r>
            <a:r>
              <a:rPr lang="en-US" altLang="zh-CN" smtClean="0"/>
              <a:t>【2019•</a:t>
            </a:r>
            <a:r>
              <a:rPr lang="zh-CN" altLang="en-US" smtClean="0"/>
              <a:t>天津卷</a:t>
            </a:r>
            <a:r>
              <a:rPr lang="en-US" altLang="zh-CN" smtClean="0"/>
              <a:t>】</a:t>
            </a:r>
            <a:r>
              <a:rPr lang="zh-CN" altLang="en-US" smtClean="0"/>
              <a:t>下列各句中没有语病的一句是（    ）</a:t>
            </a:r>
          </a:p>
          <a:p>
            <a:r>
              <a:rPr lang="en-US" altLang="zh-CN" smtClean="0"/>
              <a:t>A</a:t>
            </a:r>
            <a:r>
              <a:rPr lang="zh-CN" altLang="en-US" smtClean="0"/>
              <a:t>．在游客文化体验、特色旅游活动需求日益明显的背景下，利用科技创新对外宣传、深度挖掘旅游文化内涵，扩大我市旅游业的吸引力与知名度。</a:t>
            </a:r>
          </a:p>
          <a:p>
            <a:r>
              <a:rPr lang="en-US" altLang="zh-CN" smtClean="0"/>
              <a:t>B</a:t>
            </a:r>
            <a:r>
              <a:rPr lang="zh-CN" altLang="en-US" smtClean="0"/>
              <a:t>．全球</a:t>
            </a:r>
            <a:r>
              <a:rPr lang="en-US" altLang="zh-CN" smtClean="0"/>
              <a:t>2000</a:t>
            </a:r>
            <a:r>
              <a:rPr lang="zh-CN" altLang="en-US" smtClean="0"/>
              <a:t>多位科学家经过跨国的联合攻关和数年的不懈努力，人类史上首张清晰的超级黑洞照片终于在今年面世，引起广泛关注。</a:t>
            </a:r>
          </a:p>
          <a:p>
            <a:r>
              <a:rPr lang="en-US" altLang="zh-CN" smtClean="0"/>
              <a:t>C</a:t>
            </a:r>
            <a:r>
              <a:rPr lang="zh-CN" altLang="en-US" smtClean="0"/>
              <a:t>．“高雅艺术进校园”活动旨在提高学生们的审美素养为目的，引导学生树立正确的文化观，增强学生的文化自信，提升校园文化品位，优化育人环境。</a:t>
            </a:r>
          </a:p>
          <a:p>
            <a:r>
              <a:rPr lang="en-US" altLang="zh-CN" smtClean="0"/>
              <a:t>D</a:t>
            </a:r>
            <a:r>
              <a:rPr lang="zh-CN" altLang="en-US" smtClean="0"/>
              <a:t>．琳琅满目的远古海洋生物化石、承载“海上丝绸之路”辉煌的“宋元福船”复原模型等珍宝，将在坐落于天津的国家海洋博物馆集中展示。</a:t>
            </a:r>
          </a:p>
          <a:p>
            <a:endParaRPr lang="zh-CN" altLang="en-US"/>
          </a:p>
        </p:txBody>
      </p:sp>
    </p:spTree>
    <p:extLst>
      <p:ext uri="{BB962C8B-B14F-4D97-AF65-F5344CB8AC3E}">
        <p14:creationId xmlns:p14="http://schemas.microsoft.com/office/powerpoint/2010/main" val="3403817566"/>
      </p:ext>
    </p:ext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97523" y="629871"/>
            <a:ext cx="10515600" cy="4351338"/>
          </a:xfrm>
        </p:spPr>
        <p:txBody>
          <a:bodyPr/>
          <a:lstStyle/>
          <a:p>
            <a:r>
              <a:rPr lang="en-US" altLang="zh-CN" sz="3200" smtClean="0"/>
              <a:t>【</a:t>
            </a:r>
            <a:r>
              <a:rPr lang="zh-CN" altLang="en-US" sz="3200" smtClean="0"/>
              <a:t>解析</a:t>
            </a:r>
            <a:r>
              <a:rPr lang="en-US" altLang="zh-CN" sz="3200" smtClean="0"/>
              <a:t>】A</a:t>
            </a:r>
            <a:r>
              <a:rPr lang="zh-CN" altLang="en-US" sz="3200" smtClean="0"/>
              <a:t>项，“扩大</a:t>
            </a:r>
            <a:r>
              <a:rPr lang="en-US" altLang="zh-CN" sz="3200" smtClean="0"/>
              <a:t>……</a:t>
            </a:r>
            <a:r>
              <a:rPr lang="zh-CN" altLang="en-US" sz="3200" smtClean="0"/>
              <a:t>吸引力与知名度”搭配不当，“吸引力”应是“提高”，即改为“提高</a:t>
            </a:r>
            <a:r>
              <a:rPr lang="en-US" altLang="zh-CN" sz="3200" smtClean="0"/>
              <a:t>……</a:t>
            </a:r>
            <a:r>
              <a:rPr lang="zh-CN" altLang="en-US" sz="3200" smtClean="0"/>
              <a:t>吸引力与知名度”。</a:t>
            </a:r>
            <a:r>
              <a:rPr lang="en-US" altLang="zh-CN" sz="3200" smtClean="0"/>
              <a:t>B</a:t>
            </a:r>
            <a:r>
              <a:rPr lang="zh-CN" altLang="en-US" sz="3200" smtClean="0"/>
              <a:t>项，“全球</a:t>
            </a:r>
            <a:r>
              <a:rPr lang="en-US" altLang="zh-CN" sz="3200" smtClean="0"/>
              <a:t>2000</a:t>
            </a:r>
            <a:r>
              <a:rPr lang="zh-CN" altLang="en-US" sz="3200" smtClean="0"/>
              <a:t>多位科学家经过</a:t>
            </a:r>
            <a:r>
              <a:rPr lang="en-US" altLang="zh-CN" sz="3200" smtClean="0"/>
              <a:t>……</a:t>
            </a:r>
            <a:r>
              <a:rPr lang="zh-CN" altLang="en-US" sz="3200" smtClean="0"/>
              <a:t>，人类史上首张</a:t>
            </a:r>
            <a:r>
              <a:rPr lang="en-US" altLang="zh-CN" sz="3200" smtClean="0"/>
              <a:t>……</a:t>
            </a:r>
            <a:r>
              <a:rPr lang="zh-CN" altLang="en-US" sz="3200" smtClean="0"/>
              <a:t>”结构混乱，前一句的主语是“科学家”，“经过</a:t>
            </a:r>
            <a:r>
              <a:rPr lang="en-US" altLang="zh-CN" sz="3200" smtClean="0"/>
              <a:t>……</a:t>
            </a:r>
            <a:r>
              <a:rPr lang="zh-CN" altLang="en-US" sz="3200" smtClean="0"/>
              <a:t>”是介宾短语，在句中做状语，由此可见句子中没有谓语，这一句还没有说完，下一句就另起话头，以“照片”为主语，属于结构混乱中的中途易辙，可以改为“经过全球</a:t>
            </a:r>
            <a:r>
              <a:rPr lang="en-US" altLang="zh-CN" sz="3200" smtClean="0"/>
              <a:t>2000……</a:t>
            </a:r>
            <a:r>
              <a:rPr lang="zh-CN" altLang="en-US" sz="3200" smtClean="0"/>
              <a:t>努力”。</a:t>
            </a:r>
            <a:r>
              <a:rPr lang="en-US" altLang="zh-CN" sz="3200" smtClean="0"/>
              <a:t>C</a:t>
            </a:r>
            <a:r>
              <a:rPr lang="zh-CN" altLang="en-US" sz="3200" smtClean="0"/>
              <a:t>项，“旨在</a:t>
            </a:r>
            <a:r>
              <a:rPr lang="en-US" altLang="zh-CN" sz="3200" smtClean="0"/>
              <a:t>……</a:t>
            </a:r>
            <a:r>
              <a:rPr lang="zh-CN" altLang="en-US" sz="3200" smtClean="0"/>
              <a:t>为目的”结构混乱，该句把“旨在</a:t>
            </a:r>
            <a:r>
              <a:rPr lang="en-US" altLang="zh-CN" sz="3200" smtClean="0"/>
              <a:t>……</a:t>
            </a:r>
            <a:r>
              <a:rPr lang="zh-CN" altLang="en-US" sz="3200" smtClean="0"/>
              <a:t>”和“以</a:t>
            </a:r>
            <a:r>
              <a:rPr lang="en-US" altLang="zh-CN" sz="3200" smtClean="0"/>
              <a:t>……</a:t>
            </a:r>
            <a:r>
              <a:rPr lang="zh-CN" altLang="en-US" sz="3200" smtClean="0"/>
              <a:t>为目的”两句杂糅到一起，二者可以留其一。故选</a:t>
            </a:r>
            <a:r>
              <a:rPr lang="en-US" altLang="zh-CN" sz="3200" smtClean="0"/>
              <a:t>D</a:t>
            </a:r>
            <a:r>
              <a:rPr lang="zh-CN" altLang="en-US" sz="3200" smtClean="0"/>
              <a:t>。</a:t>
            </a:r>
            <a:endParaRPr lang="en-US" altLang="zh-CN" sz="3200" smtClean="0"/>
          </a:p>
          <a:p>
            <a:endParaRPr lang="en-US" altLang="zh-CN" sz="3200" smtClean="0"/>
          </a:p>
          <a:p>
            <a:r>
              <a:rPr lang="en-US" altLang="zh-CN" sz="3200" smtClean="0"/>
              <a:t>【</a:t>
            </a:r>
            <a:r>
              <a:rPr lang="zh-CN" altLang="en-US" sz="3200" smtClean="0"/>
              <a:t>答案</a:t>
            </a:r>
            <a:r>
              <a:rPr lang="en-US" altLang="zh-CN" sz="3200" smtClean="0"/>
              <a:t>】D	</a:t>
            </a:r>
            <a:endParaRPr lang="zh-CN" altLang="en-US" sz="3200" smtClean="0"/>
          </a:p>
          <a:p>
            <a:endParaRPr lang="zh-CN" altLang="en-US"/>
          </a:p>
        </p:txBody>
      </p:sp>
    </p:spTree>
    <p:extLst>
      <p:ext uri="{BB962C8B-B14F-4D97-AF65-F5344CB8AC3E}">
        <p14:creationId xmlns:p14="http://schemas.microsoft.com/office/powerpoint/2010/main" val="171293010"/>
      </p:ext>
    </p:ext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41251" y="531397"/>
            <a:ext cx="10837985" cy="4351338"/>
          </a:xfrm>
        </p:spPr>
        <p:txBody>
          <a:bodyPr/>
          <a:lstStyle/>
          <a:p>
            <a:r>
              <a:rPr lang="en-US" altLang="zh-CN" smtClean="0"/>
              <a:t>3</a:t>
            </a:r>
            <a:r>
              <a:rPr lang="zh-CN" altLang="en-US" smtClean="0"/>
              <a:t>、</a:t>
            </a:r>
            <a:r>
              <a:rPr lang="en-US" altLang="zh-CN" smtClean="0"/>
              <a:t>【2019•</a:t>
            </a:r>
            <a:r>
              <a:rPr lang="zh-CN" altLang="en-US" smtClean="0"/>
              <a:t>浙江卷</a:t>
            </a:r>
            <a:r>
              <a:rPr lang="en-US" altLang="zh-CN" smtClean="0"/>
              <a:t>】</a:t>
            </a:r>
            <a:r>
              <a:rPr lang="zh-CN" altLang="en-US" smtClean="0"/>
              <a:t>下列各句中，没有语病的一项是（</a:t>
            </a:r>
            <a:r>
              <a:rPr lang="en-US" altLang="zh-CN" smtClean="0"/>
              <a:t>3</a:t>
            </a:r>
            <a:r>
              <a:rPr lang="zh-CN" altLang="en-US" smtClean="0"/>
              <a:t>分）</a:t>
            </a:r>
          </a:p>
          <a:p>
            <a:r>
              <a:rPr lang="en-US" altLang="zh-CN" smtClean="0"/>
              <a:t>A</a:t>
            </a:r>
            <a:r>
              <a:rPr lang="zh-CN" altLang="en-US" smtClean="0"/>
              <a:t>．当人体免疫力大幅受损的情况下，“超级真菌”会乘虚而入，使病情雪上加霜，加速病人死亡，因此它被贴上了“高致死率”的标签，使人闻之色变。</a:t>
            </a:r>
          </a:p>
          <a:p>
            <a:r>
              <a:rPr lang="en-US" altLang="zh-CN" smtClean="0"/>
              <a:t>B</a:t>
            </a:r>
            <a:r>
              <a:rPr lang="zh-CN" altLang="en-US" smtClean="0"/>
              <a:t>．近年来，</a:t>
            </a:r>
            <a:r>
              <a:rPr lang="en-US" altLang="zh-CN" smtClean="0"/>
              <a:t>《</a:t>
            </a:r>
            <a:r>
              <a:rPr lang="zh-CN" altLang="en-US" smtClean="0"/>
              <a:t>战狼</a:t>
            </a:r>
            <a:r>
              <a:rPr lang="en-US" altLang="zh-CN" smtClean="0"/>
              <a:t>Ⅱ》《</a:t>
            </a:r>
            <a:r>
              <a:rPr lang="zh-CN" altLang="en-US" smtClean="0"/>
              <a:t>流浪地球</a:t>
            </a:r>
            <a:r>
              <a:rPr lang="en-US" altLang="zh-CN" smtClean="0"/>
              <a:t>》</a:t>
            </a:r>
            <a:r>
              <a:rPr lang="zh-CN" altLang="en-US" smtClean="0"/>
              <a:t>等一批精良艺术品质和积极价值取向的文艺作品受到观众广泛认可，这充分证明过硬品质是新时代文艺实现文化引领的基本条件。</a:t>
            </a:r>
          </a:p>
          <a:p>
            <a:r>
              <a:rPr lang="en-US" altLang="zh-CN" smtClean="0"/>
              <a:t>C</a:t>
            </a:r>
            <a:r>
              <a:rPr lang="zh-CN" altLang="en-US" smtClean="0"/>
              <a:t>．中国的哲学蕴含于人伦日用之中，中国建筑处处体现着人伦秩序与和而不同的东方智慧，五千年前的中华文明正是良渚大量建筑遗址的见证者。</a:t>
            </a:r>
          </a:p>
          <a:p>
            <a:r>
              <a:rPr lang="en-US" altLang="zh-CN" smtClean="0"/>
              <a:t>D</a:t>
            </a:r>
            <a:r>
              <a:rPr lang="zh-CN" altLang="en-US" smtClean="0"/>
              <a:t>．当前，以芬太尼类物质为代表的新型毒品来势凶猛，已在一些同家引发严重的社会问题；将芬太尼类物质整类列入管制，是中国政府处理毒品问题的创新性举措。</a:t>
            </a:r>
          </a:p>
          <a:p>
            <a:endParaRPr lang="zh-CN" altLang="en-US"/>
          </a:p>
        </p:txBody>
      </p:sp>
    </p:spTree>
    <p:extLst>
      <p:ext uri="{BB962C8B-B14F-4D97-AF65-F5344CB8AC3E}">
        <p14:creationId xmlns:p14="http://schemas.microsoft.com/office/powerpoint/2010/main" val="3568862033"/>
      </p:ext>
    </p:ext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55320" y="1037834"/>
            <a:ext cx="10515600" cy="4351338"/>
          </a:xfrm>
        </p:spPr>
        <p:txBody>
          <a:bodyPr/>
          <a:lstStyle/>
          <a:p>
            <a:r>
              <a:rPr lang="en-US" altLang="zh-CN" sz="3200" smtClean="0"/>
              <a:t>【</a:t>
            </a:r>
            <a:r>
              <a:rPr lang="zh-CN" altLang="en-US" sz="3200" smtClean="0"/>
              <a:t>解析</a:t>
            </a:r>
            <a:r>
              <a:rPr lang="en-US" altLang="zh-CN" sz="3200" smtClean="0"/>
              <a:t>】</a:t>
            </a:r>
            <a:r>
              <a:rPr lang="zh-CN" altLang="en-US" sz="3200" smtClean="0"/>
              <a:t>本题</a:t>
            </a:r>
            <a:r>
              <a:rPr lang="en-US" altLang="zh-CN" sz="3200" smtClean="0"/>
              <a:t>A</a:t>
            </a:r>
            <a:r>
              <a:rPr lang="zh-CN" altLang="en-US" sz="3200" smtClean="0"/>
              <a:t>项，“当</a:t>
            </a:r>
            <a:r>
              <a:rPr lang="en-US" altLang="zh-CN" sz="3200" smtClean="0"/>
              <a:t>……</a:t>
            </a:r>
            <a:r>
              <a:rPr lang="zh-CN" altLang="en-US" sz="3200" smtClean="0"/>
              <a:t>的情况下”结构混乱，句式杂糅，应改为“在</a:t>
            </a:r>
            <a:r>
              <a:rPr lang="en-US" altLang="zh-CN" sz="3200" smtClean="0"/>
              <a:t>……</a:t>
            </a:r>
            <a:r>
              <a:rPr lang="zh-CN" altLang="en-US" sz="3200" smtClean="0"/>
              <a:t>的情况下”或“当</a:t>
            </a:r>
            <a:r>
              <a:rPr lang="en-US" altLang="zh-CN" sz="3200" smtClean="0"/>
              <a:t>……</a:t>
            </a:r>
            <a:r>
              <a:rPr lang="zh-CN" altLang="en-US" sz="3200" smtClean="0"/>
              <a:t>的时候”。</a:t>
            </a:r>
            <a:r>
              <a:rPr lang="en-US" altLang="zh-CN" sz="3200" smtClean="0"/>
              <a:t>B</a:t>
            </a:r>
            <a:r>
              <a:rPr lang="zh-CN" altLang="en-US" sz="3200" smtClean="0"/>
              <a:t>项，谓语残缺，“精良艺术品质”前应加“具有”。</a:t>
            </a:r>
            <a:r>
              <a:rPr lang="en-US" altLang="zh-CN" sz="3200" smtClean="0"/>
              <a:t>C</a:t>
            </a:r>
            <a:r>
              <a:rPr lang="zh-CN" altLang="en-US" sz="3200" smtClean="0"/>
              <a:t>项，“文明是遗址的见证者”不合逻辑，应是“遗址是文明的见证者”。 故选</a:t>
            </a:r>
            <a:r>
              <a:rPr lang="en-US" altLang="zh-CN" sz="3200" smtClean="0"/>
              <a:t>D</a:t>
            </a:r>
            <a:r>
              <a:rPr lang="zh-CN" altLang="en-US" sz="3200" smtClean="0"/>
              <a:t>。</a:t>
            </a:r>
          </a:p>
          <a:p>
            <a:endParaRPr lang="en-US" altLang="zh-CN" sz="3200" smtClean="0"/>
          </a:p>
          <a:p>
            <a:r>
              <a:rPr lang="en-US" altLang="zh-CN" sz="3200" smtClean="0"/>
              <a:t>【</a:t>
            </a:r>
            <a:r>
              <a:rPr lang="zh-CN" altLang="en-US" sz="3200" smtClean="0"/>
              <a:t>答案</a:t>
            </a:r>
            <a:r>
              <a:rPr lang="en-US" altLang="zh-CN" sz="3200" smtClean="0"/>
              <a:t>】D</a:t>
            </a:r>
          </a:p>
          <a:p>
            <a:endParaRPr lang="en-US" altLang="zh-CN" smtClean="0"/>
          </a:p>
          <a:p>
            <a:endParaRPr lang="zh-CN" altLang="en-US"/>
          </a:p>
        </p:txBody>
      </p:sp>
    </p:spTree>
    <p:extLst>
      <p:ext uri="{BB962C8B-B14F-4D97-AF65-F5344CB8AC3E}">
        <p14:creationId xmlns:p14="http://schemas.microsoft.com/office/powerpoint/2010/main" val="3897542268"/>
      </p:ext>
    </p:ext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41252" y="404788"/>
            <a:ext cx="10515600" cy="4351338"/>
          </a:xfrm>
        </p:spPr>
        <p:txBody>
          <a:bodyPr/>
          <a:lstStyle/>
          <a:p>
            <a:r>
              <a:rPr lang="en-US" altLang="ja-JP" sz="3200" smtClean="0">
                <a:latin typeface="宋体" panose="02010600030101010101" pitchFamily="2" charset="-122"/>
                <a:ea typeface="宋体" panose="02010600030101010101" pitchFamily="2" charset="-122"/>
              </a:rPr>
              <a:t>4</a:t>
            </a:r>
            <a:r>
              <a:rPr lang="zh-CN" altLang="en-US" sz="3200" smtClean="0">
                <a:latin typeface="宋体" panose="02010600030101010101" pitchFamily="2" charset="-122"/>
                <a:ea typeface="宋体" panose="02010600030101010101" pitchFamily="2" charset="-122"/>
              </a:rPr>
              <a:t>、</a:t>
            </a:r>
            <a:r>
              <a:rPr lang="en-US" altLang="ja-JP" sz="3200" smtClean="0">
                <a:latin typeface="宋体" panose="02010600030101010101" pitchFamily="2" charset="-122"/>
                <a:ea typeface="宋体" panose="02010600030101010101" pitchFamily="2" charset="-122"/>
              </a:rPr>
              <a:t>【2018•</a:t>
            </a:r>
            <a:r>
              <a:rPr lang="ja-JP" altLang="en-US" sz="3200" smtClean="0">
                <a:latin typeface="宋体" panose="02010600030101010101" pitchFamily="2" charset="-122"/>
                <a:ea typeface="宋体" panose="02010600030101010101" pitchFamily="2" charset="-122"/>
              </a:rPr>
              <a:t>天津卷</a:t>
            </a:r>
            <a:r>
              <a:rPr lang="en-US" altLang="ja-JP" sz="3200" smtClean="0">
                <a:latin typeface="宋体" panose="02010600030101010101" pitchFamily="2" charset="-122"/>
                <a:ea typeface="宋体" panose="02010600030101010101" pitchFamily="2" charset="-122"/>
              </a:rPr>
              <a:t>】</a:t>
            </a:r>
            <a:r>
              <a:rPr lang="ja-JP" altLang="en-US" sz="3200" smtClean="0">
                <a:latin typeface="宋体" panose="02010600030101010101" pitchFamily="2" charset="-122"/>
                <a:ea typeface="宋体" panose="02010600030101010101" pitchFamily="2" charset="-122"/>
              </a:rPr>
              <a:t>下列各句中没有语病的一句是</a:t>
            </a:r>
          </a:p>
          <a:p>
            <a:r>
              <a:rPr lang="en-US" altLang="ja-JP" sz="3200" smtClean="0">
                <a:latin typeface="宋体" panose="02010600030101010101" pitchFamily="2" charset="-122"/>
                <a:ea typeface="宋体" panose="02010600030101010101" pitchFamily="2" charset="-122"/>
              </a:rPr>
              <a:t>A</a:t>
            </a:r>
            <a:r>
              <a:rPr lang="ja-JP" altLang="en-US" sz="3200" smtClean="0">
                <a:latin typeface="宋体" panose="02010600030101010101" pitchFamily="2" charset="-122"/>
                <a:ea typeface="宋体" panose="02010600030101010101" pitchFamily="2" charset="-122"/>
              </a:rPr>
              <a:t>．尤瓦尔・赫拉利写作了</a:t>
            </a:r>
            <a:r>
              <a:rPr lang="en-US" altLang="ja-JP" sz="3200" smtClean="0">
                <a:latin typeface="宋体" panose="02010600030101010101" pitchFamily="2" charset="-122"/>
                <a:ea typeface="宋体" panose="02010600030101010101" pitchFamily="2" charset="-122"/>
              </a:rPr>
              <a:t>《</a:t>
            </a:r>
            <a:r>
              <a:rPr lang="ja-JP" altLang="en-US" sz="3200" smtClean="0">
                <a:latin typeface="宋体" panose="02010600030101010101" pitchFamily="2" charset="-122"/>
                <a:ea typeface="宋体" panose="02010600030101010101" pitchFamily="2" charset="-122"/>
              </a:rPr>
              <a:t>人类简史</a:t>
            </a:r>
            <a:r>
              <a:rPr lang="en-US" altLang="ja-JP" sz="3200" smtClean="0">
                <a:latin typeface="宋体" panose="02010600030101010101" pitchFamily="2" charset="-122"/>
                <a:ea typeface="宋体" panose="02010600030101010101" pitchFamily="2" charset="-122"/>
              </a:rPr>
              <a:t>》</a:t>
            </a:r>
            <a:r>
              <a:rPr lang="ja-JP" altLang="en-US" sz="3200" smtClean="0">
                <a:latin typeface="宋体" panose="02010600030101010101" pitchFamily="2" charset="-122"/>
                <a:ea typeface="宋体" panose="02010600030101010101" pitchFamily="2" charset="-122"/>
              </a:rPr>
              <a:t>一经上市就登上了以色列畅销书排行榜第一名，蝉联榜首长达</a:t>
            </a:r>
            <a:r>
              <a:rPr lang="en-US" altLang="ja-JP" sz="3200" smtClean="0">
                <a:latin typeface="宋体" panose="02010600030101010101" pitchFamily="2" charset="-122"/>
                <a:ea typeface="宋体" panose="02010600030101010101" pitchFamily="2" charset="-122"/>
              </a:rPr>
              <a:t>100</a:t>
            </a:r>
            <a:r>
              <a:rPr lang="ja-JP" altLang="en-US" sz="3200" smtClean="0">
                <a:latin typeface="宋体" panose="02010600030101010101" pitchFamily="2" charset="-122"/>
                <a:ea typeface="宋体" panose="02010600030101010101" pitchFamily="2" charset="-122"/>
              </a:rPr>
              <a:t>周，</a:t>
            </a:r>
            <a:r>
              <a:rPr lang="en-US" altLang="ja-JP" sz="3200" smtClean="0">
                <a:latin typeface="宋体" panose="02010600030101010101" pitchFamily="2" charset="-122"/>
                <a:ea typeface="宋体" panose="02010600030101010101" pitchFamily="2" charset="-122"/>
              </a:rPr>
              <a:t>30</a:t>
            </a:r>
            <a:r>
              <a:rPr lang="ja-JP" altLang="en-US" sz="3200" smtClean="0">
                <a:latin typeface="宋体" panose="02010600030101010101" pitchFamily="2" charset="-122"/>
                <a:ea typeface="宋体" panose="02010600030101010101" pitchFamily="2" charset="-122"/>
              </a:rPr>
              <a:t>多个国家争相购买版权。</a:t>
            </a:r>
          </a:p>
          <a:p>
            <a:r>
              <a:rPr lang="en-US" altLang="ja-JP" sz="3200" smtClean="0">
                <a:latin typeface="宋体" panose="02010600030101010101" pitchFamily="2" charset="-122"/>
                <a:ea typeface="宋体" panose="02010600030101010101" pitchFamily="2" charset="-122"/>
              </a:rPr>
              <a:t>B</a:t>
            </a:r>
            <a:r>
              <a:rPr lang="ja-JP" altLang="en-US" sz="3200" smtClean="0">
                <a:latin typeface="宋体" panose="02010600030101010101" pitchFamily="2" charset="-122"/>
                <a:ea typeface="宋体" panose="02010600030101010101" pitchFamily="2" charset="-122"/>
              </a:rPr>
              <a:t>．英国著名物理学家霍金通过自己杰出的大脑，倾尽毕生精力，以整个宇宙为研究对象，试图解开关于时空和存在的本质。</a:t>
            </a:r>
          </a:p>
          <a:p>
            <a:r>
              <a:rPr lang="en-US" altLang="ja-JP" sz="3200" smtClean="0">
                <a:latin typeface="宋体" panose="02010600030101010101" pitchFamily="2" charset="-122"/>
                <a:ea typeface="宋体" panose="02010600030101010101" pitchFamily="2" charset="-122"/>
              </a:rPr>
              <a:t>C</a:t>
            </a:r>
            <a:r>
              <a:rPr lang="ja-JP" altLang="en-US" sz="3200" smtClean="0">
                <a:latin typeface="宋体" panose="02010600030101010101" pitchFamily="2" charset="-122"/>
                <a:ea typeface="宋体" panose="02010600030101010101" pitchFamily="2" charset="-122"/>
              </a:rPr>
              <a:t>．文化创意产业属于知识密集型新兴产业，具有高知识、高融合性、高带动性等优势，是创建宜居“智慧新城”的有力推手。</a:t>
            </a:r>
          </a:p>
          <a:p>
            <a:r>
              <a:rPr lang="en-US" altLang="ja-JP" sz="3200" smtClean="0">
                <a:latin typeface="宋体" panose="02010600030101010101" pitchFamily="2" charset="-122"/>
                <a:ea typeface="宋体" panose="02010600030101010101" pitchFamily="2" charset="-122"/>
              </a:rPr>
              <a:t>D</a:t>
            </a:r>
            <a:r>
              <a:rPr lang="ja-JP" altLang="en-US" sz="3200" smtClean="0">
                <a:latin typeface="宋体" panose="02010600030101010101" pitchFamily="2" charset="-122"/>
                <a:ea typeface="宋体" panose="02010600030101010101" pitchFamily="2" charset="-122"/>
              </a:rPr>
              <a:t>．无论是在天津，还是在比赛现场，都有支持热爱天津女排的一批球迷与这支队伍同呼吸共命运。</a:t>
            </a:r>
          </a:p>
          <a:p>
            <a:endParaRPr lang="zh-CN" altLang="en-US"/>
          </a:p>
        </p:txBody>
      </p:sp>
    </p:spTree>
    <p:extLst>
      <p:ext uri="{BB962C8B-B14F-4D97-AF65-F5344CB8AC3E}">
        <p14:creationId xmlns:p14="http://schemas.microsoft.com/office/powerpoint/2010/main" val="598124510"/>
      </p:ext>
    </p:extLst>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3200" smtClean="0"/>
              <a:t>【</a:t>
            </a:r>
            <a:r>
              <a:rPr lang="zh-CN" altLang="en-US" sz="3200" smtClean="0"/>
              <a:t>解析</a:t>
            </a:r>
            <a:r>
              <a:rPr lang="en-US" altLang="zh-CN" sz="3200" smtClean="0"/>
              <a:t>】A</a:t>
            </a:r>
            <a:r>
              <a:rPr lang="zh-CN" altLang="en-US" sz="3200" smtClean="0"/>
              <a:t>项，主语不一致，应该把“写作了”改为“写作的”；</a:t>
            </a:r>
            <a:r>
              <a:rPr lang="en-US" altLang="zh-CN" sz="3200" smtClean="0"/>
              <a:t>B</a:t>
            </a:r>
            <a:r>
              <a:rPr lang="zh-CN" altLang="en-US" sz="3200" smtClean="0"/>
              <a:t>项，语序不当，把“倾尽毕生精力”调至到“试图解开关于时空和存在的本质”这句的前面；</a:t>
            </a:r>
            <a:r>
              <a:rPr lang="en-US" altLang="zh-CN" sz="3200" smtClean="0"/>
              <a:t>D</a:t>
            </a:r>
            <a:r>
              <a:rPr lang="zh-CN" altLang="en-US" sz="3200" smtClean="0"/>
              <a:t>项，关联词语误用，把“无论”改为“不论”。</a:t>
            </a:r>
            <a:endParaRPr lang="en-US" altLang="zh-CN" sz="3200" smtClean="0"/>
          </a:p>
          <a:p>
            <a:endParaRPr lang="en-US" altLang="zh-CN" sz="3200" smtClean="0"/>
          </a:p>
          <a:p>
            <a:r>
              <a:rPr lang="en-US" altLang="zh-CN" sz="3200" smtClean="0"/>
              <a:t>【</a:t>
            </a:r>
            <a:r>
              <a:rPr lang="zh-CN" altLang="en-US" sz="3200" smtClean="0"/>
              <a:t>答案</a:t>
            </a:r>
            <a:r>
              <a:rPr lang="en-US" altLang="zh-CN" sz="3200" smtClean="0"/>
              <a:t>】C</a:t>
            </a:r>
          </a:p>
          <a:p>
            <a:endParaRPr lang="zh-CN" altLang="en-US" smtClean="0"/>
          </a:p>
          <a:p>
            <a:endParaRPr lang="zh-CN" altLang="en-US"/>
          </a:p>
        </p:txBody>
      </p:sp>
    </p:spTree>
    <p:extLst>
      <p:ext uri="{BB962C8B-B14F-4D97-AF65-F5344CB8AC3E}">
        <p14:creationId xmlns:p14="http://schemas.microsoft.com/office/powerpoint/2010/main" val="2052502649"/>
      </p:ext>
    </p:ext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41252" y="629871"/>
            <a:ext cx="10515600" cy="4351338"/>
          </a:xfrm>
        </p:spPr>
        <p:txBody>
          <a:bodyPr/>
          <a:lstStyle/>
          <a:p>
            <a:r>
              <a:rPr lang="en-US" altLang="zh-CN" smtClean="0"/>
              <a:t>5</a:t>
            </a:r>
            <a:r>
              <a:rPr lang="zh-CN" altLang="en-US" smtClean="0"/>
              <a:t>、</a:t>
            </a:r>
            <a:r>
              <a:rPr lang="en-US" altLang="zh-CN" smtClean="0"/>
              <a:t>【2018•</a:t>
            </a:r>
            <a:r>
              <a:rPr lang="zh-CN" altLang="en-US" smtClean="0"/>
              <a:t>浙江卷</a:t>
            </a:r>
            <a:r>
              <a:rPr lang="en-US" altLang="zh-CN" smtClean="0"/>
              <a:t>】</a:t>
            </a:r>
            <a:r>
              <a:rPr lang="zh-CN" altLang="en-US" smtClean="0"/>
              <a:t>下列各句中，没有语病的一项是</a:t>
            </a:r>
          </a:p>
          <a:p>
            <a:r>
              <a:rPr lang="en-US" altLang="zh-CN" smtClean="0"/>
              <a:t>A</a:t>
            </a:r>
            <a:r>
              <a:rPr lang="zh-CN" altLang="en-US" smtClean="0"/>
              <a:t>．出版社除了将本身的品牌作为吸引受众的内容进行推广，利用直播、短视频等形式传播外，图书营销还有在社交平台做线上活动这个必选项。</a:t>
            </a:r>
          </a:p>
          <a:p>
            <a:r>
              <a:rPr lang="en-US" altLang="zh-CN" smtClean="0"/>
              <a:t>B</a:t>
            </a:r>
            <a:r>
              <a:rPr lang="zh-CN" altLang="en-US" smtClean="0"/>
              <a:t>．运用互联网思维有助于优化治理，比如“最多跑一次”改革，办事程序能删繁就简的原因，仰赖的就是政务数据的互联互通和办事流程的全面再造。</a:t>
            </a:r>
          </a:p>
          <a:p>
            <a:r>
              <a:rPr lang="en-US" altLang="zh-CN" smtClean="0"/>
              <a:t>C</a:t>
            </a:r>
            <a:r>
              <a:rPr lang="zh-CN" altLang="en-US" smtClean="0"/>
              <a:t>．观众跟随着这档浸润理想情怀的节目，回顾科学技术的研发过程，感知科学家的创造力，把握时代的脉搏，激发前进的动力，受到各界一致好评。</a:t>
            </a:r>
          </a:p>
          <a:p>
            <a:r>
              <a:rPr lang="en-US" altLang="zh-CN" smtClean="0"/>
              <a:t>D</a:t>
            </a:r>
            <a:r>
              <a:rPr lang="zh-CN" altLang="en-US" smtClean="0"/>
              <a:t>．该研究团队揭示了用化学方法制备干细胞的科学原理，开发了简单、高效制备干细胞的新技术，为优化制备途径提供了新的科学视角和解决方案。</a:t>
            </a:r>
          </a:p>
          <a:p>
            <a:endParaRPr lang="zh-CN" altLang="en-US"/>
          </a:p>
        </p:txBody>
      </p:sp>
    </p:spTree>
    <p:extLst>
      <p:ext uri="{BB962C8B-B14F-4D97-AF65-F5344CB8AC3E}">
        <p14:creationId xmlns:p14="http://schemas.microsoft.com/office/powerpoint/2010/main" val="1605839869"/>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a:xfrm>
            <a:off x="838200" y="1690688"/>
            <a:ext cx="10515600" cy="4351338"/>
          </a:xfrm>
        </p:spPr>
        <p:txBody>
          <a:bodyPr>
            <a:normAutofit/>
          </a:bodyPr>
          <a:lstStyle/>
          <a:p>
            <a:r>
              <a:rPr lang="en-US" altLang="zh-CN" sz="3600"/>
              <a:t>1</a:t>
            </a:r>
            <a:r>
              <a:rPr lang="zh-CN" altLang="en-US" sz="3600" smtClean="0"/>
              <a:t>．焦裕禄这个名字对青年人可能还有些陌生，可对四十岁以上的人却是很熟悉的。</a:t>
            </a:r>
            <a:r>
              <a:rPr lang="en-US" altLang="zh-CN" sz="3600" smtClean="0"/>
              <a:t>(</a:t>
            </a:r>
            <a:r>
              <a:rPr lang="zh-CN" altLang="en-US" sz="3600" smtClean="0"/>
              <a:t>主客体颠倒，应为“对青年人来说”、“对四十岁以上的人来说”</a:t>
            </a:r>
            <a:r>
              <a:rPr lang="en-US" altLang="zh-CN" sz="3600" smtClean="0"/>
              <a:t>)</a:t>
            </a:r>
          </a:p>
          <a:p>
            <a:r>
              <a:rPr lang="en-US" altLang="zh-CN" sz="3600"/>
              <a:t>2</a:t>
            </a:r>
            <a:r>
              <a:rPr lang="zh-CN" altLang="en-US" sz="3600" smtClean="0"/>
              <a:t>．为什么对于这种浪费人才的现象，至今没有引起有关部门的重视呢</a:t>
            </a:r>
            <a:r>
              <a:rPr lang="en-US" altLang="zh-CN" sz="3600" smtClean="0"/>
              <a:t>?(</a:t>
            </a:r>
            <a:r>
              <a:rPr lang="zh-CN" altLang="en-US" sz="3600" smtClean="0"/>
              <a:t>滥用介词造成主语残缺，应删去“对于”</a:t>
            </a:r>
            <a:r>
              <a:rPr lang="en-US" altLang="zh-CN" sz="3600" smtClean="0"/>
              <a:t>) </a:t>
            </a:r>
          </a:p>
          <a:p>
            <a:endParaRPr lang="zh-CN" altLang="en-US" sz="3600"/>
          </a:p>
        </p:txBody>
      </p:sp>
    </p:spTree>
    <p:extLst>
      <p:ext uri="{BB962C8B-B14F-4D97-AF65-F5344CB8AC3E}">
        <p14:creationId xmlns:p14="http://schemas.microsoft.com/office/powerpoint/2010/main" val="4107891751"/>
      </p:ext>
    </p:ext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3200" smtClean="0"/>
              <a:t>【</a:t>
            </a:r>
            <a:r>
              <a:rPr lang="zh-CN" altLang="en-US" sz="3200" smtClean="0"/>
              <a:t>解析</a:t>
            </a:r>
            <a:r>
              <a:rPr lang="en-US" altLang="zh-CN" sz="3200" smtClean="0"/>
              <a:t>】A</a:t>
            </a:r>
            <a:r>
              <a:rPr lang="zh-CN" altLang="en-US" sz="3200" smtClean="0"/>
              <a:t>项，语序不当，“除了”二字应在“出版社”前面。</a:t>
            </a:r>
            <a:r>
              <a:rPr lang="en-US" altLang="zh-CN" sz="3200" smtClean="0"/>
              <a:t>B</a:t>
            </a:r>
            <a:r>
              <a:rPr lang="zh-CN" altLang="en-US" sz="3200" smtClean="0"/>
              <a:t>项，句式杂糅，去掉“的原因”或“仰赖的”。</a:t>
            </a:r>
            <a:r>
              <a:rPr lang="en-US" altLang="zh-CN" sz="3200" smtClean="0"/>
              <a:t>C</a:t>
            </a:r>
            <a:r>
              <a:rPr lang="zh-CN" altLang="en-US" sz="3200" smtClean="0"/>
              <a:t>项，主谓搭配不当，“受到各界一致好评”的应该是“节目”，而不是“观众”。</a:t>
            </a:r>
          </a:p>
          <a:p>
            <a:endParaRPr lang="en-US" altLang="zh-CN" sz="3200" smtClean="0"/>
          </a:p>
          <a:p>
            <a:r>
              <a:rPr lang="en-US" altLang="zh-CN" sz="3200" smtClean="0"/>
              <a:t>【</a:t>
            </a:r>
            <a:r>
              <a:rPr lang="zh-CN" altLang="en-US" sz="3200" smtClean="0"/>
              <a:t>答案</a:t>
            </a:r>
            <a:r>
              <a:rPr lang="en-US" altLang="zh-CN" sz="3200" smtClean="0"/>
              <a:t>】D</a:t>
            </a:r>
          </a:p>
          <a:p>
            <a:endParaRPr lang="zh-CN" altLang="en-US"/>
          </a:p>
        </p:txBody>
      </p:sp>
    </p:spTree>
    <p:extLst>
      <p:ext uri="{BB962C8B-B14F-4D97-AF65-F5344CB8AC3E}">
        <p14:creationId xmlns:p14="http://schemas.microsoft.com/office/powerpoint/2010/main" val="3173918405"/>
      </p:ext>
    </p:extLst>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30236" y="1209187"/>
            <a:ext cx="10515600" cy="704020"/>
          </a:xfrm>
        </p:spPr>
        <p:txBody>
          <a:bodyPr/>
          <a:lstStyle/>
          <a:p>
            <a:r>
              <a:rPr lang="en-US" altLang="zh-CN"/>
              <a:t> </a:t>
            </a:r>
            <a:r>
              <a:rPr lang="en-US" altLang="zh-CN" smtClean="0"/>
              <a:t>  【2021</a:t>
            </a:r>
            <a:r>
              <a:rPr lang="en-US" altLang="zh-CN"/>
              <a:t>·</a:t>
            </a:r>
            <a:r>
              <a:rPr lang="zh-CN" altLang="en-US" smtClean="0"/>
              <a:t>全国甲卷</a:t>
            </a:r>
            <a:r>
              <a:rPr lang="en-US" altLang="zh-CN"/>
              <a:t>】</a:t>
            </a:r>
            <a:r>
              <a:rPr lang="zh-CN" altLang="en-US" smtClean="0"/>
              <a:t>阅读下面的文字，完成</a:t>
            </a:r>
            <a:r>
              <a:rPr lang="en-US" altLang="zh-CN"/>
              <a:t>6</a:t>
            </a:r>
            <a:r>
              <a:rPr lang="zh-CN" altLang="en-US" smtClean="0"/>
              <a:t>题。</a:t>
            </a:r>
            <a:endParaRPr lang="zh-CN" altLang="en-US"/>
          </a:p>
        </p:txBody>
      </p:sp>
      <p:sp>
        <p:nvSpPr>
          <p:cNvPr id="3" name="内容占位符 2"/>
          <p:cNvSpPr>
            <a:spLocks noGrp="1"/>
          </p:cNvSpPr>
          <p:nvPr>
            <p:ph idx="1"/>
          </p:nvPr>
        </p:nvSpPr>
        <p:spPr>
          <a:xfrm>
            <a:off x="683454" y="2461845"/>
            <a:ext cx="11316287" cy="2969529"/>
          </a:xfrm>
        </p:spPr>
        <p:txBody>
          <a:bodyPr/>
          <a:lstStyle/>
          <a:p>
            <a:r>
              <a:rPr lang="zh-CN" altLang="en-US" smtClean="0"/>
              <a:t>    </a:t>
            </a:r>
            <a:r>
              <a:rPr lang="zh-CN" altLang="en-US" sz="3200" smtClean="0"/>
              <a:t>烧菜做饭作为一项生活技能，能让学生受益一生。更为重要的是，</a:t>
            </a:r>
            <a:r>
              <a:rPr lang="zh-CN" altLang="en-US" sz="3200" u="sng" smtClean="0"/>
              <a:t>通过学习烧莱做饭还会增强学生对家务劳动的理解与认知，有助于在和家人的相处中更懂得体谅、更懂得感恩、更懂得分担</a:t>
            </a:r>
            <a:r>
              <a:rPr lang="zh-CN" altLang="en-US" sz="3200" smtClean="0"/>
              <a:t>。</a:t>
            </a:r>
            <a:endParaRPr lang="en-US" altLang="zh-CN" sz="3200" smtClean="0"/>
          </a:p>
          <a:p>
            <a:endParaRPr lang="zh-CN" altLang="en-US" sz="3200"/>
          </a:p>
        </p:txBody>
      </p:sp>
    </p:spTree>
    <p:extLst>
      <p:ext uri="{BB962C8B-B14F-4D97-AF65-F5344CB8AC3E}">
        <p14:creationId xmlns:p14="http://schemas.microsoft.com/office/powerpoint/2010/main" val="1916383268"/>
      </p:ext>
    </p:extLst>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36099" y="207841"/>
            <a:ext cx="10931769" cy="4351338"/>
          </a:xfrm>
        </p:spPr>
        <p:txBody>
          <a:bodyPr>
            <a:noAutofit/>
          </a:bodyPr>
          <a:lstStyle/>
          <a:p>
            <a:r>
              <a:rPr lang="en-US" altLang="zh-CN" sz="3200" smtClean="0"/>
              <a:t>6</a:t>
            </a:r>
            <a:r>
              <a:rPr lang="zh-CN" altLang="en-US" sz="3200" smtClean="0"/>
              <a:t>、文中画波浪线的句子有语病，下列修改最恰当的一项是（   ）</a:t>
            </a:r>
          </a:p>
          <a:p>
            <a:r>
              <a:rPr lang="en-US" altLang="zh-CN" sz="3200" smtClean="0"/>
              <a:t>A</a:t>
            </a:r>
            <a:r>
              <a:rPr lang="zh-CN" altLang="en-US" sz="3200" smtClean="0"/>
              <a:t>学习烧菜做饭还会增强学生对家务劳动的理解与认知，有助于在和家人的相处中更懂得体谅、更懂得感恩、更懂得分担。</a:t>
            </a:r>
          </a:p>
          <a:p>
            <a:r>
              <a:rPr lang="en-US" altLang="zh-CN" sz="3200" smtClean="0"/>
              <a:t>B</a:t>
            </a:r>
            <a:r>
              <a:rPr lang="zh-CN" altLang="en-US" sz="3200" smtClean="0"/>
              <a:t>学习烧菜做饭还会增强学生对家务劳动的理解与认知，有助于他们在和家人的相处中更懂得体谅、更懂得感恩、更懂得分担。</a:t>
            </a:r>
          </a:p>
          <a:p>
            <a:r>
              <a:rPr lang="en-US" altLang="zh-CN" sz="3200" smtClean="0"/>
              <a:t>C</a:t>
            </a:r>
            <a:r>
              <a:rPr lang="zh-CN" altLang="en-US" sz="3200" smtClean="0"/>
              <a:t>通过学习烧菜做饭还会增强学生对家务劳动的理解与认知，有助于他们在和家人的相处中更懂得体谅、更懂得感恩、更懂得分担。</a:t>
            </a:r>
          </a:p>
          <a:p>
            <a:r>
              <a:rPr lang="en-US" altLang="zh-CN" sz="3200" smtClean="0"/>
              <a:t>D</a:t>
            </a:r>
            <a:r>
              <a:rPr lang="zh-CN" altLang="en-US" sz="3200" smtClean="0"/>
              <a:t>通过学习烧菜做饭还会使学生对家务劳动的理解与认知得以增强，有助于在和家人的相处中更懂得体谅、更懂得感恩、更懂得分担。</a:t>
            </a:r>
            <a:endParaRPr lang="zh-CN" altLang="en-US" sz="3200"/>
          </a:p>
        </p:txBody>
      </p:sp>
    </p:spTree>
    <p:extLst>
      <p:ext uri="{BB962C8B-B14F-4D97-AF65-F5344CB8AC3E}">
        <p14:creationId xmlns:p14="http://schemas.microsoft.com/office/powerpoint/2010/main" val="3741734225"/>
      </p:ext>
    </p:ext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smtClean="0"/>
              <a:t>【2021·</a:t>
            </a:r>
            <a:r>
              <a:rPr lang="zh-CN" altLang="en-US" smtClean="0"/>
              <a:t>全国乙卷</a:t>
            </a:r>
            <a:r>
              <a:rPr lang="en-US" altLang="zh-CN" smtClean="0"/>
              <a:t>】</a:t>
            </a:r>
            <a:r>
              <a:rPr lang="zh-CN" altLang="en-US" smtClean="0"/>
              <a:t>阅读下面的文字，完成</a:t>
            </a:r>
            <a:r>
              <a:rPr lang="en-US" altLang="zh-CN"/>
              <a:t>7</a:t>
            </a:r>
            <a:r>
              <a:rPr lang="zh-CN" altLang="en-US" smtClean="0"/>
              <a:t>题。</a:t>
            </a:r>
            <a:endParaRPr lang="zh-CN" altLang="en-US"/>
          </a:p>
        </p:txBody>
      </p:sp>
      <p:sp>
        <p:nvSpPr>
          <p:cNvPr id="3" name="内容占位符 2"/>
          <p:cNvSpPr>
            <a:spLocks noGrp="1"/>
          </p:cNvSpPr>
          <p:nvPr>
            <p:ph idx="1"/>
          </p:nvPr>
        </p:nvSpPr>
        <p:spPr/>
        <p:txBody>
          <a:bodyPr/>
          <a:lstStyle/>
          <a:p>
            <a:r>
              <a:rPr lang="zh-CN" altLang="en-US" smtClean="0"/>
              <a:t>   </a:t>
            </a:r>
            <a:r>
              <a:rPr lang="zh-CN" altLang="en-US" sz="3200" smtClean="0"/>
              <a:t>实际上，线上与线下之间的界限也不是那么泾渭分明，研究发现，互联网中的社交关系大多是通过“上传”线下的好友形成的，是现实社交的延续。从空间角度来讲，互联网有助于我们维系远距离的线下关系</a:t>
            </a:r>
            <a:r>
              <a:rPr lang="en-US" altLang="zh-CN" sz="3200" smtClean="0"/>
              <a:t>;</a:t>
            </a:r>
            <a:r>
              <a:rPr lang="zh-CN" altLang="en-US" sz="3200" smtClean="0"/>
              <a:t>从时间角度来看，媒介化创造了一种广泛的双向即时互动。</a:t>
            </a:r>
            <a:r>
              <a:rPr lang="zh-CN" altLang="en-US" sz="3200" u="sng" smtClean="0"/>
              <a:t>空间和时间由于不断压缩，大大增强了互动性，社会交往效率有助于得到显著提高。</a:t>
            </a:r>
            <a:endParaRPr lang="zh-CN" altLang="en-US" sz="3200" u="sng"/>
          </a:p>
        </p:txBody>
      </p:sp>
    </p:spTree>
    <p:extLst>
      <p:ext uri="{BB962C8B-B14F-4D97-AF65-F5344CB8AC3E}">
        <p14:creationId xmlns:p14="http://schemas.microsoft.com/office/powerpoint/2010/main" val="3297044398"/>
      </p:ext>
    </p:extLst>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4305" y="1181685"/>
            <a:ext cx="11316286" cy="3630711"/>
          </a:xfrm>
        </p:spPr>
        <p:txBody>
          <a:bodyPr>
            <a:noAutofit/>
          </a:bodyPr>
          <a:lstStyle/>
          <a:p>
            <a:r>
              <a:rPr lang="en-US" altLang="zh-CN" sz="3200" smtClean="0"/>
              <a:t>7. </a:t>
            </a:r>
            <a:r>
              <a:rPr lang="zh-CN" altLang="en-US" sz="3200" smtClean="0"/>
              <a:t>文中画波浪线的句子有语病，下列修改最恰当的一项是</a:t>
            </a:r>
            <a:r>
              <a:rPr lang="en-US" altLang="zh-CN" sz="3200" smtClean="0"/>
              <a:t>(3</a:t>
            </a:r>
            <a:r>
              <a:rPr lang="zh-CN" altLang="en-US" sz="3200" smtClean="0"/>
              <a:t>分</a:t>
            </a:r>
            <a:r>
              <a:rPr lang="en-US" altLang="zh-CN" sz="3200" smtClean="0"/>
              <a:t>)</a:t>
            </a:r>
          </a:p>
          <a:p>
            <a:r>
              <a:rPr lang="en-US" altLang="zh-CN" sz="3200" smtClean="0"/>
              <a:t>A</a:t>
            </a:r>
            <a:r>
              <a:rPr lang="zh-CN" altLang="en-US" sz="3200" smtClean="0"/>
              <a:t>由于空间和时间不断压缩，大大增强了互动性，有助于社会交往效率显著提高。</a:t>
            </a:r>
          </a:p>
          <a:p>
            <a:r>
              <a:rPr lang="en-US" altLang="zh-CN" sz="3200" smtClean="0"/>
              <a:t>B</a:t>
            </a:r>
            <a:r>
              <a:rPr lang="zh-CN" altLang="en-US" sz="3200" smtClean="0"/>
              <a:t>由于空间和时间不断压缩，互动性大大增强，社会交往效率得到显著提高。</a:t>
            </a:r>
          </a:p>
          <a:p>
            <a:r>
              <a:rPr lang="en-US" altLang="zh-CN" sz="3200" smtClean="0"/>
              <a:t>C</a:t>
            </a:r>
            <a:r>
              <a:rPr lang="zh-CN" altLang="en-US" sz="3200" smtClean="0"/>
              <a:t>空间和时间由于不断压缩，大大增强了互动性，社会交往效率得到显著提高。</a:t>
            </a:r>
          </a:p>
          <a:p>
            <a:r>
              <a:rPr lang="en-US" altLang="zh-CN" sz="3200" smtClean="0"/>
              <a:t>D</a:t>
            </a:r>
            <a:r>
              <a:rPr lang="zh-CN" altLang="en-US" sz="3200" smtClean="0"/>
              <a:t>空间和时间由于不断压缩，互动性大大增强，有助于社会交往效率显著提高。</a:t>
            </a:r>
            <a:endParaRPr lang="zh-CN" altLang="en-US" sz="3200"/>
          </a:p>
        </p:txBody>
      </p:sp>
    </p:spTree>
    <p:extLst>
      <p:ext uri="{BB962C8B-B14F-4D97-AF65-F5344CB8AC3E}">
        <p14:creationId xmlns:p14="http://schemas.microsoft.com/office/powerpoint/2010/main" val="2901564448"/>
      </p:ext>
    </p:extLst>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smtClean="0"/>
              <a:t>【2021·</a:t>
            </a:r>
            <a:r>
              <a:rPr lang="zh-CN" altLang="en-US" smtClean="0"/>
              <a:t>全国新</a:t>
            </a:r>
            <a:r>
              <a:rPr lang="en-US" altLang="zh-CN" smtClean="0"/>
              <a:t>1</a:t>
            </a:r>
            <a:r>
              <a:rPr lang="zh-CN" altLang="en-US" smtClean="0"/>
              <a:t>卷</a:t>
            </a:r>
            <a:r>
              <a:rPr lang="en-US" altLang="zh-CN" smtClean="0"/>
              <a:t>】</a:t>
            </a:r>
            <a:r>
              <a:rPr lang="zh-CN" altLang="en-US" smtClean="0"/>
              <a:t>阅读下面的文字，完成</a:t>
            </a:r>
            <a:r>
              <a:rPr lang="en-US" altLang="zh-CN"/>
              <a:t>8</a:t>
            </a:r>
            <a:r>
              <a:rPr lang="zh-CN" altLang="en-US" smtClean="0"/>
              <a:t>题。</a:t>
            </a:r>
            <a:endParaRPr lang="zh-CN" altLang="en-US"/>
          </a:p>
        </p:txBody>
      </p:sp>
      <p:sp>
        <p:nvSpPr>
          <p:cNvPr id="3" name="内容占位符 2"/>
          <p:cNvSpPr>
            <a:spLocks noGrp="1"/>
          </p:cNvSpPr>
          <p:nvPr>
            <p:ph idx="1"/>
          </p:nvPr>
        </p:nvSpPr>
        <p:spPr/>
        <p:txBody>
          <a:bodyPr/>
          <a:lstStyle/>
          <a:p>
            <a:r>
              <a:rPr lang="zh-CN" altLang="en-US" smtClean="0"/>
              <a:t>   </a:t>
            </a:r>
            <a:r>
              <a:rPr lang="zh-CN" altLang="en-US" sz="3600" smtClean="0"/>
              <a:t>元宵线上活动直播间里热闹非凡，一场关于党史知识和传统民俗知识的直播宣讲“圈粉”无数，辖区党员、青年志愿者以及现场观众络绎不绝地进入直播间，感受节日的欢快气氛。</a:t>
            </a:r>
            <a:r>
              <a:rPr lang="zh-CN" altLang="en-US" sz="3600" u="sng" smtClean="0"/>
              <a:t>宣讲员平易的话语、幽默的口吻以及宣讲内容十分接地气，导致收看直播的群众既听得进又记得牢。</a:t>
            </a:r>
            <a:endParaRPr lang="zh-CN" altLang="en-US" sz="3600" u="sng"/>
          </a:p>
        </p:txBody>
      </p:sp>
    </p:spTree>
    <p:extLst>
      <p:ext uri="{BB962C8B-B14F-4D97-AF65-F5344CB8AC3E}">
        <p14:creationId xmlns:p14="http://schemas.microsoft.com/office/powerpoint/2010/main" val="1035947906"/>
      </p:ext>
    </p:extLst>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30236" y="404788"/>
            <a:ext cx="11161541" cy="4351338"/>
          </a:xfrm>
        </p:spPr>
        <p:txBody>
          <a:bodyPr>
            <a:noAutofit/>
          </a:bodyPr>
          <a:lstStyle/>
          <a:p>
            <a:r>
              <a:rPr lang="en-US" altLang="zh-CN" sz="3600" smtClean="0"/>
              <a:t>8</a:t>
            </a:r>
            <a:r>
              <a:rPr lang="zh-CN" altLang="en-US" sz="3600" smtClean="0"/>
              <a:t>、文中画波浪线的句子有语病，下列修改最恰当的一项是</a:t>
            </a:r>
            <a:r>
              <a:rPr lang="en-US" altLang="zh-CN" sz="3600" smtClean="0"/>
              <a:t>(3</a:t>
            </a:r>
            <a:r>
              <a:rPr lang="zh-CN" altLang="en-US" sz="3600" smtClean="0"/>
              <a:t>分</a:t>
            </a:r>
            <a:r>
              <a:rPr lang="en-US" altLang="zh-CN" sz="3600" smtClean="0"/>
              <a:t>)</a:t>
            </a:r>
          </a:p>
          <a:p>
            <a:r>
              <a:rPr lang="en-US" altLang="zh-CN" sz="3600" smtClean="0"/>
              <a:t>A</a:t>
            </a:r>
            <a:r>
              <a:rPr lang="zh-CN" altLang="en-US" sz="3600" smtClean="0"/>
              <a:t>宣讲员话语平易，口吻幽默，宣讲内容也十分接地气，这导致收看直播的群众既听得进又记得牢。</a:t>
            </a:r>
          </a:p>
          <a:p>
            <a:r>
              <a:rPr lang="en-US" altLang="zh-CN" sz="3600" smtClean="0"/>
              <a:t>B</a:t>
            </a:r>
            <a:r>
              <a:rPr lang="zh-CN" altLang="en-US" sz="3600" smtClean="0"/>
              <a:t>宣讲员话语平易，口吻幽默，宣讲内容也十分接地气，导致收看直播的群众既听得进又记得牢。</a:t>
            </a:r>
          </a:p>
          <a:p>
            <a:r>
              <a:rPr lang="en-US" altLang="zh-CN" sz="3600" smtClean="0"/>
              <a:t>C</a:t>
            </a:r>
            <a:r>
              <a:rPr lang="zh-CN" altLang="en-US" sz="3600" smtClean="0"/>
              <a:t>宣讲员平易的话语、幽默的口吻以及宣讲内容十分接地气，这使得收看直播的群众既听得进又记得牢。</a:t>
            </a:r>
          </a:p>
          <a:p>
            <a:r>
              <a:rPr lang="en-US" altLang="zh-CN" sz="3600" smtClean="0"/>
              <a:t>D</a:t>
            </a:r>
            <a:r>
              <a:rPr lang="zh-CN" altLang="en-US" sz="3600" smtClean="0"/>
              <a:t>宣讲员平易的话语、幽默的口吻以及十分接地气的宣讲内容，使得收看直播的群众既听得进又记得牢。</a:t>
            </a:r>
            <a:endParaRPr lang="zh-CN" altLang="en-US" sz="3600"/>
          </a:p>
        </p:txBody>
      </p:sp>
    </p:spTree>
    <p:extLst>
      <p:ext uri="{BB962C8B-B14F-4D97-AF65-F5344CB8AC3E}">
        <p14:creationId xmlns:p14="http://schemas.microsoft.com/office/powerpoint/2010/main" val="2230220444"/>
      </p:ext>
    </p:extLst>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smtClean="0"/>
              <a:t>【2021·</a:t>
            </a:r>
            <a:r>
              <a:rPr lang="zh-CN" altLang="en-US" smtClean="0"/>
              <a:t>全国新</a:t>
            </a:r>
            <a:r>
              <a:rPr lang="en-US" altLang="zh-CN"/>
              <a:t>2</a:t>
            </a:r>
            <a:r>
              <a:rPr lang="zh-CN" altLang="en-US" smtClean="0"/>
              <a:t>卷</a:t>
            </a:r>
            <a:r>
              <a:rPr lang="en-US" altLang="zh-CN" smtClean="0"/>
              <a:t>】</a:t>
            </a:r>
            <a:r>
              <a:rPr lang="zh-CN" altLang="en-US" smtClean="0"/>
              <a:t>阅读下面的文字，完成</a:t>
            </a:r>
            <a:r>
              <a:rPr lang="en-US" altLang="zh-CN"/>
              <a:t>9</a:t>
            </a:r>
            <a:r>
              <a:rPr lang="zh-CN" altLang="en-US" smtClean="0"/>
              <a:t>题。</a:t>
            </a:r>
            <a:endParaRPr lang="zh-CN" altLang="en-US"/>
          </a:p>
        </p:txBody>
      </p:sp>
      <p:sp>
        <p:nvSpPr>
          <p:cNvPr id="3" name="内容占位符 2"/>
          <p:cNvSpPr>
            <a:spLocks noGrp="1"/>
          </p:cNvSpPr>
          <p:nvPr>
            <p:ph idx="1"/>
          </p:nvPr>
        </p:nvSpPr>
        <p:spPr/>
        <p:txBody>
          <a:bodyPr/>
          <a:lstStyle/>
          <a:p>
            <a:r>
              <a:rPr lang="zh-CN" altLang="en-US" smtClean="0"/>
              <a:t>   </a:t>
            </a:r>
            <a:r>
              <a:rPr lang="zh-CN" altLang="en-US" sz="3600" smtClean="0"/>
              <a:t>如今，宇航员们已能在太空中自如地使用各种餐具，与地面用餐相当接近。与此同时，太空食品的种类也丰富起来。</a:t>
            </a:r>
            <a:r>
              <a:rPr lang="zh-CN" altLang="en-US" sz="3600" u="sng" smtClean="0"/>
              <a:t>正因为目前国际空间站中有上百种餐品，使得宇航员可以自由选择自己的用餐计划</a:t>
            </a:r>
            <a:r>
              <a:rPr lang="en-US" altLang="zh-CN" sz="3600" u="sng" smtClean="0"/>
              <a:t>——</a:t>
            </a:r>
            <a:r>
              <a:rPr lang="zh-CN" altLang="en-US" sz="3600" u="sng" smtClean="0"/>
              <a:t>然而这一用餐计划是每八天循环一次的。</a:t>
            </a:r>
            <a:endParaRPr lang="zh-CN" altLang="en-US" sz="3600" u="sng"/>
          </a:p>
        </p:txBody>
      </p:sp>
    </p:spTree>
    <p:extLst>
      <p:ext uri="{BB962C8B-B14F-4D97-AF65-F5344CB8AC3E}">
        <p14:creationId xmlns:p14="http://schemas.microsoft.com/office/powerpoint/2010/main" val="3259780595"/>
      </p:ext>
    </p:extLst>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37625" y="531397"/>
            <a:ext cx="11197883" cy="4351338"/>
          </a:xfrm>
        </p:spPr>
        <p:txBody>
          <a:bodyPr>
            <a:noAutofit/>
          </a:bodyPr>
          <a:lstStyle/>
          <a:p>
            <a:r>
              <a:rPr lang="en-US" altLang="zh-CN" sz="3200" smtClean="0"/>
              <a:t>9</a:t>
            </a:r>
            <a:r>
              <a:rPr lang="zh-CN" altLang="en-US" sz="3200" smtClean="0"/>
              <a:t>、文中画波浪线的句子有语病，下列修改最恰当的一项是（</a:t>
            </a:r>
            <a:r>
              <a:rPr lang="en-US" altLang="zh-CN" sz="3200" smtClean="0"/>
              <a:t>3</a:t>
            </a:r>
            <a:r>
              <a:rPr lang="zh-CN" altLang="en-US" sz="3200" smtClean="0"/>
              <a:t>分）</a:t>
            </a:r>
          </a:p>
          <a:p>
            <a:r>
              <a:rPr lang="en-US" altLang="zh-CN" sz="3200" smtClean="0"/>
              <a:t>A</a:t>
            </a:r>
            <a:r>
              <a:rPr lang="zh-CN" altLang="en-US" sz="3200" smtClean="0"/>
              <a:t>目前国际空间站中有上百种餐品，宇航可以自由选择自己的用餐计划</a:t>
            </a:r>
            <a:r>
              <a:rPr lang="en-US" altLang="zh-CN" sz="3200" smtClean="0"/>
              <a:t>——</a:t>
            </a:r>
            <a:r>
              <a:rPr lang="zh-CN" altLang="en-US" sz="3200" smtClean="0"/>
              <a:t>虽然这一用餐计划是每八天循环一次的。</a:t>
            </a:r>
          </a:p>
          <a:p>
            <a:r>
              <a:rPr lang="en-US" altLang="zh-CN" sz="3200" smtClean="0"/>
              <a:t>B</a:t>
            </a:r>
            <a:r>
              <a:rPr lang="zh-CN" altLang="en-US" sz="3200" smtClean="0"/>
              <a:t>正因为目前国际空间站中有上百种餐品，使得宇航员可以自由选择自己的用餐计划</a:t>
            </a:r>
            <a:r>
              <a:rPr lang="en-US" altLang="zh-CN" sz="3200" smtClean="0"/>
              <a:t>——</a:t>
            </a:r>
            <a:r>
              <a:rPr lang="zh-CN" altLang="en-US" sz="3200" smtClean="0"/>
              <a:t>虽然这一用餐计划是每八天循环一次的。</a:t>
            </a:r>
          </a:p>
          <a:p>
            <a:r>
              <a:rPr lang="en-US" altLang="zh-CN" sz="3200" smtClean="0"/>
              <a:t>C</a:t>
            </a:r>
            <a:r>
              <a:rPr lang="zh-CN" altLang="en-US" sz="3200" smtClean="0"/>
              <a:t>正因为目前国际空间站中有上百种餐品，所以宇航员可以自由选择自己的用餐计划</a:t>
            </a:r>
            <a:r>
              <a:rPr lang="en-US" altLang="zh-CN" sz="3200" smtClean="0"/>
              <a:t>——</a:t>
            </a:r>
            <a:r>
              <a:rPr lang="zh-CN" altLang="en-US" sz="3200" smtClean="0"/>
              <a:t>然而这一用餐计划是每八天循环一次的。</a:t>
            </a:r>
          </a:p>
          <a:p>
            <a:r>
              <a:rPr lang="en-US" altLang="zh-CN" sz="3200" smtClean="0"/>
              <a:t>D</a:t>
            </a:r>
            <a:r>
              <a:rPr lang="zh-CN" altLang="en-US" sz="3200" smtClean="0"/>
              <a:t>目前国际空间站中有上百种餐品，这使得宇航员可以自由选择自己的用餐计划</a:t>
            </a:r>
            <a:r>
              <a:rPr lang="en-US" altLang="zh-CN" sz="3200" smtClean="0"/>
              <a:t>——</a:t>
            </a:r>
            <a:r>
              <a:rPr lang="zh-CN" altLang="en-US" sz="3200" smtClean="0"/>
              <a:t>然而这一用餐计划是每八天循环一次的。</a:t>
            </a:r>
            <a:endParaRPr lang="zh-CN" altLang="en-US" sz="3200"/>
          </a:p>
        </p:txBody>
      </p:sp>
      <p:pic>
        <p:nvPicPr>
          <p:cNvPr id="4" name="New picture"/>
          <p:cNvPicPr/>
          <p:nvPr/>
        </p:nvPicPr>
        <p:blipFill>
          <a:blip r:embed="rId2"/>
          <a:stretch>
            <a:fillRect/>
          </a:stretch>
        </p:blipFill>
        <p:spPr>
          <a:xfrm>
            <a:off x="11430000" y="11010900"/>
            <a:ext cx="304800" cy="228600"/>
          </a:xfrm>
          <a:prstGeom prst="cube">
            <a:avLst/>
          </a:prstGeom>
        </p:spPr>
      </p:pic>
    </p:spTree>
    <p:extLst>
      <p:ext uri="{BB962C8B-B14F-4D97-AF65-F5344CB8AC3E}">
        <p14:creationId xmlns:p14="http://schemas.microsoft.com/office/powerpoint/2010/main" val="3833383941"/>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规律二、出现了代词，可能是语意不明、重复</a:t>
            </a:r>
            <a:br>
              <a:rPr lang="zh-CN" altLang="en-US" smtClean="0"/>
            </a:br>
            <a:endParaRPr lang="zh-CN" altLang="en-US"/>
          </a:p>
        </p:txBody>
      </p:sp>
      <p:sp>
        <p:nvSpPr>
          <p:cNvPr id="3" name="内容占位符 2"/>
          <p:cNvSpPr>
            <a:spLocks noGrp="1"/>
          </p:cNvSpPr>
          <p:nvPr>
            <p:ph idx="1"/>
          </p:nvPr>
        </p:nvSpPr>
        <p:spPr>
          <a:xfrm>
            <a:off x="442546" y="1389527"/>
            <a:ext cx="11306908" cy="4351338"/>
          </a:xfrm>
        </p:spPr>
        <p:txBody>
          <a:bodyPr/>
          <a:lstStyle/>
          <a:p>
            <a:endParaRPr lang="zh-CN" altLang="en-US" smtClean="0"/>
          </a:p>
          <a:p>
            <a:r>
              <a:rPr lang="zh-CN" altLang="en-US" smtClean="0"/>
              <a:t>  </a:t>
            </a:r>
            <a:r>
              <a:rPr lang="zh-CN" altLang="en-US" sz="3600" smtClean="0"/>
              <a:t>例</a:t>
            </a:r>
            <a:r>
              <a:rPr lang="en-US" altLang="zh-CN" sz="3600" smtClean="0"/>
              <a:t>1</a:t>
            </a:r>
            <a:r>
              <a:rPr lang="zh-CN" altLang="en-US" sz="3600" smtClean="0"/>
              <a:t>．这个精致的灯笼将作为今天得分最高的嘉宾的礼品赠送给他。</a:t>
            </a:r>
            <a:r>
              <a:rPr lang="en-US" altLang="zh-CN" sz="3600" smtClean="0"/>
              <a:t>(</a:t>
            </a:r>
            <a:r>
              <a:rPr lang="zh-CN" altLang="en-US" sz="3600" smtClean="0"/>
              <a:t>语意不明，“他”到底指谁，指代不明</a:t>
            </a:r>
            <a:r>
              <a:rPr lang="en-US" altLang="zh-CN" sz="3600" smtClean="0"/>
              <a:t>)</a:t>
            </a:r>
          </a:p>
          <a:p>
            <a:r>
              <a:rPr lang="zh-CN" altLang="en-US" sz="3600" smtClean="0"/>
              <a:t>  例</a:t>
            </a:r>
            <a:r>
              <a:rPr lang="en-US" altLang="zh-CN" sz="3600" smtClean="0"/>
              <a:t>2</a:t>
            </a:r>
            <a:r>
              <a:rPr lang="zh-CN" altLang="en-US" sz="3600" smtClean="0"/>
              <a:t>．老人在</a:t>
            </a:r>
            <a:r>
              <a:rPr lang="en-US" altLang="zh-CN" sz="3600" smtClean="0"/>
              <a:t>80</a:t>
            </a:r>
            <a:r>
              <a:rPr lang="zh-CN" altLang="en-US" sz="3600" smtClean="0"/>
              <a:t>岁的时候，还清楚地记得哥哥参加学生运动时对自己的评价：一个温情主义者。 </a:t>
            </a:r>
            <a:r>
              <a:rPr lang="en-US" altLang="zh-CN" sz="3600" smtClean="0"/>
              <a:t>(</a:t>
            </a:r>
            <a:r>
              <a:rPr lang="zh-CN" altLang="en-US" sz="3600" smtClean="0"/>
              <a:t>语意不明，“自己”到底是指“老人”还是指“老人”的“哥哥”</a:t>
            </a:r>
            <a:r>
              <a:rPr lang="en-US" altLang="zh-CN" sz="3600" smtClean="0"/>
              <a:t>)</a:t>
            </a:r>
          </a:p>
          <a:p>
            <a:endParaRPr lang="zh-CN" altLang="en-US"/>
          </a:p>
        </p:txBody>
      </p:sp>
    </p:spTree>
    <p:extLst>
      <p:ext uri="{BB962C8B-B14F-4D97-AF65-F5344CB8AC3E}">
        <p14:creationId xmlns:p14="http://schemas.microsoft.com/office/powerpoint/2010/main" val="846173419"/>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p:txBody>
          <a:bodyPr/>
          <a:lstStyle/>
          <a:p>
            <a:r>
              <a:rPr lang="en-US" altLang="zh-CN" sz="3600"/>
              <a:t>1</a:t>
            </a:r>
            <a:r>
              <a:rPr lang="zh-CN" altLang="en-US" sz="3600" smtClean="0"/>
              <a:t>．由于这次交通事故，淮海路宛平路地段的交通为此封闭了近三个小时。</a:t>
            </a:r>
            <a:r>
              <a:rPr lang="en-US" altLang="zh-CN" sz="3600" smtClean="0"/>
              <a:t>(</a:t>
            </a:r>
            <a:r>
              <a:rPr lang="zh-CN" altLang="en-US" sz="3600" smtClean="0"/>
              <a:t>重复，“为此”就是“由于这次交通事故”</a:t>
            </a:r>
            <a:r>
              <a:rPr lang="en-US" altLang="zh-CN" sz="3600" smtClean="0"/>
              <a:t>)</a:t>
            </a:r>
          </a:p>
          <a:p>
            <a:r>
              <a:rPr lang="en-US" altLang="zh-CN" sz="3600"/>
              <a:t>2</a:t>
            </a:r>
            <a:r>
              <a:rPr lang="zh-CN" altLang="en-US" sz="3600" smtClean="0"/>
              <a:t>．我们必须拿出自己的正版计算机游戏软件，否则，不出新软件，就难以抵制不健康的盗版软件。</a:t>
            </a:r>
            <a:r>
              <a:rPr lang="en-US" altLang="zh-CN" sz="3600" smtClean="0"/>
              <a:t>(</a:t>
            </a:r>
            <a:r>
              <a:rPr lang="zh-CN" altLang="en-US" sz="3600" smtClean="0"/>
              <a:t>重复，“否则”即“如果不这样”的意思，与“不出新软件”重复</a:t>
            </a:r>
            <a:r>
              <a:rPr lang="en-US" altLang="zh-CN" sz="3600" smtClean="0"/>
              <a:t>)</a:t>
            </a:r>
          </a:p>
          <a:p>
            <a:endParaRPr lang="zh-CN" altLang="en-US"/>
          </a:p>
        </p:txBody>
      </p:sp>
    </p:spTree>
    <p:extLst>
      <p:ext uri="{BB962C8B-B14F-4D97-AF65-F5344CB8AC3E}">
        <p14:creationId xmlns:p14="http://schemas.microsoft.com/office/powerpoint/2010/main" val="2694817570"/>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规律三、出现了关联词</a:t>
            </a:r>
            <a:r>
              <a:rPr lang="en-US" altLang="zh-CN" smtClean="0"/>
              <a:t>(</a:t>
            </a:r>
            <a:r>
              <a:rPr lang="zh-CN" altLang="en-US" smtClean="0"/>
              <a:t>连词</a:t>
            </a:r>
            <a:r>
              <a:rPr lang="en-US" altLang="zh-CN" smtClean="0"/>
              <a:t>)</a:t>
            </a:r>
            <a:r>
              <a:rPr lang="zh-CN" altLang="en-US" smtClean="0"/>
              <a:t>，可能是搭配不当、残缺、语序不当</a:t>
            </a:r>
            <a:endParaRPr lang="zh-CN" altLang="en-US"/>
          </a:p>
        </p:txBody>
      </p:sp>
      <p:sp>
        <p:nvSpPr>
          <p:cNvPr id="3" name="内容占位符 2"/>
          <p:cNvSpPr>
            <a:spLocks noGrp="1"/>
          </p:cNvSpPr>
          <p:nvPr>
            <p:ph idx="1"/>
          </p:nvPr>
        </p:nvSpPr>
        <p:spPr>
          <a:xfrm>
            <a:off x="838200" y="2180491"/>
            <a:ext cx="10515600" cy="3996471"/>
          </a:xfrm>
        </p:spPr>
        <p:txBody>
          <a:bodyPr/>
          <a:lstStyle/>
          <a:p>
            <a:r>
              <a:rPr lang="en-US" altLang="zh-CN" sz="3600" smtClean="0"/>
              <a:t>  </a:t>
            </a:r>
            <a:r>
              <a:rPr lang="zh-CN" altLang="en-US" sz="3600" smtClean="0"/>
              <a:t>例</a:t>
            </a:r>
            <a:r>
              <a:rPr lang="en-US" altLang="zh-CN" sz="3600" smtClean="0"/>
              <a:t>1</a:t>
            </a:r>
            <a:r>
              <a:rPr lang="zh-CN" altLang="en-US" sz="3600" smtClean="0"/>
              <a:t>．只有从根本上解决了为什么人的问题，就能更好地为人民服务。</a:t>
            </a:r>
            <a:r>
              <a:rPr lang="en-US" altLang="zh-CN" sz="3600" smtClean="0"/>
              <a:t>(</a:t>
            </a:r>
            <a:r>
              <a:rPr lang="zh-CN" altLang="en-US" sz="3600" smtClean="0"/>
              <a:t>关联词搭配不当，应为必要条件，用“只有</a:t>
            </a:r>
            <a:r>
              <a:rPr lang="en-US" altLang="zh-CN" sz="3600" smtClean="0"/>
              <a:t>……</a:t>
            </a:r>
            <a:r>
              <a:rPr lang="zh-CN" altLang="en-US" sz="3600" smtClean="0"/>
              <a:t>才”</a:t>
            </a:r>
            <a:r>
              <a:rPr lang="en-US" altLang="zh-CN" sz="3600" smtClean="0"/>
              <a:t>)</a:t>
            </a:r>
          </a:p>
          <a:p>
            <a:r>
              <a:rPr lang="en-US" altLang="zh-CN" sz="3600" smtClean="0"/>
              <a:t>  </a:t>
            </a:r>
            <a:r>
              <a:rPr lang="zh-CN" altLang="en-US" sz="3600" smtClean="0"/>
              <a:t>例</a:t>
            </a:r>
            <a:r>
              <a:rPr lang="en-US" altLang="zh-CN" sz="3600" smtClean="0"/>
              <a:t>2</a:t>
            </a:r>
            <a:r>
              <a:rPr lang="zh-CN" altLang="en-US" sz="3600" smtClean="0"/>
              <a:t>．尽管你的礼品多么微薄，但在农民心上，却象千斤重的砝码。</a:t>
            </a:r>
            <a:r>
              <a:rPr lang="en-US" altLang="zh-CN" sz="3600" smtClean="0"/>
              <a:t>(</a:t>
            </a:r>
            <a:r>
              <a:rPr lang="zh-CN" altLang="en-US" sz="3600" smtClean="0"/>
              <a:t>关联词和副词搭配不当，此处应用确指的“这么”，“无论”和“不管”后应用不确指的“多么”</a:t>
            </a:r>
            <a:r>
              <a:rPr lang="en-US" altLang="zh-CN" sz="3600" smtClean="0"/>
              <a:t>)</a:t>
            </a:r>
          </a:p>
          <a:p>
            <a:endParaRPr lang="zh-CN" altLang="en-US"/>
          </a:p>
        </p:txBody>
      </p:sp>
    </p:spTree>
    <p:extLst>
      <p:ext uri="{BB962C8B-B14F-4D97-AF65-F5344CB8AC3E}">
        <p14:creationId xmlns:p14="http://schemas.microsoft.com/office/powerpoint/2010/main" val="4151853716"/>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练习：</a:t>
            </a:r>
            <a:endParaRPr lang="zh-CN" altLang="en-US"/>
          </a:p>
        </p:txBody>
      </p:sp>
      <p:sp>
        <p:nvSpPr>
          <p:cNvPr id="3" name="内容占位符 2"/>
          <p:cNvSpPr>
            <a:spLocks noGrp="1"/>
          </p:cNvSpPr>
          <p:nvPr>
            <p:ph idx="1"/>
          </p:nvPr>
        </p:nvSpPr>
        <p:spPr/>
        <p:txBody>
          <a:bodyPr/>
          <a:lstStyle/>
          <a:p>
            <a:r>
              <a:rPr lang="en-US" altLang="zh-CN" sz="3600"/>
              <a:t>1</a:t>
            </a:r>
            <a:r>
              <a:rPr lang="zh-CN" altLang="en-US" sz="3600" smtClean="0"/>
              <a:t>．他虽然是个农民，平常喜爱学习，识不少字，编秧歌也在行。</a:t>
            </a:r>
            <a:r>
              <a:rPr lang="en-US" altLang="zh-CN" sz="3600" smtClean="0"/>
              <a:t>(</a:t>
            </a:r>
            <a:r>
              <a:rPr lang="zh-CN" altLang="en-US" sz="3600" smtClean="0"/>
              <a:t>关联词残缺，应在“平常”前加“但是”</a:t>
            </a:r>
            <a:r>
              <a:rPr lang="en-US" altLang="zh-CN" sz="3600" smtClean="0"/>
              <a:t>)</a:t>
            </a:r>
          </a:p>
          <a:p>
            <a:r>
              <a:rPr lang="en-US" altLang="zh-CN" sz="3600"/>
              <a:t>2</a:t>
            </a:r>
            <a:r>
              <a:rPr lang="zh-CN" altLang="en-US" sz="3600" smtClean="0"/>
              <a:t>．由于技术水平太低，这些产品质量不是比沿海地区的同类产品低，就是成本比沿海的高。 </a:t>
            </a:r>
            <a:r>
              <a:rPr lang="en-US" altLang="zh-CN" sz="3600" smtClean="0"/>
              <a:t>(</a:t>
            </a:r>
            <a:r>
              <a:rPr lang="zh-CN" altLang="en-US" sz="3600" smtClean="0"/>
              <a:t>关联词位置不当，主语不一致，关联词应在主语之前，应将“不是”调至“质量”前</a:t>
            </a:r>
            <a:r>
              <a:rPr lang="en-US" altLang="zh-CN" sz="3600" smtClean="0"/>
              <a:t>)</a:t>
            </a:r>
          </a:p>
          <a:p>
            <a:endParaRPr lang="zh-CN" altLang="en-US"/>
          </a:p>
        </p:txBody>
      </p:sp>
    </p:spTree>
    <p:extLst>
      <p:ext uri="{BB962C8B-B14F-4D97-AF65-F5344CB8AC3E}">
        <p14:creationId xmlns:p14="http://schemas.microsoft.com/office/powerpoint/2010/main" val="1102831268"/>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26720" y="660547"/>
            <a:ext cx="11338560" cy="1325563"/>
          </a:xfrm>
        </p:spPr>
        <p:txBody>
          <a:bodyPr/>
          <a:lstStyle/>
          <a:p>
            <a:r>
              <a:rPr lang="zh-CN" altLang="en-US" smtClean="0"/>
              <a:t>规律四、出现了“避免”、“防止”、“以防”、“以免”、“切忌”、“禁止”等词语，可能是不合逻辑</a:t>
            </a:r>
            <a:r>
              <a:rPr lang="en-US" altLang="zh-CN" smtClean="0"/>
              <a:t>(</a:t>
            </a:r>
            <a:r>
              <a:rPr lang="zh-CN" altLang="en-US" smtClean="0"/>
              <a:t>表意相反</a:t>
            </a:r>
            <a:r>
              <a:rPr lang="en-US" altLang="zh-CN" smtClean="0"/>
              <a:t>)</a:t>
            </a:r>
            <a:endParaRPr lang="zh-CN" altLang="en-US"/>
          </a:p>
        </p:txBody>
      </p:sp>
      <p:sp>
        <p:nvSpPr>
          <p:cNvPr id="3" name="内容占位符 2"/>
          <p:cNvSpPr>
            <a:spLocks noGrp="1"/>
          </p:cNvSpPr>
          <p:nvPr>
            <p:ph idx="1"/>
          </p:nvPr>
        </p:nvSpPr>
        <p:spPr>
          <a:xfrm>
            <a:off x="838200" y="2827605"/>
            <a:ext cx="10515600" cy="3349357"/>
          </a:xfrm>
        </p:spPr>
        <p:txBody>
          <a:bodyPr/>
          <a:lstStyle/>
          <a:p>
            <a:r>
              <a:rPr lang="en-US" altLang="zh-CN" sz="3600" smtClean="0"/>
              <a:t>1</a:t>
            </a:r>
            <a:r>
              <a:rPr lang="zh-CN" altLang="en-US" sz="3600" smtClean="0"/>
              <a:t>．为了防止这类交通事故不再发生，我们加强了交通安全的教育和管理。</a:t>
            </a:r>
            <a:r>
              <a:rPr lang="en-US" altLang="zh-CN" sz="3600" smtClean="0"/>
              <a:t>(“</a:t>
            </a:r>
            <a:r>
              <a:rPr lang="zh-CN" altLang="en-US" sz="3600" smtClean="0"/>
              <a:t>防止”与“不再发生”不合情理，应去掉“不”</a:t>
            </a:r>
            <a:r>
              <a:rPr lang="en-US" altLang="zh-CN" sz="3600" smtClean="0"/>
              <a:t>)</a:t>
            </a:r>
          </a:p>
          <a:p>
            <a:r>
              <a:rPr lang="en-US" altLang="zh-CN" sz="3600" smtClean="0"/>
              <a:t>2</a:t>
            </a:r>
            <a:r>
              <a:rPr lang="zh-CN" altLang="en-US" sz="3600" smtClean="0"/>
              <a:t>．睡眠三忌：一忌睡前不可恼怒，二忌睡前不可饱食，三忌卧处不可当风。</a:t>
            </a:r>
            <a:r>
              <a:rPr lang="en-US" altLang="zh-CN" sz="3600" smtClean="0"/>
              <a:t>(“</a:t>
            </a:r>
            <a:r>
              <a:rPr lang="zh-CN" altLang="en-US" sz="3600" smtClean="0"/>
              <a:t>忌”或“不可”去其一</a:t>
            </a:r>
            <a:r>
              <a:rPr lang="en-US" altLang="zh-CN" sz="3600" smtClean="0"/>
              <a:t>)</a:t>
            </a:r>
          </a:p>
          <a:p>
            <a:endParaRPr lang="en-US" altLang="zh-CN" smtClean="0"/>
          </a:p>
          <a:p>
            <a:endParaRPr lang="zh-CN" altLang="en-US"/>
          </a:p>
        </p:txBody>
      </p:sp>
    </p:spTree>
    <p:extLst>
      <p:ext uri="{BB962C8B-B14F-4D97-AF65-F5344CB8AC3E}">
        <p14:creationId xmlns:p14="http://schemas.microsoft.com/office/powerpoint/2010/main" val="3518795548"/>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154</Paragraphs>
  <Slides>48</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48</vt:i4>
      </vt:variant>
    </vt:vector>
  </HeadingPairs>
  <TitlesOfParts>
    <vt:vector baseType="lpstr" size="54">
      <vt:lpstr>Arial</vt:lpstr>
      <vt:lpstr>Calibri Light</vt:lpstr>
      <vt:lpstr>Calibri</vt:lpstr>
      <vt:lpstr>华文行楷</vt:lpstr>
      <vt:lpstr>宋体</vt:lpstr>
      <vt:lpstr>Office 主题</vt:lpstr>
      <vt:lpstr>高考语文病句辨析题16条规律总结</vt:lpstr>
      <vt:lpstr>             第一部分：规律总结与举例</vt:lpstr>
      <vt:lpstr>规律一、出现了介词，可能是搭配不当、结构混乱、主客体颠倒、主语残缺</vt:lpstr>
      <vt:lpstr>练习：</vt:lpstr>
      <vt:lpstr>规律二、出现了代词，可能是语意不明、重复</vt:lpstr>
      <vt:lpstr>练习：</vt:lpstr>
      <vt:lpstr>规律三、出现了关联词(连词)，可能是搭配不当、残缺、语序不当</vt:lpstr>
      <vt:lpstr>练习：</vt:lpstr>
      <vt:lpstr>规律四、出现了“避免”、“防止”、“以防”、“以免”、“切忌”、“禁止”等词语，可能是不合逻辑(表意相反)</vt:lpstr>
      <vt:lpstr>规律五、出现了“前去”、“新生”、“保管”、“没有”、“走”、“和”等多义词或多义短语，可能是语意不明</vt:lpstr>
      <vt:lpstr>练习：</vt:lpstr>
      <vt:lpstr>规律六、出现了使、让、令、把、被等词，可能是主语残缺、主客体颠倒、语序不当</vt:lpstr>
      <vt:lpstr>练习：</vt:lpstr>
      <vt:lpstr>    规律七、出现了并列的短语，可能是搭配不当、分类不当、语序不当或语意不明</vt:lpstr>
      <vt:lpstr>练习：</vt:lpstr>
      <vt:lpstr>规律八、出现了数量短语，可能是语意不明、重复、语序不当、用词不当</vt:lpstr>
      <vt:lpstr>练习：</vt:lpstr>
      <vt:lpstr>规律九、出现了“的”字的短语，可能是语意不明、搭配不当(偷换主语)、语序不当</vt:lpstr>
      <vt:lpstr>练习：</vt:lpstr>
      <vt:lpstr>规律十、出现了两面性的词语，可能是前后肯否不一、不合逻辑</vt:lpstr>
      <vt:lpstr>规律十一、出现了文言词语、书面语，可能是重复</vt:lpstr>
      <vt:lpstr>练习：</vt:lpstr>
      <vt:lpstr>规律十二、出现了多重定语和多重状语，可能是语序不当</vt:lpstr>
      <vt:lpstr>练习：</vt:lpstr>
      <vt:lpstr>规律十三、出现了多个谓语，可能是搭配不当、偷换主语</vt:lpstr>
      <vt:lpstr>练习：</vt:lpstr>
      <vt:lpstr>规律十四、出现了长宾语，可能是宾语中心语残缺、搭配不当</vt:lpstr>
      <vt:lpstr>练习：</vt:lpstr>
      <vt:lpstr>规律十五、出现了疑问旬、否定词，可能是肯否不当</vt:lpstr>
      <vt:lpstr>规律十六、出现了固定结构、下定义，可能是结构混乱</vt:lpstr>
      <vt:lpstr>                  第二部分：真题演练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【2021·全国甲卷】阅读下面的文字，完成6题。</vt:lpstr>
      <vt:lpstr>PowerPoint Presentation</vt:lpstr>
      <vt:lpstr>【2021·全国乙卷】阅读下面的文字，完成7题。</vt:lpstr>
      <vt:lpstr>PowerPoint Presentation</vt:lpstr>
      <vt:lpstr>【2021·全国新1卷】阅读下面的文字，完成8题。</vt:lpstr>
      <vt:lpstr>PowerPoint Presentation</vt:lpstr>
      <vt:lpstr>【2021·全国新2卷】阅读下面的文字，完成9题。</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2021-10-22T14:24:35.983</cp:lastPrinted>
  <dcterms:created xsi:type="dcterms:W3CDTF">2021-10-22T14:24:35Z</dcterms:created>
  <dcterms:modified xsi:type="dcterms:W3CDTF">2021-10-22T06:24:36Z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