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6" r:id="rId11"/>
    <p:sldId id="265" r:id="rId12"/>
    <p:sldId id="268" r:id="rId13"/>
    <p:sldId id="269" r:id="rId14"/>
    <p:sldId id="267" r:id="rId15"/>
    <p:sldId id="270" r:id="rId16"/>
    <p:sldId id="271" r:id="rId17"/>
    <p:sldId id="272" r:id="rId18"/>
    <p:sldId id="273" r:id="rId19"/>
    <p:sldId id="275" r:id="rId20"/>
    <p:sldId id="274" r:id="rId21"/>
    <p:sldId id="276" r:id="rId22"/>
    <p:sldId id="278" r:id="rId23"/>
    <p:sldId id="280" r:id="rId24"/>
    <p:sldId id="281" r:id="rId25"/>
    <p:sldId id="279" r:id="rId26"/>
    <p:sldId id="282" r:id="rId27"/>
    <p:sldId id="283" r:id="rId28"/>
    <p:sldId id="284" r:id="rId29"/>
    <p:sldId id="285" r:id="rId30"/>
    <p:sldId id="286" r:id="rId31"/>
    <p:sldId id="287" r:id="rId32"/>
    <p:sldId id="288" r:id="rId33"/>
    <p:sldId id="289" r:id="rId34"/>
    <p:sldId id="290" r:id="rId35"/>
    <p:sldId id="303" r:id="rId36"/>
    <p:sldId id="297" r:id="rId37"/>
    <p:sldId id="304" r:id="rId38"/>
    <p:sldId id="302" r:id="rId39"/>
    <p:sldId id="305" r:id="rId40"/>
    <p:sldId id="306" r:id="rId41"/>
    <p:sldId id="307" r:id="rId42"/>
    <p:sldId id="308" r:id="rId43"/>
    <p:sldId id="309" r:id="rId44"/>
    <p:sldId id="310" r:id="rId45"/>
    <p:sldId id="311" r:id="rId46"/>
    <p:sldId id="312" r:id="rId47"/>
    <p:sldId id="313" r:id="rId48"/>
    <p:sldId id="292" r:id="rId49"/>
    <p:sldId id="293" r:id="rId50"/>
    <p:sldId id="294" r:id="rId51"/>
    <p:sldId id="295" r:id="rId52"/>
    <p:sldId id="296"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25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3" d="100"/>
          <a:sy n="93" d="100"/>
        </p:scale>
        <p:origin x="-121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70547FA-04DE-48D6-9137-815A6D5A481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BDDD11-9888-434F-8A73-B528237E0C0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0547FA-04DE-48D6-9137-815A6D5A481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BDDD11-9888-434F-8A73-B528237E0C0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0547FA-04DE-48D6-9137-815A6D5A481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BDDD11-9888-434F-8A73-B528237E0C0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0547FA-04DE-48D6-9137-815A6D5A481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BDDD11-9888-434F-8A73-B528237E0C0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F70547FA-04DE-48D6-9137-815A6D5A481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BDDD11-9888-434F-8A73-B528237E0C0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70547FA-04DE-48D6-9137-815A6D5A481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BDDD11-9888-434F-8A73-B528237E0C0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70547FA-04DE-48D6-9137-815A6D5A481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BDDD11-9888-434F-8A73-B528237E0C0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70547FA-04DE-48D6-9137-815A6D5A481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BDDD11-9888-434F-8A73-B528237E0C0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0547FA-04DE-48D6-9137-815A6D5A481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BDDD11-9888-434F-8A73-B528237E0C0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70547FA-04DE-48D6-9137-815A6D5A481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BDDD11-9888-434F-8A73-B528237E0C0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70547FA-04DE-48D6-9137-815A6D5A481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BDDD11-9888-434F-8A73-B528237E0C0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0547FA-04DE-48D6-9137-815A6D5A481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BDDD11-9888-434F-8A73-B528237E0C0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baike.baidu.com/item/%E4%B8%9C%E8%99%B9"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85786" y="1643050"/>
            <a:ext cx="7772400" cy="1470025"/>
          </a:xfrm>
        </p:spPr>
        <p:txBody>
          <a:bodyPr>
            <a:normAutofit/>
          </a:bodyPr>
          <a:lstStyle/>
          <a:p>
            <a:r>
              <a:rPr lang="zh-CN" altLang="en-US" sz="5400" b="1" dirty="0" smtClean="0">
                <a:solidFill>
                  <a:srgbClr val="2025FC"/>
                </a:solidFill>
              </a:rPr>
              <a:t>中考说明文，你值得拥有！</a:t>
            </a:r>
            <a:endParaRPr lang="zh-CN" altLang="en-US" sz="5400" b="1" dirty="0">
              <a:solidFill>
                <a:srgbClr val="2025FC"/>
              </a:solidFill>
            </a:endParaRPr>
          </a:p>
        </p:txBody>
      </p:sp>
      <p:sp>
        <p:nvSpPr>
          <p:cNvPr id="3" name="副标题 2"/>
          <p:cNvSpPr>
            <a:spLocks noGrp="1"/>
          </p:cNvSpPr>
          <p:nvPr>
            <p:ph type="subTitle"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说明方法和作用</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400" b="1" dirty="0">
                <a:solidFill>
                  <a:srgbClr val="FF0000"/>
                </a:solidFill>
              </a:rPr>
              <a:t>二</a:t>
            </a:r>
            <a:r>
              <a:rPr lang="zh-CN" altLang="en-US" sz="2400" b="1" dirty="0" smtClean="0">
                <a:solidFill>
                  <a:srgbClr val="FF0000"/>
                </a:solidFill>
              </a:rPr>
              <a:t>、记作用要抓关键词</a:t>
            </a:r>
            <a:endParaRPr lang="en-US" altLang="zh-CN" sz="2400" b="1" dirty="0" smtClean="0">
              <a:solidFill>
                <a:srgbClr val="FF0000"/>
              </a:solidFill>
            </a:endParaRPr>
          </a:p>
          <a:p>
            <a:pPr>
              <a:buNone/>
            </a:pPr>
            <a:r>
              <a:rPr lang="zh-CN" altLang="en-US" sz="2400" b="1" dirty="0" smtClean="0">
                <a:solidFill>
                  <a:srgbClr val="FF0000"/>
                </a:solidFill>
              </a:rPr>
              <a:t>答题模式：</a:t>
            </a:r>
            <a:r>
              <a:rPr lang="zh-CN" altLang="en-US" sz="2400" b="1" dirty="0" smtClean="0"/>
              <a:t>①说明方法是</a:t>
            </a:r>
            <a:r>
              <a:rPr lang="en-US" altLang="zh-CN" sz="2400" b="1" dirty="0" smtClean="0"/>
              <a:t>……</a:t>
            </a:r>
            <a:r>
              <a:rPr lang="zh-CN" altLang="en-US" sz="2400" b="1" dirty="0" smtClean="0"/>
              <a:t>②作用是</a:t>
            </a:r>
            <a:r>
              <a:rPr lang="en-US" altLang="zh-CN" sz="2400" b="1" dirty="0" smtClean="0"/>
              <a:t>……</a:t>
            </a:r>
            <a:r>
              <a:rPr lang="zh-CN" altLang="en-US" sz="2400" b="1" dirty="0" smtClean="0">
                <a:solidFill>
                  <a:srgbClr val="FF0000"/>
                </a:solidFill>
              </a:rPr>
              <a:t>（</a:t>
            </a:r>
            <a:r>
              <a:rPr lang="zh-CN" altLang="en-US" sz="2400" b="1" dirty="0" smtClean="0">
                <a:solidFill>
                  <a:srgbClr val="00B050"/>
                </a:solidFill>
              </a:rPr>
              <a:t>顺接方法作答，</a:t>
            </a:r>
            <a:r>
              <a:rPr lang="zh-CN" altLang="en-US" sz="2400" b="1" dirty="0" smtClean="0"/>
              <a:t>抓</a:t>
            </a:r>
            <a:r>
              <a:rPr lang="zh-CN" altLang="en-US" sz="2400" b="1" dirty="0" smtClean="0">
                <a:solidFill>
                  <a:srgbClr val="00B050"/>
                </a:solidFill>
              </a:rPr>
              <a:t>关键词</a:t>
            </a:r>
            <a:r>
              <a:rPr lang="zh-CN" altLang="en-US" sz="2400" b="1" dirty="0" smtClean="0"/>
              <a:t>答作用）</a:t>
            </a:r>
            <a:endParaRPr lang="en-US" altLang="zh-CN" sz="2400" b="1" dirty="0" smtClean="0"/>
          </a:p>
          <a:p>
            <a:pPr>
              <a:buNone/>
            </a:pPr>
            <a:r>
              <a:rPr lang="zh-CN" altLang="en-US" sz="2400" b="1" dirty="0" smtClean="0">
                <a:solidFill>
                  <a:srgbClr val="FFC000"/>
                </a:solidFill>
              </a:rPr>
              <a:t>（一）举例子</a:t>
            </a:r>
            <a:r>
              <a:rPr lang="zh-CN" altLang="en-US" sz="2400" b="1" dirty="0" smtClean="0"/>
              <a:t>（例如、比如、譬如、据说</a:t>
            </a:r>
            <a:r>
              <a:rPr lang="en-US" altLang="zh-CN" sz="2400" b="1" dirty="0" smtClean="0"/>
              <a:t>…………</a:t>
            </a:r>
            <a:r>
              <a:rPr lang="zh-CN" altLang="en-US" sz="2400" b="1" dirty="0" smtClean="0"/>
              <a:t>）</a:t>
            </a:r>
            <a:endParaRPr lang="en-US" altLang="zh-CN" sz="2400" b="1" dirty="0" smtClean="0"/>
          </a:p>
          <a:p>
            <a:pPr>
              <a:buNone/>
            </a:pPr>
            <a:r>
              <a:rPr lang="zh-CN" altLang="en-US" sz="2400" b="1" dirty="0" smtClean="0"/>
              <a:t>举了</a:t>
            </a:r>
            <a:r>
              <a:rPr lang="en-US" altLang="zh-CN" sz="2400" b="1" dirty="0" smtClean="0"/>
              <a:t>……</a:t>
            </a:r>
            <a:r>
              <a:rPr lang="zh-CN" altLang="en-US" sz="2400" b="1" dirty="0" smtClean="0"/>
              <a:t>的例子，</a:t>
            </a:r>
            <a:r>
              <a:rPr lang="zh-CN" altLang="en-US" sz="2400" b="1" dirty="0" smtClean="0">
                <a:solidFill>
                  <a:srgbClr val="2025FC"/>
                </a:solidFill>
              </a:rPr>
              <a:t>真实具体</a:t>
            </a:r>
            <a:r>
              <a:rPr lang="zh-CN" altLang="en-US" sz="2400" b="1" dirty="0" smtClean="0"/>
              <a:t>地说明了</a:t>
            </a:r>
            <a:r>
              <a:rPr lang="en-US" altLang="zh-CN" sz="2400" b="1" dirty="0" smtClean="0"/>
              <a:t>……</a:t>
            </a:r>
            <a:r>
              <a:rPr lang="zh-CN" altLang="en-US" sz="2400" b="1" dirty="0" smtClean="0"/>
              <a:t>（说明内容、特征、道理等），使说明更</a:t>
            </a:r>
            <a:r>
              <a:rPr lang="zh-CN" altLang="en-US" sz="2400" b="1" dirty="0" smtClean="0">
                <a:solidFill>
                  <a:srgbClr val="2025FC"/>
                </a:solidFill>
              </a:rPr>
              <a:t>具体</a:t>
            </a:r>
            <a:r>
              <a:rPr lang="zh-CN" altLang="en-US" sz="2400" b="1" dirty="0" smtClean="0"/>
              <a:t>，更有</a:t>
            </a:r>
            <a:r>
              <a:rPr lang="zh-CN" altLang="en-US" sz="2400" b="1" dirty="0" smtClean="0">
                <a:solidFill>
                  <a:srgbClr val="2025FC"/>
                </a:solidFill>
              </a:rPr>
              <a:t>说服力</a:t>
            </a:r>
            <a:r>
              <a:rPr lang="zh-CN" altLang="en-US" sz="2400" b="1" dirty="0" smtClean="0"/>
              <a:t>。</a:t>
            </a:r>
            <a:endParaRPr lang="en-US" altLang="zh-CN" sz="2400" b="1" dirty="0" smtClean="0"/>
          </a:p>
          <a:p>
            <a:pPr>
              <a:buNone/>
            </a:pPr>
            <a:r>
              <a:rPr lang="zh-CN" altLang="en-US" sz="2400" b="1" dirty="0" smtClean="0">
                <a:solidFill>
                  <a:srgbClr val="FF0000"/>
                </a:solidFill>
              </a:rPr>
              <a:t>例题：</a:t>
            </a:r>
            <a:r>
              <a:rPr lang="zh-CN" altLang="en-US" sz="2400" b="1" dirty="0" smtClean="0"/>
              <a:t>中国石拱桥有很多特点，比如形式优美、结构坚固、历史悠久</a:t>
            </a:r>
            <a:r>
              <a:rPr lang="en-US" altLang="zh-CN" sz="2400" b="1" dirty="0" smtClean="0"/>
              <a:t>……</a:t>
            </a:r>
            <a:endParaRPr lang="en-US" altLang="zh-CN" sz="2400" b="1" dirty="0" smtClean="0"/>
          </a:p>
          <a:p>
            <a:pPr>
              <a:buNone/>
            </a:pPr>
            <a:r>
              <a:rPr lang="zh-CN" altLang="en-US" sz="2400" b="1" dirty="0" smtClean="0">
                <a:solidFill>
                  <a:srgbClr val="FF0000"/>
                </a:solidFill>
              </a:rPr>
              <a:t>答：</a:t>
            </a:r>
            <a:r>
              <a:rPr lang="zh-CN" altLang="en-US" sz="2400" b="1" dirty="0" smtClean="0">
                <a:solidFill>
                  <a:srgbClr val="00B050"/>
                </a:solidFill>
              </a:rPr>
              <a:t>①说明方法是：</a:t>
            </a:r>
            <a:r>
              <a:rPr lang="zh-CN" altLang="en-US" sz="2400" b="1" dirty="0" smtClean="0"/>
              <a:t>举例子。</a:t>
            </a:r>
            <a:r>
              <a:rPr lang="zh-CN" altLang="en-US" sz="2400" b="1" dirty="0" smtClean="0">
                <a:solidFill>
                  <a:srgbClr val="00B050"/>
                </a:solidFill>
              </a:rPr>
              <a:t>②作用是：</a:t>
            </a:r>
            <a:r>
              <a:rPr lang="zh-CN" altLang="en-US" sz="2400" b="1" dirty="0" smtClean="0"/>
              <a:t>举了中国石拱桥具有多种特点的例子，真实具体地说明了中国石拱桥有较多特点，使说明很具体，更有说服力。</a:t>
            </a:r>
            <a:endParaRPr lang="en-US" altLang="zh-CN"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说明方法和作用</a:t>
            </a:r>
            <a:endParaRPr lang="zh-CN" altLang="en-US" sz="3200" b="1" dirty="0">
              <a:solidFill>
                <a:srgbClr val="2025FC"/>
              </a:solidFill>
            </a:endParaRPr>
          </a:p>
        </p:txBody>
      </p:sp>
      <p:sp>
        <p:nvSpPr>
          <p:cNvPr id="3" name="内容占位符 2"/>
          <p:cNvSpPr>
            <a:spLocks noGrp="1"/>
          </p:cNvSpPr>
          <p:nvPr>
            <p:ph idx="1"/>
          </p:nvPr>
        </p:nvSpPr>
        <p:spPr>
          <a:xfrm>
            <a:off x="214282" y="642918"/>
            <a:ext cx="8929718" cy="6000792"/>
          </a:xfrm>
        </p:spPr>
        <p:txBody>
          <a:bodyPr>
            <a:normAutofit/>
          </a:bodyPr>
          <a:lstStyle/>
          <a:p>
            <a:pPr>
              <a:buNone/>
            </a:pPr>
            <a:r>
              <a:rPr lang="zh-CN" altLang="en-US" sz="2400" b="1" dirty="0">
                <a:solidFill>
                  <a:srgbClr val="FF0000"/>
                </a:solidFill>
              </a:rPr>
              <a:t>二</a:t>
            </a:r>
            <a:r>
              <a:rPr lang="zh-CN" altLang="en-US" sz="2400" b="1" dirty="0" smtClean="0">
                <a:solidFill>
                  <a:srgbClr val="FF0000"/>
                </a:solidFill>
              </a:rPr>
              <a:t>、记作用要抓关键词</a:t>
            </a:r>
            <a:endParaRPr lang="en-US" altLang="zh-CN" sz="2400" b="1" dirty="0" smtClean="0">
              <a:solidFill>
                <a:srgbClr val="FF0000"/>
              </a:solidFill>
            </a:endParaRPr>
          </a:p>
          <a:p>
            <a:pPr>
              <a:buNone/>
            </a:pPr>
            <a:r>
              <a:rPr lang="zh-CN" altLang="en-US" sz="2400" b="1" dirty="0" smtClean="0"/>
              <a:t>答：①说明方法是</a:t>
            </a:r>
            <a:r>
              <a:rPr lang="en-US" altLang="zh-CN" sz="2400" b="1" dirty="0" smtClean="0"/>
              <a:t>……</a:t>
            </a:r>
            <a:r>
              <a:rPr lang="zh-CN" altLang="en-US" sz="2400" b="1" dirty="0" smtClean="0"/>
              <a:t>②作用是</a:t>
            </a:r>
            <a:r>
              <a:rPr lang="en-US" altLang="zh-CN" sz="2400" b="1" dirty="0" smtClean="0"/>
              <a:t>……</a:t>
            </a:r>
            <a:r>
              <a:rPr lang="zh-CN" altLang="en-US" sz="2400" b="1" dirty="0" smtClean="0">
                <a:solidFill>
                  <a:srgbClr val="FF0000"/>
                </a:solidFill>
              </a:rPr>
              <a:t>（</a:t>
            </a:r>
            <a:r>
              <a:rPr lang="zh-CN" altLang="en-US" sz="2400" b="1" dirty="0" smtClean="0">
                <a:solidFill>
                  <a:srgbClr val="00B050"/>
                </a:solidFill>
              </a:rPr>
              <a:t>顺接方法作答，</a:t>
            </a:r>
            <a:r>
              <a:rPr lang="zh-CN" altLang="en-US" sz="2400" b="1" dirty="0" smtClean="0"/>
              <a:t>抓</a:t>
            </a:r>
            <a:r>
              <a:rPr lang="zh-CN" altLang="en-US" sz="2400" b="1" dirty="0" smtClean="0">
                <a:solidFill>
                  <a:srgbClr val="00B050"/>
                </a:solidFill>
              </a:rPr>
              <a:t>关键词</a:t>
            </a:r>
            <a:r>
              <a:rPr lang="zh-CN" altLang="en-US" sz="2400" b="1" dirty="0" smtClean="0"/>
              <a:t>答作用）</a:t>
            </a:r>
            <a:endParaRPr lang="en-US" altLang="zh-CN" sz="2400" b="1" dirty="0" smtClean="0"/>
          </a:p>
          <a:p>
            <a:pPr>
              <a:buNone/>
            </a:pPr>
            <a:r>
              <a:rPr lang="zh-CN" altLang="en-US" sz="2400" b="1" dirty="0" smtClean="0">
                <a:solidFill>
                  <a:srgbClr val="FFC000"/>
                </a:solidFill>
              </a:rPr>
              <a:t>（二）列数字</a:t>
            </a:r>
            <a:r>
              <a:rPr lang="zh-CN" altLang="en-US" sz="2400" b="1" dirty="0" smtClean="0"/>
              <a:t>（确数、约数、小数、分数、百分数、度数、倍数</a:t>
            </a:r>
            <a:r>
              <a:rPr lang="en-US" altLang="zh-CN" sz="2400" b="1" dirty="0" smtClean="0"/>
              <a:t>……</a:t>
            </a:r>
            <a:r>
              <a:rPr lang="zh-CN" altLang="en-US" sz="2400" b="1" dirty="0" smtClean="0"/>
              <a:t>）</a:t>
            </a:r>
            <a:endParaRPr lang="en-US" altLang="zh-CN" sz="2400" b="1" dirty="0" smtClean="0"/>
          </a:p>
          <a:p>
            <a:pPr>
              <a:buNone/>
            </a:pPr>
            <a:r>
              <a:rPr lang="zh-CN" altLang="en-US" sz="2400" b="1" dirty="0" smtClean="0">
                <a:solidFill>
                  <a:srgbClr val="FF0000"/>
                </a:solidFill>
              </a:rPr>
              <a:t>答题模式：</a:t>
            </a:r>
            <a:r>
              <a:rPr lang="zh-CN" altLang="en-US" sz="2400" b="1" dirty="0" smtClean="0"/>
              <a:t>用</a:t>
            </a:r>
            <a:r>
              <a:rPr lang="zh-CN" altLang="en-US" sz="2400" b="1" dirty="0" smtClean="0">
                <a:solidFill>
                  <a:srgbClr val="00B050"/>
                </a:solidFill>
              </a:rPr>
              <a:t>具体数字</a:t>
            </a:r>
            <a:r>
              <a:rPr lang="zh-CN" altLang="en-US" sz="2400" b="1" dirty="0" smtClean="0"/>
              <a:t>，</a:t>
            </a:r>
            <a:r>
              <a:rPr lang="zh-CN" altLang="en-US" sz="2400" b="1" dirty="0" smtClean="0">
                <a:solidFill>
                  <a:srgbClr val="00B050"/>
                </a:solidFill>
              </a:rPr>
              <a:t>准确、科学</a:t>
            </a:r>
            <a:r>
              <a:rPr lang="zh-CN" altLang="en-US" sz="2400" b="1" dirty="0" smtClean="0"/>
              <a:t>地说明了</a:t>
            </a:r>
            <a:r>
              <a:rPr lang="en-US" altLang="zh-CN" sz="2400" b="1" dirty="0" smtClean="0"/>
              <a:t>……</a:t>
            </a:r>
            <a:r>
              <a:rPr lang="zh-CN" altLang="en-US" sz="2400" b="1" dirty="0" smtClean="0"/>
              <a:t>（特征、道理）</a:t>
            </a:r>
            <a:endParaRPr lang="en-US" altLang="zh-CN" sz="2400" b="1" dirty="0" smtClean="0"/>
          </a:p>
          <a:p>
            <a:pPr>
              <a:buNone/>
            </a:pPr>
            <a:r>
              <a:rPr lang="zh-CN" altLang="en-US" sz="2400" b="1" dirty="0" smtClean="0"/>
              <a:t>使说明更</a:t>
            </a:r>
            <a:r>
              <a:rPr lang="zh-CN" altLang="en-US" sz="2400" b="1" dirty="0" smtClean="0">
                <a:solidFill>
                  <a:srgbClr val="00B050"/>
                </a:solidFill>
              </a:rPr>
              <a:t>准确，</a:t>
            </a:r>
            <a:r>
              <a:rPr lang="zh-CN" altLang="en-US" sz="2400" b="1" dirty="0" smtClean="0"/>
              <a:t>更有</a:t>
            </a:r>
            <a:r>
              <a:rPr lang="zh-CN" altLang="en-US" sz="2400" b="1" dirty="0" smtClean="0">
                <a:solidFill>
                  <a:srgbClr val="00B050"/>
                </a:solidFill>
              </a:rPr>
              <a:t>说服力</a:t>
            </a:r>
            <a:r>
              <a:rPr lang="zh-CN" altLang="en-US" sz="2400" b="1" dirty="0" smtClean="0"/>
              <a:t>。</a:t>
            </a:r>
            <a:endParaRPr lang="en-US" altLang="zh-CN" sz="2400" b="1" dirty="0" smtClean="0"/>
          </a:p>
          <a:p>
            <a:pPr>
              <a:buNone/>
            </a:pPr>
            <a:r>
              <a:rPr lang="zh-CN" altLang="en-US" sz="2400" b="1" dirty="0" smtClean="0">
                <a:solidFill>
                  <a:srgbClr val="FF0000"/>
                </a:solidFill>
              </a:rPr>
              <a:t>例题：</a:t>
            </a:r>
            <a:r>
              <a:rPr lang="en-US" altLang="zh-CN" sz="2400" b="1" dirty="0" smtClean="0"/>
              <a:t>2018</a:t>
            </a:r>
            <a:r>
              <a:rPr lang="zh-CN" altLang="en-US" sz="2400" b="1" dirty="0" smtClean="0"/>
              <a:t>年出货智能手机、平板电脑、笔记本电脑将百分之百采用蓝牙，预计单就</a:t>
            </a:r>
            <a:r>
              <a:rPr lang="en-US" altLang="zh-CN" sz="2400" b="1" dirty="0" smtClean="0"/>
              <a:t>2018</a:t>
            </a:r>
            <a:r>
              <a:rPr lang="zh-CN" altLang="en-US" sz="2400" b="1" dirty="0" smtClean="0"/>
              <a:t>年在此领域的蓝牙设备出货将达</a:t>
            </a:r>
            <a:r>
              <a:rPr lang="en-US" altLang="zh-CN" sz="2400" b="1" dirty="0" smtClean="0"/>
              <a:t>20.5</a:t>
            </a:r>
            <a:r>
              <a:rPr lang="zh-CN" altLang="en-US" sz="2400" b="1" dirty="0" smtClean="0"/>
              <a:t>亿。</a:t>
            </a:r>
            <a:endParaRPr lang="en-US" altLang="zh-CN" sz="2400" b="1" dirty="0" smtClean="0"/>
          </a:p>
          <a:p>
            <a:pPr>
              <a:buNone/>
            </a:pPr>
            <a:r>
              <a:rPr lang="zh-CN" altLang="en-US" sz="2400" b="1" dirty="0" smtClean="0">
                <a:solidFill>
                  <a:srgbClr val="FF0000"/>
                </a:solidFill>
              </a:rPr>
              <a:t>答：</a:t>
            </a:r>
            <a:r>
              <a:rPr lang="zh-CN" altLang="en-US" sz="2400" b="1" dirty="0" smtClean="0"/>
              <a:t>①说明方法是：列数字。②作用是：用具体数组，准确、科学地说明了蓝牙技术出货量大的特点，使说明更具体，更有说服力。</a:t>
            </a:r>
            <a:endParaRPr lang="en-US" altLang="zh-CN" sz="2400" b="1" dirty="0" smtClean="0"/>
          </a:p>
          <a:p>
            <a:pPr>
              <a:buNone/>
            </a:pPr>
            <a:endParaRPr lang="en-US" altLang="zh-CN"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linds(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说明方法和作用</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400" b="1" dirty="0">
                <a:solidFill>
                  <a:srgbClr val="FF0000"/>
                </a:solidFill>
              </a:rPr>
              <a:t>二</a:t>
            </a:r>
            <a:r>
              <a:rPr lang="zh-CN" altLang="en-US" sz="2400" b="1" dirty="0" smtClean="0">
                <a:solidFill>
                  <a:srgbClr val="FF0000"/>
                </a:solidFill>
              </a:rPr>
              <a:t>、记作用要抓关键词</a:t>
            </a:r>
            <a:endParaRPr lang="en-US" altLang="zh-CN" sz="2400" b="1" dirty="0" smtClean="0">
              <a:solidFill>
                <a:srgbClr val="FF0000"/>
              </a:solidFill>
            </a:endParaRPr>
          </a:p>
          <a:p>
            <a:pPr>
              <a:buNone/>
            </a:pPr>
            <a:r>
              <a:rPr lang="zh-CN" altLang="en-US" sz="2400" b="1" dirty="0" smtClean="0"/>
              <a:t>答：①说明方法是</a:t>
            </a:r>
            <a:r>
              <a:rPr lang="en-US" altLang="zh-CN" sz="2400" b="1" dirty="0" smtClean="0"/>
              <a:t>……</a:t>
            </a:r>
            <a:r>
              <a:rPr lang="zh-CN" altLang="en-US" sz="2400" b="1" dirty="0" smtClean="0"/>
              <a:t>②作用是</a:t>
            </a:r>
            <a:r>
              <a:rPr lang="en-US" altLang="zh-CN" sz="2400" b="1" dirty="0" smtClean="0"/>
              <a:t>……</a:t>
            </a:r>
            <a:r>
              <a:rPr lang="zh-CN" altLang="en-US" sz="2400" b="1" dirty="0" smtClean="0">
                <a:solidFill>
                  <a:srgbClr val="FF0000"/>
                </a:solidFill>
              </a:rPr>
              <a:t>（</a:t>
            </a:r>
            <a:r>
              <a:rPr lang="zh-CN" altLang="en-US" sz="2400" b="1" dirty="0" smtClean="0">
                <a:solidFill>
                  <a:srgbClr val="00B050"/>
                </a:solidFill>
              </a:rPr>
              <a:t>顺接方法作答，</a:t>
            </a:r>
            <a:r>
              <a:rPr lang="zh-CN" altLang="en-US" sz="2400" b="1" dirty="0" smtClean="0"/>
              <a:t>抓</a:t>
            </a:r>
            <a:r>
              <a:rPr lang="zh-CN" altLang="en-US" sz="2400" b="1" dirty="0" smtClean="0">
                <a:solidFill>
                  <a:srgbClr val="00B050"/>
                </a:solidFill>
              </a:rPr>
              <a:t>关键词</a:t>
            </a:r>
            <a:r>
              <a:rPr lang="zh-CN" altLang="en-US" sz="2400" b="1" dirty="0" smtClean="0"/>
              <a:t>答作用）</a:t>
            </a:r>
            <a:endParaRPr lang="en-US" altLang="zh-CN" sz="2400" b="1" dirty="0" smtClean="0"/>
          </a:p>
          <a:p>
            <a:pPr>
              <a:buNone/>
            </a:pPr>
            <a:r>
              <a:rPr lang="zh-CN" altLang="en-US" sz="2400" b="1" dirty="0" smtClean="0">
                <a:solidFill>
                  <a:srgbClr val="FFC000"/>
                </a:solidFill>
              </a:rPr>
              <a:t>（三）作比较</a:t>
            </a:r>
            <a:r>
              <a:rPr lang="zh-CN" altLang="en-US" sz="2400" b="1" dirty="0" smtClean="0"/>
              <a:t>（常见于</a:t>
            </a:r>
            <a:r>
              <a:rPr lang="zh-CN" altLang="en-US" sz="2400" b="1" dirty="0" smtClean="0">
                <a:solidFill>
                  <a:srgbClr val="00B050"/>
                </a:solidFill>
              </a:rPr>
              <a:t>对比</a:t>
            </a:r>
            <a:r>
              <a:rPr lang="zh-CN" altLang="en-US" sz="2400" b="1" dirty="0" smtClean="0"/>
              <a:t>手法的运用，比、而、相对于、较</a:t>
            </a:r>
            <a:r>
              <a:rPr lang="en-US" altLang="zh-CN" sz="2400" b="1" dirty="0" smtClean="0"/>
              <a:t>……</a:t>
            </a:r>
            <a:r>
              <a:rPr lang="zh-CN" altLang="en-US" sz="2400" b="1" dirty="0" smtClean="0"/>
              <a:t>）</a:t>
            </a:r>
            <a:endParaRPr lang="en-US" altLang="zh-CN" sz="2400" b="1" dirty="0" smtClean="0"/>
          </a:p>
          <a:p>
            <a:pPr>
              <a:buNone/>
            </a:pPr>
            <a:r>
              <a:rPr lang="zh-CN" altLang="en-US" sz="2400" b="1" dirty="0" smtClean="0">
                <a:solidFill>
                  <a:srgbClr val="FF0000"/>
                </a:solidFill>
              </a:rPr>
              <a:t>答题模式：</a:t>
            </a:r>
            <a:r>
              <a:rPr lang="zh-CN" altLang="en-US" sz="2400" b="1" dirty="0" smtClean="0"/>
              <a:t>把</a:t>
            </a:r>
            <a:r>
              <a:rPr lang="en-US" altLang="zh-CN" sz="2400" b="1" dirty="0" smtClean="0"/>
              <a:t>……</a:t>
            </a:r>
            <a:r>
              <a:rPr lang="zh-CN" altLang="en-US" sz="2400" b="1" dirty="0" smtClean="0"/>
              <a:t>和</a:t>
            </a:r>
            <a:r>
              <a:rPr lang="en-US" altLang="zh-CN" sz="2400" b="1" dirty="0" smtClean="0"/>
              <a:t>……</a:t>
            </a:r>
            <a:r>
              <a:rPr lang="zh-CN" altLang="en-US" sz="2400" b="1" dirty="0" smtClean="0">
                <a:solidFill>
                  <a:srgbClr val="00B050"/>
                </a:solidFill>
              </a:rPr>
              <a:t>加以比较</a:t>
            </a:r>
            <a:r>
              <a:rPr lang="zh-CN" altLang="en-US" sz="2400" b="1" dirty="0" smtClean="0"/>
              <a:t>，</a:t>
            </a:r>
            <a:r>
              <a:rPr lang="zh-CN" altLang="en-US" sz="2400" b="1" dirty="0" smtClean="0">
                <a:solidFill>
                  <a:srgbClr val="00B050"/>
                </a:solidFill>
              </a:rPr>
              <a:t>突出强调</a:t>
            </a:r>
            <a:r>
              <a:rPr lang="zh-CN" altLang="en-US" sz="2400" b="1" dirty="0" smtClean="0"/>
              <a:t>了</a:t>
            </a:r>
            <a:r>
              <a:rPr lang="en-US" altLang="zh-CN" sz="2400" b="1" dirty="0" smtClean="0"/>
              <a:t>……</a:t>
            </a:r>
            <a:r>
              <a:rPr lang="zh-CN" altLang="en-US" sz="2400" b="1" dirty="0" smtClean="0"/>
              <a:t>（特征、道理），使说明更加</a:t>
            </a:r>
            <a:r>
              <a:rPr lang="zh-CN" altLang="en-US" sz="2400" b="1" dirty="0" smtClean="0">
                <a:solidFill>
                  <a:srgbClr val="00B050"/>
                </a:solidFill>
              </a:rPr>
              <a:t>具体、深刻</a:t>
            </a:r>
            <a:r>
              <a:rPr lang="zh-CN" altLang="en-US" sz="2400" b="1" dirty="0" smtClean="0"/>
              <a:t>。</a:t>
            </a:r>
            <a:endParaRPr lang="en-US" altLang="zh-CN" sz="2400" b="1" dirty="0" smtClean="0"/>
          </a:p>
          <a:p>
            <a:pPr>
              <a:buNone/>
            </a:pPr>
            <a:r>
              <a:rPr lang="zh-CN" altLang="en-US" sz="2400" b="1" dirty="0" smtClean="0">
                <a:solidFill>
                  <a:srgbClr val="FF0000"/>
                </a:solidFill>
              </a:rPr>
              <a:t>例题：</a:t>
            </a:r>
            <a:r>
              <a:rPr lang="zh-CN" altLang="en-US" sz="2400" b="1" dirty="0" smtClean="0"/>
              <a:t>相对于普通飞机而言，智能飞机燃油量更低</a:t>
            </a:r>
            <a:r>
              <a:rPr lang="en-US" altLang="zh-CN" sz="2400" b="1" dirty="0" smtClean="0"/>
              <a:t>……</a:t>
            </a:r>
            <a:endParaRPr lang="en-US" altLang="zh-CN" sz="2400" b="1" dirty="0" smtClean="0"/>
          </a:p>
          <a:p>
            <a:pPr>
              <a:buNone/>
            </a:pPr>
            <a:r>
              <a:rPr lang="zh-CN" altLang="en-US" sz="2400" b="1" dirty="0" smtClean="0">
                <a:solidFill>
                  <a:srgbClr val="FF0000"/>
                </a:solidFill>
              </a:rPr>
              <a:t>答：</a:t>
            </a:r>
            <a:r>
              <a:rPr lang="zh-CN" altLang="en-US" sz="2400" b="1" dirty="0" smtClean="0"/>
              <a:t>①说明方法是</a:t>
            </a:r>
            <a:r>
              <a:rPr lang="en-US" altLang="zh-CN" sz="2400" b="1" dirty="0" smtClean="0"/>
              <a:t>:</a:t>
            </a:r>
            <a:r>
              <a:rPr lang="zh-CN" altLang="en-US" sz="2400" b="1" dirty="0"/>
              <a:t>作</a:t>
            </a:r>
            <a:r>
              <a:rPr lang="zh-CN" altLang="en-US" sz="2400" b="1" dirty="0" smtClean="0"/>
              <a:t>比较。②作用是：把智能飞机和普通飞机加以比较，突出强调了智能飞机燃油量更低的特点，使说明更加具体、深刻。</a:t>
            </a:r>
            <a:endParaRPr lang="en-US" altLang="zh-CN"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说明方法和作用</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400" b="1" dirty="0">
                <a:solidFill>
                  <a:srgbClr val="FF0000"/>
                </a:solidFill>
              </a:rPr>
              <a:t>二</a:t>
            </a:r>
            <a:r>
              <a:rPr lang="zh-CN" altLang="en-US" sz="2400" b="1" dirty="0" smtClean="0">
                <a:solidFill>
                  <a:srgbClr val="FF0000"/>
                </a:solidFill>
              </a:rPr>
              <a:t>、记作用要抓关键词</a:t>
            </a:r>
            <a:endParaRPr lang="en-US" altLang="zh-CN" sz="2400" b="1" dirty="0" smtClean="0">
              <a:solidFill>
                <a:srgbClr val="FF0000"/>
              </a:solidFill>
            </a:endParaRPr>
          </a:p>
          <a:p>
            <a:pPr>
              <a:buNone/>
            </a:pPr>
            <a:r>
              <a:rPr lang="zh-CN" altLang="en-US" sz="2400" b="1" dirty="0" smtClean="0"/>
              <a:t>答：①说明方法是</a:t>
            </a:r>
            <a:r>
              <a:rPr lang="en-US" altLang="zh-CN" sz="2400" b="1" dirty="0" smtClean="0"/>
              <a:t>……</a:t>
            </a:r>
            <a:r>
              <a:rPr lang="zh-CN" altLang="en-US" sz="2400" b="1" dirty="0" smtClean="0"/>
              <a:t>②作用是</a:t>
            </a:r>
            <a:r>
              <a:rPr lang="en-US" altLang="zh-CN" sz="2400" b="1" dirty="0" smtClean="0"/>
              <a:t>……</a:t>
            </a:r>
            <a:r>
              <a:rPr lang="zh-CN" altLang="en-US" sz="2400" b="1" dirty="0" smtClean="0">
                <a:solidFill>
                  <a:srgbClr val="FF0000"/>
                </a:solidFill>
              </a:rPr>
              <a:t>（</a:t>
            </a:r>
            <a:r>
              <a:rPr lang="zh-CN" altLang="en-US" sz="2400" b="1" dirty="0" smtClean="0">
                <a:solidFill>
                  <a:srgbClr val="00B050"/>
                </a:solidFill>
              </a:rPr>
              <a:t>顺接方法作答，</a:t>
            </a:r>
            <a:r>
              <a:rPr lang="zh-CN" altLang="en-US" sz="2400" b="1" dirty="0" smtClean="0"/>
              <a:t>抓</a:t>
            </a:r>
            <a:r>
              <a:rPr lang="zh-CN" altLang="en-US" sz="2400" b="1" dirty="0" smtClean="0">
                <a:solidFill>
                  <a:srgbClr val="00B050"/>
                </a:solidFill>
              </a:rPr>
              <a:t>关键词</a:t>
            </a:r>
            <a:r>
              <a:rPr lang="zh-CN" altLang="en-US" sz="2400" b="1" dirty="0" smtClean="0"/>
              <a:t>答作用）</a:t>
            </a:r>
            <a:endParaRPr lang="en-US" altLang="zh-CN" sz="2400" b="1" dirty="0" smtClean="0"/>
          </a:p>
          <a:p>
            <a:pPr>
              <a:buNone/>
            </a:pPr>
            <a:r>
              <a:rPr lang="zh-CN" altLang="en-US" sz="2400" b="1" dirty="0" smtClean="0">
                <a:solidFill>
                  <a:srgbClr val="FFC000"/>
                </a:solidFill>
              </a:rPr>
              <a:t>（四）分类别</a:t>
            </a:r>
            <a:r>
              <a:rPr lang="zh-CN" altLang="en-US" sz="2400" b="1" dirty="0" smtClean="0"/>
              <a:t>（一种</a:t>
            </a:r>
            <a:r>
              <a:rPr lang="en-US" altLang="zh-CN" sz="2400" b="1" dirty="0" smtClean="0"/>
              <a:t>……</a:t>
            </a:r>
            <a:r>
              <a:rPr lang="zh-CN" altLang="en-US" sz="2400" b="1" dirty="0" smtClean="0"/>
              <a:t>另一种     一类</a:t>
            </a:r>
            <a:r>
              <a:rPr lang="en-US" altLang="zh-CN" sz="2400" b="1" dirty="0" smtClean="0"/>
              <a:t>……</a:t>
            </a:r>
            <a:r>
              <a:rPr lang="zh-CN" altLang="en-US" sz="2400" b="1" dirty="0" smtClean="0"/>
              <a:t>另一类）</a:t>
            </a:r>
            <a:endParaRPr lang="en-US" altLang="zh-CN" sz="2400" b="1" dirty="0" smtClean="0"/>
          </a:p>
          <a:p>
            <a:pPr>
              <a:buNone/>
            </a:pPr>
            <a:r>
              <a:rPr lang="zh-CN" altLang="en-US" sz="2400" b="1" dirty="0" smtClean="0">
                <a:solidFill>
                  <a:srgbClr val="FF0000"/>
                </a:solidFill>
              </a:rPr>
              <a:t>答题模式：</a:t>
            </a:r>
            <a:r>
              <a:rPr lang="zh-CN" altLang="en-US" sz="2400" b="1" dirty="0" smtClean="0">
                <a:solidFill>
                  <a:srgbClr val="00B050"/>
                </a:solidFill>
              </a:rPr>
              <a:t>分门别类</a:t>
            </a:r>
            <a:r>
              <a:rPr lang="zh-CN" altLang="en-US" sz="2400" b="1" dirty="0" smtClean="0"/>
              <a:t>地说明了</a:t>
            </a:r>
            <a:r>
              <a:rPr lang="en-US" altLang="zh-CN" sz="2400" b="1" dirty="0" smtClean="0"/>
              <a:t>……</a:t>
            </a:r>
            <a:r>
              <a:rPr lang="zh-CN" altLang="en-US" sz="2400" b="1" dirty="0" smtClean="0"/>
              <a:t>使说明更具</a:t>
            </a:r>
            <a:r>
              <a:rPr lang="zh-CN" altLang="en-US" sz="2400" b="1" dirty="0" smtClean="0">
                <a:solidFill>
                  <a:srgbClr val="00B050"/>
                </a:solidFill>
              </a:rPr>
              <a:t>条理</a:t>
            </a:r>
            <a:r>
              <a:rPr lang="zh-CN" altLang="en-US" sz="2400" b="1" dirty="0" smtClean="0"/>
              <a:t>。</a:t>
            </a:r>
            <a:endParaRPr lang="en-US" altLang="zh-CN" sz="2400" b="1" dirty="0" smtClean="0"/>
          </a:p>
          <a:p>
            <a:pPr>
              <a:buNone/>
            </a:pPr>
            <a:r>
              <a:rPr lang="zh-CN" altLang="en-US" sz="2400" b="1" dirty="0" smtClean="0">
                <a:solidFill>
                  <a:srgbClr val="FF0000"/>
                </a:solidFill>
              </a:rPr>
              <a:t>例题：</a:t>
            </a:r>
            <a:r>
              <a:rPr lang="zh-CN" altLang="en-US" sz="2400" b="1" dirty="0"/>
              <a:t>记忆有四种类型：视觉型，听觉型，动作型，综合型</a:t>
            </a:r>
            <a:r>
              <a:rPr lang="zh-CN" altLang="en-US" sz="2400" b="1" dirty="0" smtClean="0"/>
              <a:t>。</a:t>
            </a:r>
            <a:endParaRPr lang="en-US" altLang="zh-CN" sz="2400" b="1" dirty="0" smtClean="0"/>
          </a:p>
          <a:p>
            <a:pPr>
              <a:buNone/>
            </a:pPr>
            <a:r>
              <a:rPr lang="zh-CN" altLang="en-US" sz="2400" b="1" dirty="0" smtClean="0">
                <a:solidFill>
                  <a:srgbClr val="FF0000"/>
                </a:solidFill>
              </a:rPr>
              <a:t>答：</a:t>
            </a:r>
            <a:r>
              <a:rPr lang="zh-CN" altLang="en-US" sz="2400" b="1" dirty="0" smtClean="0"/>
              <a:t>①说明方法是：分类别。②作用是：分门别类地说明了记忆的种类，使说明更具条理。</a:t>
            </a:r>
            <a:endParaRPr lang="en-US" altLang="zh-CN"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说明方法和作用</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400" b="1" dirty="0">
                <a:solidFill>
                  <a:srgbClr val="FF0000"/>
                </a:solidFill>
              </a:rPr>
              <a:t>二</a:t>
            </a:r>
            <a:r>
              <a:rPr lang="zh-CN" altLang="en-US" sz="2400" b="1" dirty="0" smtClean="0">
                <a:solidFill>
                  <a:srgbClr val="FF0000"/>
                </a:solidFill>
              </a:rPr>
              <a:t>、记作用要抓关键词</a:t>
            </a:r>
            <a:endParaRPr lang="en-US" altLang="zh-CN" sz="2400" b="1" dirty="0" smtClean="0">
              <a:solidFill>
                <a:srgbClr val="FF0000"/>
              </a:solidFill>
            </a:endParaRPr>
          </a:p>
          <a:p>
            <a:pPr>
              <a:buNone/>
            </a:pPr>
            <a:r>
              <a:rPr lang="zh-CN" altLang="en-US" sz="2400" b="1" dirty="0" smtClean="0">
                <a:solidFill>
                  <a:srgbClr val="FF0000"/>
                </a:solidFill>
              </a:rPr>
              <a:t>答题模式：</a:t>
            </a:r>
            <a:r>
              <a:rPr lang="zh-CN" altLang="en-US" sz="2400" b="1" dirty="0" smtClean="0"/>
              <a:t>①说明方法是</a:t>
            </a:r>
            <a:r>
              <a:rPr lang="en-US" altLang="zh-CN" sz="2400" b="1" dirty="0" smtClean="0"/>
              <a:t>……</a:t>
            </a:r>
            <a:r>
              <a:rPr lang="zh-CN" altLang="en-US" sz="2400" b="1" dirty="0" smtClean="0"/>
              <a:t>②作用是</a:t>
            </a:r>
            <a:r>
              <a:rPr lang="en-US" altLang="zh-CN" sz="2400" b="1" dirty="0" smtClean="0"/>
              <a:t>……</a:t>
            </a:r>
            <a:r>
              <a:rPr lang="zh-CN" altLang="en-US" sz="2400" b="1" dirty="0" smtClean="0">
                <a:solidFill>
                  <a:srgbClr val="FF0000"/>
                </a:solidFill>
              </a:rPr>
              <a:t>（</a:t>
            </a:r>
            <a:r>
              <a:rPr lang="zh-CN" altLang="en-US" sz="2400" b="1" dirty="0" smtClean="0">
                <a:solidFill>
                  <a:srgbClr val="00B050"/>
                </a:solidFill>
              </a:rPr>
              <a:t>顺接方法作答，</a:t>
            </a:r>
            <a:r>
              <a:rPr lang="zh-CN" altLang="en-US" sz="2400" b="1" dirty="0" smtClean="0"/>
              <a:t>抓</a:t>
            </a:r>
            <a:r>
              <a:rPr lang="zh-CN" altLang="en-US" sz="2400" b="1" dirty="0" smtClean="0">
                <a:solidFill>
                  <a:srgbClr val="00B050"/>
                </a:solidFill>
              </a:rPr>
              <a:t>关键词</a:t>
            </a:r>
            <a:r>
              <a:rPr lang="zh-CN" altLang="en-US" sz="2400" b="1" dirty="0" smtClean="0"/>
              <a:t>答作用）</a:t>
            </a:r>
            <a:endParaRPr lang="en-US" altLang="zh-CN" sz="2400" b="1" dirty="0" smtClean="0"/>
          </a:p>
          <a:p>
            <a:pPr>
              <a:buNone/>
            </a:pPr>
            <a:r>
              <a:rPr lang="zh-CN" altLang="en-US" sz="2400" b="1" dirty="0" smtClean="0">
                <a:solidFill>
                  <a:srgbClr val="FFC000"/>
                </a:solidFill>
              </a:rPr>
              <a:t>（五）打比方</a:t>
            </a:r>
            <a:endParaRPr lang="en-US" altLang="zh-CN" sz="2400" b="1" dirty="0" smtClean="0"/>
          </a:p>
          <a:p>
            <a:pPr>
              <a:buNone/>
            </a:pPr>
            <a:r>
              <a:rPr lang="zh-CN" altLang="en-US" sz="2400" b="1" dirty="0" smtClean="0">
                <a:solidFill>
                  <a:srgbClr val="FF0000"/>
                </a:solidFill>
              </a:rPr>
              <a:t>答题模式：</a:t>
            </a:r>
            <a:r>
              <a:rPr lang="zh-CN" altLang="en-US" sz="2400" b="1" dirty="0" smtClean="0"/>
              <a:t>将</a:t>
            </a:r>
            <a:r>
              <a:rPr lang="en-US" altLang="zh-CN" sz="2400" b="1" dirty="0" smtClean="0"/>
              <a:t>……</a:t>
            </a:r>
            <a:r>
              <a:rPr lang="zh-CN" altLang="en-US" sz="2400" b="1" dirty="0" smtClean="0">
                <a:solidFill>
                  <a:srgbClr val="00B050"/>
                </a:solidFill>
              </a:rPr>
              <a:t>比作</a:t>
            </a:r>
            <a:r>
              <a:rPr lang="en-US" altLang="zh-CN" sz="2400" b="1" dirty="0" smtClean="0"/>
              <a:t>……</a:t>
            </a:r>
            <a:r>
              <a:rPr lang="zh-CN" altLang="en-US" sz="2400" b="1" dirty="0" smtClean="0"/>
              <a:t>，</a:t>
            </a:r>
            <a:r>
              <a:rPr lang="zh-CN" altLang="en-US" sz="2400" b="1" dirty="0" smtClean="0">
                <a:solidFill>
                  <a:srgbClr val="00B050"/>
                </a:solidFill>
              </a:rPr>
              <a:t>生动准确</a:t>
            </a:r>
            <a:r>
              <a:rPr lang="zh-CN" altLang="en-US" sz="2400" b="1" dirty="0" smtClean="0"/>
              <a:t>地说明了</a:t>
            </a:r>
            <a:r>
              <a:rPr lang="en-US" altLang="zh-CN" sz="2400" b="1" dirty="0" smtClean="0"/>
              <a:t>……</a:t>
            </a:r>
            <a:r>
              <a:rPr lang="zh-CN" altLang="en-US" sz="2400" b="1" dirty="0" smtClean="0"/>
              <a:t>（内容、特征、道理等），增强了说明的</a:t>
            </a:r>
            <a:r>
              <a:rPr lang="zh-CN" altLang="en-US" sz="2400" b="1" dirty="0" smtClean="0">
                <a:solidFill>
                  <a:srgbClr val="00B050"/>
                </a:solidFill>
              </a:rPr>
              <a:t>生动形象性</a:t>
            </a:r>
            <a:r>
              <a:rPr lang="zh-CN" altLang="en-US" sz="2400" b="1" dirty="0" smtClean="0"/>
              <a:t>。</a:t>
            </a:r>
            <a:endParaRPr lang="en-US" altLang="zh-CN" sz="2400" b="1" dirty="0" smtClean="0"/>
          </a:p>
          <a:p>
            <a:pPr>
              <a:buNone/>
            </a:pPr>
            <a:r>
              <a:rPr lang="zh-CN" altLang="en-US" sz="2400" b="1" dirty="0" smtClean="0">
                <a:solidFill>
                  <a:srgbClr val="FF0000"/>
                </a:solidFill>
              </a:rPr>
              <a:t>例题：</a:t>
            </a:r>
            <a:r>
              <a:rPr lang="zh-CN" altLang="en-US" sz="2400" b="1" dirty="0" smtClean="0"/>
              <a:t>南京长江大桥就像一条腾飞的巨龙</a:t>
            </a:r>
            <a:endParaRPr lang="en-US" altLang="zh-CN" sz="2400" b="1" dirty="0" smtClean="0"/>
          </a:p>
          <a:p>
            <a:pPr>
              <a:buNone/>
            </a:pPr>
            <a:r>
              <a:rPr lang="zh-CN" altLang="en-US" sz="2400" b="1" dirty="0" smtClean="0">
                <a:solidFill>
                  <a:srgbClr val="FF0000"/>
                </a:solidFill>
              </a:rPr>
              <a:t>答：</a:t>
            </a:r>
            <a:r>
              <a:rPr lang="zh-CN" altLang="en-US" sz="2400" b="1" dirty="0" smtClean="0">
                <a:solidFill>
                  <a:srgbClr val="00B050"/>
                </a:solidFill>
              </a:rPr>
              <a:t>①说明方法是：</a:t>
            </a:r>
            <a:r>
              <a:rPr lang="zh-CN" altLang="en-US" sz="2400" b="1" dirty="0" smtClean="0"/>
              <a:t>打比方。</a:t>
            </a:r>
            <a:r>
              <a:rPr lang="zh-CN" altLang="en-US" sz="2400" b="1" dirty="0" smtClean="0">
                <a:solidFill>
                  <a:srgbClr val="00B050"/>
                </a:solidFill>
              </a:rPr>
              <a:t>②作用是：</a:t>
            </a:r>
            <a:r>
              <a:rPr lang="zh-CN" altLang="en-US" sz="2400" b="1" dirty="0" smtClean="0"/>
              <a:t>把南京长江大桥比作腾飞的巨龙，生动准确地说明了南京长江大桥气势雄伟的特点，增强了说明的生动形象性。</a:t>
            </a:r>
            <a:endParaRPr lang="en-US" altLang="zh-CN"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说明方法和作用</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400" b="1" dirty="0">
                <a:solidFill>
                  <a:srgbClr val="FF0000"/>
                </a:solidFill>
              </a:rPr>
              <a:t>二</a:t>
            </a:r>
            <a:r>
              <a:rPr lang="zh-CN" altLang="en-US" sz="2400" b="1" dirty="0" smtClean="0">
                <a:solidFill>
                  <a:srgbClr val="FF0000"/>
                </a:solidFill>
              </a:rPr>
              <a:t>、记作用要抓关键词</a:t>
            </a:r>
            <a:endParaRPr lang="en-US" altLang="zh-CN" sz="2400" b="1" dirty="0" smtClean="0">
              <a:solidFill>
                <a:srgbClr val="FF0000"/>
              </a:solidFill>
            </a:endParaRPr>
          </a:p>
          <a:p>
            <a:pPr>
              <a:buNone/>
            </a:pPr>
            <a:r>
              <a:rPr lang="zh-CN" altLang="en-US" sz="2400" b="1" dirty="0" smtClean="0">
                <a:solidFill>
                  <a:srgbClr val="FF0000"/>
                </a:solidFill>
              </a:rPr>
              <a:t>答题模式：</a:t>
            </a:r>
            <a:r>
              <a:rPr lang="zh-CN" altLang="en-US" sz="2400" b="1" dirty="0" smtClean="0"/>
              <a:t>①说明方法是</a:t>
            </a:r>
            <a:r>
              <a:rPr lang="en-US" altLang="zh-CN" sz="2400" b="1" dirty="0" smtClean="0"/>
              <a:t>……</a:t>
            </a:r>
            <a:r>
              <a:rPr lang="zh-CN" altLang="en-US" sz="2400" b="1" dirty="0" smtClean="0"/>
              <a:t>②作用是</a:t>
            </a:r>
            <a:r>
              <a:rPr lang="en-US" altLang="zh-CN" sz="2400" b="1" dirty="0" smtClean="0"/>
              <a:t>……</a:t>
            </a:r>
            <a:r>
              <a:rPr lang="zh-CN" altLang="en-US" sz="2400" b="1" dirty="0" smtClean="0">
                <a:solidFill>
                  <a:srgbClr val="FF0000"/>
                </a:solidFill>
              </a:rPr>
              <a:t>（</a:t>
            </a:r>
            <a:r>
              <a:rPr lang="zh-CN" altLang="en-US" sz="2400" b="1" dirty="0" smtClean="0">
                <a:solidFill>
                  <a:srgbClr val="00B050"/>
                </a:solidFill>
              </a:rPr>
              <a:t>顺接方法作答，</a:t>
            </a:r>
            <a:r>
              <a:rPr lang="zh-CN" altLang="en-US" sz="2400" b="1" dirty="0" smtClean="0"/>
              <a:t>抓</a:t>
            </a:r>
            <a:r>
              <a:rPr lang="zh-CN" altLang="en-US" sz="2400" b="1" dirty="0" smtClean="0">
                <a:solidFill>
                  <a:srgbClr val="00B050"/>
                </a:solidFill>
              </a:rPr>
              <a:t>关键词</a:t>
            </a:r>
            <a:r>
              <a:rPr lang="zh-CN" altLang="en-US" sz="2400" b="1" dirty="0" smtClean="0"/>
              <a:t>答作用）</a:t>
            </a:r>
            <a:endParaRPr lang="en-US" altLang="zh-CN" sz="2400" b="1" dirty="0" smtClean="0"/>
          </a:p>
          <a:p>
            <a:pPr>
              <a:buNone/>
            </a:pPr>
            <a:r>
              <a:rPr lang="zh-CN" altLang="en-US" sz="2400" b="1" dirty="0" smtClean="0">
                <a:solidFill>
                  <a:srgbClr val="FFC000"/>
                </a:solidFill>
              </a:rPr>
              <a:t>（八）引资料</a:t>
            </a:r>
            <a:endParaRPr lang="en-US" altLang="zh-CN" sz="2400" b="1" dirty="0" smtClean="0"/>
          </a:p>
          <a:p>
            <a:pPr>
              <a:buNone/>
            </a:pPr>
            <a:r>
              <a:rPr lang="zh-CN" altLang="en-US" sz="2400" b="1" dirty="0" smtClean="0">
                <a:solidFill>
                  <a:srgbClr val="FF0000"/>
                </a:solidFill>
              </a:rPr>
              <a:t>答题模式：</a:t>
            </a:r>
            <a:r>
              <a:rPr lang="zh-CN" altLang="en-US" sz="2400" b="1" dirty="0" smtClean="0"/>
              <a:t>引用名言熟语、神话传说等，生动形象地说明了</a:t>
            </a:r>
            <a:r>
              <a:rPr lang="en-US" altLang="zh-CN" sz="2400" b="1" dirty="0" smtClean="0"/>
              <a:t>……</a:t>
            </a:r>
            <a:r>
              <a:rPr lang="zh-CN" altLang="en-US" sz="2400" b="1" dirty="0" smtClean="0"/>
              <a:t>（特征或道理），使说明内容更具体生动，更有权威性。</a:t>
            </a:r>
            <a:endParaRPr lang="en-US" altLang="zh-CN" sz="2400" b="1" dirty="0" smtClean="0"/>
          </a:p>
          <a:p>
            <a:pPr>
              <a:buNone/>
            </a:pPr>
            <a:r>
              <a:rPr lang="zh-CN" altLang="en-US" sz="2400" b="1" dirty="0" smtClean="0">
                <a:solidFill>
                  <a:srgbClr val="FF0000"/>
                </a:solidFill>
              </a:rPr>
              <a:t>例题：</a:t>
            </a:r>
            <a:r>
              <a:rPr lang="zh-CN" altLang="en-US" sz="2400" b="1" dirty="0"/>
              <a:t>人们常说：“</a:t>
            </a:r>
            <a:r>
              <a:rPr lang="zh-CN" altLang="en-US" sz="2400" b="1" dirty="0">
                <a:hlinkClick r:id="rId1"/>
              </a:rPr>
              <a:t>东虹</a:t>
            </a:r>
            <a:r>
              <a:rPr lang="zh-CN" altLang="en-US" sz="2400" b="1" dirty="0"/>
              <a:t>轰隆西虹雨。”意思是说，虹在东方，就有雷无雨；虹在西方，将有大雨。</a:t>
            </a:r>
            <a:endParaRPr lang="en-US" altLang="zh-CN" sz="2400" b="1" dirty="0" smtClean="0"/>
          </a:p>
          <a:p>
            <a:pPr>
              <a:buNone/>
            </a:pPr>
            <a:r>
              <a:rPr lang="zh-CN" altLang="en-US" sz="2400" b="1" dirty="0" smtClean="0">
                <a:solidFill>
                  <a:srgbClr val="FF0000"/>
                </a:solidFill>
              </a:rPr>
              <a:t>答：</a:t>
            </a:r>
            <a:r>
              <a:rPr lang="zh-CN" altLang="en-US" sz="2400" b="1" dirty="0" smtClean="0">
                <a:solidFill>
                  <a:srgbClr val="00B050"/>
                </a:solidFill>
              </a:rPr>
              <a:t>①说明方法是：</a:t>
            </a:r>
            <a:r>
              <a:rPr lang="zh-CN" altLang="en-US" sz="2400" b="1" dirty="0" smtClean="0"/>
              <a:t>引资料。</a:t>
            </a:r>
            <a:r>
              <a:rPr lang="zh-CN" altLang="en-US" sz="2400" b="1" dirty="0" smtClean="0">
                <a:solidFill>
                  <a:srgbClr val="00B050"/>
                </a:solidFill>
              </a:rPr>
              <a:t>②作用是：</a:t>
            </a:r>
            <a:r>
              <a:rPr lang="zh-CN" altLang="en-US" sz="2400" b="1" dirty="0" smtClean="0"/>
              <a:t>引用熟语，生动形象地说明了虹与天气的密切关系，使说明内容更具体生动，更有权威性。</a:t>
            </a:r>
            <a:endParaRPr lang="en-US" altLang="zh-CN" sz="2400" b="1" dirty="0" smtClean="0"/>
          </a:p>
          <a:p>
            <a:pPr>
              <a:buNone/>
            </a:pPr>
            <a:endParaRPr lang="en-US" altLang="zh-CN" sz="2400" b="1" dirty="0">
              <a:solidFill>
                <a:srgbClr val="00B050"/>
              </a:solidFill>
            </a:endParaRPr>
          </a:p>
          <a:p>
            <a:pPr>
              <a:buNone/>
            </a:pPr>
            <a:endParaRPr lang="en-US" altLang="zh-CN" sz="2400" b="1" dirty="0" smtClean="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说明语言</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lnSpcReduction="10000"/>
          </a:bodyPr>
          <a:lstStyle/>
          <a:p>
            <a:pPr>
              <a:buNone/>
            </a:pPr>
            <a:r>
              <a:rPr lang="zh-CN" altLang="en-US" sz="2400" b="1" dirty="0" smtClean="0"/>
              <a:t>一、牢记说明文品析词语的种类（</a:t>
            </a:r>
            <a:r>
              <a:rPr lang="en-US" altLang="zh-CN" sz="2400" b="1" dirty="0" smtClean="0"/>
              <a:t>《</a:t>
            </a:r>
            <a:r>
              <a:rPr lang="zh-CN" altLang="en-US" sz="2400" b="1" dirty="0" smtClean="0"/>
              <a:t>中考新航线</a:t>
            </a:r>
            <a:r>
              <a:rPr lang="en-US" altLang="zh-CN" sz="2400" b="1" dirty="0" smtClean="0"/>
              <a:t>》171</a:t>
            </a:r>
            <a:r>
              <a:rPr lang="zh-CN" altLang="en-US" sz="2400" b="1" dirty="0" smtClean="0"/>
              <a:t>页）</a:t>
            </a:r>
            <a:endParaRPr lang="en-US" altLang="zh-CN" sz="2400" b="1" dirty="0" smtClean="0"/>
          </a:p>
          <a:p>
            <a:pPr>
              <a:buNone/>
            </a:pPr>
            <a:r>
              <a:rPr lang="zh-CN" altLang="en-US" sz="2400" b="1" dirty="0" smtClean="0"/>
              <a:t>二、几种题型</a:t>
            </a:r>
            <a:endParaRPr lang="en-US" altLang="zh-CN" sz="2400" b="1" dirty="0" smtClean="0"/>
          </a:p>
          <a:p>
            <a:pPr>
              <a:buNone/>
            </a:pPr>
            <a:r>
              <a:rPr lang="zh-CN" altLang="en-US" sz="2400" b="1" dirty="0" smtClean="0">
                <a:solidFill>
                  <a:srgbClr val="2025FC"/>
                </a:solidFill>
              </a:rPr>
              <a:t>（一）</a:t>
            </a:r>
            <a:r>
              <a:rPr lang="en-US" altLang="zh-CN" sz="2400" b="1" dirty="0" smtClean="0">
                <a:solidFill>
                  <a:srgbClr val="2025FC"/>
                </a:solidFill>
              </a:rPr>
              <a:t>XX</a:t>
            </a:r>
            <a:r>
              <a:rPr lang="zh-CN" altLang="en-US" sz="2400" b="1" dirty="0" smtClean="0">
                <a:solidFill>
                  <a:srgbClr val="2025FC"/>
                </a:solidFill>
              </a:rPr>
              <a:t>词能否删去？为什么？</a:t>
            </a:r>
            <a:endParaRPr lang="en-US" altLang="zh-CN" sz="2400" b="1" dirty="0" smtClean="0">
              <a:solidFill>
                <a:srgbClr val="2025FC"/>
              </a:solidFill>
            </a:endParaRPr>
          </a:p>
          <a:p>
            <a:pPr>
              <a:buNone/>
            </a:pPr>
            <a:r>
              <a:rPr lang="zh-CN" altLang="en-US" sz="2400" b="1" dirty="0" smtClean="0">
                <a:solidFill>
                  <a:srgbClr val="FF0000"/>
                </a:solidFill>
              </a:rPr>
              <a:t>解题思路：</a:t>
            </a:r>
            <a:r>
              <a:rPr lang="zh-CN" altLang="en-US" sz="2400" b="1" dirty="0" smtClean="0">
                <a:solidFill>
                  <a:srgbClr val="00B050"/>
                </a:solidFill>
              </a:rPr>
              <a:t>①表态</a:t>
            </a:r>
            <a:r>
              <a:rPr lang="zh-CN" altLang="en-US" sz="2400" b="1" dirty="0" smtClean="0"/>
              <a:t>（通常不能删）</a:t>
            </a:r>
            <a:r>
              <a:rPr lang="zh-CN" altLang="en-US" sz="2400" b="1" dirty="0" smtClean="0">
                <a:solidFill>
                  <a:srgbClr val="00B050"/>
                </a:solidFill>
              </a:rPr>
              <a:t>②分析：</a:t>
            </a:r>
            <a:r>
              <a:rPr lang="zh-CN" altLang="en-US" sz="2400" b="1" dirty="0" smtClean="0"/>
              <a:t>解词（解释加点词），结合句子作分析。去词解句（这一步就是把去掉加点词以后的句子抄下来），太绝对，与事实不符。</a:t>
            </a:r>
            <a:r>
              <a:rPr lang="zh-CN" altLang="en-US" sz="2400" b="1" dirty="0" smtClean="0">
                <a:solidFill>
                  <a:srgbClr val="00B050"/>
                </a:solidFill>
              </a:rPr>
              <a:t>③总结</a:t>
            </a:r>
            <a:r>
              <a:rPr lang="zh-CN" altLang="en-US" sz="2400" b="1" dirty="0" smtClean="0"/>
              <a:t>（</a:t>
            </a:r>
            <a:r>
              <a:rPr lang="en-US" altLang="zh-CN" sz="2400" b="1" dirty="0" smtClean="0"/>
              <a:t>XX</a:t>
            </a:r>
            <a:r>
              <a:rPr lang="zh-CN" altLang="en-US" sz="2400" b="1" dirty="0" smtClean="0"/>
              <a:t>词体现了说明文语言的准确性、科学性、严密性）</a:t>
            </a:r>
            <a:endParaRPr lang="en-US" altLang="zh-CN" sz="2400" b="1" dirty="0" smtClean="0"/>
          </a:p>
          <a:p>
            <a:pPr>
              <a:buNone/>
            </a:pPr>
            <a:r>
              <a:rPr lang="zh-CN" altLang="en-US" sz="2400" b="1" dirty="0">
                <a:solidFill>
                  <a:srgbClr val="FF0000"/>
                </a:solidFill>
              </a:rPr>
              <a:t>答题</a:t>
            </a:r>
            <a:r>
              <a:rPr lang="zh-CN" altLang="en-US" sz="2400" b="1" dirty="0" smtClean="0">
                <a:solidFill>
                  <a:srgbClr val="FF0000"/>
                </a:solidFill>
              </a:rPr>
              <a:t>模式：</a:t>
            </a:r>
            <a:r>
              <a:rPr lang="zh-CN" altLang="en-US" sz="2400" b="1" dirty="0" smtClean="0"/>
              <a:t>①不能删去。②加点词的意思是</a:t>
            </a:r>
            <a:r>
              <a:rPr lang="en-US" altLang="zh-CN" sz="2400" b="1" dirty="0" smtClean="0"/>
              <a:t>……</a:t>
            </a:r>
            <a:r>
              <a:rPr lang="zh-CN" altLang="en-US" sz="2400" b="1" dirty="0" smtClean="0"/>
              <a:t>，结合句子简单分析。去掉后句子就变成了</a:t>
            </a:r>
            <a:r>
              <a:rPr lang="en-US" altLang="zh-CN" sz="2400" b="1" dirty="0" smtClean="0"/>
              <a:t>……</a:t>
            </a:r>
            <a:r>
              <a:rPr lang="zh-CN" altLang="en-US" sz="2400" b="1" dirty="0" smtClean="0"/>
              <a:t>，太绝对，与事实不符。③</a:t>
            </a:r>
            <a:r>
              <a:rPr lang="en-US" altLang="zh-CN" sz="2400" b="1" dirty="0" smtClean="0"/>
              <a:t>xx</a:t>
            </a:r>
            <a:r>
              <a:rPr lang="zh-CN" altLang="en-US" sz="2400" b="1" dirty="0" smtClean="0"/>
              <a:t>词体现了说明文语言的准确性、严密性、科学性。</a:t>
            </a:r>
            <a:endParaRPr lang="en-US" altLang="zh-CN" sz="2400" b="1" dirty="0" smtClean="0"/>
          </a:p>
          <a:p>
            <a:pPr>
              <a:buNone/>
            </a:pPr>
            <a:r>
              <a:rPr lang="zh-CN" altLang="en-US" sz="2400" b="1" dirty="0" smtClean="0">
                <a:solidFill>
                  <a:srgbClr val="FF0000"/>
                </a:solidFill>
              </a:rPr>
              <a:t>例题：</a:t>
            </a:r>
            <a:r>
              <a:rPr lang="zh-CN" altLang="en-US" sz="2400" b="1" dirty="0" smtClean="0"/>
              <a:t>整个社会</a:t>
            </a:r>
            <a:r>
              <a:rPr lang="zh-CN" altLang="en-US" sz="2400" b="1" dirty="0" smtClean="0">
                <a:solidFill>
                  <a:srgbClr val="00B050"/>
                </a:solidFill>
              </a:rPr>
              <a:t>即将</a:t>
            </a:r>
            <a:r>
              <a:rPr lang="zh-CN" altLang="en-US" sz="2400" b="1" dirty="0" smtClean="0"/>
              <a:t>步入物联网时代。</a:t>
            </a:r>
            <a:endParaRPr lang="en-US" altLang="zh-CN" sz="2400" b="1" dirty="0" smtClean="0"/>
          </a:p>
          <a:p>
            <a:pPr>
              <a:buNone/>
            </a:pPr>
            <a:r>
              <a:rPr lang="zh-CN" altLang="en-US" sz="2400" b="1" dirty="0" smtClean="0">
                <a:solidFill>
                  <a:srgbClr val="FF0000"/>
                </a:solidFill>
              </a:rPr>
              <a:t>答：</a:t>
            </a:r>
            <a:r>
              <a:rPr lang="zh-CN" altLang="en-US" sz="2400" b="1" dirty="0" smtClean="0"/>
              <a:t>①不能删去。②即将的意思是将要，说明社会很快就将步入物联网时代，但目前还没有步入。去掉将要句子就变成了整个社会步入物联网时代，太绝对，与事实不符。③即将一词体现了说明文语言的准确性、严密性、科学性。</a:t>
            </a:r>
            <a:endParaRPr lang="en-US" altLang="zh-CN" sz="2400" b="1" dirty="0" smtClean="0"/>
          </a:p>
          <a:p>
            <a:pPr>
              <a:buNone/>
            </a:pPr>
            <a:endParaRPr lang="en-US" altLang="zh-CN"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linds(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说明语言</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fontScale="92500"/>
          </a:bodyPr>
          <a:lstStyle/>
          <a:p>
            <a:pPr>
              <a:buNone/>
            </a:pPr>
            <a:r>
              <a:rPr lang="zh-CN" altLang="en-US" sz="2400" b="1" dirty="0" smtClean="0"/>
              <a:t>一、牢记说明文品析词语的种类（</a:t>
            </a:r>
            <a:r>
              <a:rPr lang="en-US" altLang="zh-CN" sz="2400" b="1" dirty="0" smtClean="0"/>
              <a:t>《</a:t>
            </a:r>
            <a:r>
              <a:rPr lang="zh-CN" altLang="en-US" sz="2400" b="1" dirty="0" smtClean="0"/>
              <a:t>中考新航线</a:t>
            </a:r>
            <a:r>
              <a:rPr lang="en-US" altLang="zh-CN" sz="2400" b="1" dirty="0" smtClean="0"/>
              <a:t>》171</a:t>
            </a:r>
            <a:r>
              <a:rPr lang="zh-CN" altLang="en-US" sz="2400" b="1" dirty="0" smtClean="0"/>
              <a:t>页）</a:t>
            </a:r>
            <a:endParaRPr lang="en-US" altLang="zh-CN" sz="2400" b="1" dirty="0" smtClean="0"/>
          </a:p>
          <a:p>
            <a:pPr>
              <a:buNone/>
            </a:pPr>
            <a:r>
              <a:rPr lang="zh-CN" altLang="en-US" sz="2400" b="1" dirty="0" smtClean="0"/>
              <a:t>二、几种题型</a:t>
            </a:r>
            <a:endParaRPr lang="en-US" altLang="zh-CN" sz="2400" b="1" dirty="0" smtClean="0"/>
          </a:p>
          <a:p>
            <a:pPr>
              <a:buNone/>
            </a:pPr>
            <a:r>
              <a:rPr lang="zh-CN" altLang="en-US" sz="2400" b="1" dirty="0" smtClean="0">
                <a:solidFill>
                  <a:srgbClr val="2025FC"/>
                </a:solidFill>
              </a:rPr>
              <a:t>（二）</a:t>
            </a:r>
            <a:r>
              <a:rPr lang="en-US" altLang="zh-CN" sz="2400" b="1" dirty="0" smtClean="0">
                <a:solidFill>
                  <a:srgbClr val="2025FC"/>
                </a:solidFill>
              </a:rPr>
              <a:t>XX</a:t>
            </a:r>
            <a:r>
              <a:rPr lang="zh-CN" altLang="en-US" sz="2400" b="1" dirty="0" smtClean="0">
                <a:solidFill>
                  <a:srgbClr val="2025FC"/>
                </a:solidFill>
              </a:rPr>
              <a:t>词能否替换？为什么？</a:t>
            </a:r>
            <a:endParaRPr lang="en-US" altLang="zh-CN" sz="2400" b="1" dirty="0" smtClean="0">
              <a:solidFill>
                <a:srgbClr val="2025FC"/>
              </a:solidFill>
            </a:endParaRPr>
          </a:p>
          <a:p>
            <a:pPr>
              <a:buNone/>
            </a:pPr>
            <a:r>
              <a:rPr lang="zh-CN" altLang="en-US" sz="2400" b="1" dirty="0" smtClean="0">
                <a:solidFill>
                  <a:srgbClr val="FF0000"/>
                </a:solidFill>
              </a:rPr>
              <a:t>解题思路：</a:t>
            </a:r>
            <a:r>
              <a:rPr lang="zh-CN" altLang="en-US" sz="2400" b="1" dirty="0" smtClean="0">
                <a:solidFill>
                  <a:srgbClr val="00B050"/>
                </a:solidFill>
              </a:rPr>
              <a:t>①表态</a:t>
            </a:r>
            <a:r>
              <a:rPr lang="zh-CN" altLang="en-US" sz="2400" b="1" dirty="0" smtClean="0"/>
              <a:t>（通常不能删）</a:t>
            </a:r>
            <a:r>
              <a:rPr lang="zh-CN" altLang="en-US" sz="2400" b="1" dirty="0" smtClean="0">
                <a:solidFill>
                  <a:srgbClr val="00B050"/>
                </a:solidFill>
              </a:rPr>
              <a:t>②分析：</a:t>
            </a:r>
            <a:r>
              <a:rPr lang="zh-CN" altLang="en-US" sz="2400" b="1" dirty="0"/>
              <a:t>解释</a:t>
            </a:r>
            <a:r>
              <a:rPr lang="zh-CN" altLang="en-US" sz="2400" b="1" dirty="0" smtClean="0"/>
              <a:t>原词（解释加点词），结合句子作分析。解释所换词语，换词解句（这一步就是换词以后的句子抄下来），太绝对，与事实不符。</a:t>
            </a:r>
            <a:r>
              <a:rPr lang="zh-CN" altLang="en-US" sz="2400" b="1" dirty="0" smtClean="0">
                <a:solidFill>
                  <a:srgbClr val="00B050"/>
                </a:solidFill>
              </a:rPr>
              <a:t>③总结</a:t>
            </a:r>
            <a:r>
              <a:rPr lang="zh-CN" altLang="en-US" sz="2400" b="1" dirty="0" smtClean="0"/>
              <a:t>（</a:t>
            </a:r>
            <a:r>
              <a:rPr lang="en-US" altLang="zh-CN" sz="2400" b="1" dirty="0" smtClean="0"/>
              <a:t>XX</a:t>
            </a:r>
            <a:r>
              <a:rPr lang="zh-CN" altLang="en-US" sz="2400" b="1" dirty="0" smtClean="0"/>
              <a:t>词体现了说明文语言的准确性、科学性、严密性）</a:t>
            </a:r>
            <a:endParaRPr lang="en-US" altLang="zh-CN" sz="2400" b="1" dirty="0" smtClean="0"/>
          </a:p>
          <a:p>
            <a:pPr>
              <a:buNone/>
            </a:pPr>
            <a:r>
              <a:rPr lang="zh-CN" altLang="en-US" sz="2400" b="1" dirty="0">
                <a:solidFill>
                  <a:srgbClr val="FF0000"/>
                </a:solidFill>
              </a:rPr>
              <a:t>答题</a:t>
            </a:r>
            <a:r>
              <a:rPr lang="zh-CN" altLang="en-US" sz="2400" b="1" dirty="0" smtClean="0">
                <a:solidFill>
                  <a:srgbClr val="FF0000"/>
                </a:solidFill>
              </a:rPr>
              <a:t>模式：</a:t>
            </a:r>
            <a:r>
              <a:rPr lang="zh-CN" altLang="en-US" sz="2400" b="1" dirty="0" smtClean="0"/>
              <a:t>①不能删去。②加点词的意思是</a:t>
            </a:r>
            <a:r>
              <a:rPr lang="en-US" altLang="zh-CN" sz="2400" b="1" dirty="0" smtClean="0"/>
              <a:t>……</a:t>
            </a:r>
            <a:r>
              <a:rPr lang="zh-CN" altLang="en-US" sz="2400" b="1" dirty="0" smtClean="0"/>
              <a:t>，结合句子简单分析。所换词语的意思是，换成</a:t>
            </a:r>
            <a:r>
              <a:rPr lang="en-US" altLang="zh-CN" sz="2400" b="1" dirty="0" smtClean="0"/>
              <a:t>xx</a:t>
            </a:r>
            <a:r>
              <a:rPr lang="zh-CN" altLang="en-US" sz="2400" b="1" dirty="0" smtClean="0"/>
              <a:t>词后句子就变成了</a:t>
            </a:r>
            <a:r>
              <a:rPr lang="en-US" altLang="zh-CN" sz="2400" b="1" dirty="0" smtClean="0"/>
              <a:t>……</a:t>
            </a:r>
            <a:r>
              <a:rPr lang="zh-CN" altLang="en-US" sz="2400" b="1" dirty="0" smtClean="0"/>
              <a:t>，太绝对，与事实不符。③</a:t>
            </a:r>
            <a:r>
              <a:rPr lang="en-US" altLang="zh-CN" sz="2400" b="1" dirty="0" smtClean="0"/>
              <a:t>xx</a:t>
            </a:r>
            <a:r>
              <a:rPr lang="zh-CN" altLang="en-US" sz="2400" b="1" dirty="0" smtClean="0"/>
              <a:t>词体现了说明文语言的准确性、严密性、科学性。</a:t>
            </a:r>
            <a:endParaRPr lang="en-US" altLang="zh-CN" sz="2400" b="1" dirty="0" smtClean="0"/>
          </a:p>
          <a:p>
            <a:pPr>
              <a:buNone/>
            </a:pPr>
            <a:r>
              <a:rPr lang="zh-CN" altLang="en-US" sz="2400" b="1" dirty="0" smtClean="0">
                <a:solidFill>
                  <a:srgbClr val="FF0000"/>
                </a:solidFill>
              </a:rPr>
              <a:t>例题：</a:t>
            </a:r>
            <a:r>
              <a:rPr lang="zh-CN" altLang="en-US" sz="2400" b="1" dirty="0" smtClean="0"/>
              <a:t>整个社会</a:t>
            </a:r>
            <a:r>
              <a:rPr lang="zh-CN" altLang="en-US" sz="2400" b="1" dirty="0" smtClean="0">
                <a:solidFill>
                  <a:srgbClr val="00B050"/>
                </a:solidFill>
              </a:rPr>
              <a:t>即将</a:t>
            </a:r>
            <a:r>
              <a:rPr lang="zh-CN" altLang="en-US" sz="2400" b="1" dirty="0" smtClean="0"/>
              <a:t>步入物联网时代。（</a:t>
            </a:r>
            <a:r>
              <a:rPr lang="zh-CN" altLang="en-US" sz="2400" b="1" dirty="0" smtClean="0">
                <a:solidFill>
                  <a:srgbClr val="00B050"/>
                </a:solidFill>
              </a:rPr>
              <a:t>已经</a:t>
            </a:r>
            <a:r>
              <a:rPr lang="zh-CN" altLang="en-US" sz="2400" b="1" dirty="0" smtClean="0"/>
              <a:t>）</a:t>
            </a:r>
            <a:endParaRPr lang="en-US" altLang="zh-CN" sz="2400" b="1" dirty="0" smtClean="0"/>
          </a:p>
          <a:p>
            <a:pPr>
              <a:buNone/>
            </a:pPr>
            <a:r>
              <a:rPr lang="zh-CN" altLang="en-US" sz="2400" b="1" dirty="0" smtClean="0">
                <a:solidFill>
                  <a:srgbClr val="FF0000"/>
                </a:solidFill>
              </a:rPr>
              <a:t>答：</a:t>
            </a:r>
            <a:r>
              <a:rPr lang="zh-CN" altLang="en-US" sz="2400" b="1" dirty="0" smtClean="0"/>
              <a:t>①不能换。②即将的意思是将要，说明社会很快就将步入物联网时代，但目前还没有步入。已经说明事情完成。换成已经后句子就变成了整个社会已经步入物联网时代，太绝对，与事实不符。③即将一词体现了说明文语言的准确性、严密性、科学性。</a:t>
            </a:r>
            <a:endParaRPr lang="en-US" altLang="zh-CN" sz="2400" b="1" dirty="0" smtClean="0"/>
          </a:p>
          <a:p>
            <a:pPr>
              <a:buNone/>
            </a:pPr>
            <a:endParaRPr lang="en-US" altLang="zh-CN"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linds(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说明语言</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400" b="1" dirty="0" smtClean="0"/>
              <a:t>一、牢记说明文品析词语的种类（</a:t>
            </a:r>
            <a:r>
              <a:rPr lang="en-US" altLang="zh-CN" sz="2400" b="1" dirty="0" smtClean="0"/>
              <a:t>《</a:t>
            </a:r>
            <a:r>
              <a:rPr lang="zh-CN" altLang="en-US" sz="2400" b="1" dirty="0" smtClean="0"/>
              <a:t>中考新航线</a:t>
            </a:r>
            <a:r>
              <a:rPr lang="en-US" altLang="zh-CN" sz="2400" b="1" dirty="0" smtClean="0"/>
              <a:t>》171</a:t>
            </a:r>
            <a:r>
              <a:rPr lang="zh-CN" altLang="en-US" sz="2400" b="1" dirty="0" smtClean="0"/>
              <a:t>页）</a:t>
            </a:r>
            <a:endParaRPr lang="en-US" altLang="zh-CN" sz="2400" b="1" dirty="0" smtClean="0"/>
          </a:p>
          <a:p>
            <a:pPr>
              <a:buNone/>
            </a:pPr>
            <a:r>
              <a:rPr lang="zh-CN" altLang="en-US" sz="2400" b="1" dirty="0" smtClean="0"/>
              <a:t>二、几种题型</a:t>
            </a:r>
            <a:endParaRPr lang="en-US" altLang="zh-CN" sz="2400" b="1" dirty="0" smtClean="0"/>
          </a:p>
          <a:p>
            <a:pPr>
              <a:buNone/>
            </a:pPr>
            <a:r>
              <a:rPr lang="zh-CN" altLang="en-US" sz="2400" b="1" dirty="0" smtClean="0">
                <a:solidFill>
                  <a:srgbClr val="2025FC"/>
                </a:solidFill>
              </a:rPr>
              <a:t>（三）加着重号的词语有何作用？</a:t>
            </a:r>
            <a:endParaRPr lang="en-US" altLang="zh-CN" sz="2400" b="1" dirty="0" smtClean="0">
              <a:solidFill>
                <a:srgbClr val="2025FC"/>
              </a:solidFill>
            </a:endParaRPr>
          </a:p>
          <a:p>
            <a:pPr>
              <a:buNone/>
            </a:pPr>
            <a:r>
              <a:rPr lang="zh-CN" altLang="en-US" sz="2400" b="1" dirty="0" smtClean="0">
                <a:solidFill>
                  <a:srgbClr val="FF0000"/>
                </a:solidFill>
              </a:rPr>
              <a:t>答题模式一：</a:t>
            </a:r>
            <a:r>
              <a:rPr lang="zh-CN" altLang="en-US" sz="2400" b="1" dirty="0" smtClean="0">
                <a:solidFill>
                  <a:srgbClr val="00B050"/>
                </a:solidFill>
              </a:rPr>
              <a:t>作用是</a:t>
            </a:r>
            <a:r>
              <a:rPr lang="zh-CN" altLang="en-US" sz="2400" b="1" dirty="0" smtClean="0">
                <a:solidFill>
                  <a:srgbClr val="7030A0"/>
                </a:solidFill>
              </a:rPr>
              <a:t>准确科学</a:t>
            </a:r>
            <a:r>
              <a:rPr lang="zh-CN" altLang="en-US" sz="2400" b="1" dirty="0" smtClean="0"/>
              <a:t>地说明了事物</a:t>
            </a:r>
            <a:r>
              <a:rPr lang="en-US" altLang="zh-CN" sz="2400" b="1" dirty="0" smtClean="0"/>
              <a:t>……</a:t>
            </a:r>
            <a:r>
              <a:rPr lang="zh-CN" altLang="en-US" sz="2400" b="1" dirty="0" smtClean="0"/>
              <a:t>的特征</a:t>
            </a:r>
            <a:endParaRPr lang="en-US" altLang="zh-CN" sz="2400" b="1" dirty="0" smtClean="0"/>
          </a:p>
          <a:p>
            <a:pPr>
              <a:buNone/>
            </a:pPr>
            <a:r>
              <a:rPr lang="zh-CN" altLang="en-US" sz="2400" b="1" dirty="0" smtClean="0">
                <a:solidFill>
                  <a:srgbClr val="FF0000"/>
                </a:solidFill>
              </a:rPr>
              <a:t>例题</a:t>
            </a:r>
            <a:r>
              <a:rPr lang="en-US" altLang="zh-CN" sz="2400" b="1" dirty="0" smtClean="0">
                <a:solidFill>
                  <a:srgbClr val="FF0000"/>
                </a:solidFill>
              </a:rPr>
              <a:t>1</a:t>
            </a:r>
            <a:r>
              <a:rPr lang="zh-CN" altLang="en-US" sz="2400" b="1" dirty="0" smtClean="0">
                <a:solidFill>
                  <a:srgbClr val="FF0000"/>
                </a:solidFill>
              </a:rPr>
              <a:t>：</a:t>
            </a:r>
            <a:r>
              <a:rPr lang="zh-CN" altLang="en-US" sz="2400" b="1" dirty="0" smtClean="0"/>
              <a:t>整个社会</a:t>
            </a:r>
            <a:r>
              <a:rPr lang="zh-CN" altLang="en-US" sz="2400" b="1" dirty="0" smtClean="0">
                <a:solidFill>
                  <a:srgbClr val="00B050"/>
                </a:solidFill>
              </a:rPr>
              <a:t>即将</a:t>
            </a:r>
            <a:r>
              <a:rPr lang="zh-CN" altLang="en-US" sz="2400" b="1" dirty="0" smtClean="0"/>
              <a:t>步入物联网时代。（</a:t>
            </a:r>
            <a:r>
              <a:rPr lang="zh-CN" altLang="en-US" sz="2400" b="1" dirty="0" smtClean="0">
                <a:solidFill>
                  <a:srgbClr val="00B050"/>
                </a:solidFill>
              </a:rPr>
              <a:t>已经</a:t>
            </a:r>
            <a:r>
              <a:rPr lang="zh-CN" altLang="en-US" sz="2400" b="1" dirty="0" smtClean="0"/>
              <a:t>）</a:t>
            </a:r>
            <a:endParaRPr lang="en-US" altLang="zh-CN" sz="2400" b="1" dirty="0" smtClean="0"/>
          </a:p>
          <a:p>
            <a:pPr>
              <a:buNone/>
            </a:pPr>
            <a:r>
              <a:rPr lang="zh-CN" altLang="en-US" sz="2400" b="1" dirty="0" smtClean="0">
                <a:solidFill>
                  <a:srgbClr val="FF0000"/>
                </a:solidFill>
              </a:rPr>
              <a:t>答：</a:t>
            </a:r>
            <a:r>
              <a:rPr lang="zh-CN" altLang="en-US" sz="2400" b="1" dirty="0" smtClean="0"/>
              <a:t>即将的作用是准确科学地说明了整个社会很快就要步入物联网时代的特征。</a:t>
            </a:r>
            <a:endParaRPr lang="en-US" altLang="zh-CN" sz="2400" b="1" dirty="0" smtClean="0"/>
          </a:p>
          <a:p>
            <a:pPr>
              <a:buNone/>
            </a:pPr>
            <a:endParaRPr lang="en-US" altLang="zh-CN" sz="2400" b="1" dirty="0" smtClean="0"/>
          </a:p>
          <a:p>
            <a:pPr>
              <a:buNone/>
            </a:pPr>
            <a:r>
              <a:rPr lang="zh-CN" altLang="en-US" sz="2400" b="1" dirty="0" smtClean="0">
                <a:solidFill>
                  <a:srgbClr val="FF0000"/>
                </a:solidFill>
              </a:rPr>
              <a:t>答题模式二：</a:t>
            </a:r>
            <a:r>
              <a:rPr lang="zh-CN" altLang="en-US" sz="2400" b="1" dirty="0" smtClean="0">
                <a:solidFill>
                  <a:srgbClr val="00B050"/>
                </a:solidFill>
              </a:rPr>
              <a:t>作用是</a:t>
            </a:r>
            <a:r>
              <a:rPr lang="zh-CN" altLang="en-US" sz="2400" b="1" dirty="0" smtClean="0">
                <a:solidFill>
                  <a:srgbClr val="7030A0"/>
                </a:solidFill>
              </a:rPr>
              <a:t>生动形象</a:t>
            </a:r>
            <a:r>
              <a:rPr lang="zh-CN" altLang="en-US" sz="2400" b="1" dirty="0" smtClean="0"/>
              <a:t>地说明了事物</a:t>
            </a:r>
            <a:r>
              <a:rPr lang="en-US" altLang="zh-CN" sz="2400" b="1" dirty="0" smtClean="0"/>
              <a:t>……</a:t>
            </a:r>
            <a:r>
              <a:rPr lang="zh-CN" altLang="en-US" sz="2400" b="1" dirty="0" smtClean="0"/>
              <a:t>的特征</a:t>
            </a:r>
            <a:endParaRPr lang="en-US" altLang="zh-CN" sz="2400" b="1" dirty="0" smtClean="0"/>
          </a:p>
          <a:p>
            <a:pPr>
              <a:buNone/>
            </a:pPr>
            <a:r>
              <a:rPr lang="zh-CN" altLang="en-US" sz="2400" b="1" dirty="0" smtClean="0">
                <a:solidFill>
                  <a:srgbClr val="FF0000"/>
                </a:solidFill>
              </a:rPr>
              <a:t>例题</a:t>
            </a:r>
            <a:r>
              <a:rPr lang="en-US" altLang="zh-CN" sz="2400" b="1" dirty="0" smtClean="0">
                <a:solidFill>
                  <a:srgbClr val="FF0000"/>
                </a:solidFill>
              </a:rPr>
              <a:t>1</a:t>
            </a:r>
            <a:r>
              <a:rPr lang="zh-CN" altLang="en-US" sz="2400" b="1" dirty="0" smtClean="0">
                <a:solidFill>
                  <a:srgbClr val="FF0000"/>
                </a:solidFill>
              </a:rPr>
              <a:t>：</a:t>
            </a:r>
            <a:r>
              <a:rPr lang="zh-CN" altLang="en-US" sz="2400" b="1" dirty="0" smtClean="0"/>
              <a:t>远远望去，赵州桥像挂在天边的</a:t>
            </a:r>
            <a:r>
              <a:rPr lang="zh-CN" altLang="en-US" sz="2400" b="1" dirty="0" smtClean="0">
                <a:solidFill>
                  <a:srgbClr val="00B050"/>
                </a:solidFill>
              </a:rPr>
              <a:t>彩虹</a:t>
            </a:r>
            <a:r>
              <a:rPr lang="zh-CN" altLang="en-US" sz="2400" b="1" dirty="0" smtClean="0"/>
              <a:t>。</a:t>
            </a:r>
            <a:endParaRPr lang="en-US" altLang="zh-CN" sz="2400" b="1" dirty="0" smtClean="0"/>
          </a:p>
          <a:p>
            <a:pPr>
              <a:buNone/>
            </a:pPr>
            <a:r>
              <a:rPr lang="zh-CN" altLang="en-US" sz="2400" b="1" dirty="0" smtClean="0">
                <a:solidFill>
                  <a:srgbClr val="FF0000"/>
                </a:solidFill>
              </a:rPr>
              <a:t>答：</a:t>
            </a:r>
            <a:r>
              <a:rPr lang="zh-CN" altLang="en-US" sz="2400" b="1" dirty="0" smtClean="0"/>
              <a:t>彩虹的作用是生动形象地说明了赵州桥呈弧形且美丽的特征。</a:t>
            </a:r>
            <a:endParaRPr lang="en-US" altLang="zh-CN" sz="2400" b="1" dirty="0" smtClean="0"/>
          </a:p>
          <a:p>
            <a:pPr>
              <a:buNone/>
            </a:pPr>
            <a:endParaRPr lang="en-US" altLang="zh-CN"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blinds(horizontal)">
                                      <p:cBhvr>
                                        <p:cTn id="12" dur="500"/>
                                        <p:tgtEl>
                                          <p:spTgt spid="3">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blinds(horizontal)">
                                      <p:cBhvr>
                                        <p:cTn id="17" dur="500"/>
                                        <p:tgtEl>
                                          <p:spTgt spid="3">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blinds(horizontal)">
                                      <p:cBhvr>
                                        <p:cTn id="3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说明语言</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lnSpcReduction="10000"/>
          </a:bodyPr>
          <a:lstStyle/>
          <a:p>
            <a:pPr>
              <a:buNone/>
            </a:pPr>
            <a:r>
              <a:rPr lang="zh-CN" altLang="en-US" sz="2400" b="1" dirty="0" smtClean="0"/>
              <a:t>一、牢记说明文品析词语的种类（</a:t>
            </a:r>
            <a:r>
              <a:rPr lang="en-US" altLang="zh-CN" sz="2400" b="1" dirty="0" smtClean="0"/>
              <a:t>《</a:t>
            </a:r>
            <a:r>
              <a:rPr lang="zh-CN" altLang="en-US" sz="2400" b="1" dirty="0" smtClean="0"/>
              <a:t>中考新航线</a:t>
            </a:r>
            <a:r>
              <a:rPr lang="en-US" altLang="zh-CN" sz="2400" b="1" dirty="0" smtClean="0"/>
              <a:t>》171</a:t>
            </a:r>
            <a:r>
              <a:rPr lang="zh-CN" altLang="en-US" sz="2400" b="1" dirty="0" smtClean="0"/>
              <a:t>页）</a:t>
            </a:r>
            <a:endParaRPr lang="en-US" altLang="zh-CN" sz="2400" b="1" dirty="0" smtClean="0"/>
          </a:p>
          <a:p>
            <a:pPr>
              <a:buNone/>
            </a:pPr>
            <a:r>
              <a:rPr lang="zh-CN" altLang="en-US" sz="2400" b="1" dirty="0" smtClean="0"/>
              <a:t>二、几种题型</a:t>
            </a:r>
            <a:endParaRPr lang="en-US" altLang="zh-CN" sz="2400" b="1" dirty="0" smtClean="0"/>
          </a:p>
          <a:p>
            <a:pPr>
              <a:buNone/>
            </a:pPr>
            <a:r>
              <a:rPr lang="zh-CN" altLang="en-US" sz="2400" b="1" dirty="0" smtClean="0">
                <a:solidFill>
                  <a:srgbClr val="2025FC"/>
                </a:solidFill>
              </a:rPr>
              <a:t>（四）</a:t>
            </a:r>
            <a:r>
              <a:rPr lang="zh-CN" altLang="en-US" sz="2400" b="1" dirty="0" smtClean="0"/>
              <a:t>找出一个能体现说明文</a:t>
            </a:r>
            <a:r>
              <a:rPr lang="zh-CN" altLang="en-US" sz="2400" b="1" dirty="0" smtClean="0">
                <a:solidFill>
                  <a:srgbClr val="00B050"/>
                </a:solidFill>
              </a:rPr>
              <a:t>语言准确</a:t>
            </a:r>
            <a:r>
              <a:rPr lang="zh-CN" altLang="en-US" sz="2400" b="1" dirty="0" smtClean="0"/>
              <a:t>的词句，并分析。（找出一个能体现说明文语言</a:t>
            </a:r>
            <a:r>
              <a:rPr lang="zh-CN" altLang="en-US" sz="2400" b="1" dirty="0" smtClean="0">
                <a:solidFill>
                  <a:srgbClr val="00B050"/>
                </a:solidFill>
              </a:rPr>
              <a:t>生动形象</a:t>
            </a:r>
            <a:r>
              <a:rPr lang="zh-CN" altLang="en-US" sz="2400" b="1" dirty="0" smtClean="0"/>
              <a:t>的词句，并分析。 ）</a:t>
            </a:r>
            <a:endParaRPr lang="en-US" altLang="zh-CN" sz="2400" b="1" dirty="0" smtClean="0"/>
          </a:p>
          <a:p>
            <a:pPr>
              <a:buNone/>
            </a:pPr>
            <a:r>
              <a:rPr lang="zh-CN" altLang="en-US" sz="2400" b="1" dirty="0" smtClean="0">
                <a:solidFill>
                  <a:srgbClr val="FF0000"/>
                </a:solidFill>
              </a:rPr>
              <a:t>答题模式一：</a:t>
            </a:r>
            <a:r>
              <a:rPr lang="en-US" altLang="zh-CN" sz="2400" b="1" dirty="0" smtClean="0"/>
              <a:t>XX</a:t>
            </a:r>
            <a:r>
              <a:rPr lang="zh-CN" altLang="en-US" sz="2400" b="1" dirty="0" smtClean="0"/>
              <a:t>句中的</a:t>
            </a:r>
            <a:r>
              <a:rPr lang="en-US" altLang="zh-CN" sz="2400" b="1" dirty="0" smtClean="0"/>
              <a:t>xx</a:t>
            </a:r>
            <a:r>
              <a:rPr lang="zh-CN" altLang="en-US" sz="2400" b="1" dirty="0" smtClean="0"/>
              <a:t>词用得准确，它表示的意思是</a:t>
            </a:r>
            <a:r>
              <a:rPr lang="en-US" altLang="zh-CN" sz="2400" b="1" dirty="0" smtClean="0"/>
              <a:t>……</a:t>
            </a:r>
            <a:r>
              <a:rPr lang="zh-CN" altLang="en-US" sz="2400" b="1" dirty="0" smtClean="0"/>
              <a:t>，体现了说明晚语言的准确性、严密性、科学性。</a:t>
            </a:r>
            <a:endParaRPr lang="en-US" altLang="zh-CN" sz="2400" b="1" dirty="0" smtClean="0"/>
          </a:p>
          <a:p>
            <a:pPr>
              <a:buNone/>
            </a:pPr>
            <a:r>
              <a:rPr lang="zh-CN" altLang="en-US" sz="2400" b="1" dirty="0" smtClean="0">
                <a:solidFill>
                  <a:srgbClr val="FF0000"/>
                </a:solidFill>
              </a:rPr>
              <a:t>例题</a:t>
            </a:r>
            <a:r>
              <a:rPr lang="en-US" altLang="zh-CN" sz="2400" b="1" dirty="0" smtClean="0">
                <a:solidFill>
                  <a:srgbClr val="FF0000"/>
                </a:solidFill>
              </a:rPr>
              <a:t>1</a:t>
            </a:r>
            <a:r>
              <a:rPr lang="zh-CN" altLang="en-US" sz="2400" b="1" dirty="0" smtClean="0">
                <a:solidFill>
                  <a:srgbClr val="FF0000"/>
                </a:solidFill>
              </a:rPr>
              <a:t>：</a:t>
            </a:r>
            <a:r>
              <a:rPr lang="zh-CN" altLang="en-US" sz="2400" b="1" dirty="0" smtClean="0"/>
              <a:t>整个社会</a:t>
            </a:r>
            <a:r>
              <a:rPr lang="zh-CN" altLang="en-US" sz="2400" b="1" dirty="0" smtClean="0">
                <a:solidFill>
                  <a:srgbClr val="00B050"/>
                </a:solidFill>
              </a:rPr>
              <a:t>即将</a:t>
            </a:r>
            <a:r>
              <a:rPr lang="zh-CN" altLang="en-US" sz="2400" b="1" dirty="0" smtClean="0"/>
              <a:t>步入物联网时代。</a:t>
            </a:r>
            <a:endParaRPr lang="en-US" altLang="zh-CN" sz="2400" b="1" dirty="0" smtClean="0"/>
          </a:p>
          <a:p>
            <a:pPr>
              <a:buNone/>
            </a:pPr>
            <a:r>
              <a:rPr lang="zh-CN" altLang="en-US" sz="2400" b="1" dirty="0" smtClean="0">
                <a:solidFill>
                  <a:srgbClr val="FF0000"/>
                </a:solidFill>
              </a:rPr>
              <a:t>答：</a:t>
            </a:r>
            <a:r>
              <a:rPr lang="zh-CN" altLang="en-US" sz="2400" b="1" dirty="0" smtClean="0"/>
              <a:t>该句中的即将用得很准确，即将准确科学地说明了整个社会很快就要步入物联网时代的特征，体现了说明文语言的准确性、严密性、科学性。</a:t>
            </a:r>
            <a:endParaRPr lang="en-US" altLang="zh-CN" sz="2400" b="1" dirty="0" smtClean="0"/>
          </a:p>
          <a:p>
            <a:pPr>
              <a:buNone/>
            </a:pPr>
            <a:r>
              <a:rPr lang="zh-CN" altLang="en-US" sz="2400" b="1" dirty="0" smtClean="0">
                <a:solidFill>
                  <a:srgbClr val="FF0000"/>
                </a:solidFill>
              </a:rPr>
              <a:t>答题模式二：</a:t>
            </a:r>
            <a:r>
              <a:rPr lang="en-US" altLang="zh-CN" sz="2400" b="1" dirty="0" smtClean="0"/>
              <a:t> XX</a:t>
            </a:r>
            <a:r>
              <a:rPr lang="zh-CN" altLang="en-US" sz="2400" b="1" dirty="0" smtClean="0"/>
              <a:t>句中的</a:t>
            </a:r>
            <a:r>
              <a:rPr lang="en-US" altLang="zh-CN" sz="2400" b="1" dirty="0" smtClean="0"/>
              <a:t>xx</a:t>
            </a:r>
            <a:r>
              <a:rPr lang="zh-CN" altLang="en-US" sz="2400" b="1" dirty="0" smtClean="0"/>
              <a:t>词用得生动形象，它表示的意思是</a:t>
            </a:r>
            <a:r>
              <a:rPr lang="en-US" altLang="zh-CN" sz="2400" b="1" dirty="0" smtClean="0"/>
              <a:t>……</a:t>
            </a:r>
            <a:r>
              <a:rPr lang="zh-CN" altLang="en-US" sz="2400" b="1" dirty="0" smtClean="0"/>
              <a:t>，体现了说明晚语言的生动形象性。</a:t>
            </a:r>
            <a:endParaRPr lang="en-US" altLang="zh-CN" sz="2400" b="1" dirty="0" smtClean="0"/>
          </a:p>
          <a:p>
            <a:pPr>
              <a:buNone/>
            </a:pPr>
            <a:r>
              <a:rPr lang="zh-CN" altLang="en-US" sz="2400" b="1" dirty="0" smtClean="0">
                <a:solidFill>
                  <a:srgbClr val="FF0000"/>
                </a:solidFill>
              </a:rPr>
              <a:t>例题</a:t>
            </a:r>
            <a:r>
              <a:rPr lang="en-US" altLang="zh-CN" sz="2400" b="1" dirty="0" smtClean="0">
                <a:solidFill>
                  <a:srgbClr val="FF0000"/>
                </a:solidFill>
              </a:rPr>
              <a:t>1</a:t>
            </a:r>
            <a:r>
              <a:rPr lang="zh-CN" altLang="en-US" sz="2400" b="1" dirty="0" smtClean="0">
                <a:solidFill>
                  <a:srgbClr val="FF0000"/>
                </a:solidFill>
              </a:rPr>
              <a:t>：</a:t>
            </a:r>
            <a:r>
              <a:rPr lang="zh-CN" altLang="en-US" sz="2400" b="1" dirty="0" smtClean="0"/>
              <a:t>远远望去，赵州桥像挂在天边的</a:t>
            </a:r>
            <a:r>
              <a:rPr lang="zh-CN" altLang="en-US" sz="2400" b="1" dirty="0" smtClean="0">
                <a:solidFill>
                  <a:srgbClr val="00B050"/>
                </a:solidFill>
              </a:rPr>
              <a:t>彩虹</a:t>
            </a:r>
            <a:r>
              <a:rPr lang="zh-CN" altLang="en-US" sz="2400" b="1" dirty="0" smtClean="0"/>
              <a:t>。</a:t>
            </a:r>
            <a:endParaRPr lang="en-US" altLang="zh-CN" sz="2400" b="1" dirty="0" smtClean="0"/>
          </a:p>
          <a:p>
            <a:pPr>
              <a:buNone/>
            </a:pPr>
            <a:r>
              <a:rPr lang="zh-CN" altLang="en-US" sz="2400" b="1" dirty="0" smtClean="0">
                <a:solidFill>
                  <a:srgbClr val="FF0000"/>
                </a:solidFill>
              </a:rPr>
              <a:t>答：</a:t>
            </a:r>
            <a:r>
              <a:rPr lang="zh-CN" altLang="en-US" sz="2400" b="1" dirty="0" smtClean="0"/>
              <a:t>该句中彩虹一词生动形象，它表示的意思是赵州桥既呈弧形又美观，彩虹一词体现了说明文语言的生动形象性。</a:t>
            </a:r>
            <a:endParaRPr lang="en-US" altLang="zh-CN" sz="2400" b="1" dirty="0" smtClean="0"/>
          </a:p>
          <a:p>
            <a:pPr>
              <a:buNone/>
            </a:pPr>
            <a:endParaRPr lang="en-US" altLang="zh-CN"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blinds(horizontal)">
                                      <p:cBhvr>
                                        <p:cTn id="12" dur="500"/>
                                        <p:tgtEl>
                                          <p:spTgt spid="3">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blinds(horizontal)">
                                      <p:cBhvr>
                                        <p:cTn id="17" dur="500"/>
                                        <p:tgtEl>
                                          <p:spTgt spid="3">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blinds(horizontal)">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1000132"/>
          </a:xfrm>
        </p:spPr>
        <p:txBody>
          <a:bodyPr>
            <a:normAutofit/>
          </a:bodyPr>
          <a:lstStyle/>
          <a:p>
            <a:r>
              <a:rPr lang="zh-CN" altLang="en-US" sz="3600" b="1" dirty="0" smtClean="0">
                <a:solidFill>
                  <a:srgbClr val="2025FC"/>
                </a:solidFill>
              </a:rPr>
              <a:t>说明文标题作用</a:t>
            </a:r>
            <a:endParaRPr lang="zh-CN" altLang="en-US" sz="3600" b="1" dirty="0">
              <a:solidFill>
                <a:srgbClr val="2025FC"/>
              </a:solidFill>
            </a:endParaRPr>
          </a:p>
        </p:txBody>
      </p:sp>
      <p:sp>
        <p:nvSpPr>
          <p:cNvPr id="3" name="内容占位符 2"/>
          <p:cNvSpPr>
            <a:spLocks noGrp="1"/>
          </p:cNvSpPr>
          <p:nvPr>
            <p:ph idx="1"/>
          </p:nvPr>
        </p:nvSpPr>
        <p:spPr>
          <a:xfrm>
            <a:off x="214282" y="928670"/>
            <a:ext cx="8715436" cy="5715040"/>
          </a:xfrm>
        </p:spPr>
        <p:txBody>
          <a:bodyPr>
            <a:normAutofit/>
          </a:bodyPr>
          <a:lstStyle/>
          <a:p>
            <a:pPr>
              <a:buNone/>
            </a:pPr>
            <a:r>
              <a:rPr lang="zh-CN" altLang="en-US" sz="2800" b="1" dirty="0" smtClean="0"/>
              <a:t>①点明说明对象</a:t>
            </a:r>
            <a:r>
              <a:rPr lang="zh-CN" altLang="en-US" sz="2800" b="1" dirty="0" smtClean="0">
                <a:sym typeface="Wingdings" panose="05000000000000000000" pitchFamily="2" charset="2"/>
              </a:rPr>
              <a:t>：（</a:t>
            </a:r>
            <a:r>
              <a:rPr lang="zh-CN" altLang="en-US" sz="2800" b="1" dirty="0" smtClean="0">
                <a:solidFill>
                  <a:srgbClr val="FF0000"/>
                </a:solidFill>
                <a:sym typeface="Wingdings" panose="05000000000000000000" pitchFamily="2" charset="2"/>
              </a:rPr>
              <a:t>把对象明确出来</a:t>
            </a:r>
            <a:r>
              <a:rPr lang="zh-CN" altLang="en-US" sz="2800" b="1" dirty="0" smtClean="0">
                <a:sym typeface="Wingdings" panose="05000000000000000000" pitchFamily="2" charset="2"/>
              </a:rPr>
              <a:t>）</a:t>
            </a:r>
            <a:endParaRPr lang="en-US" altLang="zh-CN" sz="2800" b="1" dirty="0" smtClean="0"/>
          </a:p>
          <a:p>
            <a:pPr>
              <a:buNone/>
            </a:pPr>
            <a:r>
              <a:rPr lang="zh-CN" altLang="en-US" sz="2800" b="1" dirty="0" smtClean="0"/>
              <a:t>②点明说明对象的特征</a:t>
            </a:r>
            <a:r>
              <a:rPr lang="zh-CN" altLang="en-US" sz="2800" b="1" dirty="0" smtClean="0">
                <a:sym typeface="Wingdings" panose="05000000000000000000" pitchFamily="2" charset="2"/>
              </a:rPr>
              <a:t>（</a:t>
            </a:r>
            <a:r>
              <a:rPr lang="zh-CN" altLang="en-US" sz="2800" b="1" dirty="0" smtClean="0">
                <a:solidFill>
                  <a:srgbClr val="FF0000"/>
                </a:solidFill>
                <a:sym typeface="Wingdings" panose="05000000000000000000" pitchFamily="2" charset="2"/>
              </a:rPr>
              <a:t>标题出现特征才答这一点</a:t>
            </a:r>
            <a:r>
              <a:rPr lang="zh-CN" altLang="en-US" sz="2800" b="1" dirty="0" smtClean="0">
                <a:sym typeface="Wingdings" panose="05000000000000000000" pitchFamily="2" charset="2"/>
              </a:rPr>
              <a:t>）</a:t>
            </a:r>
            <a:endParaRPr lang="en-US" altLang="zh-CN" sz="2800" b="1" dirty="0" smtClean="0">
              <a:sym typeface="Wingdings" panose="05000000000000000000" pitchFamily="2" charset="2"/>
            </a:endParaRPr>
          </a:p>
          <a:p>
            <a:pPr>
              <a:buNone/>
            </a:pPr>
            <a:r>
              <a:rPr lang="zh-CN" altLang="en-US" sz="2800" b="1" dirty="0" smtClean="0">
                <a:sym typeface="Wingdings" panose="05000000000000000000" pitchFamily="2" charset="2"/>
              </a:rPr>
              <a:t>③运用了（</a:t>
            </a:r>
            <a:r>
              <a:rPr lang="zh-CN" altLang="en-US" sz="2800" b="1" dirty="0" smtClean="0">
                <a:solidFill>
                  <a:srgbClr val="FF0000"/>
                </a:solidFill>
                <a:sym typeface="Wingdings" panose="05000000000000000000" pitchFamily="2" charset="2"/>
              </a:rPr>
              <a:t>修辞、引用诗句、问句等，</a:t>
            </a:r>
            <a:r>
              <a:rPr lang="zh-CN" altLang="en-US" sz="2800" b="1" dirty="0" smtClean="0">
                <a:solidFill>
                  <a:srgbClr val="00B050"/>
                </a:solidFill>
                <a:sym typeface="Wingdings" panose="05000000000000000000" pitchFamily="2" charset="2"/>
              </a:rPr>
              <a:t>简单阐述</a:t>
            </a:r>
            <a:r>
              <a:rPr lang="zh-CN" altLang="en-US" sz="2800" b="1" dirty="0" smtClean="0">
                <a:sym typeface="Wingdings" panose="05000000000000000000" pitchFamily="2" charset="2"/>
              </a:rPr>
              <a:t>），生动形象，新颖别致。</a:t>
            </a:r>
            <a:endParaRPr lang="en-US" altLang="zh-CN" sz="2800" b="1" dirty="0" smtClean="0">
              <a:sym typeface="Wingdings" panose="05000000000000000000" pitchFamily="2" charset="2"/>
            </a:endParaRPr>
          </a:p>
          <a:p>
            <a:pPr>
              <a:buNone/>
            </a:pPr>
            <a:r>
              <a:rPr lang="zh-CN" altLang="en-US" sz="2800" b="1" dirty="0" smtClean="0">
                <a:sym typeface="Wingdings" panose="05000000000000000000" pitchFamily="2" charset="2"/>
              </a:rPr>
              <a:t>④设置悬念，吸引读者阅读兴趣。</a:t>
            </a:r>
            <a:endParaRPr lang="en-US" altLang="zh-CN" sz="2800" b="1" dirty="0" smtClean="0">
              <a:sym typeface="Wingdings" panose="05000000000000000000" pitchFamily="2" charset="2"/>
            </a:endParaRPr>
          </a:p>
          <a:p>
            <a:pPr>
              <a:buNone/>
            </a:pPr>
            <a:r>
              <a:rPr lang="zh-CN" altLang="en-US" sz="2800" b="1" dirty="0" smtClean="0">
                <a:solidFill>
                  <a:srgbClr val="2025FC"/>
                </a:solidFill>
                <a:sym typeface="Wingdings" panose="05000000000000000000" pitchFamily="2" charset="2"/>
              </a:rPr>
              <a:t>例题：</a:t>
            </a:r>
            <a:r>
              <a:rPr lang="en-US" altLang="zh-CN" sz="2800" b="1" dirty="0" smtClean="0">
                <a:solidFill>
                  <a:srgbClr val="2025FC"/>
                </a:solidFill>
                <a:sym typeface="Wingdings" panose="05000000000000000000" pitchFamily="2" charset="2"/>
              </a:rPr>
              <a:t>《</a:t>
            </a:r>
            <a:r>
              <a:rPr lang="zh-CN" altLang="en-US" sz="2800" b="1" dirty="0" smtClean="0">
                <a:solidFill>
                  <a:srgbClr val="2025FC"/>
                </a:solidFill>
                <a:sym typeface="Wingdings" panose="05000000000000000000" pitchFamily="2" charset="2"/>
              </a:rPr>
              <a:t>如巨龙般雄伟的港珠澳大桥</a:t>
            </a:r>
            <a:r>
              <a:rPr lang="en-US" altLang="zh-CN" sz="2800" b="1" dirty="0" smtClean="0">
                <a:solidFill>
                  <a:srgbClr val="2025FC"/>
                </a:solidFill>
                <a:sym typeface="Wingdings" panose="05000000000000000000" pitchFamily="2" charset="2"/>
              </a:rPr>
              <a:t>》</a:t>
            </a:r>
            <a:endParaRPr lang="en-US" altLang="zh-CN" sz="2800" b="1" dirty="0" smtClean="0">
              <a:solidFill>
                <a:srgbClr val="2025FC"/>
              </a:solidFill>
              <a:sym typeface="Wingdings" panose="05000000000000000000" pitchFamily="2" charset="2"/>
            </a:endParaRPr>
          </a:p>
          <a:p>
            <a:pPr>
              <a:buNone/>
            </a:pPr>
            <a:r>
              <a:rPr lang="zh-CN" altLang="en-US" sz="2800" b="1" dirty="0" smtClean="0">
                <a:solidFill>
                  <a:srgbClr val="FF0000"/>
                </a:solidFill>
                <a:sym typeface="Wingdings" panose="05000000000000000000" pitchFamily="2" charset="2"/>
              </a:rPr>
              <a:t>答：标题作用是</a:t>
            </a:r>
            <a:r>
              <a:rPr lang="zh-CN" altLang="en-US" sz="2800" b="1" dirty="0" smtClean="0">
                <a:sym typeface="Wingdings" panose="05000000000000000000" pitchFamily="2" charset="2"/>
              </a:rPr>
              <a:t>①点明说明对象：港珠澳大桥。②点明说明对象港珠澳大桥的特点：雄伟。③运用比喻修辞，</a:t>
            </a:r>
            <a:r>
              <a:rPr lang="zh-CN" altLang="en-US" sz="2800" b="1" dirty="0" smtClean="0">
                <a:solidFill>
                  <a:srgbClr val="00B050"/>
                </a:solidFill>
                <a:sym typeface="Wingdings" panose="05000000000000000000" pitchFamily="2" charset="2"/>
              </a:rPr>
              <a:t>把港珠澳大桥比作巨龙，</a:t>
            </a:r>
            <a:r>
              <a:rPr lang="zh-CN" altLang="en-US" sz="2800" b="1" dirty="0" smtClean="0">
                <a:sym typeface="Wingdings" panose="05000000000000000000" pitchFamily="2" charset="2"/>
              </a:rPr>
              <a:t>生动形象，新颖别致。④设置悬念，吸引读者阅读兴趣</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说明语言</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400" b="1" dirty="0" smtClean="0"/>
              <a:t>一、牢记说明文品析词语的种类（</a:t>
            </a:r>
            <a:r>
              <a:rPr lang="en-US" altLang="zh-CN" sz="2400" b="1" dirty="0" smtClean="0"/>
              <a:t>《</a:t>
            </a:r>
            <a:r>
              <a:rPr lang="zh-CN" altLang="en-US" sz="2400" b="1" dirty="0" smtClean="0"/>
              <a:t>中考新航线</a:t>
            </a:r>
            <a:r>
              <a:rPr lang="en-US" altLang="zh-CN" sz="2400" b="1" dirty="0" smtClean="0"/>
              <a:t>》171</a:t>
            </a:r>
            <a:r>
              <a:rPr lang="zh-CN" altLang="en-US" sz="2400" b="1" dirty="0" smtClean="0"/>
              <a:t>页）</a:t>
            </a:r>
            <a:endParaRPr lang="en-US" altLang="zh-CN" sz="2400" b="1" dirty="0" smtClean="0"/>
          </a:p>
          <a:p>
            <a:pPr>
              <a:buNone/>
            </a:pPr>
            <a:r>
              <a:rPr lang="zh-CN" altLang="en-US" sz="2400" b="1" dirty="0" smtClean="0"/>
              <a:t>二、几种题型</a:t>
            </a:r>
            <a:endParaRPr lang="en-US" altLang="zh-CN" sz="2400" b="1" dirty="0" smtClean="0"/>
          </a:p>
          <a:p>
            <a:pPr algn="ctr">
              <a:buNone/>
            </a:pPr>
            <a:r>
              <a:rPr lang="zh-CN" altLang="en-US" sz="2400" b="1" dirty="0" smtClean="0"/>
              <a:t>先前再后，带入验证，找到词句替换代词</a:t>
            </a:r>
            <a:endParaRPr lang="en-US" altLang="zh-CN" sz="2400" b="1"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说明顺序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en-US" altLang="zh-CN" b="1" dirty="0" smtClean="0">
                <a:solidFill>
                  <a:srgbClr val="FF0000"/>
                </a:solidFill>
              </a:rPr>
              <a:t>1.</a:t>
            </a:r>
            <a:r>
              <a:rPr lang="zh-CN" altLang="en-US" b="1" dirty="0" smtClean="0">
                <a:solidFill>
                  <a:srgbClr val="FF0000"/>
                </a:solidFill>
              </a:rPr>
              <a:t>时间顺序：</a:t>
            </a:r>
            <a:r>
              <a:rPr lang="zh-CN" altLang="en-US" b="1" dirty="0" smtClean="0"/>
              <a:t>发生、发展、演变的先后顺序。（朝代、季节、早晚、年月</a:t>
            </a:r>
            <a:r>
              <a:rPr lang="en-US" altLang="zh-CN" b="1" dirty="0" smtClean="0"/>
              <a:t>……</a:t>
            </a:r>
            <a:r>
              <a:rPr lang="zh-CN" altLang="en-US" b="1" dirty="0" smtClean="0"/>
              <a:t>）</a:t>
            </a:r>
            <a:endParaRPr lang="zh-CN" altLang="en-US" b="1" dirty="0" smtClean="0"/>
          </a:p>
          <a:p>
            <a:pPr>
              <a:buNone/>
            </a:pPr>
            <a:r>
              <a:rPr lang="en-US" altLang="zh-CN" b="1" dirty="0" smtClean="0">
                <a:solidFill>
                  <a:srgbClr val="FF0000"/>
                </a:solidFill>
              </a:rPr>
              <a:t>2.</a:t>
            </a:r>
            <a:r>
              <a:rPr lang="zh-CN" altLang="en-US" b="1" dirty="0" smtClean="0">
                <a:solidFill>
                  <a:srgbClr val="FF0000"/>
                </a:solidFill>
              </a:rPr>
              <a:t>空间顺序：</a:t>
            </a:r>
            <a:r>
              <a:rPr lang="zh-CN" altLang="en-US" b="1" dirty="0" smtClean="0"/>
              <a:t>出现地点转移，或明显方位词（从上到下，从前到后，从左到右，从里到外，从外到内</a:t>
            </a:r>
            <a:r>
              <a:rPr lang="en-US" altLang="zh-CN" b="1" dirty="0" smtClean="0"/>
              <a:t>……</a:t>
            </a:r>
            <a:r>
              <a:rPr lang="zh-CN" altLang="en-US" b="1" dirty="0" smtClean="0"/>
              <a:t>）</a:t>
            </a:r>
            <a:endParaRPr lang="zh-CN" altLang="en-US" b="1" dirty="0" smtClean="0"/>
          </a:p>
          <a:p>
            <a:pPr>
              <a:buNone/>
            </a:pPr>
            <a:r>
              <a:rPr lang="en-US" altLang="zh-CN" b="1" dirty="0" smtClean="0">
                <a:solidFill>
                  <a:srgbClr val="FF0000"/>
                </a:solidFill>
              </a:rPr>
              <a:t>3.</a:t>
            </a:r>
            <a:r>
              <a:rPr lang="zh-CN" altLang="en-US" b="1" dirty="0" smtClean="0">
                <a:solidFill>
                  <a:srgbClr val="FF0000"/>
                </a:solidFill>
              </a:rPr>
              <a:t>逻辑顺序：</a:t>
            </a:r>
            <a:r>
              <a:rPr lang="zh-CN" altLang="en-US" b="1" dirty="0" smtClean="0"/>
              <a:t>事物或事理内部联系，人们认知过程、规律。有首先、为什么、原来、因此等标志词。（从现象到本质，从原因到结果，从特点到用途，从概括到具体，从主要到次要，从一般到个别，从总到分</a:t>
            </a:r>
            <a:r>
              <a:rPr lang="en-US" altLang="zh-CN" b="1" dirty="0" smtClean="0"/>
              <a:t>……</a:t>
            </a:r>
            <a:r>
              <a:rPr lang="zh-CN" altLang="en-US" b="1" dirty="0" smtClean="0"/>
              <a:t>）</a:t>
            </a:r>
            <a:endParaRPr lang="zh-CN" altLang="en-US" b="1"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说明顺序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en-US" altLang="zh-CN" b="1" dirty="0" smtClean="0">
                <a:solidFill>
                  <a:srgbClr val="FF0000"/>
                </a:solidFill>
              </a:rPr>
              <a:t>1.</a:t>
            </a:r>
            <a:r>
              <a:rPr lang="zh-CN" altLang="en-US" b="1" dirty="0" smtClean="0">
                <a:solidFill>
                  <a:srgbClr val="FF0000"/>
                </a:solidFill>
              </a:rPr>
              <a:t>时间顺序：</a:t>
            </a:r>
            <a:r>
              <a:rPr lang="zh-CN" altLang="en-US" b="1" dirty="0" smtClean="0"/>
              <a:t>发生、发展、演变的先后顺序。（朝代、季节、早晚、年月</a:t>
            </a:r>
            <a:r>
              <a:rPr lang="en-US" altLang="zh-CN" b="1" dirty="0" smtClean="0"/>
              <a:t>……</a:t>
            </a:r>
            <a:r>
              <a:rPr lang="zh-CN" altLang="en-US" b="1" dirty="0" smtClean="0"/>
              <a:t>）</a:t>
            </a:r>
            <a:endParaRPr lang="zh-CN" altLang="en-US" b="1" dirty="0" smtClean="0"/>
          </a:p>
          <a:p>
            <a:pPr>
              <a:buNone/>
            </a:pPr>
            <a:endParaRPr lang="zh-CN" altLang="en-US" b="1" dirty="0" smtClean="0"/>
          </a:p>
          <a:p>
            <a:pPr algn="ctr">
              <a:buNone/>
            </a:pPr>
            <a:r>
              <a:rPr lang="zh-CN" altLang="en-US" b="1" dirty="0" smtClean="0">
                <a:solidFill>
                  <a:srgbClr val="FF0000"/>
                </a:solidFill>
              </a:rPr>
              <a:t>《景泰蓝的制作》</a:t>
            </a:r>
            <a:endParaRPr lang="zh-CN" altLang="en-US" b="1" dirty="0" smtClean="0"/>
          </a:p>
          <a:p>
            <a:pPr>
              <a:buNone/>
            </a:pPr>
            <a:r>
              <a:rPr lang="zh-CN" altLang="en-US" b="1" dirty="0" smtClean="0"/>
              <a:t>它就是按照景泰蓝的制作过程中“</a:t>
            </a:r>
            <a:r>
              <a:rPr lang="zh-CN" altLang="en-US" b="1" dirty="0" smtClean="0">
                <a:solidFill>
                  <a:srgbClr val="00B050"/>
                </a:solidFill>
              </a:rPr>
              <a:t>做胎――掐丝――烧制――点蓝――烧蓝――打磨――镀金</a:t>
            </a:r>
            <a:r>
              <a:rPr lang="zh-CN" altLang="en-US" b="1" dirty="0" smtClean="0"/>
              <a:t>”的时间顺序来说明的。</a:t>
            </a:r>
            <a:endParaRPr lang="zh-CN" altLang="en-US" b="1" dirty="0" smtClean="0"/>
          </a:p>
          <a:p>
            <a:pPr>
              <a:buNone/>
            </a:pPr>
            <a:endParaRPr lang="zh-CN" altLang="en-US" b="1"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说明顺序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en-US" altLang="zh-CN" b="1" dirty="0" smtClean="0">
                <a:solidFill>
                  <a:srgbClr val="FF0000"/>
                </a:solidFill>
              </a:rPr>
              <a:t>2.</a:t>
            </a:r>
            <a:r>
              <a:rPr lang="zh-CN" altLang="en-US" b="1" dirty="0" smtClean="0">
                <a:solidFill>
                  <a:srgbClr val="FF0000"/>
                </a:solidFill>
              </a:rPr>
              <a:t>空间顺序：</a:t>
            </a:r>
            <a:r>
              <a:rPr lang="zh-CN" altLang="en-US" b="1" dirty="0" smtClean="0"/>
              <a:t>出现地点转移，或明显方位词（从上到下，从前到后，从左到右，从里到外，从外到内</a:t>
            </a:r>
            <a:r>
              <a:rPr lang="en-US" altLang="zh-CN" b="1" dirty="0" smtClean="0"/>
              <a:t>……</a:t>
            </a:r>
            <a:r>
              <a:rPr lang="zh-CN" altLang="en-US" b="1" dirty="0" smtClean="0"/>
              <a:t>）</a:t>
            </a:r>
            <a:endParaRPr lang="zh-CN" altLang="en-US" b="1" dirty="0" smtClean="0"/>
          </a:p>
          <a:p>
            <a:pPr algn="ctr">
              <a:buNone/>
            </a:pPr>
            <a:r>
              <a:rPr lang="zh-CN" altLang="en-US" b="1" dirty="0" smtClean="0">
                <a:solidFill>
                  <a:srgbClr val="FF0000"/>
                </a:solidFill>
              </a:rPr>
              <a:t>《故宫博物院》</a:t>
            </a:r>
            <a:endParaRPr lang="zh-CN" altLang="en-US" b="1" dirty="0" smtClean="0"/>
          </a:p>
          <a:p>
            <a:pPr>
              <a:buNone/>
            </a:pPr>
            <a:r>
              <a:rPr lang="zh-CN" altLang="en-US" b="1" dirty="0" smtClean="0"/>
              <a:t>太和门――太和殿――中和殿――保和殿――</a:t>
            </a:r>
            <a:endParaRPr lang="zh-CN" altLang="en-US" b="1" dirty="0" smtClean="0"/>
          </a:p>
          <a:p>
            <a:pPr>
              <a:buNone/>
            </a:pPr>
            <a:r>
              <a:rPr lang="zh-CN" altLang="en-US" b="1" dirty="0" smtClean="0"/>
              <a:t>乾清宫</a:t>
            </a:r>
            <a:r>
              <a:rPr lang="en-US" altLang="zh-CN" b="1" dirty="0" smtClean="0"/>
              <a:t>——</a:t>
            </a:r>
            <a:r>
              <a:rPr lang="zh-CN" altLang="en-US" b="1" dirty="0" smtClean="0"/>
              <a:t>御花园</a:t>
            </a:r>
            <a:endParaRPr lang="zh-CN" altLang="en-US" b="1"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说明顺序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en-US" altLang="zh-CN" b="1" dirty="0" smtClean="0">
                <a:solidFill>
                  <a:srgbClr val="FF0000"/>
                </a:solidFill>
              </a:rPr>
              <a:t>3.</a:t>
            </a:r>
            <a:r>
              <a:rPr lang="zh-CN" altLang="en-US" b="1" dirty="0" smtClean="0">
                <a:solidFill>
                  <a:srgbClr val="FF0000"/>
                </a:solidFill>
              </a:rPr>
              <a:t>逻辑顺序：</a:t>
            </a:r>
            <a:r>
              <a:rPr lang="zh-CN" altLang="en-US" b="1" dirty="0" smtClean="0"/>
              <a:t>事物或事理内部联系，人们认知过程、规律。有首先、为什么、原来、因此等标志词。（从现象到本质，从原因到结果，从特点到用途，从概括到具体，从主要到次要，从一般到个别，从总到分</a:t>
            </a:r>
            <a:r>
              <a:rPr lang="en-US" altLang="zh-CN" b="1" dirty="0" smtClean="0"/>
              <a:t>……</a:t>
            </a:r>
            <a:r>
              <a:rPr lang="zh-CN" altLang="en-US" b="1" dirty="0" smtClean="0"/>
              <a:t>）</a:t>
            </a:r>
            <a:endParaRPr lang="zh-CN" altLang="en-US" b="1" dirty="0" smtClean="0"/>
          </a:p>
          <a:p>
            <a:pPr algn="ctr">
              <a:buNone/>
            </a:pPr>
            <a:r>
              <a:rPr lang="zh-CN" altLang="en-US" b="1" dirty="0" smtClean="0">
                <a:solidFill>
                  <a:srgbClr val="FF0000"/>
                </a:solidFill>
              </a:rPr>
              <a:t>《死海不死》</a:t>
            </a:r>
            <a:endParaRPr lang="zh-CN" altLang="en-US" b="1" dirty="0" smtClean="0">
              <a:solidFill>
                <a:srgbClr val="FF0000"/>
              </a:solidFill>
            </a:endParaRPr>
          </a:p>
          <a:p>
            <a:pPr algn="l">
              <a:buNone/>
            </a:pPr>
            <a:r>
              <a:rPr lang="zh-CN" altLang="en-US" b="1" dirty="0" smtClean="0">
                <a:solidFill>
                  <a:schemeClr val="tx1"/>
                </a:solidFill>
              </a:rPr>
              <a:t>死海不死的</a:t>
            </a:r>
            <a:r>
              <a:rPr lang="zh-CN" altLang="en-US" b="1" dirty="0" smtClean="0">
                <a:solidFill>
                  <a:srgbClr val="00B050"/>
                </a:solidFill>
              </a:rPr>
              <a:t>主要原因是</a:t>
            </a:r>
            <a:r>
              <a:rPr lang="en-US" altLang="zh-CN" b="1" dirty="0" smtClean="0">
                <a:solidFill>
                  <a:schemeClr val="tx1"/>
                </a:solidFill>
              </a:rPr>
              <a:t>……</a:t>
            </a:r>
            <a:r>
              <a:rPr lang="zh-CN" altLang="en-US" b="1" dirty="0" smtClean="0">
                <a:solidFill>
                  <a:srgbClr val="00B050"/>
                </a:solidFill>
              </a:rPr>
              <a:t>其次是因为</a:t>
            </a:r>
            <a:r>
              <a:rPr lang="en-US" altLang="zh-CN" b="1" dirty="0" smtClean="0">
                <a:solidFill>
                  <a:schemeClr val="tx1"/>
                </a:solidFill>
              </a:rPr>
              <a:t>……</a:t>
            </a:r>
            <a:r>
              <a:rPr lang="zh-CN" altLang="en-US" b="1" dirty="0" smtClean="0">
                <a:solidFill>
                  <a:srgbClr val="00B050"/>
                </a:solidFill>
              </a:rPr>
              <a:t>还有一个原因是</a:t>
            </a:r>
            <a:r>
              <a:rPr lang="en-US" altLang="zh-CN" b="1" dirty="0" smtClean="0">
                <a:solidFill>
                  <a:schemeClr val="tx1"/>
                </a:solidFill>
              </a:rPr>
              <a:t>……</a:t>
            </a:r>
            <a:endParaRPr lang="en-US" altLang="zh-CN" b="1" dirty="0" smtClean="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说明结构</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b="1" dirty="0" smtClean="0">
                <a:solidFill>
                  <a:srgbClr val="FF0000"/>
                </a:solidFill>
              </a:rPr>
              <a:t>1.总分式</a:t>
            </a:r>
            <a:endParaRPr b="1" dirty="0" smtClean="0"/>
          </a:p>
          <a:p>
            <a:pPr>
              <a:buNone/>
            </a:pPr>
            <a:r>
              <a:rPr b="1" dirty="0" smtClean="0"/>
              <a:t>（1）</a:t>
            </a:r>
            <a:r>
              <a:rPr b="1" dirty="0" smtClean="0">
                <a:solidFill>
                  <a:srgbClr val="00B050"/>
                </a:solidFill>
              </a:rPr>
              <a:t>总——分</a:t>
            </a:r>
            <a:r>
              <a:rPr b="1" dirty="0" smtClean="0"/>
              <a:t>，如《苏州园林》（先总体的概括，再分说。结尾没有总结性的语言）</a:t>
            </a:r>
            <a:endParaRPr b="1" dirty="0" smtClean="0"/>
          </a:p>
          <a:p>
            <a:pPr>
              <a:buNone/>
            </a:pPr>
            <a:r>
              <a:rPr b="1" dirty="0" smtClean="0"/>
              <a:t>（2）</a:t>
            </a:r>
            <a:r>
              <a:rPr b="1" dirty="0" smtClean="0">
                <a:solidFill>
                  <a:srgbClr val="00B050"/>
                </a:solidFill>
              </a:rPr>
              <a:t>总——分——总</a:t>
            </a:r>
            <a:r>
              <a:rPr b="1" dirty="0" smtClean="0"/>
              <a:t>，如《故宫博物院》(先总体的概括，再具体来说，最后再总结）</a:t>
            </a:r>
            <a:endParaRPr b="1" dirty="0" smtClean="0"/>
          </a:p>
          <a:p>
            <a:pPr>
              <a:buNone/>
            </a:pPr>
            <a:r>
              <a:rPr b="1" dirty="0" smtClean="0"/>
              <a:t>（3）</a:t>
            </a:r>
            <a:r>
              <a:rPr b="1" dirty="0" smtClean="0">
                <a:solidFill>
                  <a:srgbClr val="00B050"/>
                </a:solidFill>
              </a:rPr>
              <a:t>分——总</a:t>
            </a:r>
            <a:r>
              <a:rPr b="1" dirty="0" smtClean="0"/>
              <a:t>。</a:t>
            </a:r>
            <a:endParaRPr b="1"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说明结构</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en-US" b="1" dirty="0" smtClean="0">
                <a:solidFill>
                  <a:srgbClr val="FF0000"/>
                </a:solidFill>
              </a:rPr>
              <a:t>2</a:t>
            </a:r>
            <a:r>
              <a:rPr b="1" dirty="0" smtClean="0">
                <a:solidFill>
                  <a:srgbClr val="FF0000"/>
                </a:solidFill>
              </a:rPr>
              <a:t>.递进式</a:t>
            </a:r>
            <a:endParaRPr b="1" dirty="0" smtClean="0">
              <a:solidFill>
                <a:srgbClr val="FF0000"/>
              </a:solidFill>
            </a:endParaRPr>
          </a:p>
          <a:p>
            <a:pPr>
              <a:buNone/>
            </a:pPr>
            <a:r>
              <a:rPr b="1" dirty="0" smtClean="0">
                <a:solidFill>
                  <a:schemeClr val="tx1"/>
                </a:solidFill>
              </a:rPr>
              <a:t>（事理说明文常用的结构形式）各层之间的关系是由</a:t>
            </a:r>
            <a:r>
              <a:rPr b="1" dirty="0" smtClean="0">
                <a:solidFill>
                  <a:srgbClr val="00B050"/>
                </a:solidFill>
              </a:rPr>
              <a:t>浅入深、由表及里、由现象到本质</a:t>
            </a:r>
            <a:r>
              <a:rPr b="1" dirty="0" smtClean="0">
                <a:solidFill>
                  <a:schemeClr val="tx1"/>
                </a:solidFill>
              </a:rPr>
              <a:t>。各层之间的关系是递进的。如《向沙漠进军》。 递进结构的主要形式有： ①现象——本质； ②特点——用途； ③原因——结果； ④整体——部分； ⑤主要——次要； ⑥概括——具体。</a:t>
            </a:r>
            <a:endParaRPr b="1" dirty="0" smtClean="0">
              <a:solidFill>
                <a:schemeClr val="tx1"/>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说明结构</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en-US" b="1" dirty="0" smtClean="0">
                <a:solidFill>
                  <a:srgbClr val="FF0000"/>
                </a:solidFill>
              </a:rPr>
              <a:t>3</a:t>
            </a:r>
            <a:r>
              <a:rPr b="1" dirty="0" smtClean="0">
                <a:solidFill>
                  <a:srgbClr val="FF0000"/>
                </a:solidFill>
              </a:rPr>
              <a:t>.</a:t>
            </a:r>
            <a:r>
              <a:rPr lang="zh-CN" b="1" dirty="0" smtClean="0">
                <a:solidFill>
                  <a:srgbClr val="FF0000"/>
                </a:solidFill>
              </a:rPr>
              <a:t>连贯式</a:t>
            </a:r>
            <a:endParaRPr b="1" dirty="0" smtClean="0">
              <a:solidFill>
                <a:srgbClr val="FF0000"/>
              </a:solidFill>
            </a:endParaRPr>
          </a:p>
          <a:p>
            <a:pPr algn="ctr">
              <a:buNone/>
            </a:pPr>
            <a:r>
              <a:rPr lang="zh-CN" b="1" dirty="0" smtClean="0">
                <a:solidFill>
                  <a:schemeClr val="tx1"/>
                </a:solidFill>
              </a:rPr>
              <a:t>时间顺序</a:t>
            </a:r>
            <a:endParaRPr b="1" dirty="0" smtClean="0">
              <a:solidFill>
                <a:schemeClr val="tx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说明结构</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en-US" b="1" dirty="0" smtClean="0">
                <a:solidFill>
                  <a:srgbClr val="FF0000"/>
                </a:solidFill>
              </a:rPr>
              <a:t>4</a:t>
            </a:r>
            <a:r>
              <a:rPr b="1" dirty="0" smtClean="0">
                <a:solidFill>
                  <a:srgbClr val="FF0000"/>
                </a:solidFill>
              </a:rPr>
              <a:t>.</a:t>
            </a:r>
            <a:r>
              <a:rPr lang="zh-CN" b="1" dirty="0" smtClean="0">
                <a:solidFill>
                  <a:srgbClr val="FF0000"/>
                </a:solidFill>
              </a:rPr>
              <a:t>并列式</a:t>
            </a:r>
            <a:endParaRPr lang="zh-CN" b="1" dirty="0" smtClean="0">
              <a:solidFill>
                <a:srgbClr val="FF0000"/>
              </a:solidFill>
            </a:endParaRPr>
          </a:p>
          <a:p>
            <a:pPr>
              <a:buNone/>
            </a:pPr>
            <a:r>
              <a:rPr lang="zh-CN" b="1" dirty="0" smtClean="0">
                <a:solidFill>
                  <a:schemeClr val="tx1"/>
                </a:solidFill>
              </a:rPr>
              <a:t>文章各部分的内容没有主次轻重之分。</a:t>
            </a:r>
            <a:endParaRPr lang="zh-CN" b="1" dirty="0" smtClean="0">
              <a:solidFill>
                <a:schemeClr val="tx1"/>
              </a:solidFill>
            </a:endParaRPr>
          </a:p>
          <a:p>
            <a:pPr algn="ctr">
              <a:buNone/>
            </a:pPr>
            <a:r>
              <a:rPr lang="zh-CN" b="1" dirty="0" smtClean="0">
                <a:solidFill>
                  <a:srgbClr val="FF0000"/>
                </a:solidFill>
              </a:rPr>
              <a:t>《论读书》</a:t>
            </a:r>
            <a:endParaRPr lang="zh-CN" b="1" dirty="0" smtClean="0">
              <a:solidFill>
                <a:schemeClr val="tx1"/>
              </a:solidFill>
            </a:endParaRPr>
          </a:p>
          <a:p>
            <a:pPr>
              <a:buNone/>
            </a:pPr>
            <a:r>
              <a:rPr lang="zh-CN" b="1" dirty="0" smtClean="0">
                <a:solidFill>
                  <a:schemeClr val="tx1"/>
                </a:solidFill>
              </a:rPr>
              <a:t>三个部分分别谈到了</a:t>
            </a:r>
            <a:r>
              <a:rPr lang="zh-CN" b="1" dirty="0" smtClean="0">
                <a:solidFill>
                  <a:srgbClr val="00B050"/>
                </a:solidFill>
              </a:rPr>
              <a:t>读书的目的、读书的方法、读书的好处</a:t>
            </a:r>
            <a:r>
              <a:rPr lang="zh-CN" b="1" dirty="0" smtClean="0">
                <a:solidFill>
                  <a:schemeClr val="tx1"/>
                </a:solidFill>
              </a:rPr>
              <a:t>,就是采用并列的结构</a:t>
            </a:r>
            <a:endParaRPr lang="zh-CN" b="1" dirty="0" smtClean="0">
              <a:solidFill>
                <a:schemeClr val="tx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说明开头作用</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b="1" dirty="0" smtClean="0">
                <a:solidFill>
                  <a:srgbClr val="FF0000"/>
                </a:solidFill>
              </a:rPr>
              <a:t>解题思路</a:t>
            </a:r>
            <a:r>
              <a:rPr lang="en-US" altLang="zh-CN" b="1" dirty="0" smtClean="0">
                <a:solidFill>
                  <a:srgbClr val="FF0000"/>
                </a:solidFill>
              </a:rPr>
              <a:t>:</a:t>
            </a:r>
            <a:r>
              <a:rPr lang="zh-CN" altLang="en-US" b="1" dirty="0" smtClean="0">
                <a:solidFill>
                  <a:schemeClr val="tx1"/>
                </a:solidFill>
              </a:rPr>
              <a:t>引</a:t>
            </a:r>
            <a:r>
              <a:rPr lang="en-US" altLang="zh-CN" b="1" dirty="0" smtClean="0">
                <a:solidFill>
                  <a:schemeClr val="tx1"/>
                </a:solidFill>
              </a:rPr>
              <a:t>+</a:t>
            </a:r>
            <a:r>
              <a:rPr lang="zh-CN" altLang="en-US" b="1" dirty="0" smtClean="0">
                <a:solidFill>
                  <a:schemeClr val="tx1"/>
                </a:solidFill>
              </a:rPr>
              <a:t>趣</a:t>
            </a:r>
            <a:endParaRPr lang="zh-CN" altLang="en-US" b="1" dirty="0" smtClean="0">
              <a:solidFill>
                <a:schemeClr val="tx1"/>
              </a:solidFill>
            </a:endParaRPr>
          </a:p>
          <a:p>
            <a:pPr>
              <a:buNone/>
            </a:pPr>
            <a:r>
              <a:rPr lang="zh-CN" altLang="en-US" b="1" dirty="0" smtClean="0">
                <a:solidFill>
                  <a:srgbClr val="FF0000"/>
                </a:solidFill>
              </a:rPr>
              <a:t>答题模式</a:t>
            </a:r>
            <a:r>
              <a:rPr lang="en-US" altLang="zh-CN" b="1" dirty="0" smtClean="0">
                <a:solidFill>
                  <a:schemeClr val="tx1"/>
                </a:solidFill>
              </a:rPr>
              <a:t>——</a:t>
            </a:r>
            <a:r>
              <a:rPr lang="zh-CN" altLang="en-US" b="1" dirty="0" smtClean="0">
                <a:solidFill>
                  <a:schemeClr val="tx1"/>
                </a:solidFill>
              </a:rPr>
              <a:t>答：开头作用是①引出说明对象：②引出说明对象的特征：③</a:t>
            </a:r>
            <a:r>
              <a:rPr lang="zh-CN" altLang="en-US" b="1" dirty="0" smtClean="0">
                <a:sym typeface="+mn-ea"/>
              </a:rPr>
              <a:t>手法（说明方法、修辞手法等）</a:t>
            </a:r>
            <a:r>
              <a:rPr lang="en-US" altLang="zh-CN" b="1" dirty="0" smtClean="0">
                <a:sym typeface="+mn-ea"/>
              </a:rPr>
              <a:t>+</a:t>
            </a:r>
            <a:r>
              <a:rPr lang="zh-CN" altLang="en-US" b="1" dirty="0" smtClean="0">
                <a:sym typeface="+mn-ea"/>
              </a:rPr>
              <a:t>作用④设置悬念，吸引读者阅读兴趣。</a:t>
            </a:r>
            <a:endParaRPr lang="zh-CN" altLang="en-US" b="1" dirty="0" smtClean="0">
              <a:sym typeface="+mn-ea"/>
            </a:endParaRPr>
          </a:p>
          <a:p>
            <a:pPr>
              <a:buNone/>
            </a:pPr>
            <a:r>
              <a:rPr lang="zh-CN" altLang="en-US" b="1" dirty="0" smtClean="0">
                <a:solidFill>
                  <a:srgbClr val="FF0000"/>
                </a:solidFill>
                <a:sym typeface="+mn-ea"/>
              </a:rPr>
              <a:t>例题：</a:t>
            </a:r>
            <a:r>
              <a:rPr lang="zh-CN" altLang="en-US" b="1" dirty="0" smtClean="0">
                <a:sym typeface="+mn-ea"/>
              </a:rPr>
              <a:t>豆腐，有着最中国的口味，也有着最中国的意味。</a:t>
            </a:r>
            <a:endParaRPr lang="zh-CN" altLang="en-US" b="1" dirty="0" smtClean="0">
              <a:sym typeface="+mn-ea"/>
            </a:endParaRPr>
          </a:p>
          <a:p>
            <a:pPr>
              <a:buNone/>
            </a:pPr>
            <a:r>
              <a:rPr lang="zh-CN" altLang="en-US" b="1" dirty="0" smtClean="0">
                <a:solidFill>
                  <a:srgbClr val="FF0000"/>
                </a:solidFill>
                <a:sym typeface="+mn-ea"/>
              </a:rPr>
              <a:t>答</a:t>
            </a:r>
            <a:r>
              <a:rPr lang="en-US" altLang="zh-CN" b="1" dirty="0" smtClean="0">
                <a:solidFill>
                  <a:srgbClr val="FF0000"/>
                </a:solidFill>
                <a:sym typeface="+mn-ea"/>
              </a:rPr>
              <a:t>:</a:t>
            </a:r>
            <a:r>
              <a:rPr lang="zh-CN" altLang="en-US" b="1" dirty="0" smtClean="0">
                <a:sym typeface="+mn-ea"/>
              </a:rPr>
              <a:t>作用是①引出说明对象：豆腐。②引出说明对象特征：豆腐最具中国口味和中国意味。③设置悬念，吸引读者阅读兴趣。</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1000132"/>
          </a:xfrm>
        </p:spPr>
        <p:txBody>
          <a:bodyPr>
            <a:normAutofit/>
          </a:bodyPr>
          <a:lstStyle/>
          <a:p>
            <a:r>
              <a:rPr lang="zh-CN" altLang="en-US" sz="3600" b="1" dirty="0" smtClean="0">
                <a:solidFill>
                  <a:srgbClr val="2025FC"/>
                </a:solidFill>
              </a:rPr>
              <a:t>找说明对象</a:t>
            </a:r>
            <a:endParaRPr lang="zh-CN" altLang="en-US" sz="3600" b="1" dirty="0">
              <a:solidFill>
                <a:srgbClr val="2025FC"/>
              </a:solidFill>
            </a:endParaRPr>
          </a:p>
        </p:txBody>
      </p:sp>
      <p:sp>
        <p:nvSpPr>
          <p:cNvPr id="3" name="内容占位符 2"/>
          <p:cNvSpPr>
            <a:spLocks noGrp="1"/>
          </p:cNvSpPr>
          <p:nvPr>
            <p:ph idx="1"/>
          </p:nvPr>
        </p:nvSpPr>
        <p:spPr>
          <a:xfrm>
            <a:off x="214282" y="928670"/>
            <a:ext cx="8715436" cy="5715040"/>
          </a:xfrm>
        </p:spPr>
        <p:txBody>
          <a:bodyPr>
            <a:normAutofit/>
          </a:bodyPr>
          <a:lstStyle/>
          <a:p>
            <a:pPr>
              <a:buNone/>
            </a:pPr>
            <a:r>
              <a:rPr lang="zh-CN" altLang="en-US" sz="2800" b="1" dirty="0" smtClean="0"/>
              <a:t>一、</a:t>
            </a:r>
            <a:r>
              <a:rPr lang="zh-CN" altLang="en-US" sz="2800" b="1" dirty="0" smtClean="0">
                <a:solidFill>
                  <a:srgbClr val="FF0000"/>
                </a:solidFill>
              </a:rPr>
              <a:t>事物</a:t>
            </a:r>
            <a:r>
              <a:rPr lang="zh-CN" altLang="en-US" sz="2800" b="1" dirty="0" smtClean="0"/>
              <a:t>说明文：一看</a:t>
            </a:r>
            <a:r>
              <a:rPr lang="zh-CN" altLang="en-US" sz="2800" b="1" dirty="0" smtClean="0">
                <a:solidFill>
                  <a:srgbClr val="FF0000"/>
                </a:solidFill>
              </a:rPr>
              <a:t>题目</a:t>
            </a:r>
            <a:r>
              <a:rPr lang="zh-CN" altLang="en-US" sz="2800" b="1" dirty="0" smtClean="0"/>
              <a:t>，二看</a:t>
            </a:r>
            <a:r>
              <a:rPr lang="zh-CN" altLang="en-US" sz="2800" b="1" dirty="0" smtClean="0">
                <a:solidFill>
                  <a:srgbClr val="FF0000"/>
                </a:solidFill>
              </a:rPr>
              <a:t>开头</a:t>
            </a:r>
            <a:r>
              <a:rPr lang="zh-CN" altLang="en-US" sz="2800" b="1" dirty="0" smtClean="0"/>
              <a:t>。</a:t>
            </a:r>
            <a:endParaRPr lang="en-US" altLang="zh-CN" sz="2800" b="1" dirty="0" smtClean="0"/>
          </a:p>
          <a:p>
            <a:pPr>
              <a:buNone/>
            </a:pPr>
            <a:r>
              <a:rPr lang="zh-CN" altLang="en-US" sz="2800" b="1" dirty="0" smtClean="0">
                <a:solidFill>
                  <a:srgbClr val="FF0000"/>
                </a:solidFill>
              </a:rPr>
              <a:t>例</a:t>
            </a:r>
            <a:r>
              <a:rPr lang="en-US" altLang="zh-CN" sz="2800" b="1" dirty="0" smtClean="0">
                <a:solidFill>
                  <a:srgbClr val="FF0000"/>
                </a:solidFill>
              </a:rPr>
              <a:t>1</a:t>
            </a:r>
            <a:r>
              <a:rPr lang="zh-CN" altLang="en-US" sz="2800" b="1" dirty="0" smtClean="0">
                <a:solidFill>
                  <a:srgbClr val="FF0000"/>
                </a:solidFill>
              </a:rPr>
              <a:t>：</a:t>
            </a:r>
            <a:r>
              <a:rPr lang="en-US" altLang="zh-CN" sz="2800" b="1" dirty="0" smtClean="0"/>
              <a:t>《</a:t>
            </a:r>
            <a:r>
              <a:rPr lang="zh-CN" altLang="en-US" sz="2800" b="1" dirty="0" smtClean="0"/>
              <a:t>凶手</a:t>
            </a:r>
            <a:r>
              <a:rPr lang="en-US" altLang="zh-CN" sz="2800" b="1" dirty="0" err="1" smtClean="0"/>
              <a:t>wifi</a:t>
            </a:r>
            <a:r>
              <a:rPr lang="en-US" altLang="zh-CN" sz="2800" b="1" dirty="0" smtClean="0"/>
              <a:t>》《</a:t>
            </a:r>
            <a:r>
              <a:rPr lang="zh-CN" altLang="en-US" sz="2800" b="1" dirty="0" smtClean="0"/>
              <a:t>中国第五大发明</a:t>
            </a:r>
            <a:r>
              <a:rPr lang="en-US" altLang="zh-CN" sz="2800" b="1" dirty="0" smtClean="0"/>
              <a:t>——</a:t>
            </a:r>
            <a:r>
              <a:rPr lang="zh-CN" altLang="en-US" sz="2800" b="1" dirty="0" smtClean="0"/>
              <a:t>汉字</a:t>
            </a:r>
            <a:r>
              <a:rPr lang="en-US" altLang="zh-CN" sz="2800" b="1" dirty="0" smtClean="0"/>
              <a:t>》</a:t>
            </a:r>
            <a:endParaRPr lang="en-US" altLang="zh-CN" sz="2800" b="1" dirty="0" smtClean="0"/>
          </a:p>
          <a:p>
            <a:pPr>
              <a:buNone/>
            </a:pPr>
            <a:r>
              <a:rPr lang="zh-CN" altLang="en-US" sz="2800" b="1" dirty="0" smtClean="0">
                <a:solidFill>
                  <a:srgbClr val="FF0000"/>
                </a:solidFill>
              </a:rPr>
              <a:t>例</a:t>
            </a:r>
            <a:r>
              <a:rPr lang="en-US" altLang="zh-CN" sz="2800" b="1" dirty="0" smtClean="0">
                <a:solidFill>
                  <a:srgbClr val="FF0000"/>
                </a:solidFill>
              </a:rPr>
              <a:t>2</a:t>
            </a:r>
            <a:r>
              <a:rPr lang="zh-CN" altLang="en-US" sz="2800" b="1" dirty="0" smtClean="0">
                <a:solidFill>
                  <a:srgbClr val="FF0000"/>
                </a:solidFill>
              </a:rPr>
              <a:t>：</a:t>
            </a:r>
            <a:r>
              <a:rPr lang="zh-CN" altLang="en-US" sz="2800" b="1" dirty="0" smtClean="0"/>
              <a:t>如今，随着智能手机的普及，蓝牙技术已成为标配被放置其中，其应用场景一直不断扩展，游戏、娱乐、工作等都有蓝牙功能的参与。蓝牙的发展迅猛，让人好奇为何这项技术能如此火爆？</a:t>
            </a:r>
            <a:endParaRPr lang="zh-CN" altLang="en-US" sz="28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说明中间段作用</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rPr>
              <a:t>答题</a:t>
            </a:r>
            <a:r>
              <a:rPr lang="zh-CN" altLang="en-US" b="1" dirty="0" smtClean="0">
                <a:solidFill>
                  <a:srgbClr val="FF0000"/>
                </a:solidFill>
              </a:rPr>
              <a:t>模式</a:t>
            </a:r>
            <a:r>
              <a:rPr lang="en-US" altLang="zh-CN" b="1" dirty="0" smtClean="0">
                <a:solidFill>
                  <a:schemeClr val="tx1"/>
                </a:solidFill>
              </a:rPr>
              <a:t>——</a:t>
            </a:r>
            <a:r>
              <a:rPr lang="zh-CN" altLang="en-US" b="1" dirty="0" smtClean="0">
                <a:solidFill>
                  <a:schemeClr val="tx1"/>
                </a:solidFill>
              </a:rPr>
              <a:t>答：作用是①内容：概括该段主要内容。②结构：过渡段，承上启下，既承接了上文的</a:t>
            </a:r>
            <a:r>
              <a:rPr lang="en-US" altLang="zh-CN" b="1" dirty="0" smtClean="0">
                <a:solidFill>
                  <a:schemeClr val="tx1"/>
                </a:solidFill>
              </a:rPr>
              <a:t>……</a:t>
            </a:r>
            <a:r>
              <a:rPr lang="zh-CN" altLang="en-US" b="1" dirty="0" smtClean="0">
                <a:solidFill>
                  <a:schemeClr val="tx1"/>
                </a:solidFill>
              </a:rPr>
              <a:t>又引出了下文的</a:t>
            </a:r>
            <a:r>
              <a:rPr lang="en-US" altLang="zh-CN" b="1" dirty="0" smtClean="0">
                <a:solidFill>
                  <a:schemeClr val="tx1"/>
                </a:solidFill>
              </a:rPr>
              <a:t>……</a:t>
            </a:r>
            <a:endParaRPr lang="zh-CN" altLang="en-US" b="1" dirty="0" smtClean="0">
              <a:solidFill>
                <a:schemeClr val="tx1"/>
              </a:solidFill>
            </a:endParaRPr>
          </a:p>
          <a:p>
            <a:pPr>
              <a:buNone/>
            </a:pPr>
            <a:r>
              <a:rPr lang="zh-CN" altLang="en-US" b="1" dirty="0" smtClean="0">
                <a:solidFill>
                  <a:srgbClr val="FF0000"/>
                </a:solidFill>
                <a:sym typeface="+mn-ea"/>
              </a:rPr>
              <a:t>例题：</a:t>
            </a:r>
            <a:r>
              <a:rPr lang="en-US" altLang="zh-CN" b="1" dirty="0" smtClean="0">
                <a:solidFill>
                  <a:schemeClr val="tx1"/>
                </a:solidFill>
                <a:sym typeface="+mn-ea"/>
              </a:rPr>
              <a:t>……</a:t>
            </a:r>
            <a:r>
              <a:rPr lang="zh-CN" altLang="en-US" b="1" dirty="0" smtClean="0">
                <a:solidFill>
                  <a:schemeClr val="tx1"/>
                </a:solidFill>
                <a:sym typeface="+mn-ea"/>
              </a:rPr>
              <a:t>中国石拱桥不但形式优美，而且结构坚固</a:t>
            </a:r>
            <a:r>
              <a:rPr lang="en-US" altLang="zh-CN" b="1" dirty="0" smtClean="0">
                <a:solidFill>
                  <a:schemeClr val="tx1"/>
                </a:solidFill>
                <a:sym typeface="+mn-ea"/>
              </a:rPr>
              <a:t>……</a:t>
            </a:r>
            <a:endParaRPr lang="zh-CN" altLang="en-US" b="1" dirty="0" smtClean="0">
              <a:solidFill>
                <a:schemeClr val="tx1"/>
              </a:solidFill>
              <a:sym typeface="+mn-ea"/>
            </a:endParaRPr>
          </a:p>
          <a:p>
            <a:pPr>
              <a:buNone/>
            </a:pPr>
            <a:r>
              <a:rPr lang="zh-CN" altLang="en-US" b="1" dirty="0" smtClean="0">
                <a:solidFill>
                  <a:srgbClr val="FF0000"/>
                </a:solidFill>
                <a:sym typeface="+mn-ea"/>
              </a:rPr>
              <a:t>答</a:t>
            </a:r>
            <a:r>
              <a:rPr lang="en-US" altLang="zh-CN" b="1" dirty="0" smtClean="0">
                <a:solidFill>
                  <a:srgbClr val="FF0000"/>
                </a:solidFill>
                <a:sym typeface="+mn-ea"/>
              </a:rPr>
              <a:t>:</a:t>
            </a:r>
            <a:r>
              <a:rPr lang="zh-CN" altLang="en-US" b="1" dirty="0" smtClean="0">
                <a:sym typeface="+mn-ea"/>
              </a:rPr>
              <a:t>作用是①内容：点明中国石拱桥</a:t>
            </a:r>
            <a:r>
              <a:rPr lang="en-US" altLang="zh-CN" b="1" dirty="0" smtClean="0">
                <a:sym typeface="+mn-ea"/>
              </a:rPr>
              <a:t>“</a:t>
            </a:r>
            <a:r>
              <a:rPr lang="zh-CN" altLang="en-US" b="1" dirty="0" smtClean="0">
                <a:sym typeface="+mn-ea"/>
              </a:rPr>
              <a:t>形式优美</a:t>
            </a:r>
            <a:r>
              <a:rPr lang="en-US" altLang="zh-CN" b="1" dirty="0" smtClean="0">
                <a:sym typeface="+mn-ea"/>
              </a:rPr>
              <a:t>”“</a:t>
            </a:r>
            <a:r>
              <a:rPr lang="zh-CN" altLang="en-US" b="1" dirty="0" smtClean="0">
                <a:sym typeface="+mn-ea"/>
              </a:rPr>
              <a:t>结构坚固</a:t>
            </a:r>
            <a:r>
              <a:rPr lang="en-US" altLang="zh-CN" b="1" dirty="0" smtClean="0">
                <a:sym typeface="+mn-ea"/>
              </a:rPr>
              <a:t>”</a:t>
            </a:r>
            <a:r>
              <a:rPr lang="zh-CN" altLang="en-US" b="1" dirty="0" smtClean="0">
                <a:sym typeface="+mn-ea"/>
              </a:rPr>
              <a:t>两大特点。②结构：过渡段，承上启下，既承接了上文写中国石拱桥形式优美 特点，又引出了下文写石拱桥结构坚固的特点。</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说明结尾作用</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fontScale="97500"/>
          </a:bodyPr>
          <a:lstStyle/>
          <a:p>
            <a:pPr>
              <a:buNone/>
            </a:pPr>
            <a:r>
              <a:rPr lang="zh-CN" altLang="en-US" b="1" dirty="0" smtClean="0">
                <a:solidFill>
                  <a:srgbClr val="FF0000"/>
                </a:solidFill>
              </a:rPr>
              <a:t>答题</a:t>
            </a:r>
            <a:r>
              <a:rPr lang="zh-CN" altLang="en-US" b="1" dirty="0" smtClean="0">
                <a:solidFill>
                  <a:srgbClr val="FF0000"/>
                </a:solidFill>
              </a:rPr>
              <a:t>模式</a:t>
            </a:r>
            <a:r>
              <a:rPr lang="en-US" altLang="zh-CN" b="1" dirty="0" smtClean="0">
                <a:solidFill>
                  <a:schemeClr val="tx1"/>
                </a:solidFill>
              </a:rPr>
              <a:t>——</a:t>
            </a:r>
            <a:r>
              <a:rPr lang="zh-CN" altLang="en-US" b="1" dirty="0" smtClean="0">
                <a:solidFill>
                  <a:schemeClr val="tx1"/>
                </a:solidFill>
              </a:rPr>
              <a:t>答：作用是①总结全文，首尾呼应。②手法（说明方法、修辞等）</a:t>
            </a:r>
            <a:r>
              <a:rPr lang="en-US" altLang="zh-CN" b="1" dirty="0" smtClean="0">
                <a:solidFill>
                  <a:schemeClr val="tx1"/>
                </a:solidFill>
              </a:rPr>
              <a:t>+</a:t>
            </a:r>
            <a:r>
              <a:rPr lang="zh-CN" altLang="en-US" b="1" dirty="0" smtClean="0">
                <a:solidFill>
                  <a:schemeClr val="tx1"/>
                </a:solidFill>
              </a:rPr>
              <a:t>作用。③紧扣内容提出一个思考价值的问题。④根据实情作答。</a:t>
            </a:r>
            <a:endParaRPr lang="zh-CN" altLang="en-US" b="1" dirty="0" smtClean="0">
              <a:solidFill>
                <a:schemeClr val="tx1"/>
              </a:solidFill>
            </a:endParaRPr>
          </a:p>
          <a:p>
            <a:pPr>
              <a:buNone/>
            </a:pPr>
            <a:r>
              <a:rPr lang="zh-CN" altLang="en-US" b="1" dirty="0" smtClean="0">
                <a:solidFill>
                  <a:srgbClr val="FF0000"/>
                </a:solidFill>
                <a:sym typeface="+mn-ea"/>
              </a:rPr>
              <a:t>例题：</a:t>
            </a:r>
            <a:r>
              <a:rPr lang="zh-CN" altLang="en-US" b="1" dirty="0" smtClean="0">
                <a:solidFill>
                  <a:schemeClr val="tx1"/>
                </a:solidFill>
                <a:sym typeface="+mn-ea"/>
              </a:rPr>
              <a:t>中国汉字具有英文字母无法比拟的神韵和灵性，它就像一个宝盒，珍藏着中华文化的博大精深。让我们一起热爱汉字吧！</a:t>
            </a:r>
            <a:endParaRPr lang="zh-CN" altLang="en-US" b="1" dirty="0" smtClean="0">
              <a:solidFill>
                <a:schemeClr val="tx1"/>
              </a:solidFill>
              <a:sym typeface="+mn-ea"/>
            </a:endParaRPr>
          </a:p>
          <a:p>
            <a:pPr>
              <a:buNone/>
            </a:pPr>
            <a:r>
              <a:rPr lang="zh-CN" altLang="en-US" b="1" dirty="0" smtClean="0">
                <a:solidFill>
                  <a:srgbClr val="FF0000"/>
                </a:solidFill>
                <a:sym typeface="+mn-ea"/>
              </a:rPr>
              <a:t>答</a:t>
            </a:r>
            <a:r>
              <a:rPr lang="en-US" altLang="zh-CN" b="1" dirty="0" smtClean="0">
                <a:solidFill>
                  <a:srgbClr val="FF0000"/>
                </a:solidFill>
                <a:sym typeface="+mn-ea"/>
              </a:rPr>
              <a:t>:</a:t>
            </a:r>
            <a:r>
              <a:rPr lang="zh-CN" altLang="en-US" b="1" dirty="0" smtClean="0">
                <a:sym typeface="+mn-ea"/>
              </a:rPr>
              <a:t>作用是①总结全文，首尾呼应。②运用比喻修辞，把汉字比作宝盒，突出汉字呈现中华文化这一特点。使用作比较说明方法，把英文字母和汉字加以比较，突出强调汉字有神韵和灵性的特点，使说明更加具体深刻。③有号召作用，呼吁中国人热爱中华汉字。</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提取信息</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b="1" dirty="0" smtClean="0">
                <a:solidFill>
                  <a:srgbClr val="FF0000"/>
                </a:solidFill>
              </a:rPr>
              <a:t>解题思路</a:t>
            </a:r>
            <a:r>
              <a:rPr lang="en-US" altLang="zh-CN" b="1" dirty="0" smtClean="0">
                <a:solidFill>
                  <a:srgbClr val="FF0000"/>
                </a:solidFill>
              </a:rPr>
              <a:t>:</a:t>
            </a:r>
            <a:r>
              <a:rPr lang="zh-CN" altLang="en-US" b="1" dirty="0" smtClean="0">
                <a:solidFill>
                  <a:schemeClr val="tx1"/>
                </a:solidFill>
              </a:rPr>
              <a:t>锁定区域</a:t>
            </a:r>
            <a:r>
              <a:rPr lang="en-US" altLang="zh-CN" b="1" dirty="0" smtClean="0">
                <a:solidFill>
                  <a:schemeClr val="tx1"/>
                </a:solidFill>
              </a:rPr>
              <a:t>+</a:t>
            </a:r>
            <a:r>
              <a:rPr lang="zh-CN" altLang="en-US" b="1" dirty="0" smtClean="0">
                <a:solidFill>
                  <a:schemeClr val="tx1"/>
                </a:solidFill>
              </a:rPr>
              <a:t>提炼概括</a:t>
            </a:r>
            <a:endParaRPr lang="zh-CN" altLang="en-US" b="1" dirty="0" smtClean="0">
              <a:solidFill>
                <a:schemeClr val="tx1"/>
              </a:solidFill>
            </a:endParaRPr>
          </a:p>
          <a:p>
            <a:pPr>
              <a:buNone/>
            </a:pPr>
            <a:endParaRPr lang="zh-CN" altLang="en-US" b="1" dirty="0" smtClean="0">
              <a:solidFill>
                <a:schemeClr val="tx1"/>
              </a:solidFill>
            </a:endParaRPr>
          </a:p>
          <a:p>
            <a:pPr>
              <a:buNone/>
            </a:pPr>
            <a:r>
              <a:rPr lang="zh-CN" altLang="en-US" b="1" dirty="0" smtClean="0">
                <a:solidFill>
                  <a:srgbClr val="FF0000"/>
                </a:solidFill>
                <a:sym typeface="+mn-ea"/>
              </a:rPr>
              <a:t>例题：</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内容概括</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b="1" dirty="0" smtClean="0">
                <a:solidFill>
                  <a:srgbClr val="FF0000"/>
                </a:solidFill>
              </a:rPr>
              <a:t>解题思路</a:t>
            </a:r>
            <a:r>
              <a:rPr lang="en-US" altLang="zh-CN" b="1" dirty="0" smtClean="0">
                <a:solidFill>
                  <a:srgbClr val="FF0000"/>
                </a:solidFill>
              </a:rPr>
              <a:t>:</a:t>
            </a:r>
            <a:endParaRPr lang="en-US" altLang="zh-CN" b="1" dirty="0" smtClean="0">
              <a:solidFill>
                <a:srgbClr val="FF0000"/>
              </a:solidFill>
            </a:endParaRPr>
          </a:p>
          <a:p>
            <a:pPr>
              <a:buNone/>
            </a:pPr>
            <a:r>
              <a:rPr lang="en-US" b="1" dirty="0" smtClean="0">
                <a:solidFill>
                  <a:schemeClr val="tx1"/>
                </a:solidFill>
              </a:rPr>
              <a:t>1.</a:t>
            </a:r>
            <a:r>
              <a:rPr lang="zh-CN" altLang="en-US" b="1" dirty="0" smtClean="0">
                <a:solidFill>
                  <a:schemeClr val="tx1"/>
                </a:solidFill>
              </a:rPr>
              <a:t>直接摘录中心句</a:t>
            </a:r>
            <a:endParaRPr lang="zh-CN" altLang="en-US" b="1" dirty="0" smtClean="0">
              <a:solidFill>
                <a:schemeClr val="tx1"/>
              </a:solidFill>
            </a:endParaRPr>
          </a:p>
          <a:p>
            <a:pPr>
              <a:buNone/>
            </a:pPr>
            <a:r>
              <a:rPr lang="en-US" altLang="zh-CN" b="1" dirty="0" smtClean="0">
                <a:solidFill>
                  <a:schemeClr val="tx1"/>
                </a:solidFill>
              </a:rPr>
              <a:t>2.</a:t>
            </a:r>
            <a:r>
              <a:rPr lang="zh-CN" altLang="en-US" b="1" dirty="0" smtClean="0">
                <a:solidFill>
                  <a:schemeClr val="tx1"/>
                </a:solidFill>
              </a:rPr>
              <a:t>并列段落，意思联结。</a:t>
            </a:r>
            <a:endParaRPr lang="zh-CN" altLang="en-US" b="1" dirty="0" smtClean="0">
              <a:solidFill>
                <a:schemeClr val="tx1"/>
              </a:solidFill>
            </a:endParaRPr>
          </a:p>
          <a:p>
            <a:pPr>
              <a:buNone/>
            </a:pPr>
            <a:r>
              <a:rPr lang="en-US" altLang="zh-CN" b="1" dirty="0" smtClean="0">
                <a:solidFill>
                  <a:schemeClr val="tx1"/>
                </a:solidFill>
              </a:rPr>
              <a:t>3.</a:t>
            </a:r>
            <a:r>
              <a:rPr lang="zh-CN" altLang="en-US" b="1" dirty="0" smtClean="0">
                <a:solidFill>
                  <a:schemeClr val="tx1"/>
                </a:solidFill>
              </a:rPr>
              <a:t>锁定区域，提炼概括</a:t>
            </a:r>
            <a:endParaRPr lang="zh-CN" altLang="en-US" b="1" dirty="0" smtClean="0">
              <a:solidFill>
                <a:schemeClr val="tx1"/>
              </a:solidFill>
            </a:endParaRPr>
          </a:p>
          <a:p>
            <a:pPr>
              <a:buNone/>
            </a:pPr>
            <a:r>
              <a:rPr lang="zh-CN" altLang="en-US" b="1" dirty="0" smtClean="0">
                <a:solidFill>
                  <a:srgbClr val="FF0000"/>
                </a:solidFill>
                <a:sym typeface="+mn-ea"/>
              </a:rPr>
              <a:t>例题：</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rPr>
              <a:t>解题思路</a:t>
            </a:r>
            <a:endParaRPr lang="zh-CN" altLang="en-US" b="1" dirty="0" smtClean="0">
              <a:solidFill>
                <a:schemeClr val="tx1"/>
              </a:solidFill>
            </a:endParaRPr>
          </a:p>
          <a:p>
            <a:pPr>
              <a:buNone/>
            </a:pPr>
            <a:r>
              <a:rPr lang="zh-CN" altLang="en-US" b="1" dirty="0" smtClean="0">
                <a:solidFill>
                  <a:schemeClr val="tx1"/>
                </a:solidFill>
              </a:rPr>
              <a:t>①一找：找出原句</a:t>
            </a:r>
            <a:endParaRPr lang="zh-CN" altLang="en-US" b="1" dirty="0" smtClean="0">
              <a:solidFill>
                <a:schemeClr val="tx1"/>
              </a:solidFill>
            </a:endParaRPr>
          </a:p>
          <a:p>
            <a:pPr>
              <a:buNone/>
            </a:pPr>
            <a:r>
              <a:rPr lang="zh-CN" altLang="en-US" b="1" dirty="0" smtClean="0">
                <a:solidFill>
                  <a:schemeClr val="tx1"/>
                </a:solidFill>
              </a:rPr>
              <a:t>②二比：咬文嚼字</a:t>
            </a:r>
            <a:endParaRPr lang="zh-CN" altLang="en-US" b="1" dirty="0" smtClean="0">
              <a:solidFill>
                <a:schemeClr val="tx1"/>
              </a:solidFill>
            </a:endParaRPr>
          </a:p>
          <a:p>
            <a:pPr>
              <a:buNone/>
            </a:pPr>
            <a:r>
              <a:rPr lang="zh-CN" altLang="en-US" b="1" dirty="0" smtClean="0">
                <a:solidFill>
                  <a:schemeClr val="tx1"/>
                </a:solidFill>
              </a:rPr>
              <a:t>③三判断：对比分析</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sym typeface="+mn-ea"/>
              </a:rPr>
              <a:t>设误的五种常见形式</a:t>
            </a:r>
            <a:r>
              <a:rPr lang="en-US" altLang="zh-CN" b="1" dirty="0" smtClean="0">
                <a:solidFill>
                  <a:srgbClr val="FF0000"/>
                </a:solidFill>
                <a:sym typeface="+mn-ea"/>
              </a:rPr>
              <a:t>:</a:t>
            </a:r>
            <a:endParaRPr lang="en-US" altLang="zh-CN" b="1" dirty="0" smtClean="0">
              <a:solidFill>
                <a:srgbClr val="FF0000"/>
              </a:solidFill>
            </a:endParaRPr>
          </a:p>
          <a:p>
            <a:pPr>
              <a:buNone/>
            </a:pPr>
            <a:r>
              <a:rPr lang="en-US" altLang="zh-CN" b="1" dirty="0" smtClean="0">
                <a:solidFill>
                  <a:schemeClr val="tx1"/>
                </a:solidFill>
              </a:rPr>
              <a:t>1.</a:t>
            </a:r>
            <a:r>
              <a:rPr lang="zh-CN" altLang="en-US" b="1" dirty="0" smtClean="0">
                <a:solidFill>
                  <a:schemeClr val="tx1"/>
                </a:solidFill>
              </a:rPr>
              <a:t>添加定于或状语</a:t>
            </a:r>
            <a:endParaRPr lang="zh-CN" altLang="en-US" b="1" dirty="0" smtClean="0">
              <a:solidFill>
                <a:schemeClr val="tx1"/>
              </a:solidFill>
            </a:endParaRPr>
          </a:p>
          <a:p>
            <a:pPr>
              <a:buNone/>
            </a:pPr>
            <a:r>
              <a:rPr lang="en-US" altLang="zh-CN" b="1" dirty="0" smtClean="0">
                <a:solidFill>
                  <a:schemeClr val="tx1"/>
                </a:solidFill>
              </a:rPr>
              <a:t>2.</a:t>
            </a:r>
            <a:r>
              <a:rPr lang="zh-CN" altLang="en-US" b="1" dirty="0" smtClean="0">
                <a:solidFill>
                  <a:schemeClr val="tx1"/>
                </a:solidFill>
              </a:rPr>
              <a:t>删除句子成分而改变句意</a:t>
            </a:r>
            <a:endParaRPr lang="zh-CN" altLang="en-US" b="1" dirty="0" smtClean="0">
              <a:solidFill>
                <a:schemeClr val="tx1"/>
              </a:solidFill>
            </a:endParaRPr>
          </a:p>
          <a:p>
            <a:pPr>
              <a:buNone/>
            </a:pPr>
            <a:r>
              <a:rPr lang="en-US" altLang="zh-CN" b="1" dirty="0" smtClean="0">
                <a:solidFill>
                  <a:schemeClr val="tx1"/>
                </a:solidFill>
              </a:rPr>
              <a:t>3.</a:t>
            </a:r>
            <a:r>
              <a:rPr lang="zh-CN" altLang="en-US" b="1" dirty="0" smtClean="0">
                <a:solidFill>
                  <a:schemeClr val="tx1"/>
                </a:solidFill>
              </a:rPr>
              <a:t>换词代替，似是而非。</a:t>
            </a:r>
            <a:endParaRPr lang="zh-CN" altLang="en-US" b="1" dirty="0" smtClean="0">
              <a:solidFill>
                <a:schemeClr val="tx1"/>
              </a:solidFill>
            </a:endParaRPr>
          </a:p>
          <a:p>
            <a:pPr>
              <a:buNone/>
            </a:pPr>
            <a:r>
              <a:rPr lang="en-US" altLang="zh-CN" b="1" dirty="0" smtClean="0">
                <a:solidFill>
                  <a:schemeClr val="tx1"/>
                </a:solidFill>
              </a:rPr>
              <a:t>4.</a:t>
            </a:r>
            <a:r>
              <a:rPr lang="zh-CN" altLang="en-US" b="1" dirty="0" smtClean="0">
                <a:solidFill>
                  <a:schemeClr val="tx1"/>
                </a:solidFill>
              </a:rPr>
              <a:t>调换词句顺序，改变句意。</a:t>
            </a:r>
            <a:endParaRPr lang="zh-CN" altLang="en-US" b="1" dirty="0" smtClean="0">
              <a:solidFill>
                <a:schemeClr val="tx1"/>
              </a:solidFill>
            </a:endParaRPr>
          </a:p>
          <a:p>
            <a:pPr>
              <a:buNone/>
            </a:pPr>
            <a:r>
              <a:rPr lang="en-US" altLang="zh-CN" b="1" dirty="0" smtClean="0">
                <a:solidFill>
                  <a:schemeClr val="tx1"/>
                </a:solidFill>
              </a:rPr>
              <a:t>5.</a:t>
            </a:r>
            <a:r>
              <a:rPr lang="zh-CN" altLang="en-US" b="1" dirty="0" smtClean="0">
                <a:solidFill>
                  <a:schemeClr val="tx1"/>
                </a:solidFill>
              </a:rPr>
              <a:t>将意义有关或无关词语杂糅凑合造成错误。</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lnSpcReduction="10000"/>
          </a:bodyPr>
          <a:lstStyle/>
          <a:p>
            <a:pPr>
              <a:buNone/>
            </a:pPr>
            <a:r>
              <a:rPr lang="zh-CN" altLang="en-US" b="1" dirty="0" smtClean="0">
                <a:solidFill>
                  <a:srgbClr val="FF0000"/>
                </a:solidFill>
                <a:sym typeface="+mn-ea"/>
              </a:rPr>
              <a:t>常见的错误类型</a:t>
            </a:r>
            <a:r>
              <a:rPr lang="en-US" altLang="zh-CN" b="1" dirty="0" smtClean="0">
                <a:solidFill>
                  <a:srgbClr val="FF0000"/>
                </a:solidFill>
                <a:sym typeface="+mn-ea"/>
              </a:rPr>
              <a:t>:</a:t>
            </a:r>
            <a:endParaRPr lang="en-US" altLang="zh-CN" b="1" dirty="0" smtClean="0">
              <a:solidFill>
                <a:srgbClr val="FF0000"/>
              </a:solidFill>
            </a:endParaRPr>
          </a:p>
          <a:p>
            <a:pPr>
              <a:buNone/>
            </a:pPr>
            <a:r>
              <a:rPr lang="en-US" altLang="zh-CN" b="1" dirty="0" smtClean="0">
                <a:solidFill>
                  <a:schemeClr val="tx1"/>
                </a:solidFill>
              </a:rPr>
              <a:t>1.</a:t>
            </a:r>
            <a:r>
              <a:rPr lang="zh-CN" altLang="en-US" b="1" dirty="0" smtClean="0">
                <a:solidFill>
                  <a:schemeClr val="tx1"/>
                </a:solidFill>
              </a:rPr>
              <a:t>偷换概念</a:t>
            </a:r>
            <a:endParaRPr lang="zh-CN" altLang="en-US" b="1" dirty="0" smtClean="0">
              <a:solidFill>
                <a:schemeClr val="tx1"/>
              </a:solidFill>
            </a:endParaRPr>
          </a:p>
          <a:p>
            <a:pPr>
              <a:buNone/>
            </a:pPr>
            <a:r>
              <a:rPr lang="en-US" altLang="zh-CN" b="1" dirty="0" smtClean="0">
                <a:solidFill>
                  <a:schemeClr val="tx1"/>
                </a:solidFill>
              </a:rPr>
              <a:t>2.</a:t>
            </a:r>
            <a:r>
              <a:rPr lang="zh-CN" altLang="en-US" b="1" dirty="0" smtClean="0">
                <a:solidFill>
                  <a:schemeClr val="tx1"/>
                </a:solidFill>
              </a:rPr>
              <a:t>以偏概全</a:t>
            </a:r>
            <a:endParaRPr lang="zh-CN" altLang="en-US" b="1" dirty="0" smtClean="0">
              <a:solidFill>
                <a:schemeClr val="tx1"/>
              </a:solidFill>
            </a:endParaRPr>
          </a:p>
          <a:p>
            <a:pPr>
              <a:buNone/>
            </a:pPr>
            <a:r>
              <a:rPr lang="en-US" altLang="zh-CN" b="1" dirty="0" smtClean="0">
                <a:solidFill>
                  <a:schemeClr val="tx1"/>
                </a:solidFill>
              </a:rPr>
              <a:t>3.</a:t>
            </a:r>
            <a:r>
              <a:rPr lang="zh-CN" altLang="en-US" b="1" dirty="0" smtClean="0">
                <a:solidFill>
                  <a:schemeClr val="tx1"/>
                </a:solidFill>
              </a:rPr>
              <a:t>混淆时态</a:t>
            </a:r>
            <a:endParaRPr lang="zh-CN" altLang="en-US" b="1" dirty="0" smtClean="0">
              <a:solidFill>
                <a:schemeClr val="tx1"/>
              </a:solidFill>
            </a:endParaRPr>
          </a:p>
          <a:p>
            <a:pPr>
              <a:buNone/>
            </a:pPr>
            <a:r>
              <a:rPr lang="en-US" altLang="zh-CN" b="1" dirty="0" smtClean="0">
                <a:solidFill>
                  <a:schemeClr val="tx1"/>
                </a:solidFill>
              </a:rPr>
              <a:t>4.</a:t>
            </a:r>
            <a:r>
              <a:rPr lang="zh-CN" altLang="en-US" b="1" dirty="0" smtClean="0">
                <a:solidFill>
                  <a:schemeClr val="tx1"/>
                </a:solidFill>
              </a:rPr>
              <a:t>混淆状态</a:t>
            </a:r>
            <a:endParaRPr lang="zh-CN" altLang="en-US" b="1" dirty="0" smtClean="0">
              <a:solidFill>
                <a:schemeClr val="tx1"/>
              </a:solidFill>
            </a:endParaRPr>
          </a:p>
          <a:p>
            <a:pPr>
              <a:buNone/>
            </a:pPr>
            <a:r>
              <a:rPr lang="en-US" altLang="zh-CN" b="1" dirty="0" smtClean="0">
                <a:solidFill>
                  <a:schemeClr val="tx1"/>
                </a:solidFill>
              </a:rPr>
              <a:t>5.</a:t>
            </a:r>
            <a:r>
              <a:rPr lang="zh-CN" altLang="en-US" b="1" dirty="0" smtClean="0">
                <a:solidFill>
                  <a:schemeClr val="tx1"/>
                </a:solidFill>
              </a:rPr>
              <a:t>正话反说</a:t>
            </a:r>
            <a:endParaRPr lang="zh-CN" altLang="en-US" b="1" dirty="0" smtClean="0">
              <a:solidFill>
                <a:schemeClr val="tx1"/>
              </a:solidFill>
            </a:endParaRPr>
          </a:p>
          <a:p>
            <a:pPr>
              <a:buNone/>
            </a:pPr>
            <a:r>
              <a:rPr lang="en-US" altLang="zh-CN" b="1" dirty="0" smtClean="0">
                <a:solidFill>
                  <a:schemeClr val="tx1"/>
                </a:solidFill>
              </a:rPr>
              <a:t>6.</a:t>
            </a:r>
            <a:r>
              <a:rPr lang="zh-CN" altLang="en-US" b="1" dirty="0" smtClean="0">
                <a:solidFill>
                  <a:schemeClr val="tx1"/>
                </a:solidFill>
              </a:rPr>
              <a:t>顺序错乱</a:t>
            </a:r>
            <a:endParaRPr lang="zh-CN" altLang="en-US" b="1" dirty="0" smtClean="0">
              <a:solidFill>
                <a:schemeClr val="tx1"/>
              </a:solidFill>
            </a:endParaRPr>
          </a:p>
          <a:p>
            <a:pPr>
              <a:buNone/>
            </a:pPr>
            <a:r>
              <a:rPr lang="en-US" altLang="zh-CN" b="1" dirty="0" smtClean="0">
                <a:solidFill>
                  <a:schemeClr val="tx1"/>
                </a:solidFill>
              </a:rPr>
              <a:t>7.</a:t>
            </a:r>
            <a:r>
              <a:rPr lang="zh-CN" altLang="en-US" b="1" dirty="0" smtClean="0">
                <a:solidFill>
                  <a:schemeClr val="tx1"/>
                </a:solidFill>
              </a:rPr>
              <a:t>颠倒因果（主客）</a:t>
            </a:r>
            <a:endParaRPr lang="zh-CN" altLang="en-US" b="1" dirty="0" smtClean="0">
              <a:solidFill>
                <a:schemeClr val="tx1"/>
              </a:solidFill>
            </a:endParaRPr>
          </a:p>
          <a:p>
            <a:pPr>
              <a:buNone/>
            </a:pPr>
            <a:r>
              <a:rPr lang="en-US" altLang="zh-CN" b="1" dirty="0" smtClean="0">
                <a:solidFill>
                  <a:schemeClr val="tx1"/>
                </a:solidFill>
              </a:rPr>
              <a:t>8.</a:t>
            </a:r>
            <a:r>
              <a:rPr lang="zh-CN" altLang="en-US" b="1" dirty="0" smtClean="0">
                <a:solidFill>
                  <a:schemeClr val="tx1"/>
                </a:solidFill>
              </a:rPr>
              <a:t>强加因果</a:t>
            </a:r>
            <a:endParaRPr lang="zh-CN" altLang="en-US" b="1" dirty="0" smtClean="0">
              <a:solidFill>
                <a:schemeClr val="tx1"/>
              </a:solidFill>
            </a:endParaRPr>
          </a:p>
          <a:p>
            <a:pPr>
              <a:buNone/>
            </a:pPr>
            <a:r>
              <a:rPr lang="en-US" altLang="zh-CN" b="1" dirty="0" smtClean="0">
                <a:solidFill>
                  <a:schemeClr val="tx1"/>
                </a:solidFill>
              </a:rPr>
              <a:t>9.</a:t>
            </a:r>
            <a:r>
              <a:rPr lang="zh-CN" altLang="en-US" b="1" dirty="0" smtClean="0">
                <a:solidFill>
                  <a:schemeClr val="tx1"/>
                </a:solidFill>
              </a:rPr>
              <a:t>无中生有</a:t>
            </a:r>
            <a:endParaRPr lang="zh-CN" altLang="en-US" b="1" dirty="0" smtClean="0">
              <a:solidFill>
                <a:schemeClr val="tx1"/>
              </a:solidFill>
            </a:endParaRPr>
          </a:p>
          <a:p>
            <a:pPr>
              <a:buNone/>
            </a:pPr>
            <a:r>
              <a:rPr lang="en-US" altLang="zh-CN" b="1" dirty="0" smtClean="0">
                <a:solidFill>
                  <a:schemeClr val="tx1"/>
                </a:solidFill>
              </a:rPr>
              <a:t>10.</a:t>
            </a:r>
            <a:r>
              <a:rPr lang="zh-CN" altLang="en-US" b="1" dirty="0" smtClean="0">
                <a:solidFill>
                  <a:schemeClr val="tx1"/>
                </a:solidFill>
              </a:rPr>
              <a:t>答非所问</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sym typeface="+mn-ea"/>
              </a:rPr>
              <a:t>常见的错误类型</a:t>
            </a:r>
            <a:r>
              <a:rPr lang="en-US" altLang="zh-CN" b="1" dirty="0" smtClean="0">
                <a:solidFill>
                  <a:srgbClr val="FF0000"/>
                </a:solidFill>
                <a:sym typeface="+mn-ea"/>
              </a:rPr>
              <a:t>:</a:t>
            </a:r>
            <a:endParaRPr lang="en-US" altLang="zh-CN" b="1" dirty="0" smtClean="0">
              <a:solidFill>
                <a:srgbClr val="FF0000"/>
              </a:solidFill>
            </a:endParaRPr>
          </a:p>
          <a:p>
            <a:pPr>
              <a:buNone/>
            </a:pPr>
            <a:r>
              <a:rPr lang="en-US" altLang="zh-CN" b="1" dirty="0" smtClean="0">
                <a:solidFill>
                  <a:schemeClr val="tx1"/>
                </a:solidFill>
              </a:rPr>
              <a:t>1.</a:t>
            </a:r>
            <a:r>
              <a:rPr lang="zh-CN" altLang="en-US" b="1" dirty="0" smtClean="0">
                <a:solidFill>
                  <a:schemeClr val="tx1"/>
                </a:solidFill>
              </a:rPr>
              <a:t>偷换概念（通过漏字、添字、改字、换序等方式扩大、缩小或转移概念。尤其要注意代词的指代。）</a:t>
            </a:r>
            <a:endParaRPr lang="zh-CN" altLang="en-US" b="1" dirty="0" smtClean="0">
              <a:solidFill>
                <a:schemeClr val="tx1"/>
              </a:solidFill>
            </a:endParaRPr>
          </a:p>
          <a:p>
            <a:pPr>
              <a:buNone/>
            </a:pPr>
            <a:r>
              <a:rPr lang="zh-CN" altLang="en-US" b="1" dirty="0" smtClean="0">
                <a:solidFill>
                  <a:srgbClr val="FF0000"/>
                </a:solidFill>
              </a:rPr>
              <a:t>例题：</a:t>
            </a:r>
            <a:r>
              <a:rPr lang="zh-CN" altLang="en-US" b="1" dirty="0" smtClean="0">
                <a:solidFill>
                  <a:schemeClr val="tx1"/>
                </a:solidFill>
              </a:rPr>
              <a:t>①遗传是指生物按照亲代所经历的同一发育途径和方式，摄取环境中的物质建造自身，产生与亲代相似的复本的一种自身繁殖过程。</a:t>
            </a:r>
            <a:endParaRPr lang="zh-CN" altLang="en-US" b="1" dirty="0" smtClean="0">
              <a:solidFill>
                <a:schemeClr val="tx1"/>
              </a:solidFill>
            </a:endParaRPr>
          </a:p>
          <a:p>
            <a:pPr>
              <a:buNone/>
            </a:pPr>
            <a:r>
              <a:rPr lang="zh-CN" altLang="en-US" b="1" dirty="0" smtClean="0">
                <a:solidFill>
                  <a:srgbClr val="7030A0"/>
                </a:solidFill>
              </a:rPr>
              <a:t>②</a:t>
            </a:r>
            <a:r>
              <a:rPr lang="zh-CN" altLang="en-US" b="1" dirty="0" smtClean="0">
                <a:solidFill>
                  <a:srgbClr val="7030A0"/>
                </a:solidFill>
                <a:sym typeface="+mn-ea"/>
              </a:rPr>
              <a:t>遗传是指生物按照亲代所经历的不同发育途径和方式，摄取环境中的物质建造自身，产生与亲代相似的复本的一种自身繁殖过程</a:t>
            </a:r>
            <a:r>
              <a:rPr lang="zh-CN" altLang="en-US" b="1" dirty="0" smtClean="0">
                <a:sym typeface="+mn-ea"/>
              </a:rPr>
              <a:t>。</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sym typeface="+mn-ea"/>
              </a:rPr>
              <a:t>常见的错误类型</a:t>
            </a:r>
            <a:r>
              <a:rPr lang="en-US" altLang="zh-CN" b="1" dirty="0" smtClean="0">
                <a:solidFill>
                  <a:srgbClr val="FF0000"/>
                </a:solidFill>
                <a:sym typeface="+mn-ea"/>
              </a:rPr>
              <a:t>:</a:t>
            </a:r>
            <a:endParaRPr lang="en-US" altLang="zh-CN" b="1" dirty="0" smtClean="0">
              <a:solidFill>
                <a:srgbClr val="FF0000"/>
              </a:solidFill>
            </a:endParaRPr>
          </a:p>
          <a:p>
            <a:pPr>
              <a:buNone/>
            </a:pPr>
            <a:r>
              <a:rPr lang="en-US" altLang="zh-CN" b="1" dirty="0" smtClean="0">
                <a:solidFill>
                  <a:schemeClr val="tx1"/>
                </a:solidFill>
              </a:rPr>
              <a:t>2.</a:t>
            </a:r>
            <a:r>
              <a:rPr lang="zh-CN" altLang="en-US" b="1" dirty="0" smtClean="0">
                <a:solidFill>
                  <a:schemeClr val="tx1"/>
                </a:solidFill>
              </a:rPr>
              <a:t>以偏概全（部分代整体，整体代部分，个别代一般，一般代个别，特殊代普通，普通代个别）</a:t>
            </a:r>
            <a:endParaRPr lang="zh-CN" altLang="en-US" b="1" dirty="0" smtClean="0">
              <a:solidFill>
                <a:schemeClr val="tx1"/>
              </a:solidFill>
            </a:endParaRPr>
          </a:p>
          <a:p>
            <a:pPr>
              <a:buNone/>
            </a:pPr>
            <a:r>
              <a:rPr lang="zh-CN" altLang="en-US" b="1" dirty="0" smtClean="0">
                <a:solidFill>
                  <a:srgbClr val="FF0000"/>
                </a:solidFill>
              </a:rPr>
              <a:t>重点关注：</a:t>
            </a:r>
            <a:endParaRPr lang="zh-CN" altLang="en-US" b="1" dirty="0" smtClean="0">
              <a:solidFill>
                <a:schemeClr val="tx1"/>
              </a:solidFill>
            </a:endParaRPr>
          </a:p>
          <a:p>
            <a:pPr>
              <a:buNone/>
            </a:pPr>
            <a:r>
              <a:rPr lang="zh-CN" altLang="en-US" b="1" dirty="0" smtClean="0">
                <a:solidFill>
                  <a:schemeClr val="tx1"/>
                </a:solidFill>
              </a:rPr>
              <a:t>①表数量多少：少数、部分、几个、大多数</a:t>
            </a:r>
            <a:endParaRPr lang="zh-CN" altLang="en-US" b="1" dirty="0" smtClean="0">
              <a:solidFill>
                <a:schemeClr val="tx1"/>
              </a:solidFill>
            </a:endParaRPr>
          </a:p>
          <a:p>
            <a:pPr>
              <a:buNone/>
            </a:pPr>
            <a:r>
              <a:rPr lang="zh-CN" altLang="en-US" b="1" dirty="0" smtClean="0">
                <a:solidFill>
                  <a:schemeClr val="tx1"/>
                </a:solidFill>
              </a:rPr>
              <a:t>②表范围大小：凡、凡是、全部、所有、部分</a:t>
            </a:r>
            <a:endParaRPr lang="zh-CN" altLang="en-US" b="1" dirty="0" smtClean="0">
              <a:solidFill>
                <a:schemeClr val="tx1"/>
              </a:solidFill>
            </a:endParaRPr>
          </a:p>
          <a:p>
            <a:pPr>
              <a:buNone/>
            </a:pPr>
            <a:r>
              <a:rPr lang="zh-CN" altLang="en-US" b="1" dirty="0" smtClean="0">
                <a:solidFill>
                  <a:schemeClr val="tx1"/>
                </a:solidFill>
              </a:rPr>
              <a:t>③表程度轻重：特别、十分、稍微</a:t>
            </a:r>
            <a:endParaRPr lang="zh-CN" altLang="en-US" b="1" dirty="0" smtClean="0">
              <a:solidFill>
                <a:schemeClr val="tx1"/>
              </a:solidFill>
            </a:endParaRPr>
          </a:p>
          <a:p>
            <a:pPr>
              <a:buNone/>
            </a:pPr>
            <a:r>
              <a:rPr lang="zh-CN" altLang="en-US" b="1" dirty="0" smtClean="0">
                <a:solidFill>
                  <a:schemeClr val="tx1"/>
                </a:solidFill>
              </a:rPr>
              <a:t>④表频率高低：通常、总是、有时、偶尔</a:t>
            </a:r>
            <a:endParaRPr lang="zh-CN" altLang="en-US" b="1" dirty="0" smtClean="0">
              <a:solidFill>
                <a:schemeClr val="tx1"/>
              </a:solidFill>
            </a:endParaRPr>
          </a:p>
          <a:p>
            <a:pPr>
              <a:buNone/>
            </a:pPr>
            <a:r>
              <a:rPr lang="zh-CN" altLang="en-US" b="1" dirty="0" smtClean="0">
                <a:solidFill>
                  <a:srgbClr val="FF0000"/>
                </a:solidFill>
              </a:rPr>
              <a:t>例题：</a:t>
            </a:r>
            <a:r>
              <a:rPr lang="zh-CN" altLang="en-US" b="1" dirty="0" smtClean="0">
                <a:solidFill>
                  <a:schemeClr val="tx1"/>
                </a:solidFill>
              </a:rPr>
              <a:t>①看云识天气通常很准确。</a:t>
            </a:r>
            <a:endParaRPr lang="zh-CN" altLang="en-US" b="1" dirty="0" smtClean="0">
              <a:solidFill>
                <a:schemeClr val="tx1"/>
              </a:solidFill>
            </a:endParaRPr>
          </a:p>
          <a:p>
            <a:pPr>
              <a:buNone/>
            </a:pPr>
            <a:r>
              <a:rPr lang="zh-CN" altLang="en-US" b="1" dirty="0" smtClean="0">
                <a:solidFill>
                  <a:schemeClr val="tx1"/>
                </a:solidFill>
              </a:rPr>
              <a:t>             ②看云识天气有时很准确。</a:t>
            </a: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sym typeface="+mn-ea"/>
              </a:rPr>
              <a:t>常见的错误类型</a:t>
            </a:r>
            <a:r>
              <a:rPr lang="en-US" altLang="zh-CN" b="1" dirty="0" smtClean="0">
                <a:solidFill>
                  <a:srgbClr val="FF0000"/>
                </a:solidFill>
                <a:sym typeface="+mn-ea"/>
              </a:rPr>
              <a:t>:</a:t>
            </a:r>
            <a:endParaRPr lang="zh-CN" altLang="en-US" b="1" dirty="0" smtClean="0">
              <a:solidFill>
                <a:schemeClr val="tx1"/>
              </a:solidFill>
            </a:endParaRPr>
          </a:p>
          <a:p>
            <a:pPr>
              <a:buNone/>
            </a:pPr>
            <a:r>
              <a:rPr lang="en-US" altLang="zh-CN" b="1" dirty="0" smtClean="0">
                <a:solidFill>
                  <a:schemeClr val="tx1"/>
                </a:solidFill>
              </a:rPr>
              <a:t>3.</a:t>
            </a:r>
            <a:r>
              <a:rPr lang="zh-CN" altLang="en-US" b="1" dirty="0" smtClean="0">
                <a:solidFill>
                  <a:schemeClr val="tx1"/>
                </a:solidFill>
              </a:rPr>
              <a:t>混淆时态（已然与未然）：已经、曾经、过去、现在、目前、将要、尚未</a:t>
            </a:r>
            <a:endParaRPr lang="zh-CN" altLang="en-US" b="1" dirty="0" smtClean="0">
              <a:solidFill>
                <a:schemeClr val="tx1"/>
              </a:solidFill>
            </a:endParaRPr>
          </a:p>
          <a:p>
            <a:pPr>
              <a:buNone/>
            </a:pPr>
            <a:r>
              <a:rPr lang="zh-CN" altLang="en-US" b="1" dirty="0" smtClean="0">
                <a:solidFill>
                  <a:schemeClr val="tx1"/>
                </a:solidFill>
              </a:rPr>
              <a:t>例题：①太阳能飞机已经在世界广泛应用。</a:t>
            </a:r>
            <a:endParaRPr lang="zh-CN" altLang="en-US" b="1" dirty="0" smtClean="0">
              <a:solidFill>
                <a:schemeClr val="tx1"/>
              </a:solidFill>
            </a:endParaRPr>
          </a:p>
          <a:p>
            <a:pPr>
              <a:buNone/>
            </a:pPr>
            <a:r>
              <a:rPr lang="zh-CN" altLang="en-US" b="1" dirty="0" smtClean="0">
                <a:solidFill>
                  <a:schemeClr val="tx1"/>
                </a:solidFill>
              </a:rPr>
              <a:t>              ②太阳能飞机将要在世界广泛应用。</a:t>
            </a: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1000132"/>
          </a:xfrm>
        </p:spPr>
        <p:txBody>
          <a:bodyPr>
            <a:normAutofit/>
          </a:bodyPr>
          <a:lstStyle/>
          <a:p>
            <a:r>
              <a:rPr lang="zh-CN" altLang="en-US" sz="3600" b="1" dirty="0" smtClean="0">
                <a:solidFill>
                  <a:srgbClr val="2025FC"/>
                </a:solidFill>
              </a:rPr>
              <a:t>找说明对象</a:t>
            </a:r>
            <a:endParaRPr lang="zh-CN" altLang="en-US" sz="3600" b="1" dirty="0">
              <a:solidFill>
                <a:srgbClr val="2025FC"/>
              </a:solidFill>
            </a:endParaRPr>
          </a:p>
        </p:txBody>
      </p:sp>
      <p:sp>
        <p:nvSpPr>
          <p:cNvPr id="3" name="内容占位符 2"/>
          <p:cNvSpPr>
            <a:spLocks noGrp="1"/>
          </p:cNvSpPr>
          <p:nvPr>
            <p:ph idx="1"/>
          </p:nvPr>
        </p:nvSpPr>
        <p:spPr>
          <a:xfrm>
            <a:off x="214282" y="928670"/>
            <a:ext cx="8715436" cy="5715040"/>
          </a:xfrm>
        </p:spPr>
        <p:txBody>
          <a:bodyPr>
            <a:normAutofit/>
          </a:bodyPr>
          <a:lstStyle/>
          <a:p>
            <a:pPr>
              <a:buNone/>
            </a:pPr>
            <a:r>
              <a:rPr lang="zh-CN" altLang="en-US" sz="2800" b="1" dirty="0" smtClean="0"/>
              <a:t>一、</a:t>
            </a:r>
            <a:r>
              <a:rPr lang="zh-CN" altLang="en-US" sz="2800" b="1" dirty="0" smtClean="0">
                <a:solidFill>
                  <a:srgbClr val="FF0000"/>
                </a:solidFill>
              </a:rPr>
              <a:t>事理</a:t>
            </a:r>
            <a:r>
              <a:rPr lang="zh-CN" altLang="en-US" sz="2800" b="1" dirty="0" smtClean="0"/>
              <a:t>说明文：①通读全文②分析开头、结尾总结句。③分析每段中心句，抓关键词。④文章说明的主要内容。</a:t>
            </a:r>
            <a:endParaRPr lang="en-US" altLang="zh-CN" sz="2800" b="1" dirty="0" smtClean="0"/>
          </a:p>
          <a:p>
            <a:pPr>
              <a:buNone/>
            </a:pPr>
            <a:r>
              <a:rPr lang="zh-CN" altLang="en-US" sz="2800" b="1" dirty="0" smtClean="0">
                <a:solidFill>
                  <a:srgbClr val="FF0000"/>
                </a:solidFill>
              </a:rPr>
              <a:t>例</a:t>
            </a:r>
            <a:r>
              <a:rPr lang="en-US" altLang="zh-CN" sz="2800" b="1" dirty="0" smtClean="0">
                <a:solidFill>
                  <a:srgbClr val="FF0000"/>
                </a:solidFill>
              </a:rPr>
              <a:t>1</a:t>
            </a:r>
            <a:r>
              <a:rPr lang="zh-CN" altLang="en-US" sz="2800" b="1" dirty="0" smtClean="0">
                <a:solidFill>
                  <a:srgbClr val="FF0000"/>
                </a:solidFill>
              </a:rPr>
              <a:t>：</a:t>
            </a:r>
            <a:r>
              <a:rPr lang="en-US" altLang="zh-CN" sz="2800" b="1" dirty="0" smtClean="0"/>
              <a:t>《</a:t>
            </a:r>
            <a:r>
              <a:rPr lang="zh-CN" altLang="en-US" sz="2800" b="1" dirty="0"/>
              <a:t>死海</a:t>
            </a:r>
            <a:r>
              <a:rPr lang="zh-CN" altLang="en-US" sz="2800" b="1" dirty="0" smtClean="0"/>
              <a:t>不死</a:t>
            </a:r>
            <a:r>
              <a:rPr lang="en-US" altLang="zh-CN" sz="2800" b="1" dirty="0" smtClean="0"/>
              <a:t>》</a:t>
            </a:r>
            <a:endParaRPr lang="en-US" altLang="zh-CN" sz="2800" b="1" dirty="0" smtClean="0"/>
          </a:p>
          <a:p>
            <a:pPr>
              <a:buNone/>
            </a:pPr>
            <a:r>
              <a:rPr lang="zh-CN" altLang="en-US" sz="2800" b="1" dirty="0" smtClean="0">
                <a:solidFill>
                  <a:srgbClr val="FF0000"/>
                </a:solidFill>
              </a:rPr>
              <a:t>分析：</a:t>
            </a:r>
            <a:r>
              <a:rPr lang="zh-CN" altLang="en-US" sz="2800" b="1" dirty="0" smtClean="0"/>
              <a:t>文章主要内容紧扣题目分析死海不死的原因，该篇文章的说明对象是：</a:t>
            </a:r>
            <a:endParaRPr lang="en-US" altLang="zh-CN" sz="2800" b="1" dirty="0" smtClean="0"/>
          </a:p>
          <a:p>
            <a:pPr algn="ctr">
              <a:buNone/>
            </a:pPr>
            <a:r>
              <a:rPr lang="zh-CN" altLang="en-US" sz="4000" b="1" dirty="0" smtClean="0">
                <a:solidFill>
                  <a:srgbClr val="00B050"/>
                </a:solidFill>
              </a:rPr>
              <a:t>死海不死的原因</a:t>
            </a:r>
            <a:endParaRPr lang="en-US" altLang="zh-CN" sz="4000" b="1" dirty="0">
              <a:solidFill>
                <a:srgbClr val="00B050"/>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en-US" altLang="zh-CN" b="1" dirty="0" smtClean="0">
                <a:solidFill>
                  <a:schemeClr val="tx1"/>
                </a:solidFill>
              </a:rPr>
              <a:t>4.</a:t>
            </a:r>
            <a:r>
              <a:rPr lang="zh-CN" altLang="en-US" b="1" dirty="0" smtClean="0">
                <a:solidFill>
                  <a:schemeClr val="tx1"/>
                </a:solidFill>
              </a:rPr>
              <a:t>混淆状态（必然与可能）：一定、必将、可能、估计、如果、未必等</a:t>
            </a:r>
            <a:endParaRPr lang="zh-CN" altLang="en-US" b="1" dirty="0" smtClean="0">
              <a:solidFill>
                <a:schemeClr val="tx1"/>
              </a:solidFill>
            </a:endParaRPr>
          </a:p>
          <a:p>
            <a:pPr>
              <a:buNone/>
            </a:pPr>
            <a:r>
              <a:rPr lang="zh-CN" altLang="en-US" b="1" dirty="0" smtClean="0">
                <a:solidFill>
                  <a:schemeClr val="tx1"/>
                </a:solidFill>
              </a:rPr>
              <a:t>例题：①太阳能飞机必将在全世界广泛应用。</a:t>
            </a:r>
            <a:endParaRPr lang="zh-CN" altLang="en-US" b="1" dirty="0" smtClean="0">
              <a:solidFill>
                <a:schemeClr val="tx1"/>
              </a:solidFill>
            </a:endParaRPr>
          </a:p>
          <a:p>
            <a:pPr>
              <a:buNone/>
            </a:pPr>
            <a:r>
              <a:rPr lang="zh-CN" altLang="en-US" b="1" dirty="0" smtClean="0">
                <a:solidFill>
                  <a:schemeClr val="tx1"/>
                </a:solidFill>
              </a:rPr>
              <a:t>②太阳能飞机未必在全世界广发应用。</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sym typeface="+mn-ea"/>
              </a:rPr>
              <a:t>常见的错误类型</a:t>
            </a:r>
            <a:r>
              <a:rPr lang="en-US" altLang="zh-CN" b="1" dirty="0" smtClean="0">
                <a:solidFill>
                  <a:srgbClr val="FF0000"/>
                </a:solidFill>
                <a:sym typeface="+mn-ea"/>
              </a:rPr>
              <a:t>:</a:t>
            </a:r>
            <a:endParaRPr lang="zh-CN" altLang="en-US" b="1" dirty="0" smtClean="0">
              <a:solidFill>
                <a:schemeClr val="tx1"/>
              </a:solidFill>
            </a:endParaRPr>
          </a:p>
          <a:p>
            <a:pPr>
              <a:buNone/>
            </a:pPr>
            <a:r>
              <a:rPr lang="en-US" altLang="zh-CN" b="1" dirty="0" smtClean="0">
                <a:solidFill>
                  <a:schemeClr val="tx1"/>
                </a:solidFill>
              </a:rPr>
              <a:t>5.</a:t>
            </a:r>
            <a:r>
              <a:rPr lang="zh-CN" altLang="en-US" b="1" dirty="0" smtClean="0">
                <a:solidFill>
                  <a:schemeClr val="tx1"/>
                </a:solidFill>
              </a:rPr>
              <a:t>正话反说（肯定和否定颠倒）</a:t>
            </a:r>
            <a:endParaRPr lang="zh-CN" altLang="en-US" b="1" dirty="0" smtClean="0">
              <a:solidFill>
                <a:schemeClr val="tx1"/>
              </a:solidFill>
            </a:endParaRPr>
          </a:p>
          <a:p>
            <a:pPr>
              <a:buNone/>
            </a:pPr>
            <a:r>
              <a:rPr lang="zh-CN" altLang="en-US" b="1" dirty="0" smtClean="0">
                <a:solidFill>
                  <a:schemeClr val="tx1"/>
                </a:solidFill>
              </a:rPr>
              <a:t>例题：①中华文化需要传承。</a:t>
            </a:r>
            <a:endParaRPr lang="zh-CN" altLang="en-US" b="1" dirty="0" smtClean="0">
              <a:solidFill>
                <a:schemeClr val="tx1"/>
              </a:solidFill>
            </a:endParaRPr>
          </a:p>
          <a:p>
            <a:pPr>
              <a:buNone/>
            </a:pPr>
            <a:r>
              <a:rPr lang="zh-CN" altLang="en-US" b="1" dirty="0" smtClean="0">
                <a:solidFill>
                  <a:schemeClr val="tx1"/>
                </a:solidFill>
              </a:rPr>
              <a:t> ②中华传统文化并不需要传承。</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sym typeface="+mn-ea"/>
              </a:rPr>
              <a:t>常见的错误类型</a:t>
            </a:r>
            <a:r>
              <a:rPr lang="en-US" altLang="zh-CN" b="1" dirty="0" smtClean="0">
                <a:solidFill>
                  <a:srgbClr val="FF0000"/>
                </a:solidFill>
                <a:sym typeface="+mn-ea"/>
              </a:rPr>
              <a:t>:</a:t>
            </a:r>
            <a:endParaRPr lang="en-US" altLang="zh-CN" b="1" dirty="0" smtClean="0">
              <a:solidFill>
                <a:srgbClr val="FF0000"/>
              </a:solidFill>
            </a:endParaRPr>
          </a:p>
          <a:p>
            <a:pPr>
              <a:buNone/>
            </a:pPr>
            <a:r>
              <a:rPr lang="en-US" altLang="zh-CN" b="1" dirty="0" smtClean="0">
                <a:solidFill>
                  <a:schemeClr val="tx1"/>
                </a:solidFill>
              </a:rPr>
              <a:t>6.</a:t>
            </a:r>
            <a:r>
              <a:rPr lang="zh-CN" altLang="en-US" b="1" dirty="0" smtClean="0">
                <a:solidFill>
                  <a:schemeClr val="tx1"/>
                </a:solidFill>
              </a:rPr>
              <a:t>顺序错乱（时间、空间、逻辑错乱）</a:t>
            </a:r>
            <a:endParaRPr lang="zh-CN" altLang="en-US" b="1" dirty="0" smtClean="0">
              <a:solidFill>
                <a:schemeClr val="tx1"/>
              </a:solidFill>
            </a:endParaRPr>
          </a:p>
          <a:p>
            <a:pPr>
              <a:buNone/>
            </a:pPr>
            <a:r>
              <a:rPr lang="zh-CN" altLang="en-US" b="1" dirty="0" smtClean="0">
                <a:solidFill>
                  <a:schemeClr val="tx1"/>
                </a:solidFill>
              </a:rPr>
              <a:t>①花儿红的原因首先是因为昆虫作用，其次要归于人工选择。</a:t>
            </a:r>
            <a:endParaRPr lang="zh-CN" altLang="en-US" b="1" dirty="0" smtClean="0">
              <a:solidFill>
                <a:schemeClr val="tx1"/>
              </a:solidFill>
            </a:endParaRPr>
          </a:p>
          <a:p>
            <a:pPr>
              <a:buNone/>
            </a:pPr>
            <a:r>
              <a:rPr lang="zh-CN" altLang="en-US" b="1" dirty="0" smtClean="0">
                <a:solidFill>
                  <a:schemeClr val="tx1"/>
                </a:solidFill>
              </a:rPr>
              <a:t>②</a:t>
            </a:r>
            <a:r>
              <a:rPr lang="zh-CN" altLang="en-US" b="1" dirty="0" smtClean="0">
                <a:sym typeface="+mn-ea"/>
              </a:rPr>
              <a:t>花儿红的原因首先是人工选择，是因为，其次要归于昆虫作用</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sym typeface="+mn-ea"/>
              </a:rPr>
              <a:t>常见的错误类型</a:t>
            </a:r>
            <a:r>
              <a:rPr lang="en-US" altLang="zh-CN" b="1" dirty="0" smtClean="0">
                <a:solidFill>
                  <a:srgbClr val="FF0000"/>
                </a:solidFill>
                <a:sym typeface="+mn-ea"/>
              </a:rPr>
              <a:t>:</a:t>
            </a:r>
            <a:endParaRPr lang="en-US" altLang="zh-CN" b="1" dirty="0" smtClean="0">
              <a:solidFill>
                <a:srgbClr val="FF0000"/>
              </a:solidFill>
            </a:endParaRPr>
          </a:p>
          <a:p>
            <a:pPr>
              <a:buNone/>
            </a:pPr>
            <a:r>
              <a:rPr lang="en-US" altLang="zh-CN" b="1" dirty="0" smtClean="0">
                <a:solidFill>
                  <a:schemeClr val="tx1"/>
                </a:solidFill>
              </a:rPr>
              <a:t>7.</a:t>
            </a:r>
            <a:r>
              <a:rPr lang="zh-CN" altLang="en-US" b="1" dirty="0" smtClean="0">
                <a:solidFill>
                  <a:schemeClr val="tx1"/>
                </a:solidFill>
              </a:rPr>
              <a:t>颠倒因果（主客）：原因与结果错位，条件与结果错位</a:t>
            </a:r>
            <a:endParaRPr lang="zh-CN" altLang="en-US" b="1" dirty="0" smtClean="0">
              <a:solidFill>
                <a:schemeClr val="tx1"/>
              </a:solidFill>
            </a:endParaRPr>
          </a:p>
          <a:p>
            <a:pPr>
              <a:buNone/>
            </a:pPr>
            <a:r>
              <a:rPr lang="zh-CN" altLang="en-US" b="1" dirty="0" smtClean="0">
                <a:solidFill>
                  <a:schemeClr val="tx1"/>
                </a:solidFill>
              </a:rPr>
              <a:t>例题：①花儿红的第一个原因是昆虫选择。</a:t>
            </a:r>
            <a:endParaRPr lang="zh-CN" altLang="en-US" b="1" dirty="0" smtClean="0">
              <a:solidFill>
                <a:schemeClr val="tx1"/>
              </a:solidFill>
            </a:endParaRPr>
          </a:p>
          <a:p>
            <a:pPr>
              <a:buNone/>
            </a:pPr>
            <a:r>
              <a:rPr lang="zh-CN" altLang="en-US" b="1" dirty="0" smtClean="0">
                <a:solidFill>
                  <a:schemeClr val="tx1"/>
                </a:solidFill>
              </a:rPr>
              <a:t>②昆虫选择的第一个原因是花儿红了。</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sym typeface="+mn-ea"/>
              </a:rPr>
              <a:t>常见的错误类型</a:t>
            </a:r>
            <a:r>
              <a:rPr lang="en-US" altLang="zh-CN" b="1" dirty="0" smtClean="0">
                <a:solidFill>
                  <a:srgbClr val="FF0000"/>
                </a:solidFill>
                <a:sym typeface="+mn-ea"/>
              </a:rPr>
              <a:t>:</a:t>
            </a:r>
            <a:endParaRPr lang="en-US" altLang="zh-CN" b="1" dirty="0" smtClean="0">
              <a:solidFill>
                <a:srgbClr val="FF0000"/>
              </a:solidFill>
            </a:endParaRPr>
          </a:p>
          <a:p>
            <a:pPr>
              <a:buNone/>
            </a:pPr>
            <a:r>
              <a:rPr lang="en-US" altLang="zh-CN" b="1" dirty="0" smtClean="0">
                <a:solidFill>
                  <a:schemeClr val="tx1"/>
                </a:solidFill>
              </a:rPr>
              <a:t>8.</a:t>
            </a:r>
            <a:r>
              <a:rPr lang="zh-CN" altLang="en-US" b="1" dirty="0" smtClean="0">
                <a:solidFill>
                  <a:schemeClr val="tx1"/>
                </a:solidFill>
              </a:rPr>
              <a:t>强加因果：两件事无因为关系，却强行说成有因果关系。</a:t>
            </a:r>
            <a:endParaRPr lang="zh-CN" altLang="en-US" b="1" dirty="0" smtClean="0">
              <a:solidFill>
                <a:schemeClr val="tx1"/>
              </a:solidFill>
            </a:endParaRPr>
          </a:p>
          <a:p>
            <a:pPr>
              <a:buNone/>
            </a:pPr>
            <a:r>
              <a:rPr lang="zh-CN" altLang="en-US" b="1" dirty="0" smtClean="0">
                <a:solidFill>
                  <a:schemeClr val="tx1"/>
                </a:solidFill>
              </a:rPr>
              <a:t>例题：①花儿红的原因第一是昆虫选择，第二是人工作用。</a:t>
            </a:r>
            <a:endParaRPr lang="zh-CN" altLang="en-US" b="1" dirty="0" smtClean="0">
              <a:solidFill>
                <a:schemeClr val="tx1"/>
              </a:solidFill>
            </a:endParaRPr>
          </a:p>
          <a:p>
            <a:pPr>
              <a:buNone/>
            </a:pPr>
            <a:r>
              <a:rPr lang="zh-CN" altLang="en-US" b="1" dirty="0" smtClean="0">
                <a:solidFill>
                  <a:schemeClr val="tx1"/>
                </a:solidFill>
              </a:rPr>
              <a:t>②花儿红的原因是赏花人心情愉悦。</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sym typeface="+mn-ea"/>
              </a:rPr>
              <a:t>常见的错误类型</a:t>
            </a:r>
            <a:r>
              <a:rPr lang="en-US" altLang="zh-CN" b="1" dirty="0" smtClean="0">
                <a:solidFill>
                  <a:srgbClr val="FF0000"/>
                </a:solidFill>
                <a:sym typeface="+mn-ea"/>
              </a:rPr>
              <a:t>:</a:t>
            </a:r>
            <a:endParaRPr lang="en-US" altLang="zh-CN" b="1" dirty="0" smtClean="0">
              <a:solidFill>
                <a:srgbClr val="FF0000"/>
              </a:solidFill>
            </a:endParaRPr>
          </a:p>
          <a:p>
            <a:pPr>
              <a:buNone/>
            </a:pPr>
            <a:r>
              <a:rPr lang="en-US" altLang="zh-CN" b="1" dirty="0" smtClean="0">
                <a:solidFill>
                  <a:schemeClr val="tx1"/>
                </a:solidFill>
              </a:rPr>
              <a:t>9.</a:t>
            </a:r>
            <a:r>
              <a:rPr lang="zh-CN" altLang="en-US" b="1" dirty="0" smtClean="0">
                <a:solidFill>
                  <a:schemeClr val="tx1"/>
                </a:solidFill>
              </a:rPr>
              <a:t>无中生有（原文无此信息）</a:t>
            </a:r>
            <a:endParaRPr lang="zh-CN" altLang="en-US" b="1" dirty="0" smtClean="0">
              <a:solidFill>
                <a:schemeClr val="tx1"/>
              </a:solidFill>
            </a:endParaRPr>
          </a:p>
          <a:p>
            <a:pPr>
              <a:buNone/>
            </a:pPr>
            <a:r>
              <a:rPr lang="zh-CN" altLang="en-US" b="1" dirty="0" smtClean="0">
                <a:sym typeface="+mn-ea"/>
              </a:rPr>
              <a:t>例题：①花儿红的原因第一是昆虫选择，第二是人工作用。</a:t>
            </a:r>
            <a:endParaRPr lang="zh-CN" altLang="en-US" b="1" dirty="0" smtClean="0">
              <a:sym typeface="+mn-ea"/>
            </a:endParaRPr>
          </a:p>
          <a:p>
            <a:pPr>
              <a:buNone/>
            </a:pPr>
            <a:r>
              <a:rPr lang="zh-CN" altLang="en-US" b="1" dirty="0" smtClean="0">
                <a:sym typeface="+mn-ea"/>
              </a:rPr>
              <a:t>②①花儿红的原因第一是昆虫选择，第二是人工作用，第三是阳光照射。</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理解文意</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sym typeface="+mn-ea"/>
              </a:rPr>
              <a:t>常见的错误类型</a:t>
            </a:r>
            <a:r>
              <a:rPr lang="en-US" altLang="zh-CN" b="1" dirty="0" smtClean="0">
                <a:solidFill>
                  <a:srgbClr val="FF0000"/>
                </a:solidFill>
                <a:sym typeface="+mn-ea"/>
              </a:rPr>
              <a:t>:</a:t>
            </a:r>
            <a:endParaRPr lang="en-US" altLang="zh-CN" b="1" dirty="0" smtClean="0">
              <a:solidFill>
                <a:srgbClr val="FF0000"/>
              </a:solidFill>
            </a:endParaRPr>
          </a:p>
          <a:p>
            <a:pPr>
              <a:buNone/>
            </a:pPr>
            <a:r>
              <a:rPr lang="en-US" altLang="zh-CN" b="1" dirty="0" smtClean="0">
                <a:solidFill>
                  <a:schemeClr val="tx1"/>
                </a:solidFill>
              </a:rPr>
              <a:t>10.</a:t>
            </a:r>
            <a:r>
              <a:rPr lang="zh-CN" altLang="en-US" b="1" dirty="0" smtClean="0">
                <a:solidFill>
                  <a:schemeClr val="tx1"/>
                </a:solidFill>
              </a:rPr>
              <a:t>答非所问：选项回答的不是题干中的问题，或没有答全题干中问题的几层意思。</a:t>
            </a:r>
            <a:endParaRPr lang="zh-CN" altLang="en-US" b="1" dirty="0" smtClean="0">
              <a:solidFill>
                <a:schemeClr val="tx1"/>
              </a:solidFill>
            </a:endParaRPr>
          </a:p>
          <a:p>
            <a:pPr>
              <a:buNone/>
            </a:pPr>
            <a:r>
              <a:rPr lang="zh-CN" altLang="en-US" b="1" dirty="0" smtClean="0">
                <a:solidFill>
                  <a:schemeClr val="tx1"/>
                </a:solidFill>
              </a:rPr>
              <a:t>花儿红的原因是：</a:t>
            </a:r>
            <a:endParaRPr lang="zh-CN" altLang="en-US" b="1" dirty="0" smtClean="0">
              <a:solidFill>
                <a:schemeClr val="tx1"/>
              </a:solidFill>
            </a:endParaRPr>
          </a:p>
          <a:p>
            <a:pPr>
              <a:buNone/>
            </a:pPr>
            <a:r>
              <a:rPr lang="zh-CN" altLang="en-US" b="1" dirty="0" smtClean="0">
                <a:solidFill>
                  <a:schemeClr val="tx1"/>
                </a:solidFill>
              </a:rPr>
              <a:t>①昆虫选择</a:t>
            </a:r>
            <a:endParaRPr lang="zh-CN" altLang="en-US" b="1" dirty="0" smtClean="0">
              <a:solidFill>
                <a:schemeClr val="tx1"/>
              </a:solidFill>
            </a:endParaRPr>
          </a:p>
          <a:p>
            <a:pPr>
              <a:buNone/>
            </a:pPr>
            <a:r>
              <a:rPr lang="zh-CN" altLang="en-US" b="1" dirty="0" smtClean="0">
                <a:solidFill>
                  <a:schemeClr val="tx1"/>
                </a:solidFill>
              </a:rPr>
              <a:t>②人工作用</a:t>
            </a:r>
            <a:endParaRPr lang="zh-CN" altLang="en-US" b="1" dirty="0" smtClean="0">
              <a:solidFill>
                <a:schemeClr val="tx1"/>
              </a:solidFill>
            </a:endParaRPr>
          </a:p>
          <a:p>
            <a:pPr>
              <a:buNone/>
            </a:pPr>
            <a:r>
              <a:rPr lang="zh-CN" altLang="en-US" b="1" dirty="0" smtClean="0">
                <a:solidFill>
                  <a:schemeClr val="tx1"/>
                </a:solidFill>
              </a:rPr>
              <a:t>③树叶绿了。</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拓展延伸</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rPr>
              <a:t>一、列举类</a:t>
            </a:r>
            <a:endParaRPr lang="en-US" altLang="zh-CN" b="1" dirty="0" smtClean="0">
              <a:solidFill>
                <a:srgbClr val="FF0000"/>
              </a:solidFill>
            </a:endParaRPr>
          </a:p>
          <a:p>
            <a:pPr>
              <a:buNone/>
            </a:pPr>
            <a:r>
              <a:rPr lang="zh-CN" altLang="en-US" b="1" dirty="0" smtClean="0">
                <a:solidFill>
                  <a:schemeClr val="tx1"/>
                </a:solidFill>
              </a:rPr>
              <a:t>审清题干要求，明确答题方向，找到列举对象。</a:t>
            </a:r>
            <a:endParaRPr lang="zh-CN" altLang="en-US" b="1" dirty="0" smtClean="0">
              <a:solidFill>
                <a:schemeClr val="tx1"/>
              </a:solidFill>
            </a:endParaRPr>
          </a:p>
          <a:p>
            <a:pPr>
              <a:buNone/>
            </a:pPr>
            <a:r>
              <a:rPr lang="zh-CN" altLang="en-US" b="1" dirty="0" smtClean="0">
                <a:solidFill>
                  <a:srgbClr val="FF0000"/>
                </a:solidFill>
              </a:rPr>
              <a:t>例题：</a:t>
            </a:r>
            <a:r>
              <a:rPr lang="zh-CN" altLang="en-US" b="1" dirty="0" smtClean="0">
                <a:solidFill>
                  <a:schemeClr val="tx1"/>
                </a:solidFill>
              </a:rPr>
              <a:t>除戏剧外，你还能列举那些中华传统文化？至少答出</a:t>
            </a:r>
            <a:r>
              <a:rPr lang="en-US" altLang="zh-CN" b="1" dirty="0" smtClean="0">
                <a:solidFill>
                  <a:schemeClr val="tx1"/>
                </a:solidFill>
              </a:rPr>
              <a:t>4</a:t>
            </a:r>
            <a:r>
              <a:rPr lang="zh-CN" altLang="en-US" b="1" dirty="0" smtClean="0">
                <a:solidFill>
                  <a:schemeClr val="tx1"/>
                </a:solidFill>
              </a:rPr>
              <a:t>种。</a:t>
            </a:r>
            <a:endParaRPr lang="zh-CN" altLang="en-US" b="1" dirty="0" smtClean="0">
              <a:solidFill>
                <a:schemeClr val="tx1"/>
              </a:solidFill>
            </a:endParaRPr>
          </a:p>
          <a:p>
            <a:pPr>
              <a:buNone/>
            </a:pPr>
            <a:r>
              <a:rPr lang="zh-CN" altLang="en-US" b="1" dirty="0" smtClean="0">
                <a:solidFill>
                  <a:srgbClr val="FF0000"/>
                </a:solidFill>
              </a:rPr>
              <a:t>答：</a:t>
            </a:r>
            <a:r>
              <a:rPr lang="zh-CN" altLang="en-US" b="1" dirty="0" smtClean="0">
                <a:solidFill>
                  <a:schemeClr val="tx1"/>
                </a:solidFill>
              </a:rPr>
              <a:t>灯谜、国画、书法、酒令、歇后语。</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拓展延伸</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rPr>
              <a:t>二、建议（办法）类</a:t>
            </a:r>
            <a:endParaRPr lang="zh-CN" altLang="en-US" b="1" dirty="0" smtClean="0">
              <a:solidFill>
                <a:srgbClr val="FF0000"/>
              </a:solidFill>
            </a:endParaRPr>
          </a:p>
          <a:p>
            <a:pPr>
              <a:buNone/>
            </a:pPr>
            <a:r>
              <a:rPr lang="zh-CN" altLang="en-US" b="1" dirty="0" smtClean="0">
                <a:sym typeface="+mn-ea"/>
              </a:rPr>
              <a:t>①紧扣问题找措施，围绕问题想办法。</a:t>
            </a:r>
            <a:endParaRPr lang="zh-CN" altLang="en-US" b="1" dirty="0" smtClean="0">
              <a:solidFill>
                <a:schemeClr val="tx1"/>
              </a:solidFill>
            </a:endParaRPr>
          </a:p>
          <a:p>
            <a:pPr>
              <a:buNone/>
            </a:pPr>
            <a:r>
              <a:rPr lang="zh-CN" altLang="en-US" b="1" dirty="0" smtClean="0">
                <a:sym typeface="+mn-ea"/>
              </a:rPr>
              <a:t>②看清</a:t>
            </a:r>
            <a:r>
              <a:rPr lang="zh-CN" altLang="en-US" b="1" smtClean="0">
                <a:sym typeface="+mn-ea"/>
              </a:rPr>
              <a:t>题</a:t>
            </a:r>
            <a:r>
              <a:rPr lang="zh-CN" altLang="en-US" b="1" smtClean="0">
                <a:sym typeface="+mn-ea"/>
              </a:rPr>
              <a:t>干要求（</a:t>
            </a:r>
            <a:r>
              <a:rPr lang="zh-CN" altLang="en-US" b="1" dirty="0" smtClean="0">
                <a:sym typeface="+mn-ea"/>
              </a:rPr>
              <a:t>答出三点即可）</a:t>
            </a:r>
            <a:endParaRPr lang="zh-CN" altLang="en-US" b="1" dirty="0" smtClean="0">
              <a:solidFill>
                <a:schemeClr val="tx1"/>
              </a:solidFill>
            </a:endParaRPr>
          </a:p>
          <a:p>
            <a:pPr>
              <a:buNone/>
            </a:pPr>
            <a:r>
              <a:rPr lang="zh-CN" altLang="en-US" b="1" dirty="0" smtClean="0">
                <a:sym typeface="+mn-ea"/>
              </a:rPr>
              <a:t>③根据题干要求分条表述</a:t>
            </a:r>
            <a:endParaRPr lang="zh-CN" altLang="en-US" b="1" dirty="0" smtClean="0">
              <a:sym typeface="+mn-ea"/>
            </a:endParaRPr>
          </a:p>
          <a:p>
            <a:pPr>
              <a:buNone/>
            </a:pPr>
            <a:r>
              <a:rPr lang="zh-CN" altLang="en-US" b="1" dirty="0" smtClean="0">
                <a:solidFill>
                  <a:srgbClr val="FF0000"/>
                </a:solidFill>
              </a:rPr>
              <a:t>例题</a:t>
            </a:r>
            <a:r>
              <a:rPr lang="en-US" altLang="zh-CN" b="1" dirty="0" smtClean="0">
                <a:solidFill>
                  <a:srgbClr val="FF0000"/>
                </a:solidFill>
              </a:rPr>
              <a:t>:</a:t>
            </a:r>
            <a:r>
              <a:rPr lang="zh-CN" altLang="en-US" b="1" dirty="0" smtClean="0">
                <a:solidFill>
                  <a:schemeClr val="tx1"/>
                </a:solidFill>
              </a:rPr>
              <a:t>针对外卖餐盒毒性高、危害大这一问题，请你提出三条建议。（</a:t>
            </a:r>
            <a:r>
              <a:rPr lang="en-US" altLang="zh-CN" b="1" dirty="0" smtClean="0">
                <a:solidFill>
                  <a:schemeClr val="tx1"/>
                </a:solidFill>
              </a:rPr>
              <a:t>3</a:t>
            </a:r>
            <a:r>
              <a:rPr lang="zh-CN" altLang="en-US" b="1" dirty="0" smtClean="0">
                <a:solidFill>
                  <a:schemeClr val="tx1"/>
                </a:solidFill>
              </a:rPr>
              <a:t>分）</a:t>
            </a:r>
            <a:endParaRPr lang="zh-CN" altLang="en-US" b="1" dirty="0" smtClean="0">
              <a:solidFill>
                <a:schemeClr val="tx1"/>
              </a:solidFill>
            </a:endParaRPr>
          </a:p>
          <a:p>
            <a:pPr>
              <a:buNone/>
            </a:pPr>
            <a:r>
              <a:rPr lang="zh-CN" altLang="en-US" b="1" dirty="0" smtClean="0">
                <a:solidFill>
                  <a:srgbClr val="FF0000"/>
                </a:solidFill>
              </a:rPr>
              <a:t>答：</a:t>
            </a:r>
            <a:r>
              <a:rPr lang="zh-CN" altLang="en-US" b="1" dirty="0" smtClean="0">
                <a:solidFill>
                  <a:schemeClr val="tx1"/>
                </a:solidFill>
              </a:rPr>
              <a:t>建议是①尽量避免叫外卖，自己做饭。②质检部门严格检查餐盒质量，对质量不合格餐盒一律销毁。③坚决打击餐盒黑作坊。</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拓展延伸</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lnSpcReduction="10000"/>
          </a:bodyPr>
          <a:lstStyle/>
          <a:p>
            <a:pPr>
              <a:buNone/>
            </a:pPr>
            <a:r>
              <a:rPr lang="zh-CN" altLang="en-US" b="1" dirty="0" smtClean="0">
                <a:solidFill>
                  <a:srgbClr val="FF0000"/>
                </a:solidFill>
              </a:rPr>
              <a:t>三、看法类</a:t>
            </a:r>
            <a:endParaRPr lang="zh-CN" altLang="en-US" b="1" dirty="0" smtClean="0">
              <a:solidFill>
                <a:srgbClr val="FF0000"/>
              </a:solidFill>
            </a:endParaRPr>
          </a:p>
          <a:p>
            <a:pPr>
              <a:buNone/>
            </a:pPr>
            <a:r>
              <a:rPr lang="zh-CN" altLang="en-US" b="1" dirty="0" smtClean="0">
                <a:solidFill>
                  <a:schemeClr val="tx1"/>
                </a:solidFill>
              </a:rPr>
              <a:t>①表明观点或态度</a:t>
            </a:r>
            <a:endParaRPr lang="zh-CN" altLang="en-US" b="1" dirty="0" smtClean="0">
              <a:solidFill>
                <a:schemeClr val="tx1"/>
              </a:solidFill>
            </a:endParaRPr>
          </a:p>
          <a:p>
            <a:pPr>
              <a:buNone/>
            </a:pPr>
            <a:r>
              <a:rPr lang="zh-CN" altLang="en-US" b="1" dirty="0" smtClean="0">
                <a:solidFill>
                  <a:schemeClr val="tx1"/>
                </a:solidFill>
              </a:rPr>
              <a:t>②观点</a:t>
            </a:r>
            <a:r>
              <a:rPr lang="en-US" altLang="zh-CN" b="1" dirty="0" smtClean="0">
                <a:solidFill>
                  <a:schemeClr val="tx1"/>
                </a:solidFill>
              </a:rPr>
              <a:t>+</a:t>
            </a:r>
            <a:r>
              <a:rPr lang="zh-CN" altLang="en-US" b="1" dirty="0" smtClean="0">
                <a:solidFill>
                  <a:schemeClr val="tx1"/>
                </a:solidFill>
              </a:rPr>
              <a:t>联系原文或实际分析</a:t>
            </a:r>
            <a:endParaRPr lang="zh-CN" altLang="en-US" b="1" dirty="0" smtClean="0">
              <a:solidFill>
                <a:schemeClr val="tx1"/>
              </a:solidFill>
            </a:endParaRPr>
          </a:p>
          <a:p>
            <a:pPr>
              <a:buNone/>
            </a:pPr>
            <a:r>
              <a:rPr lang="zh-CN" altLang="en-US" b="1" dirty="0" smtClean="0">
                <a:solidFill>
                  <a:schemeClr val="tx1"/>
                </a:solidFill>
              </a:rPr>
              <a:t>③小结观点</a:t>
            </a:r>
            <a:endParaRPr lang="zh-CN" altLang="en-US" b="1" dirty="0" smtClean="0">
              <a:solidFill>
                <a:schemeClr val="tx1"/>
              </a:solidFill>
            </a:endParaRPr>
          </a:p>
          <a:p>
            <a:pPr>
              <a:buNone/>
            </a:pPr>
            <a:r>
              <a:rPr lang="zh-CN" altLang="en-US" b="1" dirty="0" smtClean="0">
                <a:solidFill>
                  <a:srgbClr val="FF0000"/>
                </a:solidFill>
              </a:rPr>
              <a:t>《汉字之美》</a:t>
            </a:r>
            <a:endParaRPr lang="zh-CN" altLang="en-US" b="1" dirty="0" smtClean="0">
              <a:solidFill>
                <a:srgbClr val="FF0000"/>
              </a:solidFill>
            </a:endParaRPr>
          </a:p>
          <a:p>
            <a:pPr algn="l">
              <a:buNone/>
            </a:pPr>
            <a:r>
              <a:rPr lang="zh-CN" altLang="en-US" b="1" dirty="0" smtClean="0">
                <a:solidFill>
                  <a:schemeClr val="tx1"/>
                </a:solidFill>
              </a:rPr>
              <a:t>汉字是国魂的象征</a:t>
            </a:r>
            <a:r>
              <a:rPr lang="en-US" altLang="zh-CN" b="1" dirty="0" smtClean="0">
                <a:solidFill>
                  <a:schemeClr val="tx1"/>
                </a:solidFill>
              </a:rPr>
              <a:t>……</a:t>
            </a:r>
            <a:r>
              <a:rPr lang="zh-CN" altLang="en-US" b="1" dirty="0" smtClean="0">
                <a:solidFill>
                  <a:schemeClr val="tx1"/>
                </a:solidFill>
              </a:rPr>
              <a:t>汉字是中华文化的凝聚</a:t>
            </a:r>
            <a:r>
              <a:rPr lang="en-US" altLang="zh-CN" b="1" dirty="0" smtClean="0">
                <a:solidFill>
                  <a:schemeClr val="tx1"/>
                </a:solidFill>
              </a:rPr>
              <a:t>……</a:t>
            </a:r>
            <a:r>
              <a:rPr lang="zh-CN" altLang="en-US" b="1" dirty="0" smtClean="0">
                <a:solidFill>
                  <a:schemeClr val="tx1"/>
                </a:solidFill>
              </a:rPr>
              <a:t>汉字是国家尊严的缩影</a:t>
            </a:r>
            <a:r>
              <a:rPr lang="en-US" altLang="zh-CN" b="1" dirty="0" smtClean="0">
                <a:solidFill>
                  <a:schemeClr val="tx1"/>
                </a:solidFill>
              </a:rPr>
              <a:t>……</a:t>
            </a:r>
            <a:r>
              <a:rPr lang="zh-CN" altLang="en-US" b="1" dirty="0" smtClean="0">
                <a:solidFill>
                  <a:schemeClr val="tx1"/>
                </a:solidFill>
              </a:rPr>
              <a:t>汉字是古老智慧的结晶</a:t>
            </a:r>
            <a:r>
              <a:rPr lang="en-US" altLang="zh-CN" b="1" dirty="0" smtClean="0">
                <a:solidFill>
                  <a:schemeClr val="tx1"/>
                </a:solidFill>
              </a:rPr>
              <a:t>……</a:t>
            </a:r>
            <a:endParaRPr lang="zh-CN" altLang="en-US" b="1" dirty="0" smtClean="0">
              <a:solidFill>
                <a:srgbClr val="FF0000"/>
              </a:solidFill>
            </a:endParaRPr>
          </a:p>
          <a:p>
            <a:pPr algn="l">
              <a:buNone/>
            </a:pPr>
            <a:r>
              <a:rPr lang="zh-CN" altLang="en-US" b="1" dirty="0" smtClean="0">
                <a:solidFill>
                  <a:srgbClr val="7030A0"/>
                </a:solidFill>
              </a:rPr>
              <a:t>有人认为在文化国际化的今天，汉字地位已逐渐被英文代替，汉字在人们生活中不过可有可无，请联系全文谈谈你的观点。</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给</a:t>
            </a:r>
            <a:r>
              <a:rPr lang="zh-CN" altLang="en-US" sz="3200" b="1" dirty="0" smtClean="0">
                <a:solidFill>
                  <a:srgbClr val="2025FC"/>
                </a:solidFill>
              </a:rPr>
              <a:t>说明对象下定义</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800" b="1" dirty="0" smtClean="0">
                <a:solidFill>
                  <a:srgbClr val="FF0000"/>
                </a:solidFill>
              </a:rPr>
              <a:t>解题思路：</a:t>
            </a:r>
            <a:r>
              <a:rPr lang="zh-CN" altLang="en-US" sz="2800" b="1" dirty="0" smtClean="0"/>
              <a:t>通读全文，弄清对象，把握内容，确定范围，筛选词句，整合答案。</a:t>
            </a:r>
            <a:endParaRPr lang="en-US" altLang="zh-CN" sz="2800" b="1" dirty="0" smtClean="0"/>
          </a:p>
          <a:p>
            <a:pPr>
              <a:buNone/>
            </a:pPr>
            <a:r>
              <a:rPr lang="zh-CN" altLang="en-US" sz="2800" b="1" dirty="0" smtClean="0">
                <a:solidFill>
                  <a:srgbClr val="FF0000"/>
                </a:solidFill>
              </a:rPr>
              <a:t>答题格式：</a:t>
            </a:r>
            <a:r>
              <a:rPr lang="en-US" altLang="zh-CN" sz="2800" b="1" dirty="0" smtClean="0"/>
              <a:t>XX</a:t>
            </a:r>
            <a:r>
              <a:rPr lang="zh-CN" altLang="en-US" sz="2800" b="1" dirty="0" smtClean="0"/>
              <a:t>是</a:t>
            </a:r>
            <a:r>
              <a:rPr lang="en-US" altLang="zh-CN" sz="2800" b="1" dirty="0" smtClean="0"/>
              <a:t>……</a:t>
            </a:r>
            <a:r>
              <a:rPr lang="zh-CN" altLang="en-US" sz="2800" b="1" dirty="0" smtClean="0"/>
              <a:t>的</a:t>
            </a:r>
            <a:r>
              <a:rPr lang="en-US" altLang="zh-CN" sz="2800" b="1" dirty="0" smtClean="0"/>
              <a:t>+……</a:t>
            </a:r>
            <a:r>
              <a:rPr lang="zh-CN" altLang="en-US" sz="2800" b="1" dirty="0" smtClean="0"/>
              <a:t>的</a:t>
            </a:r>
            <a:r>
              <a:rPr lang="en-US" altLang="zh-CN" sz="2800" b="1" dirty="0" smtClean="0"/>
              <a:t>+……</a:t>
            </a:r>
            <a:r>
              <a:rPr lang="zh-CN" altLang="en-US" sz="2800" b="1" dirty="0" smtClean="0"/>
              <a:t>的</a:t>
            </a:r>
            <a:r>
              <a:rPr lang="en-US" altLang="zh-CN" sz="2800" b="1" dirty="0" smtClean="0"/>
              <a:t>XX</a:t>
            </a:r>
            <a:r>
              <a:rPr lang="zh-CN" altLang="en-US" sz="2800" b="1" dirty="0" smtClean="0"/>
              <a:t>（概念是各类特征的综合）</a:t>
            </a:r>
            <a:endParaRPr lang="en-US" altLang="zh-CN" sz="2800" b="1" dirty="0" smtClean="0"/>
          </a:p>
          <a:p>
            <a:pPr>
              <a:buNone/>
            </a:pPr>
            <a:r>
              <a:rPr lang="zh-CN" altLang="en-US" sz="2800" b="1" dirty="0" smtClean="0">
                <a:solidFill>
                  <a:srgbClr val="FF0000"/>
                </a:solidFill>
              </a:rPr>
              <a:t>例题：</a:t>
            </a:r>
            <a:r>
              <a:rPr lang="zh-CN" altLang="en-US" sz="2400" b="1" dirty="0" smtClean="0"/>
              <a:t>创造性思维</a:t>
            </a:r>
            <a:r>
              <a:rPr lang="zh-CN" altLang="en-US" sz="2400" b="1" dirty="0"/>
              <a:t>具有以下特点：创造性思维的结果 对于思考者或者文化而言，具有</a:t>
            </a:r>
            <a:r>
              <a:rPr lang="zh-CN" altLang="en-US" sz="2400" b="1" dirty="0">
                <a:solidFill>
                  <a:srgbClr val="00B050"/>
                </a:solidFill>
              </a:rPr>
              <a:t>新颖性和价值</a:t>
            </a:r>
            <a:r>
              <a:rPr lang="zh-CN" altLang="en-US" sz="2400" b="1" dirty="0"/>
              <a:t>；创造性思维是非传统的，具有</a:t>
            </a:r>
            <a:r>
              <a:rPr lang="zh-CN" altLang="en-US" sz="2400" b="1" dirty="0">
                <a:solidFill>
                  <a:srgbClr val="00B050"/>
                </a:solidFill>
              </a:rPr>
              <a:t>高度机动性和坚持性</a:t>
            </a:r>
            <a:r>
              <a:rPr lang="zh-CN" altLang="en-US" sz="2400" b="1" dirty="0"/>
              <a:t>的思维活动；创造性思维的任务是将原来模糊的，不明确的问题清楚地勾划出来，或提出某种方案加以解决</a:t>
            </a:r>
            <a:r>
              <a:rPr lang="zh-CN" altLang="en-US" sz="2400" b="1" dirty="0" smtClean="0"/>
              <a:t>。（</a:t>
            </a:r>
            <a:r>
              <a:rPr lang="zh-CN" altLang="en-US" sz="2400" b="1" dirty="0" smtClean="0">
                <a:solidFill>
                  <a:srgbClr val="00B050"/>
                </a:solidFill>
              </a:rPr>
              <a:t>清楚找出并解决问题</a:t>
            </a:r>
            <a:r>
              <a:rPr lang="zh-CN" altLang="en-US" sz="2400" b="1" dirty="0" smtClean="0"/>
              <a:t>）</a:t>
            </a:r>
            <a:endParaRPr lang="en-US" altLang="zh-CN" sz="2400" b="1" dirty="0" smtClean="0"/>
          </a:p>
          <a:p>
            <a:pPr>
              <a:buNone/>
            </a:pPr>
            <a:r>
              <a:rPr lang="zh-CN" altLang="en-US" sz="2400" b="1" dirty="0" smtClean="0">
                <a:solidFill>
                  <a:srgbClr val="FF0000"/>
                </a:solidFill>
              </a:rPr>
              <a:t>答案：</a:t>
            </a:r>
            <a:r>
              <a:rPr lang="zh-CN" altLang="en-US" sz="2400" b="1" dirty="0"/>
              <a:t>创造性思维是一种新颖而具有价值的、非传统的、具有高度机动性和坚持性而且能清楚地勾划和解决问题的思维活动。</a:t>
            </a:r>
            <a:endParaRPr lang="en-US" altLang="zh-CN" sz="2400" b="1" dirty="0">
              <a:solidFill>
                <a:srgbClr val="FF000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拓展延伸</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fontScale="92500"/>
          </a:bodyPr>
          <a:lstStyle/>
          <a:p>
            <a:pPr algn="ctr">
              <a:buNone/>
            </a:pPr>
            <a:r>
              <a:rPr lang="zh-CN" altLang="en-US" b="1" dirty="0" smtClean="0">
                <a:solidFill>
                  <a:srgbClr val="FF0000"/>
                </a:solidFill>
              </a:rPr>
              <a:t>《汉字之美》</a:t>
            </a:r>
            <a:endParaRPr lang="zh-CN" altLang="en-US" b="1" dirty="0" smtClean="0">
              <a:solidFill>
                <a:srgbClr val="FF0000"/>
              </a:solidFill>
            </a:endParaRPr>
          </a:p>
          <a:p>
            <a:pPr algn="l">
              <a:buNone/>
            </a:pPr>
            <a:r>
              <a:rPr lang="zh-CN" altLang="en-US" b="1" dirty="0" smtClean="0">
                <a:solidFill>
                  <a:schemeClr val="tx1"/>
                </a:solidFill>
              </a:rPr>
              <a:t>汉字是国魂的象征</a:t>
            </a:r>
            <a:r>
              <a:rPr lang="en-US" altLang="zh-CN" b="1" dirty="0" smtClean="0">
                <a:solidFill>
                  <a:schemeClr val="tx1"/>
                </a:solidFill>
              </a:rPr>
              <a:t>……</a:t>
            </a:r>
            <a:r>
              <a:rPr lang="zh-CN" altLang="en-US" b="1" dirty="0" smtClean="0">
                <a:solidFill>
                  <a:schemeClr val="tx1"/>
                </a:solidFill>
              </a:rPr>
              <a:t>汉字是中华文化的凝聚</a:t>
            </a:r>
            <a:r>
              <a:rPr lang="en-US" altLang="zh-CN" b="1" dirty="0" smtClean="0">
                <a:solidFill>
                  <a:schemeClr val="tx1"/>
                </a:solidFill>
              </a:rPr>
              <a:t>……</a:t>
            </a:r>
            <a:r>
              <a:rPr lang="zh-CN" altLang="en-US" b="1" dirty="0" smtClean="0">
                <a:solidFill>
                  <a:schemeClr val="tx1"/>
                </a:solidFill>
              </a:rPr>
              <a:t>汉字是国家尊严的缩影</a:t>
            </a:r>
            <a:r>
              <a:rPr lang="en-US" altLang="zh-CN" b="1" dirty="0" smtClean="0">
                <a:solidFill>
                  <a:schemeClr val="tx1"/>
                </a:solidFill>
              </a:rPr>
              <a:t>……</a:t>
            </a:r>
            <a:r>
              <a:rPr lang="zh-CN" altLang="en-US" b="1" dirty="0" smtClean="0">
                <a:solidFill>
                  <a:schemeClr val="tx1"/>
                </a:solidFill>
              </a:rPr>
              <a:t>汉字是古老智慧的结晶</a:t>
            </a:r>
            <a:r>
              <a:rPr lang="en-US" altLang="zh-CN" b="1" dirty="0" smtClean="0">
                <a:solidFill>
                  <a:schemeClr val="tx1"/>
                </a:solidFill>
              </a:rPr>
              <a:t>……</a:t>
            </a:r>
            <a:endParaRPr lang="zh-CN" altLang="en-US" b="1" dirty="0" smtClean="0">
              <a:solidFill>
                <a:srgbClr val="FF0000"/>
              </a:solidFill>
            </a:endParaRPr>
          </a:p>
          <a:p>
            <a:pPr algn="l">
              <a:buNone/>
            </a:pPr>
            <a:r>
              <a:rPr lang="zh-CN" altLang="en-US" b="1" dirty="0" smtClean="0">
                <a:solidFill>
                  <a:srgbClr val="7030A0"/>
                </a:solidFill>
              </a:rPr>
              <a:t>有人认为在文化国际化的今天，汉字地位已逐渐被英文代替，汉字在人们生活中不过可有可无。你同意这种看法吗？请结合全文内容分析</a:t>
            </a:r>
            <a:endParaRPr lang="zh-CN" altLang="en-US" b="1" dirty="0" smtClean="0">
              <a:solidFill>
                <a:srgbClr val="7030A0"/>
              </a:solidFill>
            </a:endParaRPr>
          </a:p>
          <a:p>
            <a:pPr algn="l">
              <a:buNone/>
            </a:pPr>
            <a:r>
              <a:rPr lang="zh-CN" altLang="en-US" b="1" dirty="0" smtClean="0">
                <a:solidFill>
                  <a:srgbClr val="FF0000"/>
                </a:solidFill>
              </a:rPr>
              <a:t>答：</a:t>
            </a:r>
            <a:r>
              <a:rPr lang="zh-CN" altLang="en-US" b="1" dirty="0" smtClean="0">
                <a:solidFill>
                  <a:schemeClr val="tx1"/>
                </a:solidFill>
              </a:rPr>
              <a:t>我不同意这种看法。我之所以不同意，那是因为汉字象征国魂，凝聚中华文化，浓缩国家尊严，是古老智慧的结晶。它不能仅仅是一个普通的字，更是传统文化和民族尊严的象征。这样的汉字值得每个国人尊重和敬畏。它在我们生活中有不可替代的地位，所以我不同意。</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a:solidFill>
                  <a:srgbClr val="2025FC"/>
                </a:solidFill>
              </a:rPr>
              <a:t>拓展延伸</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b="1" dirty="0" smtClean="0">
                <a:solidFill>
                  <a:srgbClr val="FF0000"/>
                </a:solidFill>
              </a:rPr>
              <a:t>四、感受、启示</a:t>
            </a:r>
            <a:endParaRPr lang="zh-CN" altLang="en-US" b="1" dirty="0" smtClean="0">
              <a:solidFill>
                <a:srgbClr val="FF0000"/>
              </a:solidFill>
            </a:endParaRPr>
          </a:p>
          <a:p>
            <a:pPr>
              <a:buNone/>
            </a:pPr>
            <a:r>
              <a:rPr lang="zh-CN" altLang="en-US" b="1" dirty="0" smtClean="0">
                <a:solidFill>
                  <a:srgbClr val="FF0000"/>
                </a:solidFill>
              </a:rPr>
              <a:t>解题思路：</a:t>
            </a:r>
            <a:r>
              <a:rPr lang="zh-CN" altLang="en-US" b="1" dirty="0" smtClean="0">
                <a:solidFill>
                  <a:schemeClr val="tx1"/>
                </a:solidFill>
              </a:rPr>
              <a:t>感受（启示）</a:t>
            </a:r>
            <a:r>
              <a:rPr lang="en-US" altLang="zh-CN" b="1" dirty="0" smtClean="0">
                <a:solidFill>
                  <a:schemeClr val="tx1"/>
                </a:solidFill>
              </a:rPr>
              <a:t>+</a:t>
            </a:r>
            <a:r>
              <a:rPr lang="zh-CN" altLang="en-US" b="1" dirty="0" smtClean="0">
                <a:solidFill>
                  <a:schemeClr val="tx1"/>
                </a:solidFill>
              </a:rPr>
              <a:t>分析</a:t>
            </a:r>
            <a:endParaRPr lang="zh-CN" altLang="en-US" b="1" dirty="0" smtClean="0">
              <a:solidFill>
                <a:schemeClr val="tx1"/>
              </a:solidFill>
            </a:endParaRPr>
          </a:p>
          <a:p>
            <a:pPr>
              <a:buNone/>
            </a:pPr>
            <a:r>
              <a:rPr lang="zh-CN" altLang="en-US" b="1" dirty="0" smtClean="0">
                <a:solidFill>
                  <a:srgbClr val="FF0000"/>
                </a:solidFill>
              </a:rPr>
              <a:t>例题：</a:t>
            </a:r>
            <a:r>
              <a:rPr lang="zh-CN" altLang="en-US" b="1" dirty="0" smtClean="0">
                <a:solidFill>
                  <a:schemeClr val="tx1"/>
                </a:solidFill>
              </a:rPr>
              <a:t>《永恒的国画》</a:t>
            </a:r>
            <a:endParaRPr lang="zh-CN" altLang="en-US" b="1" dirty="0" smtClean="0">
              <a:solidFill>
                <a:schemeClr val="tx1"/>
              </a:solidFill>
            </a:endParaRPr>
          </a:p>
          <a:p>
            <a:pPr>
              <a:buNone/>
            </a:pPr>
            <a:r>
              <a:rPr lang="zh-CN" altLang="en-US" b="1" dirty="0" smtClean="0">
                <a:solidFill>
                  <a:schemeClr val="tx1"/>
                </a:solidFill>
              </a:rPr>
              <a:t>读了本篇文章后，你有什么启示？</a:t>
            </a:r>
            <a:endParaRPr lang="zh-CN" altLang="en-US" b="1" dirty="0" smtClean="0">
              <a:solidFill>
                <a:schemeClr val="tx1"/>
              </a:solidFill>
            </a:endParaRPr>
          </a:p>
          <a:p>
            <a:pPr>
              <a:buNone/>
            </a:pPr>
            <a:r>
              <a:rPr lang="zh-CN" altLang="en-US" b="1" dirty="0" smtClean="0">
                <a:solidFill>
                  <a:srgbClr val="FF0000"/>
                </a:solidFill>
              </a:rPr>
              <a:t>答：</a:t>
            </a:r>
            <a:r>
              <a:rPr lang="zh-CN" altLang="en-US" b="1" dirty="0" smtClean="0">
                <a:solidFill>
                  <a:schemeClr val="tx1"/>
                </a:solidFill>
              </a:rPr>
              <a:t>我的启示是中华文化博大精深，源远流长。我们每个人都应该热爱并传承中华文化。在快节奏生活的今天，我们应该在学习之余走进中华文化，学习中华文化，做一个亲近中华文化的中学生，让中华文化在我们身边传承。</a:t>
            </a:r>
            <a:endParaRPr lang="zh-CN" altLang="en-US" b="1" dirty="0" smtClean="0">
              <a:solidFill>
                <a:schemeClr val="tx1"/>
              </a:solidFill>
            </a:endParaRPr>
          </a:p>
          <a:p>
            <a:pPr>
              <a:buNone/>
            </a:pPr>
            <a:endParaRPr lang="zh-CN" altLang="en-US" b="1" dirty="0" smtClean="0">
              <a:solidFill>
                <a:schemeClr val="tx1"/>
              </a:solidFill>
            </a:endParaRPr>
          </a:p>
          <a:p>
            <a:pPr>
              <a:buNone/>
            </a:pPr>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归纳说明对象的特征</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400" b="1" dirty="0" smtClean="0"/>
              <a:t>一、把握</a:t>
            </a:r>
            <a:r>
              <a:rPr lang="zh-CN" altLang="en-US" sz="2400" b="1" dirty="0" smtClean="0">
                <a:solidFill>
                  <a:srgbClr val="FF0000"/>
                </a:solidFill>
              </a:rPr>
              <a:t>中心句</a:t>
            </a:r>
            <a:r>
              <a:rPr lang="zh-CN" altLang="en-US" sz="2400" b="1" dirty="0" smtClean="0"/>
              <a:t>（</a:t>
            </a:r>
            <a:r>
              <a:rPr lang="zh-CN" altLang="en-US" sz="2400" b="1" dirty="0" smtClean="0">
                <a:solidFill>
                  <a:srgbClr val="FF0000"/>
                </a:solidFill>
              </a:rPr>
              <a:t>段首</a:t>
            </a:r>
            <a:r>
              <a:rPr lang="zh-CN" altLang="en-US" sz="2400" b="1" dirty="0" smtClean="0"/>
              <a:t>句或</a:t>
            </a:r>
            <a:r>
              <a:rPr lang="zh-CN" altLang="en-US" sz="2400" b="1" dirty="0" smtClean="0">
                <a:solidFill>
                  <a:srgbClr val="FF0000"/>
                </a:solidFill>
              </a:rPr>
              <a:t>段尾</a:t>
            </a:r>
            <a:r>
              <a:rPr lang="zh-CN" altLang="en-US" sz="2400" b="1" dirty="0" smtClean="0"/>
              <a:t>句）</a:t>
            </a:r>
            <a:endParaRPr lang="en-US" altLang="zh-CN" sz="2400" b="1" dirty="0" smtClean="0"/>
          </a:p>
          <a:p>
            <a:pPr>
              <a:buNone/>
            </a:pPr>
            <a:r>
              <a:rPr lang="zh-CN" altLang="en-US" sz="2400" b="1" dirty="0" smtClean="0">
                <a:solidFill>
                  <a:srgbClr val="FF0000"/>
                </a:solidFill>
              </a:rPr>
              <a:t>例题一：</a:t>
            </a:r>
            <a:r>
              <a:rPr lang="zh-CN" altLang="en-US" sz="2400" b="1" dirty="0" smtClean="0">
                <a:solidFill>
                  <a:srgbClr val="00B050"/>
                </a:solidFill>
              </a:rPr>
              <a:t>太阳能飞机持续飞行的时间很长</a:t>
            </a:r>
            <a:r>
              <a:rPr lang="en-US" altLang="zh-CN" sz="2400" b="1" dirty="0" smtClean="0">
                <a:solidFill>
                  <a:srgbClr val="FF0000"/>
                </a:solidFill>
              </a:rPr>
              <a:t>……</a:t>
            </a:r>
            <a:endParaRPr lang="en-US" altLang="zh-CN" sz="2400" b="1" dirty="0" smtClean="0">
              <a:solidFill>
                <a:srgbClr val="FF0000"/>
              </a:solidFill>
            </a:endParaRPr>
          </a:p>
          <a:p>
            <a:pPr>
              <a:buNone/>
            </a:pPr>
            <a:r>
              <a:rPr lang="zh-CN" altLang="en-US" sz="2400" b="1" dirty="0" smtClean="0">
                <a:solidFill>
                  <a:srgbClr val="FF0000"/>
                </a:solidFill>
              </a:rPr>
              <a:t>类型：</a:t>
            </a:r>
            <a:r>
              <a:rPr lang="zh-CN" altLang="en-US" sz="2400" b="1" dirty="0" smtClean="0"/>
              <a:t>段首中心句</a:t>
            </a:r>
            <a:endParaRPr lang="en-US" altLang="zh-CN" sz="2400" b="1" dirty="0" smtClean="0"/>
          </a:p>
          <a:p>
            <a:pPr>
              <a:buNone/>
            </a:pPr>
            <a:r>
              <a:rPr lang="zh-CN" altLang="en-US" sz="2400" b="1" dirty="0" smtClean="0">
                <a:solidFill>
                  <a:srgbClr val="FF0000"/>
                </a:solidFill>
              </a:rPr>
              <a:t>特点：</a:t>
            </a:r>
            <a:r>
              <a:rPr lang="zh-CN" altLang="en-US" sz="2400" b="1" dirty="0" smtClean="0"/>
              <a:t>持续飞行时间长</a:t>
            </a:r>
            <a:endParaRPr lang="en-US" altLang="zh-CN" sz="2400" b="1" dirty="0" smtClean="0"/>
          </a:p>
          <a:p>
            <a:pPr>
              <a:buNone/>
            </a:pPr>
            <a:endParaRPr lang="en-US" altLang="zh-CN" sz="2400" b="1" dirty="0"/>
          </a:p>
          <a:p>
            <a:pPr>
              <a:buNone/>
            </a:pPr>
            <a:r>
              <a:rPr lang="zh-CN" altLang="en-US" sz="2400" b="1" dirty="0" smtClean="0">
                <a:solidFill>
                  <a:srgbClr val="FF0000"/>
                </a:solidFill>
              </a:rPr>
              <a:t>例题二</a:t>
            </a:r>
            <a:r>
              <a:rPr lang="zh-CN" altLang="en-US" sz="2400" b="1" dirty="0" smtClean="0"/>
              <a:t>：</a:t>
            </a:r>
            <a:r>
              <a:rPr lang="en-US" altLang="zh-CN" sz="2400" b="1" dirty="0" smtClean="0"/>
              <a:t>……</a:t>
            </a:r>
            <a:r>
              <a:rPr lang="zh-CN" altLang="en-US" sz="2400" b="1" dirty="0" smtClean="0">
                <a:solidFill>
                  <a:srgbClr val="00B050"/>
                </a:solidFill>
              </a:rPr>
              <a:t>由此可见，天阳能飞机翼展大、重量轻、空间小。</a:t>
            </a:r>
            <a:endParaRPr lang="en-US" altLang="zh-CN" sz="2400" b="1" dirty="0" smtClean="0">
              <a:solidFill>
                <a:srgbClr val="00B050"/>
              </a:solidFill>
            </a:endParaRPr>
          </a:p>
          <a:p>
            <a:pPr>
              <a:buNone/>
            </a:pPr>
            <a:r>
              <a:rPr lang="zh-CN" altLang="en-US" sz="2400" b="1" dirty="0" smtClean="0">
                <a:solidFill>
                  <a:srgbClr val="FF0000"/>
                </a:solidFill>
              </a:rPr>
              <a:t>类型：</a:t>
            </a:r>
            <a:r>
              <a:rPr lang="zh-CN" altLang="en-US" sz="2400" b="1" dirty="0" smtClean="0"/>
              <a:t>段尾中心句</a:t>
            </a:r>
            <a:endParaRPr lang="en-US" altLang="zh-CN" sz="2400" b="1" dirty="0" smtClean="0"/>
          </a:p>
          <a:p>
            <a:pPr>
              <a:buNone/>
            </a:pPr>
            <a:r>
              <a:rPr lang="zh-CN" altLang="en-US" sz="2400" b="1" dirty="0" smtClean="0">
                <a:solidFill>
                  <a:srgbClr val="FF0000"/>
                </a:solidFill>
              </a:rPr>
              <a:t>特点：</a:t>
            </a:r>
            <a:r>
              <a:rPr lang="zh-CN" altLang="en-US" sz="2400" b="1" dirty="0" smtClean="0">
                <a:solidFill>
                  <a:srgbClr val="00B050"/>
                </a:solidFill>
              </a:rPr>
              <a:t>翼展大、重量轻、空间小</a:t>
            </a:r>
            <a:endParaRPr lang="en-US" altLang="zh-CN" sz="2400" b="1" dirty="0" smtClean="0"/>
          </a:p>
          <a:p>
            <a:pPr>
              <a:buNone/>
            </a:pPr>
            <a:endParaRPr lang="en-US" altLang="zh-CN" sz="24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归纳说明对象的特征</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400" b="1" dirty="0"/>
              <a:t>二</a:t>
            </a:r>
            <a:r>
              <a:rPr lang="zh-CN" altLang="en-US" sz="2400" b="1" dirty="0" smtClean="0"/>
              <a:t>、找出</a:t>
            </a:r>
            <a:r>
              <a:rPr lang="zh-CN" altLang="en-US" sz="2400" b="1" dirty="0" smtClean="0">
                <a:solidFill>
                  <a:srgbClr val="FF0000"/>
                </a:solidFill>
              </a:rPr>
              <a:t>连接词</a:t>
            </a:r>
            <a:r>
              <a:rPr lang="zh-CN" altLang="en-US" sz="2400" b="1" dirty="0" smtClean="0"/>
              <a:t>（首先、其次、还</a:t>
            </a:r>
            <a:r>
              <a:rPr lang="en-US" altLang="zh-CN" sz="2400" b="1" dirty="0" smtClean="0"/>
              <a:t>……</a:t>
            </a:r>
            <a:r>
              <a:rPr lang="zh-CN" altLang="en-US" sz="2400" b="1" dirty="0" smtClean="0"/>
              <a:t>）</a:t>
            </a:r>
            <a:endParaRPr lang="en-US" altLang="zh-CN" sz="2400" b="1" dirty="0" smtClean="0"/>
          </a:p>
          <a:p>
            <a:pPr>
              <a:buNone/>
            </a:pPr>
            <a:r>
              <a:rPr lang="zh-CN" altLang="en-US" sz="2400" b="1" dirty="0" smtClean="0">
                <a:solidFill>
                  <a:srgbClr val="FF0000"/>
                </a:solidFill>
              </a:rPr>
              <a:t>例题三：</a:t>
            </a:r>
            <a:endParaRPr lang="en-US" altLang="zh-CN" sz="2400" b="1" dirty="0" smtClean="0">
              <a:solidFill>
                <a:srgbClr val="FF0000"/>
              </a:solidFill>
            </a:endParaRPr>
          </a:p>
          <a:p>
            <a:pPr>
              <a:buNone/>
            </a:pPr>
            <a:r>
              <a:rPr lang="en-US" altLang="zh-CN" sz="2400" b="1" dirty="0">
                <a:solidFill>
                  <a:srgbClr val="00B050"/>
                </a:solidFill>
              </a:rPr>
              <a:t> </a:t>
            </a:r>
            <a:r>
              <a:rPr lang="en-US" altLang="zh-CN" sz="2400" b="1" dirty="0" smtClean="0">
                <a:solidFill>
                  <a:srgbClr val="00B050"/>
                </a:solidFill>
              </a:rPr>
              <a:t>       </a:t>
            </a:r>
            <a:r>
              <a:rPr lang="zh-CN" altLang="en-US" sz="2400" b="1" dirty="0" smtClean="0">
                <a:solidFill>
                  <a:srgbClr val="00B050"/>
                </a:solidFill>
              </a:rPr>
              <a:t>首先，</a:t>
            </a:r>
            <a:r>
              <a:rPr lang="zh-CN" altLang="en-US" sz="2400" b="1" dirty="0" smtClean="0"/>
              <a:t>太阳能飞机翼展大、重量轻、空间小。</a:t>
            </a:r>
            <a:endParaRPr lang="en-US" altLang="zh-CN" sz="2400" b="1" dirty="0" smtClean="0"/>
          </a:p>
          <a:p>
            <a:pPr>
              <a:buNone/>
            </a:pPr>
            <a:r>
              <a:rPr lang="en-US" altLang="zh-CN" sz="2400" b="1" dirty="0" smtClean="0"/>
              <a:t>        ……</a:t>
            </a:r>
            <a:endParaRPr lang="en-US" altLang="zh-CN" sz="2400" b="1" dirty="0" smtClean="0"/>
          </a:p>
          <a:p>
            <a:pPr>
              <a:buNone/>
            </a:pPr>
            <a:r>
              <a:rPr lang="en-US" altLang="zh-CN" sz="2400" b="1" dirty="0">
                <a:solidFill>
                  <a:srgbClr val="00B050"/>
                </a:solidFill>
              </a:rPr>
              <a:t> </a:t>
            </a:r>
            <a:r>
              <a:rPr lang="en-US" altLang="zh-CN" sz="2400" b="1" dirty="0" smtClean="0">
                <a:solidFill>
                  <a:srgbClr val="00B050"/>
                </a:solidFill>
              </a:rPr>
              <a:t>       </a:t>
            </a:r>
            <a:r>
              <a:rPr lang="zh-CN" altLang="en-US" sz="2400" b="1" dirty="0" smtClean="0">
                <a:solidFill>
                  <a:srgbClr val="00B050"/>
                </a:solidFill>
              </a:rPr>
              <a:t>其次，</a:t>
            </a:r>
            <a:r>
              <a:rPr lang="zh-CN" altLang="en-US" sz="2400" b="1" dirty="0" smtClean="0"/>
              <a:t>太阳能飞机持续飞行时间长。</a:t>
            </a:r>
            <a:endParaRPr lang="en-US" altLang="zh-CN" sz="2400" b="1" dirty="0" smtClean="0"/>
          </a:p>
          <a:p>
            <a:pPr>
              <a:buNone/>
            </a:pPr>
            <a:r>
              <a:rPr lang="en-US" altLang="zh-CN" sz="2400" b="1" dirty="0"/>
              <a:t> </a:t>
            </a:r>
            <a:r>
              <a:rPr lang="en-US" altLang="zh-CN" sz="2400" b="1" dirty="0" smtClean="0"/>
              <a:t>       ……</a:t>
            </a:r>
            <a:endParaRPr lang="en-US" altLang="zh-CN" sz="2400" b="1" dirty="0" smtClean="0"/>
          </a:p>
          <a:p>
            <a:pPr>
              <a:buNone/>
            </a:pPr>
            <a:r>
              <a:rPr lang="en-US" altLang="zh-CN" sz="2400" b="1" dirty="0">
                <a:solidFill>
                  <a:srgbClr val="00B050"/>
                </a:solidFill>
              </a:rPr>
              <a:t> </a:t>
            </a:r>
            <a:r>
              <a:rPr lang="en-US" altLang="zh-CN" sz="2400" b="1" dirty="0" smtClean="0">
                <a:solidFill>
                  <a:srgbClr val="00B050"/>
                </a:solidFill>
              </a:rPr>
              <a:t>       </a:t>
            </a:r>
            <a:r>
              <a:rPr lang="zh-CN" altLang="en-US" sz="2400" b="1" dirty="0" smtClean="0">
                <a:solidFill>
                  <a:srgbClr val="00B050"/>
                </a:solidFill>
              </a:rPr>
              <a:t>除此而外，</a:t>
            </a:r>
            <a:r>
              <a:rPr lang="zh-CN" altLang="en-US" sz="2400" b="1" dirty="0" smtClean="0"/>
              <a:t>太阳能飞机</a:t>
            </a:r>
            <a:r>
              <a:rPr lang="zh-CN" altLang="en-US" sz="2400" b="1" dirty="0" smtClean="0">
                <a:solidFill>
                  <a:srgbClr val="00B050"/>
                </a:solidFill>
              </a:rPr>
              <a:t>还有</a:t>
            </a:r>
            <a:r>
              <a:rPr lang="zh-CN" altLang="en-US" sz="2400" b="1" dirty="0" smtClean="0"/>
              <a:t>燃油、维护和维修成本低的特点。</a:t>
            </a:r>
            <a:endParaRPr lang="en-US" altLang="zh-CN" sz="2400" b="1" dirty="0" smtClean="0"/>
          </a:p>
          <a:p>
            <a:pPr>
              <a:buNone/>
            </a:pPr>
            <a:r>
              <a:rPr lang="en-US" altLang="zh-CN" sz="2400" b="1" dirty="0"/>
              <a:t> </a:t>
            </a:r>
            <a:r>
              <a:rPr lang="en-US" altLang="zh-CN" sz="2400" b="1" dirty="0" smtClean="0"/>
              <a:t>       ……</a:t>
            </a:r>
            <a:endParaRPr lang="en-US" altLang="zh-CN" sz="2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归纳说明对象的特征</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400" b="1" dirty="0" smtClean="0"/>
              <a:t>三、借助说明方法（举例见说明方法）</a:t>
            </a:r>
            <a:endParaRPr lang="en-US" altLang="zh-CN" sz="2400" b="1" dirty="0" smtClean="0"/>
          </a:p>
          <a:p>
            <a:pPr>
              <a:buNone/>
            </a:pPr>
            <a:endParaRPr lang="en-US" altLang="zh-CN" sz="2400" b="1" dirty="0"/>
          </a:p>
          <a:p>
            <a:pPr>
              <a:buNone/>
            </a:pPr>
            <a:r>
              <a:rPr lang="zh-CN" altLang="en-US" sz="2400" b="1" dirty="0" smtClean="0"/>
              <a:t>四、根据内容自己提炼概括</a:t>
            </a:r>
            <a:endParaRPr lang="en-US" altLang="zh-CN" sz="24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714404"/>
          </a:xfrm>
        </p:spPr>
        <p:txBody>
          <a:bodyPr>
            <a:normAutofit/>
          </a:bodyPr>
          <a:lstStyle/>
          <a:p>
            <a:r>
              <a:rPr lang="zh-CN" altLang="en-US" sz="3200" b="1" dirty="0" smtClean="0">
                <a:solidFill>
                  <a:srgbClr val="2025FC"/>
                </a:solidFill>
              </a:rPr>
              <a:t>说明方法和作用</a:t>
            </a:r>
            <a:endParaRPr lang="zh-CN" altLang="en-US" sz="3200" b="1" dirty="0">
              <a:solidFill>
                <a:srgbClr val="2025FC"/>
              </a:solidFill>
            </a:endParaRPr>
          </a:p>
        </p:txBody>
      </p:sp>
      <p:sp>
        <p:nvSpPr>
          <p:cNvPr id="3" name="内容占位符 2"/>
          <p:cNvSpPr>
            <a:spLocks noGrp="1"/>
          </p:cNvSpPr>
          <p:nvPr>
            <p:ph idx="1"/>
          </p:nvPr>
        </p:nvSpPr>
        <p:spPr>
          <a:xfrm>
            <a:off x="214282" y="642918"/>
            <a:ext cx="8715436" cy="6000792"/>
          </a:xfrm>
        </p:spPr>
        <p:txBody>
          <a:bodyPr>
            <a:normAutofit/>
          </a:bodyPr>
          <a:lstStyle/>
          <a:p>
            <a:pPr>
              <a:buNone/>
            </a:pPr>
            <a:r>
              <a:rPr lang="zh-CN" altLang="en-US" sz="2400" b="1" dirty="0" smtClean="0">
                <a:solidFill>
                  <a:srgbClr val="FF0000"/>
                </a:solidFill>
              </a:rPr>
              <a:t>一、常见说明方法</a:t>
            </a:r>
            <a:endParaRPr lang="en-US" altLang="zh-CN" sz="2400" b="1" dirty="0" smtClean="0">
              <a:solidFill>
                <a:srgbClr val="FF0000"/>
              </a:solidFill>
            </a:endParaRPr>
          </a:p>
          <a:p>
            <a:pPr>
              <a:buNone/>
            </a:pPr>
            <a:r>
              <a:rPr lang="zh-CN" altLang="en-US" sz="2400" b="1" dirty="0" smtClean="0"/>
              <a:t>（一）举例子（例如、比如、譬如、据说</a:t>
            </a:r>
            <a:r>
              <a:rPr lang="en-US" altLang="zh-CN" sz="2400" b="1" dirty="0" smtClean="0"/>
              <a:t>…………</a:t>
            </a:r>
            <a:r>
              <a:rPr lang="zh-CN" altLang="en-US" sz="2400" b="1" dirty="0" smtClean="0"/>
              <a:t>）</a:t>
            </a:r>
            <a:endParaRPr lang="en-US" altLang="zh-CN" sz="2400" b="1" dirty="0" smtClean="0"/>
          </a:p>
          <a:p>
            <a:pPr>
              <a:buNone/>
            </a:pPr>
            <a:r>
              <a:rPr lang="zh-CN" altLang="en-US" sz="2400" b="1" dirty="0" smtClean="0"/>
              <a:t>（二）列数字（确数、约数、小数、分数、百分数、度数、倍数</a:t>
            </a:r>
            <a:r>
              <a:rPr lang="en-US" altLang="zh-CN" sz="2400" b="1" dirty="0" smtClean="0"/>
              <a:t>……</a:t>
            </a:r>
            <a:r>
              <a:rPr lang="zh-CN" altLang="en-US" sz="2400" b="1" dirty="0" smtClean="0"/>
              <a:t>）</a:t>
            </a:r>
            <a:endParaRPr lang="en-US" altLang="zh-CN" sz="2400" b="1" dirty="0" smtClean="0"/>
          </a:p>
          <a:p>
            <a:pPr>
              <a:buNone/>
            </a:pPr>
            <a:r>
              <a:rPr lang="zh-CN" altLang="en-US" sz="2400" b="1" dirty="0" smtClean="0"/>
              <a:t>（三）作比较（常见于</a:t>
            </a:r>
            <a:r>
              <a:rPr lang="zh-CN" altLang="en-US" sz="2400" b="1" dirty="0" smtClean="0">
                <a:solidFill>
                  <a:srgbClr val="00B050"/>
                </a:solidFill>
              </a:rPr>
              <a:t>对比</a:t>
            </a:r>
            <a:r>
              <a:rPr lang="zh-CN" altLang="en-US" sz="2400" b="1" dirty="0" smtClean="0"/>
              <a:t>手法的运用，比、而、相对于、较</a:t>
            </a:r>
            <a:r>
              <a:rPr lang="en-US" altLang="zh-CN" sz="2400" b="1" dirty="0" smtClean="0"/>
              <a:t>……</a:t>
            </a:r>
            <a:r>
              <a:rPr lang="zh-CN" altLang="en-US" sz="2400" b="1" dirty="0" smtClean="0"/>
              <a:t>）</a:t>
            </a:r>
            <a:endParaRPr lang="en-US" altLang="zh-CN" sz="2400" b="1" dirty="0" smtClean="0"/>
          </a:p>
          <a:p>
            <a:pPr>
              <a:buNone/>
            </a:pPr>
            <a:r>
              <a:rPr lang="zh-CN" altLang="en-US" sz="2400" b="1" dirty="0" smtClean="0"/>
              <a:t>（四）分类别（一种</a:t>
            </a:r>
            <a:r>
              <a:rPr lang="en-US" altLang="zh-CN" sz="2400" b="1" dirty="0" smtClean="0"/>
              <a:t>……</a:t>
            </a:r>
            <a:r>
              <a:rPr lang="zh-CN" altLang="en-US" sz="2400" b="1" dirty="0" smtClean="0"/>
              <a:t>另一种     一类</a:t>
            </a:r>
            <a:r>
              <a:rPr lang="en-US" altLang="zh-CN" sz="2400" b="1" dirty="0" smtClean="0"/>
              <a:t>……</a:t>
            </a:r>
            <a:r>
              <a:rPr lang="zh-CN" altLang="en-US" sz="2400" b="1" dirty="0" smtClean="0"/>
              <a:t>另一类）</a:t>
            </a:r>
            <a:endParaRPr lang="en-US" altLang="zh-CN" sz="2400" b="1" dirty="0" smtClean="0"/>
          </a:p>
          <a:p>
            <a:pPr>
              <a:buNone/>
            </a:pPr>
            <a:r>
              <a:rPr lang="zh-CN" altLang="en-US" sz="2400" b="1" dirty="0" smtClean="0"/>
              <a:t>（五）打比方（常见于</a:t>
            </a:r>
            <a:r>
              <a:rPr lang="zh-CN" altLang="en-US" sz="2400" b="1" dirty="0" smtClean="0">
                <a:solidFill>
                  <a:srgbClr val="00B050"/>
                </a:solidFill>
              </a:rPr>
              <a:t>比喻修辞</a:t>
            </a:r>
            <a:r>
              <a:rPr lang="zh-CN" altLang="en-US" sz="2400" b="1" dirty="0" smtClean="0"/>
              <a:t>的运用，像、仿佛</a:t>
            </a:r>
            <a:r>
              <a:rPr lang="en-US" altLang="zh-CN" sz="2400" b="1" dirty="0" smtClean="0"/>
              <a:t>……</a:t>
            </a:r>
            <a:r>
              <a:rPr lang="zh-CN" altLang="en-US" sz="2400" b="1" dirty="0" smtClean="0"/>
              <a:t>）</a:t>
            </a:r>
            <a:endParaRPr lang="en-US" altLang="zh-CN" sz="2400" b="1" dirty="0" smtClean="0"/>
          </a:p>
          <a:p>
            <a:pPr>
              <a:buNone/>
            </a:pPr>
            <a:r>
              <a:rPr lang="zh-CN" altLang="en-US" sz="2400" b="1" dirty="0" smtClean="0"/>
              <a:t>（六）下定义：</a:t>
            </a:r>
            <a:r>
              <a:rPr lang="en-US" altLang="zh-CN" sz="2400" b="1" dirty="0" smtClean="0"/>
              <a:t>A=B    </a:t>
            </a:r>
            <a:r>
              <a:rPr lang="en-US" altLang="zh-CN" sz="2400" b="1" dirty="0" err="1" smtClean="0"/>
              <a:t>B</a:t>
            </a:r>
            <a:r>
              <a:rPr lang="en-US" altLang="zh-CN" sz="2400" b="1" dirty="0" smtClean="0"/>
              <a:t>=A   </a:t>
            </a:r>
            <a:endParaRPr lang="en-US" altLang="zh-CN" sz="2400" b="1" dirty="0" smtClean="0"/>
          </a:p>
          <a:p>
            <a:pPr>
              <a:buNone/>
            </a:pPr>
            <a:r>
              <a:rPr lang="zh-CN" altLang="en-US" sz="2400" b="1" dirty="0" smtClean="0"/>
              <a:t>（七）作诠释：</a:t>
            </a:r>
            <a:endParaRPr lang="en-US" altLang="zh-CN" sz="2400" b="1" dirty="0" smtClean="0"/>
          </a:p>
          <a:p>
            <a:pPr>
              <a:buNone/>
            </a:pPr>
            <a:r>
              <a:rPr lang="zh-CN" altLang="en-US" sz="2400" b="1" dirty="0" smtClean="0"/>
              <a:t>（八）引资料（常见于</a:t>
            </a:r>
            <a:r>
              <a:rPr lang="zh-CN" altLang="en-US" sz="2400" b="1" dirty="0" smtClean="0">
                <a:solidFill>
                  <a:srgbClr val="00B050"/>
                </a:solidFill>
              </a:rPr>
              <a:t>引用</a:t>
            </a:r>
            <a:r>
              <a:rPr lang="zh-CN" altLang="en-US" sz="2400" b="1" dirty="0" smtClean="0"/>
              <a:t>手法的运用）</a:t>
            </a:r>
            <a:endParaRPr lang="en-US" altLang="zh-CN" sz="2400" b="1" dirty="0" smtClean="0"/>
          </a:p>
          <a:p>
            <a:pPr>
              <a:buNone/>
            </a:pPr>
            <a:r>
              <a:rPr lang="zh-CN" altLang="en-US" sz="2400" b="1" dirty="0" smtClean="0"/>
              <a:t>（九）摹状貌</a:t>
            </a:r>
            <a:endParaRPr lang="en-US" altLang="zh-CN" sz="24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7135</Words>
  <Application>WPS 演示</Application>
  <PresentationFormat>全屏显示(4:3)</PresentationFormat>
  <Paragraphs>468</Paragraphs>
  <Slides>51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51</vt:i4>
      </vt:variant>
    </vt:vector>
  </HeadingPairs>
  <TitlesOfParts>
    <vt:vector size="58" baseType="lpstr">
      <vt:lpstr>Arial</vt:lpstr>
      <vt:lpstr>宋体</vt:lpstr>
      <vt:lpstr>Wingdings</vt:lpstr>
      <vt:lpstr>Calibri</vt:lpstr>
      <vt:lpstr>微软雅黑</vt:lpstr>
      <vt:lpstr>Arial Unicode MS</vt:lpstr>
      <vt:lpstr>Office 主题</vt:lpstr>
      <vt:lpstr>中考说明文，你值得拥有！</vt:lpstr>
      <vt:lpstr>说明文标题作用</vt:lpstr>
      <vt:lpstr>找说明对象</vt:lpstr>
      <vt:lpstr>找说明对象</vt:lpstr>
      <vt:lpstr>给说明对象下定义</vt:lpstr>
      <vt:lpstr>归纳说明对象的特征</vt:lpstr>
      <vt:lpstr>归纳说明对象的特征</vt:lpstr>
      <vt:lpstr>归纳说明对象的特征</vt:lpstr>
      <vt:lpstr>说明方法和作用</vt:lpstr>
      <vt:lpstr>说明方法和作用</vt:lpstr>
      <vt:lpstr>说明方法和作用</vt:lpstr>
      <vt:lpstr>说明方法和作用</vt:lpstr>
      <vt:lpstr>说明方法和作用</vt:lpstr>
      <vt:lpstr>说明方法和作用</vt:lpstr>
      <vt:lpstr>说明方法和作用</vt:lpstr>
      <vt:lpstr>说明语言</vt:lpstr>
      <vt:lpstr>说明语言</vt:lpstr>
      <vt:lpstr>说明语言</vt:lpstr>
      <vt:lpstr>说明语言</vt:lpstr>
      <vt:lpstr>说明语言</vt:lpstr>
      <vt:lpstr>说明顺序</vt:lpstr>
      <vt:lpstr>说明顺序</vt:lpstr>
      <vt:lpstr>说明顺序</vt:lpstr>
      <vt:lpstr>说明顺序</vt:lpstr>
      <vt:lpstr>说明结构</vt:lpstr>
      <vt:lpstr>说明结构</vt:lpstr>
      <vt:lpstr>说明结构</vt:lpstr>
      <vt:lpstr>说明结构</vt:lpstr>
      <vt:lpstr>说明开头作用</vt:lpstr>
      <vt:lpstr>说明中间段作用</vt:lpstr>
      <vt:lpstr>说明结尾作用</vt:lpstr>
      <vt:lpstr>提取信息</vt:lpstr>
      <vt:lpstr>内容概括</vt:lpstr>
      <vt:lpstr>理解文意</vt:lpstr>
      <vt:lpstr>理解文意</vt:lpstr>
      <vt:lpstr>理解文意</vt:lpstr>
      <vt:lpstr>理解文意</vt:lpstr>
      <vt:lpstr>理解文意</vt:lpstr>
      <vt:lpstr>理解文意</vt:lpstr>
      <vt:lpstr>理解文意</vt:lpstr>
      <vt:lpstr>理解文意</vt:lpstr>
      <vt:lpstr>理解文意</vt:lpstr>
      <vt:lpstr>理解文意</vt:lpstr>
      <vt:lpstr>理解文意</vt:lpstr>
      <vt:lpstr>理解文意</vt:lpstr>
      <vt:lpstr>理解文意</vt:lpstr>
      <vt:lpstr>拓展延伸</vt:lpstr>
      <vt:lpstr>拓展延伸</vt:lpstr>
      <vt:lpstr>拓展延伸</vt:lpstr>
      <vt:lpstr>拓展延伸</vt:lpstr>
      <vt:lpstr>拓展延伸</vt:lpstr>
    </vt:vector>
  </TitlesOfParts>
  <Company>www.window7.com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中考说明文，你值得拥有！</dc:title>
  <dc:creator>微软中国</dc:creator>
  <cp:lastModifiedBy>华政</cp:lastModifiedBy>
  <cp:revision>188</cp:revision>
  <dcterms:created xsi:type="dcterms:W3CDTF">2019-04-07T14:15:00Z</dcterms:created>
  <dcterms:modified xsi:type="dcterms:W3CDTF">2020-04-19T13:26:27Z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