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755" r:id="rId4"/>
    <p:sldId id="429" r:id="rId5"/>
    <p:sldId id="754" r:id="rId6"/>
    <p:sldId id="756" r:id="rId7"/>
    <p:sldId id="757" r:id="rId8"/>
    <p:sldId id="758" r:id="rId9"/>
    <p:sldId id="759" r:id="rId10"/>
    <p:sldId id="760" r:id="rId11"/>
    <p:sldId id="761" r:id="rId12"/>
    <p:sldId id="762" r:id="rId13"/>
    <p:sldId id="551" r:id="rId14"/>
    <p:sldId id="385" r:id="rId15"/>
    <p:sldId id="363" r:id="rId16"/>
    <p:sldId id="433" r:id="rId17"/>
    <p:sldId id="435" r:id="rId18"/>
    <p:sldId id="364" r:id="rId19"/>
    <p:sldId id="436" r:id="rId20"/>
    <p:sldId id="390" r:id="rId21"/>
    <p:sldId id="437" r:id="rId22"/>
    <p:sldId id="441" r:id="rId23"/>
    <p:sldId id="442" r:id="rId24"/>
    <p:sldId id="443" r:id="rId25"/>
    <p:sldId id="391" r:id="rId26"/>
    <p:sldId id="553" r:id="rId27"/>
    <p:sldId id="444" r:id="rId28"/>
    <p:sldId id="367" r:id="rId29"/>
    <p:sldId id="392" r:id="rId30"/>
    <p:sldId id="446" r:id="rId31"/>
    <p:sldId id="447" r:id="rId32"/>
    <p:sldId id="448" r:id="rId33"/>
    <p:sldId id="445" r:id="rId34"/>
    <p:sldId id="449" r:id="rId35"/>
    <p:sldId id="450" r:id="rId36"/>
    <p:sldId id="458" r:id="rId37"/>
    <p:sldId id="451" r:id="rId38"/>
    <p:sldId id="452" r:id="rId39"/>
    <p:sldId id="453" r:id="rId40"/>
    <p:sldId id="454" r:id="rId41"/>
    <p:sldId id="455" r:id="rId42"/>
    <p:sldId id="457" r:id="rId43"/>
    <p:sldId id="459" r:id="rId44"/>
    <p:sldId id="460" r:id="rId45"/>
    <p:sldId id="461" r:id="rId46"/>
    <p:sldId id="372" r:id="rId47"/>
    <p:sldId id="373" r:id="rId48"/>
    <p:sldId id="374" r:id="rId49"/>
    <p:sldId id="375" r:id="rId50"/>
    <p:sldId id="376" r:id="rId51"/>
    <p:sldId id="803" r:id="rId52"/>
    <p:sldId id="804" r:id="rId53"/>
  </p:sldIdLst>
  <p:sldSz cx="12192000" cy="6858000"/>
  <p:notesSz cx="6858000" cy="9144000"/>
  <p:custDataLst>
    <p:tags r:id="rId5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0" name="田小兵" initials="W用" lastIdx="0" clrIdx="0"/>
  <p:cmAuthor id="2" name="作者" initials="作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tags" Target="tags/tag359.xml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tags" Target="../tags/tag15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2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59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tags" Target="../tags/tag7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3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8.xml" /><Relationship Id="rId4" Type="http://schemas.openxmlformats.org/officeDocument/2006/relationships/tags" Target="../tags/tag119.xml" /><Relationship Id="rId5" Type="http://schemas.openxmlformats.org/officeDocument/2006/relationships/tags" Target="../tags/tag120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0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3.xml" /><Relationship Id="rId4" Type="http://schemas.openxmlformats.org/officeDocument/2006/relationships/tags" Target="../tags/tag214.xml" /><Relationship Id="rId5" Type="http://schemas.openxmlformats.org/officeDocument/2006/relationships/tags" Target="../tags/tag215.xml" /><Relationship Id="rId6" Type="http://schemas.openxmlformats.org/officeDocument/2006/relationships/tags" Target="../tags/tag216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D5EDE4-1E18-4861-ACE2-D4B34891A4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2161" name="幻灯片图像占位符 1"/>
          <p:cNvSpPr>
            <a:spLocks noGrp="1" noRot="1" noChangeAspect="1" noTextEdi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92162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anchor="t"/>
          <a:lstStyle/>
          <a:p>
            <a:pPr lvl="0" defTabSz="914400"/>
            <a:endParaRPr lang="zh-CN" altLang="zh-CN">
              <a:solidFill>
                <a:srgbClr val="000000"/>
              </a:solidFill>
              <a:latin typeface="Calibri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D5EDE4-1E18-4861-ACE2-D4B34891A4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D5EDE4-1E18-4861-ACE2-D4B34891A4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FD5EDE4-1E18-4861-ACE2-D4B34891A44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.xml" /><Relationship Id="rId2" Type="http://schemas.openxmlformats.org/officeDocument/2006/relationships/image" Target="../media/image1.jpeg" /><Relationship Id="rId3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FFEF102D-F14A-4109-B6B6-4417922565B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00B6FD1-DD69-4643-A816-F59D674EE59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14:ripple/>
      </p:transition>
    </mc:Choice>
    <mc:Fallback>
      <p:transition spd="slow" advTm="300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tags" Target="../tags/tag7.xml" /><Relationship Id="rId5" Type="http://schemas.openxmlformats.org/officeDocument/2006/relationships/image" Target="file:///D:\qq&#25991;&#20214;\712321467\Image\C2C\Image2\%7b75232B38-A165-1FB7-499C-2E1C792CACB5%7d.png" TargetMode="External" /><Relationship Id="rId6" Type="http://schemas.openxmlformats.org/officeDocument/2006/relationships/image" Target="../media/image2.png" /><Relationship Id="rId7" Type="http://schemas.openxmlformats.org/officeDocument/2006/relationships/tags" Target="../tags/tag8.xml" /><Relationship Id="rId8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796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5235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435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796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0.xml" /><Relationship Id="rId4" Type="http://schemas.openxmlformats.org/officeDocument/2006/relationships/image" Target="../media/image3.png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tags" Target="../tags/tag24.xml" /><Relationship Id="rId9" Type="http://schemas.openxmlformats.org/officeDocument/2006/relationships/tags" Target="../tags/tag2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Relationship Id="rId7" Type="http://schemas.openxmlformats.org/officeDocument/2006/relationships/tags" Target="../tags/tag111.xml" /><Relationship Id="rId8" Type="http://schemas.openxmlformats.org/officeDocument/2006/relationships/tags" Target="../tags/tag112.xml" /><Relationship Id="rId9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Relationship Id="rId7" Type="http://schemas.openxmlformats.org/officeDocument/2006/relationships/tags" Target="../tags/tag136.xml" /><Relationship Id="rId8" Type="http://schemas.openxmlformats.org/officeDocument/2006/relationships/tags" Target="../tags/tag137.xml" /><Relationship Id="rId9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38.xml" /><Relationship Id="rId3" Type="http://schemas.openxmlformats.org/officeDocument/2006/relationships/tags" Target="../tags/tag139.xml" /><Relationship Id="rId4" Type="http://schemas.openxmlformats.org/officeDocument/2006/relationships/tags" Target="../tags/tag140.xml" /><Relationship Id="rId5" Type="http://schemas.openxmlformats.org/officeDocument/2006/relationships/tags" Target="../tags/tag141.xml" /><Relationship Id="rId6" Type="http://schemas.openxmlformats.org/officeDocument/2006/relationships/tags" Target="../tags/tag142.xml" /><Relationship Id="rId7" Type="http://schemas.openxmlformats.org/officeDocument/2006/relationships/tags" Target="../tags/tag143.xml" /><Relationship Id="rId8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7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image" Target="../media/image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53.xml" /><Relationship Id="rId3" Type="http://schemas.openxmlformats.org/officeDocument/2006/relationships/tags" Target="../tags/tag154.xml" /><Relationship Id="rId4" Type="http://schemas.openxmlformats.org/officeDocument/2006/relationships/tags" Target="../tags/tag155.xml" /><Relationship Id="rId5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6.xml" /><Relationship Id="rId3" Type="http://schemas.openxmlformats.org/officeDocument/2006/relationships/tags" Target="../tags/tag27.xml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tags" Target="../tags/tag16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image" Target="../media/image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image" Target="../media/image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9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image" Target="../media/image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4.png" /><Relationship Id="rId2" Type="http://schemas.openxmlformats.org/officeDocument/2006/relationships/tags" Target="../tags/tag173.xml" /><Relationship Id="rId3" Type="http://schemas.openxmlformats.org/officeDocument/2006/relationships/tags" Target="../tags/tag174.xml" /><Relationship Id="rId4" Type="http://schemas.openxmlformats.org/officeDocument/2006/relationships/tags" Target="../tags/tag175.xml" /><Relationship Id="rId5" Type="http://schemas.openxmlformats.org/officeDocument/2006/relationships/tags" Target="../tags/tag176.xml" /><Relationship Id="rId6" Type="http://schemas.openxmlformats.org/officeDocument/2006/relationships/tags" Target="../tags/tag177.xml" /><Relationship Id="rId7" Type="http://schemas.openxmlformats.org/officeDocument/2006/relationships/tags" Target="../tags/tag178.xml" /><Relationship Id="rId8" Type="http://schemas.openxmlformats.org/officeDocument/2006/relationships/tags" Target="../tags/tag179.xml" /><Relationship Id="rId9" Type="http://schemas.openxmlformats.org/officeDocument/2006/relationships/tags" Target="../tags/tag18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image" Target="../media/image10.png" /><Relationship Id="rId6" Type="http://schemas.openxmlformats.org/officeDocument/2006/relationships/tags" Target="../tags/tag187.xml" /><Relationship Id="rId7" Type="http://schemas.openxmlformats.org/officeDocument/2006/relationships/tags" Target="../tags/tag188.xml" /><Relationship Id="rId8" Type="http://schemas.openxmlformats.org/officeDocument/2006/relationships/image" Target="../media/image4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Relationship Id="rId7" Type="http://schemas.openxmlformats.org/officeDocument/2006/relationships/tags" Target="../tags/tag194.xml" /><Relationship Id="rId8" Type="http://schemas.openxmlformats.org/officeDocument/2006/relationships/image" Target="../media/image4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Relationship Id="rId6" Type="http://schemas.openxmlformats.org/officeDocument/2006/relationships/tags" Target="../tags/tag199.xml" /><Relationship Id="rId7" Type="http://schemas.openxmlformats.org/officeDocument/2006/relationships/image" Target="../media/image4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image" Target="../media/image4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tags" Target="../tags/tag20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9.xml" /><Relationship Id="rId11" Type="http://schemas.openxmlformats.org/officeDocument/2006/relationships/tags" Target="../tags/tag40.xml" /><Relationship Id="rId12" Type="http://schemas.openxmlformats.org/officeDocument/2006/relationships/tags" Target="../tags/tag41.xml" /><Relationship Id="rId13" Type="http://schemas.openxmlformats.org/officeDocument/2006/relationships/tags" Target="../tags/tag42.xml" /><Relationship Id="rId14" Type="http://schemas.openxmlformats.org/officeDocument/2006/relationships/image" Target="../media/image6.png" /><Relationship Id="rId15" Type="http://schemas.openxmlformats.org/officeDocument/2006/relationships/tags" Target="../tags/tag43.xml" /><Relationship Id="rId16" Type="http://schemas.openxmlformats.org/officeDocument/2006/relationships/tags" Target="../tags/tag44.xml" /><Relationship Id="rId17" Type="http://schemas.openxmlformats.org/officeDocument/2006/relationships/tags" Target="../tags/tag45.xml" /><Relationship Id="rId18" Type="http://schemas.openxmlformats.org/officeDocument/2006/relationships/tags" Target="../tags/tag46.xml" /><Relationship Id="rId19" Type="http://schemas.openxmlformats.org/officeDocument/2006/relationships/tags" Target="../tags/tag47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48.xml" /><Relationship Id="rId21" Type="http://schemas.openxmlformats.org/officeDocument/2006/relationships/tags" Target="../tags/tag49.xml" /><Relationship Id="rId22" Type="http://schemas.openxmlformats.org/officeDocument/2006/relationships/tags" Target="../tags/tag50.xml" /><Relationship Id="rId23" Type="http://schemas.openxmlformats.org/officeDocument/2006/relationships/tags" Target="../tags/tag51.xml" /><Relationship Id="rId24" Type="http://schemas.openxmlformats.org/officeDocument/2006/relationships/tags" Target="../tags/tag52.xml" /><Relationship Id="rId25" Type="http://schemas.openxmlformats.org/officeDocument/2006/relationships/image" Target="../media/image7.png" /><Relationship Id="rId26" Type="http://schemas.openxmlformats.org/officeDocument/2006/relationships/tags" Target="../tags/tag53.xml" /><Relationship Id="rId27" Type="http://schemas.openxmlformats.org/officeDocument/2006/relationships/tags" Target="../tags/tag54.xml" /><Relationship Id="rId28" Type="http://schemas.openxmlformats.org/officeDocument/2006/relationships/tags" Target="../tags/tag55.xml" /><Relationship Id="rId29" Type="http://schemas.openxmlformats.org/officeDocument/2006/relationships/tags" Target="../tags/tag56.xml" /><Relationship Id="rId3" Type="http://schemas.openxmlformats.org/officeDocument/2006/relationships/tags" Target="../tags/tag33.xml" /><Relationship Id="rId30" Type="http://schemas.openxmlformats.org/officeDocument/2006/relationships/tags" Target="../tags/tag57.xml" /><Relationship Id="rId31" Type="http://schemas.openxmlformats.org/officeDocument/2006/relationships/image" Target="../media/image4.png" /><Relationship Id="rId32" Type="http://schemas.openxmlformats.org/officeDocument/2006/relationships/tags" Target="../tags/tag58.xml" /><Relationship Id="rId4" Type="http://schemas.openxmlformats.org/officeDocument/2006/relationships/tags" Target="../tags/tag34.xml" /><Relationship Id="rId5" Type="http://schemas.openxmlformats.org/officeDocument/2006/relationships/image" Target="../media/image5.png" /><Relationship Id="rId6" Type="http://schemas.openxmlformats.org/officeDocument/2006/relationships/tags" Target="../tags/tag35.xml" /><Relationship Id="rId7" Type="http://schemas.openxmlformats.org/officeDocument/2006/relationships/tags" Target="../tags/tag36.xml" /><Relationship Id="rId8" Type="http://schemas.openxmlformats.org/officeDocument/2006/relationships/tags" Target="../tags/tag37.xml" /><Relationship Id="rId9" Type="http://schemas.openxmlformats.org/officeDocument/2006/relationships/tags" Target="../tags/tag3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12.jpeg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image" Target="../media/image9.png" /><Relationship Id="rId6" Type="http://schemas.openxmlformats.org/officeDocument/2006/relationships/tags" Target="../tags/tag219.xml" /><Relationship Id="rId7" Type="http://schemas.openxmlformats.org/officeDocument/2006/relationships/image" Target="../media/image10.png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29.xml" /><Relationship Id="rId11" Type="http://schemas.openxmlformats.org/officeDocument/2006/relationships/image" Target="../media/image4.png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image" Target="../media/image9.png" /><Relationship Id="rId6" Type="http://schemas.openxmlformats.org/officeDocument/2006/relationships/tags" Target="../tags/tag225.xml" /><Relationship Id="rId7" Type="http://schemas.openxmlformats.org/officeDocument/2006/relationships/tags" Target="../tags/tag226.xml" /><Relationship Id="rId8" Type="http://schemas.openxmlformats.org/officeDocument/2006/relationships/tags" Target="../tags/tag227.xml" /><Relationship Id="rId9" Type="http://schemas.openxmlformats.org/officeDocument/2006/relationships/tags" Target="../tags/tag228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30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image" Target="../media/image4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image" Target="../media/image4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37.xml" /><Relationship Id="rId3" Type="http://schemas.openxmlformats.org/officeDocument/2006/relationships/tags" Target="../tags/tag238.xml" /><Relationship Id="rId4" Type="http://schemas.openxmlformats.org/officeDocument/2006/relationships/tags" Target="../tags/tag239.xml" /><Relationship Id="rId5" Type="http://schemas.openxmlformats.org/officeDocument/2006/relationships/image" Target="../media/image13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40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Relationship Id="rId6" Type="http://schemas.openxmlformats.org/officeDocument/2006/relationships/tags" Target="../tags/tag244.xml" /><Relationship Id="rId7" Type="http://schemas.openxmlformats.org/officeDocument/2006/relationships/image" Target="../media/image14.png" /><Relationship Id="rId8" Type="http://schemas.openxmlformats.org/officeDocument/2006/relationships/tags" Target="../tags/tag245.xml" /><Relationship Id="rId9" Type="http://schemas.openxmlformats.org/officeDocument/2006/relationships/image" Target="../media/image13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13.jpeg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image" Target="../media/image14.png" /><Relationship Id="rId8" Type="http://schemas.openxmlformats.org/officeDocument/2006/relationships/tags" Target="../tags/tag251.xml" /><Relationship Id="rId9" Type="http://schemas.openxmlformats.org/officeDocument/2006/relationships/tags" Target="../tags/tag252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13.jpeg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image" Target="../media/image14.png" /><Relationship Id="rId8" Type="http://schemas.openxmlformats.org/officeDocument/2006/relationships/tags" Target="../tags/tag258.xml" /><Relationship Id="rId9" Type="http://schemas.openxmlformats.org/officeDocument/2006/relationships/tags" Target="../tags/tag259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67.xml" /><Relationship Id="rId11" Type="http://schemas.openxmlformats.org/officeDocument/2006/relationships/image" Target="../media/image13.jpeg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image" Target="../media/image14.png" /><Relationship Id="rId8" Type="http://schemas.openxmlformats.org/officeDocument/2006/relationships/tags" Target="../tags/tag265.xml" /><Relationship Id="rId9" Type="http://schemas.openxmlformats.org/officeDocument/2006/relationships/tags" Target="../tags/tag26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66.xml" /><Relationship Id="rId11" Type="http://schemas.openxmlformats.org/officeDocument/2006/relationships/tags" Target="../tags/tag67.xml" /><Relationship Id="rId12" Type="http://schemas.openxmlformats.org/officeDocument/2006/relationships/tags" Target="../tags/tag68.xml" /><Relationship Id="rId13" Type="http://schemas.openxmlformats.org/officeDocument/2006/relationships/image" Target="../media/image4.png" /><Relationship Id="rId2" Type="http://schemas.openxmlformats.org/officeDocument/2006/relationships/notesSlide" Target="../notesSlides/notesSlide3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image" Target="../media/image8.png" /><Relationship Id="rId6" Type="http://schemas.openxmlformats.org/officeDocument/2006/relationships/tags" Target="../tags/tag62.xml" /><Relationship Id="rId7" Type="http://schemas.openxmlformats.org/officeDocument/2006/relationships/tags" Target="../tags/tag63.xml" /><Relationship Id="rId8" Type="http://schemas.openxmlformats.org/officeDocument/2006/relationships/tags" Target="../tags/tag64.xml" /><Relationship Id="rId9" Type="http://schemas.openxmlformats.org/officeDocument/2006/relationships/tags" Target="../tags/tag6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276.xml" /><Relationship Id="rId11" Type="http://schemas.openxmlformats.org/officeDocument/2006/relationships/tags" Target="../tags/tag277.xml" /><Relationship Id="rId12" Type="http://schemas.openxmlformats.org/officeDocument/2006/relationships/tags" Target="../tags/tag278.xml" /><Relationship Id="rId13" Type="http://schemas.openxmlformats.org/officeDocument/2006/relationships/tags" Target="../tags/tag279.xml" /><Relationship Id="rId14" Type="http://schemas.openxmlformats.org/officeDocument/2006/relationships/tags" Target="../tags/tag280.xml" /><Relationship Id="rId15" Type="http://schemas.openxmlformats.org/officeDocument/2006/relationships/tags" Target="../tags/tag281.xml" /><Relationship Id="rId16" Type="http://schemas.openxmlformats.org/officeDocument/2006/relationships/tags" Target="../tags/tag282.xml" /><Relationship Id="rId17" Type="http://schemas.openxmlformats.org/officeDocument/2006/relationships/tags" Target="../tags/tag283.xml" /><Relationship Id="rId18" Type="http://schemas.openxmlformats.org/officeDocument/2006/relationships/tags" Target="../tags/tag284.xml" /><Relationship Id="rId19" Type="http://schemas.openxmlformats.org/officeDocument/2006/relationships/tags" Target="../tags/tag285.xml" /><Relationship Id="rId2" Type="http://schemas.openxmlformats.org/officeDocument/2006/relationships/tags" Target="../tags/tag268.xml" /><Relationship Id="rId20" Type="http://schemas.openxmlformats.org/officeDocument/2006/relationships/tags" Target="../tags/tag286.xml" /><Relationship Id="rId21" Type="http://schemas.openxmlformats.org/officeDocument/2006/relationships/tags" Target="../tags/tag287.xml" /><Relationship Id="rId22" Type="http://schemas.openxmlformats.org/officeDocument/2006/relationships/tags" Target="../tags/tag288.xml" /><Relationship Id="rId23" Type="http://schemas.openxmlformats.org/officeDocument/2006/relationships/tags" Target="../tags/tag289.xml" /><Relationship Id="rId24" Type="http://schemas.openxmlformats.org/officeDocument/2006/relationships/tags" Target="../tags/tag290.xml" /><Relationship Id="rId25" Type="http://schemas.openxmlformats.org/officeDocument/2006/relationships/tags" Target="../tags/tag291.xml" /><Relationship Id="rId26" Type="http://schemas.openxmlformats.org/officeDocument/2006/relationships/tags" Target="../tags/tag292.xml" /><Relationship Id="rId27" Type="http://schemas.openxmlformats.org/officeDocument/2006/relationships/tags" Target="../tags/tag293.xml" /><Relationship Id="rId28" Type="http://schemas.openxmlformats.org/officeDocument/2006/relationships/tags" Target="../tags/tag294.xml" /><Relationship Id="rId29" Type="http://schemas.openxmlformats.org/officeDocument/2006/relationships/tags" Target="../tags/tag295.xml" /><Relationship Id="rId3" Type="http://schemas.openxmlformats.org/officeDocument/2006/relationships/tags" Target="../tags/tag269.xml" /><Relationship Id="rId30" Type="http://schemas.openxmlformats.org/officeDocument/2006/relationships/tags" Target="../tags/tag296.xml" /><Relationship Id="rId31" Type="http://schemas.openxmlformats.org/officeDocument/2006/relationships/tags" Target="../tags/tag297.xml" /><Relationship Id="rId32" Type="http://schemas.openxmlformats.org/officeDocument/2006/relationships/tags" Target="../tags/tag298.xml" /><Relationship Id="rId33" Type="http://schemas.openxmlformats.org/officeDocument/2006/relationships/tags" Target="../tags/tag299.xml" /><Relationship Id="rId34" Type="http://schemas.openxmlformats.org/officeDocument/2006/relationships/tags" Target="../tags/tag300.xml" /><Relationship Id="rId35" Type="http://schemas.openxmlformats.org/officeDocument/2006/relationships/tags" Target="../tags/tag301.xml" /><Relationship Id="rId36" Type="http://schemas.openxmlformats.org/officeDocument/2006/relationships/tags" Target="../tags/tag302.xml" /><Relationship Id="rId37" Type="http://schemas.openxmlformats.org/officeDocument/2006/relationships/tags" Target="../tags/tag303.xml" /><Relationship Id="rId38" Type="http://schemas.openxmlformats.org/officeDocument/2006/relationships/tags" Target="../tags/tag304.xml" /><Relationship Id="rId39" Type="http://schemas.openxmlformats.org/officeDocument/2006/relationships/tags" Target="../tags/tag305.xml" /><Relationship Id="rId4" Type="http://schemas.openxmlformats.org/officeDocument/2006/relationships/tags" Target="../tags/tag270.xml" /><Relationship Id="rId40" Type="http://schemas.openxmlformats.org/officeDocument/2006/relationships/tags" Target="../tags/tag306.xml" /><Relationship Id="rId41" Type="http://schemas.openxmlformats.org/officeDocument/2006/relationships/tags" Target="../tags/tag307.xml" /><Relationship Id="rId42" Type="http://schemas.openxmlformats.org/officeDocument/2006/relationships/tags" Target="../tags/tag308.xml" /><Relationship Id="rId43" Type="http://schemas.openxmlformats.org/officeDocument/2006/relationships/tags" Target="../tags/tag309.xml" /><Relationship Id="rId44" Type="http://schemas.openxmlformats.org/officeDocument/2006/relationships/image" Target="../media/image15.png" /><Relationship Id="rId45" Type="http://schemas.openxmlformats.org/officeDocument/2006/relationships/tags" Target="../tags/tag310.xml" /><Relationship Id="rId46" Type="http://schemas.openxmlformats.org/officeDocument/2006/relationships/image" Target="../media/image4.png" /><Relationship Id="rId5" Type="http://schemas.openxmlformats.org/officeDocument/2006/relationships/tags" Target="../tags/tag271.xml" /><Relationship Id="rId6" Type="http://schemas.openxmlformats.org/officeDocument/2006/relationships/tags" Target="../tags/tag272.xml" /><Relationship Id="rId7" Type="http://schemas.openxmlformats.org/officeDocument/2006/relationships/tags" Target="../tags/tag273.xml" /><Relationship Id="rId8" Type="http://schemas.openxmlformats.org/officeDocument/2006/relationships/tags" Target="../tags/tag274.xml" /><Relationship Id="rId9" Type="http://schemas.openxmlformats.org/officeDocument/2006/relationships/tags" Target="../tags/tag275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11.xml" /><Relationship Id="rId3" Type="http://schemas.openxmlformats.org/officeDocument/2006/relationships/tags" Target="../tags/tag312.xml" /><Relationship Id="rId4" Type="http://schemas.openxmlformats.org/officeDocument/2006/relationships/tags" Target="../tags/tag313.xml" /><Relationship Id="rId5" Type="http://schemas.openxmlformats.org/officeDocument/2006/relationships/tags" Target="../tags/tag314.xml" /><Relationship Id="rId6" Type="http://schemas.openxmlformats.org/officeDocument/2006/relationships/tags" Target="../tags/tag315.xml" /><Relationship Id="rId7" Type="http://schemas.openxmlformats.org/officeDocument/2006/relationships/tags" Target="../tags/tag316.xml" /><Relationship Id="rId8" Type="http://schemas.openxmlformats.org/officeDocument/2006/relationships/image" Target="../media/image1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17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image" Target="../media/image4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24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Relationship Id="rId7" Type="http://schemas.openxmlformats.org/officeDocument/2006/relationships/tags" Target="../tags/tag329.xml" /><Relationship Id="rId8" Type="http://schemas.openxmlformats.org/officeDocument/2006/relationships/image" Target="../media/image4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image" Target="../media/image4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5.xml" /><Relationship Id="rId3" Type="http://schemas.openxmlformats.org/officeDocument/2006/relationships/tags" Target="../tags/tag336.xml" /><Relationship Id="rId4" Type="http://schemas.openxmlformats.org/officeDocument/2006/relationships/tags" Target="../tags/tag337.xml" /><Relationship Id="rId5" Type="http://schemas.openxmlformats.org/officeDocument/2006/relationships/image" Target="../media/image4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38.xml" /><Relationship Id="rId3" Type="http://schemas.openxmlformats.org/officeDocument/2006/relationships/tags" Target="../tags/tag339.xml" /><Relationship Id="rId4" Type="http://schemas.openxmlformats.org/officeDocument/2006/relationships/image" Target="../media/image4.png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0.xml" /><Relationship Id="rId3" Type="http://schemas.openxmlformats.org/officeDocument/2006/relationships/tags" Target="../tags/tag341.xml" /><Relationship Id="rId4" Type="http://schemas.openxmlformats.org/officeDocument/2006/relationships/tags" Target="../tags/tag342.xml" /><Relationship Id="rId5" Type="http://schemas.openxmlformats.org/officeDocument/2006/relationships/image" Target="../media/image4.png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image" Target="../media/image4.png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346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Relationship Id="rId6" Type="http://schemas.openxmlformats.org/officeDocument/2006/relationships/tags" Target="../tags/tag350.xml" /><Relationship Id="rId7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image" Target="../media/image4.pn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358.xml" /><Relationship Id="rId11" Type="http://schemas.openxmlformats.org/officeDocument/2006/relationships/image" Target="../media/image4.png" /><Relationship Id="rId2" Type="http://schemas.openxmlformats.org/officeDocument/2006/relationships/tags" Target="../tags/tag351.xml" /><Relationship Id="rId3" Type="http://schemas.openxmlformats.org/officeDocument/2006/relationships/tags" Target="../tags/tag352.xml" /><Relationship Id="rId4" Type="http://schemas.openxmlformats.org/officeDocument/2006/relationships/tags" Target="../tags/tag353.xml" /><Relationship Id="rId5" Type="http://schemas.openxmlformats.org/officeDocument/2006/relationships/tags" Target="../tags/tag354.xml" /><Relationship Id="rId6" Type="http://schemas.openxmlformats.org/officeDocument/2006/relationships/tags" Target="../tags/tag355.xml" /><Relationship Id="rId7" Type="http://schemas.openxmlformats.org/officeDocument/2006/relationships/tags" Target="../tags/tag356.xml" /><Relationship Id="rId8" Type="http://schemas.openxmlformats.org/officeDocument/2006/relationships/tags" Target="../tags/tag357.xml" /><Relationship Id="rId9" Type="http://schemas.openxmlformats.org/officeDocument/2006/relationships/image" Target="../media/image1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80.xml" /><Relationship Id="rId11" Type="http://schemas.openxmlformats.org/officeDocument/2006/relationships/tags" Target="../tags/tag81.xml" /><Relationship Id="rId12" Type="http://schemas.openxmlformats.org/officeDocument/2006/relationships/image" Target="../media/image11.png" /><Relationship Id="rId13" Type="http://schemas.openxmlformats.org/officeDocument/2006/relationships/tags" Target="../tags/tag82.xml" /><Relationship Id="rId14" Type="http://schemas.openxmlformats.org/officeDocument/2006/relationships/image" Target="../media/image4.png" /><Relationship Id="rId2" Type="http://schemas.openxmlformats.org/officeDocument/2006/relationships/notesSlide" Target="../notesSlides/notesSlide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image" Target="../media/image9.png" /><Relationship Id="rId8" Type="http://schemas.openxmlformats.org/officeDocument/2006/relationships/tags" Target="../tags/tag79.xml" /><Relationship Id="rId9" Type="http://schemas.openxmlformats.org/officeDocument/2006/relationships/image" Target="../media/image10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84.xml" /><Relationship Id="rId4" Type="http://schemas.openxmlformats.org/officeDocument/2006/relationships/tags" Target="../tags/tag85.xml" /><Relationship Id="rId5" Type="http://schemas.openxmlformats.org/officeDocument/2006/relationships/tags" Target="../tags/tag86.xml" /><Relationship Id="rId6" Type="http://schemas.openxmlformats.org/officeDocument/2006/relationships/tags" Target="../tags/tag87.xml" /><Relationship Id="rId7" Type="http://schemas.openxmlformats.org/officeDocument/2006/relationships/tags" Target="../tags/tag88.xml" /><Relationship Id="rId8" Type="http://schemas.openxmlformats.org/officeDocument/2006/relationships/tags" Target="../tags/tag89.xml" /><Relationship Id="rId9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4.png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tags" Target="../tags/tag9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98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Relationship Id="rId7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2859" y="-85725"/>
            <a:ext cx="6806281" cy="6858000"/>
          </a:xfrm>
          <a:prstGeom prst="rect">
            <a:avLst/>
          </a:prstGeom>
        </p:spPr>
      </p:pic>
      <p:sp>
        <p:nvSpPr>
          <p:cNvPr id="3" name="椭圆 2"/>
          <p:cNvSpPr/>
          <p:nvPr>
            <p:custDataLst>
              <p:tags r:id="rId6"/>
            </p:custDataLst>
          </p:nvPr>
        </p:nvSpPr>
        <p:spPr>
          <a:xfrm>
            <a:off x="354965" y="304800"/>
            <a:ext cx="11632565" cy="6003290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1" name="椭圆 10"/>
          <p:cNvSpPr/>
          <p:nvPr>
            <p:custDataLst>
              <p:tags r:id="rId7"/>
            </p:custDataLst>
          </p:nvPr>
        </p:nvSpPr>
        <p:spPr>
          <a:xfrm>
            <a:off x="8524972" y="2578260"/>
            <a:ext cx="45719" cy="4571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1038225" y="2045970"/>
            <a:ext cx="1143825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b="1">
                <a:latin typeface="方正粗黑宋简体" panose="02000000000000000000" charset="-122"/>
                <a:ea typeface="方正粗黑宋简体" panose="02000000000000000000" charset="-122"/>
              </a:rPr>
              <a:t>运用有效的推理形式</a:t>
            </a:r>
            <a:endParaRPr lang="zh-CN" altLang="en-US" sz="88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1757045" y="3780155"/>
            <a:ext cx="91865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高二语文选择性必修上第四单元</a:t>
            </a: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活动二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3250" name="矩形 220161"/>
          <p:cNvSpPr/>
          <p:nvPr>
            <p:custDataLst>
              <p:tags r:id="rId3"/>
            </p:custDataLst>
          </p:nvPr>
        </p:nvSpPr>
        <p:spPr>
          <a:xfrm>
            <a:off x="527458" y="412077"/>
            <a:ext cx="11153883" cy="51219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8636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	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大前提、小前提和结论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是三段论最基本的一种有效形式，但</a:t>
            </a:r>
            <a:r>
              <a:rPr kumimoji="0" lang="en-US" altLang="zh-CN" sz="3200" b="1" i="0" u="sng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并不是所有符合三段论定义的推理形式都是有效的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。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 pitchFamily="2" charset="2"/>
            </a:endParaRPr>
          </a:p>
          <a:p>
            <a:pPr marL="0" marR="0" lvl="0" indent="0" algn="l" defTabSz="8636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	例如：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课本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P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94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《十五贯》中</a:t>
            </a:r>
            <a:r>
              <a:rPr kumimoji="0" lang="en-US" altLang="zh-CN" sz="3200" b="1" i="0" u="sng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过于执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的推理就是一个无效的三段论。其推理过程为：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 pitchFamily="2" charset="2"/>
            </a:endParaRPr>
          </a:p>
          <a:p>
            <a:pPr marL="0" marR="0" lvl="0" indent="0" algn="l" defTabSz="8636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	</a:t>
            </a: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Wingdings" panose="05000000000000000000" pitchFamily="2" charset="2"/>
              </a:rPr>
              <a:t>大前提：</a:t>
            </a: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  <a:sym typeface="等线" panose="02010600030101010101" charset="-122"/>
              </a:rPr>
              <a:t>杀死尤葫芦的罪犯有十五贯钱</a:t>
            </a:r>
            <a:endParaRPr kumimoji="0" lang="en-US" altLang="zh-CN" sz="338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8636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	</a:t>
            </a: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Wingdings" panose="05000000000000000000" pitchFamily="2" charset="2"/>
              </a:rPr>
              <a:t>小前提：</a:t>
            </a: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  <a:sym typeface="等线" panose="02010600030101010101" charset="-122"/>
              </a:rPr>
              <a:t>熊友兰有十五贯钱</a:t>
            </a:r>
            <a:endParaRPr kumimoji="0" lang="en-US" altLang="zh-CN" sz="338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8636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	    </a:t>
            </a: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Wingdings" panose="05000000000000000000" pitchFamily="2" charset="2"/>
              </a:rPr>
              <a:t>结论：</a:t>
            </a: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+mn-cs"/>
                <a:sym typeface="Wingdings" panose="05000000000000000000" pitchFamily="2" charset="2"/>
              </a:rPr>
              <a:t>熊友兰是杀死尤葫芦的罪犯。</a:t>
            </a:r>
            <a:endParaRPr kumimoji="0" lang="en-US" altLang="zh-CN" sz="338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8636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338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大前提应该改成</a:t>
            </a: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——</a:t>
            </a: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有十五贯钱的是杀死尤葫芦的罪犯</a:t>
            </a:r>
            <a:endParaRPr kumimoji="0" lang="en-US" altLang="zh-CN" sz="338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0" marR="0" lvl="0" indent="0" algn="l" defTabSz="8636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3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               </a:t>
            </a:r>
            <a:r>
              <a:rPr kumimoji="0" lang="en-US" altLang="en-US" sz="33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（</a:t>
            </a:r>
            <a:r>
              <a:rPr kumimoji="0" lang="en-US" altLang="en-US" sz="33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Wingdings" panose="05000000000000000000" pitchFamily="2" charset="2"/>
              </a:rPr>
              <a:t>大前提本身是错误的</a:t>
            </a:r>
            <a:r>
              <a:rPr kumimoji="0" lang="en-US" altLang="en-US" sz="3385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+mn-cs"/>
                <a:sym typeface="Wingdings" panose="05000000000000000000" pitchFamily="2" charset="2"/>
              </a:rPr>
              <a:t>）</a:t>
            </a:r>
            <a:endParaRPr kumimoji="0" lang="en-US" altLang="en-US" sz="3385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394585" y="5676265"/>
            <a:ext cx="4766945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注意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常项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和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变项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endParaRPr lang="en-US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53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53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53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53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32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32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2225" name="文本框 1"/>
          <p:cNvSpPr/>
          <p:nvPr>
            <p:custDataLst>
              <p:tags r:id="rId3"/>
            </p:custDataLst>
          </p:nvPr>
        </p:nvSpPr>
        <p:spPr>
          <a:xfrm>
            <a:off x="762730" y="939171"/>
            <a:ext cx="10757449" cy="204660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algn="just" defTabSz="863600" fontAlgn="auto">
              <a:lnSpc>
                <a:spcPts val="3815"/>
              </a:lnSpc>
            </a:pPr>
            <a:r>
              <a:rPr lang="zh-CN" altLang="zh-CN" sz="3175" b="1">
                <a:latin typeface="Times New Roman" panose="02020603050405020304" pitchFamily="18" charset="0"/>
                <a:ea typeface="华文中宋" panose="02010600040101010101" charset="-122"/>
                <a:sym typeface="等线" panose="02010600030101010101" charset="-122"/>
              </a:rPr>
              <a:t>改革是新事物，当然避免不了要遇到前进中的困难。</a:t>
            </a:r>
            <a:endParaRPr lang="zh-CN" altLang="zh-CN" sz="3175" b="1">
              <a:latin typeface="Times New Roman" panose="02020603050405020304" pitchFamily="18" charset="0"/>
              <a:ea typeface="华文中宋" panose="02010600040101010101" charset="-122"/>
              <a:sym typeface="Wingdings" panose="05000000000000000000" pitchFamily="2" charset="2"/>
            </a:endParaRPr>
          </a:p>
          <a:p>
            <a:pPr algn="just" defTabSz="863600" fontAlgn="auto">
              <a:lnSpc>
                <a:spcPts val="3815"/>
              </a:lnSpc>
            </a:pPr>
            <a:r>
              <a:rPr lang="zh-CN" altLang="zh-CN" sz="3175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大前提</a:t>
            </a:r>
            <a:r>
              <a:rPr lang="zh-CN" altLang="zh-CN" sz="3175" b="1"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：</a:t>
            </a:r>
            <a:r>
              <a:rPr lang="en-US" altLang="zh-CN" sz="3175" b="1">
                <a:latin typeface="Times New Roman" panose="02020603050405020304" pitchFamily="18" charset="0"/>
                <a:ea typeface="华文中宋" panose="02010600040101010101" charset="-122"/>
                <a:sym typeface="等线" panose="02010600030101010101" charset="-122"/>
              </a:rPr>
              <a:t>①_________________________________</a:t>
            </a:r>
            <a:endParaRPr lang="zh-CN" altLang="zh-CN" sz="3175" b="1">
              <a:latin typeface="Times New Roman" panose="02020603050405020304" pitchFamily="18" charset="0"/>
              <a:ea typeface="华文中宋" panose="02010600040101010101" charset="-122"/>
              <a:sym typeface="Wingdings" panose="05000000000000000000" pitchFamily="2" charset="2"/>
            </a:endParaRPr>
          </a:p>
          <a:p>
            <a:pPr algn="just" defTabSz="863600" fontAlgn="auto">
              <a:lnSpc>
                <a:spcPts val="3815"/>
              </a:lnSpc>
            </a:pPr>
            <a:r>
              <a:rPr lang="zh-CN" altLang="zh-CN" sz="3175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小前提：</a:t>
            </a:r>
            <a:r>
              <a:rPr lang="zh-CN" altLang="zh-CN" sz="3175" b="1">
                <a:latin typeface="Times New Roman" panose="02020603050405020304" pitchFamily="18" charset="0"/>
                <a:ea typeface="华文中宋" panose="02010600040101010101" charset="-122"/>
                <a:sym typeface="等线" panose="02010600030101010101" charset="-122"/>
              </a:rPr>
              <a:t>改革是新事物。</a:t>
            </a:r>
            <a:endParaRPr lang="zh-CN" altLang="zh-CN" sz="3175" b="1">
              <a:latin typeface="Times New Roman" panose="02020603050405020304" pitchFamily="18" charset="0"/>
              <a:ea typeface="华文中宋" panose="02010600040101010101" charset="-122"/>
              <a:sym typeface="Wingdings" panose="05000000000000000000" pitchFamily="2" charset="2"/>
            </a:endParaRPr>
          </a:p>
          <a:p>
            <a:pPr algn="just" defTabSz="863600" fontAlgn="auto">
              <a:lnSpc>
                <a:spcPts val="3815"/>
              </a:lnSpc>
            </a:pPr>
            <a:r>
              <a:rPr lang="zh-CN" altLang="zh-CN" sz="3175" b="1">
                <a:solidFill>
                  <a:srgbClr val="1F2DA8"/>
                </a:solidFill>
                <a:latin typeface="Times New Roman" panose="02020603050405020304" pitchFamily="18" charset="0"/>
                <a:ea typeface="华文中宋" panose="02010600040101010101" charset="-122"/>
                <a:sym typeface="等线" panose="02010600030101010101" charset="-122"/>
              </a:rPr>
              <a:t>    </a:t>
            </a:r>
            <a:r>
              <a:rPr lang="zh-CN" altLang="zh-CN" sz="3175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结论：</a:t>
            </a:r>
            <a:r>
              <a:rPr lang="en-US" altLang="zh-CN" sz="3175" b="1">
                <a:latin typeface="Times New Roman" panose="02020603050405020304" pitchFamily="18" charset="0"/>
                <a:ea typeface="华文中宋" panose="02010600040101010101" charset="-122"/>
                <a:sym typeface="等线" panose="02010600030101010101" charset="-122"/>
              </a:rPr>
              <a:t>②_______________________________</a:t>
            </a:r>
            <a:endParaRPr lang="zh-CN" altLang="en-US" sz="3175" b="1"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  <p:sp>
        <p:nvSpPr>
          <p:cNvPr id="52226" name="矩形 2"/>
          <p:cNvSpPr/>
          <p:nvPr>
            <p:custDataLst>
              <p:tags r:id="rId4"/>
            </p:custDataLst>
          </p:nvPr>
        </p:nvSpPr>
        <p:spPr>
          <a:xfrm>
            <a:off x="2869047" y="1324991"/>
            <a:ext cx="7073644" cy="72961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>
              <a:lnSpc>
                <a:spcPct val="130000"/>
              </a:lnSpc>
            </a:pPr>
            <a:r>
              <a:rPr lang="zh-CN" altLang="zh-CN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新事物都免不了遇到前进中的困难。</a:t>
            </a:r>
            <a:endParaRPr lang="zh-CN" altLang="zh-CN" sz="32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2227" name="矩形 3"/>
          <p:cNvSpPr/>
          <p:nvPr>
            <p:custDataLst>
              <p:tags r:id="rId5"/>
            </p:custDataLst>
          </p:nvPr>
        </p:nvSpPr>
        <p:spPr>
          <a:xfrm>
            <a:off x="2868893" y="2269328"/>
            <a:ext cx="6954379" cy="64008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>
              <a:lnSpc>
                <a:spcPct val="130000"/>
              </a:lnSpc>
            </a:pPr>
            <a:r>
              <a:rPr lang="zh-CN" altLang="zh-CN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改革避免不了遇到前进中的困难。</a:t>
            </a:r>
            <a:endParaRPr lang="zh-CN" altLang="zh-CN" sz="32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2228" name="文本框 4"/>
          <p:cNvSpPr/>
          <p:nvPr>
            <p:custDataLst>
              <p:tags r:id="rId6"/>
            </p:custDataLst>
          </p:nvPr>
        </p:nvSpPr>
        <p:spPr>
          <a:xfrm>
            <a:off x="762630" y="3124956"/>
            <a:ext cx="10392933" cy="302323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marL="431800" indent="-431800" defTabSz="863600">
              <a:lnSpc>
                <a:spcPct val="120000"/>
              </a:lnSpc>
            </a:pPr>
            <a:r>
              <a:rPr lang="zh-CN" altLang="en-US" sz="3175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等线" panose="02010600030101010101" charset="-122"/>
              </a:rPr>
              <a:t>在实际运用中常常可以将大小前提或结论任意省略和紧缩。</a:t>
            </a:r>
            <a:endParaRPr lang="zh-CN" altLang="en-US" sz="3175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等线" panose="02010600030101010101" charset="-122"/>
            </a:endParaRPr>
          </a:p>
          <a:p>
            <a:pPr marL="431800" indent="-431800" defTabSz="863600">
              <a:lnSpc>
                <a:spcPct val="120000"/>
              </a:lnSpc>
            </a:pPr>
            <a:r>
              <a:rPr lang="zh-CN" altLang="en-US" sz="3175" b="1">
                <a:latin typeface="黑体" panose="02010609060101010101" charset="-122"/>
                <a:ea typeface="黑体" panose="02010609060101010101" charset="-122"/>
                <a:sym typeface="等线" panose="02010600030101010101" charset="-122"/>
              </a:rPr>
              <a:t>我们共产党人是不怕批评的。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等线" panose="02010600030101010101" charset="-122"/>
              </a:rPr>
              <a:t>——</a:t>
            </a:r>
            <a:r>
              <a:rPr lang="zh-CN" altLang="en-US" sz="3175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结论</a:t>
            </a:r>
            <a:endParaRPr lang="zh-CN" altLang="en-US" sz="3175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marL="431800" indent="-431800" defTabSz="863600">
              <a:lnSpc>
                <a:spcPct val="120000"/>
              </a:lnSpc>
            </a:pPr>
            <a:r>
              <a:rPr lang="zh-CN" altLang="en-US" sz="3175" b="1">
                <a:solidFill>
                  <a:srgbClr val="A85400"/>
                </a:solidFill>
                <a:latin typeface="黑体" panose="02010609060101010101" charset="-122"/>
                <a:ea typeface="黑体" panose="02010609060101010101" charset="-122"/>
                <a:sym typeface="等线" panose="02010600030101010101" charset="-122"/>
              </a:rPr>
              <a:t>省略大小前提：</a:t>
            </a:r>
            <a:endParaRPr lang="zh-CN" altLang="en-US" sz="3175" b="1">
              <a:solidFill>
                <a:srgbClr val="A85400"/>
              </a:solidFill>
              <a:latin typeface="黑体" panose="02010609060101010101" charset="-122"/>
              <a:ea typeface="黑体" panose="02010609060101010101" charset="-122"/>
              <a:sym typeface="等线" panose="02010600030101010101" charset="-122"/>
            </a:endParaRPr>
          </a:p>
          <a:p>
            <a:pPr marL="431800" indent="-431800" defTabSz="863600">
              <a:lnSpc>
                <a:spcPct val="120000"/>
              </a:lnSpc>
            </a:pPr>
            <a:r>
              <a:rPr lang="zh-CN" altLang="en-US" sz="3175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大前提</a:t>
            </a:r>
            <a:r>
              <a:rPr lang="zh-CN" altLang="en-US" sz="3175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等线" panose="02010600030101010101" charset="-122"/>
              </a:rPr>
              <a:t>：</a:t>
            </a:r>
            <a:r>
              <a:rPr lang="zh-CN" altLang="en-US" sz="3175" b="1"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共产党人是不怕批评的</a:t>
            </a:r>
            <a:endParaRPr lang="zh-CN" altLang="en-US" sz="3175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marL="431800" indent="-431800" defTabSz="863600">
              <a:lnSpc>
                <a:spcPct val="120000"/>
              </a:lnSpc>
            </a:pPr>
            <a:r>
              <a:rPr lang="zh-CN" altLang="en-US" sz="3175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小前提：</a:t>
            </a:r>
            <a:r>
              <a:rPr lang="zh-CN" altLang="en-US" sz="3175" b="1"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我们是共产党人</a:t>
            </a:r>
            <a:endParaRPr lang="zh-CN" altLang="en-US" sz="3175" b="1">
              <a:latin typeface="楷体" panose="02010609060101010101" charset="-122"/>
              <a:ea typeface="楷体" panose="02010609060101010101" charset="-122"/>
              <a:sym typeface="等线" panose="0201060003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6046470" y="5564505"/>
            <a:ext cx="4766945" cy="5835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注意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常项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和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变项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endParaRPr lang="en-US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4791075" y="216535"/>
            <a:ext cx="1808480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课堂检测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22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2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22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30810" y="1574800"/>
            <a:ext cx="11755755" cy="3507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是以</a:t>
            </a:r>
            <a:r>
              <a:rPr lang="zh-CN" altLang="en-US" sz="40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假言判断</a:t>
            </a: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为前提的推理。</a:t>
            </a:r>
            <a:endParaRPr lang="zh-CN" altLang="en-US" sz="40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</a:t>
            </a: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①充分条件假言推理</a:t>
            </a:r>
            <a:endParaRPr lang="zh-CN" altLang="en-US" sz="40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</a:t>
            </a: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②必要条件假言推理</a:t>
            </a:r>
            <a:endParaRPr lang="zh-CN" altLang="en-US" sz="28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402107" y="116622"/>
            <a:ext cx="8866406" cy="1014730"/>
            <a:chOff x="477672" y="627797"/>
            <a:chExt cx="8866406" cy="1014730"/>
          </a:xfrm>
        </p:grpSpPr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1466159" y="627797"/>
              <a:ext cx="7877919" cy="1014730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4000" b="1">
                  <a:solidFill>
                    <a:schemeClr val="bg2">
                      <a:lumMod val="2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2.</a:t>
              </a:r>
              <a:r>
                <a:rPr lang="zh-CN" altLang="en-US" sz="4000" b="1">
                  <a:solidFill>
                    <a:schemeClr val="bg2">
                      <a:lumMod val="25000"/>
                    </a:schemeClr>
                  </a:solidFill>
                  <a:latin typeface="方正粗黑宋简体" panose="02000000000000000000" charset="-122"/>
                  <a:ea typeface="方正粗黑宋简体" panose="02000000000000000000" charset="-122"/>
                  <a:cs typeface="方正粗黑宋简体" panose="02000000000000000000" charset="-122"/>
                </a:rPr>
                <a:t>假言推理</a:t>
              </a:r>
              <a:endParaRPr lang="zh-CN" altLang="en-US" sz="4000" b="1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endParaRPr>
            </a:p>
          </p:txBody>
        </p:sp>
        <p:sp>
          <p:nvSpPr>
            <p:cNvPr id="2" name="菱形 1"/>
            <p:cNvSpPr/>
            <p:nvPr>
              <p:custDataLst>
                <p:tags r:id="rId6"/>
              </p:custDataLst>
            </p:nvPr>
          </p:nvSpPr>
          <p:spPr>
            <a:xfrm>
              <a:off x="477672" y="627797"/>
              <a:ext cx="832513" cy="709684"/>
            </a:xfrm>
            <a:prstGeom prst="diamond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40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518795" y="348615"/>
            <a:ext cx="11290935" cy="16452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404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32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充分条件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假言推理的</a:t>
            </a:r>
            <a:r>
              <a:rPr lang="zh-CN" altLang="en-US" sz="32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基本原则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：小前提肯定大前提的前件，结论就肯定大前提的后件</a:t>
            </a:r>
            <a:r>
              <a:rPr lang="zh-CN" altLang="en-US" sz="32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；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小前提否定大前提的后件，结论就否定大前提的前件。</a:t>
            </a:r>
            <a:endParaRPr lang="zh-CN" altLang="en-US" sz="360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48310" y="4347845"/>
            <a:ext cx="11209655" cy="206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fontAlgn="auto">
              <a:lnSpc>
                <a:spcPts val="384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一个数的末位是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，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那么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这个数能被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整除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；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这个数的末位是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，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所以这个数能被</a:t>
            </a:r>
            <a:r>
              <a:rPr lang="en-US" altLang="zh-CN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5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整除。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3840"/>
              </a:lnSpc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②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如果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一个图形是正方形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，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那么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它的四边相等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；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这个图形四边不相等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，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所以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，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它不是正方形。      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71805" y="2110105"/>
            <a:ext cx="11249025" cy="10591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ts val="3775"/>
              </a:lnSpc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        </a:t>
            </a:r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所谓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“</a:t>
            </a:r>
            <a:r>
              <a:rPr lang="zh-CN" altLang="zh-CN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充分条件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”</a:t>
            </a:r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，就意味着</a:t>
            </a:r>
            <a:r>
              <a:rPr lang="zh-CN" altLang="zh-CN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有这个条件，就一定有相应的结果或结论</a:t>
            </a:r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；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48310" y="3223260"/>
            <a:ext cx="11296650" cy="10591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ts val="3775"/>
              </a:lnSpc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       </a:t>
            </a:r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通常用“如果p，那么q”的形式表示p(</a:t>
            </a:r>
            <a:r>
              <a:rPr lang="zh-CN" altLang="zh-CN" sz="32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前件</a:t>
            </a:r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)是q(</a:t>
            </a:r>
            <a:r>
              <a:rPr lang="zh-CN" altLang="zh-CN" sz="32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后件</a:t>
            </a:r>
            <a:r>
              <a:rPr lang="zh-CN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)的充分条件，有p就一定有q。</a:t>
            </a:r>
            <a:endParaRPr lang="zh-CN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8548370" y="4883785"/>
            <a:ext cx="167068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肯定前件</a:t>
            </a:r>
            <a:endParaRPr lang="zh-CN" altLang="en-US" sz="28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8632190" y="5887085"/>
            <a:ext cx="167068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否定后件</a:t>
            </a:r>
            <a:endParaRPr lang="zh-CN" altLang="en-US" sz="28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2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7345" name="矩形 1"/>
          <p:cNvSpPr/>
          <p:nvPr>
            <p:custDataLst>
              <p:tags r:id="rId3"/>
            </p:custDataLst>
          </p:nvPr>
        </p:nvSpPr>
        <p:spPr>
          <a:xfrm>
            <a:off x="379095" y="374015"/>
            <a:ext cx="11423650" cy="598741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121890" tIns="60944" rIns="121890" bIns="60944" anchor="t">
            <a:spAutoFit/>
          </a:bodyPr>
          <a:lstStyle/>
          <a:p>
            <a:pPr algn="just" defTabSz="863600">
              <a:lnSpc>
                <a:spcPct val="120000"/>
              </a:lnSpc>
            </a:pP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在</a:t>
            </a:r>
            <a:r>
              <a:rPr lang="zh-CN" altLang="en-US" sz="3175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充分条件命题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中</a:t>
            </a:r>
            <a:endParaRPr lang="en-US" altLang="zh-CN" sz="3175" b="1"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20000"/>
              </a:lnSpc>
              <a:buSzTx/>
              <a:buFont typeface="Wingdings" panose="05000000000000000000" pitchFamily="2" charset="2"/>
              <a:buChar char="u"/>
            </a:pP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如果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P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（</a:t>
            </a:r>
            <a:r>
              <a:rPr lang="zh-CN" altLang="en-US" sz="3175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前件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）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,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那么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q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（</a:t>
            </a:r>
            <a:r>
              <a:rPr lang="zh-CN" altLang="en-US" sz="3175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后件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）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——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原命题（真）</a:t>
            </a:r>
            <a:endParaRPr lang="en-US" altLang="zh-CN" sz="3175" b="1"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20000"/>
              </a:lnSpc>
            </a:pPr>
            <a:r>
              <a:rPr lang="zh-CN" altLang="zh-CN" sz="3175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       </a:t>
            </a:r>
            <a:r>
              <a:rPr lang="zh-CN" altLang="zh-CN" sz="3175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例如：如果你喜欢语文，那么你学习语文会很投入。</a:t>
            </a:r>
            <a:endParaRPr lang="en-US" altLang="zh-CN" sz="3175" b="1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20000"/>
              </a:lnSpc>
            </a:pP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   </a:t>
            </a:r>
            <a:r>
              <a:rPr lang="zh-CN" altLang="en-US" sz="3175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肯定前件</a:t>
            </a:r>
            <a:r>
              <a:rPr lang="zh-CN" altLang="en-US" sz="3175" b="1" u="sng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就可以推出对于后件的肯定</a:t>
            </a:r>
            <a:endParaRPr lang="en-US" altLang="zh-CN" sz="3175" b="1"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20000"/>
              </a:lnSpc>
              <a:buSzTx/>
              <a:buFont typeface="Wingdings" panose="05000000000000000000" pitchFamily="2" charset="2"/>
              <a:buChar char="u"/>
            </a:pP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逆否命题：若非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q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，则非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p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。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——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若原命题真，那么逆否命题为真</a:t>
            </a:r>
            <a:endParaRPr lang="en-US" altLang="zh-CN" sz="3175" b="1"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20000"/>
              </a:lnSpc>
            </a:pPr>
            <a:r>
              <a:rPr lang="zh-CN" altLang="zh-CN" sz="3175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r>
              <a:rPr lang="zh-CN" altLang="zh-CN" sz="3175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你学习语文不投入，所以你不喜欢语文。（否定后件√）</a:t>
            </a:r>
            <a:endParaRPr lang="zh-CN" altLang="zh-CN" sz="3175" b="1">
              <a:solidFill>
                <a:srgbClr val="7030A0"/>
              </a:solidFill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20000"/>
              </a:lnSpc>
            </a:pP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        </a:t>
            </a:r>
            <a:r>
              <a:rPr lang="zh-CN" altLang="en-US" sz="3175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否定后件</a:t>
            </a:r>
            <a:r>
              <a:rPr lang="zh-CN" altLang="en-US" sz="3175" b="1" u="sng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则可以推出前件的否定</a:t>
            </a:r>
            <a:endParaRPr lang="zh-CN" altLang="en-US" sz="3175" b="1" u="sng"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20000"/>
              </a:lnSpc>
            </a:pPr>
            <a:endParaRPr lang="zh-CN" altLang="en-US" sz="3175" b="1" u="sng"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20000"/>
              </a:lnSpc>
            </a:pPr>
            <a:endParaRPr lang="en-US" altLang="zh-CN" sz="3175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83565" y="5308600"/>
            <a:ext cx="9982200" cy="68199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none" rtlCol="0" anchor="t">
            <a:spAutoFit/>
          </a:bodyPr>
          <a:lstStyle/>
          <a:p>
            <a:pPr algn="just" defTabSz="863600">
              <a:lnSpc>
                <a:spcPct val="120000"/>
              </a:lnSpc>
            </a:pPr>
            <a:r>
              <a:rPr lang="zh-CN" altLang="en-US" sz="32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“否定前件”和“肯定后件”都不能有效推出任何结论</a:t>
            </a:r>
            <a:endParaRPr lang="zh-CN" altLang="en-US" sz="32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7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73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7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5537" name="矩形 2"/>
          <p:cNvSpPr/>
          <p:nvPr>
            <p:custDataLst>
              <p:tags r:id="rId3"/>
            </p:custDataLst>
          </p:nvPr>
        </p:nvSpPr>
        <p:spPr>
          <a:xfrm>
            <a:off x="265430" y="457200"/>
            <a:ext cx="11735435" cy="3775075"/>
          </a:xfrm>
          <a:prstGeom prst="rect">
            <a:avLst/>
          </a:prstGeom>
          <a:noFill/>
          <a:ln w="9525">
            <a:noFill/>
          </a:ln>
        </p:spPr>
        <p:txBody>
          <a:bodyPr wrap="square" lIns="121863" tIns="60931" rIns="121863" bIns="60931" anchor="t">
            <a:spAutoFit/>
          </a:bodyPr>
          <a:lstStyle/>
          <a:p>
            <a:pPr algn="just"/>
            <a:r>
              <a:rPr lang="en-US" altLang="zh-CN" sz="2750" b="1">
                <a:latin typeface="Times New Roman" panose="02020603050405020304" pitchFamily="18" charset="0"/>
                <a:ea typeface="方正中等线简体" pitchFamily="65" charset="-122"/>
              </a:rPr>
              <a:t>                                             </a:t>
            </a:r>
            <a:r>
              <a:rPr lang="zh-CN" altLang="zh-CN" sz="2750" b="1">
                <a:latin typeface="方正粗黑宋简体" panose="02000000000000000000" charset="-122"/>
                <a:ea typeface="方正粗黑宋简体" panose="02000000000000000000" charset="-122"/>
              </a:rPr>
              <a:t>常见逻辑推理形式运用练习</a:t>
            </a:r>
            <a:endParaRPr lang="zh-CN" altLang="zh-CN" sz="2750" b="1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just"/>
            <a:r>
              <a:rPr lang="en-US" altLang="zh-CN" sz="2400" b="1">
                <a:latin typeface="Times New Roman" panose="02020603050405020304" pitchFamily="18" charset="0"/>
                <a:ea typeface="方正中等线简体" pitchFamily="65" charset="-122"/>
              </a:rPr>
              <a:t>1.</a:t>
            </a:r>
            <a:r>
              <a:rPr lang="zh-CN" altLang="zh-CN" sz="2400" b="1">
                <a:latin typeface="Times New Roman" panose="02020603050405020304" pitchFamily="18" charset="0"/>
                <a:ea typeface="方正中等线简体" pitchFamily="65" charset="-122"/>
              </a:rPr>
              <a:t>阅读下面的语段，思考袁滋的逻辑推理形式，概括其推理过程。</a:t>
            </a:r>
            <a:endParaRPr lang="zh-CN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ts val="2480"/>
              </a:lnSpc>
            </a:pPr>
            <a:r>
              <a:rPr lang="en-US" altLang="zh-CN" sz="2010" b="1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冯梦龙的《智囊全集》里记载了一个令人称奇的故事：唐代有一个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农夫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耕田时挖到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一瓮马蹄形黄金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，乡里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（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古代居民组织单位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立刻派人送到县衙去，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县官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担心公库防护不严，就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放到自己家里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。隔夜打开检验，发现都是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土块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。瓮金出土时，乡里人都曾去见证。县官无法辩白，最终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承认将黄金掉包的罪名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。就在快要定案的时候，事情传到了一个叫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袁滋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的官员耳里，袁滋说：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我怀疑这案子里有冤情。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州府长官让他重新调查。他点验出瓮中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马蹄金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共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二百五十多块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</a:rPr>
              <a:t>，请金铺铸造同样形状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和大小的马蹄金，才造出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一半数目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，总重就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达三百斤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了，又了解到当初是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两个农夫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用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竹扁担抬着瓮到县府的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。算一下，如果这二百五十多块是真金，就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不是两个人能抬得动的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。这说明在运到县衙之前，金子就被换成土块了。至此案情大白，</a:t>
            </a:r>
            <a:r>
              <a:rPr lang="zh-CN" altLang="zh-CN" sz="24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县官洗清冤屈</a:t>
            </a:r>
            <a:r>
              <a:rPr lang="zh-CN" altLang="zh-CN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zh-CN" sz="24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65409" y="4232252"/>
            <a:ext cx="11409212" cy="1967230"/>
          </a:xfrm>
          <a:prstGeom prst="rect">
            <a:avLst/>
          </a:prstGeom>
        </p:spPr>
        <p:txBody>
          <a:bodyPr lIns="121863" tIns="60931" rIns="121863" bIns="60931">
            <a:spAutoFit/>
          </a:bodyPr>
          <a:lstStyle/>
          <a:p>
            <a:pPr marL="0" marR="0" lvl="0" indent="0" algn="just" defTabSz="4572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Courier New" panose="02070309020205020404" pitchFamily="49" charset="0"/>
              </a:rPr>
              <a:t>（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Courier New" panose="02070309020205020404" pitchFamily="49" charset="0"/>
              </a:rPr>
              <a:t>1</a:t>
            </a:r>
            <a:r>
              <a:rPr kumimoji="0" lang="zh-CN" altLang="en-US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Courier New" panose="02070309020205020404" pitchFamily="49" charset="0"/>
              </a:rPr>
              <a:t>）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rPr>
              <a:t>逻辑推理形式：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Courier New" panose="02070309020205020404" pitchFamily="49" charset="0"/>
              </a:rPr>
              <a:t>_____________</a:t>
            </a:r>
            <a:endParaRPr kumimoji="0" lang="en-US" altLang="zh-CN" sz="2750" b="1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方正中等线简体" pitchFamily="65" charset="-122"/>
              <a:cs typeface="Courier New" panose="02070309020205020404" pitchFamily="49" charset="0"/>
            </a:endParaRPr>
          </a:p>
          <a:p>
            <a:pPr marL="0" marR="0" lvl="0" indent="0" algn="just" defTabSz="4572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Courier New" panose="02070309020205020404" pitchFamily="49" charset="0"/>
              </a:rPr>
              <a:t>（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Courier New" panose="02070309020205020404" pitchFamily="49" charset="0"/>
              </a:rPr>
              <a:t>2</a:t>
            </a:r>
            <a:r>
              <a:rPr kumimoji="0" lang="zh-CN" altLang="en-US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Courier New" panose="02070309020205020404" pitchFamily="49" charset="0"/>
              </a:rPr>
              <a:t>）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rPr>
              <a:t>概括推理过程：</a:t>
            </a:r>
            <a:endParaRPr kumimoji="0" lang="en-US" altLang="zh-CN" sz="2750" b="1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方正中等线简体" pitchFamily="65" charset="-122"/>
              <a:cs typeface="Times New Roman" panose="02020603050405020304" pitchFamily="18" charset="0"/>
            </a:endParaRPr>
          </a:p>
          <a:p>
            <a:pPr marL="0" marR="0" lvl="0" indent="0" algn="just" defTabSz="4572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2750" b="1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方正中等线简体" pitchFamily="65" charset="-122"/>
              <a:cs typeface="Courier New" panose="02070309020205020404" pitchFamily="49" charset="0"/>
            </a:endParaRPr>
          </a:p>
          <a:p>
            <a:pPr marL="0" marR="0" lvl="0" indent="0" algn="just" defTabSz="457200" rtl="0" fontAlgn="base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640094" y="4232448"/>
            <a:ext cx="2990850" cy="513080"/>
          </a:xfrm>
          <a:prstGeom prst="rect">
            <a:avLst/>
          </a:prstGeom>
        </p:spPr>
        <p:txBody>
          <a:bodyPr wrap="none" lIns="91435" tIns="45717" rIns="91435" bIns="45717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充分条件假言推理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509490" y="4679704"/>
            <a:ext cx="11247952" cy="1582420"/>
          </a:xfrm>
          <a:prstGeom prst="rect">
            <a:avLst/>
          </a:prstGeom>
        </p:spPr>
        <p:txBody>
          <a:bodyPr lIns="121863" tIns="60931" rIns="121863" bIns="60931">
            <a:spAutoFit/>
          </a:bodyPr>
          <a:lstStyle/>
          <a:p>
            <a:pPr marL="0" marR="0" lvl="0" indent="0" algn="just" defTabSz="457200" rtl="0" fontAlgn="base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50" b="0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rPr>
              <a:t>                                 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如果县官以土换金，那么不可能只有两个人用竹扁担抬送金子到他那里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→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但事实上，运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金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的只有两个人，用的是竹扁担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→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所以县官收到的不是黄金，不可能以土换金。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751205" y="185420"/>
            <a:ext cx="244284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课本第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94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页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6817995" y="4232275"/>
            <a:ext cx="4467860" cy="53403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none" rtlCol="0" anchor="t">
            <a:spAutoFit/>
          </a:bodyPr>
          <a:lstStyle/>
          <a:p>
            <a:pPr algn="just" defTabSz="863600">
              <a:lnSpc>
                <a:spcPct val="120000"/>
              </a:lnSpc>
            </a:pPr>
            <a:r>
              <a:rPr lang="zh-CN" altLang="en-US" sz="2400" b="1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否定后件则可以推出前件的否定</a:t>
            </a:r>
            <a:endParaRPr lang="zh-CN" altLang="en-US" sz="2400" b="1"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47040" y="395605"/>
            <a:ext cx="11081385" cy="20300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 fontAlgn="auto">
              <a:lnSpc>
                <a:spcPts val="504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r>
              <a:rPr lang="zh-CN" altLang="en-US" sz="32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必要条件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假言推理的</a:t>
            </a:r>
            <a:r>
              <a:rPr lang="zh-CN" altLang="en-US" sz="32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基本原则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是：小前提肯定大前提的后件，结论就要肯定大前提的前件；小前提否定大前提的前件，结论就要否定大前提的后件。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47040" y="3613150"/>
            <a:ext cx="11080115" cy="26765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just" fontAlgn="auto">
              <a:lnSpc>
                <a:spcPts val="5040"/>
              </a:lnSpc>
            </a:pP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①</a:t>
            </a:r>
            <a:r>
              <a:rPr lang="zh-CN" altLang="en-US" sz="32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只有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肥料足，菜</a:t>
            </a:r>
            <a:r>
              <a:rPr lang="zh-CN" altLang="en-US" sz="32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才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长得好。这块地的菜长得好，所以，这块地肥料足。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just" fontAlgn="auto">
              <a:lnSpc>
                <a:spcPts val="5040"/>
              </a:lnSpc>
            </a:pP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②育种时，</a:t>
            </a:r>
            <a:r>
              <a:rPr lang="zh-CN" altLang="en-US" sz="32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只有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达到一定的温度，种子</a:t>
            </a:r>
            <a:r>
              <a:rPr lang="zh-CN" altLang="en-US" sz="32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才</a:t>
            </a:r>
            <a:r>
              <a:rPr lang="zh-CN" altLang="en-US" sz="320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能发芽。这次育种没有达到一定的温度，所以种子没有发芽。</a:t>
            </a:r>
            <a:endParaRPr lang="zh-CN" altLang="en-US" sz="320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6562" name="文本框 2"/>
          <p:cNvSpPr/>
          <p:nvPr>
            <p:custDataLst>
              <p:tags r:id="rId5"/>
            </p:custDataLst>
          </p:nvPr>
        </p:nvSpPr>
        <p:spPr>
          <a:xfrm>
            <a:off x="584835" y="2738755"/>
            <a:ext cx="7209790" cy="578485"/>
          </a:xfrm>
          <a:prstGeom prst="rect">
            <a:avLst/>
          </a:prstGeom>
          <a:solidFill>
            <a:srgbClr val="C00000"/>
          </a:solidFill>
          <a:ln w="12700">
            <a:noFill/>
          </a:ln>
        </p:spPr>
        <p:txBody>
          <a:bodyPr wrap="square" lIns="86411" tIns="43205" rIns="86411" bIns="43205" anchor="t">
            <a:spAutoFit/>
          </a:bodyPr>
          <a:lstStyle/>
          <a:p>
            <a:pPr defTabSz="863600"/>
            <a:r>
              <a:rPr lang="zh-CN" altLang="en-US" sz="3200" b="1">
                <a:solidFill>
                  <a:srgbClr val="FFFFFF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进行推理的命题是一个必要条件命题。</a:t>
            </a:r>
            <a:endParaRPr lang="zh-CN" altLang="en-US" sz="3200" b="1">
              <a:solidFill>
                <a:srgbClr val="FFFFFF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6905625" y="4319905"/>
            <a:ext cx="167068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肯定后件</a:t>
            </a:r>
            <a:endParaRPr lang="zh-CN" altLang="en-US" sz="28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8081645" y="5643880"/>
            <a:ext cx="167068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否定前件</a:t>
            </a:r>
            <a:endParaRPr lang="zh-CN" altLang="en-US" sz="28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562" grpId="0"/>
      <p:bldP spid="5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9633" name="矩形 20"/>
          <p:cNvSpPr/>
          <p:nvPr>
            <p:custDataLst>
              <p:tags r:id="rId3"/>
            </p:custDataLst>
          </p:nvPr>
        </p:nvSpPr>
        <p:spPr>
          <a:xfrm>
            <a:off x="735965" y="313690"/>
            <a:ext cx="2332990" cy="951230"/>
          </a:xfrm>
          <a:prstGeom prst="rect">
            <a:avLst/>
          </a:prstGeom>
          <a:noFill/>
          <a:ln w="9525">
            <a:noFill/>
          </a:ln>
        </p:spPr>
        <p:txBody>
          <a:bodyPr wrap="square" lIns="121861" tIns="60929" rIns="121861" bIns="60929" anchor="t">
            <a:spAutoFit/>
          </a:bodyPr>
          <a:lstStyle/>
          <a:p>
            <a:pPr algn="just" defTabSz="863600">
              <a:lnSpc>
                <a:spcPct val="150000"/>
              </a:lnSpc>
            </a:pPr>
            <a:r>
              <a:rPr lang="zh-CN" altLang="zh-CN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假言推理</a:t>
            </a:r>
            <a:endParaRPr lang="en-US" altLang="zh-CN" sz="36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9634" name="矩形 1"/>
          <p:cNvSpPr/>
          <p:nvPr>
            <p:custDataLst>
              <p:tags r:id="rId4"/>
            </p:custDataLst>
          </p:nvPr>
        </p:nvSpPr>
        <p:spPr>
          <a:xfrm>
            <a:off x="485463" y="1376283"/>
            <a:ext cx="11165641" cy="4424045"/>
          </a:xfrm>
          <a:prstGeom prst="rect">
            <a:avLst/>
          </a:prstGeom>
          <a:noFill/>
          <a:ln w="9525">
            <a:noFill/>
          </a:ln>
        </p:spPr>
        <p:txBody>
          <a:bodyPr lIns="121862" tIns="60929" rIns="121862" bIns="60929" anchor="t">
            <a:spAutoFit/>
          </a:bodyPr>
          <a:lstStyle/>
          <a:p>
            <a:pPr algn="just" defTabSz="863600">
              <a:lnSpc>
                <a:spcPct val="110000"/>
              </a:lnSpc>
            </a:pPr>
            <a:r>
              <a:rPr lang="zh-CN" altLang="en-US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需注意：日常语言的逻辑推理，识别和运用关联词语很重要。</a:t>
            </a:r>
            <a:endParaRPr lang="zh-CN" altLang="zh-CN" sz="3175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10000"/>
              </a:lnSpc>
            </a:pPr>
            <a:r>
              <a:rPr lang="zh-CN" altLang="en-US" sz="3175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</a:t>
            </a:r>
            <a:r>
              <a:rPr lang="zh-CN" altLang="zh-CN" sz="3175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表示</a:t>
            </a:r>
            <a:r>
              <a:rPr lang="zh-CN" altLang="zh-CN" sz="3175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充分</a:t>
            </a:r>
            <a:r>
              <a:rPr lang="zh-CN" altLang="zh-CN" sz="3175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条件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会用到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“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如果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那么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……”“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只要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就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……”“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因为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所以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……”</a:t>
            </a:r>
            <a:endParaRPr lang="en-US" altLang="zh-CN" sz="3175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10000"/>
              </a:lnSpc>
            </a:pPr>
            <a:r>
              <a:rPr lang="zh-CN" altLang="en-US" sz="3175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</a:t>
            </a:r>
            <a:r>
              <a:rPr lang="zh-CN" altLang="zh-CN" sz="3175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表示</a:t>
            </a:r>
            <a:r>
              <a:rPr lang="zh-CN" altLang="zh-CN" sz="3175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必要</a:t>
            </a:r>
            <a:r>
              <a:rPr lang="zh-CN" altLang="zh-CN" sz="3175" b="1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条件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会用到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“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只有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才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……”“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除非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不</a:t>
            </a:r>
            <a:r>
              <a:rPr lang="en-US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……”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等关联词。</a:t>
            </a:r>
            <a:endParaRPr lang="zh-CN" altLang="zh-CN" sz="3175" b="1">
              <a:latin typeface="楷体" panose="02010609060101010101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863600">
              <a:lnSpc>
                <a:spcPct val="110000"/>
              </a:lnSpc>
            </a:pPr>
            <a:r>
              <a:rPr lang="zh-CN" altLang="en-US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</a:t>
            </a:r>
            <a:r>
              <a:rPr lang="zh-CN" altLang="zh-CN" sz="3175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但有时日常推理会省略关联词语，这就需要通过辨析事理关系和表达意图来分析逻辑关系。</a:t>
            </a:r>
            <a:endParaRPr lang="zh-CN" altLang="zh-CN" sz="3175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96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83870" y="4014470"/>
            <a:ext cx="11225530" cy="2122805"/>
          </a:xfrm>
          <a:prstGeom prst="rect">
            <a:avLst/>
          </a:prstGeom>
          <a:noFill/>
          <a:ln w="38100"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 fontAlgn="auto">
              <a:lnSpc>
                <a:spcPts val="3960"/>
              </a:lnSpc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前提：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只有杂种水稻的第二代，才会出现分离现象</a:t>
            </a: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（</a:t>
            </a:r>
            <a:r>
              <a:rPr lang="zh-CN" altLang="en-US" sz="28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大前提</a:t>
            </a: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 fontAlgn="auto">
              <a:lnSpc>
                <a:spcPts val="3960"/>
              </a:lnSpc>
            </a:pP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2800" b="1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它的后代发生分离       </a:t>
            </a:r>
            <a:r>
              <a:rPr lang="zh-CN" sz="2800" b="1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       </a:t>
            </a: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（</a:t>
            </a:r>
            <a:r>
              <a:rPr lang="zh-CN" altLang="en-US" sz="28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小前提</a:t>
            </a: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）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algn="l" fontAlgn="auto">
              <a:lnSpc>
                <a:spcPts val="3960"/>
              </a:lnSpc>
            </a:pPr>
            <a:r>
              <a:rPr lang="zh-CN" altLang="en-US" sz="28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结论</a:t>
            </a: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：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它的后代是杂种水稻第二代</a:t>
            </a:r>
            <a:endParaRPr lang="zh-CN" altLang="en-US" sz="28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 fontAlgn="auto">
              <a:lnSpc>
                <a:spcPts val="3960"/>
              </a:lnSpc>
            </a:pP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（它本身是杂种水稻第一代）    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46504" y="267154"/>
            <a:ext cx="11899075" cy="659080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68300" y="267335"/>
            <a:ext cx="115481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《喜看稻菽千重浪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——</a:t>
            </a:r>
            <a:r>
              <a:rPr lang="zh-CN" altLang="zh-CN" sz="2800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记首届国家最高科技奖获得者袁隆平》中有这样一段文字：</a:t>
            </a:r>
            <a:endParaRPr lang="zh-CN" altLang="en-US" sz="2800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425450" y="1220470"/>
            <a:ext cx="11433175" cy="15125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 defTabSz="863600">
              <a:lnSpc>
                <a:spcPct val="11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    </a:t>
            </a:r>
            <a:r>
              <a:rPr lang="zh-CN" altLang="zh-CN" sz="2800" b="1">
                <a:latin typeface="楷体" panose="02010609060101010101" charset="-122"/>
                <a:ea typeface="楷体" panose="02010609060101010101" charset="-122"/>
                <a:sym typeface="Wingdings" panose="05000000000000000000" pitchFamily="2" charset="2"/>
              </a:rPr>
              <a:t>从遗传学的分离律观点看，纯种水稻品种的第二代是不会有分离的，只有杂种第二代才会出现分离现象。今年它的后代既然发生分离，那么可以断定去年发现的性状优异稻株是一株“天然杂交稻”的杂种第一代。</a:t>
            </a:r>
            <a:endParaRPr lang="zh-CN" altLang="en-US" sz="2800"/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426085" y="2863850"/>
            <a:ext cx="11433175" cy="1038860"/>
          </a:xfrm>
          <a:prstGeom prst="rect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txBody>
          <a:bodyPr wrap="square" rtlCol="0" anchor="t">
            <a:spAutoFit/>
          </a:bodyPr>
          <a:lstStyle/>
          <a:p>
            <a:pPr algn="just" defTabSz="863600">
              <a:lnSpc>
                <a:spcPct val="110000"/>
              </a:lnSpc>
            </a:pPr>
            <a:r>
              <a:rPr lang="zh-CN" altLang="zh-CN" sz="2800" b="1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解析：</a:t>
            </a:r>
            <a:r>
              <a:rPr lang="zh-CN" altLang="zh-CN" sz="2800" b="1"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在研究杂交水稻的过程中，袁隆平的这一则推理就是典型的必要条件</a:t>
            </a:r>
            <a:r>
              <a:rPr lang="zh-CN" altLang="zh-CN" sz="2800" b="1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肯定后件式</a:t>
            </a:r>
            <a:r>
              <a:rPr lang="zh-CN" altLang="zh-CN" sz="2800" b="1"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推理，推理过程如下：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3729" name="矩形 1"/>
          <p:cNvSpPr/>
          <p:nvPr>
            <p:custDataLst>
              <p:tags r:id="rId3"/>
            </p:custDataLst>
          </p:nvPr>
        </p:nvSpPr>
        <p:spPr>
          <a:xfrm>
            <a:off x="535857" y="852185"/>
            <a:ext cx="10970784" cy="4502150"/>
          </a:xfrm>
          <a:prstGeom prst="rect">
            <a:avLst/>
          </a:prstGeom>
          <a:noFill/>
          <a:ln w="9525">
            <a:noFill/>
          </a:ln>
        </p:spPr>
        <p:txBody>
          <a:bodyPr lIns="121890" tIns="60944" rIns="121890" bIns="60944" anchor="t">
            <a:spAutoFit/>
          </a:bodyPr>
          <a:lstStyle/>
          <a:p>
            <a:pPr algn="just" defTabSz="1152525">
              <a:lnSpc>
                <a:spcPct val="140000"/>
              </a:lnSpc>
            </a:pPr>
            <a:r>
              <a:rPr lang="zh-CN" altLang="zh-CN" sz="3385" b="1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比较：充分条件推理与必要条件推理的不同规则</a:t>
            </a:r>
            <a:endParaRPr lang="zh-CN" altLang="zh-CN" sz="3385" b="1"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algn="just" defTabSz="1152525">
              <a:lnSpc>
                <a:spcPct val="140000"/>
              </a:lnSpc>
            </a:pPr>
            <a:r>
              <a:rPr lang="zh-CN" altLang="zh-CN" sz="3385" b="1">
                <a:solidFill>
                  <a:srgbClr val="009999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</a:t>
            </a:r>
            <a:r>
              <a:rPr lang="zh-CN" altLang="zh-CN" sz="3385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充分条件</a:t>
            </a:r>
            <a:r>
              <a:rPr lang="zh-CN" altLang="zh-CN" sz="3385" b="1">
                <a:solidFill>
                  <a:srgbClr val="009999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推理规则：</a:t>
            </a:r>
            <a:endParaRPr lang="zh-CN" altLang="zh-CN" sz="3385" b="1" u="sng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algn="just" defTabSz="1152525">
              <a:lnSpc>
                <a:spcPct val="140000"/>
              </a:lnSpc>
            </a:pPr>
            <a:r>
              <a:rPr lang="en-US" altLang="zh-CN" sz="3385" b="1">
                <a:latin typeface="宋体" panose="02010600030101010101" pitchFamily="2" charset="-122"/>
                <a:ea typeface="楷体" panose="02010609060101010101" charset="-122"/>
                <a:sym typeface="Wingdings" panose="05000000000000000000" pitchFamily="2" charset="2"/>
              </a:rPr>
              <a:t>①</a:t>
            </a:r>
            <a:r>
              <a:rPr lang="zh-CN" altLang="zh-CN" sz="3385" b="1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肯定前件</a:t>
            </a:r>
            <a:r>
              <a:rPr lang="zh-CN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就能肯定后件</a:t>
            </a:r>
            <a:endParaRPr lang="zh-CN" altLang="zh-CN" sz="3385" b="1">
              <a:latin typeface="宋体" panose="02010600030101010101" pitchFamily="2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1152525">
              <a:lnSpc>
                <a:spcPct val="140000"/>
              </a:lnSpc>
            </a:pPr>
            <a:r>
              <a:rPr lang="en-US" altLang="zh-CN" sz="3385" b="1">
                <a:latin typeface="宋体" panose="02010600030101010101" pitchFamily="2" charset="-122"/>
                <a:ea typeface="楷体" panose="02010609060101010101" charset="-122"/>
                <a:sym typeface="Wingdings" panose="05000000000000000000" pitchFamily="2" charset="2"/>
              </a:rPr>
              <a:t>②</a:t>
            </a:r>
            <a:r>
              <a:rPr lang="zh-CN" altLang="zh-CN" sz="3385" b="1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否定后件</a:t>
            </a:r>
            <a:r>
              <a:rPr lang="zh-CN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就能否定前件</a:t>
            </a:r>
            <a:endParaRPr lang="zh-CN" altLang="zh-CN" sz="3385" b="1">
              <a:latin typeface="宋体" panose="02010600030101010101" pitchFamily="2" charset="-122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1152525">
              <a:lnSpc>
                <a:spcPct val="140000"/>
              </a:lnSpc>
            </a:pPr>
            <a:r>
              <a:rPr lang="en-US" altLang="zh-CN" sz="3385" b="1">
                <a:latin typeface="宋体" panose="02010600030101010101" pitchFamily="2" charset="-122"/>
                <a:ea typeface="楷体" panose="02010609060101010101" charset="-122"/>
                <a:sym typeface="Wingdings" panose="05000000000000000000" pitchFamily="2" charset="2"/>
              </a:rPr>
              <a:t>③</a:t>
            </a:r>
            <a:r>
              <a:rPr lang="zh-CN" altLang="zh-CN" sz="3385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肯定后件</a:t>
            </a:r>
            <a:r>
              <a:rPr lang="zh-CN" altLang="zh-CN" sz="3385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不能</a:t>
            </a:r>
            <a:r>
              <a:rPr lang="zh-CN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肯定前件</a:t>
            </a:r>
            <a:endParaRPr lang="zh-CN" altLang="zh-CN" sz="3385" b="1"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algn="just" defTabSz="1152525">
              <a:lnSpc>
                <a:spcPct val="140000"/>
              </a:lnSpc>
            </a:pPr>
            <a:r>
              <a:rPr lang="en-US" altLang="zh-CN" sz="3385" b="1">
                <a:latin typeface="宋体" panose="02010600030101010101" pitchFamily="2" charset="-122"/>
                <a:ea typeface="楷体" panose="02010609060101010101" charset="-122"/>
                <a:sym typeface="Wingdings" panose="05000000000000000000" pitchFamily="2" charset="2"/>
              </a:rPr>
              <a:t>④</a:t>
            </a:r>
            <a:r>
              <a:rPr lang="zh-CN" altLang="zh-CN" sz="3385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否定前件</a:t>
            </a:r>
            <a:r>
              <a:rPr lang="zh-CN" altLang="zh-CN" sz="3385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不能</a:t>
            </a:r>
            <a:r>
              <a:rPr lang="zh-CN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肯定后件</a:t>
            </a:r>
            <a:endParaRPr lang="en-US" altLang="zh-CN" sz="3385" b="1"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  <p:sp>
        <p:nvSpPr>
          <p:cNvPr id="73730" name="文本框 3"/>
          <p:cNvSpPr/>
          <p:nvPr>
            <p:custDataLst>
              <p:tags r:id="rId4"/>
            </p:custDataLst>
          </p:nvPr>
        </p:nvSpPr>
        <p:spPr>
          <a:xfrm>
            <a:off x="5922980" y="1581219"/>
            <a:ext cx="5644133" cy="374142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algn="just" defTabSz="1152525">
              <a:lnSpc>
                <a:spcPct val="140000"/>
              </a:lnSpc>
            </a:pPr>
            <a:r>
              <a:rPr lang="en-US" altLang="zh-CN" sz="3385" b="1">
                <a:solidFill>
                  <a:srgbClr val="009999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zh-CN" sz="3385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必要条件</a:t>
            </a:r>
            <a:r>
              <a:rPr lang="zh-CN" altLang="zh-CN" sz="3385" b="1">
                <a:solidFill>
                  <a:srgbClr val="009999"/>
                </a:solidFill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推理规则：</a:t>
            </a:r>
            <a:endParaRPr lang="zh-CN" altLang="zh-CN" sz="3385" b="1">
              <a:solidFill>
                <a:srgbClr val="009999"/>
              </a:solidFill>
              <a:latin typeface="Times New Roman" panose="02020603050405020304" pitchFamily="18" charset="0"/>
              <a:ea typeface="黑体" panose="02010609060101010101" charset="-122"/>
              <a:sym typeface="Wingdings" panose="05000000000000000000" pitchFamily="2" charset="2"/>
            </a:endParaRPr>
          </a:p>
          <a:p>
            <a:pPr algn="just" defTabSz="1152525">
              <a:lnSpc>
                <a:spcPct val="140000"/>
              </a:lnSpc>
            </a:pPr>
            <a:r>
              <a:rPr lang="en-US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①</a:t>
            </a:r>
            <a:r>
              <a:rPr lang="en-US" altLang="zh-CN" sz="3385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肯定前件</a:t>
            </a:r>
            <a:r>
              <a:rPr lang="en-US" altLang="zh-CN" sz="3385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不能</a:t>
            </a:r>
            <a:r>
              <a:rPr lang="en-US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肯定后件</a:t>
            </a:r>
            <a:endParaRPr lang="en-US" altLang="zh-CN" sz="3385" b="1"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1152525">
              <a:lnSpc>
                <a:spcPct val="140000"/>
              </a:lnSpc>
            </a:pPr>
            <a:r>
              <a:rPr lang="en-US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②</a:t>
            </a:r>
            <a:r>
              <a:rPr lang="en-US" altLang="zh-CN" sz="3385" b="1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否定后件</a:t>
            </a:r>
            <a:r>
              <a:rPr lang="en-US" altLang="zh-CN" sz="3385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不能</a:t>
            </a:r>
            <a:r>
              <a:rPr lang="en-US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否定前件</a:t>
            </a:r>
            <a:endParaRPr lang="en-US" altLang="zh-CN" sz="3385" b="1"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1152525">
              <a:lnSpc>
                <a:spcPct val="140000"/>
              </a:lnSpc>
            </a:pPr>
            <a:r>
              <a:rPr lang="en-US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③</a:t>
            </a:r>
            <a:r>
              <a:rPr lang="en-US" altLang="zh-CN" sz="3385" b="1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肯定后件</a:t>
            </a:r>
            <a:r>
              <a:rPr lang="en-US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就能肯定前件</a:t>
            </a:r>
            <a:endParaRPr lang="en-US" altLang="zh-CN" sz="3385" b="1"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1152525">
              <a:lnSpc>
                <a:spcPct val="140000"/>
              </a:lnSpc>
            </a:pPr>
            <a:r>
              <a:rPr lang="en-US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④</a:t>
            </a:r>
            <a:r>
              <a:rPr lang="en-US" altLang="zh-CN" sz="3385" b="1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否定前件</a:t>
            </a:r>
            <a:r>
              <a:rPr lang="en-US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就能否定后件</a:t>
            </a:r>
            <a:endParaRPr lang="en-US" altLang="zh-CN" sz="3385" b="1"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24790" y="4445"/>
            <a:ext cx="11741785" cy="25533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marL="0" lvl="0" indent="0" defTabSz="1170305" eaLnBrk="1" hangingPunct="1"/>
            <a:r>
              <a:rPr lang="zh-CN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练习：</a:t>
            </a:r>
            <a:endParaRPr lang="zh-CN" sz="32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marL="0" lvl="0" indent="0" defTabSz="1170305" eaLnBrk="1" hangingPunct="1"/>
            <a:r>
              <a:rPr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仿照下面的示例</a:t>
            </a:r>
            <a:r>
              <a:rPr lang="en-US" altLang="zh-CN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另写两句话。要求</a:t>
            </a:r>
            <a:r>
              <a:rPr lang="en-US" altLang="zh-CN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:</a:t>
            </a:r>
            <a:r>
              <a:rPr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大前提必须是引用名言</a:t>
            </a:r>
            <a:r>
              <a:rPr lang="en-US" altLang="zh-CN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语言简明、连贯</a:t>
            </a:r>
            <a:r>
              <a:rPr lang="en-US" altLang="zh-CN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句式不要求完全一致。</a:t>
            </a:r>
            <a:endParaRPr lang="zh-CN" altLang="en-US" sz="32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0" defTabSz="1170305" eaLnBrk="1" hangingPunct="1"/>
            <a:r>
              <a:rPr lang="zh-CN" altLang="en-US" sz="32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示例</a:t>
            </a:r>
            <a:r>
              <a:rPr lang="en-US" altLang="zh-CN" sz="32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:“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狭路相逢勇者胜”</a:t>
            </a:r>
            <a:r>
              <a:rPr lang="en-US" altLang="zh-CN" sz="32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我们是勇者</a:t>
            </a:r>
            <a:r>
              <a:rPr lang="en-US" altLang="zh-CN" sz="32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所以最终我们将取得胜利。</a:t>
            </a:r>
            <a:endParaRPr lang="zh-CN" altLang="en-US" sz="32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0" defTabSz="1170305" eaLnBrk="1" hangingPunct="1"/>
            <a:r>
              <a:rPr lang="zh-CN" altLang="en-US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答</a:t>
            </a:r>
            <a:r>
              <a:rPr lang="en-US" altLang="zh-CN" sz="32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:__________</a:t>
            </a:r>
            <a:r>
              <a:rPr lang="en-US" altLang="zh-CN" sz="3200">
                <a:solidFill>
                  <a:srgbClr val="000000"/>
                </a:solidFill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_________________________________________</a:t>
            </a:r>
            <a:endParaRPr lang="zh-CN" altLang="en-US" sz="3200">
              <a:latin typeface="方正粗圆简体" panose="03000509000000000000" charset="-122"/>
              <a:ea typeface="方正粗圆简体" panose="03000509000000000000" charset="-122"/>
              <a:cs typeface="方正粗圆简体" panose="03000509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92405" y="2728595"/>
            <a:ext cx="11741785" cy="2566035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lvl="0" indent="0" algn="just" defTabSz="1170305" fontAlgn="auto">
              <a:lnSpc>
                <a:spcPts val="3860"/>
              </a:lnSpc>
            </a:pPr>
            <a:r>
              <a:rPr lang="en-US" altLang="zh-CN" sz="280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  <a:sym typeface="+mn-ea"/>
              </a:rPr>
              <a:t>解析</a:t>
            </a:r>
            <a:r>
              <a:rPr lang="en-US" altLang="zh-CN" sz="2800">
                <a:solidFill>
                  <a:srgbClr val="0000FF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】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解答此题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首先要读懂题目中对“‘三段论’推理”的解释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然后对例句进行分析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——“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狭路相逢勇者胜”是大前提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,“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我们是勇者”是小前提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,“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最终我们将取得胜利”是结论。拟写答案时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  <a:sym typeface="+mn-ea"/>
              </a:rPr>
              <a:t>首先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要符合“三段论”的推理过程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而且结论要合理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  <a:sym typeface="+mn-ea"/>
              </a:rPr>
              <a:t>其次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大前提要引用名言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;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华文中宋" panose="02010600040101010101" charset="-122"/>
                <a:sym typeface="+mn-ea"/>
              </a:rPr>
              <a:t>最后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要注意句式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示例是表示因果关系的复句</a:t>
            </a:r>
            <a:r>
              <a:rPr lang="en-US" altLang="zh-CN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所写句子也应该是表示因果关系的复句。</a:t>
            </a:r>
            <a:endParaRPr lang="zh-CN" altLang="en-US" sz="2800" b="1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175895" y="5379720"/>
            <a:ext cx="11840210" cy="1029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lvl="0" indent="0" algn="just" defTabSz="1170305" fontAlgn="auto">
              <a:lnSpc>
                <a:spcPts val="3660"/>
              </a:lnSpc>
            </a:pPr>
            <a:r>
              <a:rPr lang="en-US" altLang="zh-CN" sz="2800">
                <a:solidFill>
                  <a:srgbClr val="000000"/>
                </a:solidFill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(</a:t>
            </a:r>
            <a:r>
              <a:rPr lang="zh-CN" altLang="en-US" sz="28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圆简体" panose="03000509000000000000" charset="-122"/>
                <a:sym typeface="+mn-ea"/>
              </a:rPr>
              <a:t>示例</a:t>
            </a:r>
            <a:r>
              <a:rPr lang="en-US" altLang="zh-CN" sz="2800">
                <a:solidFill>
                  <a:srgbClr val="000000"/>
                </a:solidFill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  <a:sym typeface="+mn-ea"/>
              </a:rPr>
              <a:t>):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(1)“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人非圣贤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孰能无过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?”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我们不是圣贤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所以肯定会犯错。</a:t>
            </a:r>
            <a:endParaRPr lang="zh-CN" altLang="en-US" sz="28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lvl="0" indent="0" algn="just" defTabSz="1170305" fontAlgn="auto">
              <a:lnSpc>
                <a:spcPts val="3660"/>
              </a:lnSpc>
            </a:pP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(2)“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谦虚使人进步”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我们保持了谦虚的品质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所以能不断取得进步。</a:t>
            </a:r>
            <a:endParaRPr lang="zh-CN" altLang="en-US" sz="28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3953510" y="121920"/>
            <a:ext cx="409194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3.</a:t>
            </a:r>
            <a:r>
              <a:rPr lang="zh-CN" altLang="en-US" sz="32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选言推理（排除法）</a:t>
            </a:r>
            <a:endParaRPr lang="zh-CN" altLang="en-US" sz="32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54635" y="5034915"/>
            <a:ext cx="11762740" cy="1568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</a:rPr>
              <a:t>       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所谓选言推理，就是前提中有一个是选言判断，并且根据选言判断的逻辑性质而推出结论的推理。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      分为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相容选言推理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和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不相容选言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推理两种。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322580" y="909320"/>
            <a:ext cx="11694160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选言推理：是断定几种事物情况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至少有一种事物情况存在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的推理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44170" y="1585595"/>
            <a:ext cx="11672570" cy="15684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/>
              <a:t>A</a:t>
            </a:r>
            <a:r>
              <a:rPr lang="zh-CN" altLang="en-US" sz="3200" b="1"/>
              <a:t>、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相容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选言判断</a:t>
            </a:r>
            <a:r>
              <a:rPr lang="zh-CN" altLang="en-US" sz="3200" b="1"/>
              <a:t>（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可以同真</a:t>
            </a:r>
            <a:r>
              <a:rPr lang="zh-CN" altLang="en-US" sz="3200" b="1"/>
              <a:t>）</a:t>
            </a:r>
            <a:endParaRPr lang="zh-CN" altLang="en-US" sz="3200" b="1"/>
          </a:p>
          <a:p>
            <a:r>
              <a:rPr lang="zh-CN" altLang="en-US" sz="3200" b="1"/>
              <a:t>如：工作没有做好，或者是由于主观原因，或者是由于客观原因。</a:t>
            </a:r>
            <a:endParaRPr lang="zh-CN" altLang="en-US" sz="3200" b="1"/>
          </a:p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一般形式为：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或者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q</a:t>
            </a:r>
            <a:endParaRPr lang="en-US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44170" y="3331845"/>
            <a:ext cx="7846695" cy="15684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/>
              <a:t>B</a:t>
            </a:r>
            <a:r>
              <a:rPr lang="zh-CN" altLang="en-US" sz="3200" b="1"/>
              <a:t>、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不相容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选言判断</a:t>
            </a:r>
            <a:r>
              <a:rPr lang="zh-CN" altLang="en-US" sz="3200" b="1"/>
              <a:t>（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不可同真</a:t>
            </a:r>
            <a:r>
              <a:rPr lang="zh-CN" altLang="en-US" sz="3200" b="1"/>
              <a:t>）</a:t>
            </a:r>
            <a:endParaRPr lang="zh-CN" altLang="en-US" sz="3200" b="1"/>
          </a:p>
          <a:p>
            <a:r>
              <a:rPr lang="zh-CN" altLang="en-US" sz="3200" b="1"/>
              <a:t>       如：要么明天下雨，要么明天不下雨。</a:t>
            </a:r>
            <a:endParaRPr lang="zh-CN" altLang="en-US" sz="3200" b="1"/>
          </a:p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一般形式为：要么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，要么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q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278765" y="97790"/>
            <a:ext cx="11633835" cy="26765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《河中石兽》中的老河兵凭借自己的丰富经验，判断楚石兽在上游。但有人认为老河兵即使没有相应的河道经验，也能够通过已知的情况推理出同样的结论，因为课文第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1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段交代了：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求二石兽于水，中竟不可得。以为顺流下矣。棹数小舟，曳铁钯，寻十余里无迹。</a:t>
            </a:r>
            <a:r>
              <a:rPr lang="en-US" altLang="zh-CN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zh-CN" altLang="en-US" sz="280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如果这段话语序无误的话，说明一开始就在原地找过了，然后又到下游找，都没有找到，那石兽还能在哪儿呢？ 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</a:t>
            </a:r>
            <a:endParaRPr lang="zh-CN" altLang="en-US" sz="28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78765" y="2831465"/>
            <a:ext cx="11634470" cy="1076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如果确定石兽还在河中，要么在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原地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，要么在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下游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，要么在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上游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。原地和下游都没有，那就只能在上游了。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278765" y="4145280"/>
            <a:ext cx="11633835" cy="21837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选言推理注意事项：</a:t>
            </a:r>
            <a:endParaRPr lang="zh-CN" altLang="en-US" sz="36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/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注意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前提中有没有穷尽所有可能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，否则容易犯</a:t>
            </a:r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假二择一</a:t>
            </a:r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的错误。</a:t>
            </a:r>
            <a:endParaRPr lang="zh-CN" altLang="en-US" sz="32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/>
            <a:r>
              <a:rPr lang="en-US" altLang="zh-CN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注意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前提中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列出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的可能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彼此之间是否相容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r>
              <a:rPr lang="zh-CN" altLang="en-US" sz="3600">
                <a:solidFill>
                  <a:srgbClr val="FF0000"/>
                </a:solidFill>
                <a:latin typeface="方正大黑简体" panose="03000509000000000000" charset="-122"/>
                <a:ea typeface="方正大黑简体" panose="03000509000000000000" charset="-122"/>
                <a:cs typeface="方正大黑简体" panose="03000509000000000000" charset="-122"/>
              </a:rPr>
              <a:t>         </a:t>
            </a:r>
            <a:endParaRPr lang="zh-CN" altLang="en-US" sz="3600">
              <a:solidFill>
                <a:srgbClr val="FF0000"/>
              </a:solidFill>
              <a:latin typeface="方正大黑简体" panose="03000509000000000000" charset="-122"/>
              <a:ea typeface="方正大黑简体" panose="03000509000000000000" charset="-122"/>
              <a:cs typeface="方正大黑简体" panose="03000509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0897" name="矩形 2"/>
          <p:cNvSpPr/>
          <p:nvPr>
            <p:custDataLst>
              <p:tags r:id="rId3"/>
            </p:custDataLst>
          </p:nvPr>
        </p:nvSpPr>
        <p:spPr>
          <a:xfrm>
            <a:off x="453546" y="126511"/>
            <a:ext cx="11283228" cy="3348990"/>
          </a:xfrm>
          <a:prstGeom prst="rect">
            <a:avLst/>
          </a:prstGeom>
          <a:noFill/>
          <a:ln w="9525">
            <a:noFill/>
          </a:ln>
        </p:spPr>
        <p:txBody>
          <a:bodyPr lIns="121862" tIns="60929" rIns="121862" bIns="60929" anchor="t">
            <a:spAutoFit/>
          </a:bodyPr>
          <a:lstStyle/>
          <a:p>
            <a:pPr algn="just" defTabSz="863600"/>
            <a:r>
              <a:rPr lang="en-US" altLang="zh-CN" sz="3175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4. </a:t>
            </a:r>
            <a:r>
              <a:rPr lang="zh-CN" altLang="zh-CN" sz="3175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二难推理</a:t>
            </a:r>
            <a:endParaRPr lang="zh-CN" altLang="zh-CN" sz="3175" b="1">
              <a:solidFill>
                <a:srgbClr val="1D41D5"/>
              </a:solidFill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algn="just" defTabSz="863600"/>
            <a:r>
              <a:rPr lang="en-US" altLang="zh-CN" sz="2965"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        </a:t>
            </a:r>
            <a:r>
              <a:rPr lang="zh-CN" altLang="zh-CN" sz="2965" b="1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二难推理适用于</a:t>
            </a:r>
            <a:r>
              <a:rPr lang="zh-CN" altLang="zh-CN" sz="2965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一件事情有诸种可能，而诸种可能都会导致同一种情况的情形。</a:t>
            </a:r>
            <a:endParaRPr lang="zh-CN" altLang="zh-CN" sz="2965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  <a:p>
            <a:pPr algn="just" defTabSz="863600"/>
            <a:r>
              <a:rPr lang="en-US" altLang="zh-CN" sz="2965" b="1"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       </a:t>
            </a:r>
            <a:r>
              <a:rPr lang="zh-CN" altLang="zh-CN" sz="2965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例如：《红楼梦》第六十四回中，贾宝玉得知林黛玉在私室内用瓜果私祭时想：</a:t>
            </a:r>
            <a:r>
              <a:rPr lang="en-US" altLang="zh-CN" sz="2965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“</a:t>
            </a:r>
            <a:r>
              <a:rPr lang="zh-CN" altLang="zh-CN" sz="2965" b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但我此刻走去，见他伤感，必极力劝解，又怕他烦恼郁结于心，若不去，又恐他过于伤感，无人劝止。两件皆足致疾。”</a:t>
            </a:r>
            <a:endParaRPr lang="zh-CN" altLang="zh-CN" sz="2965" b="1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80898" name="矩形 1"/>
          <p:cNvSpPr/>
          <p:nvPr>
            <p:custDataLst>
              <p:tags r:id="rId4"/>
            </p:custDataLst>
          </p:nvPr>
        </p:nvSpPr>
        <p:spPr>
          <a:xfrm>
            <a:off x="517525" y="3340100"/>
            <a:ext cx="11219815" cy="3249295"/>
          </a:xfrm>
          <a:prstGeom prst="rect">
            <a:avLst/>
          </a:prstGeom>
          <a:noFill/>
          <a:ln w="9525">
            <a:noFill/>
          </a:ln>
        </p:spPr>
        <p:txBody>
          <a:bodyPr wrap="square" lIns="121862" tIns="60929" rIns="121862" bIns="60929" anchor="t">
            <a:spAutoFit/>
          </a:bodyPr>
          <a:lstStyle/>
          <a:p>
            <a:pPr algn="just" defTabSz="863600"/>
            <a:r>
              <a:rPr lang="zh-CN" altLang="zh-CN" sz="2965" b="1">
                <a:solidFill>
                  <a:srgbClr val="CC0000"/>
                </a:solidFill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解析：</a:t>
            </a:r>
            <a:r>
              <a:rPr lang="zh-CN" altLang="zh-CN" sz="2965" b="1"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分析案例中宝玉的推理过程，有以下体现：</a:t>
            </a:r>
            <a:endParaRPr lang="zh-CN" altLang="zh-CN" sz="2965" b="1">
              <a:latin typeface="宋体" panose="02010600030101010101" pitchFamily="2" charset="-122"/>
              <a:ea typeface="华文中宋" panose="02010600040101010101" charset="-122"/>
              <a:sym typeface="Wingdings" panose="05000000000000000000" pitchFamily="2" charset="2"/>
            </a:endParaRPr>
          </a:p>
          <a:p>
            <a:pPr algn="just" defTabSz="863600"/>
            <a:r>
              <a:rPr lang="en-US" altLang="zh-CN" sz="2965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      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→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若</a:t>
            </a:r>
            <a:r>
              <a:rPr lang="zh-CN" altLang="en-US" sz="2965" b="1" u="sng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去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劝解，黛玉会烦恼郁结于心而致疾</a:t>
            </a:r>
            <a:endParaRPr lang="zh-CN" altLang="en-US" sz="2965" b="1"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863600"/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→若</a:t>
            </a:r>
            <a:r>
              <a:rPr lang="zh-CN" altLang="en-US" sz="2965" b="1" u="sng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不去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劝解，黛玉会过于伤感而致疾</a:t>
            </a:r>
            <a:endParaRPr lang="zh-CN" altLang="en-US" sz="2965" b="1"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863600"/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→或者</a:t>
            </a:r>
            <a:r>
              <a:rPr lang="zh-CN" altLang="en-US" sz="2965" b="1" u="sng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去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劝解，或者</a:t>
            </a:r>
            <a:r>
              <a:rPr lang="zh-CN" altLang="en-US" sz="2965" b="1" u="sng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不去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劝解</a:t>
            </a:r>
            <a:endParaRPr lang="zh-CN" altLang="en-US" sz="2965" b="1"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863600"/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     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→</a:t>
            </a:r>
            <a:r>
              <a:rPr lang="zh-CN" altLang="en-US" sz="2965" b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总之，黛玉会致疾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。</a:t>
            </a:r>
            <a:endParaRPr lang="zh-CN" altLang="zh-CN" sz="2965"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algn="just" defTabSz="863600"/>
            <a:r>
              <a:rPr lang="en-US" altLang="zh-CN" sz="2750">
                <a:latin typeface="Times New Roman" panose="02020603050405020304" pitchFamily="18" charset="0"/>
                <a:ea typeface="方正中等线简体" pitchFamily="65" charset="-122"/>
                <a:sym typeface="Wingdings" panose="05000000000000000000" pitchFamily="2" charset="2"/>
              </a:rPr>
              <a:t>        </a:t>
            </a:r>
            <a:r>
              <a:rPr lang="zh-CN" altLang="zh-CN" sz="2750" b="1"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这段文字推理严密，把宝玉因爱至深至切而矛盾纠结的</a:t>
            </a:r>
            <a:r>
              <a:rPr lang="zh-CN" altLang="zh-CN" sz="275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两难心理</a:t>
            </a:r>
            <a:r>
              <a:rPr lang="zh-CN" altLang="zh-CN" sz="2750" b="1"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表现得淋漓尽致。</a:t>
            </a:r>
            <a:endParaRPr lang="zh-CN" altLang="zh-CN" sz="2750" b="1">
              <a:latin typeface="宋体" panose="02010600030101010101" pitchFamily="2" charset="-122"/>
              <a:ea typeface="华文中宋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08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500"/>
                                        <p:tgtEl>
                                          <p:spTgt spid="80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500"/>
                                        <p:tgtEl>
                                          <p:spTgt spid="80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08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12115" y="366395"/>
            <a:ext cx="11200765" cy="543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lang="en-US" altLang="zh-CN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宋体" panose="02010600030101010101" pitchFamily="2" charset="-122"/>
              </a:rPr>
              <a:t>二难推理</a:t>
            </a:r>
            <a:endParaRPr lang="zh-CN" altLang="en-US" sz="36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宋体" panose="02010600030101010101" pitchFamily="2" charset="-122"/>
            </a:endParaRPr>
          </a:p>
          <a:p>
            <a:pPr algn="ctr" fontAlgn="auto">
              <a:lnSpc>
                <a:spcPts val="4820"/>
              </a:lnSpc>
            </a:pP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欲寄君衣君不还，不寄君衣君又寒，</a:t>
            </a:r>
            <a:endParaRPr lang="zh-CN" sz="28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auto">
              <a:lnSpc>
                <a:spcPts val="4820"/>
              </a:lnSpc>
            </a:pPr>
            <a:r>
              <a:rPr lang="zh-CN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寄与不寄间，妾身千万难。</a:t>
            </a:r>
            <a:endParaRPr lang="zh-CN" sz="28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ctr" fontAlgn="auto">
              <a:lnSpc>
                <a:spcPts val="4820"/>
              </a:lnSpc>
            </a:pPr>
            <a:r>
              <a:rPr lang="zh-CN" sz="28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                                              （姚燧《凭阑人∙寄征衣》）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algn="just" fontAlgn="auto">
              <a:lnSpc>
                <a:spcPts val="4820"/>
              </a:lnSpc>
            </a:pPr>
            <a:r>
              <a:rPr lang="zh-CN" altLang="en-US" sz="28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推理过程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：如果寄征衣，你就不会回家，非我所愿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82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如果不寄，你会受寒，非我所愿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82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</a:t>
            </a:r>
            <a:r>
              <a:rPr lang="en-US" altLang="zh-CN" sz="28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800" b="1" u="sng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或者寄征衣，或者不寄征衣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82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总之，不能如愿。   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556625" y="3489960"/>
            <a:ext cx="3233420" cy="24301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如果</a:t>
            </a:r>
            <a:r>
              <a:rPr lang="en-US" altLang="zh-CN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，那么</a:t>
            </a:r>
            <a:r>
              <a:rPr lang="en-US" altLang="zh-CN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r</a:t>
            </a:r>
            <a:endParaRPr lang="en-US" altLang="zh-CN" sz="36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/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如果</a:t>
            </a:r>
            <a:r>
              <a:rPr lang="en-US" altLang="zh-CN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q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，那么</a:t>
            </a:r>
            <a:r>
              <a:rPr lang="en-US" altLang="zh-CN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r</a:t>
            </a:r>
            <a:endParaRPr lang="en-US" altLang="zh-CN" sz="36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/>
            <a:r>
              <a:rPr lang="en-US" altLang="zh-CN" sz="3600" u="sng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</a:t>
            </a:r>
            <a:r>
              <a:rPr lang="zh-CN" altLang="en-US" sz="3600" u="sng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或者</a:t>
            </a:r>
            <a:r>
              <a:rPr lang="en-US" altLang="zh-CN" sz="3600" u="sng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q</a:t>
            </a:r>
            <a:endParaRPr lang="en-US" altLang="zh-CN" sz="36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/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总之</a:t>
            </a:r>
            <a:r>
              <a:rPr lang="en-US" altLang="zh-CN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r</a:t>
            </a:r>
            <a:r>
              <a:rPr lang="zh-CN" altLang="en-US" sz="36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</a:t>
            </a:r>
            <a:r>
              <a:rPr lang="zh-CN" altLang="en-US" sz="44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endParaRPr lang="zh-CN" altLang="en-US" sz="440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220405" y="2405483"/>
            <a:ext cx="7115810" cy="1460500"/>
          </a:xfrm>
          <a:prstGeom prst="rect">
            <a:avLst/>
          </a:prstGeom>
          <a:noFill/>
        </p:spPr>
        <p:txBody>
          <a:bodyPr wrap="square" lIns="91435" tIns="45717" rIns="91435" bIns="45717" rtlCol="0" anchor="t">
            <a:spAutoFit/>
          </a:bodyPr>
          <a:lstStyle>
            <a:defPPr>
              <a:defRPr lang="zh-CN"/>
            </a:defPPr>
            <a:lvl1pPr marL="457200" indent="-457200">
              <a:lnSpc>
                <a:spcPct val="150000"/>
              </a:lnSpc>
              <a:buFont typeface="Arial" panose="020b0604020202020204" pitchFamily="34" charset="0"/>
              <a:buChar char="•"/>
              <a:defRPr sz="2800" b="1" kern="100">
                <a:highlight>
                  <a:srgbClr val="FFFF00"/>
                </a:highlight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defRPr>
            </a:lvl1pPr>
          </a:lstStyle>
          <a:p>
            <a:pPr marL="457200" marR="0" lvl="0" indent="-4572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965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rPr>
              <a:t>真前提可能推出真结论</a:t>
            </a:r>
            <a:endParaRPr kumimoji="0" lang="zh-CN" altLang="en-US" sz="2965" b="1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方正中等线简体" pitchFamily="65" charset="-122"/>
              <a:cs typeface="Times New Roman" panose="02020603050405020304" pitchFamily="18" charset="0"/>
            </a:endParaRPr>
          </a:p>
          <a:p>
            <a:pPr marL="457200" marR="0" lvl="0" indent="-4572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965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rPr>
              <a:t>真前提也可能推出假结论         </a:t>
            </a:r>
            <a:endParaRPr kumimoji="0" lang="zh-CN" altLang="en-US" sz="2965" b="1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Times New Roman" panose="02020603050405020304" pitchFamily="18" charset="0"/>
              <a:ea typeface="方正中等线简体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220405" y="320133"/>
            <a:ext cx="11810807" cy="1988185"/>
          </a:xfrm>
          <a:prstGeom prst="rect">
            <a:avLst/>
          </a:prstGeom>
          <a:noFill/>
        </p:spPr>
        <p:txBody>
          <a:bodyPr wrap="square" lIns="91435" tIns="45717" rIns="91435" bIns="45717" rtlCol="0" anchor="t">
            <a:spAutoFit/>
          </a:bodyPr>
          <a:lstStyle/>
          <a:p>
            <a:pPr marL="431800" marR="0" indent="-431800" defTabSz="457200" fontAlgn="auto">
              <a:lnSpc>
                <a:spcPts val="37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750" b="1" kern="100" cap="none" spc="0" normalizeH="0" baseline="0" noProof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演绎推理</a:t>
            </a:r>
            <a:r>
              <a:rPr kumimoji="0" lang="zh-CN" altLang="zh-CN" sz="2750" b="1" kern="100" cap="none" spc="0" normalizeH="0" baseline="0" noProof="0">
                <a:solidFill>
                  <a:srgbClr val="000000"/>
                </a:solidFill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的结论涉及的范围没有超出前提。所以前提真，结论一定真，是</a:t>
            </a:r>
            <a:r>
              <a:rPr kumimoji="0" lang="zh-CN" altLang="zh-CN" sz="2750" b="1" kern="100" cap="none" spc="0" normalizeH="0" baseline="0" noProof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必然性推理</a:t>
            </a:r>
            <a:r>
              <a:rPr kumimoji="0" lang="zh-CN" altLang="zh-CN" sz="2750" b="1" kern="100" cap="none" spc="0" normalizeH="0" baseline="0" noProof="0">
                <a:solidFill>
                  <a:srgbClr val="000000"/>
                </a:solidFill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；</a:t>
            </a:r>
            <a:endParaRPr kumimoji="0" lang="zh-CN" altLang="zh-CN" sz="2750" b="1" kern="100" cap="none" spc="0" normalizeH="0" baseline="0" noProof="0">
              <a:solidFill>
                <a:srgbClr val="000000"/>
              </a:solidFill>
              <a:latin typeface="Times New Roman" panose="02020603050405020304" pitchFamily="18" charset="0"/>
              <a:ea typeface="方正中等线简体" pitchFamily="65" charset="-122"/>
              <a:cs typeface="Times New Roman" panose="02020603050405020304" pitchFamily="18" charset="0"/>
              <a:sym typeface="+mn-ea"/>
            </a:endParaRPr>
          </a:p>
          <a:p>
            <a:pPr marL="431800" marR="0" indent="-431800" defTabSz="457200" fontAlgn="auto">
              <a:lnSpc>
                <a:spcPts val="37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zh-CN" sz="2750" b="1" kern="100" cap="none" spc="0" normalizeH="0" baseline="0" noProof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归纳推理</a:t>
            </a:r>
            <a:r>
              <a:rPr kumimoji="0" lang="zh-CN" altLang="zh-CN" sz="2750" b="1" kern="100" cap="none" spc="0" normalizeH="0" baseline="0" noProof="0">
                <a:solidFill>
                  <a:srgbClr val="000000"/>
                </a:solidFill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的结论涉及的范围超出了前提，所以前提真，结论不一定真，是</a:t>
            </a:r>
            <a:r>
              <a:rPr kumimoji="0" lang="zh-CN" altLang="zh-CN" sz="2750" b="1" kern="100" cap="none" spc="0" normalizeH="0" baseline="0" noProof="0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  <a:sym typeface="+mn-ea"/>
              </a:rPr>
              <a:t>或然性推理</a:t>
            </a:r>
            <a:r>
              <a:rPr kumimoji="0" lang="zh-CN" altLang="zh-CN" sz="2750" kern="100" cap="none" spc="0" normalizeH="0" baseline="0" noProof="0">
                <a:solidFill>
                  <a:srgbClr val="000000"/>
                </a:solidFill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；</a:t>
            </a:r>
            <a:endParaRPr kumimoji="0" lang="zh-CN" altLang="zh-CN" sz="2750" kern="100" cap="none" spc="0" normalizeH="0" baseline="0" noProof="0">
              <a:solidFill>
                <a:srgbClr val="000000"/>
              </a:solidFill>
              <a:latin typeface="Times New Roman" panose="02020603050405020304" pitchFamily="18" charset="0"/>
              <a:ea typeface="方正中等线简体" pitchFamily="65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506012" y="4014762"/>
            <a:ext cx="11180759" cy="1068070"/>
          </a:xfrm>
          <a:prstGeom prst="rect">
            <a:avLst/>
          </a:prstGeom>
          <a:noFill/>
          <a:ln w="9525">
            <a:noFill/>
          </a:ln>
        </p:spPr>
        <p:txBody>
          <a:bodyPr wrap="square" lIns="91435" tIns="45717" rIns="91435" bIns="45717" anchor="t">
            <a:spAutoFit/>
          </a:bodyPr>
          <a:lstStyle/>
          <a:p>
            <a:r>
              <a:rPr lang="zh-CN" altLang="en-US" sz="3175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所有的天鹅都是会飞的，所有的大雁都不是天鹅。所以，所有的大雁都不是会飞的。</a:t>
            </a:r>
            <a:r>
              <a:rPr lang="zh-CN" altLang="en-US" sz="3175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endParaRPr lang="zh-CN" altLang="en-US" sz="3175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5408961" y="4503263"/>
            <a:ext cx="6096001" cy="57912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r>
              <a:rPr lang="en-US" altLang="zh-CN" sz="3175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sz="3175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—— </a:t>
            </a:r>
            <a:r>
              <a:rPr lang="zh-CN" altLang="en-US" sz="3175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真前提、假结论 </a:t>
            </a:r>
            <a:endParaRPr lang="zh-CN" altLang="en-US" sz="3175" b="1">
              <a:solidFill>
                <a:srgbClr val="1D41D5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06311" y="5191325"/>
            <a:ext cx="11096769" cy="106807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r>
              <a:rPr lang="zh-CN" altLang="en-US" sz="3175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所有的天鹅都是会飞的，所有的黑熊都不是天鹅。所以，所有的黑熊都不是会飞的。</a:t>
            </a:r>
            <a:endParaRPr lang="zh-CN" altLang="en-US" sz="360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>
            <p:custDataLst>
              <p:tags r:id="rId8"/>
            </p:custDataLst>
          </p:nvPr>
        </p:nvSpPr>
        <p:spPr>
          <a:xfrm>
            <a:off x="5590849" y="5766706"/>
            <a:ext cx="6095999" cy="57912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r>
              <a:rPr lang="en-US" altLang="zh-CN" sz="3175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——真前提、真结论</a:t>
            </a:r>
            <a:endParaRPr lang="en-US" altLang="zh-CN" sz="3175" b="1">
              <a:solidFill>
                <a:srgbClr val="1D41D5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5408961" y="2356927"/>
            <a:ext cx="6096001" cy="1557655"/>
          </a:xfrm>
          <a:prstGeom prst="rect">
            <a:avLst/>
          </a:prstGeom>
          <a:solidFill>
            <a:srgbClr val="C00000"/>
          </a:solidFill>
          <a:ln w="9525" cap="flat" cmpd="sng">
            <a:solidFill>
              <a:srgbClr val="C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5" tIns="45717" rIns="91435" bIns="45717" anchor="t">
            <a:spAutoFit/>
          </a:bodyPr>
          <a:lstStyle/>
          <a:p>
            <a: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推理形式：</a:t>
            </a:r>
            <a:b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</a:br>
            <a: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所有</a:t>
            </a:r>
            <a:r>
              <a:rPr lang="en-US" altLang="zh-CN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M</a:t>
            </a:r>
            <a: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都是</a:t>
            </a:r>
            <a:r>
              <a:rPr lang="en-US" altLang="zh-CN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</a:t>
            </a:r>
            <a: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，所有</a:t>
            </a:r>
            <a:r>
              <a:rPr lang="en-US" altLang="zh-CN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S</a:t>
            </a:r>
            <a: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都不是</a:t>
            </a:r>
            <a:r>
              <a:rPr lang="en-US" altLang="zh-CN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M</a:t>
            </a:r>
            <a: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</a:t>
            </a:r>
            <a:endParaRPr lang="zh-CN" altLang="en-US" sz="3175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所以，所有</a:t>
            </a:r>
            <a:r>
              <a:rPr lang="en-US" altLang="zh-CN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S</a:t>
            </a:r>
            <a: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都不是</a:t>
            </a:r>
            <a:r>
              <a:rPr lang="en-US" altLang="zh-CN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</a:t>
            </a:r>
            <a:r>
              <a:rPr lang="zh-CN" altLang="en-US" sz="3175" b="1">
                <a:solidFill>
                  <a:schemeClr val="bg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lang="en-US" altLang="zh-CN" sz="3175" b="1">
              <a:solidFill>
                <a:schemeClr val="bg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3424238" y="952500"/>
            <a:ext cx="5343525" cy="5343525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52" y="2601957"/>
            <a:ext cx="2379590" cy="237959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7"/>
            </p:custDataLst>
          </p:nvPr>
        </p:nvSpPr>
        <p:spPr>
          <a:xfrm>
            <a:off x="4410038" y="1232217"/>
            <a:ext cx="1489710" cy="47840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none" lIns="68559" tIns="34280" rIns="68559" bIns="3428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8800" b="0" i="0" u="none" strike="noStrike" cap="none" spc="450" normalizeH="0" baseline="0">
                <a:ln>
                  <a:noFill/>
                </a:ln>
                <a:solidFill>
                  <a:srgbClr val="4A667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45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归纳推理</a:t>
            </a:r>
            <a:endParaRPr kumimoji="0" lang="zh-CN" altLang="en-US" sz="8800" b="1" i="0" u="none" strike="noStrike" kern="1200" cap="none" spc="450" normalizeH="0" baseline="0" noProof="0">
              <a:ln>
                <a:noFill/>
              </a:ln>
              <a:solidFill>
                <a:srgbClr val="1D41D5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30810" y="1598295"/>
            <a:ext cx="12061190" cy="415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归纳推理是一种</a:t>
            </a:r>
            <a:r>
              <a:rPr lang="zh-CN" altLang="en-US" sz="36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由个别到一般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的推理。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根据前提所考查对象范围的不同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，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完全归纳推理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不完全归纳推理</a:t>
            </a:r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。 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endParaRPr lang="zh-CN" altLang="en-US" sz="4000" u="sng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" name="组合 2"/>
          <p:cNvGrpSpPr/>
          <p:nvPr>
            <p:custDataLst>
              <p:tags r:id="rId5"/>
            </p:custDataLst>
          </p:nvPr>
        </p:nvGrpSpPr>
        <p:grpSpPr>
          <a:xfrm>
            <a:off x="14757" y="-218"/>
            <a:ext cx="8866406" cy="922020"/>
            <a:chOff x="477672" y="627797"/>
            <a:chExt cx="8866406" cy="922020"/>
          </a:xfrm>
        </p:grpSpPr>
        <p:sp>
          <p:nvSpPr>
            <p:cNvPr id="14" name="文本框 13"/>
            <p:cNvSpPr txBox="1"/>
            <p:nvPr>
              <p:custDataLst>
                <p:tags r:id="rId6"/>
              </p:custDataLst>
            </p:nvPr>
          </p:nvSpPr>
          <p:spPr>
            <a:xfrm>
              <a:off x="1466159" y="627797"/>
              <a:ext cx="7877919" cy="922020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b="1">
                  <a:solidFill>
                    <a:schemeClr val="bg2">
                      <a:lumMod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（二）归纳推理</a:t>
              </a:r>
              <a:endPara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" name="菱形 1"/>
            <p:cNvSpPr/>
            <p:nvPr>
              <p:custDataLst>
                <p:tags r:id="rId7"/>
              </p:custDataLst>
            </p:nvPr>
          </p:nvSpPr>
          <p:spPr>
            <a:xfrm>
              <a:off x="477672" y="627797"/>
              <a:ext cx="832513" cy="709684"/>
            </a:xfrm>
            <a:prstGeom prst="diamond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130810" y="267335"/>
            <a:ext cx="11780520" cy="52927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4540"/>
              </a:lnSpc>
            </a:pPr>
            <a:r>
              <a:rPr lang="zh-CN" altLang="en-US" sz="3600" b="1">
                <a:latin typeface="微软雅黑" panose="020b0503020204020204" charset="-122"/>
                <a:ea typeface="微软雅黑" panose="020b0503020204020204" charset="-122"/>
              </a:rPr>
              <a:t>例①：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在一个平面内，直角三角形内角和是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180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度；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锐角三角形内角和是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180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度；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钝角三角形内角和是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180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度；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直角三角形，锐角三角形和钝角三角形是全部的三角形；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所以，平面内的一切三角形内角和都是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180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度。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4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例②：白菜因稀缺而珍贵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44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芦荟因稀缺而珍贵 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endParaRPr lang="en-US" altLang="zh-CN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440"/>
              </a:lnSpc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事物因稀缺而珍贵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3200"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en-US" altLang="zh-CN" sz="4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zh-CN" altLang="en-US" sz="4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741285" y="3245485"/>
            <a:ext cx="3855720" cy="6731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fontAlgn="auto">
              <a:lnSpc>
                <a:spcPts val="454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完全归纳推理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）</a:t>
            </a:r>
            <a:endParaRPr lang="zh-CN" altLang="en-US" sz="36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5720080" y="4646930"/>
            <a:ext cx="431482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不完全归纳推理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）</a:t>
            </a:r>
            <a:endParaRPr lang="zh-CN" altLang="en-US" sz="3600" b="1" u="sng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03505" y="224790"/>
            <a:ext cx="11791950" cy="647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4B0C2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2020570" y="571500"/>
            <a:ext cx="8150860" cy="1568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推理形式概括为：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S1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p,S2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p……Sn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</a:t>
            </a:r>
            <a:endParaRPr lang="en-US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所有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S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</a:t>
            </a: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p</a:t>
            </a:r>
            <a:endParaRPr lang="en-US" altLang="zh-CN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66395" y="2327910"/>
            <a:ext cx="11160760" cy="38925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 fontAlgn="auto">
              <a:lnSpc>
                <a:spcPts val="4940"/>
              </a:lnSpc>
            </a:pPr>
            <a:r>
              <a:rPr lang="en-US" altLang="zh-CN" sz="3200" b="1">
                <a:latin typeface="方正粗黑宋简体" panose="02000000000000000000" charset="-122"/>
                <a:ea typeface="方正粗黑宋简体" panose="02000000000000000000" charset="-122"/>
              </a:rPr>
              <a:t>       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根据前提所考查对象范围的不同，把归纳推理分为</a:t>
            </a:r>
            <a:r>
              <a:rPr lang="zh-CN" altLang="en-US" sz="32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完全归纳推理和不完全归纳推理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。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just" fontAlgn="auto">
              <a:lnSpc>
                <a:spcPts val="4940"/>
              </a:lnSpc>
            </a:pP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      完全归纳推理考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查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了某类事物的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全部对象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，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just" fontAlgn="auto">
              <a:lnSpc>
                <a:spcPts val="4940"/>
              </a:lnSpc>
            </a:pP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      不完全归纳推理则仅仅考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查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了某类事物的</a:t>
            </a: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部分对象。</a:t>
            </a:r>
            <a:endParaRPr lang="zh-CN" altLang="en-US" sz="3200" b="1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 algn="just" fontAlgn="auto">
              <a:lnSpc>
                <a:spcPts val="4940"/>
              </a:lnSpc>
            </a:pPr>
            <a:r>
              <a:rPr lang="zh-CN" altLang="en-US" sz="3200" b="1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      </a:t>
            </a:r>
            <a:r>
              <a:rPr lang="zh-CN" altLang="en-US" sz="32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归纳推理的前提是真实的，但结论却未必真实，也有可能为假。</a:t>
            </a:r>
            <a:endParaRPr lang="zh-CN" altLang="en-US" sz="32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3554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-635" y="195580"/>
            <a:ext cx="12081510" cy="39884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1"/>
            </a:solidFill>
          </a:ln>
        </p:spPr>
        <p:txBody>
          <a:bodyPr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lvl="1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5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lvl="2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35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lvl="3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lvl="4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lvl="5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lvl="6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lvl="7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lvl="8" indent="0" algn="ctr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defRPr sz="1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14400"/>
            <a:r>
              <a:rPr lang="zh-CN" altLang="en-US" sz="2800" kern="1200" baseline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下面文段有三处推断存在问题，请参照①的方式，说明另外两处问题。</a:t>
            </a:r>
            <a:endParaRPr lang="zh-CN" altLang="en-US" sz="2800" kern="1200" baseline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 defTabSz="914400"/>
            <a:r>
              <a:rPr lang="zh-CN" altLang="en-US" sz="2800" kern="1200" baseline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</a:t>
            </a:r>
            <a:r>
              <a:rPr lang="zh-CN" altLang="en-US" sz="2800" kern="1200" baseline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楷体" panose="02010609060101010101" charset="-122"/>
              </a:rPr>
              <a:t>“爆竹声声除旧岁”，说的是欢度春节时的传统习俗，春节燃放烟花爆竹虽然喜庆，但会带来空气、噪声等环境污染问题，还可能引起火灾，一旦引起火灾，势必造成人身伤亡和财产损失。现在很多城市已经限制燃放，这样就可以避免发生火灾，而且只要限制燃放，就能避免环境污染，让空气新鲜、环境优美。</a:t>
            </a:r>
            <a:endParaRPr lang="zh-CN" altLang="en-US" sz="2800" kern="1200" baseline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楷体" panose="02010609060101010101" charset="-122"/>
            </a:endParaRPr>
          </a:p>
          <a:p>
            <a:pPr algn="l" defTabSz="914400">
              <a:lnSpc>
                <a:spcPct val="80000"/>
              </a:lnSpc>
            </a:pPr>
            <a:r>
              <a:rPr lang="zh-CN" altLang="en-US" sz="2800" kern="1200" baseline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①火灾不一定会造成人身伤亡。</a:t>
            </a:r>
            <a:endParaRPr lang="zh-CN" altLang="en-US" sz="2800" kern="1200" baseline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 defTabSz="914400">
              <a:lnSpc>
                <a:spcPct val="80000"/>
              </a:lnSpc>
            </a:pPr>
            <a:r>
              <a:rPr lang="zh-CN" altLang="en-US" sz="2800" kern="1200" baseline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②</a:t>
            </a:r>
            <a:r>
              <a:rPr lang="en-US" altLang="zh-CN" sz="2800" kern="1200" baseline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</a:t>
            </a:r>
            <a:endParaRPr lang="en-US" altLang="zh-CN" sz="2800" kern="1200" baseline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l" defTabSz="914400">
              <a:lnSpc>
                <a:spcPct val="80000"/>
              </a:lnSpc>
            </a:pPr>
            <a:r>
              <a:rPr lang="zh-CN" altLang="en-US" sz="2800" kern="1200" baseline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③</a:t>
            </a:r>
            <a:r>
              <a:rPr lang="en-US" altLang="zh-CN" sz="2800" kern="1200" baseline="0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______________________</a:t>
            </a:r>
            <a:endParaRPr lang="en-US" altLang="zh-CN" sz="2800" kern="1200" baseline="0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23555" name="文本框 99"/>
          <p:cNvSpPr/>
          <p:nvPr>
            <p:custDataLst>
              <p:tags r:id="rId4"/>
            </p:custDataLst>
          </p:nvPr>
        </p:nvSpPr>
        <p:spPr>
          <a:xfrm>
            <a:off x="173355" y="4357370"/>
            <a:ext cx="11351895" cy="187642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 eaLnBrk="0" fontAlgn="auto" hangingPunct="0">
              <a:lnSpc>
                <a:spcPts val="4640"/>
              </a:lnSpc>
            </a:pPr>
            <a:r>
              <a:rPr lang="zh-CN" altLang="en-US" sz="32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黑体" panose="02010609060101010101" charset="-122"/>
              </a:rPr>
              <a:t>②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火灾原因有很多，燃放烟花爆竹并不是唯一的原因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Calibri"/>
              </a:rPr>
              <a:t>，</a:t>
            </a:r>
            <a:r>
              <a:rPr lang="zh-CN" altLang="en-US" sz="32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天干物燥、吸烟、气温过高导致汽车自燃等等，</a:t>
            </a:r>
            <a:r>
              <a:rPr lang="zh-CN" altLang="en-US" sz="32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也会引发火灾。</a:t>
            </a:r>
            <a:endParaRPr lang="zh-CN" altLang="en-US" sz="32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宋体" panose="02010600030101010101" pitchFamily="2" charset="-122"/>
            </a:endParaRPr>
          </a:p>
          <a:p>
            <a:pPr algn="just" eaLnBrk="0" fontAlgn="auto" hangingPunct="0">
              <a:lnSpc>
                <a:spcPts val="4640"/>
              </a:lnSpc>
            </a:pPr>
            <a:r>
              <a:rPr lang="zh-CN" altLang="en-US" sz="320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③环境污染的原因也很多，如“三废”排放、汽车尾气等。</a:t>
            </a:r>
            <a:endParaRPr lang="zh-CN" altLang="en-US" sz="3200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6610350" y="3193415"/>
            <a:ext cx="4314825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不完全归纳推理</a:t>
            </a: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）</a:t>
            </a:r>
            <a:endParaRPr lang="zh-CN" altLang="en-US" sz="3600" b="1" u="sng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1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1137" name="文本框 7"/>
          <p:cNvSpPr/>
          <p:nvPr>
            <p:custDataLst>
              <p:tags r:id="rId4"/>
            </p:custDataLst>
          </p:nvPr>
        </p:nvSpPr>
        <p:spPr>
          <a:xfrm>
            <a:off x="911225" y="657225"/>
            <a:ext cx="2592388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课</a:t>
            </a:r>
            <a:r>
              <a:rPr lang="en-US" altLang="zh-CN" sz="40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40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堂</a:t>
            </a:r>
            <a:r>
              <a:rPr lang="en-US" altLang="zh-CN" sz="40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40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回顾</a:t>
            </a:r>
            <a:endParaRPr lang="zh-CN" altLang="en-US" sz="40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pic>
        <p:nvPicPr>
          <p:cNvPr id="91138" name="图片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 rot="4440000">
            <a:off x="10882313" y="822325"/>
            <a:ext cx="787400" cy="59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0" name="图片 3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 rot="4440000">
            <a:off x="766763" y="3503613"/>
            <a:ext cx="785812" cy="590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8" name="矩形 24"/>
          <p:cNvSpPr/>
          <p:nvPr>
            <p:custDataLst>
              <p:tags r:id="rId8"/>
            </p:custDataLst>
          </p:nvPr>
        </p:nvSpPr>
        <p:spPr>
          <a:xfrm>
            <a:off x="2943860" y="2057400"/>
            <a:ext cx="1675765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/>
              </a:rPr>
              <a:t>概  念</a:t>
            </a:r>
            <a:endParaRPr lang="en-US" altLang="zh-CN" sz="28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/>
            </a:endParaRPr>
          </a:p>
        </p:txBody>
      </p:sp>
      <p:sp>
        <p:nvSpPr>
          <p:cNvPr id="90119" name="矩形 67"/>
          <p:cNvSpPr/>
          <p:nvPr>
            <p:custDataLst>
              <p:tags r:id="rId9"/>
            </p:custDataLst>
          </p:nvPr>
        </p:nvSpPr>
        <p:spPr>
          <a:xfrm>
            <a:off x="5386070" y="1197610"/>
            <a:ext cx="1591310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相容关系</a:t>
            </a:r>
            <a:endParaRPr lang="en-US" altLang="zh-CN" sz="2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  <a:sym typeface="Wingdings" panose="05000000000000000000"/>
            </a:endParaRPr>
          </a:p>
        </p:txBody>
      </p:sp>
      <p:sp>
        <p:nvSpPr>
          <p:cNvPr id="90120" name="矩形 76"/>
          <p:cNvSpPr/>
          <p:nvPr>
            <p:custDataLst>
              <p:tags r:id="rId10"/>
            </p:custDataLst>
          </p:nvPr>
        </p:nvSpPr>
        <p:spPr>
          <a:xfrm>
            <a:off x="5133975" y="2857500"/>
            <a:ext cx="1880235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  <a:buFontTx/>
            </a:pPr>
            <a:r>
              <a:rPr lang="en-US" altLang="zh-CN" sz="2400" b="1">
                <a:solidFill>
                  <a:srgbClr val="FFFF00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不相容关系</a:t>
            </a:r>
            <a:endParaRPr lang="en-US" altLang="zh-CN" sz="2400" b="1">
              <a:solidFill>
                <a:srgbClr val="FFFF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21" name="矩形 112"/>
          <p:cNvSpPr/>
          <p:nvPr>
            <p:custDataLst>
              <p:tags r:id="rId11"/>
            </p:custDataLst>
          </p:nvPr>
        </p:nvSpPr>
        <p:spPr>
          <a:xfrm>
            <a:off x="2943860" y="4095433"/>
            <a:ext cx="2332038" cy="460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8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/>
              </a:rPr>
              <a:t>逻辑基本规律</a:t>
            </a:r>
            <a:endParaRPr lang="en-US" altLang="zh-CN" sz="28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/>
            </a:endParaRPr>
          </a:p>
        </p:txBody>
      </p:sp>
      <p:sp>
        <p:nvSpPr>
          <p:cNvPr id="90122" name="矩形 5"/>
          <p:cNvSpPr/>
          <p:nvPr>
            <p:custDataLst>
              <p:tags r:id="rId12"/>
            </p:custDataLst>
          </p:nvPr>
        </p:nvSpPr>
        <p:spPr>
          <a:xfrm>
            <a:off x="421005" y="3340100"/>
            <a:ext cx="2037080" cy="138366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发现潜藏的逻辑谬误</a:t>
            </a:r>
            <a:endParaRPr lang="en-US" altLang="zh-CN" sz="28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23" name="矩形 1"/>
          <p:cNvSpPr/>
          <p:nvPr>
            <p:custDataLst>
              <p:tags r:id="rId13"/>
            </p:custDataLst>
          </p:nvPr>
        </p:nvSpPr>
        <p:spPr>
          <a:xfrm>
            <a:off x="2943860" y="5556250"/>
            <a:ext cx="1897380" cy="52197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8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/>
              </a:rPr>
              <a:t>辨别谬误</a:t>
            </a:r>
            <a:endParaRPr lang="en-US" altLang="zh-CN" sz="28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/>
            </a:endParaRPr>
          </a:p>
        </p:txBody>
      </p:sp>
      <p:pic>
        <p:nvPicPr>
          <p:cNvPr id="91147" name="New picture"/>
          <p:cNvPicPr>
            <a:picLocks noGrp="1"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1277600" y="11163300"/>
            <a:ext cx="342900" cy="25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25" name="矩形 67"/>
          <p:cNvSpPr/>
          <p:nvPr>
            <p:custDataLst>
              <p:tags r:id="rId16"/>
            </p:custDataLst>
          </p:nvPr>
        </p:nvSpPr>
        <p:spPr>
          <a:xfrm>
            <a:off x="7493000" y="2476500"/>
            <a:ext cx="1523365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矛盾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关系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26" name="矩形 67"/>
          <p:cNvSpPr/>
          <p:nvPr>
            <p:custDataLst>
              <p:tags r:id="rId17"/>
            </p:custDataLst>
          </p:nvPr>
        </p:nvSpPr>
        <p:spPr>
          <a:xfrm>
            <a:off x="7485380" y="1848485"/>
            <a:ext cx="1564005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交叉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关系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27" name="矩形 67"/>
          <p:cNvSpPr/>
          <p:nvPr>
            <p:custDataLst>
              <p:tags r:id="rId18"/>
            </p:custDataLst>
          </p:nvPr>
        </p:nvSpPr>
        <p:spPr>
          <a:xfrm>
            <a:off x="7463790" y="1214120"/>
            <a:ext cx="1509395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包含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关系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28" name="矩形 67"/>
          <p:cNvSpPr/>
          <p:nvPr>
            <p:custDataLst>
              <p:tags r:id="rId19"/>
            </p:custDataLst>
          </p:nvPr>
        </p:nvSpPr>
        <p:spPr>
          <a:xfrm>
            <a:off x="7426960" y="592455"/>
            <a:ext cx="1579245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全同关系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29" name="矩形 67"/>
          <p:cNvSpPr/>
          <p:nvPr>
            <p:custDataLst>
              <p:tags r:id="rId20"/>
            </p:custDataLst>
          </p:nvPr>
        </p:nvSpPr>
        <p:spPr>
          <a:xfrm>
            <a:off x="7492683" y="4556125"/>
            <a:ext cx="2027237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充足理由律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30" name="矩形 67"/>
          <p:cNvSpPr/>
          <p:nvPr>
            <p:custDataLst>
              <p:tags r:id="rId21"/>
            </p:custDataLst>
          </p:nvPr>
        </p:nvSpPr>
        <p:spPr>
          <a:xfrm>
            <a:off x="5700395" y="4556125"/>
            <a:ext cx="1566545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排中律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31" name="矩形 67"/>
          <p:cNvSpPr/>
          <p:nvPr>
            <p:custDataLst>
              <p:tags r:id="rId22"/>
            </p:custDataLst>
          </p:nvPr>
        </p:nvSpPr>
        <p:spPr>
          <a:xfrm>
            <a:off x="7493000" y="3869055"/>
            <a:ext cx="2027555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不矛盾律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32" name="矩形 67"/>
          <p:cNvSpPr/>
          <p:nvPr>
            <p:custDataLst>
              <p:tags r:id="rId23"/>
            </p:custDataLst>
          </p:nvPr>
        </p:nvSpPr>
        <p:spPr>
          <a:xfrm>
            <a:off x="5721985" y="3869055"/>
            <a:ext cx="1566545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同一律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133" name="矩形 67"/>
          <p:cNvSpPr/>
          <p:nvPr>
            <p:custDataLst>
              <p:tags r:id="rId24"/>
            </p:custDataLst>
          </p:nvPr>
        </p:nvSpPr>
        <p:spPr>
          <a:xfrm>
            <a:off x="7517765" y="3134995"/>
            <a:ext cx="1553845" cy="460375"/>
          </a:xfrm>
          <a:prstGeom prst="rect">
            <a:avLst/>
          </a:prstGeom>
          <a:solidFill>
            <a:srgbClr val="965722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反对</a:t>
            </a:r>
            <a:r>
              <a:rPr lang="en-US" altLang="zh-CN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Wingdings" panose="05000000000000000000"/>
              </a:rPr>
              <a:t>关系</a:t>
            </a:r>
            <a:endParaRPr lang="en-US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1157" name="New picture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12649200" y="12674600"/>
            <a:ext cx="368300" cy="26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左大括号 1"/>
          <p:cNvSpPr/>
          <p:nvPr>
            <p:custDataLst>
              <p:tags r:id="rId27"/>
            </p:custDataLst>
          </p:nvPr>
        </p:nvSpPr>
        <p:spPr>
          <a:xfrm>
            <a:off x="4907280" y="1454150"/>
            <a:ext cx="76200" cy="1680845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左大括号 2"/>
          <p:cNvSpPr/>
          <p:nvPr>
            <p:custDataLst>
              <p:tags r:id="rId28"/>
            </p:custDataLst>
          </p:nvPr>
        </p:nvSpPr>
        <p:spPr>
          <a:xfrm>
            <a:off x="7202170" y="836295"/>
            <a:ext cx="87630" cy="1221105"/>
          </a:xfrm>
          <a:prstGeom prst="leftBrace">
            <a:avLst>
              <a:gd name="adj1" fmla="val 8333"/>
              <a:gd name="adj2" fmla="val 42804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左大括号 3"/>
          <p:cNvSpPr/>
          <p:nvPr>
            <p:custDataLst>
              <p:tags r:id="rId29"/>
            </p:custDataLst>
          </p:nvPr>
        </p:nvSpPr>
        <p:spPr>
          <a:xfrm>
            <a:off x="7223760" y="2530475"/>
            <a:ext cx="87630" cy="997585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>
            <p:custDataLst>
              <p:tags r:id="rId30"/>
            </p:custDataLst>
          </p:nvPr>
        </p:nvSpPr>
        <p:spPr>
          <a:xfrm>
            <a:off x="2646680" y="2386965"/>
            <a:ext cx="161925" cy="351917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 fill="hold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 fill="hold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 fill="hold"/>
                                        <p:tgtEl>
                                          <p:spTgt spid="90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 fill="hold"/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 fill="hold"/>
                                        <p:tgtEl>
                                          <p:spTgt spid="90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500" fill="hold"/>
                                        <p:tgtEl>
                                          <p:spTgt spid="90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500" fill="hold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500" fill="hold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500" fill="hold"/>
                                        <p:tgtEl>
                                          <p:spTgt spid="90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500" fill="hold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500" fill="hold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 fill="hold"/>
                                        <p:tgtEl>
                                          <p:spTgt spid="90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500" fill="hold"/>
                                        <p:tgtEl>
                                          <p:spTgt spid="90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2" dur="500" fill="hold"/>
                                        <p:tgtEl>
                                          <p:spTgt spid="90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7" dur="500" fill="hold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/>
      <p:bldP spid="90119" grpId="0"/>
      <p:bldP spid="90120" grpId="0"/>
      <p:bldP spid="90121" grpId="0"/>
      <p:bldP spid="90122" grpId="0"/>
      <p:bldP spid="90123" grpId="0"/>
      <p:bldP spid="90125" grpId="0"/>
      <p:bldP spid="90126" grpId="0"/>
      <p:bldP spid="90127" grpId="0"/>
      <p:bldP spid="90128" grpId="0"/>
      <p:bldP spid="90129" grpId="0"/>
      <p:bldP spid="90130" grpId="0"/>
      <p:bldP spid="90131" grpId="0"/>
      <p:bldP spid="90132" grpId="0"/>
      <p:bldP spid="90133" grpId="0"/>
      <p:bldP spid="5" grpId="0"/>
      <p:bldP spid="2" grpId="0"/>
      <p:bldP spid="3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68605" y="156845"/>
            <a:ext cx="11924030" cy="3538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/>
              <a:t>下面文段有三处推断存在问题，请参照①的方式，说明另外两处问题。</a:t>
            </a:r>
            <a:endParaRPr lang="zh-CN" altLang="en-US" sz="2800" b="1"/>
          </a:p>
          <a:p>
            <a:r>
              <a:rPr lang="zh-CN" altLang="en-US" sz="2800" b="1"/>
              <a:t>云南的“思茅市”改成“普洱市”，四川的“南坪县”更名为“九寨沟县”后，城市的知名度都有了很大的提高，经济有了较快发展，可见，更名必然带来城市经济的发展。我市的名字不够响亮，这严重影响了我们的经济发展。如果更名，就一定会带来我市的经济腾飞，因此，更名的事要尽快提到日程上来。</a:t>
            </a:r>
            <a:endParaRPr lang="zh-CN" altLang="en-US" sz="2800" b="1"/>
          </a:p>
          <a:p>
            <a:r>
              <a:rPr lang="zh-CN" altLang="en-US" sz="2800" b="1"/>
              <a:t>①更名并不一定能带来城市的发展。</a:t>
            </a:r>
            <a:endParaRPr lang="zh-CN" altLang="en-US" sz="2800" b="1"/>
          </a:p>
          <a:p>
            <a:r>
              <a:rPr lang="zh-CN" altLang="en-US" sz="2800" b="1"/>
              <a:t>②____________________________。</a:t>
            </a:r>
            <a:endParaRPr lang="zh-CN" altLang="en-US" sz="2800" b="1"/>
          </a:p>
          <a:p>
            <a:r>
              <a:rPr lang="zh-CN" altLang="en-US" sz="2800" b="1"/>
              <a:t>③____________________________。</a:t>
            </a:r>
            <a:endParaRPr lang="zh-CN" altLang="en-US" sz="2800" b="1"/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82880" y="2145665"/>
            <a:ext cx="11696065" cy="48926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/>
              <a:t>解析这则材料可以分为三部分：</a:t>
            </a:r>
            <a:endParaRPr lang="zh-CN" altLang="en-US" sz="2400" b="1"/>
          </a:p>
          <a:p>
            <a:r>
              <a:rPr lang="zh-CN" altLang="en-US" sz="2400" b="1"/>
              <a:t>①通过对普洱市、九寨沟县等改名后知名度获得提高、经济发展较快的实例得出结论“更名必然带来城市经济的发展”；</a:t>
            </a:r>
            <a:endParaRPr lang="zh-CN" altLang="en-US" sz="2400" b="1"/>
          </a:p>
          <a:p>
            <a:r>
              <a:rPr lang="zh-CN" altLang="en-US" sz="2400" b="1"/>
              <a:t>②介绍“我市”因为“名字不够响亮”严重影响了经济发展的情况；</a:t>
            </a:r>
            <a:endParaRPr lang="zh-CN" altLang="en-US" sz="2400" b="1"/>
          </a:p>
          <a:p>
            <a:r>
              <a:rPr lang="zh-CN" altLang="en-US" sz="2400" b="1"/>
              <a:t>③材料认为只要“我市”更名就能够促进经济腾飞。</a:t>
            </a:r>
            <a:endParaRPr lang="zh-CN" altLang="en-US" sz="2400" b="1"/>
          </a:p>
          <a:p>
            <a:r>
              <a:rPr lang="zh-CN" altLang="en-US" sz="2400" b="1"/>
              <a:t>材料的第一部分从逻辑推理的角度分析，是采用了归纳推理中的简单枚举法(不完全归纳法)得出的结论。</a:t>
            </a:r>
            <a:endParaRPr lang="zh-CN" altLang="en-US" sz="2400" b="1"/>
          </a:p>
          <a:p>
            <a:r>
              <a:rPr lang="zh-CN" altLang="en-US" sz="2400" b="1"/>
              <a:t>因为“城市的知名度都有了很大的提高，经济有了较快发展”的具体原因不止城市改名这一个，所以结论是武断的。</a:t>
            </a:r>
            <a:endParaRPr lang="zh-CN" altLang="en-US" sz="2400" b="1"/>
          </a:p>
          <a:p>
            <a:r>
              <a:rPr lang="zh-CN" altLang="en-US" sz="2400" b="1"/>
              <a:t>第二部分“(我市的)名字不够响亮，这严重影响了经济发展”这个推断是强加了因果关系，因为影响经济发展的具体原因不止名字不够响亮一个。</a:t>
            </a:r>
            <a:endParaRPr lang="zh-CN" altLang="en-US" sz="2400" b="1"/>
          </a:p>
          <a:p>
            <a:r>
              <a:rPr lang="zh-CN" altLang="en-US" sz="2400" b="1"/>
              <a:t>第三部分“(更名)就一定会带来我市的经济腾飞”，句子虽含有条件关系，但“更名”这个条件未必能够得出“经济腾飞”的结论。</a:t>
            </a:r>
            <a:endParaRPr lang="zh-CN" altLang="en-US" sz="2400" b="1"/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268605" y="2489200"/>
            <a:ext cx="11040110" cy="1076325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433070"/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答案：</a:t>
            </a:r>
            <a:r>
              <a:rPr 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sz="3200" b="1">
                <a:solidFill>
                  <a:schemeClr val="tx1"/>
                </a:solidFill>
                <a:ea typeface="宋体" panose="02010600030101010101" pitchFamily="2" charset="-122"/>
              </a:rPr>
              <a:t>城市名字不够响亮并不一定会严重影响经济发展　</a:t>
            </a:r>
            <a:endParaRPr lang="zh-CN" sz="3200" b="1">
              <a:solidFill>
                <a:schemeClr val="tx1"/>
              </a:solidFill>
              <a:ea typeface="宋体" panose="02010600030101010101" pitchFamily="2" charset="-122"/>
            </a:endParaRPr>
          </a:p>
          <a:p>
            <a:pPr indent="433070"/>
            <a:r>
              <a:rPr 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③</a:t>
            </a:r>
            <a:r>
              <a:rPr lang="zh-CN" sz="3200" b="1">
                <a:solidFill>
                  <a:schemeClr val="tx1"/>
                </a:solidFill>
                <a:ea typeface="宋体" panose="02010600030101010101" pitchFamily="2" charset="-122"/>
              </a:rPr>
              <a:t>更名并不一定会带来经济腾飞</a:t>
            </a:r>
            <a:endParaRPr lang="zh-CN" altLang="en-US" sz="32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3424238" y="952500"/>
            <a:ext cx="5343525" cy="5343525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137" y="5039955"/>
            <a:ext cx="154740" cy="421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137" y="1383392"/>
            <a:ext cx="2379590" cy="237959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9"/>
            </p:custDataLst>
          </p:nvPr>
        </p:nvSpPr>
        <p:spPr>
          <a:xfrm>
            <a:off x="4410038" y="1232217"/>
            <a:ext cx="1489710" cy="47840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none" lIns="68559" tIns="34280" rIns="68559" bIns="3428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8800" b="0" i="0" u="none" strike="noStrike" cap="none" spc="450" normalizeH="0" baseline="0">
                <a:ln>
                  <a:noFill/>
                </a:ln>
                <a:solidFill>
                  <a:srgbClr val="4A667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45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类比推理</a:t>
            </a:r>
            <a:endParaRPr kumimoji="0" lang="zh-CN" altLang="en-US" sz="8800" b="1" i="0" u="none" strike="noStrike" kern="1200" cap="none" spc="450" normalizeH="0" baseline="0" noProof="0">
              <a:ln>
                <a:noFill/>
              </a:ln>
              <a:solidFill>
                <a:srgbClr val="1D41D5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96519" y="342900"/>
            <a:ext cx="11598963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4B0C2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559" y="3838934"/>
            <a:ext cx="202751" cy="55280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560070" y="882015"/>
            <a:ext cx="11172825" cy="15684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/>
              <a:t>       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类比推理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亦称"</a:t>
            </a:r>
            <a:r>
              <a:rPr lang="zh-CN" altLang="en-US" sz="32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类推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"。推理的一种形式。根据两个对象在某些属性上相同或相似，通过比较而推断出它们在其他属性上也相同的推理过程。（</a:t>
            </a:r>
            <a:r>
              <a:rPr lang="zh-CN" altLang="en-US" sz="32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从个别到另一个个别</a:t>
            </a:r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）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4911090" y="169545"/>
            <a:ext cx="194437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类比推理</a:t>
            </a:r>
            <a:endParaRPr lang="zh-CN" altLang="en-US" sz="3200" b="1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560070" y="2585720"/>
            <a:ext cx="11172825" cy="21228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 fontAlgn="auto">
              <a:lnSpc>
                <a:spcPts val="396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给出一组相关的词，要求通过观察分析，在备选答案中找出一组与之在逻辑关系上最为贴近或相似的词。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39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杂志对于（     ）相当于（     ）对于农民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3960"/>
              </a:lnSpc>
            </a:pP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A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．报纸 果农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B.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传媒 农业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C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．书刊 农村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D.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编辑 菠菜</a:t>
            </a:r>
            <a:endParaRPr lang="zh-CN" altLang="en-US" sz="2800" b="1"/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560070" y="4903470"/>
            <a:ext cx="11172825" cy="105537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just" fontAlgn="auto">
              <a:lnSpc>
                <a:spcPts val="3760"/>
              </a:lnSpc>
            </a:pP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明确：通过代入我们发现“杂志对于编辑相当于菠菜对于农民”，</a:t>
            </a:r>
            <a:endParaRPr lang="zh-CN" altLang="en-US" sz="28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pPr algn="just" fontAlgn="auto">
              <a:lnSpc>
                <a:spcPts val="3760"/>
              </a:lnSpc>
            </a:pP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两者间都是“产品和生产者”之间的关系，因此答案是</a:t>
            </a:r>
            <a:r>
              <a:rPr lang="en-US" altLang="zh-CN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D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。</a:t>
            </a:r>
            <a:endParaRPr lang="zh-CN" altLang="en-US" sz="28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164621" y="296170"/>
            <a:ext cx="11409212" cy="3634740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175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类比推理</a:t>
            </a:r>
            <a:r>
              <a:rPr kumimoji="0" lang="zh-CN" altLang="en-US" sz="317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kumimoji="0" lang="zh-CN" altLang="en-US" sz="3175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微软雅黑" panose="020b0503020204020204" charset="-122"/>
                <a:sym typeface="+mn-ea"/>
              </a:rPr>
              <a:t>从个别到另一个个别</a:t>
            </a:r>
            <a:r>
              <a:rPr kumimoji="0" lang="zh-CN" altLang="en-US" sz="3175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kumimoji="0" lang="zh-CN" altLang="en-US" sz="3175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175" b="1" i="0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  <a:sym typeface="+mn-ea"/>
              </a:rPr>
              <a:t>      由两个事物一个（一些）方面相似而推出它们另一方面也相似的推理。</a:t>
            </a:r>
            <a:r>
              <a:rPr kumimoji="0" lang="zh-CN" altLang="en-US" sz="3175" b="1" i="0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+mn-ea"/>
              </a:rPr>
              <a:t>注意：结论与前提分属不同的范畴。</a:t>
            </a:r>
            <a:endParaRPr kumimoji="0" lang="zh-CN" altLang="en-US" sz="3175" b="1" i="0" strike="noStrike" kern="1200" cap="none" spc="0" normalizeH="0" baseline="0" noProof="0">
              <a:ln>
                <a:noFill/>
              </a:ln>
              <a:solidFill>
                <a:srgbClr val="1D41D5"/>
              </a:solidFill>
              <a:effectLst/>
              <a:uLnTx/>
              <a:uFillTx/>
              <a:latin typeface="华文中宋" panose="02010600040101010101" charset="-122"/>
              <a:ea typeface="华文中宋" panose="02010600040101010101" charset="-122"/>
              <a:cs typeface="+mn-cs"/>
            </a:endParaRPr>
          </a:p>
          <a:p>
            <a:pPr marL="0" marR="0" lvl="0" indent="0" algn="just" defTabSz="457200" rtl="0" fontAlgn="base">
              <a:lnSpc>
                <a:spcPts val="31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华文楷体" panose="02010600040101010101" pitchFamily="2" charset="-122"/>
              </a:rPr>
              <a:t>    臣诚知不如徐公美。臣之妻私臣，臣之妾畏臣，臣之客欲有求于臣，皆以美于徐公。今齐地方千里，百二十城，宫妇左右莫不私王，朝廷之臣莫不畏王，四境之内莫不有求于王：由此观之，王之蔽甚矣。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华文楷体" panose="02010600040101010101" pitchFamily="2" charset="-122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       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邹忌的这番话，结论是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王之蔽甚矣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  <a:sym typeface="+mn-ea"/>
              </a:rPr>
              <a:t>，他是如何推出的呢？其推理过程可概括如下：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588056" y="3576823"/>
            <a:ext cx="6922463" cy="19621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5" tIns="45717" rIns="91435" bIns="45717" rtlCol="0" anchor="t">
            <a:spAutoFit/>
          </a:bodyPr>
          <a:lstStyle/>
          <a:p>
            <a:pPr marL="0" marR="0" lvl="0" indent="0" algn="ctr" defTabSz="864235" rtl="0" eaLnBrk="0" fontAlgn="base" hangingPunct="0">
              <a:lnSpc>
                <a:spcPts val="29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   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+mn-ea"/>
              </a:rPr>
              <a:t>《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+mn-ea"/>
              </a:rPr>
              <a:t>邹忌讽齐王纳谏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+mn-ea"/>
              </a:rPr>
              <a:t>》</a:t>
            </a:r>
            <a:endParaRPr kumimoji="0" lang="zh-CN" altLang="en-US" sz="2750" b="1" i="0" u="none" strike="noStrike" kern="1200" cap="none" spc="0" normalizeH="0" baseline="0" noProof="0">
              <a:ln>
                <a:noFill/>
              </a:ln>
              <a:solidFill>
                <a:srgbClr val="1F2DA8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+mn-cs"/>
            </a:endParaRPr>
          </a:p>
          <a:p>
            <a:pPr marL="0" marR="0" lvl="0" indent="0" algn="l" defTabSz="864235" rtl="0" eaLnBrk="0" fontAlgn="base" hangingPunct="0">
              <a:lnSpc>
                <a:spcPts val="29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  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+mn-ea"/>
              </a:rPr>
              <a:t>邹忌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 　　　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        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+mn-ea"/>
              </a:rPr>
              <a:t>齐王</a:t>
            </a:r>
            <a:endParaRPr kumimoji="0" lang="zh-CN" altLang="en-US" sz="275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864235" rtl="0" eaLnBrk="0" fontAlgn="base" hangingPunct="0">
              <a:lnSpc>
                <a:spcPts val="29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妻→私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——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→　宫妇左右</a:t>
            </a:r>
            <a:endParaRPr kumimoji="0" lang="zh-CN" altLang="en-US" sz="275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864235" rtl="0" eaLnBrk="0" fontAlgn="base" hangingPunct="0">
              <a:lnSpc>
                <a:spcPts val="29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妾→畏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——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→　朝廷之巨</a:t>
            </a:r>
            <a:endParaRPr kumimoji="0" lang="zh-CN" altLang="en-US" sz="275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864235" rtl="0" eaLnBrk="0" fontAlgn="base" hangingPunct="0">
              <a:lnSpc>
                <a:spcPts val="292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客→有求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——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→四境之内          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  <a:sym typeface="+mn-ea"/>
              </a:rPr>
              <a:t>受蔽</a:t>
            </a:r>
            <a:endParaRPr kumimoji="0" lang="zh-CN" altLang="en-US" sz="2750" b="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0" y="5730329"/>
            <a:ext cx="12192000" cy="8705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</a:ln>
        </p:spPr>
        <p:txBody>
          <a:bodyPr wrap="square" lIns="91435" tIns="45717" rIns="91435" bIns="45717" anchor="t">
            <a:spAutoFit/>
          </a:bodyPr>
          <a:lstStyle/>
          <a:p>
            <a:pPr algn="just">
              <a:buSzTx/>
            </a:pPr>
            <a:r>
              <a:rPr lang="zh-CN" altLang="zh-CN" sz="254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我身边的人和我有情感利害关系，他们没有告诉我徐公和我孰美的真相</a:t>
            </a:r>
            <a:r>
              <a:rPr lang="en-US" altLang="zh-CN" sz="254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→</a:t>
            </a:r>
            <a:r>
              <a:rPr lang="zh-CN" altLang="zh-CN" sz="254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大王身边的乃至普天下的人和大王都有情感或利害关系</a:t>
            </a:r>
            <a:r>
              <a:rPr lang="en-US" altLang="zh-CN" sz="254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→</a:t>
            </a:r>
            <a:r>
              <a:rPr lang="zh-CN" altLang="zh-CN" sz="254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宋体" panose="02010600030101010101" pitchFamily="2" charset="-122"/>
              </a:rPr>
              <a:t>他们也不会告诉大王一些事情的真相。</a:t>
            </a:r>
            <a:endParaRPr lang="zh-CN" altLang="zh-CN" sz="254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233680" y="141605"/>
            <a:ext cx="11572875" cy="3222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marL="0" marR="0" lvl="0" indent="0" algn="l" defTabSz="1170305" fontAlgn="auto">
              <a:lnSpc>
                <a:spcPts val="3060"/>
              </a:lnSpc>
            </a:pP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仿照例文的类比方式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补足下文空缺部分的内容。不能再使用例文中的句子。</a:t>
            </a:r>
            <a:endParaRPr lang="zh-CN" altLang="en-US" sz="2800" b="1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0" algn="l" defTabSz="1170305" fontAlgn="auto">
              <a:lnSpc>
                <a:spcPts val="3660"/>
              </a:lnSpc>
            </a:pPr>
            <a:r>
              <a:rPr lang="zh-CN" altLang="en-US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例文</a:t>
            </a:r>
            <a:r>
              <a:rPr lang="en-US" altLang="zh-CN" sz="2800" b="1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: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毫无疑问</a:t>
            </a:r>
            <a:r>
              <a:rPr lang="en-US" altLang="zh-CN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我们应该尽力解决交通拥堵问题。但是</a:t>
            </a:r>
            <a:r>
              <a:rPr lang="en-US" altLang="zh-CN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我们不能因为怕发生交通拥堵就禁止汽车上路。就如同不能因为怕说错话就永远不说话一样。永远不说话自然不会说错话</a:t>
            </a:r>
            <a:r>
              <a:rPr lang="en-US" altLang="zh-CN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但也同时压制了许多有益的话。</a:t>
            </a:r>
            <a:endParaRPr lang="zh-CN" altLang="en-US" sz="2800" b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</a:endParaRPr>
          </a:p>
          <a:p>
            <a:pPr marL="0" marR="0" lvl="0" indent="0" algn="l" defTabSz="1170305" fontAlgn="auto">
              <a:lnSpc>
                <a:spcPts val="3660"/>
              </a:lnSpc>
            </a:pPr>
            <a:r>
              <a:rPr lang="zh-CN" altLang="en-US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        毫无疑问</a:t>
            </a:r>
            <a:r>
              <a:rPr lang="en-US" altLang="zh-CN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未成年人吸烟应该加以禁止。但是</a:t>
            </a:r>
            <a:r>
              <a:rPr lang="en-US" altLang="zh-CN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我们不能为了防止给未成年人吸烟以可乘之机</a:t>
            </a:r>
            <a:r>
              <a:rPr lang="en-US" altLang="zh-CN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就明令禁止自动售烟机的使用</a:t>
            </a:r>
            <a:r>
              <a:rPr lang="en-US" altLang="zh-CN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,_______________</a:t>
            </a:r>
            <a:r>
              <a:rPr lang="zh-CN" altLang="en-US" sz="2800" b="1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  <a:sym typeface="+mn-ea"/>
              </a:rPr>
              <a:t>。</a:t>
            </a:r>
            <a:endParaRPr lang="zh-CN" altLang="en-US" sz="2800" b="1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华文楷体" panose="02010600040101010101" pitchFamily="2" charset="-122"/>
              <a:sym typeface="+mn-ea"/>
            </a:endParaRPr>
          </a:p>
        </p:txBody>
      </p:sp>
      <p:sp>
        <p:nvSpPr>
          <p:cNvPr id="26627" name="TextBox 2"/>
          <p:cNvSpPr txBox="1"/>
          <p:nvPr>
            <p:custDataLst>
              <p:tags r:id="rId4"/>
            </p:custDataLst>
          </p:nvPr>
        </p:nvSpPr>
        <p:spPr>
          <a:xfrm>
            <a:off x="233680" y="3675380"/>
            <a:ext cx="11489690" cy="2306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5400" cap="flat" cmpd="sng" algn="ctr">
            <a:solidFill>
              <a:srgbClr val="4F81BD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5295" indent="1905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912495" indent="1905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369695" indent="1905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1826895" indent="1905" algn="l" defTabSz="914400" rt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2600" b="1" i="0" u="none" baseline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marL="0" marR="0" lvl="0" indent="0" defTabSz="1170305" eaLnBrk="1" hangingPunct="1"/>
            <a:r>
              <a:rPr lang="zh-CN" altLang="en-US" sz="3200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答案</a:t>
            </a:r>
            <a:r>
              <a:rPr lang="en-US" altLang="zh-CN" sz="32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(</a:t>
            </a:r>
            <a:r>
              <a:rPr lang="zh-CN" altLang="en-US" sz="32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示例</a:t>
            </a:r>
            <a:r>
              <a:rPr lang="en-US" altLang="zh-CN" sz="32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):</a:t>
            </a:r>
            <a:r>
              <a:rPr lang="zh-CN" altLang="en-US" sz="32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就如同不能为了禁止无证驾车行为就在路上设置路障一样；路障自然禁止了无证驾车的行为；但也同时禁止了有证驾车的行为</a:t>
            </a:r>
            <a:r>
              <a:rPr sz="32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。</a:t>
            </a:r>
            <a:endParaRPr sz="32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7281" name="矩形 4"/>
          <p:cNvSpPr/>
          <p:nvPr>
            <p:custDataLst>
              <p:tags r:id="rId3"/>
            </p:custDataLst>
          </p:nvPr>
        </p:nvSpPr>
        <p:spPr>
          <a:xfrm>
            <a:off x="430029" y="443993"/>
            <a:ext cx="11172361" cy="1196340"/>
          </a:xfrm>
          <a:prstGeom prst="rect">
            <a:avLst/>
          </a:prstGeom>
          <a:noFill/>
          <a:ln w="9525">
            <a:noFill/>
          </a:ln>
        </p:spPr>
        <p:txBody>
          <a:bodyPr lIns="121861" tIns="60929" rIns="121861" bIns="60929" anchor="t">
            <a:spAutoFit/>
          </a:bodyPr>
          <a:lstStyle/>
          <a:p>
            <a:pPr algn="just" defTabSz="863600">
              <a:lnSpc>
                <a:spcPct val="110000"/>
              </a:lnSpc>
            </a:pPr>
            <a:r>
              <a:rPr lang="zh-CN" altLang="en-US" sz="3175" b="1">
                <a:latin typeface="Times New Roman" panose="02020603050405020304" pitchFamily="18" charset="0"/>
                <a:ea typeface="华文中宋" panose="02010600040101010101" charset="-122"/>
              </a:rPr>
              <a:t>        </a:t>
            </a:r>
            <a:r>
              <a:rPr lang="zh-CN" altLang="zh-CN" sz="3175" b="1">
                <a:latin typeface="Times New Roman" panose="02020603050405020304" pitchFamily="18" charset="0"/>
                <a:ea typeface="华文中宋" panose="02010600040101010101" charset="-122"/>
              </a:rPr>
              <a:t>我国古人善用譬喻来说理，</a:t>
            </a:r>
            <a:r>
              <a:rPr lang="zh-CN" altLang="en-US" sz="3175" b="1">
                <a:latin typeface="Times New Roman" panose="02020603050405020304" pitchFamily="18" charset="0"/>
                <a:ea typeface="华文中宋" panose="02010600040101010101" charset="-122"/>
              </a:rPr>
              <a:t>哪些是</a:t>
            </a:r>
            <a:r>
              <a:rPr lang="zh-CN" altLang="en-US" sz="3175" b="1" u="sng">
                <a:latin typeface="方正粗黑宋简体" panose="02000000000000000000" charset="-122"/>
                <a:ea typeface="方正粗黑宋简体" panose="02000000000000000000" charset="-122"/>
              </a:rPr>
              <a:t>一般性比喻</a:t>
            </a:r>
            <a:r>
              <a:rPr lang="zh-CN" altLang="en-US" sz="3175" b="1">
                <a:latin typeface="Times New Roman" panose="02020603050405020304" pitchFamily="18" charset="0"/>
                <a:ea typeface="华文中宋" panose="02010600040101010101" charset="-122"/>
              </a:rPr>
              <a:t>，哪些是</a:t>
            </a:r>
            <a:r>
              <a:rPr lang="zh-CN" altLang="en-US" sz="3175" b="1" u="sng">
                <a:latin typeface="方正粗黑宋简体" panose="02000000000000000000" charset="-122"/>
                <a:ea typeface="方正粗黑宋简体" panose="02000000000000000000" charset="-122"/>
              </a:rPr>
              <a:t>类比推理</a:t>
            </a:r>
            <a:r>
              <a:rPr lang="zh-CN" altLang="en-US" sz="3175" b="1">
                <a:latin typeface="Times New Roman" panose="02020603050405020304" pitchFamily="18" charset="0"/>
                <a:ea typeface="华文中宋" panose="02010600040101010101" charset="-122"/>
              </a:rPr>
              <a:t>？</a:t>
            </a:r>
            <a:endParaRPr lang="en-US" altLang="zh-CN" sz="3175" b="1">
              <a:latin typeface="华文楷体" panose="02010600040101010101" pitchFamily="2" charset="-122"/>
              <a:ea typeface="华文中宋" panose="02010600040101010101" charset="-122"/>
            </a:endParaRPr>
          </a:p>
        </p:txBody>
      </p:sp>
      <p:sp>
        <p:nvSpPr>
          <p:cNvPr id="97282" name="矩形 261122"/>
          <p:cNvSpPr/>
          <p:nvPr>
            <p:custDataLst>
              <p:tags r:id="rId4"/>
            </p:custDataLst>
          </p:nvPr>
        </p:nvSpPr>
        <p:spPr>
          <a:xfrm>
            <a:off x="300685" y="1868464"/>
            <a:ext cx="11533518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863600">
              <a:lnSpc>
                <a:spcPts val="4365"/>
              </a:lnSpc>
            </a:pPr>
            <a:r>
              <a:rPr lang="en-US" altLang="zh-CN" sz="338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      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(1)</a:t>
            </a:r>
            <a:r>
              <a:rPr lang="zh-CN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橘生淮南则为橘，生于淮北则为枳，叶徒相似，其实味不同。所以然者何？水土异也。今民生长于齐不盗，入楚则盗，得无楚之水土使民善盗耶？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(</a:t>
            </a:r>
            <a:r>
              <a:rPr lang="zh-CN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《晏子春秋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·</a:t>
            </a:r>
            <a:r>
              <a:rPr lang="zh-CN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杂下之十》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)</a:t>
            </a:r>
            <a:endParaRPr lang="zh-CN" altLang="zh-CN" sz="2965" b="1"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defTabSz="863600">
              <a:lnSpc>
                <a:spcPts val="4365"/>
              </a:lnSpc>
            </a:pP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       (2)</a:t>
            </a:r>
            <a:r>
              <a:rPr lang="zh-CN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孤之有孔明，犹鱼之有水也。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(</a:t>
            </a:r>
            <a:r>
              <a:rPr lang="zh-CN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《隆中对》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)</a:t>
            </a:r>
            <a:endParaRPr lang="zh-CN" altLang="zh-CN" sz="2965" b="1">
              <a:latin typeface="Times New Roman" panose="02020603050405020304" pitchFamily="18" charset="0"/>
              <a:ea typeface="楷体" panose="02010609060101010101" charset="-122"/>
              <a:sym typeface="Wingdings" panose="05000000000000000000" pitchFamily="2" charset="2"/>
            </a:endParaRPr>
          </a:p>
          <a:p>
            <a:pPr defTabSz="863600">
              <a:lnSpc>
                <a:spcPts val="4365"/>
              </a:lnSpc>
            </a:pP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        (3)</a:t>
            </a:r>
            <a:r>
              <a:rPr lang="zh-CN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以地事秦，犹抱薪救火，薪不尽，火不灭。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(</a:t>
            </a:r>
            <a:r>
              <a:rPr lang="zh-CN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《六国论》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Wingdings" panose="05000000000000000000" pitchFamily="2" charset="2"/>
              </a:rPr>
              <a:t>)</a:t>
            </a:r>
            <a:endParaRPr lang="zh-CN" altLang="zh-CN" sz="2965" b="1">
              <a:latin typeface="Times New Roman" panose="02020603050405020304" pitchFamily="18" charset="0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8305" name="文本框 1"/>
          <p:cNvSpPr/>
          <p:nvPr>
            <p:custDataLst>
              <p:tags r:id="rId3"/>
            </p:custDataLst>
          </p:nvPr>
        </p:nvSpPr>
        <p:spPr>
          <a:xfrm>
            <a:off x="285566" y="188663"/>
            <a:ext cx="11604069" cy="102108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>
              <a:lnSpc>
                <a:spcPct val="110000"/>
              </a:lnSpc>
            </a:pPr>
            <a:r>
              <a:rPr lang="en-US" altLang="zh-CN" sz="2750" b="1">
                <a:latin typeface="Times New Roman" panose="02020603050405020304" pitchFamily="18" charset="0"/>
                <a:ea typeface="华文中宋" panose="02010600040101010101" charset="-122"/>
              </a:rPr>
              <a:t>        1.</a:t>
            </a:r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</a:rPr>
              <a:t>橘生淮南则为橘，生于淮北则为枳，叶徒相似，其实味不同。所以然者何？水土异也。今民生长于齐不盗，得无楚之水土使民善盗耶？</a:t>
            </a:r>
            <a:endParaRPr lang="zh-CN" altLang="en-US" sz="2750" b="1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  <p:sp>
        <p:nvSpPr>
          <p:cNvPr id="98306" name="文本框 2"/>
          <p:cNvSpPr/>
          <p:nvPr>
            <p:custDataLst>
              <p:tags r:id="rId4"/>
            </p:custDataLst>
          </p:nvPr>
        </p:nvSpPr>
        <p:spPr>
          <a:xfrm>
            <a:off x="3245850" y="2409360"/>
            <a:ext cx="308610" cy="643890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>
            <a:spAutoFit/>
          </a:bodyPr>
          <a:lstStyle/>
          <a:p>
            <a:pPr algn="r" defTabSz="863600"/>
            <a:endParaRPr lang="zh-CN" altLang="en-US" sz="360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98307" name="文本框 4"/>
          <p:cNvSpPr/>
          <p:nvPr>
            <p:custDataLst>
              <p:tags r:id="rId5"/>
            </p:custDataLst>
          </p:nvPr>
        </p:nvSpPr>
        <p:spPr>
          <a:xfrm>
            <a:off x="325882" y="3114877"/>
            <a:ext cx="11551996" cy="93599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/>
            <a:r>
              <a:rPr lang="en-US" altLang="zh-CN" sz="2750" b="1">
                <a:latin typeface="Times New Roman" panose="02020603050405020304" pitchFamily="18" charset="0"/>
                <a:ea typeface="华文中宋" panose="02010600040101010101" charset="-122"/>
              </a:rPr>
              <a:t>        2.</a:t>
            </a:r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</a:rPr>
              <a:t>孤之有孔明，犹鱼之有水也。（《三国演义》）</a:t>
            </a:r>
            <a:endParaRPr lang="zh-CN" altLang="en-US" sz="2750" b="1">
              <a:latin typeface="Times New Roman" panose="02020603050405020304" pitchFamily="18" charset="0"/>
              <a:ea typeface="华文中宋" panose="02010600040101010101" charset="-122"/>
            </a:endParaRPr>
          </a:p>
          <a:p>
            <a:pPr defTabSz="863600"/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      </a:t>
            </a:r>
            <a:endParaRPr lang="zh-CN" altLang="zh-CN" sz="275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</p:txBody>
      </p:sp>
      <p:sp>
        <p:nvSpPr>
          <p:cNvPr id="98308" name="文本框 5"/>
          <p:cNvSpPr/>
          <p:nvPr>
            <p:custDataLst>
              <p:tags r:id="rId6"/>
            </p:custDataLst>
          </p:nvPr>
        </p:nvSpPr>
        <p:spPr>
          <a:xfrm>
            <a:off x="376276" y="4492314"/>
            <a:ext cx="11424331" cy="93599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/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  <a:sym typeface="等线" panose="02010600030101010101" charset="-122"/>
              </a:rPr>
              <a:t>       3.以地事秦，犹抱薪救火，薪不尽，火不灭。 （《六国论》）</a:t>
            </a:r>
            <a:endParaRPr lang="zh-CN" altLang="en-US" sz="2750" b="1">
              <a:latin typeface="Times New Roman" panose="02020603050405020304" pitchFamily="18" charset="0"/>
              <a:ea typeface="华文中宋" panose="02010600040101010101" charset="-122"/>
              <a:sym typeface="等线" panose="02010600030101010101" charset="-122"/>
            </a:endParaRPr>
          </a:p>
          <a:p>
            <a:pPr defTabSz="863600"/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endParaRPr lang="zh-CN" altLang="zh-CN" sz="275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</p:txBody>
      </p:sp>
      <p:pic>
        <p:nvPicPr>
          <p:cNvPr id="98309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494364" y="10385058"/>
            <a:ext cx="335960" cy="2452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9329" name="文本框 1"/>
          <p:cNvSpPr/>
          <p:nvPr>
            <p:custDataLst>
              <p:tags r:id="rId3"/>
            </p:custDataLst>
          </p:nvPr>
        </p:nvSpPr>
        <p:spPr>
          <a:xfrm>
            <a:off x="285566" y="188663"/>
            <a:ext cx="11604069" cy="102108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>
              <a:lnSpc>
                <a:spcPct val="110000"/>
              </a:lnSpc>
            </a:pPr>
            <a:r>
              <a:rPr lang="en-US" altLang="zh-CN" sz="2750" b="1">
                <a:latin typeface="Times New Roman" panose="02020603050405020304" pitchFamily="18" charset="0"/>
                <a:ea typeface="华文中宋" panose="02010600040101010101" charset="-122"/>
              </a:rPr>
              <a:t>        1.</a:t>
            </a:r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</a:rPr>
              <a:t>橘生淮南则为橘，生于淮北则为枳，叶徒相似，其实味不同。所以然者何？水土异也。今民生长于齐不盗，得无楚之水土使民善盗耶？</a:t>
            </a:r>
            <a:endParaRPr lang="zh-CN" altLang="en-US" sz="2750" b="1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  <p:sp>
        <p:nvSpPr>
          <p:cNvPr id="99330" name="文本框 2"/>
          <p:cNvSpPr/>
          <p:nvPr>
            <p:custDataLst>
              <p:tags r:id="rId4"/>
            </p:custDataLst>
          </p:nvPr>
        </p:nvSpPr>
        <p:spPr>
          <a:xfrm>
            <a:off x="3245850" y="2409360"/>
            <a:ext cx="308610" cy="643890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>
            <a:spAutoFit/>
          </a:bodyPr>
          <a:lstStyle/>
          <a:p>
            <a:pPr algn="r" defTabSz="863600"/>
            <a:endParaRPr lang="zh-CN" altLang="en-US" sz="360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99331" name="文本框 4"/>
          <p:cNvSpPr/>
          <p:nvPr>
            <p:custDataLst>
              <p:tags r:id="rId5"/>
            </p:custDataLst>
          </p:nvPr>
        </p:nvSpPr>
        <p:spPr>
          <a:xfrm>
            <a:off x="325882" y="3114877"/>
            <a:ext cx="11551996" cy="93599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/>
            <a:r>
              <a:rPr lang="en-US" altLang="zh-CN" sz="2750" b="1">
                <a:latin typeface="Times New Roman" panose="02020603050405020304" pitchFamily="18" charset="0"/>
                <a:ea typeface="华文中宋" panose="02010600040101010101" charset="-122"/>
              </a:rPr>
              <a:t>        2.</a:t>
            </a:r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</a:rPr>
              <a:t>孤之有孔明，犹鱼之有水也。（《三国演义》）</a:t>
            </a:r>
            <a:endParaRPr lang="zh-CN" altLang="en-US" sz="2750" b="1">
              <a:latin typeface="Times New Roman" panose="02020603050405020304" pitchFamily="18" charset="0"/>
              <a:ea typeface="华文中宋" panose="02010600040101010101" charset="-122"/>
            </a:endParaRPr>
          </a:p>
          <a:p>
            <a:pPr defTabSz="863600"/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      </a:t>
            </a:r>
            <a:endParaRPr lang="zh-CN" altLang="zh-CN" sz="275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</p:txBody>
      </p:sp>
      <p:sp>
        <p:nvSpPr>
          <p:cNvPr id="99332" name="文本框 5"/>
          <p:cNvSpPr/>
          <p:nvPr>
            <p:custDataLst>
              <p:tags r:id="rId6"/>
            </p:custDataLst>
          </p:nvPr>
        </p:nvSpPr>
        <p:spPr>
          <a:xfrm>
            <a:off x="376276" y="4492314"/>
            <a:ext cx="11424331" cy="93599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/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  <a:sym typeface="等线" panose="02010600030101010101" charset="-122"/>
              </a:rPr>
              <a:t>       3.以地事秦，犹抱薪救火，薪不尽，火不灭。 （《六国论》）</a:t>
            </a:r>
            <a:endParaRPr lang="zh-CN" altLang="en-US" sz="2750" b="1">
              <a:latin typeface="Times New Roman" panose="02020603050405020304" pitchFamily="18" charset="0"/>
              <a:ea typeface="华文中宋" panose="02010600040101010101" charset="-122"/>
              <a:sym typeface="等线" panose="02010600030101010101" charset="-122"/>
            </a:endParaRPr>
          </a:p>
          <a:p>
            <a:pPr defTabSz="863600"/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endParaRPr lang="zh-CN" altLang="zh-CN" sz="275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</p:txBody>
      </p:sp>
      <p:pic>
        <p:nvPicPr>
          <p:cNvPr id="99333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494364" y="10385058"/>
            <a:ext cx="335960" cy="2452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4" name="文本框 3"/>
          <p:cNvSpPr/>
          <p:nvPr>
            <p:custDataLst>
              <p:tags r:id="rId9"/>
            </p:custDataLst>
          </p:nvPr>
        </p:nvSpPr>
        <p:spPr>
          <a:xfrm>
            <a:off x="302364" y="1171347"/>
            <a:ext cx="11577193" cy="195199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algn="just" defTabSz="863600">
              <a:lnSpc>
                <a:spcPct val="110000"/>
              </a:lnSpc>
            </a:pPr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类比推理：</a:t>
            </a:r>
            <a:r>
              <a:rPr lang="en-US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 </a:t>
            </a:r>
            <a:endParaRPr lang="en-US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等线" panose="02010600030101010101" charset="-122"/>
            </a:endParaRPr>
          </a:p>
          <a:p>
            <a:pPr algn="just" defTabSz="863600">
              <a:lnSpc>
                <a:spcPct val="110000"/>
              </a:lnSpc>
            </a:pPr>
            <a:r>
              <a:rPr lang="zh-CN" altLang="en-US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橘(A)生两地味(c)不同，民(B)生两地不盗而转盗(c)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等线" panose="02010600030101010101" charset="-122"/>
            </a:endParaRPr>
          </a:p>
          <a:p>
            <a:pPr algn="just" defTabSz="863600">
              <a:lnSpc>
                <a:spcPct val="110000"/>
              </a:lnSpc>
            </a:pPr>
            <a:r>
              <a:rPr lang="zh-CN" altLang="en-US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橘生淮南则为橘，生于淮北则为枳，水土不同使橘的味道不同</a:t>
            </a:r>
            <a:r>
              <a:rPr lang="en-US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(d)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等线" panose="02010600030101010101" charset="-122"/>
            </a:endParaRPr>
          </a:p>
          <a:p>
            <a:pPr algn="just" defTabSz="863600">
              <a:lnSpc>
                <a:spcPct val="110000"/>
              </a:lnSpc>
            </a:pPr>
            <a:r>
              <a:rPr lang="en-US" altLang="zh-CN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        →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民生长于齐不盗，入楚则盗</a:t>
            </a:r>
            <a:r>
              <a:rPr lang="en-US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→ 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楚之水土使齐民入楚善盗</a:t>
            </a:r>
            <a:r>
              <a:rPr lang="en-US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(d)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353" name="文本框 1"/>
          <p:cNvSpPr/>
          <p:nvPr>
            <p:custDataLst>
              <p:tags r:id="rId3"/>
            </p:custDataLst>
          </p:nvPr>
        </p:nvSpPr>
        <p:spPr>
          <a:xfrm>
            <a:off x="285566" y="188663"/>
            <a:ext cx="11604069" cy="102108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>
              <a:lnSpc>
                <a:spcPct val="110000"/>
              </a:lnSpc>
            </a:pPr>
            <a:r>
              <a:rPr lang="en-US" altLang="zh-CN" sz="2750" b="1">
                <a:latin typeface="Times New Roman" panose="02020603050405020304" pitchFamily="18" charset="0"/>
                <a:ea typeface="华文中宋" panose="02010600040101010101" charset="-122"/>
              </a:rPr>
              <a:t>        1.</a:t>
            </a:r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</a:rPr>
              <a:t>橘生淮南则为橘，生于淮北则为枳，叶徒相似，其实味不同。所以然者何？水土异也。今民生长于齐不盗，得无楚之水土使民善盗耶？</a:t>
            </a:r>
            <a:endParaRPr lang="zh-CN" altLang="en-US" sz="2750" b="1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  <p:sp>
        <p:nvSpPr>
          <p:cNvPr id="100354" name="文本框 2"/>
          <p:cNvSpPr/>
          <p:nvPr>
            <p:custDataLst>
              <p:tags r:id="rId4"/>
            </p:custDataLst>
          </p:nvPr>
        </p:nvSpPr>
        <p:spPr>
          <a:xfrm>
            <a:off x="3245850" y="2409360"/>
            <a:ext cx="308610" cy="643890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>
            <a:spAutoFit/>
          </a:bodyPr>
          <a:lstStyle/>
          <a:p>
            <a:pPr algn="r" defTabSz="863600"/>
            <a:endParaRPr lang="zh-CN" altLang="en-US" sz="360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00355" name="文本框 4"/>
          <p:cNvSpPr/>
          <p:nvPr>
            <p:custDataLst>
              <p:tags r:id="rId5"/>
            </p:custDataLst>
          </p:nvPr>
        </p:nvSpPr>
        <p:spPr>
          <a:xfrm>
            <a:off x="325882" y="3114877"/>
            <a:ext cx="11551996" cy="135953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/>
            <a:r>
              <a:rPr lang="en-US" altLang="zh-CN" sz="2750" b="1">
                <a:latin typeface="Times New Roman" panose="02020603050405020304" pitchFamily="18" charset="0"/>
                <a:ea typeface="华文中宋" panose="02010600040101010101" charset="-122"/>
              </a:rPr>
              <a:t>        2.</a:t>
            </a:r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</a:rPr>
              <a:t>孤之有孔明，犹鱼之有水也。（《三国演义》）</a:t>
            </a:r>
            <a:endParaRPr lang="zh-CN" altLang="en-US" sz="2750" b="1">
              <a:latin typeface="Times New Roman" panose="02020603050405020304" pitchFamily="18" charset="0"/>
              <a:ea typeface="华文中宋" panose="02010600040101010101" charset="-122"/>
            </a:endParaRPr>
          </a:p>
          <a:p>
            <a:pPr defTabSz="863600"/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     </a:t>
            </a:r>
            <a:r>
              <a:rPr lang="zh-CN" altLang="en-US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比喻论证：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只有修辞效果，表达（刘备）自己得到诸葛亮如鱼得到水，凸显君臣之间密不可分的关系。</a:t>
            </a:r>
            <a:endParaRPr lang="zh-CN" altLang="zh-CN" sz="275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等线" panose="02010600030101010101" charset="-122"/>
            </a:endParaRPr>
          </a:p>
        </p:txBody>
      </p:sp>
      <p:sp>
        <p:nvSpPr>
          <p:cNvPr id="100356" name="文本框 5"/>
          <p:cNvSpPr/>
          <p:nvPr>
            <p:custDataLst>
              <p:tags r:id="rId6"/>
            </p:custDataLst>
          </p:nvPr>
        </p:nvSpPr>
        <p:spPr>
          <a:xfrm>
            <a:off x="376276" y="4492314"/>
            <a:ext cx="11424331" cy="93599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/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  <a:sym typeface="等线" panose="02010600030101010101" charset="-122"/>
              </a:rPr>
              <a:t>       3.以地事秦，犹抱薪救火，薪不尽，火不灭。 （《六国论》）</a:t>
            </a:r>
            <a:endParaRPr lang="zh-CN" altLang="en-US" sz="2750" b="1">
              <a:latin typeface="Times New Roman" panose="02020603050405020304" pitchFamily="18" charset="0"/>
              <a:ea typeface="华文中宋" panose="02010600040101010101" charset="-122"/>
              <a:sym typeface="等线" panose="02010600030101010101" charset="-122"/>
            </a:endParaRPr>
          </a:p>
          <a:p>
            <a:pPr defTabSz="863600"/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endParaRPr lang="zh-CN" altLang="zh-CN" sz="2750" b="1">
              <a:solidFill>
                <a:srgbClr val="002060"/>
              </a:solidFill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</p:txBody>
      </p:sp>
      <p:pic>
        <p:nvPicPr>
          <p:cNvPr id="100357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494364" y="10385058"/>
            <a:ext cx="335960" cy="2452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8" name="文本框 3"/>
          <p:cNvSpPr/>
          <p:nvPr>
            <p:custDataLst>
              <p:tags r:id="rId9"/>
            </p:custDataLst>
          </p:nvPr>
        </p:nvSpPr>
        <p:spPr>
          <a:xfrm>
            <a:off x="302364" y="1171347"/>
            <a:ext cx="11577193" cy="195199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algn="just" defTabSz="863600">
              <a:lnSpc>
                <a:spcPct val="110000"/>
              </a:lnSpc>
            </a:pPr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类比推理：</a:t>
            </a:r>
            <a:r>
              <a:rPr lang="en-US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 </a:t>
            </a:r>
            <a:endParaRPr lang="en-US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等线" panose="02010600030101010101" charset="-122"/>
            </a:endParaRPr>
          </a:p>
          <a:p>
            <a:pPr algn="just" defTabSz="863600">
              <a:lnSpc>
                <a:spcPct val="110000"/>
              </a:lnSpc>
            </a:pPr>
            <a:r>
              <a:rPr lang="zh-CN" altLang="en-US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橘(A)生两地味(c)不同，民(B)生两地不盗而转盗(c)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等线" panose="02010600030101010101" charset="-122"/>
            </a:endParaRPr>
          </a:p>
          <a:p>
            <a:pPr algn="just" defTabSz="863600">
              <a:lnSpc>
                <a:spcPct val="110000"/>
              </a:lnSpc>
            </a:pPr>
            <a:r>
              <a:rPr lang="zh-CN" altLang="en-US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橘生淮南则为橘，生于淮北则为枳，水土不同使橘的味道不同</a:t>
            </a:r>
            <a:r>
              <a:rPr lang="en-US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(d)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等线" panose="02010600030101010101" charset="-122"/>
            </a:endParaRPr>
          </a:p>
          <a:p>
            <a:pPr algn="just" defTabSz="863600">
              <a:lnSpc>
                <a:spcPct val="110000"/>
              </a:lnSpc>
            </a:pPr>
            <a:r>
              <a:rPr lang="en-US" altLang="zh-CN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        →</a:t>
            </a:r>
            <a:r>
              <a:rPr lang="zh-CN" altLang="zh-CN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民生长于齐不盗，入楚则盗</a:t>
            </a:r>
            <a:r>
              <a:rPr lang="en-US" altLang="zh-CN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→ </a:t>
            </a:r>
            <a:r>
              <a:rPr lang="zh-CN" altLang="zh-CN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楚之水土使齐民入楚善盗</a:t>
            </a:r>
            <a:r>
              <a:rPr lang="en-US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等线" panose="02010600030101010101" charset="-122"/>
              </a:rPr>
              <a:t>(d)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等线" panose="02010600030101010101" charset="-122"/>
            </a:endParaRP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1377" name="文本框 1"/>
          <p:cNvSpPr/>
          <p:nvPr>
            <p:custDataLst>
              <p:tags r:id="rId3"/>
            </p:custDataLst>
          </p:nvPr>
        </p:nvSpPr>
        <p:spPr>
          <a:xfrm>
            <a:off x="285566" y="188663"/>
            <a:ext cx="11604069" cy="102108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>
              <a:lnSpc>
                <a:spcPct val="110000"/>
              </a:lnSpc>
            </a:pPr>
            <a:r>
              <a:rPr lang="en-US" altLang="zh-CN" sz="2750" b="1">
                <a:latin typeface="Times New Roman" panose="02020603050405020304" pitchFamily="18" charset="0"/>
                <a:ea typeface="华文中宋" panose="02010600040101010101" charset="-122"/>
              </a:rPr>
              <a:t>        1.</a:t>
            </a:r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</a:rPr>
              <a:t>橘生淮南则为橘，生于淮北则为枳，叶徒相似，其实味不同。所以然者何？水土异也。今民生长于齐不盗，得无楚之水土使民善盗耶？</a:t>
            </a:r>
            <a:endParaRPr lang="zh-CN" altLang="en-US" sz="2750" b="1">
              <a:solidFill>
                <a:srgbClr val="FF0000"/>
              </a:solidFill>
              <a:latin typeface="Times New Roman" panose="02020603050405020304" pitchFamily="18" charset="0"/>
              <a:ea typeface="华文中宋" panose="02010600040101010101" charset="-122"/>
            </a:endParaRPr>
          </a:p>
        </p:txBody>
      </p:sp>
      <p:sp>
        <p:nvSpPr>
          <p:cNvPr id="101378" name="文本框 2"/>
          <p:cNvSpPr/>
          <p:nvPr>
            <p:custDataLst>
              <p:tags r:id="rId4"/>
            </p:custDataLst>
          </p:nvPr>
        </p:nvSpPr>
        <p:spPr>
          <a:xfrm>
            <a:off x="3245850" y="2409360"/>
            <a:ext cx="308610" cy="643890"/>
          </a:xfrm>
          <a:prstGeom prst="rect">
            <a:avLst/>
          </a:prstGeom>
          <a:noFill/>
          <a:ln w="9525">
            <a:noFill/>
          </a:ln>
        </p:spPr>
        <p:txBody>
          <a:bodyPr wrap="none" lIns="91435" tIns="45717" rIns="91435" bIns="45717" anchor="t">
            <a:spAutoFit/>
          </a:bodyPr>
          <a:lstStyle/>
          <a:p>
            <a:pPr algn="r" defTabSz="863600"/>
            <a:endParaRPr lang="zh-CN" altLang="en-US" sz="3600"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01379" name="文本框 4"/>
          <p:cNvSpPr/>
          <p:nvPr>
            <p:custDataLst>
              <p:tags r:id="rId5"/>
            </p:custDataLst>
          </p:nvPr>
        </p:nvSpPr>
        <p:spPr>
          <a:xfrm>
            <a:off x="337947" y="2954222"/>
            <a:ext cx="11551996" cy="135953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/>
            <a:r>
              <a:rPr lang="en-US" altLang="zh-CN" sz="2750" b="1">
                <a:latin typeface="Times New Roman" panose="02020603050405020304" pitchFamily="18" charset="0"/>
                <a:ea typeface="华文中宋" panose="02010600040101010101" charset="-122"/>
              </a:rPr>
              <a:t>        2.</a:t>
            </a:r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</a:rPr>
              <a:t>孤之有孔明，犹鱼之有水也。（《三国演义》）</a:t>
            </a:r>
            <a:endParaRPr lang="zh-CN" altLang="en-US" sz="2750" b="1">
              <a:latin typeface="Times New Roman" panose="02020603050405020304" pitchFamily="18" charset="0"/>
              <a:ea typeface="华文中宋" panose="02010600040101010101" charset="-122"/>
            </a:endParaRPr>
          </a:p>
          <a:p>
            <a:pPr defTabSz="863600"/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</a:rPr>
              <a:t>        </a:t>
            </a:r>
            <a:r>
              <a:rPr lang="zh-CN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比喻论证：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只有修辞效果，表达（刘备）自己得到诸葛亮如鱼得到水，凸显君臣之间密不可分的关系。</a:t>
            </a:r>
            <a:endParaRPr lang="zh-CN" altLang="zh-CN" sz="275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sym typeface="等线" panose="02010600030101010101" charset="-122"/>
            </a:endParaRPr>
          </a:p>
        </p:txBody>
      </p:sp>
      <p:sp>
        <p:nvSpPr>
          <p:cNvPr id="101380" name="文本框 5"/>
          <p:cNvSpPr/>
          <p:nvPr>
            <p:custDataLst>
              <p:tags r:id="rId6"/>
            </p:custDataLst>
          </p:nvPr>
        </p:nvSpPr>
        <p:spPr>
          <a:xfrm>
            <a:off x="401041" y="4238314"/>
            <a:ext cx="11424331" cy="178244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defTabSz="863600"/>
            <a:r>
              <a:rPr lang="zh-CN" altLang="en-US" sz="2750" b="1">
                <a:latin typeface="Times New Roman" panose="02020603050405020304" pitchFamily="18" charset="0"/>
                <a:ea typeface="华文中宋" panose="02010600040101010101" charset="-122"/>
                <a:sym typeface="等线" panose="02010600030101010101" charset="-122"/>
              </a:rPr>
              <a:t>       3.以地事秦，犹抱薪救火，薪不尽，火不灭。 （《六国论》）</a:t>
            </a:r>
            <a:endParaRPr lang="zh-CN" altLang="en-US" sz="2750" b="1">
              <a:latin typeface="Times New Roman" panose="02020603050405020304" pitchFamily="18" charset="0"/>
              <a:ea typeface="华文中宋" panose="02010600040101010101" charset="-122"/>
              <a:sym typeface="等线" panose="02010600030101010101" charset="-122"/>
            </a:endParaRPr>
          </a:p>
          <a:p>
            <a:pPr defTabSz="863600"/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类比推理：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sym typeface="等线" panose="02010600030101010101" charset="-122"/>
            </a:endParaRPr>
          </a:p>
          <a:p>
            <a:pPr defTabSz="863600"/>
            <a:r>
              <a:rPr lang="zh-CN" altLang="en-US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抱薪救火，薪不尽，火不灭，因为薪助火势</a:t>
            </a:r>
            <a:endParaRPr lang="zh-CN" altLang="zh-CN" sz="275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sym typeface="等线" panose="02010600030101010101" charset="-122"/>
            </a:endParaRPr>
          </a:p>
          <a:p>
            <a:pPr defTabSz="863600"/>
            <a:r>
              <a:rPr lang="zh-CN" altLang="en-US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        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→以地事秦，地不尽，侵不止→</a:t>
            </a:r>
            <a:r>
              <a:rPr lang="en-US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 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因为地助秦强(贪)</a:t>
            </a:r>
            <a:endParaRPr lang="zh-CN" altLang="zh-CN" sz="275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sym typeface="等线" panose="02010600030101010101" charset="-122"/>
            </a:endParaRPr>
          </a:p>
        </p:txBody>
      </p:sp>
      <p:pic>
        <p:nvPicPr>
          <p:cNvPr id="101381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494364" y="10385058"/>
            <a:ext cx="335960" cy="24525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2" name="文本框 3"/>
          <p:cNvSpPr/>
          <p:nvPr>
            <p:custDataLst>
              <p:tags r:id="rId9"/>
            </p:custDataLst>
          </p:nvPr>
        </p:nvSpPr>
        <p:spPr>
          <a:xfrm>
            <a:off x="302364" y="1171347"/>
            <a:ext cx="11577193" cy="178244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>
            <a:spAutoFit/>
          </a:bodyPr>
          <a:lstStyle/>
          <a:p>
            <a:pPr algn="just" defTabSz="863600" fontAlgn="auto">
              <a:lnSpc>
                <a:spcPts val="3300"/>
              </a:lnSpc>
            </a:pPr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类比推理：</a:t>
            </a:r>
            <a:r>
              <a:rPr lang="en-US" altLang="zh-CN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</a:t>
            </a:r>
            <a:endParaRPr lang="en-US" altLang="zh-CN" sz="275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  <a:p>
            <a:pPr algn="just" defTabSz="863600" fontAlgn="auto">
              <a:lnSpc>
                <a:spcPts val="3300"/>
              </a:lnSpc>
            </a:pPr>
            <a:r>
              <a:rPr lang="zh-CN" altLang="en-US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橘(A)生两地味(c)不同，民(B)生两地不盗而转盗(c)</a:t>
            </a:r>
            <a:endParaRPr lang="zh-CN" altLang="zh-CN" sz="2750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  <a:p>
            <a:pPr algn="just" defTabSz="863600" fontAlgn="auto">
              <a:lnSpc>
                <a:spcPts val="3300"/>
              </a:lnSpc>
            </a:pPr>
            <a:r>
              <a:rPr lang="zh-CN" altLang="en-US" sz="2750" b="1">
                <a:solidFill>
                  <a:srgbClr val="002060"/>
                </a:solidFill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       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橘生淮南则为橘，生于淮北则为枳，水土不同使橘的味道不同</a:t>
            </a:r>
            <a:r>
              <a:rPr lang="en-US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(d)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sym typeface="等线" panose="02010600030101010101" charset="-122"/>
            </a:endParaRPr>
          </a:p>
          <a:p>
            <a:pPr algn="just" defTabSz="863600" fontAlgn="auto">
              <a:lnSpc>
                <a:spcPts val="3300"/>
              </a:lnSpc>
            </a:pPr>
            <a:r>
              <a:rPr lang="en-US" altLang="zh-CN" sz="2750" b="1">
                <a:solidFill>
                  <a:srgbClr val="002060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        →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民生长于齐不盗，入楚则盗</a:t>
            </a:r>
            <a:r>
              <a:rPr lang="en-US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→ </a:t>
            </a:r>
            <a:r>
              <a:rPr lang="zh-CN" altLang="zh-CN" sz="275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楚之水土使齐民入楚善盗</a:t>
            </a:r>
            <a:r>
              <a:rPr lang="en-US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(d)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sym typeface="等线" panose="02010600030101010101" charset="-122"/>
            </a:endParaRPr>
          </a:p>
        </p:txBody>
      </p:sp>
      <p:sp>
        <p:nvSpPr>
          <p:cNvPr id="102405" name="文本框 6"/>
          <p:cNvSpPr/>
          <p:nvPr>
            <p:custDataLst>
              <p:tags r:id="rId10"/>
            </p:custDataLst>
          </p:nvPr>
        </p:nvSpPr>
        <p:spPr>
          <a:xfrm>
            <a:off x="2764790" y="6021070"/>
            <a:ext cx="6475730" cy="72453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lIns="91435" tIns="45717" rIns="91435" bIns="45717" anchor="t">
            <a:spAutoFit/>
          </a:bodyPr>
          <a:lstStyle/>
          <a:p>
            <a:pPr algn="just" defTabSz="863600">
              <a:lnSpc>
                <a:spcPct val="150000"/>
              </a:lnSpc>
            </a:pPr>
            <a:r>
              <a:rPr lang="zh-CN" altLang="zh-CN" sz="275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判断是否为类比论证，关键看形式结构。</a:t>
            </a:r>
            <a:endParaRPr lang="zh-CN" altLang="zh-CN" sz="275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sym typeface="等线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95884" y="342900"/>
            <a:ext cx="11598963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defTabSz="914400"/>
            <a:r>
              <a:rPr lang="zh-CN" altLang="en-US">
                <a:latin typeface="Arial" panose="020b0604020202020204" pitchFamily="34" charset="0"/>
                <a:ea typeface="方正华隶简体" panose="03000509000000000000" pitchFamily="1" charset="-122"/>
                <a:sym typeface="+mn-ea"/>
              </a:rPr>
              <a:t>只有肥料足，菜才长得好。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4B0C2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1315" y="5450840"/>
            <a:ext cx="1567815" cy="117729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4069715" y="147955"/>
            <a:ext cx="38588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何谓</a:t>
            </a:r>
            <a:r>
              <a:rPr lang="en-US" altLang="zh-CN" sz="4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4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推理</a:t>
            </a:r>
            <a:r>
              <a:rPr lang="en-US" altLang="zh-CN" sz="40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endParaRPr lang="en-US" altLang="zh-CN" sz="40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510540" y="930275"/>
            <a:ext cx="11243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圆简体" panose="03000509000000000000" charset="-122"/>
              </a:rPr>
              <a:t>推理</a:t>
            </a:r>
            <a:r>
              <a:rPr lang="zh-CN" altLang="en-US" sz="3200" b="1">
                <a:solidFill>
                  <a:srgbClr val="FF0000"/>
                </a:solidFill>
                <a:latin typeface="方正粗圆简体" panose="03000509000000000000" charset="-122"/>
                <a:ea typeface="方正粗圆简体" panose="03000509000000000000" charset="-122"/>
                <a:cs typeface="方正粗圆简体" panose="03000509000000000000" charset="-122"/>
              </a:rPr>
              <a:t>：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是由一个或几个已知的判断(</a:t>
            </a:r>
            <a:r>
              <a:rPr lang="zh-CN" altLang="en-US" sz="28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前提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)推出新判断(</a:t>
            </a:r>
            <a:r>
              <a:rPr lang="zh-CN" altLang="en-US" sz="28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结论</a:t>
            </a:r>
            <a:r>
              <a:rPr lang="zh-CN" altLang="en-US" sz="28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)的过程。</a:t>
            </a:r>
            <a:endParaRPr lang="zh-CN" altLang="en-US" sz="28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510540" y="1589405"/>
            <a:ext cx="111912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方正粗圆简体" panose="03000509000000000000" charset="-122"/>
                <a:ea typeface="方正粗圆简体" panose="03000509000000000000" charset="-122"/>
              </a:rPr>
              <a:t>    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任何一个推理都包含</a:t>
            </a:r>
            <a:r>
              <a:rPr lang="zh-CN" altLang="en-US" sz="3200" b="1" u="sng">
                <a:solidFill>
                  <a:srgbClr val="1D41D5"/>
                </a:solidFill>
                <a:latin typeface="华文中宋" panose="02010600040101010101" charset="-122"/>
                <a:ea typeface="华文中宋" panose="02010600040101010101" charset="-122"/>
              </a:rPr>
              <a:t>已知判断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、</a:t>
            </a:r>
            <a:r>
              <a:rPr lang="zh-CN" altLang="en-US" sz="3200" b="1" u="sng">
                <a:solidFill>
                  <a:srgbClr val="1D41D5"/>
                </a:solidFill>
                <a:latin typeface="华文中宋" panose="02010600040101010101" charset="-122"/>
                <a:ea typeface="华文中宋" panose="02010600040101010101" charset="-122"/>
              </a:rPr>
              <a:t>新的判断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和一定的</a:t>
            </a:r>
            <a:r>
              <a:rPr lang="zh-CN" altLang="en-US" sz="3200" b="1" u="sng">
                <a:solidFill>
                  <a:srgbClr val="1D41D5"/>
                </a:solidFill>
                <a:latin typeface="华文中宋" panose="02010600040101010101" charset="-122"/>
                <a:ea typeface="华文中宋" panose="02010600040101010101" charset="-122"/>
              </a:rPr>
              <a:t>推理形式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。作为推理的已知判断叫</a:t>
            </a:r>
            <a:r>
              <a:rPr lang="zh-CN" altLang="en-US" sz="3200" b="1" u="sng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前提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，根据前提推出新的判断叫</a:t>
            </a:r>
            <a:r>
              <a:rPr lang="zh-CN" altLang="en-US" sz="3200" b="1" u="sng">
                <a:solidFill>
                  <a:srgbClr val="C00000"/>
                </a:solidFill>
                <a:latin typeface="华文中宋" panose="02010600040101010101" charset="-122"/>
                <a:ea typeface="华文中宋" panose="02010600040101010101" charset="-122"/>
              </a:rPr>
              <a:t>结论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。前提与结论的关系是</a:t>
            </a:r>
            <a:r>
              <a:rPr lang="zh-CN" altLang="en-US" sz="3200" b="1" u="sng">
                <a:solidFill>
                  <a:srgbClr val="1F2DA8"/>
                </a:solidFill>
                <a:latin typeface="华文中宋" panose="02010600040101010101" charset="-122"/>
                <a:ea typeface="华文中宋" panose="02010600040101010101" charset="-122"/>
              </a:rPr>
              <a:t>理由与推断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，</a:t>
            </a:r>
            <a:r>
              <a:rPr lang="zh-CN" altLang="en-US" sz="3200" b="1" u="sng">
                <a:solidFill>
                  <a:srgbClr val="1F2DA8"/>
                </a:solidFill>
                <a:latin typeface="华文中宋" panose="02010600040101010101" charset="-122"/>
                <a:ea typeface="华文中宋" panose="02010600040101010101" charset="-122"/>
              </a:rPr>
              <a:t>原因与结果</a:t>
            </a:r>
            <a:r>
              <a:rPr lang="zh-CN" altLang="en-US" sz="3200" b="1">
                <a:latin typeface="华文中宋" panose="02010600040101010101" charset="-122"/>
                <a:ea typeface="华文中宋" panose="02010600040101010101" charset="-122"/>
              </a:rPr>
              <a:t>的关系。</a:t>
            </a:r>
            <a:endParaRPr lang="zh-CN" altLang="en-US" sz="3200" b="1"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510540" y="3565525"/>
            <a:ext cx="7658100" cy="217360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 defTabSz="914400" fontAlgn="auto">
              <a:lnSpc>
                <a:spcPts val="4060"/>
              </a:lnSpc>
            </a:pPr>
            <a:r>
              <a:rPr lang="zh-CN" altLang="en-US" sz="28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只有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肥料足，菜</a:t>
            </a:r>
            <a:r>
              <a:rPr lang="zh-CN" altLang="en-US" sz="28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才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长得好。</a:t>
            </a:r>
            <a:endParaRPr lang="zh-CN" altLang="en-US" sz="2800" b="1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  <a:p>
            <a:pPr algn="just" defTabSz="914400" fontAlgn="auto">
              <a:lnSpc>
                <a:spcPts val="4060"/>
              </a:lnSpc>
            </a:pPr>
            <a:r>
              <a:rPr lang="zh-CN" altLang="en-US" sz="28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因为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过年能收到压岁钱，</a:t>
            </a:r>
            <a:r>
              <a:rPr lang="zh-CN" altLang="en-US" sz="28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所以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小孩子喜欢过年。</a:t>
            </a:r>
            <a:endParaRPr lang="zh-CN" altLang="en-US" sz="2800" b="1" kern="1200" baseline="0">
              <a:latin typeface="方正粗黑宋简体" panose="02000000000000000000" charset="-122"/>
              <a:ea typeface="方正粗黑宋简体" panose="02000000000000000000" charset="-122"/>
              <a:sym typeface="楷体" panose="02010609060101010101" charset="-122"/>
            </a:endParaRPr>
          </a:p>
          <a:p>
            <a:pPr algn="just" defTabSz="914400" fontAlgn="auto">
              <a:lnSpc>
                <a:spcPts val="4060"/>
              </a:lnSpc>
            </a:pPr>
            <a:r>
              <a:rPr lang="zh-CN" altLang="en-US" sz="28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只有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您购买这件商品之后，</a:t>
            </a:r>
            <a:r>
              <a:rPr lang="zh-CN" altLang="en-US" sz="28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才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可对它发表评论。</a:t>
            </a:r>
            <a:endParaRPr lang="zh-CN" altLang="en-US" sz="2800" b="1" kern="1200" baseline="0">
              <a:latin typeface="方正粗黑宋简体" panose="02000000000000000000" charset="-122"/>
              <a:ea typeface="方正粗黑宋简体" panose="02000000000000000000" charset="-122"/>
              <a:sym typeface="楷体" panose="02010609060101010101" charset="-122"/>
            </a:endParaRPr>
          </a:p>
          <a:p>
            <a:pPr algn="just" defTabSz="914400" fontAlgn="auto">
              <a:lnSpc>
                <a:spcPts val="4060"/>
              </a:lnSpc>
            </a:pPr>
            <a:r>
              <a:rPr lang="zh-CN" altLang="en-US" sz="28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只要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我们肯付出，</a:t>
            </a:r>
            <a:r>
              <a:rPr lang="zh-CN" altLang="en-US" sz="28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就</a:t>
            </a:r>
            <a:r>
              <a:rPr lang="zh-CN" altLang="en-US" sz="2800" b="1">
                <a:latin typeface="方正粗黑宋简体" panose="02000000000000000000" charset="-122"/>
                <a:ea typeface="方正粗黑宋简体" panose="02000000000000000000" charset="-122"/>
                <a:sym typeface="楷体" panose="02010609060101010101" charset="-122"/>
              </a:rPr>
              <a:t>一定会得到回报。</a:t>
            </a:r>
            <a:endParaRPr lang="zh-CN" altLang="en-US" sz="28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1"/>
            </p:custDataLst>
          </p:nvPr>
        </p:nvSpPr>
        <p:spPr>
          <a:xfrm>
            <a:off x="8649335" y="3298190"/>
            <a:ext cx="2526665" cy="5835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lang="zh-CN" altLang="en-US" sz="32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推理形式</a:t>
            </a:r>
            <a:r>
              <a:rPr lang="en-US" altLang="zh-CN" sz="32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endParaRPr lang="en-US" altLang="zh-CN" sz="32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2"/>
            </p:custDataLst>
          </p:nvPr>
        </p:nvSpPr>
        <p:spPr>
          <a:xfrm>
            <a:off x="8352790" y="4170680"/>
            <a:ext cx="3694430" cy="156845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粗黑宋简体" panose="02000000000000000000" charset="-122"/>
                <a:ea typeface="方正粗黑宋简体" panose="02000000000000000000" charset="-122"/>
              </a:rPr>
              <a:t>是将推理去掉具体内容后保留下来的</a:t>
            </a:r>
            <a:r>
              <a:rPr lang="zh-CN" altLang="en-US" sz="32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结构框架</a:t>
            </a:r>
            <a:endParaRPr lang="zh-CN" altLang="en-US" sz="3200" b="1" u="sng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6" grpId="0"/>
      <p:bldP spid="7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6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104449" name="组合 2"/>
          <p:cNvGrpSpPr/>
          <p:nvPr>
            <p:custDataLst>
              <p:tags r:id="rId3"/>
            </p:custDataLst>
          </p:nvPr>
        </p:nvGrpSpPr>
        <p:grpSpPr>
          <a:xfrm rot="-5400000">
            <a:off x="2575136" y="2864587"/>
            <a:ext cx="5160351" cy="843260"/>
            <a:chOff x="4381" y="4198"/>
            <a:chExt cx="11509" cy="1282"/>
          </a:xfrm>
        </p:grpSpPr>
        <p:sp>
          <p:nvSpPr>
            <p:cNvPr id="104450" name="直接连接符 19"/>
            <p:cNvSpPr/>
            <p:nvPr>
              <p:custDataLst>
                <p:tags r:id="rId4"/>
              </p:custDataLst>
            </p:nvPr>
          </p:nvSpPr>
          <p:spPr>
            <a:xfrm flipH="1">
              <a:off x="15890" y="4716"/>
              <a:ext cx="0" cy="746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51" name="直接连接符 20"/>
            <p:cNvSpPr/>
            <p:nvPr>
              <p:custDataLst>
                <p:tags r:id="rId5"/>
              </p:custDataLst>
            </p:nvPr>
          </p:nvSpPr>
          <p:spPr>
            <a:xfrm flipH="1">
              <a:off x="8648" y="4734"/>
              <a:ext cx="0" cy="746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52" name="直接连接符 21"/>
            <p:cNvSpPr/>
            <p:nvPr>
              <p:custDataLst>
                <p:tags r:id="rId6"/>
              </p:custDataLst>
            </p:nvPr>
          </p:nvSpPr>
          <p:spPr>
            <a:xfrm>
              <a:off x="8644" y="4198"/>
              <a:ext cx="7" cy="536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53" name="直接连接符 22"/>
            <p:cNvSpPr/>
            <p:nvPr>
              <p:custDataLst>
                <p:tags r:id="rId7"/>
              </p:custDataLst>
            </p:nvPr>
          </p:nvSpPr>
          <p:spPr>
            <a:xfrm flipH="1">
              <a:off x="4381" y="4716"/>
              <a:ext cx="0" cy="746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54" name="直接连接符 23"/>
            <p:cNvSpPr/>
            <p:nvPr>
              <p:custDataLst>
                <p:tags r:id="rId8"/>
              </p:custDataLst>
            </p:nvPr>
          </p:nvSpPr>
          <p:spPr>
            <a:xfrm>
              <a:off x="4388" y="4711"/>
              <a:ext cx="11502" cy="0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104455" name="组合 98"/>
          <p:cNvGrpSpPr/>
          <p:nvPr>
            <p:custDataLst>
              <p:tags r:id="rId9"/>
            </p:custDataLst>
          </p:nvPr>
        </p:nvGrpSpPr>
        <p:grpSpPr>
          <a:xfrm>
            <a:off x="5592060" y="5604343"/>
            <a:ext cx="2286209" cy="522419"/>
            <a:chOff x="14636" y="5375"/>
            <a:chExt cx="3473" cy="794"/>
          </a:xfrm>
        </p:grpSpPr>
        <p:sp>
          <p:nvSpPr>
            <p:cNvPr id="104456" name="矩形 44"/>
            <p:cNvSpPr/>
            <p:nvPr>
              <p:custDataLst>
                <p:tags r:id="rId10"/>
              </p:custDataLst>
            </p:nvPr>
          </p:nvSpPr>
          <p:spPr>
            <a:xfrm flipV="1">
              <a:off x="14663" y="5375"/>
              <a:ext cx="3446" cy="795"/>
            </a:xfrm>
            <a:prstGeom prst="rect">
              <a:avLst/>
            </a:prstGeom>
            <a:solidFill>
              <a:srgbClr val="FDEC44"/>
            </a:solidFill>
            <a:ln w="12700">
              <a:noFill/>
            </a:ln>
          </p:spPr>
          <p:txBody>
            <a:bodyPr rot="10800000" lIns="91435" tIns="45717" rIns="91435" bIns="45717" anchor="ctr"/>
            <a:lstStyle/>
            <a:p>
              <a:pPr algn="ctr" defTabSz="863600"/>
              <a:endParaRPr lang="zh-CN" altLang="en-US" sz="2750" b="1">
                <a:solidFill>
                  <a:srgbClr val="FFFFFF"/>
                </a:solidFill>
                <a:latin typeface="微软雅黑" panose="020b0503020204020204" charset="-122"/>
                <a:ea typeface="等线" panose="02010600030101010101" charset="-122"/>
              </a:endParaRPr>
            </a:p>
          </p:txBody>
        </p:sp>
        <p:sp>
          <p:nvSpPr>
            <p:cNvPr id="104457" name="文本框 24"/>
            <p:cNvSpPr/>
            <p:nvPr>
              <p:custDataLst>
                <p:tags r:id="rId11"/>
              </p:custDataLst>
            </p:nvPr>
          </p:nvSpPr>
          <p:spPr>
            <a:xfrm>
              <a:off x="14636" y="5375"/>
              <a:ext cx="3473" cy="795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1435" tIns="45717" rIns="91435" bIns="45717" anchor="ctr"/>
            <a:lstStyle/>
            <a:p>
              <a:pPr algn="ctr" defTabSz="863600">
                <a:lnSpc>
                  <a:spcPct val="120000"/>
                </a:lnSpc>
              </a:pPr>
              <a:r>
                <a:rPr lang="zh-CN" altLang="en-US" sz="2750" b="1" u="sng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类比推理</a:t>
              </a:r>
              <a:endParaRPr lang="zh-CN" altLang="en-US" sz="2750" b="1">
                <a:solidFill>
                  <a:srgbClr val="262626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</p:txBody>
        </p:sp>
      </p:grpSp>
      <p:grpSp>
        <p:nvGrpSpPr>
          <p:cNvPr id="104458" name="组合 97"/>
          <p:cNvGrpSpPr/>
          <p:nvPr>
            <p:custDataLst>
              <p:tags r:id="rId12"/>
            </p:custDataLst>
          </p:nvPr>
        </p:nvGrpSpPr>
        <p:grpSpPr>
          <a:xfrm>
            <a:off x="5598779" y="3689369"/>
            <a:ext cx="2351722" cy="522419"/>
            <a:chOff x="8832" y="5375"/>
            <a:chExt cx="3472" cy="794"/>
          </a:xfrm>
        </p:grpSpPr>
        <p:sp>
          <p:nvSpPr>
            <p:cNvPr id="104459" name="矩形 43"/>
            <p:cNvSpPr/>
            <p:nvPr>
              <p:custDataLst>
                <p:tags r:id="rId13"/>
              </p:custDataLst>
            </p:nvPr>
          </p:nvSpPr>
          <p:spPr>
            <a:xfrm flipV="1">
              <a:off x="8832" y="5375"/>
              <a:ext cx="3446" cy="795"/>
            </a:xfrm>
            <a:prstGeom prst="rect">
              <a:avLst/>
            </a:prstGeom>
            <a:solidFill>
              <a:srgbClr val="FDEC44"/>
            </a:solidFill>
            <a:ln w="12700">
              <a:noFill/>
            </a:ln>
          </p:spPr>
          <p:txBody>
            <a:bodyPr rot="10800000" lIns="91435" tIns="45717" rIns="91435" bIns="45717" anchor="ctr"/>
            <a:lstStyle/>
            <a:p>
              <a:pPr algn="ctr" defTabSz="863600"/>
              <a:endParaRPr lang="zh-CN" altLang="en-US" sz="2750" b="1">
                <a:solidFill>
                  <a:srgbClr val="FFFFFF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  <p:sp>
          <p:nvSpPr>
            <p:cNvPr id="104460" name="文本框 25"/>
            <p:cNvSpPr/>
            <p:nvPr>
              <p:custDataLst>
                <p:tags r:id="rId14"/>
              </p:custDataLst>
            </p:nvPr>
          </p:nvSpPr>
          <p:spPr>
            <a:xfrm>
              <a:off x="8832" y="5375"/>
              <a:ext cx="3473" cy="795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1435" tIns="45717" rIns="91435" bIns="45717" anchor="ctr"/>
            <a:lstStyle/>
            <a:p>
              <a:pPr algn="ctr" defTabSz="863600">
                <a:lnSpc>
                  <a:spcPct val="120000"/>
                </a:lnSpc>
              </a:pPr>
              <a:r>
                <a:rPr lang="zh-CN" altLang="en-US" sz="2750" b="1" u="sng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归纳推理</a:t>
              </a:r>
              <a:endParaRPr lang="zh-CN" altLang="en-US" sz="2750" b="1">
                <a:solidFill>
                  <a:srgbClr val="262626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</p:grpSp>
      <p:grpSp>
        <p:nvGrpSpPr>
          <p:cNvPr id="104461" name="组合 96"/>
          <p:cNvGrpSpPr/>
          <p:nvPr>
            <p:custDataLst>
              <p:tags r:id="rId15"/>
            </p:custDataLst>
          </p:nvPr>
        </p:nvGrpSpPr>
        <p:grpSpPr>
          <a:xfrm>
            <a:off x="5523188" y="443993"/>
            <a:ext cx="2670885" cy="2094713"/>
            <a:chOff x="3127" y="5375"/>
            <a:chExt cx="3472" cy="794"/>
          </a:xfrm>
        </p:grpSpPr>
        <p:sp>
          <p:nvSpPr>
            <p:cNvPr id="104462" name="矩形 13"/>
            <p:cNvSpPr/>
            <p:nvPr>
              <p:custDataLst>
                <p:tags r:id="rId16"/>
              </p:custDataLst>
            </p:nvPr>
          </p:nvSpPr>
          <p:spPr>
            <a:xfrm flipV="1">
              <a:off x="3153" y="5375"/>
              <a:ext cx="3446" cy="795"/>
            </a:xfrm>
            <a:prstGeom prst="rect">
              <a:avLst/>
            </a:prstGeom>
            <a:solidFill>
              <a:srgbClr val="FDEC44"/>
            </a:solidFill>
            <a:ln w="12700">
              <a:noFill/>
            </a:ln>
          </p:spPr>
          <p:txBody>
            <a:bodyPr rot="10800000" lIns="91435" tIns="45717" rIns="91435" bIns="45717" anchor="ctr"/>
            <a:lstStyle/>
            <a:p>
              <a:pPr algn="ctr" defTabSz="863600"/>
              <a:endParaRPr lang="zh-CN" altLang="en-US" sz="2750" b="1">
                <a:solidFill>
                  <a:srgbClr val="FFFFFF"/>
                </a:solidFill>
                <a:latin typeface="微软雅黑" panose="020b0503020204020204" charset="-122"/>
                <a:ea typeface="等线" panose="02010600030101010101" charset="-122"/>
              </a:endParaRPr>
            </a:p>
          </p:txBody>
        </p:sp>
        <p:sp>
          <p:nvSpPr>
            <p:cNvPr id="104463" name="文本框 28"/>
            <p:cNvSpPr/>
            <p:nvPr>
              <p:custDataLst>
                <p:tags r:id="rId17"/>
              </p:custDataLst>
            </p:nvPr>
          </p:nvSpPr>
          <p:spPr>
            <a:xfrm>
              <a:off x="3127" y="5375"/>
              <a:ext cx="3473" cy="795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1435" tIns="45717" rIns="91435" bIns="45717" anchor="ctr"/>
            <a:lstStyle/>
            <a:p>
              <a:pPr algn="ctr" defTabSz="863600">
                <a:lnSpc>
                  <a:spcPct val="120000"/>
                </a:lnSpc>
              </a:pPr>
              <a:r>
                <a:rPr lang="zh-CN" altLang="en-US" sz="2750" b="1" u="sng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演绎推理</a:t>
              </a:r>
              <a:endParaRPr lang="zh-CN" altLang="en-US" sz="2750" b="1">
                <a:solidFill>
                  <a:srgbClr val="262626"/>
                </a:solidFill>
                <a:latin typeface="华文中宋" panose="02010600040101010101" charset="-122"/>
                <a:ea typeface="华文中宋" panose="02010600040101010101" charset="-122"/>
              </a:endParaRPr>
            </a:p>
            <a:p>
              <a:pPr algn="ctr" defTabSz="863600"/>
              <a:r>
                <a:rPr lang="zh-CN" altLang="en-US" sz="2330" b="1">
                  <a:solidFill>
                    <a:srgbClr val="262626"/>
                  </a:solidFill>
                  <a:latin typeface="微软雅黑" panose="020b0503020204020204" charset="-122"/>
                  <a:ea typeface="黑体" panose="02010609060101010101" charset="-122"/>
                </a:rPr>
                <a:t>（</a:t>
              </a:r>
              <a:r>
                <a:rPr lang="zh-CN" altLang="en-US" sz="2330" b="1">
                  <a:latin typeface="Arial" panose="020b0604020202020204" pitchFamily="34" charset="0"/>
                  <a:ea typeface="黑体" panose="02010609060101010101" charset="-122"/>
                  <a:sym typeface="等线" panose="02010600030101010101" charset="-122"/>
                </a:rPr>
                <a:t>一种推理方法，由一般原理推出关于特殊情况下的结论</a:t>
              </a:r>
              <a:r>
                <a:rPr lang="zh-CN" altLang="en-US" sz="2330" b="1">
                  <a:solidFill>
                    <a:srgbClr val="262626"/>
                  </a:solidFill>
                  <a:latin typeface="微软雅黑" panose="020b0503020204020204" charset="-122"/>
                  <a:ea typeface="黑体" panose="02010609060101010101" charset="-122"/>
                </a:rPr>
                <a:t>）</a:t>
              </a:r>
              <a:endParaRPr lang="zh-CN" altLang="en-US" sz="2330" b="1">
                <a:solidFill>
                  <a:srgbClr val="262626"/>
                </a:solidFill>
                <a:latin typeface="微软雅黑" panose="020b0503020204020204" charset="-122"/>
                <a:ea typeface="黑体" panose="02010609060101010101" charset="-122"/>
              </a:endParaRPr>
            </a:p>
          </p:txBody>
        </p:sp>
      </p:grpSp>
      <p:grpSp>
        <p:nvGrpSpPr>
          <p:cNvPr id="104464" name="组合 99"/>
          <p:cNvGrpSpPr/>
          <p:nvPr>
            <p:custDataLst>
              <p:tags r:id="rId18"/>
            </p:custDataLst>
          </p:nvPr>
        </p:nvGrpSpPr>
        <p:grpSpPr>
          <a:xfrm>
            <a:off x="9297702" y="525"/>
            <a:ext cx="1370718" cy="781108"/>
            <a:chOff x="1303" y="7386"/>
            <a:chExt cx="2085" cy="1186"/>
          </a:xfrm>
        </p:grpSpPr>
        <p:sp>
          <p:nvSpPr>
            <p:cNvPr id="104465" name="矩形 45"/>
            <p:cNvSpPr/>
            <p:nvPr>
              <p:custDataLst>
                <p:tags r:id="rId19"/>
              </p:custDataLst>
            </p:nvPr>
          </p:nvSpPr>
          <p:spPr>
            <a:xfrm flipV="1">
              <a:off x="1303" y="7581"/>
              <a:ext cx="2081" cy="943"/>
            </a:xfrm>
            <a:prstGeom prst="rect">
              <a:avLst/>
            </a:prstGeom>
            <a:solidFill>
              <a:srgbClr val="FDEC44"/>
            </a:solidFill>
            <a:ln w="12700">
              <a:noFill/>
            </a:ln>
          </p:spPr>
          <p:txBody>
            <a:bodyPr rot="10800000" lIns="91435" tIns="45717" rIns="91435" bIns="45717" anchor="ctr"/>
            <a:lstStyle/>
            <a:p>
              <a:pPr algn="ctr" defTabSz="863600"/>
              <a:endParaRPr lang="zh-CN" altLang="en-US" sz="2750" b="1">
                <a:solidFill>
                  <a:srgbClr val="FFFFFF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  <p:sp>
          <p:nvSpPr>
            <p:cNvPr id="104466" name="文本框 34"/>
            <p:cNvSpPr/>
            <p:nvPr>
              <p:custDataLst>
                <p:tags r:id="rId20"/>
              </p:custDataLst>
            </p:nvPr>
          </p:nvSpPr>
          <p:spPr>
            <a:xfrm>
              <a:off x="1303" y="7386"/>
              <a:ext cx="2085" cy="1186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1435" tIns="45717" rIns="91435" bIns="45717" anchor="ctr"/>
            <a:lstStyle/>
            <a:p>
              <a:pPr algn="ctr" defTabSz="863600">
                <a:lnSpc>
                  <a:spcPct val="120000"/>
                </a:lnSpc>
              </a:pPr>
              <a:r>
                <a:rPr lang="zh-CN" altLang="en-US" sz="2750" b="1">
                  <a:solidFill>
                    <a:srgbClr val="262626"/>
                  </a:solidFill>
                  <a:latin typeface="微软雅黑" panose="020b0503020204020204" charset="-122"/>
                  <a:ea typeface="华文中宋" panose="02010600040101010101" charset="-122"/>
                </a:rPr>
                <a:t>三段论</a:t>
              </a:r>
              <a:endParaRPr lang="zh-CN" altLang="en-US" sz="2750" b="1">
                <a:solidFill>
                  <a:srgbClr val="262626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</p:grpSp>
      <p:grpSp>
        <p:nvGrpSpPr>
          <p:cNvPr id="104467" name="组合 101"/>
          <p:cNvGrpSpPr/>
          <p:nvPr>
            <p:custDataLst>
              <p:tags r:id="rId21"/>
            </p:custDataLst>
          </p:nvPr>
        </p:nvGrpSpPr>
        <p:grpSpPr>
          <a:xfrm>
            <a:off x="9185155" y="1500588"/>
            <a:ext cx="2558338" cy="650083"/>
            <a:chOff x="7706" y="7535"/>
            <a:chExt cx="3888" cy="990"/>
          </a:xfrm>
        </p:grpSpPr>
        <p:sp>
          <p:nvSpPr>
            <p:cNvPr id="104468" name="矩形 46"/>
            <p:cNvSpPr/>
            <p:nvPr>
              <p:custDataLst>
                <p:tags r:id="rId22"/>
              </p:custDataLst>
            </p:nvPr>
          </p:nvSpPr>
          <p:spPr>
            <a:xfrm flipV="1">
              <a:off x="7706" y="7535"/>
              <a:ext cx="3889" cy="990"/>
            </a:xfrm>
            <a:prstGeom prst="rect">
              <a:avLst/>
            </a:prstGeom>
            <a:solidFill>
              <a:srgbClr val="FDEC44"/>
            </a:solidFill>
            <a:ln w="12700">
              <a:noFill/>
            </a:ln>
          </p:spPr>
          <p:txBody>
            <a:bodyPr rot="10800000" lIns="91435" tIns="45717" rIns="91435" bIns="45717" anchor="ctr"/>
            <a:lstStyle/>
            <a:p>
              <a:pPr algn="ctr" defTabSz="863600"/>
              <a:endParaRPr lang="zh-CN" altLang="en-US" sz="2750" b="1">
                <a:solidFill>
                  <a:srgbClr val="FFFFFF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  <p:sp>
          <p:nvSpPr>
            <p:cNvPr id="104469" name="文本框 35"/>
            <p:cNvSpPr/>
            <p:nvPr>
              <p:custDataLst>
                <p:tags r:id="rId23"/>
              </p:custDataLst>
            </p:nvPr>
          </p:nvSpPr>
          <p:spPr>
            <a:xfrm>
              <a:off x="7706" y="7610"/>
              <a:ext cx="3889" cy="644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1435" tIns="45717" rIns="91435" bIns="45717" anchor="ctr"/>
            <a:lstStyle/>
            <a:p>
              <a:pPr algn="ctr" defTabSz="863600">
                <a:lnSpc>
                  <a:spcPct val="120000"/>
                </a:lnSpc>
              </a:pPr>
              <a:r>
                <a:rPr lang="zh-CN" altLang="en-US" sz="2750" b="1">
                  <a:solidFill>
                    <a:srgbClr val="262626"/>
                  </a:solidFill>
                  <a:latin typeface="微软雅黑" panose="020b0503020204020204" charset="-122"/>
                  <a:ea typeface="华文中宋" panose="02010600040101010101" charset="-122"/>
                </a:rPr>
                <a:t>必要条件推理</a:t>
              </a:r>
              <a:endParaRPr lang="zh-CN" altLang="en-US" sz="2750" b="1">
                <a:solidFill>
                  <a:srgbClr val="262626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</p:grpSp>
      <p:grpSp>
        <p:nvGrpSpPr>
          <p:cNvPr id="104470" name="组合 102"/>
          <p:cNvGrpSpPr/>
          <p:nvPr>
            <p:custDataLst>
              <p:tags r:id="rId24"/>
            </p:custDataLst>
          </p:nvPr>
        </p:nvGrpSpPr>
        <p:grpSpPr>
          <a:xfrm>
            <a:off x="9186835" y="2189307"/>
            <a:ext cx="1679413" cy="651763"/>
            <a:chOff x="11837" y="7535"/>
            <a:chExt cx="2553" cy="990"/>
          </a:xfrm>
        </p:grpSpPr>
        <p:sp>
          <p:nvSpPr>
            <p:cNvPr id="104471" name="矩形 47"/>
            <p:cNvSpPr/>
            <p:nvPr>
              <p:custDataLst>
                <p:tags r:id="rId25"/>
              </p:custDataLst>
            </p:nvPr>
          </p:nvSpPr>
          <p:spPr>
            <a:xfrm flipV="1">
              <a:off x="11837" y="7535"/>
              <a:ext cx="2455" cy="990"/>
            </a:xfrm>
            <a:prstGeom prst="rect">
              <a:avLst/>
            </a:prstGeom>
            <a:solidFill>
              <a:srgbClr val="FDEC44"/>
            </a:solidFill>
            <a:ln w="12700">
              <a:noFill/>
            </a:ln>
          </p:spPr>
          <p:txBody>
            <a:bodyPr rot="10800000" lIns="91435" tIns="45717" rIns="91435" bIns="45717" anchor="ctr"/>
            <a:lstStyle/>
            <a:p>
              <a:pPr algn="ctr" defTabSz="863600"/>
              <a:endParaRPr lang="zh-CN" altLang="en-US" sz="2750" b="1">
                <a:solidFill>
                  <a:srgbClr val="FFFFFF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  <p:sp>
          <p:nvSpPr>
            <p:cNvPr id="104472" name="文本框 36"/>
            <p:cNvSpPr/>
            <p:nvPr>
              <p:custDataLst>
                <p:tags r:id="rId26"/>
              </p:custDataLst>
            </p:nvPr>
          </p:nvSpPr>
          <p:spPr>
            <a:xfrm>
              <a:off x="11934" y="7626"/>
              <a:ext cx="2456" cy="644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1435" tIns="45717" rIns="91435" bIns="45717" anchor="ctr"/>
            <a:lstStyle/>
            <a:p>
              <a:pPr algn="ctr" defTabSz="863600">
                <a:lnSpc>
                  <a:spcPct val="120000"/>
                </a:lnSpc>
              </a:pPr>
              <a:r>
                <a:rPr lang="zh-CN" altLang="en-US" sz="2750" b="1">
                  <a:solidFill>
                    <a:srgbClr val="262626"/>
                  </a:solidFill>
                  <a:latin typeface="微软雅黑" panose="020b0503020204020204" charset="-122"/>
                  <a:ea typeface="华文中宋" panose="02010600040101010101" charset="-122"/>
                </a:rPr>
                <a:t>选言推理</a:t>
              </a:r>
              <a:endParaRPr lang="zh-CN" altLang="en-US" sz="2750" b="1">
                <a:solidFill>
                  <a:srgbClr val="262626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</p:grpSp>
      <p:grpSp>
        <p:nvGrpSpPr>
          <p:cNvPr id="104473" name="组合 100"/>
          <p:cNvGrpSpPr/>
          <p:nvPr>
            <p:custDataLst>
              <p:tags r:id="rId27"/>
            </p:custDataLst>
          </p:nvPr>
        </p:nvGrpSpPr>
        <p:grpSpPr>
          <a:xfrm>
            <a:off x="9104525" y="805150"/>
            <a:ext cx="2585215" cy="645044"/>
            <a:chOff x="3691" y="7543"/>
            <a:chExt cx="3892" cy="982"/>
          </a:xfrm>
        </p:grpSpPr>
        <p:sp>
          <p:nvSpPr>
            <p:cNvPr id="104474" name="矩形 87"/>
            <p:cNvSpPr/>
            <p:nvPr>
              <p:custDataLst>
                <p:tags r:id="rId28"/>
              </p:custDataLst>
            </p:nvPr>
          </p:nvSpPr>
          <p:spPr>
            <a:xfrm flipV="1">
              <a:off x="3814" y="7543"/>
              <a:ext cx="3645" cy="982"/>
            </a:xfrm>
            <a:prstGeom prst="rect">
              <a:avLst/>
            </a:prstGeom>
            <a:solidFill>
              <a:srgbClr val="FDEC44"/>
            </a:solidFill>
            <a:ln w="12700">
              <a:noFill/>
            </a:ln>
          </p:spPr>
          <p:txBody>
            <a:bodyPr rot="10800000" lIns="91435" tIns="45717" rIns="91435" bIns="45717" anchor="ctr"/>
            <a:lstStyle/>
            <a:p>
              <a:pPr algn="ctr" defTabSz="863600"/>
              <a:endParaRPr lang="zh-CN" altLang="en-US" sz="2750" b="1">
                <a:solidFill>
                  <a:srgbClr val="FFFFFF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  <p:sp>
          <p:nvSpPr>
            <p:cNvPr id="104475" name="文本框 92"/>
            <p:cNvSpPr/>
            <p:nvPr>
              <p:custDataLst>
                <p:tags r:id="rId29"/>
              </p:custDataLst>
            </p:nvPr>
          </p:nvSpPr>
          <p:spPr>
            <a:xfrm>
              <a:off x="3691" y="7634"/>
              <a:ext cx="3892" cy="644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1435" tIns="45717" rIns="91435" bIns="45717" anchor="ctr"/>
            <a:lstStyle/>
            <a:p>
              <a:pPr algn="ctr" defTabSz="863600">
                <a:lnSpc>
                  <a:spcPct val="120000"/>
                </a:lnSpc>
              </a:pPr>
              <a:r>
                <a:rPr lang="zh-CN" altLang="en-US" sz="2750" b="1">
                  <a:solidFill>
                    <a:srgbClr val="262626"/>
                  </a:solidFill>
                  <a:latin typeface="微软雅黑" panose="020b0503020204020204" charset="-122"/>
                  <a:ea typeface="华文中宋" panose="02010600040101010101" charset="-122"/>
                </a:rPr>
                <a:t>充分条件推理</a:t>
              </a:r>
              <a:endParaRPr lang="zh-CN" altLang="en-US" sz="2750" b="1">
                <a:solidFill>
                  <a:srgbClr val="262626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</p:grpSp>
      <p:grpSp>
        <p:nvGrpSpPr>
          <p:cNvPr id="104476" name="组合 4"/>
          <p:cNvGrpSpPr/>
          <p:nvPr>
            <p:custDataLst>
              <p:tags r:id="rId30"/>
            </p:custDataLst>
          </p:nvPr>
        </p:nvGrpSpPr>
        <p:grpSpPr>
          <a:xfrm>
            <a:off x="8172235" y="321368"/>
            <a:ext cx="970925" cy="2848944"/>
            <a:chOff x="12922" y="395"/>
            <a:chExt cx="1477" cy="9477"/>
          </a:xfrm>
        </p:grpSpPr>
        <p:sp>
          <p:nvSpPr>
            <p:cNvPr id="104477" name="直接连接符 31"/>
            <p:cNvSpPr/>
            <p:nvPr>
              <p:custDataLst>
                <p:tags r:id="rId31"/>
              </p:custDataLst>
            </p:nvPr>
          </p:nvSpPr>
          <p:spPr>
            <a:xfrm rot="5400000" flipH="1" flipV="1">
              <a:off x="14028" y="38"/>
              <a:ext cx="0" cy="721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78" name="直接连接符 32"/>
            <p:cNvSpPr/>
            <p:nvPr>
              <p:custDataLst>
                <p:tags r:id="rId32"/>
              </p:custDataLst>
            </p:nvPr>
          </p:nvSpPr>
          <p:spPr>
            <a:xfrm rot="5400000" flipH="1" flipV="1">
              <a:off x="14007" y="4797"/>
              <a:ext cx="0" cy="718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79" name="直接连接符 33"/>
            <p:cNvSpPr/>
            <p:nvPr>
              <p:custDataLst>
                <p:tags r:id="rId33"/>
              </p:custDataLst>
            </p:nvPr>
          </p:nvSpPr>
          <p:spPr>
            <a:xfrm rot="5400000" flipH="1" flipV="1">
              <a:off x="14028" y="7410"/>
              <a:ext cx="0" cy="721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80" name="直接连接符 37"/>
            <p:cNvSpPr/>
            <p:nvPr>
              <p:custDataLst>
                <p:tags r:id="rId34"/>
              </p:custDataLst>
            </p:nvPr>
          </p:nvSpPr>
          <p:spPr>
            <a:xfrm rot="5400000">
              <a:off x="8921" y="5117"/>
              <a:ext cx="9477" cy="31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81" name="直接连接符 40"/>
            <p:cNvSpPr/>
            <p:nvPr>
              <p:custDataLst>
                <p:tags r:id="rId35"/>
              </p:custDataLst>
            </p:nvPr>
          </p:nvSpPr>
          <p:spPr>
            <a:xfrm rot="5400000" flipH="1" flipV="1">
              <a:off x="13282" y="4720"/>
              <a:ext cx="0" cy="721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82" name="直接连接符 91"/>
            <p:cNvSpPr/>
            <p:nvPr>
              <p:custDataLst>
                <p:tags r:id="rId36"/>
              </p:custDataLst>
            </p:nvPr>
          </p:nvSpPr>
          <p:spPr>
            <a:xfrm rot="5400000" flipH="1" flipV="1">
              <a:off x="14039" y="2626"/>
              <a:ext cx="0" cy="721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104483" name="直接连接符 94"/>
            <p:cNvSpPr/>
            <p:nvPr>
              <p:custDataLst>
                <p:tags r:id="rId37"/>
              </p:custDataLst>
            </p:nvPr>
          </p:nvSpPr>
          <p:spPr>
            <a:xfrm rot="5400000" flipH="1" flipV="1">
              <a:off x="14013" y="9500"/>
              <a:ext cx="0" cy="721"/>
            </a:xfrm>
            <a:prstGeom prst="line">
              <a:avLst/>
            </a:prstGeom>
            <a:ln w="57150" cap="flat" cmpd="sng">
              <a:solidFill>
                <a:srgbClr val="000000">
                  <a:alpha val="79999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104484" name="组合 103"/>
          <p:cNvGrpSpPr/>
          <p:nvPr>
            <p:custDataLst>
              <p:tags r:id="rId38"/>
            </p:custDataLst>
          </p:nvPr>
        </p:nvGrpSpPr>
        <p:grpSpPr>
          <a:xfrm>
            <a:off x="8993658" y="2881385"/>
            <a:ext cx="2197180" cy="651763"/>
            <a:chOff x="14391" y="7535"/>
            <a:chExt cx="3338" cy="990"/>
          </a:xfrm>
        </p:grpSpPr>
        <p:sp>
          <p:nvSpPr>
            <p:cNvPr id="104485" name="矩形 93"/>
            <p:cNvSpPr/>
            <p:nvPr>
              <p:custDataLst>
                <p:tags r:id="rId39"/>
              </p:custDataLst>
            </p:nvPr>
          </p:nvSpPr>
          <p:spPr>
            <a:xfrm flipV="1">
              <a:off x="14664" y="7535"/>
              <a:ext cx="2910" cy="990"/>
            </a:xfrm>
            <a:prstGeom prst="rect">
              <a:avLst/>
            </a:prstGeom>
            <a:solidFill>
              <a:srgbClr val="FDEC44"/>
            </a:solidFill>
            <a:ln w="12700">
              <a:noFill/>
            </a:ln>
          </p:spPr>
          <p:txBody>
            <a:bodyPr rot="10800000" lIns="91435" tIns="45717" rIns="91435" bIns="45717" anchor="ctr"/>
            <a:lstStyle/>
            <a:p>
              <a:pPr algn="ctr" defTabSz="863600"/>
              <a:endParaRPr lang="zh-CN" altLang="en-US" sz="2750" b="1">
                <a:solidFill>
                  <a:srgbClr val="FFFFFF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  <p:sp>
          <p:nvSpPr>
            <p:cNvPr id="104486" name="文本框 95"/>
            <p:cNvSpPr/>
            <p:nvPr>
              <p:custDataLst>
                <p:tags r:id="rId40"/>
              </p:custDataLst>
            </p:nvPr>
          </p:nvSpPr>
          <p:spPr>
            <a:xfrm>
              <a:off x="14391" y="7610"/>
              <a:ext cx="3339" cy="644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1435" tIns="45717" rIns="91435" bIns="45717" anchor="ctr"/>
            <a:lstStyle/>
            <a:p>
              <a:pPr algn="ctr" defTabSz="863600">
                <a:lnSpc>
                  <a:spcPct val="120000"/>
                </a:lnSpc>
              </a:pPr>
              <a:r>
                <a:rPr lang="zh-CN" altLang="en-US" sz="2750" b="1">
                  <a:solidFill>
                    <a:srgbClr val="262626"/>
                  </a:solidFill>
                  <a:latin typeface="微软雅黑" panose="020b0503020204020204" charset="-122"/>
                  <a:ea typeface="华文中宋" panose="02010600040101010101" charset="-122"/>
                </a:rPr>
                <a:t>二难推理</a:t>
              </a:r>
              <a:endParaRPr lang="zh-CN" altLang="en-US" sz="2750" b="1">
                <a:solidFill>
                  <a:srgbClr val="262626"/>
                </a:solidFill>
                <a:latin typeface="微软雅黑" panose="020b0503020204020204" charset="-122"/>
                <a:ea typeface="华文中宋" panose="02010600040101010101" charset="-122"/>
              </a:endParaRPr>
            </a:p>
          </p:txBody>
        </p:sp>
      </p:grpSp>
      <p:grpSp>
        <p:nvGrpSpPr>
          <p:cNvPr id="104487" name="组合 7"/>
          <p:cNvGrpSpPr/>
          <p:nvPr>
            <p:custDataLst>
              <p:tags r:id="rId41"/>
            </p:custDataLst>
          </p:nvPr>
        </p:nvGrpSpPr>
        <p:grpSpPr>
          <a:xfrm>
            <a:off x="309083" y="3071202"/>
            <a:ext cx="4417878" cy="1533659"/>
            <a:chOff x="8832" y="5375"/>
            <a:chExt cx="3473" cy="795"/>
          </a:xfrm>
        </p:grpSpPr>
        <p:sp>
          <p:nvSpPr>
            <p:cNvPr id="104488" name="矩形 8"/>
            <p:cNvSpPr/>
            <p:nvPr>
              <p:custDataLst>
                <p:tags r:id="rId42"/>
              </p:custDataLst>
            </p:nvPr>
          </p:nvSpPr>
          <p:spPr>
            <a:xfrm flipV="1">
              <a:off x="8832" y="5375"/>
              <a:ext cx="3446" cy="795"/>
            </a:xfrm>
            <a:prstGeom prst="rect">
              <a:avLst/>
            </a:prstGeom>
            <a:solidFill>
              <a:srgbClr val="FDEC44"/>
            </a:solidFill>
            <a:ln w="12700">
              <a:noFill/>
            </a:ln>
          </p:spPr>
          <p:txBody>
            <a:bodyPr rot="10800000" lIns="91435" tIns="45717" rIns="91435" bIns="45717" anchor="ctr"/>
            <a:lstStyle/>
            <a:p>
              <a:pPr algn="ctr" defTabSz="863600"/>
              <a:endParaRPr lang="zh-CN" altLang="en-US" sz="2750" b="1">
                <a:solidFill>
                  <a:srgbClr val="FFFFFF"/>
                </a:solidFill>
                <a:latin typeface="微软雅黑" panose="020b0503020204020204" charset="-122"/>
                <a:ea typeface="等线" panose="02010600030101010101" charset="-122"/>
              </a:endParaRPr>
            </a:p>
          </p:txBody>
        </p:sp>
        <p:sp>
          <p:nvSpPr>
            <p:cNvPr id="104489" name="文本框 9"/>
            <p:cNvSpPr/>
            <p:nvPr>
              <p:custDataLst>
                <p:tags r:id="rId43"/>
              </p:custDataLst>
            </p:nvPr>
          </p:nvSpPr>
          <p:spPr>
            <a:xfrm>
              <a:off x="8832" y="5375"/>
              <a:ext cx="3473" cy="795"/>
            </a:xfrm>
            <a:prstGeom prst="rect">
              <a:avLst/>
            </a:prstGeom>
            <a:noFill/>
            <a:ln w="12700">
              <a:noFill/>
            </a:ln>
          </p:spPr>
          <p:txBody>
            <a:bodyPr lIns="91435" tIns="45717" rIns="91435" bIns="45717" anchor="ctr"/>
            <a:lstStyle/>
            <a:p>
              <a:pPr algn="ctr" defTabSz="863600">
                <a:lnSpc>
                  <a:spcPct val="120000"/>
                </a:lnSpc>
              </a:pPr>
              <a:r>
                <a:rPr lang="zh-CN" altLang="en-US" sz="4020" b="1">
                  <a:latin typeface="方正粗黑宋简体" panose="02000000000000000000" charset="-122"/>
                  <a:ea typeface="方正粗黑宋简体" panose="02000000000000000000" charset="-122"/>
                  <a:sym typeface="等线" panose="02010600030101010101" charset="-122"/>
                </a:rPr>
                <a:t>推理</a:t>
              </a:r>
              <a:endParaRPr lang="zh-CN" altLang="en-US" sz="4020" b="1">
                <a:latin typeface="方正粗黑宋简体" panose="02000000000000000000" charset="-122"/>
                <a:ea typeface="方正粗黑宋简体" panose="02000000000000000000" charset="-122"/>
              </a:endParaRPr>
            </a:p>
            <a:p>
              <a:pPr algn="ctr" defTabSz="863600">
                <a:lnSpc>
                  <a:spcPct val="120000"/>
                </a:lnSpc>
              </a:pPr>
              <a:r>
                <a:rPr lang="zh-CN" altLang="en-US" sz="2750" b="1">
                  <a:latin typeface="黑体" panose="02010609060101010101" charset="-122"/>
                  <a:ea typeface="黑体" panose="02010609060101010101" charset="-122"/>
                  <a:sym typeface="等线" panose="02010600030101010101" charset="-122"/>
                </a:rPr>
                <a:t>（依据个别与一般的关系）</a:t>
              </a:r>
              <a:endParaRPr lang="zh-CN" altLang="en-US" sz="2750" b="1">
                <a:latin typeface="黑体" panose="02010609060101010101" charset="-122"/>
                <a:ea typeface="黑体" panose="02010609060101010101" charset="-122"/>
                <a:sym typeface="等线" panose="02010600030101010101" charset="-122"/>
              </a:endParaRPr>
            </a:p>
          </p:txBody>
        </p:sp>
      </p:grpSp>
      <p:pic>
        <p:nvPicPr>
          <p:cNvPr id="104490" name="New picture"/>
          <p:cNvPicPr>
            <a:picLocks noChangeAspect="1"/>
          </p:cNvPicPr>
          <p:nvPr>
            <p:custDataLst>
              <p:tags r:id="rId45"/>
            </p:custDataLst>
          </p:nvPr>
        </p:nvPicPr>
        <p:blipFill>
          <a:blip r:embed="rId44"/>
          <a:stretch>
            <a:fillRect/>
          </a:stretch>
        </p:blipFill>
        <p:spPr>
          <a:xfrm>
            <a:off x="12054256" y="12726702"/>
            <a:ext cx="335960" cy="2553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2" name="内容占位符 1"/>
          <p:cNvGraphicFramePr>
            <a:graphicFrameLocks noGrp="1"/>
          </p:cNvGraphicFramePr>
          <p:nvPr>
            <p:ph idx="4294967295"/>
            <p:custDataLst>
              <p:tags r:id="rId3"/>
            </p:custDataLst>
          </p:nvPr>
        </p:nvGraphicFramePr>
        <p:xfrm>
          <a:off x="91696" y="624853"/>
          <a:ext cx="11939905" cy="513154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86890"/>
                <a:gridCol w="3084195"/>
                <a:gridCol w="3248025"/>
                <a:gridCol w="3820795"/>
              </a:tblGrid>
              <a:tr h="7734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推理分类</a:t>
                      </a:r>
                      <a:endParaRPr lang="zh-CN" altLang="en-US" sz="2965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前提与结论</a:t>
                      </a:r>
                      <a:endParaRPr lang="zh-CN" altLang="en-US" sz="2965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前提与结论</a:t>
                      </a:r>
                      <a:endParaRPr lang="zh-CN" altLang="en-US" sz="2965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前提与结论</a:t>
                      </a:r>
                      <a:endParaRPr lang="zh-CN" altLang="en-US" sz="2965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是否有必然联系</a:t>
                      </a:r>
                      <a:endParaRPr lang="zh-CN" altLang="en-US" sz="2965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</a:tr>
              <a:tr h="147891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 b="1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演绎推理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一般        个别</a:t>
                      </a:r>
                      <a:endParaRPr lang="zh-CN" altLang="en-US" sz="2965">
                        <a:latin typeface="方正粗黑宋简体" panose="02000000000000000000" charset="-122"/>
                        <a:ea typeface="方正粗黑宋简体" panose="02000000000000000000" charset="-122"/>
                        <a:cs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前提范围</a:t>
                      </a:r>
                      <a:r>
                        <a:rPr lang="zh-CN" altLang="en-US" sz="2965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大</a:t>
                      </a:r>
                      <a:endParaRPr lang="zh-CN" altLang="en-US" sz="2965">
                        <a:solidFill>
                          <a:srgbClr val="C00000"/>
                        </a:solidFill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结论范围</a:t>
                      </a:r>
                      <a:r>
                        <a:rPr lang="zh-CN" altLang="en-US" sz="2965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小</a:t>
                      </a:r>
                      <a:endParaRPr lang="zh-CN" altLang="en-US" sz="2965">
                        <a:solidFill>
                          <a:srgbClr val="C00000"/>
                        </a:solidFill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必然</a:t>
                      </a:r>
                      <a:r>
                        <a:rPr lang="zh-CN" altLang="en-US" sz="2965" b="1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推理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</a:tr>
              <a:tr h="147828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 b="1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归纳推理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个别       一般</a:t>
                      </a:r>
                      <a:endParaRPr lang="zh-CN" altLang="en-US" sz="2965" b="1">
                        <a:solidFill>
                          <a:srgbClr val="C00000"/>
                        </a:solidFill>
                        <a:latin typeface="方正粗黑宋简体" panose="02000000000000000000" charset="-122"/>
                        <a:ea typeface="方正粗黑宋简体" panose="02000000000000000000" charset="-122"/>
                        <a:cs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前提范围</a:t>
                      </a:r>
                      <a:r>
                        <a:rPr lang="zh-CN" altLang="en-US" sz="2965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小</a:t>
                      </a:r>
                      <a:endParaRPr lang="zh-CN" altLang="en-US" sz="2965">
                        <a:solidFill>
                          <a:srgbClr val="C00000"/>
                        </a:solidFill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结论范围</a:t>
                      </a:r>
                      <a:r>
                        <a:rPr lang="zh-CN" altLang="en-US" sz="2965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大</a:t>
                      </a:r>
                      <a:endParaRPr lang="zh-CN" altLang="en-US" sz="2965">
                        <a:solidFill>
                          <a:srgbClr val="C00000"/>
                        </a:solidFill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或然</a:t>
                      </a:r>
                      <a:r>
                        <a:rPr lang="zh-CN" altLang="en-US" sz="2965" b="1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推理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965"/>
                        <a:t>（</a:t>
                      </a:r>
                      <a:r>
                        <a:rPr lang="zh-CN" altLang="en-US" sz="2965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除完全归纳推理外</a:t>
                      </a:r>
                      <a:r>
                        <a:rPr lang="zh-CN" altLang="en-US" sz="2965"/>
                        <a:t>）</a:t>
                      </a:r>
                      <a:endParaRPr lang="zh-CN" altLang="en-US" sz="2965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T="45712" marB="45712"/>
                </a:tc>
              </a:tr>
              <a:tr h="1179195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 b="1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类比推理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一般       一般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  <a:cs typeface="方正粗黑宋简体" panose="020000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965" b="1">
                          <a:solidFill>
                            <a:srgbClr val="C00000"/>
                          </a:solidFill>
                          <a:latin typeface="方正粗黑宋简体" panose="02000000000000000000" charset="-122"/>
                          <a:ea typeface="方正粗黑宋简体" panose="02000000000000000000" charset="-122"/>
                          <a:cs typeface="方正粗黑宋简体" panose="02000000000000000000" charset="-122"/>
                        </a:rPr>
                        <a:t>个别       个别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  <a:cs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 b="1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前提结论范围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965" b="1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大小同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965" b="1">
                          <a:latin typeface="方正粗黑宋简体" panose="02000000000000000000" charset="-122"/>
                          <a:ea typeface="方正粗黑宋简体" panose="02000000000000000000" charset="-122"/>
                        </a:rPr>
                        <a:t>或然推理</a:t>
                      </a:r>
                      <a:endParaRPr lang="zh-CN" altLang="en-US" sz="2965" b="1">
                        <a:latin typeface="方正粗黑宋简体" panose="02000000000000000000" charset="-122"/>
                        <a:ea typeface="方正粗黑宋简体" panose="02000000000000000000" charset="-122"/>
                      </a:endParaRPr>
                    </a:p>
                  </a:txBody>
                  <a:tcPr marT="45712" marB="45712"/>
                </a:tc>
              </a:tr>
            </a:tbl>
          </a:graphicData>
        </a:graphic>
      </p:graphicFrame>
      <p:sp>
        <p:nvSpPr>
          <p:cNvPr id="3" name="右箭头 2"/>
          <p:cNvSpPr/>
          <p:nvPr>
            <p:custDataLst>
              <p:tags r:id="rId4"/>
            </p:custDataLst>
          </p:nvPr>
        </p:nvSpPr>
        <p:spPr>
          <a:xfrm>
            <a:off x="3187065" y="1852295"/>
            <a:ext cx="555625" cy="75565"/>
          </a:xfrm>
          <a:prstGeom prst="right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右箭头 3"/>
          <p:cNvSpPr/>
          <p:nvPr>
            <p:custDataLst>
              <p:tags r:id="rId5"/>
            </p:custDataLst>
          </p:nvPr>
        </p:nvSpPr>
        <p:spPr>
          <a:xfrm>
            <a:off x="3187065" y="3319145"/>
            <a:ext cx="555625" cy="75565"/>
          </a:xfrm>
          <a:prstGeom prst="right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右箭头 4"/>
          <p:cNvSpPr/>
          <p:nvPr>
            <p:custDataLst>
              <p:tags r:id="rId6"/>
            </p:custDataLst>
          </p:nvPr>
        </p:nvSpPr>
        <p:spPr>
          <a:xfrm>
            <a:off x="3097530" y="4803775"/>
            <a:ext cx="555625" cy="75565"/>
          </a:xfrm>
          <a:prstGeom prst="right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>
            <p:custDataLst>
              <p:tags r:id="rId7"/>
            </p:custDataLst>
          </p:nvPr>
        </p:nvSpPr>
        <p:spPr>
          <a:xfrm>
            <a:off x="3187065" y="5294630"/>
            <a:ext cx="555625" cy="75565"/>
          </a:xfrm>
          <a:prstGeom prst="right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601369" y="1739120"/>
          <a:ext cx="10416540" cy="4911725"/>
        </p:xfrm>
        <a:graphic>
          <a:graphicData uri="http://schemas.openxmlformats.org/drawingml/2006/table">
            <a:tbl>
              <a:tblPr/>
              <a:tblGrid>
                <a:gridCol w="1289685"/>
                <a:gridCol w="1621790"/>
                <a:gridCol w="2599690"/>
                <a:gridCol w="4905375"/>
              </a:tblGrid>
              <a:tr h="1315085">
                <a:tc gridSpan="2"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750" b="1" kern="100"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Times New Roman" panose="02020603050405020304" pitchFamily="18" charset="0"/>
                        </a:rPr>
                        <a:t>比较对象</a:t>
                      </a:r>
                      <a:endParaRPr lang="zh-CN" sz="2750" b="1" kern="100"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750" b="1" kern="100"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Times New Roman" panose="02020603050405020304" pitchFamily="18" charset="0"/>
                        </a:rPr>
                        <a:t>推理形式分类或语用手法的不同</a:t>
                      </a:r>
                      <a:endParaRPr lang="zh-CN" sz="2750" b="1" kern="100"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ct val="0"/>
                        </a:spcAft>
                      </a:pPr>
                      <a:r>
                        <a:rPr lang="zh-CN" sz="2750" b="1" kern="100"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Times New Roman" panose="02020603050405020304" pitchFamily="18" charset="0"/>
                        </a:rPr>
                        <a:t>区别特点</a:t>
                      </a:r>
                      <a:endParaRPr lang="zh-CN" sz="2750" b="1" kern="100"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310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750" b="1" kern="100"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Times New Roman" panose="02020603050405020304" pitchFamily="18" charset="0"/>
                        </a:rPr>
                        <a:t>第一组</a:t>
                      </a:r>
                      <a:endParaRPr lang="zh-CN" sz="2750" b="1" kern="100"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750" b="1" kern="100"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Times New Roman" panose="02020603050405020304" pitchFamily="18" charset="0"/>
                        </a:rPr>
                        <a:t>三段论</a:t>
                      </a:r>
                      <a:endParaRPr lang="zh-CN" sz="2750" b="1" kern="100"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altLang="en-US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330">
                <a:tc vMerge="1">
                  <a:txBody>
                    <a:bodyPr vert="horz" wrap="square"/>
                    <a:lstStyle/>
                    <a:p/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  <a:buNone/>
                      </a:pPr>
                      <a:r>
                        <a:rPr lang="zh-CN" sz="2750" b="1" kern="100"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Times New Roman" panose="02020603050405020304" pitchFamily="18" charset="0"/>
                          <a:sym typeface="+mn-ea"/>
                        </a:rPr>
                        <a:t>归纳推理</a:t>
                      </a:r>
                      <a:endParaRPr lang="zh-CN" altLang="en-US" sz="2750" b="1" kern="100"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cs typeface="Times New Roman" panose="02020603050405020304" pitchFamily="18" charset="0"/>
                        <a:sym typeface="+mn-ea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  <a:buNone/>
                      </a:pPr>
                      <a:endParaRPr lang="en-US" altLang="en-US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  <a:buNone/>
                      </a:pPr>
                      <a:endParaRPr lang="en-US" altLang="zh-CN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250781" y="469460"/>
            <a:ext cx="11409212" cy="966470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ill Sans MT" panose="020b0502020104020203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►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难点比较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：比较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三段论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与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归纳推理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类比推理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与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“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比喻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”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，思考其推理形式分类或语用手法的不同及区别特点，填写任务表。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3607660" y="3866911"/>
            <a:ext cx="2288540" cy="513080"/>
          </a:xfrm>
          <a:prstGeom prst="rect">
            <a:avLst/>
          </a:prstGeom>
        </p:spPr>
        <p:txBody>
          <a:bodyPr wrap="none" lIns="91435" tIns="45717" rIns="91435" bIns="45717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演绎推理形式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6095197" y="3313162"/>
            <a:ext cx="4980422" cy="1620520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35" b="0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rPr>
              <a:t>    </a:t>
            </a:r>
            <a:r>
              <a:rPr kumimoji="0" lang="en-US" altLang="zh-CN" sz="2435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435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是从</a:t>
            </a:r>
            <a:r>
              <a:rPr kumimoji="0" lang="zh-CN" altLang="zh-CN" sz="2435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一般到个别</a:t>
            </a:r>
            <a:r>
              <a:rPr kumimoji="0" lang="zh-CN" altLang="zh-CN" sz="2435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的推理；结论涉及的范围没有超出前提，前提真，结论一定真，是</a:t>
            </a:r>
            <a:r>
              <a:rPr kumimoji="0" lang="zh-CN" altLang="zh-CN" sz="2435" b="1" i="0" u="sng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必然性推理</a:t>
            </a:r>
            <a:r>
              <a:rPr kumimoji="0" lang="zh-CN" altLang="zh-CN" sz="2435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；不能增加新知。</a:t>
            </a:r>
            <a:endParaRPr kumimoji="0" lang="zh-CN" altLang="zh-CN" sz="2435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Courier New" panose="02070309020205020404" pitchFamily="49" charset="0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597748" y="5667161"/>
            <a:ext cx="2288540" cy="513080"/>
          </a:xfrm>
          <a:prstGeom prst="rect">
            <a:avLst/>
          </a:prstGeom>
        </p:spPr>
        <p:txBody>
          <a:bodyPr wrap="none" lIns="91435" tIns="45717" rIns="91435" bIns="45717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归纳推理形式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anose="02020603050405020304" pitchFamily="18" charset="0"/>
              <a:ea typeface="方正中等线简体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6095599" y="5140241"/>
            <a:ext cx="4922594" cy="1470660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50" b="0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01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方正中等线简体" pitchFamily="65" charset="-122"/>
                <a:cs typeface="Times New Roman" panose="02020603050405020304" pitchFamily="18" charset="0"/>
              </a:rPr>
              <a:t> </a:t>
            </a:r>
            <a:r>
              <a:rPr kumimoji="0" lang="zh-CN" altLang="zh-CN" sz="201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是从</a:t>
            </a:r>
            <a:r>
              <a:rPr kumimoji="0" lang="zh-CN" altLang="zh-CN" sz="201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个别到一般</a:t>
            </a:r>
            <a:r>
              <a:rPr kumimoji="0" lang="zh-CN" altLang="zh-CN" sz="201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的推理；抓住个性，推知共性；结论超出了前提，所以前提真，结论不一定真，是</a:t>
            </a:r>
            <a:r>
              <a:rPr kumimoji="0" lang="zh-CN" altLang="zh-CN" sz="2010" b="1" i="0" u="sng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或然性推理</a:t>
            </a:r>
            <a:r>
              <a:rPr kumimoji="0" lang="zh-CN" altLang="zh-CN" sz="201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；可以增加新知。</a:t>
            </a:r>
            <a:endParaRPr kumimoji="0" lang="zh-CN" altLang="zh-CN" sz="201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545954" y="714295"/>
          <a:ext cx="11158855" cy="5341620"/>
        </p:xfrm>
        <a:graphic>
          <a:graphicData uri="http://schemas.openxmlformats.org/drawingml/2006/table">
            <a:tbl>
              <a:tblPr/>
              <a:tblGrid>
                <a:gridCol w="1381760"/>
                <a:gridCol w="1736725"/>
                <a:gridCol w="3001010"/>
                <a:gridCol w="5039360"/>
              </a:tblGrid>
              <a:tr h="2729865">
                <a:tc rowSpan="2"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750" b="1" kern="100"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Times New Roman" panose="02020603050405020304" pitchFamily="18" charset="0"/>
                        </a:rPr>
                        <a:t>第二组</a:t>
                      </a:r>
                      <a:endParaRPr lang="zh-CN" sz="2750" b="1" kern="100"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750" b="1" kern="100"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Times New Roman" panose="02020603050405020304" pitchFamily="18" charset="0"/>
                        </a:rPr>
                        <a:t>类比推理</a:t>
                      </a:r>
                      <a:endParaRPr lang="zh-CN" sz="2750" b="1" kern="100"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7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7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1755">
                <a:tc vMerge="1">
                  <a:txBody>
                    <a:bodyPr vert="horz" wrap="square"/>
                    <a:lstStyle/>
                    <a:p/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r>
                        <a:rPr lang="zh-CN" sz="2750" b="1" kern="100">
                          <a:effectLst/>
                          <a:latin typeface="方正粗黑宋简体" panose="02000000000000000000" charset="-122"/>
                          <a:ea typeface="方正粗黑宋简体" panose="02000000000000000000" charset="-122"/>
                          <a:cs typeface="Times New Roman" panose="02020603050405020304" pitchFamily="18" charset="0"/>
                        </a:rPr>
                        <a:t>比喻</a:t>
                      </a:r>
                      <a:endParaRPr lang="zh-CN" sz="2750" b="1" kern="100">
                        <a:effectLst/>
                        <a:latin typeface="方正粗黑宋简体" panose="02000000000000000000" charset="-122"/>
                        <a:ea typeface="方正粗黑宋简体" panose="02000000000000000000" charset="-122"/>
                        <a:cs typeface="Times New Roman" panose="02020603050405020304" pitchFamily="18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7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en-US" altLang="zh-CN" sz="2750" kern="100">
                        <a:effectLst/>
                        <a:latin typeface="Times New Roman" panose="02020603050405020304" pitchFamily="18" charset="0"/>
                        <a:ea typeface="方正中等线简体" pitchFamily="65" charset="-122"/>
                        <a:cs typeface="Courier New" panose="02070309020205020404" pitchFamily="49" charset="0"/>
                      </a:endParaRPr>
                    </a:p>
                    <a:p>
                      <a:pPr marL="71755" algn="l">
                        <a:lnSpc>
                          <a:spcPct val="150000"/>
                        </a:lnSpc>
                        <a:spcAft>
                          <a:spcPct val="0"/>
                        </a:spcAft>
                      </a:pPr>
                      <a:endParaRPr lang="zh-CN" sz="275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64" marR="6856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3930681" y="1929317"/>
            <a:ext cx="2288540" cy="513080"/>
          </a:xfrm>
          <a:prstGeom prst="rect">
            <a:avLst/>
          </a:prstGeom>
        </p:spPr>
        <p:txBody>
          <a:bodyPr wrap="none" lIns="91435" tIns="45717" rIns="91435" bIns="45717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类比推理形式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>
            <a:off x="6782579" y="1067303"/>
            <a:ext cx="4922594" cy="2236470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是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从个别到另一个别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的推理；推理形式结构为由两个事物一个</a:t>
            </a:r>
            <a:r>
              <a:rPr kumimoji="0" lang="zh-CN" altLang="en-US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（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些</a:t>
            </a:r>
            <a:r>
              <a:rPr kumimoji="0" lang="zh-CN" altLang="en-US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+mn-cs"/>
              </a:rPr>
              <a:t>）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方面相似而推出它们另一方面也相似；是一种</a:t>
            </a:r>
            <a:r>
              <a:rPr kumimoji="0" lang="zh-CN" altLang="zh-CN" sz="2750" b="1" i="0" u="sng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或然性推理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；属于</a:t>
            </a:r>
            <a:r>
              <a:rPr kumimoji="0" lang="zh-CN" altLang="zh-CN" sz="2750" b="1" i="0" u="sng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逻辑思维技巧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。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3930504" y="4602490"/>
            <a:ext cx="2288540" cy="513080"/>
          </a:xfrm>
          <a:prstGeom prst="rect">
            <a:avLst/>
          </a:prstGeom>
        </p:spPr>
        <p:txBody>
          <a:bodyPr wrap="none" lIns="91435" tIns="45717" rIns="91435" bIns="45717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语言修辞手法</a:t>
            </a:r>
            <a:endParaRPr kumimoji="0" lang="zh-CN" altLang="en-US" sz="27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6782649" y="3952503"/>
            <a:ext cx="4922594" cy="1812925"/>
          </a:xfrm>
          <a:prstGeom prst="rect">
            <a:avLst/>
          </a:prstGeom>
        </p:spPr>
        <p:txBody>
          <a:bodyPr wrap="square" lIns="121863" tIns="60931" rIns="121863" bIns="60931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highlight>
                  <a:srgbClr val="FFFF00"/>
                </a:highlight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主要是修辞的效果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，目的在于凸显某方面的内容或表达生动形象的效果；属于</a:t>
            </a:r>
            <a:r>
              <a:rPr kumimoji="0" lang="zh-CN" altLang="zh-CN" sz="2750" b="1" i="0" u="sng" strike="noStrike" kern="100" cap="none" spc="0" normalizeH="0" baseline="0" noProof="0">
                <a:ln>
                  <a:noFill/>
                </a:ln>
                <a:solidFill>
                  <a:srgbClr val="1F2DA8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语言表达技巧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Times New Roman" panose="02020603050405020304" pitchFamily="18" charset="0"/>
              </a:rPr>
              <a:t>。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93395" y="840105"/>
            <a:ext cx="11381105" cy="51619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45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①楚人以晏子短，楚人为小门于大门之侧而延晏子。晏子不入，曰：“使狗国者从狗门入，今臣使楚，不当从此门入。”   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晏子使楚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）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 </a:t>
            </a:r>
            <a:r>
              <a:rPr lang="zh-CN" altLang="en-US" sz="36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必要条件的假言推理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只有出使狗国，才会从狗门入；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我是出使到楚国来（非出使狗国）；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所以，我不从狗门入。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4"/>
            </p:custDataLst>
          </p:nvPr>
        </p:nvGrpSpPr>
        <p:grpSpPr>
          <a:xfrm>
            <a:off x="236372" y="-70068"/>
            <a:ext cx="8646696" cy="1014730"/>
            <a:chOff x="477672" y="427137"/>
            <a:chExt cx="8646696" cy="1014730"/>
          </a:xfrm>
        </p:grpSpPr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1246449" y="427137"/>
              <a:ext cx="7877919" cy="1014730"/>
            </a:xfrm>
            <a:prstGeom prst="rect">
              <a:avLst/>
            </a:prstGeom>
            <a:noFill/>
            <a:effectLst>
              <a:reflection blurRad="6350" stA="50000" endA="300" endPos="55000" dir="5400000" sy="-100000" algn="bl" rotWithShape="0"/>
            </a:effectLst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4000" b="1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二、合作探究（</a:t>
              </a:r>
              <a:r>
                <a:rPr lang="zh-CN" altLang="en-US" sz="3200" b="1">
                  <a:solidFill>
                    <a:schemeClr val="tx1"/>
                  </a:solidFill>
                  <a:latin typeface="方正粗黑宋简体" panose="02000000000000000000" charset="-122"/>
                  <a:ea typeface="方正粗黑宋简体" panose="02000000000000000000" charset="-122"/>
                </a:rPr>
                <a:t>课本练习题</a:t>
              </a:r>
              <a:r>
                <a:rPr lang="zh-CN" altLang="en-US" sz="4000" b="1">
                  <a:solidFill>
                    <a:srgbClr val="C00000"/>
                  </a:solidFill>
                  <a:latin typeface="方正粗黑宋简体" panose="02000000000000000000" charset="-122"/>
                  <a:ea typeface="方正粗黑宋简体" panose="02000000000000000000" charset="-122"/>
                  <a:sym typeface="+mn-ea"/>
                </a:rPr>
                <a:t>）</a:t>
              </a:r>
              <a:endPara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endParaRPr>
            </a:p>
          </p:txBody>
        </p:sp>
        <p:sp>
          <p:nvSpPr>
            <p:cNvPr id="2" name="菱形 1"/>
            <p:cNvSpPr/>
            <p:nvPr>
              <p:custDataLst>
                <p:tags r:id="rId6"/>
              </p:custDataLst>
            </p:nvPr>
          </p:nvSpPr>
          <p:spPr>
            <a:xfrm>
              <a:off x="477672" y="627797"/>
              <a:ext cx="832513" cy="709684"/>
            </a:xfrm>
            <a:prstGeom prst="diamond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292735" y="358775"/>
            <a:ext cx="11654790" cy="58108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 fontAlgn="auto">
              <a:lnSpc>
                <a:spcPts val="446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河中石兽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中的老河兵凭借自己的丰富经验，判断出石兽在上游。但有人认为老河兵即使没有相应的河道经验，也能够通过已知的情况推理出同样的结论，因为课文第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</a:rPr>
              <a:t>段交代了：“求石兽于水中，竟不可得。以为顺流下矣，棹数小舟，曳铁钯，寻十余里无迹。”如果这段话语序无误的话，说明一开始就在原地找过了，然后又到下游找，都没有找到，那石兽还能在哪儿呢？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460"/>
              </a:lnSpc>
            </a:pPr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明确   </a:t>
            </a: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这是一个不相容的选言推理：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460"/>
              </a:lnSpc>
            </a:pP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石兽要么在上游，要么在原地，要么在下游；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46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不在原地，也不在下游；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46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       所以，石兽在上游。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733665" y="3742055"/>
            <a:ext cx="2117725" cy="6451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</a:rPr>
              <a:t>不可同真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502285" y="510540"/>
            <a:ext cx="11156315" cy="53314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45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红楼梦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64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回，贾宝玉得知林黛玉在私室内用瓜果私祭时想：“但我此刻走去，见他伤感，必极力劝解，又怕他烦恼郁结于心；若不去，又恐他过于伤感，无人劝止。两件皆足致疾。”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明确   这是一个比较特殊的演绎推理，叫</a:t>
            </a:r>
            <a:r>
              <a:rPr lang="zh-CN" altLang="en-US" sz="32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二难推理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 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如果我去林妹妹处，足以致疾；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如果我不去林妹妹处，足以致疾；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我要么去，要么不去，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454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总之，皆足以致疾。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505460" y="411480"/>
            <a:ext cx="11226165" cy="53644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51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④大概是物以稀为贵罢。北京的白菜运往浙江，便用红头绳系住菜根，倒挂在水果店头，尊为“胶菜” ；福建野生着的芦荟，一到北京就请进温室，且美其名曰“龙舌兰” 。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51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                                                          （鲁迅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藤野先生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ts val="514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明确   </a:t>
            </a:r>
            <a:r>
              <a:rPr lang="zh-CN" altLang="en-US" sz="3600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不完全归纳推理</a:t>
            </a:r>
            <a:endParaRPr lang="zh-CN" altLang="en-US" sz="36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auto">
              <a:lnSpc>
                <a:spcPts val="514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前提：</a:t>
            </a: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北京的白菜运往浙江被尊为“胶菜”，</a:t>
            </a:r>
            <a:endParaRPr lang="zh-CN" altLang="en-US" sz="36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auto">
              <a:lnSpc>
                <a:spcPts val="514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en-US" altLang="zh-CN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  </a:t>
            </a: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福建野生的芦荟就美其名曰“龙舌兰”。</a:t>
            </a:r>
            <a:endParaRPr lang="zh-CN" altLang="en-US" sz="36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auto">
              <a:lnSpc>
                <a:spcPts val="5140"/>
              </a:lnSpc>
            </a:pPr>
            <a:r>
              <a:rPr lang="zh-CN" altLang="en-US" sz="36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结论：</a:t>
            </a:r>
            <a:r>
              <a:rPr lang="zh-CN" altLang="en-US" sz="3600" b="1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物以稀为贵</a:t>
            </a:r>
            <a:endParaRPr lang="zh-CN" altLang="en-US" sz="3600" b="1">
              <a:solidFill>
                <a:schemeClr val="tx1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340360" y="618490"/>
            <a:ext cx="11377295" cy="50565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 fontAlgn="auto">
              <a:lnSpc>
                <a:spcPts val="484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⑤臣诚知不如徐公美。臣之妻私臣，臣之妾畏臣，臣之客欲有求于臣，皆以美于徐公。今齐地方千里，百二十城，宫妇左右莫不私王，朝廷之臣莫不畏王，四境之内莫不有求于王：由此观之，王之蔽甚矣。（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邹忌讽齐王纳谏</a:t>
            </a: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840"/>
              </a:lnSpc>
            </a:pP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明确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类比推理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840"/>
              </a:lnSpc>
            </a:pP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前提：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臣之妻私臣，臣之妾畏臣，臣之客欲有求于臣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840"/>
              </a:lnSpc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宫妇左右莫不私王，朝廷之臣莫不畏王，四境之内莫不有求于王</a:t>
            </a:r>
            <a:endParaRPr lang="zh-CN" altLang="en-US" sz="28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 fontAlgn="auto">
              <a:lnSpc>
                <a:spcPts val="4840"/>
              </a:lnSpc>
            </a:pPr>
            <a:r>
              <a:rPr lang="zh-CN" altLang="en-US" sz="3200" b="1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</a:rPr>
              <a:t>结论：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“皆以美于徐公”类比“王之蔽甚矣”。</a:t>
            </a:r>
            <a:endParaRPr lang="zh-CN" altLang="en-US" sz="32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215900" y="133985"/>
            <a:ext cx="11603990" cy="6590665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0113" name="矩形 7"/>
          <p:cNvSpPr/>
          <p:nvPr>
            <p:custDataLst>
              <p:tags r:id="rId3"/>
            </p:custDataLst>
          </p:nvPr>
        </p:nvSpPr>
        <p:spPr>
          <a:xfrm>
            <a:off x="383896" y="1241753"/>
            <a:ext cx="11424331" cy="4563745"/>
          </a:xfrm>
          <a:prstGeom prst="rect">
            <a:avLst/>
          </a:prstGeom>
          <a:noFill/>
          <a:ln w="9525">
            <a:noFill/>
          </a:ln>
        </p:spPr>
        <p:txBody>
          <a:bodyPr lIns="121863" tIns="60931" rIns="121863" bIns="60931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750" b="1">
                <a:latin typeface="Times New Roman" panose="02020603050405020304" pitchFamily="18" charset="0"/>
                <a:ea typeface="方正中等线简体" pitchFamily="65" charset="-122"/>
              </a:rPr>
              <a:t>1.</a:t>
            </a:r>
            <a:r>
              <a:rPr lang="zh-CN" altLang="zh-CN" sz="2750" b="1">
                <a:latin typeface="Times New Roman" panose="02020603050405020304" pitchFamily="18" charset="0"/>
                <a:ea typeface="方正中等线简体" pitchFamily="65" charset="-122"/>
              </a:rPr>
              <a:t>阅读下面的诗歌，思考诗歌中的逻辑推理形式，概括其推理过程。</a:t>
            </a:r>
            <a:endParaRPr lang="zh-CN" altLang="zh-CN" sz="2750" b="1">
              <a:latin typeface="宋体" panose="02010600030101010101" pitchFamily="2" charset="-122"/>
              <a:ea typeface="方正中等线简体" pitchFamily="65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750" b="1">
                <a:latin typeface="楷体" panose="02010609060101010101" charset="-122"/>
                <a:ea typeface="楷体" panose="02010609060101010101" charset="-122"/>
              </a:rPr>
              <a:t>欲寄君衣君不还，不寄君衣君又寒，寄与不寄间，妾身千万难。</a:t>
            </a:r>
            <a:endParaRPr lang="en-US" altLang="zh-CN" sz="2750" b="1">
              <a:latin typeface="楷体" panose="02010609060101010101" charset="-122"/>
              <a:ea typeface="楷体" panose="02010609060101010101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750"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zh-CN" sz="2750">
                <a:latin typeface="Times New Roman" panose="02020603050405020304" pitchFamily="18" charset="0"/>
                <a:ea typeface="宋体" panose="02010600030101010101" pitchFamily="2" charset="-122"/>
              </a:rPr>
              <a:t>姚燧《凭阑人</a:t>
            </a:r>
            <a:r>
              <a:rPr lang="en-US" altLang="zh-CN" sz="2750">
                <a:latin typeface="Times New Roman" panose="02020603050405020304" pitchFamily="18" charset="0"/>
                <a:ea typeface="Courier New" panose="02070309020205020404" pitchFamily="49" charset="0"/>
              </a:rPr>
              <a:t>·</a:t>
            </a:r>
            <a:r>
              <a:rPr lang="zh-CN" altLang="zh-CN" sz="2750">
                <a:latin typeface="Times New Roman" panose="02020603050405020304" pitchFamily="18" charset="0"/>
                <a:ea typeface="宋体" panose="02010600030101010101" pitchFamily="2" charset="-122"/>
              </a:rPr>
              <a:t>寄征衣》</a:t>
            </a:r>
            <a:r>
              <a:rPr lang="zh-CN" altLang="en-US" sz="2750"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zh-CN" sz="275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750" b="1">
                <a:latin typeface="Times New Roman" panose="02020603050405020304" pitchFamily="18" charset="0"/>
                <a:ea typeface="方正中等线简体" pitchFamily="65" charset="-122"/>
              </a:rPr>
              <a:t>（</a:t>
            </a:r>
            <a:r>
              <a:rPr lang="en-US" altLang="zh-CN" sz="2750" b="1">
                <a:latin typeface="Times New Roman" panose="02020603050405020304" pitchFamily="18" charset="0"/>
                <a:ea typeface="方正中等线简体" pitchFamily="65" charset="-122"/>
              </a:rPr>
              <a:t>1</a:t>
            </a:r>
            <a:r>
              <a:rPr lang="zh-CN" altLang="en-US" sz="2750" b="1">
                <a:latin typeface="Times New Roman" panose="02020603050405020304" pitchFamily="18" charset="0"/>
                <a:ea typeface="方正中等线简体" pitchFamily="65" charset="-122"/>
              </a:rPr>
              <a:t>）</a:t>
            </a:r>
            <a:r>
              <a:rPr lang="zh-CN" altLang="zh-CN" sz="2750" b="1">
                <a:latin typeface="Times New Roman" panose="02020603050405020304" pitchFamily="18" charset="0"/>
                <a:ea typeface="方正中等线简体" pitchFamily="65" charset="-122"/>
              </a:rPr>
              <a:t>逻辑推理形式：</a:t>
            </a:r>
            <a:r>
              <a:rPr lang="en-US" altLang="zh-CN" sz="2750" b="1">
                <a:latin typeface="Times New Roman" panose="02020603050405020304" pitchFamily="18" charset="0"/>
                <a:ea typeface="方正中等线简体" pitchFamily="65" charset="-122"/>
              </a:rPr>
              <a:t>_________</a:t>
            </a:r>
            <a:endParaRPr lang="zh-CN" altLang="zh-CN" sz="275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750" b="1">
                <a:latin typeface="Times New Roman" panose="02020603050405020304" pitchFamily="18" charset="0"/>
                <a:ea typeface="方正中等线简体" pitchFamily="65" charset="-122"/>
              </a:rPr>
              <a:t>（</a:t>
            </a:r>
            <a:r>
              <a:rPr lang="en-US" altLang="zh-CN" sz="2750" b="1">
                <a:latin typeface="Times New Roman" panose="02020603050405020304" pitchFamily="18" charset="0"/>
                <a:ea typeface="方正中等线简体" pitchFamily="65" charset="-122"/>
              </a:rPr>
              <a:t>2</a:t>
            </a:r>
            <a:r>
              <a:rPr lang="zh-CN" altLang="en-US" sz="2750" b="1">
                <a:latin typeface="Times New Roman" panose="02020603050405020304" pitchFamily="18" charset="0"/>
                <a:ea typeface="方正中等线简体" pitchFamily="65" charset="-122"/>
              </a:rPr>
              <a:t>）</a:t>
            </a:r>
            <a:r>
              <a:rPr lang="zh-CN" altLang="zh-CN" sz="2750" b="1">
                <a:latin typeface="Times New Roman" panose="02020603050405020304" pitchFamily="18" charset="0"/>
                <a:ea typeface="方正中等线简体" pitchFamily="65" charset="-122"/>
              </a:rPr>
              <a:t>概括推理过程：</a:t>
            </a:r>
            <a:endParaRPr lang="en-US" altLang="zh-CN" sz="2750" b="1">
              <a:latin typeface="Times New Roman" panose="02020603050405020304" pitchFamily="18" charset="0"/>
              <a:ea typeface="方正中等线简体" pitchFamily="65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750">
                <a:latin typeface="Times New Roman" panose="02020603050405020304" pitchFamily="18" charset="0"/>
                <a:ea typeface="方正中等线简体" pitchFamily="65" charset="-122"/>
              </a:rPr>
              <a:t>______________________________________________</a:t>
            </a:r>
            <a:endParaRPr lang="en-US" altLang="zh-CN" sz="2750">
              <a:latin typeface="Times New Roman" panose="02020603050405020304" pitchFamily="18" charset="0"/>
              <a:ea typeface="方正中等线简体" pitchFamily="65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750">
                <a:latin typeface="Times New Roman" panose="02020603050405020304" pitchFamily="18" charset="0"/>
                <a:ea typeface="方正中等线简体" pitchFamily="65" charset="-122"/>
              </a:rPr>
              <a:t>______________________________________________</a:t>
            </a:r>
            <a:r>
              <a:rPr lang="en-US" altLang="zh-CN" sz="2750" u="sng">
                <a:latin typeface="Times New Roman" panose="02020603050405020304" pitchFamily="18" charset="0"/>
                <a:ea typeface="方正中等线简体" pitchFamily="65" charset="-122"/>
              </a:rPr>
              <a:t>  </a:t>
            </a:r>
            <a:endParaRPr lang="zh-CN" altLang="zh-CN" sz="2750">
              <a:latin typeface="宋体" panose="02010600030101010101" pitchFamily="2" charset="-122"/>
              <a:ea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83347" y="4310119"/>
            <a:ext cx="10987583" cy="1390015"/>
          </a:xfrm>
          <a:prstGeom prst="rect">
            <a:avLst/>
          </a:prstGeom>
        </p:spPr>
        <p:txBody>
          <a:bodyPr lIns="121863" tIns="60931" rIns="121863" bIns="60931">
            <a:spAutoFit/>
          </a:bodyPr>
          <a:lstStyle/>
          <a:p>
            <a:pPr marL="0" marR="0" lvl="0" indent="0" algn="just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如果寄征衣，你就不会回家，非我所愿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如果不寄，你会受寒，非我所愿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或者寄征衣，或者不寄征衣</a:t>
            </a:r>
            <a:r>
              <a:rPr kumimoji="0" lang="en-US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kumimoji="0" lang="zh-CN" altLang="zh-CN" sz="275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总之，不能如愿。</a:t>
            </a:r>
            <a:endParaRPr kumimoji="0" lang="zh-CN" altLang="zh-CN" sz="275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3834415" y="3266999"/>
            <a:ext cx="1604010" cy="520700"/>
          </a:xfrm>
          <a:prstGeom prst="rect">
            <a:avLst/>
          </a:prstGeom>
        </p:spPr>
        <p:txBody>
          <a:bodyPr wrap="none" lIns="91435" tIns="45717" rIns="91435" bIns="45717">
            <a:sp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二难推理</a:t>
            </a:r>
            <a:endParaRPr kumimoji="0" lang="zh-CN" altLang="zh-CN" sz="2800" b="1" i="0" u="none" strike="noStrike" kern="1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0116" name="文本框 8"/>
          <p:cNvSpPr txBox="1"/>
          <p:nvPr>
            <p:custDataLst>
              <p:tags r:id="rId6"/>
            </p:custDataLst>
          </p:nvPr>
        </p:nvSpPr>
        <p:spPr>
          <a:xfrm>
            <a:off x="1677670" y="300990"/>
            <a:ext cx="2788285" cy="705485"/>
          </a:xfrm>
          <a:prstGeom prst="rect">
            <a:avLst/>
          </a:prstGeom>
          <a:solidFill>
            <a:srgbClr val="977548"/>
          </a:solidFill>
          <a:ln w="9525" cap="flat" cmpd="sng">
            <a:solidFill>
              <a:srgbClr val="977548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35" tIns="45717" rIns="91435" bIns="45717" anchor="t" anchorCtr="0">
            <a:spAutoFit/>
          </a:bodyPr>
          <a:lstStyle/>
          <a:p>
            <a:pPr algn="ctr"/>
            <a:r>
              <a:rPr lang="zh-CN" altLang="en-US" sz="4000" b="1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即时小练</a:t>
            </a:r>
            <a:endParaRPr lang="zh-CN" altLang="en-US" sz="4000" b="1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0" y="168910"/>
            <a:ext cx="11898630" cy="60007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</a:t>
            </a:r>
            <a:r>
              <a:rPr lang="zh-CN" altLang="en-US" sz="4000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常见的三种推理形式</a:t>
            </a:r>
            <a:endParaRPr lang="zh-CN" altLang="en-US" sz="4000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（一）</a:t>
            </a:r>
            <a:r>
              <a:rPr lang="zh-CN" altLang="en-US" sz="3600" b="1" u="sng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演绎推理</a:t>
            </a: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zh-CN" altLang="en-US" sz="36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从一般推出个别</a:t>
            </a: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三段论推理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②假言推理</a:t>
            </a:r>
            <a:r>
              <a:rPr lang="en-US" altLang="zh-CN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③选言推理  ④二难推理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</a:t>
            </a:r>
            <a:r>
              <a:rPr lang="zh-CN" altLang="en-US" sz="3600" b="1" u="sng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归纳推理</a:t>
            </a: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从个别推出一般</a:t>
            </a: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①完全归纳推理    ②不完全归纳推理</a:t>
            </a:r>
            <a:endParaRPr lang="zh-CN" altLang="en-US" sz="36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</a:t>
            </a:r>
            <a:r>
              <a:rPr lang="zh-CN" altLang="en-US" sz="3600" b="1" u="sng">
                <a:solidFill>
                  <a:schemeClr val="bg2">
                    <a:lumMod val="25000"/>
                  </a:schemeClr>
                </a:solidFill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类比推理</a:t>
            </a: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zh-CN" altLang="en-US" sz="3600" b="1" u="sng">
                <a:solidFill>
                  <a:srgbClr val="1F2DA8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从一个个别到另一个个别</a:t>
            </a:r>
            <a:r>
              <a:rPr lang="zh-CN" altLang="en-US" sz="3600" b="1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3600" b="1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9569" name="内容占位符 2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011241" y="225618"/>
            <a:ext cx="3829948" cy="645044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 anchorCtr="0"/>
          <a:lstStyle/>
          <a:p>
            <a:pPr defTabSz="914400">
              <a:spcBef>
                <a:spcPct val="20000"/>
              </a:spcBef>
              <a:buFont typeface="Arial" panose="020b0604020202020204" pitchFamily="34" charset="0"/>
            </a:pPr>
            <a:endParaRPr lang="zh-CN" altLang="en-US" sz="3385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538" name="文本框 1"/>
          <p:cNvSpPr txBox="1"/>
          <p:nvPr>
            <p:custDataLst>
              <p:tags r:id="rId4"/>
            </p:custDataLst>
          </p:nvPr>
        </p:nvSpPr>
        <p:spPr>
          <a:xfrm>
            <a:off x="618490" y="3969385"/>
            <a:ext cx="11266170" cy="1782445"/>
          </a:xfrm>
          <a:prstGeom prst="rect">
            <a:avLst/>
          </a:prstGeom>
          <a:noFill/>
          <a:ln w="28575">
            <a:solidFill>
              <a:schemeClr val="tx1"/>
            </a:solidFill>
            <a:prstDash val="sysDot"/>
          </a:ln>
        </p:spPr>
        <p:txBody>
          <a:bodyPr wrap="square" lIns="91435" tIns="45717" rIns="91435" bIns="45717" anchor="t" anchorCtr="0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如果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我将死在错误之神面前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真话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，就不能在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真理之神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面前杀掉他</a:t>
            </a:r>
            <a:endParaRPr kumimoji="0" lang="zh-CN" altLang="en-US" sz="275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如果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我将死在错误之神面前</a:t>
            </a:r>
            <a:r>
              <a:rPr kumimoji="0" lang="en-US" altLang="zh-CN" sz="275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假话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，就不能在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rgbClr val="1D41D5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错误之神</a:t>
            </a: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面前杀掉他</a:t>
            </a:r>
            <a:endParaRPr kumimoji="0" lang="zh-CN" altLang="en-US" sz="275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要么不能在真理之神面前杀掉他，要么不能在错误之神面前杀掉他</a:t>
            </a:r>
            <a:endParaRPr kumimoji="0" lang="zh-CN" altLang="en-US" sz="275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5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所以，岛上的人不能杀掉他</a:t>
            </a:r>
            <a:endParaRPr kumimoji="0" lang="zh-CN" altLang="en-US" sz="275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chemeClr val="bg2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109571" name="文本框 1"/>
          <p:cNvSpPr txBox="1"/>
          <p:nvPr>
            <p:custDataLst>
              <p:tags r:id="rId5"/>
            </p:custDataLst>
          </p:nvPr>
        </p:nvSpPr>
        <p:spPr>
          <a:xfrm>
            <a:off x="379730" y="800735"/>
            <a:ext cx="11217910" cy="2628900"/>
          </a:xfrm>
          <a:prstGeom prst="rect">
            <a:avLst/>
          </a:prstGeom>
          <a:noFill/>
          <a:ln w="9525">
            <a:noFill/>
          </a:ln>
        </p:spPr>
        <p:txBody>
          <a:bodyPr wrap="square" lIns="91435" tIns="45717" rIns="91435" bIns="45717" anchor="t" anchorCtr="0">
            <a:spAutoFit/>
          </a:bodyPr>
          <a:lstStyle/>
          <a:p>
            <a:r>
              <a:rPr lang="en-US" altLang="zh-CN" sz="275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750" b="1">
                <a:latin typeface="楷体" panose="02010609060101010101" charset="-122"/>
                <a:ea typeface="楷体" panose="02010609060101010101" charset="-122"/>
              </a:rPr>
              <a:t>从前，一个孤岛上有一个奇怪的风俗：凡是漂流到这个岛上的外乡人都要作为祭品被杀掉，但允许被杀得人在临死前说一句话，然后由这个岛上的长老判定这句话是真的还是假的。如果说的是真话，则将这个外乡人在真理之神面前杀掉；如果说的是假话，则将他在错误之神面前杀掉。有一天，一位哲学家漂流到了这个岛上，他说了一句话，使得岛上的人没有办法杀掉他。该哲学家说了什么话呢？</a:t>
            </a:r>
            <a:endParaRPr lang="zh-CN" altLang="en-US" sz="275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8174354" y="3429652"/>
            <a:ext cx="3122930" cy="383540"/>
          </a:xfrm>
          <a:prstGeom prst="rect">
            <a:avLst/>
          </a:prstGeom>
          <a:noFill/>
        </p:spPr>
        <p:txBody>
          <a:bodyPr wrap="none" lIns="91435" tIns="45717" rIns="91435" bIns="45717" rtlCol="0" anchor="t">
            <a:spAutoFit/>
          </a:bodyPr>
          <a:lstStyle/>
          <a:p>
            <a:pPr marR="0" defTabSz="457200">
              <a:buClrTx/>
              <a:buSzTx/>
              <a:buFontTx/>
              <a:defRPr/>
            </a:pPr>
            <a:r>
              <a:rPr kumimoji="0" lang="en-US" altLang="zh-CN" sz="1905" b="1" u="sng" kern="1200" cap="none" spc="0" normalizeH="0" baseline="0" noProof="0">
                <a:ln w="28575">
                  <a:solidFill>
                    <a:schemeClr val="tx1"/>
                  </a:solidFill>
                </a:ln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</a:t>
            </a:r>
            <a:endParaRPr kumimoji="0" lang="en-US" altLang="zh-CN" sz="1905" b="1" u="sng" kern="1200" cap="none" spc="0" normalizeH="0" baseline="0" noProof="0">
              <a:ln w="28575">
                <a:solidFill>
                  <a:schemeClr val="tx1"/>
                </a:solidFill>
              </a:ln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7654" name="TextBox 5"/>
          <p:cNvSpPr/>
          <p:nvPr>
            <p:custDataLst>
              <p:tags r:id="rId7"/>
            </p:custDataLst>
          </p:nvPr>
        </p:nvSpPr>
        <p:spPr>
          <a:xfrm>
            <a:off x="8030119" y="3287697"/>
            <a:ext cx="4918459" cy="45910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 anchorCtr="0">
            <a:spAutoFit/>
          </a:bodyPr>
          <a:lstStyle/>
          <a:p>
            <a:pPr defTabSz="914400">
              <a:buSzTx/>
              <a:buFont typeface="Arial" panose="020b0604020202020204" pitchFamily="34" charset="0"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我将死在错误之神面前。</a:t>
            </a:r>
            <a:endParaRPr lang="zh-CN" altLang="en-US" sz="2400" b="1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554990" y="278765"/>
            <a:ext cx="54819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根据语境，写出结论级推理过程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9572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0236200" y="12674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/>
      <p:bldP spid="276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椭圆 11"/>
          <p:cNvSpPr/>
          <p:nvPr>
            <p:custDataLst>
              <p:tags r:id="rId4"/>
            </p:custDataLst>
          </p:nvPr>
        </p:nvSpPr>
        <p:spPr>
          <a:xfrm>
            <a:off x="3424238" y="952500"/>
            <a:ext cx="5343525" cy="5343525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 flipH="1">
            <a:off x="7705382" y="2971245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H="1">
            <a:off x="8353253" y="2366779"/>
            <a:ext cx="0" cy="2084965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137" y="5039955"/>
            <a:ext cx="154740" cy="421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137" y="1383392"/>
            <a:ext cx="2379590" cy="2379590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4410038" y="1232217"/>
            <a:ext cx="1489710" cy="47840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wrap="none" lIns="68559" tIns="34280" rIns="68559" bIns="3428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8800" b="0" i="0" u="none" strike="noStrike" cap="none" spc="450" normalizeH="0" baseline="0">
                <a:ln>
                  <a:noFill/>
                </a:ln>
                <a:solidFill>
                  <a:srgbClr val="4A667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defRPr>
            </a:lvl1pPr>
          </a:lstStyle>
          <a:p>
            <a:r>
              <a:rPr lang="zh-CN" altLang="en-US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演绎推理</a:t>
            </a:r>
            <a:endParaRPr lang="zh-CN" altLang="en-US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730" y="4824730"/>
            <a:ext cx="2033270" cy="203327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296519" y="342900"/>
            <a:ext cx="11598963" cy="617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94B0C2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0" name="椭圆 9"/>
          <p:cNvSpPr/>
          <p:nvPr>
            <p:custDataLst>
              <p:tags r:id="rId5"/>
            </p:custDataLst>
          </p:nvPr>
        </p:nvSpPr>
        <p:spPr>
          <a:xfrm>
            <a:off x="6640452" y="2003634"/>
            <a:ext cx="188714" cy="188714"/>
          </a:xfrm>
          <a:prstGeom prst="ellipse">
            <a:avLst/>
          </a:prstGeom>
          <a:solidFill>
            <a:srgbClr val="94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640452" y="3822930"/>
            <a:ext cx="188714" cy="188714"/>
          </a:xfrm>
          <a:prstGeom prst="ellipse">
            <a:avLst/>
          </a:prstGeom>
          <a:solidFill>
            <a:srgbClr val="94B0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296545" y="836930"/>
            <a:ext cx="11439525" cy="25228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ts val="4740"/>
              </a:lnSpc>
            </a:pPr>
            <a:r>
              <a:rPr lang="zh-CN" altLang="en-US" sz="3600" b="1" u="sng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演绎推理</a:t>
            </a:r>
            <a:endParaRPr lang="zh-CN" altLang="en-US" sz="3600" b="1" u="sng">
              <a:solidFill>
                <a:srgbClr val="1D41D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auto">
              <a:lnSpc>
                <a:spcPts val="4740"/>
              </a:lnSpc>
            </a:pPr>
            <a:r>
              <a:rPr lang="en-US" altLang="zh-CN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由</a:t>
            </a:r>
            <a:r>
              <a:rPr lang="zh-CN" altLang="en-US" sz="36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一般性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前提推出</a:t>
            </a:r>
            <a:r>
              <a:rPr lang="zh-CN" altLang="en-US" sz="3600" b="1" u="sng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特殊性（个别性）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结论的推理。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fontAlgn="auto">
              <a:lnSpc>
                <a:spcPts val="4740"/>
              </a:lnSpc>
            </a:pPr>
            <a:r>
              <a:rPr lang="en-US" altLang="zh-CN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演绎推理要得到必然真的结论，必须具备前提真实和形式正确两个条件。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375920" y="3917315"/>
            <a:ext cx="11439525" cy="122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ts val="4440"/>
              </a:lnSpc>
              <a:buClrTx/>
              <a:buSzTx/>
              <a:buFontTx/>
            </a:pPr>
            <a:r>
              <a:rPr lang="zh-CN" altLang="en-US" sz="3600" b="1" u="sng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表现形式</a:t>
            </a:r>
            <a:endParaRPr lang="zh-CN" altLang="en-US" sz="3600" b="1" u="sng">
              <a:solidFill>
                <a:srgbClr val="1D41D5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algn="just" fontAlgn="auto">
              <a:lnSpc>
                <a:spcPts val="4440"/>
              </a:lnSpc>
            </a:pP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     有三段论、假言推理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、选言推理，二难推理</a:t>
            </a:r>
            <a:r>
              <a:rPr lang="zh-CN" altLang="en-US" sz="3600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等形式。</a:t>
            </a:r>
            <a:endParaRPr lang="zh-CN" altLang="en-US" sz="3600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3" name="文本框 2"/>
          <p:cNvSpPr/>
          <p:nvPr>
            <p:custDataLst>
              <p:tags r:id="rId3"/>
            </p:custDataLst>
          </p:nvPr>
        </p:nvSpPr>
        <p:spPr>
          <a:xfrm>
            <a:off x="827692" y="292117"/>
            <a:ext cx="6942619" cy="66040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 anchorCtr="0">
            <a:spAutoFit/>
          </a:bodyPr>
          <a:lstStyle/>
          <a:p>
            <a:pPr defTabSz="863600"/>
            <a:r>
              <a:rPr lang="zh-CN" altLang="en-US" sz="3705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演绎推理（一般到个别）</a:t>
            </a:r>
            <a:endParaRPr lang="zh-CN" altLang="en-US" sz="3705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4034" name="文本框 3"/>
          <p:cNvSpPr/>
          <p:nvPr>
            <p:custDataLst>
              <p:tags r:id="rId4"/>
            </p:custDataLst>
          </p:nvPr>
        </p:nvSpPr>
        <p:spPr>
          <a:xfrm>
            <a:off x="776996" y="952770"/>
            <a:ext cx="10470203" cy="155765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 anchorCtr="0">
            <a:spAutoFit/>
          </a:bodyPr>
          <a:lstStyle/>
          <a:p>
            <a:pPr marL="431800" indent="-431800" defTabSz="863600">
              <a:buFont typeface="Wingdings" panose="05000000000000000000" pitchFamily="2" charset="2"/>
              <a:buChar char="u"/>
            </a:pPr>
            <a:r>
              <a:rPr lang="zh-CN" altLang="en-US" sz="3175" b="1">
                <a:latin typeface="黑体" panose="02010609060101010101" charset="-122"/>
                <a:ea typeface="黑体" panose="02010609060101010101" charset="-122"/>
              </a:rPr>
              <a:t>物以稀为贵，</a:t>
            </a:r>
            <a:endParaRPr lang="zh-CN" altLang="en-US" sz="3175" b="1">
              <a:latin typeface="黑体" panose="02010609060101010101" charset="-122"/>
              <a:ea typeface="黑体" panose="02010609060101010101" charset="-122"/>
            </a:endParaRPr>
          </a:p>
          <a:p>
            <a:pPr marL="431800" indent="-431800" defTabSz="863600">
              <a:buFont typeface="Wingdings" panose="05000000000000000000" pitchFamily="2" charset="2"/>
              <a:buChar char="u"/>
            </a:pPr>
            <a:r>
              <a:rPr lang="zh-CN" altLang="en-US" sz="3175" b="1">
                <a:latin typeface="黑体" panose="02010609060101010101" charset="-122"/>
                <a:ea typeface="黑体" panose="02010609060101010101" charset="-122"/>
              </a:rPr>
              <a:t>白菜是物，</a:t>
            </a:r>
            <a:endParaRPr lang="zh-CN" altLang="en-US" sz="3175" b="1">
              <a:latin typeface="黑体" panose="02010609060101010101" charset="-122"/>
              <a:ea typeface="黑体" panose="02010609060101010101" charset="-122"/>
            </a:endParaRPr>
          </a:p>
          <a:p>
            <a:pPr marL="431800" indent="-431800" defTabSz="863600">
              <a:buFont typeface="Wingdings" panose="05000000000000000000" pitchFamily="2" charset="2"/>
              <a:buChar char="u"/>
            </a:pPr>
            <a:r>
              <a:rPr lang="zh-CN" altLang="en-US" sz="3175" b="1">
                <a:latin typeface="黑体" panose="02010609060101010101" charset="-122"/>
                <a:ea typeface="黑体" panose="02010609060101010101" charset="-122"/>
              </a:rPr>
              <a:t>所以白菜以稀为贵</a:t>
            </a:r>
            <a:endParaRPr lang="zh-CN" altLang="en-US" sz="3175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035" name="文本框 4"/>
          <p:cNvSpPr/>
          <p:nvPr>
            <p:custDataLst>
              <p:tags r:id="rId5"/>
            </p:custDataLst>
          </p:nvPr>
        </p:nvSpPr>
        <p:spPr>
          <a:xfrm>
            <a:off x="5229860" y="1340485"/>
            <a:ext cx="6017260" cy="5791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91435" tIns="45717" rIns="91435" bIns="45717" anchor="t" anchorCtr="0">
            <a:spAutoFit/>
          </a:bodyPr>
          <a:lstStyle/>
          <a:p>
            <a:pPr defTabSz="863600"/>
            <a:r>
              <a:rPr lang="zh-CN" altLang="en-US" sz="3175" b="1"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结论“白菜”是“物”的一种</a:t>
            </a:r>
            <a:endParaRPr lang="zh-CN" altLang="en-US" sz="3175" b="1"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44036" name="文本框 5"/>
          <p:cNvSpPr/>
          <p:nvPr>
            <p:custDataLst>
              <p:tags r:id="rId6"/>
            </p:custDataLst>
          </p:nvPr>
        </p:nvSpPr>
        <p:spPr>
          <a:xfrm>
            <a:off x="1643380" y="2510155"/>
            <a:ext cx="7629525" cy="5791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91435" tIns="45717" rIns="91435" bIns="45717" anchor="t" anchorCtr="0">
            <a:spAutoFit/>
          </a:bodyPr>
          <a:lstStyle/>
          <a:p>
            <a:pPr defTabSz="863600"/>
            <a:r>
              <a:rPr lang="zh-CN" altLang="en-US" sz="3175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演绎推理的结论涉及的范围没有超出前提。</a:t>
            </a:r>
            <a:endParaRPr lang="zh-CN" altLang="en-US" sz="3175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44037" name="文本框 7"/>
          <p:cNvSpPr/>
          <p:nvPr>
            <p:custDataLst>
              <p:tags r:id="rId7"/>
            </p:custDataLst>
          </p:nvPr>
        </p:nvSpPr>
        <p:spPr>
          <a:xfrm>
            <a:off x="903733" y="3731365"/>
            <a:ext cx="10218234" cy="126301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 anchorCtr="0">
            <a:spAutoFit/>
          </a:bodyPr>
          <a:lstStyle/>
          <a:p>
            <a:pPr marL="431800" indent="-431800" defTabSz="8636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175" b="1">
                <a:latin typeface="黑体" panose="02010609060101010101" charset="-122"/>
                <a:ea typeface="黑体" panose="02010609060101010101" charset="-122"/>
              </a:rPr>
              <a:t>前提是真的，结论一定是真的</a:t>
            </a:r>
            <a:endParaRPr lang="en-US" altLang="zh-CN" sz="3175" b="1">
              <a:latin typeface="黑体" panose="02010609060101010101" charset="-122"/>
              <a:ea typeface="黑体" panose="02010609060101010101" charset="-122"/>
            </a:endParaRPr>
          </a:p>
          <a:p>
            <a:pPr marL="431800" indent="-431800" defTabSz="8636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175" b="1">
                <a:latin typeface="黑体" panose="02010609060101010101" charset="-122"/>
                <a:ea typeface="黑体" panose="02010609060101010101" charset="-122"/>
              </a:rPr>
              <a:t>如果结论是假，说明前提中一定有假</a:t>
            </a:r>
            <a:endParaRPr lang="zh-CN" altLang="en-US" sz="3175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038" name="文本框 8"/>
          <p:cNvSpPr/>
          <p:nvPr>
            <p:custDataLst>
              <p:tags r:id="rId8"/>
            </p:custDataLst>
          </p:nvPr>
        </p:nvSpPr>
        <p:spPr>
          <a:xfrm>
            <a:off x="1327785" y="5231130"/>
            <a:ext cx="5422265" cy="64389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lIns="91435" tIns="45717" rIns="91435" bIns="45717" anchor="t" anchorCtr="0">
            <a:spAutoFit/>
          </a:bodyPr>
          <a:lstStyle/>
          <a:p>
            <a:pPr lvl="0" algn="l" defTabSz="863600">
              <a:buClrTx/>
              <a:buSzTx/>
              <a:buFontTx/>
            </a:pPr>
            <a:r>
              <a:rPr lang="zh-CN" altLang="en-US" sz="3600" b="1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演绎推理——必然性推理</a:t>
            </a:r>
            <a:endParaRPr lang="zh-CN" altLang="en-US" sz="3600" b="1">
              <a:solidFill>
                <a:srgbClr val="1F2DA8"/>
              </a:solidFill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</p:txBody>
      </p:sp>
      <p:sp>
        <p:nvSpPr>
          <p:cNvPr id="44039" name="文本框 2"/>
          <p:cNvSpPr/>
          <p:nvPr>
            <p:custDataLst>
              <p:tags r:id="rId9"/>
            </p:custDataLst>
          </p:nvPr>
        </p:nvSpPr>
        <p:spPr>
          <a:xfrm>
            <a:off x="903509" y="3147483"/>
            <a:ext cx="6942619" cy="66040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 anchorCtr="0">
            <a:spAutoFit/>
          </a:bodyPr>
          <a:lstStyle/>
          <a:p>
            <a:pPr defTabSz="863600"/>
            <a:r>
              <a:rPr lang="zh-CN" altLang="en-US" sz="3705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演绎推理的有效形式</a:t>
            </a:r>
            <a:endParaRPr lang="zh-CN" altLang="en-US" sz="3705" b="1">
              <a:solidFill>
                <a:srgbClr val="C00000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/>
      <p:bldP spid="44036" grpId="0"/>
      <p:bldP spid="44039" grpId="0"/>
      <p:bldP spid="44037" grpId="0"/>
      <p:bldP spid="440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6081" name="文本框 8"/>
          <p:cNvSpPr/>
          <p:nvPr>
            <p:custDataLst>
              <p:tags r:id="rId3"/>
            </p:custDataLst>
          </p:nvPr>
        </p:nvSpPr>
        <p:spPr>
          <a:xfrm>
            <a:off x="505621" y="3183749"/>
            <a:ext cx="6504192" cy="2427605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 anchorCtr="0">
            <a:spAutoFit/>
          </a:bodyPr>
          <a:lstStyle/>
          <a:p>
            <a:pPr defTabSz="617855" hangingPunct="0">
              <a:lnSpc>
                <a:spcPct val="110000"/>
              </a:lnSpc>
              <a:spcAft>
                <a:spcPts val="850"/>
              </a:spcAft>
            </a:pPr>
            <a:r>
              <a:rPr lang="zh-CN" altLang="en-US" sz="296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→</a:t>
            </a: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大前提：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所有的虚词都是词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  <a:sym typeface="等线" panose="02010600030101010101" charset="-122"/>
            </a:endParaRPr>
          </a:p>
          <a:p>
            <a:pPr defTabSz="617855" hangingPunct="0">
              <a:lnSpc>
                <a:spcPct val="110000"/>
              </a:lnSpc>
              <a:spcAft>
                <a:spcPts val="850"/>
              </a:spcAft>
            </a:pP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→小前提：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所有的介词都是虚词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  <a:sym typeface="等线" panose="02010600030101010101" charset="-122"/>
            </a:endParaRPr>
          </a:p>
          <a:p>
            <a:pPr defTabSz="617855" hangingPunct="0">
              <a:lnSpc>
                <a:spcPct val="110000"/>
              </a:lnSpc>
              <a:spcAft>
                <a:spcPts val="850"/>
              </a:spcAft>
            </a:pP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→</a:t>
            </a:r>
            <a:r>
              <a:rPr lang="en-US" altLang="zh-CN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  </a:t>
            </a: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结论：</a:t>
            </a:r>
            <a:r>
              <a:rPr lang="zh-CN" altLang="en-US" sz="2965" b="1"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所有的介词都是词</a:t>
            </a:r>
            <a:endParaRPr lang="zh-CN" altLang="en-US" sz="2965" b="1">
              <a:latin typeface="楷体" panose="02010609060101010101" charset="-122"/>
              <a:ea typeface="楷体" panose="02010609060101010101" charset="-122"/>
              <a:sym typeface="等线" panose="02010600030101010101" charset="-122"/>
            </a:endParaRPr>
          </a:p>
          <a:p>
            <a:pPr defTabSz="617855" hangingPunct="0">
              <a:lnSpc>
                <a:spcPct val="110000"/>
              </a:lnSpc>
              <a:spcAft>
                <a:spcPts val="850"/>
              </a:spcAft>
            </a:pP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    （</a:t>
            </a:r>
            <a:r>
              <a:rPr lang="zh-CN" altLang="en-US" sz="2965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一般</a:t>
            </a:r>
            <a:r>
              <a:rPr lang="en-US" altLang="zh-CN" sz="2965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——</a:t>
            </a:r>
            <a:r>
              <a:rPr lang="zh-CN" altLang="en-US" sz="2965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个别</a:t>
            </a:r>
            <a:r>
              <a:rPr lang="zh-CN" altLang="en-US" sz="2965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等线" panose="02010600030101010101" charset="-122"/>
              </a:rPr>
              <a:t>）</a:t>
            </a:r>
            <a:endParaRPr lang="zh-CN" altLang="en-US" sz="2965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等线" panose="02010600030101010101" charset="-122"/>
            </a:endParaRPr>
          </a:p>
        </p:txBody>
      </p:sp>
      <p:sp>
        <p:nvSpPr>
          <p:cNvPr id="46082" name="文本框 9"/>
          <p:cNvSpPr/>
          <p:nvPr>
            <p:custDataLst>
              <p:tags r:id="rId4"/>
            </p:custDataLst>
          </p:nvPr>
        </p:nvSpPr>
        <p:spPr>
          <a:xfrm>
            <a:off x="6833433" y="3138394"/>
            <a:ext cx="4916780" cy="2226310"/>
          </a:xfrm>
          <a:prstGeom prst="rect">
            <a:avLst/>
          </a:prstGeom>
          <a:noFill/>
          <a:ln w="9525">
            <a:noFill/>
          </a:ln>
        </p:spPr>
        <p:txBody>
          <a:bodyPr lIns="91435" tIns="45717" rIns="91435" bIns="45717" anchor="t" anchorCtr="0">
            <a:spAutoFit/>
          </a:bodyPr>
          <a:lstStyle/>
          <a:p>
            <a:pPr defTabSz="617855" fontAlgn="auto" hangingPunct="0">
              <a:lnSpc>
                <a:spcPts val="3565"/>
              </a:lnSpc>
              <a:spcAft>
                <a:spcPts val="800"/>
              </a:spcAft>
            </a:pPr>
            <a:r>
              <a:rPr lang="zh-CN" altLang="en-US" sz="2965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等线" panose="02010600030101010101" charset="-122"/>
              </a:rPr>
              <a:t>其推理形式可以概括成：</a:t>
            </a:r>
            <a:endParaRPr lang="en-US" altLang="zh-CN" sz="2965" b="1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  <a:p>
            <a:pPr defTabSz="617855" fontAlgn="auto" hangingPunct="0">
              <a:lnSpc>
                <a:spcPts val="3565"/>
              </a:lnSpc>
              <a:spcAft>
                <a:spcPts val="800"/>
              </a:spcAft>
            </a:pP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所有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M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都是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P</a:t>
            </a:r>
            <a:endParaRPr lang="en-US" altLang="zh-CN" sz="2965" b="1"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  <a:p>
            <a:pPr defTabSz="617855" fontAlgn="auto" hangingPunct="0">
              <a:lnSpc>
                <a:spcPts val="3565"/>
              </a:lnSpc>
              <a:spcAft>
                <a:spcPts val="800"/>
              </a:spcAft>
            </a:pP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所有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S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都是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M</a:t>
            </a:r>
            <a:endParaRPr lang="en-US" altLang="zh-CN" sz="2965" b="1"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  <a:p>
            <a:pPr defTabSz="617855" fontAlgn="auto" hangingPunct="0">
              <a:lnSpc>
                <a:spcPts val="3565"/>
              </a:lnSpc>
              <a:spcAft>
                <a:spcPts val="800"/>
              </a:spcAft>
            </a:pP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所有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S</a:t>
            </a:r>
            <a:r>
              <a:rPr lang="zh-CN" altLang="en-US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都是</a:t>
            </a:r>
            <a:r>
              <a:rPr lang="en-US" altLang="zh-CN" sz="2965" b="1">
                <a:latin typeface="Times New Roman" panose="02020603050405020304" pitchFamily="18" charset="0"/>
                <a:ea typeface="楷体" panose="02010609060101010101" charset="-122"/>
                <a:sym typeface="等线" panose="02010600030101010101" charset="-122"/>
              </a:rPr>
              <a:t>P</a:t>
            </a:r>
            <a:endParaRPr lang="en-US" altLang="zh-CN" sz="2965" b="1">
              <a:latin typeface="Times New Roman" panose="02020603050405020304" pitchFamily="18" charset="0"/>
              <a:ea typeface="楷体" panose="02010609060101010101" charset="-122"/>
              <a:sym typeface="等线" panose="02010600030101010101" charset="-122"/>
            </a:endParaRPr>
          </a:p>
        </p:txBody>
      </p:sp>
      <p:sp>
        <p:nvSpPr>
          <p:cNvPr id="46083" name="矩形 211971"/>
          <p:cNvSpPr/>
          <p:nvPr>
            <p:custDataLst>
              <p:tags r:id="rId5"/>
            </p:custDataLst>
          </p:nvPr>
        </p:nvSpPr>
        <p:spPr>
          <a:xfrm>
            <a:off x="592970" y="504465"/>
            <a:ext cx="8708091" cy="664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863600">
              <a:lnSpc>
                <a:spcPct val="110000"/>
              </a:lnSpc>
            </a:pPr>
            <a:r>
              <a:rPr lang="en-US" altLang="zh-CN" sz="3385" b="1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1.</a:t>
            </a:r>
            <a:r>
              <a:rPr lang="zh-CN" altLang="zh-CN" sz="3380" b="1">
                <a:solidFill>
                  <a:srgbClr val="1D41D5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三段论</a:t>
            </a:r>
            <a:r>
              <a:rPr lang="zh-CN" altLang="en-US" sz="3385" b="1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（</a:t>
            </a:r>
            <a:r>
              <a:rPr lang="zh-CN" altLang="en-US" sz="3385" b="1">
                <a:solidFill>
                  <a:srgbClr val="C00000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一般到个别</a:t>
            </a:r>
            <a:r>
              <a:rPr lang="zh-CN" altLang="en-US" sz="3385" b="1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）</a:t>
            </a:r>
            <a:r>
              <a:rPr lang="en-US" altLang="zh-CN" sz="3385" b="1">
                <a:solidFill>
                  <a:srgbClr val="C00000"/>
                </a:solidFill>
                <a:latin typeface="Times New Roman" panose="02020603050405020304" pitchFamily="18" charset="0"/>
                <a:ea typeface="华文中宋" panose="02010600040101010101" charset="-122"/>
                <a:sym typeface="Wingdings" panose="05000000000000000000" pitchFamily="2" charset="2"/>
              </a:rPr>
              <a:t>——</a:t>
            </a:r>
            <a:endParaRPr lang="zh-CN" altLang="zh-CN" sz="3385" b="1">
              <a:solidFill>
                <a:srgbClr val="1D41D5"/>
              </a:solidFill>
              <a:latin typeface="方正粗黑宋简体" panose="02000000000000000000" charset="-122"/>
              <a:ea typeface="方正粗黑宋简体" panose="02000000000000000000" charset="-122"/>
              <a:sym typeface="Wingdings" panose="05000000000000000000" pitchFamily="2" charset="2"/>
            </a:endParaRPr>
          </a:p>
        </p:txBody>
      </p:sp>
      <p:sp>
        <p:nvSpPr>
          <p:cNvPr id="46084" name="矩形 211972"/>
          <p:cNvSpPr/>
          <p:nvPr>
            <p:custDataLst>
              <p:tags r:id="rId6"/>
            </p:custDataLst>
          </p:nvPr>
        </p:nvSpPr>
        <p:spPr>
          <a:xfrm>
            <a:off x="441788" y="1156228"/>
            <a:ext cx="11347059" cy="1851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defTabSz="863600">
              <a:lnSpc>
                <a:spcPct val="120000"/>
              </a:lnSpc>
            </a:pP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	</a:t>
            </a:r>
            <a:r>
              <a:rPr lang="zh-CN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由一个共同概念把两个性质简单</a:t>
            </a:r>
            <a:r>
              <a:rPr lang="zh-CN" altLang="en-US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的</a:t>
            </a:r>
            <a:r>
              <a:rPr lang="zh-CN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判断连接起来，得出一个新的简单判断作为结论的推理。整个推理由三个判断组成，</a:t>
            </a:r>
            <a:r>
              <a:rPr lang="zh-CN" altLang="zh-CN" sz="3175" b="1"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大前提、小前提、结论</a:t>
            </a:r>
            <a:r>
              <a:rPr lang="zh-CN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，所以称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“</a:t>
            </a:r>
            <a:r>
              <a:rPr lang="zh-CN" altLang="zh-CN" sz="3175" b="1" u="sng">
                <a:solidFill>
                  <a:srgbClr val="1F2DA8"/>
                </a:solidFill>
                <a:latin typeface="方正粗黑宋简体" panose="02000000000000000000" charset="-122"/>
                <a:ea typeface="方正粗黑宋简体" panose="02000000000000000000" charset="-122"/>
                <a:sym typeface="Wingdings" panose="05000000000000000000" pitchFamily="2" charset="2"/>
              </a:rPr>
              <a:t>三段论</a:t>
            </a:r>
            <a:r>
              <a:rPr lang="en-US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”</a:t>
            </a:r>
            <a:r>
              <a:rPr lang="zh-CN" altLang="zh-CN" sz="3175" b="1">
                <a:latin typeface="Times New Roman" panose="02020603050405020304" pitchFamily="18" charset="0"/>
                <a:ea typeface="黑体" panose="02010609060101010101" charset="-122"/>
                <a:sym typeface="Wingdings" panose="05000000000000000000" pitchFamily="2" charset="2"/>
              </a:rPr>
              <a:t>。</a:t>
            </a:r>
            <a:endParaRPr lang="zh-CN" altLang="zh-CN" sz="3175" b="1"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/>
      <p:bldP spid="46081" grpId="0"/>
      <p:bldP spid="46082" grpId="0"/>
    </p:bldLst>
  </p:timing>
</p:sld>
</file>

<file path=ppt/tags/tag1.xml><?xml version="1.0" encoding="utf-8"?>
<p:tagLst xmlns:p="http://schemas.openxmlformats.org/presentationml/2006/main">
  <p:tag name="AS_UNIQUEID" val="1638"/>
</p:tagLst>
</file>

<file path=ppt/tags/tag10.xml><?xml version="1.0" encoding="utf-8"?>
<p:tagLst xmlns:p="http://schemas.openxmlformats.org/presentationml/2006/main">
  <p:tag name="AS_UNIQUEID" val="1644"/>
</p:tagLst>
</file>

<file path=ppt/tags/tag100.xml><?xml version="1.0" encoding="utf-8"?>
<p:tagLst xmlns:p="http://schemas.openxmlformats.org/presentationml/2006/main">
  <p:tag name="AS_UNIQUEID" val="1169"/>
</p:tagLst>
</file>

<file path=ppt/tags/tag101.xml><?xml version="1.0" encoding="utf-8"?>
<p:tagLst xmlns:p="http://schemas.openxmlformats.org/presentationml/2006/main">
  <p:tag name="AS_UNIQUEID" val="1524"/>
</p:tagLst>
</file>

<file path=ppt/tags/tag102.xml><?xml version="1.0" encoding="utf-8"?>
<p:tagLst xmlns:p="http://schemas.openxmlformats.org/presentationml/2006/main">
  <p:tag name="AS_UNIQUEID" val="1525"/>
</p:tagLst>
</file>

<file path=ppt/tags/tag103.xml><?xml version="1.0" encoding="utf-8"?>
<p:tagLst xmlns:p="http://schemas.openxmlformats.org/presentationml/2006/main">
  <p:tag name="AS_UNIQUEID" val="1692"/>
</p:tagLst>
</file>

<file path=ppt/tags/tag104.xml><?xml version="1.0" encoding="utf-8"?>
<p:tagLst xmlns:p="http://schemas.openxmlformats.org/presentationml/2006/main">
  <p:tag name="AS_UNIQUEID" val="1527"/>
</p:tagLst>
</file>

<file path=ppt/tags/tag105.xml><?xml version="1.0" encoding="utf-8"?>
<p:tagLst xmlns:p="http://schemas.openxmlformats.org/presentationml/2006/main">
  <p:tag name="AS_UNIQUEID" val="1693"/>
</p:tagLst>
</file>

<file path=ppt/tags/tag106.xml><?xml version="1.0" encoding="utf-8"?>
<p:tagLst xmlns:p="http://schemas.openxmlformats.org/presentationml/2006/main">
  <p:tag name="AS_UNIQUEID" val="1694"/>
</p:tagLst>
</file>

<file path=ppt/tags/tag107.xml><?xml version="1.0" encoding="utf-8"?>
<p:tagLst xmlns:p="http://schemas.openxmlformats.org/presentationml/2006/main">
  <p:tag name="AS_UNIQUEID" val="1171"/>
</p:tagLst>
</file>

<file path=ppt/tags/tag108.xml><?xml version="1.0" encoding="utf-8"?>
<p:tagLst xmlns:p="http://schemas.openxmlformats.org/presentationml/2006/main">
  <p:tag name="AS_UNIQUEID" val="1172"/>
</p:tagLst>
</file>

<file path=ppt/tags/tag109.xml><?xml version="1.0" encoding="utf-8"?>
<p:tagLst xmlns:p="http://schemas.openxmlformats.org/presentationml/2006/main">
  <p:tag name="AS_UNIQUEID" val="1173"/>
</p:tagLst>
</file>

<file path=ppt/tags/tag11.xml><?xml version="1.0" encoding="utf-8"?>
<p:tagLst xmlns:p="http://schemas.openxmlformats.org/presentationml/2006/main">
  <p:tag name="AS_UNIQUEID" val="1645"/>
</p:tagLst>
</file>

<file path=ppt/tags/tag110.xml><?xml version="1.0" encoding="utf-8"?>
<p:tagLst xmlns:p="http://schemas.openxmlformats.org/presentationml/2006/main">
  <p:tag name="AS_UNIQUEID" val="1174"/>
</p:tagLst>
</file>

<file path=ppt/tags/tag111.xml><?xml version="1.0" encoding="utf-8"?>
<p:tagLst xmlns:p="http://schemas.openxmlformats.org/presentationml/2006/main">
  <p:tag name="AS_UNIQUEID" val="1695"/>
</p:tagLst>
</file>

<file path=ppt/tags/tag112.xml><?xml version="1.0" encoding="utf-8"?>
<p:tagLst xmlns:p="http://schemas.openxmlformats.org/presentationml/2006/main">
  <p:tag name="AS_UNIQUEID" val="1696"/>
</p:tagLst>
</file>

<file path=ppt/tags/tag113.xml><?xml version="1.0" encoding="utf-8"?>
<p:tagLst xmlns:p="http://schemas.openxmlformats.org/presentationml/2006/main">
  <p:tag name="AS_UNIQUEID" val="1697"/>
</p:tagLst>
</file>

<file path=ppt/tags/tag114.xml><?xml version="1.0" encoding="utf-8"?>
<p:tagLst xmlns:p="http://schemas.openxmlformats.org/presentationml/2006/main">
  <p:tag name="AS_UNIQUEID" val="1698"/>
</p:tagLst>
</file>

<file path=ppt/tags/tag115.xml><?xml version="1.0" encoding="utf-8"?>
<p:tagLst xmlns:p="http://schemas.openxmlformats.org/presentationml/2006/main">
  <p:tag name="AS_UNIQUEID" val="1699"/>
</p:tagLst>
</file>

<file path=ppt/tags/tag116.xml><?xml version="1.0" encoding="utf-8"?>
<p:tagLst xmlns:p="http://schemas.openxmlformats.org/presentationml/2006/main">
  <p:tag name="AS_UNIQUEID" val="1700"/>
</p:tagLst>
</file>

<file path=ppt/tags/tag117.xml><?xml version="1.0" encoding="utf-8"?>
<p:tagLst xmlns:p="http://schemas.openxmlformats.org/presentationml/2006/main">
  <p:tag name="AS_UNIQUEID" val="1701"/>
</p:tagLst>
</file>

<file path=ppt/tags/tag118.xml><?xml version="1.0" encoding="utf-8"?>
<p:tagLst xmlns:p="http://schemas.openxmlformats.org/presentationml/2006/main">
  <p:tag name="AS_UNIQUEID" val="1702"/>
</p:tagLst>
</file>

<file path=ppt/tags/tag119.xml><?xml version="1.0" encoding="utf-8"?>
<p:tagLst xmlns:p="http://schemas.openxmlformats.org/presentationml/2006/main">
  <p:tag name="AS_UNIQUEID" val="1703"/>
</p:tagLst>
</file>

<file path=ppt/tags/tag12.xml><?xml version="1.0" encoding="utf-8"?>
<p:tagLst xmlns:p="http://schemas.openxmlformats.org/presentationml/2006/main">
  <p:tag name="AS_UNIQUEID" val="1646"/>
</p:tagLst>
</file>

<file path=ppt/tags/tag120.xml><?xml version="1.0" encoding="utf-8"?>
<p:tagLst xmlns:p="http://schemas.openxmlformats.org/presentationml/2006/main">
  <p:tag name="AS_UNIQUEID" val="1704"/>
</p:tagLst>
</file>

<file path=ppt/tags/tag121.xml><?xml version="1.0" encoding="utf-8"?>
<p:tagLst xmlns:p="http://schemas.openxmlformats.org/presentationml/2006/main">
  <p:tag name="AS_UNIQUEID" val="1705"/>
</p:tagLst>
</file>

<file path=ppt/tags/tag122.xml><?xml version="1.0" encoding="utf-8"?>
<p:tagLst xmlns:p="http://schemas.openxmlformats.org/presentationml/2006/main">
  <p:tag name="AS_UNIQUEID" val="1706"/>
</p:tagLst>
</file>

<file path=ppt/tags/tag123.xml><?xml version="1.0" encoding="utf-8"?>
<p:tagLst xmlns:p="http://schemas.openxmlformats.org/presentationml/2006/main">
  <p:tag name="AS_UNIQUEID" val="1707"/>
</p:tagLst>
</file>

<file path=ppt/tags/tag124.xml><?xml version="1.0" encoding="utf-8"?>
<p:tagLst xmlns:p="http://schemas.openxmlformats.org/presentationml/2006/main">
  <p:tag name="AS_UNIQUEID" val="1708"/>
</p:tagLst>
</file>

<file path=ppt/tags/tag125.xml><?xml version="1.0" encoding="utf-8"?>
<p:tagLst xmlns:p="http://schemas.openxmlformats.org/presentationml/2006/main">
  <p:tag name="AS_UNIQUEID" val="1709"/>
</p:tagLst>
</file>

<file path=ppt/tags/tag126.xml><?xml version="1.0" encoding="utf-8"?>
<p:tagLst xmlns:p="http://schemas.openxmlformats.org/presentationml/2006/main">
  <p:tag name="AS_UNIQUEID" val="1710"/>
</p:tagLst>
</file>

<file path=ppt/tags/tag127.xml><?xml version="1.0" encoding="utf-8"?>
<p:tagLst xmlns:p="http://schemas.openxmlformats.org/presentationml/2006/main">
  <p:tag name="AS_UNIQUEID" val="1711"/>
</p:tagLst>
</file>

<file path=ppt/tags/tag128.xml><?xml version="1.0" encoding="utf-8"?>
<p:tagLst xmlns:p="http://schemas.openxmlformats.org/presentationml/2006/main">
  <p:tag name="AS_UNIQUEID" val="1712"/>
</p:tagLst>
</file>

<file path=ppt/tags/tag129.xml><?xml version="1.0" encoding="utf-8"?>
<p:tagLst xmlns:p="http://schemas.openxmlformats.org/presentationml/2006/main">
  <p:tag name="AS_UNIQUEID" val="1190"/>
</p:tagLst>
</file>

<file path=ppt/tags/tag13.xml><?xml version="1.0" encoding="utf-8"?>
<p:tagLst xmlns:p="http://schemas.openxmlformats.org/presentationml/2006/main">
  <p:tag name="AS_UNIQUEID" val="1647"/>
</p:tagLst>
</file>

<file path=ppt/tags/tag130.xml><?xml version="1.0" encoding="utf-8"?>
<p:tagLst xmlns:p="http://schemas.openxmlformats.org/presentationml/2006/main">
  <p:tag name="AS_UNIQUEID" val="1713"/>
</p:tagLst>
</file>

<file path=ppt/tags/tag131.xml><?xml version="1.0" encoding="utf-8"?>
<p:tagLst xmlns:p="http://schemas.openxmlformats.org/presentationml/2006/main">
  <p:tag name="AS_UNIQUEID" val="1714"/>
</p:tagLst>
</file>

<file path=ppt/tags/tag132.xml><?xml version="1.0" encoding="utf-8"?>
<p:tagLst xmlns:p="http://schemas.openxmlformats.org/presentationml/2006/main">
  <p:tag name="AS_UNIQUEID" val="1715"/>
</p:tagLst>
</file>

<file path=ppt/tags/tag133.xml><?xml version="1.0" encoding="utf-8"?>
<p:tagLst xmlns:p="http://schemas.openxmlformats.org/presentationml/2006/main">
  <p:tag name="AS_UNIQUEID" val="1716"/>
</p:tagLst>
</file>

<file path=ppt/tags/tag134.xml><?xml version="1.0" encoding="utf-8"?>
<p:tagLst xmlns:p="http://schemas.openxmlformats.org/presentationml/2006/main">
  <p:tag name="AS_UNIQUEID" val="1717"/>
</p:tagLst>
</file>

<file path=ppt/tags/tag135.xml><?xml version="1.0" encoding="utf-8"?>
<p:tagLst xmlns:p="http://schemas.openxmlformats.org/presentationml/2006/main">
  <p:tag name="AS_UNIQUEID" val="1718"/>
</p:tagLst>
</file>

<file path=ppt/tags/tag136.xml><?xml version="1.0" encoding="utf-8"?>
<p:tagLst xmlns:p="http://schemas.openxmlformats.org/presentationml/2006/main">
  <p:tag name="AS_UNIQUEID" val="1719"/>
</p:tagLst>
</file>

<file path=ppt/tags/tag137.xml><?xml version="1.0" encoding="utf-8"?>
<p:tagLst xmlns:p="http://schemas.openxmlformats.org/presentationml/2006/main">
  <p:tag name="AS_UNIQUEID" val="1720"/>
</p:tagLst>
</file>

<file path=ppt/tags/tag138.xml><?xml version="1.0" encoding="utf-8"?>
<p:tagLst xmlns:p="http://schemas.openxmlformats.org/presentationml/2006/main">
  <p:tag name="AS_UNIQUEID" val="1721"/>
</p:tagLst>
</file>

<file path=ppt/tags/tag139.xml><?xml version="1.0" encoding="utf-8"?>
<p:tagLst xmlns:p="http://schemas.openxmlformats.org/presentationml/2006/main">
  <p:tag name="AS_UNIQUEID" val="1722"/>
</p:tagLst>
</file>

<file path=ppt/tags/tag14.xml><?xml version="1.0" encoding="utf-8"?>
<p:tagLst xmlns:p="http://schemas.openxmlformats.org/presentationml/2006/main">
  <p:tag name="AS_UNIQUEID" val="1648"/>
</p:tagLst>
</file>

<file path=ppt/tags/tag140.xml><?xml version="1.0" encoding="utf-8"?>
<p:tagLst xmlns:p="http://schemas.openxmlformats.org/presentationml/2006/main">
  <p:tag name="AS_UNIQUEID" val="1723"/>
</p:tagLst>
</file>

<file path=ppt/tags/tag141.xml><?xml version="1.0" encoding="utf-8"?>
<p:tagLst xmlns:p="http://schemas.openxmlformats.org/presentationml/2006/main">
  <p:tag name="AS_UNIQUEID" val="1204"/>
</p:tagLst>
</file>

<file path=ppt/tags/tag142.xml><?xml version="1.0" encoding="utf-8"?>
<p:tagLst xmlns:p="http://schemas.openxmlformats.org/presentationml/2006/main">
  <p:tag name="AS_UNIQUEID" val="1724"/>
</p:tagLst>
</file>

<file path=ppt/tags/tag143.xml><?xml version="1.0" encoding="utf-8"?>
<p:tagLst xmlns:p="http://schemas.openxmlformats.org/presentationml/2006/main">
  <p:tag name="AS_UNIQUEID" val="1725"/>
</p:tagLst>
</file>

<file path=ppt/tags/tag144.xml><?xml version="1.0" encoding="utf-8"?>
<p:tagLst xmlns:p="http://schemas.openxmlformats.org/presentationml/2006/main">
  <p:tag name="AS_UNIQUEID" val="1726"/>
</p:tagLst>
</file>

<file path=ppt/tags/tag145.xml><?xml version="1.0" encoding="utf-8"?>
<p:tagLst xmlns:p="http://schemas.openxmlformats.org/presentationml/2006/main">
  <p:tag name="AS_UNIQUEID" val="1206"/>
</p:tagLst>
</file>

<file path=ppt/tags/tag146.xml><?xml version="1.0" encoding="utf-8"?>
<p:tagLst xmlns:p="http://schemas.openxmlformats.org/presentationml/2006/main">
  <p:tag name="AS_UNIQUEID" val="1207"/>
</p:tagLst>
</file>

<file path=ppt/tags/tag147.xml><?xml version="1.0" encoding="utf-8"?>
<p:tagLst xmlns:p="http://schemas.openxmlformats.org/presentationml/2006/main">
  <p:tag name="AS_UNIQUEID" val="1727"/>
</p:tagLst>
</file>

<file path=ppt/tags/tag148.xml><?xml version="1.0" encoding="utf-8"?>
<p:tagLst xmlns:p="http://schemas.openxmlformats.org/presentationml/2006/main">
  <p:tag name="AS_UNIQUEID" val="1728"/>
</p:tagLst>
</file>

<file path=ppt/tags/tag149.xml><?xml version="1.0" encoding="utf-8"?>
<p:tagLst xmlns:p="http://schemas.openxmlformats.org/presentationml/2006/main">
  <p:tag name="AS_UNIQUEID" val="1729"/>
</p:tagLst>
</file>

<file path=ppt/tags/tag15.xml><?xml version="1.0" encoding="utf-8"?>
<p:tagLst xmlns:p="http://schemas.openxmlformats.org/presentationml/2006/main">
  <p:tag name="AS_UNIQUEID" val="1649"/>
</p:tagLst>
</file>

<file path=ppt/tags/tag150.xml><?xml version="1.0" encoding="utf-8"?>
<p:tagLst xmlns:p="http://schemas.openxmlformats.org/presentationml/2006/main">
  <p:tag name="AS_UNIQUEID" val="1730"/>
</p:tagLst>
</file>

<file path=ppt/tags/tag151.xml><?xml version="1.0" encoding="utf-8"?>
<p:tagLst xmlns:p="http://schemas.openxmlformats.org/presentationml/2006/main">
  <p:tag name="AS_UNIQUEID" val="1731"/>
</p:tagLst>
</file>

<file path=ppt/tags/tag152.xml><?xml version="1.0" encoding="utf-8"?>
<p:tagLst xmlns:p="http://schemas.openxmlformats.org/presentationml/2006/main">
  <p:tag name="AS_UNIQUEID" val="1732"/>
</p:tagLst>
</file>

<file path=ppt/tags/tag153.xml><?xml version="1.0" encoding="utf-8"?>
<p:tagLst xmlns:p="http://schemas.openxmlformats.org/presentationml/2006/main">
  <p:tag name="AS_UNIQUEID" val="1733"/>
</p:tagLst>
</file>

<file path=ppt/tags/tag154.xml><?xml version="1.0" encoding="utf-8"?>
<p:tagLst xmlns:p="http://schemas.openxmlformats.org/presentationml/2006/main">
  <p:tag name="AS_UNIQUEID" val="1213"/>
</p:tagLst>
</file>

<file path=ppt/tags/tag155.xml><?xml version="1.0" encoding="utf-8"?>
<p:tagLst xmlns:p="http://schemas.openxmlformats.org/presentationml/2006/main">
  <p:tag name="AS_UNIQUEID" val="1214"/>
</p:tagLst>
</file>

<file path=ppt/tags/tag156.xml><?xml version="1.0" encoding="utf-8"?>
<p:tagLst xmlns:p="http://schemas.openxmlformats.org/presentationml/2006/main">
  <p:tag name="AS_UNIQUEID" val="1734"/>
</p:tagLst>
</file>

<file path=ppt/tags/tag157.xml><?xml version="1.0" encoding="utf-8"?>
<p:tagLst xmlns:p="http://schemas.openxmlformats.org/presentationml/2006/main">
  <p:tag name="AS_UNIQUEID" val="403"/>
</p:tagLst>
</file>

<file path=ppt/tags/tag158.xml><?xml version="1.0" encoding="utf-8"?>
<p:tagLst xmlns:p="http://schemas.openxmlformats.org/presentationml/2006/main">
  <p:tag name="AS_UNIQUEID" val="404"/>
</p:tagLst>
</file>

<file path=ppt/tags/tag159.xml><?xml version="1.0" encoding="utf-8"?>
<p:tagLst xmlns:p="http://schemas.openxmlformats.org/presentationml/2006/main">
  <p:tag name="AS_UNIQUEID" val="405"/>
</p:tagLst>
</file>

<file path=ppt/tags/tag16.xml><?xml version="1.0" encoding="utf-8"?>
<p:tagLst xmlns:p="http://schemas.openxmlformats.org/presentationml/2006/main">
  <p:tag name="AS_UNIQUEID" val="1650"/>
</p:tagLst>
</file>

<file path=ppt/tags/tag160.xml><?xml version="1.0" encoding="utf-8"?>
<p:tagLst xmlns:p="http://schemas.openxmlformats.org/presentationml/2006/main">
  <p:tag name="AS_UNIQUEID" val="406"/>
</p:tagLst>
</file>

<file path=ppt/tags/tag161.xml><?xml version="1.0" encoding="utf-8"?>
<p:tagLst xmlns:p="http://schemas.openxmlformats.org/presentationml/2006/main">
  <p:tag name="AS_UNIQUEID" val="407"/>
</p:tagLst>
</file>

<file path=ppt/tags/tag162.xml><?xml version="1.0" encoding="utf-8"?>
<p:tagLst xmlns:p="http://schemas.openxmlformats.org/presentationml/2006/main">
  <p:tag name="AS_UNIQUEID" val="1735"/>
</p:tagLst>
</file>

<file path=ppt/tags/tag163.xml><?xml version="1.0" encoding="utf-8"?>
<p:tagLst xmlns:p="http://schemas.openxmlformats.org/presentationml/2006/main">
  <p:tag name="AS_UNIQUEID" val="409"/>
</p:tagLst>
</file>

<file path=ppt/tags/tag164.xml><?xml version="1.0" encoding="utf-8"?>
<p:tagLst xmlns:p="http://schemas.openxmlformats.org/presentationml/2006/main">
  <p:tag name="AS_UNIQUEID" val="410"/>
</p:tagLst>
</file>

<file path=ppt/tags/tag165.xml><?xml version="1.0" encoding="utf-8"?>
<p:tagLst xmlns:p="http://schemas.openxmlformats.org/presentationml/2006/main">
  <p:tag name="AS_UNIQUEID" val="411"/>
</p:tagLst>
</file>

<file path=ppt/tags/tag166.xml><?xml version="1.0" encoding="utf-8"?>
<p:tagLst xmlns:p="http://schemas.openxmlformats.org/presentationml/2006/main">
  <p:tag name="AS_UNIQUEID" val="1736"/>
</p:tagLst>
</file>

<file path=ppt/tags/tag167.xml><?xml version="1.0" encoding="utf-8"?>
<p:tagLst xmlns:p="http://schemas.openxmlformats.org/presentationml/2006/main">
  <p:tag name="AS_UNIQUEID" val="1220"/>
</p:tagLst>
</file>

<file path=ppt/tags/tag168.xml><?xml version="1.0" encoding="utf-8"?>
<p:tagLst xmlns:p="http://schemas.openxmlformats.org/presentationml/2006/main">
  <p:tag name="AS_UNIQUEID" val="1221"/>
</p:tagLst>
</file>

<file path=ppt/tags/tag169.xml><?xml version="1.0" encoding="utf-8"?>
<p:tagLst xmlns:p="http://schemas.openxmlformats.org/presentationml/2006/main">
  <p:tag name="AS_UNIQUEID" val="1737"/>
</p:tagLst>
</file>

<file path=ppt/tags/tag17.xml><?xml version="1.0" encoding="utf-8"?>
<p:tagLst xmlns:p="http://schemas.openxmlformats.org/presentationml/2006/main">
  <p:tag name="AS_UNIQUEID" val="241"/>
</p:tagLst>
</file>

<file path=ppt/tags/tag170.xml><?xml version="1.0" encoding="utf-8"?>
<p:tagLst xmlns:p="http://schemas.openxmlformats.org/presentationml/2006/main">
  <p:tag name="AS_UNIQUEID" val="1738"/>
</p:tagLst>
</file>

<file path=ppt/tags/tag171.xml><?xml version="1.0" encoding="utf-8"?>
<p:tagLst xmlns:p="http://schemas.openxmlformats.org/presentationml/2006/main">
  <p:tag name="AS_UNIQUEID" val="1739"/>
</p:tagLst>
</file>

<file path=ppt/tags/tag172.xml><?xml version="1.0" encoding="utf-8"?>
<p:tagLst xmlns:p="http://schemas.openxmlformats.org/presentationml/2006/main">
  <p:tag name="AS_UNIQUEID" val="414"/>
</p:tagLst>
</file>

<file path=ppt/tags/tag173.xml><?xml version="1.0" encoding="utf-8"?>
<p:tagLst xmlns:p="http://schemas.openxmlformats.org/presentationml/2006/main">
  <p:tag name="AS_UNIQUEID" val="1740"/>
</p:tagLst>
</file>

<file path=ppt/tags/tag174.xml><?xml version="1.0" encoding="utf-8"?>
<p:tagLst xmlns:p="http://schemas.openxmlformats.org/presentationml/2006/main">
  <p:tag name="AS_UNIQUEID" val="1741"/>
</p:tagLst>
</file>

<file path=ppt/tags/tag175.xml><?xml version="1.0" encoding="utf-8"?>
<p:tagLst xmlns:p="http://schemas.openxmlformats.org/presentationml/2006/main">
  <p:tag name="AS_UNIQUEID" val="1742"/>
</p:tagLst>
</file>

<file path=ppt/tags/tag176.xml><?xml version="1.0" encoding="utf-8"?>
<p:tagLst xmlns:p="http://schemas.openxmlformats.org/presentationml/2006/main">
  <p:tag name="AS_UNIQUEID" val="1743"/>
</p:tagLst>
</file>

<file path=ppt/tags/tag177.xml><?xml version="1.0" encoding="utf-8"?>
<p:tagLst xmlns:p="http://schemas.openxmlformats.org/presentationml/2006/main">
  <p:tag name="AS_UNIQUEID" val="1744"/>
</p:tagLst>
</file>

<file path=ppt/tags/tag178.xml><?xml version="1.0" encoding="utf-8"?>
<p:tagLst xmlns:p="http://schemas.openxmlformats.org/presentationml/2006/main">
  <p:tag name="AS_UNIQUEID" val="1745"/>
</p:tagLst>
</file>

<file path=ppt/tags/tag179.xml><?xml version="1.0" encoding="utf-8"?>
<p:tagLst xmlns:p="http://schemas.openxmlformats.org/presentationml/2006/main">
  <p:tag name="AS_UNIQUEID" val="1746"/>
</p:tagLst>
</file>

<file path=ppt/tags/tag18.xml><?xml version="1.0" encoding="utf-8"?>
<p:tagLst xmlns:p="http://schemas.openxmlformats.org/presentationml/2006/main">
  <p:tag name="AS_UNIQUEID" val="242"/>
</p:tagLst>
</file>

<file path=ppt/tags/tag180.xml><?xml version="1.0" encoding="utf-8"?>
<p:tagLst xmlns:p="http://schemas.openxmlformats.org/presentationml/2006/main">
  <p:tag name="AS_UNIQUEID" val="1747"/>
</p:tagLst>
</file>

<file path=ppt/tags/tag181.xml><?xml version="1.0" encoding="utf-8"?>
<p:tagLst xmlns:p="http://schemas.openxmlformats.org/presentationml/2006/main">
  <p:tag name="AS_UNIQUEID" val="1748"/>
</p:tagLst>
</file>

<file path=ppt/tags/tag182.xml><?xml version="1.0" encoding="utf-8"?>
<p:tagLst xmlns:p="http://schemas.openxmlformats.org/presentationml/2006/main">
  <p:tag name="AS_UNIQUEID" val="421"/>
</p:tagLst>
</file>

<file path=ppt/tags/tag183.xml><?xml version="1.0" encoding="utf-8"?>
<p:tagLst xmlns:p="http://schemas.openxmlformats.org/presentationml/2006/main">
  <p:tag name="AS_UNIQUEID" val="422"/>
</p:tagLst>
</file>

<file path=ppt/tags/tag184.xml><?xml version="1.0" encoding="utf-8"?>
<p:tagLst xmlns:p="http://schemas.openxmlformats.org/presentationml/2006/main">
  <p:tag name="AS_UNIQUEID" val="423"/>
</p:tagLst>
</file>

<file path=ppt/tags/tag185.xml><?xml version="1.0" encoding="utf-8"?>
<p:tagLst xmlns:p="http://schemas.openxmlformats.org/presentationml/2006/main">
  <p:tag name="AS_UNIQUEID" val="1749"/>
</p:tagLst>
</file>

<file path=ppt/tags/tag186.xml><?xml version="1.0" encoding="utf-8"?>
<p:tagLst xmlns:p="http://schemas.openxmlformats.org/presentationml/2006/main">
  <p:tag name="AS_UNIQUEID" val="425"/>
</p:tagLst>
</file>

<file path=ppt/tags/tag187.xml><?xml version="1.0" encoding="utf-8"?>
<p:tagLst xmlns:p="http://schemas.openxmlformats.org/presentationml/2006/main">
  <p:tag name="AS_UNIQUEID" val="426"/>
</p:tagLst>
</file>

<file path=ppt/tags/tag188.xml><?xml version="1.0" encoding="utf-8"?>
<p:tagLst xmlns:p="http://schemas.openxmlformats.org/presentationml/2006/main">
  <p:tag name="AS_UNIQUEID" val="427"/>
</p:tagLst>
</file>

<file path=ppt/tags/tag189.xml><?xml version="1.0" encoding="utf-8"?>
<p:tagLst xmlns:p="http://schemas.openxmlformats.org/presentationml/2006/main">
  <p:tag name="AS_UNIQUEID" val="1750"/>
</p:tagLst>
</file>

<file path=ppt/tags/tag19.xml><?xml version="1.0" encoding="utf-8"?>
<p:tagLst xmlns:p="http://schemas.openxmlformats.org/presentationml/2006/main">
  <p:tag name="AS_UNIQUEID" val="243"/>
</p:tagLst>
</file>

<file path=ppt/tags/tag190.xml><?xml version="1.0" encoding="utf-8"?>
<p:tagLst xmlns:p="http://schemas.openxmlformats.org/presentationml/2006/main">
  <p:tag name="AS_UNIQUEID" val="1751"/>
</p:tagLst>
</file>

<file path=ppt/tags/tag191.xml><?xml version="1.0" encoding="utf-8"?>
<p:tagLst xmlns:p="http://schemas.openxmlformats.org/presentationml/2006/main">
  <p:tag name="AS_UNIQUEID" val="1752"/>
</p:tagLst>
</file>

<file path=ppt/tags/tag192.xml><?xml version="1.0" encoding="utf-8"?>
<p:tagLst xmlns:p="http://schemas.openxmlformats.org/presentationml/2006/main">
  <p:tag name="AS_UNIQUEID" val="1753"/>
</p:tagLst>
</file>

<file path=ppt/tags/tag193.xml><?xml version="1.0" encoding="utf-8"?>
<p:tagLst xmlns:p="http://schemas.openxmlformats.org/presentationml/2006/main">
  <p:tag name="AS_UNIQUEID" val="1754"/>
</p:tagLst>
</file>

<file path=ppt/tags/tag194.xml><?xml version="1.0" encoding="utf-8"?>
<p:tagLst xmlns:p="http://schemas.openxmlformats.org/presentationml/2006/main">
  <p:tag name="AS_UNIQUEID" val="1755"/>
</p:tagLst>
</file>

<file path=ppt/tags/tag195.xml><?xml version="1.0" encoding="utf-8"?>
<p:tagLst xmlns:p="http://schemas.openxmlformats.org/presentationml/2006/main">
  <p:tag name="AS_UNIQUEID" val="1756"/>
</p:tagLst>
</file>

<file path=ppt/tags/tag196.xml><?xml version="1.0" encoding="utf-8"?>
<p:tagLst xmlns:p="http://schemas.openxmlformats.org/presentationml/2006/main">
  <p:tag name="AS_UNIQUEID" val="1757"/>
</p:tagLst>
</file>

<file path=ppt/tags/tag197.xml><?xml version="1.0" encoding="utf-8"?>
<p:tagLst xmlns:p="http://schemas.openxmlformats.org/presentationml/2006/main">
  <p:tag name="AS_UNIQUEID" val="1758"/>
</p:tagLst>
</file>

<file path=ppt/tags/tag198.xml><?xml version="1.0" encoding="utf-8"?>
<p:tagLst xmlns:p="http://schemas.openxmlformats.org/presentationml/2006/main">
  <p:tag name="AS_UNIQUEID" val="1759"/>
</p:tagLst>
</file>

<file path=ppt/tags/tag199.xml><?xml version="1.0" encoding="utf-8"?>
<p:tagLst xmlns:p="http://schemas.openxmlformats.org/presentationml/2006/main">
  <p:tag name="AS_UNIQUEID" val="1760"/>
</p:tagLst>
</file>

<file path=ppt/tags/tag2.xml><?xml version="1.0" encoding="utf-8"?>
<p:tagLst xmlns:p="http://schemas.openxmlformats.org/presentationml/2006/main">
  <p:tag name="AS_UNIQUEID" val="1639"/>
</p:tagLst>
</file>

<file path=ppt/tags/tag20.xml><?xml version="1.0" encoding="utf-8"?>
<p:tagLst xmlns:p="http://schemas.openxmlformats.org/presentationml/2006/main">
  <p:tag name="AS_UNIQUEID" val="1651"/>
</p:tagLst>
</file>

<file path=ppt/tags/tag200.xml><?xml version="1.0" encoding="utf-8"?>
<p:tagLst xmlns:p="http://schemas.openxmlformats.org/presentationml/2006/main">
  <p:tag name="AS_UNIQUEID" val="1761"/>
</p:tagLst>
</file>

<file path=ppt/tags/tag201.xml><?xml version="1.0" encoding="utf-8"?>
<p:tagLst xmlns:p="http://schemas.openxmlformats.org/presentationml/2006/main">
  <p:tag name="AS_UNIQUEID" val="1762"/>
</p:tagLst>
</file>

<file path=ppt/tags/tag202.xml><?xml version="1.0" encoding="utf-8"?>
<p:tagLst xmlns:p="http://schemas.openxmlformats.org/presentationml/2006/main">
  <p:tag name="AS_UNIQUEID" val="439"/>
</p:tagLst>
</file>

<file path=ppt/tags/tag203.xml><?xml version="1.0" encoding="utf-8"?>
<p:tagLst xmlns:p="http://schemas.openxmlformats.org/presentationml/2006/main">
  <p:tag name="AS_UNIQUEID" val="441"/>
</p:tagLst>
</file>

<file path=ppt/tags/tag204.xml><?xml version="1.0" encoding="utf-8"?>
<p:tagLst xmlns:p="http://schemas.openxmlformats.org/presentationml/2006/main">
  <p:tag name="AS_UNIQUEID" val="442"/>
</p:tagLst>
</file>

<file path=ppt/tags/tag205.xml><?xml version="1.0" encoding="utf-8"?>
<p:tagLst xmlns:p="http://schemas.openxmlformats.org/presentationml/2006/main">
  <p:tag name="AS_UNIQUEID" val="1763"/>
</p:tagLst>
</file>

<file path=ppt/tags/tag206.xml><?xml version="1.0" encoding="utf-8"?>
<p:tagLst xmlns:p="http://schemas.openxmlformats.org/presentationml/2006/main">
  <p:tag name="AS_UNIQUEID" val="459"/>
</p:tagLst>
</file>

<file path=ppt/tags/tag207.xml><?xml version="1.0" encoding="utf-8"?>
<p:tagLst xmlns:p="http://schemas.openxmlformats.org/presentationml/2006/main">
  <p:tag name="AS_UNIQUEID" val="460"/>
</p:tagLst>
</file>

<file path=ppt/tags/tag208.xml><?xml version="1.0" encoding="utf-8"?>
<p:tagLst xmlns:p="http://schemas.openxmlformats.org/presentationml/2006/main">
  <p:tag name="AS_UNIQUEID" val="1764"/>
</p:tagLst>
</file>

<file path=ppt/tags/tag209.xml><?xml version="1.0" encoding="utf-8"?>
<p:tagLst xmlns:p="http://schemas.openxmlformats.org/presentationml/2006/main">
  <p:tag name="AS_UNIQUEID" val="1765"/>
</p:tagLst>
</file>

<file path=ppt/tags/tag21.xml><?xml version="1.0" encoding="utf-8"?>
<p:tagLst xmlns:p="http://schemas.openxmlformats.org/presentationml/2006/main">
  <p:tag name="AS_UNIQUEID" val="245"/>
</p:tagLst>
</file>

<file path=ppt/tags/tag210.xml><?xml version="1.0" encoding="utf-8"?>
<p:tagLst xmlns:p="http://schemas.openxmlformats.org/presentationml/2006/main">
  <p:tag name="AS_UNIQUEID" val="462"/>
</p:tagLst>
</file>

<file path=ppt/tags/tag211.xml><?xml version="1.0" encoding="utf-8"?>
<p:tagLst xmlns:p="http://schemas.openxmlformats.org/presentationml/2006/main">
  <p:tag name="AS_UNIQUEID" val="463"/>
</p:tagLst>
</file>

<file path=ppt/tags/tag212.xml><?xml version="1.0" encoding="utf-8"?>
<p:tagLst xmlns:p="http://schemas.openxmlformats.org/presentationml/2006/main">
  <p:tag name="AS_UNIQUEID" val="464"/>
</p:tagLst>
</file>

<file path=ppt/tags/tag213.xml><?xml version="1.0" encoding="utf-8"?>
<p:tagLst xmlns:p="http://schemas.openxmlformats.org/presentationml/2006/main">
  <p:tag name="AS_UNIQUEID" val="1766"/>
</p:tagLst>
</file>

<file path=ppt/tags/tag214.xml><?xml version="1.0" encoding="utf-8"?>
<p:tagLst xmlns:p="http://schemas.openxmlformats.org/presentationml/2006/main">
  <p:tag name="AS_UNIQUEID" val="466"/>
</p:tagLst>
</file>

<file path=ppt/tags/tag215.xml><?xml version="1.0" encoding="utf-8"?>
<p:tagLst xmlns:p="http://schemas.openxmlformats.org/presentationml/2006/main">
  <p:tag name="AS_UNIQUEID" val="467"/>
</p:tagLst>
</file>

<file path=ppt/tags/tag216.xml><?xml version="1.0" encoding="utf-8"?>
<p:tagLst xmlns:p="http://schemas.openxmlformats.org/presentationml/2006/main">
  <p:tag name="AS_UNIQUEID" val="468"/>
</p:tagLst>
</file>

<file path=ppt/tags/tag217.xml><?xml version="1.0" encoding="utf-8"?>
<p:tagLst xmlns:p="http://schemas.openxmlformats.org/presentationml/2006/main">
  <p:tag name="AS_UNIQUEID" val="1767"/>
</p:tagLst>
</file>

<file path=ppt/tags/tag218.xml><?xml version="1.0" encoding="utf-8"?>
<p:tagLst xmlns:p="http://schemas.openxmlformats.org/presentationml/2006/main">
  <p:tag name="AS_UNIQUEID" val="470"/>
</p:tagLst>
</file>

<file path=ppt/tags/tag219.xml><?xml version="1.0" encoding="utf-8"?>
<p:tagLst xmlns:p="http://schemas.openxmlformats.org/presentationml/2006/main">
  <p:tag name="AS_UNIQUEID" val="471"/>
</p:tagLst>
</file>

<file path=ppt/tags/tag22.xml><?xml version="1.0" encoding="utf-8"?>
<p:tagLst xmlns:p="http://schemas.openxmlformats.org/presentationml/2006/main">
  <p:tag name="AS_UNIQUEID" val="246"/>
</p:tagLst>
</file>

<file path=ppt/tags/tag220.xml><?xml version="1.0" encoding="utf-8"?>
<p:tagLst xmlns:p="http://schemas.openxmlformats.org/presentationml/2006/main">
  <p:tag name="AS_UNIQUEID" val="472"/>
</p:tagLst>
</file>

<file path=ppt/tags/tag221.xml><?xml version="1.0" encoding="utf-8"?>
<p:tagLst xmlns:p="http://schemas.openxmlformats.org/presentationml/2006/main">
  <p:tag name="AS_UNIQUEID" val="473"/>
</p:tagLst>
</file>

<file path=ppt/tags/tag222.xml><?xml version="1.0" encoding="utf-8"?>
<p:tagLst xmlns:p="http://schemas.openxmlformats.org/presentationml/2006/main">
  <p:tag name="AS_UNIQUEID" val="1768"/>
</p:tagLst>
</file>

<file path=ppt/tags/tag223.xml><?xml version="1.0" encoding="utf-8"?>
<p:tagLst xmlns:p="http://schemas.openxmlformats.org/presentationml/2006/main">
  <p:tag name="AS_UNIQUEID" val="1769"/>
</p:tagLst>
</file>

<file path=ppt/tags/tag224.xml><?xml version="1.0" encoding="utf-8"?>
<p:tagLst xmlns:p="http://schemas.openxmlformats.org/presentationml/2006/main">
  <p:tag name="AS_UNIQUEID" val="476"/>
</p:tagLst>
</file>

<file path=ppt/tags/tag225.xml><?xml version="1.0" encoding="utf-8"?>
<p:tagLst xmlns:p="http://schemas.openxmlformats.org/presentationml/2006/main">
  <p:tag name="AS_UNIQUEID" val="478"/>
</p:tagLst>
</file>

<file path=ppt/tags/tag226.xml><?xml version="1.0" encoding="utf-8"?>
<p:tagLst xmlns:p="http://schemas.openxmlformats.org/presentationml/2006/main">
  <p:tag name="AS_UNIQUEID" val="479"/>
</p:tagLst>
</file>

<file path=ppt/tags/tag227.xml><?xml version="1.0" encoding="utf-8"?>
<p:tagLst xmlns:p="http://schemas.openxmlformats.org/presentationml/2006/main">
  <p:tag name="AS_UNIQUEID" val="480"/>
</p:tagLst>
</file>

<file path=ppt/tags/tag228.xml><?xml version="1.0" encoding="utf-8"?>
<p:tagLst xmlns:p="http://schemas.openxmlformats.org/presentationml/2006/main">
  <p:tag name="AS_UNIQUEID" val="481"/>
</p:tagLst>
</file>

<file path=ppt/tags/tag229.xml><?xml version="1.0" encoding="utf-8"?>
<p:tagLst xmlns:p="http://schemas.openxmlformats.org/presentationml/2006/main">
  <p:tag name="AS_UNIQUEID" val="482"/>
</p:tagLst>
</file>

<file path=ppt/tags/tag23.xml><?xml version="1.0" encoding="utf-8"?>
<p:tagLst xmlns:p="http://schemas.openxmlformats.org/presentationml/2006/main">
  <p:tag name="AS_UNIQUEID" val="247"/>
</p:tagLst>
</file>

<file path=ppt/tags/tag230.xml><?xml version="1.0" encoding="utf-8"?>
<p:tagLst xmlns:p="http://schemas.openxmlformats.org/presentationml/2006/main">
  <p:tag name="AS_UNIQUEID" val="1770"/>
</p:tagLst>
</file>

<file path=ppt/tags/tag231.xml><?xml version="1.0" encoding="utf-8"?>
<p:tagLst xmlns:p="http://schemas.openxmlformats.org/presentationml/2006/main">
  <p:tag name="AS_UNIQUEID" val="1771"/>
</p:tagLst>
</file>

<file path=ppt/tags/tag232.xml><?xml version="1.0" encoding="utf-8"?>
<p:tagLst xmlns:p="http://schemas.openxmlformats.org/presentationml/2006/main">
  <p:tag name="AS_UNIQUEID" val="1772"/>
</p:tagLst>
</file>

<file path=ppt/tags/tag233.xml><?xml version="1.0" encoding="utf-8"?>
<p:tagLst xmlns:p="http://schemas.openxmlformats.org/presentationml/2006/main">
  <p:tag name="AS_UNIQUEID" val="1773"/>
</p:tagLst>
</file>

<file path=ppt/tags/tag234.xml><?xml version="1.0" encoding="utf-8"?>
<p:tagLst xmlns:p="http://schemas.openxmlformats.org/presentationml/2006/main">
  <p:tag name="AS_UNIQUEID" val="1774"/>
</p:tagLst>
</file>

<file path=ppt/tags/tag235.xml><?xml version="1.0" encoding="utf-8"?>
<p:tagLst xmlns:p="http://schemas.openxmlformats.org/presentationml/2006/main">
  <p:tag name="AS_UNIQUEID" val="517"/>
</p:tagLst>
</file>

<file path=ppt/tags/tag236.xml><?xml version="1.0" encoding="utf-8"?>
<p:tagLst xmlns:p="http://schemas.openxmlformats.org/presentationml/2006/main">
  <p:tag name="AS_UNIQUEID" val="216"/>
</p:tagLst>
</file>

<file path=ppt/tags/tag237.xml><?xml version="1.0" encoding="utf-8"?>
<p:tagLst xmlns:p="http://schemas.openxmlformats.org/presentationml/2006/main">
  <p:tag name="AS_UNIQUEID" val="1775"/>
</p:tagLst>
</file>

<file path=ppt/tags/tag238.xml><?xml version="1.0" encoding="utf-8"?>
<p:tagLst xmlns:p="http://schemas.openxmlformats.org/presentationml/2006/main">
  <p:tag name="AS_UNIQUEID" val="1245"/>
</p:tagLst>
</file>

<file path=ppt/tags/tag239.xml><?xml version="1.0" encoding="utf-8"?>
<p:tagLst xmlns:p="http://schemas.openxmlformats.org/presentationml/2006/main">
  <p:tag name="AS_UNIQUEID" val="1528"/>
</p:tagLst>
</file>

<file path=ppt/tags/tag24.xml><?xml version="1.0" encoding="utf-8"?>
<p:tagLst xmlns:p="http://schemas.openxmlformats.org/presentationml/2006/main">
  <p:tag name="AS_UNIQUEID" val="248"/>
</p:tagLst>
</file>

<file path=ppt/tags/tag240.xml><?xml version="1.0" encoding="utf-8"?>
<p:tagLst xmlns:p="http://schemas.openxmlformats.org/presentationml/2006/main">
  <p:tag name="AS_UNIQUEID" val="1776"/>
</p:tagLst>
</file>

<file path=ppt/tags/tag241.xml><?xml version="1.0" encoding="utf-8"?>
<p:tagLst xmlns:p="http://schemas.openxmlformats.org/presentationml/2006/main">
  <p:tag name="AS_UNIQUEID" val="1247"/>
</p:tagLst>
</file>

<file path=ppt/tags/tag242.xml><?xml version="1.0" encoding="utf-8"?>
<p:tagLst xmlns:p="http://schemas.openxmlformats.org/presentationml/2006/main">
  <p:tag name="AS_UNIQUEID" val="1248"/>
</p:tagLst>
</file>

<file path=ppt/tags/tag243.xml><?xml version="1.0" encoding="utf-8"?>
<p:tagLst xmlns:p="http://schemas.openxmlformats.org/presentationml/2006/main">
  <p:tag name="AS_UNIQUEID" val="1250"/>
</p:tagLst>
</file>

<file path=ppt/tags/tag244.xml><?xml version="1.0" encoding="utf-8"?>
<p:tagLst xmlns:p="http://schemas.openxmlformats.org/presentationml/2006/main">
  <p:tag name="AS_UNIQUEID" val="1251"/>
</p:tagLst>
</file>

<file path=ppt/tags/tag245.xml><?xml version="1.0" encoding="utf-8"?>
<p:tagLst xmlns:p="http://schemas.openxmlformats.org/presentationml/2006/main">
  <p:tag name="AS_UNIQUEID" val="1253"/>
</p:tagLst>
</file>

<file path=ppt/tags/tag246.xml><?xml version="1.0" encoding="utf-8"?>
<p:tagLst xmlns:p="http://schemas.openxmlformats.org/presentationml/2006/main">
  <p:tag name="AS_UNIQUEID" val="1777"/>
</p:tagLst>
</file>

<file path=ppt/tags/tag247.xml><?xml version="1.0" encoding="utf-8"?>
<p:tagLst xmlns:p="http://schemas.openxmlformats.org/presentationml/2006/main">
  <p:tag name="AS_UNIQUEID" val="1247"/>
</p:tagLst>
</file>

<file path=ppt/tags/tag248.xml><?xml version="1.0" encoding="utf-8"?>
<p:tagLst xmlns:p="http://schemas.openxmlformats.org/presentationml/2006/main">
  <p:tag name="AS_UNIQUEID" val="1248"/>
</p:tagLst>
</file>

<file path=ppt/tags/tag249.xml><?xml version="1.0" encoding="utf-8"?>
<p:tagLst xmlns:p="http://schemas.openxmlformats.org/presentationml/2006/main">
  <p:tag name="AS_UNIQUEID" val="1250"/>
</p:tagLst>
</file>

<file path=ppt/tags/tag25.xml><?xml version="1.0" encoding="utf-8"?>
<p:tagLst xmlns:p="http://schemas.openxmlformats.org/presentationml/2006/main">
  <p:tag name="AS_UNIQUEID" val="249"/>
</p:tagLst>
</file>

<file path=ppt/tags/tag250.xml><?xml version="1.0" encoding="utf-8"?>
<p:tagLst xmlns:p="http://schemas.openxmlformats.org/presentationml/2006/main">
  <p:tag name="AS_UNIQUEID" val="1251"/>
</p:tagLst>
</file>

<file path=ppt/tags/tag251.xml><?xml version="1.0" encoding="utf-8"?>
<p:tagLst xmlns:p="http://schemas.openxmlformats.org/presentationml/2006/main">
  <p:tag name="AS_UNIQUEID" val="1253"/>
</p:tagLst>
</file>

<file path=ppt/tags/tag252.xml><?xml version="1.0" encoding="utf-8"?>
<p:tagLst xmlns:p="http://schemas.openxmlformats.org/presentationml/2006/main">
  <p:tag name="AS_UNIQUEID" val="1249"/>
</p:tagLst>
</file>

<file path=ppt/tags/tag253.xml><?xml version="1.0" encoding="utf-8"?>
<p:tagLst xmlns:p="http://schemas.openxmlformats.org/presentationml/2006/main">
  <p:tag name="AS_UNIQUEID" val="1778"/>
</p:tagLst>
</file>

<file path=ppt/tags/tag254.xml><?xml version="1.0" encoding="utf-8"?>
<p:tagLst xmlns:p="http://schemas.openxmlformats.org/presentationml/2006/main">
  <p:tag name="AS_UNIQUEID" val="1247"/>
</p:tagLst>
</file>

<file path=ppt/tags/tag255.xml><?xml version="1.0" encoding="utf-8"?>
<p:tagLst xmlns:p="http://schemas.openxmlformats.org/presentationml/2006/main">
  <p:tag name="AS_UNIQUEID" val="1248"/>
</p:tagLst>
</file>

<file path=ppt/tags/tag256.xml><?xml version="1.0" encoding="utf-8"?>
<p:tagLst xmlns:p="http://schemas.openxmlformats.org/presentationml/2006/main">
  <p:tag name="AS_UNIQUEID" val="1250"/>
</p:tagLst>
</file>

<file path=ppt/tags/tag257.xml><?xml version="1.0" encoding="utf-8"?>
<p:tagLst xmlns:p="http://schemas.openxmlformats.org/presentationml/2006/main">
  <p:tag name="AS_UNIQUEID" val="1251"/>
</p:tagLst>
</file>

<file path=ppt/tags/tag258.xml><?xml version="1.0" encoding="utf-8"?>
<p:tagLst xmlns:p="http://schemas.openxmlformats.org/presentationml/2006/main">
  <p:tag name="AS_UNIQUEID" val="1253"/>
</p:tagLst>
</file>

<file path=ppt/tags/tag259.xml><?xml version="1.0" encoding="utf-8"?>
<p:tagLst xmlns:p="http://schemas.openxmlformats.org/presentationml/2006/main">
  <p:tag name="AS_UNIQUEID" val="1249"/>
</p:tagLst>
</file>

<file path=ppt/tags/tag26.xml><?xml version="1.0" encoding="utf-8"?>
<p:tagLst xmlns:p="http://schemas.openxmlformats.org/presentationml/2006/main">
  <p:tag name="AS_UNIQUEID" val="1652"/>
</p:tagLst>
</file>

<file path=ppt/tags/tag260.xml><?xml version="1.0" encoding="utf-8"?>
<p:tagLst xmlns:p="http://schemas.openxmlformats.org/presentationml/2006/main">
  <p:tag name="AS_UNIQUEID" val="1779"/>
</p:tagLst>
</file>

<file path=ppt/tags/tag261.xml><?xml version="1.0" encoding="utf-8"?>
<p:tagLst xmlns:p="http://schemas.openxmlformats.org/presentationml/2006/main">
  <p:tag name="AS_UNIQUEID" val="1247"/>
</p:tagLst>
</file>

<file path=ppt/tags/tag262.xml><?xml version="1.0" encoding="utf-8"?>
<p:tagLst xmlns:p="http://schemas.openxmlformats.org/presentationml/2006/main">
  <p:tag name="AS_UNIQUEID" val="1248"/>
</p:tagLst>
</file>

<file path=ppt/tags/tag263.xml><?xml version="1.0" encoding="utf-8"?>
<p:tagLst xmlns:p="http://schemas.openxmlformats.org/presentationml/2006/main">
  <p:tag name="AS_UNIQUEID" val="1250"/>
</p:tagLst>
</file>

<file path=ppt/tags/tag264.xml><?xml version="1.0" encoding="utf-8"?>
<p:tagLst xmlns:p="http://schemas.openxmlformats.org/presentationml/2006/main">
  <p:tag name="AS_UNIQUEID" val="1251"/>
</p:tagLst>
</file>

<file path=ppt/tags/tag265.xml><?xml version="1.0" encoding="utf-8"?>
<p:tagLst xmlns:p="http://schemas.openxmlformats.org/presentationml/2006/main">
  <p:tag name="AS_UNIQUEID" val="1253"/>
</p:tagLst>
</file>

<file path=ppt/tags/tag266.xml><?xml version="1.0" encoding="utf-8"?>
<p:tagLst xmlns:p="http://schemas.openxmlformats.org/presentationml/2006/main">
  <p:tag name="AS_UNIQUEID" val="1249"/>
</p:tagLst>
</file>

<file path=ppt/tags/tag267.xml><?xml version="1.0" encoding="utf-8"?>
<p:tagLst xmlns:p="http://schemas.openxmlformats.org/presentationml/2006/main">
  <p:tag name="AS_UNIQUEID" val="1252"/>
</p:tagLst>
</file>

<file path=ppt/tags/tag268.xml><?xml version="1.0" encoding="utf-8"?>
<p:tagLst xmlns:p="http://schemas.openxmlformats.org/presentationml/2006/main">
  <p:tag name="AS_UNIQUEID" val="1780"/>
</p:tagLst>
</file>

<file path=ppt/tags/tag269.xml><?xml version="1.0" encoding="utf-8"?>
<p:tagLst xmlns:p="http://schemas.openxmlformats.org/presentationml/2006/main">
  <p:tag name="AS_UNIQUEID" val="1781"/>
</p:tagLst>
</file>

<file path=ppt/tags/tag27.xml><?xml version="1.0" encoding="utf-8"?>
<p:tagLst xmlns:p="http://schemas.openxmlformats.org/presentationml/2006/main">
  <p:tag name="AS_UNIQUEID" val="330"/>
</p:tagLst>
</file>

<file path=ppt/tags/tag270.xml><?xml version="1.0" encoding="utf-8"?>
<p:tagLst xmlns:p="http://schemas.openxmlformats.org/presentationml/2006/main">
  <p:tag name="AS_UNIQUEID" val="1529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1"/>
  <p:tag name="KSO_WM_UNIT_INDEX" val="1_1"/>
  <p:tag name="KSO_WM_UNIT_LAYERLEVEL" val="1_1"/>
  <p:tag name="KSO_WM_UNIT_LINE_FILL_TYPE" val="2"/>
  <p:tag name="KSO_WM_UNIT_LINE_FORE_SCHEMECOLOR_INDEX" val="15"/>
  <p:tag name="KSO_WM_UNIT_TYPE" val="p_i"/>
</p:tagLst>
</file>

<file path=ppt/tags/tag271.xml><?xml version="1.0" encoding="utf-8"?>
<p:tagLst xmlns:p="http://schemas.openxmlformats.org/presentationml/2006/main">
  <p:tag name="AS_UNIQUEID" val="1530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2"/>
  <p:tag name="KSO_WM_UNIT_INDEX" val="1_2"/>
  <p:tag name="KSO_WM_UNIT_LAYERLEVEL" val="1_1"/>
  <p:tag name="KSO_WM_UNIT_LINE_FILL_TYPE" val="2"/>
  <p:tag name="KSO_WM_UNIT_LINE_FORE_SCHEMECOLOR_INDEX" val="15"/>
  <p:tag name="KSO_WM_UNIT_TYPE" val="p_i"/>
</p:tagLst>
</file>

<file path=ppt/tags/tag272.xml><?xml version="1.0" encoding="utf-8"?>
<p:tagLst xmlns:p="http://schemas.openxmlformats.org/presentationml/2006/main">
  <p:tag name="AS_UNIQUEID" val="1531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3"/>
  <p:tag name="KSO_WM_UNIT_INDEX" val="1_3"/>
  <p:tag name="KSO_WM_UNIT_LAYERLEVEL" val="1_1"/>
  <p:tag name="KSO_WM_UNIT_LINE_FILL_TYPE" val="2"/>
  <p:tag name="KSO_WM_UNIT_LINE_FORE_SCHEMECOLOR_INDEX" val="15"/>
  <p:tag name="KSO_WM_UNIT_TYPE" val="p_i"/>
</p:tagLst>
</file>

<file path=ppt/tags/tag273.xml><?xml version="1.0" encoding="utf-8"?>
<p:tagLst xmlns:p="http://schemas.openxmlformats.org/presentationml/2006/main">
  <p:tag name="AS_UNIQUEID" val="1532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4"/>
  <p:tag name="KSO_WM_UNIT_INDEX" val="1_4"/>
  <p:tag name="KSO_WM_UNIT_LAYERLEVEL" val="1_1"/>
  <p:tag name="KSO_WM_UNIT_LINE_FILL_TYPE" val="2"/>
  <p:tag name="KSO_WM_UNIT_LINE_FORE_SCHEMECOLOR_INDEX" val="15"/>
  <p:tag name="KSO_WM_UNIT_TYPE" val="p_i"/>
</p:tagLst>
</file>

<file path=ppt/tags/tag274.xml><?xml version="1.0" encoding="utf-8"?>
<p:tagLst xmlns:p="http://schemas.openxmlformats.org/presentationml/2006/main">
  <p:tag name="AS_UNIQUEID" val="1533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5"/>
  <p:tag name="KSO_WM_UNIT_INDEX" val="1_5"/>
  <p:tag name="KSO_WM_UNIT_LAYERLEVEL" val="1_1"/>
  <p:tag name="KSO_WM_UNIT_LINE_FILL_TYPE" val="2"/>
  <p:tag name="KSO_WM_UNIT_LINE_FORE_SCHEMECOLOR_INDEX" val="15"/>
  <p:tag name="KSO_WM_UNIT_TYPE" val="p_i"/>
</p:tagLst>
</file>

<file path=ppt/tags/tag275.xml><?xml version="1.0" encoding="utf-8"?>
<p:tagLst xmlns:p="http://schemas.openxmlformats.org/presentationml/2006/main">
  <p:tag name="AS_UNIQUEID" val="1782"/>
</p:tagLst>
</file>

<file path=ppt/tags/tag276.xml><?xml version="1.0" encoding="utf-8"?>
<p:tagLst xmlns:p="http://schemas.openxmlformats.org/presentationml/2006/main">
  <p:tag name="AS_UNIQUEID" val="1534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579_3*p_h_h_i*1_1_3_1"/>
  <p:tag name="KSO_WM_UNIT_INDEX" val="1_1_3_1"/>
  <p:tag name="KSO_WM_UNIT_LAYERLEVEL" val="1_1_1_1"/>
  <p:tag name="KSO_WM_UNIT_TEXT_FILL_FORE_SCHEMECOLOR_INDEX" val="2"/>
  <p:tag name="KSO_WM_UNIT_TEXT_FILL_TYPE" val="1"/>
  <p:tag name="KSO_WM_UNIT_TYPE" val="p_h_h_i"/>
</p:tagLst>
</file>

<file path=ppt/tags/tag277.xml><?xml version="1.0" encoding="utf-8"?>
<p:tagLst xmlns:p="http://schemas.openxmlformats.org/presentationml/2006/main">
  <p:tag name="AS_UNIQUEID" val="1535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h_h_f*1_1_3_1"/>
  <p:tag name="KSO_WM_UNIT_INDEX" val="1_1_3_1"/>
  <p:tag name="KSO_WM_UNIT_LAYERLEVEL" val="1_1_1_1"/>
  <p:tag name="KSO_WM_UNIT_NOCLEAR" val="0"/>
  <p:tag name="KSO_WM_UNIT_PRESET_TEXT" val="添加标题"/>
  <p:tag name="KSO_WM_UNIT_SUBTYPE" val="a"/>
  <p:tag name="KSO_WM_UNIT_TEXT_FILL_FORE_SCHEMECOLOR_INDEX" val="13"/>
  <p:tag name="KSO_WM_UNIT_TEXT_FILL_TYPE" val="1"/>
  <p:tag name="KSO_WM_UNIT_TYPE" val="p_h_h_f"/>
  <p:tag name="KSO_WM_UNIT_VALUE" val="11"/>
</p:tagLst>
</file>

<file path=ppt/tags/tag278.xml><?xml version="1.0" encoding="utf-8"?>
<p:tagLst xmlns:p="http://schemas.openxmlformats.org/presentationml/2006/main">
  <p:tag name="AS_UNIQUEID" val="1783"/>
</p:tagLst>
</file>

<file path=ppt/tags/tag279.xml><?xml version="1.0" encoding="utf-8"?>
<p:tagLst xmlns:p="http://schemas.openxmlformats.org/presentationml/2006/main">
  <p:tag name="AS_UNIQUEID" val="1536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579_3*p_h_h_i*1_1_2_1"/>
  <p:tag name="KSO_WM_UNIT_INDEX" val="1_1_2_1"/>
  <p:tag name="KSO_WM_UNIT_LAYERLEVEL" val="1_1_1_1"/>
  <p:tag name="KSO_WM_UNIT_TEXT_FILL_FORE_SCHEMECOLOR_INDEX" val="2"/>
  <p:tag name="KSO_WM_UNIT_TEXT_FILL_TYPE" val="1"/>
  <p:tag name="KSO_WM_UNIT_TYPE" val="p_h_h_i"/>
</p:tagLst>
</file>

<file path=ppt/tags/tag28.xml><?xml version="1.0" encoding="utf-8"?>
<p:tagLst xmlns:p="http://schemas.openxmlformats.org/presentationml/2006/main">
  <p:tag name="AS_UNIQUEID" val="331"/>
</p:tagLst>
</file>

<file path=ppt/tags/tag280.xml><?xml version="1.0" encoding="utf-8"?>
<p:tagLst xmlns:p="http://schemas.openxmlformats.org/presentationml/2006/main">
  <p:tag name="AS_UNIQUEID" val="1537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h_h_f*1_1_2_1"/>
  <p:tag name="KSO_WM_UNIT_INDEX" val="1_1_2_1"/>
  <p:tag name="KSO_WM_UNIT_LAYERLEVEL" val="1_1_1_1"/>
  <p:tag name="KSO_WM_UNIT_NOCLEAR" val="0"/>
  <p:tag name="KSO_WM_UNIT_PRESET_TEXT" val="添加标题"/>
  <p:tag name="KSO_WM_UNIT_SUBTYPE" val="a"/>
  <p:tag name="KSO_WM_UNIT_TEXT_FILL_FORE_SCHEMECOLOR_INDEX" val="13"/>
  <p:tag name="KSO_WM_UNIT_TEXT_FILL_TYPE" val="1"/>
  <p:tag name="KSO_WM_UNIT_TYPE" val="p_h_h_f"/>
  <p:tag name="KSO_WM_UNIT_VALUE" val="11"/>
</p:tagLst>
</file>

<file path=ppt/tags/tag281.xml><?xml version="1.0" encoding="utf-8"?>
<p:tagLst xmlns:p="http://schemas.openxmlformats.org/presentationml/2006/main">
  <p:tag name="AS_UNIQUEID" val="1784"/>
</p:tagLst>
</file>

<file path=ppt/tags/tag282.xml><?xml version="1.0" encoding="utf-8"?>
<p:tagLst xmlns:p="http://schemas.openxmlformats.org/presentationml/2006/main">
  <p:tag name="AS_UNIQUEID" val="1538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579_3*p_h_h_i*1_1_1_1"/>
  <p:tag name="KSO_WM_UNIT_INDEX" val="1_1_1_1"/>
  <p:tag name="KSO_WM_UNIT_LAYERLEVEL" val="1_1_1_1"/>
  <p:tag name="KSO_WM_UNIT_TEXT_FILL_FORE_SCHEMECOLOR_INDEX" val="2"/>
  <p:tag name="KSO_WM_UNIT_TEXT_FILL_TYPE" val="1"/>
  <p:tag name="KSO_WM_UNIT_TYPE" val="p_h_h_i"/>
</p:tagLst>
</file>

<file path=ppt/tags/tag283.xml><?xml version="1.0" encoding="utf-8"?>
<p:tagLst xmlns:p="http://schemas.openxmlformats.org/presentationml/2006/main">
  <p:tag name="AS_UNIQUEID" val="1539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h_h_f*1_1_1_1"/>
  <p:tag name="KSO_WM_UNIT_INDEX" val="1_1_1_1"/>
  <p:tag name="KSO_WM_UNIT_LAYERLEVEL" val="1_1_1_1"/>
  <p:tag name="KSO_WM_UNIT_NOCLEAR" val="0"/>
  <p:tag name="KSO_WM_UNIT_PRESET_TEXT" val="添加标题"/>
  <p:tag name="KSO_WM_UNIT_SUBTYPE" val="a"/>
  <p:tag name="KSO_WM_UNIT_TEXT_FILL_FORE_SCHEMECOLOR_INDEX" val="13"/>
  <p:tag name="KSO_WM_UNIT_TEXT_FILL_TYPE" val="1"/>
  <p:tag name="KSO_WM_UNIT_TYPE" val="p_h_h_f"/>
  <p:tag name="KSO_WM_UNIT_VALUE" val="11"/>
</p:tagLst>
</file>

<file path=ppt/tags/tag284.xml><?xml version="1.0" encoding="utf-8"?>
<p:tagLst xmlns:p="http://schemas.openxmlformats.org/presentationml/2006/main">
  <p:tag name="AS_UNIQUEID" val="1785"/>
</p:tagLst>
</file>

<file path=ppt/tags/tag285.xml><?xml version="1.0" encoding="utf-8"?>
<p:tagLst xmlns:p="http://schemas.openxmlformats.org/presentationml/2006/main">
  <p:tag name="AS_UNIQUEID" val="1540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579_3*p_h_h_h_i*1_1_1_1_1"/>
  <p:tag name="KSO_WM_UNIT_INDEX" val="1_1_1_1_1"/>
  <p:tag name="KSO_WM_UNIT_LAYERLEVEL" val="1_1_1_1_1"/>
  <p:tag name="KSO_WM_UNIT_TEXT_FILL_FORE_SCHEMECOLOR_INDEX" val="2"/>
  <p:tag name="KSO_WM_UNIT_TEXT_FILL_TYPE" val="1"/>
  <p:tag name="KSO_WM_UNIT_TYPE" val="p_h_h_h_i"/>
</p:tagLst>
</file>

<file path=ppt/tags/tag286.xml><?xml version="1.0" encoding="utf-8"?>
<p:tagLst xmlns:p="http://schemas.openxmlformats.org/presentationml/2006/main">
  <p:tag name="AS_UNIQUEID" val="1541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h_h_h_f*1_1_1_1_1"/>
  <p:tag name="KSO_WM_UNIT_INDEX" val="1_1_1_1_1"/>
  <p:tag name="KSO_WM_UNIT_LAYERLEVEL" val="1_1_1_1_1"/>
  <p:tag name="KSO_WM_UNIT_NOCLEAR" val="0"/>
  <p:tag name="KSO_WM_UNIT_PRESET_TEXT" val="添加标题"/>
  <p:tag name="KSO_WM_UNIT_SUBTYPE" val="a"/>
  <p:tag name="KSO_WM_UNIT_TEXT_FILL_FORE_SCHEMECOLOR_INDEX" val="13"/>
  <p:tag name="KSO_WM_UNIT_TEXT_FILL_TYPE" val="1"/>
  <p:tag name="KSO_WM_UNIT_TYPE" val="p_h_h_h_f"/>
  <p:tag name="KSO_WM_UNIT_VALUE" val="5"/>
</p:tagLst>
</file>

<file path=ppt/tags/tag287.xml><?xml version="1.0" encoding="utf-8"?>
<p:tagLst xmlns:p="http://schemas.openxmlformats.org/presentationml/2006/main">
  <p:tag name="AS_UNIQUEID" val="1786"/>
</p:tagLst>
</file>

<file path=ppt/tags/tag288.xml><?xml version="1.0" encoding="utf-8"?>
<p:tagLst xmlns:p="http://schemas.openxmlformats.org/presentationml/2006/main">
  <p:tag name="AS_UNIQUEID" val="1542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579_3*p_h_h_h_i*1_1_1_2_1"/>
  <p:tag name="KSO_WM_UNIT_INDEX" val="1_1_1_2_1"/>
  <p:tag name="KSO_WM_UNIT_LAYERLEVEL" val="1_1_1_1_1"/>
  <p:tag name="KSO_WM_UNIT_TEXT_FILL_FORE_SCHEMECOLOR_INDEX" val="2"/>
  <p:tag name="KSO_WM_UNIT_TEXT_FILL_TYPE" val="1"/>
  <p:tag name="KSO_WM_UNIT_TYPE" val="p_h_h_h_i"/>
</p:tagLst>
</file>

<file path=ppt/tags/tag289.xml><?xml version="1.0" encoding="utf-8"?>
<p:tagLst xmlns:p="http://schemas.openxmlformats.org/presentationml/2006/main">
  <p:tag name="AS_UNIQUEID" val="1543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h_h_h_f*1_1_1_2_1"/>
  <p:tag name="KSO_WM_UNIT_INDEX" val="1_1_1_2_1"/>
  <p:tag name="KSO_WM_UNIT_LAYERLEVEL" val="1_1_1_1_1"/>
  <p:tag name="KSO_WM_UNIT_NOCLEAR" val="0"/>
  <p:tag name="KSO_WM_UNIT_PRESET_TEXT" val="添加标题"/>
  <p:tag name="KSO_WM_UNIT_SUBTYPE" val="a"/>
  <p:tag name="KSO_WM_UNIT_TEXT_FILL_FORE_SCHEMECOLOR_INDEX" val="13"/>
  <p:tag name="KSO_WM_UNIT_TEXT_FILL_TYPE" val="1"/>
  <p:tag name="KSO_WM_UNIT_TYPE" val="p_h_h_h_f"/>
  <p:tag name="KSO_WM_UNIT_VALUE" val="5"/>
</p:tagLst>
</file>

<file path=ppt/tags/tag29.xml><?xml version="1.0" encoding="utf-8"?>
<p:tagLst xmlns:p="http://schemas.openxmlformats.org/presentationml/2006/main">
  <p:tag name="AS_UNIQUEID" val="332"/>
</p:tagLst>
</file>

<file path=ppt/tags/tag290.xml><?xml version="1.0" encoding="utf-8"?>
<p:tagLst xmlns:p="http://schemas.openxmlformats.org/presentationml/2006/main">
  <p:tag name="AS_UNIQUEID" val="1787"/>
</p:tagLst>
</file>

<file path=ppt/tags/tag291.xml><?xml version="1.0" encoding="utf-8"?>
<p:tagLst xmlns:p="http://schemas.openxmlformats.org/presentationml/2006/main">
  <p:tag name="AS_UNIQUEID" val="1544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579_3*p_h_h_h_i*1_1_1_3_1"/>
  <p:tag name="KSO_WM_UNIT_INDEX" val="1_1_1_3_1"/>
  <p:tag name="KSO_WM_UNIT_LAYERLEVEL" val="1_1_1_1_1"/>
  <p:tag name="KSO_WM_UNIT_TEXT_FILL_FORE_SCHEMECOLOR_INDEX" val="2"/>
  <p:tag name="KSO_WM_UNIT_TEXT_FILL_TYPE" val="1"/>
  <p:tag name="KSO_WM_UNIT_TYPE" val="p_h_h_h_i"/>
</p:tagLst>
</file>

<file path=ppt/tags/tag292.xml><?xml version="1.0" encoding="utf-8"?>
<p:tagLst xmlns:p="http://schemas.openxmlformats.org/presentationml/2006/main">
  <p:tag name="AS_UNIQUEID" val="1545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h_h_h_f*1_1_1_3_1"/>
  <p:tag name="KSO_WM_UNIT_INDEX" val="1_1_1_3_1"/>
  <p:tag name="KSO_WM_UNIT_LAYERLEVEL" val="1_1_1_1_1"/>
  <p:tag name="KSO_WM_UNIT_NOCLEAR" val="0"/>
  <p:tag name="KSO_WM_UNIT_PRESET_TEXT" val="添加标题"/>
  <p:tag name="KSO_WM_UNIT_SUBTYPE" val="a"/>
  <p:tag name="KSO_WM_UNIT_TEXT_FILL_FORE_SCHEMECOLOR_INDEX" val="13"/>
  <p:tag name="KSO_WM_UNIT_TEXT_FILL_TYPE" val="1"/>
  <p:tag name="KSO_WM_UNIT_TYPE" val="p_h_h_h_f"/>
  <p:tag name="KSO_WM_UNIT_VALUE" val="5"/>
</p:tagLst>
</file>

<file path=ppt/tags/tag293.xml><?xml version="1.0" encoding="utf-8"?>
<p:tagLst xmlns:p="http://schemas.openxmlformats.org/presentationml/2006/main">
  <p:tag name="AS_UNIQUEID" val="1788"/>
</p:tagLst>
</file>

<file path=ppt/tags/tag294.xml><?xml version="1.0" encoding="utf-8"?>
<p:tagLst xmlns:p="http://schemas.openxmlformats.org/presentationml/2006/main">
  <p:tag name="AS_UNIQUEID" val="1546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579_3*p_h_h_h_i*1_1_1_3_1"/>
  <p:tag name="KSO_WM_UNIT_INDEX" val="1_1_1_3_1"/>
  <p:tag name="KSO_WM_UNIT_LAYERLEVEL" val="1_1_1_1_1"/>
  <p:tag name="KSO_WM_UNIT_TEXT_FILL_FORE_SCHEMECOLOR_INDEX" val="2"/>
  <p:tag name="KSO_WM_UNIT_TEXT_FILL_TYPE" val="1"/>
  <p:tag name="KSO_WM_UNIT_TYPE" val="p_h_h_h_i"/>
</p:tagLst>
</file>

<file path=ppt/tags/tag295.xml><?xml version="1.0" encoding="utf-8"?>
<p:tagLst xmlns:p="http://schemas.openxmlformats.org/presentationml/2006/main">
  <p:tag name="AS_UNIQUEID" val="1547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h_h_h_f*1_1_1_3_1"/>
  <p:tag name="KSO_WM_UNIT_INDEX" val="1_1_1_3_1"/>
  <p:tag name="KSO_WM_UNIT_LAYERLEVEL" val="1_1_1_1_1"/>
  <p:tag name="KSO_WM_UNIT_NOCLEAR" val="0"/>
  <p:tag name="KSO_WM_UNIT_PRESET_TEXT" val="添加标题"/>
  <p:tag name="KSO_WM_UNIT_SUBTYPE" val="a"/>
  <p:tag name="KSO_WM_UNIT_TEXT_FILL_FORE_SCHEMECOLOR_INDEX" val="13"/>
  <p:tag name="KSO_WM_UNIT_TEXT_FILL_TYPE" val="1"/>
  <p:tag name="KSO_WM_UNIT_TYPE" val="p_h_h_h_f"/>
  <p:tag name="KSO_WM_UNIT_VALUE" val="5"/>
</p:tagLst>
</file>

<file path=ppt/tags/tag296.xml><?xml version="1.0" encoding="utf-8"?>
<p:tagLst xmlns:p="http://schemas.openxmlformats.org/presentationml/2006/main">
  <p:tag name="AS_UNIQUEID" val="1789"/>
</p:tagLst>
</file>

<file path=ppt/tags/tag297.xml><?xml version="1.0" encoding="utf-8"?>
<p:tagLst xmlns:p="http://schemas.openxmlformats.org/presentationml/2006/main">
  <p:tag name="AS_UNIQUEID" val="1548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6"/>
  <p:tag name="KSO_WM_UNIT_INDEX" val="1_6"/>
  <p:tag name="KSO_WM_UNIT_LAYERLEVEL" val="1_1"/>
  <p:tag name="KSO_WM_UNIT_LINE_FILL_TYPE" val="2"/>
  <p:tag name="KSO_WM_UNIT_LINE_FORE_SCHEMECOLOR_INDEX" val="15"/>
  <p:tag name="KSO_WM_UNIT_TYPE" val="p_i"/>
</p:tagLst>
</file>

<file path=ppt/tags/tag298.xml><?xml version="1.0" encoding="utf-8"?>
<p:tagLst xmlns:p="http://schemas.openxmlformats.org/presentationml/2006/main">
  <p:tag name="AS_UNIQUEID" val="1549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7"/>
  <p:tag name="KSO_WM_UNIT_INDEX" val="1_7"/>
  <p:tag name="KSO_WM_UNIT_LAYERLEVEL" val="1_1"/>
  <p:tag name="KSO_WM_UNIT_LINE_FILL_TYPE" val="2"/>
  <p:tag name="KSO_WM_UNIT_LINE_FORE_SCHEMECOLOR_INDEX" val="15"/>
  <p:tag name="KSO_WM_UNIT_TYPE" val="p_i"/>
</p:tagLst>
</file>

<file path=ppt/tags/tag299.xml><?xml version="1.0" encoding="utf-8"?>
<p:tagLst xmlns:p="http://schemas.openxmlformats.org/presentationml/2006/main">
  <p:tag name="AS_UNIQUEID" val="1550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8"/>
  <p:tag name="KSO_WM_UNIT_INDEX" val="1_8"/>
  <p:tag name="KSO_WM_UNIT_LAYERLEVEL" val="1_1"/>
  <p:tag name="KSO_WM_UNIT_LINE_FILL_TYPE" val="2"/>
  <p:tag name="KSO_WM_UNIT_LINE_FORE_SCHEMECOLOR_INDEX" val="15"/>
  <p:tag name="KSO_WM_UNIT_TYPE" val="p_i"/>
</p:tagLst>
</file>

<file path=ppt/tags/tag3.xml><?xml version="1.0" encoding="utf-8"?>
<p:tagLst xmlns:p="http://schemas.openxmlformats.org/presentationml/2006/main">
  <p:tag name="AS_UNIQUEID" val="1640"/>
</p:tagLst>
</file>

<file path=ppt/tags/tag30.xml><?xml version="1.0" encoding="utf-8"?>
<p:tagLst xmlns:p="http://schemas.openxmlformats.org/presentationml/2006/main">
  <p:tag name="AS_UNIQUEID" val="1653"/>
</p:tagLst>
</file>

<file path=ppt/tags/tag300.xml><?xml version="1.0" encoding="utf-8"?>
<p:tagLst xmlns:p="http://schemas.openxmlformats.org/presentationml/2006/main">
  <p:tag name="AS_UNIQUEID" val="1551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9"/>
  <p:tag name="KSO_WM_UNIT_INDEX" val="1_9"/>
  <p:tag name="KSO_WM_UNIT_LAYERLEVEL" val="1_1"/>
  <p:tag name="KSO_WM_UNIT_LINE_FILL_TYPE" val="2"/>
  <p:tag name="KSO_WM_UNIT_LINE_FORE_SCHEMECOLOR_INDEX" val="15"/>
  <p:tag name="KSO_WM_UNIT_TYPE" val="p_i"/>
</p:tagLst>
</file>

<file path=ppt/tags/tag301.xml><?xml version="1.0" encoding="utf-8"?>
<p:tagLst xmlns:p="http://schemas.openxmlformats.org/presentationml/2006/main">
  <p:tag name="AS_UNIQUEID" val="1552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10"/>
  <p:tag name="KSO_WM_UNIT_INDEX" val="1_10"/>
  <p:tag name="KSO_WM_UNIT_LAYERLEVEL" val="1_1"/>
  <p:tag name="KSO_WM_UNIT_LINE_FILL_TYPE" val="2"/>
  <p:tag name="KSO_WM_UNIT_LINE_FORE_SCHEMECOLOR_INDEX" val="15"/>
  <p:tag name="KSO_WM_UNIT_TYPE" val="p_i"/>
</p:tagLst>
</file>

<file path=ppt/tags/tag302.xml><?xml version="1.0" encoding="utf-8"?>
<p:tagLst xmlns:p="http://schemas.openxmlformats.org/presentationml/2006/main">
  <p:tag name="AS_UNIQUEID" val="1553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8"/>
  <p:tag name="KSO_WM_UNIT_INDEX" val="1_8"/>
  <p:tag name="KSO_WM_UNIT_LAYERLEVEL" val="1_1"/>
  <p:tag name="KSO_WM_UNIT_LINE_FILL_TYPE" val="2"/>
  <p:tag name="KSO_WM_UNIT_LINE_FORE_SCHEMECOLOR_INDEX" val="15"/>
  <p:tag name="KSO_WM_UNIT_TYPE" val="p_i"/>
</p:tagLst>
</file>

<file path=ppt/tags/tag303.xml><?xml version="1.0" encoding="utf-8"?>
<p:tagLst xmlns:p="http://schemas.openxmlformats.org/presentationml/2006/main">
  <p:tag name="AS_UNIQUEID" val="1554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i*1_8"/>
  <p:tag name="KSO_WM_UNIT_INDEX" val="1_8"/>
  <p:tag name="KSO_WM_UNIT_LAYERLEVEL" val="1_1"/>
  <p:tag name="KSO_WM_UNIT_LINE_FILL_TYPE" val="2"/>
  <p:tag name="KSO_WM_UNIT_LINE_FORE_SCHEMECOLOR_INDEX" val="15"/>
  <p:tag name="KSO_WM_UNIT_TYPE" val="p_i"/>
</p:tagLst>
</file>

<file path=ppt/tags/tag304.xml><?xml version="1.0" encoding="utf-8"?>
<p:tagLst xmlns:p="http://schemas.openxmlformats.org/presentationml/2006/main">
  <p:tag name="AS_UNIQUEID" val="1790"/>
</p:tagLst>
</file>

<file path=ppt/tags/tag305.xml><?xml version="1.0" encoding="utf-8"?>
<p:tagLst xmlns:p="http://schemas.openxmlformats.org/presentationml/2006/main">
  <p:tag name="AS_UNIQUEID" val="1555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579_3*p_h_h_h_i*1_1_1_3_1"/>
  <p:tag name="KSO_WM_UNIT_INDEX" val="1_1_1_3_1"/>
  <p:tag name="KSO_WM_UNIT_LAYERLEVEL" val="1_1_1_1_1"/>
  <p:tag name="KSO_WM_UNIT_TEXT_FILL_FORE_SCHEMECOLOR_INDEX" val="2"/>
  <p:tag name="KSO_WM_UNIT_TEXT_FILL_TYPE" val="1"/>
  <p:tag name="KSO_WM_UNIT_TYPE" val="p_h_h_h_i"/>
</p:tagLst>
</file>

<file path=ppt/tags/tag306.xml><?xml version="1.0" encoding="utf-8"?>
<p:tagLst xmlns:p="http://schemas.openxmlformats.org/presentationml/2006/main">
  <p:tag name="AS_UNIQUEID" val="1556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h_h_h_f*1_1_1_3_1"/>
  <p:tag name="KSO_WM_UNIT_INDEX" val="1_1_1_3_1"/>
  <p:tag name="KSO_WM_UNIT_LAYERLEVEL" val="1_1_1_1_1"/>
  <p:tag name="KSO_WM_UNIT_NOCLEAR" val="0"/>
  <p:tag name="KSO_WM_UNIT_PRESET_TEXT" val="添加标题"/>
  <p:tag name="KSO_WM_UNIT_SUBTYPE" val="a"/>
  <p:tag name="KSO_WM_UNIT_TEXT_FILL_FORE_SCHEMECOLOR_INDEX" val="13"/>
  <p:tag name="KSO_WM_UNIT_TEXT_FILL_TYPE" val="1"/>
  <p:tag name="KSO_WM_UNIT_TYPE" val="p_h_h_h_f"/>
  <p:tag name="KSO_WM_UNIT_VALUE" val="5"/>
</p:tagLst>
</file>

<file path=ppt/tags/tag307.xml><?xml version="1.0" encoding="utf-8"?>
<p:tagLst xmlns:p="http://schemas.openxmlformats.org/presentationml/2006/main">
  <p:tag name="AS_UNIQUEID" val="1791"/>
</p:tagLst>
</file>

<file path=ppt/tags/tag308.xml><?xml version="1.0" encoding="utf-8"?>
<p:tagLst xmlns:p="http://schemas.openxmlformats.org/presentationml/2006/main">
  <p:tag name="AS_UNIQUEID" val="1557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9579_3*p_h_h_i*1_1_2_1"/>
  <p:tag name="KSO_WM_UNIT_INDEX" val="1_1_2_1"/>
  <p:tag name="KSO_WM_UNIT_LAYERLEVEL" val="1_1_1_1"/>
  <p:tag name="KSO_WM_UNIT_TEXT_FILL_FORE_SCHEMECOLOR_INDEX" val="2"/>
  <p:tag name="KSO_WM_UNIT_TEXT_FILL_TYPE" val="1"/>
  <p:tag name="KSO_WM_UNIT_TYPE" val="p_h_h_i"/>
</p:tagLst>
</file>

<file path=ppt/tags/tag309.xml><?xml version="1.0" encoding="utf-8"?>
<p:tagLst xmlns:p="http://schemas.openxmlformats.org/presentationml/2006/main">
  <p:tag name="AS_UNIQUEID" val="1558"/>
  <p:tag name="KSO_WM_BEAUTIFY_FLAG" val="#wm#"/>
  <p:tag name="KSO_WM_DIAGRAM_GROUP_CODE" val="p1-1"/>
  <p:tag name="KSO_WM_TAG_VERSION" val="1.0"/>
  <p:tag name="KSO_WM_TEMPLATE_CATEGORY" val="diagram"/>
  <p:tag name="KSO_WM_TEMPLATE_INDEX" val="20169579"/>
  <p:tag name="KSO_WM_UNIT_COMPATIBLE" val="0"/>
  <p:tag name="KSO_WM_UNIT_DIAGRAM_ISNUMVISUAL" val="0"/>
  <p:tag name="KSO_WM_UNIT_DIAGRAM_ISREFERUNIT" val="0"/>
  <p:tag name="KSO_WM_UNIT_HIGHLIGHT" val="0"/>
  <p:tag name="KSO_WM_UNIT_ID" val="diagram20169579_3*p_h_h_f*1_1_2_1"/>
  <p:tag name="KSO_WM_UNIT_INDEX" val="1_1_2_1"/>
  <p:tag name="KSO_WM_UNIT_LAYERLEVEL" val="1_1_1_1"/>
  <p:tag name="KSO_WM_UNIT_NOCLEAR" val="0"/>
  <p:tag name="KSO_WM_UNIT_PRESET_TEXT" val="添加标题"/>
  <p:tag name="KSO_WM_UNIT_SUBTYPE" val="a"/>
  <p:tag name="KSO_WM_UNIT_TEXT_FILL_FORE_SCHEMECOLOR_INDEX" val="13"/>
  <p:tag name="KSO_WM_UNIT_TEXT_FILL_TYPE" val="1"/>
  <p:tag name="KSO_WM_UNIT_TYPE" val="p_h_h_f"/>
  <p:tag name="KSO_WM_UNIT_VALUE" val="11"/>
</p:tagLst>
</file>

<file path=ppt/tags/tag31.xml><?xml version="1.0" encoding="utf-8"?>
<p:tagLst xmlns:p="http://schemas.openxmlformats.org/presentationml/2006/main">
  <p:tag name="AS_UNIQUEID" val="1654"/>
</p:tagLst>
</file>

<file path=ppt/tags/tag310.xml><?xml version="1.0" encoding="utf-8"?>
<p:tagLst xmlns:p="http://schemas.openxmlformats.org/presentationml/2006/main">
  <p:tag name="AS_UNIQUEID" val="1637"/>
</p:tagLst>
</file>

<file path=ppt/tags/tag311.xml><?xml version="1.0" encoding="utf-8"?>
<p:tagLst xmlns:p="http://schemas.openxmlformats.org/presentationml/2006/main">
  <p:tag name="AS_UNIQUEID" val="1792"/>
</p:tagLst>
</file>

<file path=ppt/tags/tag312.xml><?xml version="1.0" encoding="utf-8"?>
<p:tagLst xmlns:p="http://schemas.openxmlformats.org/presentationml/2006/main">
  <p:tag name="AS_UNIQUEID" val="1793"/>
  <p:tag name="KSO_WM_UNIT_TABLE_BEAUTIFY" val="smartTable{bb06934c-7e8c-4d10-8303-ac6ff289726a}"/>
</p:tagLst>
</file>

<file path=ppt/tags/tag313.xml><?xml version="1.0" encoding="utf-8"?>
<p:tagLst xmlns:p="http://schemas.openxmlformats.org/presentationml/2006/main">
  <p:tag name="AS_UNIQUEID" val="1794"/>
</p:tagLst>
</file>

<file path=ppt/tags/tag314.xml><?xml version="1.0" encoding="utf-8"?>
<p:tagLst xmlns:p="http://schemas.openxmlformats.org/presentationml/2006/main">
  <p:tag name="AS_UNIQUEID" val="1795"/>
</p:tagLst>
</file>

<file path=ppt/tags/tag315.xml><?xml version="1.0" encoding="utf-8"?>
<p:tagLst xmlns:p="http://schemas.openxmlformats.org/presentationml/2006/main">
  <p:tag name="AS_UNIQUEID" val="1796"/>
</p:tagLst>
</file>

<file path=ppt/tags/tag316.xml><?xml version="1.0" encoding="utf-8"?>
<p:tagLst xmlns:p="http://schemas.openxmlformats.org/presentationml/2006/main">
  <p:tag name="AS_UNIQUEID" val="1797"/>
</p:tagLst>
</file>

<file path=ppt/tags/tag317.xml><?xml version="1.0" encoding="utf-8"?>
<p:tagLst xmlns:p="http://schemas.openxmlformats.org/presentationml/2006/main">
  <p:tag name="AS_UNIQUEID" val="1798"/>
</p:tagLst>
</file>

<file path=ppt/tags/tag318.xml><?xml version="1.0" encoding="utf-8"?>
<p:tagLst xmlns:p="http://schemas.openxmlformats.org/presentationml/2006/main">
  <p:tag name="AS_UNIQUEID" val="1799"/>
  <p:tag name="KSO_WM_UNIT_TABLE_BEAUTIFY" val="smartTable{c0ead943-33c3-4d3f-90db-b12d1e2431a6}"/>
</p:tagLst>
</file>

<file path=ppt/tags/tag319.xml><?xml version="1.0" encoding="utf-8"?>
<p:tagLst xmlns:p="http://schemas.openxmlformats.org/presentationml/2006/main">
  <p:tag name="AS_UNIQUEID" val="1800"/>
</p:tagLst>
</file>

<file path=ppt/tags/tag32.xml><?xml version="1.0" encoding="utf-8"?>
<p:tagLst xmlns:p="http://schemas.openxmlformats.org/presentationml/2006/main">
  <p:tag name="AS_UNIQUEID" val="1655"/>
</p:tagLst>
</file>

<file path=ppt/tags/tag320.xml><?xml version="1.0" encoding="utf-8"?>
<p:tagLst xmlns:p="http://schemas.openxmlformats.org/presentationml/2006/main">
  <p:tag name="AS_UNIQUEID" val="1801"/>
</p:tagLst>
</file>

<file path=ppt/tags/tag321.xml><?xml version="1.0" encoding="utf-8"?>
<p:tagLst xmlns:p="http://schemas.openxmlformats.org/presentationml/2006/main">
  <p:tag name="AS_UNIQUEID" val="1802"/>
</p:tagLst>
</file>

<file path=ppt/tags/tag322.xml><?xml version="1.0" encoding="utf-8"?>
<p:tagLst xmlns:p="http://schemas.openxmlformats.org/presentationml/2006/main">
  <p:tag name="AS_UNIQUEID" val="1803"/>
</p:tagLst>
</file>

<file path=ppt/tags/tag323.xml><?xml version="1.0" encoding="utf-8"?>
<p:tagLst xmlns:p="http://schemas.openxmlformats.org/presentationml/2006/main">
  <p:tag name="AS_UNIQUEID" val="1804"/>
</p:tagLst>
</file>

<file path=ppt/tags/tag324.xml><?xml version="1.0" encoding="utf-8"?>
<p:tagLst xmlns:p="http://schemas.openxmlformats.org/presentationml/2006/main">
  <p:tag name="AS_UNIQUEID" val="1805"/>
</p:tagLst>
</file>

<file path=ppt/tags/tag325.xml><?xml version="1.0" encoding="utf-8"?>
<p:tagLst xmlns:p="http://schemas.openxmlformats.org/presentationml/2006/main">
  <p:tag name="AS_UNIQUEID" val="1806"/>
  <p:tag name="KSO_WM_UNIT_TABLE_BEAUTIFY" val="smartTable{3bd77c9c-43e8-43da-937a-0af63b8cde09}"/>
</p:tagLst>
</file>

<file path=ppt/tags/tag326.xml><?xml version="1.0" encoding="utf-8"?>
<p:tagLst xmlns:p="http://schemas.openxmlformats.org/presentationml/2006/main">
  <p:tag name="AS_UNIQUEID" val="1807"/>
</p:tagLst>
</file>

<file path=ppt/tags/tag327.xml><?xml version="1.0" encoding="utf-8"?>
<p:tagLst xmlns:p="http://schemas.openxmlformats.org/presentationml/2006/main">
  <p:tag name="AS_UNIQUEID" val="1808"/>
</p:tagLst>
</file>

<file path=ppt/tags/tag328.xml><?xml version="1.0" encoding="utf-8"?>
<p:tagLst xmlns:p="http://schemas.openxmlformats.org/presentationml/2006/main">
  <p:tag name="AS_UNIQUEID" val="1809"/>
</p:tagLst>
</file>

<file path=ppt/tags/tag329.xml><?xml version="1.0" encoding="utf-8"?>
<p:tagLst xmlns:p="http://schemas.openxmlformats.org/presentationml/2006/main">
  <p:tag name="AS_UNIQUEID" val="1810"/>
</p:tagLst>
</file>

<file path=ppt/tags/tag33.xml><?xml version="1.0" encoding="utf-8"?>
<p:tagLst xmlns:p="http://schemas.openxmlformats.org/presentationml/2006/main">
  <p:tag name="AS_UNIQUEID" val="1656"/>
</p:tagLst>
</file>

<file path=ppt/tags/tag330.xml><?xml version="1.0" encoding="utf-8"?>
<p:tagLst xmlns:p="http://schemas.openxmlformats.org/presentationml/2006/main">
  <p:tag name="AS_UNIQUEID" val="1811"/>
</p:tagLst>
</file>

<file path=ppt/tags/tag331.xml><?xml version="1.0" encoding="utf-8"?>
<p:tagLst xmlns:p="http://schemas.openxmlformats.org/presentationml/2006/main">
  <p:tag name="AS_UNIQUEID" val="1812"/>
</p:tagLst>
</file>

<file path=ppt/tags/tag332.xml><?xml version="1.0" encoding="utf-8"?>
<p:tagLst xmlns:p="http://schemas.openxmlformats.org/presentationml/2006/main">
  <p:tag name="AS_UNIQUEID" val="1813"/>
</p:tagLst>
</file>

<file path=ppt/tags/tag333.xml><?xml version="1.0" encoding="utf-8"?>
<p:tagLst xmlns:p="http://schemas.openxmlformats.org/presentationml/2006/main">
  <p:tag name="AS_UNIQUEID" val="1814"/>
</p:tagLst>
</file>

<file path=ppt/tags/tag334.xml><?xml version="1.0" encoding="utf-8"?>
<p:tagLst xmlns:p="http://schemas.openxmlformats.org/presentationml/2006/main">
  <p:tag name="AS_UNIQUEID" val="1815"/>
</p:tagLst>
</file>

<file path=ppt/tags/tag335.xml><?xml version="1.0" encoding="utf-8"?>
<p:tagLst xmlns:p="http://schemas.openxmlformats.org/presentationml/2006/main">
  <p:tag name="AS_UNIQUEID" val="1816"/>
</p:tagLst>
</file>

<file path=ppt/tags/tag336.xml><?xml version="1.0" encoding="utf-8"?>
<p:tagLst xmlns:p="http://schemas.openxmlformats.org/presentationml/2006/main">
  <p:tag name="AS_UNIQUEID" val="1817"/>
</p:tagLst>
</file>

<file path=ppt/tags/tag337.xml><?xml version="1.0" encoding="utf-8"?>
<p:tagLst xmlns:p="http://schemas.openxmlformats.org/presentationml/2006/main">
  <p:tag name="AS_UNIQUEID" val="1818"/>
</p:tagLst>
</file>

<file path=ppt/tags/tag338.xml><?xml version="1.0" encoding="utf-8"?>
<p:tagLst xmlns:p="http://schemas.openxmlformats.org/presentationml/2006/main">
  <p:tag name="AS_UNIQUEID" val="1819"/>
</p:tagLst>
</file>

<file path=ppt/tags/tag339.xml><?xml version="1.0" encoding="utf-8"?>
<p:tagLst xmlns:p="http://schemas.openxmlformats.org/presentationml/2006/main">
  <p:tag name="AS_UNIQUEID" val="1820"/>
</p:tagLst>
</file>

<file path=ppt/tags/tag34.xml><?xml version="1.0" encoding="utf-8"?>
<p:tagLst xmlns:p="http://schemas.openxmlformats.org/presentationml/2006/main">
  <p:tag name="AS_UNIQUEID" val="1657"/>
</p:tagLst>
</file>

<file path=ppt/tags/tag340.xml><?xml version="1.0" encoding="utf-8"?>
<p:tagLst xmlns:p="http://schemas.openxmlformats.org/presentationml/2006/main">
  <p:tag name="AS_UNIQUEID" val="1821"/>
</p:tagLst>
</file>

<file path=ppt/tags/tag341.xml><?xml version="1.0" encoding="utf-8"?>
<p:tagLst xmlns:p="http://schemas.openxmlformats.org/presentationml/2006/main">
  <p:tag name="AS_UNIQUEID" val="1822"/>
</p:tagLst>
</file>

<file path=ppt/tags/tag342.xml><?xml version="1.0" encoding="utf-8"?>
<p:tagLst xmlns:p="http://schemas.openxmlformats.org/presentationml/2006/main">
  <p:tag name="AS_UNIQUEID" val="1823"/>
</p:tagLst>
</file>

<file path=ppt/tags/tag343.xml><?xml version="1.0" encoding="utf-8"?>
<p:tagLst xmlns:p="http://schemas.openxmlformats.org/presentationml/2006/main">
  <p:tag name="AS_UNIQUEID" val="1824"/>
</p:tagLst>
</file>

<file path=ppt/tags/tag344.xml><?xml version="1.0" encoding="utf-8"?>
<p:tagLst xmlns:p="http://schemas.openxmlformats.org/presentationml/2006/main">
  <p:tag name="AS_UNIQUEID" val="1825"/>
</p:tagLst>
</file>

<file path=ppt/tags/tag345.xml><?xml version="1.0" encoding="utf-8"?>
<p:tagLst xmlns:p="http://schemas.openxmlformats.org/presentationml/2006/main">
  <p:tag name="AS_UNIQUEID" val="1826"/>
</p:tagLst>
</file>

<file path=ppt/tags/tag346.xml><?xml version="1.0" encoding="utf-8"?>
<p:tagLst xmlns:p="http://schemas.openxmlformats.org/presentationml/2006/main">
  <p:tag name="AS_UNIQUEID" val="1827"/>
</p:tagLst>
</file>

<file path=ppt/tags/tag347.xml><?xml version="1.0" encoding="utf-8"?>
<p:tagLst xmlns:p="http://schemas.openxmlformats.org/presentationml/2006/main">
  <p:tag name="AS_UNIQUEID" val="1828"/>
</p:tagLst>
</file>

<file path=ppt/tags/tag348.xml><?xml version="1.0" encoding="utf-8"?>
<p:tagLst xmlns:p="http://schemas.openxmlformats.org/presentationml/2006/main">
  <p:tag name="AS_UNIQUEID" val="1829"/>
</p:tagLst>
</file>

<file path=ppt/tags/tag349.xml><?xml version="1.0" encoding="utf-8"?>
<p:tagLst xmlns:p="http://schemas.openxmlformats.org/presentationml/2006/main">
  <p:tag name="AS_UNIQUEID" val="1830"/>
</p:tagLst>
</file>

<file path=ppt/tags/tag35.xml><?xml version="1.0" encoding="utf-8"?>
<p:tagLst xmlns:p="http://schemas.openxmlformats.org/presentationml/2006/main">
  <p:tag name="AS_UNIQUEID" val="1658"/>
</p:tagLst>
</file>

<file path=ppt/tags/tag350.xml><?xml version="1.0" encoding="utf-8"?>
<p:tagLst xmlns:p="http://schemas.openxmlformats.org/presentationml/2006/main">
  <p:tag name="AS_UNIQUEID" val="1831"/>
</p:tagLst>
</file>

<file path=ppt/tags/tag351.xml><?xml version="1.0" encoding="utf-8"?>
<p:tagLst xmlns:p="http://schemas.openxmlformats.org/presentationml/2006/main">
  <p:tag name="AS_UNIQUEID" val="1832"/>
</p:tagLst>
</file>

<file path=ppt/tags/tag352.xml><?xml version="1.0" encoding="utf-8"?>
<p:tagLst xmlns:p="http://schemas.openxmlformats.org/presentationml/2006/main">
  <p:tag name="AS_UNIQUEID" val="1833"/>
</p:tagLst>
</file>

<file path=ppt/tags/tag353.xml><?xml version="1.0" encoding="utf-8"?>
<p:tagLst xmlns:p="http://schemas.openxmlformats.org/presentationml/2006/main">
  <p:tag name="AS_UNIQUEID" val="1834"/>
</p:tagLst>
</file>

<file path=ppt/tags/tag354.xml><?xml version="1.0" encoding="utf-8"?>
<p:tagLst xmlns:p="http://schemas.openxmlformats.org/presentationml/2006/main">
  <p:tag name="AS_UNIQUEID" val="1835"/>
</p:tagLst>
</file>

<file path=ppt/tags/tag355.xml><?xml version="1.0" encoding="utf-8"?>
<p:tagLst xmlns:p="http://schemas.openxmlformats.org/presentationml/2006/main">
  <p:tag name="AS_UNIQUEID" val="1836"/>
</p:tagLst>
</file>

<file path=ppt/tags/tag356.xml><?xml version="1.0" encoding="utf-8"?>
<p:tagLst xmlns:p="http://schemas.openxmlformats.org/presentationml/2006/main">
  <p:tag name="AS_UNIQUEID" val="1837"/>
</p:tagLst>
</file>

<file path=ppt/tags/tag357.xml><?xml version="1.0" encoding="utf-8"?>
<p:tagLst xmlns:p="http://schemas.openxmlformats.org/presentationml/2006/main">
  <p:tag name="AS_UNIQUEID" val="1838"/>
</p:tagLst>
</file>

<file path=ppt/tags/tag358.xml><?xml version="1.0" encoding="utf-8"?>
<p:tagLst xmlns:p="http://schemas.openxmlformats.org/presentationml/2006/main">
  <p:tag name="AS_UNIQUEID" val="1839"/>
</p:tagLst>
</file>

<file path=ppt/tags/tag35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YTNmZWYxMzgyODViZjViNjUwODM5NTk3YjY1ZWM1YTIifQ=="/>
</p:tagLst>
</file>

<file path=ppt/tags/tag36.xml><?xml version="1.0" encoding="utf-8"?>
<p:tagLst xmlns:p="http://schemas.openxmlformats.org/presentationml/2006/main">
  <p:tag name="AS_UNIQUEID" val="1659"/>
</p:tagLst>
</file>

<file path=ppt/tags/tag37.xml><?xml version="1.0" encoding="utf-8"?>
<p:tagLst xmlns:p="http://schemas.openxmlformats.org/presentationml/2006/main">
  <p:tag name="AS_UNIQUEID" val="1660"/>
  <p:tag name="KSO_WM_UNIT_TEXT_FILL_FORE_SCHEMECOLOR_INDEX" val="14"/>
  <p:tag name="KSO_WM_UNIT_TEXT_FILL_FORE_SCHEMECOLOR_INDEX_BRIGHTNESS" val="0"/>
  <p:tag name="KSO_WM_UNIT_TEXT_FILL_TYPE" val="1"/>
</p:tagLst>
</file>

<file path=ppt/tags/tag38.xml><?xml version="1.0" encoding="utf-8"?>
<p:tagLst xmlns:p="http://schemas.openxmlformats.org/presentationml/2006/main">
  <p:tag name="AS_UNIQUEID" val="1661"/>
  <p:tag name="KSO_WM_UNIT_TEXT_FILL_FORE_SCHEMECOLOR_INDEX" val="14"/>
  <p:tag name="KSO_WM_UNIT_TEXT_FILL_FORE_SCHEMECOLOR_INDEX_BRIGHTNESS" val="0"/>
  <p:tag name="KSO_WM_UNIT_TEXT_FILL_TYPE" val="1"/>
</p:tagLst>
</file>

<file path=ppt/tags/tag39.xml><?xml version="1.0" encoding="utf-8"?>
<p:tagLst xmlns:p="http://schemas.openxmlformats.org/presentationml/2006/main">
  <p:tag name="AS_UNIQUEID" val="1662"/>
  <p:tag name="KSO_WM_UNIT_TEXT_FILL_FORE_SCHEMECOLOR_INDEX" val="14"/>
  <p:tag name="KSO_WM_UNIT_TEXT_FILL_FORE_SCHEMECOLOR_INDEX_BRIGHTNESS" val="0"/>
  <p:tag name="KSO_WM_UNIT_TEXT_FILL_TYPE" val="1"/>
</p:tagLst>
</file>

<file path=ppt/tags/tag4.xml><?xml version="1.0" encoding="utf-8"?>
<p:tagLst xmlns:p="http://schemas.openxmlformats.org/presentationml/2006/main">
  <p:tag name="AS_UNIQUEID" val="224"/>
</p:tagLst>
</file>

<file path=ppt/tags/tag40.xml><?xml version="1.0" encoding="utf-8"?>
<p:tagLst xmlns:p="http://schemas.openxmlformats.org/presentationml/2006/main">
  <p:tag name="AS_UNIQUEID" val="1663"/>
  <p:tag name="KSO_WM_UNIT_TEXT_FILL_FORE_SCHEMECOLOR_INDEX" val="14"/>
  <p:tag name="KSO_WM_UNIT_TEXT_FILL_FORE_SCHEMECOLOR_INDEX_BRIGHTNESS" val="0"/>
  <p:tag name="KSO_WM_UNIT_TEXT_FILL_TYPE" val="1"/>
</p:tagLst>
</file>

<file path=ppt/tags/tag41.xml><?xml version="1.0" encoding="utf-8"?>
<p:tagLst xmlns:p="http://schemas.openxmlformats.org/presentationml/2006/main">
  <p:tag name="AS_UNIQUEID" val="1664"/>
  <p:tag name="KSO_WM_UNIT_TEXT_FILL_FORE_SCHEMECOLOR_INDEX" val="14"/>
  <p:tag name="KSO_WM_UNIT_TEXT_FILL_FORE_SCHEMECOLOR_INDEX_BRIGHTNESS" val="0"/>
  <p:tag name="KSO_WM_UNIT_TEXT_FILL_TYPE" val="1"/>
</p:tagLst>
</file>

<file path=ppt/tags/tag42.xml><?xml version="1.0" encoding="utf-8"?>
<p:tagLst xmlns:p="http://schemas.openxmlformats.org/presentationml/2006/main">
  <p:tag name="AS_UNIQUEID" val="1665"/>
  <p:tag name="KSO_WM_UNIT_TEXT_FILL_FORE_SCHEMECOLOR_INDEX" val="14"/>
  <p:tag name="KSO_WM_UNIT_TEXT_FILL_FORE_SCHEMECOLOR_INDEX_BRIGHTNESS" val="0"/>
  <p:tag name="KSO_WM_UNIT_TEXT_FILL_TYPE" val="1"/>
</p:tagLst>
</file>

<file path=ppt/tags/tag43.xml><?xml version="1.0" encoding="utf-8"?>
<p:tagLst xmlns:p="http://schemas.openxmlformats.org/presentationml/2006/main">
  <p:tag name="AS_UNIQUEID" val="1666"/>
</p:tagLst>
</file>

<file path=ppt/tags/tag44.xml><?xml version="1.0" encoding="utf-8"?>
<p:tagLst xmlns:p="http://schemas.openxmlformats.org/presentationml/2006/main">
  <p:tag name="AS_UNIQUEID" val="1667"/>
  <p:tag name="KSO_WM_UNIT_TEXT_FILL_FORE_SCHEMECOLOR_INDEX" val="14"/>
  <p:tag name="KSO_WM_UNIT_TEXT_FILL_FORE_SCHEMECOLOR_INDEX_BRIGHTNESS" val="0"/>
  <p:tag name="KSO_WM_UNIT_TEXT_FILL_TYPE" val="1"/>
</p:tagLst>
</file>

<file path=ppt/tags/tag45.xml><?xml version="1.0" encoding="utf-8"?>
<p:tagLst xmlns:p="http://schemas.openxmlformats.org/presentationml/2006/main">
  <p:tag name="AS_UNIQUEID" val="1668"/>
  <p:tag name="KSO_WM_UNIT_TEXT_FILL_FORE_SCHEMECOLOR_INDEX" val="14"/>
  <p:tag name="KSO_WM_UNIT_TEXT_FILL_FORE_SCHEMECOLOR_INDEX_BRIGHTNESS" val="0"/>
  <p:tag name="KSO_WM_UNIT_TEXT_FILL_TYPE" val="1"/>
</p:tagLst>
</file>

<file path=ppt/tags/tag46.xml><?xml version="1.0" encoding="utf-8"?>
<p:tagLst xmlns:p="http://schemas.openxmlformats.org/presentationml/2006/main">
  <p:tag name="AS_UNIQUEID" val="1669"/>
  <p:tag name="KSO_WM_UNIT_TEXT_FILL_FORE_SCHEMECOLOR_INDEX" val="14"/>
  <p:tag name="KSO_WM_UNIT_TEXT_FILL_FORE_SCHEMECOLOR_INDEX_BRIGHTNESS" val="0"/>
  <p:tag name="KSO_WM_UNIT_TEXT_FILL_TYPE" val="1"/>
</p:tagLst>
</file>

<file path=ppt/tags/tag47.xml><?xml version="1.0" encoding="utf-8"?>
<p:tagLst xmlns:p="http://schemas.openxmlformats.org/presentationml/2006/main">
  <p:tag name="AS_UNIQUEID" val="1670"/>
  <p:tag name="KSO_WM_UNIT_TEXT_FILL_FORE_SCHEMECOLOR_INDEX" val="14"/>
  <p:tag name="KSO_WM_UNIT_TEXT_FILL_FORE_SCHEMECOLOR_INDEX_BRIGHTNESS" val="0"/>
  <p:tag name="KSO_WM_UNIT_TEXT_FILL_TYPE" val="1"/>
</p:tagLst>
</file>

<file path=ppt/tags/tag48.xml><?xml version="1.0" encoding="utf-8"?>
<p:tagLst xmlns:p="http://schemas.openxmlformats.org/presentationml/2006/main">
  <p:tag name="AS_UNIQUEID" val="1671"/>
  <p:tag name="KSO_WM_UNIT_TEXT_FILL_FORE_SCHEMECOLOR_INDEX" val="14"/>
  <p:tag name="KSO_WM_UNIT_TEXT_FILL_FORE_SCHEMECOLOR_INDEX_BRIGHTNESS" val="0"/>
  <p:tag name="KSO_WM_UNIT_TEXT_FILL_TYPE" val="1"/>
</p:tagLst>
</file>

<file path=ppt/tags/tag49.xml><?xml version="1.0" encoding="utf-8"?>
<p:tagLst xmlns:p="http://schemas.openxmlformats.org/presentationml/2006/main">
  <p:tag name="AS_UNIQUEID" val="1672"/>
  <p:tag name="KSO_WM_UNIT_TEXT_FILL_FORE_SCHEMECOLOR_INDEX" val="14"/>
  <p:tag name="KSO_WM_UNIT_TEXT_FILL_FORE_SCHEMECOLOR_INDEX_BRIGHTNESS" val="0"/>
  <p:tag name="KSO_WM_UNIT_TEXT_FILL_TYPE" val="1"/>
</p:tagLst>
</file>

<file path=ppt/tags/tag5.xml><?xml version="1.0" encoding="utf-8"?>
<p:tagLst xmlns:p="http://schemas.openxmlformats.org/presentationml/2006/main">
  <p:tag name="AS_UNIQUEID" val="225"/>
</p:tagLst>
</file>

<file path=ppt/tags/tag50.xml><?xml version="1.0" encoding="utf-8"?>
<p:tagLst xmlns:p="http://schemas.openxmlformats.org/presentationml/2006/main">
  <p:tag name="AS_UNIQUEID" val="1673"/>
  <p:tag name="KSO_WM_UNIT_TEXT_FILL_FORE_SCHEMECOLOR_INDEX" val="14"/>
  <p:tag name="KSO_WM_UNIT_TEXT_FILL_FORE_SCHEMECOLOR_INDEX_BRIGHTNESS" val="0"/>
  <p:tag name="KSO_WM_UNIT_TEXT_FILL_TYPE" val="1"/>
</p:tagLst>
</file>

<file path=ppt/tags/tag51.xml><?xml version="1.0" encoding="utf-8"?>
<p:tagLst xmlns:p="http://schemas.openxmlformats.org/presentationml/2006/main">
  <p:tag name="AS_UNIQUEID" val="1674"/>
  <p:tag name="KSO_WM_UNIT_TEXT_FILL_FORE_SCHEMECOLOR_INDEX" val="14"/>
  <p:tag name="KSO_WM_UNIT_TEXT_FILL_FORE_SCHEMECOLOR_INDEX_BRIGHTNESS" val="0"/>
  <p:tag name="KSO_WM_UNIT_TEXT_FILL_TYPE" val="1"/>
</p:tagLst>
</file>

<file path=ppt/tags/tag52.xml><?xml version="1.0" encoding="utf-8"?>
<p:tagLst xmlns:p="http://schemas.openxmlformats.org/presentationml/2006/main">
  <p:tag name="AS_UNIQUEID" val="1675"/>
  <p:tag name="KSO_WM_UNIT_TEXT_FILL_FORE_SCHEMECOLOR_INDEX" val="14"/>
  <p:tag name="KSO_WM_UNIT_TEXT_FILL_FORE_SCHEMECOLOR_INDEX_BRIGHTNESS" val="0"/>
  <p:tag name="KSO_WM_UNIT_TEXT_FILL_TYPE" val="1"/>
</p:tagLst>
</file>

<file path=ppt/tags/tag53.xml><?xml version="1.0" encoding="utf-8"?>
<p:tagLst xmlns:p="http://schemas.openxmlformats.org/presentationml/2006/main">
  <p:tag name="AS_UNIQUEID" val="1676"/>
</p:tagLst>
</file>

<file path=ppt/tags/tag54.xml><?xml version="1.0" encoding="utf-8"?>
<p:tagLst xmlns:p="http://schemas.openxmlformats.org/presentationml/2006/main">
  <p:tag name="AS_UNIQUEID" val="1677"/>
</p:tagLst>
</file>

<file path=ppt/tags/tag55.xml><?xml version="1.0" encoding="utf-8"?>
<p:tagLst xmlns:p="http://schemas.openxmlformats.org/presentationml/2006/main">
  <p:tag name="AS_UNIQUEID" val="1678"/>
</p:tagLst>
</file>

<file path=ppt/tags/tag56.xml><?xml version="1.0" encoding="utf-8"?>
<p:tagLst xmlns:p="http://schemas.openxmlformats.org/presentationml/2006/main">
  <p:tag name="AS_UNIQUEID" val="1679"/>
</p:tagLst>
</file>

<file path=ppt/tags/tag57.xml><?xml version="1.0" encoding="utf-8"?>
<p:tagLst xmlns:p="http://schemas.openxmlformats.org/presentationml/2006/main">
  <p:tag name="AS_UNIQUEID" val="1680"/>
</p:tagLst>
</file>

<file path=ppt/tags/tag58.xml><?xml version="1.0" encoding="utf-8"?>
<p:tagLst xmlns:p="http://schemas.openxmlformats.org/presentationml/2006/main">
  <p:tag name="KSO_WM_SLIDE_BACKGROUND_TYPE" val="general"/>
</p:tagLst>
</file>

<file path=ppt/tags/tag59.xml><?xml version="1.0" encoding="utf-8"?>
<p:tagLst xmlns:p="http://schemas.openxmlformats.org/presentationml/2006/main">
  <p:tag name="AS_UNIQUEID" val="1681"/>
</p:tagLst>
</file>

<file path=ppt/tags/tag6.xml><?xml version="1.0" encoding="utf-8"?>
<p:tagLst xmlns:p="http://schemas.openxmlformats.org/presentationml/2006/main">
  <p:tag name="AS_UNIQUEID" val="226"/>
</p:tagLst>
</file>

<file path=ppt/tags/tag60.xml><?xml version="1.0" encoding="utf-8"?>
<p:tagLst xmlns:p="http://schemas.openxmlformats.org/presentationml/2006/main">
  <p:tag name="AS_UNIQUEID" val="1682"/>
</p:tagLst>
</file>

<file path=ppt/tags/tag61.xml><?xml version="1.0" encoding="utf-8"?>
<p:tagLst xmlns:p="http://schemas.openxmlformats.org/presentationml/2006/main">
  <p:tag name="AS_UNIQUEID" val="252"/>
</p:tagLst>
</file>

<file path=ppt/tags/tag62.xml><?xml version="1.0" encoding="utf-8"?>
<p:tagLst xmlns:p="http://schemas.openxmlformats.org/presentationml/2006/main">
  <p:tag name="AS_UNIQUEID" val="253"/>
</p:tagLst>
</file>

<file path=ppt/tags/tag63.xml><?xml version="1.0" encoding="utf-8"?>
<p:tagLst xmlns:p="http://schemas.openxmlformats.org/presentationml/2006/main">
  <p:tag name="AS_UNIQUEID" val="256"/>
</p:tagLst>
</file>

<file path=ppt/tags/tag64.xml><?xml version="1.0" encoding="utf-8"?>
<p:tagLst xmlns:p="http://schemas.openxmlformats.org/presentationml/2006/main">
  <p:tag name="AS_UNIQUEID" val="257"/>
</p:tagLst>
</file>

<file path=ppt/tags/tag65.xml><?xml version="1.0" encoding="utf-8"?>
<p:tagLst xmlns:p="http://schemas.openxmlformats.org/presentationml/2006/main">
  <p:tag name="AS_UNIQUEID" val="258"/>
</p:tagLst>
</file>

<file path=ppt/tags/tag66.xml><?xml version="1.0" encoding="utf-8"?>
<p:tagLst xmlns:p="http://schemas.openxmlformats.org/presentationml/2006/main">
  <p:tag name="AS_UNIQUEID" val="259"/>
</p:tagLst>
</file>

<file path=ppt/tags/tag67.xml><?xml version="1.0" encoding="utf-8"?>
<p:tagLst xmlns:p="http://schemas.openxmlformats.org/presentationml/2006/main">
  <p:tag name="AS_UNIQUEID" val="256"/>
</p:tagLst>
</file>

<file path=ppt/tags/tag68.xml><?xml version="1.0" encoding="utf-8"?>
<p:tagLst xmlns:p="http://schemas.openxmlformats.org/presentationml/2006/main">
  <p:tag name="AS_UNIQUEID" val="1683"/>
</p:tagLst>
</file>

<file path=ppt/tags/tag69.xml><?xml version="1.0" encoding="utf-8"?>
<p:tagLst xmlns:p="http://schemas.openxmlformats.org/presentationml/2006/main">
  <p:tag name="AS_UNIQUEID" val="1684"/>
</p:tagLst>
</file>

<file path=ppt/tags/tag7.xml><?xml version="1.0" encoding="utf-8"?>
<p:tagLst xmlns:p="http://schemas.openxmlformats.org/presentationml/2006/main">
  <p:tag name="AS_UNIQUEID" val="1641"/>
</p:tagLst>
</file>

<file path=ppt/tags/tag70.xml><?xml version="1.0" encoding="utf-8"?>
<p:tagLst xmlns:p="http://schemas.openxmlformats.org/presentationml/2006/main">
  <p:tag name="AS_UNIQUEID" val="1685"/>
</p:tagLst>
</file>

<file path=ppt/tags/tag71.xml><?xml version="1.0" encoding="utf-8"?>
<p:tagLst xmlns:p="http://schemas.openxmlformats.org/presentationml/2006/main">
  <p:tag name="AS_UNIQUEID" val="1686"/>
</p:tagLst>
</file>

<file path=ppt/tags/tag72.xml><?xml version="1.0" encoding="utf-8"?>
<p:tagLst xmlns:p="http://schemas.openxmlformats.org/presentationml/2006/main">
  <p:tag name="AS_UNIQUEID" val="277"/>
</p:tagLst>
</file>

<file path=ppt/tags/tag73.xml><?xml version="1.0" encoding="utf-8"?>
<p:tagLst xmlns:p="http://schemas.openxmlformats.org/presentationml/2006/main">
  <p:tag name="AS_UNIQUEID" val="278"/>
</p:tagLst>
</file>

<file path=ppt/tags/tag74.xml><?xml version="1.0" encoding="utf-8"?>
<p:tagLst xmlns:p="http://schemas.openxmlformats.org/presentationml/2006/main">
  <p:tag name="AS_UNIQUEID" val="279"/>
</p:tagLst>
</file>

<file path=ppt/tags/tag75.xml><?xml version="1.0" encoding="utf-8"?>
<p:tagLst xmlns:p="http://schemas.openxmlformats.org/presentationml/2006/main">
  <p:tag name="AS_UNIQUEID" val="1687"/>
</p:tagLst>
</file>

<file path=ppt/tags/tag76.xml><?xml version="1.0" encoding="utf-8"?>
<p:tagLst xmlns:p="http://schemas.openxmlformats.org/presentationml/2006/main">
  <p:tag name="AS_UNIQUEID" val="281"/>
</p:tagLst>
</file>

<file path=ppt/tags/tag77.xml><?xml version="1.0" encoding="utf-8"?>
<p:tagLst xmlns:p="http://schemas.openxmlformats.org/presentationml/2006/main">
  <p:tag name="AS_UNIQUEID" val="282"/>
</p:tagLst>
</file>

<file path=ppt/tags/tag78.xml><?xml version="1.0" encoding="utf-8"?>
<p:tagLst xmlns:p="http://schemas.openxmlformats.org/presentationml/2006/main">
  <p:tag name="AS_UNIQUEID" val="283"/>
</p:tagLst>
</file>

<file path=ppt/tags/tag79.xml><?xml version="1.0" encoding="utf-8"?>
<p:tagLst xmlns:p="http://schemas.openxmlformats.org/presentationml/2006/main">
  <p:tag name="AS_UNIQUEID" val="284"/>
</p:tagLst>
</file>

<file path=ppt/tags/tag8.xml><?xml version="1.0" encoding="utf-8"?>
<p:tagLst xmlns:p="http://schemas.openxmlformats.org/presentationml/2006/main">
  <p:tag name="AS_UNIQUEID" val="1642"/>
</p:tagLst>
</file>

<file path=ppt/tags/tag80.xml><?xml version="1.0" encoding="utf-8"?>
<p:tagLst xmlns:p="http://schemas.openxmlformats.org/presentationml/2006/main">
  <p:tag name="AS_UNIQUEID" val="285"/>
</p:tagLst>
</file>

<file path=ppt/tags/tag81.xml><?xml version="1.0" encoding="utf-8"?>
<p:tagLst xmlns:p="http://schemas.openxmlformats.org/presentationml/2006/main">
  <p:tag name="AS_UNIQUEID" val="286"/>
</p:tagLst>
</file>

<file path=ppt/tags/tag82.xml><?xml version="1.0" encoding="utf-8"?>
<p:tagLst xmlns:p="http://schemas.openxmlformats.org/presentationml/2006/main">
  <p:tag name="AS_UNIQUEID" val="287"/>
</p:tagLst>
</file>

<file path=ppt/tags/tag83.xml><?xml version="1.0" encoding="utf-8"?>
<p:tagLst xmlns:p="http://schemas.openxmlformats.org/presentationml/2006/main">
  <p:tag name="AS_UNIQUEID" val="1688"/>
</p:tagLst>
</file>

<file path=ppt/tags/tag84.xml><?xml version="1.0" encoding="utf-8"?>
<p:tagLst xmlns:p="http://schemas.openxmlformats.org/presentationml/2006/main">
  <p:tag name="AS_UNIQUEID" val="1689"/>
</p:tagLst>
</file>

<file path=ppt/tags/tag85.xml><?xml version="1.0" encoding="utf-8"?>
<p:tagLst xmlns:p="http://schemas.openxmlformats.org/presentationml/2006/main">
  <p:tag name="AS_UNIQUEID" val="290"/>
</p:tagLst>
</file>

<file path=ppt/tags/tag86.xml><?xml version="1.0" encoding="utf-8"?>
<p:tagLst xmlns:p="http://schemas.openxmlformats.org/presentationml/2006/main">
  <p:tag name="AS_UNIQUEID" val="292"/>
</p:tagLst>
</file>

<file path=ppt/tags/tag87.xml><?xml version="1.0" encoding="utf-8"?>
<p:tagLst xmlns:p="http://schemas.openxmlformats.org/presentationml/2006/main">
  <p:tag name="AS_UNIQUEID" val="293"/>
</p:tagLst>
</file>

<file path=ppt/tags/tag88.xml><?xml version="1.0" encoding="utf-8"?>
<p:tagLst xmlns:p="http://schemas.openxmlformats.org/presentationml/2006/main">
  <p:tag name="AS_UNIQUEID" val="294"/>
</p:tagLst>
</file>

<file path=ppt/tags/tag89.xml><?xml version="1.0" encoding="utf-8"?>
<p:tagLst xmlns:p="http://schemas.openxmlformats.org/presentationml/2006/main">
  <p:tag name="AS_UNIQUEID" val="295"/>
</p:tagLst>
</file>

<file path=ppt/tags/tag9.xml><?xml version="1.0" encoding="utf-8"?>
<p:tagLst xmlns:p="http://schemas.openxmlformats.org/presentationml/2006/main">
  <p:tag name="AS_UNIQUEID" val="1643"/>
</p:tagLst>
</file>

<file path=ppt/tags/tag90.xml><?xml version="1.0" encoding="utf-8"?>
<p:tagLst xmlns:p="http://schemas.openxmlformats.org/presentationml/2006/main">
  <p:tag name="AS_UNIQUEID" val="1690"/>
</p:tagLst>
</file>

<file path=ppt/tags/tag91.xml><?xml version="1.0" encoding="utf-8"?>
<p:tagLst xmlns:p="http://schemas.openxmlformats.org/presentationml/2006/main">
  <p:tag name="AS_UNIQUEID" val="1159"/>
</p:tagLst>
</file>

<file path=ppt/tags/tag92.xml><?xml version="1.0" encoding="utf-8"?>
<p:tagLst xmlns:p="http://schemas.openxmlformats.org/presentationml/2006/main">
  <p:tag name="AS_UNIQUEID" val="1160"/>
</p:tagLst>
</file>

<file path=ppt/tags/tag93.xml><?xml version="1.0" encoding="utf-8"?>
<p:tagLst xmlns:p="http://schemas.openxmlformats.org/presentationml/2006/main">
  <p:tag name="AS_UNIQUEID" val="1161"/>
</p:tagLst>
</file>

<file path=ppt/tags/tag94.xml><?xml version="1.0" encoding="utf-8"?>
<p:tagLst xmlns:p="http://schemas.openxmlformats.org/presentationml/2006/main">
  <p:tag name="AS_UNIQUEID" val="1162"/>
</p:tagLst>
</file>

<file path=ppt/tags/tag95.xml><?xml version="1.0" encoding="utf-8"?>
<p:tagLst xmlns:p="http://schemas.openxmlformats.org/presentationml/2006/main">
  <p:tag name="AS_UNIQUEID" val="1164"/>
</p:tagLst>
</file>

<file path=ppt/tags/tag96.xml><?xml version="1.0" encoding="utf-8"?>
<p:tagLst xmlns:p="http://schemas.openxmlformats.org/presentationml/2006/main">
  <p:tag name="AS_UNIQUEID" val="1165"/>
</p:tagLst>
</file>

<file path=ppt/tags/tag97.xml><?xml version="1.0" encoding="utf-8"?>
<p:tagLst xmlns:p="http://schemas.openxmlformats.org/presentationml/2006/main">
  <p:tag name="AS_UNIQUEID" val="1159"/>
</p:tagLst>
</file>

<file path=ppt/tags/tag98.xml><?xml version="1.0" encoding="utf-8"?>
<p:tagLst xmlns:p="http://schemas.openxmlformats.org/presentationml/2006/main">
  <p:tag name="AS_UNIQUEID" val="1691"/>
</p:tagLst>
</file>

<file path=ppt/tags/tag99.xml><?xml version="1.0" encoding="utf-8"?>
<p:tagLst xmlns:p="http://schemas.openxmlformats.org/presentationml/2006/main">
  <p:tag name="AS_UNIQUEID" val="1168"/>
</p:tagLst>
</file>

<file path=ppt/theme/theme1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365</Paragraphs>
  <Slides>50</Slides>
  <Notes>10</Notes>
  <TotalTime>0</TotalTime>
  <HiddenSlides>1</HiddenSlides>
  <MMClips>0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73">
      <vt:lpstr>Arial</vt:lpstr>
      <vt:lpstr>Calibri Light</vt:lpstr>
      <vt:lpstr>Calibri</vt:lpstr>
      <vt:lpstr>等线</vt:lpstr>
      <vt:lpstr>方正粗黑宋简体</vt:lpstr>
      <vt:lpstr>微软雅黑</vt:lpstr>
      <vt:lpstr>华文楷体</vt:lpstr>
      <vt:lpstr>方正粗圆简体</vt:lpstr>
      <vt:lpstr>华文中宋</vt:lpstr>
      <vt:lpstr>Wingdings</vt:lpstr>
      <vt:lpstr>宋体</vt:lpstr>
      <vt:lpstr>方正华隶简体</vt:lpstr>
      <vt:lpstr>楷体</vt:lpstr>
      <vt:lpstr>文悦古典明朝体 (非商业使用) W5</vt:lpstr>
      <vt:lpstr>黑体</vt:lpstr>
      <vt:lpstr>Times New Roman</vt:lpstr>
      <vt:lpstr>方正中等线简体</vt:lpstr>
      <vt:lpstr>Courier New</vt:lpstr>
      <vt:lpstr>方正大黑简体</vt:lpstr>
      <vt:lpstr>仿宋</vt:lpstr>
      <vt:lpstr>Gill Sans MT</vt:lpstr>
      <vt:lpstr>MS Gothic</vt:lpstr>
      <vt:lpstr>1_Office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2022-09-20T10:58:15.137</cp:lastPrinted>
  <dcterms:created xsi:type="dcterms:W3CDTF">2022-09-20T10:58:15Z</dcterms:created>
  <dcterms:modified xsi:type="dcterms:W3CDTF">2022-09-20T02:58:17Z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