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363" r:id="rId28"/>
    <p:sldId id="357" r:id="rId29"/>
    <p:sldId id="362" r:id="rId30"/>
    <p:sldId id="284" r:id="rId31"/>
    <p:sldId id="361" r:id="rId32"/>
    <p:sldId id="285" r:id="rId33"/>
    <p:sldId id="360" r:id="rId34"/>
    <p:sldId id="286" r:id="rId35"/>
    <p:sldId id="359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64" r:id="rId52"/>
    <p:sldId id="302" r:id="rId53"/>
    <p:sldId id="358" r:id="rId54"/>
    <p:sldId id="303" r:id="rId55"/>
    <p:sldId id="304" r:id="rId56"/>
    <p:sldId id="305" r:id="rId57"/>
    <p:sldId id="306" r:id="rId58"/>
    <p:sldId id="307" r:id="rId59"/>
  </p:sldIdLst>
  <p:sldSz cx="120253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4660"/>
  </p:normalViewPr>
  <p:slideViewPr>
    <p:cSldViewPr>
      <p:cViewPr varScale="1">
        <p:scale>
          <a:sx n="83" d="100"/>
          <a:sy n="83" d="100"/>
        </p:scale>
        <p:origin x="-696" y="-58"/>
      </p:cViewPr>
      <p:guideLst>
        <p:guide orient="horz" pos="2160"/>
        <p:guide pos="37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1899" y="2130426"/>
            <a:ext cx="10221516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03797" y="3886200"/>
            <a:ext cx="841771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30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866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18352" y="274639"/>
            <a:ext cx="2705695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1266" y="274639"/>
            <a:ext cx="791666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18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052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9917" y="4406901"/>
            <a:ext cx="1022151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9917" y="2906713"/>
            <a:ext cx="1022151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724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1266" y="1600201"/>
            <a:ext cx="531118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2867" y="1600201"/>
            <a:ext cx="531118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353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1266" y="1535113"/>
            <a:ext cx="531326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266" y="2174875"/>
            <a:ext cx="531326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08693" y="1535113"/>
            <a:ext cx="531535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08693" y="2174875"/>
            <a:ext cx="531535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31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19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501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1266" y="273050"/>
            <a:ext cx="395624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01563" y="273051"/>
            <a:ext cx="672248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1266" y="1435101"/>
            <a:ext cx="395624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393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57045" y="4800600"/>
            <a:ext cx="721518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57045" y="612775"/>
            <a:ext cx="721518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57045" y="5367338"/>
            <a:ext cx="721518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D2B4-B714-46F7-A76D-32650D232FCE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56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1266" y="274638"/>
            <a:ext cx="108227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1266" y="1600201"/>
            <a:ext cx="1082278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1266" y="6356351"/>
            <a:ext cx="280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4D2B4-B714-46F7-A76D-32650D232FCE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08649" y="6356351"/>
            <a:ext cx="38080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8141" y="6356351"/>
            <a:ext cx="28059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85351-A131-42CD-AAFF-2BACF9CA8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5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淡雅ppt背景（扒土梦幻馆搜集） (104)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025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378565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通州区 </a:t>
            </a:r>
            <a:r>
              <a:rPr lang="en-US" altLang="zh-CN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 </a:t>
            </a:r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年高三年级</a:t>
            </a:r>
            <a:endParaRPr lang="en-US" altLang="zh-CN" sz="60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模拟考试</a:t>
            </a:r>
            <a:endParaRPr lang="zh-CN" altLang="en-US" sz="6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语文试卷</a:t>
            </a:r>
            <a:endParaRPr lang="zh-CN" altLang="en-US" sz="6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     2020 </a:t>
            </a:r>
            <a:r>
              <a:rPr lang="zh-CN" altLang="en-US" sz="6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年 </a:t>
            </a:r>
            <a:r>
              <a:rPr lang="en-US" altLang="zh-CN" sz="6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6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月</a:t>
            </a:r>
          </a:p>
        </p:txBody>
      </p:sp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1044104" y="4581128"/>
            <a:ext cx="3528392" cy="136815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隶书"/>
                <a:ea typeface="隶书"/>
              </a:rPr>
              <a:t>讲评版</a:t>
            </a:r>
            <a:endParaRPr lang="zh-CN" altLang="en-US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latin typeface="隶书"/>
              <a:ea typeface="隶书"/>
            </a:endParaRPr>
          </a:p>
        </p:txBody>
      </p:sp>
    </p:spTree>
    <p:extLst>
      <p:ext uri="{BB962C8B-B14F-4D97-AF65-F5344CB8AC3E}">
        <p14:creationId xmlns:p14="http://schemas.microsoft.com/office/powerpoint/2010/main" val="152151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440120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根据材料二，下列对风筝的民俗文化意义的理解，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正确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．人们放风筝是为了消灾、送厄、迎福。放风筝是我国古代的一种民俗。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．把写有病人名字的风筝放至空中，剪断系线，使其飞远，寓意送走疾病。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．在风筝上绘制吉祥图案，表达祈吉盼福的民族文化心理，具有文化特色。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．风筝上的图案讲究“图必有意，意必吉祥”，讲究象形寓意，物以情观。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205" y="4869160"/>
            <a:ext cx="11358699" cy="954107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解析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“讲究“图必有意，意必吉祥”，讲究象形寓意，物以情观。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”是“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风筝的吉祥图案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”与题目无关。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87392" y="3429000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0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3539430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材料三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就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风筝描写来看，明清小说、戏曲中的例子不少。如明代小说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醒世恒言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吕洞宾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飞剑斩黄龙”、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古今小说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中“陈从善梅岭失浑家”、明代传奇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金印记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春灯谜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中都写到了风筝或断线的风筝等，但是，它们所蕴含的意象显得比较单薄，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基本上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是借风筝比喻人物的一去不返，或借指对已逝人、事、物的深情怀念。清代李渔的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筝误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，以“风筝”命名，又以“风筝”贯穿全剧始终，风筝作为情节的重要线索和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具象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3355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569386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现代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以风筝描写作为意象叙事的作品亦复不少，如鲁迅的小说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风筝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，因为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具有比较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丰富的“风筝”意象，早在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1929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年就被收入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新中华教科书国语与国文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，近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几十年来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一直收入中学语文教材。作家卡勒德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胡赛尼的小说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追风筝的人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“风筝”也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是小说的一个线索，具有文化隐喻性的意象，追寻“风筝”，就是追求美好的生活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。作为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具象的风筝要飞上天必须具备两个必要条件：一是要在有风的天气下，风筝才能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放飞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；二是风筝都需要有提线的牵引，断线的风筝在短暂的飘远之后必定会掉落下来。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正是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由于风筝具有这些“象”，高明的艺术家才有可能将“意”嵌入其中，使得风筝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装载着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艺术家所要传达而又颇为含蓄、朦胧却又不易言明的思想意义。这就需要欣赏者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具有一定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的认识象外之象、意外之意乃至味外之味的鉴赏能力，不辜负艺术家的苦心孤诣，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挖掘出作品的审美价值。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（取材于王人恩的相关文章）</a:t>
            </a:r>
          </a:p>
        </p:txBody>
      </p:sp>
    </p:spTree>
    <p:extLst>
      <p:ext uri="{BB962C8B-B14F-4D97-AF65-F5344CB8AC3E}">
        <p14:creationId xmlns:p14="http://schemas.microsoft.com/office/powerpoint/2010/main" val="301229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440120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4.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根据材料三，下列诗句中对风筝的描写，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具有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“文化隐喻意象”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的一项是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．夜静弦声响碧空，宫商信任往来风。依稀似曲才堪听，又被移将别调中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。（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唐 高骈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风筝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．草长莺飞二月天，拂堤杨柳醉春烟。儿童散学归来早，忙趁东风放纸鸢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。（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清 高鼎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村居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．阶下儿童仰面时，清明妆点最堪宜。游丝一断浑无力，莫向东风怨别离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。（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清 曹雪芹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风筝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．横空欲纵又遭擒，挂角高瓴月影沉。安得妲娥宫里去，碧海晴天话素心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。（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现代 郭沫若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咏风筝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勾_3 248"/>
          <p:cNvSpPr>
            <a:spLocks/>
          </p:cNvSpPr>
          <p:nvPr/>
        </p:nvSpPr>
        <p:spPr bwMode="auto">
          <a:xfrm>
            <a:off x="191667" y="1844824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1667" y="5157192"/>
            <a:ext cx="11358699" cy="523220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“忙趁东风放纸鸢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”是实写放风筝，故选：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414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523220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．根据以上三则材料，概括我国古代风筝有哪些用途。（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4741" y="2420888"/>
            <a:ext cx="11358699" cy="2677656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材料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一：我国古代风筝可用于军事活动，也可用于民间娱乐。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材料二：放风筝是我国重要的民俗之一，人们通过放风筝来抒发内心情感和愿望。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材料三：“风筝”具有特殊的文学意象，用于文学创作，可表情达意。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分。每个要点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分；意思对，即可给分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02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526297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二、本大题共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24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（一）阅读下面的文言文，完成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6~10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18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有罪而可赏也，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或有功而可罪也。西门豹治邺，廪无积粟，府无储钱，库无甲兵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，官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无计会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，人数言其过于文侯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。文侯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身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其县，果若人言。文侯曰：“翟璜任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治邺而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大乱。子能道，则可；不能，将加诛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。”西门豹曰：“臣闻王主富民，霸主富武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，亡国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富库。今君欲为霸王者也，臣故稸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【3】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。君以为不然，臣请升城鼓之，一鼓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，甲兵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粟米，可立具也。”于是乃升城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鼓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之。一鼓，</a:t>
            </a:r>
            <a:r>
              <a:rPr lang="zh-CN" altLang="en-US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民被甲括矢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，操兵弩而出；再鼓，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负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4】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辇粟而至。文侯曰：“罢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。”西门豹曰：“</a:t>
            </a:r>
            <a:r>
              <a:rPr lang="zh-CN" altLang="en-US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与民约信，非一日之积也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。一举而欺之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不可复用也。燕常侵魏八城，臣请北击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以复侵地。”遂举兵击燕，复地而后反。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此有罪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而可赏者也</a:t>
            </a:r>
          </a:p>
        </p:txBody>
      </p:sp>
    </p:spTree>
    <p:extLst>
      <p:ext uri="{BB962C8B-B14F-4D97-AF65-F5344CB8AC3E}">
        <p14:creationId xmlns:p14="http://schemas.microsoft.com/office/powerpoint/2010/main" val="229747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6555641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的人有罪而能够受到赏赐，有的人有功反而要加罪。西门豹担任邺令时，仓库里没有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积粮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，府库里没有储钱，兵库里没有武器，官衙里没有账目，人们多次向魏文侯告状。文侯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亲自到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这个县察看，果真像人们所说的那样。文侯说：“翟璜任用你治理邺县，而现在一片混乱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，你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能有办法（改变这种局面），那么就算了；如果不能改变，我将对你施加刑罚。”西门豹说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我听说打算称王的君主使百姓富裕，称霸的君主使武备强盛，亡国的君主使仓库堆满。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现在君主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要想成就霸业，我因此积蓄财力在百姓之中。君主如果不相信，我请求允许登城击鼓，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武器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、粮食，能够立即准备好。”于是登上城楼击起战鼓。一鼓声落，百姓身披铠甲，捆束箭矢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，手握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兵弩而奔来；第二次击鼓，百姓拉车背粮前来待命。文侯见状，说：“让他们回去吧！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”西门豹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说：“和老百姓立下的誓约，不是一天积累成的。一次击鼓欺骗了他们，以后就不能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再听从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指挥了。燕国曾经侵略魏国，占领八城，我请求攻打他们，夺回被侵领土。”于是举兵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讨伐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燕国，夺回侵地后才返回邺地。这是有罪而能够受赏的例子。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843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4949" y="404664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扁为东封，上计而入三倍，有司请赏之。文侯曰：“吾土地非益广也，人民非益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众也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，入何以三倍？”对曰：“以冬伐木而积之，于春浮之河而鬻之。”文侯曰：“民春以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力耕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，暑以强耘，秋以收敛，冬间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【5】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无事，以伐林而积之，负轭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浮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之河，是用民不得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休息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也。民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弊矣，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虽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三倍之入，将焉用之？”此有功可罪者。</a:t>
            </a:r>
          </a:p>
        </p:txBody>
      </p:sp>
    </p:spTree>
    <p:extLst>
      <p:ext uri="{BB962C8B-B14F-4D97-AF65-F5344CB8AC3E}">
        <p14:creationId xmlns:p14="http://schemas.microsoft.com/office/powerpoint/2010/main" val="198263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3539430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解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扁为魏国管理东部边界，向上交的赋税比往年增加三倍，主管官吏请求给他赏赐。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魏文侯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说：“我国的土地没有扩大，人口也没增加，收入为何增加了三倍？”官吏答说：“用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冬季的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时间在山里伐木，堆聚起来，在春天顺河漂浮而下，然后卖掉，因此增加了收入。”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魏文侯说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：“百姓春天勤力耕种，暑天尽力除草耕耘，秋天收割贮藏，冬天闲暇无事，砍伐树木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积聚起来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，装在车子上运到河边，顺流运往城邑，这样是使老百姓一年四季得不到休息。百姓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已经十分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疲惫了，即使有三倍的收入，将来又有什么用处？”这是有功反被加罪的例子。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596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569386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贤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主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苟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得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，忠臣不苟利。何以明之？中行穆伯攻鼓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【6】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，弗能下。馈闻伦曰：“鼓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之啬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夫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【7】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，闻伦知之，请无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罢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武大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夫，而鼓可得也。”穆伯弗应。左右曰：“不折一戟，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不伤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一卒，而鼓可得也，君奚为弗使？”穆伯曰：“闻伦为人，佞而不仁，若使闻伦下之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吾</a:t>
            </a:r>
            <a:r>
              <a:rPr lang="zh-CN" altLang="en-US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可以勿赏乎？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若赏之，是赏佞人。佞人得志，</a:t>
            </a:r>
            <a:r>
              <a:rPr lang="zh-CN" altLang="en-US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是使晋国之武，舍仁而为佞。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虽得鼓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，将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何所用之？”攻城者，欲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广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地也。得地而不取者，</a:t>
            </a:r>
            <a:r>
              <a:rPr lang="zh-CN" altLang="en-US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见其本而知其末也。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 取材于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淮南子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人间训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计会：账簿。下文中“上计而入三倍”中的“计”，也指计会。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文侯：魏文侯。文本中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“西门豹”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“解扁”均为魏文侯臣。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【3】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稸：古同“蓄”，积蓄。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【4】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负：驾。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【5】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间：暇。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【6】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行穆伯：即荀吴，晋大夫。鼓：此处为国名，姬姓，时属鲜虞。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【7】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啬夫：古代官名。</a:t>
            </a:r>
          </a:p>
        </p:txBody>
      </p:sp>
    </p:spTree>
    <p:extLst>
      <p:ext uri="{BB962C8B-B14F-4D97-AF65-F5344CB8AC3E}">
        <p14:creationId xmlns:p14="http://schemas.microsoft.com/office/powerpoint/2010/main" val="174510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7045" y="1844824"/>
            <a:ext cx="11358699" cy="954107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本试卷共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8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页，共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分。考试时长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分钟。考生务必将答案答在答题卡上，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在试卷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上作答无效。考试结束后，请将答题卡交回。</a:t>
            </a:r>
          </a:p>
        </p:txBody>
      </p:sp>
    </p:spTree>
    <p:extLst>
      <p:ext uri="{BB962C8B-B14F-4D97-AF65-F5344CB8AC3E}">
        <p14:creationId xmlns:p14="http://schemas.microsoft.com/office/powerpoint/2010/main" val="316535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440120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贤明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的君主不随便求得，忠臣不随便求利，怎么能说明这个问题？晋大夫中行穆伯攻打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鼓地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，没有能够攻下。这时晋臣馈闻伦进言说：“鼓地的啬夫，我知道他，（只要由他做内应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），不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需要劳累将士，而鼓地可以得到。”穆伯没有表示意见。左右的人说“不折断一件兵器，不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伤害一个士卒，而鼓攻而得，你为什么不派他去呢？”穆伯说：“馈闻伦这个人巧媚而不讲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仁义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。假使让他得到了鼓地，我难道不赏赐他吗？如果赏赐他，这是奖励佞人。佞人得志，这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就将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使晋国的将士，舍弃仁义而追随奸佞。即使得到鼓地，又将有什么用呢？”攻城的目的是想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扩张土地。能够得到土地而不取得，是看到它的根本而就知道它的末梢了。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898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5301" y="116632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．下列对句中加点词的解释，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正确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身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其县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身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亲自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翟璜任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治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邺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儿子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虽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三倍之入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虽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即使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贤主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苟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得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苟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随便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5629" y="3140968"/>
            <a:ext cx="11358699" cy="954107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（子：古代对男子的美称，也用以尊称对方，相当于“您”）</a:t>
            </a: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108000" y="692696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07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4" y="332656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．下列各组句子中加点词的意义和用法，相同的一项是（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文侯曰：“罢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    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请北击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民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矣            欲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广地也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于是乃升城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鼓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    负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轭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浮之河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．将加诛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          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故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稸</a:t>
            </a:r>
            <a:r>
              <a:rPr lang="en-US" altLang="zh-CN" sz="2800" b="1" dirty="0">
                <a:solidFill>
                  <a:srgbClr val="FF0000"/>
                </a:solidFill>
              </a:rPr>
              <a:t>[</a:t>
            </a:r>
            <a:r>
              <a:rPr lang="en-US" altLang="zh-CN" sz="2800" b="1" dirty="0" err="1">
                <a:solidFill>
                  <a:srgbClr val="FF0000"/>
                </a:solidFill>
              </a:rPr>
              <a:t>xù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]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民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5629" y="3140968"/>
            <a:ext cx="11358699" cy="224676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项两句中的“而”均为连词，表示顺承关系。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项第一句中的“之”为代词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，“聚集的百姓”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；第二句中的“之”为代词，“燕国”。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项第一句中的“以”同“已”，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意思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为“已经”；第二句中的“以”是连词，表目的，“用来”。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D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项第一句中的“于”为介词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，“对”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；第二句 中的“于”为介词，“在”）</a:t>
            </a: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108000" y="1398620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68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3970318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．下列对文中语句的理解，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不正确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．或有罪而可赏也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有的人有罪过却得到嘉奖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．民被甲括矢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百姓身披铠甲，捆束箭矢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．吾可以勿赏乎？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到时我能不奖赏他吗？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．见其本而知其末也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看清了事物的主要方面而推知它的次要方面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829" y="4509120"/>
            <a:ext cx="11358699" cy="523220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（看到它的根本就知道它的末梢了）</a:t>
            </a: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137949" y="3212976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6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138499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．将下面句子译为现代汉语。（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①与民约信，非一日之积也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②是使晋国之武，舍仁而为佞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23101" y="2924944"/>
            <a:ext cx="11358699" cy="224676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和百姓立下的誓约，不是一天积累成的。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②这就将使晋国的将士，舍弃仁义而追随奸佞。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分，每句翻译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分，其中“约信”要准确，①句中的否定句要准确。②实词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、句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意翻译要准确。其余表述意思对，即可给分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388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954107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．本文分别讲述了西门豹、魏文侯、穆伯三人处理政务的故事，你从中获得哪些启示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5629" y="3140968"/>
            <a:ext cx="11358699" cy="138499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分）答案要点：藏富于民；取信于民；不能滥用民力；不完全依据结果赏罚；不任用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奸佞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分，每个要点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分。意思对，即可给分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161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2492" y="116632"/>
            <a:ext cx="11358699" cy="440120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（二）根据要求，完成第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1 11 1. .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 的文字 ，回答问题。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贡曰：“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云‘如切如磋，如琢如磨’，其斯之谓与！”子曰：“赐也，始可与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言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已矣，告诸往而知来者。” （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学而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所雅言，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书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、执礼，皆雅言也。（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述而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夏问曰：“‘巧笑倩兮，美目盼兮，素以为绚兮’何谓也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子曰：“绘事后素。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”曰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：“礼后乎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子曰：“起予者商也！始可与言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已矣。”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八佾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 解释“如切如磋，如琢如磨”的含义。（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317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4024" y="2348880"/>
            <a:ext cx="11358699" cy="224676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 ① 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 “切、磋、琢、磨”本义是指骨角玉石等加工工艺。在文中“如切如磋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琢如磨”比喻道德学问方面相互研讨勉励。或指共同研究学习，互相取长补短。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分，本义，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分；引申义，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分。要解释准确，意思对，即可给分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355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48320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（二）根据要求，完成第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1 11 1. .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阅读下面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 的文字 ，回答问题。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贡曰：“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云‘如切如磋，如琢如磨’，其斯之谓与！”子曰：“赐也，始可与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言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已矣，告诸往而知来者。”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学而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所雅言，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书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、执礼，皆雅言也。（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述而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夏问曰：“‘巧笑倩兮，美目盼兮，素以为绚兮’何谓也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子曰：“绘事后素。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”曰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：“礼后乎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子曰：“起予者商也！始可与言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已矣。” 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八佾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季氏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中孔子说：“不学诗，无以言。”请根据上面的文字，说说孔子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说的理由。（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153738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224676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②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是雅言，即规范语言。（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分）在诵读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书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，述说礼仪时，都要用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规范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语言。（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分）学习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，不仅学习其中道理，还要学习其中的语言表达，这样就可以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提高语言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的表达能力。（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分）所以孔子说“不学诗，无以言”。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分，按照答案中分项给分。意思对，即可给分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372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6124754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一、本大题共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18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阅读下面的材料，完成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1~5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材料一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风筝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在古代书籍中叫风鸢，用木料为主制作的叫木鸢，以帛或纸做成的叫帛鸢或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纸鸢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。曹雪芹在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南鹞北鸢考工志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中有这样一段文字：“观夫史籍所载风鸢之由来久矣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，其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可徵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者实寡非所详也，惟墨子作木鸢三年而飞之说无或疑焉，盖将用之负人载物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超险阻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而飞达越川泽而空递，所以辅舆马之不能，匡舟楫之不逮者也，揆其初衷殆欲利人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，非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以助暴，夫子非攻，故其法卒无所传。”从这段文字中可以看到前人考证风筝的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制作年代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上推到春秋时期墨子以前，甚或还要远得多，只是没有文献可以考据，无法加以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论断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。另一方面，也告诉我们墨子和公输子创作木鸢和木鹊都是为了用以负人载物，从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空中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飞往要去的目的地，想把风鸢发展成为飞行工具，限于古代不具备应有的条件，所以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都没有成功。</a:t>
            </a:r>
          </a:p>
        </p:txBody>
      </p:sp>
    </p:spTree>
    <p:extLst>
      <p:ext uri="{BB962C8B-B14F-4D97-AF65-F5344CB8AC3E}">
        <p14:creationId xmlns:p14="http://schemas.microsoft.com/office/powerpoint/2010/main" val="137652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116632"/>
            <a:ext cx="11358699" cy="378565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三、本大题共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26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（一）阅读下面两首诗，完成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12~14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0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颜钱塘登障楼望潮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唐）孟浩然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百里闻雷震，鸣弦暂辍弹。府中连骑出，江上待潮观。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照日秋云迥，浮天渤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澥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2】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宽。惊涛来似雪，一座凛生寒。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注：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颜：指颜某。障楼：杭州城外一观潮处。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渤澥（</a:t>
            </a:r>
            <a:r>
              <a:rPr lang="en-US" altLang="zh-CN" sz="2000" b="1" dirty="0" err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xiè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）：指渤海。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八月十五日看潮五绝 （其二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1 1 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北宋）苏轼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万人鼓噪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慑吴侬，犹似浮江老阿童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【3】 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0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欲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识潮头高几许？越山浑在浪花中。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注：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作者时任杭州通判，中秋观钱塘江海潮，作这组七绝诗，共五首。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万人鼓噪：春秋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时期吴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越战争，越军在深夜里进攻吴军，万人在战鼓声中呼喊前进，吴军震惊，一败涂地。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【3】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老阿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童：西晋名将王浚的小名，曾率长江上游水军，浮江东下，楼船千里，一举攻下吴国首都建业。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828" y="3979654"/>
            <a:ext cx="11358699" cy="286232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．下列对两首诗的理解，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正确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一项是（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．第一首诗的起笔用先声夺人手法，从远处潮声写起，如巨雷轰鸣，声震百里，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震人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心魄，奠定基调。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．第一首诗的结尾两句，描写钱塘江的巨浪好似一道突起的雪岭，不仅挡住观潮者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的视线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，还让人害怕。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．第二首诗的前两句，诗人用两个典故作比，从听觉、视觉两个角度描写钱塘江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潮水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来势汹汹的威势。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．第二首诗的三四句，运用设问，一问一答，用写越山好似浮在浪花中间，来写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潮头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之高，诗境如画。</a:t>
            </a: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108000" y="4581128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3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2677656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诗人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向读者描绘出涨潮的壮观画面：“惊涛来似雪”，惊涛骇浪排空而来，如万马奔腾，潮水卷起的浪墙似一道突起的雪岭，铺天盖地而来。画面气势宏大，雄奇无比。结句“一坐凛生寒”是又一次衬托，用满座观潮人吓得胆颤心寒，再次对钱江潮这宇宙的奇观进行热烈的赞颂。由于诗人在描写钱江潮时多次运用了烘托的手法，进行反复的渲染，因而获得了直接描摹所难以获得的艺术效果。</a:t>
            </a:r>
          </a:p>
        </p:txBody>
      </p:sp>
    </p:spTree>
    <p:extLst>
      <p:ext uri="{BB962C8B-B14F-4D97-AF65-F5344CB8AC3E}">
        <p14:creationId xmlns:p14="http://schemas.microsoft.com/office/powerpoint/2010/main" val="227372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8" y="3902284"/>
            <a:ext cx="11358699" cy="2308324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13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．以上两首诗都描写了潮水气势宏大，境界雄奇。下列诗句中，与此境界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项是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．涛来势转雄，猎猎驾长风。（唐 宋昱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樟亭观涛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．海面雷霆聚，江心瀑布横。（宋 范仲淹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和运使舍人观潮二首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．一气连江色，寥寥万古清。（宋 杨蟠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钱塘江上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．声驱千骑疾，气卷万山来。（清 施闰章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钱塘观潮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829" y="116632"/>
            <a:ext cx="11358699" cy="378565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三、本大题共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26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（一）阅读下面两首诗，完成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12~14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0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颜钱塘登障楼望潮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唐）孟浩然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百里闻雷震，鸣弦暂辍弹。府中连骑出，江上待潮观。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照日秋云迥，浮天渤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澥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2】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宽。惊涛来似雪，一座凛生寒。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注：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颜：指颜某。障楼：杭州城外一观潮处。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渤澥（</a:t>
            </a:r>
            <a:r>
              <a:rPr lang="en-US" altLang="zh-CN" sz="2000" b="1" dirty="0" err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xiè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）：指渤海。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八月十五日看潮五绝 （其二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1 1 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北宋）苏轼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万人鼓噪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慑吴侬，犹似浮江老阿童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【3】 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0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欲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识潮头高几许？越山浑在浪花中。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注：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作者时任杭州通判，中秋观钱塘江海潮，作这组七绝诗，共五首。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万人鼓噪：春秋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时期吴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越战争，越军在深夜里进攻吴军，万人在战鼓声中呼喊前进，吴军震惊，一败涂地。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【3】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老阿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童：西晋名将王浚的小名，曾率长江上游水军，浮江东下，楼船千里，一举攻下吴国首都建业。</a:t>
            </a: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135345" y="5064414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05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523220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“一气连江色，寥寥万古清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”写的不是潮水，故选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372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8" y="4077072"/>
            <a:ext cx="11358699" cy="954107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．请结合诗句，比较两首诗在描写钱塘江潮水的手法上有何不同。（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2829" y="116632"/>
            <a:ext cx="11358699" cy="378565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三、本大题共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26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（一）阅读下面两首诗，完成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12~14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12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0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颜钱塘登障楼望潮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唐）孟浩然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百里闻雷震，鸣弦暂辍弹。府中连骑出，江上待潮观。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照日秋云迥，浮天渤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澥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2】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宽。惊涛来似雪，一座凛生寒。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注：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颜：指颜某。障楼：杭州城外一观潮处。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渤澥（</a:t>
            </a:r>
            <a:r>
              <a:rPr lang="en-US" altLang="zh-CN" sz="2000" b="1" dirty="0" err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xiè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）：指渤海。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八月十五日看潮五绝 （其二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1 1 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北宋）苏轼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万人鼓噪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 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慑吴侬，犹似浮江老阿童 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【3】 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0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欲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识潮头高几许？越山浑在浪花中。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注：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【1】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作者时任杭州通判，中秋观钱塘江海潮，作这组七绝诗，共五首。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【2】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万人鼓噪：春秋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时期吴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越战争，越军在深夜里进攻吴军，万人在战鼓声中呼喊前进，吴军震惊，一败涂地。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【3】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老阿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童：西晋名将王浚的小名，曾率长江上游水军，浮江东下，楼船千里，一举攻下吴国首都建业。</a:t>
            </a:r>
          </a:p>
        </p:txBody>
      </p:sp>
    </p:spTree>
    <p:extLst>
      <p:ext uri="{BB962C8B-B14F-4D97-AF65-F5344CB8AC3E}">
        <p14:creationId xmlns:p14="http://schemas.microsoft.com/office/powerpoint/2010/main" val="378774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4832092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分）孟诗主要运用侧面描写的表现手法，运用衬托手法来描写潮水。孟诗通过人们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听到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潮声后“辍弹”“连骑出”等行为表现出人们观潮的踊跃，引起读者对钱塘潮的好奇心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。用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“照日秋云迥，浮天渤澥宽”营造出潮水涌来时海天湛蓝开阔的背景，以静衬动。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最后两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句诗“惊涛来似雪，一座凛生寒”写观潮人的心态和神态，来衬托钱塘江潮水排空而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来的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雄伟壮观。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苏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诗主要运用正面描写的手法来写潮水，诗人用“万人鼓噪”“浮江老阿童”两个典故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来比喻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钱塘江潮水的汹涌，又用设问手法，一问一答，描写江水涌起，白浪滔天，潮头似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卷越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山而去的令人震撼的场面。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评分说明：孟诗运用衬托手法，举出诗句分析，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分；苏诗运用正面描写手法，举出诗句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分。意思对，即可酌情给分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372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569386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．在横线处填写古诗文作品原句。（共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8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①“以景结情”是诗歌结句的一种技巧，使得诗歌“此时无情胜有情”，让读者意犹未尽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。白居易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琵琶行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中，描写琵琶女演奏音乐到达高潮时，戛然而止，惊心动魄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的音乐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魅力。诗人用“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这样的诗句，给读者留下了涵泳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回味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的广阔空间。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②阅读古诗词，我们不妨对其他语言现象展开联想，以便于我们语言学习和积累。比如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，李煜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虞美人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中“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诗句，我们可以联想到成语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“物是人非”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在社会交际中，我们引用古文表达思想情感，会显得特别文雅。比如参加某学术会议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，与会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人员既有知名的前辈，又有后起之秀，我们应该用“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赞美会议的盛况。再如参加某聚会，远客贵宾，座无虚席，我们应该用“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来表达对主人好客、盛情款待的赞美。</a:t>
            </a:r>
          </a:p>
        </p:txBody>
      </p:sp>
    </p:spTree>
    <p:extLst>
      <p:ext uri="{BB962C8B-B14F-4D97-AF65-F5344CB8AC3E}">
        <p14:creationId xmlns:p14="http://schemas.microsoft.com/office/powerpoint/2010/main" val="273388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2677656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东船西舫悄无言 唯见江心秋月白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②雕栏玉砌应犹在 只是朱颜改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③群贤毕至 少长咸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集   千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里逢迎 高朋满座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分。每空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分。写对一句给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分，每句中只要有一处错误，该句便不给分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866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526297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（二）根据要求，完成第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题。（共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16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红楼梦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第二十三回“西厢记妙词通戏语 牡丹亭艳曲警芳心”中有一段文字，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高鹗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对曹雪芹的原稿进行了修改。有人认为从情节、人物形象等方面来看，这样改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并不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好。请你谈谈自己的看法。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黛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玉把花具放下，接书来瞧，从头看去，越看越爱，不顿饭时，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将十六出俱已看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。但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觉词藻警人，余香满口。虽看完了，却只管出神，心内还默默记诵。宝玉笑道：“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妹妹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，你说好不好？”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黛玉笑道：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“果然有趣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（曹雪芹稿）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黛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玉把花具放下，接书来瞧，从头看去，越看越爱，不顿饭时，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已看了好几出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但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觉词句警人，余香满口。虽看完了，却只管出神，心内还默默记诵。宝玉笑道：“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妹妹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，你说好不好？”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黛玉笑着点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头儿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（高鹗稿）</a:t>
            </a:r>
          </a:p>
        </p:txBody>
      </p:sp>
    </p:spTree>
    <p:extLst>
      <p:ext uri="{BB962C8B-B14F-4D97-AF65-F5344CB8AC3E}">
        <p14:creationId xmlns:p14="http://schemas.microsoft.com/office/powerpoint/2010/main" val="269602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6001643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分）答案示例：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同意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“这样修改不好”的看法：因为这段文字是“宝黛共读西厢”情节（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曹雪芹原稿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要突出林黛玉聪明。（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分）黛玉用“果然有趣”来回答宝玉的问话，表现出他们有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共同一致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的性格、理想及审美趣味，（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分）用“共读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西厢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》”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来表现二人叛逆性格和宝黛纯真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爱情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这一主题。（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分）而高鄂的修改，体现不出林黛玉的聪明，也与后面“虽看完了，却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只管出神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，心内还默默记诵”矛盾。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(1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)“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黛玉笑着点头儿”只表明她认可宝玉的观点，不能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体现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出他们志趣、性格一致的特点。（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不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同意“这样修改不好”（即认为高鹗修改是可以）的看法：高鹗的修改也有他的道理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。这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段文字是“宝黛共读西厢”情节（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分）。在高鹗看来，林黛玉当时的年龄，在不到一顿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饭的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工夫，读完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西厢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是不可能的。（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分）所以用了现实主义手法，客观描写人物。（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）同时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用“点头不语”来体现林黛玉作为贵族小姐的含蓄、矜持的特点，（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分）也表现出她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对宝玉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的观点心悦诚服的心理状态。（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分）高鹗的修改只是客观描写了宝黛共读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西厢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件事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，没有加入主观思想情感。（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 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分，按照答案中分项给分。意思对，即可给分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258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569386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以后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的年代，兵家利用风鸢作测量或传递信息的事例不胜枚举，散见于多个历史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时期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的记载中，这些纸鸢都要求灵活变动可以操纵，从而向“运动类型”风筝这一支流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发展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。清代军事组织“八旗”间仍保留着其特殊扎糊技法，只是不允许在市肆坊间售卖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。这种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军事专用风筝可以单线操纵，用以传递信息，越过敌人阵地，把书信传递给自家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友军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，并把回信再带回来。这种具有特殊放飞功能的风筝由两个风筝配成一套，一静一动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的是要能“钻高”，加上“吊环”，把另一风筝的主线穿入被固定的吊环内，使这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“吊环”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升到敌人弓箭射不到的高度。然后，把另一只灵活善动的风筝也放起来，加以操纵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，使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它上、下、左、右、斜飞、横飞、下扎、上翻。用于军事的风筝要求放飞者技巧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极其熟练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，还要善于辨识风力的变化，放飞风筝的两个人各自放飞自己的风筝，但又要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相互配合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默契，才能使风筝成为军中送信取物的工具。在南宋时，人们喜欢在杭州西湖堤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上放飞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此类风筝互相缠绕搅斗，以决胜负为趣。</a:t>
            </a:r>
          </a:p>
        </p:txBody>
      </p:sp>
    </p:spTree>
    <p:extLst>
      <p:ext uri="{BB962C8B-B14F-4D97-AF65-F5344CB8AC3E}">
        <p14:creationId xmlns:p14="http://schemas.microsoft.com/office/powerpoint/2010/main" val="237069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526297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四、本大题共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17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阅读下面的作品，完成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17~20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哲人其萎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汪曾祺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端木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蕻良真是一位才子。二十来岁，就写出了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科尔沁旗草原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。稿子寄到上海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，因为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气魄苍莽，风格清新，深为王统照、郑振铎诸先生所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激赏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，当时就认为这是一部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划时代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的大小说，应该尽快发表，出版。原著署名“端木红粮”，王统照说“红粮”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这个名字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不好，亲笔改为“端木蕻良”。从此端木发表作品就用了这个名字。他后在上海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等地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发表了一些短篇小说，其中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鸢鹭湖的忧郁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最受注意。这篇小说发散着东北黑土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的浓郁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的芳香，我觉得可以和梭罗古柏比美。端木后将短篇小说结集，即以此篇为书名。</a:t>
            </a:r>
          </a:p>
        </p:txBody>
      </p:sp>
    </p:spTree>
    <p:extLst>
      <p:ext uri="{BB962C8B-B14F-4D97-AF65-F5344CB8AC3E}">
        <p14:creationId xmlns:p14="http://schemas.microsoft.com/office/powerpoint/2010/main" val="98304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440120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端木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多才多艺。他从上海转到四川，曾写过一些歌词，影响最大的是由张定和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谱曲的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嘉陵江上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。这首歌不像“我的家在东北松花江上”那样过于哀伤，也不像“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大刀向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鬼子们的头上砍去”那样直白，而是婉转深挚，有一种“端木蕻良式”的忧郁，又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不失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“我必须回去”的信念，因此在大后方的流亡青年中传唱甚广。他和马思聪好像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合作写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过一首大合唱，我于音乐较为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隔膜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，记不真切了。他善写旧体诗，由重庆到桂林后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常与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柳亚子、陈迩冬等人唱和。他的旧诗间有拗句，但俊逸潇洒，每出专业诗人之上。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他和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萧红到香港后，曾两个人合编了一种文学杂志，那上面发表了一些端木的旧体诗。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我只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记得一句：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“落花无语对萧红。”</a:t>
            </a:r>
          </a:p>
        </p:txBody>
      </p:sp>
    </p:spTree>
    <p:extLst>
      <p:ext uri="{BB962C8B-B14F-4D97-AF65-F5344CB8AC3E}">
        <p14:creationId xmlns:p14="http://schemas.microsoft.com/office/powerpoint/2010/main" val="366163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2016" y="980728"/>
            <a:ext cx="11358699" cy="3539430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觉得这颇似李商隐，在可解不可解之间。端木的字很清秀，宗法二王。他的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文稿都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很干净。端木写过戏曲剧本。他写戏曲唱词，是要唱着写的。唱的不是京剧，却是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桂剧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。端木能画。和萧红在香港合编的杂志中有的小说插图即是端木手笔。不知以何缘由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，他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和王梦白有很深的交情。我见过他一篇写王梦白的文章，似传记性的散文，又有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小说的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味道，是一篇好文章！王梦白在北京的画家中是最为萧疏淡雅的，结构重留白，用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笔如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流水行云，可惜死得太早了。一个人能对王梦白情有独钟，此人的艺术欣赏品味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可知矣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427385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3970318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关于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端木的为人，有些议论。不外是两个字，一是冷，二是傲。端木交游不广，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没有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多少人来探望他，他也很少到显赫的高门大宅人家走动，既不拉帮结伙，也无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酒食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征逐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，随时可以看到他在单身宿舍里伏案临帖，他写“玉版十三行洛神赋”；看书；哼桂剧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。他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对同人疾苦，并非无动于衷，只是不善于逢年过节，“代表组织”到各家循例作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礼节性的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关怀。这种“关怀”也实在没有多大意思。至于“傲”，那是有的。他不愿自竖大旗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希望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被别人奉为宗师。他和王采比较接近。王采告诉我，端木曾经写过一首诗，有句云：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“赖有天南春一树，不负长江长大潮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……”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580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692696"/>
            <a:ext cx="11358699" cy="3108543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可真是狂得可以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！然而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端木不慕荣利，无求于人，“帝力于我何有哉”，酒后偶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露轻狂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，有何不可，何必“世人皆欲杀”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！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道端木的“实力”的，是老舍。老舍先生当时是市文联主席，见端木总是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客客气气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的。老舍先生在一次大家检查思想的生活会上说：“我在市文联只‘怕’两个人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，一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个是端木，一个是汪曾祺。端木书读得比我多，学问比我大。今天听了他们的发言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放心了。”老舍先生说话有时是非常坦率的。</a:t>
            </a:r>
          </a:p>
        </p:txBody>
      </p:sp>
    </p:spTree>
    <p:extLst>
      <p:ext uri="{BB962C8B-B14F-4D97-AF65-F5344CB8AC3E}">
        <p14:creationId xmlns:p14="http://schemas.microsoft.com/office/powerpoint/2010/main" val="198517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692696"/>
            <a:ext cx="11358699" cy="440120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端木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晚年主要力量放在写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曹雪芹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上。有人说端木这一着是失算。因为材料很少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，近乎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是无米之炊。我于此稍有不同看法。作为小说的背景材料是不少的。端木对北京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的礼俗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、节令、吃食、赛会，搜集了很多，编组织绘，使这大部头小说充满历史生活色彩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，人物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的活动便有了广宽天地，此亦曹雪芹写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红楼梦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之一法。有些对人物的设计，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诚然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虚构的成分过大。如小说开头写曹雪芹小时候是当女孩子养活的。有评论家云“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这个端木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蕻良真是异想天开！说曹雪芹打扮成丫头，有何根据？！”没有根据！然而何必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要有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根据？这是小说，是充满浪漫主义色彩的小说，不是传记，不是言必有据的纪实文学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。是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想象，不是考证。我觉得治“红学”的专家缺少的正是想象。没有想象，是书呆子。</a:t>
            </a:r>
          </a:p>
        </p:txBody>
      </p:sp>
    </p:spTree>
    <p:extLst>
      <p:ext uri="{BB962C8B-B14F-4D97-AF65-F5344CB8AC3E}">
        <p14:creationId xmlns:p14="http://schemas.microsoft.com/office/powerpoint/2010/main" val="40030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4024" y="1412776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端木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的身体一直不好。我认识他时他就直不起腰来，天还不怎么冷就穿起貉绒的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皮裤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，他能“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对付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”到八十五岁，而且一直还不放笔，写出不少东西，真是不容易。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只是我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还是有些惋惜，如果他能再“对付”几年，把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曹雪芹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写完，甚至写出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科尔沁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旗草原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第二部，那多好！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取材于汪曾祺同名散文）</a:t>
            </a:r>
          </a:p>
        </p:txBody>
      </p:sp>
    </p:spTree>
    <p:extLst>
      <p:ext uri="{BB962C8B-B14F-4D97-AF65-F5344CB8AC3E}">
        <p14:creationId xmlns:p14="http://schemas.microsoft.com/office/powerpoint/2010/main" val="348898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17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．下列加点词语在文中的意思，解说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正确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．深为王统照、郑振铎诸先生所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赏    激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赏：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非常赞赏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．我于音乐较为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隔膜                  隔膜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不通晓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．也无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酒食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征逐                      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逐：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召集赶场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．他能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“对付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到八十五岁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马马虎虎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5629" y="3140968"/>
            <a:ext cx="11358699" cy="523220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（对付：勉强支撑）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157933" y="1844824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07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954107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．下列对端木蕻良为人的理解，最恰当的一项是（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．冷淡傲慢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．冷峻狂放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．淡泊孤傲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．清高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纯朴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4428480" y="485673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68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2016" y="476672"/>
            <a:ext cx="11358699" cy="954107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19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．文章开头说“端木蕻良真是一位才子”。“才子”具体体现在哪些方面？（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5629" y="2348880"/>
            <a:ext cx="11358699" cy="3108543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19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分）答案要点：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①小说成就高，二十来岁就写出受到名家激赏的小说。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②诗歌成就高，歌词创作婉转深挚，自成一派；旧体诗创作俊逸潇洒，每出专业诗人之上。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③能写戏曲剧本，擅长绘画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读书多，学问大，老舍先生佩服。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分。每个要点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分；意思对，即可给分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056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440120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南宋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为避开金人的侵吞，偏安建康，把北宋的风筝工艺带到江南。那里的气候湿润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烈风多和风。因此，江南的风筝多为仿生型风筝。形神兼备，动态逼真，多以鹞子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的轻巧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灵活的动态作为模仿“标的”。南方至今仍把风筝叫“纸鹞”或“鹞子”，例如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蜈蚣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风筝叫“蜈蚣鹞子”，双斗燕儿风筝叫“双燕鹞子”。南通地区，风力强大，那里的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工艺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高手以“板子”扎法为主，能抗大风。人们把各种不同大小的哨子拴到“板鹞”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的迎风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面料上，使它受风就发出音响。多少组高低音不同的哨子，使得放到天上的风筝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发出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不同的音响效果。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（取材于孔祥泽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风筝漫谈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注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徵：证明。</a:t>
            </a:r>
          </a:p>
        </p:txBody>
      </p:sp>
    </p:spTree>
    <p:extLst>
      <p:ext uri="{BB962C8B-B14F-4D97-AF65-F5344CB8AC3E}">
        <p14:creationId xmlns:p14="http://schemas.microsoft.com/office/powerpoint/2010/main" val="340510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．这是一篇悼念端木先生的文章。“哲人其萎”出自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礼记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，记录孔子在去世前七日歌曰：“泰山其颓乎！梁木其坏乎！哲人其萎乎！”子贡听闻后说“哲人其萎，则吾将安放（效仿）？”作者以此作为文章的题目，有何寓意？对你的写作有哪些启示？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45877" y="2780928"/>
            <a:ext cx="11358699" cy="3539430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．（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分）寓意：表达了对端木先生去世的痛惜心情，也表达了对端木先生的尊崇和缅怀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之情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启示：答案要点：①引古文来命文章题目，点明文章的主题及内容，同时又符合中国传统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文化中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“避讳”的风俗。（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②从文章内容选材上，作者围绕“哲人”一词，对端木先生的才学、性情、人品给予了高度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评价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。用“哲人其萎”来概括自己失去端木这样一位可以尊崇、效仿的先辈的痛惜之情和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无人可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效仿学习的失望之情。这样选材，中心突出，值处我们学习写作时借鉴。（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388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2246769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③从文章结构安排上，文章第一话“端木蕻良真是一位才子”和最后一句话“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，那多好！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”正是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围绕“哲人其萎”来组织材料、谋篇布局，这样使文章结构完整、严谨，值得我们学习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时借鉴。（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7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分。寓意，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分；启示，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分，按照答案中分项给分，②③可以选择其一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回答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。每点均 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分。意思对，即可酌情给分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737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3970318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五、本大题共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．语言基础应用（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①填入下面横线处的语句，前后衔接最恰当一项是（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我建议北京多种一点桂花。桂花美荫， </a:t>
            </a:r>
            <a:r>
              <a:rPr lang="zh-CN" altLang="en-US" sz="28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。花开浓香，干制可以做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元宵馅、年糕</a:t>
            </a:r>
            <a:r>
              <a:rPr lang="zh-CN" altLang="en-US" sz="28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 ②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，何乐而不为呢？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．①叶坚厚，入冬不凋  ②不但有观赏价值，还有经济价值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．①入冬不凋，叶坚厚  ②既有经济价值，也有观赏价值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．①叶坚厚，入冬不凋  ②既有观赏价值，也有经济价值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．①入冬不凋，叶坚厚  ②不但有经济价值，还有观赏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价值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5629" y="4725144"/>
            <a:ext cx="11358699" cy="954107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“美荫”后应链接“叶坚厚”；句意先说的观赏，后说的经济。故选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180008" y="3140968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61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五、本大题共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小题，共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65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．语言基础应用（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请将下面两个句子改成排比句。（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你的微笑是治疗我伤痛的一剂良方。绝望中看到了你的微笑就像看到生命的曙光。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5629" y="3140968"/>
            <a:ext cx="11358699" cy="138499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分）你的微笑是我伤痛中一剂康复的良方，你的微笑是我绝望中一线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希望的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曙光。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评分说明：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分。每句，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811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3970318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22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．微写作（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从下面三个题目中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任选一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题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，按要求写作。（注意：写作时必须用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2B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铅笔在答题卡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上把所选题号的方框涂黑。）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 “断舍离”为现代网络用语，有多重含义。其中“舍去、切断心中的某些执念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达到简单清爽的生活状态”的意思，可以用来赏析我们阅读的小说。请从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下列作品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中选出一部，用“断舍离”来评述小说中某一人物。要求：符合该小说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内容及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人物特点；符合该词的含义。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字左右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边城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 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平凡的世界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 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老人与海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317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138499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由于“抗击新冠肺炎疫情”的需要，同学们都经历了一段居家网络学习的时光，请你根据实际情况，简要介绍你居家网络学习的经验，与同学们分享。要求：所写的经验具体、切实，易记忆。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字左右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3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573" y="188640"/>
            <a:ext cx="11358699" cy="954107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③以“春天花会开”为题，写一段抒情文字或一首现代诗。要求：至少运用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种修辞手法，感情真挚，富有文采。不超过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字。</a:t>
            </a:r>
          </a:p>
        </p:txBody>
      </p:sp>
    </p:spTree>
    <p:extLst>
      <p:ext uri="{BB962C8B-B14F-4D97-AF65-F5344CB8AC3E}">
        <p14:creationId xmlns:p14="http://schemas.microsoft.com/office/powerpoint/2010/main" val="255005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4261" y="404664"/>
            <a:ext cx="11358699" cy="440120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23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．作文（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从下面两个题目中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任选一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题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，按要求作答。不少于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700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字。将题目抄写在答题卡上。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（注意：写作时必须用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2B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铅笔在答题卡上把所选题号的方框涂黑。）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 题目一：“脊梁”一词，用来比喻在国家、民族或团队中起中坚作用的人。在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中华民族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的历史长河中，被称作“中国脊梁”的人们，抵御外侮之际，他们挺身而出，甘洒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热血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，不怕牺牲。和平建设年代，他们埋头苦干，舍身求法，为民请命。这些“脊梁”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是中华民族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的中流砥柱。实现中华民族的伟大复兴，离不开这样的“脊梁”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。请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以“中国的脊梁”为题，写一篇议论文。要求：观点明确，论据恰当充实，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论证合理。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774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题目二：孟子云：“出入相友，守望相助。”现代社会也需要这种“守望”精神，相互伴随，相互帮助，相互支撑。守护自己的精神家园，期望美好的人和事物。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请以“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2020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年的守望”为题写一篇记叙文。要求：思想健康，内容充实，感情真挚，运用记叙、描写和抒情等多种表达方式。</a:t>
            </a:r>
          </a:p>
        </p:txBody>
      </p:sp>
    </p:spTree>
    <p:extLst>
      <p:ext uri="{BB962C8B-B14F-4D97-AF65-F5344CB8AC3E}">
        <p14:creationId xmlns:p14="http://schemas.microsoft.com/office/powerpoint/2010/main" val="273388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4525" y="332656"/>
            <a:ext cx="11358699" cy="2246769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根据材料一，下列关于“风筝”的表述，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符合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意的一项是（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．风筝最早出现的时间，大约在我国春秋时期，可谓历史悠久。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．墨子发明风筝是为了缓解当时人们空中交通运输不通畅问题。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．古人在军事活动中，会利用风筝来进行友军之间的情报传递。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．“运动类型”风筝不仅用于军事活动，也用于人们的娱乐活动。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5629" y="3140968"/>
            <a:ext cx="11358699" cy="1384995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缓解当时人们空中交通运输不通畅问题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”错，原文“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都是为了用以负人载物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想把风鸢发展成为飞行工具，限于古代不具备应有的条件，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所以都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没有成功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。”混淆已然与未然。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161933" y="908720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0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2829" y="476672"/>
            <a:ext cx="11358699" cy="2677656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风筝历来有“南鹞北鸢”之说，下列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属于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“南鹞”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特征的一项是（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．“南鹞”制作工艺是由“北鸢”工艺衍生的。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．“南鹞”多为仿生型风筝，讲究形神兼备。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．“南鹞”制作者喜爱用鹞子作为模仿“标的”。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．配有哨子的“南鹞”，放飞时具有音响效果。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5381" y="3354302"/>
            <a:ext cx="11358699" cy="523220"/>
          </a:xfrm>
          <a:prstGeom prst="rect">
            <a:avLst/>
          </a:prstGeom>
          <a:noFill/>
          <a:ln w="4762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是“南鹞”制作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工艺的由来，与题干无关。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勾_3 248"/>
          <p:cNvSpPr>
            <a:spLocks/>
          </p:cNvSpPr>
          <p:nvPr/>
        </p:nvSpPr>
        <p:spPr bwMode="auto">
          <a:xfrm>
            <a:off x="105680" y="1124744"/>
            <a:ext cx="970707" cy="648071"/>
          </a:xfrm>
          <a:custGeom>
            <a:avLst/>
            <a:gdLst>
              <a:gd name="T0" fmla="*/ 936625 w 1360"/>
              <a:gd name="T1" fmla="*/ 28659 h 1358"/>
              <a:gd name="T2" fmla="*/ 837453 w 1360"/>
              <a:gd name="T3" fmla="*/ 89693 h 1358"/>
              <a:gd name="T4" fmla="*/ 741036 w 1360"/>
              <a:gd name="T5" fmla="*/ 158687 h 1358"/>
              <a:gd name="T6" fmla="*/ 648062 w 1360"/>
              <a:gd name="T7" fmla="*/ 235111 h 1358"/>
              <a:gd name="T8" fmla="*/ 559909 w 1360"/>
              <a:gd name="T9" fmla="*/ 319497 h 1358"/>
              <a:gd name="T10" fmla="*/ 477266 w 1360"/>
              <a:gd name="T11" fmla="*/ 406005 h 1358"/>
              <a:gd name="T12" fmla="*/ 409085 w 1360"/>
              <a:gd name="T13" fmla="*/ 493575 h 1358"/>
              <a:gd name="T14" fmla="*/ 351923 w 1360"/>
              <a:gd name="T15" fmla="*/ 579021 h 1358"/>
              <a:gd name="T16" fmla="*/ 307158 w 1360"/>
              <a:gd name="T17" fmla="*/ 663937 h 1358"/>
              <a:gd name="T18" fmla="*/ 258261 w 1360"/>
              <a:gd name="T19" fmla="*/ 689943 h 1358"/>
              <a:gd name="T20" fmla="*/ 223826 w 1360"/>
              <a:gd name="T21" fmla="*/ 710641 h 1358"/>
              <a:gd name="T22" fmla="*/ 205231 w 1360"/>
              <a:gd name="T23" fmla="*/ 709580 h 1358"/>
              <a:gd name="T24" fmla="*/ 192146 w 1360"/>
              <a:gd name="T25" fmla="*/ 677206 h 1358"/>
              <a:gd name="T26" fmla="*/ 165287 w 1360"/>
              <a:gd name="T27" fmla="*/ 625194 h 1358"/>
              <a:gd name="T28" fmla="*/ 140494 w 1360"/>
              <a:gd name="T29" fmla="*/ 577429 h 1358"/>
              <a:gd name="T30" fmla="*/ 117767 w 1360"/>
              <a:gd name="T31" fmla="*/ 537625 h 1358"/>
              <a:gd name="T32" fmla="*/ 96417 w 1360"/>
              <a:gd name="T33" fmla="*/ 505781 h 1358"/>
              <a:gd name="T34" fmla="*/ 76445 w 1360"/>
              <a:gd name="T35" fmla="*/ 481368 h 1358"/>
              <a:gd name="T36" fmla="*/ 59228 w 1360"/>
              <a:gd name="T37" fmla="*/ 463323 h 1358"/>
              <a:gd name="T38" fmla="*/ 39944 w 1360"/>
              <a:gd name="T39" fmla="*/ 450055 h 1358"/>
              <a:gd name="T40" fmla="*/ 19972 w 1360"/>
              <a:gd name="T41" fmla="*/ 441563 h 1358"/>
              <a:gd name="T42" fmla="*/ 0 w 1360"/>
              <a:gd name="T43" fmla="*/ 437848 h 1358"/>
              <a:gd name="T44" fmla="*/ 26170 w 1360"/>
              <a:gd name="T45" fmla="*/ 419273 h 1358"/>
              <a:gd name="T46" fmla="*/ 53030 w 1360"/>
              <a:gd name="T47" fmla="*/ 406005 h 1358"/>
              <a:gd name="T48" fmla="*/ 75068 w 1360"/>
              <a:gd name="T49" fmla="*/ 399105 h 1358"/>
              <a:gd name="T50" fmla="*/ 97795 w 1360"/>
              <a:gd name="T51" fmla="*/ 395921 h 1358"/>
              <a:gd name="T52" fmla="*/ 126720 w 1360"/>
              <a:gd name="T53" fmla="*/ 403882 h 1358"/>
              <a:gd name="T54" fmla="*/ 159089 w 1360"/>
              <a:gd name="T55" fmla="*/ 427765 h 1358"/>
              <a:gd name="T56" fmla="*/ 190768 w 1360"/>
              <a:gd name="T57" fmla="*/ 465977 h 1358"/>
              <a:gd name="T58" fmla="*/ 225203 w 1360"/>
              <a:gd name="T59" fmla="*/ 520111 h 1358"/>
              <a:gd name="T60" fmla="*/ 281676 w 1360"/>
              <a:gd name="T61" fmla="*/ 521172 h 1358"/>
              <a:gd name="T62" fmla="*/ 349168 w 1360"/>
              <a:gd name="T63" fmla="*/ 436787 h 1358"/>
              <a:gd name="T64" fmla="*/ 423547 w 1360"/>
              <a:gd name="T65" fmla="*/ 355055 h 1358"/>
              <a:gd name="T66" fmla="*/ 504125 w 1360"/>
              <a:gd name="T67" fmla="*/ 278100 h 1358"/>
              <a:gd name="T68" fmla="*/ 591589 w 1360"/>
              <a:gd name="T69" fmla="*/ 204329 h 1358"/>
              <a:gd name="T70" fmla="*/ 681119 w 1360"/>
              <a:gd name="T71" fmla="*/ 137458 h 1358"/>
              <a:gd name="T72" fmla="*/ 774093 w 1360"/>
              <a:gd name="T73" fmla="*/ 76424 h 1358"/>
              <a:gd name="T74" fmla="*/ 867756 w 1360"/>
              <a:gd name="T75" fmla="*/ 2335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55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2016" y="188640"/>
            <a:ext cx="11358699" cy="4832092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材料二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放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风筝是一种中华民族特有的文化活动。费孝通在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论人类与文化自觉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中指出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：“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文化的意义就在其对人们生活所起的作用。”从这个意义上讲，风筝作为一种文化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创造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，其发生的直接成因就是人们的需要。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放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断线的风筝叫做 “放晦气”“断鹞放灾”，这是我国北方非常重要的民俗之一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。据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东周岁时记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 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载，儿童们于岁初，把“家中某生身厄消灾， 送厄迎福” 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字样写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在风筝尾部， 然后把它放掉， 希望就此送出厄运， 迎来幸福。按中原地区的古代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风俗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，放风筝的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“放”，不是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把风筝放飞起来，而是“放走”之意。 某人有灾，将姓名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写于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纸鸢之上，放至空中，剪断系绳，使其飞走，灾即消除，即所谓“放病根”“放晦气”。</a:t>
            </a:r>
          </a:p>
        </p:txBody>
      </p:sp>
    </p:spTree>
    <p:extLst>
      <p:ext uri="{BB962C8B-B14F-4D97-AF65-F5344CB8AC3E}">
        <p14:creationId xmlns:p14="http://schemas.microsoft.com/office/powerpoint/2010/main" val="237069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8229" y="188640"/>
            <a:ext cx="11358699" cy="6555641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在吴中扬州地区民间时令风俗中即有“三月之时，放断鹞”之说，颇具特色的传统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蜈蚣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风筝，它前面也曾做成一个鬼头。新春伊始，春风浩荡，把风筝放走，意味着放走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旧年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的灾祸、疾病、晦气，表达了对新一年的美好愿望。人们从图谶风筝中得到精神的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满足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和心灵的安慰。民俗家钟敬文指出：“从民俗史的角度考察，放风筝最早的原始意义，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具有巫术性质，其最初的含义是为了转移病痛、邪恶，将一切不祥的灾祸放飞于天空。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吉祥图案绘制在风筝上，是千百年来所形成的，极具中国文化特色的一种祈吉盼福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的文化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心理。 风筝的吉祥图案是通过借喻、比拟、双关、寓意、象征及谐音等表现手法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，构成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“一句吉语一图案”的美术形式，讲究“图必有意，意必吉祥”。象形寓意，物以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情观，呈现出“天人合一”、物我主客同归的意境美。人们给风筝以深刻的寓意，用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风筝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来描绘人间的悲欢离合，以风筝来抒发自己内心的情感。如五福临门、连年有鱼、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龙凤呈祥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、双喜临门等等，寄托和表达了中国人祈求吉祥、幸福、长寿、喜庆的愿望和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对美好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生活的向往。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（取材于李弘历的相关文章）</a:t>
            </a:r>
          </a:p>
        </p:txBody>
      </p:sp>
    </p:spTree>
    <p:extLst>
      <p:ext uri="{BB962C8B-B14F-4D97-AF65-F5344CB8AC3E}">
        <p14:creationId xmlns:p14="http://schemas.microsoft.com/office/powerpoint/2010/main" val="340510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9598</Words>
  <Application>Microsoft Office PowerPoint</Application>
  <PresentationFormat>自定义</PresentationFormat>
  <Paragraphs>253</Paragraphs>
  <Slides>58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5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65</cp:revision>
  <dcterms:created xsi:type="dcterms:W3CDTF">2019-04-17T12:34:40Z</dcterms:created>
  <dcterms:modified xsi:type="dcterms:W3CDTF">2020-05-20T12:37:36Z</dcterms:modified>
</cp:coreProperties>
</file>