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337" r:id="rId4"/>
    <p:sldId id="412" r:id="rId5"/>
    <p:sldId id="351" r:id="rId6"/>
    <p:sldId id="380" r:id="rId7"/>
    <p:sldId id="381" r:id="rId8"/>
    <p:sldId id="382" r:id="rId9"/>
    <p:sldId id="383" r:id="rId10"/>
    <p:sldId id="389" r:id="rId11"/>
    <p:sldId id="390" r:id="rId12"/>
    <p:sldId id="391" r:id="rId13"/>
    <p:sldId id="384" r:id="rId14"/>
    <p:sldId id="393" r:id="rId15"/>
    <p:sldId id="413" r:id="rId16"/>
    <p:sldId id="414" r:id="rId17"/>
    <p:sldId id="415" r:id="rId18"/>
    <p:sldId id="385" r:id="rId19"/>
    <p:sldId id="403" r:id="rId20"/>
    <p:sldId id="404" r:id="rId21"/>
    <p:sldId id="405" r:id="rId22"/>
    <p:sldId id="421" r:id="rId23"/>
    <p:sldId id="422" r:id="rId24"/>
    <p:sldId id="423" r:id="rId25"/>
    <p:sldId id="387" r:id="rId26"/>
    <p:sldId id="416" r:id="rId27"/>
    <p:sldId id="417" r:id="rId28"/>
    <p:sldId id="386" r:id="rId29"/>
    <p:sldId id="388" r:id="rId30"/>
    <p:sldId id="424" r:id="rId31"/>
    <p:sldId id="425" r:id="rId32"/>
    <p:sldId id="426" r:id="rId33"/>
    <p:sldId id="427" r:id="rId34"/>
    <p:sldId id="429" r:id="rId35"/>
  </p:sldIdLst>
  <p:sldSz cx="12190095"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03" autoAdjust="0"/>
    <p:restoredTop sz="94667" autoAdjust="0"/>
  </p:normalViewPr>
  <p:slideViewPr>
    <p:cSldViewPr>
      <p:cViewPr varScale="1">
        <p:scale>
          <a:sx n="105" d="100"/>
          <a:sy n="105" d="100"/>
        </p:scale>
        <p:origin x="-306" y="-9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6.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8B24FA-B6F8-4C56-AE7A-BAE9ECDE9F52}"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E7B76-4B00-4222-ADBA-DE41B3315F9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 Target="../slides/slide1.xml" TargetMode="Internal"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10" name="Oval 4"/>
          <p:cNvSpPr>
            <a:spLocks noChangeArrowheads="1"/>
          </p:cNvSpPr>
          <p:nvPr userDrawn="1"/>
        </p:nvSpPr>
        <p:spPr bwMode="auto">
          <a:xfrm>
            <a:off x="11549063" y="184150"/>
            <a:ext cx="622300" cy="322263"/>
          </a:xfrm>
          <a:prstGeom prst="ellipse">
            <a:avLst/>
          </a:prstGeom>
          <a:solidFill>
            <a:srgbClr val="38BEEF"/>
          </a:solidFill>
          <a:ln>
            <a:noFill/>
          </a:ln>
          <a:effectLst/>
          <a:extLst>
            <a:ext uri="{91240B29-F687-4F45-9708-019B960494DF}">
              <a14:hiddenLine xmlns:a14="http://schemas.microsoft.com/office/drawing/2010/main" w="9525">
                <a:solidFill>
                  <a:srgbClr val="0033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8" name="Rectangle 2"/>
          <p:cNvSpPr>
            <a:spLocks noChangeArrowheads="1"/>
          </p:cNvSpPr>
          <p:nvPr userDrawn="1"/>
        </p:nvSpPr>
        <p:spPr bwMode="auto">
          <a:xfrm>
            <a:off x="0" y="6529388"/>
            <a:ext cx="12190413" cy="333375"/>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11" name="Group 5"/>
          <p:cNvGrpSpPr/>
          <p:nvPr userDrawn="1"/>
        </p:nvGrpSpPr>
        <p:grpSpPr>
          <a:xfrm>
            <a:off x="8759825" y="180975"/>
            <a:ext cx="2736850" cy="368300"/>
            <a:chOff x="5472" y="89"/>
            <a:chExt cx="1724" cy="232"/>
          </a:xfrm>
        </p:grpSpPr>
        <p:sp>
          <p:nvSpPr>
            <p:cNvPr id="12" name="AutoShape 6"/>
            <p:cNvSpPr>
              <a:spLocks noChangeArrowheads="1"/>
            </p:cNvSpPr>
            <p:nvPr userDrawn="1"/>
          </p:nvSpPr>
          <p:spPr bwMode="auto">
            <a:xfrm>
              <a:off x="5472" y="89"/>
              <a:ext cx="1724" cy="227"/>
            </a:xfrm>
            <a:prstGeom prst="roundRect">
              <a:avLst>
                <a:gd name="adj" fmla="val 25639"/>
              </a:avLst>
            </a:prstGeom>
            <a:solidFill>
              <a:srgbClr val="DDDDDD"/>
            </a:solidFill>
            <a:ln>
              <a:noFill/>
            </a:ln>
            <a:effectLst/>
            <a:extLst>
              <a:ext uri="{91240B29-F687-4F45-9708-019B960494DF}">
                <a14:hiddenLine xmlns:a14="http://schemas.microsoft.com/office/drawing/2010/main" w="9525">
                  <a:solidFill>
                    <a:srgbClr val="0033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3" name="Text Box 7"/>
            <p:cNvSpPr txBox="1">
              <a:spLocks noChangeArrowheads="1"/>
            </p:cNvSpPr>
            <p:nvPr userDrawn="1"/>
          </p:nvSpPr>
          <p:spPr bwMode="auto">
            <a:xfrm>
              <a:off x="5494" y="108"/>
              <a:ext cx="1678" cy="213"/>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语文</a:t>
              </a:r>
              <a:r>
                <a:rPr kumimoji="0" lang="en-US" alt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a:t>
              </a:r>
              <a:r>
                <a:rPr kumimoji="0" lang="zh-CN" altLang="en-US"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七</a:t>
              </a:r>
              <a:r>
                <a:rPr kumimoji="0" 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年级</a:t>
              </a:r>
              <a:r>
                <a:rPr kumimoji="0" lang="en-US" alt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a:t>
              </a:r>
              <a:r>
                <a:rPr kumimoji="0" lang="zh-CN" altLang="en-US"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下</a:t>
              </a:r>
              <a:r>
                <a:rPr kumimoji="0" lang="en-US" alt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a:t>
              </a:r>
              <a:r>
                <a:rPr kumimoji="0" 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配人教</a:t>
              </a:r>
              <a:endParaRPr kumimoji="0" lang="zh-CN" sz="18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endParaRPr>
            </a:p>
          </p:txBody>
        </p:sp>
      </p:grpSp>
      <p:sp>
        <p:nvSpPr>
          <p:cNvPr id="17" name="Text Box 12">
            <a:hlinkClick action="ppaction://hlinkshowjump?jump=previousslide"/>
          </p:cNvPr>
          <p:cNvSpPr txBox="1">
            <a:spLocks noChangeArrowheads="1"/>
          </p:cNvSpPr>
          <p:nvPr userDrawn="1"/>
        </p:nvSpPr>
        <p:spPr bwMode="auto">
          <a:xfrm>
            <a:off x="9842500" y="6562725"/>
            <a:ext cx="641350" cy="27463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Times New Roman" panose="02020603050405020304" pitchFamily="18" charset="0"/>
                <a:ea typeface="楷体_GB2312" panose="02010609030101010101" pitchFamily="49" charset="-122"/>
              </a:rPr>
              <a:t>上一页</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Text Box 13">
            <a:hlinkClick r:id="rId1" action="ppaction://hlinksldjump"/>
          </p:cNvPr>
          <p:cNvSpPr txBox="1">
            <a:spLocks noChangeArrowheads="1"/>
          </p:cNvSpPr>
          <p:nvPr userDrawn="1"/>
        </p:nvSpPr>
        <p:spPr bwMode="auto">
          <a:xfrm>
            <a:off x="10528300" y="6562725"/>
            <a:ext cx="793750" cy="27463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Times New Roman" panose="02020603050405020304" pitchFamily="18" charset="0"/>
                <a:ea typeface="楷体_GB2312" panose="02010609030101010101" pitchFamily="49" charset="-122"/>
              </a:rPr>
              <a:t>返回导航</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3" name="Line 14"/>
          <p:cNvSpPr>
            <a:spLocks noChangeShapeType="1"/>
          </p:cNvSpPr>
          <p:nvPr userDrawn="1"/>
        </p:nvSpPr>
        <p:spPr bwMode="auto">
          <a:xfrm flipH="1">
            <a:off x="11353800" y="6629400"/>
            <a:ext cx="0" cy="150813"/>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Text Box 15">
            <a:hlinkClick action="ppaction://hlinkshowjump?jump=nextslide"/>
          </p:cNvPr>
          <p:cNvSpPr txBox="1">
            <a:spLocks noChangeArrowheads="1"/>
          </p:cNvSpPr>
          <p:nvPr userDrawn="1"/>
        </p:nvSpPr>
        <p:spPr bwMode="auto">
          <a:xfrm>
            <a:off x="11391900" y="6562725"/>
            <a:ext cx="641350" cy="27463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Times New Roman" panose="02020603050405020304" pitchFamily="18" charset="0"/>
                <a:ea typeface="楷体_GB2312" panose="02010609030101010101" pitchFamily="49" charset="-122"/>
              </a:rPr>
              <a:t>下一页</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5" name="Line 16"/>
          <p:cNvSpPr>
            <a:spLocks noChangeShapeType="1"/>
          </p:cNvSpPr>
          <p:nvPr userDrawn="1"/>
        </p:nvSpPr>
        <p:spPr bwMode="auto">
          <a:xfrm flipH="1">
            <a:off x="10512425" y="6629400"/>
            <a:ext cx="0" cy="150813"/>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 name="内容占位符 2"/>
          <p:cNvSpPr>
            <a:spLocks noGrp="1"/>
          </p:cNvSpPr>
          <p:nvPr>
            <p:ph idx="1"/>
          </p:nvPr>
        </p:nvSpPr>
        <p:spPr>
          <a:xfrm>
            <a:off x="416965" y="620688"/>
            <a:ext cx="11366660" cy="695575"/>
          </a:xfrm>
        </p:spPr>
        <p:txBody>
          <a:bodyPr wrap="square">
            <a:spAutoFit/>
          </a:bodyPr>
          <a:lstStyle>
            <a:lvl1pPr marL="0" indent="720725" algn="just">
              <a:lnSpc>
                <a:spcPct val="140000"/>
              </a:lnSpc>
              <a:spcBef>
                <a:spcPct val="0"/>
              </a:spcBef>
              <a:buFontTx/>
              <a:buNone/>
              <a:tabLst>
                <a:tab pos="5467350"/>
                <a:tab pos="9777095"/>
              </a:tabLst>
              <a:defRPr sz="2800" b="1"/>
            </a:lvl1pPr>
            <a:lvl2pPr marL="457200" indent="0">
              <a:buFontTx/>
              <a:buNone/>
              <a:defRPr sz="2800" b="1"/>
            </a:lvl2pPr>
            <a:lvl3pPr marL="914400" indent="0">
              <a:buFontTx/>
              <a:buNone/>
              <a:defRPr sz="2800" b="1"/>
            </a:lvl3pPr>
            <a:lvl4pPr marL="1371600" indent="0">
              <a:buFontTx/>
              <a:buNone/>
              <a:defRPr sz="2800" b="1"/>
            </a:lvl4pPr>
            <a:lvl5pPr marL="1828800" indent="0">
              <a:buFontTx/>
              <a:buNone/>
              <a:defRPr sz="2800" b="1"/>
            </a:lvl5pPr>
          </a:lstStyle>
          <a:p>
            <a:pPr lvl="0"/>
            <a:r>
              <a:rPr lang="zh-CN" altLang="en-US" smtClean="0"/>
              <a:t>单击此处编辑母版文本样式</a:t>
            </a:r>
            <a:endParaRPr lang="zh-CN" altLang="en-US"/>
          </a:p>
        </p:txBody>
      </p:sp>
      <p:sp>
        <p:nvSpPr>
          <p:cNvPr id="27" name="TextBox 26"/>
          <p:cNvSpPr txBox="1"/>
          <p:nvPr userDrawn="1"/>
        </p:nvSpPr>
        <p:spPr>
          <a:xfrm>
            <a:off x="11233174" y="199673"/>
            <a:ext cx="1224136" cy="307777"/>
          </a:xfrm>
          <a:prstGeom prst="rect">
            <a:avLst/>
          </a:prstGeom>
          <a:noFill/>
        </p:spPr>
        <p:txBody>
          <a:bodyPr wrap="square" rtlCol="0">
            <a:spAutoFit/>
          </a:bodyPr>
          <a:lstStyle/>
          <a:p>
            <a:pPr algn="ctr"/>
            <a:fld id="{67755042-2299-42BF-9FB2-5651436CE42D}" type="slidenum">
              <a:rPr lang="en-US" altLang="zh-CN" sz="1400" b="1" i="0" kern="1200" smtClean="0">
                <a:solidFill>
                  <a:schemeClr val="bg1"/>
                </a:solidFill>
                <a:effectLst/>
                <a:latin typeface="Arial" panose="020b0604020202020204" pitchFamily="34" charset="0"/>
                <a:ea typeface="+mn-ea"/>
                <a:cs typeface="Arial" panose="020b0604020202020204" pitchFamily="34" charset="0"/>
              </a:rPr>
              <a:t/>
            </a:fld>
            <a:endParaRPr lang="zh-CN" altLang="en-US" sz="1400" b="1" smtClean="0">
              <a:solidFill>
                <a:schemeClr val="bg1"/>
              </a:solidFill>
              <a:latin typeface="Arial" panose="020b0604020202020204" pitchFamily="34" charset="0"/>
              <a:ea typeface="楷体_GB2312" panose="02010609030101010101" pitchFamily="49" charset="-122"/>
              <a:cs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no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6351"/>
            <a:ext cx="2844430" cy="365125"/>
          </a:xfrm>
          <a:prstGeom prst="rect">
            <a:avLst/>
          </a:prstGeom>
        </p:spPr>
        <p:txBody>
          <a:bodyPr/>
          <a:lstStyle/>
          <a:p>
            <a:fld id="{2A8D9B0D-213C-4E8A-901F-E60AD0796A87}" type="datetimeFigureOut">
              <a:rPr lang="zh-CN" altLang="en-US" smtClean="0"/>
              <a:t/>
            </a:fld>
            <a:endParaRPr lang="zh-CN" altLang="en-US"/>
          </a:p>
        </p:txBody>
      </p:sp>
      <p:sp>
        <p:nvSpPr>
          <p:cNvPr id="4" name="页脚占位符 3"/>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463" y="6356351"/>
            <a:ext cx="2844430" cy="365125"/>
          </a:xfrm>
          <a:prstGeom prst="rect">
            <a:avLst/>
          </a:prstGeom>
        </p:spPr>
        <p:txBody>
          <a:bodyPr/>
          <a:lstStyle/>
          <a:p>
            <a:fld id="{3061BB91-66E8-474C-83C6-C39B31EBF431}"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A8D9B0D-213C-4E8A-901F-E60AD0796A87}" type="datetimeFigureOut">
              <a:rPr lang="zh-CN" altLang="en-US" smtClean="0"/>
              <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3061BB91-66E8-474C-83C6-C39B31EBF431}" type="slidenum">
              <a:rPr lang="zh-CN" altLang="en-US" smtClean="0"/>
              <a:t/>
            </a:fld>
            <a:endParaRPr lang="zh-CN" altLang="en-US"/>
          </a:p>
        </p:txBody>
      </p:sp>
      <p:sp>
        <p:nvSpPr>
          <p:cNvPr id="7" name="矩形 6"/>
          <p:cNvSpPr/>
          <p:nvPr userDrawn="1"/>
        </p:nvSpPr>
        <p:spPr>
          <a:xfrm>
            <a:off x="0" y="0"/>
            <a:ext cx="1219041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G:\&#35838;&#20214;\&#22825;&#24220;&#25945;&#32946;\2020\&#35838;&#26102;&#36798;&#26631;&#32451;&#19982;&#27979;\7&#19979;&#20154;&#25945;&#35821;&#25991;\&#26032;&#24314;&#25991;&#20214;&#22841;\&#32972;&#26223;&#36164;&#26009;.TIF" TargetMode="External" /><Relationship Id="rId3"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5.emf" /><Relationship Id="rId4"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bin" TargetMode="Internal" /><Relationship Id="rId3" Type="http://schemas.openxmlformats.org/officeDocument/2006/relationships/image" Target="../media/image6.emf" /><Relationship Id="rId4" Type="http://schemas.openxmlformats.org/officeDocument/2006/relationships/vmlDrawing" Target="../drawings/vmlDrawing2.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4" name="Rectangle 2"/>
          <p:cNvSpPr>
            <a:spLocks noChangeArrowheads="1"/>
          </p:cNvSpPr>
          <p:nvPr/>
        </p:nvSpPr>
        <p:spPr bwMode="auto">
          <a:xfrm>
            <a:off x="-635" y="1822450"/>
            <a:ext cx="12190413" cy="3213100"/>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 name="Text Box 4"/>
          <p:cNvSpPr txBox="1">
            <a:spLocks noChangeArrowheads="1"/>
          </p:cNvSpPr>
          <p:nvPr/>
        </p:nvSpPr>
        <p:spPr bwMode="auto">
          <a:xfrm>
            <a:off x="70803" y="2765400"/>
            <a:ext cx="11999912" cy="64516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algn="ctr" fontAlgn="base">
              <a:spcBef>
                <a:spcPct val="0"/>
              </a:spcBef>
              <a:spcAft>
                <a:spcPct val="0"/>
              </a:spcAft>
            </a:pPr>
            <a:r>
              <a:rPr lang="en-US" altLang="zh-CN" sz="3600" b="1" kern="100">
                <a:solidFill>
                  <a:srgbClr val="FFFFFF"/>
                </a:solidFill>
                <a:ea typeface="方正小标宋_GBK" panose="03000509000000000000" pitchFamily="65" charset="-122"/>
              </a:rPr>
              <a:t> </a:t>
            </a:r>
            <a:r>
              <a:rPr lang="zh-CN" altLang="en-US" sz="3600" b="1" kern="100">
                <a:solidFill>
                  <a:srgbClr val="FFFFFF"/>
                </a:solidFill>
                <a:ea typeface="方正小标宋_GBK" panose="03000509000000000000" pitchFamily="65" charset="-122"/>
              </a:rPr>
              <a:t>土地的誓言</a:t>
            </a:r>
            <a:endParaRPr kumimoji="0" lang="zh-CN" sz="1800" b="0" i="0" u="none" strike="noStrike" cap="none" normalizeH="0" baseline="0" smtClean="0">
              <a:ln>
                <a:noFill/>
              </a:ln>
              <a:solidFill>
                <a:schemeClr val="tx1"/>
              </a:solidFill>
              <a:effectLst/>
              <a:latin typeface="仿宋_GB2312" panose="02010609030101010101" pitchFamily="49" charset="-122"/>
              <a:ea typeface="仿宋_GB2312" panose="02010609030101010101"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50466"/>
          </a:xfrm>
        </p:spPr>
        <p:txBody>
          <a:bodyPr/>
          <a:lstStyle/>
          <a:p>
            <a:pPr indent="713740">
              <a:tabLst>
                <a:tab pos="5600700"/>
                <a:tab pos="9601200"/>
              </a:tabLst>
            </a:pPr>
            <a:r>
              <a:rPr lang="en-US" altLang="zh-CN" kern="100">
                <a:ea typeface="黑体" panose="02010609060101010101" pitchFamily="2" charset="-122"/>
                <a:cs typeface="Courier New" panose="02070309020205020404"/>
              </a:rPr>
              <a:t>4</a:t>
            </a:r>
            <a:r>
              <a:rPr lang="zh-CN" altLang="zh-CN" kern="100">
                <a:ea typeface="黑体" panose="02010609060101010101" pitchFamily="2" charset="-122"/>
                <a:cs typeface="Times New Roman" panose="02020603050405020304"/>
              </a:rPr>
              <a:t>．下列对病句的修改不正确的一项是</a:t>
            </a:r>
            <a:r>
              <a:rPr lang="en-US" altLang="zh-CN" kern="100">
                <a:ea typeface="黑体" panose="02010609060101010101" pitchFamily="2" charset="-122"/>
                <a:cs typeface="Courier New" panose="02070309020205020404"/>
              </a:rPr>
              <a:t>	(</a:t>
            </a:r>
            <a:r>
              <a:rPr lang="zh-CN" altLang="zh-CN" kern="100">
                <a:ea typeface="黑体" panose="02010609060101010101" pitchFamily="2" charset="-122"/>
                <a:cs typeface="Times New Roman" panose="02020603050405020304"/>
              </a:rPr>
              <a:t>　　</a:t>
            </a:r>
            <a:r>
              <a:rPr lang="en-US" altLang="zh-CN" kern="100">
                <a:ea typeface="黑体" panose="02010609060101010101" pitchFamily="2" charset="-122"/>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A</a:t>
            </a:r>
            <a:r>
              <a:rPr lang="zh-CN" altLang="zh-CN" kern="100">
                <a:cs typeface="Times New Roman" panose="02020603050405020304"/>
              </a:rPr>
              <a:t>．端木蕻良写下《土地的誓言》的原因，主要是为了抒发对故园的眷恋之情。</a:t>
            </a:r>
            <a:r>
              <a:rPr lang="en-US" altLang="zh-CN" kern="100">
                <a:cs typeface="Courier New" panose="02070309020205020404"/>
              </a:rPr>
              <a:t>(</a:t>
            </a:r>
            <a:r>
              <a:rPr lang="zh-CN" altLang="zh-CN" kern="100">
                <a:cs typeface="Times New Roman" panose="02020603050405020304"/>
              </a:rPr>
              <a:t>删去</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的原因</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B</a:t>
            </a:r>
            <a:r>
              <a:rPr lang="zh-CN" altLang="zh-CN" kern="100">
                <a:cs typeface="Times New Roman" panose="02020603050405020304"/>
              </a:rPr>
              <a:t>．蔚蓝的天空下，迎着清新的风，徜徉地漫步在乡间的小路上，你会感觉非常惬意。</a:t>
            </a:r>
            <a:r>
              <a:rPr lang="en-US" altLang="zh-CN" kern="100">
                <a:cs typeface="Courier New" panose="02070309020205020404"/>
              </a:rPr>
              <a:t>(</a:t>
            </a:r>
            <a:r>
              <a:rPr lang="zh-CN" altLang="zh-CN" kern="100">
                <a:cs typeface="Times New Roman" panose="02020603050405020304"/>
              </a:rPr>
              <a:t>删去</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徜徉地</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C</a:t>
            </a:r>
            <a:r>
              <a:rPr lang="zh-CN" altLang="zh-CN" kern="100">
                <a:cs typeface="Times New Roman" panose="02020603050405020304"/>
              </a:rPr>
              <a:t>．爱国是检验一个人品格高尚与否的试金石，也是评价一个人道德情操的重要标准。</a:t>
            </a:r>
            <a:r>
              <a:rPr lang="en-US" altLang="zh-CN" kern="100">
                <a:cs typeface="Courier New" panose="02070309020205020404"/>
              </a:rPr>
              <a:t>(</a:t>
            </a:r>
            <a:r>
              <a:rPr lang="zh-CN" altLang="zh-CN" kern="100">
                <a:cs typeface="Times New Roman" panose="02020603050405020304"/>
              </a:rPr>
              <a:t>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爱国</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前加</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是否</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D</a:t>
            </a:r>
            <a:r>
              <a:rPr lang="zh-CN" altLang="zh-CN" kern="100">
                <a:cs typeface="Times New Roman" panose="02020603050405020304"/>
              </a:rPr>
              <a:t>．历史博物馆展出了两千多年前新出土的一大批文物。</a:t>
            </a:r>
            <a:r>
              <a:rPr lang="en-US" altLang="zh-CN" kern="100">
                <a:cs typeface="Courier New" panose="02070309020205020404"/>
              </a:rPr>
              <a:t>(</a:t>
            </a:r>
            <a:r>
              <a:rPr lang="zh-CN" altLang="zh-CN" kern="100">
                <a:cs typeface="Times New Roman" panose="02020603050405020304"/>
              </a:rPr>
              <a:t>删去</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新</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字</a:t>
            </a:r>
            <a:r>
              <a:rPr lang="en-US" altLang="zh-CN" kern="100" smtClean="0">
                <a:cs typeface="Courier New" panose="02070309020205020404"/>
              </a:rPr>
              <a:t>)</a:t>
            </a:r>
            <a:endParaRPr lang="zh-CN" altLang="zh-CN" sz="1050" kern="100">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10394172" y="764704"/>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panose="02010609030101010101" pitchFamily="49" charset="-122"/>
              </a:rPr>
              <a:t>D</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841202"/>
            <a:ext cx="11366660" cy="4243982"/>
          </a:xfrm>
        </p:spPr>
        <p:txBody>
          <a:bodyPr/>
          <a:lstStyle/>
          <a:p>
            <a:pPr indent="713740">
              <a:tabLst>
                <a:tab pos="5600700"/>
                <a:tab pos="9601200"/>
              </a:tabLst>
            </a:pPr>
            <a:r>
              <a:rPr lang="en-US" altLang="zh-CN" kern="100" smtClean="0">
                <a:ea typeface="黑体" panose="02010609060101010101" pitchFamily="2" charset="-122"/>
                <a:cs typeface="Courier New" panose="02070309020205020404"/>
              </a:rPr>
              <a:t>5</a:t>
            </a:r>
            <a:r>
              <a:rPr lang="zh-CN" altLang="zh-CN" kern="100" smtClean="0">
                <a:cs typeface="Times New Roman" panose="02020603050405020304"/>
              </a:rPr>
              <a:t>．</a:t>
            </a:r>
            <a:r>
              <a:rPr lang="zh-CN" altLang="zh-CN" kern="100" smtClean="0">
                <a:ea typeface="黑体" panose="02010609060101010101" pitchFamily="2" charset="-122"/>
                <a:cs typeface="Times New Roman" panose="02020603050405020304"/>
              </a:rPr>
              <a:t>下列句子中没有使用修辞手法的一项是</a:t>
            </a:r>
            <a:r>
              <a:rPr lang="en-US" altLang="zh-CN" kern="100" smtClean="0">
                <a:ea typeface="黑体" panose="02010609060101010101" pitchFamily="2" charset="-122"/>
                <a:cs typeface="Courier New" panose="02070309020205020404"/>
              </a:rPr>
              <a:t>	(</a:t>
            </a:r>
            <a:r>
              <a:rPr lang="zh-CN" altLang="zh-CN" kern="100" smtClean="0">
                <a:ea typeface="黑体" panose="02010609060101010101" pitchFamily="2" charset="-122"/>
                <a:cs typeface="Times New Roman" panose="02020603050405020304"/>
              </a:rPr>
              <a:t>　　</a:t>
            </a:r>
            <a:r>
              <a:rPr lang="en-US" altLang="zh-CN" kern="100" smtClean="0">
                <a:ea typeface="黑体" panose="02010609060101010101" pitchFamily="2" charset="-122"/>
                <a:cs typeface="Courier New" panose="02070309020205020404"/>
              </a:rPr>
              <a:t>)</a:t>
            </a:r>
            <a:endParaRPr lang="zh-CN" altLang="zh-CN" sz="1050" kern="100" smtClean="0">
              <a:latin typeface="宋体" panose="02010600030101010101" pitchFamily="2" charset="-122"/>
              <a:cs typeface="Courier New" panose="02070309020205020404"/>
            </a:endParaRPr>
          </a:p>
          <a:p>
            <a:pPr indent="713740">
              <a:tabLst>
                <a:tab pos="5600700"/>
                <a:tab pos="9601200"/>
              </a:tabLst>
            </a:pPr>
            <a:r>
              <a:rPr lang="en-US" altLang="zh-CN" kern="100" smtClean="0">
                <a:cs typeface="Courier New" panose="02070309020205020404"/>
              </a:rPr>
              <a:t>A</a:t>
            </a:r>
            <a:r>
              <a:rPr lang="zh-CN" altLang="zh-CN" kern="100" smtClean="0">
                <a:cs typeface="Times New Roman" panose="02020603050405020304"/>
              </a:rPr>
              <a:t>．我想起红布似的高粱，金黄的豆粒，黑色的土地，红玉的脸庞，黑玉的眼睛，斑斓的山雕，奔驰的鹿群，带着松香气味的煤块，带着赤色的足金</a:t>
            </a:r>
            <a:r>
              <a:rPr lang="en-US" altLang="zh-CN" kern="100" smtClean="0">
                <a:latin typeface="宋体" panose="02010600030101010101" pitchFamily="2" charset="-122"/>
                <a:cs typeface="Times New Roman" panose="02020603050405020304"/>
              </a:rPr>
              <a:t>……</a:t>
            </a:r>
            <a:r>
              <a:rPr lang="en-US" altLang="zh-CN" kern="100" smtClean="0">
                <a:cs typeface="Courier New" panose="02070309020205020404"/>
              </a:rPr>
              <a:t>(</a:t>
            </a:r>
            <a:r>
              <a:rPr lang="zh-CN" altLang="zh-CN" kern="100" smtClean="0">
                <a:cs typeface="Times New Roman" panose="02020603050405020304"/>
              </a:rPr>
              <a:t>排比、比喻</a:t>
            </a:r>
            <a:r>
              <a:rPr lang="en-US" altLang="zh-CN" kern="100" smtClean="0">
                <a:cs typeface="Courier New" panose="02070309020205020404"/>
              </a:rPr>
              <a:t>)</a:t>
            </a:r>
            <a:endParaRPr lang="zh-CN" altLang="zh-CN" sz="1050" kern="100" smtClean="0">
              <a:latin typeface="宋体" panose="02010600030101010101" pitchFamily="2" charset="-122"/>
              <a:cs typeface="Courier New" panose="02070309020205020404"/>
            </a:endParaRPr>
          </a:p>
          <a:p>
            <a:pPr indent="713740">
              <a:tabLst>
                <a:tab pos="5600700"/>
                <a:tab pos="9601200"/>
              </a:tabLst>
            </a:pPr>
            <a:r>
              <a:rPr lang="en-US" altLang="zh-CN" kern="100" smtClean="0">
                <a:cs typeface="Courier New" panose="02070309020205020404"/>
              </a:rPr>
              <a:t>B</a:t>
            </a:r>
            <a:r>
              <a:rPr lang="zh-CN" altLang="zh-CN" kern="100" smtClean="0">
                <a:cs typeface="Times New Roman" panose="02020603050405020304"/>
              </a:rPr>
              <a:t>．谁能断言那些狼藉斑斑的矿坑不会是人类自掘的陷阱呢？</a:t>
            </a:r>
            <a:r>
              <a:rPr lang="en-US" altLang="zh-CN" kern="100" smtClean="0">
                <a:cs typeface="Courier New" panose="02070309020205020404"/>
              </a:rPr>
              <a:t>(</a:t>
            </a:r>
            <a:r>
              <a:rPr lang="zh-CN" altLang="zh-CN" kern="100" smtClean="0">
                <a:cs typeface="Times New Roman" panose="02020603050405020304"/>
              </a:rPr>
              <a:t>反问</a:t>
            </a:r>
            <a:r>
              <a:rPr lang="en-US" altLang="zh-CN" kern="100" smtClean="0">
                <a:cs typeface="Courier New" panose="02070309020205020404"/>
              </a:rPr>
              <a:t>)</a:t>
            </a:r>
            <a:endParaRPr lang="zh-CN" altLang="zh-CN" sz="1050" kern="100" smtClean="0">
              <a:latin typeface="宋体" panose="02010600030101010101" pitchFamily="2" charset="-122"/>
              <a:cs typeface="Courier New" panose="02070309020205020404"/>
            </a:endParaRPr>
          </a:p>
          <a:p>
            <a:pPr indent="713740">
              <a:tabLst>
                <a:tab pos="5600700"/>
                <a:tab pos="9601200"/>
              </a:tabLst>
            </a:pPr>
            <a:r>
              <a:rPr lang="en-US" altLang="zh-CN" kern="100" smtClean="0">
                <a:cs typeface="Courier New" panose="02070309020205020404"/>
              </a:rPr>
              <a:t>C</a:t>
            </a:r>
            <a:r>
              <a:rPr lang="zh-CN" altLang="zh-CN" kern="100" smtClean="0">
                <a:cs typeface="Times New Roman" panose="02020603050405020304"/>
              </a:rPr>
              <a:t>．大家都很喜欢她，因为她长得好像某个明星。</a:t>
            </a:r>
            <a:r>
              <a:rPr lang="en-US" altLang="zh-CN" kern="100" smtClean="0">
                <a:cs typeface="Courier New" panose="02070309020205020404"/>
              </a:rPr>
              <a:t>(</a:t>
            </a:r>
            <a:r>
              <a:rPr lang="zh-CN" altLang="zh-CN" kern="100" smtClean="0">
                <a:cs typeface="Times New Roman" panose="02020603050405020304"/>
              </a:rPr>
              <a:t>比喻</a:t>
            </a:r>
            <a:r>
              <a:rPr lang="en-US" altLang="zh-CN" kern="100" smtClean="0">
                <a:cs typeface="Courier New" panose="02070309020205020404"/>
              </a:rPr>
              <a:t>)</a:t>
            </a:r>
            <a:endParaRPr lang="zh-CN" altLang="zh-CN" sz="1050" kern="100" smtClean="0">
              <a:latin typeface="宋体" panose="02010600030101010101" pitchFamily="2" charset="-122"/>
              <a:cs typeface="Courier New" panose="02070309020205020404"/>
            </a:endParaRPr>
          </a:p>
          <a:p>
            <a:pPr indent="713740">
              <a:tabLst>
                <a:tab pos="5600700"/>
                <a:tab pos="9601200"/>
              </a:tabLst>
            </a:pPr>
            <a:r>
              <a:rPr lang="en-US" altLang="zh-CN" kern="100" smtClean="0">
                <a:cs typeface="Courier New" panose="02070309020205020404"/>
              </a:rPr>
              <a:t>D</a:t>
            </a:r>
            <a:r>
              <a:rPr lang="zh-CN" altLang="zh-CN" kern="100" smtClean="0">
                <a:cs typeface="Times New Roman" panose="02020603050405020304"/>
              </a:rPr>
              <a:t>．油蛉在这里低唱，蟋蟀们在这里弹琴。</a:t>
            </a:r>
            <a:r>
              <a:rPr lang="en-US" altLang="zh-CN" kern="100" smtClean="0">
                <a:cs typeface="Courier New" panose="02070309020205020404"/>
              </a:rPr>
              <a:t>(</a:t>
            </a:r>
            <a:r>
              <a:rPr lang="zh-CN" altLang="zh-CN" kern="100" smtClean="0">
                <a:cs typeface="Times New Roman" panose="02020603050405020304"/>
              </a:rPr>
              <a:t>拟人</a:t>
            </a:r>
            <a:r>
              <a:rPr lang="en-US" altLang="zh-CN" kern="100" smtClean="0">
                <a:cs typeface="Courier New" panose="02070309020205020404"/>
              </a:rPr>
              <a:t>)</a:t>
            </a:r>
            <a:endParaRPr lang="zh-CN" altLang="zh-CN" sz="1050" kern="100">
              <a:effectLst/>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10322164" y="985218"/>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panose="02010609030101010101" pitchFamily="49" charset="-122"/>
              </a:rPr>
              <a:t>C</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700808"/>
            <a:ext cx="11366660" cy="4847224"/>
          </a:xfrm>
        </p:spPr>
        <p:txBody>
          <a:bodyPr/>
          <a:lstStyle/>
          <a:p>
            <a:pPr indent="713740">
              <a:tabLst>
                <a:tab pos="5600700"/>
                <a:tab pos="9601200"/>
              </a:tabLst>
            </a:pPr>
            <a:r>
              <a:rPr lang="en-US" altLang="zh-CN" kern="100">
                <a:cs typeface="Courier New" panose="02070309020205020404"/>
              </a:rPr>
              <a:t>1</a:t>
            </a:r>
            <a:r>
              <a:rPr lang="zh-CN" altLang="zh-CN" kern="100">
                <a:cs typeface="Times New Roman" panose="02020603050405020304"/>
              </a:rPr>
              <a:t>．下列关于课文的说法有误的一项是</a:t>
            </a:r>
            <a:r>
              <a:rPr lang="en-US" altLang="zh-CN" kern="100">
                <a:cs typeface="Courier New" panose="02070309020205020404"/>
              </a:rPr>
              <a:t>	(</a:t>
            </a:r>
            <a:r>
              <a:rPr lang="zh-CN" altLang="zh-CN" kern="100">
                <a:cs typeface="Times New Roman" panose="02020603050405020304"/>
              </a:rPr>
              <a:t>　　</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A</a:t>
            </a:r>
            <a:r>
              <a:rPr lang="zh-CN" altLang="zh-CN" kern="100">
                <a:cs typeface="Times New Roman" panose="02020603050405020304"/>
              </a:rPr>
              <a:t>．本文是一篇抒情散文，抒发了作者对国土沦丧的压抑之感和对故土的深深眷恋之情。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B</a:t>
            </a:r>
            <a:r>
              <a:rPr lang="zh-CN" altLang="zh-CN" kern="100">
                <a:cs typeface="Times New Roman" panose="02020603050405020304"/>
              </a:rPr>
              <a:t>．作者运用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呼告</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手法，直接对着土地倾诉自己的热爱、怀想、眷恋，并且将倾诉对象拟人化，以</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你</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相称，将土地比作</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母亲</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C</a:t>
            </a:r>
            <a:r>
              <a:rPr lang="zh-CN" altLang="zh-CN" kern="100">
                <a:cs typeface="Times New Roman" panose="02020603050405020304"/>
              </a:rPr>
              <a:t>．题目</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土地的誓言</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是</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面对土地发出的誓言</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，而不是</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土地自身发出的誓言</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D</a:t>
            </a:r>
            <a:r>
              <a:rPr lang="zh-CN" altLang="zh-CN" kern="100">
                <a:cs typeface="Times New Roman" panose="02020603050405020304"/>
              </a:rPr>
              <a:t>．本文的写作时间是</a:t>
            </a:r>
            <a:r>
              <a:rPr lang="en-US" altLang="zh-CN" kern="100">
                <a:cs typeface="Courier New" panose="02070309020205020404"/>
              </a:rPr>
              <a:t>1931</a:t>
            </a:r>
            <a:r>
              <a:rPr lang="zh-CN" altLang="zh-CN" kern="100">
                <a:cs typeface="Times New Roman" panose="02020603050405020304"/>
              </a:rPr>
              <a:t>年</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九一八</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事变发生之时</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grpSp>
        <p:nvGrpSpPr>
          <p:cNvPr id="4" name="Group 2"/>
          <p:cNvGrpSpPr/>
          <p:nvPr/>
        </p:nvGrpSpPr>
        <p:grpSpPr>
          <a:xfrm>
            <a:off x="190500" y="1313609"/>
            <a:ext cx="11830050" cy="641350"/>
            <a:chOff x="102" y="709"/>
            <a:chExt cx="7452" cy="404"/>
          </a:xfrm>
        </p:grpSpPr>
        <p:grpSp>
          <p:nvGrpSpPr>
            <p:cNvPr id="5" name="Group 3"/>
            <p:cNvGrpSpPr/>
            <p:nvPr/>
          </p:nvGrpSpPr>
          <p:grpSpPr>
            <a:xfrm>
              <a:off x="102" y="799"/>
              <a:ext cx="2296" cy="227"/>
              <a:chOff x="312" y="2568"/>
              <a:chExt cx="2296" cy="227"/>
            </a:xfrm>
          </p:grpSpPr>
          <p:grpSp>
            <p:nvGrpSpPr>
              <p:cNvPr id="17" name="Group 4"/>
              <p:cNvGrpSpPr/>
              <p:nvPr/>
            </p:nvGrpSpPr>
            <p:grpSpPr>
              <a:xfrm>
                <a:off x="2195" y="2568"/>
                <a:ext cx="413" cy="227"/>
                <a:chOff x="1877" y="2568"/>
                <a:chExt cx="413" cy="227"/>
              </a:xfrm>
            </p:grpSpPr>
            <p:sp>
              <p:nvSpPr>
                <p:cNvPr id="23"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5"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18" name="Group 8"/>
              <p:cNvGrpSpPr/>
              <p:nvPr/>
            </p:nvGrpSpPr>
            <p:grpSpPr>
              <a:xfrm flipH="1">
                <a:off x="312" y="2577"/>
                <a:ext cx="1814" cy="203"/>
                <a:chOff x="15" y="2577"/>
                <a:chExt cx="1814" cy="203"/>
              </a:xfrm>
            </p:grpSpPr>
            <p:sp>
              <p:nvSpPr>
                <p:cNvPr id="19"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 name="Group 13"/>
            <p:cNvGrpSpPr/>
            <p:nvPr/>
          </p:nvGrpSpPr>
          <p:grpSpPr>
            <a:xfrm>
              <a:off x="5253" y="799"/>
              <a:ext cx="2301" cy="227"/>
              <a:chOff x="3398" y="2568"/>
              <a:chExt cx="2301" cy="227"/>
            </a:xfrm>
          </p:grpSpPr>
          <p:grpSp>
            <p:nvGrpSpPr>
              <p:cNvPr id="8" name="Group 14"/>
              <p:cNvGrpSpPr/>
              <p:nvPr/>
            </p:nvGrpSpPr>
            <p:grpSpPr>
              <a:xfrm flipH="1">
                <a:off x="3398" y="2568"/>
                <a:ext cx="413" cy="227"/>
                <a:chOff x="1877" y="2568"/>
                <a:chExt cx="413" cy="227"/>
              </a:xfrm>
            </p:grpSpPr>
            <p:sp>
              <p:nvSpPr>
                <p:cNvPr id="14"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5" name="AutoShape 1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6"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9" name="Group 18"/>
              <p:cNvGrpSpPr/>
              <p:nvPr/>
            </p:nvGrpSpPr>
            <p:grpSpPr>
              <a:xfrm>
                <a:off x="3885" y="2577"/>
                <a:ext cx="1814" cy="203"/>
                <a:chOff x="15" y="2577"/>
                <a:chExt cx="1814" cy="203"/>
              </a:xfrm>
            </p:grpSpPr>
            <p:sp>
              <p:nvSpPr>
                <p:cNvPr id="10"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7"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课 内 阅 读</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26" name="Group 24"/>
          <p:cNvGrpSpPr/>
          <p:nvPr/>
        </p:nvGrpSpPr>
        <p:grpSpPr>
          <a:xfrm>
            <a:off x="2135188" y="620688"/>
            <a:ext cx="8208962" cy="646113"/>
            <a:chOff x="1889" y="1271"/>
            <a:chExt cx="5171" cy="407"/>
          </a:xfrm>
        </p:grpSpPr>
        <p:sp>
          <p:nvSpPr>
            <p:cNvPr id="27" name="Line 25"/>
            <p:cNvSpPr>
              <a:spLocks noChangeShapeType="1"/>
            </p:cNvSpPr>
            <p:nvPr/>
          </p:nvSpPr>
          <p:spPr bwMode="auto">
            <a:xfrm>
              <a:off x="1889" y="1661"/>
              <a:ext cx="5171" cy="0"/>
            </a:xfrm>
            <a:prstGeom prst="line">
              <a:avLst/>
            </a:prstGeom>
            <a:noFill/>
            <a:ln w="38100">
              <a:solidFill>
                <a:srgbClr val="0D7FA7"/>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8" name="Rectangle 26"/>
            <p:cNvSpPr>
              <a:spLocks noChangeArrowheads="1"/>
            </p:cNvSpPr>
            <p:nvPr/>
          </p:nvSpPr>
          <p:spPr bwMode="auto">
            <a:xfrm>
              <a:off x="3090" y="1298"/>
              <a:ext cx="1348" cy="351"/>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9" name="Text Box 27"/>
            <p:cNvSpPr txBox="1">
              <a:spLocks noChangeArrowheads="1"/>
            </p:cNvSpPr>
            <p:nvPr/>
          </p:nvSpPr>
          <p:spPr bwMode="auto">
            <a:xfrm>
              <a:off x="4486" y="1271"/>
              <a:ext cx="1356" cy="407"/>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拓展提升 </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 name="WordArt 28"/>
            <p:cNvSpPr>
              <a:spLocks noChangeArrowheads="1" noChangeShapeType="1" noTextEdit="1"/>
            </p:cNvSpPr>
            <p:nvPr/>
          </p:nvSpPr>
          <p:spPr bwMode="auto">
            <a:xfrm>
              <a:off x="3114" y="1325"/>
              <a:ext cx="1278" cy="3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rtl="0">
                <a:buNone/>
              </a:pPr>
              <a:r>
                <a:rPr lang="zh-CN" altLang="en-US" sz="3600" b="1" kern="10" spc="0" smtClean="0">
                  <a:ln w="9525">
                    <a:solidFill>
                      <a:srgbClr val="000000"/>
                    </a:solidFill>
                    <a:round/>
                  </a:ln>
                  <a:solidFill>
                    <a:srgbClr val="FFFFFF"/>
                  </a:solidFill>
                  <a:effectLst/>
                  <a:latin typeface="黑体" panose="02010609060101010101" pitchFamily="2" charset="-122"/>
                  <a:ea typeface="黑体" panose="02010609060101010101" pitchFamily="2" charset="-122"/>
                </a:rPr>
                <a:t>能力达标</a:t>
              </a:r>
              <a:endParaRPr lang="zh-CN" altLang="en-US" sz="3600" b="1" kern="10" spc="0">
                <a:ln w="9525">
                  <a:solidFill>
                    <a:srgbClr val="000000"/>
                  </a:solidFill>
                  <a:round/>
                </a:ln>
                <a:solidFill>
                  <a:srgbClr val="FFFFFF"/>
                </a:solidFill>
                <a:effectLst/>
                <a:latin typeface="黑体" panose="02010609060101010101" pitchFamily="2" charset="-122"/>
                <a:ea typeface="黑体" panose="02010609060101010101" pitchFamily="2" charset="-122"/>
              </a:endParaRPr>
            </a:p>
          </p:txBody>
        </p:sp>
      </p:grpSp>
      <p:sp>
        <p:nvSpPr>
          <p:cNvPr id="32" name="Rectangle 3"/>
          <p:cNvSpPr>
            <a:spLocks noChangeArrowheads="1"/>
          </p:cNvSpPr>
          <p:nvPr/>
        </p:nvSpPr>
        <p:spPr bwMode="auto">
          <a:xfrm>
            <a:off x="10322164" y="1825660"/>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panose="02010609030101010101" pitchFamily="49" charset="-122"/>
              </a:rPr>
              <a:t>D</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Effect transition="in" filter="blinds(horizontal)">
                                      <p:cBhvr>
                                        <p:cTn id="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908850"/>
            <a:ext cx="11366660" cy="4248342"/>
          </a:xfrm>
        </p:spPr>
        <p:txBody>
          <a:bodyPr/>
          <a:lstStyle/>
          <a:p>
            <a:pPr indent="713740">
              <a:tabLst>
                <a:tab pos="5600700"/>
                <a:tab pos="9601200"/>
              </a:tabLst>
            </a:pPr>
            <a:r>
              <a:rPr lang="en-US" altLang="zh-CN" kern="100">
                <a:cs typeface="Courier New" panose="02070309020205020404"/>
              </a:rPr>
              <a:t>2</a:t>
            </a:r>
            <a:r>
              <a:rPr lang="zh-CN" altLang="zh-CN" kern="100">
                <a:cs typeface="Times New Roman" panose="02020603050405020304"/>
              </a:rPr>
              <a:t>．第</a:t>
            </a:r>
            <a:r>
              <a:rPr lang="en-US" altLang="zh-CN" kern="100">
                <a:cs typeface="Courier New" panose="02070309020205020404"/>
              </a:rPr>
              <a:t>1</a:t>
            </a:r>
            <a:r>
              <a:rPr lang="zh-CN" altLang="zh-CN" kern="100">
                <a:cs typeface="Times New Roman" panose="02020603050405020304"/>
              </a:rPr>
              <a:t>自然段铺陈许多富有东北生活气息的形象，其作用是什么？</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把关东平原的美丽景象一览无余地展现在读者面前，加大了信息容量，给人极强的视觉冲击力，表达了作者对故乡发自肺腑的热爱之情。作者把故乡写得如此美好、丰饶，能让我们更爱她，并为她的美好被埋葬而感到悲愤。这更能激起我们对侵略者的仇恨以及对恢复故乡的美好的信念和决心。</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645100"/>
          </a:xfrm>
        </p:spPr>
        <p:txBody>
          <a:bodyPr/>
          <a:lstStyle/>
          <a:p>
            <a:pPr indent="713740">
              <a:tabLst>
                <a:tab pos="5600700"/>
                <a:tab pos="9601200"/>
              </a:tabLst>
            </a:pPr>
            <a:endParaRPr lang="en-US" altLang="zh-CN" kern="100" smtClean="0">
              <a:cs typeface="Courier New" panose="02070309020205020404"/>
            </a:endParaRPr>
          </a:p>
          <a:p>
            <a:pPr indent="713740">
              <a:tabLst>
                <a:tab pos="5600700"/>
                <a:tab pos="9601200"/>
              </a:tabLst>
            </a:pPr>
            <a:r>
              <a:rPr lang="en-US" altLang="zh-CN" kern="100" smtClean="0">
                <a:cs typeface="Courier New" panose="02070309020205020404"/>
              </a:rPr>
              <a:t>3</a:t>
            </a:r>
            <a:r>
              <a:rPr lang="zh-CN" altLang="zh-CN" kern="100">
                <a:cs typeface="Times New Roman" panose="02020603050405020304"/>
              </a:rPr>
              <a:t>．</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我总是被这种声音所缠绕</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中的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这种声音</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指的是什么声音？为什么多次写到</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这种声音</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这种声音</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指故乡的声音</a:t>
            </a:r>
            <a:r>
              <a:rPr lang="en-US" altLang="zh-CN" kern="100">
                <a:solidFill>
                  <a:srgbClr val="FF0000"/>
                </a:solidFill>
                <a:ea typeface="楷体_GB2312" panose="02010609030101010101" pitchFamily="49" charset="-122"/>
                <a:cs typeface="Courier New" panose="02070309020205020404"/>
              </a:rPr>
              <a:t>/</a:t>
            </a:r>
            <a:r>
              <a:rPr lang="zh-CN" altLang="zh-CN" kern="100">
                <a:solidFill>
                  <a:srgbClr val="FF0000"/>
                </a:solidFill>
                <a:ea typeface="楷体_GB2312" panose="02010609030101010101" pitchFamily="49" charset="-122"/>
                <a:cs typeface="Times New Roman" panose="02020603050405020304"/>
              </a:rPr>
              <a:t>故乡的召唤。多次写</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这种声音</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，表达了作者对故乡的无比眷恋和怀念。</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6058069"/>
          </a:xfrm>
        </p:spPr>
        <p:txBody>
          <a:bodyPr/>
          <a:lstStyle/>
          <a:p>
            <a:pPr indent="713740">
              <a:tabLst>
                <a:tab pos="5600700"/>
                <a:tab pos="9601200"/>
              </a:tabLst>
            </a:pPr>
            <a:r>
              <a:rPr lang="en-US" altLang="zh-CN" kern="100">
                <a:cs typeface="Courier New" panose="02070309020205020404"/>
              </a:rPr>
              <a:t>4</a:t>
            </a:r>
            <a:r>
              <a:rPr lang="zh-CN" altLang="zh-CN" kern="100">
                <a:cs typeface="Times New Roman" panose="02020603050405020304"/>
              </a:rPr>
              <a:t>．比较下面两个句子，说说作者为什么用</a:t>
            </a:r>
            <a:r>
              <a:rPr lang="en-US" altLang="zh-CN" kern="100">
                <a:cs typeface="Courier New" panose="02070309020205020404"/>
              </a:rPr>
              <a:t>A</a:t>
            </a:r>
            <a:r>
              <a:rPr lang="zh-CN" altLang="zh-CN" kern="100">
                <a:cs typeface="Times New Roman" panose="02020603050405020304"/>
              </a:rPr>
              <a:t>句而不用</a:t>
            </a:r>
            <a:r>
              <a:rPr lang="en-US" altLang="zh-CN" kern="100">
                <a:cs typeface="Courier New" panose="02070309020205020404"/>
              </a:rPr>
              <a:t>B</a:t>
            </a:r>
            <a:r>
              <a:rPr lang="zh-CN" altLang="zh-CN" kern="100">
                <a:cs typeface="Times New Roman" panose="02020603050405020304"/>
              </a:rPr>
              <a:t>句。</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A</a:t>
            </a:r>
            <a:r>
              <a:rPr lang="zh-CN" altLang="zh-CN" kern="100">
                <a:cs typeface="Times New Roman" panose="02020603050405020304"/>
              </a:rPr>
              <a:t>．在那田垄里埋葬过我的欢笑，在那稻棵上我捉过蚱蜢，在那沉重的镐头上有我的手印。</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B</a:t>
            </a:r>
            <a:r>
              <a:rPr lang="zh-CN" altLang="zh-CN" kern="100">
                <a:cs typeface="Times New Roman" panose="02020603050405020304"/>
              </a:rPr>
              <a:t>．在那田垄、稻棵、镐头上，处处有我的记忆。</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solidFill>
                  <a:srgbClr val="FF0000"/>
                </a:solidFill>
                <a:ea typeface="楷体_GB2312" panose="02010609030101010101" pitchFamily="49" charset="-122"/>
                <a:cs typeface="Courier New" panose="02070309020205020404"/>
              </a:rPr>
              <a:t>A</a:t>
            </a:r>
            <a:r>
              <a:rPr lang="zh-CN" altLang="zh-CN" kern="100">
                <a:solidFill>
                  <a:srgbClr val="FF0000"/>
                </a:solidFill>
                <a:ea typeface="楷体_GB2312" panose="02010609030101010101" pitchFamily="49" charset="-122"/>
                <a:cs typeface="Times New Roman" panose="02020603050405020304"/>
              </a:rPr>
              <a:t>句运用了排比句式，增强了语句的气势，使童年的故乡同</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九一八</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以后的故乡形成了鲜明的对比，强调了童年的欢乐与幸福随着</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九一八</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的到来早已不复存在，取而代之的只有凄苦、哀愁和悲愤。</a:t>
            </a:r>
            <a:r>
              <a:rPr lang="en-US" altLang="zh-CN" kern="100">
                <a:solidFill>
                  <a:srgbClr val="FF0000"/>
                </a:solidFill>
                <a:ea typeface="楷体_GB2312" panose="02010609030101010101" pitchFamily="49" charset="-122"/>
                <a:cs typeface="Courier New" panose="02070309020205020404"/>
              </a:rPr>
              <a:t>A</a:t>
            </a:r>
            <a:r>
              <a:rPr lang="zh-CN" altLang="zh-CN" kern="100">
                <a:solidFill>
                  <a:srgbClr val="FF0000"/>
                </a:solidFill>
                <a:ea typeface="楷体_GB2312" panose="02010609030101010101" pitchFamily="49" charset="-122"/>
                <a:cs typeface="Times New Roman" panose="02020603050405020304"/>
              </a:rPr>
              <a:t>句读起来更富音律美，更多了一层沉重的感觉和悲愤的心绪。</a:t>
            </a:r>
            <a:r>
              <a:rPr lang="en-US" altLang="zh-CN" kern="100">
                <a:solidFill>
                  <a:srgbClr val="FF0000"/>
                </a:solidFill>
                <a:ea typeface="楷体_GB2312" panose="02010609030101010101" pitchFamily="49" charset="-122"/>
                <a:cs typeface="Courier New" panose="02070309020205020404"/>
              </a:rPr>
              <a:t>B</a:t>
            </a:r>
            <a:r>
              <a:rPr lang="zh-CN" altLang="zh-CN" kern="100">
                <a:solidFill>
                  <a:srgbClr val="FF0000"/>
                </a:solidFill>
                <a:ea typeface="楷体_GB2312" panose="02010609030101010101" pitchFamily="49" charset="-122"/>
                <a:cs typeface="Times New Roman" panose="02020603050405020304"/>
              </a:rPr>
              <a:t>句没有这样的效果。</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908850"/>
            <a:ext cx="11366660" cy="4248342"/>
          </a:xfrm>
        </p:spPr>
        <p:txBody>
          <a:bodyPr/>
          <a:lstStyle/>
          <a:p>
            <a:pPr indent="713740">
              <a:tabLst>
                <a:tab pos="5600700"/>
                <a:tab pos="9601200"/>
              </a:tabLst>
            </a:pPr>
            <a:r>
              <a:rPr lang="en-US" altLang="zh-CN" kern="100">
                <a:cs typeface="Courier New" panose="02070309020205020404"/>
              </a:rPr>
              <a:t>5</a:t>
            </a:r>
            <a:r>
              <a:rPr lang="zh-CN" altLang="zh-CN" kern="100">
                <a:cs typeface="Times New Roman" panose="02020603050405020304"/>
              </a:rPr>
              <a:t>．文章开始用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她</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称呼关东平原，末段又用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你</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称呼，怎样理解文中的人称变化？这样写有什么好处？</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人称的变化实际上是情感变化的结果。文章开始用第三人称，是因为感情起初比较平稳，但随着作者情绪的激动，他产生了一种倾吐的欲望，对土地以</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你</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相称，使抒情显得更加直接而迫切，具有强烈的抒情效果。</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556792"/>
            <a:ext cx="11366660" cy="4851585"/>
          </a:xfrm>
        </p:spPr>
        <p:txBody>
          <a:bodyPr/>
          <a:lstStyle/>
          <a:p>
            <a:pPr indent="713740">
              <a:tabLst>
                <a:tab pos="5600700"/>
                <a:tab pos="9601200"/>
              </a:tabLst>
            </a:pPr>
            <a:r>
              <a:rPr lang="en-US" altLang="zh-CN" kern="100">
                <a:cs typeface="Courier New" panose="02070309020205020404"/>
              </a:rPr>
              <a:t>6</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【宁夏中考】</a:t>
            </a:r>
            <a:r>
              <a:rPr lang="zh-CN" altLang="zh-CN" kern="100">
                <a:cs typeface="Times New Roman" panose="02020603050405020304"/>
              </a:rPr>
              <a:t>阅读下文，回答问题。</a:t>
            </a:r>
            <a:endParaRPr lang="zh-CN" altLang="zh-CN" sz="1050" kern="100">
              <a:latin typeface="宋体" panose="02010600030101010101" pitchFamily="2" charset="-122"/>
              <a:cs typeface="Courier New" panose="02070309020205020404"/>
            </a:endParaRPr>
          </a:p>
          <a:p>
            <a:pPr indent="713740" algn="ctr">
              <a:tabLst>
                <a:tab pos="5600700"/>
                <a:tab pos="9601200"/>
              </a:tabLst>
            </a:pPr>
            <a:r>
              <a:rPr lang="zh-CN" altLang="zh-CN" kern="100">
                <a:ea typeface="方正小标宋_GBK" panose="03000509000000000000" pitchFamily="65" charset="-122"/>
                <a:cs typeface="Times New Roman" panose="02020603050405020304"/>
              </a:rPr>
              <a:t>旧　土</a:t>
            </a:r>
            <a:endParaRPr lang="zh-CN" altLang="zh-CN" sz="1050" kern="100">
              <a:latin typeface="宋体" panose="02010600030101010101" pitchFamily="2" charset="-122"/>
              <a:cs typeface="Courier New" panose="02070309020205020404"/>
            </a:endParaRPr>
          </a:p>
          <a:p>
            <a:pPr indent="713740" algn="ctr">
              <a:tabLst>
                <a:tab pos="5600700"/>
                <a:tab pos="9601200"/>
              </a:tabLst>
            </a:pPr>
            <a:r>
              <a:rPr lang="zh-CN" altLang="zh-CN" kern="100">
                <a:ea typeface="仿宋_GB2312" panose="02010609030101010101" pitchFamily="49" charset="-122"/>
                <a:cs typeface="Times New Roman" panose="02020603050405020304"/>
              </a:rPr>
              <a:t>宁新路</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panose="02010609030101010101" pitchFamily="49" charset="-122"/>
                <a:cs typeface="Times New Roman" panose="02020603050405020304"/>
              </a:rPr>
              <a:t>①</a:t>
            </a:r>
            <a:r>
              <a:rPr lang="zh-CN" altLang="zh-CN" kern="100">
                <a:ea typeface="楷体_GB2312" panose="02010609030101010101" pitchFamily="49" charset="-122"/>
                <a:cs typeface="Times New Roman" panose="02020603050405020304"/>
              </a:rPr>
              <a:t>父亲把一堵旧墙拆了，和成泥巴，打成土坯，砌房子，抹墙皮。旧墙的土看上去很老了，老得有点儿像姜黄色了，老人们说是唐朝的，甚至说是秦朝的，反正是久远留下来的墙，这墙的土跟地里的不一样，太陈旧了。</a:t>
            </a:r>
            <a:endParaRPr lang="zh-CN" altLang="zh-CN" sz="1050" kern="100">
              <a:latin typeface="宋体" panose="02010600030101010101" pitchFamily="2" charset="-122"/>
              <a:cs typeface="Courier New" panose="02070309020205020404"/>
            </a:endParaRPr>
          </a:p>
          <a:p>
            <a:endParaRPr lang="zh-CN" altLang="en-US"/>
          </a:p>
        </p:txBody>
      </p:sp>
      <p:grpSp>
        <p:nvGrpSpPr>
          <p:cNvPr id="4" name="Group 2"/>
          <p:cNvGrpSpPr/>
          <p:nvPr/>
        </p:nvGrpSpPr>
        <p:grpSpPr>
          <a:xfrm>
            <a:off x="190500" y="843434"/>
            <a:ext cx="11830050" cy="641350"/>
            <a:chOff x="102" y="709"/>
            <a:chExt cx="7452" cy="404"/>
          </a:xfrm>
        </p:grpSpPr>
        <p:grpSp>
          <p:nvGrpSpPr>
            <p:cNvPr id="5" name="Group 3"/>
            <p:cNvGrpSpPr/>
            <p:nvPr/>
          </p:nvGrpSpPr>
          <p:grpSpPr>
            <a:xfrm>
              <a:off x="102" y="799"/>
              <a:ext cx="2296" cy="227"/>
              <a:chOff x="312" y="2568"/>
              <a:chExt cx="2296" cy="227"/>
            </a:xfrm>
          </p:grpSpPr>
          <p:grpSp>
            <p:nvGrpSpPr>
              <p:cNvPr id="17" name="Group 4"/>
              <p:cNvGrpSpPr/>
              <p:nvPr/>
            </p:nvGrpSpPr>
            <p:grpSpPr>
              <a:xfrm>
                <a:off x="2195" y="2568"/>
                <a:ext cx="413" cy="227"/>
                <a:chOff x="1877" y="2568"/>
                <a:chExt cx="413" cy="227"/>
              </a:xfrm>
            </p:grpSpPr>
            <p:sp>
              <p:nvSpPr>
                <p:cNvPr id="23"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5"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18" name="Group 8"/>
              <p:cNvGrpSpPr/>
              <p:nvPr/>
            </p:nvGrpSpPr>
            <p:grpSpPr>
              <a:xfrm flipH="1">
                <a:off x="312" y="2577"/>
                <a:ext cx="1814" cy="203"/>
                <a:chOff x="15" y="2577"/>
                <a:chExt cx="1814" cy="203"/>
              </a:xfrm>
            </p:grpSpPr>
            <p:sp>
              <p:nvSpPr>
                <p:cNvPr id="19"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 name="Group 13"/>
            <p:cNvGrpSpPr/>
            <p:nvPr/>
          </p:nvGrpSpPr>
          <p:grpSpPr>
            <a:xfrm>
              <a:off x="5253" y="799"/>
              <a:ext cx="2301" cy="227"/>
              <a:chOff x="3398" y="2568"/>
              <a:chExt cx="2301" cy="227"/>
            </a:xfrm>
          </p:grpSpPr>
          <p:grpSp>
            <p:nvGrpSpPr>
              <p:cNvPr id="8" name="Group 14"/>
              <p:cNvGrpSpPr/>
              <p:nvPr/>
            </p:nvGrpSpPr>
            <p:grpSpPr>
              <a:xfrm flipH="1">
                <a:off x="3398" y="2568"/>
                <a:ext cx="413" cy="227"/>
                <a:chOff x="1877" y="2568"/>
                <a:chExt cx="413" cy="227"/>
              </a:xfrm>
            </p:grpSpPr>
            <p:sp>
              <p:nvSpPr>
                <p:cNvPr id="14"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5" name="AutoShape 1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6"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9" name="Group 18"/>
              <p:cNvGrpSpPr/>
              <p:nvPr/>
            </p:nvGrpSpPr>
            <p:grpSpPr>
              <a:xfrm>
                <a:off x="3885" y="2577"/>
                <a:ext cx="1814" cy="203"/>
                <a:chOff x="15" y="2577"/>
                <a:chExt cx="1814" cy="203"/>
              </a:xfrm>
            </p:grpSpPr>
            <p:sp>
              <p:nvSpPr>
                <p:cNvPr id="10"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7"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拓 展</a:t>
              </a:r>
              <a:r>
                <a:rPr kumimoji="0" lang="en-US" alt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 </a:t>
              </a:r>
              <a:r>
                <a:rPr kumimoji="0" lang="zh-CN" altLang="en-US"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阅 读</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31295"/>
          </a:xfrm>
        </p:spPr>
        <p:txBody>
          <a:bodyPr/>
          <a:lstStyle/>
          <a:p>
            <a:pPr indent="713740">
              <a:tabLst>
                <a:tab pos="5600700"/>
                <a:tab pos="9601200"/>
              </a:tabLst>
            </a:pPr>
            <a:r>
              <a:rPr lang="en-US" altLang="zh-CN" kern="100">
                <a:latin typeface="宋体" panose="02010600030101010101" pitchFamily="2" charset="-122"/>
                <a:ea typeface="楷体_GB2312" panose="02010609030101010101" pitchFamily="49" charset="-122"/>
                <a:cs typeface="Times New Roman" panose="02020603050405020304"/>
              </a:rPr>
              <a:t>②</a:t>
            </a:r>
            <a:r>
              <a:rPr lang="zh-CN" altLang="zh-CN" kern="100">
                <a:ea typeface="楷体_GB2312" panose="02010609030101010101" pitchFamily="49" charset="-122"/>
                <a:cs typeface="Times New Roman" panose="02020603050405020304"/>
              </a:rPr>
              <a:t>我担心老成这样的旧土，打成土坯，砌成房子，抹成墙皮，用不了多长时间，墙会像枯木一样，渐渐松散、倒掉。我劝父亲不要用这样的泥土砌墙、盖房，父亲一点儿也没理我的话，不但把那堵很长的大墙拆了，而且还把墙底下的土也挖出来和成了泥。我对父亲的做法很生气，埋怨父亲，你用这么陈旧的泥土盖房子，心里到底有没有儿孙？父亲说，泥土有什么老不老的，泥土从来不会老；再老的泥土，见了水，和成泥，就是新泥；打成土坯，土坯就是新的；砌成墙，墙就是新的；盖成房子，房子就是新的，放心住吧</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果然，这老墙的土，和成泥很耐用，打成土坯很硬实，砌成墙很敦实，抹上墙很细腻</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4315027"/>
          </a:xfrm>
        </p:spPr>
        <p:txBody>
          <a:bodyPr/>
          <a:lstStyle/>
          <a:p>
            <a:pPr indent="713740">
              <a:tabLst>
                <a:tab pos="5600700"/>
                <a:tab pos="9601200"/>
              </a:tabLst>
            </a:pPr>
            <a:endParaRPr lang="en-US" altLang="zh-CN" kern="100" smtClean="0">
              <a:latin typeface="宋体" panose="02010600030101010101" pitchFamily="2" charset="-122"/>
              <a:ea typeface="楷体_GB2312" panose="02010609030101010101" pitchFamily="49" charset="-122"/>
              <a:cs typeface="Times New Roman" panose="02020603050405020304"/>
            </a:endParaRPr>
          </a:p>
          <a:p>
            <a:pPr indent="713740">
              <a:tabLst>
                <a:tab pos="5600700"/>
                <a:tab pos="9601200"/>
              </a:tabLst>
            </a:pPr>
            <a:r>
              <a:rPr lang="en-US" altLang="zh-CN" kern="100" smtClean="0">
                <a:latin typeface="宋体" panose="02010600030101010101" pitchFamily="2" charset="-122"/>
                <a:ea typeface="楷体_GB2312" panose="02010609030101010101" pitchFamily="49" charset="-122"/>
                <a:cs typeface="Times New Roman" panose="02020603050405020304"/>
              </a:rPr>
              <a:t>③</a:t>
            </a:r>
            <a:r>
              <a:rPr lang="zh-CN" altLang="zh-CN" kern="100">
                <a:ea typeface="楷体_GB2312" panose="02010609030101010101" pitchFamily="49" charset="-122"/>
                <a:cs typeface="Times New Roman" panose="02020603050405020304"/>
              </a:rPr>
              <a:t>父亲的选择是对的，用旧土和泥巴砌成的墙，比地里挖的新土有黏度，耐风耐雨耐晒，这三十多年过去了，房子结结实实，院墙稳稳当当。父亲在这里住了二十多年，离去十多年了，如今他的子孙住着，墙皮旧了，墙体还是好好的，粉刷了几次，还如新房似的。</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panose="02010609030101010101" pitchFamily="49" charset="-122"/>
                <a:cs typeface="Times New Roman" panose="02020603050405020304"/>
              </a:rPr>
              <a:t>④</a:t>
            </a:r>
            <a:r>
              <a:rPr lang="zh-CN" altLang="zh-CN" kern="100">
                <a:ea typeface="楷体_GB2312" panose="02010609030101010101" pitchFamily="49" charset="-122"/>
                <a:cs typeface="Times New Roman" panose="02020603050405020304"/>
              </a:rPr>
              <a:t>由此，我对旧土有了新的认识，我感到泥土是一种神奇、有生命而永远不死的物质</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Group 56"/>
          <p:cNvGrpSpPr/>
          <p:nvPr/>
        </p:nvGrpSpPr>
        <p:grpSpPr>
          <a:xfrm>
            <a:off x="190500" y="1530350"/>
            <a:ext cx="11830050" cy="641350"/>
            <a:chOff x="102" y="709"/>
            <a:chExt cx="7452" cy="404"/>
          </a:xfrm>
        </p:grpSpPr>
        <p:grpSp>
          <p:nvGrpSpPr>
            <p:cNvPr id="59" name="Group 57"/>
            <p:cNvGrpSpPr/>
            <p:nvPr/>
          </p:nvGrpSpPr>
          <p:grpSpPr>
            <a:xfrm>
              <a:off x="102" y="799"/>
              <a:ext cx="2296" cy="227"/>
              <a:chOff x="312" y="2568"/>
              <a:chExt cx="2296" cy="227"/>
            </a:xfrm>
          </p:grpSpPr>
          <p:grpSp>
            <p:nvGrpSpPr>
              <p:cNvPr id="71" name="Group 58"/>
              <p:cNvGrpSpPr/>
              <p:nvPr/>
            </p:nvGrpSpPr>
            <p:grpSpPr>
              <a:xfrm>
                <a:off x="2195" y="2568"/>
                <a:ext cx="413" cy="227"/>
                <a:chOff x="1877" y="2568"/>
                <a:chExt cx="413" cy="227"/>
              </a:xfrm>
            </p:grpSpPr>
            <p:sp>
              <p:nvSpPr>
                <p:cNvPr id="77" name="AutoShape 59"/>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8" name="AutoShape 60"/>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9" name="AutoShape 61"/>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72" name="Group 62"/>
              <p:cNvGrpSpPr/>
              <p:nvPr/>
            </p:nvGrpSpPr>
            <p:grpSpPr>
              <a:xfrm flipH="1">
                <a:off x="312" y="2577"/>
                <a:ext cx="1814" cy="203"/>
                <a:chOff x="15" y="2577"/>
                <a:chExt cx="1814" cy="203"/>
              </a:xfrm>
            </p:grpSpPr>
            <p:sp>
              <p:nvSpPr>
                <p:cNvPr id="73" name="Line 63"/>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4" name="Line 64"/>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5" name="Line 65"/>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6" name="Line 66"/>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0" name="Group 67"/>
            <p:cNvGrpSpPr/>
            <p:nvPr/>
          </p:nvGrpSpPr>
          <p:grpSpPr>
            <a:xfrm>
              <a:off x="5253" y="799"/>
              <a:ext cx="2301" cy="227"/>
              <a:chOff x="3398" y="2568"/>
              <a:chExt cx="2301" cy="227"/>
            </a:xfrm>
          </p:grpSpPr>
          <p:grpSp>
            <p:nvGrpSpPr>
              <p:cNvPr id="62" name="Group 68"/>
              <p:cNvGrpSpPr/>
              <p:nvPr/>
            </p:nvGrpSpPr>
            <p:grpSpPr>
              <a:xfrm flipH="1">
                <a:off x="3398" y="2568"/>
                <a:ext cx="413" cy="227"/>
                <a:chOff x="1877" y="2568"/>
                <a:chExt cx="413" cy="227"/>
              </a:xfrm>
            </p:grpSpPr>
            <p:sp>
              <p:nvSpPr>
                <p:cNvPr id="68" name="AutoShape 69"/>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69" name="AutoShape 70"/>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0" name="AutoShape 71"/>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63" name="Group 72"/>
              <p:cNvGrpSpPr/>
              <p:nvPr/>
            </p:nvGrpSpPr>
            <p:grpSpPr>
              <a:xfrm>
                <a:off x="3885" y="2577"/>
                <a:ext cx="1814" cy="203"/>
                <a:chOff x="15" y="2577"/>
                <a:chExt cx="1814" cy="203"/>
              </a:xfrm>
            </p:grpSpPr>
            <p:sp>
              <p:nvSpPr>
                <p:cNvPr id="64" name="Line 73"/>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5" name="Line 74"/>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6" name="Line 75"/>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7" name="Line 76"/>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61" name="Text Box 77"/>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名 师 点 睛</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30" name="内容占位符 2"/>
          <p:cNvSpPr>
            <a:spLocks noGrp="1"/>
          </p:cNvSpPr>
          <p:nvPr>
            <p:ph idx="1"/>
          </p:nvPr>
        </p:nvSpPr>
        <p:spPr>
          <a:xfrm>
            <a:off x="416965" y="2924944"/>
            <a:ext cx="11366660" cy="2415085"/>
          </a:xfrm>
        </p:spPr>
        <p:txBody>
          <a:bodyPr/>
          <a:lstStyle/>
          <a:p>
            <a:pPr indent="713740">
              <a:tabLst>
                <a:tab pos="5600700"/>
                <a:tab pos="9601200"/>
              </a:tabLst>
            </a:pPr>
            <a:r>
              <a:rPr lang="en-US" altLang="zh-CN" kern="100">
                <a:ea typeface="楷体_GB2312" panose="02010609030101010101" pitchFamily="49" charset="-122"/>
                <a:cs typeface="Courier New" panose="02070309020205020404"/>
              </a:rPr>
              <a:t>(1)</a:t>
            </a:r>
            <a:r>
              <a:rPr lang="zh-CN" altLang="zh-CN" kern="100">
                <a:ea typeface="楷体_GB2312" panose="02010609030101010101" pitchFamily="49" charset="-122"/>
                <a:cs typeface="Times New Roman" panose="02020603050405020304"/>
              </a:rPr>
              <a:t>掌握本课重要的字音、字形，提高运用词语、修改病句等基础知识的能力。</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ea typeface="楷体_GB2312" panose="02010609030101010101" pitchFamily="49" charset="-122"/>
                <a:cs typeface="Courier New" panose="02070309020205020404"/>
              </a:rPr>
              <a:t>(2)</a:t>
            </a:r>
            <a:r>
              <a:rPr lang="zh-CN" altLang="zh-CN" kern="100">
                <a:ea typeface="楷体_GB2312" panose="02010609030101010101" pitchFamily="49" charset="-122"/>
                <a:cs typeface="Times New Roman" panose="02020603050405020304"/>
              </a:rPr>
              <a:t>通过练习，辨别各种修辞手法，掌握重要修辞手法的用法及其表达效果</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pic>
        <p:nvPicPr>
          <p:cNvPr id="3075" name="Picture 3" descr="训练目标"/>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10163" y="2420938"/>
            <a:ext cx="1949450" cy="325437"/>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2000689" y="692696"/>
            <a:ext cx="8208963" cy="646331"/>
            <a:chOff x="3359150" y="404664"/>
            <a:chExt cx="8208963" cy="646331"/>
          </a:xfrm>
        </p:grpSpPr>
        <p:sp>
          <p:nvSpPr>
            <p:cNvPr id="32" name="Line 3"/>
            <p:cNvSpPr>
              <a:spLocks noChangeShapeType="1"/>
            </p:cNvSpPr>
            <p:nvPr/>
          </p:nvSpPr>
          <p:spPr bwMode="auto">
            <a:xfrm>
              <a:off x="3359150" y="1023789"/>
              <a:ext cx="8208963" cy="0"/>
            </a:xfrm>
            <a:prstGeom prst="line">
              <a:avLst/>
            </a:prstGeom>
            <a:noFill/>
            <a:ln w="38100">
              <a:solidFill>
                <a:srgbClr val="0D7FA7"/>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3" name="Rectangle 4"/>
            <p:cNvSpPr>
              <a:spLocks noChangeArrowheads="1"/>
            </p:cNvSpPr>
            <p:nvPr/>
          </p:nvSpPr>
          <p:spPr bwMode="auto">
            <a:xfrm>
              <a:off x="5265738" y="447527"/>
              <a:ext cx="2139950" cy="557213"/>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4" name="Text Box 5"/>
            <p:cNvSpPr txBox="1">
              <a:spLocks noChangeArrowheads="1"/>
            </p:cNvSpPr>
            <p:nvPr/>
          </p:nvSpPr>
          <p:spPr bwMode="auto">
            <a:xfrm>
              <a:off x="7481888" y="404664"/>
              <a:ext cx="2037737" cy="646331"/>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以练助学</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5" name="WordArt 6"/>
            <p:cNvSpPr>
              <a:spLocks noChangeArrowheads="1" noChangeShapeType="1" noTextEdit="1"/>
            </p:cNvSpPr>
            <p:nvPr/>
          </p:nvSpPr>
          <p:spPr bwMode="auto">
            <a:xfrm>
              <a:off x="5303838" y="490389"/>
              <a:ext cx="2028825" cy="4953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lvl="0" algn="ctr"/>
              <a:r>
                <a:rPr lang="zh-CN" altLang="en-US" sz="3600" b="1" kern="10" spc="0" smtClean="0">
                  <a:ln w="9525">
                    <a:solidFill>
                      <a:srgbClr val="000000"/>
                    </a:solidFill>
                    <a:round/>
                  </a:ln>
                  <a:solidFill>
                    <a:srgbClr val="FFFFFF"/>
                  </a:solidFill>
                  <a:effectLst/>
                  <a:latin typeface="黑体" panose="02010609060101010101" pitchFamily="2" charset="-122"/>
                  <a:ea typeface="黑体" panose="02010609060101010101" pitchFamily="2" charset="-122"/>
                </a:rPr>
                <a:t>基础</a:t>
              </a:r>
              <a:r>
                <a:rPr lang="zh-CN" altLang="en-US" sz="3600" b="1" kern="10" smtClean="0">
                  <a:ln w="9525">
                    <a:solidFill>
                      <a:srgbClr val="000000"/>
                    </a:solidFill>
                    <a:round/>
                  </a:ln>
                  <a:solidFill>
                    <a:srgbClr val="FFFFFF"/>
                  </a:solidFill>
                  <a:latin typeface="黑体" panose="02010609060101010101" pitchFamily="2" charset="-122"/>
                  <a:ea typeface="黑体" panose="02010609060101010101" pitchFamily="2" charset="-122"/>
                </a:rPr>
                <a:t>达标</a:t>
              </a:r>
              <a:endParaRPr lang="zh-CN" altLang="en-US" sz="3600" b="1" kern="10">
                <a:ln w="9525">
                  <a:solidFill>
                    <a:srgbClr val="000000"/>
                  </a:solidFill>
                  <a:round/>
                </a:ln>
                <a:solidFill>
                  <a:srgbClr val="FFFFFF"/>
                </a:solidFill>
                <a:latin typeface="黑体" panose="02010609060101010101" pitchFamily="2" charset="-122"/>
                <a:ea typeface="黑体" panose="02010609060101010101" pitchFamily="2" charset="-122"/>
              </a:endParaRPr>
            </a:p>
          </p:txBody>
        </p:sp>
      </p:gr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476672"/>
            <a:ext cx="11366660" cy="6034537"/>
          </a:xfrm>
        </p:spPr>
        <p:txBody>
          <a:bodyPr/>
          <a:lstStyle/>
          <a:p>
            <a:pPr indent="713740">
              <a:tabLst>
                <a:tab pos="5600700"/>
                <a:tab pos="9601200"/>
              </a:tabLst>
            </a:pPr>
            <a:r>
              <a:rPr lang="en-US" altLang="zh-CN" kern="100">
                <a:latin typeface="宋体" panose="02010600030101010101" pitchFamily="2" charset="-122"/>
                <a:ea typeface="楷体_GB2312" panose="02010609030101010101" pitchFamily="49" charset="-122"/>
                <a:cs typeface="Times New Roman" panose="02020603050405020304"/>
              </a:rPr>
              <a:t>⑤</a:t>
            </a:r>
            <a:r>
              <a:rPr lang="zh-CN" altLang="zh-CN" kern="100">
                <a:ea typeface="楷体_GB2312" panose="02010609030101010101" pitchFamily="49" charset="-122"/>
                <a:cs typeface="Times New Roman" panose="02020603050405020304"/>
              </a:rPr>
              <a:t>一块荒芜千万年的土地，看上去静静地沉睡在那里，甚至不长一草一木，你以为它早已死去，其实不然，如若浇上一瓢水，这喝了水的土，不管是黄土、红土、黑土，立刻就会变得灵动起来，像睡醒了似的，黄土就会变得更黄，红土变得更红，黑土变得更黑</a:t>
            </a:r>
            <a:r>
              <a:rPr lang="en-US" altLang="zh-CN" kern="100">
                <a:ea typeface="楷体_GB2312" panose="02010609030101010101" pitchFamily="49" charset="-122"/>
                <a:cs typeface="Courier New" panose="02070309020205020404"/>
              </a:rPr>
              <a:t>——</a:t>
            </a:r>
            <a:r>
              <a:rPr lang="zh-CN" altLang="zh-CN" kern="100">
                <a:ea typeface="楷体_GB2312" panose="02010609030101010101" pitchFamily="49" charset="-122"/>
                <a:cs typeface="Times New Roman" panose="02020603050405020304"/>
              </a:rPr>
              <a:t>泥土活了。</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panose="02010609030101010101" pitchFamily="49" charset="-122"/>
                <a:cs typeface="Times New Roman" panose="02020603050405020304"/>
              </a:rPr>
              <a:t>⑥</a:t>
            </a:r>
            <a:r>
              <a:rPr lang="zh-CN" altLang="zh-CN" u="sng" kern="100">
                <a:ea typeface="楷体_GB2312" panose="02010609030101010101" pitchFamily="49" charset="-122"/>
                <a:cs typeface="Times New Roman" panose="02020603050405020304"/>
              </a:rPr>
              <a:t>这喝了水，被水唤醒了的旧土，你不动它，恍若永远在水中，它是醒着的；你若动它，它便会越来越有灵性。</a:t>
            </a:r>
            <a:r>
              <a:rPr lang="zh-CN" altLang="zh-CN" kern="100">
                <a:ea typeface="楷体_GB2312" panose="02010609030101010101" pitchFamily="49" charset="-122"/>
                <a:cs typeface="Times New Roman" panose="02020603050405020304"/>
              </a:rPr>
              <a:t>一旦被捏、揉、搅、捶、打过，泥就全醒了，倘若揉、搅、捶、打的时间更长，泥就会越鲜亮、越精神、越黏，甚至会灵气十足。这时候的泥好似有了筋有了骨，有了柔软轻盈的生命，打成土坯也好，烧成砖瓦陶瓷也好，就看你想让它成为什么，它就会让它的生命绽放出千姿百态的形状</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809663"/>
            <a:ext cx="11366660" cy="4851585"/>
          </a:xfrm>
        </p:spPr>
        <p:txBody>
          <a:bodyPr/>
          <a:lstStyle/>
          <a:p>
            <a:pPr indent="713740">
              <a:tabLst>
                <a:tab pos="5600700"/>
                <a:tab pos="9601200"/>
              </a:tabLst>
            </a:pPr>
            <a:r>
              <a:rPr lang="en-US" altLang="zh-CN" kern="100">
                <a:latin typeface="宋体" panose="02010600030101010101" pitchFamily="2" charset="-122"/>
                <a:ea typeface="楷体_GB2312" panose="02010609030101010101" pitchFamily="49" charset="-122"/>
                <a:cs typeface="Times New Roman" panose="02020603050405020304"/>
              </a:rPr>
              <a:t>⑦</a:t>
            </a:r>
            <a:r>
              <a:rPr lang="zh-CN" altLang="zh-CN" kern="100">
                <a:ea typeface="楷体_GB2312" panose="02010609030101010101" pitchFamily="49" charset="-122"/>
                <a:cs typeface="Times New Roman" panose="02020603050405020304"/>
              </a:rPr>
              <a:t>一片毫无生机的土地，能给你的触发是枯涩的，你想象不出来这片寂寞的旧土，会长出什么来。它会长出金黄色的庄稼、香甜的苹果、参天的大树，变成碧波荡漾的林海吗？不需要你投入满地黄金，不需要你苦苦膜拜，只要你给它水，让它喝足了醒来，你撒下的种子，就会长出你要的东西。黄土高原荒凉，是泥土讨厌那个地方吗？江南绿树成荫，是泥土偏爱那个地方吗？不论是黄土还是红土，等待的不是荒芜，是唤醒它的水。旧土永远在等待种子和雨水。</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31295"/>
          </a:xfrm>
        </p:spPr>
        <p:txBody>
          <a:bodyPr/>
          <a:lstStyle/>
          <a:p>
            <a:pPr indent="713740">
              <a:tabLst>
                <a:tab pos="5600700"/>
                <a:tab pos="9601200"/>
              </a:tabLst>
            </a:pPr>
            <a:r>
              <a:rPr lang="en-US" altLang="zh-CN" kern="100">
                <a:latin typeface="宋体" panose="02010600030101010101" pitchFamily="2" charset="-122"/>
                <a:ea typeface="楷体_GB2312" panose="02010609030101010101" pitchFamily="49" charset="-122"/>
                <a:cs typeface="Times New Roman" panose="02020603050405020304"/>
              </a:rPr>
              <a:t>⑧</a:t>
            </a:r>
            <a:r>
              <a:rPr lang="zh-CN" altLang="zh-CN" kern="100">
                <a:ea typeface="楷体_GB2312" panose="02010609030101010101" pitchFamily="49" charset="-122"/>
                <a:cs typeface="Times New Roman" panose="02020603050405020304"/>
              </a:rPr>
              <a:t>那村边一望无际的田野，是什么时候成为耕田的？地下挖出了秦朝的砖汉朝的瓦，还有唐朝的锄头，那说明这片地耕种了几千年了。几千年来每年都春播秋收，它滋养了村里祖祖辈辈的人，还有那些牲口。耕种它的人，几千年来从这地里</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冒</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出来，死了又被埋到这片地下。地被耕来耕去，人生生死死，这地几千年来有可能一年也没有闲过，会老了吗？我捧起这老田里的泥土，湿润润的，油黑黑的，孕育的小麦正在抽芽，哪像耕耘了几千年的土地，简直像年轻的母亲，正在哺育着孩子。我坚信，只要给它水的滋养，给它足够的肥料，这田地的旧土，永远是年轻的，永远也不会老去</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476672"/>
            <a:ext cx="11366660" cy="6124754"/>
          </a:xfrm>
        </p:spPr>
        <p:txBody>
          <a:bodyPr/>
          <a:lstStyle/>
          <a:p>
            <a:pPr indent="713740">
              <a:tabLst>
                <a:tab pos="5600700"/>
                <a:tab pos="9601200"/>
              </a:tabLst>
            </a:pPr>
            <a:r>
              <a:rPr lang="en-US" altLang="zh-CN" kern="100">
                <a:latin typeface="宋体" panose="02010600030101010101" pitchFamily="2" charset="-122"/>
                <a:ea typeface="楷体_GB2312" panose="02010609030101010101" pitchFamily="49" charset="-122"/>
                <a:cs typeface="Times New Roman" panose="02020603050405020304"/>
              </a:rPr>
              <a:t>⑨</a:t>
            </a:r>
            <a:r>
              <a:rPr lang="zh-CN" altLang="zh-CN" kern="100">
                <a:ea typeface="楷体_GB2312" panose="02010609030101010101" pitchFamily="49" charset="-122"/>
                <a:cs typeface="Times New Roman" panose="02020603050405020304"/>
              </a:rPr>
              <a:t>每一捧旧土，都不可小看。每一捧旧土，无不经受了数亿年的风霜雪雨，无不经受了数不清的践踏和摧残，无不见证、饱尝和承载了死的悲惨、血泪与世间残酷。被屠刀，被烈火，甚至被炮弹蹂躏过的泥土，喝过雨水，照样会活，照样会新，像新的泥土一样。这就是旧土。旧土承载世间万物，承受了天地间风雨雷电的摧残，承受了人和动物的一切暴行，包含和消融了发生在大地上的所有污垢、丑陋和罪恶。尽管它是负重和苦难的，但旧土不旧，旧土在一滴水的滋润下，依然是生机勃勃的精灵。</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ea typeface="楷体_GB2312" panose="02010609030101010101" pitchFamily="49" charset="-122"/>
                <a:cs typeface="Times New Roman" panose="02020603050405020304"/>
              </a:rPr>
              <a:t>⑩</a:t>
            </a:r>
            <a:r>
              <a:rPr lang="zh-CN" altLang="zh-CN" kern="100">
                <a:ea typeface="楷体_GB2312" panose="02010609030101010101" pitchFamily="49" charset="-122"/>
                <a:cs typeface="Times New Roman" panose="02020603050405020304"/>
              </a:rPr>
              <a:t>我膜拜大地，敬仰旧土。</a:t>
            </a:r>
            <a:endParaRPr lang="zh-CN" altLang="zh-CN" sz="1050" kern="100">
              <a:latin typeface="宋体" panose="02010600030101010101" pitchFamily="2" charset="-122"/>
              <a:cs typeface="Courier New" panose="02070309020205020404"/>
            </a:endParaRPr>
          </a:p>
          <a:p>
            <a:pPr indent="713740" algn="r">
              <a:tabLst>
                <a:tab pos="5600700"/>
                <a:tab pos="9601200"/>
              </a:tabLst>
            </a:pPr>
            <a:r>
              <a:rPr lang="en-US" altLang="zh-CN" kern="100">
                <a:ea typeface="仿宋_GB2312" panose="02010609030101010101" pitchFamily="49" charset="-122"/>
                <a:cs typeface="Courier New" panose="02070309020205020404"/>
              </a:rPr>
              <a:t>(</a:t>
            </a:r>
            <a:r>
              <a:rPr lang="zh-CN" altLang="zh-CN" kern="100">
                <a:ea typeface="仿宋_GB2312" panose="02010609030101010101" pitchFamily="49" charset="-122"/>
                <a:cs typeface="Times New Roman" panose="02020603050405020304"/>
              </a:rPr>
              <a:t>有删改</a:t>
            </a:r>
            <a:r>
              <a:rPr lang="en-US" altLang="zh-CN" kern="100">
                <a:ea typeface="仿宋_GB2312" panose="02010609030101010101" pitchFamily="49" charset="-122"/>
                <a:cs typeface="Courier New" panose="02070309020205020404"/>
              </a:rPr>
              <a:t>)</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175583"/>
            <a:ext cx="11366660" cy="3621569"/>
          </a:xfrm>
        </p:spPr>
        <p:txBody>
          <a:bodyPr/>
          <a:lstStyle/>
          <a:p>
            <a:pPr indent="713740">
              <a:tabLst>
                <a:tab pos="5600700"/>
                <a:tab pos="9601200"/>
              </a:tabLst>
            </a:pPr>
            <a:r>
              <a:rPr lang="en-US" altLang="zh-CN" kern="100">
                <a:cs typeface="Courier New" panose="02070309020205020404"/>
              </a:rPr>
              <a:t>(1)</a:t>
            </a:r>
            <a:r>
              <a:rPr lang="zh-CN" altLang="zh-CN" kern="100">
                <a:cs typeface="Times New Roman" panose="02020603050405020304"/>
              </a:rPr>
              <a:t>第</a:t>
            </a:r>
            <a:r>
              <a:rPr lang="en-US" altLang="zh-CN" kern="100">
                <a:latin typeface="宋体" panose="02010600030101010101" pitchFamily="2" charset="-122"/>
                <a:cs typeface="Times New Roman" panose="02020603050405020304"/>
              </a:rPr>
              <a:t>②</a:t>
            </a:r>
            <a:r>
              <a:rPr lang="zh-CN" altLang="zh-CN" kern="100">
                <a:cs typeface="Times New Roman" panose="02020603050405020304"/>
              </a:rPr>
              <a:t>段中作者说</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我对父亲的做法很生气，埋怨父亲</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，作者为什么埋怨父亲？</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我</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担心用旧土砌成的房子用不了多长时间，墙会像枯木一样，渐渐松散、倒掉；担心父亲盖屋只是为了自己住，不顾及儿孙。</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(2)</a:t>
            </a:r>
            <a:r>
              <a:rPr lang="zh-CN" altLang="zh-CN" kern="100">
                <a:cs typeface="Times New Roman" panose="02020603050405020304"/>
              </a:rPr>
              <a:t>文章第</a:t>
            </a:r>
            <a:r>
              <a:rPr lang="en-US" altLang="zh-CN" kern="100">
                <a:latin typeface="宋体" panose="02010600030101010101" pitchFamily="2" charset="-122"/>
                <a:cs typeface="Times New Roman" panose="02020603050405020304"/>
              </a:rPr>
              <a:t>④</a:t>
            </a:r>
            <a:r>
              <a:rPr lang="zh-CN" altLang="zh-CN" kern="100">
                <a:cs typeface="Times New Roman" panose="02020603050405020304"/>
              </a:rPr>
              <a:t>段有什么作用？说说你的看法。</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solidFill>
                  <a:srgbClr val="FF0000"/>
                </a:solidFill>
                <a:latin typeface="宋体" panose="02010600030101010101" pitchFamily="2" charset="-122"/>
                <a:ea typeface="楷体_GB2312" panose="02010609030101010101" pitchFamily="49" charset="-122"/>
                <a:cs typeface="Times New Roman" panose="02020603050405020304"/>
              </a:rPr>
              <a:t>①</a:t>
            </a:r>
            <a:r>
              <a:rPr lang="zh-CN" altLang="zh-CN" kern="100">
                <a:solidFill>
                  <a:srgbClr val="FF0000"/>
                </a:solidFill>
                <a:ea typeface="楷体_GB2312" panose="02010609030101010101" pitchFamily="49" charset="-122"/>
                <a:cs typeface="Times New Roman" panose="02020603050405020304"/>
              </a:rPr>
              <a:t>过渡段，承上启下；</a:t>
            </a:r>
            <a:r>
              <a:rPr lang="en-US" altLang="zh-CN" kern="100">
                <a:solidFill>
                  <a:srgbClr val="FF0000"/>
                </a:solidFill>
                <a:latin typeface="宋体" panose="02010600030101010101" pitchFamily="2" charset="-122"/>
                <a:ea typeface="楷体_GB2312" panose="02010609030101010101" pitchFamily="49" charset="-122"/>
                <a:cs typeface="Times New Roman" panose="02020603050405020304"/>
              </a:rPr>
              <a:t>②</a:t>
            </a:r>
            <a:r>
              <a:rPr lang="zh-CN" altLang="zh-CN" kern="100">
                <a:solidFill>
                  <a:srgbClr val="FF0000"/>
                </a:solidFill>
                <a:ea typeface="楷体_GB2312" panose="02010609030101010101" pitchFamily="49" charset="-122"/>
                <a:cs typeface="Times New Roman" panose="02020603050405020304"/>
              </a:rPr>
              <a:t>引出文章的主题：对旧土的深刻认识</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080044"/>
            <a:ext cx="11366660" cy="3018327"/>
          </a:xfrm>
        </p:spPr>
        <p:txBody>
          <a:bodyPr/>
          <a:lstStyle/>
          <a:p>
            <a:pPr indent="713740">
              <a:tabLst>
                <a:tab pos="5600700"/>
                <a:tab pos="9601200"/>
              </a:tabLst>
            </a:pPr>
            <a:r>
              <a:rPr lang="en-US" altLang="zh-CN" kern="100">
                <a:cs typeface="Courier New" panose="02070309020205020404"/>
              </a:rPr>
              <a:t>(3)</a:t>
            </a:r>
            <a:r>
              <a:rPr lang="zh-CN" altLang="zh-CN" kern="100">
                <a:cs typeface="Times New Roman" panose="02020603050405020304"/>
              </a:rPr>
              <a:t>请从修辞的角度赏析第</a:t>
            </a:r>
            <a:r>
              <a:rPr lang="en-US" altLang="zh-CN" kern="100">
                <a:latin typeface="宋体" panose="02010600030101010101" pitchFamily="2" charset="-122"/>
                <a:cs typeface="Times New Roman" panose="02020603050405020304"/>
              </a:rPr>
              <a:t>⑥</a:t>
            </a:r>
            <a:r>
              <a:rPr lang="zh-CN" altLang="zh-CN" kern="100">
                <a:cs typeface="Times New Roman" panose="02020603050405020304"/>
              </a:rPr>
              <a:t>段中画线的句子。</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运用拟人的修辞手法，用</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喝</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被水唤醒</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醒着</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灵性</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等词句赋予旧土人的动作、情感，表达了作者对旧土的热爱、赞美之情。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(4)</a:t>
            </a:r>
            <a:r>
              <a:rPr lang="zh-CN" altLang="zh-CN" kern="100">
                <a:cs typeface="Times New Roman" panose="02020603050405020304"/>
              </a:rPr>
              <a:t>怎么理解第</a:t>
            </a:r>
            <a:r>
              <a:rPr lang="en-US" altLang="zh-CN" kern="100">
                <a:latin typeface="宋体" panose="02010600030101010101" pitchFamily="2" charset="-122"/>
                <a:cs typeface="Times New Roman" panose="02020603050405020304"/>
              </a:rPr>
              <a:t>⑦</a:t>
            </a:r>
            <a:r>
              <a:rPr lang="zh-CN" altLang="zh-CN" kern="100">
                <a:cs typeface="Times New Roman" panose="02020603050405020304"/>
              </a:rPr>
              <a:t>段</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旧土永远在等待种子和雨水</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这个句子的含义？</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旧土是枯涩、寂寞的，但只要有水和种子，就会充满生机和活力</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490807"/>
            <a:ext cx="11366660" cy="6034537"/>
          </a:xfrm>
        </p:spPr>
        <p:txBody>
          <a:bodyPr/>
          <a:lstStyle/>
          <a:p>
            <a:pPr indent="713740">
              <a:tabLst>
                <a:tab pos="5600700"/>
                <a:tab pos="9601200"/>
              </a:tabLst>
            </a:pPr>
            <a:r>
              <a:rPr lang="en-US" altLang="zh-CN" kern="100">
                <a:cs typeface="Courier New" panose="02070309020205020404"/>
              </a:rPr>
              <a:t>(5)</a:t>
            </a:r>
            <a:r>
              <a:rPr lang="zh-CN" altLang="zh-CN" kern="100">
                <a:cs typeface="Times New Roman" panose="02020603050405020304"/>
              </a:rPr>
              <a:t>请对第</a:t>
            </a:r>
            <a:r>
              <a:rPr lang="en-US" altLang="zh-CN" kern="100">
                <a:latin typeface="宋体" panose="02010600030101010101" pitchFamily="2" charset="-122"/>
                <a:cs typeface="Times New Roman" panose="02020603050405020304"/>
              </a:rPr>
              <a:t>⑧</a:t>
            </a:r>
            <a:r>
              <a:rPr lang="zh-CN" altLang="zh-CN" kern="100">
                <a:cs typeface="Times New Roman" panose="02020603050405020304"/>
              </a:rPr>
              <a:t>段这老田里的泥土</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像年轻的母亲，正在哺育着孩子</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作简要品析。</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将耕种的土地比喻为母亲，将正在抽芽的小麦比喻为孩子。表明老田里的旧土永远是年轻的，永远也不会老去。</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(6)</a:t>
            </a:r>
            <a:r>
              <a:rPr lang="zh-CN" altLang="zh-CN" kern="100">
                <a:cs typeface="Times New Roman" panose="02020603050405020304"/>
              </a:rPr>
              <a:t>把文章结尾段删去好不好？请简要分析。</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不好。</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膜拜</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和</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敬仰</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，表明了作者对旧土从轻视到由衷赞美，标志着作者最终对大地形成的仰视、崇敬之情。总结全文，升华主题。</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(7)</a:t>
            </a:r>
            <a:r>
              <a:rPr lang="zh-CN" altLang="zh-CN" kern="100">
                <a:cs typeface="Times New Roman" panose="02020603050405020304"/>
              </a:rPr>
              <a:t>本文的题目能否换成</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旧土与水</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？请说出理由。</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不能。作者是从旧土得到人生启示，写作的主要对象是旧土，主旨是赞美旧土。水只是行文中唤醒旧土的重要因素之一</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725313"/>
            <a:ext cx="11366660" cy="4243982"/>
          </a:xfrm>
        </p:spPr>
        <p:txBody>
          <a:bodyPr/>
          <a:lstStyle/>
          <a:p>
            <a:pPr indent="713740">
              <a:tabLst>
                <a:tab pos="5600700"/>
                <a:tab pos="9601200"/>
              </a:tabLst>
            </a:pPr>
            <a:r>
              <a:rPr lang="en-US" altLang="zh-CN" kern="100">
                <a:cs typeface="Courier New" panose="02070309020205020404"/>
              </a:rPr>
              <a:t>7</a:t>
            </a:r>
            <a:r>
              <a:rPr lang="zh-CN" altLang="zh-CN" kern="100">
                <a:cs typeface="Times New Roman" panose="02020603050405020304"/>
              </a:rPr>
              <a:t>．仿句练习。</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(1)</a:t>
            </a:r>
            <a:r>
              <a:rPr lang="zh-CN" altLang="zh-CN" kern="100">
                <a:cs typeface="Times New Roman" panose="02020603050405020304"/>
              </a:rPr>
              <a:t>依照所给例句，补写下面的句子。</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例句：</a:t>
            </a:r>
            <a:r>
              <a:rPr lang="zh-CN" altLang="zh-CN" kern="100">
                <a:ea typeface="楷体_GB2312" panose="02010609030101010101" pitchFamily="49" charset="-122"/>
                <a:cs typeface="Times New Roman" panose="02020603050405020304"/>
              </a:rPr>
              <a:t>在故乡的土地上，我印下无数的脚印。在那田垄里埋葬过我的欢笑，在那稻棵上我捉过蚱蜢，在那沉重的镐头上有我的手印。</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仿句：</a:t>
            </a:r>
            <a:r>
              <a:rPr lang="zh-CN" altLang="zh-CN" kern="100">
                <a:ea typeface="楷体_GB2312" panose="02010609030101010101" pitchFamily="49" charset="-122"/>
                <a:cs typeface="Times New Roman" panose="02020603050405020304"/>
              </a:rPr>
              <a:t>在校园的小径上，</a:t>
            </a:r>
            <a:r>
              <a:rPr lang="en-US" altLang="zh-CN" kern="100">
                <a:cs typeface="Courier New" panose="02070309020205020404"/>
              </a:rPr>
              <a:t>___________________________</a:t>
            </a:r>
            <a:r>
              <a:rPr lang="zh-CN" altLang="zh-CN" kern="100">
                <a:ea typeface="楷体_GB2312" panose="02010609030101010101" pitchFamily="49" charset="-122"/>
                <a:cs typeface="Times New Roman" panose="02020603050405020304"/>
              </a:rPr>
              <a:t>。在那操场里</a:t>
            </a:r>
            <a:r>
              <a:rPr lang="en-US" altLang="zh-CN" kern="100">
                <a:cs typeface="Courier New" panose="02070309020205020404"/>
              </a:rPr>
              <a:t>_________________</a:t>
            </a:r>
            <a:r>
              <a:rPr lang="zh-CN" altLang="zh-CN" kern="100">
                <a:ea typeface="楷体_GB2312" panose="02010609030101010101" pitchFamily="49" charset="-122"/>
                <a:cs typeface="Times New Roman" panose="02020603050405020304"/>
              </a:rPr>
              <a:t>，在那图书馆中</a:t>
            </a:r>
            <a:r>
              <a:rPr lang="en-US" altLang="zh-CN" kern="100">
                <a:cs typeface="Courier New" panose="02070309020205020404"/>
              </a:rPr>
              <a:t>___________________</a:t>
            </a:r>
            <a:r>
              <a:rPr lang="zh-CN" altLang="zh-CN" kern="100">
                <a:ea typeface="楷体_GB2312" panose="02010609030101010101" pitchFamily="49" charset="-122"/>
                <a:cs typeface="Times New Roman" panose="02020603050405020304"/>
              </a:rPr>
              <a:t>，在那教室的课桌上</a:t>
            </a:r>
            <a:r>
              <a:rPr lang="en-US" altLang="zh-CN" kern="100">
                <a:cs typeface="Courier New" panose="02070309020205020404"/>
              </a:rPr>
              <a:t>_______________________</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grpSp>
        <p:nvGrpSpPr>
          <p:cNvPr id="26" name="Group 2"/>
          <p:cNvGrpSpPr/>
          <p:nvPr/>
        </p:nvGrpSpPr>
        <p:grpSpPr>
          <a:xfrm>
            <a:off x="190500" y="750644"/>
            <a:ext cx="11830050" cy="641350"/>
            <a:chOff x="102" y="709"/>
            <a:chExt cx="7452" cy="404"/>
          </a:xfrm>
        </p:grpSpPr>
        <p:grpSp>
          <p:nvGrpSpPr>
            <p:cNvPr id="27" name="Group 3"/>
            <p:cNvGrpSpPr/>
            <p:nvPr/>
          </p:nvGrpSpPr>
          <p:grpSpPr>
            <a:xfrm>
              <a:off x="102" y="799"/>
              <a:ext cx="2296" cy="227"/>
              <a:chOff x="312" y="2568"/>
              <a:chExt cx="2296" cy="227"/>
            </a:xfrm>
          </p:grpSpPr>
          <p:grpSp>
            <p:nvGrpSpPr>
              <p:cNvPr id="39" name="Group 4"/>
              <p:cNvGrpSpPr/>
              <p:nvPr/>
            </p:nvGrpSpPr>
            <p:grpSpPr>
              <a:xfrm>
                <a:off x="2195" y="2568"/>
                <a:ext cx="413" cy="227"/>
                <a:chOff x="1877" y="2568"/>
                <a:chExt cx="413" cy="227"/>
              </a:xfrm>
            </p:grpSpPr>
            <p:sp>
              <p:nvSpPr>
                <p:cNvPr id="45"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46"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47"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40" name="Group 8"/>
              <p:cNvGrpSpPr/>
              <p:nvPr/>
            </p:nvGrpSpPr>
            <p:grpSpPr>
              <a:xfrm flipH="1">
                <a:off x="312" y="2577"/>
                <a:ext cx="1814" cy="203"/>
                <a:chOff x="15" y="2577"/>
                <a:chExt cx="1814" cy="203"/>
              </a:xfrm>
            </p:grpSpPr>
            <p:sp>
              <p:nvSpPr>
                <p:cNvPr id="41"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2"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3"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4"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28" name="Group 13"/>
            <p:cNvGrpSpPr/>
            <p:nvPr/>
          </p:nvGrpSpPr>
          <p:grpSpPr>
            <a:xfrm>
              <a:off x="5253" y="799"/>
              <a:ext cx="2301" cy="227"/>
              <a:chOff x="3398" y="2568"/>
              <a:chExt cx="2301" cy="227"/>
            </a:xfrm>
          </p:grpSpPr>
          <p:grpSp>
            <p:nvGrpSpPr>
              <p:cNvPr id="30" name="Group 14"/>
              <p:cNvGrpSpPr/>
              <p:nvPr/>
            </p:nvGrpSpPr>
            <p:grpSpPr>
              <a:xfrm flipH="1">
                <a:off x="3398" y="2568"/>
                <a:ext cx="413" cy="227"/>
                <a:chOff x="1877" y="2568"/>
                <a:chExt cx="413" cy="227"/>
              </a:xfrm>
            </p:grpSpPr>
            <p:sp>
              <p:nvSpPr>
                <p:cNvPr id="36"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7" name="AutoShape 1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8"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31" name="Group 18"/>
              <p:cNvGrpSpPr/>
              <p:nvPr/>
            </p:nvGrpSpPr>
            <p:grpSpPr>
              <a:xfrm>
                <a:off x="3885" y="2577"/>
                <a:ext cx="1814" cy="203"/>
                <a:chOff x="15" y="2577"/>
                <a:chExt cx="1814" cy="203"/>
              </a:xfrm>
            </p:grpSpPr>
            <p:sp>
              <p:nvSpPr>
                <p:cNvPr id="32"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3"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4"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5"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29"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 </a:t>
              </a:r>
              <a:r>
                <a:rPr kumimoji="0" lang="zh-CN" altLang="en-US"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综 合 运 用</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9" name="Rectangle 3"/>
          <p:cNvSpPr>
            <a:spLocks noChangeArrowheads="1"/>
          </p:cNvSpPr>
          <p:nvPr/>
        </p:nvSpPr>
        <p:spPr bwMode="auto">
          <a:xfrm>
            <a:off x="5589899" y="4149080"/>
            <a:ext cx="4873450"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示例：我留下无数欢声笑语　</a:t>
            </a:r>
            <a:endParaRPr lang="zh-CN" altLang="zh-CN" sz="1050" kern="100"/>
          </a:p>
        </p:txBody>
      </p:sp>
      <p:sp>
        <p:nvSpPr>
          <p:cNvPr id="50" name="Rectangle 3"/>
          <p:cNvSpPr>
            <a:spLocks noChangeArrowheads="1"/>
          </p:cNvSpPr>
          <p:nvPr/>
        </p:nvSpPr>
        <p:spPr bwMode="auto">
          <a:xfrm>
            <a:off x="1554437" y="4693000"/>
            <a:ext cx="307007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我洒下颗颗汗滴　</a:t>
            </a:r>
            <a:endParaRPr lang="zh-CN" altLang="zh-CN" sz="1050" kern="100"/>
          </a:p>
        </p:txBody>
      </p:sp>
      <p:sp>
        <p:nvSpPr>
          <p:cNvPr id="51" name="Rectangle 3"/>
          <p:cNvSpPr>
            <a:spLocks noChangeArrowheads="1"/>
          </p:cNvSpPr>
          <p:nvPr/>
        </p:nvSpPr>
        <p:spPr bwMode="auto">
          <a:xfrm>
            <a:off x="6941504" y="4693000"/>
            <a:ext cx="3430747"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我如饥似渴地阅读　</a:t>
            </a:r>
            <a:endParaRPr lang="zh-CN" altLang="zh-CN" sz="1050" kern="100"/>
          </a:p>
        </p:txBody>
      </p:sp>
      <p:sp>
        <p:nvSpPr>
          <p:cNvPr id="52" name="Rectangle 3"/>
          <p:cNvSpPr>
            <a:spLocks noChangeArrowheads="1"/>
          </p:cNvSpPr>
          <p:nvPr/>
        </p:nvSpPr>
        <p:spPr bwMode="auto">
          <a:xfrm>
            <a:off x="2599957" y="5373216"/>
            <a:ext cx="415209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印下我书写描画的痕迹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animEffect transition="in" filter="blinds(horizontal)">
                                      <p:cBhvr>
                                        <p:cTn id="7" dur="500"/>
                                        <p:tgtEl>
                                          <p:spTgt spid="4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0">
                                            <p:txEl>
                                              <p:pRg st="0" end="0"/>
                                            </p:txEl>
                                          </p:spTgt>
                                        </p:tgtEl>
                                        <p:attrNameLst>
                                          <p:attrName>style.visibility</p:attrName>
                                        </p:attrNameLst>
                                      </p:cBhvr>
                                      <p:to>
                                        <p:strVal val="visible"/>
                                      </p:to>
                                    </p:set>
                                    <p:animEffect transition="in" filter="blinds(horizontal)">
                                      <p:cBhvr>
                                        <p:cTn id="12" dur="500"/>
                                        <p:tgtEl>
                                          <p:spTgt spid="5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1">
                                            <p:txEl>
                                              <p:pRg st="0" end="0"/>
                                            </p:txEl>
                                          </p:spTgt>
                                        </p:tgtEl>
                                        <p:attrNameLst>
                                          <p:attrName>style.visibility</p:attrName>
                                        </p:attrNameLst>
                                      </p:cBhvr>
                                      <p:to>
                                        <p:strVal val="visible"/>
                                      </p:to>
                                    </p:set>
                                    <p:animEffect transition="in" filter="blinds(horizontal)">
                                      <p:cBhvr>
                                        <p:cTn id="17" dur="500"/>
                                        <p:tgtEl>
                                          <p:spTgt spid="51">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2">
                                            <p:txEl>
                                              <p:pRg st="0" end="0"/>
                                            </p:txEl>
                                          </p:spTgt>
                                        </p:tgtEl>
                                        <p:attrNameLst>
                                          <p:attrName>style.visibility</p:attrName>
                                        </p:attrNameLst>
                                      </p:cBhvr>
                                      <p:to>
                                        <p:strVal val="visible"/>
                                      </p:to>
                                    </p:set>
                                    <p:animEffect transition="in" filter="blinds(horizontal)">
                                      <p:cBhvr>
                                        <p:cTn id="22" dur="500"/>
                                        <p:tgtEl>
                                          <p:spTgt spid="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936028"/>
            <a:ext cx="11366660" cy="3645100"/>
          </a:xfrm>
        </p:spPr>
        <p:txBody>
          <a:bodyPr/>
          <a:lstStyle/>
          <a:p>
            <a:pPr indent="713740">
              <a:tabLst>
                <a:tab pos="5600700"/>
                <a:tab pos="9601200"/>
              </a:tabLst>
            </a:pPr>
            <a:r>
              <a:rPr lang="en-US" altLang="zh-CN" kern="100">
                <a:cs typeface="Courier New" panose="02070309020205020404"/>
              </a:rPr>
              <a:t>(2)</a:t>
            </a:r>
            <a:r>
              <a:rPr lang="zh-CN" altLang="zh-CN" kern="100">
                <a:cs typeface="Times New Roman" panose="02020603050405020304"/>
              </a:rPr>
              <a:t>谁不爱自己的家乡？一提起家乡，总有说不完的话，道不尽的情。请按照下面所列的开头，写写家乡的景、事和人，抒发对家乡的挚爱之情。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楷体_GB2312" panose="02010609030101010101" pitchFamily="49" charset="-122"/>
                <a:cs typeface="Times New Roman" panose="02020603050405020304"/>
              </a:rPr>
              <a:t>我的家乡在</a:t>
            </a:r>
            <a:r>
              <a:rPr lang="en-US" altLang="zh-CN" kern="100">
                <a:cs typeface="Courier New" panose="02070309020205020404"/>
              </a:rPr>
              <a:t>_____________</a:t>
            </a:r>
            <a:r>
              <a:rPr lang="zh-CN" altLang="zh-CN" kern="100">
                <a:ea typeface="楷体_GB2312" panose="02010609030101010101" pitchFamily="49" charset="-122"/>
                <a:cs typeface="Times New Roman" panose="02020603050405020304"/>
              </a:rPr>
              <a:t>，这里有</a:t>
            </a:r>
            <a:r>
              <a:rPr lang="en-US" altLang="zh-CN" kern="100">
                <a:cs typeface="Courier New" panose="02070309020205020404"/>
              </a:rPr>
              <a:t>_____________</a:t>
            </a:r>
            <a:r>
              <a:rPr lang="zh-CN" altLang="zh-CN" kern="100">
                <a:ea typeface="楷体_GB2312" panose="02010609030101010101" pitchFamily="49" charset="-122"/>
                <a:cs typeface="Times New Roman" panose="02020603050405020304"/>
              </a:rPr>
              <a:t>，还有</a:t>
            </a:r>
            <a:r>
              <a:rPr lang="en-US" altLang="zh-CN" kern="100">
                <a:cs typeface="Courier New" panose="02070309020205020404"/>
              </a:rPr>
              <a:t>_________________</a:t>
            </a:r>
            <a:r>
              <a:rPr lang="zh-CN" altLang="zh-CN" kern="10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a:p>
            <a:endParaRPr lang="zh-CN" altLang="en-US"/>
          </a:p>
        </p:txBody>
      </p:sp>
      <p:sp>
        <p:nvSpPr>
          <p:cNvPr id="5" name="Rectangle 3"/>
          <p:cNvSpPr>
            <a:spLocks noChangeArrowheads="1"/>
          </p:cNvSpPr>
          <p:nvPr/>
        </p:nvSpPr>
        <p:spPr bwMode="auto">
          <a:xfrm>
            <a:off x="3717670" y="2719559"/>
            <a:ext cx="2348720"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示例：重庆　</a:t>
            </a:r>
            <a:endParaRPr lang="zh-CN" altLang="zh-CN" sz="1050" kern="100"/>
          </a:p>
        </p:txBody>
      </p:sp>
      <p:sp>
        <p:nvSpPr>
          <p:cNvPr id="6" name="Rectangle 3"/>
          <p:cNvSpPr>
            <a:spLocks noChangeArrowheads="1"/>
          </p:cNvSpPr>
          <p:nvPr/>
        </p:nvSpPr>
        <p:spPr bwMode="auto">
          <a:xfrm>
            <a:off x="8110158" y="2808236"/>
            <a:ext cx="2348720"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美味的火锅　</a:t>
            </a:r>
            <a:endParaRPr lang="zh-CN" altLang="zh-CN" sz="1050" kern="100"/>
          </a:p>
        </p:txBody>
      </p:sp>
      <p:sp>
        <p:nvSpPr>
          <p:cNvPr id="7" name="Rectangle 3"/>
          <p:cNvSpPr>
            <a:spLocks noChangeArrowheads="1"/>
          </p:cNvSpPr>
          <p:nvPr/>
        </p:nvSpPr>
        <p:spPr bwMode="auto">
          <a:xfrm>
            <a:off x="692699" y="3334649"/>
            <a:ext cx="307007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光彩炫目的夜景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50785"/>
            <a:ext cx="11366660" cy="5730543"/>
          </a:xfrm>
        </p:spPr>
        <p:txBody>
          <a:bodyPr/>
          <a:lstStyle/>
          <a:p>
            <a:pPr indent="713740">
              <a:lnSpc>
                <a:spcPct val="120000"/>
              </a:lnSpc>
              <a:tabLst>
                <a:tab pos="5600700"/>
                <a:tab pos="9601200"/>
              </a:tabLst>
            </a:pPr>
            <a:r>
              <a:rPr lang="en-US" altLang="zh-CN" kern="100">
                <a:cs typeface="Courier New" panose="02070309020205020404"/>
              </a:rPr>
              <a:t>8</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【山东潍坊中考】</a:t>
            </a:r>
            <a:r>
              <a:rPr lang="en-US" altLang="zh-CN" kern="100">
                <a:cs typeface="Courier New" panose="02070309020205020404"/>
              </a:rPr>
              <a:t>6</a:t>
            </a:r>
            <a:r>
              <a:rPr lang="zh-CN" altLang="zh-CN" kern="100">
                <a:cs typeface="Times New Roman" panose="02020603050405020304"/>
              </a:rPr>
              <a:t>月份为</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美，就在身边</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学校主题活动月。你所在的九年级</a:t>
            </a:r>
            <a:r>
              <a:rPr lang="en-US" altLang="zh-CN" kern="100">
                <a:cs typeface="Courier New" panose="02070309020205020404"/>
              </a:rPr>
              <a:t>(5)</a:t>
            </a:r>
            <a:r>
              <a:rPr lang="zh-CN" altLang="zh-CN" kern="100">
                <a:cs typeface="Times New Roman" panose="02020603050405020304"/>
              </a:rPr>
              <a:t>班响应学校号召，积极开展系列活动，旨在引导同学们发现美、颂扬美、践行美。请完成下列任务。</a:t>
            </a:r>
            <a:endParaRPr lang="zh-CN" altLang="zh-CN" sz="1050" kern="100">
              <a:latin typeface="宋体" panose="02010600030101010101" pitchFamily="2" charset="-122"/>
              <a:cs typeface="Courier New" panose="02070309020205020404"/>
            </a:endParaRPr>
          </a:p>
          <a:p>
            <a:pPr indent="713740">
              <a:lnSpc>
                <a:spcPct val="120000"/>
              </a:lnSpc>
              <a:tabLst>
                <a:tab pos="5600700"/>
                <a:tab pos="9601200"/>
              </a:tabLst>
            </a:pPr>
            <a:r>
              <a:rPr lang="en-US" altLang="zh-CN" kern="100">
                <a:cs typeface="Courier New" panose="02070309020205020404"/>
              </a:rPr>
              <a:t>(1)</a:t>
            </a:r>
            <a:r>
              <a:rPr lang="zh-CN" altLang="zh-CN" kern="100">
                <a:cs typeface="Times New Roman" panose="02020603050405020304"/>
              </a:rPr>
              <a:t>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古城寻访美</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活动中，同学们搜集到下面两则材料。请据此写出你的发现。</a:t>
            </a:r>
            <a:endParaRPr lang="zh-CN" altLang="zh-CN" sz="1050" kern="100">
              <a:latin typeface="宋体" panose="02010600030101010101" pitchFamily="2" charset="-122"/>
              <a:cs typeface="Courier New" panose="02070309020205020404"/>
            </a:endParaRPr>
          </a:p>
          <a:p>
            <a:pPr indent="713740">
              <a:lnSpc>
                <a:spcPct val="120000"/>
              </a:lnSpc>
              <a:tabLst>
                <a:tab pos="5600700"/>
                <a:tab pos="9601200"/>
              </a:tabLst>
            </a:pPr>
            <a:r>
              <a:rPr lang="zh-CN" altLang="zh-CN" kern="100">
                <a:ea typeface="楷体_GB2312" panose="02010609030101010101" pitchFamily="49" charset="-122"/>
                <a:cs typeface="Times New Roman" panose="02020603050405020304"/>
              </a:rPr>
              <a:t>从</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寿</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字前左行，进一洞，洞如城门。回望门外云气蒸腾，这是云门山的由来。由门折上山巅，如鲤鱼之背，稍平，上有石阶，有亭，有庙，有佛窟。扶栏远眺，海风东来，云霭茫茫，山川河流，远城近乡，都渺渺如画。遥想当年大禹治水，从这里东去导流入海，天下才得从漫漫洪水中解救出来，有此青州。</a:t>
            </a:r>
            <a:endParaRPr lang="zh-CN" altLang="zh-CN" sz="1050" kern="100">
              <a:latin typeface="宋体" panose="02010600030101010101" pitchFamily="2" charset="-122"/>
              <a:cs typeface="Courier New" panose="02070309020205020404"/>
            </a:endParaRPr>
          </a:p>
          <a:p>
            <a:pPr indent="713740" algn="r">
              <a:lnSpc>
                <a:spcPct val="120000"/>
              </a:lnSpc>
              <a:tabLst>
                <a:tab pos="5600700"/>
                <a:tab pos="9601200"/>
              </a:tabLst>
            </a:pPr>
            <a:r>
              <a:rPr lang="en-US" altLang="zh-CN" kern="100">
                <a:ea typeface="仿宋_GB2312" panose="02010609030101010101" pitchFamily="49" charset="-122"/>
                <a:cs typeface="Courier New" panose="02070309020205020404"/>
              </a:rPr>
              <a:t>(</a:t>
            </a:r>
            <a:r>
              <a:rPr lang="zh-CN" altLang="zh-CN" kern="100">
                <a:ea typeface="仿宋_GB2312" panose="02010609030101010101" pitchFamily="49" charset="-122"/>
                <a:cs typeface="Times New Roman" panose="02020603050405020304"/>
              </a:rPr>
              <a:t>选自梁衡《青州说寿》</a:t>
            </a:r>
            <a:r>
              <a:rPr lang="en-US" altLang="zh-CN" kern="100" smtClean="0">
                <a:ea typeface="仿宋_GB2312" panose="02010609030101010101" pitchFamily="49" charset="-122"/>
                <a:cs typeface="Courier New" panose="020703090202050204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108543"/>
          </a:xfrm>
        </p:spPr>
        <p:txBody>
          <a:bodyPr/>
          <a:lstStyle/>
          <a:p>
            <a:pPr lvl="0" indent="713740">
              <a:tabLst>
                <a:tab pos="5600700"/>
                <a:tab pos="9601200"/>
              </a:tabLst>
            </a:pPr>
            <a:endParaRPr lang="en-US" altLang="zh-CN" kern="100" smtClean="0">
              <a:solidFill>
                <a:prstClr val="black"/>
              </a:solidFill>
              <a:ea typeface="楷体_GB2312" panose="02010609030101010101" pitchFamily="49" charset="-122"/>
              <a:cs typeface="Courier New" panose="02070309020205020404"/>
            </a:endParaRPr>
          </a:p>
          <a:p>
            <a:pPr lvl="0" indent="713740">
              <a:tabLst>
                <a:tab pos="5600700"/>
                <a:tab pos="9601200"/>
              </a:tabLst>
            </a:pPr>
            <a:r>
              <a:rPr lang="en-US" altLang="zh-CN" kern="100" smtClean="0">
                <a:solidFill>
                  <a:prstClr val="black"/>
                </a:solidFill>
                <a:ea typeface="楷体_GB2312" panose="02010609030101010101" pitchFamily="49" charset="-122"/>
                <a:cs typeface="Courier New" panose="02070309020205020404"/>
              </a:rPr>
              <a:t>(</a:t>
            </a:r>
            <a:r>
              <a:rPr lang="en-US" altLang="zh-CN" kern="100">
                <a:solidFill>
                  <a:prstClr val="black"/>
                </a:solidFill>
                <a:ea typeface="楷体_GB2312" panose="02010609030101010101" pitchFamily="49" charset="-122"/>
                <a:cs typeface="Courier New" panose="02070309020205020404"/>
              </a:rPr>
              <a:t>3)</a:t>
            </a:r>
            <a:r>
              <a:rPr lang="zh-CN" altLang="zh-CN" kern="100">
                <a:solidFill>
                  <a:prstClr val="black"/>
                </a:solidFill>
                <a:ea typeface="楷体_GB2312" panose="02010609030101010101" pitchFamily="49" charset="-122"/>
                <a:cs typeface="Times New Roman" panose="02020603050405020304"/>
              </a:rPr>
              <a:t>把握文章结构，感受文章语言中所体现出来的诗意，增强对语言的鉴赏能力。</a:t>
            </a:r>
            <a:endParaRPr lang="zh-CN" altLang="zh-CN" sz="1050" kern="100">
              <a:solidFill>
                <a:prstClr val="black"/>
              </a:solidFill>
              <a:latin typeface="宋体" panose="02010600030101010101" pitchFamily="2" charset="-122"/>
              <a:cs typeface="Courier New" panose="02070309020205020404"/>
            </a:endParaRPr>
          </a:p>
          <a:p>
            <a:pPr lvl="0" indent="713740">
              <a:tabLst>
                <a:tab pos="5600700"/>
                <a:tab pos="9601200"/>
              </a:tabLst>
            </a:pPr>
            <a:r>
              <a:rPr lang="en-US" altLang="zh-CN" kern="100">
                <a:solidFill>
                  <a:prstClr val="black"/>
                </a:solidFill>
                <a:ea typeface="楷体_GB2312" panose="02010609030101010101" pitchFamily="49" charset="-122"/>
                <a:cs typeface="Courier New" panose="02070309020205020404"/>
              </a:rPr>
              <a:t>(4)</a:t>
            </a:r>
            <a:r>
              <a:rPr lang="zh-CN" altLang="zh-CN" kern="100">
                <a:solidFill>
                  <a:prstClr val="black"/>
                </a:solidFill>
                <a:ea typeface="楷体_GB2312" panose="02010609030101010101" pitchFamily="49" charset="-122"/>
                <a:cs typeface="Times New Roman" panose="02020603050405020304"/>
              </a:rPr>
              <a:t>理解作者的思想感情，培养热爱家乡、热爱祖国的情感。</a:t>
            </a:r>
            <a:endParaRPr lang="zh-CN" altLang="zh-CN" sz="1050" kern="100">
              <a:solidFill>
                <a:prstClr val="black"/>
              </a:solidFill>
              <a:latin typeface="宋体" panose="02010600030101010101" pitchFamily="2" charset="-122"/>
              <a:cs typeface="Courier New" panose="02070309020205020404"/>
            </a:endParaRPr>
          </a:p>
          <a:p>
            <a:pPr lvl="0" indent="713740">
              <a:tabLst>
                <a:tab pos="5600700"/>
                <a:tab pos="9601200"/>
              </a:tabLst>
            </a:pPr>
            <a:r>
              <a:rPr lang="en-US" altLang="zh-CN" kern="100">
                <a:solidFill>
                  <a:prstClr val="black"/>
                </a:solidFill>
                <a:ea typeface="楷体_GB2312" panose="02010609030101010101" pitchFamily="49" charset="-122"/>
                <a:cs typeface="Courier New" panose="02070309020205020404"/>
              </a:rPr>
              <a:t>(5)</a:t>
            </a:r>
            <a:r>
              <a:rPr lang="zh-CN" altLang="zh-CN" kern="100">
                <a:solidFill>
                  <a:prstClr val="black"/>
                </a:solidFill>
                <a:ea typeface="楷体_GB2312" panose="02010609030101010101" pitchFamily="49" charset="-122"/>
                <a:cs typeface="Times New Roman" panose="02020603050405020304"/>
              </a:rPr>
              <a:t>进一步培养创新表达能力</a:t>
            </a:r>
            <a:r>
              <a:rPr lang="zh-CN" altLang="zh-CN" kern="100" smtClean="0">
                <a:solidFill>
                  <a:prstClr val="black"/>
                </a:solidFill>
                <a:ea typeface="楷体_GB2312" panose="02010609030101010101" pitchFamily="49" charset="-122"/>
                <a:cs typeface="Times New Roman" panose="02020603050405020304"/>
              </a:rPr>
              <a:t>。</a:t>
            </a:r>
            <a:endParaRPr lang="zh-CN" altLang="zh-CN" sz="1050" kern="100">
              <a:solidFill>
                <a:prstClr val="black"/>
              </a:solidFill>
              <a:latin typeface="宋体" panose="02010600030101010101" pitchFamily="2" charset="-122"/>
              <a:cs typeface="Courier New" panose="02070309020205020404"/>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809663"/>
            <a:ext cx="11366660" cy="4315027"/>
          </a:xfrm>
        </p:spPr>
        <p:txBody>
          <a:bodyPr/>
          <a:lstStyle/>
          <a:p>
            <a:pPr indent="713740">
              <a:tabLst>
                <a:tab pos="5600700"/>
                <a:tab pos="9601200"/>
              </a:tabLst>
            </a:pPr>
            <a:r>
              <a:rPr lang="zh-CN" altLang="zh-CN" kern="100">
                <a:ea typeface="楷体_GB2312" panose="02010609030101010101" pitchFamily="49" charset="-122"/>
                <a:cs typeface="Times New Roman" panose="02020603050405020304"/>
              </a:rPr>
              <a:t>我站在云雾飞扬的云门山顶，能望到对面同样云雾飞扬的驼山，驼山下就是唐时的龙兴寺，寺上的瓦，金黄一片。想起青州博物馆的石佛，喜欢金石的清照必是欣赏过的，那些佛大都笑着，人们称其为</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青州的微笑</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。清照在这种微笑里生活了二十年。金兵来前，四百多尊石佛，被人埋在了龙兴寺前。</a:t>
            </a:r>
            <a:endParaRPr lang="zh-CN" altLang="zh-CN" sz="1050" kern="100">
              <a:latin typeface="宋体" panose="02010600030101010101" pitchFamily="2" charset="-122"/>
              <a:cs typeface="Courier New" panose="02070309020205020404"/>
            </a:endParaRPr>
          </a:p>
          <a:p>
            <a:pPr indent="713740" algn="r">
              <a:tabLst>
                <a:tab pos="5600700"/>
                <a:tab pos="9601200"/>
              </a:tabLst>
            </a:pPr>
            <a:r>
              <a:rPr lang="en-US" altLang="zh-CN" kern="100">
                <a:ea typeface="仿宋_GB2312" panose="02010609030101010101" pitchFamily="49" charset="-122"/>
                <a:cs typeface="Courier New" panose="02070309020205020404"/>
              </a:rPr>
              <a:t>(</a:t>
            </a:r>
            <a:r>
              <a:rPr lang="zh-CN" altLang="zh-CN" kern="100">
                <a:ea typeface="仿宋_GB2312" panose="02010609030101010101" pitchFamily="49" charset="-122"/>
                <a:cs typeface="Times New Roman" panose="02020603050405020304"/>
              </a:rPr>
              <a:t>选自王剑冰《青州缘未了》</a:t>
            </a:r>
            <a:r>
              <a:rPr lang="en-US" altLang="zh-CN" kern="100">
                <a:ea typeface="仿宋_GB2312" panose="02010609030101010101" pitchFamily="49" charset="-122"/>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古城青州的美，美在</a:t>
            </a:r>
            <a:r>
              <a:rPr lang="en-US" altLang="zh-CN" kern="100">
                <a:cs typeface="Courier New" panose="02070309020205020404"/>
              </a:rPr>
              <a:t>___________</a:t>
            </a:r>
            <a:r>
              <a:rPr lang="zh-CN" altLang="zh-CN" kern="100">
                <a:cs typeface="Times New Roman" panose="02020603050405020304"/>
              </a:rPr>
              <a:t>，美在</a:t>
            </a:r>
            <a:r>
              <a:rPr lang="en-US" altLang="zh-CN" kern="100">
                <a:cs typeface="Courier New" panose="02070309020205020404"/>
              </a:rPr>
              <a:t>___________</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4546080" y="4410063"/>
            <a:ext cx="1988045"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自然山水</a:t>
            </a:r>
            <a:r>
              <a:rPr lang="zh-CN" altLang="zh-CN" sz="2800" b="1" kern="100">
                <a:solidFill>
                  <a:srgbClr val="FF0000"/>
                </a:solidFill>
              </a:rPr>
              <a:t>　</a:t>
            </a:r>
            <a:endParaRPr lang="zh-CN" altLang="zh-CN" sz="1050" kern="100"/>
          </a:p>
        </p:txBody>
      </p:sp>
      <p:sp>
        <p:nvSpPr>
          <p:cNvPr id="6" name="Rectangle 3"/>
          <p:cNvSpPr>
            <a:spLocks noChangeArrowheads="1"/>
          </p:cNvSpPr>
          <p:nvPr/>
        </p:nvSpPr>
        <p:spPr bwMode="auto">
          <a:xfrm>
            <a:off x="7642424" y="4430343"/>
            <a:ext cx="1988045"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历史文化</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108543"/>
          </a:xfrm>
        </p:spPr>
        <p:txBody>
          <a:bodyPr/>
          <a:lstStyle/>
          <a:p>
            <a:pPr indent="713740">
              <a:tabLst>
                <a:tab pos="5600700"/>
                <a:tab pos="9601200"/>
              </a:tabLst>
            </a:pPr>
            <a:endParaRPr lang="en-US" altLang="zh-CN" kern="100" smtClean="0">
              <a:cs typeface="Courier New" panose="02070309020205020404"/>
            </a:endParaRPr>
          </a:p>
          <a:p>
            <a:pPr indent="713740">
              <a:tabLst>
                <a:tab pos="5600700"/>
                <a:tab pos="9601200"/>
              </a:tabLst>
            </a:pPr>
            <a:r>
              <a:rPr lang="en-US" altLang="zh-CN" kern="100" smtClean="0">
                <a:cs typeface="Courier New" panose="02070309020205020404"/>
              </a:rPr>
              <a:t>(</a:t>
            </a:r>
            <a:r>
              <a:rPr lang="en-US" altLang="zh-CN" kern="100">
                <a:cs typeface="Courier New" panose="02070309020205020404"/>
              </a:rPr>
              <a:t>2)</a:t>
            </a:r>
            <a:r>
              <a:rPr lang="zh-CN" altLang="zh-CN" kern="100">
                <a:cs typeface="Times New Roman" panose="02020603050405020304"/>
              </a:rPr>
              <a:t>在</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社区实践美</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活动后，本次系列活动圆满结束。作为活动</a:t>
            </a:r>
            <a:r>
              <a:rPr lang="zh-CN" altLang="zh-CN" kern="100" smtClean="0">
                <a:cs typeface="Times New Roman" panose="02020603050405020304"/>
              </a:rPr>
              <a:t>组织者，</a:t>
            </a:r>
            <a:r>
              <a:rPr lang="zh-CN" altLang="zh-CN" kern="100">
                <a:cs typeface="Times New Roman" panose="02020603050405020304"/>
              </a:rPr>
              <a:t>你要在校报上对班级组织的活动进行报道。请拟写新闻的导语，不超过</a:t>
            </a:r>
            <a:r>
              <a:rPr lang="en-US" altLang="zh-CN" kern="100">
                <a:cs typeface="Courier New" panose="02070309020205020404"/>
              </a:rPr>
              <a:t>20</a:t>
            </a:r>
            <a:r>
              <a:rPr lang="zh-CN" altLang="zh-CN" kern="100">
                <a:cs typeface="Times New Roman" panose="02020603050405020304"/>
              </a:rPr>
              <a:t>个字。</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九年级</a:t>
            </a:r>
            <a:r>
              <a:rPr lang="en-US" altLang="zh-CN" kern="100">
                <a:solidFill>
                  <a:srgbClr val="FF0000"/>
                </a:solidFill>
                <a:ea typeface="楷体_GB2312" panose="02010609030101010101" pitchFamily="49" charset="-122"/>
                <a:cs typeface="Courier New" panose="02070309020205020404"/>
              </a:rPr>
              <a:t>(5)</a:t>
            </a:r>
            <a:r>
              <a:rPr lang="zh-CN" altLang="zh-CN" kern="100">
                <a:solidFill>
                  <a:srgbClr val="FF0000"/>
                </a:solidFill>
                <a:ea typeface="楷体_GB2312" panose="02010609030101010101" pitchFamily="49" charset="-122"/>
                <a:cs typeface="Times New Roman" panose="02020603050405020304"/>
              </a:rPr>
              <a:t>班</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美，就在身边</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系列活动圆满结束</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6058069"/>
          </a:xfrm>
        </p:spPr>
        <p:txBody>
          <a:bodyPr/>
          <a:lstStyle/>
          <a:p>
            <a:pPr indent="713740">
              <a:tabLst>
                <a:tab pos="5600700"/>
                <a:tab pos="9601200"/>
              </a:tabLst>
            </a:pPr>
            <a:r>
              <a:rPr lang="en-US" altLang="zh-CN" kern="100">
                <a:cs typeface="Courier New" panose="02070309020205020404"/>
              </a:rPr>
              <a:t>9</a:t>
            </a:r>
            <a:r>
              <a:rPr lang="zh-CN" altLang="zh-CN" kern="100">
                <a:cs typeface="Times New Roman" panose="02020603050405020304"/>
              </a:rPr>
              <a:t>．中华人民共和国成立七十一周年来临之际，学校准备举办以</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天下家国</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为主题的系列活动，请完成下列任务。</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(1)</a:t>
            </a:r>
            <a:r>
              <a:rPr lang="zh-CN" altLang="zh-CN" kern="100">
                <a:ea typeface="黑体" panose="02010609060101010101" pitchFamily="2" charset="-122"/>
                <a:cs typeface="Times New Roman" panose="02020603050405020304"/>
              </a:rPr>
              <a:t>【</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爱国人物</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故事会】</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请你从下面给出的三个爱国人物中任选一个，按照例句仿写一句话。</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杜甫　　闻一多　　邓稼先</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例句：</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土地的歌者</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艾青，在他深爱着的土地上用嘶哑的喉咙歌唱。</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仿句：</a:t>
            </a:r>
            <a:r>
              <a:rPr lang="en-US" altLang="zh-CN" kern="100" smtClean="0">
                <a:cs typeface="Courier New" panose="02070309020205020404"/>
              </a:rPr>
              <a:t>____________________________________________________ _________</a:t>
            </a:r>
            <a:endParaRPr lang="zh-CN" altLang="zh-CN" sz="1050" kern="100">
              <a:latin typeface="宋体" panose="02010600030101010101" pitchFamily="2" charset="-122"/>
              <a:cs typeface="Courier New" panose="02070309020205020404"/>
            </a:endParaRPr>
          </a:p>
          <a:p>
            <a:endParaRPr lang="zh-CN" altLang="en-US"/>
          </a:p>
        </p:txBody>
      </p:sp>
      <p:sp>
        <p:nvSpPr>
          <p:cNvPr id="5" name="内容占位符 2"/>
          <p:cNvSpPr txBox="1"/>
          <p:nvPr/>
        </p:nvSpPr>
        <p:spPr>
          <a:xfrm>
            <a:off x="416965" y="4725144"/>
            <a:ext cx="11366660" cy="1227772"/>
          </a:xfrm>
          <a:prstGeom prst="rect">
            <a:avLst/>
          </a:prstGeom>
        </p:spPr>
        <p:txBody>
          <a:bodyPr vert="horz" wrap="square" lIns="91440" tIns="45720" rIns="91440" bIns="45720" rtlCol="0">
            <a:spAutoFit/>
          </a:bodyPr>
          <a:lstStyle>
            <a:lvl1pPr marL="0" indent="720725" algn="just" defTabSz="914400" rtl="0" eaLnBrk="1" latinLnBrk="0" hangingPunct="1">
              <a:lnSpc>
                <a:spcPct val="140000"/>
              </a:lnSpc>
              <a:spcBef>
                <a:spcPct val="0"/>
              </a:spcBef>
              <a:buFontTx/>
              <a:buNone/>
              <a:tabLst>
                <a:tab pos="5467350"/>
                <a:tab pos="9777095"/>
              </a:tabLst>
              <a:defRPr sz="2800" b="1" kern="1200">
                <a:solidFill>
                  <a:schemeClr val="tx1"/>
                </a:solidFill>
                <a:latin typeface="+mn-lt"/>
                <a:ea typeface="+mn-ea"/>
                <a:cs typeface="+mn-cs"/>
              </a:defRPr>
            </a:lvl1pPr>
            <a:lvl2pPr marL="457200" indent="0" algn="l" defTabSz="914400" rtl="0" eaLnBrk="1" latinLnBrk="0" hangingPunct="1">
              <a:spcBef>
                <a:spcPct val="20000"/>
              </a:spcBef>
              <a:buFontTx/>
              <a:buNone/>
              <a:defRPr sz="2800" b="1" kern="1200">
                <a:solidFill>
                  <a:schemeClr val="tx1"/>
                </a:solidFill>
                <a:latin typeface="+mn-lt"/>
                <a:ea typeface="+mn-ea"/>
                <a:cs typeface="+mn-cs"/>
              </a:defRPr>
            </a:lvl2pPr>
            <a:lvl3pPr marL="914400" indent="0" algn="l" defTabSz="914400" rtl="0" eaLnBrk="1" latinLnBrk="0" hangingPunct="1">
              <a:spcBef>
                <a:spcPct val="20000"/>
              </a:spcBef>
              <a:buFontTx/>
              <a:buNone/>
              <a:defRPr sz="2800" b="1" kern="1200">
                <a:solidFill>
                  <a:schemeClr val="tx1"/>
                </a:solidFill>
                <a:latin typeface="+mn-lt"/>
                <a:ea typeface="+mn-ea"/>
                <a:cs typeface="+mn-cs"/>
              </a:defRPr>
            </a:lvl3pPr>
            <a:lvl4pPr marL="1371600" indent="0" algn="l" defTabSz="914400" rtl="0" eaLnBrk="1" latinLnBrk="0" hangingPunct="1">
              <a:spcBef>
                <a:spcPct val="20000"/>
              </a:spcBef>
              <a:buFontTx/>
              <a:buNone/>
              <a:defRPr sz="2800" b="1" kern="1200">
                <a:solidFill>
                  <a:schemeClr val="tx1"/>
                </a:solidFill>
                <a:latin typeface="+mn-lt"/>
                <a:ea typeface="+mn-ea"/>
                <a:cs typeface="+mn-cs"/>
              </a:defRPr>
            </a:lvl4pPr>
            <a:lvl5pPr marL="1828800" indent="0" algn="l" defTabSz="914400" rtl="0" eaLnBrk="1" latinLnBrk="0" hangingPunct="1">
              <a:spcBef>
                <a:spcPct val="20000"/>
              </a:spcBef>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tabLst>
                <a:tab pos="1882775"/>
                <a:tab pos="5467350"/>
                <a:tab pos="9777095"/>
              </a:tabLst>
            </a:pPr>
            <a:r>
              <a:rPr lang="en-US" altLang="zh-CN" kern="100" smtClean="0">
                <a:solidFill>
                  <a:srgbClr val="FF0000"/>
                </a:solidFill>
                <a:ea typeface="楷体_GB2312" panose="02010609030101010101" pitchFamily="49" charset="-122"/>
              </a:rPr>
              <a:t>	</a:t>
            </a:r>
            <a:r>
              <a:rPr lang="zh-CN" altLang="zh-CN" kern="100" smtClean="0">
                <a:solidFill>
                  <a:srgbClr val="FF0000"/>
                </a:solidFill>
                <a:ea typeface="楷体_GB2312" panose="02010609030101010101" pitchFamily="49" charset="-122"/>
              </a:rPr>
              <a:t>示例</a:t>
            </a:r>
            <a:r>
              <a:rPr lang="zh-CN" altLang="zh-CN" kern="100">
                <a:solidFill>
                  <a:srgbClr val="FF0000"/>
                </a:solidFill>
                <a:ea typeface="楷体_GB2312" panose="02010609030101010101" pitchFamily="49" charset="-122"/>
              </a:rPr>
              <a:t>：</a:t>
            </a:r>
            <a:r>
              <a:rPr lang="en-US" altLang="zh-CN" kern="100">
                <a:solidFill>
                  <a:srgbClr val="FF0000"/>
                </a:solidFill>
                <a:latin typeface="宋体" panose="02010600030101010101" pitchFamily="2" charset="-122"/>
              </a:rPr>
              <a:t>“</a:t>
            </a:r>
            <a:r>
              <a:rPr lang="zh-CN" altLang="zh-CN" kern="100">
                <a:solidFill>
                  <a:srgbClr val="FF0000"/>
                </a:solidFill>
                <a:ea typeface="楷体_GB2312" panose="02010609030101010101" pitchFamily="49" charset="-122"/>
              </a:rPr>
              <a:t>现实主义诗人</a:t>
            </a:r>
            <a:r>
              <a:rPr lang="en-US" altLang="zh-CN" kern="100">
                <a:solidFill>
                  <a:srgbClr val="FF0000"/>
                </a:solidFill>
                <a:latin typeface="宋体" panose="02010600030101010101" pitchFamily="2" charset="-122"/>
              </a:rPr>
              <a:t>”</a:t>
            </a:r>
            <a:r>
              <a:rPr lang="zh-CN" altLang="zh-CN" kern="100">
                <a:solidFill>
                  <a:srgbClr val="FF0000"/>
                </a:solidFill>
                <a:ea typeface="楷体_GB2312" panose="02010609030101010101" pitchFamily="49" charset="-122"/>
              </a:rPr>
              <a:t>杜甫，在破陋的茅屋前为天下寒士疾呼。</a:t>
            </a:r>
            <a:r>
              <a:rPr lang="zh-CN" altLang="zh-CN"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521512"/>
          </a:xfrm>
        </p:spPr>
        <p:txBody>
          <a:bodyPr/>
          <a:lstStyle/>
          <a:p>
            <a:pPr indent="713740">
              <a:tabLst>
                <a:tab pos="5600700"/>
                <a:tab pos="9601200"/>
              </a:tabLst>
            </a:pPr>
            <a:r>
              <a:rPr lang="en-US" altLang="zh-CN" kern="100">
                <a:cs typeface="Courier New" panose="02070309020205020404"/>
              </a:rPr>
              <a:t>(2)</a:t>
            </a:r>
            <a:r>
              <a:rPr lang="zh-CN" altLang="zh-CN" kern="100">
                <a:ea typeface="黑体" panose="02010609060101010101" pitchFamily="2" charset="-122"/>
                <a:cs typeface="Times New Roman" panose="02020603050405020304"/>
              </a:rPr>
              <a:t>【</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为国奋斗</a:t>
            </a:r>
            <a:r>
              <a:rPr lang="en-US" altLang="zh-CN" kern="100">
                <a:latin typeface="宋体" panose="02010600030101010101" pitchFamily="2" charset="-122"/>
                <a:cs typeface="Times New Roman" panose="02020603050405020304"/>
              </a:rPr>
              <a:t>”</a:t>
            </a:r>
            <a:r>
              <a:rPr lang="zh-CN" altLang="zh-CN" kern="100">
                <a:ea typeface="黑体" panose="02010609060101010101" pitchFamily="2" charset="-122"/>
                <a:cs typeface="Times New Roman" panose="02020603050405020304"/>
              </a:rPr>
              <a:t>演讲会】</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假如你是主持人，请为以下两个演讲撰写串场词。</a:t>
            </a:r>
            <a:endParaRPr lang="zh-CN" altLang="zh-CN" sz="1050" kern="100">
              <a:latin typeface="宋体" panose="02010600030101010101" pitchFamily="2" charset="-122"/>
              <a:cs typeface="Courier New" panose="02070309020205020404"/>
            </a:endParaRPr>
          </a:p>
          <a:p>
            <a:endParaRPr lang="en-US" altLang="zh-CN" smtClean="0"/>
          </a:p>
          <a:p>
            <a:endParaRPr lang="en-US" altLang="zh-CN"/>
          </a:p>
          <a:p>
            <a:endParaRPr lang="en-US" altLang="zh-CN" smtClean="0"/>
          </a:p>
          <a:p>
            <a:pPr indent="713740">
              <a:tabLst>
                <a:tab pos="5600700"/>
                <a:tab pos="9601200"/>
              </a:tabLst>
            </a:pPr>
            <a:r>
              <a:rPr lang="zh-CN" altLang="zh-CN" kern="100" smtClean="0">
                <a:solidFill>
                  <a:srgbClr val="FF0000"/>
                </a:solidFill>
                <a:ea typeface="楷体_GB2312" panose="02010609030101010101" pitchFamily="49" charset="-122"/>
                <a:cs typeface="Times New Roman" panose="02020603050405020304"/>
              </a:rPr>
              <a:t>示例</a:t>
            </a:r>
            <a:r>
              <a:rPr lang="zh-CN" altLang="zh-CN" kern="100">
                <a:solidFill>
                  <a:srgbClr val="FF0000"/>
                </a:solidFill>
                <a:ea typeface="楷体_GB2312" panose="02010609030101010101" pitchFamily="49" charset="-122"/>
                <a:cs typeface="Times New Roman" panose="02020603050405020304"/>
              </a:rPr>
              <a:t>：感谢</a:t>
            </a:r>
            <a:r>
              <a:rPr lang="en-US" altLang="zh-CN" kern="100">
                <a:solidFill>
                  <a:srgbClr val="FF0000"/>
                </a:solidFill>
                <a:ea typeface="楷体_GB2312" panose="02010609030101010101" pitchFamily="49" charset="-122"/>
                <a:cs typeface="Courier New" panose="02070309020205020404"/>
              </a:rPr>
              <a:t>(1)</a:t>
            </a:r>
            <a:r>
              <a:rPr lang="zh-CN" altLang="zh-CN" kern="100">
                <a:solidFill>
                  <a:srgbClr val="FF0000"/>
                </a:solidFill>
                <a:ea typeface="楷体_GB2312" panose="02010609030101010101" pitchFamily="49" charset="-122"/>
                <a:cs typeface="Times New Roman" panose="02020603050405020304"/>
              </a:rPr>
              <a:t>班肖非为大家带来的《我的中国梦》。我们有一个共同的中国梦，这个梦需要我们以青春的名义去奋斗，奋斗的青春是美好的，奋斗的青春是幸福的。下面请听</a:t>
            </a:r>
            <a:r>
              <a:rPr lang="en-US" altLang="zh-CN" kern="100">
                <a:solidFill>
                  <a:srgbClr val="FF0000"/>
                </a:solidFill>
                <a:ea typeface="楷体_GB2312" panose="02010609030101010101" pitchFamily="49" charset="-122"/>
                <a:cs typeface="Courier New" panose="02070309020205020404"/>
              </a:rPr>
              <a:t>(2)</a:t>
            </a:r>
            <a:r>
              <a:rPr lang="zh-CN" altLang="zh-CN" kern="100">
                <a:solidFill>
                  <a:srgbClr val="FF0000"/>
                </a:solidFill>
                <a:ea typeface="楷体_GB2312" panose="02010609030101010101" pitchFamily="49" charset="-122"/>
                <a:cs typeface="Times New Roman" panose="02020603050405020304"/>
              </a:rPr>
              <a:t>班季强的演讲</a:t>
            </a:r>
            <a:r>
              <a:rPr lang="en-US" altLang="zh-CN" kern="100">
                <a:solidFill>
                  <a:srgbClr val="FF0000"/>
                </a:solidFill>
                <a:ea typeface="楷体_GB2312" panose="02010609030101010101" pitchFamily="49" charset="-122"/>
                <a:cs typeface="Courier New" panose="02070309020205020404"/>
              </a:rPr>
              <a:t>——</a:t>
            </a:r>
            <a:r>
              <a:rPr lang="zh-CN" altLang="zh-CN" kern="100">
                <a:solidFill>
                  <a:srgbClr val="FF0000"/>
                </a:solidFill>
                <a:ea typeface="楷体_GB2312" panose="02010609030101010101" pitchFamily="49" charset="-122"/>
                <a:cs typeface="Times New Roman" panose="02020603050405020304"/>
              </a:rPr>
              <a:t>《奋斗的青春》</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2102644" y="1844824"/>
          <a:ext cx="7985125" cy="1792224"/>
        </p:xfrm>
        <a:graphic>
          <a:graphicData uri="http://schemas.openxmlformats.org/drawingml/2006/table">
            <a:tbl>
              <a:tblPr/>
              <a:tblGrid>
                <a:gridCol w="2121535"/>
                <a:gridCol w="3202305"/>
                <a:gridCol w="2661285"/>
              </a:tblGrid>
              <a:tr h="0">
                <a:tc>
                  <a:txBody>
                    <a:bodyPr vert="horz" wrap="square"/>
                    <a:lstStyle/>
                    <a:p>
                      <a:pPr algn="ctr">
                        <a:lnSpc>
                          <a:spcPct val="140000"/>
                        </a:lnSpc>
                        <a:spcAft>
                          <a:spcPct val="0"/>
                        </a:spcAft>
                        <a:tabLst>
                          <a:tab pos="5600700"/>
                          <a:tab pos="9601200"/>
                        </a:tabLst>
                      </a:pPr>
                      <a:r>
                        <a:rPr lang="zh-CN" sz="2800" b="1" kern="100">
                          <a:effectLst/>
                          <a:latin typeface="Times New Roman"/>
                          <a:ea typeface="楷体_GB2312" panose="02010609030101010101" pitchFamily="49" charset="-122"/>
                          <a:cs typeface="Times New Roman" panose="02020603050405020304"/>
                        </a:rPr>
                        <a:t>演讲顺序</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9601200"/>
                        </a:tabLst>
                      </a:pPr>
                      <a:r>
                        <a:rPr lang="zh-CN" sz="2800" b="1" kern="100">
                          <a:effectLst/>
                          <a:latin typeface="Times New Roman"/>
                          <a:ea typeface="楷体_GB2312" panose="02010609030101010101" pitchFamily="49" charset="-122"/>
                          <a:cs typeface="Times New Roman" panose="02020603050405020304"/>
                        </a:rPr>
                        <a:t>演讲题目</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9601200"/>
                        </a:tabLst>
                      </a:pPr>
                      <a:r>
                        <a:rPr lang="zh-CN" sz="2800" b="1" kern="100">
                          <a:effectLst/>
                          <a:latin typeface="Times New Roman"/>
                          <a:ea typeface="楷体_GB2312" panose="02010609030101010101" pitchFamily="49" charset="-122"/>
                          <a:cs typeface="Times New Roman" panose="02020603050405020304"/>
                        </a:rPr>
                        <a:t>演讲者</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lnSpc>
                          <a:spcPct val="140000"/>
                        </a:lnSpc>
                        <a:spcAft>
                          <a:spcPct val="0"/>
                        </a:spcAft>
                        <a:tabLst>
                          <a:tab pos="5600700"/>
                          <a:tab pos="9601200"/>
                        </a:tabLst>
                      </a:pPr>
                      <a:r>
                        <a:rPr lang="en-US" sz="2800" b="1" kern="100">
                          <a:effectLst/>
                          <a:latin typeface="宋体" panose="02010600030101010101" pitchFamily="2" charset="-122"/>
                          <a:ea typeface="楷体_GB2312" panose="02010609030101010101" pitchFamily="49" charset="-122"/>
                          <a:cs typeface="Times New Roman" panose="02020603050405020304"/>
                        </a:rPr>
                        <a:t>①</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9601200"/>
                        </a:tabLst>
                      </a:pPr>
                      <a:r>
                        <a:rPr lang="zh-CN" sz="2800" b="1" kern="100">
                          <a:effectLst/>
                          <a:latin typeface="Times New Roman"/>
                          <a:ea typeface="楷体_GB2312" panose="02010609030101010101" pitchFamily="49" charset="-122"/>
                          <a:cs typeface="Times New Roman" panose="02020603050405020304"/>
                        </a:rPr>
                        <a:t>《我的中国梦》</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9601200"/>
                        </a:tabLst>
                      </a:pPr>
                      <a:r>
                        <a:rPr lang="en-US" sz="2800" b="1" kern="100">
                          <a:effectLst/>
                          <a:latin typeface="Times New Roman"/>
                          <a:ea typeface="楷体_GB2312" panose="02010609030101010101" pitchFamily="49" charset="-122"/>
                          <a:cs typeface="Courier New" panose="02070309020205020404"/>
                        </a:rPr>
                        <a:t>(1)</a:t>
                      </a:r>
                      <a:r>
                        <a:rPr lang="zh-CN" sz="2800" b="1" kern="100">
                          <a:effectLst/>
                          <a:latin typeface="Times New Roman"/>
                          <a:ea typeface="楷体_GB2312" panose="02010609030101010101" pitchFamily="49" charset="-122"/>
                          <a:cs typeface="Times New Roman" panose="02020603050405020304"/>
                        </a:rPr>
                        <a:t>班肖非</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ctr">
                        <a:lnSpc>
                          <a:spcPct val="140000"/>
                        </a:lnSpc>
                        <a:spcAft>
                          <a:spcPct val="0"/>
                        </a:spcAft>
                        <a:tabLst>
                          <a:tab pos="5600700"/>
                          <a:tab pos="9601200"/>
                        </a:tabLst>
                      </a:pPr>
                      <a:r>
                        <a:rPr lang="en-US" sz="2800" b="1" kern="100">
                          <a:effectLst/>
                          <a:latin typeface="宋体" panose="02010600030101010101" pitchFamily="2" charset="-122"/>
                          <a:ea typeface="楷体_GB2312" panose="02010609030101010101" pitchFamily="49" charset="-122"/>
                          <a:cs typeface="Times New Roman" panose="02020603050405020304"/>
                        </a:rPr>
                        <a:t>②</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9601200"/>
                        </a:tabLst>
                      </a:pPr>
                      <a:r>
                        <a:rPr lang="zh-CN" sz="2800" b="1" kern="100">
                          <a:effectLst/>
                          <a:latin typeface="Times New Roman"/>
                          <a:ea typeface="楷体_GB2312" panose="02010609030101010101" pitchFamily="49" charset="-122"/>
                          <a:cs typeface="Times New Roman" panose="02020603050405020304"/>
                        </a:rPr>
                        <a:t>《奋斗的青春》</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40000"/>
                        </a:lnSpc>
                        <a:spcAft>
                          <a:spcPct val="0"/>
                        </a:spcAft>
                        <a:tabLst>
                          <a:tab pos="5600700"/>
                          <a:tab pos="9601200"/>
                        </a:tabLst>
                      </a:pPr>
                      <a:r>
                        <a:rPr lang="en-US" sz="2800" b="1" kern="100">
                          <a:effectLst/>
                          <a:latin typeface="Times New Roman"/>
                          <a:ea typeface="楷体_GB2312" panose="02010609030101010101" pitchFamily="49" charset="-122"/>
                          <a:cs typeface="Courier New" panose="02070309020205020404"/>
                        </a:rPr>
                        <a:t>(2)</a:t>
                      </a:r>
                      <a:r>
                        <a:rPr lang="zh-CN" sz="2800" b="1" kern="100">
                          <a:effectLst/>
                          <a:latin typeface="Times New Roman"/>
                          <a:ea typeface="楷体_GB2312" panose="02010609030101010101" pitchFamily="49" charset="-122"/>
                          <a:cs typeface="Times New Roman" panose="02020603050405020304"/>
                        </a:rPr>
                        <a:t>班季强</a:t>
                      </a:r>
                      <a:endParaRPr lang="zh-CN" sz="1050" kern="100">
                        <a:effectLst/>
                        <a:latin typeface="宋体" panose="02010600030101010101" pitchFamily="2" charset="-122"/>
                        <a:ea typeface="Times New Roman" panose="02020603050405020304"/>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 name="New picture"/>
          <p:cNvPicPr/>
          <p:nvPr/>
        </p:nvPicPr>
        <p:blipFill>
          <a:blip r:embed="rId2"/>
          <a:stretch>
            <a:fillRect/>
          </a:stretch>
        </p:blipFill>
        <p:spPr>
          <a:xfrm>
            <a:off x="10807700" y="124968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683286"/>
            <a:ext cx="11366660" cy="3041858"/>
          </a:xfrm>
        </p:spPr>
        <p:txBody>
          <a:bodyPr/>
          <a:lstStyle/>
          <a:p>
            <a:pPr indent="713740">
              <a:tabLst>
                <a:tab pos="5600700"/>
                <a:tab pos="9601200"/>
              </a:tabLst>
            </a:pPr>
            <a:r>
              <a:rPr lang="en-US" altLang="zh-CN" kern="100">
                <a:ea typeface="楷体_GB2312" panose="02010609030101010101" pitchFamily="49" charset="-122"/>
                <a:cs typeface="Courier New" panose="02070309020205020404"/>
              </a:rPr>
              <a:t>1941</a:t>
            </a:r>
            <a:r>
              <a:rPr lang="zh-CN" altLang="zh-CN" kern="100">
                <a:ea typeface="楷体_GB2312" panose="02010609030101010101" pitchFamily="49" charset="-122"/>
                <a:cs typeface="Times New Roman" panose="02020603050405020304"/>
              </a:rPr>
              <a:t>年</a:t>
            </a:r>
            <a:r>
              <a:rPr lang="en-US" altLang="zh-CN" kern="100">
                <a:ea typeface="楷体_GB2312" panose="02010609030101010101" pitchFamily="49" charset="-122"/>
                <a:cs typeface="Courier New" panose="02070309020205020404"/>
              </a:rPr>
              <a:t>9</a:t>
            </a:r>
            <a:r>
              <a:rPr lang="zh-CN" altLang="zh-CN" kern="100">
                <a:ea typeface="楷体_GB2312" panose="02010609030101010101" pitchFamily="49" charset="-122"/>
                <a:cs typeface="Times New Roman" panose="02020603050405020304"/>
              </a:rPr>
              <a:t>月</a:t>
            </a:r>
            <a:r>
              <a:rPr lang="en-US" altLang="zh-CN" kern="100">
                <a:ea typeface="楷体_GB2312" panose="02010609030101010101" pitchFamily="49" charset="-122"/>
                <a:cs typeface="Courier New" panose="02070309020205020404"/>
              </a:rPr>
              <a:t>18</a:t>
            </a:r>
            <a:r>
              <a:rPr lang="zh-CN" altLang="zh-CN" kern="100">
                <a:ea typeface="楷体_GB2312" panose="02010609030101010101" pitchFamily="49" charset="-122"/>
                <a:cs typeface="Times New Roman" panose="02020603050405020304"/>
              </a:rPr>
              <a:t>日，</a:t>
            </a:r>
            <a:r>
              <a:rPr lang="en-US" altLang="zh-CN" kern="100">
                <a:ea typeface="楷体_GB2312" panose="02010609030101010101" pitchFamily="49" charset="-122"/>
                <a:cs typeface="Courier New" panose="02070309020205020404"/>
              </a:rPr>
              <a:t>“</a:t>
            </a:r>
            <a:r>
              <a:rPr lang="zh-CN" altLang="zh-CN" kern="100">
                <a:ea typeface="楷体_GB2312" panose="02010609030101010101" pitchFamily="49" charset="-122"/>
                <a:cs typeface="Times New Roman" panose="02020603050405020304"/>
              </a:rPr>
              <a:t>九一八</a:t>
            </a:r>
            <a:r>
              <a:rPr lang="en-US" altLang="zh-CN" kern="100">
                <a:ea typeface="楷体_GB2312" panose="02010609030101010101" pitchFamily="49" charset="-122"/>
                <a:cs typeface="Courier New" panose="02070309020205020404"/>
              </a:rPr>
              <a:t>”</a:t>
            </a:r>
            <a:r>
              <a:rPr lang="zh-CN" altLang="zh-CN" kern="100">
                <a:ea typeface="楷体_GB2312" panose="02010609030101010101" pitchFamily="49" charset="-122"/>
                <a:cs typeface="Times New Roman" panose="02020603050405020304"/>
              </a:rPr>
              <a:t>事变已经过去了整整十年，抗日战争正处于十分艰苦的阶段，流亡在关内的东北人依然无家可归。作为东北人中的一员，作者怀着难以抑制的思乡之情写下了《土地的誓言》这篇文章，表明了作者即使牺牲也要保卫祖国，使祖国得到解放的爱国情怀。</a:t>
            </a:r>
            <a:endParaRPr lang="zh-CN" altLang="zh-CN" sz="1050" kern="100">
              <a:latin typeface="宋体" panose="02010600030101010101" pitchFamily="2" charset="-122"/>
              <a:cs typeface="Courier New" panose="02070309020205020404"/>
            </a:endParaRPr>
          </a:p>
          <a:p>
            <a:pPr indent="612140">
              <a:tabLst>
                <a:tab pos="5372100"/>
              </a:tabLst>
            </a:pPr>
            <a:endParaRPr lang="zh-CN" altLang="zh-CN" kern="100" smtClean="0">
              <a:ea typeface="楷体_GB2312" panose="02010609030101010101" pitchFamily="49" charset="-122"/>
              <a:cs typeface="Times New Roman" panose="02020603050405020304"/>
            </a:endParaRPr>
          </a:p>
        </p:txBody>
      </p:sp>
      <p:pic>
        <p:nvPicPr>
          <p:cNvPr id="1025" name="Picture 1" descr="G:\课件\天府教育\2020\课时达标练与测\7下人教语文\新建文件夹\背景资料.TIF"/>
          <p:cNvPicPr>
            <a:picLocks noChangeAspect="1" noChangeArrowheads="1"/>
          </p:cNvPicPr>
          <p:nvPr/>
        </p:nvPicPr>
        <p:blipFill>
          <a:blip r:embed="rId3" r:link="rId2">
            <a:extLst>
              <a:ext uri="{28A0092B-C50C-407E-A947-70E740481C1C}">
                <a14:useLocalDpi xmlns:a14="http://schemas.microsoft.com/office/drawing/2010/main" val="0"/>
              </a:ext>
            </a:extLst>
          </a:blip>
          <a:stretch>
            <a:fillRect/>
          </a:stretch>
        </p:blipFill>
        <p:spPr bwMode="auto">
          <a:xfrm>
            <a:off x="4748361" y="1088040"/>
            <a:ext cx="2066925" cy="381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733995"/>
            <a:ext cx="11366660" cy="2415085"/>
          </a:xfrm>
        </p:spPr>
        <p:txBody>
          <a:bodyPr/>
          <a:lstStyle/>
          <a:p>
            <a:pPr indent="713740">
              <a:tabLst>
                <a:tab pos="5600700"/>
                <a:tab pos="9601200"/>
              </a:tabLst>
            </a:pPr>
            <a:r>
              <a:rPr lang="zh-CN" altLang="zh-CN" u="sng" kern="100">
                <a:ea typeface="楷体_GB2312" panose="02010609030101010101" pitchFamily="49" charset="-122"/>
                <a:cs typeface="Times New Roman" panose="02020603050405020304"/>
              </a:rPr>
              <a:t>呼告</a:t>
            </a:r>
            <a:r>
              <a:rPr lang="zh-CN" altLang="zh-CN" kern="100">
                <a:ea typeface="楷体_GB2312" panose="02010609030101010101" pitchFamily="49" charset="-122"/>
                <a:cs typeface="Times New Roman" panose="02020603050405020304"/>
              </a:rPr>
              <a:t>，指在行文中直呼文中的人或物的一种修辞手法，也就是对本来不在面前的人或物直接呼唤，并且跟他说话。一般可分为</a:t>
            </a:r>
            <a:r>
              <a:rPr lang="zh-CN" altLang="zh-CN" u="sng" kern="100">
                <a:ea typeface="楷体_GB2312" panose="02010609030101010101" pitchFamily="49" charset="-122"/>
                <a:cs typeface="Times New Roman" panose="02020603050405020304"/>
              </a:rPr>
              <a:t>呼人</a:t>
            </a:r>
            <a:r>
              <a:rPr lang="zh-CN" altLang="zh-CN" kern="100">
                <a:ea typeface="楷体_GB2312" panose="02010609030101010101" pitchFamily="49" charset="-122"/>
                <a:cs typeface="Times New Roman" panose="02020603050405020304"/>
              </a:rPr>
              <a:t>、</a:t>
            </a:r>
            <a:r>
              <a:rPr lang="zh-CN" altLang="zh-CN" u="sng" kern="100">
                <a:ea typeface="楷体_GB2312" panose="02010609030101010101" pitchFamily="49" charset="-122"/>
                <a:cs typeface="Times New Roman" panose="02020603050405020304"/>
              </a:rPr>
              <a:t>呼物</a:t>
            </a:r>
            <a:r>
              <a:rPr lang="zh-CN" altLang="zh-CN" kern="100">
                <a:ea typeface="楷体_GB2312" panose="02010609030101010101" pitchFamily="49" charset="-122"/>
                <a:cs typeface="Times New Roman" panose="02020603050405020304"/>
              </a:rPr>
              <a:t>两种形式。运用呼告，可以抒发强烈的思想感情，增强感染力，并引起读者强烈的情感共鸣。</a:t>
            </a:r>
            <a:endParaRPr lang="zh-CN" altLang="zh-CN" sz="1050" kern="100">
              <a:effectLst/>
              <a:latin typeface="宋体" panose="02010600030101010101" pitchFamily="2" charset="-122"/>
              <a:cs typeface="Courier New" panose="02070309020205020404"/>
            </a:endParaRPr>
          </a:p>
        </p:txBody>
      </p:sp>
      <p:pic>
        <p:nvPicPr>
          <p:cNvPr id="4" name="Picture 2" descr="知识链接"/>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10163" y="1277442"/>
            <a:ext cx="1949450" cy="3254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653305"/>
            <a:ext cx="11366660" cy="3041858"/>
          </a:xfrm>
        </p:spPr>
        <p:txBody>
          <a:bodyPr/>
          <a:lstStyle/>
          <a:p>
            <a:pPr indent="713740">
              <a:tabLst>
                <a:tab pos="5600700"/>
                <a:tab pos="9601200"/>
              </a:tabLst>
            </a:pPr>
            <a:r>
              <a:rPr lang="zh-CN" altLang="zh-CN" kern="100">
                <a:ea typeface="楷体_GB2312" panose="02010609030101010101" pitchFamily="49" charset="-122"/>
                <a:cs typeface="Times New Roman" panose="02020603050405020304"/>
              </a:rPr>
              <a:t>本文是一篇抒情散文，作者用诗一般的语言描绘了沦丧的故乡昔日的美丽、丰饶及自己在故乡的成长足迹，抒发了对国土沦丧的压抑之感和对故土的深深眷恋之情，发出了誓死为故乡的解放而战斗甚至牺牲的铮铮誓言。</a:t>
            </a:r>
            <a:endParaRPr lang="zh-CN" altLang="zh-CN" sz="1050" kern="100">
              <a:latin typeface="宋体" panose="02010600030101010101" pitchFamily="2" charset="-122"/>
              <a:cs typeface="Courier New" panose="02070309020205020404"/>
            </a:endParaRPr>
          </a:p>
          <a:p>
            <a:endParaRPr lang="zh-CN" altLang="en-US"/>
          </a:p>
        </p:txBody>
      </p:sp>
      <p:pic>
        <p:nvPicPr>
          <p:cNvPr id="5" name="Picture 2" descr="中心主旨"/>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16513" y="1196752"/>
            <a:ext cx="1917700" cy="365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Group 2"/>
          <p:cNvGrpSpPr/>
          <p:nvPr/>
        </p:nvGrpSpPr>
        <p:grpSpPr>
          <a:xfrm>
            <a:off x="190500" y="764704"/>
            <a:ext cx="11830050" cy="641350"/>
            <a:chOff x="102" y="709"/>
            <a:chExt cx="7452" cy="404"/>
          </a:xfrm>
        </p:grpSpPr>
        <p:grpSp>
          <p:nvGrpSpPr>
            <p:cNvPr id="5" name="Group 3"/>
            <p:cNvGrpSpPr/>
            <p:nvPr/>
          </p:nvGrpSpPr>
          <p:grpSpPr>
            <a:xfrm>
              <a:off x="102" y="799"/>
              <a:ext cx="2296" cy="227"/>
              <a:chOff x="312" y="2568"/>
              <a:chExt cx="2296" cy="227"/>
            </a:xfrm>
          </p:grpSpPr>
          <p:grpSp>
            <p:nvGrpSpPr>
              <p:cNvPr id="17" name="Group 4"/>
              <p:cNvGrpSpPr/>
              <p:nvPr/>
            </p:nvGrpSpPr>
            <p:grpSpPr>
              <a:xfrm>
                <a:off x="2195" y="2568"/>
                <a:ext cx="413" cy="227"/>
                <a:chOff x="1877" y="2568"/>
                <a:chExt cx="413" cy="227"/>
              </a:xfrm>
            </p:grpSpPr>
            <p:sp>
              <p:nvSpPr>
                <p:cNvPr id="23"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5"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18" name="Group 8"/>
              <p:cNvGrpSpPr/>
              <p:nvPr/>
            </p:nvGrpSpPr>
            <p:grpSpPr>
              <a:xfrm flipH="1">
                <a:off x="312" y="2577"/>
                <a:ext cx="1814" cy="203"/>
                <a:chOff x="15" y="2577"/>
                <a:chExt cx="1814" cy="203"/>
              </a:xfrm>
            </p:grpSpPr>
            <p:sp>
              <p:nvSpPr>
                <p:cNvPr id="19"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 name="Group 13"/>
            <p:cNvGrpSpPr/>
            <p:nvPr/>
          </p:nvGrpSpPr>
          <p:grpSpPr>
            <a:xfrm>
              <a:off x="5253" y="797"/>
              <a:ext cx="2301" cy="229"/>
              <a:chOff x="3398" y="2566"/>
              <a:chExt cx="2301" cy="229"/>
            </a:xfrm>
          </p:grpSpPr>
          <p:grpSp>
            <p:nvGrpSpPr>
              <p:cNvPr id="8" name="Group 14"/>
              <p:cNvGrpSpPr/>
              <p:nvPr/>
            </p:nvGrpSpPr>
            <p:grpSpPr>
              <a:xfrm flipH="1">
                <a:off x="3398" y="2566"/>
                <a:ext cx="413" cy="229"/>
                <a:chOff x="1877" y="2566"/>
                <a:chExt cx="413" cy="229"/>
              </a:xfrm>
            </p:grpSpPr>
            <p:sp>
              <p:nvSpPr>
                <p:cNvPr id="14"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5" name="AutoShape 16"/>
                <p:cNvSpPr>
                  <a:spLocks noChangeArrowheads="1"/>
                </p:cNvSpPr>
                <p:nvPr/>
              </p:nvSpPr>
              <p:spPr bwMode="auto">
                <a:xfrm>
                  <a:off x="2008" y="2566"/>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6"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9" name="Group 18"/>
              <p:cNvGrpSpPr/>
              <p:nvPr/>
            </p:nvGrpSpPr>
            <p:grpSpPr>
              <a:xfrm>
                <a:off x="3885" y="2577"/>
                <a:ext cx="1814" cy="203"/>
                <a:chOff x="15" y="2577"/>
                <a:chExt cx="1814" cy="203"/>
              </a:xfrm>
            </p:grpSpPr>
            <p:sp>
              <p:nvSpPr>
                <p:cNvPr id="10"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7"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基 础 </a:t>
              </a:r>
              <a:r>
                <a:rPr lang="zh-CN" altLang="en-US" sz="3600" b="1" smtClean="0">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巩 固</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aphicFrame>
        <p:nvGraphicFramePr>
          <p:cNvPr id="2" name="对象 1"/>
          <p:cNvGraphicFramePr>
            <a:graphicFrameLocks noChangeAspect="1"/>
          </p:cNvGraphicFramePr>
          <p:nvPr/>
        </p:nvGraphicFramePr>
        <p:xfrm>
          <a:off x="517525" y="1812925"/>
          <a:ext cx="11075988" cy="3203575"/>
        </p:xfrm>
        <a:graphic>
          <a:graphicData uri="http://schemas.openxmlformats.org/presentationml/2006/ole">
            <mc:AlternateContent>
              <mc:Choice xmlns:v="urn:schemas-microsoft-com:vml" Requires="v">
                <p:oleObj spid="_x0000_s1038" name="文档" r:id="rId2" imgW="11149330" imgH="3221990" progId="Word.Document.8">
                  <p:embed/>
                </p:oleObj>
              </mc:Choice>
              <mc:Fallback>
                <p:oleObj name="文档" r:id="rId2" imgW="11149330" imgH="3221990" progId="Word.Document.8">
                  <p:embed/>
                  <p:pic>
                    <p:nvPicPr>
                      <p:cNvPr id="0" name="OLE substitute image"/>
                      <p:cNvPicPr/>
                      <p:nvPr/>
                    </p:nvPicPr>
                    <p:blipFill>
                      <a:blip r:embed="rId3"/>
                      <a:stretch>
                        <a:fillRect/>
                      </a:stretch>
                    </p:blipFill>
                    <p:spPr>
                      <a:xfrm>
                        <a:off x="517525" y="1812925"/>
                        <a:ext cx="11075988" cy="3203575"/>
                      </a:xfrm>
                      <a:prstGeom prst="rect">
                        <a:avLst/>
                      </a:prstGeom>
                    </p:spPr>
                  </p:pic>
                </p:oleObj>
              </mc:Fallback>
            </mc:AlternateContent>
          </a:graphicData>
        </a:graphic>
      </p:graphicFrame>
      <p:sp>
        <p:nvSpPr>
          <p:cNvPr id="27" name="Rectangle 3"/>
          <p:cNvSpPr>
            <a:spLocks noChangeArrowheads="1"/>
          </p:cNvSpPr>
          <p:nvPr/>
        </p:nvSpPr>
        <p:spPr bwMode="auto">
          <a:xfrm>
            <a:off x="10271670" y="1772816"/>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panose="02010609030101010101" pitchFamily="49" charset="-122"/>
              </a:rPr>
              <a:t>A</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linds(horizontal)">
                                      <p:cBhvr>
                                        <p:cTn id="7" dur="500"/>
                                        <p:tgtEl>
                                          <p:spTgt spid="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476672"/>
            <a:ext cx="11366660" cy="6053709"/>
          </a:xfrm>
        </p:spPr>
        <p:txBody>
          <a:bodyPr/>
          <a:lstStyle/>
          <a:p>
            <a:pPr indent="713740">
              <a:tabLst>
                <a:tab pos="5600700"/>
                <a:tab pos="9601200"/>
              </a:tabLst>
            </a:pPr>
            <a:r>
              <a:rPr lang="en-US" altLang="zh-CN" kern="100">
                <a:ea typeface="黑体" panose="02010609060101010101" pitchFamily="2" charset="-122"/>
                <a:cs typeface="Courier New" panose="02070309020205020404"/>
              </a:rPr>
              <a:t>2</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根据拼音写出相应的字词。</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(1)</a:t>
            </a:r>
            <a:r>
              <a:rPr lang="zh-CN" altLang="zh-CN" kern="100">
                <a:cs typeface="Times New Roman" panose="02020603050405020304"/>
              </a:rPr>
              <a:t>我的心还在喷涌着血液吧，因为我常常感到它在</a:t>
            </a:r>
            <a:r>
              <a:rPr lang="en-US" altLang="zh-CN" kern="100" err="1">
                <a:cs typeface="Courier New" panose="02070309020205020404"/>
              </a:rPr>
              <a:t>f</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n l</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n(</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着一种热情。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(2)</a:t>
            </a:r>
            <a:r>
              <a:rPr lang="zh-CN" altLang="zh-CN" kern="100">
                <a:cs typeface="Times New Roman" panose="02020603050405020304"/>
              </a:rPr>
              <a:t>我看见奔流似的马群，听见蒙古狗深夜的嗥鸣和皮鞭滚落在</a:t>
            </a:r>
            <a:r>
              <a:rPr lang="en-US" altLang="zh-CN" kern="100" err="1">
                <a:cs typeface="Courier New" panose="02070309020205020404"/>
              </a:rPr>
              <a:t>sh</a:t>
            </a:r>
            <a:r>
              <a:rPr lang="en-US" altLang="zh-CN" kern="100" err="1">
                <a:latin typeface="宋体" panose="02010600030101010101" pitchFamily="2" charset="-122"/>
                <a:cs typeface="Times New Roman" panose="02020603050405020304"/>
              </a:rPr>
              <a:t>ā</a:t>
            </a:r>
            <a:r>
              <a:rPr lang="en-US" altLang="zh-CN" kern="100" err="1">
                <a:cs typeface="Courier New" panose="02070309020205020404"/>
              </a:rPr>
              <a:t>n ji</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n(</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里的脆响</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(3)</a:t>
            </a:r>
            <a:r>
              <a:rPr lang="zh-CN" altLang="zh-CN" kern="100">
                <a:cs typeface="Times New Roman" panose="02020603050405020304"/>
              </a:rPr>
              <a:t>我总是被这种声音所</a:t>
            </a:r>
            <a:r>
              <a:rPr lang="en-US" altLang="zh-CN" kern="100" err="1">
                <a:cs typeface="Courier New" panose="02070309020205020404"/>
              </a:rPr>
              <a:t>ch</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n r</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o(</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，不管我走到哪里，即使我睡得很沉，或者在睡梦中突然惊醒的时候，我都会突然想到是我应该回去的时候了。</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(4)hé d</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o(</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的香气是强烈的，</a:t>
            </a:r>
            <a:r>
              <a:rPr lang="en-US" altLang="zh-CN" kern="100" err="1">
                <a:cs typeface="Courier New" panose="02070309020205020404"/>
              </a:rPr>
              <a:t>ni</a:t>
            </a:r>
            <a:r>
              <a:rPr lang="en-US" altLang="zh-CN" kern="100" err="1">
                <a:latin typeface="宋体" panose="02010600030101010101" pitchFamily="2" charset="-122"/>
                <a:cs typeface="Times New Roman" panose="02020603050405020304"/>
              </a:rPr>
              <a:t>ǎ</a:t>
            </a:r>
            <a:r>
              <a:rPr lang="en-US" altLang="zh-CN" kern="100" err="1">
                <a:cs typeface="Courier New" panose="02070309020205020404"/>
              </a:rPr>
              <a:t>n(</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着新谷的场院辘辘地响着，多么美丽，多么</a:t>
            </a:r>
            <a:r>
              <a:rPr lang="en-US" altLang="zh-CN" kern="100" err="1">
                <a:cs typeface="Courier New" panose="02070309020205020404"/>
              </a:rPr>
              <a:t>fēn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 r</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o(</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smtClean="0">
                <a:cs typeface="Courier New" panose="02070309020205020404"/>
              </a:rPr>
              <a:t>)</a:t>
            </a:r>
            <a:r>
              <a:rPr lang="en-US" altLang="zh-CN" kern="100" smtClean="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10451372" y="1124744"/>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泛滥</a:t>
            </a:r>
            <a:r>
              <a:rPr lang="zh-CN" altLang="zh-CN" sz="2800" b="1" kern="100">
                <a:solidFill>
                  <a:srgbClr val="FF0000"/>
                </a:solidFill>
              </a:rPr>
              <a:t>　</a:t>
            </a:r>
            <a:endParaRPr lang="zh-CN" altLang="zh-CN" sz="1050" kern="100"/>
          </a:p>
        </p:txBody>
      </p:sp>
      <p:sp>
        <p:nvSpPr>
          <p:cNvPr id="6" name="Rectangle 3"/>
          <p:cNvSpPr>
            <a:spLocks noChangeArrowheads="1"/>
          </p:cNvSpPr>
          <p:nvPr/>
        </p:nvSpPr>
        <p:spPr bwMode="auto">
          <a:xfrm>
            <a:off x="1306356" y="2996952"/>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山涧</a:t>
            </a:r>
            <a:r>
              <a:rPr lang="zh-CN" altLang="zh-CN" sz="2800" b="1" kern="100">
                <a:solidFill>
                  <a:srgbClr val="FF0000"/>
                </a:solidFill>
              </a:rPr>
              <a:t>　</a:t>
            </a:r>
            <a:endParaRPr lang="zh-CN" altLang="zh-CN" sz="1050" kern="100"/>
          </a:p>
        </p:txBody>
      </p:sp>
      <p:sp>
        <p:nvSpPr>
          <p:cNvPr id="7" name="Rectangle 3"/>
          <p:cNvSpPr>
            <a:spLocks noChangeArrowheads="1"/>
          </p:cNvSpPr>
          <p:nvPr/>
        </p:nvSpPr>
        <p:spPr bwMode="auto">
          <a:xfrm>
            <a:off x="6562940" y="3645024"/>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缠绕</a:t>
            </a:r>
            <a:r>
              <a:rPr lang="zh-CN" altLang="zh-CN" sz="2800" b="1" kern="100">
                <a:solidFill>
                  <a:srgbClr val="FF0000"/>
                </a:solidFill>
              </a:rPr>
              <a:t>　</a:t>
            </a:r>
            <a:endParaRPr lang="zh-CN" altLang="zh-CN" sz="1050" kern="100"/>
          </a:p>
        </p:txBody>
      </p:sp>
      <p:sp>
        <p:nvSpPr>
          <p:cNvPr id="8" name="Rectangle 3"/>
          <p:cNvSpPr>
            <a:spLocks noChangeArrowheads="1"/>
          </p:cNvSpPr>
          <p:nvPr/>
        </p:nvSpPr>
        <p:spPr bwMode="auto">
          <a:xfrm>
            <a:off x="2890532" y="5373216"/>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禾稻</a:t>
            </a:r>
            <a:r>
              <a:rPr lang="zh-CN" altLang="zh-CN" sz="2800" b="1" kern="100">
                <a:solidFill>
                  <a:srgbClr val="FF0000"/>
                </a:solidFill>
              </a:rPr>
              <a:t>　</a:t>
            </a:r>
            <a:endParaRPr lang="zh-CN" altLang="zh-CN" sz="1050" kern="100"/>
          </a:p>
        </p:txBody>
      </p:sp>
      <p:sp>
        <p:nvSpPr>
          <p:cNvPr id="9" name="Rectangle 3"/>
          <p:cNvSpPr>
            <a:spLocks noChangeArrowheads="1"/>
          </p:cNvSpPr>
          <p:nvPr/>
        </p:nvSpPr>
        <p:spPr bwMode="auto">
          <a:xfrm>
            <a:off x="7895406" y="5373216"/>
            <a:ext cx="906017"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碾</a:t>
            </a:r>
            <a:r>
              <a:rPr lang="zh-CN" altLang="zh-CN" sz="2800" b="1" kern="100">
                <a:solidFill>
                  <a:srgbClr val="FF0000"/>
                </a:solidFill>
              </a:rPr>
              <a:t>　</a:t>
            </a:r>
            <a:endParaRPr lang="zh-CN" altLang="zh-CN" sz="1050" kern="100"/>
          </a:p>
        </p:txBody>
      </p:sp>
      <p:sp>
        <p:nvSpPr>
          <p:cNvPr id="10" name="Rectangle 3"/>
          <p:cNvSpPr>
            <a:spLocks noChangeArrowheads="1"/>
          </p:cNvSpPr>
          <p:nvPr/>
        </p:nvSpPr>
        <p:spPr bwMode="auto">
          <a:xfrm>
            <a:off x="5986876" y="5928107"/>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丰饶</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520700" y="1492250"/>
          <a:ext cx="11149013" cy="3871913"/>
        </p:xfrm>
        <a:graphic>
          <a:graphicData uri="http://schemas.openxmlformats.org/presentationml/2006/ole">
            <mc:AlternateContent>
              <mc:Choice xmlns:v="urn:schemas-microsoft-com:vml" Requires="v">
                <p:oleObj spid="_x0000_s1039" name="文档" r:id="rId2" imgW="11130915" imgH="3865880" progId="Word.Document.8">
                  <p:embed/>
                </p:oleObj>
              </mc:Choice>
              <mc:Fallback>
                <p:oleObj name="文档" r:id="rId2" imgW="11130915" imgH="3865880" progId="Word.Document.8">
                  <p:embed/>
                  <p:pic>
                    <p:nvPicPr>
                      <p:cNvPr id="0" name="OLE substitute image"/>
                      <p:cNvPicPr/>
                      <p:nvPr/>
                    </p:nvPicPr>
                    <p:blipFill>
                      <a:blip r:embed="rId3"/>
                      <a:stretch>
                        <a:fillRect/>
                      </a:stretch>
                    </p:blipFill>
                    <p:spPr>
                      <a:xfrm>
                        <a:off x="520700" y="1492250"/>
                        <a:ext cx="11149013" cy="3871913"/>
                      </a:xfrm>
                      <a:prstGeom prst="rect">
                        <a:avLst/>
                      </a:prstGeom>
                    </p:spPr>
                  </p:pic>
                </p:oleObj>
              </mc:Fallback>
            </mc:AlternateContent>
          </a:graphicData>
        </a:graphic>
      </p:graphicFrame>
      <p:sp>
        <p:nvSpPr>
          <p:cNvPr id="5" name="Rectangle 3"/>
          <p:cNvSpPr>
            <a:spLocks noChangeArrowheads="1"/>
          </p:cNvSpPr>
          <p:nvPr/>
        </p:nvSpPr>
        <p:spPr bwMode="auto">
          <a:xfrm>
            <a:off x="10394172" y="1484784"/>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panose="02010609030101010101" pitchFamily="49" charset="-122"/>
              </a:rPr>
              <a:t>A</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5">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2800" smtClean="0">
            <a:solidFill>
              <a:srgbClr val="FF0000"/>
            </a:solidFill>
            <a:latin typeface="楷体_GB2312" panose="02010609030101010101" pitchFamily="49" charset="-122"/>
            <a:ea typeface="楷体_GB2312" panose="0201060903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121</Paragraphs>
  <Slides>33</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33</vt:i4>
      </vt:variant>
    </vt:vector>
  </HeadingPairs>
  <TitlesOfParts>
    <vt:vector baseType="lpstr" size="43">
      <vt:lpstr>Arial</vt:lpstr>
      <vt:lpstr>Times New Roman</vt:lpstr>
      <vt:lpstr>宋体</vt:lpstr>
      <vt:lpstr>方正小标宋_GBK</vt:lpstr>
      <vt:lpstr>楷体_GB2312</vt:lpstr>
      <vt:lpstr>Calibri</vt:lpstr>
      <vt:lpstr>仿宋_GB2312</vt:lpstr>
      <vt:lpstr>Courier New</vt:lpstr>
      <vt:lpstr>黑体</vt:lpstr>
      <vt:lpstr>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2021-02-17T22:09:57.109</cp:lastPrinted>
  <dcterms:created xsi:type="dcterms:W3CDTF">2021-02-17T22:09:57Z</dcterms:created>
  <dcterms:modified xsi:type="dcterms:W3CDTF">2021-02-17T14:10:01Z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