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2" d="100"/>
          <a:sy n="62" d="100"/>
        </p:scale>
        <p:origin x="-1512" y="-84"/>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spTree>
      <p:nvGrpSpPr>
        <p:cNvPr id="1" name=""/>
        <p:cNvGrpSpPr/>
        <p:nvPr/>
      </p:nvGrpSpPr>
      <p:grpSpPr>
        <a:xfrm>
          <a:off x="0" y="0"/>
          <a:ext cx="0" cy="0"/>
        </a:xfrm>
      </p:grpSpPr>
      <p:sp>
        <p:nvSpPr>
          <p:cNvPr id="2" name="内容占位符 1"/>
          <p:cNvSpPr>
            <a:spLocks noGrp="1"/>
          </p:cNvSpPr>
          <p:nvPr>
            <p:ph/>
          </p:nvPr>
        </p:nvSpPr>
        <p:spPr>
          <a:xfrm>
            <a:off x="134938" y="889000"/>
            <a:ext cx="8896350" cy="5362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685800" y="6248400"/>
            <a:ext cx="1905000" cy="457200"/>
          </a:xfrm>
        </p:spPr>
        <p:txBody>
          <a:bodyPr/>
          <a:lstStyle>
            <a:lvl1pPr>
              <a:defRPr/>
            </a:lvl1pPr>
          </a:lstStyle>
          <a:p>
            <a:pPr>
              <a:defRPr/>
            </a:pPr>
            <a:endParaRPr lang="en-US" altLang="zh-CN"/>
          </a:p>
        </p:txBody>
      </p:sp>
      <p:sp>
        <p:nvSpPr>
          <p:cNvPr id="4" name="页脚占位符 3"/>
          <p:cNvSpPr>
            <a:spLocks noGrp="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6553200" y="6248400"/>
            <a:ext cx="1905000" cy="457200"/>
          </a:xfrm>
        </p:spPr>
        <p:txBody>
          <a:bodyPr/>
          <a:lstStyle>
            <a:lvl1pPr>
              <a:defRPr/>
            </a:lvl1pPr>
          </a:lstStyle>
          <a:p>
            <a:pPr>
              <a:defRPr/>
            </a:pPr>
            <a:fld id="{EFB423E8-93CA-4729-B3A1-8E4A893C90D0}" type="slidenum">
              <a:rPr lang="zh-CN" altLang="en-US"/>
              <a:pPr>
                <a:defRPr/>
              </a:pPr>
              <a:t>‹#›</a:t>
            </a:fld>
            <a:endParaRPr lang="en-US" altLang="zh-CN"/>
          </a:p>
        </p:txBody>
      </p:sp>
    </p:spTree>
    <p:extLst>
      <p:ext uri="{BB962C8B-B14F-4D97-AF65-F5344CB8AC3E}">
        <p14:creationId xmlns:p14="http://schemas.microsoft.com/office/powerpoint/2010/main" val="2308631890"/>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jpeg" /><Relationship Id="rId3" Type="http://schemas.openxmlformats.org/officeDocument/2006/relationships/image" Target="../media/image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slide" Target="slide29.xml" TargetMode="Internal" /><Relationship Id="rId4" Type="http://schemas.openxmlformats.org/officeDocument/2006/relationships/slide" Target="slide27.xml" TargetMode="Internal" /><Relationship Id="rId5" Type="http://schemas.openxmlformats.org/officeDocument/2006/relationships/slide" Target="slide31.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slide" Target="slide30.xml" TargetMode="Internal" /><Relationship Id="rId4" Type="http://schemas.openxmlformats.org/officeDocument/2006/relationships/slide" Target="slide28.xml" TargetMode="Internal" /><Relationship Id="rId5" Type="http://schemas.openxmlformats.org/officeDocument/2006/relationships/slide" Target="slide26.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410" name="Picture 2" descr="窦娥冤"/>
          <p:cNvPicPr>
            <a:picLocks noChangeAspect="1" noChangeArrowheads="1"/>
          </p:cNvPicPr>
          <p:nvPr/>
        </p:nvPicPr>
        <p:blipFill>
          <a:blip r:embed="rId2">
            <a:extLst>
              <a:ext uri="{28A0092B-C50C-407E-A947-70E740481C1C}">
                <a14:useLocalDpi xmlns:a14="http://schemas.microsoft.com/office/drawing/2010/main" val="0"/>
              </a:ext>
            </a:extLst>
          </a:blip>
          <a:srcRect t="6299" b="4199"/>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3"/>
          <p:cNvSpPr txBox="1">
            <a:spLocks noChangeArrowheads="1"/>
          </p:cNvSpPr>
          <p:nvPr/>
        </p:nvSpPr>
        <p:spPr bwMode="auto">
          <a:xfrm>
            <a:off x="1863725" y="0"/>
            <a:ext cx="1292225" cy="6858000"/>
          </a:xfrm>
          <a:prstGeom prst="rect">
            <a:avLst/>
          </a:prstGeom>
          <a:noFill/>
          <a:ln w="9525">
            <a:noFill/>
            <a:miter lim="800000"/>
          </a:ln>
          <a:effectLst/>
        </p:spPr>
        <p:txBody>
          <a:bodyPr vert="eaVert">
            <a:spAutoFit/>
          </a:bodyPr>
          <a:lstStyle/>
          <a:p>
            <a:pPr algn="ctr">
              <a:spcBef>
                <a:spcPct val="50000"/>
              </a:spcBef>
              <a:defRPr/>
            </a:pPr>
            <a:r>
              <a:rPr lang="zh-CN" altLang="en-US" sz="7200" b="1">
                <a:solidFill>
                  <a:schemeClr val="tx1">
                    <a:lumMod val="95000"/>
                    <a:lumOff val="5000"/>
                  </a:schemeClr>
                </a:solidFill>
                <a:effectLst>
                  <a:outerShdw blurRad="38100" dist="38100" dir="2700000" algn="tl">
                    <a:srgbClr val="C0C0C0"/>
                  </a:outerShdw>
                </a:effectLst>
                <a:ea typeface="隶书" pitchFamily="49" charset="-122"/>
              </a:rPr>
              <a:t>窦娥冤</a:t>
            </a:r>
          </a:p>
        </p:txBody>
      </p:sp>
      <p:sp>
        <p:nvSpPr>
          <p:cNvPr id="17412" name="Text Box 4"/>
          <p:cNvSpPr txBox="1">
            <a:spLocks noChangeArrowheads="1"/>
          </p:cNvSpPr>
          <p:nvPr/>
        </p:nvSpPr>
        <p:spPr bwMode="auto">
          <a:xfrm>
            <a:off x="771525" y="3886200"/>
            <a:ext cx="738188" cy="2286000"/>
          </a:xfrm>
          <a:prstGeom prst="rect">
            <a:avLst/>
          </a:prstGeom>
          <a:noFill/>
          <a:ln w="9525">
            <a:noFill/>
            <a:miter lim="800000"/>
          </a:ln>
          <a:effectLst/>
        </p:spPr>
        <p:txBody>
          <a:bodyPr vert="eaVert">
            <a:spAutoFit/>
          </a:bodyPr>
          <a:lstStyle/>
          <a:p>
            <a:pPr>
              <a:spcBef>
                <a:spcPct val="50000"/>
              </a:spcBef>
              <a:defRPr/>
            </a:pPr>
            <a:r>
              <a:rPr lang="zh-CN" altLang="en-US" sz="3600" b="1">
                <a:solidFill>
                  <a:schemeClr val="tx1">
                    <a:lumMod val="95000"/>
                    <a:lumOff val="5000"/>
                  </a:schemeClr>
                </a:solidFill>
                <a:effectLst>
                  <a:outerShdw blurRad="38100" dist="38100" dir="2700000" algn="tl">
                    <a:srgbClr val="C0C0C0"/>
                  </a:outerShdw>
                </a:effectLst>
                <a:latin typeface="隶书" pitchFamily="49" charset="-122"/>
                <a:ea typeface="隶书" pitchFamily="49" charset="-122"/>
              </a:rPr>
              <a:t>元 关汉卿</a:t>
            </a:r>
          </a:p>
        </p:txBody>
      </p:sp>
    </p:spTree>
    <p:extLst>
      <p:ext uri="{BB962C8B-B14F-4D97-AF65-F5344CB8AC3E}">
        <p14:creationId xmlns:p14="http://schemas.microsoft.com/office/powerpoint/2010/main" val="30240394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7410"/>
                                        </p:tgtEl>
                                        <p:attrNameLst>
                                          <p:attrName>style.visibility</p:attrName>
                                        </p:attrNameLst>
                                      </p:cBhvr>
                                      <p:to>
                                        <p:strVal val="visible"/>
                                      </p:to>
                                    </p:set>
                                    <p:animEffect transition="in" filter="dissolve">
                                      <p:cBhvr>
                                        <p:cTn id="7" dur="500"/>
                                        <p:tgtEl>
                                          <p:spTgt spid="17410"/>
                                        </p:tgtEl>
                                      </p:cBhvr>
                                    </p:animEffect>
                                  </p:childTnLst>
                                </p:cTn>
                              </p:par>
                            </p:childTnLst>
                          </p:cTn>
                        </p:par>
                        <p:par>
                          <p:cTn id="8" fill="hold" nodeType="afterGroup">
                            <p:stCondLst>
                              <p:cond delay="500"/>
                            </p:stCondLst>
                            <p:childTnLst>
                              <p:par>
                                <p:cTn id="9" presetID="23" presetClass="entr" presetSubtype="16" fill="hold" grpId="0" nodeType="afterEffect">
                                  <p:stCondLst>
                                    <p:cond delay="0"/>
                                  </p:stCondLst>
                                  <p:iterate type="wd">
                                    <p:tmPct val="100000"/>
                                  </p:iterate>
                                  <p:childTnLst>
                                    <p:set>
                                      <p:cBhvr>
                                        <p:cTn id="10" dur="1" fill="hold">
                                          <p:stCondLst>
                                            <p:cond delay="0"/>
                                          </p:stCondLst>
                                        </p:cTn>
                                        <p:tgtEl>
                                          <p:spTgt spid="17411"/>
                                        </p:tgtEl>
                                        <p:attrNameLst>
                                          <p:attrName>style.visibility</p:attrName>
                                        </p:attrNameLst>
                                      </p:cBhvr>
                                      <p:to>
                                        <p:strVal val="visible"/>
                                      </p:to>
                                    </p:set>
                                    <p:anim calcmode="lin" valueType="num">
                                      <p:cBhvr>
                                        <p:cTn id="11" dur="300" fill="hold"/>
                                        <p:tgtEl>
                                          <p:spTgt spid="17411"/>
                                        </p:tgtEl>
                                        <p:attrNameLst>
                                          <p:attrName>ppt_w</p:attrName>
                                        </p:attrNameLst>
                                      </p:cBhvr>
                                      <p:tavLst>
                                        <p:tav tm="0">
                                          <p:val>
                                            <p:fltVal val="0"/>
                                          </p:val>
                                        </p:tav>
                                        <p:tav tm="100000">
                                          <p:val>
                                            <p:strVal val="#ppt_w"/>
                                          </p:val>
                                        </p:tav>
                                      </p:tavLst>
                                    </p:anim>
                                    <p:anim calcmode="lin" valueType="num">
                                      <p:cBhvr>
                                        <p:cTn id="12" dur="300" fill="hold"/>
                                        <p:tgtEl>
                                          <p:spTgt spid="17411"/>
                                        </p:tgtEl>
                                        <p:attrNameLst>
                                          <p:attrName>ppt_h</p:attrName>
                                        </p:attrNameLst>
                                      </p:cBhvr>
                                      <p:tavLst>
                                        <p:tav tm="0">
                                          <p:val>
                                            <p:fltVal val="0"/>
                                          </p:val>
                                        </p:tav>
                                        <p:tav tm="100000">
                                          <p:val>
                                            <p:strVal val="#ppt_h"/>
                                          </p:val>
                                        </p:tav>
                                      </p:tavLst>
                                    </p:anim>
                                  </p:childTnLst>
                                </p:cTn>
                              </p:par>
                            </p:childTnLst>
                          </p:cTn>
                        </p:par>
                        <p:par>
                          <p:cTn id="13" fill="hold" nodeType="afterGroup">
                            <p:stCondLst>
                              <p:cond delay="800"/>
                            </p:stCondLst>
                            <p:childTnLst>
                              <p:par>
                                <p:cTn id="14" presetID="23" presetClass="entr" presetSubtype="16" fill="hold" grpId="0" nodeType="afterEffect">
                                  <p:stCondLst>
                                    <p:cond delay="1000"/>
                                  </p:stCondLst>
                                  <p:iterate type="wd">
                                    <p:tmPct val="100000"/>
                                  </p:iterate>
                                  <p:childTnLst>
                                    <p:set>
                                      <p:cBhvr>
                                        <p:cTn id="15" dur="1" fill="hold">
                                          <p:stCondLst>
                                            <p:cond delay="0"/>
                                          </p:stCondLst>
                                        </p:cTn>
                                        <p:tgtEl>
                                          <p:spTgt spid="17412"/>
                                        </p:tgtEl>
                                        <p:attrNameLst>
                                          <p:attrName>style.visibility</p:attrName>
                                        </p:attrNameLst>
                                      </p:cBhvr>
                                      <p:to>
                                        <p:strVal val="visible"/>
                                      </p:to>
                                    </p:set>
                                    <p:anim calcmode="lin" valueType="num">
                                      <p:cBhvr>
                                        <p:cTn id="16" dur="300" fill="hold"/>
                                        <p:tgtEl>
                                          <p:spTgt spid="17412"/>
                                        </p:tgtEl>
                                        <p:attrNameLst>
                                          <p:attrName>ppt_w</p:attrName>
                                        </p:attrNameLst>
                                      </p:cBhvr>
                                      <p:tavLst>
                                        <p:tav tm="0">
                                          <p:val>
                                            <p:fltVal val="0"/>
                                          </p:val>
                                        </p:tav>
                                        <p:tav tm="100000">
                                          <p:val>
                                            <p:strVal val="#ppt_w"/>
                                          </p:val>
                                        </p:tav>
                                      </p:tavLst>
                                    </p:anim>
                                    <p:anim calcmode="lin" valueType="num">
                                      <p:cBhvr>
                                        <p:cTn id="17" dur="300" fill="hold"/>
                                        <p:tgtEl>
                                          <p:spTgt spid="174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p:bldP spid="1741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290" name="Picture 2" descr="关汉卿像"/>
          <p:cNvPicPr>
            <a:picLocks noChangeAspect="1" noChangeArrowheads="1"/>
          </p:cNvPicPr>
          <p:nvPr/>
        </p:nvPicPr>
        <p:blipFill>
          <a:blip r:embed="rId2">
            <a:lum bright="12000" contrast="42000"/>
            <a:extLst>
              <a:ext uri="{28A0092B-C50C-407E-A947-70E740481C1C}">
                <a14:useLocalDpi xmlns:a14="http://schemas.microsoft.com/office/drawing/2010/main" val="0"/>
              </a:ext>
            </a:extLst>
          </a:blip>
          <a:stretch>
            <a:fillRect/>
          </a:stretch>
        </p:blipFill>
        <p:spPr bwMode="auto">
          <a:xfrm>
            <a:off x="0" y="0"/>
            <a:ext cx="42116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 Box 3"/>
          <p:cNvSpPr txBox="1">
            <a:spLocks noChangeArrowheads="1"/>
          </p:cNvSpPr>
          <p:nvPr/>
        </p:nvSpPr>
        <p:spPr bwMode="auto">
          <a:xfrm>
            <a:off x="4211638" y="0"/>
            <a:ext cx="4932362" cy="6924675"/>
          </a:xfrm>
          <a:prstGeom prst="rect">
            <a:avLst/>
          </a:prstGeom>
          <a:noFill/>
          <a:ln w="9525">
            <a:noFill/>
            <a:miter lim="800000"/>
          </a:ln>
        </p:spPr>
        <p:txBody>
          <a:bodyPr>
            <a:spAutoFit/>
          </a:bodyPr>
          <a:lstStyle/>
          <a:p>
            <a:pPr>
              <a:defRPr/>
            </a:pPr>
            <a:r>
              <a:rPr lang="zh-CN" altLang="en-US" sz="2800" b="1">
                <a:solidFill>
                  <a:schemeClr val="tx1">
                    <a:lumMod val="95000"/>
                    <a:lumOff val="5000"/>
                  </a:schemeClr>
                </a:solidFill>
                <a:latin typeface="仿宋_GB2312" pitchFamily="49" charset="-122"/>
                <a:ea typeface="仿宋_GB2312" pitchFamily="49" charset="-122"/>
              </a:rPr>
              <a:t>作者简介：</a:t>
            </a:r>
          </a:p>
          <a:p>
            <a:pPr>
              <a:defRPr/>
            </a:pPr>
            <a:r>
              <a:rPr lang="zh-CN" altLang="en-US" sz="2800" b="1">
                <a:solidFill>
                  <a:schemeClr val="tx1">
                    <a:lumMod val="95000"/>
                    <a:lumOff val="5000"/>
                  </a:schemeClr>
                </a:solidFill>
                <a:latin typeface="仿宋_GB2312" pitchFamily="49" charset="-122"/>
                <a:ea typeface="仿宋_GB2312" pitchFamily="49" charset="-122"/>
              </a:rPr>
              <a:t>    关汉卿，号已斋叟，金末元初大都（现北京）人。元代杂剧的代表作家，也是我国戏剧史上最早、最伟大的戏剧作家。他与郑光祖、白朴、马致远齐名，被称为</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元曲四大家</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。他一生创作杂剧有</a:t>
            </a:r>
            <a:r>
              <a:rPr lang="en-US" altLang="zh-CN" sz="2800" b="1">
                <a:solidFill>
                  <a:schemeClr val="tx1">
                    <a:lumMod val="95000"/>
                    <a:lumOff val="5000"/>
                  </a:schemeClr>
                </a:solidFill>
                <a:latin typeface="仿宋_GB2312" pitchFamily="49" charset="-122"/>
                <a:ea typeface="仿宋_GB2312" pitchFamily="49" charset="-122"/>
              </a:rPr>
              <a:t>60</a:t>
            </a:r>
            <a:r>
              <a:rPr lang="zh-CN" altLang="en-US" sz="2800" b="1">
                <a:solidFill>
                  <a:schemeClr val="tx1">
                    <a:lumMod val="95000"/>
                    <a:lumOff val="5000"/>
                  </a:schemeClr>
                </a:solidFill>
                <a:latin typeface="仿宋_GB2312" pitchFamily="49" charset="-122"/>
                <a:ea typeface="仿宋_GB2312" pitchFamily="49" charset="-122"/>
              </a:rPr>
              <a:t>多部，但大都散失，现仅存</a:t>
            </a:r>
            <a:r>
              <a:rPr lang="en-US" altLang="zh-CN" sz="2800" b="1">
                <a:solidFill>
                  <a:schemeClr val="tx1">
                    <a:lumMod val="95000"/>
                    <a:lumOff val="5000"/>
                  </a:schemeClr>
                </a:solidFill>
                <a:latin typeface="仿宋_GB2312" pitchFamily="49" charset="-122"/>
                <a:ea typeface="仿宋_GB2312" pitchFamily="49" charset="-122"/>
              </a:rPr>
              <a:t>18</a:t>
            </a:r>
            <a:r>
              <a:rPr lang="zh-CN" altLang="en-US" sz="2800" b="1">
                <a:solidFill>
                  <a:schemeClr val="tx1">
                    <a:lumMod val="95000"/>
                    <a:lumOff val="5000"/>
                  </a:schemeClr>
                </a:solidFill>
                <a:latin typeface="仿宋_GB2312" pitchFamily="49" charset="-122"/>
                <a:ea typeface="仿宋_GB2312" pitchFamily="49" charset="-122"/>
              </a:rPr>
              <a:t>部。</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窦娥冤</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救风尘</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望江亭</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单刀会</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等流传很广。其中的</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窦娥冤</a:t>
            </a:r>
            <a:r>
              <a:rPr lang="en-US" altLang="zh-CN" sz="2800" b="1">
                <a:solidFill>
                  <a:schemeClr val="tx1">
                    <a:lumMod val="95000"/>
                    <a:lumOff val="5000"/>
                  </a:schemeClr>
                </a:solidFill>
                <a:latin typeface="仿宋_GB2312" pitchFamily="49"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是</a:t>
            </a:r>
            <a:r>
              <a:rPr lang="zh-CN" altLang="en-US" sz="2800" b="1" u="sng">
                <a:solidFill>
                  <a:schemeClr val="tx1">
                    <a:lumMod val="95000"/>
                    <a:lumOff val="5000"/>
                  </a:schemeClr>
                </a:solidFill>
                <a:latin typeface="仿宋_GB2312" pitchFamily="49" charset="-122"/>
                <a:ea typeface="仿宋_GB2312" pitchFamily="49" charset="-122"/>
              </a:rPr>
              <a:t>我国十大古典悲剧之一</a:t>
            </a:r>
            <a:r>
              <a:rPr lang="zh-CN" altLang="en-US" sz="2800" b="1">
                <a:solidFill>
                  <a:schemeClr val="tx1">
                    <a:lumMod val="95000"/>
                    <a:lumOff val="5000"/>
                  </a:schemeClr>
                </a:solidFill>
                <a:latin typeface="仿宋_GB2312" pitchFamily="49" charset="-122"/>
                <a:ea typeface="仿宋_GB2312" pitchFamily="49" charset="-122"/>
              </a:rPr>
              <a:t>，也是</a:t>
            </a:r>
            <a:r>
              <a:rPr lang="zh-CN" altLang="en-US" sz="2800" b="1" u="sng">
                <a:solidFill>
                  <a:schemeClr val="tx1">
                    <a:lumMod val="95000"/>
                    <a:lumOff val="5000"/>
                  </a:schemeClr>
                </a:solidFill>
                <a:latin typeface="仿宋_GB2312" pitchFamily="49" charset="-122"/>
                <a:ea typeface="仿宋_GB2312" pitchFamily="49" charset="-122"/>
              </a:rPr>
              <a:t>世界十大悲剧之一</a:t>
            </a:r>
            <a:r>
              <a:rPr lang="zh-CN" altLang="en-US" sz="2800" b="1">
                <a:solidFill>
                  <a:schemeClr val="tx1">
                    <a:lumMod val="95000"/>
                    <a:lumOff val="5000"/>
                  </a:schemeClr>
                </a:solidFill>
                <a:latin typeface="仿宋_GB2312" pitchFamily="49" charset="-122"/>
                <a:ea typeface="仿宋_GB2312" pitchFamily="49" charset="-122"/>
              </a:rPr>
              <a:t>。</a:t>
            </a:r>
            <a:r>
              <a:rPr lang="en-US" altLang="zh-CN" sz="2800" b="1">
                <a:solidFill>
                  <a:schemeClr val="tx1">
                    <a:lumMod val="95000"/>
                    <a:lumOff val="5000"/>
                  </a:schemeClr>
                </a:solidFill>
                <a:latin typeface="仿宋_GB2312" pitchFamily="49" charset="-122"/>
                <a:ea typeface="仿宋_GB2312" pitchFamily="49" charset="-122"/>
              </a:rPr>
              <a:t>1956</a:t>
            </a:r>
            <a:r>
              <a:rPr lang="zh-CN" altLang="en-US" sz="2800" b="1">
                <a:solidFill>
                  <a:schemeClr val="tx1">
                    <a:lumMod val="95000"/>
                    <a:lumOff val="5000"/>
                  </a:schemeClr>
                </a:solidFill>
                <a:latin typeface="仿宋_GB2312" pitchFamily="49" charset="-122"/>
                <a:ea typeface="仿宋_GB2312" pitchFamily="49" charset="-122"/>
              </a:rPr>
              <a:t>年，他的名字同孔子一起被列入</a:t>
            </a:r>
            <a:r>
              <a:rPr lang="zh-CN" altLang="en-US" sz="2800" b="1" u="sng">
                <a:solidFill>
                  <a:schemeClr val="tx1">
                    <a:lumMod val="95000"/>
                    <a:lumOff val="5000"/>
                  </a:schemeClr>
                </a:solidFill>
                <a:latin typeface="仿宋_GB2312" pitchFamily="49" charset="-122"/>
                <a:ea typeface="仿宋_GB2312" pitchFamily="49" charset="-122"/>
              </a:rPr>
              <a:t>世界文化名人</a:t>
            </a:r>
            <a:r>
              <a:rPr lang="zh-CN" altLang="en-US" sz="2800" b="1">
                <a:solidFill>
                  <a:schemeClr val="tx1">
                    <a:lumMod val="95000"/>
                    <a:lumOff val="5000"/>
                  </a:schemeClr>
                </a:solidFill>
                <a:latin typeface="仿宋_GB2312" pitchFamily="49" charset="-122"/>
                <a:ea typeface="仿宋_GB2312" pitchFamily="49" charset="-122"/>
              </a:rPr>
              <a:t>之列。</a:t>
            </a:r>
          </a:p>
        </p:txBody>
      </p:sp>
    </p:spTree>
    <p:extLst>
      <p:ext uri="{BB962C8B-B14F-4D97-AF65-F5344CB8AC3E}">
        <p14:creationId xmlns:p14="http://schemas.microsoft.com/office/powerpoint/2010/main" val="1156881915"/>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dissolve">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txBox="1">
            <a:spLocks noChangeArrowheads="1"/>
          </p:cNvSpPr>
          <p:nvPr/>
        </p:nvSpPr>
        <p:spPr bwMode="auto">
          <a:xfrm>
            <a:off x="250825" y="188913"/>
            <a:ext cx="8642350" cy="6740525"/>
          </a:xfrm>
          <a:prstGeom prst="rect">
            <a:avLst/>
          </a:prstGeom>
          <a:noFill/>
          <a:ln w="9525">
            <a:noFill/>
            <a:miter lim="800000"/>
          </a:ln>
          <a:effectLst/>
        </p:spPr>
        <p:txBody>
          <a:bodyPr>
            <a:spAutoFit/>
          </a:bodyPr>
          <a:lstStyle/>
          <a:p>
            <a:pPr>
              <a:spcBef>
                <a:spcPct val="50000"/>
              </a:spcBef>
              <a:defRPr/>
            </a:pPr>
            <a:r>
              <a:rPr lang="zh-CN" altLang="en-US" sz="2800" b="1">
                <a:effectLst>
                  <a:outerShdw blurRad="38100" dist="38100" dir="2700000" algn="tl">
                    <a:srgbClr val="C0C0C0"/>
                  </a:outerShdw>
                </a:effectLst>
                <a:latin typeface="仿宋_GB2312" pitchFamily="49" charset="-122"/>
                <a:ea typeface="仿宋_GB2312" pitchFamily="49" charset="-122"/>
              </a:rPr>
              <a:t>    </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他一生</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不屑仕进</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，生活在底层人民中间。自称“</a:t>
            </a:r>
            <a:r>
              <a:rPr kumimoji="1" lang="zh-CN" altLang="en-US" sz="3600" b="1"/>
              <a:t>我是个蒸不烂、煮不熟、捶不扁、炒不爆、响当当一粒铜豌豆。”</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他是当时杂剧界的领袖人物，与当时许多戏曲作家、杂剧演员有着密切联系。元末熊自得</a:t>
            </a:r>
            <a:r>
              <a:rPr lang="en-US" altLang="zh-CN"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析津志</a:t>
            </a:r>
            <a:r>
              <a:rPr lang="en-US" altLang="zh-CN"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说他</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生而倜傥，博学能文，滑稽多智，蕴藉风流，为一时之冠</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；明初贾仲明</a:t>
            </a:r>
            <a:r>
              <a:rPr lang="en-US" altLang="zh-CN"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录鬼簿</a:t>
            </a:r>
            <a:r>
              <a:rPr lang="en-US" altLang="zh-CN"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说他是</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驱梨园领袖，总编修师首，捻杂剧班头</a:t>
            </a:r>
            <a:r>
              <a:rPr lang="zh-CN" altLang="en-US" sz="3600" b="1">
                <a:solidFill>
                  <a:schemeClr val="tx1">
                    <a:lumMod val="95000"/>
                    <a:lumOff val="5000"/>
                  </a:schemeClr>
                </a:solidFill>
                <a:effectLst>
                  <a:outerShdw blurRad="38100" dist="38100" dir="2700000" algn="tl">
                    <a:srgbClr val="C0C0C0"/>
                  </a:outerShdw>
                </a:effectLst>
                <a:latin typeface="Times New Roman"/>
                <a:ea typeface="仿宋_GB2312" pitchFamily="49" charset="-122"/>
              </a:rPr>
              <a:t>”</a:t>
            </a:r>
            <a:r>
              <a:rPr lang="zh-CN" altLang="en-US" sz="36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，可见他有多方面的艺术才能。他是一位熟悉舞台艺术的戏曲家，既是编剧，又能登台演出。 </a:t>
            </a:r>
          </a:p>
        </p:txBody>
      </p:sp>
    </p:spTree>
    <p:extLst>
      <p:ext uri="{BB962C8B-B14F-4D97-AF65-F5344CB8AC3E}">
        <p14:creationId xmlns:p14="http://schemas.microsoft.com/office/powerpoint/2010/main" val="22044443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dissolve">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p:cNvSpPr>
            <a:spLocks noChangeArrowheads="1"/>
          </p:cNvSpPr>
          <p:nvPr/>
        </p:nvSpPr>
        <p:spPr bwMode="auto">
          <a:xfrm>
            <a:off x="179388" y="269875"/>
            <a:ext cx="8785225" cy="68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3600" b="1">
                <a:latin typeface="黑体" pitchFamily="49" charset="-122"/>
                <a:ea typeface="黑体" pitchFamily="49" charset="-122"/>
              </a:rPr>
              <a:t>《</a:t>
            </a:r>
            <a:r>
              <a:rPr lang="zh-CN" altLang="en-US" sz="3600" b="1">
                <a:latin typeface="黑体" pitchFamily="49" charset="-122"/>
                <a:ea typeface="黑体" pitchFamily="49" charset="-122"/>
              </a:rPr>
              <a:t>窦娥冤</a:t>
            </a:r>
            <a:r>
              <a:rPr lang="en-US" altLang="zh-CN" sz="3600" b="1">
                <a:latin typeface="黑体" pitchFamily="49" charset="-122"/>
                <a:ea typeface="黑体" pitchFamily="49" charset="-122"/>
              </a:rPr>
              <a:t>》</a:t>
            </a:r>
            <a:r>
              <a:rPr lang="zh-CN" altLang="en-US" sz="3600" b="1">
                <a:latin typeface="黑体" pitchFamily="49" charset="-122"/>
                <a:ea typeface="黑体" pitchFamily="49" charset="-122"/>
              </a:rPr>
              <a:t>剧情简介 </a:t>
            </a:r>
          </a:p>
          <a:p>
            <a:r>
              <a:rPr lang="zh-CN" altLang="en-US" b="1"/>
              <a:t>        </a:t>
            </a:r>
          </a:p>
          <a:p>
            <a:r>
              <a:rPr lang="zh-CN" altLang="en-US" b="1"/>
              <a:t>        </a:t>
            </a:r>
            <a:r>
              <a:rPr lang="zh-CN" altLang="en-US" sz="3200" b="1">
                <a:latin typeface="黑体" pitchFamily="49" charset="-122"/>
                <a:ea typeface="黑体" pitchFamily="49" charset="-122"/>
              </a:rPr>
              <a:t>全剧四折一楔子。楚州贫儒窦天章因无钱进京赶考，无奈之下将幼女窦娥卖给蔡婆家为童养媳。窦娥婚后丈夫去世，婆媳相依为命。蔡婆外出讨债时遇到流氓张驴儿父子，被其胁迫。张驴儿企图霸占窦娥，见她不从便想毒死蔡婆以要挟窦娥，不料误毙其父。张驴儿诬告窦娥杀人，官府严刑逼讯婆媳二人，窦娥为救蔡婆自认杀人，被判斩刑。窦娥在临刑之时指天为誓以明己冤，后来果然都应验。三年后窦天章任廉访使至楚州，见窦娥鬼魂出现，于是重审此案，为窦娥申冤。</a:t>
            </a:r>
          </a:p>
          <a:p>
            <a:r>
              <a:rPr lang="zh-CN" altLang="en-US" sz="3200" b="1">
                <a:latin typeface="黑体" pitchFamily="49" charset="-122"/>
                <a:ea typeface="黑体" pitchFamily="49" charset="-122"/>
              </a:rPr>
              <a:t>        </a:t>
            </a:r>
          </a:p>
          <a:p>
            <a:r>
              <a:rPr lang="zh-CN" altLang="en-US" b="1"/>
              <a:t>        </a:t>
            </a:r>
          </a:p>
        </p:txBody>
      </p:sp>
    </p:spTree>
    <p:extLst>
      <p:ext uri="{BB962C8B-B14F-4D97-AF65-F5344CB8AC3E}">
        <p14:creationId xmlns:p14="http://schemas.microsoft.com/office/powerpoint/2010/main" val="452355471"/>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a:spLocks noChangeArrowheads="1"/>
          </p:cNvSpPr>
          <p:nvPr/>
        </p:nvSpPr>
        <p:spPr bwMode="auto">
          <a:xfrm>
            <a:off x="539750" y="1296988"/>
            <a:ext cx="8064500" cy="329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4800" b="1">
                <a:latin typeface="黑体" pitchFamily="49" charset="-122"/>
                <a:ea typeface="黑体" pitchFamily="49" charset="-122"/>
              </a:rPr>
              <a:t>讨论：</a:t>
            </a:r>
          </a:p>
          <a:p>
            <a:pPr algn="just"/>
            <a:r>
              <a:rPr lang="zh-CN" altLang="en-US" sz="4000" b="1">
                <a:latin typeface="黑体" pitchFamily="49" charset="-122"/>
                <a:ea typeface="黑体" pitchFamily="49" charset="-122"/>
              </a:rPr>
              <a:t>   </a:t>
            </a:r>
            <a:r>
              <a:rPr lang="en-US" altLang="zh-CN" sz="4000" b="1">
                <a:latin typeface="黑体" pitchFamily="49" charset="-122"/>
                <a:ea typeface="黑体" pitchFamily="49" charset="-122"/>
              </a:rPr>
              <a:t>1</a:t>
            </a:r>
            <a:r>
              <a:rPr lang="zh-CN" altLang="en-US" sz="4000" b="1">
                <a:latin typeface="黑体" pitchFamily="49" charset="-122"/>
                <a:ea typeface="黑体" pitchFamily="49" charset="-122"/>
              </a:rPr>
              <a:t>、概括各部分的主要内容。</a:t>
            </a:r>
            <a:endParaRPr lang="en-US" altLang="zh-CN" sz="4000" b="1">
              <a:latin typeface="黑体" pitchFamily="49" charset="-122"/>
              <a:ea typeface="黑体" pitchFamily="49" charset="-122"/>
            </a:endParaRPr>
          </a:p>
          <a:p>
            <a:pPr algn="just"/>
            <a:r>
              <a:rPr lang="en-US" altLang="zh-CN" sz="4000" b="1">
                <a:latin typeface="黑体" pitchFamily="49" charset="-122"/>
                <a:ea typeface="黑体" pitchFamily="49" charset="-122"/>
              </a:rPr>
              <a:t>   2</a:t>
            </a:r>
            <a:r>
              <a:rPr lang="zh-CN" altLang="en-US" sz="4000" b="1">
                <a:latin typeface="黑体" pitchFamily="49" charset="-122"/>
                <a:ea typeface="黑体" pitchFamily="49" charset="-122"/>
              </a:rPr>
              <a:t>、从每部分的故事情节中，你能看出当时怎样的社会环境？</a:t>
            </a:r>
          </a:p>
          <a:p>
            <a:pPr algn="just"/>
            <a:endParaRPr lang="zh-CN" altLang="en-US" sz="4000"/>
          </a:p>
        </p:txBody>
      </p:sp>
    </p:spTree>
    <p:extLst>
      <p:ext uri="{BB962C8B-B14F-4D97-AF65-F5344CB8AC3E}">
        <p14:creationId xmlns:p14="http://schemas.microsoft.com/office/powerpoint/2010/main" val="4281091638"/>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a:spLocks noGrp="1" noChangeArrowheads="1"/>
          </p:cNvSpPr>
          <p:nvPr>
            <p:ph type="body" idx="1"/>
          </p:nvPr>
        </p:nvSpPr>
        <p:spPr>
          <a:xfrm>
            <a:off x="0" y="333375"/>
            <a:ext cx="9144000" cy="6335713"/>
          </a:xfrm>
        </p:spPr>
        <p:txBody>
          <a:bodyPr/>
          <a:lstStyle/>
          <a:p>
            <a:pPr eaLnBrk="1" hangingPunct="1">
              <a:buFontTx/>
              <a:buNone/>
              <a:defRPr/>
            </a:pPr>
            <a:r>
              <a:rPr lang="zh-CN" altLang="en-US" sz="2800" b="1" smtClean="0"/>
              <a:t>楔子</a:t>
            </a:r>
            <a:r>
              <a:rPr lang="zh-CN" altLang="en-US" sz="2800" b="1" smtClean="0">
                <a:sym typeface="Wingdings" pitchFamily="2" charset="2"/>
              </a:rPr>
              <a:t> ： 窦天章上京赶考，窦娥被卖抵债。</a:t>
            </a:r>
          </a:p>
          <a:p>
            <a:pPr eaLnBrk="1" hangingPunct="1">
              <a:buFontTx/>
              <a:buNone/>
              <a:defRPr/>
            </a:pPr>
            <a:r>
              <a:rPr lang="zh-CN" altLang="en-US" sz="2800" b="1" smtClean="0">
                <a:solidFill>
                  <a:schemeClr val="tx1">
                    <a:lumMod val="95000"/>
                    <a:lumOff val="5000"/>
                  </a:schemeClr>
                </a:solidFill>
                <a:latin typeface="黑体" pitchFamily="49" charset="-122"/>
                <a:ea typeface="黑体" pitchFamily="49" charset="-122"/>
                <a:sym typeface="Wingdings" pitchFamily="2" charset="2"/>
              </a:rPr>
              <a:t>       高利贷剥削严重，知识分子穷困潦倒。</a:t>
            </a:r>
          </a:p>
          <a:p>
            <a:pPr eaLnBrk="1" hangingPunct="1">
              <a:buFontTx/>
              <a:buNone/>
              <a:defRPr/>
            </a:pPr>
            <a:endParaRPr lang="zh-CN" altLang="en-US" sz="2800" b="1" smtClean="0">
              <a:solidFill>
                <a:schemeClr val="tx1">
                  <a:lumMod val="95000"/>
                  <a:lumOff val="5000"/>
                </a:schemeClr>
              </a:solidFill>
              <a:sym typeface="Wingdings" pitchFamily="2" charset="2"/>
            </a:endParaRPr>
          </a:p>
          <a:p>
            <a:pPr eaLnBrk="1" hangingPunct="1">
              <a:buFontTx/>
              <a:buNone/>
              <a:defRPr/>
            </a:pPr>
            <a:r>
              <a:rPr lang="zh-CN" altLang="en-US" sz="2800" b="1" smtClean="0">
                <a:solidFill>
                  <a:schemeClr val="tx1">
                    <a:lumMod val="95000"/>
                    <a:lumOff val="5000"/>
                  </a:schemeClr>
                </a:solidFill>
                <a:sym typeface="Wingdings" pitchFamily="2" charset="2"/>
              </a:rPr>
              <a:t>一折：张驴儿父子逼婚，窦娥据理拒婚。</a:t>
            </a:r>
          </a:p>
          <a:p>
            <a:pPr eaLnBrk="1" hangingPunct="1">
              <a:buFontTx/>
              <a:buNone/>
              <a:defRPr/>
            </a:pPr>
            <a:r>
              <a:rPr lang="zh-CN" altLang="en-US" sz="2800" b="1" smtClean="0">
                <a:solidFill>
                  <a:schemeClr val="tx1">
                    <a:lumMod val="95000"/>
                    <a:lumOff val="5000"/>
                  </a:schemeClr>
                </a:solidFill>
                <a:latin typeface="黑体" pitchFamily="49" charset="-122"/>
                <a:ea typeface="黑体" pitchFamily="49" charset="-122"/>
                <a:sym typeface="Wingdings" pitchFamily="2" charset="2"/>
              </a:rPr>
              <a:t>        社会混乱，地痞横行，善良人们受欺凌</a:t>
            </a:r>
          </a:p>
          <a:p>
            <a:pPr eaLnBrk="1" hangingPunct="1">
              <a:buFontTx/>
              <a:buNone/>
              <a:defRPr/>
            </a:pPr>
            <a:endParaRPr lang="zh-CN" altLang="en-US" sz="2800" b="1" smtClean="0">
              <a:solidFill>
                <a:schemeClr val="tx1">
                  <a:lumMod val="95000"/>
                  <a:lumOff val="5000"/>
                </a:schemeClr>
              </a:solidFill>
              <a:sym typeface="Wingdings" pitchFamily="2" charset="2"/>
            </a:endParaRPr>
          </a:p>
          <a:p>
            <a:pPr eaLnBrk="1" hangingPunct="1">
              <a:buFontTx/>
              <a:buNone/>
              <a:defRPr/>
            </a:pPr>
            <a:r>
              <a:rPr lang="zh-CN" altLang="en-US" sz="2800" b="1" smtClean="0">
                <a:solidFill>
                  <a:schemeClr val="tx1">
                    <a:lumMod val="95000"/>
                    <a:lumOff val="5000"/>
                  </a:schemeClr>
                </a:solidFill>
                <a:sym typeface="Wingdings" pitchFamily="2" charset="2"/>
              </a:rPr>
              <a:t>二折：张驴儿弄巧成拙毒死其父，窦娥屈打成招救蔡婆婆。</a:t>
            </a:r>
          </a:p>
          <a:p>
            <a:pPr eaLnBrk="1" hangingPunct="1">
              <a:buFontTx/>
              <a:buNone/>
              <a:defRPr/>
            </a:pPr>
            <a:r>
              <a:rPr lang="zh-CN" altLang="en-US" sz="2800" b="1" smtClean="0">
                <a:solidFill>
                  <a:schemeClr val="tx1">
                    <a:lumMod val="95000"/>
                    <a:lumOff val="5000"/>
                  </a:schemeClr>
                </a:solidFill>
                <a:latin typeface="黑体" pitchFamily="49" charset="-122"/>
                <a:ea typeface="黑体" pitchFamily="49" charset="-122"/>
                <a:sym typeface="Wingdings" pitchFamily="2" charset="2"/>
              </a:rPr>
              <a:t>       以强欺弱，以恶欺善</a:t>
            </a:r>
          </a:p>
          <a:p>
            <a:pPr eaLnBrk="1" hangingPunct="1">
              <a:buFontTx/>
              <a:buNone/>
              <a:defRPr/>
            </a:pPr>
            <a:endParaRPr lang="zh-CN" altLang="en-US" sz="2800" b="1" smtClean="0">
              <a:solidFill>
                <a:schemeClr val="tx1">
                  <a:lumMod val="95000"/>
                  <a:lumOff val="5000"/>
                </a:schemeClr>
              </a:solidFill>
              <a:sym typeface="Wingdings" pitchFamily="2" charset="2"/>
            </a:endParaRPr>
          </a:p>
          <a:p>
            <a:pPr eaLnBrk="1" hangingPunct="1">
              <a:buFontTx/>
              <a:buNone/>
              <a:defRPr/>
            </a:pPr>
            <a:r>
              <a:rPr lang="zh-CN" altLang="en-US" sz="2800" b="1" smtClean="0">
                <a:solidFill>
                  <a:schemeClr val="tx1">
                    <a:lumMod val="95000"/>
                    <a:lumOff val="5000"/>
                  </a:schemeClr>
                </a:solidFill>
                <a:sym typeface="Wingdings" pitchFamily="2" charset="2"/>
              </a:rPr>
              <a:t>三折：窦娥被押赴刑场， 临刑发下三桩誓愿。</a:t>
            </a:r>
          </a:p>
          <a:p>
            <a:pPr eaLnBrk="1" hangingPunct="1">
              <a:buFontTx/>
              <a:buNone/>
              <a:defRPr/>
            </a:pPr>
            <a:r>
              <a:rPr lang="zh-CN" altLang="en-US" sz="2800" b="1" smtClean="0">
                <a:solidFill>
                  <a:schemeClr val="tx1">
                    <a:lumMod val="95000"/>
                    <a:lumOff val="5000"/>
                  </a:schemeClr>
                </a:solidFill>
                <a:latin typeface="黑体" pitchFamily="49" charset="-122"/>
                <a:ea typeface="黑体" pitchFamily="49" charset="-122"/>
                <a:sym typeface="Wingdings" pitchFamily="2" charset="2"/>
              </a:rPr>
              <a:t>       社会黑暗、官吏昏聩，百姓有口难言。</a:t>
            </a:r>
          </a:p>
        </p:txBody>
      </p:sp>
    </p:spTree>
    <p:extLst>
      <p:ext uri="{BB962C8B-B14F-4D97-AF65-F5344CB8AC3E}">
        <p14:creationId xmlns:p14="http://schemas.microsoft.com/office/powerpoint/2010/main" val="148540768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6626">
                                            <p:txEl>
                                              <p:pRg st="0" end="0"/>
                                            </p:txEl>
                                          </p:spTgt>
                                        </p:tgtEl>
                                        <p:attrNameLst>
                                          <p:attrName>style.visibility</p:attrName>
                                        </p:attrNameLst>
                                      </p:cBhvr>
                                      <p:to>
                                        <p:strVal val="visible"/>
                                      </p:to>
                                    </p:set>
                                    <p:anim calcmode="lin" valueType="num">
                                      <p:cBhvr additive="base">
                                        <p:cTn id="7" dur="500" fill="hold"/>
                                        <p:tgtEl>
                                          <p:spTgt spid="266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6626">
                                            <p:txEl>
                                              <p:pRg st="3" end="3"/>
                                            </p:txEl>
                                          </p:spTgt>
                                        </p:tgtEl>
                                        <p:attrNameLst>
                                          <p:attrName>style.visibility</p:attrName>
                                        </p:attrNameLst>
                                      </p:cBhvr>
                                      <p:to>
                                        <p:strVal val="visible"/>
                                      </p:to>
                                    </p:set>
                                    <p:anim calcmode="lin" valueType="num">
                                      <p:cBhvr additive="base">
                                        <p:cTn id="13" dur="500" fill="hold"/>
                                        <p:tgtEl>
                                          <p:spTgt spid="26626">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26626">
                                            <p:txEl>
                                              <p:pRg st="6" end="6"/>
                                            </p:txEl>
                                          </p:spTgt>
                                        </p:tgtEl>
                                        <p:attrNameLst>
                                          <p:attrName>style.visibility</p:attrName>
                                        </p:attrNameLst>
                                      </p:cBhvr>
                                      <p:to>
                                        <p:strVal val="visible"/>
                                      </p:to>
                                    </p:set>
                                    <p:anim calcmode="lin" valueType="num">
                                      <p:cBhvr additive="base">
                                        <p:cTn id="19" dur="500" fill="hold"/>
                                        <p:tgtEl>
                                          <p:spTgt spid="26626">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6626">
                                            <p:txEl>
                                              <p:pRg st="9" end="9"/>
                                            </p:txEl>
                                          </p:spTgt>
                                        </p:tgtEl>
                                        <p:attrNameLst>
                                          <p:attrName>style.visibility</p:attrName>
                                        </p:attrNameLst>
                                      </p:cBhvr>
                                      <p:to>
                                        <p:strVal val="visible"/>
                                      </p:to>
                                    </p:set>
                                    <p:anim calcmode="lin" valueType="num">
                                      <p:cBhvr additive="base">
                                        <p:cTn id="25" dur="500" fill="hold"/>
                                        <p:tgtEl>
                                          <p:spTgt spid="26626">
                                            <p:txEl>
                                              <p:pRg st="9" end="9"/>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26626">
                                            <p:txEl>
                                              <p:pRg st="1" end="1"/>
                                            </p:txEl>
                                          </p:spTgt>
                                        </p:tgtEl>
                                        <p:attrNameLst>
                                          <p:attrName>style.visibility</p:attrName>
                                        </p:attrNameLst>
                                      </p:cBhvr>
                                      <p:to>
                                        <p:strVal val="visible"/>
                                      </p:to>
                                    </p:set>
                                    <p:anim calcmode="lin" valueType="num">
                                      <p:cBhvr additive="base">
                                        <p:cTn id="31" dur="500" fill="hold"/>
                                        <p:tgtEl>
                                          <p:spTgt spid="26626">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6626">
                                            <p:txEl>
                                              <p:pRg st="4" end="4"/>
                                            </p:txEl>
                                          </p:spTgt>
                                        </p:tgtEl>
                                        <p:attrNameLst>
                                          <p:attrName>style.visibility</p:attrName>
                                        </p:attrNameLst>
                                      </p:cBhvr>
                                      <p:to>
                                        <p:strVal val="visible"/>
                                      </p:to>
                                    </p:set>
                                    <p:anim calcmode="lin" valueType="num">
                                      <p:cBhvr additive="base">
                                        <p:cTn id="37" dur="500" fill="hold"/>
                                        <p:tgtEl>
                                          <p:spTgt spid="26626">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6626">
                                            <p:txEl>
                                              <p:pRg st="7" end="7"/>
                                            </p:txEl>
                                          </p:spTgt>
                                        </p:tgtEl>
                                        <p:attrNameLst>
                                          <p:attrName>style.visibility</p:attrName>
                                        </p:attrNameLst>
                                      </p:cBhvr>
                                      <p:to>
                                        <p:strVal val="visible"/>
                                      </p:to>
                                    </p:set>
                                    <p:anim calcmode="lin" valueType="num">
                                      <p:cBhvr additive="base">
                                        <p:cTn id="43" dur="500" fill="hold"/>
                                        <p:tgtEl>
                                          <p:spTgt spid="26626">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6626">
                                            <p:txEl>
                                              <p:pRg st="10" end="10"/>
                                            </p:txEl>
                                          </p:spTgt>
                                        </p:tgtEl>
                                        <p:attrNameLst>
                                          <p:attrName>style.visibility</p:attrName>
                                        </p:attrNameLst>
                                      </p:cBhvr>
                                      <p:to>
                                        <p:strVal val="visible"/>
                                      </p:to>
                                    </p:set>
                                    <p:anim calcmode="lin" valueType="num">
                                      <p:cBhvr additive="base">
                                        <p:cTn id="49" dur="500" fill="hold"/>
                                        <p:tgtEl>
                                          <p:spTgt spid="26626">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2"/>
          <p:cNvSpPr>
            <a:spLocks noGrp="1" noChangeArrowheads="1"/>
          </p:cNvSpPr>
          <p:nvPr>
            <p:ph type="body" idx="1"/>
          </p:nvPr>
        </p:nvSpPr>
        <p:spPr>
          <a:xfrm>
            <a:off x="457200" y="620713"/>
            <a:ext cx="8435975" cy="5976937"/>
          </a:xfrm>
        </p:spPr>
        <p:txBody>
          <a:bodyPr/>
          <a:lstStyle/>
          <a:p>
            <a:pPr eaLnBrk="1" hangingPunct="1">
              <a:defRPr/>
            </a:pPr>
            <a:r>
              <a:rPr lang="zh-CN" altLang="en-US" b="1" smtClean="0"/>
              <a:t>赏析第三折</a:t>
            </a:r>
          </a:p>
          <a:p>
            <a:pPr eaLnBrk="1" hangingPunct="1">
              <a:buFontTx/>
              <a:buNone/>
              <a:defRPr/>
            </a:pPr>
            <a:endParaRPr lang="zh-CN" altLang="en-US" b="1" smtClean="0"/>
          </a:p>
          <a:p>
            <a:pPr eaLnBrk="1" hangingPunct="1">
              <a:buFontTx/>
              <a:buNone/>
              <a:defRPr/>
            </a:pPr>
            <a:r>
              <a:rPr lang="zh-CN" altLang="en-US" b="1" smtClean="0"/>
              <a:t>第</a:t>
            </a:r>
            <a:r>
              <a:rPr lang="en-US" altLang="zh-CN" b="1" smtClean="0"/>
              <a:t>1</a:t>
            </a:r>
            <a:r>
              <a:rPr lang="zh-CN" altLang="en-US" b="1" smtClean="0"/>
              <a:t>部分是［端正好］［滚绣球］两个曲牌，</a:t>
            </a:r>
          </a:p>
          <a:p>
            <a:pPr eaLnBrk="1" hangingPunct="1">
              <a:buFontTx/>
              <a:buNone/>
              <a:defRPr/>
            </a:pPr>
            <a:r>
              <a:rPr lang="zh-CN" altLang="en-US" b="1" smtClean="0"/>
              <a:t>                </a:t>
            </a:r>
            <a:r>
              <a:rPr lang="zh-CN" altLang="en-US" b="1" smtClean="0">
                <a:solidFill>
                  <a:schemeClr val="tx1">
                    <a:lumMod val="95000"/>
                    <a:lumOff val="5000"/>
                  </a:schemeClr>
                </a:solidFill>
              </a:rPr>
              <a:t>写窦娥指斥天地鬼神。</a:t>
            </a:r>
          </a:p>
          <a:p>
            <a:pPr eaLnBrk="1" hangingPunct="1">
              <a:buFontTx/>
              <a:buNone/>
              <a:defRPr/>
            </a:pPr>
            <a:endParaRPr lang="zh-CN" altLang="en-US" b="1" smtClean="0">
              <a:solidFill>
                <a:srgbClr val="FF0000"/>
              </a:solidFill>
            </a:endParaRPr>
          </a:p>
          <a:p>
            <a:pPr eaLnBrk="1" hangingPunct="1">
              <a:buFontTx/>
              <a:buNone/>
              <a:defRPr/>
            </a:pPr>
            <a:r>
              <a:rPr lang="zh-CN" altLang="en-US" b="1" smtClean="0"/>
              <a:t>第</a:t>
            </a:r>
            <a:r>
              <a:rPr lang="en-US" altLang="zh-CN" b="1" smtClean="0"/>
              <a:t>2</a:t>
            </a:r>
            <a:r>
              <a:rPr lang="zh-CN" altLang="en-US" b="1" smtClean="0"/>
              <a:t>部分是</a:t>
            </a:r>
            <a:r>
              <a:rPr lang="en-US" altLang="zh-CN" b="1" smtClean="0"/>
              <a:t>[</a:t>
            </a:r>
            <a:r>
              <a:rPr lang="zh-CN" altLang="en-US" b="1" smtClean="0"/>
              <a:t>倘秀才</a:t>
            </a:r>
            <a:r>
              <a:rPr lang="en-US" altLang="zh-CN" b="1" smtClean="0"/>
              <a:t>]</a:t>
            </a:r>
            <a:r>
              <a:rPr lang="zh-CN" altLang="en-US" b="1" smtClean="0"/>
              <a:t>至［鲍老儿］四个曲牌，</a:t>
            </a:r>
          </a:p>
          <a:p>
            <a:pPr eaLnBrk="1" hangingPunct="1">
              <a:buFontTx/>
              <a:buNone/>
              <a:defRPr/>
            </a:pPr>
            <a:r>
              <a:rPr lang="zh-CN" altLang="en-US" b="1" smtClean="0"/>
              <a:t>               </a:t>
            </a:r>
            <a:r>
              <a:rPr lang="zh-CN" altLang="en-US" b="1" smtClean="0">
                <a:solidFill>
                  <a:schemeClr val="tx1">
                    <a:lumMod val="95000"/>
                    <a:lumOff val="5000"/>
                  </a:schemeClr>
                </a:solidFill>
              </a:rPr>
              <a:t>写窦娥诀别婆婆。</a:t>
            </a:r>
          </a:p>
          <a:p>
            <a:pPr eaLnBrk="1" hangingPunct="1">
              <a:buFontTx/>
              <a:buNone/>
              <a:defRPr/>
            </a:pPr>
            <a:endParaRPr lang="zh-CN" altLang="en-US" b="1" smtClean="0">
              <a:solidFill>
                <a:srgbClr val="FF0000"/>
              </a:solidFill>
            </a:endParaRPr>
          </a:p>
          <a:p>
            <a:pPr eaLnBrk="1" hangingPunct="1">
              <a:buFontTx/>
              <a:buNone/>
              <a:defRPr/>
            </a:pPr>
            <a:r>
              <a:rPr lang="zh-CN" altLang="en-US" b="1" smtClean="0"/>
              <a:t>第</a:t>
            </a:r>
            <a:r>
              <a:rPr lang="en-US" altLang="zh-CN" b="1" smtClean="0"/>
              <a:t>3</a:t>
            </a:r>
            <a:r>
              <a:rPr lang="zh-CN" altLang="en-US" b="1" smtClean="0"/>
              <a:t>部分是</a:t>
            </a:r>
            <a:r>
              <a:rPr lang="en-US" altLang="zh-CN" b="1" smtClean="0"/>
              <a:t>[</a:t>
            </a:r>
            <a:r>
              <a:rPr lang="zh-CN" altLang="en-US" b="1" smtClean="0"/>
              <a:t>耍孩儿</a:t>
            </a:r>
            <a:r>
              <a:rPr lang="en-US" altLang="zh-CN" b="1" smtClean="0"/>
              <a:t>]</a:t>
            </a:r>
            <a:r>
              <a:rPr lang="zh-CN" altLang="en-US" b="1" smtClean="0"/>
              <a:t>至［煞尾］四个曲牌。</a:t>
            </a:r>
          </a:p>
          <a:p>
            <a:pPr eaLnBrk="1" hangingPunct="1">
              <a:buFontTx/>
              <a:buNone/>
              <a:defRPr/>
            </a:pPr>
            <a:r>
              <a:rPr lang="zh-CN" altLang="en-US" b="1" smtClean="0">
                <a:solidFill>
                  <a:schemeClr val="tx1">
                    <a:lumMod val="95000"/>
                    <a:lumOff val="5000"/>
                  </a:schemeClr>
                </a:solidFill>
              </a:rPr>
              <a:t>              写窦娥发下三桩誓愿。</a:t>
            </a:r>
          </a:p>
        </p:txBody>
      </p:sp>
    </p:spTree>
    <p:extLst>
      <p:ext uri="{BB962C8B-B14F-4D97-AF65-F5344CB8AC3E}">
        <p14:creationId xmlns:p14="http://schemas.microsoft.com/office/powerpoint/2010/main" val="757431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5" presetClass="entr" presetSubtype="0" fill="hold" nodeType="clickEffect">
                                  <p:stCondLst>
                                    <p:cond delay="0"/>
                                  </p:stCondLst>
                                  <p:childTnLst>
                                    <p:set>
                                      <p:cBhvr>
                                        <p:cTn id="6" dur="1" fill="hold">
                                          <p:stCondLst>
                                            <p:cond delay="0"/>
                                          </p:stCondLst>
                                        </p:cTn>
                                        <p:tgtEl>
                                          <p:spTgt spid="27650">
                                            <p:txEl>
                                              <p:pRg st="2" end="2"/>
                                            </p:txEl>
                                          </p:spTgt>
                                        </p:tgtEl>
                                        <p:attrNameLst>
                                          <p:attrName>style.visibility</p:attrName>
                                        </p:attrNameLst>
                                      </p:cBhvr>
                                      <p:to>
                                        <p:strVal val="visible"/>
                                      </p:to>
                                    </p:set>
                                    <p:anim calcmode="lin" valueType="num">
                                      <p:cBhvr>
                                        <p:cTn id="7" dur="500" decel="50000" fill="hold">
                                          <p:stCondLst>
                                            <p:cond delay="0"/>
                                          </p:stCondLst>
                                        </p:cTn>
                                        <p:tgtEl>
                                          <p:spTgt spid="27650">
                                            <p:txEl>
                                              <p:pRg st="2" end="2"/>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7650">
                                            <p:txEl>
                                              <p:pRg st="2" end="2"/>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7650">
                                            <p:txEl>
                                              <p:pRg st="2" end="2"/>
                                            </p:txEl>
                                          </p:spTgt>
                                        </p:tgtEl>
                                        <p:attrNameLst>
                                          <p:attrName>ppt_w</p:attrName>
                                        </p:attrNameLst>
                                      </p:cBhvr>
                                      <p:tavLst>
                                        <p:tav tm="0">
                                          <p:val>
                                            <p:strVal val="#ppt_w*.05"/>
                                          </p:val>
                                        </p:tav>
                                        <p:tav tm="100000">
                                          <p:val>
                                            <p:strVal val="#ppt_w"/>
                                          </p:val>
                                        </p:tav>
                                      </p:tavLst>
                                    </p:anim>
                                    <p:anim calcmode="lin" valueType="num">
                                      <p:cBhvr>
                                        <p:cTn id="10" dur="1000" fill="hold"/>
                                        <p:tgtEl>
                                          <p:spTgt spid="27650">
                                            <p:txEl>
                                              <p:pRg st="2" end="2"/>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7650">
                                            <p:txEl>
                                              <p:pRg st="2" end="2"/>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7650">
                                            <p:txEl>
                                              <p:pRg st="2" end="2"/>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7650">
                                            <p:txEl>
                                              <p:pRg st="2" end="2"/>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7650">
                                            <p:txEl>
                                              <p:pRg st="2" end="2"/>
                                            </p:txEl>
                                          </p:spTgt>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6" presetClass="entr" presetSubtype="0" fill="hold" nodeType="clickEffect">
                                  <p:stCondLst>
                                    <p:cond delay="0"/>
                                  </p:stCondLst>
                                  <p:childTnLst>
                                    <p:set>
                                      <p:cBhvr>
                                        <p:cTn id="18" dur="1" fill="hold">
                                          <p:stCondLst>
                                            <p:cond delay="0"/>
                                          </p:stCondLst>
                                        </p:cTn>
                                        <p:tgtEl>
                                          <p:spTgt spid="27650">
                                            <p:txEl>
                                              <p:pRg st="3" end="3"/>
                                            </p:txEl>
                                          </p:spTgt>
                                        </p:tgtEl>
                                        <p:attrNameLst>
                                          <p:attrName>style.visibility</p:attrName>
                                        </p:attrNameLst>
                                      </p:cBhvr>
                                      <p:to>
                                        <p:strVal val="visible"/>
                                      </p:to>
                                    </p:set>
                                    <p:animEffect transition="in" filter="wipe(down)">
                                      <p:cBhvr>
                                        <p:cTn id="19" dur="580">
                                          <p:stCondLst>
                                            <p:cond delay="0"/>
                                          </p:stCondLst>
                                        </p:cTn>
                                        <p:tgtEl>
                                          <p:spTgt spid="27650">
                                            <p:txEl>
                                              <p:pRg st="3" end="3"/>
                                            </p:txEl>
                                          </p:spTgt>
                                        </p:tgtEl>
                                      </p:cBhvr>
                                    </p:animEffect>
                                    <p:anim calcmode="lin" valueType="num">
                                      <p:cBhvr>
                                        <p:cTn id="20" dur="1822" tmFilter="0,0; 0.14,0.36; 0.43,0.73; 0.71,0.91; 1.0,1.0">
                                          <p:stCondLst>
                                            <p:cond delay="0"/>
                                          </p:stCondLst>
                                        </p:cTn>
                                        <p:tgtEl>
                                          <p:spTgt spid="27650">
                                            <p:txEl>
                                              <p:pRg st="3" end="3"/>
                                            </p:txEl>
                                          </p:spTgt>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27650">
                                            <p:txEl>
                                              <p:pRg st="3" end="3"/>
                                            </p:txEl>
                                          </p:spTgt>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27650">
                                            <p:txEl>
                                              <p:pRg st="3" end="3"/>
                                            </p:txEl>
                                          </p:spTgt>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27650">
                                            <p:txEl>
                                              <p:pRg st="3" end="3"/>
                                            </p:txEl>
                                          </p:spTgt>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27650">
                                            <p:txEl>
                                              <p:pRg st="3" end="3"/>
                                            </p:txEl>
                                          </p:spTgt>
                                        </p:tgtEl>
                                        <p:attrNameLst>
                                          <p:attrName>ppt_y</p:attrName>
                                        </p:attrNameLst>
                                      </p:cBhvr>
                                      <p:tavLst>
                                        <p:tav tm="0" fmla="#ppt_y-sin(pi*$)/81">
                                          <p:val>
                                            <p:fltVal val="0"/>
                                          </p:val>
                                        </p:tav>
                                        <p:tav tm="100000">
                                          <p:val>
                                            <p:fltVal val="1"/>
                                          </p:val>
                                        </p:tav>
                                      </p:tavLst>
                                    </p:anim>
                                    <p:animScale>
                                      <p:cBhvr>
                                        <p:cTn id="25" dur="26">
                                          <p:stCondLst>
                                            <p:cond delay="650"/>
                                          </p:stCondLst>
                                        </p:cTn>
                                        <p:tgtEl>
                                          <p:spTgt spid="27650">
                                            <p:txEl>
                                              <p:pRg st="3" end="3"/>
                                            </p:txEl>
                                          </p:spTgt>
                                        </p:tgtEl>
                                      </p:cBhvr>
                                      <p:to x="100000" y="60000"/>
                                    </p:animScale>
                                    <p:animScale>
                                      <p:cBhvr>
                                        <p:cTn id="26" dur="166" decel="50000">
                                          <p:stCondLst>
                                            <p:cond delay="676"/>
                                          </p:stCondLst>
                                        </p:cTn>
                                        <p:tgtEl>
                                          <p:spTgt spid="27650">
                                            <p:txEl>
                                              <p:pRg st="3" end="3"/>
                                            </p:txEl>
                                          </p:spTgt>
                                        </p:tgtEl>
                                      </p:cBhvr>
                                      <p:to x="100000" y="100000"/>
                                    </p:animScale>
                                    <p:animScale>
                                      <p:cBhvr>
                                        <p:cTn id="27" dur="26">
                                          <p:stCondLst>
                                            <p:cond delay="1312"/>
                                          </p:stCondLst>
                                        </p:cTn>
                                        <p:tgtEl>
                                          <p:spTgt spid="27650">
                                            <p:txEl>
                                              <p:pRg st="3" end="3"/>
                                            </p:txEl>
                                          </p:spTgt>
                                        </p:tgtEl>
                                      </p:cBhvr>
                                      <p:to x="100000" y="80000"/>
                                    </p:animScale>
                                    <p:animScale>
                                      <p:cBhvr>
                                        <p:cTn id="28" dur="166" decel="50000">
                                          <p:stCondLst>
                                            <p:cond delay="1338"/>
                                          </p:stCondLst>
                                        </p:cTn>
                                        <p:tgtEl>
                                          <p:spTgt spid="27650">
                                            <p:txEl>
                                              <p:pRg st="3" end="3"/>
                                            </p:txEl>
                                          </p:spTgt>
                                        </p:tgtEl>
                                      </p:cBhvr>
                                      <p:to x="100000" y="100000"/>
                                    </p:animScale>
                                    <p:animScale>
                                      <p:cBhvr>
                                        <p:cTn id="29" dur="26">
                                          <p:stCondLst>
                                            <p:cond delay="1642"/>
                                          </p:stCondLst>
                                        </p:cTn>
                                        <p:tgtEl>
                                          <p:spTgt spid="27650">
                                            <p:txEl>
                                              <p:pRg st="3" end="3"/>
                                            </p:txEl>
                                          </p:spTgt>
                                        </p:tgtEl>
                                      </p:cBhvr>
                                      <p:to x="100000" y="90000"/>
                                    </p:animScale>
                                    <p:animScale>
                                      <p:cBhvr>
                                        <p:cTn id="30" dur="166" decel="50000">
                                          <p:stCondLst>
                                            <p:cond delay="1668"/>
                                          </p:stCondLst>
                                        </p:cTn>
                                        <p:tgtEl>
                                          <p:spTgt spid="27650">
                                            <p:txEl>
                                              <p:pRg st="3" end="3"/>
                                            </p:txEl>
                                          </p:spTgt>
                                        </p:tgtEl>
                                      </p:cBhvr>
                                      <p:to x="100000" y="100000"/>
                                    </p:animScale>
                                    <p:animScale>
                                      <p:cBhvr>
                                        <p:cTn id="31" dur="26">
                                          <p:stCondLst>
                                            <p:cond delay="1808"/>
                                          </p:stCondLst>
                                        </p:cTn>
                                        <p:tgtEl>
                                          <p:spTgt spid="27650">
                                            <p:txEl>
                                              <p:pRg st="3" end="3"/>
                                            </p:txEl>
                                          </p:spTgt>
                                        </p:tgtEl>
                                      </p:cBhvr>
                                      <p:to x="100000" y="95000"/>
                                    </p:animScale>
                                    <p:animScale>
                                      <p:cBhvr>
                                        <p:cTn id="32" dur="166" decel="50000">
                                          <p:stCondLst>
                                            <p:cond delay="1834"/>
                                          </p:stCondLst>
                                        </p:cTn>
                                        <p:tgtEl>
                                          <p:spTgt spid="27650">
                                            <p:txEl>
                                              <p:pRg st="3" end="3"/>
                                            </p:txEl>
                                          </p:spTgt>
                                        </p:tgtEl>
                                      </p:cBhvr>
                                      <p:to x="100000" y="100000"/>
                                    </p:animScale>
                                  </p:childTnLst>
                                </p:cTn>
                              </p:par>
                            </p:childTnLst>
                          </p:cTn>
                        </p:par>
                      </p:childTnLst>
                    </p:cTn>
                  </p:par>
                  <p:par>
                    <p:cTn id="33" fill="hold" nodeType="clickPar">
                      <p:stCondLst>
                        <p:cond delay="indefinite"/>
                      </p:stCondLst>
                      <p:childTnLst>
                        <p:par>
                          <p:cTn id="34" fill="hold" nodeType="afterGroup">
                            <p:stCondLst>
                              <p:cond delay="0"/>
                            </p:stCondLst>
                            <p:childTnLst>
                              <p:par>
                                <p:cTn id="35" presetID="25" presetClass="entr" presetSubtype="0" fill="hold" nodeType="clickEffect">
                                  <p:stCondLst>
                                    <p:cond delay="0"/>
                                  </p:stCondLst>
                                  <p:childTnLst>
                                    <p:set>
                                      <p:cBhvr>
                                        <p:cTn id="36" dur="1" fill="hold">
                                          <p:stCondLst>
                                            <p:cond delay="0"/>
                                          </p:stCondLst>
                                        </p:cTn>
                                        <p:tgtEl>
                                          <p:spTgt spid="27650">
                                            <p:txEl>
                                              <p:pRg st="5" end="5"/>
                                            </p:txEl>
                                          </p:spTgt>
                                        </p:tgtEl>
                                        <p:attrNameLst>
                                          <p:attrName>style.visibility</p:attrName>
                                        </p:attrNameLst>
                                      </p:cBhvr>
                                      <p:to>
                                        <p:strVal val="visible"/>
                                      </p:to>
                                    </p:set>
                                    <p:anim calcmode="lin" valueType="num">
                                      <p:cBhvr>
                                        <p:cTn id="37" dur="500" decel="50000" fill="hold">
                                          <p:stCondLst>
                                            <p:cond delay="0"/>
                                          </p:stCondLst>
                                        </p:cTn>
                                        <p:tgtEl>
                                          <p:spTgt spid="27650">
                                            <p:txEl>
                                              <p:pRg st="5" end="5"/>
                                            </p:txEl>
                                          </p:spTgt>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7650">
                                            <p:txEl>
                                              <p:pRg st="5" end="5"/>
                                            </p:txEl>
                                          </p:spTgt>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7650">
                                            <p:txEl>
                                              <p:pRg st="5" end="5"/>
                                            </p:txEl>
                                          </p:spTgt>
                                        </p:tgtEl>
                                        <p:attrNameLst>
                                          <p:attrName>ppt_w</p:attrName>
                                        </p:attrNameLst>
                                      </p:cBhvr>
                                      <p:tavLst>
                                        <p:tav tm="0">
                                          <p:val>
                                            <p:strVal val="#ppt_w*.05"/>
                                          </p:val>
                                        </p:tav>
                                        <p:tav tm="100000">
                                          <p:val>
                                            <p:strVal val="#ppt_w"/>
                                          </p:val>
                                        </p:tav>
                                      </p:tavLst>
                                    </p:anim>
                                    <p:anim calcmode="lin" valueType="num">
                                      <p:cBhvr>
                                        <p:cTn id="40" dur="1000" fill="hold"/>
                                        <p:tgtEl>
                                          <p:spTgt spid="27650">
                                            <p:txEl>
                                              <p:pRg st="5" end="5"/>
                                            </p:txEl>
                                          </p:spTgt>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7650">
                                            <p:txEl>
                                              <p:pRg st="5" end="5"/>
                                            </p:txEl>
                                          </p:spTgt>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7650">
                                            <p:txEl>
                                              <p:pRg st="5" end="5"/>
                                            </p:txEl>
                                          </p:spTgt>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7650">
                                            <p:txEl>
                                              <p:pRg st="5" end="5"/>
                                            </p:txEl>
                                          </p:spTgt>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27650">
                                            <p:txEl>
                                              <p:pRg st="5" end="5"/>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26" presetClass="entr" presetSubtype="0" fill="hold" nodeType="clickEffect">
                                  <p:stCondLst>
                                    <p:cond delay="0"/>
                                  </p:stCondLst>
                                  <p:childTnLst>
                                    <p:set>
                                      <p:cBhvr>
                                        <p:cTn id="48" dur="1" fill="hold">
                                          <p:stCondLst>
                                            <p:cond delay="0"/>
                                          </p:stCondLst>
                                        </p:cTn>
                                        <p:tgtEl>
                                          <p:spTgt spid="27650">
                                            <p:txEl>
                                              <p:pRg st="6" end="6"/>
                                            </p:txEl>
                                          </p:spTgt>
                                        </p:tgtEl>
                                        <p:attrNameLst>
                                          <p:attrName>style.visibility</p:attrName>
                                        </p:attrNameLst>
                                      </p:cBhvr>
                                      <p:to>
                                        <p:strVal val="visible"/>
                                      </p:to>
                                    </p:set>
                                    <p:animEffect transition="in" filter="wipe(down)">
                                      <p:cBhvr>
                                        <p:cTn id="49" dur="580">
                                          <p:stCondLst>
                                            <p:cond delay="0"/>
                                          </p:stCondLst>
                                        </p:cTn>
                                        <p:tgtEl>
                                          <p:spTgt spid="27650">
                                            <p:txEl>
                                              <p:pRg st="6" end="6"/>
                                            </p:txEl>
                                          </p:spTgt>
                                        </p:tgtEl>
                                      </p:cBhvr>
                                    </p:animEffect>
                                    <p:anim calcmode="lin" valueType="num">
                                      <p:cBhvr>
                                        <p:cTn id="50" dur="1822" tmFilter="0,0; 0.14,0.36; 0.43,0.73; 0.71,0.91; 1.0,1.0">
                                          <p:stCondLst>
                                            <p:cond delay="0"/>
                                          </p:stCondLst>
                                        </p:cTn>
                                        <p:tgtEl>
                                          <p:spTgt spid="27650">
                                            <p:txEl>
                                              <p:pRg st="6" end="6"/>
                                            </p:txEl>
                                          </p:spTgt>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7650">
                                            <p:txEl>
                                              <p:pRg st="6" end="6"/>
                                            </p:txEl>
                                          </p:spTgt>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7650">
                                            <p:txEl>
                                              <p:pRg st="6" end="6"/>
                                            </p:txEl>
                                          </p:spTgt>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7650">
                                            <p:txEl>
                                              <p:pRg st="6" end="6"/>
                                            </p:txEl>
                                          </p:spTgt>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7650">
                                            <p:txEl>
                                              <p:pRg st="6" end="6"/>
                                            </p:txEl>
                                          </p:spTgt>
                                        </p:tgtEl>
                                        <p:attrNameLst>
                                          <p:attrName>ppt_y</p:attrName>
                                        </p:attrNameLst>
                                      </p:cBhvr>
                                      <p:tavLst>
                                        <p:tav tm="0" fmla="#ppt_y-sin(pi*$)/81">
                                          <p:val>
                                            <p:fltVal val="0"/>
                                          </p:val>
                                        </p:tav>
                                        <p:tav tm="100000">
                                          <p:val>
                                            <p:fltVal val="1"/>
                                          </p:val>
                                        </p:tav>
                                      </p:tavLst>
                                    </p:anim>
                                    <p:animScale>
                                      <p:cBhvr>
                                        <p:cTn id="55" dur="26">
                                          <p:stCondLst>
                                            <p:cond delay="650"/>
                                          </p:stCondLst>
                                        </p:cTn>
                                        <p:tgtEl>
                                          <p:spTgt spid="27650">
                                            <p:txEl>
                                              <p:pRg st="6" end="6"/>
                                            </p:txEl>
                                          </p:spTgt>
                                        </p:tgtEl>
                                      </p:cBhvr>
                                      <p:to x="100000" y="60000"/>
                                    </p:animScale>
                                    <p:animScale>
                                      <p:cBhvr>
                                        <p:cTn id="56" dur="166" decel="50000">
                                          <p:stCondLst>
                                            <p:cond delay="676"/>
                                          </p:stCondLst>
                                        </p:cTn>
                                        <p:tgtEl>
                                          <p:spTgt spid="27650">
                                            <p:txEl>
                                              <p:pRg st="6" end="6"/>
                                            </p:txEl>
                                          </p:spTgt>
                                        </p:tgtEl>
                                      </p:cBhvr>
                                      <p:to x="100000" y="100000"/>
                                    </p:animScale>
                                    <p:animScale>
                                      <p:cBhvr>
                                        <p:cTn id="57" dur="26">
                                          <p:stCondLst>
                                            <p:cond delay="1312"/>
                                          </p:stCondLst>
                                        </p:cTn>
                                        <p:tgtEl>
                                          <p:spTgt spid="27650">
                                            <p:txEl>
                                              <p:pRg st="6" end="6"/>
                                            </p:txEl>
                                          </p:spTgt>
                                        </p:tgtEl>
                                      </p:cBhvr>
                                      <p:to x="100000" y="80000"/>
                                    </p:animScale>
                                    <p:animScale>
                                      <p:cBhvr>
                                        <p:cTn id="58" dur="166" decel="50000">
                                          <p:stCondLst>
                                            <p:cond delay="1338"/>
                                          </p:stCondLst>
                                        </p:cTn>
                                        <p:tgtEl>
                                          <p:spTgt spid="27650">
                                            <p:txEl>
                                              <p:pRg st="6" end="6"/>
                                            </p:txEl>
                                          </p:spTgt>
                                        </p:tgtEl>
                                      </p:cBhvr>
                                      <p:to x="100000" y="100000"/>
                                    </p:animScale>
                                    <p:animScale>
                                      <p:cBhvr>
                                        <p:cTn id="59" dur="26">
                                          <p:stCondLst>
                                            <p:cond delay="1642"/>
                                          </p:stCondLst>
                                        </p:cTn>
                                        <p:tgtEl>
                                          <p:spTgt spid="27650">
                                            <p:txEl>
                                              <p:pRg st="6" end="6"/>
                                            </p:txEl>
                                          </p:spTgt>
                                        </p:tgtEl>
                                      </p:cBhvr>
                                      <p:to x="100000" y="90000"/>
                                    </p:animScale>
                                    <p:animScale>
                                      <p:cBhvr>
                                        <p:cTn id="60" dur="166" decel="50000">
                                          <p:stCondLst>
                                            <p:cond delay="1668"/>
                                          </p:stCondLst>
                                        </p:cTn>
                                        <p:tgtEl>
                                          <p:spTgt spid="27650">
                                            <p:txEl>
                                              <p:pRg st="6" end="6"/>
                                            </p:txEl>
                                          </p:spTgt>
                                        </p:tgtEl>
                                      </p:cBhvr>
                                      <p:to x="100000" y="100000"/>
                                    </p:animScale>
                                    <p:animScale>
                                      <p:cBhvr>
                                        <p:cTn id="61" dur="26">
                                          <p:stCondLst>
                                            <p:cond delay="1808"/>
                                          </p:stCondLst>
                                        </p:cTn>
                                        <p:tgtEl>
                                          <p:spTgt spid="27650">
                                            <p:txEl>
                                              <p:pRg st="6" end="6"/>
                                            </p:txEl>
                                          </p:spTgt>
                                        </p:tgtEl>
                                      </p:cBhvr>
                                      <p:to x="100000" y="95000"/>
                                    </p:animScale>
                                    <p:animScale>
                                      <p:cBhvr>
                                        <p:cTn id="62" dur="166" decel="50000">
                                          <p:stCondLst>
                                            <p:cond delay="1834"/>
                                          </p:stCondLst>
                                        </p:cTn>
                                        <p:tgtEl>
                                          <p:spTgt spid="27650">
                                            <p:txEl>
                                              <p:pRg st="6" end="6"/>
                                            </p:txEl>
                                          </p:spTgt>
                                        </p:tgtEl>
                                      </p:cBhvr>
                                      <p:to x="100000" y="100000"/>
                                    </p:animScale>
                                  </p:childTnLst>
                                </p:cTn>
                              </p:par>
                            </p:childTnLst>
                          </p:cTn>
                        </p:par>
                      </p:childTnLst>
                    </p:cTn>
                  </p:par>
                  <p:par>
                    <p:cTn id="63" fill="hold" nodeType="clickPar">
                      <p:stCondLst>
                        <p:cond delay="indefinite"/>
                      </p:stCondLst>
                      <p:childTnLst>
                        <p:par>
                          <p:cTn id="64" fill="hold" nodeType="afterGroup">
                            <p:stCondLst>
                              <p:cond delay="0"/>
                            </p:stCondLst>
                            <p:childTnLst>
                              <p:par>
                                <p:cTn id="65" presetID="26" presetClass="entr" presetSubtype="0" fill="hold" nodeType="clickEffect">
                                  <p:stCondLst>
                                    <p:cond delay="0"/>
                                  </p:stCondLst>
                                  <p:childTnLst>
                                    <p:set>
                                      <p:cBhvr>
                                        <p:cTn id="66" dur="1" fill="hold">
                                          <p:stCondLst>
                                            <p:cond delay="0"/>
                                          </p:stCondLst>
                                        </p:cTn>
                                        <p:tgtEl>
                                          <p:spTgt spid="27650">
                                            <p:txEl>
                                              <p:pRg st="8" end="8"/>
                                            </p:txEl>
                                          </p:spTgt>
                                        </p:tgtEl>
                                        <p:attrNameLst>
                                          <p:attrName>style.visibility</p:attrName>
                                        </p:attrNameLst>
                                      </p:cBhvr>
                                      <p:to>
                                        <p:strVal val="visible"/>
                                      </p:to>
                                    </p:set>
                                    <p:animEffect transition="in" filter="wipe(down)">
                                      <p:cBhvr>
                                        <p:cTn id="67" dur="580">
                                          <p:stCondLst>
                                            <p:cond delay="0"/>
                                          </p:stCondLst>
                                        </p:cTn>
                                        <p:tgtEl>
                                          <p:spTgt spid="27650">
                                            <p:txEl>
                                              <p:pRg st="8" end="8"/>
                                            </p:txEl>
                                          </p:spTgt>
                                        </p:tgtEl>
                                      </p:cBhvr>
                                    </p:animEffect>
                                    <p:anim calcmode="lin" valueType="num">
                                      <p:cBhvr>
                                        <p:cTn id="68" dur="1822" tmFilter="0,0; 0.14,0.36; 0.43,0.73; 0.71,0.91; 1.0,1.0">
                                          <p:stCondLst>
                                            <p:cond delay="0"/>
                                          </p:stCondLst>
                                        </p:cTn>
                                        <p:tgtEl>
                                          <p:spTgt spid="27650">
                                            <p:txEl>
                                              <p:pRg st="8" end="8"/>
                                            </p:txEl>
                                          </p:spTgt>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27650">
                                            <p:txEl>
                                              <p:pRg st="8" end="8"/>
                                            </p:txEl>
                                          </p:spTgt>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27650">
                                            <p:txEl>
                                              <p:pRg st="8" end="8"/>
                                            </p:txEl>
                                          </p:spTgt>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27650">
                                            <p:txEl>
                                              <p:pRg st="8" end="8"/>
                                            </p:txEl>
                                          </p:spTgt>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27650">
                                            <p:txEl>
                                              <p:pRg st="8" end="8"/>
                                            </p:txEl>
                                          </p:spTgt>
                                        </p:tgtEl>
                                        <p:attrNameLst>
                                          <p:attrName>ppt_y</p:attrName>
                                        </p:attrNameLst>
                                      </p:cBhvr>
                                      <p:tavLst>
                                        <p:tav tm="0" fmla="#ppt_y-sin(pi*$)/81">
                                          <p:val>
                                            <p:fltVal val="0"/>
                                          </p:val>
                                        </p:tav>
                                        <p:tav tm="100000">
                                          <p:val>
                                            <p:fltVal val="1"/>
                                          </p:val>
                                        </p:tav>
                                      </p:tavLst>
                                    </p:anim>
                                    <p:animScale>
                                      <p:cBhvr>
                                        <p:cTn id="73" dur="26">
                                          <p:stCondLst>
                                            <p:cond delay="650"/>
                                          </p:stCondLst>
                                        </p:cTn>
                                        <p:tgtEl>
                                          <p:spTgt spid="27650">
                                            <p:txEl>
                                              <p:pRg st="8" end="8"/>
                                            </p:txEl>
                                          </p:spTgt>
                                        </p:tgtEl>
                                      </p:cBhvr>
                                      <p:to x="100000" y="60000"/>
                                    </p:animScale>
                                    <p:animScale>
                                      <p:cBhvr>
                                        <p:cTn id="74" dur="166" decel="50000">
                                          <p:stCondLst>
                                            <p:cond delay="676"/>
                                          </p:stCondLst>
                                        </p:cTn>
                                        <p:tgtEl>
                                          <p:spTgt spid="27650">
                                            <p:txEl>
                                              <p:pRg st="8" end="8"/>
                                            </p:txEl>
                                          </p:spTgt>
                                        </p:tgtEl>
                                      </p:cBhvr>
                                      <p:to x="100000" y="100000"/>
                                    </p:animScale>
                                    <p:animScale>
                                      <p:cBhvr>
                                        <p:cTn id="75" dur="26">
                                          <p:stCondLst>
                                            <p:cond delay="1312"/>
                                          </p:stCondLst>
                                        </p:cTn>
                                        <p:tgtEl>
                                          <p:spTgt spid="27650">
                                            <p:txEl>
                                              <p:pRg st="8" end="8"/>
                                            </p:txEl>
                                          </p:spTgt>
                                        </p:tgtEl>
                                      </p:cBhvr>
                                      <p:to x="100000" y="80000"/>
                                    </p:animScale>
                                    <p:animScale>
                                      <p:cBhvr>
                                        <p:cTn id="76" dur="166" decel="50000">
                                          <p:stCondLst>
                                            <p:cond delay="1338"/>
                                          </p:stCondLst>
                                        </p:cTn>
                                        <p:tgtEl>
                                          <p:spTgt spid="27650">
                                            <p:txEl>
                                              <p:pRg st="8" end="8"/>
                                            </p:txEl>
                                          </p:spTgt>
                                        </p:tgtEl>
                                      </p:cBhvr>
                                      <p:to x="100000" y="100000"/>
                                    </p:animScale>
                                    <p:animScale>
                                      <p:cBhvr>
                                        <p:cTn id="77" dur="26">
                                          <p:stCondLst>
                                            <p:cond delay="1642"/>
                                          </p:stCondLst>
                                        </p:cTn>
                                        <p:tgtEl>
                                          <p:spTgt spid="27650">
                                            <p:txEl>
                                              <p:pRg st="8" end="8"/>
                                            </p:txEl>
                                          </p:spTgt>
                                        </p:tgtEl>
                                      </p:cBhvr>
                                      <p:to x="100000" y="90000"/>
                                    </p:animScale>
                                    <p:animScale>
                                      <p:cBhvr>
                                        <p:cTn id="78" dur="166" decel="50000">
                                          <p:stCondLst>
                                            <p:cond delay="1668"/>
                                          </p:stCondLst>
                                        </p:cTn>
                                        <p:tgtEl>
                                          <p:spTgt spid="27650">
                                            <p:txEl>
                                              <p:pRg st="8" end="8"/>
                                            </p:txEl>
                                          </p:spTgt>
                                        </p:tgtEl>
                                      </p:cBhvr>
                                      <p:to x="100000" y="100000"/>
                                    </p:animScale>
                                    <p:animScale>
                                      <p:cBhvr>
                                        <p:cTn id="79" dur="26">
                                          <p:stCondLst>
                                            <p:cond delay="1808"/>
                                          </p:stCondLst>
                                        </p:cTn>
                                        <p:tgtEl>
                                          <p:spTgt spid="27650">
                                            <p:txEl>
                                              <p:pRg st="8" end="8"/>
                                            </p:txEl>
                                          </p:spTgt>
                                        </p:tgtEl>
                                      </p:cBhvr>
                                      <p:to x="100000" y="95000"/>
                                    </p:animScale>
                                    <p:animScale>
                                      <p:cBhvr>
                                        <p:cTn id="80" dur="166" decel="50000">
                                          <p:stCondLst>
                                            <p:cond delay="1834"/>
                                          </p:stCondLst>
                                        </p:cTn>
                                        <p:tgtEl>
                                          <p:spTgt spid="27650">
                                            <p:txEl>
                                              <p:pRg st="8" end="8"/>
                                            </p:txEl>
                                          </p:spTgt>
                                        </p:tgtEl>
                                      </p:cBhvr>
                                      <p:to x="100000" y="100000"/>
                                    </p:animScale>
                                  </p:childTnLst>
                                </p:cTn>
                              </p:par>
                            </p:childTnLst>
                          </p:cTn>
                        </p:par>
                      </p:childTnLst>
                    </p:cTn>
                  </p:par>
                  <p:par>
                    <p:cTn id="81" fill="hold" nodeType="clickPar">
                      <p:stCondLst>
                        <p:cond delay="indefinite"/>
                      </p:stCondLst>
                      <p:childTnLst>
                        <p:par>
                          <p:cTn id="82" fill="hold" nodeType="afterGroup">
                            <p:stCondLst>
                              <p:cond delay="0"/>
                            </p:stCondLst>
                            <p:childTnLst>
                              <p:par>
                                <p:cTn id="83" presetID="25" presetClass="entr" presetSubtype="0" fill="hold" nodeType="clickEffect">
                                  <p:stCondLst>
                                    <p:cond delay="0"/>
                                  </p:stCondLst>
                                  <p:childTnLst>
                                    <p:set>
                                      <p:cBhvr>
                                        <p:cTn id="84" dur="1" fill="hold">
                                          <p:stCondLst>
                                            <p:cond delay="0"/>
                                          </p:stCondLst>
                                        </p:cTn>
                                        <p:tgtEl>
                                          <p:spTgt spid="27650">
                                            <p:txEl>
                                              <p:pRg st="9" end="9"/>
                                            </p:txEl>
                                          </p:spTgt>
                                        </p:tgtEl>
                                        <p:attrNameLst>
                                          <p:attrName>style.visibility</p:attrName>
                                        </p:attrNameLst>
                                      </p:cBhvr>
                                      <p:to>
                                        <p:strVal val="visible"/>
                                      </p:to>
                                    </p:set>
                                    <p:anim calcmode="lin" valueType="num">
                                      <p:cBhvr>
                                        <p:cTn id="85" dur="500" decel="50000" fill="hold">
                                          <p:stCondLst>
                                            <p:cond delay="0"/>
                                          </p:stCondLst>
                                        </p:cTn>
                                        <p:tgtEl>
                                          <p:spTgt spid="27650">
                                            <p:txEl>
                                              <p:pRg st="9" end="9"/>
                                            </p:txEl>
                                          </p:spTgt>
                                        </p:tgtEl>
                                        <p:attrNameLst>
                                          <p:attrName>style.rotation</p:attrName>
                                        </p:attrNameLst>
                                      </p:cBhvr>
                                      <p:tavLst>
                                        <p:tav tm="0">
                                          <p:val>
                                            <p:fltVal val="-90"/>
                                          </p:val>
                                        </p:tav>
                                        <p:tav tm="100000">
                                          <p:val>
                                            <p:fltVal val="0"/>
                                          </p:val>
                                        </p:tav>
                                      </p:tavLst>
                                    </p:anim>
                                    <p:anim calcmode="lin" valueType="num">
                                      <p:cBhvr>
                                        <p:cTn id="86" dur="500" decel="50000" fill="hold">
                                          <p:stCondLst>
                                            <p:cond delay="0"/>
                                          </p:stCondLst>
                                        </p:cTn>
                                        <p:tgtEl>
                                          <p:spTgt spid="27650">
                                            <p:txEl>
                                              <p:pRg st="9" end="9"/>
                                            </p:txEl>
                                          </p:spTgt>
                                        </p:tgtEl>
                                        <p:attrNameLst>
                                          <p:attrName>ppt_w</p:attrName>
                                        </p:attrNameLst>
                                      </p:cBhvr>
                                      <p:tavLst>
                                        <p:tav tm="0">
                                          <p:val>
                                            <p:strVal val="#ppt_w"/>
                                          </p:val>
                                        </p:tav>
                                        <p:tav tm="100000">
                                          <p:val>
                                            <p:strVal val="#ppt_w*.05"/>
                                          </p:val>
                                        </p:tav>
                                      </p:tavLst>
                                    </p:anim>
                                    <p:anim calcmode="lin" valueType="num">
                                      <p:cBhvr>
                                        <p:cTn id="87" dur="500" accel="50000" fill="hold">
                                          <p:stCondLst>
                                            <p:cond delay="500"/>
                                          </p:stCondLst>
                                        </p:cTn>
                                        <p:tgtEl>
                                          <p:spTgt spid="27650">
                                            <p:txEl>
                                              <p:pRg st="9" end="9"/>
                                            </p:txEl>
                                          </p:spTgt>
                                        </p:tgtEl>
                                        <p:attrNameLst>
                                          <p:attrName>ppt_w</p:attrName>
                                        </p:attrNameLst>
                                      </p:cBhvr>
                                      <p:tavLst>
                                        <p:tav tm="0">
                                          <p:val>
                                            <p:strVal val="#ppt_w*.05"/>
                                          </p:val>
                                        </p:tav>
                                        <p:tav tm="100000">
                                          <p:val>
                                            <p:strVal val="#ppt_w"/>
                                          </p:val>
                                        </p:tav>
                                      </p:tavLst>
                                    </p:anim>
                                    <p:anim calcmode="lin" valueType="num">
                                      <p:cBhvr>
                                        <p:cTn id="88" dur="1000" fill="hold"/>
                                        <p:tgtEl>
                                          <p:spTgt spid="27650">
                                            <p:txEl>
                                              <p:pRg st="9" end="9"/>
                                            </p:txEl>
                                          </p:spTgt>
                                        </p:tgtEl>
                                        <p:attrNameLst>
                                          <p:attrName>ppt_h</p:attrName>
                                        </p:attrNameLst>
                                      </p:cBhvr>
                                      <p:tavLst>
                                        <p:tav tm="0">
                                          <p:val>
                                            <p:strVal val="#ppt_h"/>
                                          </p:val>
                                        </p:tav>
                                        <p:tav tm="100000">
                                          <p:val>
                                            <p:strVal val="#ppt_h"/>
                                          </p:val>
                                        </p:tav>
                                      </p:tavLst>
                                    </p:anim>
                                    <p:anim calcmode="lin" valueType="num">
                                      <p:cBhvr>
                                        <p:cTn id="89" dur="500" decel="50000" fill="hold">
                                          <p:stCondLst>
                                            <p:cond delay="0"/>
                                          </p:stCondLst>
                                        </p:cTn>
                                        <p:tgtEl>
                                          <p:spTgt spid="27650">
                                            <p:txEl>
                                              <p:pRg st="9" end="9"/>
                                            </p:txEl>
                                          </p:spTgt>
                                        </p:tgtEl>
                                        <p:attrNameLst>
                                          <p:attrName>ppt_x</p:attrName>
                                        </p:attrNameLst>
                                      </p:cBhvr>
                                      <p:tavLst>
                                        <p:tav tm="0">
                                          <p:val>
                                            <p:strVal val="#ppt_x+.4"/>
                                          </p:val>
                                        </p:tav>
                                        <p:tav tm="100000">
                                          <p:val>
                                            <p:strVal val="#ppt_x"/>
                                          </p:val>
                                        </p:tav>
                                      </p:tavLst>
                                    </p:anim>
                                    <p:anim calcmode="lin" valueType="num">
                                      <p:cBhvr>
                                        <p:cTn id="90" dur="500" decel="50000" fill="hold">
                                          <p:stCondLst>
                                            <p:cond delay="0"/>
                                          </p:stCondLst>
                                        </p:cTn>
                                        <p:tgtEl>
                                          <p:spTgt spid="27650">
                                            <p:txEl>
                                              <p:pRg st="9" end="9"/>
                                            </p:txEl>
                                          </p:spTgt>
                                        </p:tgtEl>
                                        <p:attrNameLst>
                                          <p:attrName>ppt_y</p:attrName>
                                        </p:attrNameLst>
                                      </p:cBhvr>
                                      <p:tavLst>
                                        <p:tav tm="0">
                                          <p:val>
                                            <p:strVal val="#ppt_y-.2"/>
                                          </p:val>
                                        </p:tav>
                                        <p:tav tm="100000">
                                          <p:val>
                                            <p:strVal val="#ppt_y+.1"/>
                                          </p:val>
                                        </p:tav>
                                      </p:tavLst>
                                    </p:anim>
                                    <p:anim calcmode="lin" valueType="num">
                                      <p:cBhvr>
                                        <p:cTn id="91" dur="500" accel="50000" fill="hold">
                                          <p:stCondLst>
                                            <p:cond delay="500"/>
                                          </p:stCondLst>
                                        </p:cTn>
                                        <p:tgtEl>
                                          <p:spTgt spid="27650">
                                            <p:txEl>
                                              <p:pRg st="9" end="9"/>
                                            </p:txEl>
                                          </p:spTgt>
                                        </p:tgtEl>
                                        <p:attrNameLst>
                                          <p:attrName>ppt_y</p:attrName>
                                        </p:attrNameLst>
                                      </p:cBhvr>
                                      <p:tavLst>
                                        <p:tav tm="0">
                                          <p:val>
                                            <p:strVal val="#ppt_y+.1"/>
                                          </p:val>
                                        </p:tav>
                                        <p:tav tm="100000">
                                          <p:val>
                                            <p:strVal val="#ppt_y"/>
                                          </p:val>
                                        </p:tav>
                                      </p:tavLst>
                                    </p:anim>
                                    <p:animEffect transition="in" filter="fade">
                                      <p:cBhvr>
                                        <p:cTn id="92" dur="1000" decel="50000">
                                          <p:stCondLst>
                                            <p:cond delay="0"/>
                                          </p:stCondLst>
                                        </p:cTn>
                                        <p:tgtEl>
                                          <p:spTgt spid="2765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2"/>
          <p:cNvSpPr>
            <a:spLocks noChangeArrowheads="1"/>
          </p:cNvSpPr>
          <p:nvPr/>
        </p:nvSpPr>
        <p:spPr bwMode="auto">
          <a:xfrm>
            <a:off x="0" y="2205038"/>
            <a:ext cx="9144000" cy="1649412"/>
          </a:xfrm>
          <a:prstGeom prst="rect">
            <a:avLst/>
          </a:prstGeom>
          <a:noFill/>
          <a:ln w="9525">
            <a:noFill/>
            <a:miter lim="800000"/>
          </a:ln>
          <a:effectLst/>
        </p:spPr>
        <p:txBody>
          <a:bodyPr>
            <a:spAutoFit/>
          </a:bodyPr>
          <a:lstStyle/>
          <a:p>
            <a:pPr algn="ctr">
              <a:spcBef>
                <a:spcPct val="30000"/>
              </a:spcBef>
              <a:defRPr/>
            </a:pPr>
            <a:r>
              <a:rPr lang="zh-CN" altLang="en-US" sz="44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第</a:t>
            </a:r>
            <a:r>
              <a:rPr lang="en-US" altLang="zh-CN" sz="44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1</a:t>
            </a:r>
            <a:r>
              <a:rPr lang="zh-CN" altLang="en-US" sz="44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层</a:t>
            </a:r>
          </a:p>
          <a:p>
            <a:pPr algn="ctr">
              <a:spcBef>
                <a:spcPct val="30000"/>
              </a:spcBef>
              <a:defRPr/>
            </a:pPr>
            <a:r>
              <a:rPr lang="zh-CN" altLang="en-US" sz="44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窦娥指斥天地鬼神</a:t>
            </a:r>
          </a:p>
        </p:txBody>
      </p:sp>
    </p:spTree>
    <p:extLst>
      <p:ext uri="{BB962C8B-B14F-4D97-AF65-F5344CB8AC3E}">
        <p14:creationId xmlns:p14="http://schemas.microsoft.com/office/powerpoint/2010/main" val="1159926328"/>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2"/>
          <p:cNvSpPr>
            <a:spLocks noGrp="1" noChangeArrowheads="1"/>
          </p:cNvSpPr>
          <p:nvPr>
            <p:ph/>
          </p:nvPr>
        </p:nvSpPr>
        <p:spPr>
          <a:xfrm>
            <a:off x="395288" y="260350"/>
            <a:ext cx="8424862" cy="2592388"/>
          </a:xfrm>
        </p:spPr>
        <p:txBody>
          <a:bodyPr/>
          <a:lstStyle/>
          <a:p>
            <a:pPr algn="just" eaLnBrk="1" hangingPunct="1">
              <a:buFont typeface="Wingdings" pitchFamily="2" charset="2"/>
              <a:buNone/>
              <a:defRPr/>
            </a:pPr>
            <a:r>
              <a:rPr lang="zh-CN" altLang="en-US" b="1" smtClean="0">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朗读第一部分的唱词</a:t>
            </a:r>
          </a:p>
          <a:p>
            <a:pPr algn="just" eaLnBrk="1" hangingPunct="1">
              <a:defRPr/>
            </a:pPr>
            <a:r>
              <a:rPr lang="en-US" altLang="zh-CN" b="1" smtClean="0">
                <a:effectLst>
                  <a:outerShdw blurRad="38100" dist="38100" dir="2700000" algn="tl">
                    <a:srgbClr val="C0C0C0"/>
                  </a:outerShdw>
                </a:effectLst>
                <a:latin typeface="仿宋_GB2312" pitchFamily="49" charset="-122"/>
                <a:ea typeface="仿宋_GB2312" pitchFamily="49" charset="-122"/>
              </a:rPr>
              <a:t>1.《</a:t>
            </a:r>
            <a:r>
              <a:rPr lang="zh-CN" altLang="en-US" b="1" smtClean="0">
                <a:effectLst>
                  <a:outerShdw blurRad="38100" dist="38100" dir="2700000" algn="tl">
                    <a:srgbClr val="C0C0C0"/>
                  </a:outerShdw>
                </a:effectLst>
                <a:latin typeface="仿宋_GB2312" pitchFamily="49" charset="-122"/>
                <a:ea typeface="仿宋_GB2312" pitchFamily="49" charset="-122"/>
              </a:rPr>
              <a:t>端正好</a:t>
            </a:r>
            <a:r>
              <a:rPr lang="en-US" altLang="zh-CN" b="1" smtClean="0">
                <a:effectLst>
                  <a:outerShdw blurRad="38100" dist="38100" dir="2700000" algn="tl">
                    <a:srgbClr val="C0C0C0"/>
                  </a:outerShdw>
                </a:effectLst>
                <a:latin typeface="仿宋_GB2312" pitchFamily="49" charset="-122"/>
                <a:ea typeface="仿宋_GB2312" pitchFamily="49" charset="-122"/>
              </a:rPr>
              <a:t>》</a:t>
            </a:r>
            <a:r>
              <a:rPr lang="zh-CN" altLang="en-US" b="1" smtClean="0">
                <a:effectLst>
                  <a:outerShdw blurRad="38100" dist="38100" dir="2700000" algn="tl">
                    <a:srgbClr val="C0C0C0"/>
                  </a:outerShdw>
                </a:effectLst>
                <a:latin typeface="仿宋_GB2312" pitchFamily="49" charset="-122"/>
                <a:ea typeface="仿宋_GB2312" pitchFamily="49" charset="-122"/>
              </a:rPr>
              <a:t>表现了窦娥怎样的思想感情？</a:t>
            </a:r>
          </a:p>
          <a:p>
            <a:pPr algn="just" eaLnBrk="1" hangingPunct="1">
              <a:defRPr/>
            </a:pPr>
            <a:r>
              <a:rPr lang="en-US" altLang="zh-CN" b="1" smtClean="0">
                <a:effectLst>
                  <a:outerShdw blurRad="38100" dist="38100" dir="2700000" algn="tl">
                    <a:srgbClr val="C0C0C0"/>
                  </a:outerShdw>
                </a:effectLst>
                <a:latin typeface="仿宋_GB2312" pitchFamily="49" charset="-122"/>
                <a:ea typeface="仿宋_GB2312" pitchFamily="49" charset="-122"/>
              </a:rPr>
              <a:t>2.</a:t>
            </a:r>
            <a:r>
              <a:rPr lang="en-US" altLang="zh-CN" b="1" smtClean="0">
                <a:effectLst>
                  <a:outerShdw blurRad="38100" dist="38100" dir="2700000" algn="tl">
                    <a:srgbClr val="C0C0C0"/>
                  </a:outerShdw>
                </a:effectLst>
                <a:latin typeface="Times New Roman"/>
                <a:ea typeface="仿宋_GB2312" pitchFamily="49" charset="-122"/>
              </a:rPr>
              <a:t>“</a:t>
            </a:r>
            <a:r>
              <a:rPr lang="zh-CN" altLang="en-US" b="1" smtClean="0">
                <a:effectLst>
                  <a:outerShdw blurRad="38100" dist="38100" dir="2700000" algn="tl">
                    <a:srgbClr val="C0C0C0"/>
                  </a:outerShdw>
                </a:effectLst>
                <a:latin typeface="仿宋_GB2312" pitchFamily="49" charset="-122"/>
                <a:ea typeface="仿宋_GB2312" pitchFamily="49" charset="-122"/>
              </a:rPr>
              <a:t>游魂先赴森罗殿</a:t>
            </a:r>
            <a:r>
              <a:rPr lang="zh-CN" altLang="en-US" b="1" smtClean="0">
                <a:effectLst>
                  <a:outerShdw blurRad="38100" dist="38100" dir="2700000" algn="tl">
                    <a:srgbClr val="C0C0C0"/>
                  </a:outerShdw>
                </a:effectLst>
                <a:latin typeface="Times New Roman"/>
                <a:ea typeface="仿宋_GB2312" pitchFamily="49" charset="-122"/>
              </a:rPr>
              <a:t>”</a:t>
            </a:r>
            <a:r>
              <a:rPr lang="zh-CN" altLang="en-US" b="1" smtClean="0">
                <a:effectLst>
                  <a:outerShdw blurRad="38100" dist="38100" dir="2700000" algn="tl">
                    <a:srgbClr val="C0C0C0"/>
                  </a:outerShdw>
                </a:effectLst>
                <a:latin typeface="仿宋_GB2312" pitchFamily="49" charset="-122"/>
                <a:ea typeface="仿宋_GB2312" pitchFamily="49" charset="-122"/>
              </a:rPr>
              <a:t>采用了什么修辞手法？怎样理解？</a:t>
            </a:r>
          </a:p>
        </p:txBody>
      </p:sp>
      <p:sp>
        <p:nvSpPr>
          <p:cNvPr id="19459" name="Text Box 3"/>
          <p:cNvSpPr txBox="1">
            <a:spLocks noChangeArrowheads="1"/>
          </p:cNvSpPr>
          <p:nvPr/>
        </p:nvSpPr>
        <p:spPr bwMode="auto">
          <a:xfrm>
            <a:off x="533400" y="4800600"/>
            <a:ext cx="792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endParaRPr lang="zh-CN" altLang="en-US">
              <a:latin typeface="仿宋_GB2312" pitchFamily="49" charset="-122"/>
              <a:ea typeface="仿宋_GB2312" pitchFamily="49" charset="-122"/>
            </a:endParaRPr>
          </a:p>
        </p:txBody>
      </p:sp>
      <p:sp>
        <p:nvSpPr>
          <p:cNvPr id="29700" name="Rectangle 4"/>
          <p:cNvSpPr>
            <a:spLocks noChangeArrowheads="1"/>
          </p:cNvSpPr>
          <p:nvPr/>
        </p:nvSpPr>
        <p:spPr bwMode="auto">
          <a:xfrm>
            <a:off x="395288" y="2852738"/>
            <a:ext cx="8497887" cy="3168650"/>
          </a:xfrm>
          <a:prstGeom prst="rect">
            <a:avLst/>
          </a:prstGeom>
          <a:noFill/>
          <a:ln w="9525">
            <a:noFill/>
            <a:miter lim="800000"/>
          </a:ln>
          <a:effectLst/>
        </p:spPr>
        <p:txBody>
          <a:bodyPr lIns="92075" tIns="46038" rIns="92075" bIns="46038"/>
          <a:lstStyle/>
          <a:p>
            <a:pPr marL="342900" indent="-342900">
              <a:spcBef>
                <a:spcPct val="20000"/>
              </a:spcBef>
              <a:buSzPct val="75000"/>
              <a:buFont typeface="Wingdings" pitchFamily="2" charset="2"/>
              <a:buChar char="v"/>
              <a:defRPr/>
            </a:pP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明确：</a:t>
            </a:r>
            <a:endPar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endParaRPr>
          </a:p>
          <a:p>
            <a:pPr marL="342900" indent="-342900">
              <a:spcBef>
                <a:spcPct val="20000"/>
              </a:spcBef>
              <a:buSzPct val="75000"/>
              <a:buFont typeface="Wingdings" pitchFamily="2" charset="2"/>
              <a:buChar char="v"/>
              <a:defRPr/>
            </a:pPr>
            <a:r>
              <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1.</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表现了窦娥满腹冤屈与怨恨。</a:t>
            </a:r>
          </a:p>
          <a:p>
            <a:pPr marL="342900" indent="-342900">
              <a:spcBef>
                <a:spcPct val="20000"/>
              </a:spcBef>
              <a:buSzPct val="75000"/>
              <a:buFont typeface="Wingdings" pitchFamily="2" charset="2"/>
              <a:buChar char="v"/>
              <a:defRPr/>
            </a:pPr>
            <a:r>
              <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2.</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讳饰，实际是说被杀头而死。</a:t>
            </a:r>
            <a:r>
              <a:rPr lang="zh-CN" altLang="en-US">
                <a:latin typeface="黑体" pitchFamily="49" charset="-122"/>
                <a:ea typeface="黑体" pitchFamily="49" charset="-122"/>
              </a:rPr>
              <a:t>  </a:t>
            </a:r>
            <a:endParaRPr lang="en-US" altLang="zh-CN">
              <a:latin typeface="黑体" pitchFamily="49" charset="-122"/>
              <a:ea typeface="黑体" pitchFamily="49" charset="-122"/>
            </a:endParaRPr>
          </a:p>
          <a:p>
            <a:pPr marL="342900" indent="-342900">
              <a:spcBef>
                <a:spcPct val="20000"/>
              </a:spcBef>
              <a:buSzPct val="75000"/>
              <a:buFont typeface="Wingdings" pitchFamily="2" charset="2"/>
              <a:buChar char="v"/>
              <a:defRPr/>
            </a:pPr>
            <a:r>
              <a:rPr lang="zh-CN" altLang="en-US" sz="2800">
                <a:latin typeface="黑体" pitchFamily="49" charset="-122"/>
                <a:ea typeface="黑体" pitchFamily="49" charset="-122"/>
              </a:rPr>
              <a:t>（说话时遇到有犯忌的事物，不直说这种事物，而用别的话来回避掩盖或装饰美化，这种手法叫做讳饰，又叫避讳。）</a:t>
            </a:r>
            <a:endParaRPr lang="zh-CN" altLang="en-US" sz="2800" b="1">
              <a:effectLst>
                <a:outerShdw blurRad="38100" dist="38100" dir="2700000" algn="tl">
                  <a:srgbClr val="C0C0C0"/>
                </a:outerShdw>
              </a:effectLst>
              <a:latin typeface="黑体" pitchFamily="49" charset="-122"/>
              <a:ea typeface="黑体" pitchFamily="49" charset="-122"/>
            </a:endParaRPr>
          </a:p>
        </p:txBody>
      </p:sp>
    </p:spTree>
    <p:extLst>
      <p:ext uri="{BB962C8B-B14F-4D97-AF65-F5344CB8AC3E}">
        <p14:creationId xmlns:p14="http://schemas.microsoft.com/office/powerpoint/2010/main" val="24401106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29700">
                                            <p:txEl>
                                              <p:pRg st="0" end="0"/>
                                            </p:txEl>
                                          </p:spTgt>
                                        </p:tgtEl>
                                        <p:attrNameLst>
                                          <p:attrName>style.visibility</p:attrName>
                                        </p:attrNameLst>
                                      </p:cBhvr>
                                      <p:to>
                                        <p:strVal val="visible"/>
                                      </p:to>
                                    </p:set>
                                    <p:anim calcmode="lin" valueType="num">
                                      <p:cBhvr additive="base">
                                        <p:cTn id="7" dur="500" fill="hold"/>
                                        <p:tgtEl>
                                          <p:spTgt spid="29700">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2970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9700">
                                            <p:txEl>
                                              <p:pRg st="1" end="1"/>
                                            </p:txEl>
                                          </p:spTgt>
                                        </p:tgtEl>
                                        <p:attrNameLst>
                                          <p:attrName>style.visibility</p:attrName>
                                        </p:attrNameLst>
                                      </p:cBhvr>
                                      <p:to>
                                        <p:strVal val="visible"/>
                                      </p:to>
                                    </p:set>
                                    <p:anim calcmode="lin" valueType="num">
                                      <p:cBhvr additive="base">
                                        <p:cTn id="13" dur="500" fill="hold"/>
                                        <p:tgtEl>
                                          <p:spTgt spid="29700">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970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9700">
                                            <p:txEl>
                                              <p:pRg st="2" end="2"/>
                                            </p:txEl>
                                          </p:spTgt>
                                        </p:tgtEl>
                                        <p:attrNameLst>
                                          <p:attrName>style.visibility</p:attrName>
                                        </p:attrNameLst>
                                      </p:cBhvr>
                                      <p:to>
                                        <p:strVal val="visible"/>
                                      </p:to>
                                    </p:set>
                                    <p:anim calcmode="lin" valueType="num">
                                      <p:cBhvr additive="base">
                                        <p:cTn id="19" dur="500" fill="hold"/>
                                        <p:tgtEl>
                                          <p:spTgt spid="29700">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970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9700">
                                            <p:txEl>
                                              <p:pRg st="3" end="3"/>
                                            </p:txEl>
                                          </p:spTgt>
                                        </p:tgtEl>
                                        <p:attrNameLst>
                                          <p:attrName>style.visibility</p:attrName>
                                        </p:attrNameLst>
                                      </p:cBhvr>
                                      <p:to>
                                        <p:strVal val="visible"/>
                                      </p:to>
                                    </p:set>
                                    <p:anim calcmode="lin" valueType="num">
                                      <p:cBhvr additive="base">
                                        <p:cTn id="25" dur="500" fill="hold"/>
                                        <p:tgtEl>
                                          <p:spTgt spid="29700">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9700">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noChangeArrowheads="1"/>
          </p:cNvSpPr>
          <p:nvPr>
            <p:ph/>
          </p:nvPr>
        </p:nvSpPr>
        <p:spPr>
          <a:xfrm>
            <a:off x="0" y="765175"/>
            <a:ext cx="9144000" cy="2232025"/>
          </a:xfrm>
        </p:spPr>
        <p:txBody>
          <a:bodyPr/>
          <a:lstStyle/>
          <a:p>
            <a:pPr algn="just" eaLnBrk="1" hangingPunct="1">
              <a:defRPr/>
            </a:pPr>
            <a:r>
              <a:rPr lang="en-US" altLang="zh-CN" b="1" smtClean="0">
                <a:effectLst>
                  <a:outerShdw blurRad="38100" dist="38100" dir="2700000" algn="tl">
                    <a:srgbClr val="C0C0C0"/>
                  </a:outerShdw>
                </a:effectLst>
                <a:latin typeface="黑体" pitchFamily="49" charset="-122"/>
                <a:ea typeface="黑体" pitchFamily="49" charset="-122"/>
              </a:rPr>
              <a:t>3.</a:t>
            </a:r>
            <a:r>
              <a:rPr lang="zh-CN" altLang="en-US" b="1" smtClean="0">
                <a:effectLst>
                  <a:outerShdw blurRad="38100" dist="38100" dir="2700000" algn="tl">
                    <a:srgbClr val="C0C0C0"/>
                  </a:outerShdw>
                </a:effectLst>
                <a:latin typeface="黑体" pitchFamily="49" charset="-122"/>
                <a:ea typeface="黑体" pitchFamily="49" charset="-122"/>
              </a:rPr>
              <a:t>概括地说，</a:t>
            </a:r>
            <a:r>
              <a:rPr lang="en-US" altLang="zh-CN" b="1" smtClean="0">
                <a:effectLst>
                  <a:outerShdw blurRad="38100" dist="38100" dir="2700000" algn="tl">
                    <a:srgbClr val="C0C0C0"/>
                  </a:outerShdw>
                </a:effectLst>
                <a:latin typeface="黑体" pitchFamily="49" charset="-122"/>
                <a:ea typeface="黑体" pitchFamily="49" charset="-122"/>
              </a:rPr>
              <a:t>《</a:t>
            </a:r>
            <a:r>
              <a:rPr lang="zh-CN" altLang="en-US" b="1" smtClean="0">
                <a:effectLst>
                  <a:outerShdw blurRad="38100" dist="38100" dir="2700000" algn="tl">
                    <a:srgbClr val="C0C0C0"/>
                  </a:outerShdw>
                </a:effectLst>
                <a:latin typeface="黑体" pitchFamily="49" charset="-122"/>
                <a:ea typeface="黑体" pitchFamily="49" charset="-122"/>
              </a:rPr>
              <a:t>滚绣球</a:t>
            </a:r>
            <a:r>
              <a:rPr lang="en-US" altLang="zh-CN" b="1" smtClean="0">
                <a:effectLst>
                  <a:outerShdw blurRad="38100" dist="38100" dir="2700000" algn="tl">
                    <a:srgbClr val="C0C0C0"/>
                  </a:outerShdw>
                </a:effectLst>
                <a:latin typeface="黑体" pitchFamily="49" charset="-122"/>
                <a:ea typeface="黑体" pitchFamily="49" charset="-122"/>
              </a:rPr>
              <a:t>》</a:t>
            </a:r>
            <a:r>
              <a:rPr lang="zh-CN" altLang="en-US" b="1" smtClean="0">
                <a:effectLst>
                  <a:outerShdw blurRad="38100" dist="38100" dir="2700000" algn="tl">
                    <a:srgbClr val="C0C0C0"/>
                  </a:outerShdw>
                </a:effectLst>
                <a:latin typeface="黑体" pitchFamily="49" charset="-122"/>
                <a:ea typeface="黑体" pitchFamily="49" charset="-122"/>
              </a:rPr>
              <a:t>一曲表达了怎样的思想感情？</a:t>
            </a:r>
          </a:p>
          <a:p>
            <a:pPr algn="just" eaLnBrk="1" hangingPunct="1">
              <a:defRPr/>
            </a:pPr>
            <a:r>
              <a:rPr lang="en-US" altLang="zh-CN" b="1" smtClean="0">
                <a:effectLst>
                  <a:outerShdw blurRad="38100" dist="38100" dir="2700000" algn="tl">
                    <a:srgbClr val="C0C0C0"/>
                  </a:outerShdw>
                </a:effectLst>
                <a:latin typeface="黑体" pitchFamily="49" charset="-122"/>
                <a:ea typeface="黑体" pitchFamily="49" charset="-122"/>
              </a:rPr>
              <a:t>4.</a:t>
            </a:r>
            <a:r>
              <a:rPr lang="zh-CN" altLang="en-US" b="1" smtClean="0">
                <a:effectLst>
                  <a:outerShdw blurRad="38100" dist="38100" dir="2700000" algn="tl">
                    <a:srgbClr val="C0C0C0"/>
                  </a:outerShdw>
                </a:effectLst>
                <a:latin typeface="黑体" pitchFamily="49" charset="-122"/>
                <a:ea typeface="黑体" pitchFamily="49" charset="-122"/>
              </a:rPr>
              <a:t>引用“盗跖、颜渊”的典故有何作用？</a:t>
            </a:r>
          </a:p>
        </p:txBody>
      </p:sp>
      <p:sp>
        <p:nvSpPr>
          <p:cNvPr id="30723" name="Rectangle 3"/>
          <p:cNvSpPr>
            <a:spLocks noChangeArrowheads="1"/>
          </p:cNvSpPr>
          <p:nvPr/>
        </p:nvSpPr>
        <p:spPr bwMode="auto">
          <a:xfrm>
            <a:off x="323850" y="2852738"/>
            <a:ext cx="7920038" cy="2376487"/>
          </a:xfrm>
          <a:prstGeom prst="rect">
            <a:avLst/>
          </a:prstGeom>
          <a:noFill/>
          <a:ln w="9525">
            <a:noFill/>
            <a:miter lim="800000"/>
          </a:ln>
          <a:effectLst/>
        </p:spPr>
        <p:txBody>
          <a:bodyPr lIns="92075" tIns="46038" rIns="92075" bIns="46038"/>
          <a:lstStyle/>
          <a:p>
            <a:pPr marL="342900" indent="-342900">
              <a:spcBef>
                <a:spcPct val="20000"/>
              </a:spcBef>
              <a:buSzPct val="75000"/>
              <a:buFont typeface="Wingdings" pitchFamily="2" charset="2"/>
              <a:buChar char="v"/>
              <a:defRPr/>
            </a:pP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明确 ：</a:t>
            </a:r>
            <a:endPar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endParaRPr>
          </a:p>
          <a:p>
            <a:pPr marL="342900" indent="-342900">
              <a:spcBef>
                <a:spcPct val="20000"/>
              </a:spcBef>
              <a:buSzPct val="75000"/>
              <a:buFont typeface="Wingdings" pitchFamily="2" charset="2"/>
              <a:buChar char="v"/>
              <a:defRPr/>
            </a:pPr>
            <a:r>
              <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3.</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既表达了对天地不公的不满，又表现了主人公的反抗精神。</a:t>
            </a:r>
          </a:p>
          <a:p>
            <a:pPr marL="342900" indent="-342900">
              <a:spcBef>
                <a:spcPct val="20000"/>
              </a:spcBef>
              <a:buSzPct val="75000"/>
              <a:buFont typeface="Wingdings" pitchFamily="2" charset="2"/>
              <a:buChar char="v"/>
              <a:defRPr/>
            </a:pPr>
            <a:r>
              <a:rPr lang="en-US" altLang="zh-CN"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4</a:t>
            </a:r>
            <a:r>
              <a:rPr lang="zh-CN" altLang="en-US" sz="36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、是用以指责天地好坏不分，黑白颠倒。</a:t>
            </a:r>
          </a:p>
          <a:p>
            <a:pPr marL="342900" indent="-342900">
              <a:spcBef>
                <a:spcPct val="20000"/>
              </a:spcBef>
              <a:buSzPct val="75000"/>
              <a:buFont typeface="Wingdings" pitchFamily="2" charset="2"/>
              <a:buChar char="v"/>
              <a:defRPr/>
            </a:pPr>
            <a:endParaRPr lang="zh-CN" altLang="en-US" sz="3600" b="1">
              <a:solidFill>
                <a:srgbClr val="00FF00"/>
              </a:solidFill>
              <a:effectLst>
                <a:outerShdw blurRad="38100" dist="38100" dir="2700000" algn="tl">
                  <a:srgbClr val="C0C0C0"/>
                </a:outerShdw>
              </a:effectLst>
              <a:latin typeface="黑体" pitchFamily="49" charset="-122"/>
              <a:ea typeface="黑体" pitchFamily="49" charset="-122"/>
            </a:endParaRPr>
          </a:p>
        </p:txBody>
      </p:sp>
    </p:spTree>
    <p:extLst>
      <p:ext uri="{BB962C8B-B14F-4D97-AF65-F5344CB8AC3E}">
        <p14:creationId xmlns:p14="http://schemas.microsoft.com/office/powerpoint/2010/main" val="3001703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pRg st="1" end="1"/>
                                            </p:txEl>
                                          </p:spTgt>
                                        </p:tgtEl>
                                        <p:attrNameLst>
                                          <p:attrName>style.visibility</p:attrName>
                                        </p:attrNameLst>
                                      </p:cBhvr>
                                      <p:to>
                                        <p:strVal val="visible"/>
                                      </p:to>
                                    </p:set>
                                    <p:anim calcmode="lin" valueType="num">
                                      <p:cBhvr additive="base">
                                        <p:cTn id="13" dur="5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3">
                                            <p:txEl>
                                              <p:pRg st="2" end="2"/>
                                            </p:txEl>
                                          </p:spTgt>
                                        </p:tgtEl>
                                        <p:attrNameLst>
                                          <p:attrName>style.visibility</p:attrName>
                                        </p:attrNameLst>
                                      </p:cBhvr>
                                      <p:to>
                                        <p:strVal val="visible"/>
                                      </p:to>
                                    </p:set>
                                    <p:anim calcmode="lin" valueType="num">
                                      <p:cBhvr additive="base">
                                        <p:cTn id="19" dur="5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Text Box 2"/>
          <p:cNvSpPr txBox="1">
            <a:spLocks noChangeArrowheads="1"/>
          </p:cNvSpPr>
          <p:nvPr/>
        </p:nvSpPr>
        <p:spPr bwMode="auto">
          <a:xfrm>
            <a:off x="179388" y="1773238"/>
            <a:ext cx="8713787" cy="3108325"/>
          </a:xfrm>
          <a:prstGeom prst="rect">
            <a:avLst/>
          </a:prstGeom>
          <a:noFill/>
          <a:ln w="9525">
            <a:noFill/>
            <a:miter lim="800000"/>
          </a:ln>
          <a:effectLst/>
        </p:spPr>
        <p:txBody>
          <a:bodyPr>
            <a:spAutoFit/>
          </a:bodyPr>
          <a:lstStyle/>
          <a:p>
            <a:pPr>
              <a:defRPr/>
            </a:pPr>
            <a:r>
              <a:rPr lang="zh-CN" altLang="en-US" b="1">
                <a:effectLst>
                  <a:outerShdw blurRad="38100" dist="38100" dir="2700000" algn="tl">
                    <a:srgbClr val="C0C0C0"/>
                  </a:outerShdw>
                </a:effectLst>
                <a:latin typeface="仿宋_GB2312" pitchFamily="49" charset="-122"/>
                <a:ea typeface="仿宋_GB2312" pitchFamily="49" charset="-122"/>
              </a:rPr>
              <a:t>    </a:t>
            </a:r>
            <a:r>
              <a:rPr lang="zh-CN" altLang="en-US" sz="2800" b="1">
                <a:effectLst>
                  <a:outerShdw blurRad="38100" dist="38100" dir="2700000" algn="tl">
                    <a:srgbClr val="C0C0C0"/>
                  </a:outerShdw>
                </a:effectLst>
                <a:latin typeface="仿宋_GB2312" pitchFamily="49" charset="-122"/>
                <a:ea typeface="仿宋_GB2312" pitchFamily="49" charset="-122"/>
              </a:rPr>
              <a:t>窦娥受神权思想影响，开始也相信</a:t>
            </a:r>
            <a:r>
              <a:rPr lang="zh-CN" altLang="en-US" sz="2800" b="1">
                <a:effectLst>
                  <a:outerShdw blurRad="38100" dist="38100" dir="2700000" algn="tl">
                    <a:srgbClr val="C0C0C0"/>
                  </a:outerShdw>
                </a:effectLst>
                <a:latin typeface="宋体"/>
                <a:ea typeface="仿宋_GB2312" pitchFamily="49" charset="-122"/>
              </a:rPr>
              <a:t>“</a:t>
            </a:r>
            <a:r>
              <a:rPr lang="zh-CN" altLang="en-US" sz="2800" b="1">
                <a:effectLst>
                  <a:outerShdw blurRad="38100" dist="38100" dir="2700000" algn="tl">
                    <a:srgbClr val="C0C0C0"/>
                  </a:outerShdw>
                </a:effectLst>
                <a:latin typeface="仿宋_GB2312" pitchFamily="49" charset="-122"/>
                <a:ea typeface="仿宋_GB2312" pitchFamily="49" charset="-122"/>
              </a:rPr>
              <a:t>青天大老爷</a:t>
            </a:r>
            <a:r>
              <a:rPr lang="zh-CN" altLang="en-US" sz="2800" b="1">
                <a:effectLst>
                  <a:outerShdw blurRad="38100" dist="38100" dir="2700000" algn="tl">
                    <a:srgbClr val="C0C0C0"/>
                  </a:outerShdw>
                </a:effectLst>
                <a:latin typeface="宋体"/>
                <a:ea typeface="仿宋_GB2312" pitchFamily="49" charset="-122"/>
              </a:rPr>
              <a:t>”</a:t>
            </a:r>
            <a:r>
              <a:rPr lang="zh-CN" altLang="en-US" sz="2800" b="1">
                <a:effectLst>
                  <a:outerShdw blurRad="38100" dist="38100" dir="2700000" algn="tl">
                    <a:srgbClr val="C0C0C0"/>
                  </a:outerShdw>
                </a:effectLst>
                <a:latin typeface="仿宋_GB2312" pitchFamily="49" charset="-122"/>
                <a:ea typeface="仿宋_GB2312" pitchFamily="49" charset="-122"/>
              </a:rPr>
              <a:t>能主持正义，赏善罚恶。在残酷的现实面前，她觉醒过来了，她猛烈地指责天地鬼神不分清浊，混淆是非，致使恶人横行，良善衔冤。窦娥对神权的大胆谴责，实质上是对封建统治的强烈控诉和根本否定。她的愤激之词，反映了女主人公的觉醒意识和反抗精神，也折射出当时广大人民的反抗精神。</a:t>
            </a:r>
            <a:endParaRPr lang="zh-CN" altLang="en-US" sz="2800">
              <a:latin typeface="仿宋_GB2312" pitchFamily="49" charset="-122"/>
              <a:ea typeface="仿宋_GB2312" pitchFamily="49" charset="-122"/>
            </a:endParaRPr>
          </a:p>
        </p:txBody>
      </p:sp>
      <p:sp>
        <p:nvSpPr>
          <p:cNvPr id="31747" name="Text Box 3"/>
          <p:cNvSpPr txBox="1">
            <a:spLocks noChangeArrowheads="1"/>
          </p:cNvSpPr>
          <p:nvPr/>
        </p:nvSpPr>
        <p:spPr bwMode="auto">
          <a:xfrm>
            <a:off x="4572000" y="5775325"/>
            <a:ext cx="4267200" cy="1016000"/>
          </a:xfrm>
          <a:prstGeom prst="rect">
            <a:avLst/>
          </a:prstGeom>
          <a:noFill/>
          <a:ln w="76200">
            <a:solidFill>
              <a:srgbClr val="FF9900"/>
            </a:solidFill>
            <a:prstDash val="sysDot"/>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6000" b="1">
                <a:ea typeface="华文行楷" pitchFamily="2" charset="-122"/>
              </a:rPr>
              <a:t>反抗的窦娥</a:t>
            </a:r>
          </a:p>
        </p:txBody>
      </p:sp>
      <p:sp>
        <p:nvSpPr>
          <p:cNvPr id="31748" name="Text Box 4"/>
          <p:cNvSpPr txBox="1">
            <a:spLocks noChangeArrowheads="1"/>
          </p:cNvSpPr>
          <p:nvPr/>
        </p:nvSpPr>
        <p:spPr bwMode="auto">
          <a:xfrm>
            <a:off x="179388" y="476250"/>
            <a:ext cx="8964612" cy="1077913"/>
          </a:xfrm>
          <a:prstGeom prst="rect">
            <a:avLst/>
          </a:prstGeom>
          <a:noFill/>
          <a:ln w="9525">
            <a:noFill/>
            <a:miter lim="800000"/>
          </a:ln>
          <a:effectLst/>
        </p:spPr>
        <p:txBody>
          <a:bodyPr>
            <a:spAutoFit/>
          </a:bodyPr>
          <a:lstStyle/>
          <a:p>
            <a:pPr>
              <a:defRPr/>
            </a:pPr>
            <a:r>
              <a:rPr lang="zh-CN" altLang="en-US" sz="3200" b="1">
                <a:effectLst>
                  <a:outerShdw blurRad="38100" dist="38100" dir="2700000" algn="tl">
                    <a:srgbClr val="C0C0C0"/>
                  </a:outerShdw>
                </a:effectLst>
                <a:latin typeface="仿宋_GB2312" pitchFamily="49" charset="-122"/>
                <a:ea typeface="仿宋_GB2312" pitchFamily="49" charset="-122"/>
              </a:rPr>
              <a:t>    </a:t>
            </a:r>
            <a:r>
              <a:rPr lang="en-US" altLang="zh-CN" sz="3200" b="1">
                <a:effectLst>
                  <a:outerShdw blurRad="38100" dist="38100" dir="2700000" algn="tl">
                    <a:srgbClr val="C0C0C0"/>
                  </a:outerShdw>
                </a:effectLst>
                <a:latin typeface="仿宋_GB2312" pitchFamily="49" charset="-122"/>
                <a:ea typeface="仿宋_GB2312" pitchFamily="49" charset="-122"/>
              </a:rPr>
              <a:t>5</a:t>
            </a:r>
            <a:r>
              <a:rPr lang="zh-CN" altLang="en-US" sz="3200" b="1">
                <a:effectLst>
                  <a:outerShdw blurRad="38100" dist="38100" dir="2700000" algn="tl">
                    <a:srgbClr val="C0C0C0"/>
                  </a:outerShdw>
                </a:effectLst>
                <a:latin typeface="仿宋_GB2312" pitchFamily="49" charset="-122"/>
                <a:ea typeface="仿宋_GB2312" pitchFamily="49" charset="-122"/>
              </a:rPr>
              <a:t>、 窦娥是被昏官屈判死罪的，她为何在</a:t>
            </a:r>
            <a:r>
              <a:rPr lang="en-US" altLang="zh-CN" sz="3200" b="1">
                <a:effectLst>
                  <a:outerShdw blurRad="38100" dist="38100" dir="2700000" algn="tl">
                    <a:srgbClr val="C0C0C0"/>
                  </a:outerShdw>
                </a:effectLst>
                <a:latin typeface="仿宋_GB2312" pitchFamily="49" charset="-122"/>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滚绣球</a:t>
            </a:r>
            <a:r>
              <a:rPr lang="en-US" altLang="zh-CN" sz="3200" b="1">
                <a:effectLst>
                  <a:outerShdw blurRad="38100" dist="38100" dir="2700000" algn="tl">
                    <a:srgbClr val="C0C0C0"/>
                  </a:outerShdw>
                </a:effectLst>
                <a:latin typeface="仿宋_GB2312" pitchFamily="49" charset="-122"/>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一曲中指责天地鬼神？</a:t>
            </a:r>
          </a:p>
        </p:txBody>
      </p:sp>
    </p:spTree>
    <p:extLst>
      <p:ext uri="{BB962C8B-B14F-4D97-AF65-F5344CB8AC3E}">
        <p14:creationId xmlns:p14="http://schemas.microsoft.com/office/powerpoint/2010/main" val="13859837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checkerboard(across)">
                                      <p:cBhvr>
                                        <p:cTn id="7" dur="500"/>
                                        <p:tgtEl>
                                          <p:spTgt spid="3174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fade">
                                      <p:cBhvr>
                                        <p:cTn id="12" dur="20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098" name="Picture 2" descr="200343011658"/>
          <p:cNvPicPr>
            <a:picLocks noChangeAspect="1" noChangeArrowheads="1"/>
          </p:cNvPicPr>
          <p:nvPr/>
        </p:nvPicPr>
        <p:blipFill>
          <a:blip r:embed="rId2">
            <a:lum bright="30000" contrast="-42000"/>
            <a:extLst>
              <a:ext uri="{28A0092B-C50C-407E-A947-70E740481C1C}">
                <a14:useLocalDpi xmlns:a14="http://schemas.microsoft.com/office/drawing/2010/main" val="0"/>
              </a:ext>
            </a:extLst>
          </a:blip>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39" name="Text Box 3"/>
          <p:cNvSpPr txBox="1">
            <a:spLocks noChangeArrowheads="1"/>
          </p:cNvSpPr>
          <p:nvPr/>
        </p:nvSpPr>
        <p:spPr bwMode="auto">
          <a:xfrm>
            <a:off x="731838" y="1028700"/>
            <a:ext cx="7694612" cy="4432300"/>
          </a:xfrm>
          <a:prstGeom prst="rect">
            <a:avLst/>
          </a:prstGeom>
          <a:noFill/>
          <a:ln w="9525">
            <a:noFill/>
            <a:miter lim="800000"/>
          </a:ln>
          <a:effectLst/>
        </p:spPr>
        <p:txBody>
          <a:bodyPr lIns="91431" tIns="45715" rIns="91431" bIns="45715">
            <a:spAutoFit/>
          </a:bodyPr>
          <a:lstStyle/>
          <a:p>
            <a:pPr>
              <a:defRPr/>
            </a:pPr>
            <a:r>
              <a:rPr kumimoji="1" lang="zh-CN" altLang="en-US" sz="6600" b="1">
                <a:solidFill>
                  <a:schemeClr val="tx1">
                    <a:lumMod val="95000"/>
                    <a:lumOff val="5000"/>
                  </a:schemeClr>
                </a:solidFill>
                <a:ea typeface="方正舒体" pitchFamily="2" charset="-122"/>
              </a:rPr>
              <a:t>中国古代戏曲</a:t>
            </a:r>
          </a:p>
          <a:p>
            <a:pPr>
              <a:defRPr/>
            </a:pPr>
            <a:r>
              <a:rPr kumimoji="1" lang="zh-CN" altLang="en-US" sz="5400" b="1">
                <a:solidFill>
                  <a:schemeClr val="tx1">
                    <a:lumMod val="95000"/>
                    <a:lumOff val="5000"/>
                  </a:schemeClr>
                </a:solidFill>
                <a:ea typeface="华文行楷" pitchFamily="2" charset="-122"/>
              </a:rPr>
              <a:t>主要指元明清戏曲，其形式包括元杂剧、元散曲、和明清传奇。</a:t>
            </a:r>
          </a:p>
          <a:p>
            <a:pPr>
              <a:defRPr/>
            </a:pPr>
            <a:endParaRPr kumimoji="1" lang="zh-CN" altLang="en-US" sz="5400" b="1">
              <a:solidFill>
                <a:srgbClr val="CC0066"/>
              </a:solidFill>
              <a:ea typeface="方正舒体" pitchFamily="2" charset="-122"/>
            </a:endParaRPr>
          </a:p>
        </p:txBody>
      </p:sp>
    </p:spTree>
    <p:extLst>
      <p:ext uri="{BB962C8B-B14F-4D97-AF65-F5344CB8AC3E}">
        <p14:creationId xmlns:p14="http://schemas.microsoft.com/office/powerpoint/2010/main" val="10932343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5" fill="hold" grpId="0" nodeType="clickEffect">
                                  <p:stCondLst>
                                    <p:cond delay="0"/>
                                  </p:stCondLst>
                                  <p:iterate type="lt">
                                    <p:tmPct val="100000"/>
                                  </p:iterate>
                                  <p:childTnLst>
                                    <p:set>
                                      <p:cBhvr>
                                        <p:cTn id="6" dur="1" fill="hold">
                                          <p:stCondLst>
                                            <p:cond delay="0"/>
                                          </p:stCondLst>
                                        </p:cTn>
                                        <p:tgtEl>
                                          <p:spTgt spid="91139"/>
                                        </p:tgtEl>
                                        <p:attrNameLst>
                                          <p:attrName>style.visibility</p:attrName>
                                        </p:attrNameLst>
                                      </p:cBhvr>
                                      <p:to>
                                        <p:strVal val="visible"/>
                                      </p:to>
                                    </p:set>
                                    <p:animEffect transition="in" filter="checkerboard(down)">
                                      <p:cBhvr>
                                        <p:cTn id="7" dur="75"/>
                                        <p:tgtEl>
                                          <p:spTgt spid="91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2"/>
          <p:cNvSpPr>
            <a:spLocks noChangeArrowheads="1"/>
          </p:cNvSpPr>
          <p:nvPr/>
        </p:nvSpPr>
        <p:spPr bwMode="auto">
          <a:xfrm>
            <a:off x="468313" y="2565400"/>
            <a:ext cx="8135937" cy="1493838"/>
          </a:xfrm>
          <a:prstGeom prst="rect">
            <a:avLst/>
          </a:prstGeom>
          <a:noFill/>
          <a:ln w="9525">
            <a:noFill/>
            <a:miter lim="800000"/>
          </a:ln>
          <a:effectLst/>
        </p:spPr>
        <p:txBody>
          <a:bodyPr>
            <a:spAutoFit/>
          </a:bodyPr>
          <a:lstStyle/>
          <a:p>
            <a:pPr algn="ctr">
              <a:spcBef>
                <a:spcPct val="30000"/>
              </a:spcBef>
              <a:defRPr/>
            </a:pPr>
            <a:r>
              <a:rPr lang="zh-CN" altLang="en-US" sz="4000" b="1">
                <a:effectLst>
                  <a:outerShdw blurRad="38100" dist="38100" dir="2700000" algn="tl">
                    <a:srgbClr val="C0C0C0"/>
                  </a:outerShdw>
                </a:effectLst>
                <a:latin typeface="黑体" pitchFamily="49" charset="-122"/>
                <a:ea typeface="黑体" pitchFamily="49" charset="-122"/>
              </a:rPr>
              <a:t>第</a:t>
            </a:r>
            <a:r>
              <a:rPr lang="en-US" altLang="zh-CN" sz="4000" b="1">
                <a:effectLst>
                  <a:outerShdw blurRad="38100" dist="38100" dir="2700000" algn="tl">
                    <a:srgbClr val="C0C0C0"/>
                  </a:outerShdw>
                </a:effectLst>
                <a:latin typeface="黑体" pitchFamily="49" charset="-122"/>
                <a:ea typeface="黑体" pitchFamily="49" charset="-122"/>
              </a:rPr>
              <a:t>2</a:t>
            </a:r>
            <a:r>
              <a:rPr lang="zh-CN" altLang="en-US" sz="4000" b="1">
                <a:effectLst>
                  <a:outerShdw blurRad="38100" dist="38100" dir="2700000" algn="tl">
                    <a:srgbClr val="C0C0C0"/>
                  </a:outerShdw>
                </a:effectLst>
                <a:latin typeface="黑体" pitchFamily="49" charset="-122"/>
                <a:ea typeface="黑体" pitchFamily="49" charset="-122"/>
              </a:rPr>
              <a:t>层</a:t>
            </a:r>
          </a:p>
          <a:p>
            <a:pPr algn="ctr">
              <a:spcBef>
                <a:spcPct val="30000"/>
              </a:spcBef>
              <a:defRPr/>
            </a:pPr>
            <a:r>
              <a:rPr lang="zh-CN" altLang="en-US" sz="4000" b="1">
                <a:effectLst>
                  <a:outerShdw blurRad="38100" dist="38100" dir="2700000" algn="tl">
                    <a:srgbClr val="C0C0C0"/>
                  </a:outerShdw>
                </a:effectLst>
                <a:latin typeface="黑体" pitchFamily="49" charset="-122"/>
                <a:ea typeface="黑体" pitchFamily="49" charset="-122"/>
              </a:rPr>
              <a:t>窦娥告别婆婆</a:t>
            </a:r>
          </a:p>
        </p:txBody>
      </p:sp>
    </p:spTree>
    <p:extLst>
      <p:ext uri="{BB962C8B-B14F-4D97-AF65-F5344CB8AC3E}">
        <p14:creationId xmlns:p14="http://schemas.microsoft.com/office/powerpoint/2010/main" val="1144681783"/>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Text Box 2"/>
          <p:cNvSpPr txBox="1">
            <a:spLocks noChangeArrowheads="1"/>
          </p:cNvSpPr>
          <p:nvPr/>
        </p:nvSpPr>
        <p:spPr bwMode="auto">
          <a:xfrm>
            <a:off x="250825" y="260350"/>
            <a:ext cx="8713788" cy="579438"/>
          </a:xfrm>
          <a:prstGeom prst="rect">
            <a:avLst/>
          </a:prstGeom>
          <a:noFill/>
          <a:ln w="9525">
            <a:noFill/>
            <a:miter lim="800000"/>
          </a:ln>
          <a:effectLst/>
        </p:spPr>
        <p:txBody>
          <a:bodyPr>
            <a:spAutoFit/>
          </a:bodyPr>
          <a:lstStyle/>
          <a:p>
            <a:pPr>
              <a:spcBef>
                <a:spcPct val="50000"/>
              </a:spcBef>
              <a:defRPr/>
            </a:pPr>
            <a:endParaRPr lang="zh-CN" altLang="en-US" sz="3200" b="1">
              <a:effectLst>
                <a:outerShdw blurRad="38100" dist="38100" dir="2700000" algn="tl">
                  <a:srgbClr val="C0C0C0"/>
                </a:outerShdw>
              </a:effectLst>
              <a:latin typeface="仿宋_GB2312" pitchFamily="49" charset="-122"/>
              <a:ea typeface="仿宋_GB2312" pitchFamily="49" charset="-122"/>
            </a:endParaRPr>
          </a:p>
        </p:txBody>
      </p:sp>
      <p:sp>
        <p:nvSpPr>
          <p:cNvPr id="33795" name="Text Box 3"/>
          <p:cNvSpPr txBox="1">
            <a:spLocks noChangeArrowheads="1"/>
          </p:cNvSpPr>
          <p:nvPr/>
        </p:nvSpPr>
        <p:spPr bwMode="auto">
          <a:xfrm>
            <a:off x="0" y="836613"/>
            <a:ext cx="9144000" cy="1570037"/>
          </a:xfrm>
          <a:prstGeom prst="rect">
            <a:avLst/>
          </a:prstGeom>
          <a:noFill/>
          <a:ln w="9525">
            <a:noFill/>
            <a:miter lim="800000"/>
          </a:ln>
          <a:effectLst/>
        </p:spPr>
        <p:txBody>
          <a:bodyPr>
            <a:spAutoFit/>
          </a:bodyPr>
          <a:lstStyle/>
          <a:p>
            <a:pPr>
              <a:defRPr/>
            </a:pPr>
            <a:r>
              <a:rPr lang="zh-CN" altLang="en-US" sz="3200" b="1">
                <a:effectLst>
                  <a:outerShdw blurRad="38100" dist="38100" dir="2700000" algn="tl">
                    <a:srgbClr val="C0C0C0"/>
                  </a:outerShdw>
                </a:effectLst>
                <a:latin typeface="仿宋_GB2312" pitchFamily="49" charset="-122"/>
                <a:ea typeface="仿宋_GB2312" pitchFamily="49" charset="-122"/>
              </a:rPr>
              <a:t>在押赴刑场的路上，窦娥要求刽子手走后街不走前街，这一细节刻画对塑造窦娥形象和表现主题有什么作用？</a:t>
            </a:r>
          </a:p>
        </p:txBody>
      </p:sp>
      <p:pic>
        <p:nvPicPr>
          <p:cNvPr id="23556" name="Picture 4" descr="d2_006"/>
          <p:cNvPicPr>
            <a:picLocks noChangeAspect="1" noChangeArrowheads="1"/>
          </p:cNvPicPr>
          <p:nvPr/>
        </p:nvPicPr>
        <p:blipFill>
          <a:blip r:embed="rId2">
            <a:lum bright="18000" contrast="48000"/>
            <a:extLst>
              <a:ext uri="{28A0092B-C50C-407E-A947-70E740481C1C}">
                <a14:useLocalDpi xmlns:a14="http://schemas.microsoft.com/office/drawing/2010/main" val="0"/>
              </a:ext>
            </a:extLst>
          </a:blip>
          <a:srcRect t="15857" b="18518"/>
          <a:stretch>
            <a:fillRect/>
          </a:stretch>
        </p:blipFill>
        <p:spPr bwMode="auto">
          <a:xfrm>
            <a:off x="0" y="2971800"/>
            <a:ext cx="5364163"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DEY027"/>
          <p:cNvPicPr>
            <a:picLocks noChangeAspect="1" noChangeArrowheads="1"/>
          </p:cNvPicPr>
          <p:nvPr/>
        </p:nvPicPr>
        <p:blipFill>
          <a:blip r:embed="rId3">
            <a:lum bright="48000" contrast="72000"/>
            <a:extLst>
              <a:ext uri="{28A0092B-C50C-407E-A947-70E740481C1C}">
                <a14:useLocalDpi xmlns:a14="http://schemas.microsoft.com/office/drawing/2010/main" val="0"/>
              </a:ext>
            </a:extLst>
          </a:blip>
          <a:srcRect t="4382" b="7616"/>
          <a:stretch>
            <a:fillRect/>
          </a:stretch>
        </p:blipFill>
        <p:spPr bwMode="auto">
          <a:xfrm>
            <a:off x="4716463" y="2971800"/>
            <a:ext cx="4427537" cy="289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90856594"/>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Text Box 2"/>
          <p:cNvSpPr txBox="1">
            <a:spLocks noChangeArrowheads="1"/>
          </p:cNvSpPr>
          <p:nvPr/>
        </p:nvSpPr>
        <p:spPr bwMode="auto">
          <a:xfrm>
            <a:off x="250825" y="549275"/>
            <a:ext cx="8569325" cy="4030663"/>
          </a:xfrm>
          <a:prstGeom prst="rect">
            <a:avLst/>
          </a:prstGeom>
          <a:noFill/>
          <a:ln w="9525">
            <a:noFill/>
            <a:miter lim="800000"/>
          </a:ln>
          <a:effectLst/>
        </p:spPr>
        <p:txBody>
          <a:bodyPr>
            <a:spAutoFit/>
          </a:bodyPr>
          <a:lstStyle/>
          <a:p>
            <a:pPr>
              <a:defRPr/>
            </a:pPr>
            <a:r>
              <a:rPr lang="zh-CN" altLang="en-US" sz="3200" b="1">
                <a:solidFill>
                  <a:schemeClr val="tx2"/>
                </a:solidFill>
                <a:effectLst>
                  <a:outerShdw blurRad="38100" dist="38100" dir="2700000" algn="tl">
                    <a:srgbClr val="C0C0C0"/>
                  </a:outerShdw>
                </a:effectLst>
                <a:latin typeface="仿宋_GB2312" pitchFamily="49" charset="-122"/>
                <a:ea typeface="仿宋_GB2312" pitchFamily="49" charset="-122"/>
              </a:rPr>
              <a:t>    </a:t>
            </a:r>
            <a:r>
              <a:rPr lang="zh-CN" altLang="en-US" sz="3200" b="1">
                <a:effectLst>
                  <a:outerShdw blurRad="38100" dist="38100" dir="2700000" algn="tl">
                    <a:srgbClr val="C0C0C0"/>
                  </a:outerShdw>
                </a:effectLst>
                <a:latin typeface="黑体" pitchFamily="49" charset="-122"/>
                <a:ea typeface="黑体" pitchFamily="49" charset="-122"/>
              </a:rPr>
              <a:t>自己走在通向死亡的路上，想到的还是如何不让年迈孤寂的婆婆伤心，这充分表现了她的善良。</a:t>
            </a:r>
            <a:endParaRPr lang="en-US" altLang="zh-CN" sz="3200" b="1">
              <a:effectLst>
                <a:outerShdw blurRad="38100" dist="38100" dir="2700000" algn="tl">
                  <a:srgbClr val="C0C0C0"/>
                </a:outerShdw>
              </a:effectLst>
              <a:latin typeface="黑体" pitchFamily="49" charset="-122"/>
              <a:ea typeface="黑体" pitchFamily="49" charset="-122"/>
            </a:endParaRPr>
          </a:p>
          <a:p>
            <a:pPr>
              <a:defRPr/>
            </a:pPr>
            <a:r>
              <a:rPr lang="en-US" altLang="zh-CN" sz="3200" b="1">
                <a:effectLst>
                  <a:outerShdw blurRad="38100" dist="38100" dir="2700000" algn="tl">
                    <a:srgbClr val="C0C0C0"/>
                  </a:outerShdw>
                </a:effectLst>
                <a:latin typeface="黑体" pitchFamily="49" charset="-122"/>
                <a:ea typeface="黑体" pitchFamily="49" charset="-122"/>
              </a:rPr>
              <a:t>    </a:t>
            </a:r>
            <a:r>
              <a:rPr lang="zh-CN" altLang="en-US" sz="3200" b="1">
                <a:effectLst>
                  <a:outerShdw blurRad="38100" dist="38100" dir="2700000" algn="tl">
                    <a:srgbClr val="C0C0C0"/>
                  </a:outerShdw>
                </a:effectLst>
                <a:latin typeface="黑体" pitchFamily="49" charset="-122"/>
                <a:ea typeface="黑体" pitchFamily="49" charset="-122"/>
              </a:rPr>
              <a:t>作品越是刻画她的善良，也就越发显出其冤屈，她的抗争与反抗也就越发令人同情。因此，这一细节的描写不仅使窦娥这个形象更其丰满动人，也使剧作对封建社会的批判更为有力和深刻</a:t>
            </a:r>
            <a:r>
              <a:rPr lang="zh-CN" altLang="en-US" sz="3200" b="1">
                <a:solidFill>
                  <a:schemeClr val="tx2"/>
                </a:solidFill>
                <a:effectLst>
                  <a:outerShdw blurRad="38100" dist="38100" dir="2700000" algn="tl">
                    <a:srgbClr val="C0C0C0"/>
                  </a:outerShdw>
                </a:effectLst>
                <a:latin typeface="黑体" pitchFamily="49" charset="-122"/>
                <a:ea typeface="黑体" pitchFamily="49" charset="-122"/>
              </a:rPr>
              <a:t>。</a:t>
            </a:r>
            <a:endParaRPr lang="zh-CN" altLang="en-US" sz="3200">
              <a:solidFill>
                <a:schemeClr val="tx2"/>
              </a:solidFill>
              <a:latin typeface="黑体" pitchFamily="49" charset="-122"/>
              <a:ea typeface="黑体" pitchFamily="49" charset="-122"/>
            </a:endParaRPr>
          </a:p>
        </p:txBody>
      </p:sp>
      <p:sp>
        <p:nvSpPr>
          <p:cNvPr id="34819" name="Text Box 3"/>
          <p:cNvSpPr txBox="1">
            <a:spLocks noChangeArrowheads="1"/>
          </p:cNvSpPr>
          <p:nvPr/>
        </p:nvSpPr>
        <p:spPr bwMode="auto">
          <a:xfrm>
            <a:off x="2590800" y="5486400"/>
            <a:ext cx="4267200" cy="1044575"/>
          </a:xfrm>
          <a:prstGeom prst="rect">
            <a:avLst/>
          </a:prstGeom>
          <a:noFill/>
          <a:ln w="38100">
            <a:solidFill>
              <a:srgbClr val="FF3300"/>
            </a:solidFill>
            <a:prstDash val="sysDot"/>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6000" b="1">
                <a:ea typeface="华文行楷" pitchFamily="2" charset="-122"/>
              </a:rPr>
              <a:t>善良的窦娥</a:t>
            </a:r>
          </a:p>
        </p:txBody>
      </p:sp>
    </p:spTree>
    <p:extLst>
      <p:ext uri="{BB962C8B-B14F-4D97-AF65-F5344CB8AC3E}">
        <p14:creationId xmlns:p14="http://schemas.microsoft.com/office/powerpoint/2010/main" val="1427193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8">
                                            <p:txEl>
                                              <p:pRg st="0" end="0"/>
                                            </p:txEl>
                                          </p:spTgt>
                                        </p:tgtEl>
                                        <p:attrNameLst>
                                          <p:attrName>style.visibility</p:attrName>
                                        </p:attrNameLst>
                                      </p:cBhvr>
                                      <p:to>
                                        <p:strVal val="visible"/>
                                      </p:to>
                                    </p:set>
                                    <p:anim calcmode="lin" valueType="num">
                                      <p:cBhvr additive="base">
                                        <p:cTn id="7" dur="500" fill="hold"/>
                                        <p:tgtEl>
                                          <p:spTgt spid="3481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18">
                                            <p:txEl>
                                              <p:pRg st="1" end="1"/>
                                            </p:txEl>
                                          </p:spTgt>
                                        </p:tgtEl>
                                        <p:attrNameLst>
                                          <p:attrName>style.visibility</p:attrName>
                                        </p:attrNameLst>
                                      </p:cBhvr>
                                      <p:to>
                                        <p:strVal val="visible"/>
                                      </p:to>
                                    </p:set>
                                    <p:anim calcmode="lin" valueType="num">
                                      <p:cBhvr additive="base">
                                        <p:cTn id="13" dur="500" fill="hold"/>
                                        <p:tgtEl>
                                          <p:spTgt spid="3481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4819">
                                            <p:txEl>
                                              <p:pRg st="0" end="0"/>
                                            </p:txEl>
                                          </p:spTgt>
                                        </p:tgtEl>
                                        <p:attrNameLst>
                                          <p:attrName>style.visibility</p:attrName>
                                        </p:attrNameLst>
                                      </p:cBhvr>
                                      <p:to>
                                        <p:strVal val="visible"/>
                                      </p:to>
                                    </p:set>
                                    <p:anim calcmode="lin" valueType="num">
                                      <p:cBhvr additive="base">
                                        <p:cTn id="19"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Rectangle 2"/>
          <p:cNvSpPr>
            <a:spLocks noChangeArrowheads="1"/>
          </p:cNvSpPr>
          <p:nvPr/>
        </p:nvSpPr>
        <p:spPr bwMode="auto">
          <a:xfrm>
            <a:off x="12700" y="2420938"/>
            <a:ext cx="9131300" cy="1493837"/>
          </a:xfrm>
          <a:prstGeom prst="rect">
            <a:avLst/>
          </a:prstGeom>
          <a:noFill/>
          <a:ln w="9525">
            <a:noFill/>
            <a:miter lim="800000"/>
          </a:ln>
          <a:effectLst/>
        </p:spPr>
        <p:txBody>
          <a:bodyPr>
            <a:spAutoFit/>
          </a:bodyPr>
          <a:lstStyle/>
          <a:p>
            <a:pPr algn="ctr">
              <a:spcBef>
                <a:spcPct val="30000"/>
              </a:spcBef>
              <a:defRPr/>
            </a:pPr>
            <a:r>
              <a:rPr lang="zh-CN" altLang="en-US" sz="4000" b="1">
                <a:effectLst>
                  <a:outerShdw blurRad="38100" dist="38100" dir="2700000" algn="tl">
                    <a:srgbClr val="C0C0C0"/>
                  </a:outerShdw>
                </a:effectLst>
                <a:latin typeface="黑体" pitchFamily="49" charset="-122"/>
                <a:ea typeface="黑体" pitchFamily="49" charset="-122"/>
              </a:rPr>
              <a:t>第</a:t>
            </a:r>
            <a:r>
              <a:rPr lang="en-US" altLang="zh-CN" sz="4000" b="1">
                <a:effectLst>
                  <a:outerShdw blurRad="38100" dist="38100" dir="2700000" algn="tl">
                    <a:srgbClr val="C0C0C0"/>
                  </a:outerShdw>
                </a:effectLst>
                <a:latin typeface="黑体" pitchFamily="49" charset="-122"/>
                <a:ea typeface="黑体" pitchFamily="49" charset="-122"/>
              </a:rPr>
              <a:t>3</a:t>
            </a:r>
            <a:r>
              <a:rPr lang="zh-CN" altLang="en-US" sz="4000" b="1">
                <a:effectLst>
                  <a:outerShdw blurRad="38100" dist="38100" dir="2700000" algn="tl">
                    <a:srgbClr val="C0C0C0"/>
                  </a:outerShdw>
                </a:effectLst>
                <a:latin typeface="黑体" pitchFamily="49" charset="-122"/>
                <a:ea typeface="黑体" pitchFamily="49" charset="-122"/>
              </a:rPr>
              <a:t>层</a:t>
            </a:r>
          </a:p>
          <a:p>
            <a:pPr algn="ctr">
              <a:spcBef>
                <a:spcPct val="30000"/>
              </a:spcBef>
              <a:defRPr/>
            </a:pPr>
            <a:r>
              <a:rPr lang="zh-CN" altLang="en-US" sz="4000" b="1">
                <a:effectLst>
                  <a:outerShdw blurRad="38100" dist="38100" dir="2700000" algn="tl">
                    <a:srgbClr val="C0C0C0"/>
                  </a:outerShdw>
                </a:effectLst>
                <a:latin typeface="黑体" pitchFamily="49" charset="-122"/>
                <a:ea typeface="黑体" pitchFamily="49" charset="-122"/>
              </a:rPr>
              <a:t>窦娥死前三大誓愿</a:t>
            </a:r>
          </a:p>
        </p:txBody>
      </p:sp>
    </p:spTree>
    <p:extLst>
      <p:ext uri="{BB962C8B-B14F-4D97-AF65-F5344CB8AC3E}">
        <p14:creationId xmlns:p14="http://schemas.microsoft.com/office/powerpoint/2010/main" val="3049700764"/>
      </p:ext>
    </p:ext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Text Box 2"/>
          <p:cNvSpPr txBox="1">
            <a:spLocks noChangeArrowheads="1"/>
          </p:cNvSpPr>
          <p:nvPr/>
        </p:nvSpPr>
        <p:spPr bwMode="auto">
          <a:xfrm>
            <a:off x="228600" y="381000"/>
            <a:ext cx="8424863" cy="1066800"/>
          </a:xfrm>
          <a:prstGeom prst="rect">
            <a:avLst/>
          </a:prstGeom>
          <a:noFill/>
          <a:ln w="9525">
            <a:noFill/>
            <a:miter lim="800000"/>
          </a:ln>
          <a:effectLst/>
        </p:spPr>
        <p:txBody>
          <a:bodyPr>
            <a:spAutoFit/>
          </a:bodyPr>
          <a:lstStyle/>
          <a:p>
            <a:pPr>
              <a:defRPr/>
            </a:pPr>
            <a:r>
              <a:rPr lang="en-US" altLang="zh-CN" sz="3200" b="1">
                <a:effectLst>
                  <a:outerShdw blurRad="38100" dist="38100" dir="2700000" algn="tl">
                    <a:srgbClr val="C0C0C0"/>
                  </a:outerShdw>
                </a:effectLst>
                <a:latin typeface="仿宋_GB2312" pitchFamily="49" charset="-122"/>
                <a:ea typeface="仿宋_GB2312" pitchFamily="49" charset="-122"/>
              </a:rPr>
              <a:t>1</a:t>
            </a:r>
            <a:r>
              <a:rPr lang="zh-CN" altLang="en-US" sz="3200" b="1">
                <a:effectLst>
                  <a:outerShdw blurRad="38100" dist="38100" dir="2700000" algn="tl">
                    <a:srgbClr val="C0C0C0"/>
                  </a:outerShdw>
                </a:effectLst>
                <a:latin typeface="仿宋_GB2312" pitchFamily="49" charset="-122"/>
                <a:ea typeface="仿宋_GB2312" pitchFamily="49" charset="-122"/>
              </a:rPr>
              <a:t>、阅读第</a:t>
            </a:r>
            <a:r>
              <a:rPr lang="en-US" altLang="zh-CN" sz="3200" b="1">
                <a:effectLst>
                  <a:outerShdw blurRad="38100" dist="38100" dir="2700000" algn="tl">
                    <a:srgbClr val="C0C0C0"/>
                  </a:outerShdw>
                </a:effectLst>
                <a:latin typeface="仿宋_GB2312" pitchFamily="49" charset="-122"/>
                <a:ea typeface="仿宋_GB2312" pitchFamily="49" charset="-122"/>
              </a:rPr>
              <a:t>3</a:t>
            </a:r>
            <a:r>
              <a:rPr lang="zh-CN" altLang="en-US" sz="3200" b="1">
                <a:effectLst>
                  <a:outerShdw blurRad="38100" dist="38100" dir="2700000" algn="tl">
                    <a:srgbClr val="C0C0C0"/>
                  </a:outerShdw>
                </a:effectLst>
                <a:latin typeface="仿宋_GB2312" pitchFamily="49" charset="-122"/>
                <a:ea typeface="仿宋_GB2312" pitchFamily="49" charset="-122"/>
              </a:rPr>
              <a:t>层，分析窦娥临刑时发出的三桩誓愿，说明她所希望的是什么？</a:t>
            </a:r>
          </a:p>
        </p:txBody>
      </p:sp>
      <p:pic>
        <p:nvPicPr>
          <p:cNvPr id="36867" name="Picture 3" descr="窦娥像1"/>
          <p:cNvPicPr>
            <a:picLocks noChangeAspect="1" noChangeArrowheads="1"/>
          </p:cNvPicPr>
          <p:nvPr/>
        </p:nvPicPr>
        <p:blipFill>
          <a:blip r:embed="rId2">
            <a:lum contrast="30000"/>
            <a:extLst>
              <a:ext uri="{28A0092B-C50C-407E-A947-70E740481C1C}">
                <a14:useLocalDpi xmlns:a14="http://schemas.microsoft.com/office/drawing/2010/main" val="0"/>
              </a:ext>
            </a:extLst>
          </a:blip>
          <a:stretch>
            <a:fillRect/>
          </a:stretch>
        </p:blipFill>
        <p:spPr bwMode="auto">
          <a:xfrm>
            <a:off x="0" y="4114800"/>
            <a:ext cx="3352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8" name="Picture 4" descr="窦娥像2"/>
          <p:cNvPicPr>
            <a:picLocks noChangeAspect="1" noChangeArrowheads="1"/>
          </p:cNvPicPr>
          <p:nvPr/>
        </p:nvPicPr>
        <p:blipFill>
          <a:blip r:embed="rId3">
            <a:lum bright="6000" contrast="36000"/>
            <a:extLst>
              <a:ext uri="{28A0092B-C50C-407E-A947-70E740481C1C}">
                <a14:useLocalDpi xmlns:a14="http://schemas.microsoft.com/office/drawing/2010/main" val="0"/>
              </a:ext>
            </a:extLst>
          </a:blip>
          <a:stretch>
            <a:fillRect/>
          </a:stretch>
        </p:blipFill>
        <p:spPr bwMode="auto">
          <a:xfrm>
            <a:off x="2895600" y="2895600"/>
            <a:ext cx="3352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5" descr="窦娥像3"/>
          <p:cNvPicPr>
            <a:picLocks noChangeAspect="1" noChangeArrowheads="1"/>
          </p:cNvPicPr>
          <p:nvPr/>
        </p:nvPicPr>
        <p:blipFill>
          <a:blip r:embed="rId4">
            <a:lum contrast="24000"/>
            <a:extLst>
              <a:ext uri="{28A0092B-C50C-407E-A947-70E740481C1C}">
                <a14:useLocalDpi xmlns:a14="http://schemas.microsoft.com/office/drawing/2010/main" val="0"/>
              </a:ext>
            </a:extLst>
          </a:blip>
          <a:stretch>
            <a:fillRect/>
          </a:stretch>
        </p:blipFill>
        <p:spPr bwMode="auto">
          <a:xfrm>
            <a:off x="5791200" y="1447800"/>
            <a:ext cx="3352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95065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1+#ppt_w/2"/>
                                          </p:val>
                                        </p:tav>
                                        <p:tav tm="100000">
                                          <p:val>
                                            <p:strVal val="#ppt_x"/>
                                          </p:val>
                                        </p:tav>
                                      </p:tavLst>
                                    </p:anim>
                                    <p:anim calcmode="lin" valueType="num">
                                      <p:cBhvr additive="base">
                                        <p:cTn id="8" dur="500" fill="hold"/>
                                        <p:tgtEl>
                                          <p:spTgt spid="36867"/>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1+#ppt_w/2"/>
                                          </p:val>
                                        </p:tav>
                                        <p:tav tm="100000">
                                          <p:val>
                                            <p:strVal val="#ppt_x"/>
                                          </p:val>
                                        </p:tav>
                                      </p:tavLst>
                                    </p:anim>
                                    <p:anim calcmode="lin" valueType="num">
                                      <p:cBhvr additive="base">
                                        <p:cTn id="14" dur="500" fill="hold"/>
                                        <p:tgtEl>
                                          <p:spTgt spid="36868"/>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500" fill="hold"/>
                                        <p:tgtEl>
                                          <p:spTgt spid="36869"/>
                                        </p:tgtEl>
                                        <p:attrNameLst>
                                          <p:attrName>ppt_x</p:attrName>
                                        </p:attrNameLst>
                                      </p:cBhvr>
                                      <p:tavLst>
                                        <p:tav tm="0">
                                          <p:val>
                                            <p:strVal val="1+#ppt_w/2"/>
                                          </p:val>
                                        </p:tav>
                                        <p:tav tm="100000">
                                          <p:val>
                                            <p:strVal val="#ppt_x"/>
                                          </p:val>
                                        </p:tav>
                                      </p:tavLst>
                                    </p:anim>
                                    <p:anim calcmode="lin" valueType="num">
                                      <p:cBhvr additive="base">
                                        <p:cTn id="20" dur="500" fill="hold"/>
                                        <p:tgtEl>
                                          <p:spTgt spid="3686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Text Box 2"/>
          <p:cNvSpPr txBox="1">
            <a:spLocks noChangeArrowheads="1"/>
          </p:cNvSpPr>
          <p:nvPr/>
        </p:nvSpPr>
        <p:spPr bwMode="auto">
          <a:xfrm>
            <a:off x="0" y="1052513"/>
            <a:ext cx="9144000" cy="3937000"/>
          </a:xfrm>
          <a:prstGeom prst="rect">
            <a:avLst/>
          </a:prstGeom>
          <a:noFill/>
          <a:ln w="9525">
            <a:noFill/>
            <a:miter lim="800000"/>
          </a:ln>
          <a:effectLst/>
        </p:spPr>
        <p:txBody>
          <a:bodyPr>
            <a:spAutoFit/>
          </a:bodyPr>
          <a:lstStyle/>
          <a:p>
            <a:pPr>
              <a:defRPr/>
            </a:pPr>
            <a:r>
              <a:rPr lang="zh-CN" altLang="en-US" sz="3600" b="1">
                <a:effectLst>
                  <a:outerShdw blurRad="38100" dist="38100" dir="2700000" algn="tl">
                    <a:srgbClr val="C0C0C0"/>
                  </a:outerShdw>
                </a:effectLst>
                <a:latin typeface="仿宋_GB2312" pitchFamily="49" charset="-122"/>
                <a:ea typeface="仿宋_GB2312" pitchFamily="49" charset="-122"/>
              </a:rPr>
              <a:t>    第一个誓愿是血溅白练：她希望刑场上的人们能立刻了解她的冤屈；</a:t>
            </a:r>
          </a:p>
          <a:p>
            <a:pPr>
              <a:defRPr/>
            </a:pPr>
            <a:r>
              <a:rPr lang="zh-CN" altLang="en-US" sz="3600" b="1">
                <a:effectLst>
                  <a:outerShdw blurRad="38100" dist="38100" dir="2700000" algn="tl">
                    <a:srgbClr val="C0C0C0"/>
                  </a:outerShdw>
                </a:effectLst>
                <a:latin typeface="仿宋_GB2312" pitchFamily="49" charset="-122"/>
                <a:ea typeface="仿宋_GB2312" pitchFamily="49" charset="-122"/>
              </a:rPr>
              <a:t>    第二个誓愿是六月飞雪：她希望自己的冤屈会得到上天的反应；</a:t>
            </a:r>
          </a:p>
          <a:p>
            <a:pPr>
              <a:defRPr/>
            </a:pPr>
            <a:r>
              <a:rPr lang="zh-CN" altLang="en-US" sz="3600" b="1">
                <a:effectLst>
                  <a:outerShdw blurRad="38100" dist="38100" dir="2700000" algn="tl">
                    <a:srgbClr val="C0C0C0"/>
                  </a:outerShdw>
                </a:effectLst>
                <a:latin typeface="仿宋_GB2312" pitchFamily="49" charset="-122"/>
                <a:ea typeface="仿宋_GB2312" pitchFamily="49" charset="-122"/>
              </a:rPr>
              <a:t>    第三个誓愿是亢旱三年；她不仅希望个人的冤屈得到昭雪，而且希望上天能够惩治邪恶。</a:t>
            </a:r>
            <a:endParaRPr lang="zh-CN" altLang="en-US" sz="2800">
              <a:latin typeface="仿宋_GB2312" pitchFamily="49" charset="-122"/>
              <a:ea typeface="仿宋_GB2312" pitchFamily="49" charset="-122"/>
            </a:endParaRPr>
          </a:p>
        </p:txBody>
      </p:sp>
      <p:sp>
        <p:nvSpPr>
          <p:cNvPr id="37891" name="Text Box 3"/>
          <p:cNvSpPr txBox="1">
            <a:spLocks noChangeArrowheads="1"/>
          </p:cNvSpPr>
          <p:nvPr/>
        </p:nvSpPr>
        <p:spPr bwMode="auto">
          <a:xfrm>
            <a:off x="4572000" y="5084763"/>
            <a:ext cx="4267200" cy="1044575"/>
          </a:xfrm>
          <a:prstGeom prst="rect">
            <a:avLst/>
          </a:prstGeom>
          <a:noFill/>
          <a:ln w="38100">
            <a:solidFill>
              <a:srgbClr val="FF3300"/>
            </a:solidFill>
            <a:prstDash val="sysDot"/>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6000" b="1">
                <a:ea typeface="华文行楷" pitchFamily="2" charset="-122"/>
              </a:rPr>
              <a:t>不屈的窦娥</a:t>
            </a:r>
          </a:p>
        </p:txBody>
      </p:sp>
    </p:spTree>
    <p:extLst>
      <p:ext uri="{BB962C8B-B14F-4D97-AF65-F5344CB8AC3E}">
        <p14:creationId xmlns:p14="http://schemas.microsoft.com/office/powerpoint/2010/main" val="18227532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0">
                                            <p:txEl>
                                              <p:pRg st="0" end="0"/>
                                            </p:txEl>
                                          </p:spTgt>
                                        </p:tgtEl>
                                        <p:attrNameLst>
                                          <p:attrName>style.visibility</p:attrName>
                                        </p:attrNameLst>
                                      </p:cBhvr>
                                      <p:to>
                                        <p:strVal val="visible"/>
                                      </p:to>
                                    </p:set>
                                    <p:animEffect transition="in" filter="checkerboard(across)">
                                      <p:cBhvr>
                                        <p:cTn id="7" dur="500"/>
                                        <p:tgtEl>
                                          <p:spTgt spid="3789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7890">
                                            <p:txEl>
                                              <p:pRg st="1" end="1"/>
                                            </p:txEl>
                                          </p:spTgt>
                                        </p:tgtEl>
                                        <p:attrNameLst>
                                          <p:attrName>style.visibility</p:attrName>
                                        </p:attrNameLst>
                                      </p:cBhvr>
                                      <p:to>
                                        <p:strVal val="visible"/>
                                      </p:to>
                                    </p:set>
                                    <p:animEffect transition="in" filter="checkerboard(across)">
                                      <p:cBhvr>
                                        <p:cTn id="12" dur="500"/>
                                        <p:tgtEl>
                                          <p:spTgt spid="37890">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7890">
                                            <p:txEl>
                                              <p:pRg st="2" end="2"/>
                                            </p:txEl>
                                          </p:spTgt>
                                        </p:tgtEl>
                                        <p:attrNameLst>
                                          <p:attrName>style.visibility</p:attrName>
                                        </p:attrNameLst>
                                      </p:cBhvr>
                                      <p:to>
                                        <p:strVal val="visible"/>
                                      </p:to>
                                    </p:set>
                                    <p:animEffect transition="in" filter="checkerboard(across)">
                                      <p:cBhvr>
                                        <p:cTn id="17" dur="500"/>
                                        <p:tgtEl>
                                          <p:spTgt spid="37890">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9" presetClass="entr" presetSubtype="10" fill="hold" grpId="0" nodeType="clickEffect">
                                  <p:stCondLst>
                                    <p:cond delay="0"/>
                                  </p:stCondLst>
                                  <p:childTnLst>
                                    <p:set>
                                      <p:cBhvr>
                                        <p:cTn id="21" dur="1" fill="hold">
                                          <p:stCondLst>
                                            <p:cond delay="0"/>
                                          </p:stCondLst>
                                        </p:cTn>
                                        <p:tgtEl>
                                          <p:spTgt spid="37891"/>
                                        </p:tgtEl>
                                        <p:attrNameLst>
                                          <p:attrName>style.visibility</p:attrName>
                                        </p:attrNameLst>
                                      </p:cBhvr>
                                      <p:to>
                                        <p:strVal val="visible"/>
                                      </p:to>
                                    </p:set>
                                    <p:anim calcmode="lin" valueType="num">
                                      <p:cBhvr>
                                        <p:cTn id="22" dur="5000" fill="hold"/>
                                        <p:tgtEl>
                                          <p:spTgt spid="37891"/>
                                        </p:tgtEl>
                                        <p:attrNameLst>
                                          <p:attrName>ppt_w</p:attrName>
                                        </p:attrNameLst>
                                      </p:cBhvr>
                                      <p:tavLst>
                                        <p:tav tm="0" fmla="#ppt_w*sin(2.5*pi*$)">
                                          <p:val>
                                            <p:fltVal val="0"/>
                                          </p:val>
                                        </p:tav>
                                        <p:tav tm="100000">
                                          <p:val>
                                            <p:fltVal val="1"/>
                                          </p:val>
                                        </p:tav>
                                      </p:tavLst>
                                    </p:anim>
                                    <p:anim calcmode="lin" valueType="num">
                                      <p:cBhvr>
                                        <p:cTn id="23" dur="5000" fill="hold"/>
                                        <p:tgtEl>
                                          <p:spTgt spid="3789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uiExpand="1" build="p"/>
      <p:bldP spid="3789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Text Box 2"/>
          <p:cNvSpPr txBox="1">
            <a:spLocks noChangeArrowheads="1"/>
          </p:cNvSpPr>
          <p:nvPr/>
        </p:nvSpPr>
        <p:spPr bwMode="auto">
          <a:xfrm>
            <a:off x="0" y="188913"/>
            <a:ext cx="9144000" cy="1066800"/>
          </a:xfrm>
          <a:prstGeom prst="rect">
            <a:avLst/>
          </a:prstGeom>
          <a:noFill/>
          <a:ln w="9525">
            <a:noFill/>
            <a:miter lim="800000"/>
          </a:ln>
          <a:effectLst/>
        </p:spPr>
        <p:txBody>
          <a:bodyPr>
            <a:spAutoFit/>
          </a:bodyPr>
          <a:lstStyle/>
          <a:p>
            <a:pPr>
              <a:defRPr/>
            </a:pPr>
            <a:r>
              <a:rPr lang="en-US" altLang="zh-CN" sz="3200" b="1">
                <a:effectLst>
                  <a:outerShdw blurRad="38100" dist="38100" dir="2700000" algn="tl">
                    <a:srgbClr val="C0C0C0"/>
                  </a:outerShdw>
                </a:effectLst>
                <a:latin typeface="仿宋_GB2312" pitchFamily="49" charset="-122"/>
                <a:ea typeface="仿宋_GB2312" pitchFamily="49" charset="-122"/>
              </a:rPr>
              <a:t>2</a:t>
            </a:r>
            <a:r>
              <a:rPr lang="zh-CN" altLang="en-US" sz="3200" b="1">
                <a:effectLst>
                  <a:outerShdw blurRad="38100" dist="38100" dir="2700000" algn="tl">
                    <a:srgbClr val="C0C0C0"/>
                  </a:outerShdw>
                </a:effectLst>
                <a:latin typeface="仿宋_GB2312" pitchFamily="49" charset="-122"/>
                <a:ea typeface="仿宋_GB2312" pitchFamily="49" charset="-122"/>
              </a:rPr>
              <a:t>、对比阅读她的三桩誓愿与第</a:t>
            </a:r>
            <a:r>
              <a:rPr lang="en-US" altLang="zh-CN" sz="3200" b="1">
                <a:effectLst>
                  <a:outerShdw blurRad="38100" dist="38100" dir="2700000" algn="tl">
                    <a:srgbClr val="C0C0C0"/>
                  </a:outerShdw>
                </a:effectLst>
                <a:latin typeface="仿宋_GB2312" pitchFamily="49" charset="-122"/>
                <a:ea typeface="仿宋_GB2312" pitchFamily="49" charset="-122"/>
              </a:rPr>
              <a:t>1</a:t>
            </a:r>
            <a:r>
              <a:rPr lang="zh-CN" altLang="en-US" sz="3200" b="1">
                <a:effectLst>
                  <a:outerShdw blurRad="38100" dist="38100" dir="2700000" algn="tl">
                    <a:srgbClr val="C0C0C0"/>
                  </a:outerShdw>
                </a:effectLst>
                <a:latin typeface="仿宋_GB2312" pitchFamily="49" charset="-122"/>
                <a:ea typeface="仿宋_GB2312" pitchFamily="49" charset="-122"/>
              </a:rPr>
              <a:t>层对天地的指责，试分析他们是否矛盾。</a:t>
            </a:r>
          </a:p>
        </p:txBody>
      </p:sp>
      <p:sp>
        <p:nvSpPr>
          <p:cNvPr id="39939" name="Text Box 3"/>
          <p:cNvSpPr txBox="1">
            <a:spLocks noChangeArrowheads="1"/>
          </p:cNvSpPr>
          <p:nvPr/>
        </p:nvSpPr>
        <p:spPr bwMode="auto">
          <a:xfrm>
            <a:off x="250825" y="1341438"/>
            <a:ext cx="8642350" cy="4400550"/>
          </a:xfrm>
          <a:prstGeom prst="rect">
            <a:avLst/>
          </a:prstGeom>
          <a:noFill/>
          <a:ln w="9525">
            <a:noFill/>
            <a:miter lim="800000"/>
          </a:ln>
          <a:effectLst/>
        </p:spPr>
        <p:txBody>
          <a:bodyPr>
            <a:spAutoFit/>
          </a:bodyPr>
          <a:lstStyle/>
          <a:p>
            <a:pPr>
              <a:defRPr/>
            </a:pPr>
            <a:r>
              <a:rPr lang="zh-CN" altLang="en-US" sz="2800" b="1">
                <a:effectLst>
                  <a:outerShdw blurRad="38100" dist="38100" dir="2700000" algn="tl">
                    <a:srgbClr val="C0C0C0"/>
                  </a:outerShdw>
                </a:effectLst>
              </a:rPr>
              <a:t>     在黑暗的吏制下，窦娥不断反抗、挣扎，但又无奈、找不到出路，这是普通劳苦民众在黑暗封建社会里必然的悲惨结局。 </a:t>
            </a:r>
          </a:p>
          <a:p>
            <a:pPr>
              <a:defRPr/>
            </a:pPr>
            <a:r>
              <a:rPr lang="zh-CN" altLang="en-US" sz="2800" b="1">
                <a:effectLst>
                  <a:outerShdw blurRad="38100" dist="38100" dir="2700000" algn="tl">
                    <a:srgbClr val="C0C0C0"/>
                  </a:outerShdw>
                </a:effectLst>
              </a:rPr>
              <a:t>    这显然是矛盾的。在这里，我们看到窦娥诉冤过程中对天的怀疑和依赖是始终交织在一起的。这正反映了作家的历史和阶级的局限，这也是关汉卿的矛盾。 </a:t>
            </a:r>
          </a:p>
          <a:p>
            <a:pPr>
              <a:defRPr/>
            </a:pPr>
            <a:r>
              <a:rPr lang="zh-CN" altLang="en-US" sz="2800" b="1">
                <a:effectLst>
                  <a:outerShdw blurRad="38100" dist="38100" dir="2700000" algn="tl">
                    <a:srgbClr val="C0C0C0"/>
                  </a:outerShdw>
                </a:effectLst>
              </a:rPr>
              <a:t>    一方面，他通过窦娥指斥天地从根本上批判封建统治阶级，表达自己变革现实的愿望。另一方面，又不能从根本上提出救民于水火的办法，只能靠天地动容来昭雪窦娥的冤案。</a:t>
            </a:r>
            <a:r>
              <a:rPr lang="zh-CN" altLang="en-US" sz="2800" b="1"/>
              <a:t> </a:t>
            </a:r>
          </a:p>
        </p:txBody>
      </p:sp>
    </p:spTree>
    <p:extLst>
      <p:ext uri="{BB962C8B-B14F-4D97-AF65-F5344CB8AC3E}">
        <p14:creationId xmlns:p14="http://schemas.microsoft.com/office/powerpoint/2010/main" val="17003328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anim calcmode="lin" valueType="num">
                                      <p:cBhvr>
                                        <p:cTn id="7" dur="1000" fill="hold"/>
                                        <p:tgtEl>
                                          <p:spTgt spid="39939"/>
                                        </p:tgtEl>
                                        <p:attrNameLst>
                                          <p:attrName>ppt_w</p:attrName>
                                        </p:attrNameLst>
                                      </p:cBhvr>
                                      <p:tavLst>
                                        <p:tav tm="0">
                                          <p:val>
                                            <p:fltVal val="0"/>
                                          </p:val>
                                        </p:tav>
                                        <p:tav tm="100000">
                                          <p:val>
                                            <p:strVal val="#ppt_w"/>
                                          </p:val>
                                        </p:tav>
                                      </p:tavLst>
                                    </p:anim>
                                    <p:anim calcmode="lin" valueType="num">
                                      <p:cBhvr>
                                        <p:cTn id="8" dur="1000" fill="hold"/>
                                        <p:tgtEl>
                                          <p:spTgt spid="39939"/>
                                        </p:tgtEl>
                                        <p:attrNameLst>
                                          <p:attrName>ppt_h</p:attrName>
                                        </p:attrNameLst>
                                      </p:cBhvr>
                                      <p:tavLst>
                                        <p:tav tm="0">
                                          <p:val>
                                            <p:fltVal val="0"/>
                                          </p:val>
                                        </p:tav>
                                        <p:tav tm="100000">
                                          <p:val>
                                            <p:strVal val="#ppt_h"/>
                                          </p:val>
                                        </p:tav>
                                      </p:tavLst>
                                    </p:anim>
                                    <p:anim calcmode="lin" valueType="num">
                                      <p:cBhvr>
                                        <p:cTn id="9" dur="1000" fill="hold"/>
                                        <p:tgtEl>
                                          <p:spTgt spid="3993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993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Text Box 2"/>
          <p:cNvSpPr txBox="1">
            <a:spLocks noChangeArrowheads="1"/>
          </p:cNvSpPr>
          <p:nvPr/>
        </p:nvSpPr>
        <p:spPr bwMode="auto">
          <a:xfrm>
            <a:off x="0" y="26035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en-US" altLang="zh-CN" sz="3200" b="1">
                <a:latin typeface="仿宋_GB2312" pitchFamily="49" charset="-122"/>
                <a:ea typeface="仿宋_GB2312" pitchFamily="49" charset="-122"/>
              </a:rPr>
              <a:t>3</a:t>
            </a:r>
            <a:r>
              <a:rPr lang="zh-CN" altLang="en-US" sz="3200" b="1">
                <a:latin typeface="仿宋_GB2312" pitchFamily="49" charset="-122"/>
                <a:ea typeface="仿宋_GB2312" pitchFamily="49" charset="-122"/>
              </a:rPr>
              <a:t>、剧作家为什么要在这折戏的结尾安排</a:t>
            </a:r>
            <a:r>
              <a:rPr lang="zh-CN" altLang="en-US" sz="3200" b="1">
                <a:latin typeface="宋体" pitchFamily="2" charset="-122"/>
                <a:ea typeface="仿宋_GB2312" pitchFamily="49" charset="-122"/>
              </a:rPr>
              <a:t>“</a:t>
            </a:r>
            <a:r>
              <a:rPr lang="zh-CN" altLang="en-US" sz="3200" b="1">
                <a:latin typeface="仿宋_GB2312" pitchFamily="49" charset="-122"/>
                <a:ea typeface="仿宋_GB2312" pitchFamily="49" charset="-122"/>
              </a:rPr>
              <a:t>三大奇愿</a:t>
            </a:r>
            <a:r>
              <a:rPr lang="zh-CN" altLang="en-US" sz="3200" b="1">
                <a:latin typeface="宋体" pitchFamily="2" charset="-122"/>
                <a:ea typeface="仿宋_GB2312" pitchFamily="49" charset="-122"/>
              </a:rPr>
              <a:t>”</a:t>
            </a:r>
            <a:r>
              <a:rPr lang="zh-CN" altLang="en-US" sz="3200" b="1">
                <a:latin typeface="仿宋_GB2312" pitchFamily="49" charset="-122"/>
                <a:ea typeface="仿宋_GB2312" pitchFamily="49" charset="-122"/>
              </a:rPr>
              <a:t>这样的情节呢？</a:t>
            </a:r>
          </a:p>
        </p:txBody>
      </p:sp>
      <p:sp>
        <p:nvSpPr>
          <p:cNvPr id="43011" name="Text Box 3"/>
          <p:cNvSpPr txBox="1">
            <a:spLocks noChangeArrowheads="1"/>
          </p:cNvSpPr>
          <p:nvPr/>
        </p:nvSpPr>
        <p:spPr bwMode="auto">
          <a:xfrm>
            <a:off x="0" y="1557338"/>
            <a:ext cx="9144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3200" b="1">
                <a:solidFill>
                  <a:schemeClr val="tx2"/>
                </a:solidFill>
                <a:latin typeface="仿宋_GB2312" pitchFamily="49" charset="-122"/>
                <a:ea typeface="仿宋_GB2312" pitchFamily="49" charset="-122"/>
              </a:rPr>
              <a:t>    </a:t>
            </a:r>
            <a:r>
              <a:rPr lang="zh-CN" altLang="en-US" sz="3200" b="1">
                <a:latin typeface="仿宋_GB2312" pitchFamily="49" charset="-122"/>
                <a:ea typeface="仿宋_GB2312" pitchFamily="49" charset="-122"/>
              </a:rPr>
              <a:t>这三愿充分揭露了当时社会官吏昏聩，法制治腐败，人民蒙受奇冤而又呼告无门的真实情况。它着力表现主人公至死不屈的斗争精神，这种精神甚至产生了感动天地的力量。三桩奇愿充分体现了人民伸张人间正义，杀尽贪官污吏，洗雪冤屈的良好意志与愿望。也是作者浪漫主义手法的巧妙运用。</a:t>
            </a:r>
            <a:endParaRPr lang="zh-CN" altLang="en-US" b="1">
              <a:latin typeface="仿宋_GB2312" pitchFamily="49" charset="-122"/>
              <a:ea typeface="仿宋_GB2312" pitchFamily="49" charset="-122"/>
            </a:endParaRPr>
          </a:p>
        </p:txBody>
      </p:sp>
      <p:sp>
        <p:nvSpPr>
          <p:cNvPr id="43012" name="Text Box 4"/>
          <p:cNvSpPr txBox="1">
            <a:spLocks noChangeArrowheads="1"/>
          </p:cNvSpPr>
          <p:nvPr/>
        </p:nvSpPr>
        <p:spPr bwMode="auto">
          <a:xfrm>
            <a:off x="304800" y="5562600"/>
            <a:ext cx="8610600" cy="1044575"/>
          </a:xfrm>
          <a:prstGeom prst="rect">
            <a:avLst/>
          </a:prstGeom>
          <a:noFill/>
          <a:ln w="38100">
            <a:solidFill>
              <a:srgbClr val="FF3300"/>
            </a:solidFill>
            <a:prstDash val="sysDot"/>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6000" b="1">
                <a:ea typeface="华文行楷" pitchFamily="2" charset="-122"/>
              </a:rPr>
              <a:t>浪漫的手法，现实的含义</a:t>
            </a:r>
          </a:p>
        </p:txBody>
      </p:sp>
    </p:spTree>
    <p:extLst>
      <p:ext uri="{BB962C8B-B14F-4D97-AF65-F5344CB8AC3E}">
        <p14:creationId xmlns:p14="http://schemas.microsoft.com/office/powerpoint/2010/main" val="5860683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Effect transition="in" filter="blinds(horizontal)">
                                      <p:cBhvr>
                                        <p:cTn id="7" dur="500"/>
                                        <p:tgtEl>
                                          <p:spTgt spid="430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9" presetClass="entr" presetSubtype="10" fill="hold" grpId="0" nodeType="clickEffect">
                                  <p:stCondLst>
                                    <p:cond delay="0"/>
                                  </p:stCondLst>
                                  <p:childTnLst>
                                    <p:set>
                                      <p:cBhvr>
                                        <p:cTn id="11" dur="1" fill="hold">
                                          <p:stCondLst>
                                            <p:cond delay="0"/>
                                          </p:stCondLst>
                                        </p:cTn>
                                        <p:tgtEl>
                                          <p:spTgt spid="43012"/>
                                        </p:tgtEl>
                                        <p:attrNameLst>
                                          <p:attrName>style.visibility</p:attrName>
                                        </p:attrNameLst>
                                      </p:cBhvr>
                                      <p:to>
                                        <p:strVal val="visible"/>
                                      </p:to>
                                    </p:set>
                                    <p:anim calcmode="lin" valueType="num">
                                      <p:cBhvr>
                                        <p:cTn id="12" dur="5000" fill="hold"/>
                                        <p:tgtEl>
                                          <p:spTgt spid="43012"/>
                                        </p:tgtEl>
                                        <p:attrNameLst>
                                          <p:attrName>ppt_w</p:attrName>
                                        </p:attrNameLst>
                                      </p:cBhvr>
                                      <p:tavLst>
                                        <p:tav tm="0" fmla="#ppt_w*sin(2.5*pi*$)">
                                          <p:val>
                                            <p:fltVal val="0"/>
                                          </p:val>
                                        </p:tav>
                                        <p:tav tm="100000">
                                          <p:val>
                                            <p:fltVal val="1"/>
                                          </p:val>
                                        </p:tav>
                                      </p:tavLst>
                                    </p:anim>
                                    <p:anim calcmode="lin" valueType="num">
                                      <p:cBhvr>
                                        <p:cTn id="13" dur="5000" fill="hold"/>
                                        <p:tgtEl>
                                          <p:spTgt spid="430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p:bldP spid="430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30" name="Text Box 2"/>
          <p:cNvSpPr txBox="1">
            <a:spLocks noChangeArrowheads="1"/>
          </p:cNvSpPr>
          <p:nvPr/>
        </p:nvSpPr>
        <p:spPr bwMode="auto">
          <a:xfrm>
            <a:off x="0" y="0"/>
            <a:ext cx="896461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2800" b="1"/>
              <a:t>        曲词中，除了叙述窦娥的冤情外，还表露出了窦娥的什么样的思想感情？结合具体曲词进行分析。</a:t>
            </a:r>
          </a:p>
        </p:txBody>
      </p:sp>
      <p:sp>
        <p:nvSpPr>
          <p:cNvPr id="73731" name="Text Box 3"/>
          <p:cNvSpPr txBox="1">
            <a:spLocks noChangeArrowheads="1"/>
          </p:cNvSpPr>
          <p:nvPr/>
        </p:nvSpPr>
        <p:spPr bwMode="auto">
          <a:xfrm>
            <a:off x="0" y="1196975"/>
            <a:ext cx="8964613"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a:latin typeface="黑体" pitchFamily="49" charset="-122"/>
                <a:ea typeface="黑体" pitchFamily="49" charset="-122"/>
              </a:rPr>
              <a:t>    </a:t>
            </a:r>
            <a:r>
              <a:rPr kumimoji="1" lang="zh-CN" altLang="en-US" b="1">
                <a:latin typeface="黑体" pitchFamily="49" charset="-122"/>
                <a:ea typeface="黑体" pitchFamily="49" charset="-122"/>
              </a:rPr>
              <a:t>曲词中除了“冤”贯穿全篇外，还有“怨”、“悲”、“恨”的思想感情。</a:t>
            </a:r>
          </a:p>
          <a:p>
            <a:pPr eaLnBrk="1" hangingPunct="1">
              <a:spcBef>
                <a:spcPct val="50000"/>
              </a:spcBef>
            </a:pPr>
            <a:r>
              <a:rPr kumimoji="1" lang="zh-CN" altLang="en-US" b="1">
                <a:latin typeface="黑体" pitchFamily="49" charset="-122"/>
                <a:ea typeface="黑体" pitchFamily="49" charset="-122"/>
              </a:rPr>
              <a:t>    第一部分中，尤其是 </a:t>
            </a:r>
            <a:r>
              <a:rPr kumimoji="1" lang="en-US" altLang="zh-CN" b="1">
                <a:latin typeface="黑体" pitchFamily="49" charset="-122"/>
                <a:ea typeface="黑体" pitchFamily="49" charset="-122"/>
              </a:rPr>
              <a:t>〔</a:t>
            </a:r>
            <a:r>
              <a:rPr kumimoji="1" lang="zh-CN" altLang="en-US" b="1">
                <a:latin typeface="黑体" pitchFamily="49" charset="-122"/>
                <a:ea typeface="黑体" pitchFamily="49" charset="-122"/>
              </a:rPr>
              <a:t>滚绣球</a:t>
            </a:r>
            <a:r>
              <a:rPr kumimoji="1" lang="en-US" altLang="zh-CN" b="1">
                <a:latin typeface="黑体" pitchFamily="49" charset="-122"/>
                <a:ea typeface="黑体" pitchFamily="49" charset="-122"/>
              </a:rPr>
              <a:t>〕</a:t>
            </a:r>
            <a:r>
              <a:rPr kumimoji="1" lang="zh-CN" altLang="en-US" b="1">
                <a:latin typeface="黑体" pitchFamily="49" charset="-122"/>
                <a:ea typeface="黑体" pitchFamily="49" charset="-122"/>
              </a:rPr>
              <a:t>一曲，指斥天地、怒斥鬼神，是她绝望中的呼号，是对正义得不到伸张的现实社会的控诉、抗议，是对封建法制、封建秩序的否定，是对人世间不公 的揭露。可以说，在这一曲中，窦娥的冤是由“怨”来体现的。</a:t>
            </a:r>
          </a:p>
        </p:txBody>
      </p:sp>
      <p:sp>
        <p:nvSpPr>
          <p:cNvPr id="73732" name="Text Box 4"/>
          <p:cNvSpPr txBox="1">
            <a:spLocks noChangeArrowheads="1"/>
          </p:cNvSpPr>
          <p:nvPr/>
        </p:nvSpPr>
        <p:spPr bwMode="auto">
          <a:xfrm>
            <a:off x="0" y="3860800"/>
            <a:ext cx="91440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a:t>        </a:t>
            </a:r>
            <a:r>
              <a:rPr kumimoji="1" lang="zh-CN" altLang="en-US" b="1">
                <a:latin typeface="黑体" pitchFamily="49" charset="-122"/>
                <a:ea typeface="黑体" pitchFamily="49" charset="-122"/>
              </a:rPr>
              <a:t>第二部分中，以宾白为主，通过婆媳对话，交代了窦娥孤苦无依的身世和她屈招的无奈，表现了她的“悲”。</a:t>
            </a:r>
          </a:p>
        </p:txBody>
      </p:sp>
      <p:sp>
        <p:nvSpPr>
          <p:cNvPr id="73733" name="Text Box 5"/>
          <p:cNvSpPr txBox="1">
            <a:spLocks noChangeArrowheads="1"/>
          </p:cNvSpPr>
          <p:nvPr/>
        </p:nvSpPr>
        <p:spPr bwMode="auto">
          <a:xfrm>
            <a:off x="0" y="4868863"/>
            <a:ext cx="8964613"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a:solidFill>
                  <a:srgbClr val="FFFF00"/>
                </a:solidFill>
              </a:rPr>
              <a:t>        </a:t>
            </a:r>
            <a:r>
              <a:rPr kumimoji="1" lang="zh-CN" altLang="en-US" b="1">
                <a:latin typeface="黑体" pitchFamily="49" charset="-122"/>
                <a:ea typeface="黑体" pitchFamily="49" charset="-122"/>
              </a:rPr>
              <a:t>第三部分中，窦娥把斗争矛头直指反动统治者。一个心地善良的妇女却喊出了“着这楚州亢旱三年”的呼声，并直斥“官吏每无心正法，使百姓有口难言”的腐败吏治，则表现了她的“恨”。</a:t>
            </a:r>
          </a:p>
        </p:txBody>
      </p:sp>
    </p:spTree>
    <p:extLst>
      <p:ext uri="{BB962C8B-B14F-4D97-AF65-F5344CB8AC3E}">
        <p14:creationId xmlns:p14="http://schemas.microsoft.com/office/powerpoint/2010/main" val="82734899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3730">
                                            <p:txEl>
                                              <p:pRg st="0" end="0"/>
                                            </p:txEl>
                                          </p:spTgt>
                                        </p:tgtEl>
                                        <p:attrNameLst>
                                          <p:attrName>style.visibility</p:attrName>
                                        </p:attrNameLst>
                                      </p:cBhvr>
                                      <p:to>
                                        <p:strVal val="visible"/>
                                      </p:to>
                                    </p:set>
                                    <p:anim calcmode="lin" valueType="num">
                                      <p:cBhvr additive="base">
                                        <p:cTn id="7" dur="500" fill="hold"/>
                                        <p:tgtEl>
                                          <p:spTgt spid="737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3731">
                                            <p:txEl>
                                              <p:pRg st="0" end="0"/>
                                            </p:txEl>
                                          </p:spTgt>
                                        </p:tgtEl>
                                        <p:attrNameLst>
                                          <p:attrName>style.visibility</p:attrName>
                                        </p:attrNameLst>
                                      </p:cBhvr>
                                      <p:to>
                                        <p:strVal val="visible"/>
                                      </p:to>
                                    </p:set>
                                    <p:anim calcmode="lin" valueType="num">
                                      <p:cBhvr additive="base">
                                        <p:cTn id="13"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3731">
                                            <p:txEl>
                                              <p:pRg st="1" end="1"/>
                                            </p:txEl>
                                          </p:spTgt>
                                        </p:tgtEl>
                                        <p:attrNameLst>
                                          <p:attrName>style.visibility</p:attrName>
                                        </p:attrNameLst>
                                      </p:cBhvr>
                                      <p:to>
                                        <p:strVal val="visible"/>
                                      </p:to>
                                    </p:set>
                                    <p:anim calcmode="lin" valueType="num">
                                      <p:cBhvr additive="base">
                                        <p:cTn id="19"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37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73732">
                                            <p:txEl>
                                              <p:pRg st="0" end="0"/>
                                            </p:txEl>
                                          </p:spTgt>
                                        </p:tgtEl>
                                        <p:attrNameLst>
                                          <p:attrName>style.visibility</p:attrName>
                                        </p:attrNameLst>
                                      </p:cBhvr>
                                      <p:to>
                                        <p:strVal val="visible"/>
                                      </p:to>
                                    </p:set>
                                    <p:anim calcmode="lin" valueType="num">
                                      <p:cBhvr additive="base">
                                        <p:cTn id="25" dur="500" fill="hold"/>
                                        <p:tgtEl>
                                          <p:spTgt spid="7373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37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3733">
                                            <p:txEl>
                                              <p:pRg st="0" end="0"/>
                                            </p:txEl>
                                          </p:spTgt>
                                        </p:tgtEl>
                                        <p:attrNameLst>
                                          <p:attrName>style.visibility</p:attrName>
                                        </p:attrNameLst>
                                      </p:cBhvr>
                                      <p:to>
                                        <p:strVal val="visible"/>
                                      </p:to>
                                    </p:set>
                                    <p:anim calcmode="lin" valueType="num">
                                      <p:cBhvr additive="base">
                                        <p:cTn id="31" dur="500" fill="hold"/>
                                        <p:tgtEl>
                                          <p:spTgt spid="7373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373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4" name="Text Box 2"/>
          <p:cNvSpPr txBox="1">
            <a:spLocks noChangeArrowheads="1"/>
          </p:cNvSpPr>
          <p:nvPr/>
        </p:nvSpPr>
        <p:spPr bwMode="auto">
          <a:xfrm>
            <a:off x="179388" y="3357563"/>
            <a:ext cx="1219200" cy="708025"/>
          </a:xfrm>
          <a:prstGeom prst="rect">
            <a:avLst/>
          </a:prstGeom>
          <a:solidFill>
            <a:srgbClr val="FFCCFF"/>
          </a:solidFill>
          <a:ln w="9525">
            <a:noFill/>
            <a:miter lim="800000"/>
          </a:ln>
          <a:effectLst/>
        </p:spPr>
        <p:txBody>
          <a:bodyPr lIns="91431" tIns="45715" rIns="91431" bIns="45715">
            <a:spAutoFit/>
          </a:bodyPr>
          <a:lstStyle/>
          <a:p>
            <a:pPr>
              <a:spcBef>
                <a:spcPct val="50000"/>
              </a:spcBef>
              <a:defRPr/>
            </a:pPr>
            <a:r>
              <a:rPr kumimoji="1" lang="zh-CN" altLang="en-US" sz="4000" b="1">
                <a:effectLst>
                  <a:outerShdw blurRad="38100" dist="38100" dir="2700000" algn="tl">
                    <a:srgbClr val="000000"/>
                  </a:outerShdw>
                </a:effectLst>
                <a:ea typeface="隶书" pitchFamily="49" charset="-122"/>
              </a:rPr>
              <a:t>窦娥</a:t>
            </a:r>
          </a:p>
        </p:txBody>
      </p:sp>
      <p:sp>
        <p:nvSpPr>
          <p:cNvPr id="74755" name="Text Box 3"/>
          <p:cNvSpPr txBox="1">
            <a:spLocks noChangeArrowheads="1"/>
          </p:cNvSpPr>
          <p:nvPr/>
        </p:nvSpPr>
        <p:spPr bwMode="auto">
          <a:xfrm>
            <a:off x="1828800" y="1676400"/>
            <a:ext cx="2133600" cy="646113"/>
          </a:xfrm>
          <a:prstGeom prst="rect">
            <a:avLst/>
          </a:prstGeom>
          <a:solidFill>
            <a:srgbClr val="FFCCFF"/>
          </a:solidFill>
          <a:ln w="9525">
            <a:noFill/>
            <a:miter lim="800000"/>
          </a:ln>
          <a:effectLst/>
        </p:spPr>
        <p:txBody>
          <a:bodyPr lIns="91431" tIns="45715" rIns="91431" bIns="45715">
            <a:spAutoFit/>
          </a:bodyPr>
          <a:lstStyle/>
          <a:p>
            <a:pPr>
              <a:spcBef>
                <a:spcPct val="50000"/>
              </a:spcBef>
              <a:defRPr/>
            </a:pPr>
            <a:r>
              <a:rPr kumimoji="1" lang="zh-CN" altLang="en-US" sz="3600" b="1">
                <a:effectLst>
                  <a:outerShdw blurRad="38100" dist="38100" dir="2700000" algn="tl">
                    <a:srgbClr val="000000"/>
                  </a:outerShdw>
                </a:effectLst>
                <a:ea typeface="隶书" pitchFamily="49" charset="-122"/>
              </a:rPr>
              <a:t>绑赴刑场</a:t>
            </a:r>
          </a:p>
        </p:txBody>
      </p:sp>
      <p:sp>
        <p:nvSpPr>
          <p:cNvPr id="74756" name="Text Box 4"/>
          <p:cNvSpPr txBox="1">
            <a:spLocks noChangeArrowheads="1"/>
          </p:cNvSpPr>
          <p:nvPr/>
        </p:nvSpPr>
        <p:spPr bwMode="auto">
          <a:xfrm>
            <a:off x="1828800" y="3352800"/>
            <a:ext cx="2133600" cy="646113"/>
          </a:xfrm>
          <a:prstGeom prst="rect">
            <a:avLst/>
          </a:prstGeom>
          <a:solidFill>
            <a:srgbClr val="FFCCFF"/>
          </a:solidFill>
          <a:ln w="9525">
            <a:noFill/>
            <a:miter lim="800000"/>
          </a:ln>
          <a:effectLst/>
        </p:spPr>
        <p:txBody>
          <a:bodyPr lIns="91431" tIns="45715" rIns="91431" bIns="45715">
            <a:spAutoFit/>
          </a:bodyPr>
          <a:lstStyle/>
          <a:p>
            <a:pPr>
              <a:spcBef>
                <a:spcPct val="50000"/>
              </a:spcBef>
              <a:defRPr/>
            </a:pPr>
            <a:r>
              <a:rPr kumimoji="1" lang="zh-CN" altLang="en-US" sz="3600" b="1">
                <a:effectLst>
                  <a:outerShdw blurRad="38100" dist="38100" dir="2700000" algn="tl">
                    <a:srgbClr val="000000"/>
                  </a:outerShdw>
                </a:effectLst>
                <a:ea typeface="隶书" pitchFamily="49" charset="-122"/>
              </a:rPr>
              <a:t>婆媳诀别</a:t>
            </a:r>
          </a:p>
        </p:txBody>
      </p:sp>
      <p:sp>
        <p:nvSpPr>
          <p:cNvPr id="74757" name="Text Box 5"/>
          <p:cNvSpPr txBox="1">
            <a:spLocks noChangeArrowheads="1"/>
          </p:cNvSpPr>
          <p:nvPr/>
        </p:nvSpPr>
        <p:spPr bwMode="auto">
          <a:xfrm>
            <a:off x="1828800" y="4953000"/>
            <a:ext cx="2057400" cy="646113"/>
          </a:xfrm>
          <a:prstGeom prst="rect">
            <a:avLst/>
          </a:prstGeom>
          <a:solidFill>
            <a:srgbClr val="FFCCFF"/>
          </a:solidFill>
          <a:ln w="9525">
            <a:noFill/>
            <a:miter lim="800000"/>
          </a:ln>
          <a:effectLst/>
        </p:spPr>
        <p:txBody>
          <a:bodyPr lIns="91431" tIns="45715" rIns="91431" bIns="45715">
            <a:spAutoFit/>
          </a:bodyPr>
          <a:lstStyle/>
          <a:p>
            <a:pPr>
              <a:spcBef>
                <a:spcPct val="50000"/>
              </a:spcBef>
              <a:defRPr/>
            </a:pPr>
            <a:r>
              <a:rPr kumimoji="1" lang="zh-CN" altLang="en-US" sz="3600" b="1">
                <a:effectLst>
                  <a:outerShdw blurRad="38100" dist="38100" dir="2700000" algn="tl">
                    <a:srgbClr val="000000"/>
                  </a:outerShdw>
                </a:effectLst>
                <a:ea typeface="隶书" pitchFamily="49" charset="-122"/>
              </a:rPr>
              <a:t>临刑发誓</a:t>
            </a:r>
          </a:p>
        </p:txBody>
      </p:sp>
      <p:sp>
        <p:nvSpPr>
          <p:cNvPr id="74758" name="Text Box 6"/>
          <p:cNvSpPr txBox="1">
            <a:spLocks noChangeArrowheads="1"/>
          </p:cNvSpPr>
          <p:nvPr/>
        </p:nvSpPr>
        <p:spPr bwMode="auto">
          <a:xfrm>
            <a:off x="4419600" y="990600"/>
            <a:ext cx="2209800" cy="646113"/>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指斥天地</a:t>
            </a:r>
          </a:p>
        </p:txBody>
      </p:sp>
      <p:sp>
        <p:nvSpPr>
          <p:cNvPr id="74759" name="Text Box 7"/>
          <p:cNvSpPr txBox="1">
            <a:spLocks noChangeArrowheads="1"/>
          </p:cNvSpPr>
          <p:nvPr/>
        </p:nvSpPr>
        <p:spPr bwMode="auto">
          <a:xfrm>
            <a:off x="4419600" y="1981200"/>
            <a:ext cx="2209800" cy="646113"/>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鸣冤叫屈</a:t>
            </a:r>
          </a:p>
        </p:txBody>
      </p:sp>
      <p:sp>
        <p:nvSpPr>
          <p:cNvPr id="74760" name="Text Box 8"/>
          <p:cNvSpPr txBox="1">
            <a:spLocks noChangeArrowheads="1"/>
          </p:cNvSpPr>
          <p:nvPr/>
        </p:nvSpPr>
        <p:spPr bwMode="auto">
          <a:xfrm>
            <a:off x="4427538" y="3068638"/>
            <a:ext cx="2160587" cy="64611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后街相见</a:t>
            </a:r>
          </a:p>
        </p:txBody>
      </p:sp>
      <p:sp>
        <p:nvSpPr>
          <p:cNvPr id="74761" name="Text Box 9"/>
          <p:cNvSpPr txBox="1">
            <a:spLocks noChangeArrowheads="1"/>
          </p:cNvSpPr>
          <p:nvPr/>
        </p:nvSpPr>
        <p:spPr bwMode="auto">
          <a:xfrm>
            <a:off x="4419600" y="3962400"/>
            <a:ext cx="2168525" cy="646113"/>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诉说冤情</a:t>
            </a:r>
          </a:p>
        </p:txBody>
      </p:sp>
      <p:sp>
        <p:nvSpPr>
          <p:cNvPr id="74762" name="Text Box 10"/>
          <p:cNvSpPr txBox="1">
            <a:spLocks noChangeArrowheads="1"/>
          </p:cNvSpPr>
          <p:nvPr/>
        </p:nvSpPr>
        <p:spPr bwMode="auto">
          <a:xfrm>
            <a:off x="4356100" y="4868863"/>
            <a:ext cx="2209800" cy="64611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怨气冲天</a:t>
            </a:r>
          </a:p>
        </p:txBody>
      </p:sp>
      <p:sp>
        <p:nvSpPr>
          <p:cNvPr id="74763" name="Text Box 11"/>
          <p:cNvSpPr txBox="1">
            <a:spLocks noChangeArrowheads="1"/>
          </p:cNvSpPr>
          <p:nvPr/>
        </p:nvSpPr>
        <p:spPr bwMode="auto">
          <a:xfrm>
            <a:off x="4356100" y="5805488"/>
            <a:ext cx="2209800" cy="646112"/>
          </a:xfrm>
          <a:prstGeom prst="rect">
            <a:avLst/>
          </a:prstGeom>
          <a:solidFill>
            <a:srgbClr val="FFCC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600" b="1"/>
              <a:t>冤情昭然</a:t>
            </a:r>
          </a:p>
        </p:txBody>
      </p:sp>
      <p:grpSp>
        <p:nvGrpSpPr>
          <p:cNvPr id="2" name="Group 12"/>
          <p:cNvGrpSpPr/>
          <p:nvPr/>
        </p:nvGrpSpPr>
        <p:grpSpPr>
          <a:xfrm>
            <a:off x="7620000" y="1066800"/>
            <a:ext cx="1143000" cy="1143000"/>
            <a:chOff x="4608" y="816"/>
            <a:chExt cx="720" cy="720"/>
          </a:xfrm>
        </p:grpSpPr>
        <p:sp>
          <p:nvSpPr>
            <p:cNvPr id="31770" name="Oval 13"/>
            <p:cNvSpPr>
              <a:spLocks noChangeArrowheads="1"/>
            </p:cNvSpPr>
            <p:nvPr/>
          </p:nvSpPr>
          <p:spPr bwMode="auto">
            <a:xfrm>
              <a:off x="4608" y="816"/>
              <a:ext cx="720" cy="720"/>
            </a:xfrm>
            <a:prstGeom prst="ellipse">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r>
                <a:rPr lang="zh-CN" altLang="en-US" sz="4400" b="1"/>
                <a:t>怨</a:t>
              </a:r>
            </a:p>
          </p:txBody>
        </p:sp>
        <p:sp>
          <p:nvSpPr>
            <p:cNvPr id="74766" name="Text Box 14"/>
            <p:cNvSpPr txBox="1">
              <a:spLocks noChangeArrowheads="1"/>
            </p:cNvSpPr>
            <p:nvPr/>
          </p:nvSpPr>
          <p:spPr bwMode="auto">
            <a:xfrm>
              <a:off x="4704" y="912"/>
              <a:ext cx="480" cy="485"/>
            </a:xfrm>
            <a:prstGeom prst="rect">
              <a:avLst/>
            </a:prstGeom>
            <a:noFill/>
            <a:ln w="9525">
              <a:noFill/>
              <a:miter lim="800000"/>
            </a:ln>
            <a:effectLst/>
          </p:spPr>
          <p:txBody>
            <a:bodyPr lIns="91431" tIns="45715" rIns="91431" bIns="45715">
              <a:spAutoFit/>
            </a:bodyPr>
            <a:lstStyle/>
            <a:p>
              <a:pPr>
                <a:spcBef>
                  <a:spcPct val="50000"/>
                </a:spcBef>
                <a:defRPr/>
              </a:pPr>
              <a:endParaRPr kumimoji="1" lang="zh-CN" altLang="en-US" sz="4400" b="1">
                <a:solidFill>
                  <a:srgbClr val="333300"/>
                </a:solidFill>
                <a:effectLst>
                  <a:outerShdw blurRad="38100" dist="38100" dir="2700000" algn="tl">
                    <a:srgbClr val="C0C0C0"/>
                  </a:outerShdw>
                </a:effectLst>
              </a:endParaRPr>
            </a:p>
          </p:txBody>
        </p:sp>
      </p:grpSp>
      <p:grpSp>
        <p:nvGrpSpPr>
          <p:cNvPr id="3" name="Group 15"/>
          <p:cNvGrpSpPr/>
          <p:nvPr/>
        </p:nvGrpSpPr>
        <p:grpSpPr>
          <a:xfrm>
            <a:off x="7620000" y="3276600"/>
            <a:ext cx="1143000" cy="1143000"/>
            <a:chOff x="4608" y="816"/>
            <a:chExt cx="720" cy="720"/>
          </a:xfrm>
        </p:grpSpPr>
        <p:sp>
          <p:nvSpPr>
            <p:cNvPr id="31768" name="Oval 16"/>
            <p:cNvSpPr>
              <a:spLocks noChangeArrowheads="1"/>
            </p:cNvSpPr>
            <p:nvPr/>
          </p:nvSpPr>
          <p:spPr bwMode="auto">
            <a:xfrm>
              <a:off x="4608" y="816"/>
              <a:ext cx="720" cy="720"/>
            </a:xfrm>
            <a:prstGeom prst="ellipse">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74769" name="Text Box 17"/>
            <p:cNvSpPr txBox="1">
              <a:spLocks noChangeArrowheads="1"/>
            </p:cNvSpPr>
            <p:nvPr/>
          </p:nvSpPr>
          <p:spPr bwMode="auto">
            <a:xfrm>
              <a:off x="4704" y="912"/>
              <a:ext cx="480" cy="518"/>
            </a:xfrm>
            <a:prstGeom prst="rect">
              <a:avLst/>
            </a:prstGeom>
            <a:noFill/>
            <a:ln w="9525">
              <a:noFill/>
              <a:miter lim="800000"/>
            </a:ln>
            <a:effectLst/>
          </p:spPr>
          <p:txBody>
            <a:bodyPr lIns="91431" tIns="45715" rIns="91431" bIns="45715">
              <a:spAutoFit/>
            </a:bodyPr>
            <a:lstStyle/>
            <a:p>
              <a:pPr>
                <a:spcBef>
                  <a:spcPct val="50000"/>
                </a:spcBef>
                <a:defRPr/>
              </a:pPr>
              <a:r>
                <a:rPr kumimoji="1" lang="zh-CN" altLang="en-US" sz="4400" b="1">
                  <a:solidFill>
                    <a:srgbClr val="333300"/>
                  </a:solidFill>
                  <a:effectLst>
                    <a:outerShdw blurRad="38100" dist="38100" dir="2700000" algn="tl">
                      <a:srgbClr val="C0C0C0"/>
                    </a:outerShdw>
                  </a:effectLst>
                </a:rPr>
                <a:t>悲</a:t>
              </a:r>
            </a:p>
          </p:txBody>
        </p:sp>
      </p:grpSp>
      <p:grpSp>
        <p:nvGrpSpPr>
          <p:cNvPr id="4" name="Group 18"/>
          <p:cNvGrpSpPr/>
          <p:nvPr/>
        </p:nvGrpSpPr>
        <p:grpSpPr>
          <a:xfrm>
            <a:off x="7620000" y="5029200"/>
            <a:ext cx="1143000" cy="1143000"/>
            <a:chOff x="4608" y="816"/>
            <a:chExt cx="720" cy="720"/>
          </a:xfrm>
        </p:grpSpPr>
        <p:sp>
          <p:nvSpPr>
            <p:cNvPr id="31766" name="Oval 19"/>
            <p:cNvSpPr>
              <a:spLocks noChangeArrowheads="1"/>
            </p:cNvSpPr>
            <p:nvPr/>
          </p:nvSpPr>
          <p:spPr bwMode="auto">
            <a:xfrm>
              <a:off x="4608" y="816"/>
              <a:ext cx="720" cy="720"/>
            </a:xfrm>
            <a:prstGeom prst="ellipse">
              <a:avLst/>
            </a:prstGeom>
            <a:solidFill>
              <a:srgbClr val="FFFF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74772" name="Text Box 20"/>
            <p:cNvSpPr txBox="1">
              <a:spLocks noChangeArrowheads="1"/>
            </p:cNvSpPr>
            <p:nvPr/>
          </p:nvSpPr>
          <p:spPr bwMode="auto">
            <a:xfrm>
              <a:off x="4704" y="912"/>
              <a:ext cx="480" cy="485"/>
            </a:xfrm>
            <a:prstGeom prst="rect">
              <a:avLst/>
            </a:prstGeom>
            <a:noFill/>
            <a:ln w="9525">
              <a:noFill/>
              <a:miter lim="800000"/>
            </a:ln>
            <a:effectLst/>
          </p:spPr>
          <p:txBody>
            <a:bodyPr lIns="91431" tIns="45715" rIns="91431" bIns="45715">
              <a:spAutoFit/>
            </a:bodyPr>
            <a:lstStyle/>
            <a:p>
              <a:pPr>
                <a:spcBef>
                  <a:spcPct val="50000"/>
                </a:spcBef>
                <a:defRPr/>
              </a:pPr>
              <a:r>
                <a:rPr kumimoji="1" lang="zh-CN" altLang="en-US" sz="4400" b="1">
                  <a:solidFill>
                    <a:srgbClr val="333300"/>
                  </a:solidFill>
                  <a:effectLst>
                    <a:outerShdw blurRad="38100" dist="38100" dir="2700000" algn="tl">
                      <a:srgbClr val="C0C0C0"/>
                    </a:outerShdw>
                  </a:effectLst>
                </a:rPr>
                <a:t>恨</a:t>
              </a:r>
            </a:p>
          </p:txBody>
        </p:sp>
      </p:grpSp>
      <p:sp>
        <p:nvSpPr>
          <p:cNvPr id="74773" name="AutoShape 21"/>
          <p:cNvSpPr/>
          <p:nvPr/>
        </p:nvSpPr>
        <p:spPr bwMode="auto">
          <a:xfrm>
            <a:off x="1447800" y="1905000"/>
            <a:ext cx="228600" cy="3810000"/>
          </a:xfrm>
          <a:prstGeom prst="leftBrace">
            <a:avLst>
              <a:gd name="adj1" fmla="val 138889"/>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4" name="AutoShape 22"/>
          <p:cNvSpPr/>
          <p:nvPr/>
        </p:nvSpPr>
        <p:spPr bwMode="auto">
          <a:xfrm>
            <a:off x="4114800" y="1066800"/>
            <a:ext cx="304800" cy="1524000"/>
          </a:xfrm>
          <a:prstGeom prst="leftBrace">
            <a:avLst>
              <a:gd name="adj1" fmla="val 41667"/>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5" name="AutoShape 23"/>
          <p:cNvSpPr/>
          <p:nvPr/>
        </p:nvSpPr>
        <p:spPr bwMode="auto">
          <a:xfrm>
            <a:off x="4140200" y="3068638"/>
            <a:ext cx="304800" cy="1524000"/>
          </a:xfrm>
          <a:prstGeom prst="leftBrace">
            <a:avLst>
              <a:gd name="adj1" fmla="val 41667"/>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6" name="AutoShape 24"/>
          <p:cNvSpPr/>
          <p:nvPr/>
        </p:nvSpPr>
        <p:spPr bwMode="auto">
          <a:xfrm>
            <a:off x="4038600" y="4876800"/>
            <a:ext cx="304800" cy="1524000"/>
          </a:xfrm>
          <a:prstGeom prst="leftBrace">
            <a:avLst>
              <a:gd name="adj1" fmla="val 41667"/>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7" name="AutoShape 25"/>
          <p:cNvSpPr>
            <a:spLocks noChangeArrowheads="1"/>
          </p:cNvSpPr>
          <p:nvPr/>
        </p:nvSpPr>
        <p:spPr bwMode="auto">
          <a:xfrm>
            <a:off x="6858000" y="1600200"/>
            <a:ext cx="685800" cy="381000"/>
          </a:xfrm>
          <a:prstGeom prst="rightArrow">
            <a:avLst>
              <a:gd name="adj1" fmla="val 50000"/>
              <a:gd name="adj2" fmla="val 45000"/>
            </a:avLst>
          </a:prstGeom>
          <a:solidFill>
            <a:srgbClr val="FF3300"/>
          </a:solidFill>
          <a:ln w="9525">
            <a:solidFill>
              <a:srgbClr val="FF3300"/>
            </a:solidFill>
            <a:miter lim="800000"/>
          </a:ln>
        </p:spPr>
        <p:txBody>
          <a:bodyPr wrap="none" anchor="ctr"/>
          <a:lstStyle/>
          <a:p>
            <a:endParaRPr lang="zh-CN" altLang="en-US"/>
          </a:p>
        </p:txBody>
      </p:sp>
      <p:sp>
        <p:nvSpPr>
          <p:cNvPr id="74778" name="AutoShape 26"/>
          <p:cNvSpPr>
            <a:spLocks noChangeArrowheads="1"/>
          </p:cNvSpPr>
          <p:nvPr/>
        </p:nvSpPr>
        <p:spPr bwMode="auto">
          <a:xfrm>
            <a:off x="6858000" y="3581400"/>
            <a:ext cx="685800" cy="381000"/>
          </a:xfrm>
          <a:prstGeom prst="rightArrow">
            <a:avLst>
              <a:gd name="adj1" fmla="val 50000"/>
              <a:gd name="adj2" fmla="val 45000"/>
            </a:avLst>
          </a:prstGeom>
          <a:solidFill>
            <a:srgbClr val="FF3300"/>
          </a:solidFill>
          <a:ln w="9525">
            <a:solidFill>
              <a:srgbClr val="FF3300"/>
            </a:solidFill>
            <a:miter lim="800000"/>
          </a:ln>
        </p:spPr>
        <p:txBody>
          <a:bodyPr wrap="none" anchor="ctr"/>
          <a:lstStyle/>
          <a:p>
            <a:endParaRPr lang="zh-CN" altLang="en-US"/>
          </a:p>
        </p:txBody>
      </p:sp>
      <p:sp>
        <p:nvSpPr>
          <p:cNvPr id="74779" name="AutoShape 27"/>
          <p:cNvSpPr>
            <a:spLocks noChangeArrowheads="1"/>
          </p:cNvSpPr>
          <p:nvPr/>
        </p:nvSpPr>
        <p:spPr bwMode="auto">
          <a:xfrm>
            <a:off x="6781800" y="5410200"/>
            <a:ext cx="685800" cy="381000"/>
          </a:xfrm>
          <a:prstGeom prst="rightArrow">
            <a:avLst>
              <a:gd name="adj1" fmla="val 50000"/>
              <a:gd name="adj2" fmla="val 45000"/>
            </a:avLst>
          </a:prstGeom>
          <a:solidFill>
            <a:srgbClr val="FF3300"/>
          </a:solidFill>
          <a:ln w="9525">
            <a:solidFill>
              <a:srgbClr val="FF3300"/>
            </a:solidFill>
            <a:miter lim="800000"/>
          </a:ln>
        </p:spPr>
        <p:txBody>
          <a:bodyPr wrap="none" anchor="ctr"/>
          <a:lstStyle/>
          <a:p>
            <a:endParaRPr lang="zh-CN" altLang="en-US"/>
          </a:p>
        </p:txBody>
      </p:sp>
    </p:spTree>
    <p:extLst>
      <p:ext uri="{BB962C8B-B14F-4D97-AF65-F5344CB8AC3E}">
        <p14:creationId xmlns:p14="http://schemas.microsoft.com/office/powerpoint/2010/main" val="19211231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iterate type="wd">
                                    <p:tmAbs val="300"/>
                                  </p:iterate>
                                  <p:childTnLst>
                                    <p:set>
                                      <p:cBhvr>
                                        <p:cTn id="6" dur="1" fill="hold">
                                          <p:stCondLst>
                                            <p:cond delay="299"/>
                                          </p:stCondLst>
                                        </p:cTn>
                                        <p:tgtEl>
                                          <p:spTgt spid="747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74773"/>
                                        </p:tgtEl>
                                        <p:attrNameLst>
                                          <p:attrName>style.visibility</p:attrName>
                                        </p:attrNameLst>
                                      </p:cBhvr>
                                      <p:to>
                                        <p:strVal val="visible"/>
                                      </p:to>
                                    </p:set>
                                    <p:anim calcmode="lin" valueType="num">
                                      <p:cBhvr additive="base">
                                        <p:cTn id="11" dur="500" fill="hold"/>
                                        <p:tgtEl>
                                          <p:spTgt spid="74773"/>
                                        </p:tgtEl>
                                        <p:attrNameLst>
                                          <p:attrName>ppt_x</p:attrName>
                                        </p:attrNameLst>
                                      </p:cBhvr>
                                      <p:tavLst>
                                        <p:tav tm="0">
                                          <p:val>
                                            <p:strVal val="0-#ppt_w/2"/>
                                          </p:val>
                                        </p:tav>
                                        <p:tav tm="100000">
                                          <p:val>
                                            <p:strVal val="#ppt_x"/>
                                          </p:val>
                                        </p:tav>
                                      </p:tavLst>
                                    </p:anim>
                                    <p:anim calcmode="lin" valueType="num">
                                      <p:cBhvr additive="base">
                                        <p:cTn id="12" dur="500" fill="hold"/>
                                        <p:tgtEl>
                                          <p:spTgt spid="74773"/>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4755"/>
                                        </p:tgtEl>
                                        <p:attrNameLst>
                                          <p:attrName>style.visibility</p:attrName>
                                        </p:attrNameLst>
                                      </p:cBhvr>
                                      <p:to>
                                        <p:strVal val="visible"/>
                                      </p:to>
                                    </p:set>
                                    <p:animEffect transition="in" filter="slide(fromBottom)">
                                      <p:cBhvr>
                                        <p:cTn id="17" dur="500"/>
                                        <p:tgtEl>
                                          <p:spTgt spid="7475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74756"/>
                                        </p:tgtEl>
                                        <p:attrNameLst>
                                          <p:attrName>style.visibility</p:attrName>
                                        </p:attrNameLst>
                                      </p:cBhvr>
                                      <p:to>
                                        <p:strVal val="visible"/>
                                      </p:to>
                                    </p:set>
                                    <p:animEffect transition="in" filter="slide(fromBottom)">
                                      <p:cBhvr>
                                        <p:cTn id="22" dur="500"/>
                                        <p:tgtEl>
                                          <p:spTgt spid="7475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74757"/>
                                        </p:tgtEl>
                                        <p:attrNameLst>
                                          <p:attrName>style.visibility</p:attrName>
                                        </p:attrNameLst>
                                      </p:cBhvr>
                                      <p:to>
                                        <p:strVal val="visible"/>
                                      </p:to>
                                    </p:set>
                                    <p:animEffect transition="in" filter="slide(fromBottom)">
                                      <p:cBhvr>
                                        <p:cTn id="27" dur="500"/>
                                        <p:tgtEl>
                                          <p:spTgt spid="7475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2" presetClass="entr" presetSubtype="8" fill="hold" grpId="0" nodeType="clickEffect">
                                  <p:stCondLst>
                                    <p:cond delay="0"/>
                                  </p:stCondLst>
                                  <p:childTnLst>
                                    <p:set>
                                      <p:cBhvr>
                                        <p:cTn id="31" dur="1" fill="hold">
                                          <p:stCondLst>
                                            <p:cond delay="0"/>
                                          </p:stCondLst>
                                        </p:cTn>
                                        <p:tgtEl>
                                          <p:spTgt spid="74774"/>
                                        </p:tgtEl>
                                        <p:attrNameLst>
                                          <p:attrName>style.visibility</p:attrName>
                                        </p:attrNameLst>
                                      </p:cBhvr>
                                      <p:to>
                                        <p:strVal val="visible"/>
                                      </p:to>
                                    </p:set>
                                    <p:animEffect transition="in" filter="slide(fromLeft)">
                                      <p:cBhvr>
                                        <p:cTn id="32" dur="500"/>
                                        <p:tgtEl>
                                          <p:spTgt spid="74774"/>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5" presetClass="entr" presetSubtype="0" fill="hold" grpId="0" nodeType="clickEffect">
                                  <p:stCondLst>
                                    <p:cond delay="0"/>
                                  </p:stCondLst>
                                  <p:childTnLst>
                                    <p:set>
                                      <p:cBhvr>
                                        <p:cTn id="36" dur="1" fill="hold">
                                          <p:stCondLst>
                                            <p:cond delay="0"/>
                                          </p:stCondLst>
                                        </p:cTn>
                                        <p:tgtEl>
                                          <p:spTgt spid="74758"/>
                                        </p:tgtEl>
                                        <p:attrNameLst>
                                          <p:attrName>style.visibility</p:attrName>
                                        </p:attrNameLst>
                                      </p:cBhvr>
                                      <p:to>
                                        <p:strVal val="visible"/>
                                      </p:to>
                                    </p:set>
                                    <p:anim calcmode="lin" valueType="num">
                                      <p:cBhvr>
                                        <p:cTn id="37" dur="1000" fill="hold"/>
                                        <p:tgtEl>
                                          <p:spTgt spid="74758"/>
                                        </p:tgtEl>
                                        <p:attrNameLst>
                                          <p:attrName>ppt_w</p:attrName>
                                        </p:attrNameLst>
                                      </p:cBhvr>
                                      <p:tavLst>
                                        <p:tav tm="0">
                                          <p:val>
                                            <p:fltVal val="0"/>
                                          </p:val>
                                        </p:tav>
                                        <p:tav tm="100000">
                                          <p:val>
                                            <p:strVal val="#ppt_w"/>
                                          </p:val>
                                        </p:tav>
                                      </p:tavLst>
                                    </p:anim>
                                    <p:anim calcmode="lin" valueType="num">
                                      <p:cBhvr>
                                        <p:cTn id="38" dur="1000" fill="hold"/>
                                        <p:tgtEl>
                                          <p:spTgt spid="74758"/>
                                        </p:tgtEl>
                                        <p:attrNameLst>
                                          <p:attrName>ppt_h</p:attrName>
                                        </p:attrNameLst>
                                      </p:cBhvr>
                                      <p:tavLst>
                                        <p:tav tm="0">
                                          <p:val>
                                            <p:fltVal val="0"/>
                                          </p:val>
                                        </p:tav>
                                        <p:tav tm="100000">
                                          <p:val>
                                            <p:strVal val="#ppt_h"/>
                                          </p:val>
                                        </p:tav>
                                      </p:tavLst>
                                    </p:anim>
                                    <p:anim calcmode="lin" valueType="num">
                                      <p:cBhvr>
                                        <p:cTn id="39" dur="1000" fill="hold"/>
                                        <p:tgtEl>
                                          <p:spTgt spid="7475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747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15" presetClass="entr" presetSubtype="0" fill="hold" grpId="0" nodeType="clickEffect">
                                  <p:stCondLst>
                                    <p:cond delay="0"/>
                                  </p:stCondLst>
                                  <p:childTnLst>
                                    <p:set>
                                      <p:cBhvr>
                                        <p:cTn id="44" dur="1" fill="hold">
                                          <p:stCondLst>
                                            <p:cond delay="0"/>
                                          </p:stCondLst>
                                        </p:cTn>
                                        <p:tgtEl>
                                          <p:spTgt spid="74759"/>
                                        </p:tgtEl>
                                        <p:attrNameLst>
                                          <p:attrName>style.visibility</p:attrName>
                                        </p:attrNameLst>
                                      </p:cBhvr>
                                      <p:to>
                                        <p:strVal val="visible"/>
                                      </p:to>
                                    </p:set>
                                    <p:anim calcmode="lin" valueType="num">
                                      <p:cBhvr>
                                        <p:cTn id="45" dur="1000" fill="hold"/>
                                        <p:tgtEl>
                                          <p:spTgt spid="74759"/>
                                        </p:tgtEl>
                                        <p:attrNameLst>
                                          <p:attrName>ppt_w</p:attrName>
                                        </p:attrNameLst>
                                      </p:cBhvr>
                                      <p:tavLst>
                                        <p:tav tm="0">
                                          <p:val>
                                            <p:fltVal val="0"/>
                                          </p:val>
                                        </p:tav>
                                        <p:tav tm="100000">
                                          <p:val>
                                            <p:strVal val="#ppt_w"/>
                                          </p:val>
                                        </p:tav>
                                      </p:tavLst>
                                    </p:anim>
                                    <p:anim calcmode="lin" valueType="num">
                                      <p:cBhvr>
                                        <p:cTn id="46" dur="1000" fill="hold"/>
                                        <p:tgtEl>
                                          <p:spTgt spid="74759"/>
                                        </p:tgtEl>
                                        <p:attrNameLst>
                                          <p:attrName>ppt_h</p:attrName>
                                        </p:attrNameLst>
                                      </p:cBhvr>
                                      <p:tavLst>
                                        <p:tav tm="0">
                                          <p:val>
                                            <p:fltVal val="0"/>
                                          </p:val>
                                        </p:tav>
                                        <p:tav tm="100000">
                                          <p:val>
                                            <p:strVal val="#ppt_h"/>
                                          </p:val>
                                        </p:tav>
                                      </p:tavLst>
                                    </p:anim>
                                    <p:anim calcmode="lin" valueType="num">
                                      <p:cBhvr>
                                        <p:cTn id="47" dur="1000" fill="hold"/>
                                        <p:tgtEl>
                                          <p:spTgt spid="74759"/>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7475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8" fill="hold" grpId="0" nodeType="clickEffect">
                                  <p:stCondLst>
                                    <p:cond delay="0"/>
                                  </p:stCondLst>
                                  <p:childTnLst>
                                    <p:set>
                                      <p:cBhvr>
                                        <p:cTn id="52" dur="1" fill="hold">
                                          <p:stCondLst>
                                            <p:cond delay="0"/>
                                          </p:stCondLst>
                                        </p:cTn>
                                        <p:tgtEl>
                                          <p:spTgt spid="74775"/>
                                        </p:tgtEl>
                                        <p:attrNameLst>
                                          <p:attrName>style.visibility</p:attrName>
                                        </p:attrNameLst>
                                      </p:cBhvr>
                                      <p:to>
                                        <p:strVal val="visible"/>
                                      </p:to>
                                    </p:set>
                                    <p:anim calcmode="lin" valueType="num">
                                      <p:cBhvr additive="base">
                                        <p:cTn id="53" dur="500" fill="hold"/>
                                        <p:tgtEl>
                                          <p:spTgt spid="74775"/>
                                        </p:tgtEl>
                                        <p:attrNameLst>
                                          <p:attrName>ppt_x</p:attrName>
                                        </p:attrNameLst>
                                      </p:cBhvr>
                                      <p:tavLst>
                                        <p:tav tm="0">
                                          <p:val>
                                            <p:strVal val="0-#ppt_w/2"/>
                                          </p:val>
                                        </p:tav>
                                        <p:tav tm="100000">
                                          <p:val>
                                            <p:strVal val="#ppt_x"/>
                                          </p:val>
                                        </p:tav>
                                      </p:tavLst>
                                    </p:anim>
                                    <p:anim calcmode="lin" valueType="num">
                                      <p:cBhvr additive="base">
                                        <p:cTn id="54" dur="500" fill="hold"/>
                                        <p:tgtEl>
                                          <p:spTgt spid="74775"/>
                                        </p:tgtEl>
                                        <p:attrNameLst>
                                          <p:attrName>ppt_y</p:attrName>
                                        </p:attrNameLst>
                                      </p:cBhvr>
                                      <p:tavLst>
                                        <p:tav tm="0">
                                          <p:val>
                                            <p:strVal val="#ppt_y"/>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74760"/>
                                        </p:tgtEl>
                                        <p:attrNameLst>
                                          <p:attrName>style.visibility</p:attrName>
                                        </p:attrNameLst>
                                      </p:cBhvr>
                                      <p:to>
                                        <p:strVal val="visible"/>
                                      </p:to>
                                    </p:set>
                                    <p:anim calcmode="lin" valueType="num">
                                      <p:cBhvr>
                                        <p:cTn id="59" dur="1000" fill="hold"/>
                                        <p:tgtEl>
                                          <p:spTgt spid="74760"/>
                                        </p:tgtEl>
                                        <p:attrNameLst>
                                          <p:attrName>ppt_w</p:attrName>
                                        </p:attrNameLst>
                                      </p:cBhvr>
                                      <p:tavLst>
                                        <p:tav tm="0">
                                          <p:val>
                                            <p:fltVal val="0"/>
                                          </p:val>
                                        </p:tav>
                                        <p:tav tm="100000">
                                          <p:val>
                                            <p:strVal val="#ppt_w"/>
                                          </p:val>
                                        </p:tav>
                                      </p:tavLst>
                                    </p:anim>
                                    <p:anim calcmode="lin" valueType="num">
                                      <p:cBhvr>
                                        <p:cTn id="60" dur="1000" fill="hold"/>
                                        <p:tgtEl>
                                          <p:spTgt spid="74760"/>
                                        </p:tgtEl>
                                        <p:attrNameLst>
                                          <p:attrName>ppt_h</p:attrName>
                                        </p:attrNameLst>
                                      </p:cBhvr>
                                      <p:tavLst>
                                        <p:tav tm="0">
                                          <p:val>
                                            <p:fltVal val="0"/>
                                          </p:val>
                                        </p:tav>
                                        <p:tav tm="100000">
                                          <p:val>
                                            <p:strVal val="#ppt_h"/>
                                          </p:val>
                                        </p:tav>
                                      </p:tavLst>
                                    </p:anim>
                                    <p:anim calcmode="lin" valueType="num">
                                      <p:cBhvr>
                                        <p:cTn id="61" dur="1000" fill="hold"/>
                                        <p:tgtEl>
                                          <p:spTgt spid="74760"/>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7476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15" presetClass="entr" presetSubtype="0" fill="hold" grpId="0" nodeType="clickEffect">
                                  <p:stCondLst>
                                    <p:cond delay="0"/>
                                  </p:stCondLst>
                                  <p:childTnLst>
                                    <p:set>
                                      <p:cBhvr>
                                        <p:cTn id="66" dur="1" fill="hold">
                                          <p:stCondLst>
                                            <p:cond delay="0"/>
                                          </p:stCondLst>
                                        </p:cTn>
                                        <p:tgtEl>
                                          <p:spTgt spid="74761"/>
                                        </p:tgtEl>
                                        <p:attrNameLst>
                                          <p:attrName>style.visibility</p:attrName>
                                        </p:attrNameLst>
                                      </p:cBhvr>
                                      <p:to>
                                        <p:strVal val="visible"/>
                                      </p:to>
                                    </p:set>
                                    <p:anim calcmode="lin" valueType="num">
                                      <p:cBhvr>
                                        <p:cTn id="67" dur="1000" fill="hold"/>
                                        <p:tgtEl>
                                          <p:spTgt spid="74761"/>
                                        </p:tgtEl>
                                        <p:attrNameLst>
                                          <p:attrName>ppt_w</p:attrName>
                                        </p:attrNameLst>
                                      </p:cBhvr>
                                      <p:tavLst>
                                        <p:tav tm="0">
                                          <p:val>
                                            <p:fltVal val="0"/>
                                          </p:val>
                                        </p:tav>
                                        <p:tav tm="100000">
                                          <p:val>
                                            <p:strVal val="#ppt_w"/>
                                          </p:val>
                                        </p:tav>
                                      </p:tavLst>
                                    </p:anim>
                                    <p:anim calcmode="lin" valueType="num">
                                      <p:cBhvr>
                                        <p:cTn id="68" dur="1000" fill="hold"/>
                                        <p:tgtEl>
                                          <p:spTgt spid="74761"/>
                                        </p:tgtEl>
                                        <p:attrNameLst>
                                          <p:attrName>ppt_h</p:attrName>
                                        </p:attrNameLst>
                                      </p:cBhvr>
                                      <p:tavLst>
                                        <p:tav tm="0">
                                          <p:val>
                                            <p:fltVal val="0"/>
                                          </p:val>
                                        </p:tav>
                                        <p:tav tm="100000">
                                          <p:val>
                                            <p:strVal val="#ppt_h"/>
                                          </p:val>
                                        </p:tav>
                                      </p:tavLst>
                                    </p:anim>
                                    <p:anim calcmode="lin" valueType="num">
                                      <p:cBhvr>
                                        <p:cTn id="69" dur="1000" fill="hold"/>
                                        <p:tgtEl>
                                          <p:spTgt spid="74761"/>
                                        </p:tgtEl>
                                        <p:attrNameLst>
                                          <p:attrName>ppt_x</p:attrName>
                                        </p:attrNameLst>
                                      </p:cBhvr>
                                      <p:tavLst>
                                        <p:tav tm="0" fmla="#ppt_x+(cos(-2*pi*(1-$))*-#ppt_x-sin(-2*pi*(1-$))*(1-#ppt_y))*(1-$)">
                                          <p:val>
                                            <p:fltVal val="0"/>
                                          </p:val>
                                        </p:tav>
                                        <p:tav tm="100000">
                                          <p:val>
                                            <p:fltVal val="1"/>
                                          </p:val>
                                        </p:tav>
                                      </p:tavLst>
                                    </p:anim>
                                    <p:anim calcmode="lin" valueType="num">
                                      <p:cBhvr>
                                        <p:cTn id="70" dur="1000" fill="hold"/>
                                        <p:tgtEl>
                                          <p:spTgt spid="74761"/>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8" fill="hold" grpId="0" nodeType="clickEffect">
                                  <p:stCondLst>
                                    <p:cond delay="0"/>
                                  </p:stCondLst>
                                  <p:childTnLst>
                                    <p:set>
                                      <p:cBhvr>
                                        <p:cTn id="74" dur="1" fill="hold">
                                          <p:stCondLst>
                                            <p:cond delay="0"/>
                                          </p:stCondLst>
                                        </p:cTn>
                                        <p:tgtEl>
                                          <p:spTgt spid="74776"/>
                                        </p:tgtEl>
                                        <p:attrNameLst>
                                          <p:attrName>style.visibility</p:attrName>
                                        </p:attrNameLst>
                                      </p:cBhvr>
                                      <p:to>
                                        <p:strVal val="visible"/>
                                      </p:to>
                                    </p:set>
                                    <p:anim calcmode="lin" valueType="num">
                                      <p:cBhvr additive="base">
                                        <p:cTn id="75" dur="500" fill="hold"/>
                                        <p:tgtEl>
                                          <p:spTgt spid="74776"/>
                                        </p:tgtEl>
                                        <p:attrNameLst>
                                          <p:attrName>ppt_x</p:attrName>
                                        </p:attrNameLst>
                                      </p:cBhvr>
                                      <p:tavLst>
                                        <p:tav tm="0">
                                          <p:val>
                                            <p:strVal val="0-#ppt_w/2"/>
                                          </p:val>
                                        </p:tav>
                                        <p:tav tm="100000">
                                          <p:val>
                                            <p:strVal val="#ppt_x"/>
                                          </p:val>
                                        </p:tav>
                                      </p:tavLst>
                                    </p:anim>
                                    <p:anim calcmode="lin" valueType="num">
                                      <p:cBhvr additive="base">
                                        <p:cTn id="76" dur="500" fill="hold"/>
                                        <p:tgtEl>
                                          <p:spTgt spid="74776"/>
                                        </p:tgtEl>
                                        <p:attrNameLst>
                                          <p:attrName>ppt_y</p:attrName>
                                        </p:attrNameLst>
                                      </p:cBhvr>
                                      <p:tavLst>
                                        <p:tav tm="0">
                                          <p:val>
                                            <p:strVal val="#ppt_y"/>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15" presetClass="entr" presetSubtype="0" fill="hold" grpId="0" nodeType="clickEffect">
                                  <p:stCondLst>
                                    <p:cond delay="0"/>
                                  </p:stCondLst>
                                  <p:childTnLst>
                                    <p:set>
                                      <p:cBhvr>
                                        <p:cTn id="80" dur="1" fill="hold">
                                          <p:stCondLst>
                                            <p:cond delay="0"/>
                                          </p:stCondLst>
                                        </p:cTn>
                                        <p:tgtEl>
                                          <p:spTgt spid="74762"/>
                                        </p:tgtEl>
                                        <p:attrNameLst>
                                          <p:attrName>style.visibility</p:attrName>
                                        </p:attrNameLst>
                                      </p:cBhvr>
                                      <p:to>
                                        <p:strVal val="visible"/>
                                      </p:to>
                                    </p:set>
                                    <p:anim calcmode="lin" valueType="num">
                                      <p:cBhvr>
                                        <p:cTn id="81" dur="1000" fill="hold"/>
                                        <p:tgtEl>
                                          <p:spTgt spid="74762"/>
                                        </p:tgtEl>
                                        <p:attrNameLst>
                                          <p:attrName>ppt_w</p:attrName>
                                        </p:attrNameLst>
                                      </p:cBhvr>
                                      <p:tavLst>
                                        <p:tav tm="0">
                                          <p:val>
                                            <p:fltVal val="0"/>
                                          </p:val>
                                        </p:tav>
                                        <p:tav tm="100000">
                                          <p:val>
                                            <p:strVal val="#ppt_w"/>
                                          </p:val>
                                        </p:tav>
                                      </p:tavLst>
                                    </p:anim>
                                    <p:anim calcmode="lin" valueType="num">
                                      <p:cBhvr>
                                        <p:cTn id="82" dur="1000" fill="hold"/>
                                        <p:tgtEl>
                                          <p:spTgt spid="74762"/>
                                        </p:tgtEl>
                                        <p:attrNameLst>
                                          <p:attrName>ppt_h</p:attrName>
                                        </p:attrNameLst>
                                      </p:cBhvr>
                                      <p:tavLst>
                                        <p:tav tm="0">
                                          <p:val>
                                            <p:fltVal val="0"/>
                                          </p:val>
                                        </p:tav>
                                        <p:tav tm="100000">
                                          <p:val>
                                            <p:strVal val="#ppt_h"/>
                                          </p:val>
                                        </p:tav>
                                      </p:tavLst>
                                    </p:anim>
                                    <p:anim calcmode="lin" valueType="num">
                                      <p:cBhvr>
                                        <p:cTn id="83" dur="1000" fill="hold"/>
                                        <p:tgtEl>
                                          <p:spTgt spid="74762"/>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7476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85" fill="hold" nodeType="clickPar">
                      <p:stCondLst>
                        <p:cond delay="indefinite"/>
                      </p:stCondLst>
                      <p:childTnLst>
                        <p:par>
                          <p:cTn id="86" fill="hold" nodeType="afterGroup">
                            <p:stCondLst>
                              <p:cond delay="0"/>
                            </p:stCondLst>
                            <p:childTnLst>
                              <p:par>
                                <p:cTn id="87" presetID="15" presetClass="entr" presetSubtype="0" fill="hold" grpId="0" nodeType="clickEffect">
                                  <p:stCondLst>
                                    <p:cond delay="0"/>
                                  </p:stCondLst>
                                  <p:childTnLst>
                                    <p:set>
                                      <p:cBhvr>
                                        <p:cTn id="88" dur="1" fill="hold">
                                          <p:stCondLst>
                                            <p:cond delay="0"/>
                                          </p:stCondLst>
                                        </p:cTn>
                                        <p:tgtEl>
                                          <p:spTgt spid="74763"/>
                                        </p:tgtEl>
                                        <p:attrNameLst>
                                          <p:attrName>style.visibility</p:attrName>
                                        </p:attrNameLst>
                                      </p:cBhvr>
                                      <p:to>
                                        <p:strVal val="visible"/>
                                      </p:to>
                                    </p:set>
                                    <p:anim calcmode="lin" valueType="num">
                                      <p:cBhvr>
                                        <p:cTn id="89" dur="1000" fill="hold"/>
                                        <p:tgtEl>
                                          <p:spTgt spid="74763"/>
                                        </p:tgtEl>
                                        <p:attrNameLst>
                                          <p:attrName>ppt_w</p:attrName>
                                        </p:attrNameLst>
                                      </p:cBhvr>
                                      <p:tavLst>
                                        <p:tav tm="0">
                                          <p:val>
                                            <p:fltVal val="0"/>
                                          </p:val>
                                        </p:tav>
                                        <p:tav tm="100000">
                                          <p:val>
                                            <p:strVal val="#ppt_w"/>
                                          </p:val>
                                        </p:tav>
                                      </p:tavLst>
                                    </p:anim>
                                    <p:anim calcmode="lin" valueType="num">
                                      <p:cBhvr>
                                        <p:cTn id="90" dur="1000" fill="hold"/>
                                        <p:tgtEl>
                                          <p:spTgt spid="74763"/>
                                        </p:tgtEl>
                                        <p:attrNameLst>
                                          <p:attrName>ppt_h</p:attrName>
                                        </p:attrNameLst>
                                      </p:cBhvr>
                                      <p:tavLst>
                                        <p:tav tm="0">
                                          <p:val>
                                            <p:fltVal val="0"/>
                                          </p:val>
                                        </p:tav>
                                        <p:tav tm="100000">
                                          <p:val>
                                            <p:strVal val="#ppt_h"/>
                                          </p:val>
                                        </p:tav>
                                      </p:tavLst>
                                    </p:anim>
                                    <p:anim calcmode="lin" valueType="num">
                                      <p:cBhvr>
                                        <p:cTn id="91" dur="1000" fill="hold"/>
                                        <p:tgtEl>
                                          <p:spTgt spid="74763"/>
                                        </p:tgtEl>
                                        <p:attrNameLst>
                                          <p:attrName>ppt_x</p:attrName>
                                        </p:attrNameLst>
                                      </p:cBhvr>
                                      <p:tavLst>
                                        <p:tav tm="0" fmla="#ppt_x+(cos(-2*pi*(1-$))*-#ppt_x-sin(-2*pi*(1-$))*(1-#ppt_y))*(1-$)">
                                          <p:val>
                                            <p:fltVal val="0"/>
                                          </p:val>
                                        </p:tav>
                                        <p:tav tm="100000">
                                          <p:val>
                                            <p:fltVal val="1"/>
                                          </p:val>
                                        </p:tav>
                                      </p:tavLst>
                                    </p:anim>
                                    <p:anim calcmode="lin" valueType="num">
                                      <p:cBhvr>
                                        <p:cTn id="92" dur="1000" fill="hold"/>
                                        <p:tgtEl>
                                          <p:spTgt spid="7476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1" presetClass="entr" presetSubtype="0" fill="hold" grpId="0" nodeType="clickEffect">
                                  <p:stCondLst>
                                    <p:cond delay="0"/>
                                  </p:stCondLst>
                                  <p:childTnLst>
                                    <p:set>
                                      <p:cBhvr>
                                        <p:cTn id="96" dur="1" fill="hold">
                                          <p:stCondLst>
                                            <p:cond delay="499"/>
                                          </p:stCondLst>
                                        </p:cTn>
                                        <p:tgtEl>
                                          <p:spTgt spid="74777"/>
                                        </p:tgtEl>
                                        <p:attrNameLst>
                                          <p:attrName>style.visibility</p:attrName>
                                        </p:attrNameLst>
                                      </p:cBhvr>
                                      <p:to>
                                        <p:strVal val="visible"/>
                                      </p:to>
                                    </p:set>
                                  </p:childTnLst>
                                </p:cTn>
                              </p:par>
                            </p:childTnLst>
                          </p:cTn>
                        </p:par>
                      </p:childTnLst>
                    </p:cTn>
                  </p:par>
                  <p:par>
                    <p:cTn id="97" fill="hold" nodeType="clickPar">
                      <p:stCondLst>
                        <p:cond delay="indefinite"/>
                      </p:stCondLst>
                      <p:childTnLst>
                        <p:par>
                          <p:cTn id="98" fill="hold" nodeType="afterGroup">
                            <p:stCondLst>
                              <p:cond delay="0"/>
                            </p:stCondLst>
                            <p:childTnLst>
                              <p:par>
                                <p:cTn id="99" presetID="19" presetClass="entr" presetSubtype="10" fill="hold" nodeType="clickEffect">
                                  <p:stCondLst>
                                    <p:cond delay="0"/>
                                  </p:stCondLst>
                                  <p:childTnLst>
                                    <p:set>
                                      <p:cBhvr>
                                        <p:cTn id="100" dur="1" fill="hold">
                                          <p:stCondLst>
                                            <p:cond delay="0"/>
                                          </p:stCondLst>
                                        </p:cTn>
                                        <p:tgtEl>
                                          <p:spTgt spid="2"/>
                                        </p:tgtEl>
                                        <p:attrNameLst>
                                          <p:attrName>style.visibility</p:attrName>
                                        </p:attrNameLst>
                                      </p:cBhvr>
                                      <p:to>
                                        <p:strVal val="visible"/>
                                      </p:to>
                                    </p:set>
                                    <p:anim calcmode="lin" valueType="num">
                                      <p:cBhvr>
                                        <p:cTn id="101" dur="5000" fill="hold"/>
                                        <p:tgtEl>
                                          <p:spTgt spid="2"/>
                                        </p:tgtEl>
                                        <p:attrNameLst>
                                          <p:attrName>ppt_w</p:attrName>
                                        </p:attrNameLst>
                                      </p:cBhvr>
                                      <p:tavLst>
                                        <p:tav tm="0" fmla="#ppt_w*sin(2.5*pi*$)">
                                          <p:val>
                                            <p:fltVal val="0"/>
                                          </p:val>
                                        </p:tav>
                                        <p:tav tm="100000">
                                          <p:val>
                                            <p:fltVal val="1"/>
                                          </p:val>
                                        </p:tav>
                                      </p:tavLst>
                                    </p:anim>
                                    <p:anim calcmode="lin" valueType="num">
                                      <p:cBhvr>
                                        <p:cTn id="102"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3" fill="hold" nodeType="clickPar">
                      <p:stCondLst>
                        <p:cond delay="indefinite"/>
                      </p:stCondLst>
                      <p:childTnLst>
                        <p:par>
                          <p:cTn id="104" fill="hold" nodeType="afterGroup">
                            <p:stCondLst>
                              <p:cond delay="0"/>
                            </p:stCondLst>
                            <p:childTnLst>
                              <p:par>
                                <p:cTn id="105" presetID="1" presetClass="entr" presetSubtype="0" fill="hold" grpId="0" nodeType="clickEffect">
                                  <p:stCondLst>
                                    <p:cond delay="0"/>
                                  </p:stCondLst>
                                  <p:childTnLst>
                                    <p:set>
                                      <p:cBhvr>
                                        <p:cTn id="106" dur="1" fill="hold">
                                          <p:stCondLst>
                                            <p:cond delay="499"/>
                                          </p:stCondLst>
                                        </p:cTn>
                                        <p:tgtEl>
                                          <p:spTgt spid="74778"/>
                                        </p:tgtEl>
                                        <p:attrNameLst>
                                          <p:attrName>style.visibility</p:attrName>
                                        </p:attrNameLst>
                                      </p:cBhvr>
                                      <p:to>
                                        <p:strVal val="visible"/>
                                      </p:to>
                                    </p:set>
                                  </p:childTnLst>
                                </p:cTn>
                              </p:par>
                            </p:childTnLst>
                          </p:cTn>
                        </p:par>
                      </p:childTnLst>
                    </p:cTn>
                  </p:par>
                  <p:par>
                    <p:cTn id="107" fill="hold" nodeType="clickPar">
                      <p:stCondLst>
                        <p:cond delay="indefinite"/>
                      </p:stCondLst>
                      <p:childTnLst>
                        <p:par>
                          <p:cTn id="108" fill="hold" nodeType="afterGroup">
                            <p:stCondLst>
                              <p:cond delay="0"/>
                            </p:stCondLst>
                            <p:childTnLst>
                              <p:par>
                                <p:cTn id="109" presetID="18" presetClass="entr" presetSubtype="12" fill="hold" nodeType="clickEffect">
                                  <p:stCondLst>
                                    <p:cond delay="0"/>
                                  </p:stCondLst>
                                  <p:childTnLst>
                                    <p:set>
                                      <p:cBhvr>
                                        <p:cTn id="110" dur="1" fill="hold">
                                          <p:stCondLst>
                                            <p:cond delay="0"/>
                                          </p:stCondLst>
                                        </p:cTn>
                                        <p:tgtEl>
                                          <p:spTgt spid="3"/>
                                        </p:tgtEl>
                                        <p:attrNameLst>
                                          <p:attrName>style.visibility</p:attrName>
                                        </p:attrNameLst>
                                      </p:cBhvr>
                                      <p:to>
                                        <p:strVal val="visible"/>
                                      </p:to>
                                    </p:set>
                                    <p:animEffect transition="in" filter="strips(downLeft)">
                                      <p:cBhvr>
                                        <p:cTn id="111" dur="500"/>
                                        <p:tgtEl>
                                          <p:spTgt spid="3"/>
                                        </p:tgtEl>
                                      </p:cBhvr>
                                    </p:animEffect>
                                  </p:childTnLst>
                                </p:cTn>
                              </p:par>
                            </p:childTnLst>
                          </p:cTn>
                        </p:par>
                      </p:childTnLst>
                    </p:cTn>
                  </p:par>
                  <p:par>
                    <p:cTn id="112" fill="hold" nodeType="clickPar">
                      <p:stCondLst>
                        <p:cond delay="indefinite"/>
                      </p:stCondLst>
                      <p:childTnLst>
                        <p:par>
                          <p:cTn id="113" fill="hold" nodeType="afterGroup">
                            <p:stCondLst>
                              <p:cond delay="0"/>
                            </p:stCondLst>
                            <p:childTnLst>
                              <p:par>
                                <p:cTn id="114" presetID="1" presetClass="entr" presetSubtype="0" fill="hold" grpId="0" nodeType="clickEffect">
                                  <p:stCondLst>
                                    <p:cond delay="0"/>
                                  </p:stCondLst>
                                  <p:childTnLst>
                                    <p:set>
                                      <p:cBhvr>
                                        <p:cTn id="115" dur="1" fill="hold">
                                          <p:stCondLst>
                                            <p:cond delay="499"/>
                                          </p:stCondLst>
                                        </p:cTn>
                                        <p:tgtEl>
                                          <p:spTgt spid="74779"/>
                                        </p:tgtEl>
                                        <p:attrNameLst>
                                          <p:attrName>style.visibility</p:attrName>
                                        </p:attrNameLst>
                                      </p:cBhvr>
                                      <p:to>
                                        <p:strVal val="visible"/>
                                      </p:to>
                                    </p:set>
                                  </p:childTnLst>
                                </p:cTn>
                              </p:par>
                            </p:childTnLst>
                          </p:cTn>
                        </p:par>
                      </p:childTnLst>
                    </p:cTn>
                  </p:par>
                  <p:par>
                    <p:cTn id="116" fill="hold" nodeType="clickPar">
                      <p:stCondLst>
                        <p:cond delay="indefinite"/>
                      </p:stCondLst>
                      <p:childTnLst>
                        <p:par>
                          <p:cTn id="117" fill="hold" nodeType="afterGroup">
                            <p:stCondLst>
                              <p:cond delay="0"/>
                            </p:stCondLst>
                            <p:childTnLst>
                              <p:par>
                                <p:cTn id="118" presetID="19" presetClass="entr" presetSubtype="10" fill="hold" nodeType="clickEffect">
                                  <p:stCondLst>
                                    <p:cond delay="0"/>
                                  </p:stCondLst>
                                  <p:childTnLst>
                                    <p:set>
                                      <p:cBhvr>
                                        <p:cTn id="119" dur="1" fill="hold">
                                          <p:stCondLst>
                                            <p:cond delay="0"/>
                                          </p:stCondLst>
                                        </p:cTn>
                                        <p:tgtEl>
                                          <p:spTgt spid="4"/>
                                        </p:tgtEl>
                                        <p:attrNameLst>
                                          <p:attrName>style.visibility</p:attrName>
                                        </p:attrNameLst>
                                      </p:cBhvr>
                                      <p:to>
                                        <p:strVal val="visible"/>
                                      </p:to>
                                    </p:set>
                                    <p:anim calcmode="lin" valueType="num">
                                      <p:cBhvr>
                                        <p:cTn id="120" dur="5000" fill="hold"/>
                                        <p:tgtEl>
                                          <p:spTgt spid="4"/>
                                        </p:tgtEl>
                                        <p:attrNameLst>
                                          <p:attrName>ppt_w</p:attrName>
                                        </p:attrNameLst>
                                      </p:cBhvr>
                                      <p:tavLst>
                                        <p:tav tm="0" fmla="#ppt_w*sin(2.5*pi*$)">
                                          <p:val>
                                            <p:fltVal val="0"/>
                                          </p:val>
                                        </p:tav>
                                        <p:tav tm="100000">
                                          <p:val>
                                            <p:fltVal val="1"/>
                                          </p:val>
                                        </p:tav>
                                      </p:tavLst>
                                    </p:anim>
                                    <p:anim calcmode="lin" valueType="num">
                                      <p:cBhvr>
                                        <p:cTn id="121" dur="5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p:bldP spid="74755" grpId="0"/>
      <p:bldP spid="74756" grpId="0"/>
      <p:bldP spid="74757" grpId="0"/>
      <p:bldP spid="74758" grpId="0"/>
      <p:bldP spid="74759" grpId="0"/>
      <p:bldP spid="74760" grpId="0"/>
      <p:bldP spid="74761" grpId="0"/>
      <p:bldP spid="74762" grpId="0"/>
      <p:bldP spid="74763" grpId="0"/>
      <p:bldP spid="74773" grpId="0"/>
      <p:bldP spid="74774" grpId="0"/>
      <p:bldP spid="74775" grpId="0"/>
      <p:bldP spid="74776" grpId="0"/>
      <p:bldP spid="74777" grpId="0"/>
      <p:bldP spid="74778" grpId="0"/>
      <p:bldP spid="7477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1187450" y="1052513"/>
            <a:ext cx="6781800" cy="914400"/>
          </a:xfrm>
          <a:prstGeom prst="rect">
            <a:avLst/>
          </a:prstGeom>
          <a:noFill/>
          <a:ln w="9525">
            <a:noFill/>
            <a:miter lim="800000"/>
          </a:ln>
        </p:spPr>
        <p:txBody>
          <a:bodyPr>
            <a:spAutoFit/>
          </a:bodyPr>
          <a:lstStyle/>
          <a:p>
            <a:pPr algn="ctr">
              <a:spcBef>
                <a:spcPct val="50000"/>
              </a:spcBef>
              <a:defRPr/>
            </a:pPr>
            <a:r>
              <a:rPr lang="zh-CN" altLang="en-US" sz="5400">
                <a:solidFill>
                  <a:schemeClr val="tx1">
                    <a:lumMod val="95000"/>
                    <a:lumOff val="5000"/>
                  </a:schemeClr>
                </a:solidFill>
                <a:latin typeface="隶书" pitchFamily="49" charset="-122"/>
                <a:ea typeface="隶书" pitchFamily="49" charset="-122"/>
              </a:rPr>
              <a:t>元   曲</a:t>
            </a:r>
            <a:r>
              <a:rPr lang="zh-CN" altLang="en-US" sz="4800" b="1">
                <a:latin typeface="隶书" pitchFamily="49" charset="-122"/>
                <a:ea typeface="隶书" pitchFamily="49" charset="-122"/>
              </a:rPr>
              <a:t> </a:t>
            </a:r>
            <a:endParaRPr lang="zh-CN" altLang="en-US" sz="4800">
              <a:latin typeface="隶书" pitchFamily="49" charset="-122"/>
              <a:ea typeface="隶书" pitchFamily="49" charset="-122"/>
            </a:endParaRPr>
          </a:p>
        </p:txBody>
      </p:sp>
      <p:sp>
        <p:nvSpPr>
          <p:cNvPr id="9222" name="Text Box 6"/>
          <p:cNvSpPr txBox="1">
            <a:spLocks noChangeArrowheads="1"/>
          </p:cNvSpPr>
          <p:nvPr/>
        </p:nvSpPr>
        <p:spPr bwMode="auto">
          <a:xfrm>
            <a:off x="250825" y="3284538"/>
            <a:ext cx="1066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元曲</a:t>
            </a:r>
          </a:p>
        </p:txBody>
      </p:sp>
      <p:sp>
        <p:nvSpPr>
          <p:cNvPr id="9223" name="AutoShape 7"/>
          <p:cNvSpPr/>
          <p:nvPr/>
        </p:nvSpPr>
        <p:spPr bwMode="auto">
          <a:xfrm>
            <a:off x="1258888" y="2852738"/>
            <a:ext cx="304800" cy="1600200"/>
          </a:xfrm>
          <a:prstGeom prst="leftBrace">
            <a:avLst>
              <a:gd name="adj1" fmla="val 43750"/>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24" name="Text Box 8"/>
          <p:cNvSpPr txBox="1">
            <a:spLocks noChangeArrowheads="1"/>
          </p:cNvSpPr>
          <p:nvPr/>
        </p:nvSpPr>
        <p:spPr bwMode="auto">
          <a:xfrm>
            <a:off x="1835150" y="2565400"/>
            <a:ext cx="1371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散曲</a:t>
            </a:r>
          </a:p>
        </p:txBody>
      </p:sp>
      <p:sp>
        <p:nvSpPr>
          <p:cNvPr id="9225" name="Text Box 9"/>
          <p:cNvSpPr txBox="1">
            <a:spLocks noChangeArrowheads="1"/>
          </p:cNvSpPr>
          <p:nvPr/>
        </p:nvSpPr>
        <p:spPr bwMode="auto">
          <a:xfrm>
            <a:off x="1835150" y="4005263"/>
            <a:ext cx="1143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杂剧</a:t>
            </a:r>
          </a:p>
        </p:txBody>
      </p:sp>
      <p:sp>
        <p:nvSpPr>
          <p:cNvPr id="9226" name="Text Box 10"/>
          <p:cNvSpPr txBox="1">
            <a:spLocks noChangeArrowheads="1"/>
          </p:cNvSpPr>
          <p:nvPr/>
        </p:nvSpPr>
        <p:spPr bwMode="auto">
          <a:xfrm>
            <a:off x="3492500" y="3068638"/>
            <a:ext cx="1143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套曲</a:t>
            </a:r>
            <a:endParaRPr lang="zh-CN" altLang="en-US" sz="3200">
              <a:ea typeface="隶书" pitchFamily="49" charset="-122"/>
            </a:endParaRPr>
          </a:p>
        </p:txBody>
      </p:sp>
      <p:sp>
        <p:nvSpPr>
          <p:cNvPr id="9227" name="Text Box 11"/>
          <p:cNvSpPr txBox="1">
            <a:spLocks noChangeArrowheads="1"/>
          </p:cNvSpPr>
          <p:nvPr/>
        </p:nvSpPr>
        <p:spPr bwMode="auto">
          <a:xfrm>
            <a:off x="3492500" y="2060575"/>
            <a:ext cx="1066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小令</a:t>
            </a:r>
            <a:endParaRPr lang="zh-CN" altLang="en-US" sz="3200">
              <a:ea typeface="隶书" pitchFamily="49" charset="-122"/>
            </a:endParaRPr>
          </a:p>
        </p:txBody>
      </p:sp>
      <p:sp>
        <p:nvSpPr>
          <p:cNvPr id="9229" name="AutoShape 13"/>
          <p:cNvSpPr/>
          <p:nvPr/>
        </p:nvSpPr>
        <p:spPr bwMode="auto">
          <a:xfrm>
            <a:off x="2916238" y="2492375"/>
            <a:ext cx="304800" cy="914400"/>
          </a:xfrm>
          <a:prstGeom prst="leftBrace">
            <a:avLst>
              <a:gd name="adj1" fmla="val 25000"/>
              <a:gd name="adj2" fmla="val 50000"/>
            </a:avLst>
          </a:prstGeom>
          <a:noFill/>
          <a:ln w="38100">
            <a:solidFill>
              <a:srgbClr val="FF3300"/>
            </a:solidFill>
            <a:rou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30" name="Text Box 14"/>
          <p:cNvSpPr txBox="1">
            <a:spLocks noChangeArrowheads="1"/>
          </p:cNvSpPr>
          <p:nvPr/>
        </p:nvSpPr>
        <p:spPr bwMode="auto">
          <a:xfrm>
            <a:off x="7956550" y="24923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a:solidFill>
                  <a:srgbClr val="FF3300"/>
                </a:solidFill>
                <a:ea typeface="华文新魏" pitchFamily="2" charset="-122"/>
              </a:rPr>
              <a:t>唱</a:t>
            </a:r>
          </a:p>
        </p:txBody>
      </p:sp>
      <p:sp>
        <p:nvSpPr>
          <p:cNvPr id="9231" name="Text Box 15"/>
          <p:cNvSpPr txBox="1">
            <a:spLocks noChangeArrowheads="1"/>
          </p:cNvSpPr>
          <p:nvPr/>
        </p:nvSpPr>
        <p:spPr bwMode="auto">
          <a:xfrm>
            <a:off x="7254875" y="3933825"/>
            <a:ext cx="19812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4400" b="1">
                <a:solidFill>
                  <a:srgbClr val="FF3300"/>
                </a:solidFill>
                <a:ea typeface="华文新魏" pitchFamily="2" charset="-122"/>
              </a:rPr>
              <a:t>唱＋演</a:t>
            </a:r>
          </a:p>
        </p:txBody>
      </p:sp>
      <p:sp>
        <p:nvSpPr>
          <p:cNvPr id="9232" name="Text Box 16"/>
          <p:cNvSpPr txBox="1">
            <a:spLocks noChangeArrowheads="1"/>
          </p:cNvSpPr>
          <p:nvPr/>
        </p:nvSpPr>
        <p:spPr bwMode="auto">
          <a:xfrm>
            <a:off x="2700338" y="4094163"/>
            <a:ext cx="471328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（散曲＋“科”＋“白”）</a:t>
            </a:r>
          </a:p>
        </p:txBody>
      </p:sp>
      <p:sp>
        <p:nvSpPr>
          <p:cNvPr id="9233" name="Text Box 17"/>
          <p:cNvSpPr txBox="1">
            <a:spLocks noChangeArrowheads="1"/>
          </p:cNvSpPr>
          <p:nvPr/>
        </p:nvSpPr>
        <p:spPr bwMode="auto">
          <a:xfrm>
            <a:off x="4500563" y="1989138"/>
            <a:ext cx="36131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a:ea typeface="隶书" pitchFamily="49" charset="-122"/>
              </a:rPr>
              <a:t>（一宫调一曲子）</a:t>
            </a:r>
          </a:p>
        </p:txBody>
      </p:sp>
      <p:sp>
        <p:nvSpPr>
          <p:cNvPr id="9234" name="Text Box 18"/>
          <p:cNvSpPr txBox="1">
            <a:spLocks noChangeArrowheads="1"/>
          </p:cNvSpPr>
          <p:nvPr/>
        </p:nvSpPr>
        <p:spPr bwMode="auto">
          <a:xfrm>
            <a:off x="4643438" y="3141663"/>
            <a:ext cx="3505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zh-CN" altLang="en-US" sz="3200" b="1">
                <a:ea typeface="隶书" pitchFamily="49" charset="-122"/>
              </a:rPr>
              <a:t>（</a:t>
            </a:r>
            <a:r>
              <a:rPr lang="zh-CN" altLang="en-US" sz="3200">
                <a:ea typeface="隶书" pitchFamily="49" charset="-122"/>
              </a:rPr>
              <a:t>一宫调数曲子）</a:t>
            </a:r>
          </a:p>
        </p:txBody>
      </p:sp>
    </p:spTree>
    <p:extLst>
      <p:ext uri="{BB962C8B-B14F-4D97-AF65-F5344CB8AC3E}">
        <p14:creationId xmlns:p14="http://schemas.microsoft.com/office/powerpoint/2010/main" val="1245955823"/>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9222"/>
                                        </p:tgtEl>
                                        <p:attrNameLst>
                                          <p:attrName>style.visibility</p:attrName>
                                        </p:attrNameLst>
                                      </p:cBhvr>
                                      <p:to>
                                        <p:strVal val="visible"/>
                                      </p:to>
                                    </p:set>
                                    <p:animEffect transition="in" filter="slide(fromLeft)">
                                      <p:cBhvr>
                                        <p:cTn id="13" dur="500"/>
                                        <p:tgtEl>
                                          <p:spTgt spid="9222"/>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9223"/>
                                        </p:tgtEl>
                                        <p:attrNameLst>
                                          <p:attrName>style.visibility</p:attrName>
                                        </p:attrNameLst>
                                      </p:cBhvr>
                                      <p:to>
                                        <p:strVal val="visible"/>
                                      </p:to>
                                    </p:set>
                                    <p:anim calcmode="lin" valueType="num">
                                      <p:cBhvr additive="base">
                                        <p:cTn id="18" dur="500" fill="hold"/>
                                        <p:tgtEl>
                                          <p:spTgt spid="9223"/>
                                        </p:tgtEl>
                                        <p:attrNameLst>
                                          <p:attrName>ppt_x</p:attrName>
                                        </p:attrNameLst>
                                      </p:cBhvr>
                                      <p:tavLst>
                                        <p:tav tm="0">
                                          <p:val>
                                            <p:strVal val="0-#ppt_w/2"/>
                                          </p:val>
                                        </p:tav>
                                        <p:tav tm="100000">
                                          <p:val>
                                            <p:strVal val="#ppt_x"/>
                                          </p:val>
                                        </p:tav>
                                      </p:tavLst>
                                    </p:anim>
                                    <p:anim calcmode="lin" valueType="num">
                                      <p:cBhvr additive="base">
                                        <p:cTn id="19"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9224"/>
                                        </p:tgtEl>
                                        <p:attrNameLst>
                                          <p:attrName>style.visibility</p:attrName>
                                        </p:attrNameLst>
                                      </p:cBhvr>
                                      <p:to>
                                        <p:strVal val="visible"/>
                                      </p:to>
                                    </p:set>
                                    <p:animEffect transition="in" filter="slide(fromBottom)">
                                      <p:cBhvr>
                                        <p:cTn id="24" dur="500"/>
                                        <p:tgtEl>
                                          <p:spTgt spid="922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9225"/>
                                        </p:tgtEl>
                                        <p:attrNameLst>
                                          <p:attrName>style.visibility</p:attrName>
                                        </p:attrNameLst>
                                      </p:cBhvr>
                                      <p:to>
                                        <p:strVal val="visible"/>
                                      </p:to>
                                    </p:set>
                                    <p:anim calcmode="lin" valueType="num">
                                      <p:cBhvr additive="base">
                                        <p:cTn id="29" dur="500" fill="hold"/>
                                        <p:tgtEl>
                                          <p:spTgt spid="9225"/>
                                        </p:tgtEl>
                                        <p:attrNameLst>
                                          <p:attrName>ppt_x</p:attrName>
                                        </p:attrNameLst>
                                      </p:cBhvr>
                                      <p:tavLst>
                                        <p:tav tm="0">
                                          <p:val>
                                            <p:strVal val="#ppt_x"/>
                                          </p:val>
                                        </p:tav>
                                        <p:tav tm="100000">
                                          <p:val>
                                            <p:strVal val="#ppt_x"/>
                                          </p:val>
                                        </p:tav>
                                      </p:tavLst>
                                    </p:anim>
                                    <p:anim calcmode="lin" valueType="num">
                                      <p:cBhvr additive="base">
                                        <p:cTn id="30" dur="500" fill="hold"/>
                                        <p:tgtEl>
                                          <p:spTgt spid="9225"/>
                                        </p:tgtEl>
                                        <p:attrNameLst>
                                          <p:attrName>ppt_y</p:attrName>
                                        </p:attrNameLst>
                                      </p:cBhvr>
                                      <p:tavLst>
                                        <p:tav tm="0">
                                          <p:val>
                                            <p:strVal val="0-#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229"/>
                                        </p:tgtEl>
                                        <p:attrNameLst>
                                          <p:attrName>style.visibility</p:attrName>
                                        </p:attrNameLst>
                                      </p:cBhvr>
                                      <p:to>
                                        <p:strVal val="visible"/>
                                      </p:to>
                                    </p:set>
                                    <p:anim calcmode="lin" valueType="num">
                                      <p:cBhvr additive="base">
                                        <p:cTn id="35" dur="500" fill="hold"/>
                                        <p:tgtEl>
                                          <p:spTgt spid="9229"/>
                                        </p:tgtEl>
                                        <p:attrNameLst>
                                          <p:attrName>ppt_x</p:attrName>
                                        </p:attrNameLst>
                                      </p:cBhvr>
                                      <p:tavLst>
                                        <p:tav tm="0">
                                          <p:val>
                                            <p:strVal val="#ppt_x"/>
                                          </p:val>
                                        </p:tav>
                                        <p:tav tm="100000">
                                          <p:val>
                                            <p:strVal val="#ppt_x"/>
                                          </p:val>
                                        </p:tav>
                                      </p:tavLst>
                                    </p:anim>
                                    <p:anim calcmode="lin" valueType="num">
                                      <p:cBhvr additive="base">
                                        <p:cTn id="36" dur="500" fill="hold"/>
                                        <p:tgtEl>
                                          <p:spTgt spid="9229"/>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9227"/>
                                        </p:tgtEl>
                                        <p:attrNameLst>
                                          <p:attrName>style.visibility</p:attrName>
                                        </p:attrNameLst>
                                      </p:cBhvr>
                                      <p:to>
                                        <p:strVal val="visible"/>
                                      </p:to>
                                    </p:set>
                                    <p:animEffect transition="in" filter="slide(fromBottom)">
                                      <p:cBhvr>
                                        <p:cTn id="41" dur="500"/>
                                        <p:tgtEl>
                                          <p:spTgt spid="9227"/>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9226"/>
                                        </p:tgtEl>
                                        <p:attrNameLst>
                                          <p:attrName>style.visibility</p:attrName>
                                        </p:attrNameLst>
                                      </p:cBhvr>
                                      <p:to>
                                        <p:strVal val="visible"/>
                                      </p:to>
                                    </p:set>
                                    <p:animEffect transition="in" filter="slide(fromBottom)">
                                      <p:cBhvr>
                                        <p:cTn id="46" dur="500"/>
                                        <p:tgtEl>
                                          <p:spTgt spid="9226"/>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9233"/>
                                        </p:tgtEl>
                                        <p:attrNameLst>
                                          <p:attrName>style.visibility</p:attrName>
                                        </p:attrNameLst>
                                      </p:cBhvr>
                                      <p:to>
                                        <p:strVal val="visible"/>
                                      </p:to>
                                    </p:set>
                                    <p:anim calcmode="lin" valueType="num">
                                      <p:cBhvr>
                                        <p:cTn id="51" dur="1000" fill="hold"/>
                                        <p:tgtEl>
                                          <p:spTgt spid="9233"/>
                                        </p:tgtEl>
                                        <p:attrNameLst>
                                          <p:attrName>ppt_w</p:attrName>
                                        </p:attrNameLst>
                                      </p:cBhvr>
                                      <p:tavLst>
                                        <p:tav tm="0">
                                          <p:val>
                                            <p:fltVal val="0"/>
                                          </p:val>
                                        </p:tav>
                                        <p:tav tm="100000">
                                          <p:val>
                                            <p:strVal val="#ppt_w"/>
                                          </p:val>
                                        </p:tav>
                                      </p:tavLst>
                                    </p:anim>
                                    <p:anim calcmode="lin" valueType="num">
                                      <p:cBhvr>
                                        <p:cTn id="52" dur="1000" fill="hold"/>
                                        <p:tgtEl>
                                          <p:spTgt spid="9233"/>
                                        </p:tgtEl>
                                        <p:attrNameLst>
                                          <p:attrName>ppt_h</p:attrName>
                                        </p:attrNameLst>
                                      </p:cBhvr>
                                      <p:tavLst>
                                        <p:tav tm="0">
                                          <p:val>
                                            <p:fltVal val="0"/>
                                          </p:val>
                                        </p:tav>
                                        <p:tav tm="100000">
                                          <p:val>
                                            <p:strVal val="#ppt_h"/>
                                          </p:val>
                                        </p:tav>
                                      </p:tavLst>
                                    </p:anim>
                                    <p:anim calcmode="lin" valueType="num">
                                      <p:cBhvr>
                                        <p:cTn id="53" dur="1000" fill="hold"/>
                                        <p:tgtEl>
                                          <p:spTgt spid="9233"/>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923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9234"/>
                                        </p:tgtEl>
                                        <p:attrNameLst>
                                          <p:attrName>style.visibility</p:attrName>
                                        </p:attrNameLst>
                                      </p:cBhvr>
                                      <p:to>
                                        <p:strVal val="visible"/>
                                      </p:to>
                                    </p:set>
                                    <p:animEffect transition="in" filter="randombar(horizontal)">
                                      <p:cBhvr>
                                        <p:cTn id="59" dur="500"/>
                                        <p:tgtEl>
                                          <p:spTgt spid="9234"/>
                                        </p:tgtEl>
                                      </p:cBhvr>
                                    </p:animEffect>
                                  </p:childTnLst>
                                </p:cTn>
                              </p:par>
                            </p:childTnLst>
                          </p:cTn>
                        </p:par>
                      </p:childTnLst>
                    </p:cTn>
                  </p:par>
                  <p:par>
                    <p:cTn id="60" fill="hold" nodeType="clickPar">
                      <p:stCondLst>
                        <p:cond delay="indefinite"/>
                      </p:stCondLst>
                      <p:childTnLst>
                        <p:par>
                          <p:cTn id="61" fill="hold" nodeType="afterGroup">
                            <p:stCondLst>
                              <p:cond delay="0"/>
                            </p:stCondLst>
                            <p:childTnLst>
                              <p:par>
                                <p:cTn id="62" presetID="15" presetClass="entr" presetSubtype="0" fill="hold" grpId="0" nodeType="clickEffect">
                                  <p:stCondLst>
                                    <p:cond delay="0"/>
                                  </p:stCondLst>
                                  <p:childTnLst>
                                    <p:set>
                                      <p:cBhvr>
                                        <p:cTn id="63" dur="1" fill="hold">
                                          <p:stCondLst>
                                            <p:cond delay="0"/>
                                          </p:stCondLst>
                                        </p:cTn>
                                        <p:tgtEl>
                                          <p:spTgt spid="9232"/>
                                        </p:tgtEl>
                                        <p:attrNameLst>
                                          <p:attrName>style.visibility</p:attrName>
                                        </p:attrNameLst>
                                      </p:cBhvr>
                                      <p:to>
                                        <p:strVal val="visible"/>
                                      </p:to>
                                    </p:set>
                                    <p:anim calcmode="lin" valueType="num">
                                      <p:cBhvr>
                                        <p:cTn id="64" dur="1000" fill="hold"/>
                                        <p:tgtEl>
                                          <p:spTgt spid="9232"/>
                                        </p:tgtEl>
                                        <p:attrNameLst>
                                          <p:attrName>ppt_w</p:attrName>
                                        </p:attrNameLst>
                                      </p:cBhvr>
                                      <p:tavLst>
                                        <p:tav tm="0">
                                          <p:val>
                                            <p:fltVal val="0"/>
                                          </p:val>
                                        </p:tav>
                                        <p:tav tm="100000">
                                          <p:val>
                                            <p:strVal val="#ppt_w"/>
                                          </p:val>
                                        </p:tav>
                                      </p:tavLst>
                                    </p:anim>
                                    <p:anim calcmode="lin" valueType="num">
                                      <p:cBhvr>
                                        <p:cTn id="65" dur="1000" fill="hold"/>
                                        <p:tgtEl>
                                          <p:spTgt spid="9232"/>
                                        </p:tgtEl>
                                        <p:attrNameLst>
                                          <p:attrName>ppt_h</p:attrName>
                                        </p:attrNameLst>
                                      </p:cBhvr>
                                      <p:tavLst>
                                        <p:tav tm="0">
                                          <p:val>
                                            <p:fltVal val="0"/>
                                          </p:val>
                                        </p:tav>
                                        <p:tav tm="100000">
                                          <p:val>
                                            <p:strVal val="#ppt_h"/>
                                          </p:val>
                                        </p:tav>
                                      </p:tavLst>
                                    </p:anim>
                                    <p:anim calcmode="lin" valueType="num">
                                      <p:cBhvr>
                                        <p:cTn id="66" dur="1000" fill="hold"/>
                                        <p:tgtEl>
                                          <p:spTgt spid="9232"/>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923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19" presetClass="entr" presetSubtype="10" fill="hold" grpId="0" nodeType="clickEffect">
                                  <p:stCondLst>
                                    <p:cond delay="0"/>
                                  </p:stCondLst>
                                  <p:childTnLst>
                                    <p:set>
                                      <p:cBhvr>
                                        <p:cTn id="71" dur="1" fill="hold">
                                          <p:stCondLst>
                                            <p:cond delay="0"/>
                                          </p:stCondLst>
                                        </p:cTn>
                                        <p:tgtEl>
                                          <p:spTgt spid="9230"/>
                                        </p:tgtEl>
                                        <p:attrNameLst>
                                          <p:attrName>style.visibility</p:attrName>
                                        </p:attrNameLst>
                                      </p:cBhvr>
                                      <p:to>
                                        <p:strVal val="visible"/>
                                      </p:to>
                                    </p:set>
                                    <p:anim calcmode="lin" valueType="num">
                                      <p:cBhvr>
                                        <p:cTn id="72" dur="5000" fill="hold"/>
                                        <p:tgtEl>
                                          <p:spTgt spid="9230"/>
                                        </p:tgtEl>
                                        <p:attrNameLst>
                                          <p:attrName>ppt_w</p:attrName>
                                        </p:attrNameLst>
                                      </p:cBhvr>
                                      <p:tavLst>
                                        <p:tav tm="0" fmla="#ppt_w*sin(2.5*pi*$)">
                                          <p:val>
                                            <p:fltVal val="0"/>
                                          </p:val>
                                        </p:tav>
                                        <p:tav tm="100000">
                                          <p:val>
                                            <p:fltVal val="1"/>
                                          </p:val>
                                        </p:tav>
                                      </p:tavLst>
                                    </p:anim>
                                    <p:anim calcmode="lin" valueType="num">
                                      <p:cBhvr>
                                        <p:cTn id="73" dur="5000" fill="hold"/>
                                        <p:tgtEl>
                                          <p:spTgt spid="9230"/>
                                        </p:tgtEl>
                                        <p:attrNameLst>
                                          <p:attrName>ppt_h</p:attrName>
                                        </p:attrNameLst>
                                      </p:cBhvr>
                                      <p:tavLst>
                                        <p:tav tm="0">
                                          <p:val>
                                            <p:strVal val="#ppt_h"/>
                                          </p:val>
                                        </p:tav>
                                        <p:tav tm="100000">
                                          <p:val>
                                            <p:strVal val="#ppt_h"/>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19" presetClass="entr" presetSubtype="10" fill="hold" grpId="0" nodeType="clickEffect">
                                  <p:stCondLst>
                                    <p:cond delay="0"/>
                                  </p:stCondLst>
                                  <p:childTnLst>
                                    <p:set>
                                      <p:cBhvr>
                                        <p:cTn id="77" dur="1" fill="hold">
                                          <p:stCondLst>
                                            <p:cond delay="0"/>
                                          </p:stCondLst>
                                        </p:cTn>
                                        <p:tgtEl>
                                          <p:spTgt spid="9231"/>
                                        </p:tgtEl>
                                        <p:attrNameLst>
                                          <p:attrName>style.visibility</p:attrName>
                                        </p:attrNameLst>
                                      </p:cBhvr>
                                      <p:to>
                                        <p:strVal val="visible"/>
                                      </p:to>
                                    </p:set>
                                    <p:anim calcmode="lin" valueType="num">
                                      <p:cBhvr>
                                        <p:cTn id="78" dur="5000" fill="hold"/>
                                        <p:tgtEl>
                                          <p:spTgt spid="9231"/>
                                        </p:tgtEl>
                                        <p:attrNameLst>
                                          <p:attrName>ppt_w</p:attrName>
                                        </p:attrNameLst>
                                      </p:cBhvr>
                                      <p:tavLst>
                                        <p:tav tm="0" fmla="#ppt_w*sin(2.5*pi*$)">
                                          <p:val>
                                            <p:fltVal val="0"/>
                                          </p:val>
                                        </p:tav>
                                        <p:tav tm="100000">
                                          <p:val>
                                            <p:fltVal val="1"/>
                                          </p:val>
                                        </p:tav>
                                      </p:tavLst>
                                    </p:anim>
                                    <p:anim calcmode="lin" valueType="num">
                                      <p:cBhvr>
                                        <p:cTn id="79" dur="5000" fill="hold"/>
                                        <p:tgtEl>
                                          <p:spTgt spid="92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22" grpId="0"/>
      <p:bldP spid="9223" grpId="0"/>
      <p:bldP spid="9224" grpId="0"/>
      <p:bldP spid="9225" grpId="0"/>
      <p:bldP spid="9226" grpId="0"/>
      <p:bldP spid="9227" grpId="0"/>
      <p:bldP spid="9229" grpId="0"/>
      <p:bldP spid="9230" grpId="0"/>
      <p:bldP spid="9231" grpId="0"/>
      <p:bldP spid="9232" grpId="0"/>
      <p:bldP spid="9233" grpId="0"/>
      <p:bldP spid="9234"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Text Box 2"/>
          <p:cNvSpPr txBox="1">
            <a:spLocks noChangeArrowheads="1"/>
          </p:cNvSpPr>
          <p:nvPr/>
        </p:nvSpPr>
        <p:spPr bwMode="auto">
          <a:xfrm>
            <a:off x="304800" y="0"/>
            <a:ext cx="2286000"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kumimoji="1" lang="zh-CN" altLang="en-US" sz="3200" b="1">
                <a:solidFill>
                  <a:schemeClr val="accent2"/>
                </a:solidFill>
              </a:rPr>
              <a:t>即如下表：</a:t>
            </a:r>
          </a:p>
        </p:txBody>
      </p:sp>
      <p:graphicFrame>
        <p:nvGraphicFramePr>
          <p:cNvPr id="75779" name="Group 3"/>
          <p:cNvGraphicFramePr>
            <a:graphicFrameLocks noGrp="1"/>
          </p:cNvGraphicFramePr>
          <p:nvPr/>
        </p:nvGraphicFramePr>
        <p:xfrm>
          <a:off x="152400" y="1295400"/>
          <a:ext cx="8686800" cy="3565535"/>
        </p:xfrm>
        <a:graphic>
          <a:graphicData uri="http://schemas.openxmlformats.org/drawingml/2006/table">
            <a:tbl>
              <a:tblPr/>
              <a:tblGrid>
                <a:gridCol w="1935163"/>
                <a:gridCol w="3683000"/>
                <a:gridCol w="1111250"/>
                <a:gridCol w="1957387"/>
              </a:tblGrid>
              <a:tr h="518123">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场面</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情感</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性格</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点睛句</a:t>
                      </a:r>
                    </a:p>
                  </a:txBody>
                  <a:tcPr marL="91431" marR="91431"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15801">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押赴刑场</a:t>
                      </a:r>
                    </a:p>
                  </a:txBody>
                  <a:tcPr marL="91431" marR="91431"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鸣冤（</a:t>
                      </a:r>
                      <a:r>
                        <a:rPr kumimoji="0" lang="zh-CN" altLang="en-US" sz="2800" b="1" i="0" u="none" strike="noStrike" cap="none" normalizeH="0" baseline="0" smtClean="0">
                          <a:ln>
                            <a:noFill/>
                          </a:ln>
                          <a:solidFill>
                            <a:srgbClr val="FF3300"/>
                          </a:solidFill>
                          <a:effectLst/>
                          <a:latin typeface="Times New Roman" pitchFamily="18" charset="0"/>
                          <a:ea typeface="宋体" pitchFamily="2" charset="-122"/>
                        </a:rPr>
                        <a:t>怨</a:t>
                      </a: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）（高亢激越，怨气冲天）</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刚烈</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3">
                  <a:txBody>
                    <a:bodyPr vert="horz" wrap="square"/>
                    <a:lstStyle/>
                    <a:p>
                      <a:pPr marL="0" marR="0" lvl="0" indent="0" algn="l"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“这都是官吏每无心正法，使百姓有口难言”</a:t>
                      </a:r>
                    </a:p>
                  </a:txBody>
                  <a:tcPr marL="91431" marR="91431" marT="45706" marB="4570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1015801">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婆媳诀别</a:t>
                      </a:r>
                    </a:p>
                  </a:txBody>
                  <a:tcPr marL="91431" marR="91431"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诉冤（</a:t>
                      </a:r>
                      <a:r>
                        <a:rPr kumimoji="0" lang="zh-CN" altLang="en-US" sz="2800" b="1" i="0" u="none" strike="noStrike" cap="none" normalizeH="0" baseline="0" smtClean="0">
                          <a:ln>
                            <a:noFill/>
                          </a:ln>
                          <a:solidFill>
                            <a:srgbClr val="FF3300"/>
                          </a:solidFill>
                          <a:effectLst/>
                          <a:latin typeface="Times New Roman" pitchFamily="18" charset="0"/>
                          <a:ea typeface="宋体" pitchFamily="2" charset="-122"/>
                        </a:rPr>
                        <a:t>悲</a:t>
                      </a: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）（如泣如诉，哀婉凄惨）</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善良</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vert="horz" wrap="square"/>
                    <a:lstStyle/>
                    <a:p>
                      <a:endParaRPr lang="zh-CN" altLang="en-US"/>
                    </a:p>
                  </a:txBody>
                  <a:tcPr/>
                </a:tc>
              </a:tr>
              <a:tr h="1015801">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三桩誓愿</a:t>
                      </a:r>
                    </a:p>
                  </a:txBody>
                  <a:tcPr marL="91431" marR="91431" marT="45706" marB="4570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发誓（</a:t>
                      </a:r>
                      <a:r>
                        <a:rPr kumimoji="0" lang="zh-CN" altLang="en-US" sz="2800" b="1" i="0" u="none" strike="noStrike" cap="none" normalizeH="0" baseline="0" smtClean="0">
                          <a:ln>
                            <a:noFill/>
                          </a:ln>
                          <a:solidFill>
                            <a:srgbClr val="FF3300"/>
                          </a:solidFill>
                          <a:effectLst/>
                          <a:latin typeface="Times New Roman" pitchFamily="18" charset="0"/>
                          <a:ea typeface="宋体" pitchFamily="2" charset="-122"/>
                        </a:rPr>
                        <a:t>恨</a:t>
                      </a: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）（感情如火，激荡如潮）</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vert="horz" wrap="square"/>
                    <a:lstStyle/>
                    <a:p>
                      <a:pPr marL="0" marR="0" lvl="0" indent="0" algn="ctr" defTabSz="1028700" rtl="0" eaLnBrk="1" fontAlgn="base" latinLnBrk="0" hangingPunct="1">
                        <a:lnSpc>
                          <a:spcPct val="100000"/>
                        </a:lnSpc>
                        <a:spcBef>
                          <a:spcPct val="20000"/>
                        </a:spcBef>
                        <a:spcAft>
                          <a:spcPct val="0"/>
                        </a:spcAft>
                        <a:buClrTx/>
                        <a:buSzPct val="75000"/>
                        <a:buFont typeface="Wingdings" pitchFamily="2" charset="2"/>
                        <a:buNone/>
                      </a:pPr>
                      <a:r>
                        <a:rPr kumimoji="0" lang="zh-CN" altLang="en-US" sz="2800" b="1" i="0" u="none" strike="noStrike" cap="none" normalizeH="0" baseline="0" smtClean="0">
                          <a:ln>
                            <a:noFill/>
                          </a:ln>
                          <a:solidFill>
                            <a:schemeClr val="tx1"/>
                          </a:solidFill>
                          <a:effectLst/>
                          <a:latin typeface="Times New Roman" pitchFamily="18" charset="0"/>
                          <a:ea typeface="宋体" pitchFamily="2" charset="-122"/>
                        </a:rPr>
                        <a:t>反抗</a:t>
                      </a:r>
                    </a:p>
                  </a:txBody>
                  <a:tcPr marL="91431" marR="91431" marT="45706" marB="4570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vert="horz" wrap="square"/>
                    <a:lstStyle/>
                    <a:p>
                      <a:endParaRPr lang="zh-CN" altLang="en-US"/>
                    </a:p>
                  </a:txBody>
                  <a:tcPr/>
                </a:tc>
              </a:tr>
            </a:tbl>
          </a:graphicData>
        </a:graphic>
      </p:graphicFrame>
    </p:spTree>
    <p:extLst>
      <p:ext uri="{BB962C8B-B14F-4D97-AF65-F5344CB8AC3E}">
        <p14:creationId xmlns:p14="http://schemas.microsoft.com/office/powerpoint/2010/main" val="21670276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anim calcmode="lin" valueType="num">
                                      <p:cBhvr additive="base">
                                        <p:cTn id="7" dur="500" fill="hold"/>
                                        <p:tgtEl>
                                          <p:spTgt spid="75778"/>
                                        </p:tgtEl>
                                        <p:attrNameLst>
                                          <p:attrName>ppt_x</p:attrName>
                                        </p:attrNameLst>
                                      </p:cBhvr>
                                      <p:tavLst>
                                        <p:tav tm="0">
                                          <p:val>
                                            <p:strVal val="0-#ppt_w/2"/>
                                          </p:val>
                                        </p:tav>
                                        <p:tav tm="100000">
                                          <p:val>
                                            <p:strVal val="#ppt_x"/>
                                          </p:val>
                                        </p:tav>
                                      </p:tavLst>
                                    </p:anim>
                                    <p:anim calcmode="lin" valueType="num">
                                      <p:cBhvr additive="base">
                                        <p:cTn id="8" dur="500" fill="hold"/>
                                        <p:tgtEl>
                                          <p:spTgt spid="757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75779"/>
                                        </p:tgtEl>
                                        <p:attrNameLst>
                                          <p:attrName>style.visibility</p:attrName>
                                        </p:attrNameLst>
                                      </p:cBhvr>
                                      <p:to>
                                        <p:strVal val="visible"/>
                                      </p:to>
                                    </p:set>
                                    <p:anim calcmode="lin" valueType="num">
                                      <p:cBhvr additive="base">
                                        <p:cTn id="13" dur="500" fill="hold"/>
                                        <p:tgtEl>
                                          <p:spTgt spid="75779"/>
                                        </p:tgtEl>
                                        <p:attrNameLst>
                                          <p:attrName>ppt_x</p:attrName>
                                        </p:attrNameLst>
                                      </p:cBhvr>
                                      <p:tavLst>
                                        <p:tav tm="0">
                                          <p:val>
                                            <p:strVal val="0-#ppt_w/2"/>
                                          </p:val>
                                        </p:tav>
                                        <p:tav tm="100000">
                                          <p:val>
                                            <p:strVal val="#ppt_x"/>
                                          </p:val>
                                        </p:tav>
                                      </p:tavLst>
                                    </p:anim>
                                    <p:anim calcmode="lin" valueType="num">
                                      <p:cBhvr additive="base">
                                        <p:cTn id="14" dur="500" fill="hold"/>
                                        <p:tgtEl>
                                          <p:spTgt spid="757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682" name="Text Box 2"/>
          <p:cNvSpPr txBox="1">
            <a:spLocks noChangeArrowheads="1"/>
          </p:cNvSpPr>
          <p:nvPr/>
        </p:nvSpPr>
        <p:spPr bwMode="auto">
          <a:xfrm>
            <a:off x="395288" y="1916113"/>
            <a:ext cx="76327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a:latin typeface="Arial" pitchFamily="34" charset="0"/>
              </a:rPr>
              <a:t>1</a:t>
            </a:r>
            <a:r>
              <a:rPr lang="zh-CN" altLang="en-US" sz="2800" b="1">
                <a:latin typeface="Arial" pitchFamily="34" charset="0"/>
              </a:rPr>
              <a:t>、窦娥的感情发展：    怨→ 悲 → 恨</a:t>
            </a:r>
          </a:p>
        </p:txBody>
      </p:sp>
      <p:sp>
        <p:nvSpPr>
          <p:cNvPr id="71683" name="Text Box 3"/>
          <p:cNvSpPr txBox="1">
            <a:spLocks noChangeArrowheads="1"/>
          </p:cNvSpPr>
          <p:nvPr/>
        </p:nvSpPr>
        <p:spPr bwMode="auto">
          <a:xfrm>
            <a:off x="395288" y="2781300"/>
            <a:ext cx="73437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a:latin typeface="Arial" pitchFamily="34" charset="0"/>
              </a:rPr>
              <a:t>2</a:t>
            </a:r>
            <a:r>
              <a:rPr lang="zh-CN" altLang="en-US" sz="2800" b="1">
                <a:latin typeface="Arial" pitchFamily="34" charset="0"/>
              </a:rPr>
              <a:t>、窦娥的形象：      古代妇女的反抗者形象</a:t>
            </a:r>
          </a:p>
        </p:txBody>
      </p:sp>
      <p:sp>
        <p:nvSpPr>
          <p:cNvPr id="71684" name="Text Box 4"/>
          <p:cNvSpPr txBox="1">
            <a:spLocks noChangeArrowheads="1"/>
          </p:cNvSpPr>
          <p:nvPr/>
        </p:nvSpPr>
        <p:spPr bwMode="auto">
          <a:xfrm>
            <a:off x="395288" y="3573463"/>
            <a:ext cx="79200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a:latin typeface="Arial" pitchFamily="34" charset="0"/>
              </a:rPr>
              <a:t>3</a:t>
            </a:r>
            <a:r>
              <a:rPr lang="zh-CN" altLang="en-US" sz="2800" b="1">
                <a:latin typeface="Arial" pitchFamily="34" charset="0"/>
              </a:rPr>
              <a:t>、主题：揭露社会黑暗现实，歌颂窦娥反抗精神</a:t>
            </a:r>
          </a:p>
        </p:txBody>
      </p:sp>
      <p:sp>
        <p:nvSpPr>
          <p:cNvPr id="71685" name="Text Box 5"/>
          <p:cNvSpPr txBox="1">
            <a:spLocks noChangeArrowheads="1"/>
          </p:cNvSpPr>
          <p:nvPr/>
        </p:nvSpPr>
        <p:spPr bwMode="auto">
          <a:xfrm>
            <a:off x="395288" y="4437063"/>
            <a:ext cx="77041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spcBef>
                <a:spcPct val="50000"/>
              </a:spcBef>
            </a:pPr>
            <a:r>
              <a:rPr lang="en-US" altLang="zh-CN" sz="2800" b="1">
                <a:latin typeface="Arial" pitchFamily="34" charset="0"/>
              </a:rPr>
              <a:t>4</a:t>
            </a:r>
            <a:r>
              <a:rPr lang="zh-CN" altLang="en-US" sz="2800" b="1">
                <a:latin typeface="Arial" pitchFamily="34" charset="0"/>
              </a:rPr>
              <a:t>、语言： 通俗精炼，生动感人，运用元代口语</a:t>
            </a:r>
          </a:p>
        </p:txBody>
      </p:sp>
      <p:sp>
        <p:nvSpPr>
          <p:cNvPr id="33798" name="Text Box 6"/>
          <p:cNvSpPr txBox="1">
            <a:spLocks noChangeArrowheads="1"/>
          </p:cNvSpPr>
          <p:nvPr/>
        </p:nvSpPr>
        <p:spPr bwMode="auto">
          <a:xfrm>
            <a:off x="611188" y="981075"/>
            <a:ext cx="29368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en-US" altLang="zh-CN" sz="3600" b="1">
                <a:latin typeface="Arial" pitchFamily="34" charset="0"/>
              </a:rPr>
              <a:t>【</a:t>
            </a:r>
            <a:r>
              <a:rPr lang="zh-CN" altLang="en-US" sz="3600" b="1">
                <a:latin typeface="Arial" pitchFamily="34" charset="0"/>
              </a:rPr>
              <a:t>总结全文</a:t>
            </a:r>
            <a:r>
              <a:rPr lang="en-US" altLang="zh-CN" sz="3600" b="1">
                <a:latin typeface="Arial" pitchFamily="34" charset="0"/>
              </a:rPr>
              <a:t>】</a:t>
            </a:r>
          </a:p>
        </p:txBody>
      </p:sp>
      <p:pic>
        <p:nvPicPr>
          <p:cNvPr id="71686" name="New picture"/>
          <p:cNvPicPr/>
          <p:nvPr/>
        </p:nvPicPr>
        <p:blipFill>
          <a:blip r:embed="rId2"/>
          <a:stretch>
            <a:fillRect/>
          </a:stretch>
        </p:blipFill>
        <p:spPr>
          <a:xfrm>
            <a:off x="12014200" y="12560300"/>
            <a:ext cx="330200" cy="254000"/>
          </a:xfrm>
          <a:prstGeom prst="cube">
            <a:avLst/>
          </a:prstGeom>
        </p:spPr>
      </p:pic>
    </p:spTree>
    <p:extLst>
      <p:ext uri="{BB962C8B-B14F-4D97-AF65-F5344CB8AC3E}">
        <p14:creationId xmlns:p14="http://schemas.microsoft.com/office/powerpoint/2010/main" val="9469831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6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168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168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6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p:bldP spid="71683" grpId="0"/>
      <p:bldP spid="71684" grpId="0"/>
      <p:bldP spid="7168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74" name="WordArt 2"/>
          <p:cNvSpPr>
            <a:spLocks noChangeArrowheads="1" noChangeShapeType="1" noTextEdit="1"/>
          </p:cNvSpPr>
          <p:nvPr/>
        </p:nvSpPr>
        <p:spPr bwMode="auto">
          <a:xfrm>
            <a:off x="609600" y="228600"/>
            <a:ext cx="4191000" cy="7620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b="1" kern="10">
                <a:solidFill>
                  <a:srgbClr val="CC0066"/>
                </a:solidFill>
                <a:effectLst>
                  <a:outerShdw dist="45791" dir="2021404" algn="ctr" rotWithShape="0">
                    <a:srgbClr val="C0C0C0"/>
                  </a:outerShdw>
                </a:effectLst>
                <a:latin typeface="华文行楷"/>
                <a:ea typeface="华文行楷"/>
              </a:rPr>
              <a:t>元曲四大家</a:t>
            </a:r>
          </a:p>
        </p:txBody>
      </p:sp>
      <p:pic>
        <p:nvPicPr>
          <p:cNvPr id="6147" name="Picture 3" descr="0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562600" y="457200"/>
            <a:ext cx="35814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6" name="Text Box 4"/>
          <p:cNvSpPr txBox="1">
            <a:spLocks noChangeArrowheads="1"/>
          </p:cNvSpPr>
          <p:nvPr/>
        </p:nvSpPr>
        <p:spPr bwMode="auto">
          <a:xfrm>
            <a:off x="0" y="1095375"/>
            <a:ext cx="6096000" cy="5386388"/>
          </a:xfrm>
          <a:prstGeom prst="rect">
            <a:avLst/>
          </a:prstGeom>
          <a:noFill/>
          <a:ln w="9525">
            <a:noFill/>
            <a:miter lim="800000"/>
          </a:ln>
        </p:spPr>
        <p:txBody>
          <a:bodyPr lIns="91431" tIns="45715" rIns="91431" bIns="45715">
            <a:spAutoFit/>
          </a:bodyPr>
          <a:lstStyle/>
          <a:p>
            <a:pPr>
              <a:defRPr/>
            </a:pPr>
            <a:r>
              <a:rPr kumimoji="1" lang="zh-CN" altLang="en-US" sz="3600" b="1">
                <a:solidFill>
                  <a:schemeClr val="tx1">
                    <a:lumMod val="95000"/>
                    <a:lumOff val="5000"/>
                  </a:schemeClr>
                </a:solidFill>
                <a:latin typeface="方正姚体" pitchFamily="2" charset="-122"/>
                <a:ea typeface="方正姚体" pitchFamily="2" charset="-122"/>
              </a:rPr>
              <a:t>关汉卿</a:t>
            </a:r>
          </a:p>
          <a:p>
            <a:pPr>
              <a:defRPr/>
            </a:pPr>
            <a:endParaRPr kumimoji="1" lang="zh-CN" altLang="en-US" sz="3600" b="1">
              <a:solidFill>
                <a:schemeClr val="tx1">
                  <a:lumMod val="95000"/>
                  <a:lumOff val="5000"/>
                </a:schemeClr>
              </a:solidFill>
              <a:latin typeface="方正姚体" pitchFamily="2" charset="-122"/>
              <a:ea typeface="方正姚体" pitchFamily="2" charset="-122"/>
            </a:endParaRPr>
          </a:p>
          <a:p>
            <a:pPr>
              <a:defRPr/>
            </a:pPr>
            <a:r>
              <a:rPr kumimoji="1" lang="zh-CN" altLang="en-US" sz="3600" b="1">
                <a:solidFill>
                  <a:schemeClr val="tx1">
                    <a:lumMod val="95000"/>
                    <a:lumOff val="5000"/>
                  </a:schemeClr>
                </a:solidFill>
                <a:latin typeface="方正姚体" pitchFamily="2" charset="-122"/>
                <a:ea typeface="方正姚体" pitchFamily="2" charset="-122"/>
              </a:rPr>
              <a:t>马致远   </a:t>
            </a:r>
            <a:r>
              <a:rPr kumimoji="1" lang="zh-CN" altLang="en-US" sz="3200" b="1">
                <a:solidFill>
                  <a:schemeClr val="tx1">
                    <a:lumMod val="95000"/>
                    <a:lumOff val="5000"/>
                  </a:schemeClr>
                </a:solidFill>
                <a:latin typeface="隶书" pitchFamily="49" charset="-122"/>
                <a:ea typeface="隶书" pitchFamily="49" charset="-122"/>
              </a:rPr>
              <a:t>散曲</a:t>
            </a:r>
            <a:r>
              <a:rPr kumimoji="1" lang="en-US" altLang="zh-CN" sz="3200" b="1">
                <a:solidFill>
                  <a:schemeClr val="tx1">
                    <a:lumMod val="95000"/>
                    <a:lumOff val="5000"/>
                  </a:schemeClr>
                </a:solidFill>
                <a:latin typeface="隶书" pitchFamily="49" charset="-122"/>
                <a:ea typeface="隶书" pitchFamily="49" charset="-122"/>
              </a:rPr>
              <a:t>《</a:t>
            </a:r>
            <a:r>
              <a:rPr kumimoji="1" lang="zh-CN" altLang="en-US" sz="3200" b="1">
                <a:solidFill>
                  <a:schemeClr val="tx1">
                    <a:lumMod val="95000"/>
                    <a:lumOff val="5000"/>
                  </a:schemeClr>
                </a:solidFill>
                <a:latin typeface="隶书" pitchFamily="49" charset="-122"/>
                <a:ea typeface="隶书" pitchFamily="49" charset="-122"/>
              </a:rPr>
              <a:t>天净沙</a:t>
            </a:r>
            <a:r>
              <a:rPr kumimoji="1" lang="en-US" altLang="zh-CN" sz="3200" b="1">
                <a:solidFill>
                  <a:schemeClr val="tx1">
                    <a:lumMod val="95000"/>
                    <a:lumOff val="5000"/>
                  </a:schemeClr>
                </a:solidFill>
                <a:ea typeface="隶书" pitchFamily="49" charset="-122"/>
              </a:rPr>
              <a:t>·</a:t>
            </a:r>
            <a:r>
              <a:rPr kumimoji="1" lang="zh-CN" altLang="en-US" sz="3200" b="1">
                <a:solidFill>
                  <a:schemeClr val="tx1">
                    <a:lumMod val="95000"/>
                    <a:lumOff val="5000"/>
                  </a:schemeClr>
                </a:solidFill>
                <a:latin typeface="隶书" pitchFamily="49" charset="-122"/>
                <a:ea typeface="隶书" pitchFamily="49" charset="-122"/>
              </a:rPr>
              <a:t>秋思</a:t>
            </a:r>
            <a:r>
              <a:rPr kumimoji="1" lang="en-US" altLang="zh-CN" sz="3200" b="1">
                <a:solidFill>
                  <a:schemeClr val="tx1">
                    <a:lumMod val="95000"/>
                    <a:lumOff val="5000"/>
                  </a:schemeClr>
                </a:solidFill>
                <a:latin typeface="隶书" pitchFamily="49" charset="-122"/>
                <a:ea typeface="隶书" pitchFamily="49" charset="-122"/>
              </a:rPr>
              <a:t>》</a:t>
            </a:r>
          </a:p>
          <a:p>
            <a:pPr>
              <a:defRPr/>
            </a:pPr>
            <a:r>
              <a:rPr kumimoji="1" lang="en-US" altLang="zh-CN" sz="3200" b="1">
                <a:solidFill>
                  <a:schemeClr val="tx1">
                    <a:lumMod val="95000"/>
                    <a:lumOff val="5000"/>
                  </a:schemeClr>
                </a:solidFill>
                <a:latin typeface="隶书" pitchFamily="49" charset="-122"/>
                <a:ea typeface="隶书" pitchFamily="49" charset="-122"/>
              </a:rPr>
              <a:t>          </a:t>
            </a:r>
            <a:r>
              <a:rPr kumimoji="1" lang="zh-CN" altLang="en-US" sz="3200" b="1">
                <a:solidFill>
                  <a:schemeClr val="tx1">
                    <a:lumMod val="95000"/>
                    <a:lumOff val="5000"/>
                  </a:schemeClr>
                </a:solidFill>
                <a:latin typeface="隶书" pitchFamily="49" charset="-122"/>
                <a:ea typeface="隶书" pitchFamily="49" charset="-122"/>
              </a:rPr>
              <a:t>杂剧</a:t>
            </a:r>
            <a:r>
              <a:rPr kumimoji="1" lang="en-US" altLang="zh-CN" sz="3200" b="1">
                <a:solidFill>
                  <a:schemeClr val="tx1">
                    <a:lumMod val="95000"/>
                    <a:lumOff val="5000"/>
                  </a:schemeClr>
                </a:solidFill>
                <a:latin typeface="隶书" pitchFamily="49" charset="-122"/>
                <a:ea typeface="隶书" pitchFamily="49" charset="-122"/>
              </a:rPr>
              <a:t>《</a:t>
            </a:r>
            <a:r>
              <a:rPr kumimoji="1" lang="zh-CN" altLang="en-US" sz="3200" b="1">
                <a:solidFill>
                  <a:schemeClr val="tx1">
                    <a:lumMod val="95000"/>
                    <a:lumOff val="5000"/>
                  </a:schemeClr>
                </a:solidFill>
                <a:latin typeface="隶书" pitchFamily="49" charset="-122"/>
                <a:ea typeface="隶书" pitchFamily="49" charset="-122"/>
              </a:rPr>
              <a:t>汉宫秋</a:t>
            </a:r>
            <a:r>
              <a:rPr kumimoji="1" lang="en-US" altLang="zh-CN" sz="3200" b="1">
                <a:solidFill>
                  <a:schemeClr val="tx1">
                    <a:lumMod val="95000"/>
                    <a:lumOff val="5000"/>
                  </a:schemeClr>
                </a:solidFill>
                <a:latin typeface="隶书" pitchFamily="49" charset="-122"/>
                <a:ea typeface="隶书" pitchFamily="49" charset="-122"/>
              </a:rPr>
              <a:t>》</a:t>
            </a:r>
          </a:p>
          <a:p>
            <a:pPr>
              <a:defRPr/>
            </a:pPr>
            <a:endParaRPr kumimoji="1" lang="en-US" altLang="zh-CN" sz="3600" b="1">
              <a:solidFill>
                <a:schemeClr val="tx1">
                  <a:lumMod val="95000"/>
                  <a:lumOff val="5000"/>
                </a:schemeClr>
              </a:solidFill>
              <a:latin typeface="隶书" pitchFamily="49" charset="-122"/>
              <a:ea typeface="隶书" pitchFamily="49" charset="-122"/>
            </a:endParaRPr>
          </a:p>
          <a:p>
            <a:pPr>
              <a:defRPr/>
            </a:pPr>
            <a:r>
              <a:rPr kumimoji="1" lang="zh-CN" altLang="en-US" sz="3600" b="1">
                <a:solidFill>
                  <a:schemeClr val="tx1">
                    <a:lumMod val="95000"/>
                    <a:lumOff val="5000"/>
                  </a:schemeClr>
                </a:solidFill>
                <a:latin typeface="方正姚体" pitchFamily="2" charset="-122"/>
                <a:ea typeface="方正姚体" pitchFamily="2" charset="-122"/>
              </a:rPr>
              <a:t>白  朴   </a:t>
            </a:r>
            <a:r>
              <a:rPr kumimoji="1" lang="zh-CN" altLang="en-US" sz="3200" b="1">
                <a:solidFill>
                  <a:schemeClr val="tx1">
                    <a:lumMod val="95000"/>
                    <a:lumOff val="5000"/>
                  </a:schemeClr>
                </a:solidFill>
                <a:latin typeface="隶书" pitchFamily="49" charset="-122"/>
                <a:ea typeface="隶书" pitchFamily="49" charset="-122"/>
              </a:rPr>
              <a:t>杂剧</a:t>
            </a:r>
            <a:r>
              <a:rPr kumimoji="1" lang="en-US" altLang="zh-CN" sz="3200" b="1">
                <a:solidFill>
                  <a:schemeClr val="tx1">
                    <a:lumMod val="95000"/>
                    <a:lumOff val="5000"/>
                  </a:schemeClr>
                </a:solidFill>
                <a:latin typeface="隶书" pitchFamily="49" charset="-122"/>
                <a:ea typeface="隶书" pitchFamily="49" charset="-122"/>
              </a:rPr>
              <a:t>《</a:t>
            </a:r>
            <a:r>
              <a:rPr kumimoji="1" lang="zh-CN" altLang="en-US" sz="3200" b="1">
                <a:solidFill>
                  <a:schemeClr val="tx1">
                    <a:lumMod val="95000"/>
                    <a:lumOff val="5000"/>
                  </a:schemeClr>
                </a:solidFill>
                <a:latin typeface="隶书" pitchFamily="49" charset="-122"/>
                <a:ea typeface="隶书" pitchFamily="49" charset="-122"/>
              </a:rPr>
              <a:t>墙头马上</a:t>
            </a:r>
            <a:r>
              <a:rPr kumimoji="1" lang="en-US" altLang="zh-CN" sz="3200" b="1">
                <a:solidFill>
                  <a:schemeClr val="tx1">
                    <a:lumMod val="95000"/>
                    <a:lumOff val="5000"/>
                  </a:schemeClr>
                </a:solidFill>
                <a:latin typeface="隶书" pitchFamily="49" charset="-122"/>
                <a:ea typeface="隶书" pitchFamily="49" charset="-122"/>
              </a:rPr>
              <a:t>》</a:t>
            </a:r>
          </a:p>
          <a:p>
            <a:pPr>
              <a:defRPr/>
            </a:pPr>
            <a:r>
              <a:rPr kumimoji="1" lang="en-US" altLang="zh-CN" sz="3200" b="1">
                <a:solidFill>
                  <a:schemeClr val="tx1">
                    <a:lumMod val="95000"/>
                    <a:lumOff val="5000"/>
                  </a:schemeClr>
                </a:solidFill>
                <a:latin typeface="隶书" pitchFamily="49" charset="-122"/>
                <a:ea typeface="隶书" pitchFamily="49" charset="-122"/>
              </a:rPr>
              <a:t>              《</a:t>
            </a:r>
            <a:r>
              <a:rPr kumimoji="1" lang="zh-CN" altLang="en-US" sz="3200" b="1">
                <a:solidFill>
                  <a:schemeClr val="tx1">
                    <a:lumMod val="95000"/>
                    <a:lumOff val="5000"/>
                  </a:schemeClr>
                </a:solidFill>
                <a:latin typeface="隶书" pitchFamily="49" charset="-122"/>
                <a:ea typeface="隶书" pitchFamily="49" charset="-122"/>
              </a:rPr>
              <a:t>梧桐雨</a:t>
            </a:r>
            <a:r>
              <a:rPr kumimoji="1" lang="en-US" altLang="zh-CN" sz="3200" b="1">
                <a:solidFill>
                  <a:schemeClr val="tx1">
                    <a:lumMod val="95000"/>
                    <a:lumOff val="5000"/>
                  </a:schemeClr>
                </a:solidFill>
                <a:latin typeface="隶书" pitchFamily="49" charset="-122"/>
                <a:ea typeface="隶书" pitchFamily="49" charset="-122"/>
              </a:rPr>
              <a:t>》</a:t>
            </a:r>
          </a:p>
          <a:p>
            <a:pPr>
              <a:defRPr/>
            </a:pPr>
            <a:endParaRPr kumimoji="1" lang="en-US" altLang="zh-CN" sz="3200" b="1">
              <a:solidFill>
                <a:schemeClr val="tx1">
                  <a:lumMod val="95000"/>
                  <a:lumOff val="5000"/>
                </a:schemeClr>
              </a:solidFill>
              <a:latin typeface="隶书" pitchFamily="49" charset="-122"/>
              <a:ea typeface="隶书" pitchFamily="49" charset="-122"/>
            </a:endParaRPr>
          </a:p>
          <a:p>
            <a:pPr>
              <a:defRPr/>
            </a:pPr>
            <a:r>
              <a:rPr kumimoji="1" lang="zh-CN" altLang="en-US" sz="3600" b="1">
                <a:solidFill>
                  <a:schemeClr val="tx1">
                    <a:lumMod val="95000"/>
                    <a:lumOff val="5000"/>
                  </a:schemeClr>
                </a:solidFill>
                <a:latin typeface="方正姚体" pitchFamily="2" charset="-122"/>
                <a:ea typeface="方正姚体" pitchFamily="2" charset="-122"/>
              </a:rPr>
              <a:t>郑光祖   </a:t>
            </a:r>
            <a:r>
              <a:rPr kumimoji="1" lang="zh-CN" altLang="en-US" sz="3200" b="1">
                <a:solidFill>
                  <a:schemeClr val="tx1">
                    <a:lumMod val="95000"/>
                    <a:lumOff val="5000"/>
                  </a:schemeClr>
                </a:solidFill>
                <a:latin typeface="隶书" pitchFamily="49" charset="-122"/>
                <a:ea typeface="隶书" pitchFamily="49" charset="-122"/>
              </a:rPr>
              <a:t>杂剧</a:t>
            </a:r>
            <a:r>
              <a:rPr kumimoji="1" lang="en-US" altLang="zh-CN" sz="3200" b="1">
                <a:solidFill>
                  <a:schemeClr val="tx1">
                    <a:lumMod val="95000"/>
                    <a:lumOff val="5000"/>
                  </a:schemeClr>
                </a:solidFill>
                <a:latin typeface="隶书" pitchFamily="49" charset="-122"/>
                <a:ea typeface="隶书" pitchFamily="49" charset="-122"/>
              </a:rPr>
              <a:t>《</a:t>
            </a:r>
            <a:r>
              <a:rPr kumimoji="1" lang="zh-CN" altLang="en-US" sz="3200" b="1">
                <a:solidFill>
                  <a:schemeClr val="tx1">
                    <a:lumMod val="95000"/>
                    <a:lumOff val="5000"/>
                  </a:schemeClr>
                </a:solidFill>
                <a:latin typeface="隶书" pitchFamily="49" charset="-122"/>
                <a:ea typeface="隶书" pitchFamily="49" charset="-122"/>
              </a:rPr>
              <a:t>倩女离魂</a:t>
            </a:r>
            <a:r>
              <a:rPr kumimoji="1" lang="en-US" altLang="zh-CN" sz="3200" b="1">
                <a:solidFill>
                  <a:schemeClr val="tx1">
                    <a:lumMod val="95000"/>
                    <a:lumOff val="5000"/>
                  </a:schemeClr>
                </a:solidFill>
                <a:latin typeface="隶书" pitchFamily="49" charset="-122"/>
                <a:ea typeface="隶书" pitchFamily="49" charset="-122"/>
              </a:rPr>
              <a:t>》                                </a:t>
            </a:r>
          </a:p>
          <a:p>
            <a:pPr>
              <a:defRPr/>
            </a:pPr>
            <a:r>
              <a:rPr kumimoji="1" lang="en-US" altLang="zh-CN" sz="3200" b="1">
                <a:solidFill>
                  <a:schemeClr val="tx1">
                    <a:lumMod val="95000"/>
                    <a:lumOff val="5000"/>
                  </a:schemeClr>
                </a:solidFill>
                <a:latin typeface="隶书" pitchFamily="49" charset="-122"/>
                <a:ea typeface="隶书" pitchFamily="49" charset="-122"/>
              </a:rPr>
              <a:t>              </a:t>
            </a:r>
          </a:p>
        </p:txBody>
      </p:sp>
      <p:sp>
        <p:nvSpPr>
          <p:cNvPr id="79877" name="Text Box 5"/>
          <p:cNvSpPr txBox="1">
            <a:spLocks noChangeArrowheads="1"/>
          </p:cNvSpPr>
          <p:nvPr/>
        </p:nvSpPr>
        <p:spPr bwMode="auto">
          <a:xfrm>
            <a:off x="2133600" y="1096963"/>
            <a:ext cx="2500313" cy="646112"/>
          </a:xfrm>
          <a:prstGeom prst="rect">
            <a:avLst/>
          </a:prstGeom>
          <a:noFill/>
          <a:ln w="9525">
            <a:noFill/>
            <a:miter lim="800000"/>
          </a:ln>
        </p:spPr>
        <p:txBody>
          <a:bodyPr wrap="none" lIns="91431" tIns="45715" rIns="91431" bIns="45715">
            <a:spAutoFit/>
          </a:bodyPr>
          <a:lstStyle/>
          <a:p>
            <a:pPr>
              <a:defRPr/>
            </a:pPr>
            <a:r>
              <a:rPr kumimoji="1" lang="zh-CN" altLang="en-US" sz="3600" b="1">
                <a:solidFill>
                  <a:schemeClr val="tx1">
                    <a:lumMod val="95000"/>
                    <a:lumOff val="5000"/>
                  </a:schemeClr>
                </a:solidFill>
                <a:ea typeface="黑体" pitchFamily="49" charset="-122"/>
              </a:rPr>
              <a:t>四大家之首</a:t>
            </a:r>
          </a:p>
        </p:txBody>
      </p:sp>
    </p:spTree>
    <p:extLst>
      <p:ext uri="{BB962C8B-B14F-4D97-AF65-F5344CB8AC3E}">
        <p14:creationId xmlns:p14="http://schemas.microsoft.com/office/powerpoint/2010/main" val="30471950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box(in)">
                                      <p:cBhvr>
                                        <p:cTn id="7" dur="500"/>
                                        <p:tgtEl>
                                          <p:spTgt spid="7987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grpId="0" nodeType="clickEffect">
                                  <p:stCondLst>
                                    <p:cond delay="0"/>
                                  </p:stCondLst>
                                  <p:childTnLst>
                                    <p:set>
                                      <p:cBhvr>
                                        <p:cTn id="11" dur="1" fill="hold">
                                          <p:stCondLst>
                                            <p:cond delay="0"/>
                                          </p:stCondLst>
                                        </p:cTn>
                                        <p:tgtEl>
                                          <p:spTgt spid="79876">
                                            <p:txEl>
                                              <p:pRg st="0" end="0"/>
                                            </p:txEl>
                                          </p:spTgt>
                                        </p:tgtEl>
                                        <p:attrNameLst>
                                          <p:attrName>style.visibility</p:attrName>
                                        </p:attrNameLst>
                                      </p:cBhvr>
                                      <p:to>
                                        <p:strVal val="visible"/>
                                      </p:to>
                                    </p:set>
                                    <p:animEffect transition="in" filter="barn(outHorizontal)">
                                      <p:cBhvr>
                                        <p:cTn id="12" dur="500"/>
                                        <p:tgtEl>
                                          <p:spTgt spid="79876">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grpId="0" nodeType="clickEffect">
                                  <p:stCondLst>
                                    <p:cond delay="0"/>
                                  </p:stCondLst>
                                  <p:childTnLst>
                                    <p:set>
                                      <p:cBhvr>
                                        <p:cTn id="16" dur="1" fill="hold">
                                          <p:stCondLst>
                                            <p:cond delay="0"/>
                                          </p:stCondLst>
                                        </p:cTn>
                                        <p:tgtEl>
                                          <p:spTgt spid="79876">
                                            <p:txEl>
                                              <p:pRg st="2" end="2"/>
                                            </p:txEl>
                                          </p:spTgt>
                                        </p:tgtEl>
                                        <p:attrNameLst>
                                          <p:attrName>style.visibility</p:attrName>
                                        </p:attrNameLst>
                                      </p:cBhvr>
                                      <p:to>
                                        <p:strVal val="visible"/>
                                      </p:to>
                                    </p:set>
                                    <p:animEffect transition="in" filter="barn(outHorizontal)">
                                      <p:cBhvr>
                                        <p:cTn id="17" dur="500"/>
                                        <p:tgtEl>
                                          <p:spTgt spid="79876">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42" fill="hold" grpId="0" nodeType="clickEffect">
                                  <p:stCondLst>
                                    <p:cond delay="0"/>
                                  </p:stCondLst>
                                  <p:childTnLst>
                                    <p:set>
                                      <p:cBhvr>
                                        <p:cTn id="21" dur="1" fill="hold">
                                          <p:stCondLst>
                                            <p:cond delay="0"/>
                                          </p:stCondLst>
                                        </p:cTn>
                                        <p:tgtEl>
                                          <p:spTgt spid="79876">
                                            <p:txEl>
                                              <p:pRg st="3" end="3"/>
                                            </p:txEl>
                                          </p:spTgt>
                                        </p:tgtEl>
                                        <p:attrNameLst>
                                          <p:attrName>style.visibility</p:attrName>
                                        </p:attrNameLst>
                                      </p:cBhvr>
                                      <p:to>
                                        <p:strVal val="visible"/>
                                      </p:to>
                                    </p:set>
                                    <p:animEffect transition="in" filter="barn(outHorizontal)">
                                      <p:cBhvr>
                                        <p:cTn id="22" dur="500"/>
                                        <p:tgtEl>
                                          <p:spTgt spid="79876">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79876">
                                            <p:txEl>
                                              <p:pRg st="5" end="5"/>
                                            </p:txEl>
                                          </p:spTgt>
                                        </p:tgtEl>
                                        <p:attrNameLst>
                                          <p:attrName>style.visibility</p:attrName>
                                        </p:attrNameLst>
                                      </p:cBhvr>
                                      <p:to>
                                        <p:strVal val="visible"/>
                                      </p:to>
                                    </p:set>
                                    <p:animEffect transition="in" filter="barn(outHorizontal)">
                                      <p:cBhvr>
                                        <p:cTn id="27" dur="500"/>
                                        <p:tgtEl>
                                          <p:spTgt spid="79876">
                                            <p:txEl>
                                              <p:pRg st="5" end="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42" fill="hold" grpId="0" nodeType="clickEffect">
                                  <p:stCondLst>
                                    <p:cond delay="0"/>
                                  </p:stCondLst>
                                  <p:childTnLst>
                                    <p:set>
                                      <p:cBhvr>
                                        <p:cTn id="31" dur="1" fill="hold">
                                          <p:stCondLst>
                                            <p:cond delay="0"/>
                                          </p:stCondLst>
                                        </p:cTn>
                                        <p:tgtEl>
                                          <p:spTgt spid="79876">
                                            <p:txEl>
                                              <p:pRg st="6" end="6"/>
                                            </p:txEl>
                                          </p:spTgt>
                                        </p:tgtEl>
                                        <p:attrNameLst>
                                          <p:attrName>style.visibility</p:attrName>
                                        </p:attrNameLst>
                                      </p:cBhvr>
                                      <p:to>
                                        <p:strVal val="visible"/>
                                      </p:to>
                                    </p:set>
                                    <p:animEffect transition="in" filter="barn(outHorizontal)">
                                      <p:cBhvr>
                                        <p:cTn id="32" dur="500"/>
                                        <p:tgtEl>
                                          <p:spTgt spid="79876">
                                            <p:txEl>
                                              <p:pRg st="6" end="6"/>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42" fill="hold" grpId="0" nodeType="clickEffect">
                                  <p:stCondLst>
                                    <p:cond delay="0"/>
                                  </p:stCondLst>
                                  <p:childTnLst>
                                    <p:set>
                                      <p:cBhvr>
                                        <p:cTn id="36" dur="1" fill="hold">
                                          <p:stCondLst>
                                            <p:cond delay="0"/>
                                          </p:stCondLst>
                                        </p:cTn>
                                        <p:tgtEl>
                                          <p:spTgt spid="79876">
                                            <p:txEl>
                                              <p:pRg st="8" end="8"/>
                                            </p:txEl>
                                          </p:spTgt>
                                        </p:tgtEl>
                                        <p:attrNameLst>
                                          <p:attrName>style.visibility</p:attrName>
                                        </p:attrNameLst>
                                      </p:cBhvr>
                                      <p:to>
                                        <p:strVal val="visible"/>
                                      </p:to>
                                    </p:set>
                                    <p:animEffect transition="in" filter="barn(outHorizontal)">
                                      <p:cBhvr>
                                        <p:cTn id="37" dur="500"/>
                                        <p:tgtEl>
                                          <p:spTgt spid="79876">
                                            <p:txEl>
                                              <p:pRg st="8" end="8"/>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6" presetClass="entr" presetSubtype="42" fill="hold" grpId="0" nodeType="clickEffect">
                                  <p:stCondLst>
                                    <p:cond delay="0"/>
                                  </p:stCondLst>
                                  <p:childTnLst>
                                    <p:set>
                                      <p:cBhvr>
                                        <p:cTn id="41" dur="1" fill="hold">
                                          <p:stCondLst>
                                            <p:cond delay="0"/>
                                          </p:stCondLst>
                                        </p:cTn>
                                        <p:tgtEl>
                                          <p:spTgt spid="79876">
                                            <p:txEl>
                                              <p:pRg st="9" end="9"/>
                                            </p:txEl>
                                          </p:spTgt>
                                        </p:tgtEl>
                                        <p:attrNameLst>
                                          <p:attrName>style.visibility</p:attrName>
                                        </p:attrNameLst>
                                      </p:cBhvr>
                                      <p:to>
                                        <p:strVal val="visible"/>
                                      </p:to>
                                    </p:set>
                                    <p:animEffect transition="in" filter="barn(outHorizontal)">
                                      <p:cBhvr>
                                        <p:cTn id="42" dur="500"/>
                                        <p:tgtEl>
                                          <p:spTgt spid="79876">
                                            <p:txEl>
                                              <p:pRg st="9" end="9"/>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23" presetClass="entr" presetSubtype="16" fill="hold" grpId="0" nodeType="clickEffect">
                                  <p:stCondLst>
                                    <p:cond delay="0"/>
                                  </p:stCondLst>
                                  <p:childTnLst>
                                    <p:set>
                                      <p:cBhvr>
                                        <p:cTn id="46" dur="1" fill="hold">
                                          <p:stCondLst>
                                            <p:cond delay="0"/>
                                          </p:stCondLst>
                                        </p:cTn>
                                        <p:tgtEl>
                                          <p:spTgt spid="79877"/>
                                        </p:tgtEl>
                                        <p:attrNameLst>
                                          <p:attrName>style.visibility</p:attrName>
                                        </p:attrNameLst>
                                      </p:cBhvr>
                                      <p:to>
                                        <p:strVal val="visible"/>
                                      </p:to>
                                    </p:set>
                                    <p:anim calcmode="lin" valueType="num">
                                      <p:cBhvr>
                                        <p:cTn id="47" dur="500" fill="hold"/>
                                        <p:tgtEl>
                                          <p:spTgt spid="79877"/>
                                        </p:tgtEl>
                                        <p:attrNameLst>
                                          <p:attrName>ppt_w</p:attrName>
                                        </p:attrNameLst>
                                      </p:cBhvr>
                                      <p:tavLst>
                                        <p:tav tm="0">
                                          <p:val>
                                            <p:fltVal val="0"/>
                                          </p:val>
                                        </p:tav>
                                        <p:tav tm="100000">
                                          <p:val>
                                            <p:strVal val="#ppt_w"/>
                                          </p:val>
                                        </p:tav>
                                      </p:tavLst>
                                    </p:anim>
                                    <p:anim calcmode="lin" valueType="num">
                                      <p:cBhvr>
                                        <p:cTn id="48" dur="500" fill="hold"/>
                                        <p:tgtEl>
                                          <p:spTgt spid="7987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6" grpId="0" uiExpand="1" build="p"/>
      <p:bldP spid="7987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70" name="Picture 2" descr="0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43600" y="685800"/>
            <a:ext cx="32004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7" name="Text Box 3"/>
          <p:cNvSpPr txBox="1">
            <a:spLocks noChangeArrowheads="1"/>
          </p:cNvSpPr>
          <p:nvPr/>
        </p:nvSpPr>
        <p:spPr bwMode="auto">
          <a:xfrm>
            <a:off x="0" y="381000"/>
            <a:ext cx="6034088"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kumimoji="1" lang="zh-CN" altLang="en-US" sz="6000" b="1">
                <a:solidFill>
                  <a:srgbClr val="CC0066"/>
                </a:solidFill>
                <a:ea typeface="华文行楷" pitchFamily="2" charset="-122"/>
              </a:rPr>
              <a:t>元杂剧四大爱情剧</a:t>
            </a:r>
          </a:p>
        </p:txBody>
      </p:sp>
      <p:sp>
        <p:nvSpPr>
          <p:cNvPr id="7172" name="Text Box 4"/>
          <p:cNvSpPr txBox="1">
            <a:spLocks noChangeArrowheads="1"/>
          </p:cNvSpPr>
          <p:nvPr/>
        </p:nvSpPr>
        <p:spPr bwMode="auto">
          <a:xfrm>
            <a:off x="365125" y="1343025"/>
            <a:ext cx="51974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5" rIns="91431" bIns="45715">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endParaRPr kumimoji="1" lang="zh-CN" altLang="en-US" sz="3600" b="1">
              <a:ea typeface="华文中宋" pitchFamily="2" charset="-122"/>
            </a:endParaRPr>
          </a:p>
        </p:txBody>
      </p:sp>
      <p:sp>
        <p:nvSpPr>
          <p:cNvPr id="77829" name="Text Box 5"/>
          <p:cNvSpPr txBox="1">
            <a:spLocks noChangeArrowheads="1"/>
          </p:cNvSpPr>
          <p:nvPr/>
        </p:nvSpPr>
        <p:spPr bwMode="auto">
          <a:xfrm>
            <a:off x="304800" y="1828800"/>
            <a:ext cx="5638800" cy="2800350"/>
          </a:xfrm>
          <a:prstGeom prst="rect">
            <a:avLst/>
          </a:prstGeom>
          <a:noFill/>
          <a:ln w="9525">
            <a:noFill/>
            <a:miter lim="800000"/>
          </a:ln>
        </p:spPr>
        <p:txBody>
          <a:bodyPr lIns="91431" tIns="45715" rIns="91431" bIns="45715">
            <a:spAutoFit/>
          </a:bodyPr>
          <a:lstStyle/>
          <a:p>
            <a:pPr>
              <a:defRPr/>
            </a:pPr>
            <a:r>
              <a:rPr kumimoji="1" lang="zh-CN" altLang="en-US" sz="4400" b="1">
                <a:solidFill>
                  <a:schemeClr val="tx1">
                    <a:lumMod val="95000"/>
                    <a:lumOff val="5000"/>
                  </a:schemeClr>
                </a:solidFill>
                <a:ea typeface="黑体" pitchFamily="49" charset="-122"/>
              </a:rPr>
              <a:t>关汉卿    </a:t>
            </a:r>
            <a:r>
              <a:rPr kumimoji="1" lang="en-US" altLang="zh-CN" sz="4400" b="1">
                <a:solidFill>
                  <a:schemeClr val="tx1">
                    <a:lumMod val="95000"/>
                    <a:lumOff val="5000"/>
                  </a:schemeClr>
                </a:solidFill>
                <a:ea typeface="黑体" pitchFamily="49" charset="-122"/>
                <a:hlinkClick r:id="rId3" action="ppaction://hlinksldjump"/>
              </a:rPr>
              <a:t>《</a:t>
            </a:r>
            <a:r>
              <a:rPr kumimoji="1" lang="zh-CN" altLang="en-US" sz="4400" b="1">
                <a:solidFill>
                  <a:schemeClr val="tx1">
                    <a:lumMod val="95000"/>
                    <a:lumOff val="5000"/>
                  </a:schemeClr>
                </a:solidFill>
                <a:ea typeface="黑体" pitchFamily="49" charset="-122"/>
                <a:hlinkClick r:id="rId3" action="ppaction://hlinksldjump"/>
              </a:rPr>
              <a:t>拜月亭</a:t>
            </a:r>
            <a:r>
              <a:rPr kumimoji="1" lang="en-US" altLang="zh-CN" sz="4400" b="1">
                <a:solidFill>
                  <a:schemeClr val="tx1">
                    <a:lumMod val="95000"/>
                    <a:lumOff val="5000"/>
                  </a:schemeClr>
                </a:solidFill>
                <a:ea typeface="黑体" pitchFamily="49" charset="-122"/>
                <a:hlinkClick r:id="rId3" action="ppaction://hlinksldjump"/>
              </a:rPr>
              <a:t>》</a:t>
            </a:r>
            <a:endParaRPr kumimoji="1" lang="en-US" altLang="zh-CN" sz="4400" b="1">
              <a:solidFill>
                <a:schemeClr val="tx1">
                  <a:lumMod val="95000"/>
                  <a:lumOff val="5000"/>
                </a:schemeClr>
              </a:solidFill>
              <a:ea typeface="黑体" pitchFamily="49" charset="-122"/>
            </a:endParaRPr>
          </a:p>
          <a:p>
            <a:pPr>
              <a:defRPr/>
            </a:pPr>
            <a:r>
              <a:rPr kumimoji="1" lang="zh-CN" altLang="en-US" sz="4400" b="1">
                <a:solidFill>
                  <a:schemeClr val="tx1">
                    <a:lumMod val="95000"/>
                    <a:lumOff val="5000"/>
                  </a:schemeClr>
                </a:solidFill>
                <a:ea typeface="黑体" pitchFamily="49" charset="-122"/>
              </a:rPr>
              <a:t>白    朴    </a:t>
            </a:r>
            <a:r>
              <a:rPr kumimoji="1" lang="en-US" altLang="zh-CN" sz="4400" b="1">
                <a:solidFill>
                  <a:schemeClr val="tx1">
                    <a:lumMod val="95000"/>
                    <a:lumOff val="5000"/>
                  </a:schemeClr>
                </a:solidFill>
                <a:ea typeface="黑体" pitchFamily="49" charset="-122"/>
                <a:hlinkClick r:id="rId4" action="ppaction://hlinksldjump"/>
              </a:rPr>
              <a:t>《</a:t>
            </a:r>
            <a:r>
              <a:rPr kumimoji="1" lang="zh-CN" altLang="en-US" sz="4400" b="1">
                <a:solidFill>
                  <a:schemeClr val="tx1">
                    <a:lumMod val="95000"/>
                    <a:lumOff val="5000"/>
                  </a:schemeClr>
                </a:solidFill>
                <a:ea typeface="黑体" pitchFamily="49" charset="-122"/>
                <a:hlinkClick r:id="rId4" action="ppaction://hlinksldjump"/>
              </a:rPr>
              <a:t>墙头马上</a:t>
            </a:r>
            <a:r>
              <a:rPr kumimoji="1" lang="en-US" altLang="zh-CN" sz="4400" b="1">
                <a:solidFill>
                  <a:schemeClr val="tx1">
                    <a:lumMod val="95000"/>
                    <a:lumOff val="5000"/>
                  </a:schemeClr>
                </a:solidFill>
                <a:ea typeface="黑体" pitchFamily="49" charset="-122"/>
                <a:hlinkClick r:id="rId4" action="ppaction://hlinksldjump"/>
              </a:rPr>
              <a:t>》</a:t>
            </a:r>
            <a:endParaRPr kumimoji="1" lang="en-US" altLang="zh-CN" sz="4400" b="1">
              <a:solidFill>
                <a:schemeClr val="tx1">
                  <a:lumMod val="95000"/>
                  <a:lumOff val="5000"/>
                </a:schemeClr>
              </a:solidFill>
              <a:ea typeface="黑体" pitchFamily="49" charset="-122"/>
            </a:endParaRPr>
          </a:p>
          <a:p>
            <a:pPr>
              <a:defRPr/>
            </a:pPr>
            <a:r>
              <a:rPr kumimoji="1" lang="zh-CN" altLang="en-US" sz="4400" b="1">
                <a:solidFill>
                  <a:schemeClr val="tx1">
                    <a:lumMod val="95000"/>
                    <a:lumOff val="5000"/>
                  </a:schemeClr>
                </a:solidFill>
                <a:ea typeface="黑体" pitchFamily="49" charset="-122"/>
              </a:rPr>
              <a:t>王实甫    </a:t>
            </a:r>
            <a:r>
              <a:rPr kumimoji="1" lang="en-US" altLang="zh-CN" sz="4400" b="1" u="sng">
                <a:solidFill>
                  <a:schemeClr val="tx1">
                    <a:lumMod val="95000"/>
                    <a:lumOff val="5000"/>
                  </a:schemeClr>
                </a:solidFill>
                <a:ea typeface="黑体" pitchFamily="49" charset="-122"/>
              </a:rPr>
              <a:t>《</a:t>
            </a:r>
            <a:r>
              <a:rPr kumimoji="1" lang="zh-CN" altLang="en-US" sz="4400" b="1" u="sng">
                <a:solidFill>
                  <a:schemeClr val="tx1">
                    <a:lumMod val="95000"/>
                    <a:lumOff val="5000"/>
                  </a:schemeClr>
                </a:solidFill>
                <a:ea typeface="黑体" pitchFamily="49" charset="-122"/>
              </a:rPr>
              <a:t>西厢记</a:t>
            </a:r>
            <a:r>
              <a:rPr kumimoji="1" lang="en-US" altLang="zh-CN" sz="4400" b="1" u="sng">
                <a:solidFill>
                  <a:schemeClr val="tx1">
                    <a:lumMod val="95000"/>
                    <a:lumOff val="5000"/>
                  </a:schemeClr>
                </a:solidFill>
                <a:ea typeface="黑体" pitchFamily="49" charset="-122"/>
              </a:rPr>
              <a:t>》</a:t>
            </a:r>
          </a:p>
          <a:p>
            <a:pPr>
              <a:defRPr/>
            </a:pPr>
            <a:r>
              <a:rPr kumimoji="1" lang="zh-CN" altLang="en-US" sz="4400" b="1">
                <a:solidFill>
                  <a:schemeClr val="tx1">
                    <a:lumMod val="95000"/>
                    <a:lumOff val="5000"/>
                  </a:schemeClr>
                </a:solidFill>
                <a:ea typeface="黑体" pitchFamily="49" charset="-122"/>
              </a:rPr>
              <a:t>郑光祖   </a:t>
            </a:r>
            <a:r>
              <a:rPr kumimoji="1" lang="en-US" altLang="zh-CN" sz="4400" b="1">
                <a:solidFill>
                  <a:schemeClr val="tx1">
                    <a:lumMod val="95000"/>
                    <a:lumOff val="5000"/>
                  </a:schemeClr>
                </a:solidFill>
                <a:ea typeface="黑体" pitchFamily="49" charset="-122"/>
                <a:hlinkClick r:id="rId5" action="ppaction://hlinksldjump"/>
              </a:rPr>
              <a:t>《</a:t>
            </a:r>
            <a:r>
              <a:rPr kumimoji="1" lang="zh-CN" altLang="en-US" sz="4400" b="1">
                <a:solidFill>
                  <a:schemeClr val="tx1">
                    <a:lumMod val="95000"/>
                    <a:lumOff val="5000"/>
                  </a:schemeClr>
                </a:solidFill>
                <a:ea typeface="黑体" pitchFamily="49" charset="-122"/>
                <a:hlinkClick r:id="rId5" action="ppaction://hlinksldjump"/>
              </a:rPr>
              <a:t>倩女离魂</a:t>
            </a:r>
            <a:r>
              <a:rPr kumimoji="1" lang="en-US" altLang="zh-CN" sz="4400" b="1">
                <a:solidFill>
                  <a:schemeClr val="tx1">
                    <a:lumMod val="95000"/>
                    <a:lumOff val="5000"/>
                  </a:schemeClr>
                </a:solidFill>
                <a:ea typeface="黑体" pitchFamily="49" charset="-122"/>
                <a:hlinkClick r:id="rId5" action="ppaction://hlinksldjump"/>
              </a:rPr>
              <a:t>》</a:t>
            </a:r>
            <a:endParaRPr kumimoji="1" lang="en-US" altLang="zh-CN" sz="4400" b="1">
              <a:solidFill>
                <a:schemeClr val="tx1">
                  <a:lumMod val="95000"/>
                  <a:lumOff val="5000"/>
                </a:schemeClr>
              </a:solidFill>
              <a:ea typeface="黑体" pitchFamily="49" charset="-122"/>
            </a:endParaRPr>
          </a:p>
        </p:txBody>
      </p:sp>
    </p:spTree>
    <p:extLst>
      <p:ext uri="{BB962C8B-B14F-4D97-AF65-F5344CB8AC3E}">
        <p14:creationId xmlns:p14="http://schemas.microsoft.com/office/powerpoint/2010/main" val="144675913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 calcmode="lin" valueType="num">
                                      <p:cBhvr>
                                        <p:cTn id="7" dur="500" fill="hold"/>
                                        <p:tgtEl>
                                          <p:spTgt spid="77827"/>
                                        </p:tgtEl>
                                        <p:attrNameLst>
                                          <p:attrName>ppt_w</p:attrName>
                                        </p:attrNameLst>
                                      </p:cBhvr>
                                      <p:tavLst>
                                        <p:tav tm="0">
                                          <p:val>
                                            <p:fltVal val="0"/>
                                          </p:val>
                                        </p:tav>
                                        <p:tav tm="100000">
                                          <p:val>
                                            <p:strVal val="#ppt_w"/>
                                          </p:val>
                                        </p:tav>
                                      </p:tavLst>
                                    </p:anim>
                                    <p:anim calcmode="lin" valueType="num">
                                      <p:cBhvr>
                                        <p:cTn id="8" dur="500" fill="hold"/>
                                        <p:tgtEl>
                                          <p:spTgt spid="77827"/>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iterate type="lt">
                                    <p:tmPct val="100000"/>
                                  </p:iterate>
                                  <p:childTnLst>
                                    <p:set>
                                      <p:cBhvr>
                                        <p:cTn id="12" dur="1" fill="hold">
                                          <p:stCondLst>
                                            <p:cond delay="0"/>
                                          </p:stCondLst>
                                        </p:cTn>
                                        <p:tgtEl>
                                          <p:spTgt spid="77829">
                                            <p:txEl>
                                              <p:pRg st="0" end="0"/>
                                            </p:txEl>
                                          </p:spTgt>
                                        </p:tgtEl>
                                        <p:attrNameLst>
                                          <p:attrName>style.visibility</p:attrName>
                                        </p:attrNameLst>
                                      </p:cBhvr>
                                      <p:to>
                                        <p:strVal val="visible"/>
                                      </p:to>
                                    </p:set>
                                    <p:animEffect transition="in" filter="dissolve">
                                      <p:cBhvr>
                                        <p:cTn id="13" dur="75"/>
                                        <p:tgtEl>
                                          <p:spTgt spid="77829">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0" nodeType="clickEffect">
                                  <p:stCondLst>
                                    <p:cond delay="0"/>
                                  </p:stCondLst>
                                  <p:iterate type="lt">
                                    <p:tmPct val="100000"/>
                                  </p:iterate>
                                  <p:childTnLst>
                                    <p:set>
                                      <p:cBhvr>
                                        <p:cTn id="17" dur="1" fill="hold">
                                          <p:stCondLst>
                                            <p:cond delay="0"/>
                                          </p:stCondLst>
                                        </p:cTn>
                                        <p:tgtEl>
                                          <p:spTgt spid="77829">
                                            <p:txEl>
                                              <p:pRg st="1" end="1"/>
                                            </p:txEl>
                                          </p:spTgt>
                                        </p:tgtEl>
                                        <p:attrNameLst>
                                          <p:attrName>style.visibility</p:attrName>
                                        </p:attrNameLst>
                                      </p:cBhvr>
                                      <p:to>
                                        <p:strVal val="visible"/>
                                      </p:to>
                                    </p:set>
                                    <p:animEffect transition="in" filter="dissolve">
                                      <p:cBhvr>
                                        <p:cTn id="18" dur="75"/>
                                        <p:tgtEl>
                                          <p:spTgt spid="77829">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9" presetClass="entr" presetSubtype="0" fill="hold" grpId="0" nodeType="clickEffect">
                                  <p:stCondLst>
                                    <p:cond delay="0"/>
                                  </p:stCondLst>
                                  <p:iterate type="lt">
                                    <p:tmPct val="100000"/>
                                  </p:iterate>
                                  <p:childTnLst>
                                    <p:set>
                                      <p:cBhvr>
                                        <p:cTn id="22" dur="1" fill="hold">
                                          <p:stCondLst>
                                            <p:cond delay="0"/>
                                          </p:stCondLst>
                                        </p:cTn>
                                        <p:tgtEl>
                                          <p:spTgt spid="77829">
                                            <p:txEl>
                                              <p:pRg st="2" end="2"/>
                                            </p:txEl>
                                          </p:spTgt>
                                        </p:tgtEl>
                                        <p:attrNameLst>
                                          <p:attrName>style.visibility</p:attrName>
                                        </p:attrNameLst>
                                      </p:cBhvr>
                                      <p:to>
                                        <p:strVal val="visible"/>
                                      </p:to>
                                    </p:set>
                                    <p:animEffect transition="in" filter="dissolve">
                                      <p:cBhvr>
                                        <p:cTn id="23" dur="75"/>
                                        <p:tgtEl>
                                          <p:spTgt spid="77829">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9" presetClass="entr" presetSubtype="0" fill="hold" grpId="0" nodeType="clickEffect">
                                  <p:stCondLst>
                                    <p:cond delay="0"/>
                                  </p:stCondLst>
                                  <p:iterate type="lt">
                                    <p:tmPct val="100000"/>
                                  </p:iterate>
                                  <p:childTnLst>
                                    <p:set>
                                      <p:cBhvr>
                                        <p:cTn id="27" dur="1" fill="hold">
                                          <p:stCondLst>
                                            <p:cond delay="0"/>
                                          </p:stCondLst>
                                        </p:cTn>
                                        <p:tgtEl>
                                          <p:spTgt spid="77829">
                                            <p:txEl>
                                              <p:pRg st="3" end="3"/>
                                            </p:txEl>
                                          </p:spTgt>
                                        </p:tgtEl>
                                        <p:attrNameLst>
                                          <p:attrName>style.visibility</p:attrName>
                                        </p:attrNameLst>
                                      </p:cBhvr>
                                      <p:to>
                                        <p:strVal val="visible"/>
                                      </p:to>
                                    </p:set>
                                    <p:animEffect transition="in" filter="dissolve">
                                      <p:cBhvr>
                                        <p:cTn id="28" dur="75"/>
                                        <p:tgtEl>
                                          <p:spTgt spid="778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P spid="77829"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2" descr="0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457200"/>
            <a:ext cx="35052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WordArt 3"/>
          <p:cNvSpPr>
            <a:spLocks noChangeArrowheads="1" noChangeShapeType="1" noTextEdit="1"/>
          </p:cNvSpPr>
          <p:nvPr/>
        </p:nvSpPr>
        <p:spPr bwMode="auto">
          <a:xfrm>
            <a:off x="4038600" y="457200"/>
            <a:ext cx="4343400" cy="838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zh-CN" altLang="en-US" sz="3600" b="1" kern="10">
                <a:solidFill>
                  <a:srgbClr val="CC0066"/>
                </a:solidFill>
                <a:effectLst>
                  <a:outerShdw dist="45791" dir="2021404" algn="ctr" rotWithShape="0">
                    <a:srgbClr val="C0C0C0"/>
                  </a:outerShdw>
                </a:effectLst>
                <a:latin typeface="华文行楷"/>
                <a:ea typeface="华文行楷"/>
              </a:rPr>
              <a:t>元杂剧的四大悲剧</a:t>
            </a:r>
          </a:p>
        </p:txBody>
      </p:sp>
      <p:sp>
        <p:nvSpPr>
          <p:cNvPr id="78852" name="Text Box 4"/>
          <p:cNvSpPr txBox="1">
            <a:spLocks noChangeArrowheads="1"/>
          </p:cNvSpPr>
          <p:nvPr/>
        </p:nvSpPr>
        <p:spPr bwMode="auto">
          <a:xfrm>
            <a:off x="3810000" y="1676400"/>
            <a:ext cx="5334000" cy="2800350"/>
          </a:xfrm>
          <a:prstGeom prst="rect">
            <a:avLst/>
          </a:prstGeom>
          <a:noFill/>
          <a:ln w="9525">
            <a:noFill/>
            <a:miter lim="800000"/>
          </a:ln>
        </p:spPr>
        <p:txBody>
          <a:bodyPr lIns="91431" tIns="45715" rIns="91431" bIns="45715">
            <a:spAutoFit/>
          </a:bodyPr>
          <a:lstStyle/>
          <a:p>
            <a:pPr>
              <a:defRPr/>
            </a:pPr>
            <a:r>
              <a:rPr kumimoji="1" lang="zh-CN" altLang="en-US" sz="4400" b="1">
                <a:solidFill>
                  <a:schemeClr val="tx1">
                    <a:lumMod val="95000"/>
                    <a:lumOff val="5000"/>
                  </a:schemeClr>
                </a:solidFill>
                <a:ea typeface="黑体" pitchFamily="49" charset="-122"/>
              </a:rPr>
              <a:t>关汉卿  </a:t>
            </a:r>
            <a:r>
              <a:rPr kumimoji="1" lang="en-US" altLang="zh-CN" sz="4400" b="1" u="sng">
                <a:solidFill>
                  <a:schemeClr val="tx1">
                    <a:lumMod val="95000"/>
                    <a:lumOff val="5000"/>
                  </a:schemeClr>
                </a:solidFill>
                <a:ea typeface="黑体" pitchFamily="49" charset="-122"/>
              </a:rPr>
              <a:t>《</a:t>
            </a:r>
            <a:r>
              <a:rPr kumimoji="1" lang="zh-CN" altLang="en-US" sz="4400" b="1" u="sng">
                <a:solidFill>
                  <a:schemeClr val="tx1">
                    <a:lumMod val="95000"/>
                    <a:lumOff val="5000"/>
                  </a:schemeClr>
                </a:solidFill>
                <a:ea typeface="黑体" pitchFamily="49" charset="-122"/>
              </a:rPr>
              <a:t>窦娥冤</a:t>
            </a:r>
            <a:r>
              <a:rPr kumimoji="1" lang="en-US" altLang="zh-CN" sz="4400" b="1" u="sng">
                <a:solidFill>
                  <a:schemeClr val="tx1">
                    <a:lumMod val="95000"/>
                    <a:lumOff val="5000"/>
                  </a:schemeClr>
                </a:solidFill>
                <a:ea typeface="黑体" pitchFamily="49" charset="-122"/>
              </a:rPr>
              <a:t>》</a:t>
            </a:r>
          </a:p>
          <a:p>
            <a:pPr>
              <a:defRPr/>
            </a:pPr>
            <a:r>
              <a:rPr kumimoji="1" lang="zh-CN" altLang="en-US" sz="4400" b="1">
                <a:solidFill>
                  <a:schemeClr val="tx1">
                    <a:lumMod val="95000"/>
                    <a:lumOff val="5000"/>
                  </a:schemeClr>
                </a:solidFill>
                <a:ea typeface="黑体" pitchFamily="49" charset="-122"/>
              </a:rPr>
              <a:t>马致远  </a:t>
            </a:r>
            <a:r>
              <a:rPr kumimoji="1" lang="en-US" altLang="zh-CN" sz="4400" b="1">
                <a:solidFill>
                  <a:schemeClr val="tx1">
                    <a:lumMod val="95000"/>
                    <a:lumOff val="5000"/>
                  </a:schemeClr>
                </a:solidFill>
                <a:ea typeface="黑体" pitchFamily="49" charset="-122"/>
                <a:hlinkClick r:id="rId3" action="ppaction://hlinksldjump"/>
              </a:rPr>
              <a:t>《</a:t>
            </a:r>
            <a:r>
              <a:rPr kumimoji="1" lang="zh-CN" altLang="en-US" sz="4400" b="1">
                <a:solidFill>
                  <a:schemeClr val="tx1">
                    <a:lumMod val="95000"/>
                    <a:lumOff val="5000"/>
                  </a:schemeClr>
                </a:solidFill>
                <a:ea typeface="黑体" pitchFamily="49" charset="-122"/>
                <a:hlinkClick r:id="rId3" action="ppaction://hlinksldjump"/>
              </a:rPr>
              <a:t>汉宫秋</a:t>
            </a:r>
            <a:r>
              <a:rPr kumimoji="1" lang="en-US" altLang="zh-CN" sz="4400" b="1">
                <a:solidFill>
                  <a:schemeClr val="tx1">
                    <a:lumMod val="95000"/>
                    <a:lumOff val="5000"/>
                  </a:schemeClr>
                </a:solidFill>
                <a:ea typeface="黑体" pitchFamily="49" charset="-122"/>
                <a:hlinkClick r:id="rId3" action="ppaction://hlinksldjump"/>
              </a:rPr>
              <a:t>》</a:t>
            </a:r>
            <a:endParaRPr kumimoji="1" lang="en-US" altLang="zh-CN" sz="4400" b="1">
              <a:solidFill>
                <a:schemeClr val="tx1">
                  <a:lumMod val="95000"/>
                  <a:lumOff val="5000"/>
                </a:schemeClr>
              </a:solidFill>
              <a:ea typeface="黑体" pitchFamily="49" charset="-122"/>
            </a:endParaRPr>
          </a:p>
          <a:p>
            <a:pPr>
              <a:defRPr/>
            </a:pPr>
            <a:r>
              <a:rPr kumimoji="1" lang="zh-CN" altLang="en-US" sz="4400" b="1">
                <a:solidFill>
                  <a:schemeClr val="tx1">
                    <a:lumMod val="95000"/>
                    <a:lumOff val="5000"/>
                  </a:schemeClr>
                </a:solidFill>
                <a:ea typeface="黑体" pitchFamily="49" charset="-122"/>
              </a:rPr>
              <a:t>白    朴  </a:t>
            </a:r>
            <a:r>
              <a:rPr kumimoji="1" lang="en-US" altLang="zh-CN" sz="4400" b="1">
                <a:solidFill>
                  <a:schemeClr val="tx1">
                    <a:lumMod val="95000"/>
                    <a:lumOff val="5000"/>
                  </a:schemeClr>
                </a:solidFill>
                <a:ea typeface="黑体" pitchFamily="49" charset="-122"/>
                <a:hlinkClick r:id="rId4" action="ppaction://hlinksldjump"/>
              </a:rPr>
              <a:t>《</a:t>
            </a:r>
            <a:r>
              <a:rPr kumimoji="1" lang="zh-CN" altLang="en-US" sz="4400" b="1">
                <a:solidFill>
                  <a:schemeClr val="tx1">
                    <a:lumMod val="95000"/>
                    <a:lumOff val="5000"/>
                  </a:schemeClr>
                </a:solidFill>
                <a:ea typeface="黑体" pitchFamily="49" charset="-122"/>
                <a:hlinkClick r:id="rId4" action="ppaction://hlinksldjump"/>
              </a:rPr>
              <a:t>梧桐雨</a:t>
            </a:r>
            <a:r>
              <a:rPr kumimoji="1" lang="en-US" altLang="zh-CN" sz="4400" b="1">
                <a:solidFill>
                  <a:schemeClr val="tx1">
                    <a:lumMod val="95000"/>
                    <a:lumOff val="5000"/>
                  </a:schemeClr>
                </a:solidFill>
                <a:ea typeface="黑体" pitchFamily="49" charset="-122"/>
                <a:hlinkClick r:id="rId4" action="ppaction://hlinksldjump"/>
              </a:rPr>
              <a:t>》</a:t>
            </a:r>
            <a:endParaRPr kumimoji="1" lang="en-US" altLang="zh-CN" sz="4400" b="1">
              <a:solidFill>
                <a:schemeClr val="tx1">
                  <a:lumMod val="95000"/>
                  <a:lumOff val="5000"/>
                </a:schemeClr>
              </a:solidFill>
              <a:ea typeface="黑体" pitchFamily="49" charset="-122"/>
            </a:endParaRPr>
          </a:p>
          <a:p>
            <a:pPr>
              <a:defRPr/>
            </a:pPr>
            <a:r>
              <a:rPr kumimoji="1" lang="zh-CN" altLang="en-US" sz="4400" b="1">
                <a:solidFill>
                  <a:schemeClr val="tx1">
                    <a:lumMod val="95000"/>
                    <a:lumOff val="5000"/>
                  </a:schemeClr>
                </a:solidFill>
                <a:ea typeface="黑体" pitchFamily="49" charset="-122"/>
              </a:rPr>
              <a:t>纪君祥</a:t>
            </a:r>
            <a:r>
              <a:rPr kumimoji="1" lang="en-US" altLang="zh-CN" sz="4400" b="1">
                <a:solidFill>
                  <a:schemeClr val="tx1">
                    <a:lumMod val="95000"/>
                    <a:lumOff val="5000"/>
                  </a:schemeClr>
                </a:solidFill>
                <a:ea typeface="黑体" pitchFamily="49" charset="-122"/>
                <a:hlinkClick r:id="rId5" action="ppaction://hlinksldjump"/>
              </a:rPr>
              <a:t>《</a:t>
            </a:r>
            <a:r>
              <a:rPr kumimoji="1" lang="zh-CN" altLang="en-US" sz="4400" b="1">
                <a:solidFill>
                  <a:schemeClr val="tx1">
                    <a:lumMod val="95000"/>
                    <a:lumOff val="5000"/>
                  </a:schemeClr>
                </a:solidFill>
                <a:ea typeface="黑体" pitchFamily="49" charset="-122"/>
                <a:hlinkClick r:id="rId5" action="ppaction://hlinksldjump"/>
              </a:rPr>
              <a:t>赵氏孤儿</a:t>
            </a:r>
            <a:r>
              <a:rPr kumimoji="1" lang="en-US" altLang="zh-CN" sz="4400" b="1">
                <a:solidFill>
                  <a:schemeClr val="accent2"/>
                </a:solidFill>
                <a:ea typeface="黑体" pitchFamily="49" charset="-122"/>
                <a:hlinkClick r:id="rId5" action="ppaction://hlinksldjump"/>
              </a:rPr>
              <a:t>》</a:t>
            </a:r>
            <a:endParaRPr kumimoji="1" lang="en-US" altLang="zh-CN" sz="4400" b="1">
              <a:solidFill>
                <a:schemeClr val="accent2"/>
              </a:solidFill>
              <a:ea typeface="黑体" pitchFamily="49" charset="-122"/>
            </a:endParaRPr>
          </a:p>
        </p:txBody>
      </p:sp>
    </p:spTree>
    <p:extLst>
      <p:ext uri="{BB962C8B-B14F-4D97-AF65-F5344CB8AC3E}">
        <p14:creationId xmlns:p14="http://schemas.microsoft.com/office/powerpoint/2010/main" val="40342091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p:cTn id="7" dur="500" fill="hold"/>
                                        <p:tgtEl>
                                          <p:spTgt spid="78851"/>
                                        </p:tgtEl>
                                        <p:attrNameLst>
                                          <p:attrName>ppt_w</p:attrName>
                                        </p:attrNameLst>
                                      </p:cBhvr>
                                      <p:tavLst>
                                        <p:tav tm="0">
                                          <p:val>
                                            <p:fltVal val="0"/>
                                          </p:val>
                                        </p:tav>
                                        <p:tav tm="100000">
                                          <p:val>
                                            <p:strVal val="#ppt_w"/>
                                          </p:val>
                                        </p:tav>
                                      </p:tavLst>
                                    </p:anim>
                                    <p:anim calcmode="lin" valueType="num">
                                      <p:cBhvr>
                                        <p:cTn id="8" dur="500" fill="hold"/>
                                        <p:tgtEl>
                                          <p:spTgt spid="78851"/>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grpId="0" nodeType="clickEffect">
                                  <p:stCondLst>
                                    <p:cond delay="0"/>
                                  </p:stCondLst>
                                  <p:iterate type="lt">
                                    <p:tmPct val="100000"/>
                                  </p:iterate>
                                  <p:childTnLst>
                                    <p:set>
                                      <p:cBhvr>
                                        <p:cTn id="12" dur="1" fill="hold">
                                          <p:stCondLst>
                                            <p:cond delay="0"/>
                                          </p:stCondLst>
                                        </p:cTn>
                                        <p:tgtEl>
                                          <p:spTgt spid="78852">
                                            <p:txEl>
                                              <p:pRg st="0" end="0"/>
                                            </p:txEl>
                                          </p:spTgt>
                                        </p:tgtEl>
                                        <p:attrNameLst>
                                          <p:attrName>style.visibility</p:attrName>
                                        </p:attrNameLst>
                                      </p:cBhvr>
                                      <p:to>
                                        <p:strVal val="visible"/>
                                      </p:to>
                                    </p:set>
                                    <p:animEffect transition="in" filter="wipe(left)">
                                      <p:cBhvr>
                                        <p:cTn id="13" dur="75"/>
                                        <p:tgtEl>
                                          <p:spTgt spid="78852">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2" presetClass="entr" presetSubtype="8" fill="hold" grpId="0" nodeType="clickEffect">
                                  <p:stCondLst>
                                    <p:cond delay="0"/>
                                  </p:stCondLst>
                                  <p:iterate type="lt">
                                    <p:tmPct val="100000"/>
                                  </p:iterate>
                                  <p:childTnLst>
                                    <p:set>
                                      <p:cBhvr>
                                        <p:cTn id="17" dur="1" fill="hold">
                                          <p:stCondLst>
                                            <p:cond delay="0"/>
                                          </p:stCondLst>
                                        </p:cTn>
                                        <p:tgtEl>
                                          <p:spTgt spid="78852">
                                            <p:txEl>
                                              <p:pRg st="1" end="1"/>
                                            </p:txEl>
                                          </p:spTgt>
                                        </p:tgtEl>
                                        <p:attrNameLst>
                                          <p:attrName>style.visibility</p:attrName>
                                        </p:attrNameLst>
                                      </p:cBhvr>
                                      <p:to>
                                        <p:strVal val="visible"/>
                                      </p:to>
                                    </p:set>
                                    <p:animEffect transition="in" filter="wipe(left)">
                                      <p:cBhvr>
                                        <p:cTn id="18" dur="75"/>
                                        <p:tgtEl>
                                          <p:spTgt spid="78852">
                                            <p:txEl>
                                              <p:pRg st="1" end="1"/>
                                            </p:txEl>
                                          </p:spTgt>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8" fill="hold" grpId="0" nodeType="clickEffect">
                                  <p:stCondLst>
                                    <p:cond delay="0"/>
                                  </p:stCondLst>
                                  <p:iterate type="lt">
                                    <p:tmPct val="100000"/>
                                  </p:iterate>
                                  <p:childTnLst>
                                    <p:set>
                                      <p:cBhvr>
                                        <p:cTn id="22" dur="1" fill="hold">
                                          <p:stCondLst>
                                            <p:cond delay="0"/>
                                          </p:stCondLst>
                                        </p:cTn>
                                        <p:tgtEl>
                                          <p:spTgt spid="78852">
                                            <p:txEl>
                                              <p:pRg st="2" end="2"/>
                                            </p:txEl>
                                          </p:spTgt>
                                        </p:tgtEl>
                                        <p:attrNameLst>
                                          <p:attrName>style.visibility</p:attrName>
                                        </p:attrNameLst>
                                      </p:cBhvr>
                                      <p:to>
                                        <p:strVal val="visible"/>
                                      </p:to>
                                    </p:set>
                                    <p:animEffect transition="in" filter="wipe(left)">
                                      <p:cBhvr>
                                        <p:cTn id="23" dur="75"/>
                                        <p:tgtEl>
                                          <p:spTgt spid="78852">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8" fill="hold" grpId="0" nodeType="clickEffect">
                                  <p:stCondLst>
                                    <p:cond delay="0"/>
                                  </p:stCondLst>
                                  <p:iterate type="lt">
                                    <p:tmPct val="100000"/>
                                  </p:iterate>
                                  <p:childTnLst>
                                    <p:set>
                                      <p:cBhvr>
                                        <p:cTn id="27" dur="1" fill="hold">
                                          <p:stCondLst>
                                            <p:cond delay="0"/>
                                          </p:stCondLst>
                                        </p:cTn>
                                        <p:tgtEl>
                                          <p:spTgt spid="78852">
                                            <p:txEl>
                                              <p:pRg st="3" end="3"/>
                                            </p:txEl>
                                          </p:spTgt>
                                        </p:tgtEl>
                                        <p:attrNameLst>
                                          <p:attrName>style.visibility</p:attrName>
                                        </p:attrNameLst>
                                      </p:cBhvr>
                                      <p:to>
                                        <p:strVal val="visible"/>
                                      </p:to>
                                    </p:set>
                                    <p:animEffect transition="in" filter="wipe(left)">
                                      <p:cBhvr>
                                        <p:cTn id="28" dur="75"/>
                                        <p:tgtEl>
                                          <p:spTgt spid="7885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uiExpand="1"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Text Box 2"/>
          <p:cNvSpPr txBox="1">
            <a:spLocks noChangeArrowheads="1"/>
          </p:cNvSpPr>
          <p:nvPr/>
        </p:nvSpPr>
        <p:spPr bwMode="auto">
          <a:xfrm>
            <a:off x="0" y="981075"/>
            <a:ext cx="9144000" cy="5648325"/>
          </a:xfrm>
          <a:prstGeom prst="rect">
            <a:avLst/>
          </a:prstGeom>
          <a:noFill/>
          <a:ln w="9525">
            <a:noFill/>
            <a:miter lim="800000"/>
          </a:ln>
        </p:spPr>
        <p:txBody>
          <a:bodyPr>
            <a:spAutoFit/>
          </a:bodyPr>
          <a:lstStyle/>
          <a:p>
            <a:pPr>
              <a:defRPr/>
            </a:pPr>
            <a:r>
              <a:rPr lang="zh-CN" altLang="en-US" sz="2600" b="1">
                <a:solidFill>
                  <a:schemeClr val="tx1">
                    <a:lumMod val="95000"/>
                    <a:lumOff val="5000"/>
                  </a:schemeClr>
                </a:solidFill>
                <a:latin typeface="黑体" pitchFamily="49" charset="-122"/>
                <a:ea typeface="黑体" pitchFamily="49" charset="-122"/>
              </a:rPr>
              <a:t>（</a:t>
            </a:r>
            <a:r>
              <a:rPr lang="en-US" altLang="zh-CN" sz="2600" b="1">
                <a:solidFill>
                  <a:schemeClr val="tx1">
                    <a:lumMod val="95000"/>
                    <a:lumOff val="5000"/>
                  </a:schemeClr>
                </a:solidFill>
                <a:latin typeface="黑体" pitchFamily="49" charset="-122"/>
                <a:ea typeface="黑体" pitchFamily="49" charset="-122"/>
              </a:rPr>
              <a:t>1</a:t>
            </a:r>
            <a:r>
              <a:rPr lang="zh-CN" altLang="en-US" sz="2600" b="1">
                <a:solidFill>
                  <a:schemeClr val="tx1">
                    <a:lumMod val="95000"/>
                    <a:lumOff val="5000"/>
                  </a:schemeClr>
                </a:solidFill>
                <a:latin typeface="黑体" pitchFamily="49" charset="-122"/>
                <a:ea typeface="黑体" pitchFamily="49" charset="-122"/>
              </a:rPr>
              <a:t>）定义：</a:t>
            </a:r>
          </a:p>
          <a:p>
            <a:pPr>
              <a:defRPr/>
            </a:pPr>
            <a:r>
              <a:rPr lang="zh-CN" altLang="en-US" sz="2600" b="1">
                <a:solidFill>
                  <a:srgbClr val="00FF00"/>
                </a:solidFill>
                <a:latin typeface="黑体" pitchFamily="49" charset="-122"/>
                <a:ea typeface="黑体" pitchFamily="49" charset="-122"/>
              </a:rPr>
              <a:t>    </a:t>
            </a:r>
            <a:r>
              <a:rPr lang="zh-CN" altLang="en-US" sz="2600" b="1">
                <a:latin typeface="仿宋_GB2312" pitchFamily="49" charset="-122"/>
                <a:ea typeface="仿宋_GB2312" pitchFamily="49" charset="-122"/>
              </a:rPr>
              <a:t>用北曲（北方的曲调）演唱的，在宋杂剧和金院本的基础上以及诸宫调的影响下发展起来的一种戏剧样式。它的最初出现大致是在金末元初，元以后完备、成熟并开始兴盛起来，到了成宗元贞、大德年间，进入鼎盛时期。</a:t>
            </a:r>
          </a:p>
          <a:p>
            <a:pPr>
              <a:defRPr/>
            </a:pPr>
            <a:r>
              <a:rPr lang="zh-CN" altLang="en-US" sz="2600" b="1">
                <a:solidFill>
                  <a:schemeClr val="tx1">
                    <a:lumMod val="95000"/>
                    <a:lumOff val="5000"/>
                  </a:schemeClr>
                </a:solidFill>
                <a:latin typeface="黑体" pitchFamily="49" charset="-122"/>
                <a:ea typeface="黑体" pitchFamily="49" charset="-122"/>
              </a:rPr>
              <a:t>（</a:t>
            </a:r>
            <a:r>
              <a:rPr lang="en-US" altLang="zh-CN" sz="2600" b="1">
                <a:solidFill>
                  <a:schemeClr val="tx1">
                    <a:lumMod val="95000"/>
                    <a:lumOff val="5000"/>
                  </a:schemeClr>
                </a:solidFill>
                <a:latin typeface="黑体" pitchFamily="49" charset="-122"/>
                <a:ea typeface="黑体" pitchFamily="49" charset="-122"/>
              </a:rPr>
              <a:t>2</a:t>
            </a:r>
            <a:r>
              <a:rPr lang="zh-CN" altLang="en-US" sz="2600" b="1">
                <a:solidFill>
                  <a:schemeClr val="tx1">
                    <a:lumMod val="95000"/>
                    <a:lumOff val="5000"/>
                  </a:schemeClr>
                </a:solidFill>
                <a:latin typeface="黑体" pitchFamily="49" charset="-122"/>
                <a:ea typeface="黑体" pitchFamily="49" charset="-122"/>
              </a:rPr>
              <a:t>）结构：</a:t>
            </a:r>
          </a:p>
          <a:p>
            <a:pPr>
              <a:defRPr/>
            </a:pPr>
            <a:r>
              <a:rPr lang="zh-CN" altLang="en-US" sz="2600" b="1">
                <a:latin typeface="仿宋_GB2312" pitchFamily="49" charset="-122"/>
                <a:ea typeface="仿宋_GB2312" pitchFamily="49" charset="-122"/>
              </a:rPr>
              <a:t>    一般是一本四折（开端、发展、高潮、结局）演一完整的故事，有的还有一两个</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楔子</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    </a:t>
            </a:r>
          </a:p>
          <a:p>
            <a:pPr>
              <a:defRPr/>
            </a:pPr>
            <a:r>
              <a:rPr lang="zh-CN" altLang="en-US" sz="2600" b="1">
                <a:solidFill>
                  <a:schemeClr val="tx1">
                    <a:lumMod val="95000"/>
                    <a:lumOff val="5000"/>
                  </a:schemeClr>
                </a:solidFill>
                <a:latin typeface="黑体" pitchFamily="49" charset="-122"/>
                <a:ea typeface="黑体" pitchFamily="49" charset="-122"/>
              </a:rPr>
              <a:t>（</a:t>
            </a:r>
            <a:r>
              <a:rPr lang="en-US" altLang="zh-CN" sz="2600" b="1">
                <a:solidFill>
                  <a:schemeClr val="tx1">
                    <a:lumMod val="95000"/>
                    <a:lumOff val="5000"/>
                  </a:schemeClr>
                </a:solidFill>
                <a:latin typeface="黑体" pitchFamily="49" charset="-122"/>
                <a:ea typeface="黑体" pitchFamily="49" charset="-122"/>
              </a:rPr>
              <a:t>3</a:t>
            </a:r>
            <a:r>
              <a:rPr lang="zh-CN" altLang="en-US" sz="2600" b="1">
                <a:solidFill>
                  <a:schemeClr val="tx1">
                    <a:lumMod val="95000"/>
                    <a:lumOff val="5000"/>
                  </a:schemeClr>
                </a:solidFill>
                <a:latin typeface="黑体" pitchFamily="49" charset="-122"/>
                <a:ea typeface="黑体" pitchFamily="49" charset="-122"/>
              </a:rPr>
              <a:t>）音乐：</a:t>
            </a:r>
          </a:p>
          <a:p>
            <a:pPr>
              <a:defRPr/>
            </a:pPr>
            <a:r>
              <a:rPr lang="zh-CN" altLang="en-US" sz="2600" b="1">
                <a:solidFill>
                  <a:schemeClr val="tx1">
                    <a:lumMod val="95000"/>
                    <a:lumOff val="5000"/>
                  </a:schemeClr>
                </a:solidFill>
                <a:latin typeface="仿宋_GB2312" pitchFamily="49" charset="-122"/>
                <a:ea typeface="仿宋_GB2312" pitchFamily="49" charset="-122"/>
              </a:rPr>
              <a:t>    杂剧每折限</a:t>
            </a:r>
            <a:r>
              <a:rPr lang="zh-CN" altLang="en-US" sz="2600" b="1">
                <a:latin typeface="仿宋_GB2312" pitchFamily="49" charset="-122"/>
                <a:ea typeface="仿宋_GB2312" pitchFamily="49" charset="-122"/>
              </a:rPr>
              <a:t>用同一宫调的若干曲牌组成的一套曲子。楔子只能用小令，不能用套曲。演出时一本四折都由正末或正旦独唱。（其他角色只有说白），分别称为</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末本</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或</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旦本</a:t>
            </a:r>
            <a:r>
              <a:rPr lang="zh-CN" altLang="en-US" sz="2600" b="1">
                <a:latin typeface="华文中宋" pitchFamily="2" charset="-122"/>
                <a:ea typeface="仿宋_GB2312" pitchFamily="49" charset="-122"/>
              </a:rPr>
              <a:t>”</a:t>
            </a:r>
            <a:r>
              <a:rPr lang="zh-CN" altLang="en-US" sz="2600" b="1">
                <a:latin typeface="仿宋_GB2312" pitchFamily="49" charset="-122"/>
                <a:ea typeface="仿宋_GB2312" pitchFamily="49" charset="-122"/>
              </a:rPr>
              <a:t>。</a:t>
            </a:r>
          </a:p>
          <a:p>
            <a:pPr>
              <a:defRPr/>
            </a:pPr>
            <a:r>
              <a:rPr lang="zh-CN" altLang="en-US" sz="2600" b="1">
                <a:latin typeface="仿宋_GB2312" pitchFamily="49" charset="-122"/>
                <a:ea typeface="仿宋_GB2312" pitchFamily="49" charset="-122"/>
              </a:rPr>
              <a:t>    宫调即调式，相当于现代音乐的</a:t>
            </a:r>
            <a:r>
              <a:rPr lang="en-US" altLang="zh-CN" sz="2600" b="1">
                <a:latin typeface="仿宋_GB2312" pitchFamily="49" charset="-122"/>
                <a:ea typeface="仿宋_GB2312" pitchFamily="49" charset="-122"/>
              </a:rPr>
              <a:t>C</a:t>
            </a:r>
            <a:r>
              <a:rPr lang="zh-CN" altLang="en-US" sz="2600" b="1">
                <a:latin typeface="仿宋_GB2312" pitchFamily="49" charset="-122"/>
                <a:ea typeface="仿宋_GB2312" pitchFamily="49" charset="-122"/>
              </a:rPr>
              <a:t>调、</a:t>
            </a:r>
            <a:r>
              <a:rPr lang="en-US" altLang="zh-CN" sz="2600" b="1">
                <a:latin typeface="仿宋_GB2312" pitchFamily="49" charset="-122"/>
                <a:ea typeface="仿宋_GB2312" pitchFamily="49" charset="-122"/>
              </a:rPr>
              <a:t>D</a:t>
            </a:r>
            <a:r>
              <a:rPr lang="zh-CN" altLang="en-US" sz="2600" b="1">
                <a:latin typeface="仿宋_GB2312" pitchFamily="49" charset="-122"/>
                <a:ea typeface="仿宋_GB2312" pitchFamily="49" charset="-122"/>
              </a:rPr>
              <a:t>调等。曲牌，是曲调的名称，每个曲牌都属于一定的宫调。</a:t>
            </a:r>
          </a:p>
        </p:txBody>
      </p:sp>
      <p:sp>
        <p:nvSpPr>
          <p:cNvPr id="21507" name="Rectangle 3"/>
          <p:cNvSpPr>
            <a:spLocks noChangeArrowheads="1"/>
          </p:cNvSpPr>
          <p:nvPr/>
        </p:nvSpPr>
        <p:spPr bwMode="auto">
          <a:xfrm>
            <a:off x="0" y="0"/>
            <a:ext cx="9144000" cy="1006475"/>
          </a:xfrm>
          <a:prstGeom prst="rect">
            <a:avLst/>
          </a:prstGeom>
          <a:noFill/>
          <a:ln w="9525">
            <a:noFill/>
            <a:miter lim="800000"/>
          </a:ln>
        </p:spPr>
        <p:txBody>
          <a:bodyPr>
            <a:spAutoFit/>
          </a:bodyPr>
          <a:lstStyle/>
          <a:p>
            <a:pPr algn="ctr">
              <a:defRPr/>
            </a:pPr>
            <a:r>
              <a:rPr lang="zh-CN" altLang="en-US" sz="6000" b="1">
                <a:solidFill>
                  <a:schemeClr val="tx1">
                    <a:lumMod val="95000"/>
                    <a:lumOff val="5000"/>
                  </a:schemeClr>
                </a:solidFill>
                <a:ea typeface="黑体" pitchFamily="49" charset="-122"/>
              </a:rPr>
              <a:t>二、元杂剧</a:t>
            </a:r>
          </a:p>
        </p:txBody>
      </p:sp>
    </p:spTree>
    <p:extLst>
      <p:ext uri="{BB962C8B-B14F-4D97-AF65-F5344CB8AC3E}">
        <p14:creationId xmlns:p14="http://schemas.microsoft.com/office/powerpoint/2010/main" val="2923003267"/>
      </p:ext>
    </p:extLst>
  </p:cSld>
  <p:clrMapOvr>
    <a:masterClrMapping/>
  </p:clrMapOvr>
  <p:transition spd="med">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 calcmode="lin" valueType="num">
                                      <p:cBhvr additive="base">
                                        <p:cTn id="7" dur="5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338">
                                            <p:txEl>
                                              <p:pRg st="1" end="1"/>
                                            </p:txEl>
                                          </p:spTgt>
                                        </p:tgtEl>
                                        <p:attrNameLst>
                                          <p:attrName>style.visibility</p:attrName>
                                        </p:attrNameLst>
                                      </p:cBhvr>
                                      <p:to>
                                        <p:strVal val="visible"/>
                                      </p:to>
                                    </p:set>
                                    <p:anim calcmode="lin" valueType="num">
                                      <p:cBhvr additive="base">
                                        <p:cTn id="11" dur="5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433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4338">
                                            <p:txEl>
                                              <p:pRg st="2" end="2"/>
                                            </p:txEl>
                                          </p:spTgt>
                                        </p:tgtEl>
                                        <p:attrNameLst>
                                          <p:attrName>style.visibility</p:attrName>
                                        </p:attrNameLst>
                                      </p:cBhvr>
                                      <p:to>
                                        <p:strVal val="visible"/>
                                      </p:to>
                                    </p:set>
                                    <p:anim calcmode="lin" valueType="num">
                                      <p:cBhvr additive="base">
                                        <p:cTn id="17" dur="5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338">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338">
                                            <p:txEl>
                                              <p:pRg st="3" end="3"/>
                                            </p:txEl>
                                          </p:spTgt>
                                        </p:tgtEl>
                                        <p:attrNameLst>
                                          <p:attrName>style.visibility</p:attrName>
                                        </p:attrNameLst>
                                      </p:cBhvr>
                                      <p:to>
                                        <p:strVal val="visible"/>
                                      </p:to>
                                    </p:set>
                                    <p:anim calcmode="lin" valueType="num">
                                      <p:cBhvr additive="base">
                                        <p:cTn id="21" dur="5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33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4338">
                                            <p:txEl>
                                              <p:pRg st="4" end="4"/>
                                            </p:txEl>
                                          </p:spTgt>
                                        </p:tgtEl>
                                        <p:attrNameLst>
                                          <p:attrName>style.visibility</p:attrName>
                                        </p:attrNameLst>
                                      </p:cBhvr>
                                      <p:to>
                                        <p:strVal val="visible"/>
                                      </p:to>
                                    </p:set>
                                    <p:anim calcmode="lin" valueType="num">
                                      <p:cBhvr additive="base">
                                        <p:cTn id="27" dur="5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338">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4338">
                                            <p:txEl>
                                              <p:pRg st="5" end="5"/>
                                            </p:txEl>
                                          </p:spTgt>
                                        </p:tgtEl>
                                        <p:attrNameLst>
                                          <p:attrName>style.visibility</p:attrName>
                                        </p:attrNameLst>
                                      </p:cBhvr>
                                      <p:to>
                                        <p:strVal val="visible"/>
                                      </p:to>
                                    </p:set>
                                    <p:anim calcmode="lin" valueType="num">
                                      <p:cBhvr additive="base">
                                        <p:cTn id="31" dur="5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8">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4338">
                                            <p:txEl>
                                              <p:pRg st="6" end="6"/>
                                            </p:txEl>
                                          </p:spTgt>
                                        </p:tgtEl>
                                        <p:attrNameLst>
                                          <p:attrName>style.visibility</p:attrName>
                                        </p:attrNameLst>
                                      </p:cBhvr>
                                      <p:to>
                                        <p:strVal val="visible"/>
                                      </p:to>
                                    </p:set>
                                    <p:anim calcmode="lin" valueType="num">
                                      <p:cBhvr additive="base">
                                        <p:cTn id="35" dur="5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Text Box 2"/>
          <p:cNvSpPr txBox="1">
            <a:spLocks noChangeArrowheads="1"/>
          </p:cNvSpPr>
          <p:nvPr/>
        </p:nvSpPr>
        <p:spPr bwMode="auto">
          <a:xfrm>
            <a:off x="0" y="0"/>
            <a:ext cx="9144000" cy="6986588"/>
          </a:xfrm>
          <a:prstGeom prst="rect">
            <a:avLst/>
          </a:prstGeom>
          <a:noFill/>
          <a:ln w="9525">
            <a:noFill/>
            <a:miter lim="800000"/>
          </a:ln>
          <a:effectLst/>
        </p:spPr>
        <p:txBody>
          <a:bodyPr>
            <a:spAutoFit/>
          </a:bodyPr>
          <a:lstStyle/>
          <a:p>
            <a:pPr>
              <a:defRPr/>
            </a:pPr>
            <a:r>
              <a:rPr lang="zh-CN" altLang="en-US" sz="32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a:t>
            </a:r>
            <a:r>
              <a:rPr lang="en-US" altLang="zh-CN" sz="32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4</a:t>
            </a:r>
            <a:r>
              <a:rPr lang="zh-CN" altLang="en-US" sz="3200" b="1">
                <a:solidFill>
                  <a:schemeClr val="tx1">
                    <a:lumMod val="95000"/>
                    <a:lumOff val="5000"/>
                  </a:schemeClr>
                </a:solidFill>
                <a:effectLst>
                  <a:outerShdw blurRad="38100" dist="38100" dir="2700000" algn="tl">
                    <a:srgbClr val="C0C0C0"/>
                  </a:outerShdw>
                </a:effectLst>
                <a:latin typeface="黑体" pitchFamily="49" charset="-122"/>
                <a:ea typeface="黑体" pitchFamily="49" charset="-122"/>
              </a:rPr>
              <a:t>）角色：</a:t>
            </a:r>
          </a:p>
          <a:p>
            <a:pPr>
              <a:defRPr/>
            </a:pPr>
            <a:r>
              <a:rPr lang="zh-CN" altLang="en-US" sz="3200" b="1">
                <a:solidFill>
                  <a:schemeClr val="tx1">
                    <a:lumMod val="95000"/>
                    <a:lumOff val="5000"/>
                  </a:schemeClr>
                </a:solidFill>
                <a:effectLst>
                  <a:outerShdw blurRad="38100" dist="38100" dir="2700000" algn="tl">
                    <a:srgbClr val="C0C0C0"/>
                  </a:outerShdw>
                </a:effectLst>
                <a:latin typeface="仿宋_GB2312" pitchFamily="49" charset="-122"/>
                <a:ea typeface="仿宋_GB2312" pitchFamily="49" charset="-122"/>
              </a:rPr>
              <a:t>    扮演的角色有末、旦、净、丑等。</a:t>
            </a:r>
          </a:p>
          <a:p>
            <a:pPr>
              <a:defRPr/>
            </a:pPr>
            <a:r>
              <a:rPr lang="zh-CN" altLang="en-US" sz="3200" b="1">
                <a:effectLst>
                  <a:outerShdw blurRad="38100" dist="38100" dir="2700000" algn="tl">
                    <a:srgbClr val="C0C0C0"/>
                  </a:outerShdw>
                </a:effectLst>
                <a:latin typeface="仿宋_GB2312" pitchFamily="49" charset="-122"/>
                <a:ea typeface="仿宋_GB2312" pitchFamily="49" charset="-122"/>
              </a:rPr>
              <a:t>    元杂剧每本戏只有一个主角，男主角称正末，女主角称正旦。此外，男配角有副末（次主角）、外末（老年男子）、小末（少年）等；女配角有副旦、外旦、小旦等。</a:t>
            </a:r>
          </a:p>
          <a:p>
            <a:pPr>
              <a:defRPr/>
            </a:pPr>
            <a:r>
              <a:rPr lang="zh-CN" altLang="en-US" sz="3200" b="1">
                <a:effectLst>
                  <a:outerShdw blurRad="38100" dist="38100" dir="2700000" algn="tl">
                    <a:srgbClr val="C0C0C0"/>
                  </a:outerShdw>
                </a:effectLst>
                <a:latin typeface="仿宋_GB2312" pitchFamily="49" charset="-122"/>
                <a:ea typeface="仿宋_GB2312" pitchFamily="49" charset="-122"/>
              </a:rPr>
              <a:t>    净：俗称</a:t>
            </a:r>
            <a:r>
              <a:rPr lang="zh-CN" altLang="en-US" sz="3200" b="1">
                <a:effectLst>
                  <a:outerShdw blurRad="38100" dist="38100" dir="2700000" algn="tl">
                    <a:srgbClr val="C0C0C0"/>
                  </a:outerShdw>
                </a:effectLst>
                <a:latin typeface="华文中宋"/>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大花脸</a:t>
            </a:r>
            <a:r>
              <a:rPr lang="zh-CN" altLang="en-US" sz="3200" b="1">
                <a:effectLst>
                  <a:outerShdw blurRad="38100" dist="38100" dir="2700000" algn="tl">
                    <a:srgbClr val="C0C0C0"/>
                  </a:outerShdw>
                </a:effectLst>
                <a:latin typeface="华文中宋"/>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，大都扮演性格、相貌上有特异之处的人物。如张飞、李逵。</a:t>
            </a:r>
          </a:p>
          <a:p>
            <a:pPr>
              <a:defRPr/>
            </a:pPr>
            <a:r>
              <a:rPr lang="zh-CN" altLang="en-US" b="1">
                <a:effectLst>
                  <a:outerShdw blurRad="38100" dist="38100" dir="2700000" algn="tl">
                    <a:srgbClr val="C0C0C0"/>
                  </a:outerShdw>
                </a:effectLst>
              </a:rPr>
              <a:t>          </a:t>
            </a:r>
            <a:r>
              <a:rPr lang="zh-CN" altLang="en-US" sz="3200" b="1">
                <a:effectLst>
                  <a:outerShdw blurRad="38100" dist="38100" dir="2700000" algn="tl">
                    <a:srgbClr val="C0C0C0"/>
                  </a:outerShdw>
                </a:effectLst>
                <a:latin typeface="仿宋_GB2312" pitchFamily="49" charset="-122"/>
                <a:ea typeface="仿宋_GB2312" pitchFamily="49" charset="-122"/>
              </a:rPr>
              <a:t>丑：俗称</a:t>
            </a:r>
            <a:r>
              <a:rPr lang="zh-CN" altLang="en-US" sz="3200" b="1">
                <a:effectLst>
                  <a:outerShdw blurRad="38100" dist="38100" dir="2700000" algn="tl">
                    <a:srgbClr val="C0C0C0"/>
                  </a:outerShdw>
                </a:effectLst>
                <a:latin typeface="华文中宋"/>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小花脸</a:t>
            </a:r>
            <a:r>
              <a:rPr lang="zh-CN" altLang="en-US" sz="3200" b="1">
                <a:effectLst>
                  <a:outerShdw blurRad="38100" dist="38100" dir="2700000" algn="tl">
                    <a:srgbClr val="C0C0C0"/>
                  </a:outerShdw>
                </a:effectLst>
                <a:latin typeface="华文中宋"/>
                <a:ea typeface="仿宋_GB2312" pitchFamily="49" charset="-122"/>
              </a:rPr>
              <a:t>”</a:t>
            </a:r>
            <a:r>
              <a:rPr lang="zh-CN" altLang="en-US" sz="3200" b="1">
                <a:effectLst>
                  <a:outerShdw blurRad="38100" dist="38100" dir="2700000" algn="tl">
                    <a:srgbClr val="C0C0C0"/>
                  </a:outerShdw>
                </a:effectLst>
                <a:latin typeface="仿宋_GB2312" pitchFamily="49" charset="-122"/>
                <a:ea typeface="仿宋_GB2312" pitchFamily="49" charset="-122"/>
              </a:rPr>
              <a:t>，大抵扮演男次要人物。   </a:t>
            </a:r>
          </a:p>
          <a:p>
            <a:pPr>
              <a:defRPr/>
            </a:pPr>
            <a:endParaRPr lang="zh-CN" altLang="en-US" sz="3200" b="1">
              <a:effectLst>
                <a:outerShdw blurRad="38100" dist="38100" dir="2700000" algn="tl">
                  <a:srgbClr val="C0C0C0"/>
                </a:outerShdw>
              </a:effectLst>
              <a:latin typeface="仿宋_GB2312" pitchFamily="49" charset="-122"/>
              <a:ea typeface="仿宋_GB2312" pitchFamily="49" charset="-122"/>
            </a:endParaRPr>
          </a:p>
          <a:p>
            <a:pPr>
              <a:defRPr/>
            </a:pPr>
            <a:r>
              <a:rPr lang="zh-CN" altLang="en-US" sz="3200" b="1">
                <a:effectLst>
                  <a:outerShdw blurRad="38100" dist="38100" dir="2700000" algn="tl">
                    <a:srgbClr val="C0C0C0"/>
                  </a:outerShdw>
                </a:effectLst>
                <a:latin typeface="仿宋_GB2312" pitchFamily="49" charset="-122"/>
                <a:ea typeface="仿宋_GB2312" pitchFamily="49" charset="-122"/>
              </a:rPr>
              <a:t>    此外还有以剧中职务身份为名的杂角，孛（</a:t>
            </a:r>
            <a:r>
              <a:rPr lang="en-US" altLang="zh-CN" sz="3200" b="1" err="1">
                <a:effectLst>
                  <a:outerShdw blurRad="38100" dist="38100" dir="2700000" algn="tl">
                    <a:srgbClr val="C0C0C0"/>
                  </a:outerShdw>
                </a:effectLst>
                <a:latin typeface="仿宋_GB2312" pitchFamily="49" charset="-122"/>
                <a:ea typeface="仿宋_GB2312" pitchFamily="49" charset="-122"/>
              </a:rPr>
              <a:t>b</a:t>
            </a:r>
            <a:r>
              <a:rPr lang="en-US" altLang="zh-CN" sz="3200" b="1" err="1">
                <a:effectLst>
                  <a:outerShdw blurRad="38100" dist="38100" dir="2700000" algn="tl">
                    <a:srgbClr val="C0C0C0"/>
                  </a:outerShdw>
                </a:effectLst>
                <a:latin typeface="华文中宋"/>
                <a:ea typeface="仿宋_GB2312" pitchFamily="49" charset="-122"/>
              </a:rPr>
              <a:t>ó</a:t>
            </a:r>
            <a:r>
              <a:rPr lang="zh-CN" altLang="en-US" sz="3200" b="1">
                <a:effectLst>
                  <a:outerShdw blurRad="38100" dist="38100" dir="2700000" algn="tl">
                    <a:srgbClr val="C0C0C0"/>
                  </a:outerShdw>
                </a:effectLst>
                <a:latin typeface="仿宋_GB2312" pitchFamily="49" charset="-122"/>
                <a:ea typeface="仿宋_GB2312" pitchFamily="49" charset="-122"/>
              </a:rPr>
              <a:t>）老（老头儿）、卜儿（老妇人）、孤（官员）、徕儿（小厮）。</a:t>
            </a:r>
            <a:r>
              <a:rPr lang="zh-CN" altLang="en-US"/>
              <a:t> </a:t>
            </a:r>
            <a:r>
              <a:rPr lang="zh-CN" altLang="en-US" sz="3200" b="1">
                <a:effectLst>
                  <a:outerShdw blurRad="38100" dist="38100" dir="2700000" algn="tl">
                    <a:srgbClr val="C0C0C0"/>
                  </a:outerShdw>
                </a:effectLst>
                <a:latin typeface="仿宋_GB2312" pitchFamily="49" charset="-122"/>
                <a:ea typeface="仿宋_GB2312" pitchFamily="49" charset="-122"/>
              </a:rPr>
              <a:t>如驾（皇帝）、洁郎（和尚）等。</a:t>
            </a:r>
          </a:p>
        </p:txBody>
      </p:sp>
    </p:spTree>
    <p:extLst>
      <p:ext uri="{BB962C8B-B14F-4D97-AF65-F5344CB8AC3E}">
        <p14:creationId xmlns:p14="http://schemas.microsoft.com/office/powerpoint/2010/main" val="3998429263"/>
      </p:ext>
    </p:extLst>
  </p:cSld>
  <p:clrMapOvr>
    <a:masterClrMapping/>
  </p:clrMapOvr>
  <p:transition spd="med">
    <p:wipe dir="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Text Box 2"/>
          <p:cNvSpPr txBox="1">
            <a:spLocks noChangeArrowheads="1"/>
          </p:cNvSpPr>
          <p:nvPr/>
        </p:nvSpPr>
        <p:spPr bwMode="auto">
          <a:xfrm>
            <a:off x="0" y="990600"/>
            <a:ext cx="9144000" cy="4789488"/>
          </a:xfrm>
          <a:prstGeom prst="rect">
            <a:avLst/>
          </a:prstGeom>
          <a:noFill/>
          <a:ln w="9525">
            <a:noFill/>
            <a:miter lim="800000"/>
          </a:ln>
        </p:spPr>
        <p:txBody>
          <a:bodyPr>
            <a:spAutoFit/>
          </a:bodyPr>
          <a:lstStyle/>
          <a:p>
            <a:pPr>
              <a:defRPr/>
            </a:pPr>
            <a:r>
              <a:rPr lang="zh-CN" altLang="en-US" sz="2800" b="1">
                <a:solidFill>
                  <a:schemeClr val="tx1">
                    <a:lumMod val="95000"/>
                    <a:lumOff val="5000"/>
                  </a:schemeClr>
                </a:solidFill>
                <a:latin typeface="黑体" pitchFamily="49" charset="-122"/>
                <a:ea typeface="黑体" pitchFamily="49" charset="-122"/>
              </a:rPr>
              <a:t>（</a:t>
            </a:r>
            <a:r>
              <a:rPr lang="en-US" altLang="zh-CN" sz="2800" b="1">
                <a:solidFill>
                  <a:schemeClr val="tx1">
                    <a:lumMod val="95000"/>
                    <a:lumOff val="5000"/>
                  </a:schemeClr>
                </a:solidFill>
                <a:latin typeface="黑体" pitchFamily="49" charset="-122"/>
                <a:ea typeface="黑体" pitchFamily="49" charset="-122"/>
              </a:rPr>
              <a:t>5</a:t>
            </a:r>
            <a:r>
              <a:rPr lang="zh-CN" altLang="en-US" sz="2800" b="1">
                <a:solidFill>
                  <a:schemeClr val="tx1">
                    <a:lumMod val="95000"/>
                    <a:lumOff val="5000"/>
                  </a:schemeClr>
                </a:solidFill>
                <a:latin typeface="黑体" pitchFamily="49" charset="-122"/>
                <a:ea typeface="黑体" pitchFamily="49" charset="-122"/>
              </a:rPr>
              <a:t>）剧本的构成：</a:t>
            </a:r>
          </a:p>
          <a:p>
            <a:pPr>
              <a:defRPr/>
            </a:pPr>
            <a:r>
              <a:rPr lang="zh-CN" altLang="en-US" sz="2800" b="1">
                <a:solidFill>
                  <a:schemeClr val="tx1">
                    <a:lumMod val="95000"/>
                    <a:lumOff val="5000"/>
                  </a:schemeClr>
                </a:solidFill>
                <a:latin typeface="仿宋_GB2312" pitchFamily="49" charset="-122"/>
                <a:ea typeface="仿宋_GB2312" pitchFamily="49" charset="-122"/>
              </a:rPr>
              <a:t>    剧本由唱、科、白三部分构成。</a:t>
            </a:r>
          </a:p>
          <a:p>
            <a:pPr>
              <a:defRPr/>
            </a:pPr>
            <a:r>
              <a:rPr lang="zh-CN" altLang="en-US" sz="2800" b="1">
                <a:solidFill>
                  <a:schemeClr val="tx1">
                    <a:lumMod val="95000"/>
                    <a:lumOff val="5000"/>
                  </a:schemeClr>
                </a:solidFill>
                <a:latin typeface="仿宋_GB2312" pitchFamily="49" charset="-122"/>
                <a:ea typeface="仿宋_GB2312" pitchFamily="49" charset="-122"/>
              </a:rPr>
              <a:t>    唱词是按一定的宫调（乐调）、曲牌（曲谱）写成的韵文。元杂剧规定，每一折戏，唱同一宫调的一套曲子，其宫调和每套曲子的先后顺序都有惯例规定。</a:t>
            </a:r>
          </a:p>
          <a:p>
            <a:pPr>
              <a:defRPr/>
            </a:pPr>
            <a:r>
              <a:rPr lang="zh-CN" altLang="en-US" sz="2800" b="1">
                <a:solidFill>
                  <a:schemeClr val="tx1">
                    <a:lumMod val="95000"/>
                    <a:lumOff val="5000"/>
                  </a:schemeClr>
                </a:solidFill>
                <a:latin typeface="仿宋_GB2312" pitchFamily="49" charset="-122"/>
                <a:ea typeface="仿宋_GB2312" pitchFamily="49" charset="-122"/>
              </a:rPr>
              <a:t>    科是戏剧动作的总称。包括舞台的程式、武打和舞蹈。</a:t>
            </a:r>
          </a:p>
          <a:p>
            <a:pPr>
              <a:defRPr/>
            </a:pPr>
            <a:r>
              <a:rPr lang="zh-CN" altLang="en-US" sz="2800" b="1">
                <a:solidFill>
                  <a:schemeClr val="tx1">
                    <a:lumMod val="95000"/>
                    <a:lumOff val="5000"/>
                  </a:schemeClr>
                </a:solidFill>
                <a:latin typeface="仿宋_GB2312" pitchFamily="49" charset="-122"/>
                <a:ea typeface="仿宋_GB2312" pitchFamily="49" charset="-122"/>
              </a:rPr>
              <a:t>    白是</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宾白</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，是剧中人的说白部分。宾白又分以下四种：对白：人物对话；独白：人物自叙；旁白：背过别的人物自叙心理话；带白：唱词中的插话。宾白是元杂剧中重要的有机组成部分。所谓</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曲白相生，方尽剧情之妙</a:t>
            </a:r>
            <a:r>
              <a:rPr lang="zh-CN" altLang="en-US" sz="2800" b="1">
                <a:solidFill>
                  <a:schemeClr val="tx1">
                    <a:lumMod val="95000"/>
                    <a:lumOff val="5000"/>
                  </a:schemeClr>
                </a:solidFill>
                <a:latin typeface="华文中宋" pitchFamily="2" charset="-122"/>
                <a:ea typeface="仿宋_GB2312" pitchFamily="49" charset="-122"/>
              </a:rPr>
              <a:t>”</a:t>
            </a:r>
            <a:r>
              <a:rPr lang="zh-CN" altLang="en-US" sz="2800" b="1">
                <a:solidFill>
                  <a:schemeClr val="tx1">
                    <a:lumMod val="95000"/>
                    <a:lumOff val="5000"/>
                  </a:schemeClr>
                </a:solidFill>
                <a:latin typeface="仿宋_GB2312" pitchFamily="49" charset="-122"/>
                <a:ea typeface="仿宋_GB2312" pitchFamily="49" charset="-122"/>
              </a:rPr>
              <a:t>，正说明这一点。</a:t>
            </a:r>
          </a:p>
        </p:txBody>
      </p:sp>
    </p:spTree>
    <p:extLst>
      <p:ext uri="{BB962C8B-B14F-4D97-AF65-F5344CB8AC3E}">
        <p14:creationId xmlns:p14="http://schemas.microsoft.com/office/powerpoint/2010/main" val="2154978446"/>
      </p:ext>
    </p:extLst>
  </p:cSld>
  <p:clrMapOvr>
    <a:masterClrMapping/>
  </p:clrMapOvr>
  <p:transition spd="med">
    <p:wipe dir="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140</Paragraphs>
  <Slides>31</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31</vt:i4>
      </vt:variant>
    </vt:vector>
  </HeadingPairs>
  <TitlesOfParts>
    <vt:vector baseType="lpstr" size="45">
      <vt:lpstr>Arial</vt:lpstr>
      <vt:lpstr>Calibri</vt:lpstr>
      <vt:lpstr>隶书</vt:lpstr>
      <vt:lpstr>方正舒体</vt:lpstr>
      <vt:lpstr>华文行楷</vt:lpstr>
      <vt:lpstr>Times New Roman</vt:lpstr>
      <vt:lpstr>宋体</vt:lpstr>
      <vt:lpstr>华文新魏</vt:lpstr>
      <vt:lpstr>方正姚体</vt:lpstr>
      <vt:lpstr>黑体</vt:lpstr>
      <vt:lpstr>华文中宋</vt:lpstr>
      <vt:lpstr>仿宋_GB2312</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2021-02-24T19:03:07.008</cp:lastPrinted>
  <dcterms:created xsi:type="dcterms:W3CDTF">2021-02-24T19:03:07Z</dcterms:created>
  <dcterms:modified xsi:type="dcterms:W3CDTF">2021-02-24T11:03:09Z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