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  <p:sldMasterId id="2147483671" r:id="rId4"/>
  </p:sldMasterIdLst>
  <p:notesMasterIdLst>
    <p:notesMasterId r:id="rId17"/>
  </p:notesMasterIdLst>
  <p:sldIdLst>
    <p:sldId id="267" r:id="rId5"/>
    <p:sldId id="268" r:id="rId6"/>
    <p:sldId id="273" r:id="rId7"/>
    <p:sldId id="271" r:id="rId8"/>
    <p:sldId id="347" r:id="rId9"/>
    <p:sldId id="310" r:id="rId10"/>
    <p:sldId id="311" r:id="rId11"/>
    <p:sldId id="369" r:id="rId12"/>
    <p:sldId id="312" r:id="rId13"/>
    <p:sldId id="258" r:id="rId14"/>
    <p:sldId id="274" r:id="rId15"/>
    <p:sldId id="277" r:id="rId16"/>
    <p:sldId id="279" r:id="rId18"/>
    <p:sldId id="275" r:id="rId19"/>
    <p:sldId id="280" r:id="rId20"/>
    <p:sldId id="332" r:id="rId21"/>
    <p:sldId id="295" r:id="rId22"/>
    <p:sldId id="276" r:id="rId23"/>
    <p:sldId id="334" r:id="rId24"/>
    <p:sldId id="386" r:id="rId25"/>
    <p:sldId id="399" r:id="rId26"/>
    <p:sldId id="412" r:id="rId27"/>
    <p:sldId id="370" r:id="rId28"/>
    <p:sldId id="406" r:id="rId29"/>
    <p:sldId id="413" r:id="rId30"/>
    <p:sldId id="264" r:id="rId31"/>
    <p:sldId id="396" r:id="rId32"/>
    <p:sldId id="398" r:id="rId33"/>
    <p:sldId id="389" r:id="rId34"/>
    <p:sldId id="390" r:id="rId3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8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b="0" i="0" kern="1200" cap="none" spc="0" normalizeH="0" baseline="0" noProof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b="0" i="0" kern="1200" cap="none" spc="0" normalizeH="0" baseline="0" noProof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en-US" altLang="zh-CN" sz="1400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b="0" i="0" kern="1200" cap="none" spc="0" normalizeH="0" baseline="0" noProof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b="0" i="0" kern="1200" cap="none" spc="0" normalizeH="0" baseline="0" noProof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en-US" altLang="zh-CN" sz="1400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b="0" i="0" kern="1200" cap="none" spc="0" normalizeH="0" baseline="0" noProof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b="0" i="0" kern="1200" cap="none" spc="0" normalizeH="0" baseline="0" noProof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en-US" altLang="zh-CN" sz="1400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b="0" i="0" kern="1200" cap="none" spc="0" normalizeH="0" baseline="0" noProof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b="0" i="0" kern="1200" cap="none" spc="0" normalizeH="0" baseline="0" noProof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en-US" altLang="zh-CN" sz="1400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b="0" i="0" kern="1200" cap="none" spc="0" normalizeH="0" baseline="0" noProof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b="0" i="0" kern="1200" cap="none" spc="0" normalizeH="0" baseline="0" noProof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en-US" altLang="zh-CN" sz="1400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b="0" i="0" kern="1200" cap="none" spc="0" normalizeH="0" baseline="0" noProof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b="0" i="0" kern="1200" cap="none" spc="0" normalizeH="0" baseline="0" noProof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en-US" altLang="zh-CN" sz="1400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b="0" i="0" kern="1200" cap="none" spc="0" normalizeH="0" baseline="0" noProof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b="0" i="0" kern="1200" cap="none" spc="0" normalizeH="0" baseline="0" noProof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en-US" altLang="zh-CN" sz="1400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b="0" i="0" kern="1200" cap="none" spc="0" normalizeH="0" baseline="0" noProof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b="0" i="0" kern="1200" cap="none" spc="0" normalizeH="0" baseline="0" noProof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en-US" altLang="zh-CN" sz="1400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b="0" i="0" kern="1200" cap="none" spc="0" normalizeH="0" baseline="0" noProof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b="0" i="0" kern="1200" cap="none" spc="0" normalizeH="0" baseline="0" noProof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en-US" altLang="zh-CN" sz="1400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b="0" i="0" kern="1200" cap="none" spc="0" normalizeH="0" baseline="0" noProof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b="0" i="0" kern="1200" cap="none" spc="0" normalizeH="0" baseline="0" noProof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en-US" altLang="zh-CN" sz="1400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b="0" i="0" kern="1200" cap="none" spc="0" normalizeH="0" baseline="0" noProof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b="0" i="0" kern="1200" cap="none" spc="0" normalizeH="0" baseline="0" noProof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en-US" altLang="zh-CN" sz="1400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838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838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0.xml"/><Relationship Id="rId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4" Type="http://schemas.openxmlformats.org/officeDocument/2006/relationships/theme" Target="../theme/theme3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Rectangle 3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pPr lvl="0" algn="r" fontAlgn="base"/>
            <a:fld id="{9A0DB2DC-4C9A-4742-B13C-FB6460FD3503}" type="slidenum">
              <a:rPr lang="en-US" alt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title"/>
          </p:nvPr>
        </p:nvSpPr>
        <p:spPr/>
        <p:txBody>
          <a:bodyPr anchor="ctr"/>
          <a:p/>
        </p:txBody>
      </p:sp>
      <p:sp>
        <p:nvSpPr>
          <p:cNvPr id="5123" name="文本占位符 5122"/>
          <p:cNvSpPr>
            <a:spLocks noGrp="1"/>
          </p:cNvSpPr>
          <p:nvPr>
            <p:ph type="body" idx="1"/>
          </p:nvPr>
        </p:nvSpPr>
        <p:spPr/>
        <p:txBody>
          <a:bodyPr/>
          <a:p/>
        </p:txBody>
      </p:sp>
      <p:pic>
        <p:nvPicPr>
          <p:cNvPr id="5124" name="图片 5123" descr="2fac4c34aeef632f91ef3925"/>
          <p:cNvPicPr>
            <a:picLocks noChangeAspect="1"/>
          </p:cNvPicPr>
          <p:nvPr/>
        </p:nvPicPr>
        <p:blipFill>
          <a:blip r:embed="rId1"/>
          <a:srcRect l="3018" t="1976" r="3397" b="5185"/>
          <a:stretch>
            <a:fillRect/>
          </a:stretch>
        </p:blipFill>
        <p:spPr>
          <a:xfrm>
            <a:off x="-26670" y="28575"/>
            <a:ext cx="12111990" cy="6784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6737" name="Rectangle 2"/>
          <p:cNvSpPr/>
          <p:nvPr/>
        </p:nvSpPr>
        <p:spPr>
          <a:xfrm>
            <a:off x="2854960" y="1160780"/>
            <a:ext cx="8076565" cy="40493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algn="l">
              <a:lnSpc>
                <a:spcPct val="130000"/>
              </a:lnSpc>
              <a:spcBef>
                <a:spcPct val="50000"/>
              </a:spcBef>
            </a:pPr>
            <a:endParaRPr lang="en-US" altLang="zh-CN" sz="3000" b="1">
              <a:solidFill>
                <a:srgbClr val="00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 algn="l"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诗词鉴赏：手法、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形象、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情感、炼字。</a:t>
            </a:r>
            <a:endParaRPr lang="zh-CN" altLang="en-US" sz="28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algn="l">
              <a:lnSpc>
                <a:spcPct val="120000"/>
              </a:lnSpc>
            </a:pP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l">
              <a:lnSpc>
                <a:spcPct val="120000"/>
              </a:lnSpc>
            </a:pP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l">
              <a:lnSpc>
                <a:spcPct val="120000"/>
              </a:lnSpc>
            </a:pP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l">
              <a:lnSpc>
                <a:spcPct val="120000"/>
              </a:lnSpc>
            </a:pPr>
            <a:endParaRPr lang="en-US" altLang="zh-CN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l">
              <a:lnSpc>
                <a:spcPct val="120000"/>
              </a:lnSpc>
            </a:pPr>
            <a:endParaRPr lang="en-US" altLang="zh-CN" sz="24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algn="l"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endParaRPr lang="zh-CN" altLang="en-US" sz="24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6739" name="Text Box 2"/>
          <p:cNvSpPr txBox="1"/>
          <p:nvPr/>
        </p:nvSpPr>
        <p:spPr>
          <a:xfrm>
            <a:off x="2886710" y="2701290"/>
            <a:ext cx="7035800" cy="3200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algn="l"/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本节重点：掌握羁旅行役类作品的</a:t>
            </a: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鉴赏</a:t>
            </a: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方法、掌握主要手法。</a:t>
            </a:r>
            <a:endParaRPr lang="zh-CN" altLang="en-US" sz="32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 algn="l"/>
            <a:endParaRPr lang="zh-CN" altLang="en-US" sz="32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 algn="l"/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（1）寻典型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意象</a:t>
            </a:r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，揣摩具体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情感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 algn="l"/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（2）寻找表达情思的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关键字或句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 algn="l"/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（3）掌握常用的艺术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手法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16741" name="TextBox 3"/>
          <p:cNvSpPr txBox="1"/>
          <p:nvPr/>
        </p:nvSpPr>
        <p:spPr>
          <a:xfrm>
            <a:off x="7544237" y="3650456"/>
            <a:ext cx="309880" cy="10515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>
              <a:lnSpc>
                <a:spcPct val="150000"/>
              </a:lnSpc>
            </a:pPr>
            <a:endParaRPr lang="en-US" altLang="zh-CN" sz="21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ctr">
              <a:lnSpc>
                <a:spcPct val="150000"/>
              </a:lnSpc>
            </a:pPr>
            <a:endParaRPr lang="zh-CN" altLang="en-US" sz="21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48" name="WordArt 30"/>
          <p:cNvSpPr>
            <a:spLocks noTextEdit="1"/>
          </p:cNvSpPr>
          <p:nvPr/>
        </p:nvSpPr>
        <p:spPr>
          <a:xfrm>
            <a:off x="4634230" y="358775"/>
            <a:ext cx="3540760" cy="943610"/>
          </a:xfrm>
          <a:prstGeom prst="rect">
            <a:avLst/>
          </a:prstGeom>
          <a:noFill/>
        </p:spPr>
        <p:txBody>
          <a:bodyPr wrap="none" fromWordArt="1">
            <a:prstTxWarp prst="textPlain">
              <a:avLst>
                <a:gd name="adj" fmla="val 53115"/>
              </a:avLst>
            </a:prstTxWarp>
            <a:norm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运用拓展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6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6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7" grpId="0"/>
      <p:bldP spid="1167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77540" y="867728"/>
            <a:ext cx="6991350" cy="41097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700" b="1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</a:t>
            </a:r>
            <a:endParaRPr lang="en-US" altLang="zh-CN" sz="27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altLang="zh-CN" sz="2700" b="1">
                <a:latin typeface="宋体" panose="02010600030101010101" pitchFamily="2" charset="-122"/>
                <a:ea typeface="宋体" panose="02010600030101010101" pitchFamily="2" charset="-122"/>
              </a:rPr>
              <a:t>           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一剪梅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·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舟过吴江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100" b="1">
                <a:latin typeface="宋体" panose="02010600030101010101" pitchFamily="2" charset="-122"/>
                <a:ea typeface="宋体" panose="02010600030101010101" pitchFamily="2" charset="-122"/>
              </a:rPr>
              <a:t>宋 蒋捷</a:t>
            </a:r>
            <a:endParaRPr lang="zh-CN" altLang="en-US" sz="21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一片春愁待酒浇。江上舟摇，楼上帘招。秋娘渡与泰娘桥。风又飘飘，雨又萧萧。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    何日归家洗客袍。银字笙调，心字香烧。流光容易把人抛，红了樱桃，绿了芭蕉。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</a:pPr>
            <a:r>
              <a:rPr lang="zh-CN" altLang="en-US" sz="15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15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词中的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“春愁”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指的是词人的</a:t>
            </a:r>
            <a:r>
              <a:rPr lang="zh-CN" altLang="en-US" sz="2400" b="1" u="sng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愁绪？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90010" y="4384358"/>
            <a:ext cx="5566410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客居思归(意思符合即可)</a:t>
            </a:r>
            <a:endParaRPr lang="en-US" altLang="zh-CN" sz="3000"/>
          </a:p>
        </p:txBody>
      </p:sp>
      <p:sp>
        <p:nvSpPr>
          <p:cNvPr id="117763" name="Rectangle 4"/>
          <p:cNvSpPr/>
          <p:nvPr/>
        </p:nvSpPr>
        <p:spPr>
          <a:xfrm>
            <a:off x="2146935" y="412115"/>
            <a:ext cx="1331913" cy="1106488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lvl="0" algn="ctr"/>
            <a:r>
              <a:rPr lang="zh-CN" altLang="en-US" sz="8000" b="1" dirty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例</a:t>
            </a:r>
            <a:endParaRPr lang="zh-CN" altLang="en-US" sz="8000" b="1" dirty="0">
              <a:solidFill>
                <a:schemeClr val="accent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437890" y="397510"/>
            <a:ext cx="7457440" cy="5791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altLang="zh-CN" sz="2700">
                <a:latin typeface="楷体" panose="02010609060101010101" charset="-122"/>
                <a:ea typeface="楷体" panose="02010609060101010101" charset="-122"/>
              </a:rPr>
              <a:t>          </a:t>
            </a:r>
            <a:r>
              <a:rPr lang="zh-CN" altLang="en-US" sz="2700" b="1">
                <a:latin typeface="黑体" panose="02010609060101010101" pitchFamily="2" charset="-122"/>
                <a:ea typeface="黑体" panose="02010609060101010101" pitchFamily="2" charset="-122"/>
              </a:rPr>
              <a:t>邯郸冬至夜思家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白居易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邯郸驿里逢冬至，抱膝灯前影伴身。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   想得家中夜深坐，还应说着远行人。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7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700">
                <a:latin typeface="楷体" panose="02010609060101010101" charset="-122"/>
                <a:ea typeface="楷体" panose="02010609060101010101" charset="-122"/>
              </a:rPr>
              <a:t>            </a:t>
            </a:r>
            <a:r>
              <a:rPr lang="zh-CN" altLang="en-US" sz="27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南乡子    </a:t>
            </a:r>
            <a:r>
              <a:rPr lang="zh-CN" altLang="en-US" sz="2000" b="1">
                <a:sym typeface="+mn-ea"/>
              </a:rPr>
              <a:t>唐·李王旬</a:t>
            </a:r>
            <a:endParaRPr lang="zh-CN" altLang="en-US" sz="2000" b="1">
              <a:sym typeface="+mn-ea"/>
            </a:endParaRPr>
          </a:p>
          <a:p>
            <a:endParaRPr lang="zh-CN" altLang="en-US" sz="900" b="1">
              <a:sym typeface="+mn-ea"/>
            </a:endParaRPr>
          </a:p>
          <a:p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sym typeface="+mn-ea"/>
              </a:rPr>
              <a:t>烟漠漠，雨凄凄，岸花零落鹧鸪啼。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sym typeface="+mn-ea"/>
              </a:rPr>
              <a:t>   远客扁舟临野渡，思乡处，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sym typeface="+mn-ea"/>
              </a:rPr>
              <a:t>   潮退水平春色暮。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>
                <a:sym typeface="+mn-ea"/>
              </a:rPr>
              <a:t> </a:t>
            </a:r>
            <a:endParaRPr lang="zh-CN" altLang="en-US" sz="2800" b="1">
              <a:sym typeface="+mn-ea"/>
            </a:endParaRPr>
          </a:p>
          <a:p>
            <a:endParaRPr lang="zh-CN" altLang="en-US" sz="2700"/>
          </a:p>
          <a:p>
            <a:endParaRPr lang="zh-CN" altLang="en-US" sz="2700"/>
          </a:p>
          <a:p>
            <a:endParaRPr lang="zh-CN" altLang="en-US" sz="27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02280" y="4610735"/>
            <a:ext cx="7475220" cy="6762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问：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这两首作品在手法上有什么不同？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727575" y="594995"/>
            <a:ext cx="2588260" cy="10972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600" b="1" spc="50" noProof="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sym typeface="+mn-ea"/>
              </a:rPr>
              <a:t>编题</a:t>
            </a:r>
            <a:endParaRPr lang="zh-CN" altLang="en-US" sz="6600" b="1" spc="50" noProof="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50260" y="2082800"/>
            <a:ext cx="7016115" cy="29565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请根据所学的诗词编题，要求说出情感或手法。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lvl="0" algn="l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自编自答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lvl="0" algn="l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、自编他答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lvl="0" algn="l"/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046210" y="98425"/>
            <a:ext cx="1372870" cy="3383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/>
            <a:r>
              <a:rPr lang="zh-CN" altLang="en-US" sz="5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变式训练</a:t>
            </a:r>
            <a:endParaRPr lang="zh-CN" altLang="en-US" sz="5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10790" y="1699895"/>
            <a:ext cx="6603365" cy="1005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60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寻意象</a:t>
            </a:r>
            <a:r>
              <a:rPr lang="en-US" altLang="zh-CN" sz="60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——</a:t>
            </a:r>
            <a:r>
              <a:rPr lang="zh-CN" altLang="en-US" sz="60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品情感</a:t>
            </a:r>
            <a:endParaRPr lang="zh-CN" altLang="en-US" sz="60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04845" y="3033395"/>
            <a:ext cx="6036310" cy="7620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基础级         </a:t>
            </a:r>
            <a:r>
              <a:rPr lang="en-US" altLang="zh-CN" sz="4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10</a:t>
            </a:r>
            <a:r>
              <a:rPr lang="zh-CN" altLang="en-US" sz="4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分</a:t>
            </a:r>
            <a:endParaRPr lang="zh-CN" altLang="en-US" sz="44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71755" y="-20320"/>
            <a:ext cx="12334875" cy="6899275"/>
          </a:xfrm>
          <a:solidFill>
            <a:schemeClr val="accent1">
              <a:alpha val="35000"/>
            </a:schemeClr>
          </a:solidFill>
        </p:spPr>
        <p:txBody>
          <a:bodyPr/>
          <a:p>
            <a:endParaRPr lang="zh-CN" altLang="en-US" sz="28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120837" name="Rectangle 8"/>
          <p:cNvSpPr/>
          <p:nvPr/>
        </p:nvSpPr>
        <p:spPr>
          <a:xfrm>
            <a:off x="227330" y="657860"/>
            <a:ext cx="5706110" cy="94488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p>
            <a:pPr lvl="0" algn="l"/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故园眇何处？ 归思方悠哉。</a:t>
            </a:r>
            <a:endParaRPr lang="zh-CN" altLang="en-US" sz="28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lvl="0" algn="l"/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淮南秋雨夜， 高斋闻雁来。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0838" name="Text Box 9"/>
          <p:cNvSpPr txBox="1"/>
          <p:nvPr/>
        </p:nvSpPr>
        <p:spPr>
          <a:xfrm>
            <a:off x="227330" y="1762760"/>
            <a:ext cx="5706110" cy="51816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白云一片去悠悠，青枫浦上不胜愁 </a:t>
            </a:r>
            <a:endParaRPr lang="zh-CN" altLang="en-US" sz="28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0845" name="Text Box 17"/>
          <p:cNvSpPr txBox="1"/>
          <p:nvPr/>
        </p:nvSpPr>
        <p:spPr>
          <a:xfrm>
            <a:off x="226695" y="3252470"/>
            <a:ext cx="5706110" cy="51816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 algn="l"/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梧桐更兼细雨，到黄昏，点点滴滴。</a:t>
            </a:r>
            <a:endParaRPr lang="zh-CN" altLang="en-US" sz="28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" name="Text Box 17"/>
          <p:cNvSpPr txBox="1"/>
          <p:nvPr/>
        </p:nvSpPr>
        <p:spPr>
          <a:xfrm>
            <a:off x="227330" y="2583180"/>
            <a:ext cx="5705475" cy="51816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 algn="l"/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昔我往矣，杨柳依依。</a:t>
            </a:r>
            <a:endParaRPr lang="zh-CN" altLang="en-US" sz="28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" name="Text Box 17"/>
          <p:cNvSpPr txBox="1"/>
          <p:nvPr/>
        </p:nvSpPr>
        <p:spPr>
          <a:xfrm>
            <a:off x="227330" y="3980180"/>
            <a:ext cx="5705475" cy="51816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 algn="l"/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飘飘何所似，天地一沙鸥。</a:t>
            </a:r>
            <a:endParaRPr lang="zh-CN" altLang="en-US" sz="28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" name="Text Box 17"/>
          <p:cNvSpPr txBox="1"/>
          <p:nvPr/>
        </p:nvSpPr>
        <p:spPr>
          <a:xfrm>
            <a:off x="227330" y="4673600"/>
            <a:ext cx="5756910" cy="51816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 algn="l"/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今夜明月人尽望，不知秋思落谁家</a:t>
            </a:r>
            <a:endParaRPr lang="zh-CN" altLang="en-US" sz="28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0836" name="Rectangle 7"/>
          <p:cNvSpPr/>
          <p:nvPr/>
        </p:nvSpPr>
        <p:spPr>
          <a:xfrm>
            <a:off x="7134860" y="645160"/>
            <a:ext cx="1155065" cy="51816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p>
            <a:pPr lvl="0" algn="l"/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思乡 </a:t>
            </a:r>
            <a:endParaRPr lang="zh-CN" altLang="en-US" sz="28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" name="Rectangle 7"/>
          <p:cNvSpPr/>
          <p:nvPr/>
        </p:nvSpPr>
        <p:spPr>
          <a:xfrm>
            <a:off x="7230428" y="4213701"/>
            <a:ext cx="1077595" cy="51816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>
            <a:spAutoFit/>
          </a:bodyPr>
          <a:p>
            <a:pPr lvl="0" algn="l"/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孤独 </a:t>
            </a:r>
            <a:endParaRPr lang="zh-CN" altLang="en-US" sz="28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" name="Rectangle 7"/>
          <p:cNvSpPr/>
          <p:nvPr/>
        </p:nvSpPr>
        <p:spPr>
          <a:xfrm>
            <a:off x="7219315" y="1762760"/>
            <a:ext cx="1089025" cy="51816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p>
            <a:pPr lvl="0" algn="l"/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惜别</a:t>
            </a:r>
            <a:endParaRPr lang="zh-CN" altLang="en-US" sz="28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3" name="Rectangle 7"/>
          <p:cNvSpPr/>
          <p:nvPr/>
        </p:nvSpPr>
        <p:spPr>
          <a:xfrm>
            <a:off x="7268210" y="3229610"/>
            <a:ext cx="1076960" cy="51816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p>
            <a:pPr lvl="0" algn="l"/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漂泊 </a:t>
            </a:r>
            <a:endParaRPr lang="zh-CN" altLang="en-US" sz="28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" name="Rectangle 7"/>
          <p:cNvSpPr/>
          <p:nvPr/>
        </p:nvSpPr>
        <p:spPr>
          <a:xfrm>
            <a:off x="7267258" y="2431256"/>
            <a:ext cx="1077595" cy="51816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>
            <a:spAutoFit/>
          </a:bodyPr>
          <a:p>
            <a:pPr lvl="0" algn="l"/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凄凉 </a:t>
            </a:r>
            <a:endParaRPr lang="zh-CN" altLang="en-US" sz="28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7330" y="657860"/>
            <a:ext cx="9359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故园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35355" y="1085215"/>
            <a:ext cx="9359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秋雨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2001520" y="2583180"/>
            <a:ext cx="109855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杨柳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flipH="1">
            <a:off x="226060" y="1762760"/>
            <a:ext cx="156400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白云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616325" y="1085215"/>
            <a:ext cx="9232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雁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448685" y="3980180"/>
            <a:ext cx="109093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沙鸥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5355" y="4673600"/>
            <a:ext cx="9359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明月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27330" y="3252470"/>
            <a:ext cx="102425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梧桐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647825" y="3252470"/>
            <a:ext cx="114808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细雨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6" grpId="0"/>
      <p:bldP spid="15" grpId="0"/>
      <p:bldP spid="9" grpId="0"/>
      <p:bldP spid="19" grpId="0"/>
      <p:bldP spid="20" grpId="0"/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/>
              <a:t>意象联句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1200" y="1600200"/>
            <a:ext cx="9067165" cy="4526280"/>
          </a:xfrm>
        </p:spPr>
        <p:txBody>
          <a:bodyPr/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/>
              <a:t>        </a:t>
            </a:r>
            <a:r>
              <a:rPr lang="zh-CN" altLang="en-US" sz="3600" b="1" u="heavy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</a:rPr>
              <a:t>西楼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望</a:t>
            </a:r>
            <a:r>
              <a:rPr lang="zh-CN" altLang="en-US" sz="3600" b="1" u="heavy"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</a:rPr>
              <a:t>月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人不圆，凄</a:t>
            </a:r>
            <a:r>
              <a:rPr lang="zh-CN" altLang="en-US" sz="3600" b="1" u="heavy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</a:rPr>
              <a:t>风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苦</a:t>
            </a:r>
            <a:r>
              <a:rPr lang="zh-CN" altLang="en-US" sz="3600" b="1" u="heavy"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</a:rPr>
              <a:t>雨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看孤</a:t>
            </a:r>
            <a:r>
              <a:rPr lang="zh-CN" altLang="en-US" sz="3600" b="1" u="heavy"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</a:rPr>
              <a:t>雁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 u="heavy"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</a:rPr>
              <a:t>杨柳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依依送</a:t>
            </a:r>
            <a:r>
              <a:rPr lang="zh-CN" altLang="en-US" sz="3600" b="1" u="heavy"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</a:rPr>
              <a:t>客船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600" b="1" u="heavy"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</a:rPr>
              <a:t>杜鹃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声声啼</a:t>
            </a:r>
            <a:r>
              <a:rPr lang="zh-CN" altLang="en-US" sz="3600" b="1" u="heavy"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</a:rPr>
              <a:t>故园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 u="heavy"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</a:rPr>
              <a:t>晚钟落日古驿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边，</a:t>
            </a:r>
            <a:r>
              <a:rPr lang="zh-CN" altLang="en-US" sz="3600" b="1" u="heavy"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</a:rPr>
              <a:t>鹧鸪茅店天涯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远。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 u="heavy"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</a:rPr>
              <a:t>浮萍飞蓬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命相连，</a:t>
            </a:r>
            <a:r>
              <a:rPr lang="zh-CN" altLang="en-US" sz="3600" b="1" u="heavy"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</a:rPr>
              <a:t>沙鸥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空宿</a:t>
            </a:r>
            <a:r>
              <a:rPr lang="zh-CN" altLang="en-US" sz="3600" b="1" u="heavy"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</a:rPr>
              <a:t>白云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间。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 u="heavy"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</a:rPr>
              <a:t>油灯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已尽写</a:t>
            </a:r>
            <a:r>
              <a:rPr lang="zh-CN" altLang="en-US" sz="3600" b="1" u="heavy"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</a:rPr>
              <a:t>家书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600" b="1" u="heavy"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</a:rPr>
              <a:t>羁旅愁思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说不完。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046210" y="98425"/>
            <a:ext cx="1372870" cy="3383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/>
            <a:r>
              <a:rPr lang="zh-CN" altLang="en-US" sz="5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变式训练</a:t>
            </a:r>
            <a:endParaRPr lang="zh-CN" altLang="en-US" sz="5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10790" y="1699895"/>
            <a:ext cx="6603365" cy="1005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60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品诗句</a:t>
            </a:r>
            <a:r>
              <a:rPr lang="en-US" altLang="zh-CN" sz="60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——</a:t>
            </a:r>
            <a:r>
              <a:rPr lang="zh-CN" altLang="en-US" sz="60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找手法</a:t>
            </a:r>
            <a:endParaRPr lang="zh-CN" altLang="en-US" sz="60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04845" y="3033395"/>
            <a:ext cx="6036310" cy="7620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提升级</a:t>
            </a:r>
            <a:r>
              <a:rPr lang="zh-CN" altLang="en-US" sz="4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         </a:t>
            </a:r>
            <a:r>
              <a:rPr lang="en-US" altLang="zh-CN" sz="4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15</a:t>
            </a:r>
            <a:r>
              <a:rPr lang="zh-CN" altLang="en-US" sz="4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分</a:t>
            </a:r>
            <a:endParaRPr lang="zh-CN" altLang="en-US" sz="44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85140" y="571500"/>
            <a:ext cx="5469890" cy="3350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1100"/>
              </a:spcAft>
            </a:pPr>
            <a:r>
              <a:rPr lang="en-US" altLang="zh-CN"/>
              <a:t>          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十五夜望月寄杜郎中 </a:t>
            </a:r>
            <a:r>
              <a:rPr lang="zh-CN" altLang="en-US">
                <a:sym typeface="+mn-ea"/>
              </a:rPr>
              <a:t> 王建  </a:t>
            </a:r>
            <a:endParaRPr lang="zh-CN" altLang="en-US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100"/>
              </a:spcAft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     中庭地白树栖鸦，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100"/>
              </a:spcAft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     冷露无声湿桂花。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100"/>
              </a:spcAft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     今夜月明人尽望，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100"/>
              </a:spcAft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     不知秋思落谁家？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100"/>
              </a:spcAft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49515" y="848360"/>
            <a:ext cx="4257040" cy="4074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spcBef>
                <a:spcPts val="1000"/>
              </a:spcBef>
              <a:spcAft>
                <a:spcPts val="1000"/>
              </a:spcAft>
            </a:pPr>
            <a:r>
              <a:rPr lang="en-US" altLang="zh-CN"/>
              <a:t>         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八声甘州</a:t>
            </a:r>
            <a:r>
              <a:rPr lang="zh-CN" altLang="en-US" sz="1800"/>
              <a:t>（节选）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/>
              <a:t>      柳永</a:t>
            </a:r>
            <a:endParaRPr lang="zh-CN" altLang="en-US"/>
          </a:p>
          <a:p>
            <a:pPr fontAlgn="auto">
              <a:spcBef>
                <a:spcPts val="1000"/>
              </a:spcBef>
              <a:spcAft>
                <a:spcPts val="1000"/>
              </a:spcAft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不忍登高临远，望故乡渺邈，归思难收。</a:t>
            </a:r>
            <a:r>
              <a:rPr lang="en-US" altLang="zh-CN" sz="3200" b="1"/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叹年来踪迹，何事苦淹留。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spcBef>
                <a:spcPts val="1000"/>
              </a:spcBef>
              <a:spcAft>
                <a:spcPts val="1000"/>
              </a:spcAft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想佳人妆楼颙（yóng）望，误几回天际识归舟。争知我、倚阑干处，正恁凝愁。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13020" y="3097530"/>
            <a:ext cx="2161540" cy="94869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vert="horz" wrap="square" rtlCol="0" anchor="t">
            <a:spAutoFit/>
          </a:bodyPr>
          <a:p>
            <a:r>
              <a:rPr lang="en-US" altLang="zh-CN" sz="2800" b="1">
                <a:solidFill>
                  <a:schemeClr val="tx1"/>
                </a:solidFill>
              </a:rPr>
              <a:t>      </a:t>
            </a:r>
            <a:r>
              <a:rPr lang="zh-CN" altLang="en-US" sz="2800" b="1">
                <a:solidFill>
                  <a:schemeClr val="tx1"/>
                </a:solidFill>
              </a:rPr>
              <a:t>对写</a:t>
            </a:r>
            <a:endParaRPr lang="zh-CN" altLang="en-US" sz="2800" b="1">
              <a:solidFill>
                <a:schemeClr val="tx1"/>
              </a:solidFill>
            </a:endParaRPr>
          </a:p>
          <a:p>
            <a:r>
              <a:rPr lang="zh-CN" altLang="en-US" sz="2800" b="1">
                <a:solidFill>
                  <a:schemeClr val="tx1"/>
                </a:solidFill>
              </a:rPr>
              <a:t>（侧面落笔）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78865" y="3921760"/>
            <a:ext cx="3628390" cy="2844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spcAft>
                <a:spcPts val="1000"/>
              </a:spcAft>
            </a:pPr>
            <a:r>
              <a:rPr lang="en-US" altLang="zh-CN"/>
              <a:t>        </a:t>
            </a:r>
            <a:r>
              <a:rPr lang="en-US" altLang="zh-CN" sz="3200" b="1"/>
              <a:t>   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除夜作</a:t>
            </a:r>
            <a:r>
              <a:rPr lang="en-US" altLang="zh-CN" sz="3200" b="1"/>
              <a:t>      </a:t>
            </a:r>
            <a:r>
              <a:rPr lang="zh-CN" altLang="en-US"/>
              <a:t>高适</a:t>
            </a:r>
            <a:endParaRPr lang="zh-CN" altLang="en-US"/>
          </a:p>
          <a:p>
            <a:r>
              <a:rPr lang="zh-CN" altLang="en-US"/>
              <a:t>　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旅馆寒灯独不眠，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 客心何事转凄然？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 故乡今夜思千里，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 霜鬓明朝又一年!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604" name="Line 28"/>
          <p:cNvSpPr/>
          <p:nvPr/>
        </p:nvSpPr>
        <p:spPr>
          <a:xfrm>
            <a:off x="3501390" y="2598420"/>
            <a:ext cx="1784985" cy="573405"/>
          </a:xfrm>
          <a:prstGeom prst="line">
            <a:avLst/>
          </a:prstGeom>
          <a:ln w="69850" cap="flat" cmpd="sng">
            <a:solidFill>
              <a:srgbClr val="00B050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 anchor="t"/>
          <a:p>
            <a:pPr lvl="0"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Line 22"/>
          <p:cNvSpPr/>
          <p:nvPr/>
        </p:nvSpPr>
        <p:spPr>
          <a:xfrm flipV="1">
            <a:off x="3501390" y="4043045"/>
            <a:ext cx="2086610" cy="1673860"/>
          </a:xfrm>
          <a:prstGeom prst="line">
            <a:avLst/>
          </a:prstGeom>
          <a:ln w="69850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 anchor="t"/>
          <a:p>
            <a:pPr lvl="0"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Line 22"/>
          <p:cNvSpPr/>
          <p:nvPr/>
        </p:nvSpPr>
        <p:spPr>
          <a:xfrm flipH="1">
            <a:off x="6796405" y="3564255"/>
            <a:ext cx="2519045" cy="205105"/>
          </a:xfrm>
          <a:prstGeom prst="line">
            <a:avLst/>
          </a:prstGeom>
          <a:ln w="69850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 anchor="t"/>
          <a:p>
            <a:pPr lvl="0"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4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bldLvl="0" animBg="1"/>
      <p:bldP spid="7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046210" y="98425"/>
            <a:ext cx="1372870" cy="3383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/>
            <a:r>
              <a:rPr lang="zh-CN" altLang="en-US" sz="5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变式训练</a:t>
            </a:r>
            <a:endParaRPr lang="zh-CN" altLang="en-US" sz="5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10790" y="1699895"/>
            <a:ext cx="6603365" cy="1005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60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         </a:t>
            </a:r>
            <a:r>
              <a:rPr lang="zh-CN" altLang="en-US" sz="60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学以致用</a:t>
            </a:r>
            <a:endParaRPr lang="zh-CN" altLang="en-US" sz="60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04845" y="3033395"/>
            <a:ext cx="6036310" cy="7620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能力级</a:t>
            </a:r>
            <a:r>
              <a:rPr lang="zh-CN" altLang="en-US" sz="4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         </a:t>
            </a:r>
            <a:r>
              <a:rPr lang="en-US" altLang="zh-CN" sz="4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20</a:t>
            </a:r>
            <a:r>
              <a:rPr lang="zh-CN" altLang="en-US" sz="4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分</a:t>
            </a:r>
            <a:endParaRPr lang="zh-CN" altLang="en-US" sz="44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标题 24577"/>
          <p:cNvSpPr>
            <a:spLocks noGrp="1"/>
          </p:cNvSpPr>
          <p:nvPr>
            <p:ph type="title"/>
          </p:nvPr>
        </p:nvSpPr>
        <p:spPr>
          <a:xfrm>
            <a:off x="2310289" y="1503045"/>
            <a:ext cx="8080534" cy="2399348"/>
          </a:xfrm>
        </p:spPr>
        <p:txBody>
          <a:bodyPr anchor="ctr"/>
          <a:p>
            <a:r>
              <a:rPr lang="zh-CN" altLang="en-US" sz="6000" b="1" dirty="0">
                <a:solidFill>
                  <a:srgbClr val="43245A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苏幕遮</a:t>
            </a:r>
            <a:br>
              <a:rPr lang="zh-CN" altLang="en-US" sz="6000" b="1" dirty="0">
                <a:solidFill>
                  <a:srgbClr val="43245A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</a:br>
            <a:r>
              <a:rPr lang="zh-CN" altLang="en-US" b="1" dirty="0">
                <a:solidFill>
                  <a:srgbClr val="43245A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                                 </a:t>
            </a:r>
            <a:r>
              <a:rPr lang="zh-CN" altLang="en-US" sz="4050" b="1" dirty="0">
                <a:solidFill>
                  <a:srgbClr val="43245A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x-none" sz="4050" b="1" dirty="0">
                <a:solidFill>
                  <a:srgbClr val="43245A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(</a:t>
            </a:r>
            <a:r>
              <a:rPr lang="zh-CN" altLang="en-US" sz="4050" b="1" dirty="0">
                <a:solidFill>
                  <a:srgbClr val="43245A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北宋</a:t>
            </a:r>
            <a:r>
              <a:rPr lang="en-US" altLang="x-none" sz="4050" b="1" dirty="0">
                <a:solidFill>
                  <a:srgbClr val="43245A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)</a:t>
            </a:r>
            <a:r>
              <a:rPr lang="zh-CN" altLang="en-US" sz="4050" b="1" dirty="0">
                <a:solidFill>
                  <a:srgbClr val="43245A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周邦彦</a:t>
            </a:r>
            <a:br>
              <a:rPr lang="zh-CN" altLang="en-US" sz="2400" b="1" dirty="0">
                <a:solidFill>
                  <a:srgbClr val="43245A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</a:br>
            <a:br>
              <a:rPr lang="zh-CN" altLang="en-US" sz="2400" dirty="0">
                <a:solidFill>
                  <a:srgbClr val="43245A"/>
                </a:solidFill>
              </a:rPr>
            </a:br>
            <a:endParaRPr lang="zh-CN" altLang="en-US" dirty="0"/>
          </a:p>
        </p:txBody>
      </p:sp>
      <p:sp>
        <p:nvSpPr>
          <p:cNvPr id="24579" name="文本占位符 24578"/>
          <p:cNvSpPr>
            <a:spLocks noGrp="1"/>
          </p:cNvSpPr>
          <p:nvPr>
            <p:ph type="body" idx="1"/>
          </p:nvPr>
        </p:nvSpPr>
        <p:spPr>
          <a:xfrm>
            <a:off x="4421981" y="2619375"/>
            <a:ext cx="5245894" cy="2938463"/>
          </a:xfrm>
        </p:spPr>
        <p:txBody>
          <a:bodyPr/>
          <a:p>
            <a:pPr marL="1905" indent="-344805">
              <a:buNone/>
            </a:pPr>
            <a:endParaRPr lang="zh-CN" altLang="en-US" dirty="0"/>
          </a:p>
          <a:p>
            <a:pPr marL="1905" indent="-344805">
              <a:buNone/>
            </a:pP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75" y="3423285"/>
            <a:ext cx="12195175" cy="33877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973128" y="5150168"/>
            <a:ext cx="309880" cy="11887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lvl="0" algn="l"/>
            <a:endParaRPr lang="zh-CN" altLang="en-US" sz="3600" b="1" dirty="0">
              <a:solidFill>
                <a:schemeClr val="tx2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endParaRPr lang="zh-CN" altLang="en-US" sz="3600" b="1" dirty="0">
              <a:solidFill>
                <a:schemeClr val="tx2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5255" y="-200025"/>
            <a:ext cx="10972800" cy="1265555"/>
          </a:xfrm>
        </p:spPr>
        <p:txBody>
          <a:bodyPr/>
          <a:p>
            <a:r>
              <a:rPr lang="zh-CN" altLang="en-US">
                <a:sym typeface="+mn-ea"/>
              </a:rPr>
              <a:t>月夜       杜甫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7810" y="210820"/>
            <a:ext cx="11958955" cy="6758305"/>
          </a:xfrm>
        </p:spPr>
        <p:txBody>
          <a:bodyPr/>
          <a:p>
            <a:pPr marL="0" indent="0">
              <a:lnSpc>
                <a:spcPct val="100000"/>
              </a:lnSpc>
              <a:buNone/>
            </a:pPr>
            <a:endParaRPr lang="zh-CN" altLang="en-US"/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2400"/>
              <a:t>                           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今夜鄜州月，闺中只独看。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           遥怜小儿女，未解忆长安。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           香雾云鬟湿，清辉玉臂寒。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           何时倚虚幌，双照泪痕干！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800"/>
              <a:t>【注解】：此诗写于杜甫被叛军俘虏，送到沦陷后的长安，他望月思家，写下了这首名作。</a:t>
            </a:r>
            <a:endParaRPr lang="zh-CN" altLang="en-US" sz="2800"/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2800"/>
              <a:t>１、鄜[Fū]州：现陕西省富县。２、云鬟：妇女的鬓发。３、清辉：指月光。４、虚幌：薄而透明的帷帐。５、双照：月光照着诗人和妻子。</a:t>
            </a:r>
            <a:endParaRPr lang="zh-CN" altLang="en-US" sz="2800"/>
          </a:p>
          <a:p>
            <a:pPr marL="0" indent="0" algn="l" fontAlgn="auto">
              <a:lnSpc>
                <a:spcPct val="100000"/>
              </a:lnSpc>
              <a:buNone/>
            </a:pPr>
            <a:endParaRPr lang="zh-CN" altLang="en-US" sz="2800"/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2800"/>
              <a:t>问：（</a:t>
            </a:r>
            <a:r>
              <a:rPr lang="en-US" altLang="zh-CN" sz="2800"/>
              <a:t>1</a:t>
            </a:r>
            <a:r>
              <a:rPr lang="zh-CN" altLang="en-US" sz="2800"/>
              <a:t>）赏析诗中</a:t>
            </a:r>
            <a:r>
              <a:rPr lang="en-US" altLang="zh-CN" sz="2800"/>
              <a:t>“</a:t>
            </a:r>
            <a:r>
              <a:rPr lang="zh-CN" altLang="en-US" sz="2800"/>
              <a:t>月亮</a:t>
            </a:r>
            <a:r>
              <a:rPr lang="en-US" altLang="zh-CN" sz="2800"/>
              <a:t>”</a:t>
            </a:r>
            <a:r>
              <a:rPr lang="zh-CN" altLang="en-US" sz="2800"/>
              <a:t>这一意象？</a:t>
            </a:r>
            <a:endParaRPr lang="zh-CN" altLang="en-US" sz="2800"/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2800"/>
              <a:t>       （</a:t>
            </a:r>
            <a:r>
              <a:rPr lang="en-US" altLang="zh-CN" sz="2800"/>
              <a:t>2</a:t>
            </a:r>
            <a:r>
              <a:rPr lang="zh-CN" altLang="en-US" sz="2800"/>
              <a:t>） 这首诗主要运用了什么手法？请简析</a:t>
            </a:r>
            <a:endParaRPr lang="zh-CN" altLang="en-US" sz="2800"/>
          </a:p>
          <a:p>
            <a:pPr marL="0" indent="0" algn="l" fontAlgn="auto">
              <a:lnSpc>
                <a:spcPct val="100000"/>
              </a:lnSpc>
              <a:buNone/>
            </a:pPr>
            <a:endParaRPr lang="zh-CN" altLang="en-US" sz="2800"/>
          </a:p>
          <a:p>
            <a:pPr marL="0" indent="0" algn="l" fontAlgn="auto">
              <a:lnSpc>
                <a:spcPct val="100000"/>
              </a:lnSpc>
              <a:buNone/>
            </a:pPr>
            <a:endParaRPr lang="zh-CN" altLang="en-US" sz="2400"/>
          </a:p>
          <a:p>
            <a:pPr marL="0" indent="0" algn="l" fontAlgn="auto">
              <a:lnSpc>
                <a:spcPct val="100000"/>
              </a:lnSpc>
              <a:buNone/>
            </a:pPr>
            <a:endParaRPr lang="zh-CN" altLang="en-US" sz="24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407035"/>
            <a:ext cx="10972800" cy="5719445"/>
          </a:xfrm>
        </p:spPr>
        <p:txBody>
          <a:bodyPr/>
          <a:p>
            <a:r>
              <a:rPr lang="zh-CN" altLang="en-US" sz="4000"/>
              <a:t>答案一：月亮是团圆的象征，是思乡思亲情感的寄托。杜甫在诗中描绘了一幅月圆人不圆的画面。借</a:t>
            </a:r>
            <a:r>
              <a:rPr lang="en-US" altLang="zh-CN" sz="4000"/>
              <a:t>“</a:t>
            </a:r>
            <a:r>
              <a:rPr lang="zh-CN" altLang="en-US" sz="4000"/>
              <a:t>月亮</a:t>
            </a:r>
            <a:r>
              <a:rPr lang="en-US" altLang="zh-CN" sz="4000"/>
              <a:t>”</a:t>
            </a:r>
            <a:r>
              <a:rPr lang="zh-CN" altLang="en-US" sz="4000"/>
              <a:t>这一意象有以下作用：</a:t>
            </a:r>
            <a:endParaRPr lang="zh-CN" altLang="en-US" sz="4000"/>
          </a:p>
          <a:p>
            <a:pPr marL="0" indent="0">
              <a:buNone/>
            </a:pPr>
            <a:r>
              <a:rPr lang="zh-CN" altLang="en-US" sz="4000"/>
              <a:t>（</a:t>
            </a:r>
            <a:r>
              <a:rPr lang="en-US" altLang="zh-CN" sz="4000"/>
              <a:t>1</a:t>
            </a:r>
            <a:r>
              <a:rPr lang="zh-CN" altLang="en-US" sz="4000"/>
              <a:t>）月触发了诗人对妻子与儿女的思念之情；     （</a:t>
            </a:r>
            <a:r>
              <a:rPr lang="en-US" altLang="zh-CN" sz="4000"/>
              <a:t>2</a:t>
            </a:r>
            <a:r>
              <a:rPr lang="zh-CN" altLang="en-US" sz="4000"/>
              <a:t>）颈联写月下的妻子，云鬓湿，玉臂寒，渲染了妻子思念丈夫的凄凉氛围；</a:t>
            </a:r>
            <a:endParaRPr lang="zh-CN" altLang="en-US" sz="4000"/>
          </a:p>
          <a:p>
            <a:pPr marL="0" indent="0">
              <a:buNone/>
            </a:pPr>
            <a:r>
              <a:rPr lang="zh-CN" altLang="en-US" sz="4000"/>
              <a:t>（</a:t>
            </a:r>
            <a:r>
              <a:rPr lang="en-US" altLang="zh-CN" sz="4000"/>
              <a:t>3</a:t>
            </a:r>
            <a:r>
              <a:rPr lang="zh-CN" altLang="en-US" sz="4000"/>
              <a:t>）表达出明月千里寄相思的主题，借明月表达对妻子浓浓的思念之情，韵味无穷。</a:t>
            </a:r>
            <a:endParaRPr lang="zh-CN" altLang="en-US" sz="40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498475"/>
            <a:ext cx="10972800" cy="4525963"/>
          </a:xfrm>
        </p:spPr>
        <p:txBody>
          <a:bodyPr/>
          <a:p>
            <a:pPr marL="0" indent="0">
              <a:buNone/>
            </a:pPr>
            <a:r>
              <a:rPr lang="zh-CN" altLang="en-US" sz="3600"/>
              <a:t>答案二：这首诗运用了对写或侧面落笔的手法。</a:t>
            </a:r>
            <a:endParaRPr lang="zh-CN" altLang="en-US" sz="3600"/>
          </a:p>
          <a:p>
            <a:pPr marL="0" indent="0">
              <a:buNone/>
            </a:pPr>
            <a:r>
              <a:rPr lang="zh-CN" altLang="en-US" sz="3600"/>
              <a:t>        杜甫漂泊长安，心系家中妻儿，却落笔不俗。首联想象妻子在家中思念自己；颔联用小儿女的</a:t>
            </a:r>
            <a:r>
              <a:rPr lang="en-US" altLang="zh-CN" sz="3600"/>
              <a:t>“</a:t>
            </a:r>
            <a:r>
              <a:rPr lang="zh-CN" altLang="en-US" sz="3600"/>
              <a:t>未解</a:t>
            </a:r>
            <a:r>
              <a:rPr lang="en-US" altLang="zh-CN" sz="3600"/>
              <a:t>”</a:t>
            </a:r>
            <a:r>
              <a:rPr lang="zh-CN" altLang="en-US" sz="3600"/>
              <a:t>反衬妻子闺中</a:t>
            </a:r>
            <a:r>
              <a:rPr lang="en-US" altLang="zh-CN" sz="3600"/>
              <a:t>“</a:t>
            </a:r>
            <a:r>
              <a:rPr lang="zh-CN" altLang="en-US" sz="3600"/>
              <a:t>独坐</a:t>
            </a:r>
            <a:r>
              <a:rPr lang="en-US" altLang="zh-CN" sz="3600"/>
              <a:t>”</a:t>
            </a:r>
            <a:r>
              <a:rPr lang="zh-CN" altLang="en-US" sz="3600"/>
              <a:t>时对我的</a:t>
            </a:r>
            <a:r>
              <a:rPr lang="en-US" altLang="zh-CN" sz="3600"/>
              <a:t>“</a:t>
            </a:r>
            <a:r>
              <a:rPr lang="zh-CN" altLang="en-US" sz="3600"/>
              <a:t>忆</a:t>
            </a:r>
            <a:r>
              <a:rPr lang="en-US" altLang="zh-CN" sz="3600"/>
              <a:t>”</a:t>
            </a:r>
            <a:r>
              <a:rPr lang="zh-CN" altLang="en-US" sz="3600"/>
              <a:t>；颈联进一步设想妻子在月夜中难眠，孤独等待的情形，从他方落笔，进一步写出了自己对妻子的思念之深；最后发问，愿得相思之苦早日结束。全诗妙在从对方落笔，使无尽情思表达得缠绵悱恻，是对写手法运用的典范之作。</a:t>
            </a:r>
            <a:endParaRPr lang="zh-CN" altLang="en-US" sz="36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510" y="843915"/>
            <a:ext cx="11397615" cy="65411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20695" y="1778635"/>
            <a:ext cx="6784975" cy="2895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请科代表颁发奖励</a:t>
            </a:r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——</a:t>
            </a:r>
            <a:endParaRPr lang="en-US" altLang="zh-CN" sz="4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l"/>
            <a:r>
              <a:rPr lang="zh-CN" altLang="en-US" sz="4800" b="1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设疑之星、展示之星、评价之星、</a:t>
            </a:r>
            <a:endParaRPr lang="zh-CN" altLang="en-US" sz="4800" b="1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l"/>
            <a:r>
              <a:rPr lang="zh-CN" altLang="en-US" sz="4400" b="1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质疑之星、优胜小组。</a:t>
            </a:r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956435" y="354330"/>
            <a:ext cx="9773920" cy="6126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/>
              <a:t>                        </a:t>
            </a:r>
            <a:r>
              <a:rPr lang="zh-CN" altLang="en-US" sz="3600"/>
              <a:t>戴着镣铐的舞蹈</a:t>
            </a:r>
            <a:endParaRPr lang="zh-CN" altLang="en-US" sz="3600"/>
          </a:p>
          <a:p>
            <a:r>
              <a:rPr lang="zh-CN" altLang="en-US" sz="3600"/>
              <a:t>        我们日日与语文为伴，日日与诗词结缘，它陪我们从日暮走到黄昏。也许你我的课堂总被诗词鉴赏的手法包装，你我的课堂总有老师考查背诵时严厉的模样。你一定会问，平平仄仄的诗行</a:t>
            </a:r>
            <a:r>
              <a:rPr lang="zh-CN" altLang="en-US" sz="3600">
                <a:sym typeface="+mn-ea"/>
              </a:rPr>
              <a:t>究竟</a:t>
            </a:r>
            <a:r>
              <a:rPr lang="zh-CN" altLang="en-US" sz="3600"/>
              <a:t>给你带来多少遐想？又给你吹散多少年少时光？</a:t>
            </a:r>
            <a:endParaRPr lang="zh-CN" altLang="en-US" sz="3600"/>
          </a:p>
          <a:p>
            <a:r>
              <a:rPr lang="zh-CN" altLang="en-US" sz="3600"/>
              <a:t>      那些年的考试题你时时都在意，那些年的填空题你总是无法填上去。这些问题，始终盘踞在你的脑海里。你心中有千言万语，更有亿万个不乐意。 </a:t>
            </a:r>
            <a:endParaRPr lang="zh-CN" altLang="en-US" sz="3600">
              <a:sym typeface="+mn-e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193925" y="1304925"/>
            <a:ext cx="9363075" cy="54559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en-US" altLang="zh-CN" sz="3200">
                <a:sym typeface="+mn-ea"/>
              </a:rPr>
              <a:t>      </a:t>
            </a:r>
            <a:r>
              <a:rPr lang="zh-CN" altLang="en-US" sz="3200">
                <a:sym typeface="+mn-ea"/>
              </a:rPr>
              <a:t>可慢慢地你会发现，生活也好，学习也罢，都是戴着镣铐的舞蹈。今天不小心被文言文中的定语后置了一局，明天被鉴赏的考题压得失去了生机。</a:t>
            </a:r>
            <a:r>
              <a:rPr lang="zh-CN" altLang="en-US" sz="32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到了后天，你就会有拨开浓云见满月的欣喜。因为定语后置不是你的全部，以动衬静更不是你的追求。在文字的背后你读到了人的伟岸与高贵，明白了人的坚贞与豪迈，你看懂了人的忧伤与无奈。愿你我都能成为镣铐中不屈的舞者，为生命献上华美的舞一支。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让诗与远方不再是奢望！     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 algn="l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2016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年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11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月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23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日 小六</a:t>
            </a:r>
            <a:endParaRPr lang="zh-CN" altLang="en-US" sz="3200" b="0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 algn="l"/>
            <a:endParaRPr lang="zh-CN" altLang="en-US" sz="3200" b="0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004185" y="1081405"/>
            <a:ext cx="6765925" cy="5577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36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课上反思：</a:t>
            </a:r>
            <a:endParaRPr lang="en-US" altLang="zh-CN" sz="3600" b="0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zh-CN" altLang="en-US" sz="36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诗词学习的秘诀在于熟读成诵，品读优美的诗歌犹如饮一杯沁人心脾的酒。诗词是我们民族的传统，是最炫的民族风。希望同学们用你们的认真、踏实、孜孜不倦将此风传递下去，成就你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最美的姿态。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 algn="l"/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让我们共同谱写动人的乐章，让诗与远方不再是奢望！</a:t>
            </a:r>
            <a:endParaRPr lang="zh-CN" altLang="en-US" sz="3600" b="0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70480" y="1610360"/>
            <a:ext cx="5871210" cy="15544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9600"/>
              <a:t>      </a:t>
            </a:r>
            <a:r>
              <a:rPr lang="zh-CN" altLang="en-US" sz="9600"/>
              <a:t>再见！</a:t>
            </a:r>
            <a:endParaRPr lang="zh-CN" altLang="en-US" sz="960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160270" y="459105"/>
            <a:ext cx="8050530" cy="7132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altLang="zh-CN">
                <a:sym typeface="+mn-ea"/>
              </a:rPr>
              <a:t>                     </a:t>
            </a:r>
            <a:r>
              <a:rPr lang="en-US" altLang="zh-CN" sz="3600">
                <a:sym typeface="+mn-ea"/>
              </a:rPr>
              <a:t> </a:t>
            </a:r>
            <a:r>
              <a:rPr lang="en-US" altLang="zh-CN" sz="2800">
                <a:sym typeface="+mn-ea"/>
              </a:rPr>
              <a:t>     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鹧鸪天</a:t>
            </a:r>
            <a:r>
              <a:rPr lang="zh-CN" altLang="en-US" sz="44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sz="2400">
                <a:sym typeface="+mn-ea"/>
              </a:rPr>
              <a:t>  晏几道　 （</a:t>
            </a:r>
            <a:r>
              <a:rPr lang="zh-CN" altLang="en-US" sz="3200" b="1">
                <a:sym typeface="+mn-ea"/>
              </a:rPr>
              <a:t>高考题</a:t>
            </a:r>
            <a:r>
              <a:rPr lang="zh-CN" altLang="en-US" sz="2400">
                <a:sym typeface="+mn-ea"/>
              </a:rPr>
              <a:t>）</a:t>
            </a:r>
            <a:endParaRPr lang="zh-CN" altLang="en-US" sz="2400">
              <a:sym typeface="+mn-ea"/>
            </a:endParaRPr>
          </a:p>
          <a:p>
            <a:pPr algn="l"/>
            <a:r>
              <a:rPr lang="zh-CN" altLang="en-US" sz="2400">
                <a:sym typeface="+mn-ea"/>
              </a:rPr>
              <a:t>       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十里楼台倚翠微，百花深处杜鹃啼。殷勤自与行人语，不似流莺取</a:t>
            </a:r>
            <a:r>
              <a:rPr lang="zh-CN" sz="2700" b="1" baseline="300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①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次飞。   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/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   惊梦觉，弄晴时。声声只道不如归。天涯岂是无归意，争奈归期未可期。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注：①取次：任意，随意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/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　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 （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上阕中，作者采用了哪些艺术手法来描写杜鹃？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最后两句是什么意思？表达了作者怎样的思想感情？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　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　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                          </a:t>
            </a:r>
            <a:r>
              <a:rPr lang="zh-CN" altLang="en-US" sz="3600">
                <a:sym typeface="+mn-ea"/>
              </a:rPr>
              <a:t>                           　　</a:t>
            </a:r>
            <a:endParaRPr lang="zh-CN" altLang="en-US" sz="3600"/>
          </a:p>
          <a:p>
            <a:r>
              <a:rPr lang="zh-CN" altLang="en-US" sz="3600">
                <a:sym typeface="+mn-ea"/>
              </a:rPr>
              <a:t>                                                                                　</a:t>
            </a:r>
            <a:r>
              <a:rPr lang="zh-CN" altLang="en-US">
                <a:sym typeface="+mn-ea"/>
              </a:rPr>
              <a:t>　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454785" y="1101725"/>
            <a:ext cx="9343390" cy="612140"/>
          </a:xfrm>
          <a:prstGeom prst="rect">
            <a:avLst/>
          </a:prstGeom>
          <a:solidFill>
            <a:schemeClr val="accent1">
              <a:lumMod val="7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578" name="标题 24577"/>
          <p:cNvSpPr>
            <a:spLocks noGrp="1"/>
          </p:cNvSpPr>
          <p:nvPr>
            <p:ph type="title"/>
          </p:nvPr>
        </p:nvSpPr>
        <p:spPr>
          <a:xfrm>
            <a:off x="2080895" y="786130"/>
            <a:ext cx="8502650" cy="1312545"/>
          </a:xfrm>
          <a:noFill/>
        </p:spPr>
        <p:txBody>
          <a:bodyPr anchor="ctr"/>
          <a:p>
            <a:r>
              <a:rPr lang="zh-CN" altLang="en-US" sz="36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叶上初阳干宿雨，水面清圆，一一风荷举。</a:t>
            </a:r>
            <a:endParaRPr lang="zh-CN" altLang="en-US" dirty="0"/>
          </a:p>
        </p:txBody>
      </p:sp>
      <p:sp>
        <p:nvSpPr>
          <p:cNvPr id="24579" name="文本占位符 24578"/>
          <p:cNvSpPr>
            <a:spLocks noGrp="1"/>
          </p:cNvSpPr>
          <p:nvPr>
            <p:ph type="body" idx="1"/>
          </p:nvPr>
        </p:nvSpPr>
        <p:spPr>
          <a:xfrm>
            <a:off x="3416141" y="2619375"/>
            <a:ext cx="5245894" cy="2938463"/>
          </a:xfrm>
        </p:spPr>
        <p:txBody>
          <a:bodyPr/>
          <a:p>
            <a:pPr marL="1905" indent="-344805">
              <a:buNone/>
            </a:pPr>
            <a:endParaRPr lang="zh-CN" altLang="en-US" sz="4050" b="1">
              <a:solidFill>
                <a:srgbClr val="FF0000"/>
              </a:solidFill>
            </a:endParaRPr>
          </a:p>
          <a:p>
            <a:pPr marL="1905" indent="-344805">
              <a:buNone/>
            </a:pPr>
            <a:r>
              <a:rPr lang="zh-CN" altLang="en-US" sz="4050" b="1">
                <a:solidFill>
                  <a:srgbClr val="FF0000"/>
                </a:solidFill>
                <a:latin typeface="Calibri" panose="020F0502020204030204" charset="0"/>
                <a:ea typeface="+mn-ea"/>
                <a:cs typeface="+mn-ea"/>
                <a:sym typeface="+mn-ea"/>
              </a:rPr>
              <a:t>你的问题是？</a:t>
            </a:r>
            <a:endParaRPr lang="zh-CN" altLang="en-US" sz="4050" b="1">
              <a:solidFill>
                <a:srgbClr val="FF0000"/>
              </a:solidFill>
            </a:endParaRPr>
          </a:p>
          <a:p>
            <a:pPr marL="1905" indent="-344805">
              <a:buNone/>
            </a:pP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72876" y="1800701"/>
            <a:ext cx="2810351" cy="4296251"/>
          </a:xfrm>
          <a:prstGeom prst="rect">
            <a:avLst/>
          </a:prstGeom>
        </p:spPr>
      </p:pic>
    </p:spTree>
  </p:cSld>
  <p:clrMapOvr>
    <a:masterClrMapping/>
  </p:clrMapOvr>
  <p:transition advClick="0" advTm="0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/>
              <a:t>答案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/>
              <a:t>1</a:t>
            </a:r>
            <a:r>
              <a:rPr lang="zh-CN" altLang="en-US"/>
              <a:t>、采用拟人、对比的手法。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“殷勤”一词将杜鹃拟人化，表现了杜鹃与人亲近的情态，与随意飞行对人冷漠的流莺形成鲜明的对比。</a:t>
            </a:r>
            <a:r>
              <a:rPr lang="zh-CN" altLang="en-US">
                <a:sym typeface="+mn-ea"/>
              </a:rPr>
              <a:t>为下阕因闻鹃啼而抒怀做准备。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en-US" altLang="zh-CN"/>
              <a:t>2</a:t>
            </a:r>
            <a:r>
              <a:rPr lang="zh-CN" altLang="en-US"/>
              <a:t>、最后两句是说：不是不想回家，只是自己不能决定回去的日期。表达了作者无法主宰自己的生活，浪迹天涯有家难归的无奈、苦闷之情。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489960" y="1958340"/>
            <a:ext cx="5688806" cy="1097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6600" b="1" i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设疑自探</a:t>
            </a:r>
            <a:endParaRPr lang="zh-CN" altLang="en-US" sz="6600" b="1" i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00755" y="3144520"/>
            <a:ext cx="6002020" cy="2834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1905" lvl="0" indent="-273685" algn="l" eaLnBrk="1" fontAlgn="base" hangingPunct="1">
              <a:buNone/>
            </a:pPr>
            <a:r>
              <a:rPr lang="zh-CN" altLang="en-US" sz="3000" b="1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自探要求：</a:t>
            </a:r>
            <a:endParaRPr lang="zh-CN" altLang="en-US" sz="3000" b="1" u="sng" strike="noStrike" noProof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1905" lvl="0" indent="-1905" algn="l" eaLnBrk="1" fontAlgn="base" hangingPunct="1">
              <a:buNone/>
            </a:pPr>
            <a:r>
              <a:rPr lang="en-US" alt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、用心思考，激情投入。         </a:t>
            </a:r>
            <a:endParaRPr lang="zh-CN" altLang="en-US" sz="3000" b="1" strike="noStrike" noProof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1905" lvl="0" indent="-1905" algn="l" eaLnBrk="1" fontAlgn="base" hangingPunct="1">
              <a:buNone/>
            </a:pPr>
            <a:r>
              <a:rPr lang="en-US" alt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、试结合书下注释和文本独立探究，将思考成果简单地标注整理。</a:t>
            </a:r>
            <a:endParaRPr lang="zh-CN" altLang="en-US" sz="3000" b="1" strike="noStrike" noProof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1905" lvl="0" indent="-1905" algn="l" eaLnBrk="1" fontAlgn="base" hangingPunct="1">
              <a:buNone/>
            </a:pPr>
            <a:r>
              <a:rPr lang="en-US" alt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、做好小组讨论的准备。</a:t>
            </a:r>
            <a:endParaRPr lang="zh-CN" altLang="en-US" sz="3000" b="1" strike="noStrike" noProof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1905" lvl="0" indent="-1905" eaLnBrk="1" fontAlgn="base" hangingPunct="1">
              <a:buNone/>
            </a:pPr>
            <a:endParaRPr lang="zh-CN" altLang="en-US" sz="3000" b="1" strike="noStrike" noProof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46755" y="1052195"/>
            <a:ext cx="6951345" cy="701040"/>
          </a:xfrm>
          <a:prstGeom prst="rect">
            <a:avLst/>
          </a:prstGeom>
          <a:solidFill>
            <a:schemeClr val="accent1">
              <a:alpha val="35000"/>
            </a:schemeClr>
          </a:solidFill>
        </p:spPr>
        <p:txBody>
          <a:bodyPr wrap="square" rtlCol="0">
            <a:spAutoFit/>
          </a:bodyPr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家住吴门，久作长安旅。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advClick="0" advTm="9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88000"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9575" name="WordArt 3"/>
          <p:cNvSpPr/>
          <p:nvPr/>
        </p:nvSpPr>
        <p:spPr>
          <a:xfrm>
            <a:off x="4580890" y="320675"/>
            <a:ext cx="3647440" cy="1006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718"/>
              </a:avLst>
            </a:prstTxWarp>
            <a:normAutofit/>
          </a:bodyPr>
          <a:p>
            <a:pPr algn="ctr"/>
            <a:r>
              <a:rPr lang="zh-CN" altLang="en-US" sz="3200" spc="-180">
                <a:ln w="2222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/>
                </a:solidFill>
                <a:effectLst>
                  <a:outerShdw dist="53882" dir="2699999" algn="ctr" rotWithShape="0">
                    <a:srgbClr val="9999FF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解疑合探</a:t>
            </a:r>
            <a:endParaRPr lang="zh-CN" altLang="en-US" sz="3200" spc="-180">
              <a:ln w="222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/>
              </a:solidFill>
              <a:effectLst>
                <a:outerShdw dist="53882" dir="2699999" algn="ctr" rotWithShape="0">
                  <a:srgbClr val="9999FF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60115" y="2560320"/>
            <a:ext cx="5104130" cy="2103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+mn-ea"/>
              </a:rPr>
              <a:t>合探要求：</a:t>
            </a:r>
            <a:endParaRPr lang="zh-CN" altLang="en-US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  <a:sym typeface="+mn-ea"/>
            </a:endParaRPr>
          </a:p>
          <a:p>
            <a:pPr lvl="0"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1.人人参与，激情高效。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lvl="0"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2.互帮互助，共同进步。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advTm="18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0611" name="WordArt 117"/>
          <p:cNvSpPr>
            <a:spLocks noTextEdit="1"/>
          </p:cNvSpPr>
          <p:nvPr/>
        </p:nvSpPr>
        <p:spPr>
          <a:xfrm>
            <a:off x="4126230" y="1054100"/>
            <a:ext cx="3549650" cy="12115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999"/>
              </a:avLst>
            </a:prstTxWarp>
            <a:normAutofit/>
          </a:bodyPr>
          <a:p>
            <a:pPr algn="ctr"/>
            <a:r>
              <a:rPr lang="zh-CN" altLang="en-US" sz="3600" normalizeH="1">
                <a:ln w="19050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展示组</a:t>
            </a:r>
            <a:endParaRPr lang="zh-CN" altLang="en-US" sz="3600" normalizeH="1">
              <a:ln w="1905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FF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10617" name="表格 110616"/>
          <p:cNvGraphicFramePr/>
          <p:nvPr/>
        </p:nvGraphicFramePr>
        <p:xfrm>
          <a:off x="3287713" y="2781300"/>
          <a:ext cx="3619500" cy="2159000"/>
        </p:xfrm>
        <a:graphic>
          <a:graphicData uri="http://schemas.openxmlformats.org/drawingml/2006/table">
            <a:tbl>
              <a:tblPr/>
              <a:tblGrid>
                <a:gridCol w="1243330"/>
                <a:gridCol w="1079500"/>
                <a:gridCol w="1296670"/>
              </a:tblGrid>
              <a:tr h="107950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just" ea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3600" b="1" dirty="0">
                          <a:solidFill>
                            <a:srgbClr val="000000"/>
                          </a:solidFill>
                          <a:latin typeface="幼圆" pitchFamily="1" charset="-122"/>
                          <a:ea typeface="幼圆" pitchFamily="1" charset="-122"/>
                        </a:rPr>
                        <a:t>题号</a:t>
                      </a:r>
                      <a:endParaRPr lang="zh-CN" altLang="en-US" sz="3600" b="1" dirty="0">
                        <a:solidFill>
                          <a:srgbClr val="000000"/>
                        </a:solidFill>
                        <a:latin typeface="幼圆" pitchFamily="1" charset="-122"/>
                        <a:ea typeface="幼圆" pitchFamily="1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just" ea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3600" b="1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1</a:t>
                      </a:r>
                      <a:endParaRPr lang="en-US" altLang="x-none" sz="3600" b="1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just" ea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3600" b="1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 2</a:t>
                      </a:r>
                      <a:endParaRPr lang="en-US" altLang="x-none" sz="3600" b="1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950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just" ea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3600" b="1" dirty="0">
                          <a:solidFill>
                            <a:srgbClr val="000000"/>
                          </a:solidFill>
                          <a:latin typeface="幼圆" pitchFamily="1" charset="-122"/>
                          <a:ea typeface="幼圆" pitchFamily="1" charset="-122"/>
                        </a:rPr>
                        <a:t>组别</a:t>
                      </a:r>
                      <a:endParaRPr lang="zh-CN" altLang="en-US" sz="3600" b="1" dirty="0">
                        <a:solidFill>
                          <a:srgbClr val="000000"/>
                        </a:solidFill>
                        <a:latin typeface="幼圆" pitchFamily="1" charset="-122"/>
                        <a:ea typeface="幼圆" pitchFamily="1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just" ea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36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8</a:t>
                      </a:r>
                      <a:r>
                        <a:rPr lang="zh-CN" altLang="en-US" sz="36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组</a:t>
                      </a:r>
                      <a:endParaRPr lang="en-US" altLang="x-none" sz="3600" b="1">
                        <a:solidFill>
                          <a:srgbClr val="FF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just" ea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36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1</a:t>
                      </a:r>
                      <a:r>
                        <a:rPr lang="zh-CN" altLang="en-US" sz="36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组</a:t>
                      </a:r>
                      <a:endParaRPr lang="en-US" altLang="x-none" sz="3600" b="1">
                        <a:solidFill>
                          <a:srgbClr val="FF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7881620" y="2527300"/>
            <a:ext cx="2540000" cy="2529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展示要求：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/>
            <a:r>
              <a:rPr lang="en-US" altLang="zh-CN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  </a:t>
            </a:r>
            <a:r>
              <a:rPr lang="zh-CN" altLang="zh-CN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迅速，</a:t>
            </a:r>
            <a:endParaRPr lang="zh-CN" altLang="zh-CN" sz="3200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/>
            <a:r>
              <a:rPr lang="en-US" altLang="zh-CN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  </a:t>
            </a:r>
            <a:r>
              <a:rPr lang="zh-CN" altLang="zh-CN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认真，</a:t>
            </a:r>
            <a:endParaRPr lang="zh-CN" altLang="zh-CN" sz="3200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/>
            <a:r>
              <a:rPr lang="en-US" altLang="zh-CN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  </a:t>
            </a:r>
            <a:r>
              <a:rPr lang="zh-CN" altLang="zh-CN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清晰，</a:t>
            </a:r>
            <a:endParaRPr lang="zh-CN" altLang="zh-CN" sz="3200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/>
            <a:r>
              <a:rPr lang="en-US" altLang="zh-CN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  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规范。</a:t>
            </a:r>
            <a:endParaRPr lang="zh-CN" altLang="en-US" sz="32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+mn-ea"/>
              <a:sym typeface="+mn-ea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6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1635" name="WordArt 30"/>
          <p:cNvSpPr>
            <a:spLocks noTextEdit="1"/>
          </p:cNvSpPr>
          <p:nvPr/>
        </p:nvSpPr>
        <p:spPr>
          <a:xfrm>
            <a:off x="2855913" y="1412875"/>
            <a:ext cx="2592387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3600" b="1" normalizeH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评价组</a:t>
            </a:r>
            <a:endParaRPr lang="zh-CN" altLang="en-US" sz="3600" b="1" normalizeH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11642" name="表格 111641"/>
          <p:cNvGraphicFramePr/>
          <p:nvPr/>
        </p:nvGraphicFramePr>
        <p:xfrm>
          <a:off x="2351088" y="2781300"/>
          <a:ext cx="3762375" cy="2089150"/>
        </p:xfrm>
        <a:graphic>
          <a:graphicData uri="http://schemas.openxmlformats.org/drawingml/2006/table">
            <a:tbl>
              <a:tblPr>
                <a:effectLst/>
                <a:tableStyleId>{5940675A-B579-460E-94D1-54222C63F5DA}</a:tableStyleId>
              </a:tblPr>
              <a:tblGrid>
                <a:gridCol w="1295400"/>
                <a:gridCol w="1171575"/>
                <a:gridCol w="1295400"/>
              </a:tblGrid>
              <a:tr h="100838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ea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 ea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buClr>
                          <a:srgbClr val="BBE0E3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3600" b="1" dirty="0">
                          <a:solidFill>
                            <a:srgbClr val="000000"/>
                          </a:solidFill>
                          <a:latin typeface="幼圆" pitchFamily="1" charset="-122"/>
                          <a:ea typeface="幼圆" pitchFamily="1" charset="-122"/>
                        </a:rPr>
                        <a:t>题号</a:t>
                      </a:r>
                      <a:endParaRPr lang="zh-CN" altLang="en-US" sz="3600" b="1" dirty="0">
                        <a:solidFill>
                          <a:srgbClr val="000000"/>
                        </a:solidFill>
                        <a:latin typeface="幼圆" pitchFamily="1" charset="-122"/>
                        <a:ea typeface="幼圆" pitchFamily="1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ea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 ea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buClr>
                          <a:srgbClr val="BBE0E3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3600" b="1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</a:t>
                      </a:r>
                      <a:r>
                        <a:rPr lang="zh-CN" altLang="en-US" sz="3600" b="1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题</a:t>
                      </a:r>
                      <a:endParaRPr lang="en-US" altLang="x-none" sz="3600" b="1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ea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 ea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buClr>
                          <a:srgbClr val="BBE0E3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3600" b="1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</a:t>
                      </a:r>
                      <a:r>
                        <a:rPr lang="zh-CN" altLang="en-US" sz="3600" b="1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题</a:t>
                      </a:r>
                      <a:endParaRPr lang="en-US" altLang="x-none" sz="3600" b="1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1087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ea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 ea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buClr>
                          <a:srgbClr val="BBE0E3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3600" b="1" dirty="0">
                          <a:solidFill>
                            <a:srgbClr val="000000"/>
                          </a:solidFill>
                          <a:latin typeface="幼圆" pitchFamily="1" charset="-122"/>
                          <a:ea typeface="幼圆" pitchFamily="1" charset="-122"/>
                        </a:rPr>
                        <a:t>组别</a:t>
                      </a:r>
                      <a:endParaRPr lang="zh-CN" altLang="en-US" sz="3600" b="1" dirty="0">
                        <a:solidFill>
                          <a:srgbClr val="000000"/>
                        </a:solidFill>
                        <a:latin typeface="幼圆" pitchFamily="1" charset="-122"/>
                        <a:ea typeface="幼圆" pitchFamily="1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ea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 ea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buClr>
                          <a:srgbClr val="BBE0E3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3600" b="1" dirty="0">
                          <a:solidFill>
                            <a:srgbClr val="1353E3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</a:t>
                      </a:r>
                      <a:r>
                        <a:rPr lang="zh-CN" altLang="en-US" sz="3600" b="1" dirty="0">
                          <a:solidFill>
                            <a:srgbClr val="1353E3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组</a:t>
                      </a:r>
                      <a:endParaRPr lang="en-US" altLang="x-none" sz="3600" b="1">
                        <a:solidFill>
                          <a:srgbClr val="1353E3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ea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 ea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buClr>
                          <a:srgbClr val="BBE0E3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3600" b="1" dirty="0">
                          <a:solidFill>
                            <a:srgbClr val="1353E3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</a:t>
                      </a:r>
                      <a:r>
                        <a:rPr lang="zh-CN" altLang="en-US" sz="3600" b="1" dirty="0">
                          <a:solidFill>
                            <a:srgbClr val="1353E3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组</a:t>
                      </a:r>
                      <a:endParaRPr lang="en-US" altLang="x-none" sz="3600" b="1">
                        <a:solidFill>
                          <a:srgbClr val="1353E3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7106920" y="1524000"/>
            <a:ext cx="3018790" cy="34442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评价要求：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/>
            <a:r>
              <a:rPr lang="en-US" altLang="zh-CN" sz="24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、先以</a:t>
            </a:r>
            <a:r>
              <a:rPr lang="en-US" altLang="zh-CN" sz="24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10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分为满分进行打分。说出扣分原因。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/>
            <a:r>
              <a:rPr lang="en-US" altLang="zh-CN" sz="24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、评价时要充满激情，声音洪亮，神态自然。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/>
            <a:r>
              <a:rPr lang="en-US" altLang="zh-CN" sz="24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、其他同学做好笔记，及时补充和质疑。</a:t>
            </a:r>
            <a:endParaRPr lang="zh-CN" altLang="en-US"/>
          </a:p>
        </p:txBody>
      </p:sp>
      <p:sp>
        <p:nvSpPr>
          <p:cNvPr id="112658" name="Text Box 2">
            <a:hlinkClick r:id="rId1" action="ppaction://hlinksldjump"/>
          </p:cNvPr>
          <p:cNvSpPr txBox="1"/>
          <p:nvPr/>
        </p:nvSpPr>
        <p:spPr>
          <a:xfrm>
            <a:off x="3143250" y="549275"/>
            <a:ext cx="5761038" cy="6096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2540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t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</a:t>
            </a:r>
            <a:r>
              <a:rPr lang="en-US" altLang="zh-CN" sz="4000" b="1" dirty="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4000" b="1" dirty="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会就大声说出来”</a:t>
            </a:r>
            <a:endParaRPr lang="zh-CN" altLang="en-US" sz="4000" b="1" dirty="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6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58925" y="0"/>
            <a:ext cx="10631170" cy="6797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              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en-US" altLang="zh-CN" sz="3200" b="1">
                <a:solidFill>
                  <a:schemeClr val="tx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1</a:t>
            </a:r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情景之间的纽带意象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荷花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作用：由上阕写景自然过渡到下阕抒情，使情与景密切联系。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千古咏荷名句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水面清圆，一一风荷举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endParaRPr lang="en-US" altLang="zh-CN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/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   此词为咏荷杰 作，堪称独步。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3200" b="1">
                <a:solidFill>
                  <a:schemeClr val="tx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手法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独特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对写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侧面落笔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    从对面入手借彼写已，曲折表意，把深挚的情思表达得委婉含蓄、深切感人的手法叫“对写法”。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特点及效果：不言己思人，却说人思己，写出思之深与浓。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这类作品常给人以曲折有致、情韵悠长之感。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  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47260" y="115570"/>
            <a:ext cx="353314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本词重点</a:t>
            </a:r>
            <a:endParaRPr lang="zh-CN" altLang="en-US" sz="4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48" name="WordArt 30"/>
          <p:cNvSpPr>
            <a:spLocks noTextEdit="1"/>
          </p:cNvSpPr>
          <p:nvPr/>
        </p:nvSpPr>
        <p:spPr>
          <a:xfrm>
            <a:off x="4157663" y="1827848"/>
            <a:ext cx="3311525" cy="855662"/>
          </a:xfrm>
          <a:prstGeom prst="rect">
            <a:avLst/>
          </a:prstGeom>
          <a:noFill/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质疑再探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3667" name="TextBox 1"/>
          <p:cNvSpPr txBox="1"/>
          <p:nvPr/>
        </p:nvSpPr>
        <p:spPr>
          <a:xfrm>
            <a:off x="3709035" y="3794760"/>
            <a:ext cx="4709160" cy="1005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p>
            <a:pPr lvl="0" algn="l"/>
            <a:r>
              <a:rPr lang="zh-CN" altLang="en-US" sz="6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itchFamily="2" charset="-122"/>
                <a:ea typeface="华文楷体" pitchFamily="2" charset="-122"/>
              </a:rPr>
              <a:t>等你来挑战！</a:t>
            </a:r>
            <a:endParaRPr lang="zh-CN" altLang="en-US" sz="60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99205" y="144145"/>
            <a:ext cx="6831330" cy="762000"/>
          </a:xfrm>
          <a:prstGeom prst="rect">
            <a:avLst/>
          </a:prstGeom>
          <a:solidFill>
            <a:schemeClr val="accent1">
              <a:alpha val="35000"/>
            </a:schemeClr>
          </a:solidFill>
        </p:spPr>
        <p:txBody>
          <a:bodyPr vert="horz" wrap="square" rtlCol="0">
            <a:spAutoFit/>
          </a:bodyPr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五月渔郎相忆否？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61960" y="1828165"/>
            <a:ext cx="2435860" cy="3436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3346</Words>
  <Application>WPS 演示</Application>
  <PresentationFormat>宽屏</PresentationFormat>
  <Paragraphs>292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30</vt:i4>
      </vt:variant>
    </vt:vector>
  </HeadingPairs>
  <TitlesOfParts>
    <vt:vector size="46" baseType="lpstr">
      <vt:lpstr>Arial</vt:lpstr>
      <vt:lpstr>宋体</vt:lpstr>
      <vt:lpstr>Wingdings</vt:lpstr>
      <vt:lpstr>楷体</vt:lpstr>
      <vt:lpstr>Calibri</vt:lpstr>
      <vt:lpstr>华文楷体</vt:lpstr>
      <vt:lpstr>幼圆</vt:lpstr>
      <vt:lpstr>黑体</vt:lpstr>
      <vt:lpstr>楷体_GB2312</vt:lpstr>
      <vt:lpstr>微软雅黑</vt:lpstr>
      <vt:lpstr>Times New Roman</vt:lpstr>
      <vt:lpstr>Calibri Light</vt:lpstr>
      <vt:lpstr>新宋体</vt:lpstr>
      <vt:lpstr>Office 主题</vt:lpstr>
      <vt:lpstr>2_默认设计模板</vt:lpstr>
      <vt:lpstr>1_默认设计模板</vt:lpstr>
      <vt:lpstr>PowerPoint 演示文稿</vt:lpstr>
      <vt:lpstr>苏幕遮                                          (北宋)周邦彦  </vt:lpstr>
      <vt:lpstr>叶上初阳干宿雨，水面清圆，一一风荷举。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意象联句</vt:lpstr>
      <vt:lpstr>PowerPoint 演示文稿</vt:lpstr>
      <vt:lpstr>PowerPoint 演示文稿</vt:lpstr>
      <vt:lpstr>PowerPoint 演示文稿</vt:lpstr>
      <vt:lpstr>月夜       杜甫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答案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laq</dc:creator>
  <cp:lastModifiedBy>Administrator</cp:lastModifiedBy>
  <cp:revision>20</cp:revision>
  <dcterms:created xsi:type="dcterms:W3CDTF">2016-11-19T00:25:00Z</dcterms:created>
  <dcterms:modified xsi:type="dcterms:W3CDTF">2016-11-23T01:09:31Z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