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61" r:id="rId4"/>
    <p:sldId id="262" r:id="rId5"/>
    <p:sldId id="266" r:id="rId6"/>
    <p:sldId id="268" r:id="rId7"/>
    <p:sldId id="269" r:id="rId8"/>
    <p:sldId id="270" r:id="rId9"/>
    <p:sldId id="285" r:id="rId10"/>
    <p:sldId id="271" r:id="rId11"/>
    <p:sldId id="272" r:id="rId12"/>
    <p:sldId id="274" r:id="rId13"/>
    <p:sldId id="275" r:id="rId14"/>
    <p:sldId id="286" r:id="rId15"/>
    <p:sldId id="276" r:id="rId16"/>
    <p:sldId id="277" r:id="rId17"/>
    <p:sldId id="278" r:id="rId18"/>
    <p:sldId id="279" r:id="rId19"/>
    <p:sldId id="280" r:id="rId20"/>
    <p:sldId id="287" r:id="rId21"/>
    <p:sldId id="302" r:id="rId22"/>
    <p:sldId id="303" r:id="rId23"/>
    <p:sldId id="281" r:id="rId24"/>
    <p:sldId id="305" r:id="rId25"/>
    <p:sldId id="282" r:id="rId26"/>
    <p:sldId id="306" r:id="rId27"/>
    <p:sldId id="283" r:id="rId28"/>
    <p:sldId id="310" r:id="rId29"/>
    <p:sldId id="311" r:id="rId30"/>
    <p:sldId id="312" r:id="rId31"/>
    <p:sldId id="308" r:id="rId32"/>
    <p:sldId id="309" r:id="rId33"/>
    <p:sldId id="313" r:id="rId34"/>
    <p:sldId id="284" r:id="rId35"/>
    <p:sldId id="307" r:id="rId36"/>
    <p:sldId id="314" r:id="rId37"/>
    <p:sldId id="288"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2" d="100"/>
          <a:sy n="42" d="100"/>
        </p:scale>
        <p:origin x="712" y="504"/>
      </p:cViewPr>
      <p:guideLst>
        <p:guide orient="horz" pos="2163"/>
        <p:guide pos="3845"/>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 Id="rId2" Type="http://schemas.microsoft.com/office/2011/relationships/chartColorStyle" Target="colors2.xml" /><Relationship Id="rId3" Type="http://schemas.microsoft.com/office/2011/relationships/chartStyle" Target="style2.xml"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 Id="rId2" Type="http://schemas.microsoft.com/office/2011/relationships/chartColorStyle" Target="colors3.xml" /><Relationship Id="rId3" Type="http://schemas.microsoft.com/office/2011/relationships/chartStyle" Target="style3.xml"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 Id="rId2" Type="http://schemas.microsoft.com/office/2011/relationships/chartColorStyle" Target="colors4.xml" /><Relationship Id="rId3" Type="http://schemas.microsoft.com/office/2011/relationships/chartStyle" Target="style4.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销售额</c:v>
                </c:pt>
              </c:strCache>
            </c:strRef>
          </c:tx>
          <c:dPt>
            <c:idx val="0"/>
            <c:invertIfNegative val="1"/>
            <c:spPr>
              <a:solidFill>
                <a:srgbClr val="BFA586"/>
              </a:solidFill>
              <a:ln w="19050">
                <a:solidFill>
                  <a:schemeClr val="lt1"/>
                </a:solidFill>
              </a:ln>
            </c:spPr>
          </c:dPt>
          <c:dPt>
            <c:idx val="1"/>
            <c:invertIfNegative val="1"/>
            <c:spPr>
              <a:solidFill>
                <a:srgbClr val="C6473F"/>
              </a:solidFill>
              <a:ln w="19050">
                <a:solidFill>
                  <a:schemeClr val="lt1"/>
                </a:solidFill>
              </a:ln>
            </c:spPr>
          </c:dPt>
          <c:dLbls>
            <c:delete val="1"/>
            <c:extLst>
              <c:ext xmlns:c15="http://schemas.microsoft.com/office/drawing/2012/chart" uri="{CE6537A1-D6FC-4f65-9D91-7224C49458BB}">
                <c15:showLeaderLines val="1"/>
              </c:ext>
            </c:extLst>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0"/>
        </c:dLbls>
        <c:firstSliceAng/>
        <c:holeSize val="75"/>
      </c:doughnutChart>
      <c:spPr>
        <a:noFill/>
        <a:ln>
          <a:noFill/>
        </a:ln>
        <a:effectLst/>
      </c:spPr>
    </c:plotArea>
    <c:plotVisOnly val="1"/>
    <c:dispBlanksAs val="gap"/>
    <c:showDLblsOverMax val="0"/>
  </c:chart>
  <c:spPr>
    <a:noFill/>
    <a:ln>
      <a:noFill/>
    </a:ln>
    <a:effectLst/>
  </c:spPr>
  <c:txPr>
    <a:bodyPr/>
    <a:p>
      <a:pPr>
        <a:defRPr lang="zh-CN" smtId="4294967295">
          <a:latin typeface="WenYue GuDianMingChaoTi (Non-Commercial Use)" pitchFamily="50" charset="-122"/>
          <a:ea typeface="WenYue GuDianMingChaoTi (Non-Commercial Use)" pitchFamily="50" charset="-122"/>
          <a:sym typeface="WenYue GuDianMingChaoTi (Non-Commercial Use)" pitchFamily="50" charset="-122"/>
        </a:defRPr>
      </a:pPr>
      <a:endParaRPr lang="zh-CN" smtId="4294967295">
        <a:latin typeface="WenYue GuDianMingChaoTi (Non-Commercial Use)" pitchFamily="50" charset="-122"/>
        <a:ea typeface="WenYue GuDianMingChaoTi (Non-Commercial Use)" pitchFamily="50" charset="-122"/>
        <a:sym typeface="WenYue GuDianMingChaoTi (Non-Commercial Use)" pitchFamily="50" charset="-122"/>
      </a:endParaRPr>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销售额</c:v>
                </c:pt>
              </c:strCache>
            </c:strRef>
          </c:tx>
          <c:dPt>
            <c:idx val="0"/>
            <c:invertIfNegative val="1"/>
            <c:spPr>
              <a:solidFill>
                <a:srgbClr val="BFA586"/>
              </a:solidFill>
              <a:ln w="19050">
                <a:solidFill>
                  <a:schemeClr val="lt1"/>
                </a:solidFill>
              </a:ln>
            </c:spPr>
          </c:dPt>
          <c:dPt>
            <c:idx val="1"/>
            <c:invertIfNegative val="1"/>
            <c:spPr>
              <a:solidFill>
                <a:srgbClr val="C6473F"/>
              </a:solidFill>
              <a:ln w="19050">
                <a:solidFill>
                  <a:schemeClr val="lt1"/>
                </a:solidFill>
              </a:ln>
            </c:spPr>
          </c:dPt>
          <c:dLbls>
            <c:delete val="1"/>
            <c:extLst>
              <c:ext xmlns:c15="http://schemas.microsoft.com/office/drawing/2012/chart" uri="{CE6537A1-D6FC-4f65-9D91-7224C49458BB}">
                <c15:showLeaderLines val="1"/>
              </c:ext>
            </c:extLst>
          </c:dLbls>
          <c:cat>
            <c:strRef>
              <c:f>Sheet1!$A$2:$A$3</c:f>
              <c:strCache>
                <c:ptCount val="2"/>
                <c:pt idx="0">
                  <c:v>第一季度</c:v>
                </c:pt>
                <c:pt idx="1">
                  <c:v>第二季度</c:v>
                </c:pt>
              </c:strCache>
            </c:strRef>
          </c:cat>
          <c:val>
            <c:numRef>
              <c:f>Sheet1!$B$2:$B$3</c:f>
              <c:numCache>
                <c:formatCode>General</c:formatCode>
                <c:ptCount val="2"/>
                <c:pt idx="0">
                  <c:v>5.2</c:v>
                </c:pt>
                <c:pt idx="1">
                  <c:v>6.2</c:v>
                </c:pt>
              </c:numCache>
            </c:numRef>
          </c:val>
        </c:ser>
        <c:dLbls>
          <c:showLegendKey val="0"/>
          <c:showVal val="0"/>
          <c:showCatName val="0"/>
          <c:showSerName val="0"/>
          <c:showPercent val="0"/>
          <c:showBubbleSize val="0"/>
          <c:showLeaderLines val="0"/>
        </c:dLbls>
        <c:firstSliceAng/>
        <c:holeSize val="75"/>
      </c:doughnutChart>
      <c:spPr>
        <a:noFill/>
        <a:ln>
          <a:noFill/>
        </a:ln>
        <a:effectLst/>
      </c:spPr>
    </c:plotArea>
    <c:plotVisOnly val="1"/>
    <c:dispBlanksAs val="gap"/>
    <c:showDLblsOverMax val="0"/>
  </c:chart>
  <c:spPr>
    <a:noFill/>
    <a:ln>
      <a:noFill/>
    </a:ln>
    <a:effectLst/>
  </c:spPr>
  <c:txPr>
    <a:bodyPr/>
    <a:p>
      <a:pPr>
        <a:defRPr lang="zh-CN" smtId="4294967295">
          <a:latin typeface="WenYue GuDianMingChaoTi (Non-Commercial Use)" pitchFamily="50" charset="-122"/>
          <a:ea typeface="WenYue GuDianMingChaoTi (Non-Commercial Use)" pitchFamily="50" charset="-122"/>
          <a:sym typeface="WenYue GuDianMingChaoTi (Non-Commercial Use)" pitchFamily="50" charset="-122"/>
        </a:defRPr>
      </a:pPr>
      <a:endParaRPr lang="zh-CN" smtId="4294967295">
        <a:latin typeface="WenYue GuDianMingChaoTi (Non-Commercial Use)" pitchFamily="50" charset="-122"/>
        <a:ea typeface="WenYue GuDianMingChaoTi (Non-Commercial Use)" pitchFamily="50" charset="-122"/>
        <a:sym typeface="WenYue GuDianMingChaoTi (Non-Commercial Use)" pitchFamily="50" charset="-122"/>
      </a:endParaRPr>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销售额</c:v>
                </c:pt>
              </c:strCache>
            </c:strRef>
          </c:tx>
          <c:spPr>
            <a:solidFill>
              <a:srgbClr val="C6473F"/>
            </a:solidFill>
          </c:spPr>
          <c:dPt>
            <c:idx val="0"/>
            <c:invertIfNegative val="1"/>
            <c:spPr>
              <a:solidFill>
                <a:srgbClr val="BFA586"/>
              </a:solidFill>
              <a:ln w="19050">
                <a:solidFill>
                  <a:schemeClr val="lt1"/>
                </a:solidFill>
              </a:ln>
            </c:spPr>
          </c:dPt>
          <c:dPt>
            <c:idx val="1"/>
            <c:invertIfNegative val="1"/>
            <c:spPr>
              <a:solidFill>
                <a:srgbClr val="C6473F"/>
              </a:solidFill>
              <a:ln w="19050">
                <a:solidFill>
                  <a:schemeClr val="lt1"/>
                </a:solidFill>
              </a:ln>
            </c:spPr>
          </c:dPt>
          <c:dLbls>
            <c:delete val="1"/>
            <c:extLst>
              <c:ext xmlns:c15="http://schemas.microsoft.com/office/drawing/2012/chart" uri="{CE6537A1-D6FC-4f65-9D91-7224C49458BB}">
                <c15:showLeaderLines val="1"/>
              </c:ext>
            </c:extLst>
          </c:dLbls>
          <c:cat>
            <c:strRef>
              <c:f>Sheet1!$A$2:$A$3</c:f>
              <c:strCache>
                <c:ptCount val="2"/>
                <c:pt idx="0">
                  <c:v>第一季度</c:v>
                </c:pt>
                <c:pt idx="1">
                  <c:v>第二季度</c:v>
                </c:pt>
              </c:strCache>
            </c:strRef>
          </c:cat>
          <c:val>
            <c:numRef>
              <c:f>Sheet1!$B$2:$B$3</c:f>
              <c:numCache>
                <c:formatCode>General</c:formatCode>
                <c:ptCount val="2"/>
                <c:pt idx="0">
                  <c:v>5.2</c:v>
                </c:pt>
                <c:pt idx="1">
                  <c:v>9.2</c:v>
                </c:pt>
              </c:numCache>
            </c:numRef>
          </c:val>
        </c:ser>
        <c:dLbls>
          <c:showLegendKey val="0"/>
          <c:showVal val="0"/>
          <c:showCatName val="0"/>
          <c:showSerName val="0"/>
          <c:showPercent val="0"/>
          <c:showBubbleSize val="0"/>
          <c:showLeaderLines val="0"/>
        </c:dLbls>
        <c:firstSliceAng/>
        <c:holeSize val="75"/>
      </c:doughnutChart>
      <c:spPr>
        <a:noFill/>
        <a:ln>
          <a:noFill/>
        </a:ln>
        <a:effectLst/>
      </c:spPr>
    </c:plotArea>
    <c:plotVisOnly val="1"/>
    <c:dispBlanksAs val="gap"/>
    <c:showDLblsOverMax val="0"/>
  </c:chart>
  <c:spPr>
    <a:noFill/>
    <a:ln>
      <a:noFill/>
    </a:ln>
    <a:effectLst/>
  </c:spPr>
  <c:txPr>
    <a:bodyPr/>
    <a:p>
      <a:pPr>
        <a:defRPr lang="zh-CN" smtId="4294967295">
          <a:latin typeface="WenYue GuDianMingChaoTi (Non-Commercial Use)" pitchFamily="50" charset="-122"/>
          <a:ea typeface="WenYue GuDianMingChaoTi (Non-Commercial Use)" pitchFamily="50" charset="-122"/>
          <a:sym typeface="WenYue GuDianMingChaoTi (Non-Commercial Use)" pitchFamily="50" charset="-122"/>
        </a:defRPr>
      </a:pPr>
      <a:endParaRPr lang="zh-CN" smtId="4294967295">
        <a:latin typeface="WenYue GuDianMingChaoTi (Non-Commercial Use)" pitchFamily="50" charset="-122"/>
        <a:ea typeface="WenYue GuDianMingChaoTi (Non-Commercial Use)" pitchFamily="50" charset="-122"/>
        <a:sym typeface="WenYue GuDianMingChaoTi (Non-Commercial Use)" pitchFamily="50" charset="-122"/>
      </a:endParaRPr>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销售额</c:v>
                </c:pt>
              </c:strCache>
            </c:strRef>
          </c:tx>
          <c:dPt>
            <c:idx val="0"/>
            <c:invertIfNegative val="1"/>
            <c:spPr>
              <a:solidFill>
                <a:srgbClr val="BFA586"/>
              </a:solidFill>
              <a:ln w="19050">
                <a:solidFill>
                  <a:schemeClr val="lt1"/>
                </a:solidFill>
              </a:ln>
            </c:spPr>
          </c:dPt>
          <c:dPt>
            <c:idx val="1"/>
            <c:invertIfNegative val="1"/>
            <c:spPr>
              <a:solidFill>
                <a:srgbClr val="C6473F"/>
              </a:solidFill>
              <a:ln w="19050">
                <a:solidFill>
                  <a:schemeClr val="lt1"/>
                </a:solidFill>
              </a:ln>
            </c:spPr>
          </c:dPt>
          <c:dLbls>
            <c:delete val="1"/>
            <c:extLst>
              <c:ext xmlns:c15="http://schemas.microsoft.com/office/drawing/2012/chart" uri="{CE6537A1-D6FC-4f65-9D91-7224C49458BB}">
                <c15:showLeaderLines val="1"/>
              </c:ext>
            </c:extLst>
          </c:dLbls>
          <c:cat>
            <c:strRef>
              <c:f>Sheet1!$A$2:$A$3</c:f>
              <c:strCache>
                <c:ptCount val="2"/>
                <c:pt idx="0">
                  <c:v>第一季度</c:v>
                </c:pt>
                <c:pt idx="1">
                  <c:v>第二季度</c:v>
                </c:pt>
              </c:strCache>
            </c:strRef>
          </c:cat>
          <c:val>
            <c:numRef>
              <c:f>Sheet1!$B$2:$B$3</c:f>
              <c:numCache>
                <c:formatCode>General</c:formatCode>
                <c:ptCount val="2"/>
                <c:pt idx="0">
                  <c:v>6.2</c:v>
                </c:pt>
                <c:pt idx="1">
                  <c:v>4.2</c:v>
                </c:pt>
              </c:numCache>
            </c:numRef>
          </c:val>
        </c:ser>
        <c:dLbls>
          <c:showLegendKey val="0"/>
          <c:showVal val="0"/>
          <c:showCatName val="0"/>
          <c:showSerName val="0"/>
          <c:showPercent val="0"/>
          <c:showBubbleSize val="0"/>
          <c:showLeaderLines val="0"/>
        </c:dLbls>
        <c:firstSliceAng/>
        <c:holeSize val="75"/>
      </c:doughnutChart>
      <c:spPr>
        <a:noFill/>
        <a:ln>
          <a:noFill/>
        </a:ln>
        <a:effectLst/>
      </c:spPr>
    </c:plotArea>
    <c:plotVisOnly val="1"/>
    <c:dispBlanksAs val="gap"/>
    <c:showDLblsOverMax val="0"/>
  </c:chart>
  <c:spPr>
    <a:noFill/>
    <a:ln>
      <a:noFill/>
    </a:ln>
    <a:effectLst/>
  </c:spPr>
  <c:txPr>
    <a:bodyPr/>
    <a:p>
      <a:pPr>
        <a:defRPr lang="zh-CN" smtId="4294967295">
          <a:latin typeface="WenYue GuDianMingChaoTi (Non-Commercial Use)" pitchFamily="50" charset="-122"/>
          <a:ea typeface="WenYue GuDianMingChaoTi (Non-Commercial Use)" pitchFamily="50" charset="-122"/>
          <a:sym typeface="WenYue GuDianMingChaoTi (Non-Commercial Use)" pitchFamily="50" charset="-122"/>
        </a:defRPr>
      </a:pPr>
      <a:endParaRPr lang="zh-CN" smtId="4294967295">
        <a:latin typeface="WenYue GuDianMingChaoTi (Non-Commercial Use)" pitchFamily="50" charset="-122"/>
        <a:ea typeface="WenYue GuDianMingChaoTi (Non-Commercial Use)" pitchFamily="50" charset="-122"/>
        <a:sym typeface="WenYue GuDianMingChaoTi (Non-Commercial Use)" pitchFamily="50" charset="-122"/>
      </a:endParaRPr>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a="http://schemas.openxmlformats.org/drawingml/2006/main" xmlns:r="http://schemas.openxmlformats.org/officeDocument/2006/relationships" xmlns:cs="http://schemas.microsoft.com/office/drawing/2012/chartStyle"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a="http://schemas.openxmlformats.org/drawingml/2006/main" xmlns:r="http://schemas.openxmlformats.org/officeDocument/2006/relationships" xmlns:cs="http://schemas.microsoft.com/office/drawing/2012/chartStyle"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a="http://schemas.openxmlformats.org/drawingml/2006/main" xmlns:r="http://schemas.openxmlformats.org/officeDocument/2006/relationships" xmlns:cs="http://schemas.microsoft.com/office/drawing/2012/chartStyle"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77BA8E-D23D-4AA6-AAF5-D2997172B23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85A7E6-8466-460F-99D0-7FDF2BA043CA}"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F85A7E6-8466-460F-99D0-7FDF2BA043CA}"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F85A7E6-8466-460F-99D0-7FDF2BA043CA}"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26</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33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F85A7E6-8466-460F-99D0-7FDF2BA043CA}"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F85A7E6-8466-460F-99D0-7FDF2BA043CA}"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85A7E6-8466-460F-99D0-7FDF2BA043CA}"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C8E9BCD-EE88-43D9-9C04-C86947094D3C}" type="datetimeFigureOut">
              <a:rPr lang="zh-CN" altLang="en-US" smtClean="0"/>
              <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BE47AB9-9498-42FF-B09B-BC779672D855}"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7" name="矩形 6"/>
          <p:cNvSpPr/>
          <p:nvPr userDrawn="1"/>
        </p:nvSpPr>
        <p:spPr>
          <a:xfrm>
            <a:off x="2943628" y="2522373"/>
            <a:ext cx="6312131" cy="1320618"/>
          </a:xfrm>
          <a:prstGeom prst="rect">
            <a:avLst/>
          </a:prstGeom>
        </p:spPr>
        <p:txBody>
          <a:bodyPr wrap="square">
            <a:spAutoFit/>
          </a:bodyPr>
          <a:lstStyle/>
          <a:p>
            <a:pPr algn="ctr">
              <a:lnSpc>
                <a:spcPct val="200000"/>
              </a:lnSpc>
            </a:pPr>
            <a:r>
              <a:rPr lang="zh-CN" altLang="en-US" sz="1400" b="1">
                <a:solidFill>
                  <a:schemeClr val="accent1">
                    <a:lumMod val="50000"/>
                    <a:alpha val="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sym typeface="逐浪细阁体" panose="03000509000000000000" pitchFamily="65" charset="-122"/>
              </a:rPr>
              <a:t>感谢您下载包图网平台上提供的</a:t>
            </a:r>
            <a:r>
              <a:rPr lang="en-US" altLang="zh-CN" sz="1400" b="1">
                <a:solidFill>
                  <a:schemeClr val="accent1">
                    <a:lumMod val="50000"/>
                    <a:alpha val="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sym typeface="逐浪细阁体" panose="03000509000000000000" pitchFamily="65" charset="-122"/>
              </a:rPr>
              <a:t>PPT</a:t>
            </a:r>
            <a:r>
              <a:rPr lang="zh-CN" altLang="en-US" sz="1400" b="1">
                <a:solidFill>
                  <a:schemeClr val="accent1">
                    <a:lumMod val="50000"/>
                    <a:alpha val="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a:solidFill>
                <a:schemeClr val="accent1">
                  <a:lumMod val="50000"/>
                  <a:alpha val="0"/>
                </a:schemeClr>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sym typeface="逐浪细阁体" panose="03000509000000000000" pitchFamily="65"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Tm="3000">
        <p14:ripple/>
      </p:transition>
    </mc:Choice>
    <mc:Fallback>
      <p:transition spd="slow" advTm="3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5.jpeg"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image" Target="../media/image1.png" /><Relationship Id="rId5" Type="http://schemas.openxmlformats.org/officeDocument/2006/relationships/image" Target="../media/image2.png" /><Relationship Id="rId6" Type="http://schemas.microsoft.com/office/2007/relationships/media" Target="../media/media1.mp3" /><Relationship Id="rId7" Type="http://schemas.microsoft.com/office/2007/relationships/media" Target="../media/media1.mp3" TargetMode="Internal" /><Relationship Id="rId8" Type="http://schemas.openxmlformats.org/officeDocument/2006/relationships/image" Target="../media/image3.png" /><Relationship Id="rId9"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1.png" /><Relationship Id="rId4" Type="http://schemas.openxmlformats.org/officeDocument/2006/relationships/image" Target="../media/image24.png" /><Relationship Id="rId5" Type="http://schemas.microsoft.com/office/2007/relationships/hdphoto" Target="../media/image25.wdp"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1.png" /><Relationship Id="rId4" Type="http://schemas.openxmlformats.org/officeDocument/2006/relationships/image" Target="../media/image26.png" /><Relationship Id="rId5" Type="http://schemas.openxmlformats.org/officeDocument/2006/relationships/image" Target="../media/image2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1.png" /><Relationship Id="rId4" Type="http://schemas.openxmlformats.org/officeDocument/2006/relationships/image" Target="../media/image27.png" /><Relationship Id="rId5" Type="http://schemas.openxmlformats.org/officeDocument/2006/relationships/image" Target="../media/image1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1.png" /><Relationship Id="rId4" Type="http://schemas.openxmlformats.org/officeDocument/2006/relationships/image" Target="../media/image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image" Target="../media/image1.png" /><Relationship Id="rId4" Type="http://schemas.openxmlformats.org/officeDocument/2006/relationships/image" Target="../media/image28.png" /><Relationship Id="rId5" Type="http://schemas.openxmlformats.org/officeDocument/2006/relationships/image" Target="../media/image1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image" Target="../media/image1.png" /><Relationship Id="rId4" Type="http://schemas.openxmlformats.org/officeDocument/2006/relationships/image" Target="../media/image2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1.png" /><Relationship Id="rId4" Type="http://schemas.openxmlformats.org/officeDocument/2006/relationships/image" Target="../media/image30.png" /><Relationship Id="rId5" Type="http://schemas.openxmlformats.org/officeDocument/2006/relationships/image" Target="../media/image3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image" Target="../media/image1.png" /><Relationship Id="rId4" Type="http://schemas.openxmlformats.org/officeDocument/2006/relationships/image" Target="../media/image26.png" /><Relationship Id="rId5" Type="http://schemas.openxmlformats.org/officeDocument/2006/relationships/image" Target="../media/image32.png" /><Relationship Id="rId6" Type="http://schemas.microsoft.com/office/2007/relationships/hdphoto" Target="../media/image33.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image" Target="../media/image1.png" /><Relationship Id="rId4" Type="http://schemas.openxmlformats.org/officeDocument/2006/relationships/image" Target="../media/image34.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image" Target="../media/image1.png" /><Relationship Id="rId4" Type="http://schemas.openxmlformats.org/officeDocument/2006/relationships/image" Target="../media/image7.png" /><Relationship Id="rId5" Type="http://schemas.openxmlformats.org/officeDocument/2006/relationships/image" Target="../media/image3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image" Target="../media/image1.png" /><Relationship Id="rId5" Type="http://schemas.openxmlformats.org/officeDocument/2006/relationships/image" Target="../media/image4.png" /><Relationship Id="rId6" Type="http://schemas.openxmlformats.org/officeDocument/2006/relationships/image" Target="../media/image6.png" /><Relationship Id="rId7"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2.png" /><Relationship Id="rId3" Type="http://schemas.microsoft.com/office/2007/relationships/hdphoto" Target="../media/image33.wdp" /><Relationship Id="rId4" Type="http://schemas.openxmlformats.org/officeDocument/2006/relationships/image" Target="../media/image2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0.xml" /><Relationship Id="rId3" Type="http://schemas.openxmlformats.org/officeDocument/2006/relationships/image" Target="../media/image1.png" /><Relationship Id="rId4" Type="http://schemas.openxmlformats.org/officeDocument/2006/relationships/image" Target="../media/image36.png" /><Relationship Id="rId5" Type="http://schemas.openxmlformats.org/officeDocument/2006/relationships/image" Target="../media/image37.png" /><Relationship Id="rId6" Type="http://schemas.openxmlformats.org/officeDocument/2006/relationships/image" Target="../media/image3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1.xml" /><Relationship Id="rId3" Type="http://schemas.openxmlformats.org/officeDocument/2006/relationships/image" Target="../media/image1.png" /><Relationship Id="rId4" Type="http://schemas.openxmlformats.org/officeDocument/2006/relationships/image" Target="../media/image3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2.xml" /><Relationship Id="rId3" Type="http://schemas.openxmlformats.org/officeDocument/2006/relationships/image" Target="../media/image1.png" /><Relationship Id="rId4" Type="http://schemas.openxmlformats.org/officeDocument/2006/relationships/image" Target="../media/image4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1.png" /><Relationship Id="rId4"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3.xml" /><Relationship Id="rId3" Type="http://schemas.openxmlformats.org/officeDocument/2006/relationships/image" Target="../media/image1.png" /><Relationship Id="rId4" Type="http://schemas.openxmlformats.org/officeDocument/2006/relationships/image" Target="../media/image41.png" /><Relationship Id="rId5" Type="http://schemas.openxmlformats.org/officeDocument/2006/relationships/image" Target="../media/image42.png" /><Relationship Id="rId6" Type="http://schemas.openxmlformats.org/officeDocument/2006/relationships/image" Target="../media/image43.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png" /><Relationship Id="rId11" Type="http://schemas.openxmlformats.org/officeDocument/2006/relationships/image" Target="../media/image45.png" /><Relationship Id="rId12" Type="http://schemas.openxmlformats.org/officeDocument/2006/relationships/image" Target="../media/image46.png" /><Relationship Id="rId2" Type="http://schemas.openxmlformats.org/officeDocument/2006/relationships/themeOverride" Target="../theme/themeOverride3.xml" /><Relationship Id="rId3" Type="http://schemas.openxmlformats.org/officeDocument/2006/relationships/notesSlide" Target="../notesSlides/notesSlide24.xml" /><Relationship Id="rId4" Type="http://schemas.openxmlformats.org/officeDocument/2006/relationships/image" Target="../media/image1.png" /><Relationship Id="rId5" Type="http://schemas.openxmlformats.org/officeDocument/2006/relationships/image" Target="../media/image2.png" /><Relationship Id="rId6" Type="http://schemas.microsoft.com/office/2007/relationships/media" Target="../media/media1.mp3" /><Relationship Id="rId7" Type="http://schemas.microsoft.com/office/2007/relationships/media" Target="../media/media1.mp3" TargetMode="Internal" /><Relationship Id="rId8" Type="http://schemas.openxmlformats.org/officeDocument/2006/relationships/image" Target="../media/image7.png" /><Relationship Id="rId9"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1.png" /><Relationship Id="rId4" Type="http://schemas.openxmlformats.org/officeDocument/2006/relationships/image" Target="../media/image9.png" /><Relationship Id="rId5" Type="http://schemas.openxmlformats.org/officeDocument/2006/relationships/image" Target="../media/image10.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1.png" /><Relationship Id="rId4" Type="http://schemas.openxmlformats.org/officeDocument/2006/relationships/image" Target="../media/image11.png" /><Relationship Id="rId5" Type="http://schemas.microsoft.com/office/2007/relationships/hdphoto" Target="../media/image12.wdp" /><Relationship Id="rId6" Type="http://schemas.openxmlformats.org/officeDocument/2006/relationships/image" Target="../media/image13.png" /><Relationship Id="rId7" Type="http://schemas.microsoft.com/office/2007/relationships/hdphoto" Target="../media/image14.wdp" /><Relationship Id="rId8" Type="http://schemas.openxmlformats.org/officeDocument/2006/relationships/image" Target="../media/image15.png" /><Relationship Id="rId9" Type="http://schemas.openxmlformats.org/officeDocument/2006/relationships/image" Target="../media/image1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1.png" /><Relationship Id="rId4" Type="http://schemas.openxmlformats.org/officeDocument/2006/relationships/image" Target="../media/image17.png" /><Relationship Id="rId5" Type="http://schemas.openxmlformats.org/officeDocument/2006/relationships/image" Target="../media/image18.png" /><Relationship Id="rId6" Type="http://schemas.openxmlformats.org/officeDocument/2006/relationships/image" Target="../media/image19.png" /><Relationship Id="rId7" Type="http://schemas.openxmlformats.org/officeDocument/2006/relationships/image" Target="../media/image20.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1.png" /><Relationship Id="rId4" Type="http://schemas.openxmlformats.org/officeDocument/2006/relationships/image" Target="../media/image7.png" /><Relationship Id="rId5" Type="http://schemas.openxmlformats.org/officeDocument/2006/relationships/image" Target="../media/image2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1.jpeg" /><Relationship Id="rId2" Type="http://schemas.openxmlformats.org/officeDocument/2006/relationships/notesSlide" Target="../notesSlides/notesSlide9.xml" /><Relationship Id="rId3" Type="http://schemas.openxmlformats.org/officeDocument/2006/relationships/image" Target="../media/image1.png" /><Relationship Id="rId4" Type="http://schemas.openxmlformats.org/officeDocument/2006/relationships/chart" Target="../charts/chart1.xml" /><Relationship Id="rId5" Type="http://schemas.openxmlformats.org/officeDocument/2006/relationships/chart" Target="../charts/chart2.xml" /><Relationship Id="rId6" Type="http://schemas.openxmlformats.org/officeDocument/2006/relationships/chart" Target="../charts/chart3.xml" /><Relationship Id="rId7" Type="http://schemas.openxmlformats.org/officeDocument/2006/relationships/chart" Target="../charts/chart4.xml" /><Relationship Id="rId8" Type="http://schemas.openxmlformats.org/officeDocument/2006/relationships/image" Target="../media/image22.png" /><Relationship Id="rId9" Type="http://schemas.openxmlformats.org/officeDocument/2006/relationships/image" Target="../media/image2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FA586"/>
        </a:solidFill>
        <a:effectLst/>
      </p:bgPr>
    </p:bg>
    <p:spTree>
      <p:nvGrpSpPr>
        <p:cNvPr id="1" name=""/>
        <p:cNvGrpSpPr/>
        <p:nvPr/>
      </p:nvGrpSpPr>
      <p:grpSpPr>
        <a:xfrm>
          <a:off x="0" y="0"/>
          <a:ext cx="0" cy="0"/>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骆集益 - 桃源仙居">
            <a:hlinkClick action="ppaction://media"/>
          </p:cNvPr>
          <p:cNvPicPr>
            <a:picLocks noChangeAspect="1"/>
          </p:cNvPicPr>
          <p:nvPr>
            <a:audioFile r:link="rId6"/>
            <p:extLst>
              <p:ext uri="{DAA4B4D4-6D71-4841-9C94-3DE7FCFB9230}">
                <p14:media xmlns:p14="http://schemas.microsoft.com/office/powerpoint/2010/main" r:embed="rId7">
                  <p14:fade in="5000.000000" out="5000.000000"/>
                </p14:media>
              </p:ext>
            </p:extLst>
          </p:nvPr>
        </p:nvPicPr>
        <p:blipFill>
          <a:blip r:embed="rId5"/>
          <a:stretch>
            <a:fillRect/>
          </a:stretch>
        </p:blipFill>
        <p:spPr>
          <a:xfrm>
            <a:off x="12851730" y="3225800"/>
            <a:ext cx="406400" cy="406400"/>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rcRect l="89189" b="81387"/>
          <a:stretch>
            <a:fillRect/>
          </a:stretch>
        </p:blipFill>
        <p:spPr>
          <a:xfrm>
            <a:off x="10378437" y="-69373"/>
            <a:ext cx="1813563" cy="1926905"/>
          </a:xfrm>
          <a:prstGeom prst="rect">
            <a:avLst/>
          </a:prstGeom>
        </p:spPr>
      </p:pic>
      <p:pic>
        <p:nvPicPr>
          <p:cNvPr id="17" name="图片 16"/>
          <p:cNvPicPr>
            <a:picLocks noChangeAspect="1"/>
          </p:cNvPicPr>
          <p:nvPr/>
        </p:nvPicPr>
        <p:blipFill>
          <a:blip r:embed="rId9">
            <a:lum bright="70000" contrast="-70000"/>
            <a:extLst>
              <a:ext uri="{28A0092B-C50C-407E-A947-70E740481C1C}">
                <a14:useLocalDpi xmlns:a14="http://schemas.microsoft.com/office/drawing/2010/main" val="0"/>
              </a:ext>
            </a:extLst>
          </a:blip>
          <a:stretch>
            <a:fillRect/>
          </a:stretch>
        </p:blipFill>
        <p:spPr>
          <a:xfrm flipH="1">
            <a:off x="2945522" y="5315709"/>
            <a:ext cx="8747778" cy="1237491"/>
          </a:xfrm>
          <a:prstGeom prst="rect">
            <a:avLst/>
          </a:prstGeom>
        </p:spPr>
      </p:pic>
      <p:sp>
        <p:nvSpPr>
          <p:cNvPr id="19" name="矩形 18"/>
          <p:cNvSpPr/>
          <p:nvPr/>
        </p:nvSpPr>
        <p:spPr>
          <a:xfrm flipV="1">
            <a:off x="0" y="5058154"/>
            <a:ext cx="12192000" cy="118869"/>
          </a:xfrm>
          <a:prstGeom prst="rect">
            <a:avLst/>
          </a:prstGeom>
          <a:solidFill>
            <a:srgbClr val="845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0" name="图片 99"/>
          <p:cNvPicPr/>
          <p:nvPr/>
        </p:nvPicPr>
        <p:blipFill>
          <a:blip r:embed="rId10"/>
          <a:stretch>
            <a:fillRect/>
          </a:stretch>
        </p:blipFill>
        <p:spPr>
          <a:xfrm>
            <a:off x="130175" y="2800985"/>
            <a:ext cx="11941175" cy="4057015"/>
          </a:xfrm>
          <a:prstGeom prst="rect">
            <a:avLst/>
          </a:prstGeom>
          <a:noFill/>
          <a:ln w="9525">
            <a:noFill/>
          </a:ln>
        </p:spPr>
      </p:pic>
      <p:sp>
        <p:nvSpPr>
          <p:cNvPr id="3" name="文本框 2"/>
          <p:cNvSpPr txBox="1"/>
          <p:nvPr/>
        </p:nvSpPr>
        <p:spPr>
          <a:xfrm>
            <a:off x="2247265" y="1249045"/>
            <a:ext cx="7567295" cy="1445260"/>
          </a:xfrm>
          <a:prstGeom prst="rect">
            <a:avLst/>
          </a:prstGeom>
          <a:solidFill>
            <a:schemeClr val="accent2"/>
          </a:solidFill>
        </p:spPr>
        <p:txBody>
          <a:bodyPr wrap="square" rtlCol="0">
            <a:spAutoFit/>
          </a:bodyPr>
          <a:lstStyle/>
          <a:p>
            <a:r>
              <a:rPr lang="en-US" altLang="zh-CN" sz="8800" b="1">
                <a:solidFill>
                  <a:srgbClr val="FF0000"/>
                </a:solidFill>
                <a:latin typeface="方正隶书简体" panose="03000509000000000000" charset="-122"/>
                <a:ea typeface="方正隶书简体" panose="03000509000000000000" charset="-122"/>
              </a:rPr>
              <a:t>     </a:t>
            </a:r>
            <a:r>
              <a:rPr lang="zh-CN" altLang="en-US" sz="8800" b="1">
                <a:solidFill>
                  <a:srgbClr val="FF0000"/>
                </a:solidFill>
                <a:latin typeface="方正隶书简体" panose="03000509000000000000" charset="-122"/>
                <a:ea typeface="方正隶书简体" panose="03000509000000000000" charset="-122"/>
              </a:rPr>
              <a:t>五石之瓠</a:t>
            </a:r>
            <a:endParaRPr lang="zh-CN" altLang="en-US" sz="8800" b="1">
              <a:solidFill>
                <a:srgbClr val="FF0000"/>
              </a:solidFill>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1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4">
            <a:extLst>
              <a:ext uri="{BEBA8EAE-BF5A-486C-A8C5-ECC9F3942E4B}">
                <a14:imgProps xmlns:a14="http://schemas.microsoft.com/office/drawing/2010/main">
                  <a14:imgLayer r:embed="rId5">
                    <a14:imgEffect>
                      <a14:backgroundRemoval t="18984" b="91814" l="143" r="100000"/>
                    </a14:imgEffect>
                  </a14:imgLayer>
                </a14:imgProps>
              </a:ext>
              <a:ext uri="{28A0092B-C50C-407E-A947-70E740481C1C}">
                <a14:useLocalDpi xmlns:a14="http://schemas.microsoft.com/office/drawing/2010/main" val="0"/>
              </a:ext>
            </a:extLst>
          </a:blip>
          <a:srcRect t="19005" b="13736"/>
          <a:stretch>
            <a:fillRect/>
          </a:stretch>
        </p:blipFill>
        <p:spPr>
          <a:xfrm>
            <a:off x="11062335" y="5316855"/>
            <a:ext cx="1045210" cy="1647190"/>
          </a:xfrm>
          <a:prstGeom prst="rect">
            <a:avLst/>
          </a:prstGeom>
        </p:spPr>
      </p:pic>
      <p:sp>
        <p:nvSpPr>
          <p:cNvPr id="13" name="文本框 12"/>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初读文本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读准字音</a:t>
            </a:r>
            <a:endParaRPr lang="zh-CN" altLang="en-US" sz="3200">
              <a:latin typeface="方正隶书简体" panose="03000509000000000000" charset="-122"/>
              <a:ea typeface="方正隶书简体" panose="03000509000000000000" charset="-122"/>
            </a:endParaRPr>
          </a:p>
        </p:txBody>
      </p:sp>
      <p:sp>
        <p:nvSpPr>
          <p:cNvPr id="105" name="文本框 104"/>
          <p:cNvSpPr txBox="1"/>
          <p:nvPr/>
        </p:nvSpPr>
        <p:spPr>
          <a:xfrm>
            <a:off x="660400" y="840105"/>
            <a:ext cx="10886440" cy="5262245"/>
          </a:xfrm>
          <a:prstGeom prst="rect">
            <a:avLst/>
          </a:prstGeom>
          <a:noFill/>
          <a:ln w="9525">
            <a:noFill/>
          </a:ln>
        </p:spPr>
        <p:txBody>
          <a:bodyPr wrap="square">
            <a:spAutoFit/>
          </a:bodyPr>
          <a:lstStyle/>
          <a:p>
            <a:pPr indent="0" algn="ct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五石（</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shí</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）之瓠（hù）</a:t>
            </a:r>
            <a:r>
              <a:rPr lang="zh-CN" sz="2800" b="1">
                <a:latin typeface="方正北魏楷书简体" panose="03000509000000000000" charset="-122"/>
                <a:ea typeface="方正北魏楷书简体" panose="03000509000000000000" charset="-122"/>
                <a:cs typeface="方正北魏楷书简体" panose="03000509000000000000" charset="-122"/>
              </a:rPr>
              <a:t>（《庄子》）</a:t>
            </a:r>
            <a:r>
              <a:rPr lang="zh-CN" sz="2800" b="1">
                <a:latin typeface="方正北魏楷书简体" panose="03000509000000000000" charset="-122"/>
                <a:ea typeface="方正北魏楷书简体" panose="03000509000000000000" charset="-122"/>
                <a:cs typeface="方正北魏楷书简体" panose="03000509000000000000" charset="-122"/>
              </a:rPr>
              <a:t>惠子谓庄子曰：“魏王</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贻（yí）</a:t>
            </a:r>
            <a:r>
              <a:rPr lang="en-US" sz="2800" b="1">
                <a:latin typeface="方正北魏楷书简体" panose="03000509000000000000" charset="-122"/>
                <a:ea typeface="方正北魏楷书简体" panose="03000509000000000000" charset="-122"/>
                <a:cs typeface="方正北魏楷书简体" panose="03000509000000000000" charset="-122"/>
              </a:rPr>
              <a:t>我大</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瓠（hù）</a:t>
            </a:r>
            <a:r>
              <a:rPr lang="zh-CN" sz="2800" b="1">
                <a:latin typeface="方正北魏楷书简体" panose="03000509000000000000" charset="-122"/>
                <a:ea typeface="方正北魏楷书简体" panose="03000509000000000000" charset="-122"/>
                <a:cs typeface="方正北魏楷书简体" panose="03000509000000000000" charset="-122"/>
              </a:rPr>
              <a:t>之</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种</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(zhǒng)</a:t>
            </a:r>
            <a:r>
              <a:rPr lang="zh-CN" sz="2800" b="1">
                <a:latin typeface="方正北魏楷书简体" panose="03000509000000000000" charset="-122"/>
                <a:ea typeface="方正北魏楷书简体" panose="03000509000000000000" charset="-122"/>
                <a:cs typeface="方正北魏楷书简体" panose="03000509000000000000" charset="-122"/>
              </a:rPr>
              <a:t>，我树之成而实五石。以</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盛</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(chéng)</a:t>
            </a:r>
            <a:r>
              <a:rPr lang="zh-CN" sz="2800" b="1">
                <a:latin typeface="方正北魏楷书简体" panose="03000509000000000000" charset="-122"/>
                <a:ea typeface="方正北魏楷书简体" panose="03000509000000000000" charset="-122"/>
                <a:cs typeface="方正北魏楷书简体" panose="03000509000000000000" charset="-122"/>
              </a:rPr>
              <a:t>水浆，其坚不能自举也。</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剖</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(pōu)</a:t>
            </a:r>
            <a:r>
              <a:rPr lang="zh-CN" sz="2800" b="1">
                <a:latin typeface="方正北魏楷书简体" panose="03000509000000000000" charset="-122"/>
                <a:ea typeface="方正北魏楷书简体" panose="03000509000000000000" charset="-122"/>
                <a:cs typeface="方正北魏楷书简体" panose="03000509000000000000" charset="-122"/>
              </a:rPr>
              <a:t>之以为瓢，则</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瓠（huò）</a:t>
            </a:r>
            <a:r>
              <a:rPr lang="en-US" sz="2800" b="1">
                <a:latin typeface="方正北魏楷书简体" panose="03000509000000000000" charset="-122"/>
                <a:ea typeface="方正北魏楷书简体" panose="03000509000000000000" charset="-122"/>
                <a:cs typeface="方正北魏楷书简体" panose="03000509000000000000" charset="-122"/>
              </a:rPr>
              <a:t>落无所容。非不</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呺（xiāo）</a:t>
            </a:r>
            <a:r>
              <a:rPr lang="zh-CN" sz="2800" b="1">
                <a:latin typeface="方正北魏楷书简体" panose="03000509000000000000" charset="-122"/>
                <a:ea typeface="方正北魏楷书简体" panose="03000509000000000000" charset="-122"/>
                <a:cs typeface="方正北魏楷书简体" panose="03000509000000000000" charset="-122"/>
              </a:rPr>
              <a:t>然大也，吾</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为（</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wèi</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a:t>
            </a:r>
            <a:r>
              <a:rPr lang="en-US" sz="2800" b="1">
                <a:latin typeface="方正北魏楷书简体" panose="03000509000000000000" charset="-122"/>
                <a:ea typeface="方正北魏楷书简体" panose="03000509000000000000" charset="-122"/>
                <a:cs typeface="方正北魏楷书简体" panose="03000509000000000000" charset="-122"/>
              </a:rPr>
              <a:t>其无用而</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掊（pǒu）</a:t>
            </a:r>
            <a:r>
              <a:rPr lang="zh-CN" sz="2800" b="1">
                <a:latin typeface="方正北魏楷书简体" panose="03000509000000000000" charset="-122"/>
                <a:ea typeface="方正北魏楷书简体" panose="03000509000000000000" charset="-122"/>
                <a:cs typeface="方正北魏楷书简体" panose="03000509000000000000" charset="-122"/>
              </a:rPr>
              <a:t>之。”庄子曰：“</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夫(</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fú)</a:t>
            </a:r>
            <a:r>
              <a:rPr lang="en-US" sz="2800" b="1">
                <a:latin typeface="方正北魏楷书简体" panose="03000509000000000000" charset="-122"/>
                <a:ea typeface="方正北魏楷书简体" panose="03000509000000000000" charset="-122"/>
                <a:cs typeface="方正北魏楷书简体" panose="03000509000000000000" charset="-122"/>
              </a:rPr>
              <a:t>子固拙于用大矣。宋人有善为不</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龟（jūn）</a:t>
            </a:r>
            <a:r>
              <a:rPr lang="zh-CN" sz="2800" b="1">
                <a:latin typeface="方正北魏楷书简体" panose="03000509000000000000" charset="-122"/>
                <a:ea typeface="方正北魏楷书简体" panose="03000509000000000000" charset="-122"/>
                <a:cs typeface="方正北魏楷书简体" panose="03000509000000000000" charset="-122"/>
              </a:rPr>
              <a:t>手之药者，世世以</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洴澼絖（</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píng</a:t>
            </a:r>
            <a:r>
              <a:rPr lang="en-US" sz="2800" b="1">
                <a:latin typeface="方正北魏楷书简体" panose="03000509000000000000" charset="-122"/>
                <a:ea typeface="方正北魏楷书简体" panose="03000509000000000000" charset="-122"/>
                <a:cs typeface="方正北魏楷书简体" panose="03000509000000000000" charset="-122"/>
              </a:rPr>
              <a:t> </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pì </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kuàng）</a:t>
            </a:r>
            <a:r>
              <a:rPr lang="en-US" sz="2800" b="1">
                <a:latin typeface="方正北魏楷书简体" panose="03000509000000000000" charset="-122"/>
                <a:ea typeface="方正北魏楷书简体" panose="03000509000000000000" charset="-122"/>
                <a:cs typeface="方正北魏楷书简体" panose="03000509000000000000" charset="-122"/>
              </a:rPr>
              <a:t>事。客闻之，请买其方百金。聚族而谋之曰：‘我世世为洴澼絖，不过数金。今一朝而</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鬻（yù）</a:t>
            </a:r>
            <a:r>
              <a:rPr lang="zh-CN" sz="2800" b="1">
                <a:latin typeface="方正北魏楷书简体" panose="03000509000000000000" charset="-122"/>
                <a:ea typeface="方正北魏楷书简体" panose="03000509000000000000" charset="-122"/>
                <a:cs typeface="方正北魏楷书简体" panose="03000509000000000000" charset="-122"/>
              </a:rPr>
              <a:t>技百金，请与之。’客得之，以</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说（</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yuè</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a:t>
            </a:r>
            <a:r>
              <a:rPr lang="zh-CN" sz="2800" b="1">
                <a:latin typeface="方正北魏楷书简体" panose="03000509000000000000" charset="-122"/>
                <a:ea typeface="方正北魏楷书简体" panose="03000509000000000000" charset="-122"/>
                <a:cs typeface="方正北魏楷书简体" panose="03000509000000000000" charset="-122"/>
              </a:rPr>
              <a:t>吴王。越有</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难</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(nàn)</a:t>
            </a:r>
            <a:r>
              <a:rPr lang="en-US" sz="2800" b="1">
                <a:latin typeface="方正北魏楷书简体" panose="03000509000000000000" charset="-122"/>
                <a:ea typeface="方正北魏楷书简体" panose="03000509000000000000" charset="-122"/>
                <a:cs typeface="方正北魏楷书简体" panose="03000509000000000000" charset="-122"/>
              </a:rPr>
              <a:t>，吴王使之</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将（jiàng）</a:t>
            </a:r>
            <a:r>
              <a:rPr lang="zh-CN" sz="2800" b="1">
                <a:latin typeface="方正北魏楷书简体" panose="03000509000000000000" charset="-122"/>
                <a:ea typeface="方正北魏楷书简体" panose="03000509000000000000" charset="-122"/>
                <a:cs typeface="方正北魏楷书简体" panose="03000509000000000000" charset="-122"/>
              </a:rPr>
              <a:t>。冬，与越人水战，大败越人，裂地而封之。能不龟手一也，或以封，或不免于洴澼絖，则所用之异也。今子有五石之瓠，何不虑以为大樽而浮乎江湖，而忧其瓠落无所容？则</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夫</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(fū)</a:t>
            </a:r>
            <a:r>
              <a:rPr lang="zh-CN" sz="2800" b="1">
                <a:latin typeface="方正北魏楷书简体" panose="03000509000000000000" charset="-122"/>
                <a:ea typeface="方正北魏楷书简体" panose="03000509000000000000" charset="-122"/>
                <a:cs typeface="方正北魏楷书简体" panose="03000509000000000000" charset="-122"/>
              </a:rPr>
              <a:t>子犹有蓬之心也</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夫</a:t>
            </a:r>
            <a:r>
              <a:rPr 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(fú)</a:t>
            </a:r>
            <a:r>
              <a:rPr 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a:t>
            </a:r>
            <a:r>
              <a:rPr lang="en-US" sz="2800" b="1">
                <a:latin typeface="方正北魏楷书简体" panose="03000509000000000000" charset="-122"/>
                <a:ea typeface="方正北魏楷书简体" panose="03000509000000000000" charset="-122"/>
                <a:cs typeface="方正北魏楷书简体" panose="03000509000000000000" charset="-122"/>
              </a:rPr>
              <a:t>”</a:t>
            </a:r>
            <a:r>
              <a:rPr lang="en-US" sz="2800" b="1">
                <a:latin typeface="方正北魏楷书简体" panose="03000509000000000000" charset="-122"/>
                <a:ea typeface="方正北魏楷书简体" panose="03000509000000000000" charset="-122"/>
                <a:cs typeface="方正北魏楷书简体" panose="03000509000000000000" charset="-122"/>
              </a:rPr>
              <a:t>
</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39095" y="5586095"/>
            <a:ext cx="1751330" cy="1160145"/>
          </a:xfrm>
          <a:prstGeom prst="rect">
            <a:avLst/>
          </a:prstGeom>
        </p:spPr>
      </p:pic>
      <p:sp>
        <p:nvSpPr>
          <p:cNvPr id="12" name="文本框 11"/>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sp>
        <p:nvSpPr>
          <p:cNvPr id="15" name="矩形 14"/>
          <p:cNvSpPr/>
          <p:nvPr/>
        </p:nvSpPr>
        <p:spPr>
          <a:xfrm>
            <a:off x="660400" y="1183005"/>
            <a:ext cx="5988685" cy="3969385"/>
          </a:xfrm>
          <a:prstGeom prst="rect">
            <a:avLst/>
          </a:prstGeom>
          <a:ln>
            <a:solidFill>
              <a:schemeClr val="tx2">
                <a:lumMod val="60000"/>
                <a:lumOff val="40000"/>
              </a:schemeClr>
            </a:solidFill>
          </a:ln>
        </p:spPr>
        <p:txBody>
          <a:bodyPr wrap="square">
            <a:spAutoFit/>
          </a:bodyPr>
          <a:lstStyle/>
          <a:p>
            <a:pPr>
              <a:lnSpc>
                <a:spcPct val="150000"/>
              </a:lnSpc>
            </a:pPr>
            <a:r>
              <a:rPr lang="en-US" altLang="zh-CN" sz="2800" b="1">
                <a:latin typeface="方正隶书简体" panose="03000509000000000000" charset="-122"/>
                <a:ea typeface="方正隶书简体" panose="03000509000000000000" charset="-122"/>
                <a:cs typeface="方正隶书简体" panose="03000509000000000000" charset="-122"/>
              </a:rPr>
              <a:t>                           </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原文</a:t>
            </a:r>
            <a:endPar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endParaRPr>
          </a:p>
          <a:p>
            <a:pPr>
              <a:lnSpc>
                <a:spcPct val="150000"/>
              </a:lnSpc>
            </a:pPr>
            <a:r>
              <a:rPr lang="zh-CN" altLang="en-US" sz="2800" b="1">
                <a:latin typeface="方正隶书简体" panose="03000509000000000000" charset="-122"/>
                <a:ea typeface="方正隶书简体" panose="03000509000000000000" charset="-122"/>
                <a:cs typeface="方正隶书简体" panose="03000509000000000000" charset="-122"/>
              </a:rPr>
              <a:t>惠子谓庄子曰：“魏王</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贻</a:t>
            </a:r>
            <a:r>
              <a:rPr lang="zh-CN" altLang="en-US" sz="2800" b="1">
                <a:latin typeface="方正隶书简体" panose="03000509000000000000" charset="-122"/>
                <a:ea typeface="方正隶书简体" panose="03000509000000000000" charset="-122"/>
                <a:cs typeface="方正隶书简体" panose="03000509000000000000" charset="-122"/>
              </a:rPr>
              <a:t>我大瓠之种，我</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树</a:t>
            </a:r>
            <a:r>
              <a:rPr lang="zh-CN" altLang="en-US" sz="2800" b="1">
                <a:latin typeface="方正隶书简体" panose="03000509000000000000" charset="-122"/>
                <a:ea typeface="方正隶书简体" panose="03000509000000000000" charset="-122"/>
                <a:cs typeface="方正隶书简体" panose="03000509000000000000" charset="-122"/>
              </a:rPr>
              <a:t>之成</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而实五石</a:t>
            </a:r>
            <a:r>
              <a:rPr lang="zh-CN" altLang="en-US" sz="2800" b="1">
                <a:latin typeface="方正隶书简体" panose="03000509000000000000" charset="-122"/>
                <a:ea typeface="方正隶书简体" panose="03000509000000000000" charset="-122"/>
                <a:cs typeface="方正隶书简体" panose="03000509000000000000" charset="-122"/>
              </a:rPr>
              <a:t>。</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以</a:t>
            </a:r>
            <a:r>
              <a:rPr lang="zh-CN" altLang="en-US" sz="2800" b="1">
                <a:latin typeface="方正隶书简体" panose="03000509000000000000" charset="-122"/>
                <a:ea typeface="方正隶书简体" panose="03000509000000000000" charset="-122"/>
                <a:cs typeface="方正隶书简体" panose="03000509000000000000" charset="-122"/>
              </a:rPr>
              <a:t>盛水浆，其</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坚</a:t>
            </a:r>
            <a:r>
              <a:rPr lang="zh-CN" altLang="en-US" sz="2800" b="1">
                <a:latin typeface="方正隶书简体" panose="03000509000000000000" charset="-122"/>
                <a:ea typeface="方正隶书简体" panose="03000509000000000000" charset="-122"/>
                <a:cs typeface="方正隶书简体" panose="03000509000000000000" charset="-122"/>
              </a:rPr>
              <a:t>不能自</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举</a:t>
            </a:r>
            <a:r>
              <a:rPr lang="zh-CN" altLang="en-US" sz="2800" b="1">
                <a:latin typeface="方正隶书简体" panose="03000509000000000000" charset="-122"/>
                <a:ea typeface="方正隶书简体" panose="03000509000000000000" charset="-122"/>
                <a:cs typeface="方正隶书简体" panose="03000509000000000000" charset="-122"/>
              </a:rPr>
              <a:t>也。剖之</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以为</a:t>
            </a:r>
            <a:r>
              <a:rPr lang="zh-CN" altLang="en-US" sz="2800" b="1">
                <a:latin typeface="方正隶书简体" panose="03000509000000000000" charset="-122"/>
                <a:ea typeface="方正隶书简体" panose="03000509000000000000" charset="-122"/>
                <a:cs typeface="方正隶书简体" panose="03000509000000000000" charset="-122"/>
              </a:rPr>
              <a:t>瓢，则瓠落无所容。非不</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呺然</a:t>
            </a:r>
            <a:r>
              <a:rPr lang="zh-CN" altLang="en-US" sz="2800" b="1">
                <a:latin typeface="方正隶书简体" panose="03000509000000000000" charset="-122"/>
                <a:ea typeface="方正隶书简体" panose="03000509000000000000" charset="-122"/>
                <a:cs typeface="方正隶书简体" panose="03000509000000000000" charset="-122"/>
              </a:rPr>
              <a:t>大也，吾</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为</a:t>
            </a:r>
            <a:r>
              <a:rPr lang="zh-CN" altLang="en-US" sz="2800" b="1">
                <a:latin typeface="方正隶书简体" panose="03000509000000000000" charset="-122"/>
                <a:ea typeface="方正隶书简体" panose="03000509000000000000" charset="-122"/>
                <a:cs typeface="方正隶书简体" panose="03000509000000000000" charset="-122"/>
              </a:rPr>
              <a:t>其无用而</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掊</a:t>
            </a:r>
            <a:r>
              <a:rPr lang="zh-CN" altLang="en-US" sz="2800" b="1">
                <a:latin typeface="方正隶书简体" panose="03000509000000000000" charset="-122"/>
                <a:ea typeface="方正隶书简体" panose="03000509000000000000" charset="-122"/>
                <a:cs typeface="方正隶书简体" panose="03000509000000000000" charset="-122"/>
              </a:rPr>
              <a:t>之。”</a:t>
            </a:r>
            <a:endParaRPr lang="zh-CN" altLang="en-US" sz="2800" b="1">
              <a:latin typeface="方正隶书简体" panose="03000509000000000000" charset="-122"/>
              <a:ea typeface="方正隶书简体" panose="03000509000000000000" charset="-122"/>
              <a:cs typeface="方正隶书简体" panose="03000509000000000000" charset="-122"/>
            </a:endParaRPr>
          </a:p>
        </p:txBody>
      </p:sp>
      <p:sp>
        <p:nvSpPr>
          <p:cNvPr id="105" name="文本框 104"/>
          <p:cNvSpPr txBox="1"/>
          <p:nvPr/>
        </p:nvSpPr>
        <p:spPr>
          <a:xfrm>
            <a:off x="6736080" y="1085850"/>
            <a:ext cx="5080000" cy="5554980"/>
          </a:xfrm>
          <a:prstGeom prst="rect">
            <a:avLst/>
          </a:prstGeom>
          <a:noFill/>
          <a:ln w="9525">
            <a:solidFill>
              <a:schemeClr val="tx2">
                <a:lumMod val="60000"/>
                <a:lumOff val="40000"/>
              </a:schemeClr>
            </a:solidFill>
          </a:ln>
        </p:spPr>
        <p:txBody>
          <a:bodyPr wrap="square">
            <a:spAutoFit/>
          </a:bodyPr>
          <a:lstStyle/>
          <a:p>
            <a:pPr indent="0"/>
            <a:r>
              <a:rPr lang="en-US" altLang="zh-CN" sz="2400" b="1">
                <a:latin typeface="小米兰亭" panose="03000502000000000000" charset="-122"/>
                <a:ea typeface="小米兰亭" panose="03000502000000000000" charset="-122"/>
                <a:cs typeface="小米兰亭" panose="03000502000000000000" charset="-122"/>
              </a:rPr>
              <a:t>                </a:t>
            </a:r>
            <a:r>
              <a:rPr lang="zh-CN" sz="2400" b="1">
                <a:solidFill>
                  <a:srgbClr val="FF0000"/>
                </a:solidFill>
                <a:latin typeface="小米兰亭" panose="03000502000000000000" charset="-122"/>
                <a:ea typeface="小米兰亭" panose="03000502000000000000" charset="-122"/>
                <a:cs typeface="小米兰亭" panose="03000502000000000000" charset="-122"/>
              </a:rPr>
              <a:t>注解</a:t>
            </a:r>
            <a:endParaRPr lang="zh-CN" sz="2400" b="1">
              <a:latin typeface="小米兰亭" panose="03000502000000000000" charset="-122"/>
              <a:ea typeface="小米兰亭" panose="03000502000000000000" charset="-122"/>
              <a:cs typeface="小米兰亭" panose="03000502000000000000" charset="-122"/>
            </a:endParaRPr>
          </a:p>
          <a:p>
            <a:pPr indent="0"/>
            <a:r>
              <a:rPr lang="zh-CN" sz="2400" b="1">
                <a:solidFill>
                  <a:srgbClr val="FF0000"/>
                </a:solidFill>
                <a:latin typeface="小米兰亭" panose="03000502000000000000" charset="-122"/>
                <a:ea typeface="小米兰亭" panose="03000502000000000000" charset="-122"/>
                <a:cs typeface="小米兰亭" panose="03000502000000000000" charset="-122"/>
              </a:rPr>
              <a:t>贻</a:t>
            </a:r>
            <a:r>
              <a:rPr lang="zh-CN" sz="2400" b="1">
                <a:latin typeface="小米兰亭" panose="03000502000000000000" charset="-122"/>
                <a:ea typeface="小米兰亭" panose="03000502000000000000" charset="-122"/>
                <a:cs typeface="小米兰亭" panose="03000502000000000000" charset="-122"/>
              </a:rPr>
              <a:t>：赠送。</a:t>
            </a:r>
            <a:endParaRPr lang="zh-CN" sz="2400" b="1">
              <a:latin typeface="小米兰亭" panose="03000502000000000000" charset="-122"/>
              <a:ea typeface="小米兰亭" panose="03000502000000000000" charset="-122"/>
              <a:cs typeface="小米兰亭" panose="03000502000000000000" charset="-122"/>
            </a:endParaRPr>
          </a:p>
          <a:p>
            <a:pPr indent="0"/>
            <a:r>
              <a:rPr lang="zh-CN" sz="2400" b="1">
                <a:solidFill>
                  <a:srgbClr val="FF0000"/>
                </a:solidFill>
                <a:latin typeface="小米兰亭" panose="03000502000000000000" charset="-122"/>
                <a:ea typeface="小米兰亭" panose="03000502000000000000" charset="-122"/>
                <a:cs typeface="小米兰亭" panose="03000502000000000000" charset="-122"/>
              </a:rPr>
              <a:t>树</a:t>
            </a:r>
            <a:r>
              <a:rPr lang="zh-CN" sz="2400" b="1">
                <a:latin typeface="小米兰亭" panose="03000502000000000000" charset="-122"/>
                <a:ea typeface="小米兰亭" panose="03000502000000000000" charset="-122"/>
                <a:cs typeface="小米兰亭" panose="03000502000000000000" charset="-122"/>
              </a:rPr>
              <a:t>：种植</a:t>
            </a:r>
            <a:r>
              <a:rPr lang="zh-CN" sz="2400" b="1">
                <a:solidFill>
                  <a:srgbClr val="FF0000"/>
                </a:solidFill>
                <a:latin typeface="小米兰亭" panose="03000502000000000000" charset="-122"/>
                <a:ea typeface="小米兰亭" panose="03000502000000000000" charset="-122"/>
                <a:cs typeface="小米兰亭" panose="03000502000000000000" charset="-122"/>
              </a:rPr>
              <a:t>而实五石</a:t>
            </a:r>
            <a:r>
              <a:rPr lang="zh-CN" sz="2400" b="1">
                <a:latin typeface="小米兰亭" panose="03000502000000000000" charset="-122"/>
                <a:ea typeface="小米兰亭" panose="03000502000000000000" charset="-122"/>
                <a:cs typeface="小米兰亭" panose="03000502000000000000" charset="-122"/>
              </a:rPr>
              <a:t>：实，盛放，容纳。</a:t>
            </a:r>
            <a:r>
              <a:rPr lang="zh-CN" sz="2400" b="1">
                <a:solidFill>
                  <a:srgbClr val="FF0000"/>
                </a:solidFill>
                <a:latin typeface="小米兰亭" panose="03000502000000000000" charset="-122"/>
                <a:ea typeface="小米兰亭" panose="03000502000000000000" charset="-122"/>
                <a:cs typeface="小米兰亭" panose="03000502000000000000" charset="-122"/>
              </a:rPr>
              <a:t>以盛水浆</a:t>
            </a:r>
            <a:r>
              <a:rPr lang="zh-CN" sz="2400" b="1">
                <a:latin typeface="小米兰亭" panose="03000502000000000000" charset="-122"/>
                <a:ea typeface="小米兰亭" panose="03000502000000000000" charset="-122"/>
                <a:cs typeface="小米兰亭" panose="03000502000000000000" charset="-122"/>
              </a:rPr>
              <a:t>：“以（之）盛水浆”。</a:t>
            </a:r>
            <a:r>
              <a:rPr lang="zh-CN" sz="2400" b="1">
                <a:latin typeface="小米兰亭" panose="03000502000000000000" charset="-122"/>
                <a:ea typeface="小米兰亭" panose="03000502000000000000" charset="-122"/>
                <a:cs typeface="小米兰亭" panose="03000502000000000000" charset="-122"/>
              </a:rPr>
              <a:t>
</a:t>
            </a:r>
            <a:endParaRPr lang="zh-CN" sz="2400" b="1">
              <a:latin typeface="小米兰亭" panose="03000502000000000000" charset="-122"/>
              <a:ea typeface="小米兰亭" panose="03000502000000000000" charset="-122"/>
              <a:cs typeface="小米兰亭" panose="03000502000000000000" charset="-122"/>
            </a:endParaRPr>
          </a:p>
          <a:p>
            <a:pPr indent="0"/>
            <a:r>
              <a:rPr lang="zh-CN" sz="2400" b="1">
                <a:solidFill>
                  <a:srgbClr val="FF0000"/>
                </a:solidFill>
                <a:latin typeface="小米兰亭" panose="03000502000000000000" charset="-122"/>
                <a:ea typeface="小米兰亭" panose="03000502000000000000" charset="-122"/>
                <a:cs typeface="小米兰亭" panose="03000502000000000000" charset="-122"/>
              </a:rPr>
              <a:t>坚</a:t>
            </a:r>
            <a:r>
              <a:rPr lang="zh-CN" sz="2400" b="1">
                <a:latin typeface="小米兰亭" panose="03000502000000000000" charset="-122"/>
                <a:ea typeface="小米兰亭" panose="03000502000000000000" charset="-122"/>
                <a:cs typeface="小米兰亭" panose="03000502000000000000" charset="-122"/>
              </a:rPr>
              <a:t>：形作名，硬度。</a:t>
            </a:r>
            <a:r>
              <a:rPr lang="zh-CN" sz="2400" b="1">
                <a:solidFill>
                  <a:srgbClr val="FF0000"/>
                </a:solidFill>
                <a:latin typeface="小米兰亭" panose="03000502000000000000" charset="-122"/>
                <a:ea typeface="小米兰亭" panose="03000502000000000000" charset="-122"/>
                <a:cs typeface="小米兰亭" panose="03000502000000000000" charset="-122"/>
              </a:rPr>
              <a:t>举</a:t>
            </a:r>
            <a:r>
              <a:rPr lang="zh-CN" sz="2400" b="1">
                <a:latin typeface="小米兰亭" panose="03000502000000000000" charset="-122"/>
                <a:ea typeface="小米兰亭" panose="03000502000000000000" charset="-122"/>
                <a:cs typeface="小米兰亭" panose="03000502000000000000" charset="-122"/>
              </a:rPr>
              <a:t>：拿起。</a:t>
            </a:r>
            <a:r>
              <a:rPr lang="zh-CN" sz="2400" b="1">
                <a:latin typeface="小米兰亭" panose="03000502000000000000" charset="-122"/>
                <a:ea typeface="小米兰亭" panose="03000502000000000000" charset="-122"/>
                <a:cs typeface="小米兰亭" panose="03000502000000000000" charset="-122"/>
              </a:rPr>
              <a:t>
</a:t>
            </a:r>
            <a:endParaRPr lang="zh-CN" sz="2400" b="1">
              <a:latin typeface="小米兰亭" panose="03000502000000000000" charset="-122"/>
              <a:ea typeface="小米兰亭" panose="03000502000000000000" charset="-122"/>
              <a:cs typeface="小米兰亭" panose="03000502000000000000" charset="-122"/>
            </a:endParaRPr>
          </a:p>
          <a:p>
            <a:pPr hangingPunct="1">
              <a:lnSpc>
                <a:spcPct val="130000"/>
              </a:lnSpc>
              <a:spcBef>
                <a:spcPct val="20000"/>
              </a:spcBef>
            </a:pPr>
            <a:r>
              <a:rPr lang="zh-CN" sz="2400" b="1">
                <a:solidFill>
                  <a:srgbClr val="FF0000"/>
                </a:solidFill>
                <a:latin typeface="小米兰亭" panose="03000502000000000000" charset="-122"/>
                <a:ea typeface="小米兰亭" panose="03000502000000000000" charset="-122"/>
                <a:cs typeface="小米兰亭" panose="03000502000000000000" charset="-122"/>
              </a:rPr>
              <a:t>以为</a:t>
            </a:r>
            <a:r>
              <a:rPr lang="zh-CN" sz="2400" b="1">
                <a:latin typeface="小米兰亭" panose="03000502000000000000" charset="-122"/>
                <a:ea typeface="小米兰亭" panose="03000502000000000000" charset="-122"/>
                <a:cs typeface="小米兰亭" panose="03000502000000000000" charset="-122"/>
              </a:rPr>
              <a:t>：把</a:t>
            </a:r>
            <a:r>
              <a:rPr lang="zh-CN" sz="2400" b="1">
                <a:latin typeface="小米兰亭" panose="03000502000000000000" charset="-122"/>
                <a:ea typeface="小米兰亭" panose="03000502000000000000" charset="-122"/>
                <a:cs typeface="小米兰亭" panose="03000502000000000000" charset="-122"/>
              </a:rPr>
              <a:t>……作为</a:t>
            </a:r>
            <a:r>
              <a:rPr lang="zh-CN" sz="2400" b="1">
                <a:solidFill>
                  <a:srgbClr val="FF0000"/>
                </a:solidFill>
                <a:latin typeface="小米兰亭" panose="03000502000000000000" charset="-122"/>
                <a:ea typeface="小米兰亭" panose="03000502000000000000" charset="-122"/>
                <a:cs typeface="小米兰亭" panose="03000502000000000000" charset="-122"/>
              </a:rPr>
              <a:t>为</a:t>
            </a:r>
            <a:r>
              <a:rPr lang="zh-CN" sz="2400" b="1">
                <a:latin typeface="小米兰亭" panose="03000502000000000000" charset="-122"/>
                <a:ea typeface="小米兰亭" panose="03000502000000000000" charset="-122"/>
                <a:cs typeface="小米兰亭" panose="03000502000000000000" charset="-122"/>
              </a:rPr>
              <a:t>（wèi）：因为。</a:t>
            </a:r>
            <a:r>
              <a:rPr lang="zh-CN" sz="2400" b="1">
                <a:latin typeface="小米兰亭" panose="03000502000000000000" charset="-122"/>
                <a:ea typeface="小米兰亭" panose="03000502000000000000" charset="-122"/>
                <a:cs typeface="小米兰亭" panose="03000502000000000000" charset="-122"/>
              </a:rPr>
              <a:t>
</a:t>
            </a:r>
            <a:endParaRPr lang="zh-CN" sz="2400" b="1">
              <a:latin typeface="小米兰亭" panose="03000502000000000000" charset="-122"/>
              <a:ea typeface="小米兰亭" panose="03000502000000000000" charset="-122"/>
              <a:cs typeface="小米兰亭" panose="03000502000000000000" charset="-122"/>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呺然：</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内中空虚而宽大的样子</a:t>
            </a:r>
            <a:endParaRPr lang="zh-CN" altLang="en-US" sz="2400" b="1">
              <a:solidFill>
                <a:srgbClr val="0000FF"/>
              </a:solidFill>
              <a:latin typeface="小米兰亭" panose="03000502000000000000" charset="-122"/>
              <a:ea typeface="小米兰亭" panose="03000502000000000000" charset="-122"/>
              <a:cs typeface="小米兰亭" panose="03000502000000000000" charset="-122"/>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掊：</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击破</a:t>
            </a:r>
            <a:endParaRPr lang="zh-CN" altLang="en-US" sz="2400" b="1">
              <a:solidFill>
                <a:srgbClr val="0000FF"/>
              </a:solidFill>
              <a:latin typeface="小米兰亭" panose="03000502000000000000" charset="-122"/>
              <a:ea typeface="小米兰亭" panose="03000502000000000000" charset="-122"/>
              <a:cs typeface="小米兰亭" panose="03000502000000000000" charset="-122"/>
            </a:endParaRPr>
          </a:p>
          <a:p>
            <a:pPr indent="0"/>
            <a:endParaRPr lang="zh-CN" sz="2400" b="1">
              <a:latin typeface="小米兰亭" panose="03000502000000000000" charset="-122"/>
              <a:ea typeface="小米兰亭" panose="03000502000000000000" charset="-122"/>
              <a:cs typeface="小米兰亭" panose="03000502000000000000" charset="-122"/>
            </a:endParaRPr>
          </a:p>
          <a:p>
            <a:pPr indent="0"/>
            <a:endParaRPr lang="zh-CN" altLang="en-US" sz="2400">
              <a:latin typeface="小米兰亭" panose="03000502000000000000" charset="-122"/>
              <a:ea typeface="小米兰亭" panose="03000502000000000000" charset="-122"/>
              <a:cs typeface="小米兰亭" panose="03000502000000000000" charset="-122"/>
            </a:endParaRP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500000">
            <a:off x="1748155" y="3479800"/>
            <a:ext cx="2607310" cy="2936240"/>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3"/>
          <p:cNvSpPr/>
          <p:nvPr/>
        </p:nvSpPr>
        <p:spPr>
          <a:xfrm>
            <a:off x="103572" y="5201751"/>
            <a:ext cx="2563586" cy="1340167"/>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chemeClr val="accent2"/>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5" name="任意多边形 4"/>
          <p:cNvSpPr/>
          <p:nvPr/>
        </p:nvSpPr>
        <p:spPr>
          <a:xfrm flipH="1">
            <a:off x="2667112" y="5987219"/>
            <a:ext cx="1657348" cy="949943"/>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chemeClr val="accent2"/>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8" name="矩形 17"/>
          <p:cNvSpPr/>
          <p:nvPr/>
        </p:nvSpPr>
        <p:spPr>
          <a:xfrm>
            <a:off x="3756660" y="1381125"/>
            <a:ext cx="7585710" cy="4615815"/>
          </a:xfrm>
          <a:prstGeom prst="rect">
            <a:avLst/>
          </a:prstGeom>
          <a:solidFill>
            <a:schemeClr val="bg2"/>
          </a:solidFill>
        </p:spPr>
        <p:txBody>
          <a:bodyPr wrap="square">
            <a:spAutoFit/>
          </a:bodyPr>
          <a:lstStyle/>
          <a:p>
            <a:pPr algn="just">
              <a:lnSpc>
                <a:spcPct val="150000"/>
              </a:lnSpc>
            </a:pPr>
            <a:r>
              <a:rPr lang="en-US" altLang="zh-CN" sz="2800" b="1">
                <a:latin typeface="方正隶书简体" panose="03000509000000000000" charset="-122"/>
                <a:ea typeface="方正隶书简体" panose="03000509000000000000" charset="-122"/>
                <a:cs typeface="方正隶书简体" panose="03000509000000000000" charset="-122"/>
              </a:rPr>
              <a:t>                                     </a:t>
            </a:r>
            <a:r>
              <a:rPr lang="en-US" altLang="zh-CN" sz="2800" b="1">
                <a:solidFill>
                  <a:srgbClr val="FF0000"/>
                </a:solidFill>
                <a:latin typeface="方正隶书简体" panose="03000509000000000000" charset="-122"/>
                <a:ea typeface="方正隶书简体" panose="03000509000000000000" charset="-122"/>
                <a:cs typeface="方正隶书简体" panose="03000509000000000000" charset="-122"/>
              </a:rPr>
              <a:t>  </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译文</a:t>
            </a:r>
            <a:endPar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endParaRPr>
          </a:p>
          <a:p>
            <a:pPr algn="just">
              <a:lnSpc>
                <a:spcPct val="150000"/>
              </a:lnSpc>
            </a:pPr>
            <a:r>
              <a:rPr lang="zh-CN" altLang="en-US" sz="2800" b="1">
                <a:latin typeface="方正隶书简体" panose="03000509000000000000" charset="-122"/>
                <a:ea typeface="方正隶书简体" panose="03000509000000000000" charset="-122"/>
                <a:cs typeface="方正隶书简体" panose="03000509000000000000" charset="-122"/>
              </a:rPr>
              <a:t>惠子对庄子说：“魏王赠送我大葫芦的种子，我将它培植起来后，结出的果实有五石容积。用大葫芦去盛水浆，可是它不够坚固，无法拿起来。把它剖开做瓢，却因太大而没有适于它容纳的东西。这个葫芦不是不大呀，我因为它没有什么用处而砸烂了它。”</a:t>
            </a:r>
            <a:endParaRPr lang="zh-CN" altLang="en-US" sz="2800" b="1">
              <a:latin typeface="方正隶书简体" panose="03000509000000000000" charset="-122"/>
              <a:ea typeface="方正隶书简体" panose="03000509000000000000" charset="-122"/>
              <a:cs typeface="方正隶书简体" panose="03000509000000000000" charset="-122"/>
            </a:endParaRPr>
          </a:p>
        </p:txBody>
      </p:sp>
      <p:sp>
        <p:nvSpPr>
          <p:cNvPr id="19" name="文本框 18"/>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120000">
            <a:off x="367665" y="4805045"/>
            <a:ext cx="1771650" cy="1403350"/>
          </a:xfrm>
          <a:prstGeom prst="rect">
            <a:avLst/>
          </a:prstGeom>
        </p:spPr>
      </p:pic>
      <p:pic>
        <p:nvPicPr>
          <p:cNvPr id="102" name="图片 101"/>
          <p:cNvPicPr/>
          <p:nvPr/>
        </p:nvPicPr>
        <p:blipFill>
          <a:blip r:embed="rId5"/>
          <a:stretch>
            <a:fillRect/>
          </a:stretch>
        </p:blipFill>
        <p:spPr>
          <a:xfrm>
            <a:off x="776605" y="1380490"/>
            <a:ext cx="2979420" cy="3786505"/>
          </a:xfrm>
          <a:prstGeom prst="rect">
            <a:avLst/>
          </a:prstGeom>
          <a:noFill/>
          <a:ln w="9525">
            <a:noFill/>
          </a:ln>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873760" y="0"/>
            <a:ext cx="11318240" cy="6598920"/>
            <a:chOff x="2499360" y="0"/>
            <a:chExt cx="9692640" cy="6858000"/>
          </a:xfrm>
        </p:grpSpPr>
        <p:sp>
          <p:nvSpPr>
            <p:cNvPr id="2" name="矩形 1"/>
            <p:cNvSpPr/>
            <p:nvPr/>
          </p:nvSpPr>
          <p:spPr>
            <a:xfrm>
              <a:off x="2499360" y="0"/>
              <a:ext cx="969264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sp>
          <p:nvSpPr>
            <p:cNvPr id="3" name="矩形 2"/>
            <p:cNvSpPr/>
            <p:nvPr/>
          </p:nvSpPr>
          <p:spPr>
            <a:xfrm>
              <a:off x="2499360" y="619760"/>
              <a:ext cx="9204960" cy="5659120"/>
            </a:xfrm>
            <a:prstGeom prst="rect">
              <a:avLst/>
            </a:prstGeom>
            <a:noFill/>
            <a:ln w="19050">
              <a:solidFill>
                <a:srgbClr val="BFA5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grpSp>
      <p:pic>
        <p:nvPicPr>
          <p:cNvPr id="10" name="图片 9"/>
          <p:cNvPicPr>
            <a:picLocks noChangeAspect="1"/>
          </p:cNvPicPr>
          <p:nvPr/>
        </p:nvPicPr>
        <p:blipFill>
          <a:blip r:embed="rId4">
            <a:extLst>
              <a:ext uri="{28A0092B-C50C-407E-A947-70E740481C1C}">
                <a14:useLocalDpi xmlns:a14="http://schemas.microsoft.com/office/drawing/2010/main" val="0"/>
              </a:ext>
            </a:extLst>
          </a:blip>
          <a:srcRect r="57207" b="69343"/>
          <a:stretch>
            <a:fillRect/>
          </a:stretch>
        </p:blipFill>
        <p:spPr>
          <a:xfrm>
            <a:off x="0" y="5511165"/>
            <a:ext cx="2873375" cy="1270635"/>
          </a:xfrm>
          <a:prstGeom prst="rect">
            <a:avLst/>
          </a:prstGeom>
        </p:spPr>
      </p:pic>
      <p:sp>
        <p:nvSpPr>
          <p:cNvPr id="11" name="矩形 10"/>
          <p:cNvSpPr/>
          <p:nvPr/>
        </p:nvSpPr>
        <p:spPr>
          <a:xfrm>
            <a:off x="873760" y="895350"/>
            <a:ext cx="5903595" cy="3969385"/>
          </a:xfrm>
          <a:prstGeom prst="rect">
            <a:avLst/>
          </a:prstGeom>
          <a:ln>
            <a:solidFill>
              <a:schemeClr val="accent2"/>
            </a:solidFill>
          </a:ln>
        </p:spPr>
        <p:txBody>
          <a:bodyPr wrap="square">
            <a:spAutoFit/>
          </a:bodyPr>
          <a:lstStyle/>
          <a:p>
            <a:pPr>
              <a:lnSpc>
                <a:spcPct val="150000"/>
              </a:lnSpc>
            </a:pPr>
            <a:r>
              <a:rPr lang="en-US" altLang="zh-CN" sz="2800" b="1">
                <a:latin typeface="方正隶书简体" panose="03000509000000000000" charset="-122"/>
                <a:ea typeface="方正隶书简体" panose="03000509000000000000" charset="-122"/>
                <a:cs typeface="方正隶书简体" panose="03000509000000000000" charset="-122"/>
              </a:rPr>
              <a:t>                           </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原文</a:t>
            </a:r>
            <a:endParaRPr lang="zh-CN" altLang="en-US" sz="2800" b="1">
              <a:latin typeface="方正隶书简体" panose="03000509000000000000" charset="-122"/>
              <a:ea typeface="方正隶书简体" panose="03000509000000000000" charset="-122"/>
              <a:cs typeface="方正隶书简体" panose="03000509000000000000" charset="-122"/>
            </a:endParaRPr>
          </a:p>
          <a:p>
            <a:pPr>
              <a:lnSpc>
                <a:spcPct val="150000"/>
              </a:lnSpc>
            </a:pPr>
            <a:r>
              <a:rPr lang="zh-CN" altLang="en-US" sz="2800" b="1">
                <a:latin typeface="方正隶书简体" panose="03000509000000000000" charset="-122"/>
                <a:ea typeface="方正隶书简体" panose="03000509000000000000" charset="-122"/>
                <a:cs typeface="方正隶书简体" panose="03000509000000000000" charset="-122"/>
              </a:rPr>
              <a:t>庄子曰：“夫子</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固</a:t>
            </a:r>
            <a:r>
              <a:rPr lang="zh-CN" altLang="en-US" sz="2800" b="1">
                <a:latin typeface="方正隶书简体" panose="03000509000000000000" charset="-122"/>
                <a:ea typeface="方正隶书简体" panose="03000509000000000000" charset="-122"/>
                <a:cs typeface="方正隶书简体" panose="03000509000000000000" charset="-122"/>
              </a:rPr>
              <a:t>拙于用</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大</a:t>
            </a:r>
            <a:r>
              <a:rPr lang="zh-CN" altLang="en-US" sz="2800" b="1">
                <a:latin typeface="方正隶书简体" panose="03000509000000000000" charset="-122"/>
                <a:ea typeface="方正隶书简体" panose="03000509000000000000" charset="-122"/>
                <a:cs typeface="方正隶书简体" panose="03000509000000000000" charset="-122"/>
              </a:rPr>
              <a:t>矣！宋人有善为不龟手之药者，世世以</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洴澼絖</a:t>
            </a:r>
            <a:r>
              <a:rPr lang="zh-CN" altLang="en-US" sz="2800" b="1">
                <a:latin typeface="方正隶书简体" panose="03000509000000000000" charset="-122"/>
                <a:ea typeface="方正隶书简体" panose="03000509000000000000" charset="-122"/>
                <a:cs typeface="方正隶书简体" panose="03000509000000000000" charset="-122"/>
              </a:rPr>
              <a:t>为事。客闻之，请买其</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方</a:t>
            </a:r>
            <a:r>
              <a:rPr lang="zh-CN" altLang="en-US" sz="2800" b="1">
                <a:latin typeface="方正隶书简体" panose="03000509000000000000" charset="-122"/>
                <a:ea typeface="方正隶书简体" panose="03000509000000000000" charset="-122"/>
                <a:cs typeface="方正隶书简体" panose="03000509000000000000" charset="-122"/>
              </a:rPr>
              <a:t>百金。聚族而谋之曰：‘我世世为洴澼絖，不过数金。今一朝而</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鬻技</a:t>
            </a:r>
            <a:r>
              <a:rPr lang="zh-CN" altLang="en-US" sz="2800" b="1">
                <a:latin typeface="方正隶书简体" panose="03000509000000000000" charset="-122"/>
                <a:ea typeface="方正隶书简体" panose="03000509000000000000" charset="-122"/>
                <a:cs typeface="方正隶书简体" panose="03000509000000000000" charset="-122"/>
              </a:rPr>
              <a:t>百金。</a:t>
            </a:r>
            <a:endParaRPr lang="zh-CN" altLang="en-US" sz="2800" b="1">
              <a:latin typeface="方正隶书简体" panose="03000509000000000000" charset="-122"/>
              <a:ea typeface="方正隶书简体" panose="03000509000000000000" charset="-122"/>
              <a:cs typeface="方正隶书简体" panose="03000509000000000000" charset="-122"/>
            </a:endParaRPr>
          </a:p>
        </p:txBody>
      </p:sp>
      <p:sp>
        <p:nvSpPr>
          <p:cNvPr id="105" name="文本框 104"/>
          <p:cNvSpPr txBox="1"/>
          <p:nvPr/>
        </p:nvSpPr>
        <p:spPr>
          <a:xfrm>
            <a:off x="6777355" y="895350"/>
            <a:ext cx="4845050" cy="4661535"/>
          </a:xfrm>
          <a:prstGeom prst="rect">
            <a:avLst/>
          </a:prstGeom>
          <a:noFill/>
          <a:ln w="9525">
            <a:solidFill>
              <a:schemeClr val="accent2"/>
            </a:solidFill>
          </a:ln>
        </p:spPr>
        <p:txBody>
          <a:bodyPr wrap="square">
            <a:spAutoFit/>
          </a:bodyPr>
          <a:lstStyle/>
          <a:p>
            <a:pPr indent="0" fontAlgn="auto">
              <a:lnSpc>
                <a:spcPts val="3960"/>
              </a:lnSpc>
            </a:pPr>
            <a:r>
              <a:rPr lang="en-US" altLang="zh-CN" sz="2800" b="1">
                <a:latin typeface="汉仪中宋简" panose="02010609000101010101" charset="-122"/>
                <a:ea typeface="汉仪中宋简" panose="02010609000101010101" charset="-122"/>
                <a:cs typeface="小米兰亭" panose="03000502000000000000" charset="-122"/>
              </a:rPr>
              <a:t>         </a:t>
            </a:r>
            <a:r>
              <a:rPr lang="zh-CN" sz="2800" b="1">
                <a:solidFill>
                  <a:srgbClr val="FF0000"/>
                </a:solidFill>
                <a:latin typeface="汉仪中宋简" panose="02010609000101010101" charset="-122"/>
                <a:ea typeface="汉仪中宋简" panose="02010609000101010101" charset="-122"/>
                <a:cs typeface="小米兰亭" panose="03000502000000000000" charset="-122"/>
              </a:rPr>
              <a:t>注解</a:t>
            </a:r>
            <a:endParaRPr lang="zh-CN" sz="2800" b="1">
              <a:latin typeface="汉仪中宋简" panose="02010609000101010101" charset="-122"/>
              <a:ea typeface="汉仪中宋简" panose="02010609000101010101" charset="-122"/>
              <a:cs typeface="小米兰亭" panose="03000502000000000000" charset="-122"/>
            </a:endParaRPr>
          </a:p>
          <a:p>
            <a:pPr indent="0" fontAlgn="auto">
              <a:lnSpc>
                <a:spcPts val="3960"/>
              </a:lnSpc>
            </a:pPr>
            <a:endParaRPr lang="zh-CN" sz="2800" b="1">
              <a:latin typeface="汉仪中宋简" panose="02010609000101010101" charset="-122"/>
              <a:ea typeface="汉仪中宋简" panose="02010609000101010101" charset="-122"/>
              <a:cs typeface="小米兰亭" panose="03000502000000000000" charset="-122"/>
            </a:endParaRPr>
          </a:p>
          <a:p>
            <a:pPr indent="0" fontAlgn="auto">
              <a:lnSpc>
                <a:spcPts val="3960"/>
              </a:lnSpc>
            </a:pPr>
            <a:r>
              <a:rPr lang="zh-CN" sz="2800" b="1">
                <a:solidFill>
                  <a:srgbClr val="FF0000"/>
                </a:solidFill>
                <a:latin typeface="汉仪中宋简" panose="02010609000101010101" charset="-122"/>
                <a:ea typeface="汉仪中宋简" panose="02010609000101010101" charset="-122"/>
                <a:cs typeface="小米兰亭" panose="03000502000000000000" charset="-122"/>
              </a:rPr>
              <a:t>固</a:t>
            </a:r>
            <a:r>
              <a:rPr lang="zh-CN" sz="2800" b="1">
                <a:latin typeface="汉仪中宋简" panose="02010609000101010101" charset="-122"/>
                <a:ea typeface="汉仪中宋简" panose="02010609000101010101" charset="-122"/>
                <a:cs typeface="小米兰亭" panose="03000502000000000000" charset="-122"/>
              </a:rPr>
              <a:t>：实在，确实。</a:t>
            </a:r>
            <a:r>
              <a:rPr lang="zh-CN" sz="2800" b="1">
                <a:solidFill>
                  <a:srgbClr val="FF0000"/>
                </a:solidFill>
                <a:latin typeface="汉仪中宋简" panose="02010609000101010101" charset="-122"/>
                <a:ea typeface="汉仪中宋简" panose="02010609000101010101" charset="-122"/>
                <a:cs typeface="小米兰亭" panose="03000502000000000000" charset="-122"/>
              </a:rPr>
              <a:t>大</a:t>
            </a:r>
            <a:r>
              <a:rPr lang="zh-CN" sz="2800" b="1">
                <a:latin typeface="汉仪中宋简" panose="02010609000101010101" charset="-122"/>
                <a:ea typeface="汉仪中宋简" panose="02010609000101010101" charset="-122"/>
                <a:cs typeface="小米兰亭" panose="03000502000000000000" charset="-122"/>
              </a:rPr>
              <a:t>：形作名，大的东西。</a:t>
            </a:r>
            <a:r>
              <a:rPr lang="zh-CN" sz="2800" b="1">
                <a:solidFill>
                  <a:srgbClr val="FF0000"/>
                </a:solidFill>
                <a:latin typeface="汉仪中宋简" panose="02010609000101010101" charset="-122"/>
                <a:ea typeface="汉仪中宋简" panose="02010609000101010101" charset="-122"/>
                <a:cs typeface="小米兰亭" panose="03000502000000000000" charset="-122"/>
              </a:rPr>
              <a:t>方</a:t>
            </a:r>
            <a:r>
              <a:rPr lang="zh-CN" sz="2800" b="1">
                <a:latin typeface="汉仪中宋简" panose="02010609000101010101" charset="-122"/>
                <a:ea typeface="汉仪中宋简" panose="02010609000101010101" charset="-122"/>
                <a:cs typeface="小米兰亭" panose="03000502000000000000" charset="-122"/>
              </a:rPr>
              <a:t>：药方。</a:t>
            </a:r>
            <a:r>
              <a:rPr lang="zh-CN" sz="2800" b="1">
                <a:latin typeface="汉仪中宋简" panose="02010609000101010101" charset="-122"/>
                <a:ea typeface="汉仪中宋简" panose="02010609000101010101" charset="-122"/>
                <a:cs typeface="小米兰亭" panose="03000502000000000000" charset="-122"/>
              </a:rPr>
              <a:t>
</a:t>
            </a:r>
            <a:endParaRPr lang="zh-CN" sz="2800" b="1">
              <a:latin typeface="汉仪中宋简" panose="02010609000101010101" charset="-122"/>
              <a:ea typeface="汉仪中宋简" panose="02010609000101010101" charset="-122"/>
              <a:cs typeface="小米兰亭" panose="03000502000000000000" charset="-122"/>
            </a:endParaRPr>
          </a:p>
          <a:p>
            <a:pPr indent="0" fontAlgn="auto">
              <a:lnSpc>
                <a:spcPts val="3960"/>
              </a:lnSpc>
            </a:pPr>
            <a:r>
              <a:rPr lang="zh-CN" altLang="en-US" sz="2800" b="1">
                <a:solidFill>
                  <a:srgbClr val="FF0000"/>
                </a:solidFill>
                <a:latin typeface="汉仪中宋简" panose="02010609000101010101" charset="-122"/>
                <a:ea typeface="汉仪中宋简" panose="02010609000101010101" charset="-122"/>
                <a:sym typeface="+mn-ea"/>
              </a:rPr>
              <a:t>洴澼絖：</a:t>
            </a:r>
            <a:r>
              <a:rPr lang="zh-CN" altLang="en-US" sz="2800" b="1">
                <a:solidFill>
                  <a:schemeClr val="tx1"/>
                </a:solidFill>
                <a:latin typeface="汉仪中宋简" panose="02010609000101010101" charset="-122"/>
                <a:ea typeface="汉仪中宋简" panose="02010609000101010101" charset="-122"/>
                <a:sym typeface="+mn-ea"/>
              </a:rPr>
              <a:t>漂洗丝絮</a:t>
            </a:r>
            <a:endParaRPr lang="zh-CN" altLang="en-US" sz="2800" b="1">
              <a:solidFill>
                <a:srgbClr val="0000FF"/>
              </a:solidFill>
              <a:latin typeface="汉仪中宋简" panose="02010609000101010101" charset="-122"/>
              <a:ea typeface="汉仪中宋简" panose="02010609000101010101" charset="-122"/>
            </a:endParaRPr>
          </a:p>
          <a:p>
            <a:pPr indent="0" fontAlgn="auto">
              <a:lnSpc>
                <a:spcPts val="3960"/>
              </a:lnSpc>
            </a:pPr>
            <a:r>
              <a:rPr lang="zh-CN" sz="2800" b="1">
                <a:solidFill>
                  <a:srgbClr val="FF0000"/>
                </a:solidFill>
                <a:latin typeface="汉仪中宋简" panose="02010609000101010101" charset="-122"/>
                <a:ea typeface="汉仪中宋简" panose="02010609000101010101" charset="-122"/>
                <a:cs typeface="小米兰亭" panose="03000502000000000000" charset="-122"/>
              </a:rPr>
              <a:t>鬻技</a:t>
            </a:r>
            <a:r>
              <a:rPr lang="zh-CN" sz="2800" b="1">
                <a:latin typeface="汉仪中宋简" panose="02010609000101010101" charset="-122"/>
                <a:ea typeface="汉仪中宋简" panose="02010609000101010101" charset="-122"/>
                <a:cs typeface="小米兰亭" panose="03000502000000000000" charset="-122"/>
              </a:rPr>
              <a:t>：出售制药的秘方。鬻：卖，出售。</a:t>
            </a:r>
            <a:r>
              <a:rPr lang="en-US" sz="2800" b="1">
                <a:latin typeface="汉仪中宋简" panose="02010609000101010101" charset="-122"/>
                <a:ea typeface="汉仪中宋简" panose="02010609000101010101" charset="-122"/>
                <a:cs typeface="小米兰亭" panose="03000502000000000000" charset="-122"/>
              </a:rPr>
              <a:t>
</a:t>
            </a:r>
            <a:endParaRPr lang="zh-CN" altLang="en-US" sz="2800">
              <a:latin typeface="汉仪中宋简" panose="02010609000101010101" charset="-122"/>
              <a:ea typeface="汉仪中宋简" panose="02010609000101010101" charset="-122"/>
              <a:cs typeface="小米兰亭" panose="03000502000000000000" charset="-122"/>
            </a:endParaRPr>
          </a:p>
        </p:txBody>
      </p:sp>
      <p:sp>
        <p:nvSpPr>
          <p:cNvPr id="12" name="文本框 11"/>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83540" y="40132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12271" t="5165" b="39679"/>
          <a:stretch>
            <a:fillRect/>
          </a:stretch>
        </p:blipFill>
        <p:spPr>
          <a:xfrm flipH="1">
            <a:off x="1087120" y="4599940"/>
            <a:ext cx="1598295" cy="1788795"/>
          </a:xfrm>
          <a:prstGeom prst="rect">
            <a:avLst/>
          </a:prstGeom>
        </p:spPr>
      </p:pic>
      <p:sp>
        <p:nvSpPr>
          <p:cNvPr id="13" name="矩形 12"/>
          <p:cNvSpPr/>
          <p:nvPr/>
        </p:nvSpPr>
        <p:spPr>
          <a:xfrm>
            <a:off x="3992245" y="1022985"/>
            <a:ext cx="7082155" cy="5262245"/>
          </a:xfrm>
          <a:prstGeom prst="rect">
            <a:avLst/>
          </a:prstGeom>
        </p:spPr>
        <p:txBody>
          <a:bodyPr wrap="square">
            <a:spAutoFit/>
          </a:bodyPr>
          <a:lstStyle/>
          <a:p>
            <a:pPr algn="just">
              <a:lnSpc>
                <a:spcPct val="150000"/>
              </a:lnSpc>
            </a:pPr>
            <a:r>
              <a:rPr lang="en-US" altLang="zh-CN" sz="2800" b="1">
                <a:latin typeface="小米兰亭" panose="03000502000000000000" charset="-122"/>
                <a:ea typeface="小米兰亭" panose="03000502000000000000" charset="-122"/>
                <a:cs typeface="小米兰亭" panose="03000502000000000000" charset="-122"/>
              </a:rPr>
              <a:t>                                          </a:t>
            </a:r>
            <a:r>
              <a:rPr lang="zh-CN" altLang="en-US" sz="2800" b="1">
                <a:solidFill>
                  <a:srgbClr val="FF0000"/>
                </a:solidFill>
                <a:latin typeface="小米兰亭" panose="03000502000000000000" charset="-122"/>
                <a:ea typeface="小米兰亭" panose="03000502000000000000" charset="-122"/>
                <a:cs typeface="小米兰亭" panose="03000502000000000000" charset="-122"/>
              </a:rPr>
              <a:t>译文</a:t>
            </a:r>
            <a:endParaRPr lang="zh-CN" altLang="en-US" sz="2800" b="1">
              <a:latin typeface="小米兰亭" panose="03000502000000000000" charset="-122"/>
              <a:ea typeface="小米兰亭" panose="03000502000000000000" charset="-122"/>
              <a:cs typeface="小米兰亭" panose="03000502000000000000" charset="-122"/>
            </a:endParaRPr>
          </a:p>
          <a:p>
            <a:pPr algn="just">
              <a:lnSpc>
                <a:spcPct val="150000"/>
              </a:lnSpc>
            </a:pPr>
            <a:r>
              <a:rPr lang="zh-CN" altLang="en-US" sz="2800" b="1">
                <a:latin typeface="小米兰亭" panose="03000502000000000000" charset="-122"/>
                <a:ea typeface="小米兰亭" panose="03000502000000000000" charset="-122"/>
                <a:cs typeface="小米兰亭" panose="03000502000000000000" charset="-122"/>
              </a:rPr>
              <a:t>庄子说：“先生实在是不善于使用大东西啊！宋国有一善于调制不皲手药物的人家，世世代代以漂洗丝絮为职业。有个游客听说了这件事，愿意用百金的高价收买他的药方。全家人聚集在一起商量：‘我们世世代代漂洗丝絮，所得不过数金，如今一下子就可卖得百金。还是把药方卖给他吧。’</a:t>
            </a:r>
            <a:endParaRPr lang="zh-CN" altLang="en-US" sz="2800" b="1">
              <a:latin typeface="小米兰亭" panose="03000502000000000000" charset="-122"/>
              <a:ea typeface="小米兰亭" panose="03000502000000000000" charset="-122"/>
              <a:cs typeface="小米兰亭" panose="03000502000000000000" charset="-122"/>
            </a:endParaRPr>
          </a:p>
        </p:txBody>
      </p:sp>
      <p:sp>
        <p:nvSpPr>
          <p:cNvPr id="14" name="文本框 13"/>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pic>
        <p:nvPicPr>
          <p:cNvPr id="102" name="图片 101"/>
          <p:cNvPicPr/>
          <p:nvPr/>
        </p:nvPicPr>
        <p:blipFill>
          <a:blip r:embed="rId5"/>
          <a:stretch>
            <a:fillRect/>
          </a:stretch>
        </p:blipFill>
        <p:spPr>
          <a:xfrm>
            <a:off x="660400" y="1022985"/>
            <a:ext cx="3215640" cy="3740150"/>
          </a:xfrm>
          <a:prstGeom prst="rect">
            <a:avLst/>
          </a:prstGeom>
          <a:noFill/>
          <a:ln w="9525">
            <a:noFill/>
          </a:ln>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ppt_w</p:attrName>
                                        </p:attrNameLst>
                                      </p:cBhvr>
                                      <p:tavLst>
                                        <p:tav tm="0" fmla="#ppt_w*sin(2.5*pi*$)">
                                          <p:val>
                                            <p:fltVal val="0"/>
                                          </p:val>
                                        </p:tav>
                                        <p:tav tm="100000">
                                          <p:val>
                                            <p:fltVal val="1"/>
                                          </p:val>
                                        </p:tav>
                                      </p:tavLst>
                                    </p:anim>
                                    <p:anim calcmode="lin" valueType="num">
                                      <p:cBhvr>
                                        <p:cTn id="14" dur="2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4">
            <a:extLst>
              <a:ext uri="{28A0092B-C50C-407E-A947-70E740481C1C}">
                <a14:useLocalDpi xmlns:a14="http://schemas.microsoft.com/office/drawing/2010/main" val="0"/>
              </a:ext>
            </a:extLst>
          </a:blip>
          <a:srcRect t="-519" r="2405"/>
          <a:stretch>
            <a:fillRect/>
          </a:stretch>
        </p:blipFill>
        <p:spPr>
          <a:xfrm>
            <a:off x="243840" y="4674870"/>
            <a:ext cx="1154430" cy="2183130"/>
          </a:xfrm>
          <a:prstGeom prst="rect">
            <a:avLst/>
          </a:prstGeom>
        </p:spPr>
      </p:pic>
      <p:sp>
        <p:nvSpPr>
          <p:cNvPr id="8" name="矩形 7"/>
          <p:cNvSpPr/>
          <p:nvPr/>
        </p:nvSpPr>
        <p:spPr>
          <a:xfrm>
            <a:off x="660400" y="822325"/>
            <a:ext cx="5188585" cy="3969385"/>
          </a:xfrm>
          <a:prstGeom prst="rect">
            <a:avLst/>
          </a:prstGeom>
          <a:ln>
            <a:solidFill>
              <a:schemeClr val="accent2"/>
            </a:solidFill>
          </a:ln>
        </p:spPr>
        <p:txBody>
          <a:bodyPr wrap="square">
            <a:spAutoFit/>
          </a:bodyPr>
          <a:lstStyle/>
          <a:p>
            <a:pPr>
              <a:lnSpc>
                <a:spcPct val="150000"/>
              </a:lnSpc>
            </a:pPr>
            <a:r>
              <a:rPr lang="en-US" altLang="zh-CN" sz="2800" b="1">
                <a:latin typeface="方正隶书简体" panose="03000509000000000000" charset="-122"/>
                <a:ea typeface="方正隶书简体" panose="03000509000000000000" charset="-122"/>
                <a:cs typeface="方正隶书简体" panose="03000509000000000000" charset="-122"/>
                <a:sym typeface="+mn-ea"/>
              </a:rPr>
              <a:t>                    </a:t>
            </a:r>
            <a:r>
              <a:rPr lang="en-US" altLang="zh-CN" sz="2800" b="1">
                <a:solidFill>
                  <a:srgbClr val="FF0000"/>
                </a:solidFill>
                <a:latin typeface="方正隶书简体" panose="03000509000000000000" charset="-122"/>
                <a:ea typeface="方正隶书简体" panose="03000509000000000000" charset="-122"/>
                <a:cs typeface="方正隶书简体" panose="03000509000000000000" charset="-122"/>
                <a:sym typeface="+mn-ea"/>
              </a:rPr>
              <a:t>  </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sym typeface="+mn-ea"/>
              </a:rPr>
              <a:t>原文</a:t>
            </a:r>
            <a:endPar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sym typeface="+mn-ea"/>
            </a:endParaRPr>
          </a:p>
          <a:p>
            <a:pPr>
              <a:lnSpc>
                <a:spcPct val="150000"/>
              </a:lnSpc>
            </a:pPr>
            <a:r>
              <a:rPr lang="zh-CN" altLang="en-US" sz="2800" b="1">
                <a:latin typeface="方正隶书简体" panose="03000509000000000000" charset="-122"/>
                <a:ea typeface="方正隶书简体" panose="03000509000000000000" charset="-122"/>
                <a:cs typeface="方正隶书简体" panose="03000509000000000000" charset="-122"/>
                <a:sym typeface="+mn-ea"/>
              </a:rPr>
              <a:t>请与之。’客得之，</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sym typeface="+mn-ea"/>
              </a:rPr>
              <a:t>以说吴王</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a:t>
            </a:r>
            <a:endParaRPr lang="zh-CN" altLang="en-US" sz="2800" b="1">
              <a:latin typeface="方正隶书简体" panose="03000509000000000000" charset="-122"/>
              <a:ea typeface="方正隶书简体" panose="03000509000000000000" charset="-122"/>
              <a:cs typeface="方正隶书简体" panose="03000509000000000000" charset="-122"/>
            </a:endParaRPr>
          </a:p>
          <a:p>
            <a:pPr>
              <a:lnSpc>
                <a:spcPct val="150000"/>
              </a:lnSpc>
            </a:pP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越有难</a:t>
            </a:r>
            <a:r>
              <a:rPr lang="zh-CN" altLang="en-US" sz="2800" b="1">
                <a:latin typeface="方正隶书简体" panose="03000509000000000000" charset="-122"/>
                <a:ea typeface="方正隶书简体" panose="03000509000000000000" charset="-122"/>
                <a:cs typeface="方正隶书简体" panose="03000509000000000000" charset="-122"/>
              </a:rPr>
              <a:t>，吴王使之</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将</a:t>
            </a:r>
            <a:r>
              <a:rPr lang="zh-CN" altLang="en-US" sz="2800" b="1">
                <a:latin typeface="方正隶书简体" panose="03000509000000000000" charset="-122"/>
                <a:ea typeface="方正隶书简体" panose="03000509000000000000" charset="-122"/>
                <a:cs typeface="方正隶书简体" panose="03000509000000000000" charset="-122"/>
              </a:rPr>
              <a:t>。冬，与越人</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水</a:t>
            </a:r>
            <a:r>
              <a:rPr lang="zh-CN" altLang="en-US" sz="2800" b="1">
                <a:latin typeface="方正隶书简体" panose="03000509000000000000" charset="-122"/>
                <a:ea typeface="方正隶书简体" panose="03000509000000000000" charset="-122"/>
                <a:cs typeface="方正隶书简体" panose="03000509000000000000" charset="-122"/>
              </a:rPr>
              <a:t>战，大</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败</a:t>
            </a:r>
            <a:r>
              <a:rPr lang="zh-CN" altLang="en-US" sz="2800" b="1">
                <a:latin typeface="方正隶书简体" panose="03000509000000000000" charset="-122"/>
                <a:ea typeface="方正隶书简体" panose="03000509000000000000" charset="-122"/>
                <a:cs typeface="方正隶书简体" panose="03000509000000000000" charset="-122"/>
              </a:rPr>
              <a:t>越人，</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裂</a:t>
            </a:r>
            <a:r>
              <a:rPr lang="zh-CN" altLang="en-US" sz="2800" b="1">
                <a:latin typeface="方正隶书简体" panose="03000509000000000000" charset="-122"/>
                <a:ea typeface="方正隶书简体" panose="03000509000000000000" charset="-122"/>
                <a:cs typeface="方正隶书简体" panose="03000509000000000000" charset="-122"/>
              </a:rPr>
              <a:t>地而封之。能不龟手</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一</a:t>
            </a:r>
            <a:r>
              <a:rPr lang="zh-CN" altLang="en-US" sz="2800" b="1">
                <a:latin typeface="方正隶书简体" panose="03000509000000000000" charset="-122"/>
                <a:ea typeface="方正隶书简体" panose="03000509000000000000" charset="-122"/>
                <a:cs typeface="方正隶书简体" panose="03000509000000000000" charset="-122"/>
              </a:rPr>
              <a:t>也，</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或</a:t>
            </a:r>
            <a:r>
              <a:rPr lang="zh-CN" altLang="en-US" sz="2800" b="1">
                <a:latin typeface="方正隶书简体" panose="03000509000000000000" charset="-122"/>
                <a:ea typeface="方正隶书简体" panose="03000509000000000000" charset="-122"/>
                <a:cs typeface="方正隶书简体" panose="03000509000000000000" charset="-122"/>
              </a:rPr>
              <a:t>以封，或不免于洴澼絖，则所用之异也。 </a:t>
            </a:r>
            <a:endParaRPr lang="zh-CN" altLang="en-US" sz="2800" b="1">
              <a:latin typeface="方正隶书简体" panose="03000509000000000000" charset="-122"/>
              <a:ea typeface="方正隶书简体" panose="03000509000000000000" charset="-122"/>
              <a:cs typeface="方正隶书简体" panose="03000509000000000000" charset="-122"/>
            </a:endParaRPr>
          </a:p>
        </p:txBody>
      </p:sp>
      <p:sp>
        <p:nvSpPr>
          <p:cNvPr id="105" name="文本框 104"/>
          <p:cNvSpPr txBox="1"/>
          <p:nvPr/>
        </p:nvSpPr>
        <p:spPr>
          <a:xfrm>
            <a:off x="5937885" y="803275"/>
            <a:ext cx="5241290" cy="5262245"/>
          </a:xfrm>
          <a:prstGeom prst="rect">
            <a:avLst/>
          </a:prstGeom>
          <a:noFill/>
          <a:ln w="9525">
            <a:solidFill>
              <a:schemeClr val="accent2"/>
            </a:solidFill>
          </a:ln>
        </p:spPr>
        <p:txBody>
          <a:bodyPr wrap="square">
            <a:spAutoFit/>
          </a:bodyPr>
          <a:lstStyle/>
          <a:p>
            <a:pPr indent="304800"/>
            <a:r>
              <a:rPr lang="en-US" altLang="zh-CN" sz="2800" b="1">
                <a:solidFill>
                  <a:schemeClr val="tx1"/>
                </a:solidFill>
                <a:latin typeface="小米兰亭" panose="03000502000000000000" charset="-122"/>
                <a:ea typeface="小米兰亭" panose="03000502000000000000" charset="-122"/>
                <a:cs typeface="小米兰亭" panose="03000502000000000000" charset="-122"/>
              </a:rPr>
              <a:t>               </a:t>
            </a:r>
            <a:r>
              <a:rPr lang="zh-CN" sz="2800" b="1">
                <a:solidFill>
                  <a:srgbClr val="FF0000"/>
                </a:solidFill>
                <a:latin typeface="小米兰亭" panose="03000502000000000000" charset="-122"/>
                <a:ea typeface="小米兰亭" panose="03000502000000000000" charset="-122"/>
                <a:cs typeface="小米兰亭" panose="03000502000000000000" charset="-122"/>
              </a:rPr>
              <a:t>注解</a:t>
            </a:r>
            <a:endParaRPr lang="zh-CN" sz="2800" b="1">
              <a:solidFill>
                <a:schemeClr val="tx1"/>
              </a:solidFill>
              <a:latin typeface="小米兰亭" panose="03000502000000000000" charset="-122"/>
              <a:ea typeface="小米兰亭" panose="03000502000000000000" charset="-122"/>
              <a:cs typeface="小米兰亭" panose="03000502000000000000" charset="-122"/>
            </a:endParaRPr>
          </a:p>
          <a:p>
            <a:pPr indent="304800"/>
            <a:r>
              <a:rPr lang="zh-CN" sz="2800" b="1">
                <a:solidFill>
                  <a:srgbClr val="FF0000"/>
                </a:solidFill>
                <a:latin typeface="小米兰亭" panose="03000502000000000000" charset="-122"/>
                <a:ea typeface="小米兰亭" panose="03000502000000000000" charset="-122"/>
                <a:cs typeface="小米兰亭" panose="03000502000000000000" charset="-122"/>
              </a:rPr>
              <a:t>以说吴王</a:t>
            </a:r>
            <a:r>
              <a:rPr lang="zh-CN" sz="2800" b="1">
                <a:solidFill>
                  <a:schemeClr val="tx1"/>
                </a:solidFill>
                <a:latin typeface="小米兰亭" panose="03000502000000000000" charset="-122"/>
                <a:ea typeface="小米兰亭" panose="03000502000000000000" charset="-122"/>
                <a:cs typeface="小米兰亭" panose="03000502000000000000" charset="-122"/>
              </a:rPr>
              <a:t>：以（之）说吴王。</a:t>
            </a:r>
            <a:endParaRPr lang="zh-CN" sz="2800" b="1">
              <a:solidFill>
                <a:schemeClr val="tx1"/>
              </a:solidFill>
              <a:latin typeface="小米兰亭" panose="03000502000000000000" charset="-122"/>
              <a:ea typeface="小米兰亭" panose="03000502000000000000" charset="-122"/>
              <a:cs typeface="小米兰亭" panose="03000502000000000000" charset="-122"/>
            </a:endParaRPr>
          </a:p>
          <a:p>
            <a:pPr indent="304800"/>
            <a:r>
              <a:rPr lang="zh-CN" altLang="en-US" sz="2800" b="1">
                <a:solidFill>
                  <a:srgbClr val="FF0000"/>
                </a:solidFill>
                <a:latin typeface="小米兰亭" panose="03000502000000000000" charset="-122"/>
                <a:ea typeface="小米兰亭" panose="03000502000000000000" charset="-122"/>
                <a:cs typeface="小米兰亭" panose="03000502000000000000" charset="-122"/>
                <a:sym typeface="+mn-ea"/>
              </a:rPr>
              <a:t>越有难</a:t>
            </a:r>
            <a:r>
              <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rPr>
              <a:t>：指越人发兵侵吴。</a:t>
            </a:r>
            <a:endPar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endParaRPr>
          </a:p>
          <a:p>
            <a:pPr indent="304800"/>
            <a:r>
              <a:rPr lang="zh-CN" sz="2800" b="1">
                <a:solidFill>
                  <a:srgbClr val="FF0000"/>
                </a:solidFill>
                <a:latin typeface="小米兰亭" panose="03000502000000000000" charset="-122"/>
                <a:ea typeface="小米兰亭" panose="03000502000000000000" charset="-122"/>
                <a:cs typeface="小米兰亭" panose="03000502000000000000" charset="-122"/>
                <a:sym typeface="+mn-ea"/>
              </a:rPr>
              <a:t>将</a:t>
            </a:r>
            <a:r>
              <a:rPr lang="zh-CN" sz="2800" b="1">
                <a:solidFill>
                  <a:schemeClr val="tx1"/>
                </a:solidFill>
                <a:latin typeface="小米兰亭" panose="03000502000000000000" charset="-122"/>
                <a:ea typeface="小米兰亭" panose="03000502000000000000" charset="-122"/>
                <a:cs typeface="小米兰亭" panose="03000502000000000000" charset="-122"/>
                <a:sym typeface="+mn-ea"/>
              </a:rPr>
              <a:t>：动词，带领（军队）。</a:t>
            </a:r>
            <a:endParaRPr lang="zh-CN" sz="2800" b="1">
              <a:solidFill>
                <a:schemeClr val="tx1"/>
              </a:solidFill>
              <a:latin typeface="小米兰亭" panose="03000502000000000000" charset="-122"/>
              <a:ea typeface="小米兰亭" panose="03000502000000000000" charset="-122"/>
              <a:cs typeface="小米兰亭" panose="03000502000000000000" charset="-122"/>
            </a:endParaRPr>
          </a:p>
          <a:p>
            <a:pPr indent="304800"/>
            <a:r>
              <a:rPr lang="zh-CN" altLang="en-US" sz="2800" b="1">
                <a:solidFill>
                  <a:srgbClr val="FF0000"/>
                </a:solidFill>
                <a:latin typeface="小米兰亭" panose="03000502000000000000" charset="-122"/>
                <a:ea typeface="小米兰亭" panose="03000502000000000000" charset="-122"/>
                <a:cs typeface="小米兰亭" panose="03000502000000000000" charset="-122"/>
                <a:sym typeface="+mn-ea"/>
              </a:rPr>
              <a:t>水</a:t>
            </a:r>
            <a:r>
              <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rPr>
              <a:t>：名词作状语，在水上</a:t>
            </a:r>
            <a:endPar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endParaRPr>
          </a:p>
          <a:p>
            <a:pPr indent="304800"/>
            <a:r>
              <a:rPr lang="zh-CN" altLang="en-US" sz="2800" b="1">
                <a:solidFill>
                  <a:srgbClr val="FF0000"/>
                </a:solidFill>
                <a:latin typeface="小米兰亭" panose="03000502000000000000" charset="-122"/>
                <a:ea typeface="小米兰亭" panose="03000502000000000000" charset="-122"/>
                <a:cs typeface="小米兰亭" panose="03000502000000000000" charset="-122"/>
                <a:sym typeface="+mn-ea"/>
              </a:rPr>
              <a:t>败</a:t>
            </a:r>
            <a:r>
              <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rPr>
              <a:t>：使动用法，使</a:t>
            </a:r>
            <a:r>
              <a:rPr lang="en-US" altLang="zh-CN" sz="2800" b="1">
                <a:solidFill>
                  <a:schemeClr val="tx1"/>
                </a:solidFill>
                <a:latin typeface="小米兰亭" panose="03000502000000000000" charset="-122"/>
                <a:ea typeface="小米兰亭" panose="03000502000000000000" charset="-122"/>
                <a:cs typeface="小米兰亭" panose="03000502000000000000" charset="-122"/>
                <a:sym typeface="+mn-ea"/>
              </a:rPr>
              <a:t>··</a:t>
            </a:r>
            <a:r>
              <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rPr>
              <a:t>打败</a:t>
            </a:r>
            <a:endPar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endParaRPr>
          </a:p>
          <a:p>
            <a:pPr indent="304800"/>
            <a:r>
              <a:rPr lang="zh-CN" sz="2800" b="1">
                <a:solidFill>
                  <a:srgbClr val="FF0000"/>
                </a:solidFill>
                <a:latin typeface="小米兰亭" panose="03000502000000000000" charset="-122"/>
                <a:ea typeface="小米兰亭" panose="03000502000000000000" charset="-122"/>
                <a:cs typeface="小米兰亭" panose="03000502000000000000" charset="-122"/>
                <a:sym typeface="+mn-ea"/>
              </a:rPr>
              <a:t>裂地</a:t>
            </a:r>
            <a:r>
              <a:rPr lang="zh-CN" sz="2800" b="1">
                <a:solidFill>
                  <a:schemeClr val="tx1"/>
                </a:solidFill>
                <a:latin typeface="小米兰亭" panose="03000502000000000000" charset="-122"/>
                <a:ea typeface="小米兰亭" panose="03000502000000000000" charset="-122"/>
                <a:cs typeface="小米兰亭" panose="03000502000000000000" charset="-122"/>
                <a:sym typeface="+mn-ea"/>
              </a:rPr>
              <a:t>：割地，划地。</a:t>
            </a:r>
            <a:endParaRPr lang="zh-CN" sz="2800" b="1">
              <a:solidFill>
                <a:schemeClr val="tx1"/>
              </a:solidFill>
              <a:latin typeface="小米兰亭" panose="03000502000000000000" charset="-122"/>
              <a:ea typeface="小米兰亭" panose="03000502000000000000" charset="-122"/>
              <a:cs typeface="小米兰亭" panose="03000502000000000000" charset="-122"/>
              <a:sym typeface="+mn-ea"/>
            </a:endParaRPr>
          </a:p>
          <a:p>
            <a:pPr indent="304800"/>
            <a:r>
              <a:rPr lang="zh-CN" sz="2800" b="1">
                <a:solidFill>
                  <a:srgbClr val="FF0000"/>
                </a:solidFill>
                <a:latin typeface="小米兰亭" panose="03000502000000000000" charset="-122"/>
                <a:ea typeface="小米兰亭" panose="03000502000000000000" charset="-122"/>
                <a:cs typeface="小米兰亭" panose="03000502000000000000" charset="-122"/>
                <a:sym typeface="+mn-ea"/>
              </a:rPr>
              <a:t>一</a:t>
            </a:r>
            <a:r>
              <a:rPr lang="zh-CN" sz="2800" b="1">
                <a:solidFill>
                  <a:schemeClr val="tx1"/>
                </a:solidFill>
                <a:latin typeface="小米兰亭" panose="03000502000000000000" charset="-122"/>
                <a:ea typeface="小米兰亭" panose="03000502000000000000" charset="-122"/>
                <a:cs typeface="小米兰亭" panose="03000502000000000000" charset="-122"/>
                <a:sym typeface="+mn-ea"/>
              </a:rPr>
              <a:t>：同一，同样的。句意为：能让手不冻裂的药方，都是同样的。</a:t>
            </a:r>
            <a:endParaRPr lang="zh-CN" sz="2800" b="1">
              <a:solidFill>
                <a:schemeClr val="tx1"/>
              </a:solidFill>
              <a:latin typeface="小米兰亭" panose="03000502000000000000" charset="-122"/>
              <a:ea typeface="小米兰亭" panose="03000502000000000000" charset="-122"/>
              <a:cs typeface="小米兰亭" panose="03000502000000000000" charset="-122"/>
            </a:endParaRPr>
          </a:p>
          <a:p>
            <a:pPr indent="304800"/>
            <a:r>
              <a:rPr lang="zh-CN" altLang="en-US" sz="2800" b="1">
                <a:solidFill>
                  <a:srgbClr val="FF0000"/>
                </a:solidFill>
                <a:latin typeface="小米兰亭" panose="03000502000000000000" charset="-122"/>
                <a:ea typeface="小米兰亭" panose="03000502000000000000" charset="-122"/>
                <a:cs typeface="小米兰亭" panose="03000502000000000000" charset="-122"/>
                <a:sym typeface="+mn-ea"/>
              </a:rPr>
              <a:t>或</a:t>
            </a:r>
            <a:r>
              <a:rPr lang="zh-CN" altLang="en-US" sz="2800" b="1">
                <a:solidFill>
                  <a:schemeClr val="tx1"/>
                </a:solidFill>
                <a:latin typeface="小米兰亭" panose="03000502000000000000" charset="-122"/>
                <a:ea typeface="小米兰亭" panose="03000502000000000000" charset="-122"/>
                <a:cs typeface="小米兰亭" panose="03000502000000000000" charset="-122"/>
                <a:sym typeface="+mn-ea"/>
              </a:rPr>
              <a:t>：有的人。以：凭借。以封：以（之）封。</a:t>
            </a:r>
            <a:endParaRPr lang="zh-CN" altLang="en-US" sz="2800" b="1">
              <a:solidFill>
                <a:schemeClr val="tx1"/>
              </a:solidFill>
              <a:latin typeface="小米兰亭" panose="03000502000000000000" charset="-122"/>
              <a:ea typeface="小米兰亭" panose="03000502000000000000" charset="-122"/>
              <a:cs typeface="小米兰亭" panose="03000502000000000000" charset="-122"/>
            </a:endParaRPr>
          </a:p>
          <a:p>
            <a:pPr indent="304800"/>
            <a:endParaRPr lang="zh-CN" altLang="en-US" sz="2800" b="1">
              <a:solidFill>
                <a:schemeClr val="tx1"/>
              </a:solidFill>
              <a:latin typeface="小米兰亭" panose="03000502000000000000" charset="-122"/>
              <a:ea typeface="小米兰亭" panose="03000502000000000000" charset="-122"/>
              <a:cs typeface="小米兰亭" panose="03000502000000000000" charset="-122"/>
            </a:endParaRPr>
          </a:p>
        </p:txBody>
      </p:sp>
      <p:sp>
        <p:nvSpPr>
          <p:cNvPr id="14" name="文本框 13"/>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60400" y="2091690"/>
            <a:ext cx="2209800" cy="4118610"/>
            <a:chOff x="666569" y="668225"/>
            <a:chExt cx="5998391" cy="5549694"/>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rcRect t="9630" b="9333"/>
            <a:stretch>
              <a:fillRect/>
            </a:stretch>
          </p:blipFill>
          <p:spPr>
            <a:xfrm>
              <a:off x="666569" y="668225"/>
              <a:ext cx="5998391" cy="554969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00000">
              <a:off x="3191274" y="4211179"/>
              <a:ext cx="2557463" cy="867890"/>
            </a:xfrm>
            <a:prstGeom prst="rect">
              <a:avLst/>
            </a:prstGeom>
          </p:spPr>
        </p:pic>
      </p:grpSp>
      <p:sp>
        <p:nvSpPr>
          <p:cNvPr id="16" name="文本框 15"/>
          <p:cNvSpPr txBox="1"/>
          <p:nvPr/>
        </p:nvSpPr>
        <p:spPr>
          <a:xfrm>
            <a:off x="3275965" y="1443990"/>
            <a:ext cx="8141335" cy="3969385"/>
          </a:xfrm>
          <a:prstGeom prst="rect">
            <a:avLst/>
          </a:prstGeom>
          <a:noFill/>
        </p:spPr>
        <p:txBody>
          <a:bodyPr wrap="square" rtlCol="0">
            <a:spAutoFit/>
          </a:bodyPr>
          <a:lstStyle/>
          <a:p>
            <a:pPr fontAlgn="auto">
              <a:lnSpc>
                <a:spcPct val="150000"/>
              </a:lnSpc>
            </a:pPr>
            <a:r>
              <a:rPr lang="en-US" altLang="zh-CN" sz="2800" b="1">
                <a:latin typeface="小米兰亭" panose="03000502000000000000" charset="-122"/>
                <a:ea typeface="小米兰亭" panose="03000502000000000000" charset="-122"/>
                <a:cs typeface="楷体_GB2312" panose="02010609030101010101" charset="-122"/>
                <a:sym typeface="+mn-ea"/>
              </a:rPr>
              <a:t>                                     </a:t>
            </a:r>
            <a:r>
              <a:rPr lang="zh-CN" altLang="en-US" sz="2800" b="1">
                <a:latin typeface="小米兰亭" panose="03000502000000000000" charset="-122"/>
                <a:ea typeface="小米兰亭" panose="03000502000000000000" charset="-122"/>
                <a:cs typeface="楷体_GB2312" panose="02010609030101010101" charset="-122"/>
                <a:sym typeface="+mn-ea"/>
              </a:rPr>
              <a:t>译文</a:t>
            </a:r>
            <a:endParaRPr lang="zh-CN" altLang="en-US" sz="2800" b="1">
              <a:latin typeface="小米兰亭" panose="03000502000000000000" charset="-122"/>
              <a:ea typeface="小米兰亭" panose="03000502000000000000" charset="-122"/>
              <a:cs typeface="楷体_GB2312" panose="02010609030101010101" charset="-122"/>
              <a:sym typeface="+mn-ea"/>
            </a:endParaRPr>
          </a:p>
          <a:p>
            <a:pPr fontAlgn="auto">
              <a:lnSpc>
                <a:spcPct val="150000"/>
              </a:lnSpc>
            </a:pPr>
            <a:r>
              <a:rPr lang="zh-CN" altLang="en-US" sz="2800" b="1">
                <a:latin typeface="小米兰亭" panose="03000502000000000000" charset="-122"/>
                <a:ea typeface="小米兰亭" panose="03000502000000000000" charset="-122"/>
                <a:cs typeface="楷体_GB2312" panose="02010609030101010101" charset="-122"/>
                <a:sym typeface="+mn-ea"/>
              </a:rPr>
              <a:t>游客得到药方，去取悦吴王。正巧越国发难，吴王派他统率部队，冬天跟越军在水上交战，大败越军，吴王划割土地封赏他。能使手不皲裂，药方是同样的，有的人用它来获得封赏，有的人却只能靠它在水中漂洗丝絮，这是使用的方法不同。</a:t>
            </a:r>
            <a:endParaRPr lang="zh-CN" altLang="en-US" sz="2800" b="1">
              <a:latin typeface="小米兰亭" panose="03000502000000000000" charset="-122"/>
              <a:ea typeface="小米兰亭" panose="03000502000000000000" charset="-122"/>
              <a:cs typeface="楷体_GB2312" panose="02010609030101010101" charset="-122"/>
              <a:sym typeface="+mn-ea"/>
            </a:endParaRPr>
          </a:p>
        </p:txBody>
      </p:sp>
      <p:sp>
        <p:nvSpPr>
          <p:cNvPr id="17" name="文本框 16"/>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250" fill="hold"/>
                                        <p:tgtEl>
                                          <p:spTgt spid="13"/>
                                        </p:tgtEl>
                                        <p:attrNameLst>
                                          <p:attrName>ppt_x</p:attrName>
                                        </p:attrNameLst>
                                      </p:cBhvr>
                                      <p:tavLst>
                                        <p:tav tm="0">
                                          <p:val>
                                            <p:strVal val="#ppt_x"/>
                                          </p:val>
                                        </p:tav>
                                        <p:tav tm="100000">
                                          <p:val>
                                            <p:strVal val="#ppt_x"/>
                                          </p:val>
                                        </p:tav>
                                      </p:tavLst>
                                    </p:anim>
                                    <p:anim calcmode="lin" valueType="num">
                                      <p:cBhvr additive="base">
                                        <p:cTn id="8" dur="12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8452" y="4875663"/>
            <a:ext cx="2288234" cy="1515747"/>
          </a:xfrm>
          <a:prstGeom prst="rect">
            <a:avLst/>
          </a:prstGeom>
        </p:spPr>
      </p:pic>
      <p:sp>
        <p:nvSpPr>
          <p:cNvPr id="15" name="矩形 14"/>
          <p:cNvSpPr/>
          <p:nvPr/>
        </p:nvSpPr>
        <p:spPr>
          <a:xfrm>
            <a:off x="861695" y="725805"/>
            <a:ext cx="5540375" cy="2306955"/>
          </a:xfrm>
          <a:prstGeom prst="rect">
            <a:avLst/>
          </a:prstGeom>
          <a:ln>
            <a:solidFill>
              <a:schemeClr val="accent2"/>
            </a:solidFill>
          </a:ln>
        </p:spPr>
        <p:txBody>
          <a:bodyPr wrap="square">
            <a:spAutoFit/>
          </a:bodyPr>
          <a:lstStyle/>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原文</a:t>
            </a:r>
            <a:endParaRPr lang="zh-CN" altLang="en-US" sz="2400" b="1">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b="1">
                <a:latin typeface="微软雅黑" panose="020b0503020204020204" charset="-122"/>
                <a:ea typeface="微软雅黑" panose="020b0503020204020204" charset="-122"/>
                <a:cs typeface="微软雅黑" panose="020b0503020204020204" charset="-122"/>
              </a:rPr>
              <a:t>今子有五石之瓠，何不</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虑以为</a:t>
            </a:r>
            <a:r>
              <a:rPr lang="zh-CN" altLang="en-US" sz="2400" b="1">
                <a:latin typeface="微软雅黑" panose="020b0503020204020204" charset="-122"/>
                <a:ea typeface="微软雅黑" panose="020b0503020204020204" charset="-122"/>
                <a:cs typeface="微软雅黑" panose="020b0503020204020204" charset="-122"/>
              </a:rPr>
              <a:t>大樽，而浮于江湖，而忧其瓠落无所容？则夫子犹</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有蓬之心</a:t>
            </a:r>
            <a:r>
              <a:rPr lang="zh-CN" altLang="en-US" sz="2400" b="1">
                <a:latin typeface="微软雅黑" panose="020b0503020204020204" charset="-122"/>
                <a:ea typeface="微软雅黑" panose="020b0503020204020204" charset="-122"/>
                <a:cs typeface="微软雅黑" panose="020b0503020204020204" charset="-122"/>
              </a:rPr>
              <a:t>也夫！” </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105" name="文本框 104"/>
          <p:cNvSpPr txBox="1"/>
          <p:nvPr/>
        </p:nvSpPr>
        <p:spPr>
          <a:xfrm>
            <a:off x="6402070" y="726122"/>
            <a:ext cx="5080000" cy="5735955"/>
          </a:xfrm>
          <a:prstGeom prst="rect">
            <a:avLst/>
          </a:prstGeom>
          <a:noFill/>
          <a:ln w="9525">
            <a:solidFill>
              <a:schemeClr val="accent2"/>
            </a:solidFill>
          </a:ln>
        </p:spPr>
        <p:txBody>
          <a:bodyPr>
            <a:spAutoFit/>
          </a:bodyPr>
          <a:lstStyle/>
          <a:p>
            <a:pPr hangingPunct="1">
              <a:lnSpc>
                <a:spcPct val="130000"/>
              </a:lnSpc>
              <a:spcBef>
                <a:spcPct val="20000"/>
              </a:spcBef>
            </a:pPr>
            <a:r>
              <a:rPr lang="en-US" altLang="zh-CN" sz="2400" b="1">
                <a:solidFill>
                  <a:srgbClr val="FF0000"/>
                </a:solidFill>
                <a:latin typeface="小米兰亭" panose="03000502000000000000" charset="-122"/>
                <a:ea typeface="小米兰亭" panose="03000502000000000000" charset="-122"/>
                <a:cs typeface="小米兰亭" panose="03000502000000000000" charset="-122"/>
                <a:sym typeface="+mn-ea"/>
              </a:rPr>
              <a:t>                             </a:t>
            </a: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注解</a:t>
            </a:r>
            <a:endPar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虑</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，古义：用绳结缀  今义：思考；担忧；发愁</a:t>
            </a:r>
            <a:endPar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以</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：凭借，其后省去宾语“不龟手之药”。以（之）为</a:t>
            </a:r>
            <a:endPar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樽</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：本为酒器，这里指形似酒樽，可以拴在身上的一种凫水工具，俗称腰舟。</a:t>
            </a:r>
            <a:endPar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蓬</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：草名，其状弯曲不直。</a:t>
            </a:r>
            <a:endParaRPr lang="zh-CN" altLang="en-US" sz="2400" b="1">
              <a:solidFill>
                <a:schemeClr val="tx1"/>
              </a:solidFill>
              <a:latin typeface="小米兰亭" panose="03000502000000000000" charset="-122"/>
              <a:ea typeface="小米兰亭" panose="03000502000000000000" charset="-122"/>
              <a:cs typeface="小米兰亭" panose="03000502000000000000" charset="-122"/>
            </a:endParaRPr>
          </a:p>
          <a:p>
            <a:pPr hangingPunct="1">
              <a:lnSpc>
                <a:spcPct val="130000"/>
              </a:lnSpc>
              <a:spcBef>
                <a:spcPct val="20000"/>
              </a:spcBef>
            </a:pPr>
            <a:r>
              <a:rPr lang="zh-CN" altLang="en-US" sz="2400" b="1">
                <a:solidFill>
                  <a:srgbClr val="FF0000"/>
                </a:solidFill>
                <a:latin typeface="小米兰亭" panose="03000502000000000000" charset="-122"/>
                <a:ea typeface="小米兰亭" panose="03000502000000000000" charset="-122"/>
                <a:cs typeface="小米兰亭" panose="03000502000000000000" charset="-122"/>
                <a:sym typeface="+mn-ea"/>
              </a:rPr>
              <a:t>有蓬之心</a:t>
            </a:r>
            <a:r>
              <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rPr>
              <a:t>：喻指见识浅薄不能通晓大道理。 </a:t>
            </a:r>
            <a:endParaRPr lang="zh-CN" altLang="en-US" sz="2400" b="1">
              <a:solidFill>
                <a:schemeClr val="tx1"/>
              </a:solidFill>
              <a:latin typeface="小米兰亭" panose="03000502000000000000" charset="-122"/>
              <a:ea typeface="小米兰亭" panose="03000502000000000000" charset="-122"/>
              <a:cs typeface="小米兰亭" panose="03000502000000000000" charset="-122"/>
              <a:sym typeface="+mn-ea"/>
            </a:endParaRPr>
          </a:p>
        </p:txBody>
      </p:sp>
      <p:sp>
        <p:nvSpPr>
          <p:cNvPr id="16" name="文本框 15"/>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pic>
        <p:nvPicPr>
          <p:cNvPr id="42" name="图片 41"/>
          <p:cNvPicPr>
            <a:picLocks noChangeAspect="1"/>
          </p:cNvPicPr>
          <p:nvPr/>
        </p:nvPicPr>
        <p:blipFill>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836717" y="2574033"/>
            <a:ext cx="2415970" cy="3633430"/>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8354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52095" y="1452880"/>
            <a:ext cx="3872865" cy="4551045"/>
            <a:chOff x="-151566" y="1056639"/>
            <a:chExt cx="6310688" cy="5218904"/>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566" y="1056639"/>
              <a:ext cx="4213452" cy="4651651"/>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00000" flipH="1">
              <a:off x="2961360" y="2745213"/>
              <a:ext cx="3197762" cy="3530330"/>
            </a:xfrm>
            <a:prstGeom prst="rect">
              <a:avLst/>
            </a:prstGeom>
          </p:spPr>
        </p:pic>
      </p:grpSp>
      <p:sp>
        <p:nvSpPr>
          <p:cNvPr id="15" name="矩形 14"/>
          <p:cNvSpPr/>
          <p:nvPr/>
        </p:nvSpPr>
        <p:spPr>
          <a:xfrm>
            <a:off x="4431030" y="1348105"/>
            <a:ext cx="6357620" cy="3322955"/>
          </a:xfrm>
          <a:prstGeom prst="rect">
            <a:avLst/>
          </a:prstGeom>
        </p:spPr>
        <p:txBody>
          <a:bodyPr wrap="square">
            <a:spAutoFit/>
          </a:bodyPr>
          <a:lstStyle/>
          <a:p>
            <a:pPr algn="just">
              <a:lnSpc>
                <a:spcPct val="150000"/>
              </a:lnSpc>
            </a:pPr>
            <a:r>
              <a:rPr lang="en-US" altLang="zh-CN" sz="2800" b="1">
                <a:latin typeface="小米兰亭" panose="03000502000000000000" charset="-122"/>
                <a:ea typeface="小米兰亭" panose="03000502000000000000" charset="-122"/>
                <a:cs typeface="小米兰亭" panose="03000502000000000000" charset="-122"/>
              </a:rPr>
              <a:t>                           </a:t>
            </a:r>
            <a:r>
              <a:rPr lang="zh-CN" altLang="en-US" sz="2800" b="1">
                <a:latin typeface="小米兰亭" panose="03000502000000000000" charset="-122"/>
                <a:ea typeface="小米兰亭" panose="03000502000000000000" charset="-122"/>
                <a:cs typeface="小米兰亭" panose="03000502000000000000" charset="-122"/>
              </a:rPr>
              <a:t>译文</a:t>
            </a:r>
            <a:endParaRPr lang="zh-CN" altLang="en-US" sz="2800" b="1">
              <a:latin typeface="小米兰亭" panose="03000502000000000000" charset="-122"/>
              <a:ea typeface="小米兰亭" panose="03000502000000000000" charset="-122"/>
              <a:cs typeface="小米兰亭" panose="03000502000000000000" charset="-122"/>
            </a:endParaRPr>
          </a:p>
          <a:p>
            <a:pPr algn="just">
              <a:lnSpc>
                <a:spcPct val="150000"/>
              </a:lnSpc>
            </a:pPr>
            <a:r>
              <a:rPr lang="zh-CN" altLang="en-US" sz="2800" b="1">
                <a:latin typeface="小米兰亭" panose="03000502000000000000" charset="-122"/>
                <a:ea typeface="小米兰亭" panose="03000502000000000000" charset="-122"/>
                <a:cs typeface="小米兰亭" panose="03000502000000000000" charset="-122"/>
              </a:rPr>
              <a:t>现在你有可容五石东西的大葫芦，为什么不把它系在身上作为腰舟而浮游于江湖呢？却担忧它大而无处可容纳，看来先生你还是心窍不通啊！”</a:t>
            </a:r>
            <a:endParaRPr lang="zh-CN" altLang="en-US" sz="2800" b="1">
              <a:latin typeface="小米兰亭" panose="03000502000000000000" charset="-122"/>
              <a:ea typeface="小米兰亭" panose="03000502000000000000" charset="-122"/>
              <a:cs typeface="小米兰亭" panose="03000502000000000000" charset="-122"/>
            </a:endParaRPr>
          </a:p>
        </p:txBody>
      </p:sp>
      <p:sp>
        <p:nvSpPr>
          <p:cNvPr id="16" name="文本框 15"/>
          <p:cNvSpPr txBox="1"/>
          <p:nvPr/>
        </p:nvSpPr>
        <p:spPr>
          <a:xfrm>
            <a:off x="322580" y="178435"/>
            <a:ext cx="4236720" cy="583565"/>
          </a:xfrm>
          <a:prstGeom prst="rect">
            <a:avLst/>
          </a:prstGeom>
          <a:solidFill>
            <a:srgbClr val="FFFF00"/>
          </a:solidFill>
        </p:spPr>
        <p:txBody>
          <a:bodyPr wrap="square" rtlCol="0">
            <a:spAutoFit/>
          </a:bodyPr>
          <a:lstStyle/>
          <a:p>
            <a:r>
              <a:rPr lang="zh-CN" altLang="en-US" sz="3200">
                <a:latin typeface="方正隶书简体" panose="03000509000000000000" charset="-122"/>
                <a:ea typeface="方正隶书简体" panose="03000509000000000000" charset="-122"/>
              </a:rPr>
              <a:t>诵读文本</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理解文意</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2499360" y="0"/>
            <a:ext cx="9692640" cy="6858000"/>
            <a:chOff x="2499360" y="0"/>
            <a:chExt cx="9692640" cy="6858000"/>
          </a:xfrm>
        </p:grpSpPr>
        <p:sp>
          <p:nvSpPr>
            <p:cNvPr id="2" name="矩形 1"/>
            <p:cNvSpPr/>
            <p:nvPr/>
          </p:nvSpPr>
          <p:spPr>
            <a:xfrm>
              <a:off x="2499360" y="0"/>
              <a:ext cx="969264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sp>
          <p:nvSpPr>
            <p:cNvPr id="3" name="矩形 2"/>
            <p:cNvSpPr/>
            <p:nvPr/>
          </p:nvSpPr>
          <p:spPr>
            <a:xfrm>
              <a:off x="2499360" y="619760"/>
              <a:ext cx="9204960" cy="5659120"/>
            </a:xfrm>
            <a:prstGeom prst="rect">
              <a:avLst/>
            </a:prstGeom>
            <a:noFill/>
            <a:ln w="19050">
              <a:solidFill>
                <a:srgbClr val="BFA5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grpSp>
      <p:pic>
        <p:nvPicPr>
          <p:cNvPr id="10" name="图片 9"/>
          <p:cNvPicPr>
            <a:picLocks noChangeAspect="1"/>
          </p:cNvPicPr>
          <p:nvPr/>
        </p:nvPicPr>
        <p:blipFill>
          <a:blip r:embed="rId4">
            <a:extLst>
              <a:ext uri="{28A0092B-C50C-407E-A947-70E740481C1C}">
                <a14:useLocalDpi xmlns:a14="http://schemas.microsoft.com/office/drawing/2010/main" val="0"/>
              </a:ext>
            </a:extLst>
          </a:blip>
          <a:srcRect r="57207" b="69343"/>
          <a:stretch>
            <a:fillRect/>
          </a:stretch>
        </p:blipFill>
        <p:spPr>
          <a:xfrm>
            <a:off x="75565" y="2085975"/>
            <a:ext cx="2905760" cy="4857115"/>
          </a:xfrm>
          <a:prstGeom prst="rect">
            <a:avLst/>
          </a:prstGeom>
        </p:spPr>
      </p:pic>
      <p:sp>
        <p:nvSpPr>
          <p:cNvPr id="105" name="文本框 104"/>
          <p:cNvSpPr txBox="1"/>
          <p:nvPr/>
        </p:nvSpPr>
        <p:spPr>
          <a:xfrm>
            <a:off x="3329305" y="1487170"/>
            <a:ext cx="8237855" cy="4523105"/>
          </a:xfrm>
          <a:prstGeom prst="rect">
            <a:avLst/>
          </a:prstGeom>
          <a:noFill/>
          <a:ln w="9525">
            <a:noFill/>
          </a:ln>
        </p:spPr>
        <p:txBody>
          <a:bodyPr wrap="square">
            <a:spAutoFit/>
          </a:bodyPr>
          <a:lstStyle/>
          <a:p>
            <a:pPr indent="0" fontAlgn="auto">
              <a:lnSpc>
                <a:spcPct val="150000"/>
              </a:lnSpc>
            </a:pPr>
            <a:r>
              <a:rPr lang="zh-CN" sz="3200" b="0">
                <a:solidFill>
                  <a:srgbClr val="000000"/>
                </a:solidFill>
                <a:latin typeface="方正隶书简体" panose="03000509000000000000" charset="-122"/>
                <a:ea typeface="方正隶书简体" panose="03000509000000000000" charset="-122"/>
                <a:cs typeface="方正隶书简体" panose="03000509000000000000" charset="-122"/>
              </a:rPr>
              <a:t>本文共分为三个部分：</a:t>
            </a:r>
            <a:r>
              <a:rPr lang="zh-CN" sz="3200" b="0">
                <a:solidFill>
                  <a:srgbClr val="000000"/>
                </a:solidFill>
                <a:latin typeface="方正隶书简体" panose="03000509000000000000" charset="-122"/>
                <a:ea typeface="方正隶书简体" panose="03000509000000000000" charset="-122"/>
                <a:cs typeface="方正隶书简体" panose="03000509000000000000" charset="-122"/>
              </a:rPr>
              <a:t>第一部分：惠子的困惑：五石之瓠大而无用</a:t>
            </a:r>
            <a:r>
              <a:rPr lang="zh-CN" sz="3200" b="0">
                <a:solidFill>
                  <a:srgbClr val="000000"/>
                </a:solidFill>
                <a:latin typeface="方正隶书简体" panose="03000509000000000000" charset="-122"/>
                <a:ea typeface="方正隶书简体" panose="03000509000000000000" charset="-122"/>
                <a:cs typeface="方正隶书简体" panose="03000509000000000000" charset="-122"/>
              </a:rPr>
              <a:t>第二部分：运用言说理：宋人——不免于洴澼絖；客——裂地而封之。（所用之异）</a:t>
            </a:r>
            <a:r>
              <a:rPr lang="zh-CN" sz="3200" b="0">
                <a:solidFill>
                  <a:srgbClr val="000000"/>
                </a:solidFill>
                <a:latin typeface="方正隶书简体" panose="03000509000000000000" charset="-122"/>
                <a:ea typeface="方正隶书简体" panose="03000509000000000000" charset="-122"/>
                <a:cs typeface="方正隶书简体" panose="03000509000000000000" charset="-122"/>
              </a:rPr>
              <a:t>第三部分：得出结论：大樽浮江湖——超出常规思维。</a:t>
            </a:r>
            <a:r>
              <a:rPr lang="zh-CN" sz="3200" b="0">
                <a:solidFill>
                  <a:srgbClr val="000000"/>
                </a:solidFill>
                <a:latin typeface="方正隶书简体" panose="03000509000000000000" charset="-122"/>
                <a:ea typeface="方正隶书简体" panose="03000509000000000000" charset="-122"/>
                <a:cs typeface="方正隶书简体" panose="03000509000000000000" charset="-122"/>
              </a:rPr>
              <a:t>
</a:t>
            </a:r>
            <a:endParaRPr lang="zh-CN" sz="3200" b="0">
              <a:solidFill>
                <a:srgbClr val="000000"/>
              </a:solidFill>
              <a:latin typeface="方正隶书简体" panose="03000509000000000000" charset="-122"/>
              <a:ea typeface="方正隶书简体" panose="03000509000000000000" charset="-122"/>
              <a:cs typeface="方正隶书简体" panose="03000509000000000000" charset="-122"/>
            </a:endParaRPr>
          </a:p>
        </p:txBody>
      </p:sp>
      <p:pic>
        <p:nvPicPr>
          <p:cNvPr id="11" name="图片 10"/>
          <p:cNvPicPr/>
          <p:nvPr/>
        </p:nvPicPr>
        <p:blipFill>
          <a:blip r:embed="rId5"/>
          <a:stretch>
            <a:fillRect/>
          </a:stretch>
        </p:blipFill>
        <p:spPr>
          <a:xfrm>
            <a:off x="3556000" y="3732847"/>
            <a:ext cx="254000" cy="254000"/>
          </a:xfrm>
          <a:prstGeom prst="rect">
            <a:avLst/>
          </a:prstGeom>
          <a:noFill/>
          <a:ln w="9525">
            <a:noFill/>
          </a:ln>
        </p:spPr>
      </p:pic>
      <p:sp>
        <p:nvSpPr>
          <p:cNvPr id="16" name="文本框 15"/>
          <p:cNvSpPr txBox="1"/>
          <p:nvPr/>
        </p:nvSpPr>
        <p:spPr>
          <a:xfrm>
            <a:off x="247015" y="167640"/>
            <a:ext cx="423672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依据</a:t>
            </a:r>
            <a:r>
              <a:rPr lang="zh-CN" altLang="en-US" sz="3200">
                <a:latin typeface="方正隶书简体" panose="03000509000000000000" charset="-122"/>
                <a:ea typeface="方正隶书简体" panose="03000509000000000000" charset="-122"/>
              </a:rPr>
              <a:t>文意</a:t>
            </a:r>
            <a:r>
              <a:rPr lang="en-US" altLang="zh-CN" sz="3200">
                <a:latin typeface="方正隶书简体" panose="03000509000000000000" charset="-122"/>
                <a:ea typeface="方正隶书简体" panose="03000509000000000000" charset="-122"/>
              </a:rPr>
              <a:t>    </a:t>
            </a:r>
            <a:r>
              <a:rPr lang="zh-CN" altLang="en-US" sz="3200">
                <a:latin typeface="方正隶书简体" panose="03000509000000000000" charset="-122"/>
                <a:ea typeface="方正隶书简体" panose="03000509000000000000" charset="-122"/>
              </a:rPr>
              <a:t>理清思路</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 16"/>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flipH="1">
            <a:off x="2945522" y="5315709"/>
            <a:ext cx="8747778" cy="1237491"/>
          </a:xfrm>
          <a:prstGeom prst="rect">
            <a:avLst/>
          </a:prstGeom>
        </p:spPr>
      </p:pic>
      <p:grpSp>
        <p:nvGrpSpPr>
          <p:cNvPr id="4" name="组合 3"/>
          <p:cNvGrpSpPr/>
          <p:nvPr/>
        </p:nvGrpSpPr>
        <p:grpSpPr>
          <a:xfrm>
            <a:off x="0" y="711200"/>
            <a:ext cx="12192000" cy="5435600"/>
            <a:chOff x="0" y="711200"/>
            <a:chExt cx="12192000" cy="5435600"/>
          </a:xfrm>
        </p:grpSpPr>
        <p:sp>
          <p:nvSpPr>
            <p:cNvPr id="2" name="矩形 1"/>
            <p:cNvSpPr/>
            <p:nvPr/>
          </p:nvSpPr>
          <p:spPr>
            <a:xfrm>
              <a:off x="0" y="711200"/>
              <a:ext cx="12192000" cy="543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45870" y="1087120"/>
              <a:ext cx="11500260" cy="4704080"/>
            </a:xfrm>
            <a:prstGeom prst="rect">
              <a:avLst/>
            </a:prstGeom>
            <a:noFill/>
            <a:ln w="19050">
              <a:solidFill>
                <a:srgbClr val="BFA5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824482" y="2162555"/>
            <a:ext cx="1024638" cy="2532890"/>
            <a:chOff x="824482" y="2162555"/>
            <a:chExt cx="1024638" cy="2532890"/>
          </a:xfrm>
        </p:grpSpPr>
        <p:grpSp>
          <p:nvGrpSpPr>
            <p:cNvPr id="10" name="组合 9"/>
            <p:cNvGrpSpPr/>
            <p:nvPr/>
          </p:nvGrpSpPr>
          <p:grpSpPr>
            <a:xfrm>
              <a:off x="824482" y="2162555"/>
              <a:ext cx="1024638" cy="2532890"/>
              <a:chOff x="5091682" y="2496310"/>
              <a:chExt cx="749772" cy="1865380"/>
            </a:xfrm>
          </p:grpSpPr>
          <p:pic>
            <p:nvPicPr>
              <p:cNvPr id="7" name="图片 6"/>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r="80855"/>
              <a:stretch>
                <a:fillRect/>
              </a:stretch>
            </p:blipFill>
            <p:spPr>
              <a:xfrm>
                <a:off x="5091682" y="2496310"/>
                <a:ext cx="384558" cy="1865380"/>
              </a:xfrm>
              <a:prstGeom prst="rect">
                <a:avLst/>
              </a:prstGeom>
            </p:spPr>
          </p:pic>
          <p:pic>
            <p:nvPicPr>
              <p:cNvPr id="13" name="图片 12"/>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r="80855"/>
              <a:stretch>
                <a:fillRect/>
              </a:stretch>
            </p:blipFill>
            <p:spPr>
              <a:xfrm flipH="1">
                <a:off x="5456896" y="2496310"/>
                <a:ext cx="384558" cy="1865380"/>
              </a:xfrm>
              <a:prstGeom prst="rect">
                <a:avLst/>
              </a:prstGeom>
            </p:spPr>
          </p:pic>
        </p:grpSp>
        <p:sp>
          <p:nvSpPr>
            <p:cNvPr id="11" name="文本框 10"/>
            <p:cNvSpPr txBox="1"/>
            <p:nvPr/>
          </p:nvSpPr>
          <p:spPr>
            <a:xfrm>
              <a:off x="1059453" y="2384170"/>
              <a:ext cx="675005" cy="2109470"/>
            </a:xfrm>
            <a:prstGeom prst="rect">
              <a:avLst/>
            </a:prstGeom>
            <a:noFill/>
          </p:spPr>
          <p:txBody>
            <a:bodyPr vert="eaVert" wrap="square" rtlCol="0">
              <a:spAutoFit/>
            </a:bodyPr>
            <a:lstStyle/>
            <a:p>
              <a:pPr algn="ctr"/>
              <a:r>
                <a:rPr lang="zh-CN" altLang="en-US" sz="3200" b="1" spc="600">
                  <a:solidFill>
                    <a:srgbClr val="FF0000"/>
                  </a:solidFill>
                  <a:latin typeface="文悦古典明朝体 (非商业使用) W5" pitchFamily="50" charset="-122"/>
                  <a:ea typeface="文悦古典明朝体 (非商业使用) W5" pitchFamily="50" charset="-122"/>
                </a:rPr>
                <a:t>学习目标</a:t>
              </a:r>
              <a:endParaRPr lang="zh-CN" altLang="en-US" sz="3200" b="1" spc="600">
                <a:solidFill>
                  <a:srgbClr val="FF0000"/>
                </a:solidFill>
                <a:latin typeface="文悦古典明朝体 (非商业使用) W5" pitchFamily="50" charset="-122"/>
                <a:ea typeface="文悦古典明朝体 (非商业使用) W5" pitchFamily="50" charset="-122"/>
              </a:endParaRPr>
            </a:p>
          </p:txBody>
        </p:sp>
      </p:grpSp>
      <p:grpSp>
        <p:nvGrpSpPr>
          <p:cNvPr id="15" name="组合 14"/>
          <p:cNvGrpSpPr/>
          <p:nvPr/>
        </p:nvGrpSpPr>
        <p:grpSpPr>
          <a:xfrm>
            <a:off x="2136742" y="159476"/>
            <a:ext cx="2121535" cy="5033010"/>
            <a:chOff x="1253625" y="282881"/>
            <a:chExt cx="2121535" cy="5033010"/>
          </a:xfrm>
        </p:grpSpPr>
        <p:sp>
          <p:nvSpPr>
            <p:cNvPr id="19" name="椭圆 18"/>
            <p:cNvSpPr/>
            <p:nvPr/>
          </p:nvSpPr>
          <p:spPr>
            <a:xfrm>
              <a:off x="1604570" y="282881"/>
              <a:ext cx="927996" cy="927996"/>
            </a:xfrm>
            <a:prstGeom prst="ellipse">
              <a:avLst/>
            </a:prstGeom>
            <a:solidFill>
              <a:srgbClr val="FFFF00"/>
            </a:solidFill>
            <a:ln>
              <a:solidFill>
                <a:srgbClr val="C64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C6473F"/>
                  </a:solidFill>
                  <a:latin typeface="文悦古典明朝体 (非商业使用) W5" pitchFamily="50" charset="-122"/>
                  <a:ea typeface="文悦古典明朝体 (非商业使用) W5" pitchFamily="50" charset="-122"/>
                </a:rPr>
                <a:t>壹</a:t>
              </a:r>
              <a:endParaRPr lang="zh-CN" altLang="en-US" sz="3200">
                <a:solidFill>
                  <a:srgbClr val="C6473F"/>
                </a:solidFill>
                <a:latin typeface="文悦古典明朝体 (非商业使用) W5" pitchFamily="50" charset="-122"/>
                <a:ea typeface="文悦古典明朝体 (非商业使用) W5" pitchFamily="50" charset="-122"/>
              </a:endParaRPr>
            </a:p>
          </p:txBody>
        </p:sp>
        <p:sp>
          <p:nvSpPr>
            <p:cNvPr id="14" name="文本框 13"/>
            <p:cNvSpPr txBox="1"/>
            <p:nvPr/>
          </p:nvSpPr>
          <p:spPr>
            <a:xfrm>
              <a:off x="1253625" y="1303326"/>
              <a:ext cx="2121535" cy="4012565"/>
            </a:xfrm>
            <a:prstGeom prst="rect">
              <a:avLst/>
            </a:prstGeom>
            <a:noFill/>
            <a:ln>
              <a:solidFill>
                <a:schemeClr val="accent1"/>
              </a:solidFill>
            </a:ln>
          </p:spPr>
          <p:txBody>
            <a:bodyPr vert="eaVert" wrap="square" rtlCol="0">
              <a:spAutoFit/>
            </a:bodyPr>
            <a:lstStyle/>
            <a:p>
              <a:pPr>
                <a:lnSpc>
                  <a:spcPct val="150000"/>
                </a:lnSpc>
              </a:pPr>
              <a:r>
                <a:rPr lang="zh-CN" altLang="en-US" sz="2800" b="1">
                  <a:solidFill>
                    <a:schemeClr val="tx1">
                      <a:lumMod val="75000"/>
                      <a:lumOff val="25000"/>
                    </a:schemeClr>
                  </a:solidFill>
                  <a:latin typeface="方正隶书简体" panose="03000509000000000000" charset="-122"/>
                  <a:ea typeface="方正隶书简体" panose="03000509000000000000" charset="-122"/>
                </a:rPr>
                <a:t>了解庄子的生平及思想主张，了解《庄子》的相关知识。</a:t>
              </a:r>
              <a:endParaRPr lang="zh-CN" altLang="en-US" sz="2800" b="1">
                <a:solidFill>
                  <a:schemeClr val="tx1">
                    <a:lumMod val="75000"/>
                    <a:lumOff val="25000"/>
                  </a:schemeClr>
                </a:solidFill>
                <a:latin typeface="方正隶书简体" panose="03000509000000000000" charset="-122"/>
                <a:ea typeface="方正隶书简体" panose="03000509000000000000" charset="-122"/>
              </a:endParaRPr>
            </a:p>
          </p:txBody>
        </p:sp>
      </p:grpSp>
      <p:grpSp>
        <p:nvGrpSpPr>
          <p:cNvPr id="21" name="组合 20"/>
          <p:cNvGrpSpPr/>
          <p:nvPr/>
        </p:nvGrpSpPr>
        <p:grpSpPr>
          <a:xfrm>
            <a:off x="6617091" y="164556"/>
            <a:ext cx="1475105" cy="5028565"/>
            <a:chOff x="1541280" y="287961"/>
            <a:chExt cx="1475105" cy="5028565"/>
          </a:xfrm>
        </p:grpSpPr>
        <p:sp>
          <p:nvSpPr>
            <p:cNvPr id="22" name="椭圆 21"/>
            <p:cNvSpPr/>
            <p:nvPr/>
          </p:nvSpPr>
          <p:spPr>
            <a:xfrm>
              <a:off x="2057960" y="287961"/>
              <a:ext cx="927996" cy="927996"/>
            </a:xfrm>
            <a:prstGeom prst="ellipse">
              <a:avLst/>
            </a:prstGeom>
            <a:solidFill>
              <a:srgbClr val="FFFF00"/>
            </a:solidFill>
            <a:ln>
              <a:solidFill>
                <a:srgbClr val="C64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C6473F"/>
                  </a:solidFill>
                  <a:latin typeface="文悦古典明朝体 (非商业使用) W5" pitchFamily="50" charset="-122"/>
                  <a:ea typeface="文悦古典明朝体 (非商业使用) W5" pitchFamily="50" charset="-122"/>
                </a:rPr>
                <a:t>叁</a:t>
              </a:r>
              <a:endParaRPr lang="zh-CN" altLang="en-US" sz="3200">
                <a:solidFill>
                  <a:srgbClr val="C6473F"/>
                </a:solidFill>
                <a:latin typeface="文悦古典明朝体 (非商业使用) W5" pitchFamily="50" charset="-122"/>
                <a:ea typeface="文悦古典明朝体 (非商业使用) W5" pitchFamily="50" charset="-122"/>
              </a:endParaRPr>
            </a:p>
          </p:txBody>
        </p:sp>
        <p:sp>
          <p:nvSpPr>
            <p:cNvPr id="23" name="文本框 22"/>
            <p:cNvSpPr txBox="1"/>
            <p:nvPr/>
          </p:nvSpPr>
          <p:spPr>
            <a:xfrm>
              <a:off x="1541280" y="1339521"/>
              <a:ext cx="1475105" cy="3977005"/>
            </a:xfrm>
            <a:prstGeom prst="rect">
              <a:avLst/>
            </a:prstGeom>
            <a:noFill/>
            <a:ln>
              <a:solidFill>
                <a:schemeClr val="tx2">
                  <a:lumMod val="60000"/>
                  <a:lumOff val="40000"/>
                </a:schemeClr>
              </a:solidFill>
            </a:ln>
          </p:spPr>
          <p:txBody>
            <a:bodyPr vert="eaVert" wrap="square" rtlCol="0">
              <a:spAutoFit/>
            </a:bodyPr>
            <a:lstStyle/>
            <a:p>
              <a:pPr>
                <a:lnSpc>
                  <a:spcPct val="150000"/>
                </a:lnSpc>
              </a:pPr>
              <a:r>
                <a:rPr lang="zh-CN" altLang="en-US" sz="2800">
                  <a:solidFill>
                    <a:schemeClr val="tx1">
                      <a:lumMod val="75000"/>
                      <a:lumOff val="25000"/>
                    </a:schemeClr>
                  </a:solidFill>
                  <a:latin typeface="方正隶书简体" panose="03000509000000000000" charset="-122"/>
                  <a:ea typeface="方正隶书简体" panose="03000509000000000000" charset="-122"/>
                </a:rPr>
                <a:t>把握本文借助寓言所论述的深刻哲理。</a:t>
              </a:r>
              <a:endParaRPr lang="zh-CN" altLang="en-US" sz="2800">
                <a:solidFill>
                  <a:schemeClr val="tx1">
                    <a:lumMod val="75000"/>
                    <a:lumOff val="25000"/>
                  </a:schemeClr>
                </a:solidFill>
                <a:latin typeface="方正隶书简体" panose="03000509000000000000" charset="-122"/>
                <a:ea typeface="方正隶书简体" panose="03000509000000000000" charset="-122"/>
              </a:endParaRPr>
            </a:p>
          </p:txBody>
        </p:sp>
      </p:grpSp>
      <p:grpSp>
        <p:nvGrpSpPr>
          <p:cNvPr id="24" name="组合 23"/>
          <p:cNvGrpSpPr/>
          <p:nvPr/>
        </p:nvGrpSpPr>
        <p:grpSpPr>
          <a:xfrm>
            <a:off x="4661079" y="163921"/>
            <a:ext cx="1475105" cy="5029200"/>
            <a:chOff x="1681615" y="287326"/>
            <a:chExt cx="1475105" cy="5029200"/>
          </a:xfrm>
        </p:grpSpPr>
        <p:sp>
          <p:nvSpPr>
            <p:cNvPr id="25" name="椭圆 24"/>
            <p:cNvSpPr/>
            <p:nvPr/>
          </p:nvSpPr>
          <p:spPr>
            <a:xfrm>
              <a:off x="1831265" y="287326"/>
              <a:ext cx="927996" cy="927996"/>
            </a:xfrm>
            <a:prstGeom prst="ellipse">
              <a:avLst/>
            </a:prstGeom>
            <a:solidFill>
              <a:srgbClr val="FFFF00"/>
            </a:solidFill>
            <a:ln>
              <a:solidFill>
                <a:srgbClr val="C64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C6473F"/>
                  </a:solidFill>
                  <a:latin typeface="文悦古典明朝体 (非商业使用) W5" pitchFamily="50" charset="-122"/>
                  <a:ea typeface="文悦古典明朝体 (非商业使用) W5" pitchFamily="50" charset="-122"/>
                </a:rPr>
                <a:t>贰</a:t>
              </a:r>
              <a:endParaRPr lang="zh-CN" altLang="en-US" sz="3200">
                <a:solidFill>
                  <a:srgbClr val="C6473F"/>
                </a:solidFill>
                <a:latin typeface="文悦古典明朝体 (非商业使用) W5" pitchFamily="50" charset="-122"/>
                <a:ea typeface="文悦古典明朝体 (非商业使用) W5" pitchFamily="50" charset="-122"/>
              </a:endParaRPr>
            </a:p>
          </p:txBody>
        </p:sp>
        <p:sp>
          <p:nvSpPr>
            <p:cNvPr id="26" name="文本框 25"/>
            <p:cNvSpPr txBox="1"/>
            <p:nvPr/>
          </p:nvSpPr>
          <p:spPr>
            <a:xfrm>
              <a:off x="1681615" y="1338886"/>
              <a:ext cx="1475105" cy="3977640"/>
            </a:xfrm>
            <a:prstGeom prst="rect">
              <a:avLst/>
            </a:prstGeom>
            <a:noFill/>
            <a:ln>
              <a:solidFill>
                <a:schemeClr val="tx2">
                  <a:lumMod val="60000"/>
                  <a:lumOff val="40000"/>
                </a:schemeClr>
              </a:solidFill>
            </a:ln>
          </p:spPr>
          <p:txBody>
            <a:bodyPr vert="eaVert" wrap="square" rtlCol="0">
              <a:spAutoFit/>
            </a:bodyPr>
            <a:lstStyle/>
            <a:p>
              <a:pPr>
                <a:lnSpc>
                  <a:spcPct val="150000"/>
                </a:lnSpc>
              </a:pPr>
              <a:r>
                <a:rPr lang="zh-CN" altLang="en-US" sz="2800">
                  <a:solidFill>
                    <a:schemeClr val="tx1">
                      <a:lumMod val="75000"/>
                      <a:lumOff val="25000"/>
                    </a:schemeClr>
                  </a:solidFill>
                  <a:latin typeface="方正隶书简体" panose="03000509000000000000" charset="-122"/>
                  <a:ea typeface="方正隶书简体" panose="03000509000000000000" charset="-122"/>
                </a:rPr>
                <a:t>落实文言基础知识，疏通文意。</a:t>
              </a:r>
              <a:endParaRPr lang="zh-CN" altLang="en-US" sz="2800">
                <a:solidFill>
                  <a:schemeClr val="tx1">
                    <a:lumMod val="75000"/>
                    <a:lumOff val="25000"/>
                  </a:schemeClr>
                </a:solidFill>
                <a:latin typeface="方正隶书简体" panose="03000509000000000000" charset="-122"/>
                <a:ea typeface="方正隶书简体" panose="03000509000000000000" charset="-122"/>
              </a:endParaRPr>
            </a:p>
          </p:txBody>
        </p:sp>
      </p:grpSp>
      <p:grpSp>
        <p:nvGrpSpPr>
          <p:cNvPr id="27" name="组合 26"/>
          <p:cNvGrpSpPr/>
          <p:nvPr/>
        </p:nvGrpSpPr>
        <p:grpSpPr>
          <a:xfrm>
            <a:off x="8641682" y="156936"/>
            <a:ext cx="2121535" cy="5033010"/>
            <a:chOff x="1566680" y="282881"/>
            <a:chExt cx="2121535" cy="5033010"/>
          </a:xfrm>
        </p:grpSpPr>
        <p:sp>
          <p:nvSpPr>
            <p:cNvPr id="28" name="椭圆 27"/>
            <p:cNvSpPr/>
            <p:nvPr/>
          </p:nvSpPr>
          <p:spPr>
            <a:xfrm>
              <a:off x="2132890" y="282881"/>
              <a:ext cx="927996" cy="927996"/>
            </a:xfrm>
            <a:prstGeom prst="ellipse">
              <a:avLst/>
            </a:prstGeom>
            <a:solidFill>
              <a:srgbClr val="FFFF00"/>
            </a:solidFill>
            <a:ln>
              <a:solidFill>
                <a:srgbClr val="C647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C6473F"/>
                  </a:solidFill>
                  <a:latin typeface="文悦古典明朝体 (非商业使用) W5" pitchFamily="50" charset="-122"/>
                  <a:ea typeface="文悦古典明朝体 (非商业使用) W5" pitchFamily="50" charset="-122"/>
                </a:rPr>
                <a:t>肆</a:t>
              </a:r>
              <a:endParaRPr lang="zh-CN" altLang="en-US" sz="3200">
                <a:solidFill>
                  <a:srgbClr val="C6473F"/>
                </a:solidFill>
                <a:latin typeface="文悦古典明朝体 (非商业使用) W5" pitchFamily="50" charset="-122"/>
                <a:ea typeface="文悦古典明朝体 (非商业使用) W5" pitchFamily="50" charset="-122"/>
              </a:endParaRPr>
            </a:p>
          </p:txBody>
        </p:sp>
        <p:sp>
          <p:nvSpPr>
            <p:cNvPr id="29" name="文本框 28"/>
            <p:cNvSpPr txBox="1"/>
            <p:nvPr/>
          </p:nvSpPr>
          <p:spPr>
            <a:xfrm>
              <a:off x="1566680" y="1341426"/>
              <a:ext cx="2121535" cy="3974465"/>
            </a:xfrm>
            <a:prstGeom prst="rect">
              <a:avLst/>
            </a:prstGeom>
            <a:noFill/>
            <a:ln>
              <a:solidFill>
                <a:schemeClr val="tx2">
                  <a:lumMod val="60000"/>
                  <a:lumOff val="40000"/>
                </a:schemeClr>
              </a:solidFill>
            </a:ln>
          </p:spPr>
          <p:txBody>
            <a:bodyPr vert="eaVert" wrap="square" rtlCol="0">
              <a:spAutoFit/>
            </a:bodyPr>
            <a:lstStyle/>
            <a:p>
              <a:pPr>
                <a:lnSpc>
                  <a:spcPct val="150000"/>
                </a:lnSpc>
              </a:pPr>
              <a:r>
                <a:rPr lang="zh-CN" altLang="en-US" sz="2800">
                  <a:solidFill>
                    <a:schemeClr val="tx1">
                      <a:lumMod val="75000"/>
                      <a:lumOff val="25000"/>
                    </a:schemeClr>
                  </a:solidFill>
                  <a:latin typeface="方正隶书简体" panose="03000509000000000000" charset="-122"/>
                  <a:ea typeface="方正隶书简体" panose="03000509000000000000" charset="-122"/>
                </a:rPr>
                <a:t>理解庄子和惠子的认知态度，学会积极面对生活的态度。</a:t>
              </a:r>
              <a:endParaRPr lang="zh-CN" altLang="en-US" sz="2800">
                <a:solidFill>
                  <a:schemeClr val="tx1">
                    <a:lumMod val="75000"/>
                    <a:lumOff val="25000"/>
                  </a:schemeClr>
                </a:solidFill>
                <a:latin typeface="方正隶书简体" panose="03000509000000000000" charset="-122"/>
                <a:ea typeface="方正隶书简体" panose="03000509000000000000" charset="-122"/>
              </a:endParaRPr>
            </a:p>
          </p:txBody>
        </p:sp>
      </p:grpSp>
      <p:pic>
        <p:nvPicPr>
          <p:cNvPr id="31" name="图片 30"/>
          <p:cNvPicPr>
            <a:picLocks noChangeAspect="1"/>
          </p:cNvPicPr>
          <p:nvPr/>
        </p:nvPicPr>
        <p:blipFill>
          <a:blip r:embed="rId7">
            <a:extLst>
              <a:ext uri="{28A0092B-C50C-407E-A947-70E740481C1C}">
                <a14:useLocalDpi xmlns:a14="http://schemas.microsoft.com/office/drawing/2010/main" val="0"/>
              </a:ext>
            </a:extLst>
          </a:blip>
          <a:srcRect l="89189" b="81387"/>
          <a:stretch>
            <a:fillRect/>
          </a:stretch>
        </p:blipFill>
        <p:spPr>
          <a:xfrm>
            <a:off x="10378437" y="-69373"/>
            <a:ext cx="1813563" cy="1926905"/>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heel(1)">
                                      <p:cBhvr>
                                        <p:cTn id="3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nvSpPr>
        <p:spPr>
          <a:xfrm>
            <a:off x="3450590" y="1130300"/>
            <a:ext cx="5537835" cy="5207000"/>
          </a:xfrm>
          <a:prstGeom prst="rect">
            <a:avLst/>
          </a:prstGeom>
          <a:solidFill>
            <a:schemeClr val="accent2"/>
          </a:solidFill>
          <a:ln>
            <a:solidFill>
              <a:schemeClr val="accent2"/>
            </a:solidFill>
          </a:ln>
        </p:spPr>
        <p:txBody>
          <a:bodyPr vert="horz" rtlCol="0">
            <a:normAutofit/>
          </a:bodyPr>
          <a:lst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0">
              <a:buNone/>
            </a:pPr>
            <a:r>
              <a:rPr lang="zh-CN" altLang="en-US" b="1" smtClean="0">
                <a:latin typeface="方正华隶简体" panose="03000509000000000000" charset="-122"/>
                <a:ea typeface="方正华隶简体" panose="03000509000000000000" charset="-122"/>
              </a:rPr>
              <a:t>本文采用主客问答的形式，讲了几个故事？</a:t>
            </a:r>
            <a:endParaRPr lang="en-US" altLang="zh-CN" b="1" smtClean="0">
              <a:latin typeface="方正华隶简体" panose="03000509000000000000" charset="-122"/>
              <a:ea typeface="方正华隶简体" panose="03000509000000000000" charset="-122"/>
            </a:endParaRPr>
          </a:p>
          <a:p>
            <a:pPr marL="0" indent="0">
              <a:buNone/>
            </a:pPr>
            <a:r>
              <a:rPr lang="zh-CN" altLang="en-US" b="1" smtClean="0">
                <a:solidFill>
                  <a:srgbClr val="FF0000"/>
                </a:solidFill>
                <a:latin typeface="方正华隶简体" panose="03000509000000000000" charset="-122"/>
                <a:ea typeface="方正华隶简体" panose="03000509000000000000" charset="-122"/>
              </a:rPr>
              <a:t>两个</a:t>
            </a:r>
            <a:endParaRPr lang="en-US" altLang="zh-CN" b="1" smtClean="0">
              <a:solidFill>
                <a:srgbClr val="FF0000"/>
              </a:solidFill>
              <a:latin typeface="方正华隶简体" panose="03000509000000000000" charset="-122"/>
              <a:ea typeface="方正华隶简体" panose="03000509000000000000" charset="-122"/>
            </a:endParaRPr>
          </a:p>
          <a:p>
            <a:pPr marL="0" indent="0">
              <a:buNone/>
            </a:pPr>
            <a:r>
              <a:rPr lang="zh-CN" altLang="en-US" b="1" smtClean="0">
                <a:solidFill>
                  <a:srgbClr val="FF0000"/>
                </a:solidFill>
                <a:latin typeface="方正华隶简体" panose="03000509000000000000" charset="-122"/>
                <a:ea typeface="方正华隶简体" panose="03000509000000000000" charset="-122"/>
              </a:rPr>
              <a:t>惠子：大瓠无用</a:t>
            </a:r>
            <a:endParaRPr lang="en-US" altLang="zh-CN" b="1" smtClean="0">
              <a:solidFill>
                <a:srgbClr val="FF0000"/>
              </a:solidFill>
              <a:latin typeface="方正华隶简体" panose="03000509000000000000" charset="-122"/>
              <a:ea typeface="方正华隶简体" panose="03000509000000000000" charset="-122"/>
            </a:endParaRPr>
          </a:p>
          <a:p>
            <a:pPr marL="0" indent="0">
              <a:buNone/>
            </a:pPr>
            <a:r>
              <a:rPr lang="zh-CN" altLang="en-US" b="1" smtClean="0">
                <a:solidFill>
                  <a:srgbClr val="FF0000"/>
                </a:solidFill>
                <a:latin typeface="方正华隶简体" panose="03000509000000000000" charset="-122"/>
                <a:ea typeface="方正华隶简体" panose="03000509000000000000" charset="-122"/>
              </a:rPr>
              <a:t>庄子：不龟手之药</a:t>
            </a:r>
            <a:endParaRPr lang="zh-CN" altLang="en-US" b="1" smtClean="0">
              <a:solidFill>
                <a:srgbClr val="FF0000"/>
              </a:solidFill>
              <a:latin typeface="方正华隶简体" panose="03000509000000000000" charset="-122"/>
              <a:ea typeface="方正华隶简体" panose="03000509000000000000" charset="-122"/>
            </a:endParaRPr>
          </a:p>
        </p:txBody>
      </p:sp>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8590915" y="184150"/>
            <a:ext cx="3092450" cy="5850890"/>
          </a:xfrm>
          <a:prstGeom prst="rect">
            <a:avLst/>
          </a:prstGeom>
        </p:spPr>
      </p:pic>
      <p:pic>
        <p:nvPicPr>
          <p:cNvPr id="104" name="图片 103"/>
          <p:cNvPicPr/>
          <p:nvPr/>
        </p:nvPicPr>
        <p:blipFill>
          <a:blip r:embed="rId4"/>
          <a:stretch>
            <a:fillRect/>
          </a:stretch>
        </p:blipFill>
        <p:spPr>
          <a:xfrm>
            <a:off x="73660" y="1167765"/>
            <a:ext cx="3377565" cy="5274310"/>
          </a:xfrm>
          <a:prstGeom prst="rect">
            <a:avLst/>
          </a:prstGeom>
          <a:noFill/>
          <a:ln w="9525">
            <a:noFill/>
          </a:ln>
        </p:spPr>
      </p:pic>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研习文本</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par>
                          <p:cTn id="19" fill="hold" nodeType="afterGroup">
                            <p:stCondLst>
                              <p:cond delay="500"/>
                            </p:stCondLst>
                            <p:childTnLst>
                              <p:par>
                                <p:cTn id="20" presetID="22" presetClass="entr" presetSubtype="4"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4358640" y="874395"/>
            <a:ext cx="6828155" cy="5396865"/>
          </a:xfrm>
          <a:prstGeom prst="rect">
            <a:avLst/>
          </a:prstGeom>
          <a:solidFill>
            <a:schemeClr val="bg2"/>
          </a:solidFill>
        </p:spPr>
        <p:txBody>
          <a:bodyPr vert="horz" rtlCol="0">
            <a:normAutofit lnSpcReduction="20000"/>
          </a:bodyPr>
          <a:lst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r>
              <a:rPr lang="zh-CN" altLang="en-US" smtClean="0">
                <a:latin typeface="方正华隶简体" panose="03000509000000000000" charset="-122"/>
                <a:ea typeface="方正华隶简体" panose="03000509000000000000" charset="-122"/>
                <a:cs typeface="方正华隶简体" panose="03000509000000000000" charset="-122"/>
              </a:rPr>
              <a:t>在“大瓠之种”这个故事中，面对五石之瓠，惠子和庄子的做法分别是什么？试从文中找出原句加以分析。</a:t>
            </a:r>
            <a:endParaRPr lang="en-US" altLang="zh-CN" smtClean="0">
              <a:latin typeface="方正华隶简体" panose="03000509000000000000" charset="-122"/>
              <a:ea typeface="方正华隶简体" panose="03000509000000000000" charset="-122"/>
              <a:cs typeface="方正华隶简体" panose="03000509000000000000" charset="-122"/>
            </a:endParaRPr>
          </a:p>
          <a:p>
            <a:r>
              <a:rPr lang="en-US" altLang="zh-CN" smtClean="0">
                <a:solidFill>
                  <a:srgbClr val="FF0000"/>
                </a:solidFill>
                <a:latin typeface="方正华隶简体" panose="03000509000000000000" charset="-122"/>
                <a:ea typeface="方正华隶简体" panose="03000509000000000000" charset="-122"/>
                <a:cs typeface="方正华隶简体" panose="03000509000000000000" charset="-122"/>
              </a:rPr>
              <a:t>1</a:t>
            </a:r>
            <a:r>
              <a:rPr lang="zh-CN" altLang="en-US" smtClean="0">
                <a:solidFill>
                  <a:srgbClr val="FF0000"/>
                </a:solidFill>
                <a:latin typeface="方正华隶简体" panose="03000509000000000000" charset="-122"/>
                <a:ea typeface="方正华隶简体" panose="03000509000000000000" charset="-122"/>
                <a:cs typeface="方正华隶简体" panose="03000509000000000000" charset="-122"/>
              </a:rPr>
              <a:t>、惠子做法：其坚不能自举；则瓠落无所容；吾为其无用而掊之。</a:t>
            </a:r>
            <a:endParaRPr lang="en-US" altLang="zh-CN" smtClean="0">
              <a:solidFill>
                <a:srgbClr val="FF0000"/>
              </a:solidFill>
              <a:latin typeface="方正华隶简体" panose="03000509000000000000" charset="-122"/>
              <a:ea typeface="方正华隶简体" panose="03000509000000000000" charset="-122"/>
              <a:cs typeface="方正华隶简体" panose="03000509000000000000" charset="-122"/>
            </a:endParaRPr>
          </a:p>
          <a:p>
            <a:pPr>
              <a:buNone/>
            </a:pPr>
            <a:r>
              <a:rPr lang="en-US" altLang="zh-CN" smtClean="0">
                <a:solidFill>
                  <a:srgbClr val="FF0000"/>
                </a:solidFill>
                <a:latin typeface="方正华隶简体" panose="03000509000000000000" charset="-122"/>
                <a:ea typeface="方正华隶简体" panose="03000509000000000000" charset="-122"/>
                <a:cs typeface="方正华隶简体" panose="03000509000000000000" charset="-122"/>
              </a:rPr>
              <a:t>   2</a:t>
            </a:r>
            <a:r>
              <a:rPr lang="zh-CN" altLang="en-US" smtClean="0">
                <a:solidFill>
                  <a:srgbClr val="FF0000"/>
                </a:solidFill>
                <a:latin typeface="方正华隶简体" panose="03000509000000000000" charset="-122"/>
                <a:ea typeface="方正华隶简体" panose="03000509000000000000" charset="-122"/>
                <a:cs typeface="方正华隶简体" panose="03000509000000000000" charset="-122"/>
              </a:rPr>
              <a:t>、庄子的做法：何不虑以为大樽，而浮乎江湖？</a:t>
            </a:r>
            <a:endParaRPr lang="zh-CN" altLang="en-US" smtClean="0">
              <a:solidFill>
                <a:srgbClr val="FF0000"/>
              </a:solidFill>
              <a:latin typeface="方正华隶简体" panose="03000509000000000000" charset="-122"/>
              <a:ea typeface="方正华隶简体" panose="03000509000000000000" charset="-122"/>
              <a:cs typeface="方正华隶简体" panose="03000509000000000000" charset="-122"/>
            </a:endParaRPr>
          </a:p>
        </p:txBody>
      </p:sp>
      <p:pic>
        <p:nvPicPr>
          <p:cNvPr id="104" name="图片 103"/>
          <p:cNvPicPr/>
          <p:nvPr/>
        </p:nvPicPr>
        <p:blipFill>
          <a:blip r:embed="rId2"/>
          <a:stretch>
            <a:fillRect/>
          </a:stretch>
        </p:blipFill>
        <p:spPr>
          <a:xfrm>
            <a:off x="-85090" y="874395"/>
            <a:ext cx="4577715" cy="5274310"/>
          </a:xfrm>
          <a:prstGeom prst="rect">
            <a:avLst/>
          </a:prstGeom>
          <a:noFill/>
          <a:ln w="9525">
            <a:noFill/>
          </a:ln>
        </p:spPr>
      </p:pic>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研习文本</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7920990" y="2883535"/>
            <a:ext cx="3625850" cy="3324225"/>
            <a:chOff x="6024086" y="1256379"/>
            <a:chExt cx="5522754" cy="4951381"/>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19460" b="15900"/>
            <a:stretch>
              <a:fillRect/>
            </a:stretch>
          </p:blipFill>
          <p:spPr>
            <a:xfrm flipH="1">
              <a:off x="6024086" y="1402079"/>
              <a:ext cx="5522754" cy="4805681"/>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rcRect r="66066" b="34711"/>
            <a:stretch>
              <a:fillRect/>
            </a:stretch>
          </p:blipFill>
          <p:spPr>
            <a:xfrm rot="2700000">
              <a:off x="8767199" y="1494821"/>
              <a:ext cx="1373983" cy="89710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rcRect l="58660" t="1190" r="3462"/>
            <a:stretch>
              <a:fillRect/>
            </a:stretch>
          </p:blipFill>
          <p:spPr>
            <a:xfrm>
              <a:off x="7129184" y="2258136"/>
              <a:ext cx="1514558" cy="1340736"/>
            </a:xfrm>
            <a:prstGeom prst="rect">
              <a:avLst/>
            </a:prstGeom>
          </p:spPr>
        </p:pic>
      </p:grpSp>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研习文本</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
        <p:nvSpPr>
          <p:cNvPr id="106" name="文本框 105"/>
          <p:cNvSpPr txBox="1"/>
          <p:nvPr/>
        </p:nvSpPr>
        <p:spPr>
          <a:xfrm>
            <a:off x="1012190" y="1442720"/>
            <a:ext cx="8388350" cy="953135"/>
          </a:xfrm>
          <a:prstGeom prst="rect">
            <a:avLst/>
          </a:prstGeom>
          <a:noFill/>
          <a:ln w="9525">
            <a:solidFill>
              <a:schemeClr val="accent2"/>
            </a:solidFill>
          </a:ln>
        </p:spPr>
        <p:txBody>
          <a:bodyPr wrap="square">
            <a:spAutoFit/>
          </a:bodyPr>
          <a:lstStyle/>
          <a:p>
            <a:pPr indent="0"/>
            <a:r>
              <a:rPr lang="zh-CN" sz="2800" b="1">
                <a:solidFill>
                  <a:srgbClr val="000000"/>
                </a:solidFill>
                <a:latin typeface="方正华隶简体" panose="03000509000000000000" charset="-122"/>
                <a:ea typeface="方正华隶简体" panose="03000509000000000000" charset="-122"/>
                <a:cs typeface="方正华隶简体" panose="03000509000000000000" charset="-122"/>
              </a:rPr>
              <a:t>惠子和庄子在对话时，各自引用了“五石之瓠”和“不龟手之药”的事例，分别有什么用意？</a:t>
            </a:r>
            <a:endParaRPr lang="zh-CN" sz="2800" b="1">
              <a:solidFill>
                <a:srgbClr val="000000"/>
              </a:solidFill>
              <a:latin typeface="方正华隶简体" panose="03000509000000000000" charset="-122"/>
              <a:ea typeface="方正华隶简体" panose="03000509000000000000" charset="-122"/>
              <a:cs typeface="方正华隶简体" panose="03000509000000000000" charset="-122"/>
            </a:endParaRPr>
          </a:p>
        </p:txBody>
      </p:sp>
      <p:sp>
        <p:nvSpPr>
          <p:cNvPr id="17" name="文本框 16"/>
          <p:cNvSpPr txBox="1"/>
          <p:nvPr/>
        </p:nvSpPr>
        <p:spPr>
          <a:xfrm>
            <a:off x="1228090" y="2810510"/>
            <a:ext cx="7300595" cy="3784600"/>
          </a:xfrm>
          <a:prstGeom prst="rect">
            <a:avLst/>
          </a:prstGeom>
          <a:noFill/>
          <a:ln w="9525">
            <a:solidFill>
              <a:schemeClr val="accent2"/>
            </a:solidFill>
          </a:ln>
        </p:spPr>
        <p:txBody>
          <a:bodyPr wrap="square">
            <a:spAutoFit/>
          </a:bodyPr>
          <a:lstStyle/>
          <a:p>
            <a:pPr indent="0" fontAlgn="auto">
              <a:lnSpc>
                <a:spcPct val="150000"/>
              </a:lnSpc>
            </a:pPr>
            <a:r>
              <a:rPr lang="zh-CN" sz="3200" b="1">
                <a:solidFill>
                  <a:srgbClr val="000000"/>
                </a:solidFill>
                <a:latin typeface="小米兰亭" panose="03000502000000000000" charset="-122"/>
                <a:ea typeface="小米兰亭" panose="03000502000000000000" charset="-122"/>
                <a:cs typeface="小米兰亭" panose="03000502000000000000" charset="-122"/>
              </a:rPr>
              <a:t>惠子用“五石之弧”的事例，意在讥讽庄子的学说大而无用；</a:t>
            </a:r>
            <a:endParaRPr lang="zh-CN" sz="3200" b="1">
              <a:solidFill>
                <a:srgbClr val="000000"/>
              </a:solidFill>
              <a:latin typeface="小米兰亭" panose="03000502000000000000" charset="-122"/>
              <a:ea typeface="小米兰亭" panose="03000502000000000000" charset="-122"/>
              <a:cs typeface="小米兰亭" panose="03000502000000000000" charset="-122"/>
            </a:endParaRPr>
          </a:p>
          <a:p>
            <a:pPr indent="0" fontAlgn="auto">
              <a:lnSpc>
                <a:spcPct val="150000"/>
              </a:lnSpc>
            </a:pPr>
            <a:r>
              <a:rPr lang="zh-CN" sz="3200" b="1">
                <a:solidFill>
                  <a:srgbClr val="000000"/>
                </a:solidFill>
                <a:latin typeface="小米兰亭" panose="03000502000000000000" charset="-122"/>
                <a:ea typeface="小米兰亭" panose="03000502000000000000" charset="-122"/>
                <a:cs typeface="小米兰亭" panose="03000502000000000000" charset="-122"/>
              </a:rPr>
              <a:t>庄子用“不龟手之药”的事例，意在证明自己的学说大有用处，只是惠子不能通晓领悟。</a:t>
            </a:r>
            <a:endParaRPr lang="zh-CN" sz="3200" b="1">
              <a:solidFill>
                <a:srgbClr val="000000"/>
              </a:solidFill>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2667635" y="751205"/>
            <a:ext cx="9432925" cy="5867400"/>
          </a:xfrm>
          <a:prstGeom prst="rect">
            <a:avLst/>
          </a:prstGeom>
          <a:solidFill>
            <a:schemeClr val="bg2"/>
          </a:solid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a:lstStyle>
          <a:p>
            <a:pPr marL="0" indent="0">
              <a:buNone/>
            </a:pPr>
            <a:r>
              <a:rPr lang="en-US" altLang="zh-CN" sz="4000" b="1">
                <a:latin typeface="黑体" panose="02010609060101010101" charset="-122"/>
                <a:ea typeface="黑体" panose="02010609060101010101" charset="-122"/>
                <a:cs typeface="黑体" panose="02010609060101010101" charset="-122"/>
                <a:sym typeface="+mn-ea"/>
              </a:rPr>
              <a:t> </a:t>
            </a:r>
            <a:r>
              <a:rPr lang="en-US" altLang="zh-CN" sz="4400" b="1">
                <a:latin typeface="黑体" panose="02010609060101010101" charset="-122"/>
                <a:ea typeface="黑体" panose="02010609060101010101" charset="-122"/>
                <a:cs typeface="黑体" panose="02010609060101010101" charset="-122"/>
                <a:sym typeface="+mn-ea"/>
              </a:rPr>
              <a:t>   </a:t>
            </a:r>
            <a:r>
              <a:rPr lang="zh-CN" altLang="en-US"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惠子用五石之瓠（大葫芦）</a:t>
            </a:r>
            <a:r>
              <a:rPr lang="en-US" altLang="zh-CN"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a:t>
            </a:r>
            <a:r>
              <a:rPr lang="zh-CN" altLang="en-US"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盛水浆，剖为瓢</a:t>
            </a:r>
            <a:r>
              <a:rPr lang="en-US" altLang="zh-CN"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a:t>
            </a:r>
            <a:r>
              <a:rPr lang="zh-CN" altLang="en-US"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，庄子用之</a:t>
            </a:r>
            <a:r>
              <a:rPr lang="en-US" altLang="zh-CN"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a:t>
            </a:r>
            <a:r>
              <a:rPr lang="zh-CN" altLang="en-US"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浮于江湖</a:t>
            </a:r>
            <a:r>
              <a:rPr lang="en-US" altLang="zh-CN"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a:t>
            </a:r>
            <a:r>
              <a:rPr lang="zh-CN" altLang="en-US"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，请思考各自体现的深意？</a:t>
            </a:r>
            <a:endParaRPr lang="zh-CN" altLang="en-US" b="1">
              <a:latin typeface="汉仪中隶书简" panose="02010609000101010101" charset="-122"/>
              <a:ea typeface="汉仪中隶书简" panose="02010609000101010101" charset="-122"/>
              <a:cs typeface="汉仪中隶书简" panose="02010609000101010101" charset="-122"/>
            </a:endParaRPr>
          </a:p>
          <a:p>
            <a:pPr marL="0" indent="0">
              <a:buNone/>
            </a:pPr>
            <a:r>
              <a:rPr lang="zh-CN" altLang="en-US" sz="4000" b="1">
                <a:latin typeface="黑体" panose="02010609060101010101" charset="-122"/>
                <a:ea typeface="黑体" panose="02010609060101010101" charset="-122"/>
                <a:cs typeface="黑体" panose="02010609060101010101" charset="-122"/>
                <a:sym typeface="+mn-ea"/>
              </a:rPr>
              <a:t>   </a:t>
            </a:r>
            <a:r>
              <a:rPr lang="zh-CN" altLang="en-US" b="1">
                <a:solidFill>
                  <a:schemeClr val="tx1"/>
                </a:solidFill>
                <a:latin typeface="小米兰亭" panose="03000502000000000000" charset="-122"/>
                <a:ea typeface="小米兰亭" panose="03000502000000000000" charset="-122"/>
                <a:cs typeface="小米兰亭" panose="03000502000000000000" charset="-122"/>
                <a:sym typeface="+mn-ea"/>
              </a:rPr>
              <a:t>惠子立足于现实生活，</a:t>
            </a:r>
            <a:r>
              <a:rPr lang="zh-CN" altLang="en-US" b="1" smtClean="0">
                <a:solidFill>
                  <a:schemeClr val="tx1"/>
                </a:solidFill>
                <a:latin typeface="小米兰亭" panose="03000502000000000000" charset="-122"/>
                <a:ea typeface="小米兰亭" panose="03000502000000000000" charset="-122"/>
                <a:cs typeface="小米兰亭" panose="03000502000000000000" charset="-122"/>
                <a:sym typeface="+mn-ea"/>
              </a:rPr>
              <a:t>有才能，讲究物的实用性，</a:t>
            </a:r>
            <a:r>
              <a:rPr lang="zh-CN" altLang="en-US" b="1">
                <a:solidFill>
                  <a:srgbClr val="FF0000"/>
                </a:solidFill>
                <a:latin typeface="小米兰亭" panose="03000502000000000000" charset="-122"/>
                <a:ea typeface="小米兰亭" panose="03000502000000000000" charset="-122"/>
                <a:cs typeface="小米兰亭" panose="03000502000000000000" charset="-122"/>
                <a:sym typeface="+mn-ea"/>
              </a:rPr>
              <a:t>以世俗功利观念来思考问题，体现实用主义、功利主义思想。</a:t>
            </a:r>
            <a:endParaRPr lang="zh-CN" altLang="en-US" b="1">
              <a:solidFill>
                <a:schemeClr val="tx1"/>
              </a:solidFill>
              <a:latin typeface="小米兰亭" panose="03000502000000000000" charset="-122"/>
              <a:ea typeface="小米兰亭" panose="03000502000000000000" charset="-122"/>
              <a:cs typeface="小米兰亭" panose="03000502000000000000" charset="-122"/>
              <a:sym typeface="+mn-ea"/>
            </a:endParaRPr>
          </a:p>
          <a:p>
            <a:pPr marL="0" indent="0">
              <a:buNone/>
            </a:pPr>
            <a:r>
              <a:rPr lang="zh-CN" altLang="en-US" b="1">
                <a:solidFill>
                  <a:schemeClr val="tx1"/>
                </a:solidFill>
                <a:latin typeface="小米兰亭" panose="03000502000000000000" charset="-122"/>
                <a:ea typeface="小米兰亭" panose="03000502000000000000" charset="-122"/>
                <a:cs typeface="小米兰亭" panose="03000502000000000000" charset="-122"/>
                <a:sym typeface="+mn-ea"/>
              </a:rPr>
              <a:t>    </a:t>
            </a:r>
            <a:r>
              <a:rPr lang="en-US" altLang="zh-CN" b="1">
                <a:solidFill>
                  <a:schemeClr val="tx1"/>
                </a:solidFill>
                <a:latin typeface="小米兰亭" panose="03000502000000000000" charset="-122"/>
                <a:ea typeface="小米兰亭" panose="03000502000000000000" charset="-122"/>
                <a:cs typeface="小米兰亭" panose="03000502000000000000" charset="-122"/>
                <a:sym typeface="+mn-ea"/>
              </a:rPr>
              <a:t>    </a:t>
            </a:r>
            <a:r>
              <a:rPr lang="zh-CN" altLang="en-US" b="1" smtClean="0">
                <a:solidFill>
                  <a:schemeClr val="tx1"/>
                </a:solidFill>
                <a:latin typeface="小米兰亭" panose="03000502000000000000" charset="-122"/>
                <a:ea typeface="小米兰亭" panose="03000502000000000000" charset="-122"/>
                <a:cs typeface="小米兰亭" panose="03000502000000000000" charset="-122"/>
                <a:sym typeface="+mn-ea"/>
              </a:rPr>
              <a:t>庄子是从审美主义的角度</a:t>
            </a:r>
            <a:r>
              <a:rPr lang="zh-CN" altLang="en-US" b="1">
                <a:solidFill>
                  <a:schemeClr val="tx1"/>
                </a:solidFill>
                <a:latin typeface="小米兰亭" panose="03000502000000000000" charset="-122"/>
                <a:ea typeface="小米兰亭" panose="03000502000000000000" charset="-122"/>
                <a:cs typeface="小米兰亭" panose="03000502000000000000" charset="-122"/>
                <a:sym typeface="+mn-ea"/>
              </a:rPr>
              <a:t> ：立足自然，摒弃世俗价值，</a:t>
            </a:r>
            <a:r>
              <a:rPr lang="zh-CN" altLang="en-US" b="1" smtClean="0">
                <a:solidFill>
                  <a:schemeClr val="tx1"/>
                </a:solidFill>
                <a:latin typeface="小米兰亭" panose="03000502000000000000" charset="-122"/>
                <a:ea typeface="小米兰亭" panose="03000502000000000000" charset="-122"/>
                <a:cs typeface="小米兰亭" panose="03000502000000000000" charset="-122"/>
                <a:sym typeface="+mn-ea"/>
              </a:rPr>
              <a:t>大葫芦既没有被劈开，也没有被当成粗笨的器皿，在他眼里，大瓠可以用来泛舟江湖，诗意人生。</a:t>
            </a:r>
            <a:r>
              <a:rPr lang="zh-CN" altLang="en-US" b="1" smtClean="0">
                <a:solidFill>
                  <a:srgbClr val="FF0000"/>
                </a:solidFill>
                <a:latin typeface="小米兰亭" panose="03000502000000000000" charset="-122"/>
                <a:ea typeface="小米兰亭" panose="03000502000000000000" charset="-122"/>
                <a:cs typeface="小米兰亭" panose="03000502000000000000" charset="-122"/>
                <a:sym typeface="+mn-ea"/>
              </a:rPr>
              <a:t>有智慧、善辩，不拘于外物，主张物我融合</a:t>
            </a:r>
            <a:r>
              <a:rPr lang="zh-CN" altLang="en-US" b="1">
                <a:solidFill>
                  <a:srgbClr val="FF0000"/>
                </a:solidFill>
                <a:latin typeface="小米兰亭" panose="03000502000000000000" charset="-122"/>
                <a:ea typeface="小米兰亭" panose="03000502000000000000" charset="-122"/>
                <a:cs typeface="小米兰亭" panose="03000502000000000000" charset="-122"/>
                <a:sym typeface="+mn-ea"/>
              </a:rPr>
              <a:t>，追求无用之大用。</a:t>
            </a:r>
            <a:r>
              <a:rPr lang="zh-CN" altLang="en-US" b="1" smtClean="0">
                <a:solidFill>
                  <a:srgbClr val="FF0000"/>
                </a:solidFill>
                <a:latin typeface="小米兰亭" panose="03000502000000000000" charset="-122"/>
                <a:ea typeface="小米兰亭" panose="03000502000000000000" charset="-122"/>
                <a:cs typeface="小米兰亭" panose="03000502000000000000" charset="-122"/>
                <a:sym typeface="+mn-ea"/>
              </a:rPr>
              <a:t>很显然庄子达到一种“诗意的栖居” 的境界。</a:t>
            </a:r>
            <a:endParaRPr lang="zh-CN" altLang="en-US" b="1" smtClean="0">
              <a:solidFill>
                <a:srgbClr val="FF0000"/>
              </a:solidFill>
              <a:latin typeface="小米兰亭" panose="03000502000000000000" charset="-122"/>
              <a:ea typeface="小米兰亭" panose="03000502000000000000" charset="-122"/>
              <a:cs typeface="小米兰亭" panose="03000502000000000000" charset="-122"/>
              <a:sym typeface="+mn-ea"/>
            </a:endParaRPr>
          </a:p>
          <a:p>
            <a:pPr marL="0" indent="0">
              <a:buNone/>
            </a:pPr>
            <a:endParaRPr lang="zh-CN" altLang="en-US" b="1" smtClean="0">
              <a:solidFill>
                <a:srgbClr val="FF0000"/>
              </a:solidFill>
              <a:latin typeface="小米兰亭" panose="03000502000000000000" charset="-122"/>
              <a:ea typeface="小米兰亭" panose="03000502000000000000" charset="-122"/>
              <a:cs typeface="小米兰亭" panose="03000502000000000000" charset="-122"/>
              <a:sym typeface="+mn-ea"/>
            </a:endParaRPr>
          </a:p>
          <a:p>
            <a:pPr marL="0" indent="0">
              <a:buNone/>
            </a:pPr>
            <a:r>
              <a:rPr lang="zh-CN" altLang="en-US" b="1" smtClean="0">
                <a:solidFill>
                  <a:srgbClr val="FF0000"/>
                </a:solidFill>
                <a:latin typeface="小米兰亭" panose="03000502000000000000" charset="-122"/>
                <a:ea typeface="小米兰亭" panose="03000502000000000000" charset="-122"/>
                <a:cs typeface="小米兰亭" panose="03000502000000000000" charset="-122"/>
                <a:sym typeface="+mn-ea"/>
              </a:rPr>
              <a:t>小与大之辩；无用和有用的话题之争。</a:t>
            </a:r>
            <a:endParaRPr lang="en-US" altLang="zh-CN" b="1" smtClean="0">
              <a:solidFill>
                <a:srgbClr val="FF0000"/>
              </a:solidFill>
              <a:latin typeface="小米兰亭" panose="03000502000000000000" charset="-122"/>
              <a:ea typeface="小米兰亭" panose="03000502000000000000" charset="-122"/>
              <a:cs typeface="小米兰亭" panose="03000502000000000000" charset="-122"/>
            </a:endParaRPr>
          </a:p>
          <a:p>
            <a:pPr marL="0" indent="0">
              <a:buNone/>
            </a:pPr>
            <a:endParaRPr lang="en-US" altLang="zh-CN" sz="4400" smtClean="0">
              <a:latin typeface="方正隶书简体" panose="03000509000000000000" charset="-122"/>
              <a:ea typeface="方正隶书简体" panose="03000509000000000000" charset="-122"/>
              <a:cs typeface="方正隶书简体" panose="03000509000000000000" charset="-122"/>
            </a:endParaRPr>
          </a:p>
          <a:p>
            <a:pPr marL="0" indent="0">
              <a:buNone/>
            </a:pPr>
            <a:endParaRPr lang="zh-CN" altLang="en-US" sz="44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研习文本</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104" name="图片 103"/>
          <p:cNvPicPr/>
          <p:nvPr/>
        </p:nvPicPr>
        <p:blipFill>
          <a:blip r:embed="rId2"/>
          <a:stretch>
            <a:fillRect/>
          </a:stretch>
        </p:blipFill>
        <p:spPr>
          <a:xfrm>
            <a:off x="0" y="1047750"/>
            <a:ext cx="2667635" cy="5274310"/>
          </a:xfrm>
          <a:prstGeom prst="rect">
            <a:avLst/>
          </a:prstGeom>
          <a:noFill/>
          <a:ln w="9525">
            <a:noFill/>
          </a:ln>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500" fill="hold">
                                          <p:stCondLst>
                                            <p:cond delay="0"/>
                                          </p:stCondLst>
                                        </p:cTn>
                                        <p:tgtEl>
                                          <p:spTgt spid="3">
                                            <p:txEl>
                                              <p:pRg st="1" end="1"/>
                                            </p:txEl>
                                          </p:spTgt>
                                        </p:tgtEl>
                                        <p:attrNameLst>
                                          <p:attrName>style.visibility</p:attrName>
                                        </p:attrNameLst>
                                      </p:cBhvr>
                                      <p:to>
                                        <p:strVal val="visible"/>
                                      </p:to>
                                    </p:set>
                                    <p:animEffect transition="in" filter="wedg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500" fill="hold">
                                          <p:stCondLst>
                                            <p:cond delay="0"/>
                                          </p:stCondLst>
                                        </p:cTn>
                                        <p:tgtEl>
                                          <p:spTgt spid="3">
                                            <p:txEl>
                                              <p:pRg st="2" end="2"/>
                                            </p:txEl>
                                          </p:spTgt>
                                        </p:tgtEl>
                                        <p:attrNameLst>
                                          <p:attrName>style.visibility</p:attrName>
                                        </p:attrNameLst>
                                      </p:cBhvr>
                                      <p:to>
                                        <p:strVal val="visible"/>
                                      </p:to>
                                    </p:set>
                                    <p:animEffect transition="in" filter="wedge">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500" fill="hold">
                                          <p:stCondLst>
                                            <p:cond delay="0"/>
                                          </p:stCondLst>
                                        </p:cTn>
                                        <p:tgtEl>
                                          <p:spTgt spid="3">
                                            <p:txEl>
                                              <p:pRg st="4" end="4"/>
                                            </p:txEl>
                                          </p:spTgt>
                                        </p:tgtEl>
                                        <p:attrNameLst>
                                          <p:attrName>style.visibility</p:attrName>
                                        </p:attrNameLst>
                                      </p:cBhvr>
                                      <p:to>
                                        <p:strVal val="visible"/>
                                      </p:to>
                                    </p:set>
                                    <p:animEffect transition="in" filter="wedg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0085" y="660400"/>
            <a:ext cx="3246755" cy="3879850"/>
          </a:xfrm>
          <a:prstGeom prst="rect">
            <a:avLst/>
          </a:prstGeom>
        </p:spPr>
      </p:pic>
      <p:sp>
        <p:nvSpPr>
          <p:cNvPr id="106" name="文本框 105"/>
          <p:cNvSpPr txBox="1"/>
          <p:nvPr/>
        </p:nvSpPr>
        <p:spPr>
          <a:xfrm>
            <a:off x="1594485" y="1205230"/>
            <a:ext cx="7699375" cy="583565"/>
          </a:xfrm>
          <a:prstGeom prst="rect">
            <a:avLst/>
          </a:prstGeom>
          <a:noFill/>
          <a:ln w="9525">
            <a:solidFill>
              <a:schemeClr val="accent2"/>
            </a:solidFill>
          </a:ln>
        </p:spPr>
        <p:txBody>
          <a:bodyPr wrap="square">
            <a:spAutoFit/>
          </a:bodyPr>
          <a:lstStyle/>
          <a:p>
            <a:pPr indent="0"/>
            <a:r>
              <a:rPr lang="zh-CN" sz="3200" b="0">
                <a:solidFill>
                  <a:srgbClr val="000000"/>
                </a:solidFill>
                <a:latin typeface="方正华隶简体" panose="03000509000000000000" charset="-122"/>
                <a:ea typeface="方正华隶简体" panose="03000509000000000000" charset="-122"/>
              </a:rPr>
              <a:t>简要分析惠子和庄子在文中的形象特点。</a:t>
            </a:r>
            <a:endParaRPr lang="zh-CN" altLang="en-US" sz="3200" b="0">
              <a:solidFill>
                <a:srgbClr val="000000"/>
              </a:solidFill>
              <a:latin typeface="方正华隶简体" panose="03000509000000000000" charset="-122"/>
              <a:ea typeface="方正华隶简体" panose="03000509000000000000" charset="-122"/>
            </a:endParaRPr>
          </a:p>
        </p:txBody>
      </p:sp>
      <p:sp>
        <p:nvSpPr>
          <p:cNvPr id="11" name="文本框 10"/>
          <p:cNvSpPr txBox="1"/>
          <p:nvPr/>
        </p:nvSpPr>
        <p:spPr>
          <a:xfrm>
            <a:off x="1703070" y="2347595"/>
            <a:ext cx="7590790" cy="3046095"/>
          </a:xfrm>
          <a:prstGeom prst="rect">
            <a:avLst/>
          </a:prstGeom>
          <a:noFill/>
          <a:ln w="9525">
            <a:solidFill>
              <a:schemeClr val="accent2"/>
            </a:solidFill>
          </a:ln>
        </p:spPr>
        <p:txBody>
          <a:bodyPr wrap="square">
            <a:spAutoFit/>
          </a:bodyPr>
          <a:lstStyle/>
          <a:p>
            <a:pPr indent="0" fontAlgn="auto">
              <a:lnSpc>
                <a:spcPct val="150000"/>
              </a:lnSpc>
            </a:pPr>
            <a:r>
              <a:rPr lang="en-US" altLang="zh-CN" sz="3200" b="1">
                <a:solidFill>
                  <a:srgbClr val="000000"/>
                </a:solidFill>
                <a:latin typeface="小米兰亭" panose="03000502000000000000" charset="-122"/>
                <a:ea typeface="小米兰亭" panose="03000502000000000000" charset="-122"/>
              </a:rPr>
              <a:t>       </a:t>
            </a:r>
            <a:r>
              <a:rPr lang="zh-CN" sz="3200" b="1">
                <a:solidFill>
                  <a:srgbClr val="000000"/>
                </a:solidFill>
                <a:latin typeface="小米兰亭" panose="03000502000000000000" charset="-122"/>
                <a:ea typeface="小米兰亭" panose="03000502000000000000" charset="-122"/>
              </a:rPr>
              <a:t>庄子在文中是放旷豁达、无欲无求、顺其自然，不凝滞于物的形象；</a:t>
            </a:r>
            <a:endParaRPr lang="zh-CN" sz="3200" b="1">
              <a:solidFill>
                <a:srgbClr val="000000"/>
              </a:solidFill>
              <a:latin typeface="小米兰亭" panose="03000502000000000000" charset="-122"/>
              <a:ea typeface="小米兰亭" panose="03000502000000000000" charset="-122"/>
            </a:endParaRPr>
          </a:p>
          <a:p>
            <a:pPr indent="0" fontAlgn="auto">
              <a:lnSpc>
                <a:spcPct val="150000"/>
              </a:lnSpc>
            </a:pPr>
            <a:r>
              <a:rPr lang="en-US" altLang="zh-CN" sz="3200" b="1">
                <a:solidFill>
                  <a:srgbClr val="000000"/>
                </a:solidFill>
                <a:latin typeface="小米兰亭" panose="03000502000000000000" charset="-122"/>
                <a:ea typeface="小米兰亭" panose="03000502000000000000" charset="-122"/>
              </a:rPr>
              <a:t>        </a:t>
            </a:r>
            <a:r>
              <a:rPr lang="zh-CN" sz="3200" b="1">
                <a:solidFill>
                  <a:srgbClr val="000000"/>
                </a:solidFill>
                <a:latin typeface="小米兰亭" panose="03000502000000000000" charset="-122"/>
                <a:ea typeface="小米兰亭" panose="03000502000000000000" charset="-122"/>
              </a:rPr>
              <a:t>惠子则是内心受到世俗经验的束缚，拘泥于成见，因而见识不够通达的形象。</a:t>
            </a:r>
            <a:endParaRPr lang="zh-CN" altLang="en-US" sz="3200" b="1">
              <a:solidFill>
                <a:srgbClr val="000000"/>
              </a:solidFill>
              <a:latin typeface="小米兰亭" panose="03000502000000000000" charset="-122"/>
              <a:ea typeface="小米兰亭" panose="03000502000000000000" charset="-122"/>
            </a:endParaRPr>
          </a:p>
        </p:txBody>
      </p:sp>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研习文本</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 name="文本框 105"/>
          <p:cNvSpPr txBox="1"/>
          <p:nvPr/>
        </p:nvSpPr>
        <p:spPr>
          <a:xfrm>
            <a:off x="472440" y="1405255"/>
            <a:ext cx="8528050" cy="3876675"/>
          </a:xfrm>
          <a:prstGeom prst="rect">
            <a:avLst/>
          </a:prstGeom>
          <a:solidFill>
            <a:schemeClr val="bg1">
              <a:lumMod val="95000"/>
            </a:schemeClr>
          </a:solidFill>
          <a:ln w="9525">
            <a:noFill/>
          </a:ln>
        </p:spPr>
        <p:txBody>
          <a:bodyPr wrap="square">
            <a:spAutoFit/>
          </a:bodyPr>
          <a:lstStyle/>
          <a:p>
            <a:pPr indent="0" fontAlgn="auto">
              <a:lnSpc>
                <a:spcPct val="150000"/>
              </a:lnSpc>
            </a:pPr>
            <a:r>
              <a:rPr lang="en-US" altLang="zh-CN" sz="3200" b="1">
                <a:solidFill>
                  <a:srgbClr val="000000"/>
                </a:solidFill>
                <a:latin typeface="汉仪中隶书简" panose="02010609000101010101" charset="-122"/>
                <a:ea typeface="汉仪中隶书简" panose="02010609000101010101" charset="-122"/>
              </a:rPr>
              <a:t>                 </a:t>
            </a:r>
            <a:r>
              <a:rPr lang="zh-CN" sz="3600" b="1">
                <a:solidFill>
                  <a:srgbClr val="000000"/>
                </a:solidFill>
                <a:latin typeface="汉仪中隶书简" panose="02010609000101010101" charset="-122"/>
                <a:ea typeface="汉仪中隶书简" panose="02010609000101010101" charset="-122"/>
              </a:rPr>
              <a:t>小结</a:t>
            </a:r>
            <a:r>
              <a:rPr lang="en-US" altLang="zh-CN" sz="3200" b="1">
                <a:solidFill>
                  <a:srgbClr val="000000"/>
                </a:solidFill>
                <a:latin typeface="小米兰亭" panose="03000502000000000000" charset="-122"/>
                <a:ea typeface="小米兰亭" panose="03000502000000000000" charset="-122"/>
              </a:rPr>
              <a:t>        </a:t>
            </a:r>
            <a:r>
              <a:rPr lang="zh-CN" sz="3200" b="1">
                <a:solidFill>
                  <a:srgbClr val="000000"/>
                </a:solidFill>
                <a:latin typeface="小米兰亭" panose="03000502000000000000" charset="-122"/>
                <a:ea typeface="小米兰亭" panose="03000502000000000000" charset="-122"/>
              </a:rPr>
              <a:t>这则寓言故事的寓意是，同样的东西用在不同的地方，其效果大不一样；对待事物，人们要更善于去发现这个事物的最大价值，从而完美地利用它。</a:t>
            </a:r>
            <a:r>
              <a:rPr lang="zh-CN" sz="3200" b="1">
                <a:solidFill>
                  <a:srgbClr val="000000"/>
                </a:solidFill>
                <a:latin typeface="小米兰亭" panose="03000502000000000000" charset="-122"/>
                <a:ea typeface="小米兰亭" panose="03000502000000000000" charset="-122"/>
              </a:rPr>
              <a:t>
</a:t>
            </a:r>
            <a:endParaRPr lang="zh-CN" altLang="en-US" sz="3200" b="1">
              <a:latin typeface="小米兰亭" panose="03000502000000000000" charset="-122"/>
              <a:ea typeface="小米兰亭" panose="03000502000000000000" charset="-122"/>
            </a:endParaRPr>
          </a:p>
        </p:txBody>
      </p:sp>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主</a:t>
            </a:r>
            <a:r>
              <a:rPr lang="en-US" altLang="zh-CN" sz="3200">
                <a:latin typeface="方正隶书简体" panose="03000509000000000000" charset="-122"/>
                <a:ea typeface="方正隶书简体" panose="03000509000000000000" charset="-122"/>
              </a:rPr>
              <a:t>       </a:t>
            </a:r>
            <a:r>
              <a:rPr lang="zh-CN" sz="3200">
                <a:latin typeface="方正隶书简体" panose="03000509000000000000" charset="-122"/>
                <a:ea typeface="方正隶书简体" panose="03000509000000000000" charset="-122"/>
              </a:rPr>
              <a:t>旨</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0900" y="751205"/>
            <a:ext cx="3246755" cy="5318760"/>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83540" y="568325"/>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153660" y="467359"/>
              <a:ext cx="1899920" cy="461665"/>
            </a:xfrm>
            <a:prstGeom prst="rect">
              <a:avLst/>
            </a:prstGeom>
            <a:noFill/>
          </p:spPr>
          <p:txBody>
            <a:bodyPr wrap="square" rtlCol="0">
              <a:spAutoFit/>
            </a:bodyPr>
            <a:lstStyle/>
            <a:p>
              <a:pPr algn="ctr"/>
              <a:r>
                <a:rPr lang="zh-CN" altLang="en-US" sz="2400" spc="600">
                  <a:solidFill>
                    <a:schemeClr val="bg1"/>
                  </a:solidFill>
                  <a:latin typeface="文悦古典明朝体 (非商业使用) W5" pitchFamily="50" charset="-122"/>
                  <a:ea typeface="文悦古典明朝体 (非商业使用) W5" pitchFamily="50" charset="-122"/>
                </a:rPr>
                <a:t>第四章节</a:t>
              </a:r>
              <a:endParaRPr lang="zh-CN" altLang="en-US" sz="2400" spc="600">
                <a:solidFill>
                  <a:schemeClr val="bg1"/>
                </a:solidFill>
                <a:latin typeface="文悦古典明朝体 (非商业使用) W5" pitchFamily="50" charset="-122"/>
                <a:ea typeface="文悦古典明朝体 (非商业使用) W5" pitchFamily="50" charset="-122"/>
              </a:endParaRPr>
            </a:p>
          </p:txBody>
        </p:sp>
      </p:grpSp>
      <p:pic>
        <p:nvPicPr>
          <p:cNvPr id="11" name="图片 10"/>
          <p:cNvPicPr>
            <a:picLocks noChangeAspect="1"/>
          </p:cNvPicPr>
          <p:nvPr/>
        </p:nvPicPr>
        <p:blipFill>
          <a:blip r:embed="rId4">
            <a:extLst>
              <a:ext uri="{28A0092B-C50C-407E-A947-70E740481C1C}">
                <a14:useLocalDpi xmlns:a14="http://schemas.microsoft.com/office/drawing/2010/main" val="0"/>
              </a:ext>
            </a:extLst>
          </a:blip>
          <a:srcRect t="10526" r="12934" b="31531"/>
          <a:stretch>
            <a:fillRect/>
          </a:stretch>
        </p:blipFill>
        <p:spPr>
          <a:xfrm flipH="1">
            <a:off x="10641330" y="4553585"/>
            <a:ext cx="1360170" cy="2070100"/>
          </a:xfrm>
          <a:prstGeom prst="rect">
            <a:avLst/>
          </a:prstGeom>
        </p:spPr>
      </p:pic>
      <p:sp>
        <p:nvSpPr>
          <p:cNvPr id="106" name="文本框 105"/>
          <p:cNvSpPr txBox="1"/>
          <p:nvPr/>
        </p:nvSpPr>
        <p:spPr>
          <a:xfrm>
            <a:off x="727710" y="464185"/>
            <a:ext cx="9700895" cy="6554470"/>
          </a:xfrm>
          <a:prstGeom prst="rect">
            <a:avLst/>
          </a:prstGeom>
          <a:noFill/>
          <a:ln w="9525">
            <a:noFill/>
          </a:ln>
        </p:spPr>
        <p:txBody>
          <a:bodyPr wrap="square">
            <a:spAutoFit/>
          </a:bodyPr>
          <a:lstStyle/>
          <a:p>
            <a:pPr indent="0"/>
            <a:r>
              <a:rPr lang="en-US" altLang="zh-CN" sz="2800" b="0">
                <a:solidFill>
                  <a:srgbClr val="000000"/>
                </a:solidFill>
                <a:latin typeface="汉仪中隶书简" panose="02010609000101010101" charset="-122"/>
                <a:ea typeface="汉仪中隶书简" panose="02010609000101010101" charset="-122"/>
                <a:cs typeface="汉仪中隶书简" panose="02010609000101010101" charset="-122"/>
              </a:rPr>
              <a:t>                </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寓言之中蕴含哲理</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（1）</a:t>
            </a:r>
            <a:r>
              <a:rPr lang="zh-CN" sz="2800" b="0">
                <a:solidFill>
                  <a:srgbClr val="FF0000"/>
                </a:solidFill>
                <a:latin typeface="汉仪中隶书简" panose="02010609000101010101" charset="-122"/>
                <a:ea typeface="汉仪中隶书简" panose="02010609000101010101" charset="-122"/>
                <a:cs typeface="汉仪中隶书简" panose="02010609000101010101" charset="-122"/>
              </a:rPr>
              <a:t>用寓言故事和人物形象作为依托。</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文中刻画了惠子和庄子两个人物形象，对比鲜明；庄子讲述了“不龟手之药”的寓言故事，来反驳惠子认为“五石之瓠”无用的观点，很好地反映了人物的形象特点。</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（2</a:t>
            </a:r>
            <a:r>
              <a:rPr lang="zh-CN" sz="2800" b="0">
                <a:solidFill>
                  <a:srgbClr val="FF0000"/>
                </a:solidFill>
                <a:latin typeface="汉仪中隶书简" panose="02010609000101010101" charset="-122"/>
                <a:ea typeface="汉仪中隶书简" panose="02010609000101010101" charset="-122"/>
                <a:cs typeface="汉仪中隶书简" panose="02010609000101010101" charset="-122"/>
              </a:rPr>
              <a:t>）运用对话描写刻画人物。</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运用对话描写刻画人物是本文的一大特色，文中惠子和庄子两人的对话贯串始终，用两人对话的形式为我们展示了一个丰富的故事内核。</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a:t>
            </a:r>
            <a:r>
              <a:rPr lang="zh-CN" sz="2800" b="0">
                <a:solidFill>
                  <a:srgbClr val="FF0000"/>
                </a:solidFill>
                <a:latin typeface="汉仪中隶书简" panose="02010609000101010101" charset="-122"/>
                <a:ea typeface="汉仪中隶书简" panose="02010609000101010101" charset="-122"/>
                <a:cs typeface="汉仪中隶书简" panose="02010609000101010101" charset="-122"/>
              </a:rPr>
              <a:t>3）以小见大，思辨性强。</a:t>
            </a:r>
            <a:r>
              <a:rPr lang="zh-CN" sz="2800" b="0">
                <a:solidFill>
                  <a:srgbClr val="000000"/>
                </a:solidFill>
                <a:latin typeface="汉仪中隶书简" panose="02010609000101010101" charset="-122"/>
                <a:ea typeface="汉仪中隶书简" panose="02010609000101010101" charset="-122"/>
                <a:cs typeface="汉仪中隶书简" panose="02010609000101010101" charset="-122"/>
              </a:rPr>
              <a:t>本文借助“五石之瓠”和“不龟手之药”这两则小故事，深刻地阐明了“有用”与“无用”可以相互转化的哲理，具有很强的思辨性，引发人们的思考。</a:t>
            </a:r>
            <a:r>
              <a:rPr lang="en-US" sz="2800" b="1">
                <a:latin typeface="汉仪中隶书简" panose="02010609000101010101" charset="-122"/>
                <a:ea typeface="汉仪中隶书简" panose="02010609000101010101" charset="-122"/>
                <a:cs typeface="汉仪中隶书简" panose="02010609000101010101" charset="-122"/>
              </a:rPr>
              <a:t> </a:t>
            </a:r>
            <a:r>
              <a:rPr lang="en-US" sz="2800" b="1">
                <a:latin typeface="汉仪中隶书简" panose="02010609000101010101" charset="-122"/>
                <a:ea typeface="汉仪中隶书简" panose="02010609000101010101" charset="-122"/>
                <a:cs typeface="汉仪中隶书简" panose="02010609000101010101" charset="-122"/>
              </a:rPr>
              <a:t>
</a:t>
            </a:r>
            <a:endParaRPr lang="zh-CN" altLang="en-US" sz="2800">
              <a:latin typeface="汉仪中隶书简" panose="02010609000101010101" charset="-122"/>
              <a:ea typeface="汉仪中隶书简" panose="02010609000101010101" charset="-122"/>
              <a:cs typeface="汉仪中隶书简" panose="02010609000101010101" charset="-122"/>
            </a:endParaRPr>
          </a:p>
        </p:txBody>
      </p:sp>
      <p:sp>
        <p:nvSpPr>
          <p:cNvPr id="16" name="文本框 15"/>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写作特点</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847725" y="1697355"/>
            <a:ext cx="8254365" cy="4114165"/>
          </a:xfrm>
          <a:prstGeom prst="rect">
            <a:avLst/>
          </a:prstGeom>
          <a:solidFill>
            <a:schemeClr val="bg2"/>
          </a:solidFill>
          <a:ln>
            <a:solidFill>
              <a:schemeClr val="accent2"/>
            </a:solidFill>
          </a:ln>
        </p:spPr>
        <p:txBody>
          <a:bodyPr vert="horz" rtlCol="0">
            <a:noAutofit/>
          </a:bodyPr>
          <a:lst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0" fontAlgn="auto">
              <a:lnSpc>
                <a:spcPct val="150000"/>
              </a:lnSpc>
              <a:spcBef>
                <a:spcPct val="0"/>
              </a:spcBef>
              <a:buNone/>
            </a:pPr>
            <a:r>
              <a:rPr lang="zh-CN" altLang="en-US" sz="3100" smtClean="0">
                <a:solidFill>
                  <a:srgbClr val="FF0000"/>
                </a:solidFill>
                <a:latin typeface="汉仪中隶书简" panose="02010609000101010101" charset="-122"/>
                <a:ea typeface="汉仪中隶书简" panose="02010609000101010101" charset="-122"/>
                <a:cs typeface="汉仪中隶书简" panose="02010609000101010101" charset="-122"/>
              </a:rPr>
              <a:t>刘熙载评价庄子：“无路可走，卒归于有路可走，如</a:t>
            </a:r>
            <a:r>
              <a:rPr lang="en-US" altLang="zh-CN" sz="3100" smtClean="0">
                <a:solidFill>
                  <a:srgbClr val="FF0000"/>
                </a:solidFill>
                <a:latin typeface="汉仪中隶书简" panose="02010609000101010101" charset="-122"/>
                <a:ea typeface="汉仪中隶书简" panose="02010609000101010101" charset="-122"/>
                <a:cs typeface="汉仪中隶书简" panose="02010609000101010101" charset="-122"/>
              </a:rPr>
              <a:t>《</a:t>
            </a:r>
            <a:r>
              <a:rPr lang="zh-CN" altLang="en-US" sz="3100" smtClean="0">
                <a:solidFill>
                  <a:srgbClr val="FF0000"/>
                </a:solidFill>
                <a:latin typeface="汉仪中隶书简" panose="02010609000101010101" charset="-122"/>
                <a:ea typeface="汉仪中隶书简" panose="02010609000101010101" charset="-122"/>
                <a:cs typeface="汉仪中隶书简" panose="02010609000101010101" charset="-122"/>
              </a:rPr>
              <a:t>庄子</a:t>
            </a:r>
            <a:r>
              <a:rPr lang="en-US" altLang="zh-CN" sz="3100" smtClean="0">
                <a:solidFill>
                  <a:srgbClr val="FF0000"/>
                </a:solidFill>
                <a:latin typeface="汉仪中隶书简" panose="02010609000101010101" charset="-122"/>
                <a:ea typeface="汉仪中隶书简" panose="02010609000101010101" charset="-122"/>
                <a:cs typeface="汉仪中隶书简" panose="02010609000101010101" charset="-122"/>
              </a:rPr>
              <a:t>》</a:t>
            </a:r>
            <a:r>
              <a:rPr lang="zh-CN" altLang="en-US" sz="3100" smtClean="0">
                <a:solidFill>
                  <a:srgbClr val="FF0000"/>
                </a:solidFill>
                <a:latin typeface="汉仪中隶书简" panose="02010609000101010101" charset="-122"/>
                <a:ea typeface="汉仪中隶书简" panose="02010609000101010101" charset="-122"/>
                <a:cs typeface="汉仪中隶书简" panose="02010609000101010101" charset="-122"/>
              </a:rPr>
              <a:t> 所谓“今子有五石之瓠，何不虑以为大樽而浮乎江湖’，今子有大树， </a:t>
            </a:r>
            <a:r>
              <a:rPr lang="en-US" altLang="zh-CN" sz="3100" smtClean="0">
                <a:solidFill>
                  <a:srgbClr val="FF0000"/>
                </a:solidFill>
                <a:latin typeface="汉仪中隶书简" panose="02010609000101010101" charset="-122"/>
                <a:ea typeface="汉仪中隶书简" panose="02010609000101010101" charset="-122"/>
                <a:cs typeface="汉仪中隶书简" panose="02010609000101010101" charset="-122"/>
              </a:rPr>
              <a:t>… …</a:t>
            </a:r>
            <a:r>
              <a:rPr lang="zh-CN" altLang="en-US" sz="3100" smtClean="0">
                <a:solidFill>
                  <a:srgbClr val="FF0000"/>
                </a:solidFill>
                <a:latin typeface="汉仪中隶书简" panose="02010609000101010101" charset="-122"/>
                <a:ea typeface="汉仪中隶书简" panose="02010609000101010101" charset="-122"/>
                <a:cs typeface="汉仪中隶书简" panose="02010609000101010101" charset="-122"/>
              </a:rPr>
              <a:t> 何不树之于无何有之乡，广莫之野’是也。”结合文本内容谈谈如何理解这一评价。</a:t>
            </a:r>
            <a:endParaRPr lang="zh-CN" altLang="en-US" sz="3100" smtClean="0">
              <a:solidFill>
                <a:srgbClr val="FF0000"/>
              </a:solidFill>
              <a:latin typeface="汉仪中隶书简" panose="02010609000101010101" charset="-122"/>
              <a:ea typeface="汉仪中隶书简" panose="02010609000101010101" charset="-122"/>
              <a:cs typeface="汉仪中隶书简" panose="02010609000101010101" charset="-122"/>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拓展延伸</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0085" y="8255"/>
            <a:ext cx="3891280" cy="6092825"/>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670560" y="1173480"/>
            <a:ext cx="9083040" cy="4686300"/>
          </a:xfrm>
          <a:prstGeom prst="rect">
            <a:avLst/>
          </a:prstGeom>
          <a:solidFill>
            <a:schemeClr val="bg2"/>
          </a:solidFill>
        </p:spPr>
        <p:txBody>
          <a:bodyPr vert="horz" rtlCol="0">
            <a:normAutofit lnSpcReduction="20000"/>
          </a:bodyPr>
          <a:lst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0">
              <a:buNone/>
            </a:pPr>
            <a:r>
              <a:rPr lang="en-US" altLang="zh-CN" sz="3110" smtClean="0">
                <a:latin typeface="小米兰亭" panose="03000502000000000000" charset="-122"/>
                <a:ea typeface="小米兰亭" panose="03000502000000000000" charset="-122"/>
                <a:cs typeface="小米兰亭" panose="03000502000000000000" charset="-122"/>
              </a:rPr>
              <a:t>       </a:t>
            </a:r>
            <a:r>
              <a:rPr lang="zh-CN" altLang="en-US" sz="3110" smtClean="0">
                <a:latin typeface="小米兰亭" panose="03000502000000000000" charset="-122"/>
                <a:ea typeface="小米兰亭" panose="03000502000000000000" charset="-122"/>
                <a:cs typeface="小米兰亭" panose="03000502000000000000" charset="-122"/>
              </a:rPr>
              <a:t>这一评价写出了庄子，在身处黑暗社会，人生无路可走之时，找到了他自己生命的精神之路</a:t>
            </a:r>
            <a:r>
              <a:rPr lang="en-US" altLang="zh-CN" sz="3110" smtClean="0">
                <a:latin typeface="小米兰亭" panose="03000502000000000000" charset="-122"/>
                <a:ea typeface="小米兰亭" panose="03000502000000000000" charset="-122"/>
                <a:cs typeface="小米兰亭" panose="03000502000000000000" charset="-122"/>
              </a:rPr>
              <a:t>——</a:t>
            </a:r>
            <a:r>
              <a:rPr lang="zh-CN" altLang="en-US" sz="3110" smtClean="0">
                <a:latin typeface="小米兰亭" panose="03000502000000000000" charset="-122"/>
                <a:ea typeface="小米兰亭" panose="03000502000000000000" charset="-122"/>
                <a:cs typeface="小米兰亭" panose="03000502000000000000" charset="-122"/>
              </a:rPr>
              <a:t>逍遥游，就是“浮乎江湖”， “于何无有之乡，广莫之野” 彷徨，逍遥，达到身心悠游，物我合一的自由境界。庄子不走世人寻常路，另辟蹊径，追求精神上的自我解脱与自我超越，这也是为后世人找到了另一条通往精神自由境界的大道。</a:t>
            </a:r>
            <a:endParaRPr lang="en-US" altLang="zh-CN" sz="3110" smtClean="0">
              <a:latin typeface="小米兰亭" panose="03000502000000000000" charset="-122"/>
              <a:ea typeface="小米兰亭" panose="03000502000000000000" charset="-122"/>
              <a:cs typeface="小米兰亭" panose="03000502000000000000" charset="-122"/>
            </a:endParaRPr>
          </a:p>
          <a:p>
            <a:pPr marL="0" indent="0">
              <a:buNone/>
            </a:pPr>
            <a:r>
              <a:rPr lang="en-US" altLang="zh-CN" sz="3110" smtClean="0">
                <a:latin typeface="小米兰亭" panose="03000502000000000000" charset="-122"/>
                <a:ea typeface="小米兰亭" panose="03000502000000000000" charset="-122"/>
                <a:cs typeface="小米兰亭" panose="03000502000000000000" charset="-122"/>
              </a:rPr>
              <a:t>       </a:t>
            </a:r>
            <a:r>
              <a:rPr lang="zh-CN" altLang="en-US" sz="3110" smtClean="0">
                <a:latin typeface="小米兰亭" panose="03000502000000000000" charset="-122"/>
                <a:ea typeface="小米兰亭" panose="03000502000000000000" charset="-122"/>
                <a:cs typeface="小米兰亭" panose="03000502000000000000" charset="-122"/>
              </a:rPr>
              <a:t>面对看似同样的人生绝境，不同的人生态度会书写出截然不同的人生篇章。屈原面对绝境选择的是怀沙自沉，完全被悲苦所击败而毁名丧生；庄子选择的却是以瓠为樽，逍遥自在地“浮于江湖”。</a:t>
            </a:r>
            <a:endParaRPr lang="zh-CN" altLang="en-US" sz="3110">
              <a:latin typeface="小米兰亭" panose="03000502000000000000" charset="-122"/>
              <a:ea typeface="小米兰亭" panose="03000502000000000000" charset="-122"/>
              <a:cs typeface="小米兰亭" panose="03000502000000000000" charset="-122"/>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拓展延伸</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9505" y="167640"/>
            <a:ext cx="3246755" cy="5537835"/>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3106420" y="916305"/>
            <a:ext cx="8312150" cy="5358130"/>
          </a:xfrm>
          <a:prstGeom prst="rect">
            <a:avLst/>
          </a:prstGeom>
          <a:solidFill>
            <a:schemeClr val="bg2"/>
          </a:solidFill>
        </p:spPr>
        <p:txBody>
          <a:bodyPr vert="horz" rtlCol="0">
            <a:normAutofit/>
          </a:bodyPr>
          <a:lst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0">
              <a:buNone/>
            </a:pPr>
            <a:r>
              <a:rPr lang="en-US" altLang="zh-CN" smtClean="0">
                <a:solidFill>
                  <a:srgbClr val="FF0000"/>
                </a:solidFill>
                <a:latin typeface="汉仪中隶书简" panose="02010609000101010101" charset="-122"/>
                <a:ea typeface="汉仪中隶书简" panose="02010609000101010101" charset="-122"/>
                <a:cs typeface="汉仪中隶书简" panose="02010609000101010101" charset="-122"/>
              </a:rPr>
              <a:t>《</a:t>
            </a:r>
            <a:r>
              <a:rPr lang="zh-CN" altLang="en-US" smtClean="0">
                <a:solidFill>
                  <a:srgbClr val="FF0000"/>
                </a:solidFill>
                <a:latin typeface="汉仪中隶书简" panose="02010609000101010101" charset="-122"/>
                <a:ea typeface="汉仪中隶书简" panose="02010609000101010101" charset="-122"/>
                <a:cs typeface="汉仪中隶书简" panose="02010609000101010101" charset="-122"/>
              </a:rPr>
              <a:t>庄子</a:t>
            </a:r>
            <a:r>
              <a:rPr lang="en-US" altLang="zh-CN" smtClean="0">
                <a:solidFill>
                  <a:srgbClr val="FF0000"/>
                </a:solidFill>
                <a:latin typeface="汉仪中隶书简" panose="02010609000101010101" charset="-122"/>
                <a:ea typeface="汉仪中隶书简" panose="02010609000101010101" charset="-122"/>
                <a:cs typeface="汉仪中隶书简" panose="02010609000101010101" charset="-122"/>
              </a:rPr>
              <a:t>:</a:t>
            </a:r>
            <a:r>
              <a:rPr lang="zh-CN" altLang="en-US" smtClean="0">
                <a:solidFill>
                  <a:srgbClr val="FF0000"/>
                </a:solidFill>
                <a:latin typeface="汉仪中隶书简" panose="02010609000101010101" charset="-122"/>
                <a:ea typeface="汉仪中隶书简" panose="02010609000101010101" charset="-122"/>
                <a:cs typeface="汉仪中隶书简" panose="02010609000101010101" charset="-122"/>
              </a:rPr>
              <a:t>在我们无路可走的时候</a:t>
            </a:r>
            <a:r>
              <a:rPr lang="en-US" altLang="zh-CN" smtClean="0">
                <a:solidFill>
                  <a:srgbClr val="FF0000"/>
                </a:solidFill>
                <a:latin typeface="汉仪中隶书简" panose="02010609000101010101" charset="-122"/>
                <a:ea typeface="汉仪中隶书简" panose="02010609000101010101" charset="-122"/>
                <a:cs typeface="汉仪中隶书简" panose="02010609000101010101" charset="-122"/>
              </a:rPr>
              <a:t>》</a:t>
            </a:r>
            <a:r>
              <a:rPr lang="zh-CN" altLang="en-US" smtClean="0">
                <a:solidFill>
                  <a:srgbClr val="FF0000"/>
                </a:solidFill>
                <a:latin typeface="汉仪中隶书简" panose="02010609000101010101" charset="-122"/>
                <a:ea typeface="汉仪中隶书简" panose="02010609000101010101" charset="-122"/>
                <a:cs typeface="汉仪中隶书简" panose="02010609000101010101" charset="-122"/>
              </a:rPr>
              <a:t>中有这么一段比喻相当精彩</a:t>
            </a:r>
            <a:r>
              <a:rPr lang="en-US" altLang="zh-CN" smtClean="0">
                <a:solidFill>
                  <a:srgbClr val="FF0000"/>
                </a:solidFill>
                <a:latin typeface="汉仪中隶书简" panose="02010609000101010101" charset="-122"/>
                <a:ea typeface="汉仪中隶书简" panose="02010609000101010101" charset="-122"/>
                <a:cs typeface="汉仪中隶书简" panose="02010609000101010101" charset="-122"/>
              </a:rPr>
              <a:t>: </a:t>
            </a:r>
            <a:endParaRPr lang="en-US" altLang="zh-CN" smtClean="0">
              <a:solidFill>
                <a:srgbClr val="FF0000"/>
              </a:solidFill>
              <a:latin typeface="汉仪中隶书简" panose="02010609000101010101" charset="-122"/>
              <a:ea typeface="汉仪中隶书简" panose="02010609000101010101" charset="-122"/>
              <a:cs typeface="汉仪中隶书简" panose="02010609000101010101" charset="-122"/>
            </a:endParaRPr>
          </a:p>
          <a:p>
            <a:pPr marL="0" indent="0">
              <a:buNone/>
            </a:pPr>
            <a:r>
              <a:rPr lang="en-US" altLang="zh-CN" smtClean="0">
                <a:latin typeface="汉仪中隶书简" panose="02010609000101010101" charset="-122"/>
                <a:ea typeface="汉仪中隶书简" panose="02010609000101010101" charset="-122"/>
                <a:cs typeface="汉仪中隶书简" panose="02010609000101010101" charset="-122"/>
              </a:rPr>
              <a:t>    </a:t>
            </a:r>
            <a:r>
              <a:rPr lang="zh-CN" altLang="en-US" smtClean="0">
                <a:latin typeface="汉仪中隶书简" panose="02010609000101010101" charset="-122"/>
                <a:ea typeface="汉仪中隶书简" panose="02010609000101010101" charset="-122"/>
                <a:cs typeface="汉仪中隶书简" panose="02010609000101010101" charset="-122"/>
              </a:rPr>
              <a:t>庄子是一棵孤独的树</a:t>
            </a:r>
            <a:r>
              <a:rPr lang="en-US" altLang="zh-CN" smtClean="0">
                <a:latin typeface="汉仪中隶书简" panose="02010609000101010101" charset="-122"/>
                <a:ea typeface="汉仪中隶书简" panose="02010609000101010101" charset="-122"/>
                <a:cs typeface="汉仪中隶书简" panose="02010609000101010101" charset="-122"/>
              </a:rPr>
              <a:t>,</a:t>
            </a:r>
            <a:r>
              <a:rPr lang="zh-CN" altLang="en-US" smtClean="0">
                <a:latin typeface="汉仪中隶书简" panose="02010609000101010101" charset="-122"/>
                <a:ea typeface="汉仪中隶书简" panose="02010609000101010101" charset="-122"/>
                <a:cs typeface="汉仪中隶书简" panose="02010609000101010101" charset="-122"/>
              </a:rPr>
              <a:t>是一棵孤独地在深夜看守心灵月亮的树当我们大都在黑夜里昧昧昏睡时，月亮为什么没有丢失</a:t>
            </a:r>
            <a:r>
              <a:rPr lang="en-US" altLang="zh-CN" smtClean="0">
                <a:latin typeface="汉仪中隶书简" panose="02010609000101010101" charset="-122"/>
                <a:ea typeface="汉仪中隶书简" panose="02010609000101010101" charset="-122"/>
                <a:cs typeface="汉仪中隶书简" panose="02010609000101010101" charset="-122"/>
              </a:rPr>
              <a:t>?</a:t>
            </a:r>
            <a:r>
              <a:rPr lang="zh-CN" altLang="en-US" smtClean="0">
                <a:latin typeface="汉仪中隶书简" panose="02010609000101010101" charset="-122"/>
                <a:ea typeface="汉仪中隶书简" panose="02010609000101010101" charset="-122"/>
                <a:cs typeface="汉仪中隶书简" panose="02010609000101010101" charset="-122"/>
              </a:rPr>
              <a:t>就是因为有了这样一两棵在清风夜唳的夜中独自看守月亮的树。一轮孤月之下一株孤独的树，这是一种不可企及的妩媚。”</a:t>
            </a:r>
            <a:endParaRPr lang="zh-CN" altLang="en-US">
              <a:latin typeface="汉仪中隶书简" panose="02010609000101010101" charset="-122"/>
              <a:ea typeface="汉仪中隶书简" panose="02010609000101010101" charset="-122"/>
              <a:cs typeface="汉仪中隶书简" panose="02010609000101010101" charset="-122"/>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拓展延伸</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500000">
            <a:off x="310515" y="3464560"/>
            <a:ext cx="2851150" cy="2254250"/>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2499360" y="0"/>
            <a:ext cx="9692640" cy="6858000"/>
            <a:chOff x="2499360" y="0"/>
            <a:chExt cx="9692640" cy="6858000"/>
          </a:xfrm>
        </p:grpSpPr>
        <p:sp>
          <p:nvSpPr>
            <p:cNvPr id="2" name="矩形 1"/>
            <p:cNvSpPr/>
            <p:nvPr/>
          </p:nvSpPr>
          <p:spPr>
            <a:xfrm>
              <a:off x="2499360" y="0"/>
              <a:ext cx="969264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499360" y="619760"/>
              <a:ext cx="9204960" cy="5659120"/>
            </a:xfrm>
            <a:prstGeom prst="rect">
              <a:avLst/>
            </a:prstGeom>
            <a:noFill/>
            <a:ln w="19050">
              <a:solidFill>
                <a:srgbClr val="BFA5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4">
            <a:extLst>
              <a:ext uri="{28A0092B-C50C-407E-A947-70E740481C1C}">
                <a14:useLocalDpi xmlns:a14="http://schemas.microsoft.com/office/drawing/2010/main" val="0"/>
              </a:ext>
            </a:extLst>
          </a:blip>
          <a:srcRect r="57207" b="69343"/>
          <a:stretch>
            <a:fillRect/>
          </a:stretch>
        </p:blipFill>
        <p:spPr>
          <a:xfrm>
            <a:off x="-75565" y="5098415"/>
            <a:ext cx="2774950" cy="1826260"/>
          </a:xfrm>
          <a:prstGeom prst="rect">
            <a:avLst/>
          </a:prstGeom>
        </p:spPr>
      </p:pic>
      <p:sp>
        <p:nvSpPr>
          <p:cNvPr id="11" name="文本框 10"/>
          <p:cNvSpPr txBox="1"/>
          <p:nvPr/>
        </p:nvSpPr>
        <p:spPr>
          <a:xfrm>
            <a:off x="344170" y="222250"/>
            <a:ext cx="2285365" cy="583565"/>
          </a:xfrm>
          <a:prstGeom prst="rect">
            <a:avLst/>
          </a:prstGeom>
          <a:solidFill>
            <a:srgbClr val="FFFF00"/>
          </a:solidFill>
        </p:spPr>
        <p:txBody>
          <a:bodyPr wrap="square" rtlCol="0">
            <a:spAutoFit/>
          </a:bodyPr>
          <a:lstStyle/>
          <a:p>
            <a:r>
              <a:rPr lang="zh-CN" altLang="en-US" sz="3200" b="1"/>
              <a:t>导入新课</a:t>
            </a:r>
            <a:endParaRPr lang="zh-CN" altLang="en-US" sz="3200" b="1"/>
          </a:p>
        </p:txBody>
      </p:sp>
      <p:sp>
        <p:nvSpPr>
          <p:cNvPr id="101" name="文本框 100"/>
          <p:cNvSpPr txBox="1"/>
          <p:nvPr/>
        </p:nvSpPr>
        <p:spPr>
          <a:xfrm>
            <a:off x="2848610" y="619760"/>
            <a:ext cx="8507095" cy="3538220"/>
          </a:xfrm>
          <a:prstGeom prst="rect">
            <a:avLst/>
          </a:prstGeom>
          <a:noFill/>
          <a:ln w="9525">
            <a:noFill/>
          </a:ln>
        </p:spPr>
        <p:txBody>
          <a:bodyPr wrap="square">
            <a:spAutoFit/>
          </a:bodyPr>
          <a:lstStyle/>
          <a:p>
            <a:pPr indent="0"/>
            <a:r>
              <a:rPr lang="zh-CN" sz="2800" b="1">
                <a:solidFill>
                  <a:srgbClr val="FF0000"/>
                </a:solidFill>
                <a:latin typeface="方正隶书简体" panose="03000509000000000000" charset="-122"/>
                <a:ea typeface="方正隶书简体" panose="03000509000000000000" charset="-122"/>
                <a:cs typeface="方正隶书简体" panose="03000509000000000000" charset="-122"/>
              </a:rPr>
              <a:t>同学们，让我们先从两个小故事中走进庄子，了解一下庄子的为人处事。</a:t>
            </a:r>
            <a:r>
              <a:rPr lang="zh-CN" sz="2800" b="1">
                <a:latin typeface="方正隶书简体" panose="03000509000000000000" charset="-122"/>
                <a:ea typeface="方正隶书简体" panose="03000509000000000000" charset="-122"/>
                <a:cs typeface="方正隶书简体" panose="03000509000000000000" charset="-122"/>
              </a:rPr>
              <a:t>【原文】庄子钓于濮水，楚王使大夫二人往先焉，曰：“愿以境内累矣！”庄子持竿不顾，曰：“吾闻楚有神龟，死已三千岁矣。王巾笥</a:t>
            </a:r>
            <a:r>
              <a:rPr lang="en-US" sz="2800" b="1">
                <a:latin typeface="方正隶书简体" panose="03000509000000000000" charset="-122"/>
                <a:ea typeface="方正隶书简体" panose="03000509000000000000" charset="-122"/>
                <a:cs typeface="方正隶书简体" panose="03000509000000000000" charset="-122"/>
              </a:rPr>
              <a:t>(sì</a:t>
            </a:r>
            <a:r>
              <a:rPr lang="zh-CN" sz="2800" b="1">
                <a:latin typeface="方正隶书简体" panose="03000509000000000000" charset="-122"/>
                <a:ea typeface="方正隶书简体" panose="03000509000000000000" charset="-122"/>
                <a:cs typeface="方正隶书简体" panose="03000509000000000000" charset="-122"/>
              </a:rPr>
              <a:t>)而藏之庙堂之上。此龟者，宁其死为留骨而贵乎？宁其生而曳尾于涂中乎？”二大夫曰：“宁生而曳尾涂中。”庄子曰：“往矣！吾将曳尾于涂中。”（《庄子</a:t>
            </a:r>
            <a:r>
              <a:rPr lang="en-US" sz="2800" b="1">
                <a:latin typeface="方正隶书简体" panose="03000509000000000000" charset="-122"/>
                <a:ea typeface="方正隶书简体" panose="03000509000000000000" charset="-122"/>
                <a:cs typeface="方正隶书简体" panose="03000509000000000000" charset="-122"/>
              </a:rPr>
              <a:t>••</a:t>
            </a:r>
            <a:r>
              <a:rPr lang="zh-CN" sz="2800" b="1">
                <a:latin typeface="方正隶书简体" panose="03000509000000000000" charset="-122"/>
                <a:ea typeface="方正隶书简体" panose="03000509000000000000" charset="-122"/>
                <a:cs typeface="方正隶书简体" panose="03000509000000000000" charset="-122"/>
              </a:rPr>
              <a:t>秋水》）</a:t>
            </a:r>
            <a:r>
              <a:rPr lang="zh-CN" sz="2800" b="1">
                <a:latin typeface="方正隶书简体" panose="03000509000000000000" charset="-122"/>
                <a:ea typeface="方正隶书简体" panose="03000509000000000000" charset="-122"/>
                <a:cs typeface="方正隶书简体" panose="03000509000000000000" charset="-122"/>
              </a:rPr>
              <a:t>
</a:t>
            </a:r>
            <a:endParaRPr lang="zh-CN" altLang="en-US" sz="2800">
              <a:latin typeface="方正隶书简体" panose="03000509000000000000" charset="-122"/>
              <a:ea typeface="方正隶书简体" panose="03000509000000000000" charset="-122"/>
              <a:cs typeface="方正隶书简体" panose="03000509000000000000" charset="-122"/>
            </a:endParaRPr>
          </a:p>
        </p:txBody>
      </p:sp>
      <p:sp>
        <p:nvSpPr>
          <p:cNvPr id="12" name="文本框 11"/>
          <p:cNvSpPr txBox="1"/>
          <p:nvPr/>
        </p:nvSpPr>
        <p:spPr>
          <a:xfrm>
            <a:off x="2973705" y="4332605"/>
            <a:ext cx="8481695" cy="1814830"/>
          </a:xfrm>
          <a:prstGeom prst="rect">
            <a:avLst/>
          </a:prstGeom>
          <a:noFill/>
          <a:ln w="9525">
            <a:noFill/>
          </a:ln>
        </p:spPr>
        <p:txBody>
          <a:bodyPr wrap="square">
            <a:spAutoFit/>
          </a:bodyPr>
          <a:lstStyle/>
          <a:p>
            <a:pPr indent="0"/>
            <a:r>
              <a:rPr lang="zh-CN" sz="2800" b="1">
                <a:latin typeface="方正隶书简体" panose="03000509000000000000" charset="-122"/>
                <a:ea typeface="方正隶书简体" panose="03000509000000000000" charset="-122"/>
                <a:cs typeface="方正隶书简体" panose="03000509000000000000" charset="-122"/>
              </a:rPr>
              <a:t>【原文】庄子将死，弟子欲厚葬之。庄子曰：“吾以天地为棺椁，以日月为连璧，星辰为珠玑，万物为赍送。吾葬具岂不备邪？何以加此！</a:t>
            </a:r>
            <a:r>
              <a:rPr lang="en-US" sz="2800" b="1">
                <a:latin typeface="方正隶书简体" panose="03000509000000000000" charset="-122"/>
                <a:ea typeface="方正隶书简体" panose="03000509000000000000" charset="-122"/>
                <a:cs typeface="方正隶书简体" panose="03000509000000000000" charset="-122"/>
              </a:rPr>
              <a:t>”</a:t>
            </a:r>
            <a:r>
              <a:rPr lang="zh-CN" sz="2800" b="1">
                <a:latin typeface="方正隶书简体" panose="03000509000000000000" charset="-122"/>
                <a:ea typeface="方正隶书简体" panose="03000509000000000000" charset="-122"/>
                <a:cs typeface="方正隶书简体" panose="03000509000000000000" charset="-122"/>
              </a:rPr>
              <a:t>（《庄子•列御寇》）</a:t>
            </a:r>
            <a:r>
              <a:rPr lang="en-US" sz="2800" b="1">
                <a:latin typeface="方正隶书简体" panose="03000509000000000000" charset="-122"/>
                <a:ea typeface="方正隶书简体" panose="03000509000000000000" charset="-122"/>
                <a:cs typeface="方正隶书简体" panose="03000509000000000000" charset="-122"/>
              </a:rPr>
              <a:t> </a:t>
            </a:r>
            <a:endParaRPr lang="zh-CN" altLang="en-US" sz="2800">
              <a:latin typeface="方正隶书简体" panose="03000509000000000000" charset="-122"/>
              <a:ea typeface="方正隶书简体" panose="03000509000000000000" charset="-122"/>
              <a:cs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 name="文本框 105"/>
          <p:cNvSpPr txBox="1"/>
          <p:nvPr/>
        </p:nvSpPr>
        <p:spPr>
          <a:xfrm>
            <a:off x="1483995" y="915035"/>
            <a:ext cx="9577070" cy="2245360"/>
          </a:xfrm>
          <a:prstGeom prst="rect">
            <a:avLst/>
          </a:prstGeom>
          <a:noFill/>
          <a:ln w="9525">
            <a:noFill/>
          </a:ln>
        </p:spPr>
        <p:txBody>
          <a:bodyPr wrap="square">
            <a:spAutoFit/>
          </a:bodyPr>
          <a:lstStyle/>
          <a:p>
            <a:pPr indent="267970"/>
            <a:r>
              <a:rPr lang="zh-CN" sz="2800" b="1">
                <a:latin typeface="汉仪中隶书简" panose="02010609000101010101" charset="-122"/>
                <a:ea typeface="汉仪中隶书简" panose="02010609000101010101" charset="-122"/>
                <a:cs typeface="汉仪中隶书简" panose="02010609000101010101" charset="-122"/>
              </a:rPr>
              <a:t>【原文】蜩（tiáo）与学鸠（jiū）笑之曰：“我决(</a:t>
            </a:r>
            <a:r>
              <a:rPr lang="en-US" sz="2800" b="1">
                <a:latin typeface="汉仪中隶书简" panose="02010609000101010101" charset="-122"/>
                <a:ea typeface="汉仪中隶书简" panose="02010609000101010101" charset="-122"/>
                <a:cs typeface="汉仪中隶书简" panose="02010609000101010101" charset="-122"/>
              </a:rPr>
              <a:t>xuè)</a:t>
            </a:r>
            <a:r>
              <a:rPr lang="zh-CN" sz="2800" b="1">
                <a:latin typeface="汉仪中隶书简" panose="02010609000101010101" charset="-122"/>
                <a:ea typeface="汉仪中隶书简" panose="02010609000101010101" charset="-122"/>
                <a:cs typeface="汉仪中隶书简" panose="02010609000101010101" charset="-122"/>
              </a:rPr>
              <a:t>起而飞，抢</a:t>
            </a:r>
            <a:r>
              <a:rPr lang="en-US" sz="2800" b="1">
                <a:latin typeface="汉仪中隶书简" panose="02010609000101010101" charset="-122"/>
                <a:ea typeface="汉仪中隶书简" panose="02010609000101010101" charset="-122"/>
                <a:cs typeface="汉仪中隶书简" panose="02010609000101010101" charset="-122"/>
              </a:rPr>
              <a:t>(qiāng)</a:t>
            </a:r>
            <a:r>
              <a:rPr lang="zh-CN" sz="2800" b="1">
                <a:latin typeface="汉仪中隶书简" panose="02010609000101010101" charset="-122"/>
                <a:ea typeface="汉仪中隶书简" panose="02010609000101010101" charset="-122"/>
                <a:cs typeface="汉仪中隶书简" panose="02010609000101010101" charset="-122"/>
              </a:rPr>
              <a:t>榆枋（fāng）而止，时则不至，而控于地而已矣，奚以之九万里而南为？”适莽苍者，三餐而反，腹犹果然；适百里者宿舂（chōng）粮，适千里者，三月聚粮。之二虫又何知？</a:t>
            </a:r>
            <a:endParaRPr lang="zh-CN" altLang="en-US" sz="2800">
              <a:latin typeface="汉仪中隶书简" panose="02010609000101010101" charset="-122"/>
              <a:ea typeface="汉仪中隶书简" panose="02010609000101010101" charset="-122"/>
              <a:cs typeface="汉仪中隶书简" panose="02010609000101010101" charset="-122"/>
            </a:endParaRPr>
          </a:p>
        </p:txBody>
      </p:sp>
      <p:sp>
        <p:nvSpPr>
          <p:cNvPr id="2" name="文本框 1"/>
          <p:cNvSpPr txBox="1"/>
          <p:nvPr/>
        </p:nvSpPr>
        <p:spPr>
          <a:xfrm>
            <a:off x="1069340" y="3324225"/>
            <a:ext cx="10053955" cy="3538220"/>
          </a:xfrm>
          <a:prstGeom prst="rect">
            <a:avLst/>
          </a:prstGeom>
          <a:solidFill>
            <a:schemeClr val="bg2"/>
          </a:solidFill>
          <a:ln w="9525">
            <a:noFill/>
          </a:ln>
        </p:spPr>
        <p:txBody>
          <a:bodyPr wrap="square">
            <a:spAutoFit/>
          </a:bodyPr>
          <a:lstStyle/>
          <a:p>
            <a:pPr indent="267970"/>
            <a:r>
              <a:rPr lang="zh-CN" sz="2800" b="1">
                <a:latin typeface="汉仪中宋简" panose="02010609000101010101" charset="-122"/>
                <a:ea typeface="汉仪中宋简" panose="02010609000101010101" charset="-122"/>
                <a:cs typeface="汉仪中宋简" panose="02010609000101010101" charset="-122"/>
              </a:rPr>
              <a:t>当蜩与学鸠看到体形硕大、气势壮美的大鹏，乘着上升的巨大旋风飞上九万里高空，然后才向南飞翔。它们就嘲笑大鹏说：</a:t>
            </a:r>
            <a:r>
              <a:rPr lang="en-US" sz="2800" b="1">
                <a:latin typeface="汉仪中宋简" panose="02010609000101010101" charset="-122"/>
                <a:ea typeface="汉仪中宋简" panose="02010609000101010101" charset="-122"/>
                <a:cs typeface="汉仪中宋简" panose="02010609000101010101" charset="-122"/>
              </a:rPr>
              <a:t>“</a:t>
            </a:r>
            <a:r>
              <a:rPr lang="zh-CN" sz="2800" b="1">
                <a:latin typeface="汉仪中宋简" panose="02010609000101010101" charset="-122"/>
                <a:ea typeface="汉仪中宋简" panose="02010609000101010101" charset="-122"/>
                <a:cs typeface="汉仪中宋简" panose="02010609000101010101" charset="-122"/>
              </a:rPr>
              <a:t>我们奋力而飞，碰到树木就停下来，有时或许飞不到树的高度，就落到地上罢了，哪里用得着飞上数万里的高空再向南飞去呢？”庄子就说，到近郊去的人，只带当天吃的三餐粮食，回来肚子还是饱饱的；到百里外的人，要用一整夜时间舂米准备干粮；到千里外的人，要聚积三个月的粮食。你们这两只小虫、鸟又知道什么呢？</a:t>
            </a:r>
            <a:endParaRPr lang="zh-CN" altLang="en-US" sz="2800">
              <a:latin typeface="汉仪中宋简" panose="02010609000101010101" charset="-122"/>
              <a:ea typeface="汉仪中宋简" panose="02010609000101010101" charset="-122"/>
              <a:cs typeface="汉仪中宋简" panose="02010609000101010101" charset="-122"/>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拓展延伸</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
        <p:nvSpPr>
          <p:cNvPr id="3" name="文本框 2"/>
          <p:cNvSpPr txBox="1"/>
          <p:nvPr/>
        </p:nvSpPr>
        <p:spPr>
          <a:xfrm>
            <a:off x="3961765" y="319405"/>
            <a:ext cx="2669540" cy="645160"/>
          </a:xfrm>
          <a:prstGeom prst="rect">
            <a:avLst/>
          </a:prstGeom>
          <a:noFill/>
        </p:spPr>
        <p:txBody>
          <a:bodyPr wrap="square" rtlCol="0">
            <a:spAutoFit/>
          </a:bodyPr>
          <a:lstStyle/>
          <a:p>
            <a:r>
              <a:rPr lang="en-US" altLang="zh-CN" sz="3600" b="1">
                <a:latin typeface="汉仪中隶书简" panose="02010609000101010101" charset="-122"/>
                <a:ea typeface="汉仪中隶书简" panose="02010609000101010101" charset="-122"/>
              </a:rPr>
              <a:t>  </a:t>
            </a:r>
            <a:r>
              <a:rPr lang="zh-CN" altLang="en-US" sz="3600" b="1">
                <a:latin typeface="汉仪中隶书简" panose="02010609000101010101" charset="-122"/>
                <a:ea typeface="汉仪中隶书简" panose="02010609000101010101" charset="-122"/>
              </a:rPr>
              <a:t>对比阅读</a:t>
            </a:r>
            <a:endParaRPr lang="zh-CN" altLang="en-US" sz="3600" b="1">
              <a:latin typeface="汉仪中隶书简" panose="02010609000101010101" charset="-122"/>
              <a:ea typeface="汉仪中隶书简" panose="02010609000101010101"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 name="文本框 105"/>
          <p:cNvSpPr txBox="1"/>
          <p:nvPr/>
        </p:nvSpPr>
        <p:spPr>
          <a:xfrm>
            <a:off x="1885315" y="1595755"/>
            <a:ext cx="10063480" cy="5262245"/>
          </a:xfrm>
          <a:prstGeom prst="rect">
            <a:avLst/>
          </a:prstGeom>
          <a:solidFill>
            <a:schemeClr val="bg2"/>
          </a:solidFill>
          <a:ln w="9525">
            <a:noFill/>
          </a:ln>
        </p:spPr>
        <p:txBody>
          <a:bodyPr wrap="square">
            <a:spAutoFit/>
          </a:bodyPr>
          <a:lstStyle/>
          <a:p>
            <a:pPr indent="0" fontAlgn="auto">
              <a:lnSpc>
                <a:spcPct val="150000"/>
              </a:lnSpc>
            </a:pPr>
            <a:r>
              <a:rPr lang="zh-CN" sz="2800" b="1">
                <a:solidFill>
                  <a:srgbClr val="FF0000"/>
                </a:solidFill>
                <a:ea typeface="+mn-lt"/>
                <a:cs typeface="+mn-lt"/>
              </a:rPr>
              <a:t>蜩与学鸠之所</a:t>
            </a:r>
            <a:r>
              <a:rPr lang="zh-CN" sz="2800" b="1">
                <a:ea typeface="+mn-lt"/>
                <a:cs typeface="+mn-lt"/>
              </a:rPr>
              <a:t>以嘲笑大鹏，是因为它们自身本就飞不高，行不远，感受不到廓大辽远的时空，所以它们认识事物就有局限，因而它们根本无法理解大鹏高飞远行的壮举，更不明白飞得高凭借就大，飞得低凭借就小的道理，反而以为自己无所依赖，十分自由，这就是认识不通达、不自由的表现了。庄子以这个故事说明人在认识上存在“小知”与“大知”的区别。</a:t>
            </a:r>
            <a:r>
              <a:rPr lang="zh-CN" sz="2800" b="1">
                <a:ea typeface="+mn-lt"/>
                <a:cs typeface="+mn-lt"/>
              </a:rPr>
              <a:t>
</a:t>
            </a:r>
            <a:endParaRPr lang="zh-CN" altLang="en-US" sz="2800">
              <a:ea typeface="+mn-lt"/>
              <a:cs typeface="+mn-lt"/>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拓展延伸</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
        <p:nvSpPr>
          <p:cNvPr id="2" name="文本框 1"/>
          <p:cNvSpPr txBox="1"/>
          <p:nvPr/>
        </p:nvSpPr>
        <p:spPr>
          <a:xfrm>
            <a:off x="2778125" y="435610"/>
            <a:ext cx="8500745" cy="1568450"/>
          </a:xfrm>
          <a:prstGeom prst="rect">
            <a:avLst/>
          </a:prstGeom>
          <a:noFill/>
        </p:spPr>
        <p:txBody>
          <a:bodyPr wrap="square" rtlCol="0" anchor="t">
            <a:spAutoFit/>
          </a:bodyPr>
          <a:lstStyle/>
          <a:p>
            <a:r>
              <a:rPr lang="zh-CN" sz="3200" b="1">
                <a:solidFill>
                  <a:srgbClr val="FF0000"/>
                </a:solidFill>
                <a:latin typeface="汉仪中隶书简" panose="02010609000101010101" charset="-122"/>
                <a:ea typeface="汉仪中隶书简" panose="02010609000101010101" charset="-122"/>
                <a:sym typeface="+mn-ea"/>
              </a:rPr>
              <a:t>蜩与学鸠为什么会嘲笑大鹏？这个故事又有什么用意呢？联系所学文本理解。</a:t>
            </a:r>
            <a:endParaRPr lang="zh-CN" sz="3200" b="1">
              <a:solidFill>
                <a:srgbClr val="FF0000"/>
              </a:solidFill>
              <a:latin typeface="汉仪中隶书简" panose="02010609000101010101" charset="-122"/>
              <a:ea typeface="汉仪中隶书简" panose="02010609000101010101" charset="-122"/>
              <a:sym typeface="+mn-ea"/>
            </a:endParaRPr>
          </a:p>
          <a:p>
            <a:endParaRPr lang="zh-CN" altLang="en-US" sz="3200" b="1">
              <a:solidFill>
                <a:srgbClr val="FF0000"/>
              </a:solidFill>
              <a:latin typeface="汉仪中隶书简" panose="02010609000101010101" charset="-122"/>
              <a:ea typeface="汉仪中隶书简" panose="02010609000101010101" charset="-122"/>
              <a:sym typeface="+mn-ea"/>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500000">
            <a:off x="41910" y="4222115"/>
            <a:ext cx="1877060" cy="2113915"/>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 name="文本框 105"/>
          <p:cNvSpPr txBox="1"/>
          <p:nvPr/>
        </p:nvSpPr>
        <p:spPr>
          <a:xfrm>
            <a:off x="837565" y="1130300"/>
            <a:ext cx="10517505" cy="4399915"/>
          </a:xfrm>
          <a:prstGeom prst="rect">
            <a:avLst/>
          </a:prstGeom>
          <a:solidFill>
            <a:schemeClr val="bg2"/>
          </a:solidFill>
          <a:ln w="9525">
            <a:noFill/>
          </a:ln>
        </p:spPr>
        <p:txBody>
          <a:bodyPr wrap="square">
            <a:spAutoFit/>
          </a:bodyPr>
          <a:lstStyle/>
          <a:p>
            <a:pPr indent="0"/>
            <a:r>
              <a:rPr lang="zh-CN" sz="2800" b="1">
                <a:ea typeface="+mn-lt"/>
                <a:cs typeface="+mn-lt"/>
              </a:rPr>
              <a:t>可见惠子的认识，正和前文写到蜩、学鸠、斥鴳等一脉相承，它们都是“小”的代表。在他们的生命中，对空间和时间的感知太狭隘，当然不知天地辽阔，时间恒久。局限于“小知</a:t>
            </a:r>
            <a:r>
              <a:rPr lang="en-US" sz="2800" b="1">
                <a:ea typeface="+mn-lt"/>
                <a:cs typeface="+mn-lt"/>
              </a:rPr>
              <a:t>”</a:t>
            </a:r>
            <a:r>
              <a:rPr lang="zh-CN" sz="2800" b="1">
                <a:ea typeface="+mn-lt"/>
                <a:cs typeface="+mn-lt"/>
              </a:rPr>
              <a:t>，当然没有“大智”，也就认识不到“无用之大用”。但他们还自以为是，以“小”来嘲笑讥讽“大”。庄子借对惠子的批评，也代表着“大”对“小”的反击。</a:t>
            </a:r>
            <a:r>
              <a:rPr lang="zh-CN" sz="2800" b="1">
                <a:ea typeface="+mn-lt"/>
                <a:cs typeface="+mn-lt"/>
              </a:rPr>
              <a:t>由此来看，《五石之瓠》的“无用”“有用”之辩，与《逍遥游》的“小大之辩”，其实都表明“小知”不及“大知”，小天地和大世界不同，世俗价值和圣人境界存在差异。可见《五石之瓠》与《逍遥游》在内容上的紧密联系。</a:t>
            </a:r>
            <a:r>
              <a:rPr lang="zh-CN" sz="2800" b="1">
                <a:ea typeface="+mn-lt"/>
                <a:cs typeface="+mn-lt"/>
              </a:rPr>
              <a:t>
</a:t>
            </a:r>
            <a:endParaRPr lang="zh-CN" altLang="en-US" sz="2800">
              <a:ea typeface="+mn-lt"/>
              <a:cs typeface="+mn-lt"/>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拓展延伸</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153660" y="467359"/>
              <a:ext cx="1899920" cy="461665"/>
            </a:xfrm>
            <a:prstGeom prst="rect">
              <a:avLst/>
            </a:prstGeom>
            <a:noFill/>
          </p:spPr>
          <p:txBody>
            <a:bodyPr wrap="square" rtlCol="0">
              <a:spAutoFit/>
            </a:bodyPr>
            <a:lstStyle/>
            <a:p>
              <a:pPr algn="ctr"/>
              <a:r>
                <a:rPr lang="zh-CN" altLang="en-US" sz="2400" spc="600">
                  <a:solidFill>
                    <a:schemeClr val="bg1"/>
                  </a:solidFill>
                  <a:latin typeface="文悦古典明朝体 (非商业使用) W5" pitchFamily="50" charset="-122"/>
                  <a:ea typeface="文悦古典明朝体 (非商业使用) W5" pitchFamily="50" charset="-122"/>
                </a:rPr>
                <a:t>第四章节</a:t>
              </a:r>
              <a:endParaRPr lang="zh-CN" altLang="en-US" sz="2400" spc="600">
                <a:solidFill>
                  <a:schemeClr val="bg1"/>
                </a:solidFill>
                <a:latin typeface="文悦古典明朝体 (非商业使用) W5" pitchFamily="50" charset="-122"/>
                <a:ea typeface="文悦古典明朝体 (非商业使用) W5" pitchFamily="50" charset="-122"/>
              </a:endParaRPr>
            </a:p>
          </p:txBody>
        </p:sp>
      </p:gr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4990" y="3722370"/>
            <a:ext cx="4740275" cy="2220595"/>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rcRect l="60443" t="56148" r="6923" b="8445"/>
          <a:stretch>
            <a:fillRect/>
          </a:stretch>
        </p:blipFill>
        <p:spPr>
          <a:xfrm>
            <a:off x="9621837" y="5150536"/>
            <a:ext cx="1767840" cy="1408379"/>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rcRect l="10068" t="8032" r="57298" b="43183"/>
          <a:stretch>
            <a:fillRect/>
          </a:stretch>
        </p:blipFill>
        <p:spPr>
          <a:xfrm rot="19680000">
            <a:off x="10668787" y="414480"/>
            <a:ext cx="1137920" cy="1249095"/>
          </a:xfrm>
          <a:prstGeom prst="rect">
            <a:avLst/>
          </a:prstGeom>
        </p:spPr>
      </p:pic>
      <p:sp>
        <p:nvSpPr>
          <p:cNvPr id="17" name="文本框 16"/>
          <p:cNvSpPr txBox="1"/>
          <p:nvPr/>
        </p:nvSpPr>
        <p:spPr>
          <a:xfrm>
            <a:off x="996315" y="1228725"/>
            <a:ext cx="10393045" cy="3046095"/>
          </a:xfrm>
          <a:prstGeom prst="rect">
            <a:avLst/>
          </a:prstGeom>
          <a:noFill/>
        </p:spPr>
        <p:txBody>
          <a:bodyPr wrap="square" rtlCol="0" anchor="t">
            <a:spAutoFit/>
          </a:bodyPr>
          <a:lstStyle/>
          <a:p>
            <a:r>
              <a:rPr lang="en-US" altLang="zh-CN" sz="3200">
                <a:latin typeface="汉仪中隶书简" panose="02010609000101010101" charset="-122"/>
                <a:ea typeface="汉仪中隶书简" panose="02010609000101010101" charset="-122"/>
                <a:cs typeface="汉仪中隶书简" panose="02010609000101010101" charset="-122"/>
              </a:rPr>
              <a:t>    </a:t>
            </a:r>
            <a:r>
              <a:rPr lang="zh-CN" altLang="en-US" sz="3200">
                <a:latin typeface="汉仪中隶书简" panose="02010609000101010101" charset="-122"/>
                <a:ea typeface="汉仪中隶书简" panose="02010609000101010101" charset="-122"/>
                <a:cs typeface="汉仪中隶书简" panose="02010609000101010101" charset="-122"/>
              </a:rPr>
              <a:t>庄子与惠子游于濠梁之上。庄子曰：“鲦鱼出游从容，是鱼乐也。”惠子曰：“子非鱼，安知鱼之乐？”庄子曰：“子非我，安知我不知鱼之乐？”惠子曰：“我非子，固不知子矣，子固非鱼也，子不知鱼之乐，全矣。”庄子曰：“请循其本。子曰汝安知鱼乐云者，既已知吾知之而问我，我知之濠上也。”</a:t>
            </a:r>
            <a:endParaRPr lang="zh-CN" altLang="en-US" sz="3200">
              <a:latin typeface="汉仪中隶书简" panose="02010609000101010101" charset="-122"/>
              <a:ea typeface="汉仪中隶书简" panose="02010609000101010101" charset="-122"/>
              <a:cs typeface="汉仪中隶书简" panose="02010609000101010101" charset="-122"/>
            </a:endParaRPr>
          </a:p>
        </p:txBody>
      </p:sp>
      <p:sp>
        <p:nvSpPr>
          <p:cNvPr id="18" name="文本框 17"/>
          <p:cNvSpPr txBox="1"/>
          <p:nvPr/>
        </p:nvSpPr>
        <p:spPr>
          <a:xfrm>
            <a:off x="247015" y="167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庄子轶事</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rcRect l="10068" t="8032" r="57298" b="43183"/>
          <a:stretch>
            <a:fillRect/>
          </a:stretch>
        </p:blipFill>
        <p:spPr>
          <a:xfrm rot="19680000">
            <a:off x="4090187" y="4101925"/>
            <a:ext cx="1137920" cy="1249095"/>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516890" y="1228090"/>
            <a:ext cx="11376660" cy="4523105"/>
          </a:xfrm>
          <a:prstGeom prst="rect">
            <a:avLst/>
          </a:prstGeom>
          <a:solidFill>
            <a:schemeClr val="bg2"/>
          </a:solidFill>
        </p:spPr>
        <p:txBody>
          <a:bodyPr wrap="square" rtlCol="0" anchor="t">
            <a:spAutoFit/>
          </a:bodyPr>
          <a:lstStyle/>
          <a:p>
            <a:r>
              <a:rPr lang="en-US" altLang="zh-CN" sz="3200" b="1">
                <a:latin typeface="迷你简行书" panose="02010609000101010101" charset="0"/>
                <a:ea typeface="迷你简行书" panose="02010609000101010101" charset="0"/>
                <a:cs typeface="迷你简行书" panose="02010609000101010101" charset="0"/>
              </a:rPr>
              <a:t>    </a:t>
            </a:r>
            <a:r>
              <a:rPr lang="zh-CN" altLang="en-US" sz="3200" b="1">
                <a:latin typeface="迷你简行书" panose="02010609000101010101" charset="0"/>
                <a:ea typeface="迷你简行书" panose="02010609000101010101" charset="0"/>
                <a:cs typeface="迷你简行书" panose="02010609000101010101" charset="0"/>
              </a:rPr>
              <a:t>庄子和同乡的朋友惠施在濠水的一座桥梁上散步。庄子看着水里的</a:t>
            </a:r>
            <a:r>
              <a:rPr lang="zh-CN" altLang="en-US" sz="3200" b="1">
                <a:latin typeface="迷你简行书" panose="02010609000101010101" charset="0"/>
                <a:ea typeface="迷你简行书" panose="02010609000101010101" charset="0"/>
                <a:cs typeface="迷你简行书" panose="02010609000101010101" charset="0"/>
                <a:sym typeface="+mn-ea"/>
              </a:rPr>
              <a:t>鲦鱼</a:t>
            </a:r>
            <a:r>
              <a:rPr lang="zh-CN" altLang="en-US" sz="3200" b="1">
                <a:latin typeface="迷你简行书" panose="02010609000101010101" charset="0"/>
                <a:ea typeface="迷你简行书" panose="02010609000101010101" charset="0"/>
                <a:cs typeface="迷你简行书" panose="02010609000101010101" charset="0"/>
              </a:rPr>
              <a:t>说：“</a:t>
            </a:r>
            <a:r>
              <a:rPr lang="zh-CN" altLang="en-US" sz="3200" b="1">
                <a:latin typeface="迷你简行书" panose="02010609000101010101" charset="0"/>
                <a:ea typeface="迷你简行书" panose="02010609000101010101" charset="0"/>
                <a:cs typeface="迷你简行书" panose="02010609000101010101" charset="0"/>
                <a:sym typeface="+mn-ea"/>
              </a:rPr>
              <a:t>鲦鱼</a:t>
            </a:r>
            <a:r>
              <a:rPr lang="zh-CN" altLang="en-US" sz="3200" b="1">
                <a:latin typeface="迷你简行书" panose="02010609000101010101" charset="0"/>
                <a:ea typeface="迷你简行书" panose="02010609000101010101" charset="0"/>
                <a:cs typeface="迷你简行书" panose="02010609000101010101" charset="0"/>
              </a:rPr>
              <a:t>在水里悠然自得，这是鱼的快乐啊。”</a:t>
            </a:r>
            <a:endParaRPr lang="zh-CN" altLang="en-US" sz="3200" b="1">
              <a:latin typeface="迷你简行书" panose="02010609000101010101" charset="0"/>
              <a:ea typeface="迷你简行书" panose="02010609000101010101" charset="0"/>
              <a:cs typeface="迷你简行书" panose="02010609000101010101" charset="0"/>
            </a:endParaRPr>
          </a:p>
          <a:p>
            <a:r>
              <a:rPr lang="zh-CN" altLang="en-US" sz="3200" b="1">
                <a:latin typeface="迷你简行书" panose="02010609000101010101" charset="0"/>
                <a:ea typeface="迷你简行书" panose="02010609000101010101" charset="0"/>
                <a:cs typeface="迷你简行书" panose="02010609000101010101" charset="0"/>
              </a:rPr>
              <a:t>惠子说：“你不是鱼，怎么知道鱼的快乐呢？”</a:t>
            </a:r>
            <a:endParaRPr lang="zh-CN" altLang="en-US" sz="3200" b="1">
              <a:latin typeface="迷你简行书" panose="02010609000101010101" charset="0"/>
              <a:ea typeface="迷你简行书" panose="02010609000101010101" charset="0"/>
              <a:cs typeface="迷你简行书" panose="02010609000101010101" charset="0"/>
            </a:endParaRPr>
          </a:p>
          <a:p>
            <a:r>
              <a:rPr lang="zh-CN" altLang="en-US" sz="3200" b="1">
                <a:latin typeface="迷你简行书" panose="02010609000101010101" charset="0"/>
                <a:ea typeface="迷你简行书" panose="02010609000101010101" charset="0"/>
                <a:cs typeface="迷你简行书" panose="02010609000101010101" charset="0"/>
              </a:rPr>
              <a:t>庄子说：“你不是我，怎么知道我不知道鱼的快乐呢？”</a:t>
            </a:r>
            <a:endParaRPr lang="zh-CN" altLang="en-US" sz="3200" b="1">
              <a:latin typeface="迷你简行书" panose="02010609000101010101" charset="0"/>
              <a:ea typeface="迷你简行书" panose="02010609000101010101" charset="0"/>
              <a:cs typeface="迷你简行书" panose="02010609000101010101" charset="0"/>
            </a:endParaRPr>
          </a:p>
          <a:p>
            <a:r>
              <a:rPr lang="zh-CN" altLang="en-US" sz="3200" b="1">
                <a:latin typeface="迷你简行书" panose="02010609000101010101" charset="0"/>
                <a:ea typeface="迷你简行书" panose="02010609000101010101" charset="0"/>
                <a:cs typeface="迷你简行书" panose="02010609000101010101" charset="0"/>
              </a:rPr>
              <a:t>惠子说：“我不是你，固然不知道你；你不是鱼，你不知道鱼儿的快乐，也是完全可以断定的。”</a:t>
            </a:r>
            <a:endParaRPr lang="zh-CN" altLang="en-US" sz="3200" b="1">
              <a:latin typeface="迷你简行书" panose="02010609000101010101" charset="0"/>
              <a:ea typeface="迷你简行书" panose="02010609000101010101" charset="0"/>
              <a:cs typeface="迷你简行书" panose="02010609000101010101" charset="0"/>
            </a:endParaRPr>
          </a:p>
          <a:p>
            <a:r>
              <a:rPr lang="zh-CN" altLang="en-US" sz="3200" b="1">
                <a:latin typeface="迷你简行书" panose="02010609000101010101" charset="0"/>
                <a:ea typeface="迷你简行书" panose="02010609000101010101" charset="0"/>
                <a:cs typeface="迷你简行书" panose="02010609000101010101" charset="0"/>
              </a:rPr>
              <a:t>庄子说：“请回到我们开头的话题。你说：‘你怎么知道鱼快乐’这句话，就是已经知道了我知道鱼的快乐而问我，而我是在濠水河边上知道的。”</a:t>
            </a:r>
            <a:endParaRPr lang="zh-CN" altLang="en-US" sz="3200" b="1">
              <a:latin typeface="迷你简行书" panose="02010609000101010101" charset="0"/>
              <a:ea typeface="迷你简行书" panose="02010609000101010101" charset="0"/>
              <a:cs typeface="迷你简行书" panose="02010609000101010101" charset="0"/>
            </a:endParaRPr>
          </a:p>
        </p:txBody>
      </p:sp>
      <p:sp>
        <p:nvSpPr>
          <p:cNvPr id="2" name="文本框 1"/>
          <p:cNvSpPr txBox="1"/>
          <p:nvPr/>
        </p:nvSpPr>
        <p:spPr>
          <a:xfrm>
            <a:off x="374015" y="294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庄子轶事</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10068" t="8032" r="57298" b="43183"/>
          <a:stretch>
            <a:fillRect/>
          </a:stretch>
        </p:blipFill>
        <p:spPr>
          <a:xfrm rot="19680000">
            <a:off x="7376947" y="-38275"/>
            <a:ext cx="1137920" cy="1249095"/>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l="10068" t="8032" r="57298" b="43183"/>
          <a:stretch>
            <a:fillRect/>
          </a:stretch>
        </p:blipFill>
        <p:spPr>
          <a:xfrm rot="19680000">
            <a:off x="10729747" y="48720"/>
            <a:ext cx="1137920" cy="1249095"/>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rcRect l="10068" t="8032" r="57298" b="43183"/>
          <a:stretch>
            <a:fillRect/>
          </a:stretch>
        </p:blipFill>
        <p:spPr>
          <a:xfrm rot="19680000">
            <a:off x="4523892" y="5328110"/>
            <a:ext cx="1137920" cy="1249095"/>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rcRect l="10068" t="8032" r="57298" b="43183"/>
          <a:stretch>
            <a:fillRect/>
          </a:stretch>
        </p:blipFill>
        <p:spPr>
          <a:xfrm rot="19680000">
            <a:off x="8035442" y="5486225"/>
            <a:ext cx="1137920" cy="1249095"/>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rcRect l="10068" t="8032" r="57298" b="43183"/>
          <a:stretch>
            <a:fillRect/>
          </a:stretch>
        </p:blipFill>
        <p:spPr>
          <a:xfrm rot="19680000">
            <a:off x="4024147" y="-227505"/>
            <a:ext cx="1137920" cy="1249095"/>
          </a:xfrm>
          <a:prstGeom prst="rect">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74015" y="294640"/>
            <a:ext cx="2091690" cy="583565"/>
          </a:xfrm>
          <a:prstGeom prst="rect">
            <a:avLst/>
          </a:prstGeom>
          <a:solidFill>
            <a:srgbClr val="FFFF00"/>
          </a:solidFill>
        </p:spPr>
        <p:txBody>
          <a:bodyPr wrap="square" rtlCol="0">
            <a:spAutoFit/>
          </a:bodyPr>
          <a:lstStyle/>
          <a:p>
            <a:r>
              <a:rPr lang="zh-CN" sz="3200">
                <a:latin typeface="方正隶书简体" panose="03000509000000000000" charset="-122"/>
                <a:ea typeface="方正隶书简体" panose="03000509000000000000" charset="-122"/>
              </a:rPr>
              <a:t>作业布置</a:t>
            </a:r>
            <a:r>
              <a:rPr lang="en-US" altLang="zh-CN" sz="3200">
                <a:latin typeface="方正隶书简体" panose="03000509000000000000" charset="-122"/>
                <a:ea typeface="方正隶书简体" panose="03000509000000000000" charset="-122"/>
              </a:rPr>
              <a:t>    </a:t>
            </a:r>
            <a:endParaRPr lang="zh-CN" altLang="en-US" sz="3200">
              <a:latin typeface="方正隶书简体" panose="03000509000000000000" charset="-122"/>
              <a:ea typeface="方正隶书简体" panose="03000509000000000000" charset="-122"/>
            </a:endParaRPr>
          </a:p>
        </p:txBody>
      </p:sp>
      <p:sp>
        <p:nvSpPr>
          <p:cNvPr id="3" name="文本框 2"/>
          <p:cNvSpPr txBox="1"/>
          <p:nvPr/>
        </p:nvSpPr>
        <p:spPr>
          <a:xfrm>
            <a:off x="2734310" y="878205"/>
            <a:ext cx="7607935" cy="2306955"/>
          </a:xfrm>
          <a:prstGeom prst="rect">
            <a:avLst/>
          </a:prstGeom>
          <a:solidFill>
            <a:schemeClr val="bg2"/>
          </a:solidFill>
        </p:spPr>
        <p:txBody>
          <a:bodyPr wrap="square" rtlCol="0">
            <a:spAutoFit/>
          </a:bodyPr>
          <a:lstStyle/>
          <a:p>
            <a:r>
              <a:rPr lang="en-US" altLang="zh-CN" sz="3600" b="1">
                <a:latin typeface="迷你简行书" panose="02010609000101010101" charset="0"/>
                <a:ea typeface="迷你简行书" panose="02010609000101010101" charset="0"/>
                <a:cs typeface="迷你简行书" panose="02010609000101010101" charset="0"/>
              </a:rPr>
              <a:t>1</a:t>
            </a:r>
            <a:r>
              <a:rPr lang="zh-CN" altLang="en-US" sz="3600" b="1">
                <a:latin typeface="迷你简行书" panose="02010609000101010101" charset="0"/>
                <a:ea typeface="迷你简行书" panose="02010609000101010101" charset="0"/>
                <a:cs typeface="迷你简行书" panose="02010609000101010101" charset="0"/>
              </a:rPr>
              <a:t>、积累庄子名言；</a:t>
            </a:r>
            <a:endParaRPr lang="zh-CN" altLang="en-US" sz="3600" b="1">
              <a:latin typeface="迷你简行书" panose="02010609000101010101" charset="0"/>
              <a:ea typeface="迷你简行书" panose="02010609000101010101" charset="0"/>
              <a:cs typeface="迷你简行书" panose="02010609000101010101" charset="0"/>
            </a:endParaRPr>
          </a:p>
          <a:p>
            <a:r>
              <a:rPr lang="en-US" altLang="zh-CN" sz="3600" b="1">
                <a:latin typeface="迷你简行书" panose="02010609000101010101" charset="0"/>
                <a:ea typeface="迷你简行书" panose="02010609000101010101" charset="0"/>
                <a:cs typeface="迷你简行书" panose="02010609000101010101" charset="0"/>
              </a:rPr>
              <a:t>2</a:t>
            </a:r>
            <a:r>
              <a:rPr lang="zh-CN" altLang="en-US" sz="3600" b="1">
                <a:latin typeface="迷你简行书" panose="02010609000101010101" charset="0"/>
                <a:ea typeface="迷你简行书" panose="02010609000101010101" charset="0"/>
                <a:cs typeface="迷你简行书" panose="02010609000101010101" charset="0"/>
              </a:rPr>
              <a:t>、积累《庄子》里的成语；</a:t>
            </a:r>
            <a:endParaRPr lang="zh-CN" altLang="en-US" sz="3600" b="1">
              <a:latin typeface="迷你简行书" panose="02010609000101010101" charset="0"/>
              <a:ea typeface="迷你简行书" panose="02010609000101010101" charset="0"/>
              <a:cs typeface="迷你简行书" panose="02010609000101010101" charset="0"/>
            </a:endParaRPr>
          </a:p>
          <a:p>
            <a:r>
              <a:rPr lang="en-US" altLang="zh-CN" sz="3600" b="1">
                <a:latin typeface="迷你简行书" panose="02010609000101010101" charset="0"/>
                <a:ea typeface="迷你简行书" panose="02010609000101010101" charset="0"/>
                <a:cs typeface="迷你简行书" panose="02010609000101010101" charset="0"/>
              </a:rPr>
              <a:t>3</a:t>
            </a:r>
            <a:r>
              <a:rPr lang="zh-CN" altLang="en-US" sz="3600" b="1">
                <a:latin typeface="迷你简行书" panose="02010609000101010101" charset="0"/>
                <a:ea typeface="迷你简行书" panose="02010609000101010101" charset="0"/>
                <a:cs typeface="迷你简行书" panose="02010609000101010101" charset="0"/>
              </a:rPr>
              <a:t>、思考庄子思想在现实社会中的意义。</a:t>
            </a:r>
            <a:r>
              <a:rPr lang="en-US" altLang="zh-CN" sz="3600" b="1">
                <a:latin typeface="迷你简行书" panose="02010609000101010101" charset="0"/>
                <a:ea typeface="迷你简行书" panose="02010609000101010101" charset="0"/>
                <a:cs typeface="迷你简行书" panose="02010609000101010101" charset="0"/>
              </a:rPr>
              <a:t>200</a:t>
            </a:r>
            <a:r>
              <a:rPr lang="zh-CN" altLang="en-US" sz="3600" b="1">
                <a:latin typeface="迷你简行书" panose="02010609000101010101" charset="0"/>
                <a:ea typeface="迷你简行书" panose="02010609000101010101" charset="0"/>
                <a:cs typeface="迷你简行书" panose="02010609000101010101" charset="0"/>
              </a:rPr>
              <a:t>字左右</a:t>
            </a:r>
            <a:endParaRPr lang="zh-CN" altLang="en-US" sz="3600" b="1">
              <a:latin typeface="迷你简行书" panose="02010609000101010101" charset="0"/>
              <a:ea typeface="迷你简行书" panose="02010609000101010101" charset="0"/>
              <a:cs typeface="迷你简行书" panose="02010609000101010101" charset="0"/>
            </a:endParaRPr>
          </a:p>
        </p:txBody>
      </p:sp>
      <p:pic>
        <p:nvPicPr>
          <p:cNvPr id="4" name="图片 3"/>
          <p:cNvPicPr>
            <a:picLocks noChangeAspect="1"/>
          </p:cNvPicPr>
          <p:nvPr/>
        </p:nvPicPr>
        <p:blipFill>
          <a:blip r:embed="rId2"/>
          <a:stretch>
            <a:fillRect/>
          </a:stretch>
        </p:blipFill>
        <p:spPr>
          <a:xfrm>
            <a:off x="647700" y="2990850"/>
            <a:ext cx="9694545" cy="3867150"/>
          </a:xfrm>
          <a:prstGeom prst="rect">
            <a:avLst/>
          </a:prstGeom>
          <a:effectLst>
            <a:softEdge rad="127000"/>
          </a:effectLst>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FA586"/>
        </a:solidFill>
        <a:effectLst/>
      </p:bgPr>
    </p:bg>
    <p:spTree>
      <p:nvGrpSpPr>
        <p:cNvPr id="1" name=""/>
        <p:cNvGrpSpPr/>
        <p:nvPr/>
      </p:nvGrpSpPr>
      <p:grpSpPr>
        <a:xfrm>
          <a:off x="0" y="0"/>
          <a:ext cx="0" cy="0"/>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骆集益 - 桃源仙居">
            <a:hlinkClick action="ppaction://media"/>
          </p:cNvPr>
          <p:cNvPicPr>
            <a:picLocks noChangeAspect="1"/>
          </p:cNvPicPr>
          <p:nvPr>
            <a:audioFile r:link="rId6"/>
            <p:extLst>
              <p:ext uri="{DAA4B4D4-6D71-4841-9C94-3DE7FCFB9230}">
                <p14:media xmlns:p14="http://schemas.microsoft.com/office/powerpoint/2010/main" r:embed="rId7">
                  <p14:fade in="5000.000000" out="5000.000000"/>
                </p14:media>
              </p:ext>
            </p:extLst>
          </p:nvPr>
        </p:nvPicPr>
        <p:blipFill>
          <a:blip r:embed="rId5"/>
          <a:stretch>
            <a:fillRect/>
          </a:stretch>
        </p:blipFill>
        <p:spPr>
          <a:xfrm>
            <a:off x="12851730" y="3225800"/>
            <a:ext cx="406400" cy="406400"/>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rcRect r="57207" b="69343"/>
          <a:stretch>
            <a:fillRect/>
          </a:stretch>
        </p:blipFill>
        <p:spPr>
          <a:xfrm>
            <a:off x="0" y="0"/>
            <a:ext cx="7756071" cy="3429000"/>
          </a:xfrm>
          <a:prstGeom prst="rect">
            <a:avLst/>
          </a:prstGeom>
        </p:spPr>
      </p:pic>
      <p:pic>
        <p:nvPicPr>
          <p:cNvPr id="13" name="图片 12"/>
          <p:cNvPicPr>
            <a:picLocks noChangeAspect="1"/>
          </p:cNvPicPr>
          <p:nvPr/>
        </p:nvPicPr>
        <p:blipFill>
          <a:blip r:embed="rId9">
            <a:extLst>
              <a:ext uri="{28A0092B-C50C-407E-A947-70E740481C1C}">
                <a14:useLocalDpi xmlns:a14="http://schemas.microsoft.com/office/drawing/2010/main" val="0"/>
              </a:ext>
            </a:extLst>
          </a:blip>
          <a:srcRect l="89189" b="81387"/>
          <a:stretch>
            <a:fillRect/>
          </a:stretch>
        </p:blipFill>
        <p:spPr>
          <a:xfrm>
            <a:off x="10378437" y="-69373"/>
            <a:ext cx="1813563" cy="1926905"/>
          </a:xfrm>
          <a:prstGeom prst="rect">
            <a:avLst/>
          </a:prstGeom>
        </p:spPr>
      </p:pic>
      <p:pic>
        <p:nvPicPr>
          <p:cNvPr id="17" name="图片 16"/>
          <p:cNvPicPr>
            <a:picLocks noChangeAspect="1"/>
          </p:cNvPicPr>
          <p:nvPr/>
        </p:nvPicPr>
        <p:blipFill>
          <a:blip r:embed="rId10">
            <a:lum bright="70000" contrast="-70000"/>
            <a:extLst>
              <a:ext uri="{28A0092B-C50C-407E-A947-70E740481C1C}">
                <a14:useLocalDpi xmlns:a14="http://schemas.microsoft.com/office/drawing/2010/main" val="0"/>
              </a:ext>
            </a:extLst>
          </a:blip>
          <a:stretch>
            <a:fillRect/>
          </a:stretch>
        </p:blipFill>
        <p:spPr>
          <a:xfrm flipH="1">
            <a:off x="2945522" y="5315709"/>
            <a:ext cx="8747778" cy="1237491"/>
          </a:xfrm>
          <a:prstGeom prst="rect">
            <a:avLst/>
          </a:prstGeom>
        </p:spPr>
      </p:pic>
      <p:sp>
        <p:nvSpPr>
          <p:cNvPr id="19" name="矩形 18"/>
          <p:cNvSpPr/>
          <p:nvPr/>
        </p:nvSpPr>
        <p:spPr>
          <a:xfrm flipV="1">
            <a:off x="0" y="5058154"/>
            <a:ext cx="12192000" cy="118869"/>
          </a:xfrm>
          <a:prstGeom prst="rect">
            <a:avLst/>
          </a:prstGeom>
          <a:solidFill>
            <a:srgbClr val="845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pic>
        <p:nvPicPr>
          <p:cNvPr id="15" name="图片 14"/>
          <p:cNvPicPr>
            <a:picLocks noChangeAspect="1"/>
          </p:cNvPicPr>
          <p:nvPr/>
        </p:nvPicPr>
        <p:blipFill>
          <a:blip r:embed="rId11">
            <a:extLst>
              <a:ext uri="{28A0092B-C50C-407E-A947-70E740481C1C}">
                <a14:useLocalDpi xmlns:a14="http://schemas.microsoft.com/office/drawing/2010/main" val="0"/>
              </a:ext>
            </a:extLst>
          </a:blip>
          <a:srcRect l="54152" t="9390" r="4756" b="20997"/>
          <a:stretch>
            <a:fillRect/>
          </a:stretch>
        </p:blipFill>
        <p:spPr>
          <a:xfrm>
            <a:off x="4883004" y="459445"/>
            <a:ext cx="6309941" cy="6596675"/>
          </a:xfrm>
          <a:prstGeom prst="rect">
            <a:avLst/>
          </a:prstGeom>
        </p:spPr>
      </p:pic>
      <p:sp>
        <p:nvSpPr>
          <p:cNvPr id="16" name="文本框 15"/>
          <p:cNvSpPr txBox="1"/>
          <p:nvPr/>
        </p:nvSpPr>
        <p:spPr>
          <a:xfrm>
            <a:off x="2260638" y="1743453"/>
            <a:ext cx="1661993" cy="3116581"/>
          </a:xfrm>
          <a:prstGeom prst="rect">
            <a:avLst/>
          </a:prstGeom>
          <a:noFill/>
        </p:spPr>
        <p:txBody>
          <a:bodyPr vert="eaVert" wrap="square" rtlCol="0">
            <a:spAutoFit/>
          </a:bodyPr>
          <a:lstStyle/>
          <a:p>
            <a:pPr marL="0" marR="0" lvl="0" indent="0" algn="ctr" defTabSz="914400" rtl="0" eaLnBrk="1" fontAlgn="auto" latinLnBrk="0" hangingPunct="1">
              <a:lnSpc>
                <a:spcPct val="200000"/>
              </a:lnSpc>
              <a:spcBef>
                <a:spcPct val="0"/>
              </a:spcBef>
              <a:spcAft>
                <a:spcPct val="0"/>
              </a:spcAft>
              <a:buClrTx/>
              <a:buSzTx/>
              <a:buFontTx/>
              <a:buNone/>
              <a:defRPr/>
            </a:pPr>
            <a:r>
              <a:rPr kumimoji="0" lang="zh-CN" altLang="en-US" sz="1200" b="0" i="0" u="none" strike="noStrike" kern="1200" cap="none" spc="300" normalizeH="0" baseline="0" noProof="0">
                <a:ln>
                  <a:noFill/>
                </a:ln>
                <a:solidFill>
                  <a:srgbClr val="845634"/>
                </a:solidFill>
                <a:effectLst/>
                <a:uLnTx/>
                <a:uFillTx/>
                <a:latin typeface="文悦古典明朝体 (非商业使用) W5" pitchFamily="50" charset="-122"/>
                <a:ea typeface="文悦古典明朝体 (非商业使用) W5" pitchFamily="50" charset="-122"/>
                <a:cs typeface="+mn-cs"/>
              </a:rPr>
              <a:t>雨向莎阶滴未休，冷光孤恨两悠悠。船中闻雁洞庭宿，床下有蛩长信秋。背照翠帘新洒别，不挑红烬正含愁。萧骚寒竹南窗静，一局闲棋为尔留。</a:t>
            </a:r>
            <a:endParaRPr kumimoji="0" lang="zh-CN" altLang="en-US" sz="1200" b="0" i="0" u="none" strike="noStrike" kern="1200" cap="none" spc="300" normalizeH="0" baseline="0" noProof="0">
              <a:ln>
                <a:noFill/>
              </a:ln>
              <a:solidFill>
                <a:srgbClr val="845634"/>
              </a:solidFill>
              <a:effectLst/>
              <a:uLnTx/>
              <a:uFillTx/>
              <a:latin typeface="文悦古典明朝体 (非商业使用) W5" pitchFamily="50" charset="-122"/>
              <a:ea typeface="文悦古典明朝体 (非商业使用) W5" pitchFamily="50" charset="-122"/>
              <a:cs typeface="+mn-cs"/>
            </a:endParaRPr>
          </a:p>
        </p:txBody>
      </p:sp>
      <p:grpSp>
        <p:nvGrpSpPr>
          <p:cNvPr id="3" name="组合 2"/>
          <p:cNvGrpSpPr/>
          <p:nvPr/>
        </p:nvGrpSpPr>
        <p:grpSpPr>
          <a:xfrm>
            <a:off x="5557456" y="-69373"/>
            <a:ext cx="4588848" cy="5702994"/>
            <a:chOff x="5557456" y="-69373"/>
            <a:chExt cx="4588848" cy="5702994"/>
          </a:xfrm>
        </p:grpSpPr>
        <p:sp>
          <p:nvSpPr>
            <p:cNvPr id="20" name="文本框 19"/>
            <p:cNvSpPr txBox="1"/>
            <p:nvPr/>
          </p:nvSpPr>
          <p:spPr>
            <a:xfrm>
              <a:off x="6811883" y="-69373"/>
              <a:ext cx="2739853" cy="31547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9900" b="1" i="0" u="none" strike="noStrike" kern="1200" cap="none" spc="0" normalizeH="0" baseline="0" noProof="0">
                  <a:ln>
                    <a:noFill/>
                  </a:ln>
                  <a:solidFill>
                    <a:srgbClr val="5F1515"/>
                  </a:solidFill>
                  <a:effectLst/>
                  <a:uLnTx/>
                  <a:uFillTx/>
                  <a:latin typeface="汉仪尚巍手书W" panose="00020600040101010101" pitchFamily="18" charset="-122"/>
                  <a:ea typeface="汉仪尚巍手书W" panose="00020600040101010101" pitchFamily="18" charset="-122"/>
                  <a:cs typeface="+mn-cs"/>
                </a:rPr>
                <a:t>感</a:t>
              </a:r>
              <a:endParaRPr kumimoji="0" lang="zh-CN" altLang="en-US" sz="19900" b="1" i="0" u="none" strike="noStrike" kern="1200" cap="none" spc="0" normalizeH="0" baseline="0" noProof="0">
                <a:ln>
                  <a:noFill/>
                </a:ln>
                <a:solidFill>
                  <a:srgbClr val="5F1515"/>
                </a:solidFill>
                <a:effectLst/>
                <a:uLnTx/>
                <a:uFillTx/>
                <a:latin typeface="汉仪尚巍手书W" panose="00020600040101010101" pitchFamily="18" charset="-122"/>
                <a:ea typeface="汉仪尚巍手书W" panose="00020600040101010101" pitchFamily="18" charset="-122"/>
                <a:cs typeface="+mn-cs"/>
              </a:endParaRPr>
            </a:p>
          </p:txBody>
        </p:sp>
        <p:sp>
          <p:nvSpPr>
            <p:cNvPr id="21" name="文本框 20"/>
            <p:cNvSpPr txBox="1"/>
            <p:nvPr/>
          </p:nvSpPr>
          <p:spPr>
            <a:xfrm>
              <a:off x="5557456" y="2154485"/>
              <a:ext cx="2315057"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600" b="1" i="0" u="none" strike="noStrike" kern="1200" cap="none" spc="0" normalizeH="0" baseline="0" noProof="0">
                  <a:ln>
                    <a:noFill/>
                  </a:ln>
                  <a:solidFill>
                    <a:srgbClr val="5F1515"/>
                  </a:solidFill>
                  <a:effectLst/>
                  <a:uLnTx/>
                  <a:uFillTx/>
                  <a:latin typeface="汉仪尚巍手书W" panose="00020600040101010101" pitchFamily="18" charset="-122"/>
                  <a:ea typeface="汉仪尚巍手书W" panose="00020600040101010101" pitchFamily="18" charset="-122"/>
                  <a:cs typeface="+mn-cs"/>
                </a:rPr>
                <a:t>谢</a:t>
              </a:r>
              <a:endParaRPr kumimoji="0" lang="zh-CN" altLang="en-US" sz="16600" b="1" i="0" u="none" strike="noStrike" kern="1200" cap="none" spc="0" normalizeH="0" baseline="0" noProof="0">
                <a:ln>
                  <a:noFill/>
                </a:ln>
                <a:solidFill>
                  <a:srgbClr val="5F1515"/>
                </a:solidFill>
                <a:effectLst/>
                <a:uLnTx/>
                <a:uFillTx/>
                <a:latin typeface="汉仪尚巍手书W" panose="00020600040101010101" pitchFamily="18" charset="-122"/>
                <a:ea typeface="汉仪尚巍手书W" panose="00020600040101010101" pitchFamily="18" charset="-122"/>
                <a:cs typeface="+mn-cs"/>
              </a:endParaRPr>
            </a:p>
          </p:txBody>
        </p:sp>
        <p:sp>
          <p:nvSpPr>
            <p:cNvPr id="22" name="文本框 21"/>
            <p:cNvSpPr txBox="1"/>
            <p:nvPr/>
          </p:nvSpPr>
          <p:spPr>
            <a:xfrm>
              <a:off x="7831247" y="2986743"/>
              <a:ext cx="2315057"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600" b="1" i="0" u="none" strike="noStrike" kern="1200" cap="none" spc="0" normalizeH="0" baseline="0" noProof="0">
                  <a:ln>
                    <a:noFill/>
                  </a:ln>
                  <a:solidFill>
                    <a:srgbClr val="5F1515"/>
                  </a:solidFill>
                  <a:effectLst/>
                  <a:uLnTx/>
                  <a:uFillTx/>
                  <a:latin typeface="汉仪尚巍手书W" panose="00020600040101010101" pitchFamily="18" charset="-122"/>
                  <a:ea typeface="汉仪尚巍手书W" panose="00020600040101010101" pitchFamily="18" charset="-122"/>
                  <a:cs typeface="+mn-cs"/>
                </a:rPr>
                <a:t>您</a:t>
              </a:r>
              <a:endParaRPr kumimoji="0" lang="zh-CN" altLang="en-US" sz="16600" b="1" i="0" u="none" strike="noStrike" kern="1200" cap="none" spc="0" normalizeH="0" baseline="0" noProof="0">
                <a:ln>
                  <a:noFill/>
                </a:ln>
                <a:solidFill>
                  <a:srgbClr val="5F1515"/>
                </a:solidFill>
                <a:effectLst/>
                <a:uLnTx/>
                <a:uFillTx/>
                <a:latin typeface="汉仪尚巍手书W" panose="00020600040101010101" pitchFamily="18" charset="-122"/>
                <a:ea typeface="汉仪尚巍手书W" panose="00020600040101010101" pitchFamily="18" charset="-122"/>
                <a:cs typeface="+mn-cs"/>
              </a:endParaRPr>
            </a:p>
          </p:txBody>
        </p:sp>
      </p:grpSp>
      <p:pic>
        <p:nvPicPr>
          <p:cNvPr id="23" name="New picture"/>
          <p:cNvPicPr/>
          <p:nvPr/>
        </p:nvPicPr>
        <p:blipFill>
          <a:blip r:embed="rId12"/>
          <a:stretch>
            <a:fillRect/>
          </a:stretch>
        </p:blipFill>
        <p:spPr>
          <a:xfrm>
            <a:off x="11633200" y="11874500"/>
            <a:ext cx="304800" cy="228600"/>
          </a:xfrm>
          <a:prstGeom prst="cube">
            <a:avLst/>
          </a:prstGeom>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53"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1" presetClass="entr" presetSubtype="1"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heel(1)">
                                      <p:cBhvr>
                                        <p:cTn id="4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19" grpId="0"/>
      <p:bldP spid="1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83540" y="40132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pic>
        <p:nvPicPr>
          <p:cNvPr id="12" name="图片 11"/>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0" y="2466340"/>
            <a:ext cx="3352165" cy="4391660"/>
          </a:xfrm>
          <a:prstGeom prst="rect">
            <a:avLst/>
          </a:prstGeom>
        </p:spPr>
      </p:pic>
      <p:sp>
        <p:nvSpPr>
          <p:cNvPr id="101" name="文本框 100"/>
          <p:cNvSpPr txBox="1"/>
          <p:nvPr/>
        </p:nvSpPr>
        <p:spPr>
          <a:xfrm>
            <a:off x="3060700" y="1131570"/>
            <a:ext cx="8486140" cy="1383665"/>
          </a:xfrm>
          <a:prstGeom prst="rect">
            <a:avLst/>
          </a:prstGeom>
          <a:noFill/>
          <a:ln w="9525">
            <a:noFill/>
          </a:ln>
        </p:spPr>
        <p:txBody>
          <a:bodyPr wrap="square">
            <a:spAutoFit/>
          </a:bodyPr>
          <a:lstStyle/>
          <a:p>
            <a:pPr indent="267970"/>
            <a:r>
              <a:rPr lang="en-US" altLang="zh-CN" sz="2800" b="1">
                <a:latin typeface="方正隶书简体" panose="03000509000000000000" charset="-122"/>
                <a:ea typeface="方正隶书简体" panose="03000509000000000000" charset="-122"/>
              </a:rPr>
              <a:t>   </a:t>
            </a:r>
            <a:r>
              <a:rPr lang="zh-CN" sz="2800" b="1">
                <a:latin typeface="方正隶书简体" panose="03000509000000000000" charset="-122"/>
                <a:ea typeface="方正隶书简体" panose="03000509000000000000" charset="-122"/>
              </a:rPr>
              <a:t>从上面两个小故事，同学们可以了解到庄子怎样对待名利、对待生死，感受到庄子安时处顺、追求精神自由的人生态度。</a:t>
            </a:r>
            <a:endParaRPr lang="zh-CN" altLang="en-US" sz="2800" b="1">
              <a:latin typeface="方正隶书简体" panose="03000509000000000000" charset="-122"/>
              <a:ea typeface="方正隶书简体" panose="03000509000000000000" charset="-122"/>
            </a:endParaRPr>
          </a:p>
        </p:txBody>
      </p:sp>
      <p:sp>
        <p:nvSpPr>
          <p:cNvPr id="8" name="文本框 7"/>
          <p:cNvSpPr txBox="1"/>
          <p:nvPr/>
        </p:nvSpPr>
        <p:spPr>
          <a:xfrm>
            <a:off x="3352165" y="2672715"/>
            <a:ext cx="8097520" cy="1383665"/>
          </a:xfrm>
          <a:prstGeom prst="rect">
            <a:avLst/>
          </a:prstGeom>
          <a:noFill/>
          <a:ln w="9525">
            <a:noFill/>
          </a:ln>
        </p:spPr>
        <p:txBody>
          <a:bodyPr wrap="square">
            <a:spAutoFit/>
          </a:bodyPr>
          <a:lstStyle/>
          <a:p>
            <a:pPr indent="0"/>
            <a:r>
              <a:rPr lang="en-US" altLang="zh-CN" sz="2800" b="1">
                <a:solidFill>
                  <a:srgbClr val="000000"/>
                </a:solidFill>
                <a:latin typeface="方正隶书简体" panose="03000509000000000000" charset="-122"/>
                <a:ea typeface="方正隶书简体" panose="03000509000000000000" charset="-122"/>
              </a:rPr>
              <a:t>    </a:t>
            </a:r>
            <a:r>
              <a:rPr lang="zh-CN" sz="2800" b="1">
                <a:solidFill>
                  <a:srgbClr val="000000"/>
                </a:solidFill>
                <a:latin typeface="方正隶书简体" panose="03000509000000000000" charset="-122"/>
                <a:ea typeface="方正隶书简体" panose="03000509000000000000" charset="-122"/>
              </a:rPr>
              <a:t>庄周梦蝶，知鱼之乐庄子的寓言故事陪伴着我们长大。今天，让我们从表面向深层次进行探讨，一起来学习庄子的哲学智慧。</a:t>
            </a:r>
            <a:endParaRPr lang="zh-CN" altLang="en-US" sz="2800" b="1">
              <a:solidFill>
                <a:srgbClr val="000000"/>
              </a:solidFill>
              <a:latin typeface="方正隶书简体" panose="03000509000000000000" charset="-122"/>
              <a:ea typeface="方正隶书简体" panose="03000509000000000000" charset="-122"/>
            </a:endParaRPr>
          </a:p>
        </p:txBody>
      </p:sp>
      <p:sp>
        <p:nvSpPr>
          <p:cNvPr id="13" name="文本框 12"/>
          <p:cNvSpPr txBox="1"/>
          <p:nvPr/>
        </p:nvSpPr>
        <p:spPr>
          <a:xfrm>
            <a:off x="344170" y="222250"/>
            <a:ext cx="2285365" cy="583565"/>
          </a:xfrm>
          <a:prstGeom prst="rect">
            <a:avLst/>
          </a:prstGeom>
          <a:solidFill>
            <a:srgbClr val="FFFF00"/>
          </a:solidFill>
        </p:spPr>
        <p:txBody>
          <a:bodyPr wrap="square" rtlCol="0">
            <a:spAutoFit/>
          </a:bodyPr>
          <a:lstStyle/>
          <a:p>
            <a:r>
              <a:rPr lang="zh-CN" altLang="en-US" sz="3200" b="1"/>
              <a:t>导入新课</a:t>
            </a:r>
            <a:endParaRPr lang="zh-CN" altLang="en-US" sz="3200" b="1"/>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83540" y="40132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153660" y="467359"/>
              <a:ext cx="1899920" cy="461665"/>
            </a:xfrm>
            <a:prstGeom prst="rect">
              <a:avLst/>
            </a:prstGeom>
            <a:noFill/>
          </p:spPr>
          <p:txBody>
            <a:bodyPr wrap="square" rtlCol="0">
              <a:spAutoFit/>
            </a:bodyPr>
            <a:lstStyle/>
            <a:p>
              <a:pPr algn="ctr"/>
              <a:r>
                <a:rPr lang="zh-CN" altLang="en-US" sz="2400" spc="600">
                  <a:solidFill>
                    <a:schemeClr val="bg1"/>
                  </a:solidFill>
                  <a:latin typeface="文悦古典明朝体 (非商业使用) W5" pitchFamily="50" charset="-122"/>
                  <a:ea typeface="文悦古典明朝体 (非商业使用) W5" pitchFamily="50" charset="-122"/>
                </a:rPr>
                <a:t>第一章节</a:t>
              </a:r>
              <a:endParaRPr lang="zh-CN" altLang="en-US" sz="2400" spc="600">
                <a:solidFill>
                  <a:schemeClr val="bg1"/>
                </a:solidFill>
                <a:latin typeface="文悦古典明朝体 (非商业使用) W5" pitchFamily="50" charset="-122"/>
                <a:ea typeface="文悦古典明朝体 (非商业使用) W5" pitchFamily="50" charset="-122"/>
              </a:endParaRPr>
            </a:p>
          </p:txBody>
        </p:sp>
      </p:grpSp>
      <p:pic>
        <p:nvPicPr>
          <p:cNvPr id="11" name="图片 10"/>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44170" y="4664075"/>
            <a:ext cx="2193925" cy="2193925"/>
          </a:xfrm>
          <a:prstGeom prst="rect">
            <a:avLst/>
          </a:prstGeom>
        </p:spPr>
      </p:pic>
      <p:sp>
        <p:nvSpPr>
          <p:cNvPr id="13" name="文本框 12"/>
          <p:cNvSpPr txBox="1"/>
          <p:nvPr/>
        </p:nvSpPr>
        <p:spPr>
          <a:xfrm>
            <a:off x="344170" y="222250"/>
            <a:ext cx="2285365" cy="583565"/>
          </a:xfrm>
          <a:prstGeom prst="rect">
            <a:avLst/>
          </a:prstGeom>
          <a:solidFill>
            <a:srgbClr val="FFFF00"/>
          </a:solidFill>
        </p:spPr>
        <p:txBody>
          <a:bodyPr wrap="square" rtlCol="0">
            <a:spAutoFit/>
          </a:bodyPr>
          <a:lstStyle/>
          <a:p>
            <a:r>
              <a:rPr lang="zh-CN" altLang="en-US" sz="3200" b="1"/>
              <a:t>知</a:t>
            </a:r>
            <a:r>
              <a:rPr lang="en-US" altLang="zh-CN" sz="3200" b="1"/>
              <a:t> </a:t>
            </a:r>
            <a:r>
              <a:rPr lang="zh-CN" altLang="en-US" sz="3200" b="1"/>
              <a:t>人</a:t>
            </a:r>
            <a:r>
              <a:rPr lang="en-US" altLang="zh-CN" sz="3200" b="1"/>
              <a:t> </a:t>
            </a:r>
            <a:r>
              <a:rPr lang="zh-CN" altLang="en-US" sz="3200" b="1"/>
              <a:t>论</a:t>
            </a:r>
            <a:r>
              <a:rPr lang="en-US" altLang="zh-CN" sz="3200" b="1"/>
              <a:t> </a:t>
            </a:r>
            <a:r>
              <a:rPr lang="zh-CN" altLang="en-US" sz="3200" b="1"/>
              <a:t>世</a:t>
            </a:r>
            <a:endParaRPr lang="zh-CN" altLang="en-US" sz="3200" b="1"/>
          </a:p>
        </p:txBody>
      </p:sp>
      <p:sp>
        <p:nvSpPr>
          <p:cNvPr id="14" name="内容占位符 2"/>
          <p:cNvSpPr>
            <a:spLocks noGrp="1"/>
          </p:cNvSpPr>
          <p:nvPr/>
        </p:nvSpPr>
        <p:spPr>
          <a:xfrm>
            <a:off x="4140835" y="401955"/>
            <a:ext cx="7538720" cy="5721350"/>
          </a:xfrm>
          <a:prstGeom prst="rect">
            <a:avLst/>
          </a:prstGeom>
          <a:noFill/>
          <a:ln w="9525">
            <a:solidFill>
              <a:schemeClr val="tx2">
                <a:lumMod val="60000"/>
                <a:lumOff val="40000"/>
              </a:schemeClr>
            </a:solidFill>
          </a:ln>
        </p:spPr>
        <p: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a:lstStyle>
          <a:p>
            <a:pPr marL="0" indent="0">
              <a:spcBef>
                <a:spcPct val="0"/>
              </a:spcBef>
              <a:buNone/>
            </a:pPr>
            <a:r>
              <a:rPr lang="en-US" altLang="zh-CN" sz="3200" b="1">
                <a:solidFill>
                  <a:schemeClr val="tx1"/>
                </a:solidFill>
                <a:effectLst/>
                <a:latin typeface="方正隶书简体" panose="03000509000000000000" charset="-122"/>
                <a:ea typeface="方正隶书简体" panose="03000509000000000000" charset="-122"/>
                <a:cs typeface="方正隶书简体" panose="03000509000000000000" charset="-122"/>
              </a:rPr>
              <a:t>   </a:t>
            </a:r>
            <a:r>
              <a:rPr lang="en-US" altLang="zh-CN" sz="3200" b="1">
                <a:effectLst/>
                <a:latin typeface="方正隶书简体" panose="03000509000000000000" charset="-122"/>
                <a:ea typeface="方正隶书简体" panose="03000509000000000000" charset="-122"/>
                <a:cs typeface="方正隶书简体" panose="03000509000000000000" charset="-122"/>
                <a:sym typeface="+mn-ea"/>
              </a:rPr>
              <a:t> </a:t>
            </a:r>
            <a:r>
              <a:rPr lang="zh-CN" altLang="en-US" sz="32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庄子</a:t>
            </a:r>
            <a:r>
              <a:rPr lang="zh-CN" altLang="en-US" sz="3200" b="1">
                <a:effectLst/>
                <a:latin typeface="方正隶书简体" panose="03000509000000000000" charset="-122"/>
                <a:ea typeface="方正隶书简体" panose="03000509000000000000" charset="-122"/>
                <a:cs typeface="方正隶书简体" panose="03000509000000000000" charset="-122"/>
                <a:sym typeface="+mn-ea"/>
              </a:rPr>
              <a:t>，名周（约前369－前286），</a:t>
            </a:r>
            <a:r>
              <a:rPr lang="zh-CN" altLang="en-US" sz="32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战国时期宋国蒙人，战国中期道家学派代表人物，思想家、哲学家、文学家，庄学的创立者，与道家始祖老子并称为“老庄”</a:t>
            </a:r>
            <a:r>
              <a:rPr lang="zh-CN" altLang="en-US" sz="3200" b="1">
                <a:effectLst/>
                <a:latin typeface="方正隶书简体" panose="03000509000000000000" charset="-122"/>
                <a:ea typeface="方正隶书简体" panose="03000509000000000000" charset="-122"/>
                <a:cs typeface="方正隶书简体" panose="03000509000000000000" charset="-122"/>
                <a:sym typeface="+mn-ea"/>
              </a:rPr>
              <a:t>，他们的哲学思想体系，被尊为“老庄哲学”，</a:t>
            </a:r>
            <a:r>
              <a:rPr lang="zh-CN" altLang="en-US" sz="32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代表作《庄子》</a:t>
            </a:r>
            <a:r>
              <a:rPr lang="zh-CN" altLang="en-US" sz="3200" b="1">
                <a:effectLst/>
                <a:latin typeface="方正隶书简体" panose="03000509000000000000" charset="-122"/>
                <a:ea typeface="方正隶书简体" panose="03000509000000000000" charset="-122"/>
                <a:cs typeface="方正隶书简体" panose="03000509000000000000" charset="-122"/>
                <a:sym typeface="+mn-ea"/>
              </a:rPr>
              <a:t>，其中名篇有《逍遥游》《齐物论》《养生主》。</a:t>
            </a:r>
            <a:endParaRPr lang="zh-CN" altLang="en-US" sz="3200" b="1">
              <a:solidFill>
                <a:schemeClr val="tx1"/>
              </a:solidFill>
              <a:effectLst/>
              <a:latin typeface="方正隶书简体" panose="03000509000000000000" charset="-122"/>
              <a:ea typeface="方正隶书简体" panose="03000509000000000000" charset="-122"/>
              <a:cs typeface="方正隶书简体" panose="03000509000000000000" charset="-122"/>
            </a:endParaRPr>
          </a:p>
          <a:p>
            <a:pPr marL="0" indent="0">
              <a:spcBef>
                <a:spcPct val="0"/>
              </a:spcBef>
              <a:buNone/>
            </a:pPr>
            <a:r>
              <a:rPr lang="zh-CN" altLang="en-US" sz="3200" b="1">
                <a:effectLst/>
                <a:latin typeface="方正隶书简体" panose="03000509000000000000" charset="-122"/>
                <a:ea typeface="方正隶书简体" panose="03000509000000000000" charset="-122"/>
                <a:cs typeface="方正隶书简体" panose="03000509000000000000" charset="-122"/>
                <a:sym typeface="+mn-ea"/>
              </a:rPr>
              <a:t>    据传庄子尝隐居南华山，卒葬南华山，故唐玄宗天宝初，被诏封为南华真人，其书</a:t>
            </a:r>
            <a:r>
              <a:rPr lang="zh-CN" altLang="en-US" sz="32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《庄子》被奉为《南华真经》 </a:t>
            </a:r>
            <a:r>
              <a:rPr lang="zh-CN" altLang="en-US" sz="3200" b="1">
                <a:effectLst/>
                <a:latin typeface="方正隶书简体" panose="03000509000000000000" charset="-122"/>
                <a:ea typeface="方正隶书简体" panose="03000509000000000000" charset="-122"/>
                <a:cs typeface="方正隶书简体" panose="03000509000000000000" charset="-122"/>
                <a:sym typeface="+mn-ea"/>
              </a:rPr>
              <a:t>。</a:t>
            </a:r>
            <a:r>
              <a:rPr lang="en-US" altLang="zh-CN" sz="3200" b="1">
                <a:solidFill>
                  <a:schemeClr val="tx1"/>
                </a:solidFill>
                <a:effectLst/>
                <a:latin typeface="方正隶书简体" panose="03000509000000000000" charset="-122"/>
                <a:ea typeface="方正隶书简体" panose="03000509000000000000" charset="-122"/>
                <a:cs typeface="方正隶书简体" panose="03000509000000000000" charset="-122"/>
              </a:rPr>
              <a:t>  </a:t>
            </a:r>
            <a:endParaRPr lang="zh-CN" altLang="en-US" sz="3200" b="1">
              <a:solidFill>
                <a:schemeClr val="tx1"/>
              </a:solidFill>
              <a:effectLst/>
              <a:latin typeface="方正隶书简体" panose="03000509000000000000" charset="-122"/>
              <a:ea typeface="方正隶书简体" panose="03000509000000000000" charset="-122"/>
              <a:cs typeface="方正隶书简体" panose="03000509000000000000" charset="-122"/>
            </a:endParaRPr>
          </a:p>
        </p:txBody>
      </p:sp>
      <p:pic>
        <p:nvPicPr>
          <p:cNvPr id="101" name="图片 100"/>
          <p:cNvPicPr/>
          <p:nvPr/>
        </p:nvPicPr>
        <p:blipFill>
          <a:blip r:embed="rId5"/>
          <a:stretch>
            <a:fillRect/>
          </a:stretch>
        </p:blipFill>
        <p:spPr>
          <a:xfrm>
            <a:off x="652780" y="805815"/>
            <a:ext cx="3370580" cy="4076700"/>
          </a:xfrm>
          <a:prstGeom prst="rect">
            <a:avLst/>
          </a:prstGeom>
          <a:noFill/>
          <a:ln w="9525">
            <a:noFill/>
          </a:ln>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 calcmode="lin" valueType="num">
                                      <p:cBhvr additive="base">
                                        <p:cTn id="1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69925" y="4474845"/>
            <a:ext cx="2562225" cy="2265680"/>
            <a:chOff x="-257" y="1542885"/>
            <a:chExt cx="7139500" cy="5380383"/>
          </a:xfrm>
        </p:grpSpPr>
        <p:sp>
          <p:nvSpPr>
            <p:cNvPr id="13" name="矩形 12"/>
            <p:cNvSpPr/>
            <p:nvPr/>
          </p:nvSpPr>
          <p:spPr>
            <a:xfrm>
              <a:off x="4769183" y="2191349"/>
              <a:ext cx="2094329" cy="2491861"/>
            </a:xfrm>
            <a:prstGeom prst="rect">
              <a:avLst/>
            </a:prstGeom>
            <a:noFill/>
            <a:ln>
              <a:solidFill>
                <a:srgbClr val="BFA5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5" name="文本框 14"/>
            <p:cNvSpPr txBox="1"/>
            <p:nvPr/>
          </p:nvSpPr>
          <p:spPr>
            <a:xfrm>
              <a:off x="1484264" y="1783449"/>
              <a:ext cx="5654979" cy="1901365"/>
            </a:xfrm>
            <a:prstGeom prst="rect">
              <a:avLst/>
            </a:prstGeom>
            <a:noFill/>
          </p:spPr>
          <p:txBody>
            <a:bodyPr vert="eaVert" wrap="square" rtlCol="0">
              <a:spAutoFit/>
            </a:bodyPr>
            <a:lstStyle/>
            <a:p>
              <a:pPr algn="dist"/>
              <a:r>
                <a:rPr lang="zh-CN" altLang="en-US" sz="4000">
                  <a:solidFill>
                    <a:schemeClr val="bg1"/>
                  </a:solidFill>
                  <a:latin typeface="文悦古典明朝体 (非商业使用) W5" pitchFamily="50" charset="-122"/>
                  <a:ea typeface="文悦古典明朝体 (非商业使用) W5" pitchFamily="50" charset="-122"/>
                  <a:sym typeface="WenYue GuDianMingChaoTi (Non-Commercial Use)" pitchFamily="50" charset="-122"/>
                </a:rPr>
                <a:t>中国风</a:t>
              </a:r>
              <a:endParaRPr lang="zh-CN" altLang="en-US" sz="4000">
                <a:solidFill>
                  <a:schemeClr val="bg1"/>
                </a:solidFill>
                <a:latin typeface="文悦古典明朝体 (非商业使用) W5" pitchFamily="50" charset="-122"/>
                <a:ea typeface="文悦古典明朝体 (非商业使用) W5" pitchFamily="50" charset="-122"/>
                <a:sym typeface="WenYue GuDianMingChaoTi (Non-Commercial Use)" pitchFamily="50" charset="-122"/>
              </a:endParaRPr>
            </a:p>
          </p:txBody>
        </p:sp>
        <p:pic>
          <p:nvPicPr>
            <p:cNvPr id="16" name="图片 15"/>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l="46764"/>
            <a:stretch>
              <a:fillRect/>
            </a:stretch>
          </p:blipFill>
          <p:spPr>
            <a:xfrm>
              <a:off x="-257" y="2803713"/>
              <a:ext cx="1155478" cy="4119269"/>
            </a:xfrm>
            <a:prstGeom prst="rect">
              <a:avLst/>
            </a:prstGeom>
          </p:spPr>
        </p:pic>
        <p:pic>
          <p:nvPicPr>
            <p:cNvPr id="17" name="图片 16"/>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l="5082" t="37701" r="48804"/>
            <a:stretch>
              <a:fillRect/>
            </a:stretch>
          </p:blipFill>
          <p:spPr>
            <a:xfrm>
              <a:off x="2045520" y="4357007"/>
              <a:ext cx="1000898" cy="2566261"/>
            </a:xfrm>
            <a:prstGeom prst="rect">
              <a:avLst/>
            </a:prstGeom>
          </p:spPr>
        </p:pic>
        <p:pic>
          <p:nvPicPr>
            <p:cNvPr id="18" name="图片 17"/>
            <p:cNvPicPr>
              <a:picLocks noChangeAspect="1"/>
            </p:cNvPicPr>
            <p:nvPr/>
          </p:nvPicPr>
          <p:blipFill>
            <a:blip r:embed="rId6">
              <a:extLst>
                <a:ext uri="{BEBA8EAE-BF5A-486C-A8C5-ECC9F3942E4B}">
                  <a14:imgProps xmlns:a14="http://schemas.microsoft.com/office/drawing/2010/main">
                    <a14:imgLayer r:embed="rId7">
                      <a14:imgEffect>
                        <a14:colorTemperature colorTemp="7200"/>
                      </a14:imgEffect>
                    </a14:imgLayer>
                  </a14:imgProps>
                </a:ext>
                <a:ext uri="{28A0092B-C50C-407E-A947-70E740481C1C}">
                  <a14:useLocalDpi xmlns:a14="http://schemas.microsoft.com/office/drawing/2010/main" val="0"/>
                </a:ext>
              </a:extLst>
            </a:blip>
            <a:stretch>
              <a:fillRect/>
            </a:stretch>
          </p:blipFill>
          <p:spPr>
            <a:xfrm>
              <a:off x="566392" y="4683210"/>
              <a:ext cx="1907182" cy="1941858"/>
            </a:xfrm>
            <a:prstGeom prst="rect">
              <a:avLst/>
            </a:prstGeom>
          </p:spPr>
        </p:pic>
        <p:pic>
          <p:nvPicPr>
            <p:cNvPr id="19" name="图片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 y="1542885"/>
              <a:ext cx="954026" cy="1155194"/>
            </a:xfrm>
            <a:prstGeom prst="rect">
              <a:avLst/>
            </a:prstGeom>
          </p:spPr>
        </p:pic>
      </p:grpSp>
      <p:sp>
        <p:nvSpPr>
          <p:cNvPr id="21" name="矩形 20"/>
          <p:cNvSpPr/>
          <p:nvPr/>
        </p:nvSpPr>
        <p:spPr>
          <a:xfrm>
            <a:off x="4796790" y="1188720"/>
            <a:ext cx="6749415" cy="5426075"/>
          </a:xfrm>
          <a:prstGeom prst="rect">
            <a:avLst/>
          </a:prstGeom>
          <a:ln>
            <a:solidFill>
              <a:schemeClr val="tx2">
                <a:lumMod val="60000"/>
                <a:lumOff val="40000"/>
              </a:schemeClr>
            </a:solidFill>
          </a:ln>
        </p:spPr>
        <p:txBody>
          <a:bodyPr wrap="square">
            <a:spAutoFit/>
          </a:bodyPr>
          <a:lstStyle/>
          <a:p>
            <a:pPr marL="342900" indent="-342900" fontAlgn="auto">
              <a:lnSpc>
                <a:spcPts val="4160"/>
              </a:lnSpc>
              <a:buFont typeface="Wingdings" panose="05000000000000000000" pitchFamily="2" charset="2"/>
              <a:buChar char="l"/>
            </a:pPr>
            <a:r>
              <a:rPr lang="zh-CN" altLang="en-US" sz="2800">
                <a:solidFill>
                  <a:srgbClr val="C00000"/>
                </a:solidFill>
                <a:latin typeface="方正隶书简体" panose="03000509000000000000" charset="-122"/>
                <a:ea typeface="方正隶书简体" panose="03000509000000000000" charset="-122"/>
                <a:cs typeface="楷体" panose="02010609060101010101" charset="-122"/>
              </a:rPr>
              <a:t>郭沫若</a:t>
            </a:r>
            <a:r>
              <a:rPr lang="zh-CN" altLang="en-US" sz="2800">
                <a:latin typeface="方正隶书简体" panose="03000509000000000000" charset="-122"/>
                <a:ea typeface="方正隶书简体" panose="03000509000000000000" charset="-122"/>
                <a:cs typeface="楷体" panose="02010609060101010101" charset="-122"/>
              </a:rPr>
              <a:t>：秦汉以来的每一部中国文学史，差不多大半是在他的影响之下发展的：以思想家而兼文章家的人，在中国古代哲人中，实在是绝无仅有。</a:t>
            </a:r>
            <a:endParaRPr lang="zh-CN" altLang="en-US" sz="2800">
              <a:latin typeface="方正隶书简体" panose="03000509000000000000" charset="-122"/>
              <a:ea typeface="方正隶书简体" panose="03000509000000000000" charset="-122"/>
              <a:cs typeface="楷体" panose="02010609060101010101" charset="-122"/>
            </a:endParaRPr>
          </a:p>
          <a:p>
            <a:pPr marL="342900" indent="-342900" fontAlgn="auto">
              <a:lnSpc>
                <a:spcPts val="4160"/>
              </a:lnSpc>
              <a:buFont typeface="Wingdings" panose="05000000000000000000" pitchFamily="2" charset="2"/>
              <a:buChar char="l"/>
            </a:pPr>
            <a:r>
              <a:rPr lang="zh-CN" altLang="en-US" sz="2800">
                <a:solidFill>
                  <a:srgbClr val="C00000"/>
                </a:solidFill>
                <a:latin typeface="方正隶书简体" panose="03000509000000000000" charset="-122"/>
                <a:ea typeface="方正隶书简体" panose="03000509000000000000" charset="-122"/>
                <a:cs typeface="楷体" panose="02010609060101010101" charset="-122"/>
              </a:rPr>
              <a:t>鲁迅</a:t>
            </a:r>
            <a:r>
              <a:rPr lang="zh-CN" altLang="en-US" sz="2800">
                <a:latin typeface="方正隶书简体" panose="03000509000000000000" charset="-122"/>
                <a:ea typeface="方正隶书简体" panose="03000509000000000000" charset="-122"/>
                <a:cs typeface="楷体" panose="02010609060101010101" charset="-122"/>
              </a:rPr>
              <a:t>：其文则汪洋捭阖，仪态万方，晚周诸子之作，莫能先也。</a:t>
            </a:r>
            <a:endParaRPr lang="zh-CN" altLang="en-US" sz="2800">
              <a:latin typeface="方正隶书简体" panose="03000509000000000000" charset="-122"/>
              <a:ea typeface="方正隶书简体" panose="03000509000000000000" charset="-122"/>
              <a:cs typeface="楷体" panose="02010609060101010101" charset="-122"/>
            </a:endParaRPr>
          </a:p>
          <a:p>
            <a:pPr marL="342900" indent="-342900" fontAlgn="auto">
              <a:lnSpc>
                <a:spcPts val="4160"/>
              </a:lnSpc>
              <a:buFont typeface="Wingdings" panose="05000000000000000000" pitchFamily="2" charset="2"/>
              <a:buChar char="l"/>
            </a:pPr>
            <a:r>
              <a:rPr lang="zh-CN" altLang="en-US" sz="2800">
                <a:solidFill>
                  <a:srgbClr val="C00000"/>
                </a:solidFill>
                <a:latin typeface="方正隶书简体" panose="03000509000000000000" charset="-122"/>
                <a:ea typeface="方正隶书简体" panose="03000509000000000000" charset="-122"/>
                <a:cs typeface="楷体" panose="02010609060101010101" charset="-122"/>
              </a:rPr>
              <a:t>闻一多</a:t>
            </a:r>
            <a:r>
              <a:rPr lang="zh-CN" altLang="en-US" sz="2800">
                <a:latin typeface="方正隶书简体" panose="03000509000000000000" charset="-122"/>
                <a:ea typeface="方正隶书简体" panose="03000509000000000000" charset="-122"/>
                <a:cs typeface="楷体" panose="02010609060101010101" charset="-122"/>
              </a:rPr>
              <a:t>：中国人的文化上永远留着庄子的烙印。</a:t>
            </a:r>
            <a:endParaRPr lang="zh-CN" altLang="en-US" sz="2800">
              <a:latin typeface="方正隶书简体" panose="03000509000000000000" charset="-122"/>
              <a:ea typeface="方正隶书简体" panose="03000509000000000000" charset="-122"/>
              <a:cs typeface="楷体" panose="02010609060101010101" charset="-122"/>
            </a:endParaRPr>
          </a:p>
          <a:p>
            <a:pPr marL="342900" indent="-342900" fontAlgn="auto">
              <a:lnSpc>
                <a:spcPts val="4160"/>
              </a:lnSpc>
              <a:buFont typeface="Wingdings" panose="05000000000000000000" pitchFamily="2" charset="2"/>
              <a:buChar char="l"/>
            </a:pPr>
            <a:r>
              <a:rPr lang="zh-CN" altLang="en-US" sz="2800">
                <a:solidFill>
                  <a:srgbClr val="C00000"/>
                </a:solidFill>
                <a:latin typeface="方正隶书简体" panose="03000509000000000000" charset="-122"/>
                <a:ea typeface="方正隶书简体" panose="03000509000000000000" charset="-122"/>
                <a:cs typeface="楷体" panose="02010609060101010101" charset="-122"/>
              </a:rPr>
              <a:t>李泽厚</a:t>
            </a:r>
            <a:r>
              <a:rPr lang="zh-CN" altLang="en-US" sz="2800">
                <a:latin typeface="方正隶书简体" panose="03000509000000000000" charset="-122"/>
                <a:ea typeface="方正隶书简体" panose="03000509000000000000" charset="-122"/>
                <a:cs typeface="楷体" panose="02010609060101010101" charset="-122"/>
              </a:rPr>
              <a:t>：中国文人的外表是儒家，但内心永远是庄子。</a:t>
            </a:r>
            <a:endParaRPr lang="zh-CN" altLang="en-US" sz="2800">
              <a:latin typeface="方正隶书简体" panose="03000509000000000000" charset="-122"/>
              <a:ea typeface="方正隶书简体" panose="03000509000000000000" charset="-122"/>
              <a:cs typeface="楷体" panose="02010609060101010101" charset="-122"/>
            </a:endParaRPr>
          </a:p>
        </p:txBody>
      </p:sp>
      <p:sp>
        <p:nvSpPr>
          <p:cNvPr id="22" name="文本框 21"/>
          <p:cNvSpPr txBox="1"/>
          <p:nvPr/>
        </p:nvSpPr>
        <p:spPr>
          <a:xfrm>
            <a:off x="344170" y="222250"/>
            <a:ext cx="2285365" cy="583565"/>
          </a:xfrm>
          <a:prstGeom prst="rect">
            <a:avLst/>
          </a:prstGeom>
          <a:solidFill>
            <a:srgbClr val="FFFF00"/>
          </a:solidFill>
        </p:spPr>
        <p:txBody>
          <a:bodyPr wrap="square" rtlCol="0">
            <a:spAutoFit/>
          </a:bodyPr>
          <a:lstStyle/>
          <a:p>
            <a:r>
              <a:rPr lang="zh-CN" altLang="en-US" sz="3200" b="1"/>
              <a:t>知</a:t>
            </a:r>
            <a:r>
              <a:rPr lang="en-US" altLang="zh-CN" sz="3200" b="1"/>
              <a:t> </a:t>
            </a:r>
            <a:r>
              <a:rPr lang="zh-CN" altLang="en-US" sz="3200" b="1"/>
              <a:t>人</a:t>
            </a:r>
            <a:r>
              <a:rPr lang="en-US" altLang="zh-CN" sz="3200" b="1"/>
              <a:t> </a:t>
            </a:r>
            <a:r>
              <a:rPr lang="zh-CN" altLang="en-US" sz="3200" b="1"/>
              <a:t>论</a:t>
            </a:r>
            <a:r>
              <a:rPr lang="en-US" altLang="zh-CN" sz="3200" b="1"/>
              <a:t> </a:t>
            </a:r>
            <a:r>
              <a:rPr lang="zh-CN" altLang="en-US" sz="3200" b="1"/>
              <a:t>世</a:t>
            </a:r>
            <a:endParaRPr lang="zh-CN" altLang="en-US" sz="3200" b="1"/>
          </a:p>
        </p:txBody>
      </p:sp>
      <p:pic>
        <p:nvPicPr>
          <p:cNvPr id="102" name="图片 101"/>
          <p:cNvPicPr/>
          <p:nvPr/>
        </p:nvPicPr>
        <p:blipFill>
          <a:blip r:embed="rId9"/>
          <a:stretch>
            <a:fillRect/>
          </a:stretch>
        </p:blipFill>
        <p:spPr>
          <a:xfrm>
            <a:off x="776605" y="1426845"/>
            <a:ext cx="4167505" cy="3740150"/>
          </a:xfrm>
          <a:prstGeom prst="rect">
            <a:avLst/>
          </a:prstGeom>
          <a:noFill/>
          <a:ln w="9525">
            <a:noFill/>
          </a:ln>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91160" y="40640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0400" y="4028440"/>
            <a:ext cx="1907540" cy="2131060"/>
            <a:chOff x="660400" y="1139834"/>
            <a:chExt cx="4516120" cy="5019675"/>
          </a:xfrm>
        </p:grpSpPr>
        <p:pic>
          <p:nvPicPr>
            <p:cNvPr id="11" name="图片 10"/>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660400" y="1139834"/>
              <a:ext cx="3219450" cy="5019675"/>
            </a:xfrm>
            <a:prstGeom prst="rect">
              <a:avLst/>
            </a:prstGeom>
          </p:spPr>
        </p:pic>
        <p:pic>
          <p:nvPicPr>
            <p:cNvPr id="12" name="图片 11"/>
            <p:cNvPicPr>
              <a:picLocks noChangeAspect="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702279" y="1988496"/>
              <a:ext cx="1474241" cy="1153176"/>
            </a:xfrm>
            <a:prstGeom prst="rect">
              <a:avLst/>
            </a:prstGeom>
          </p:spPr>
        </p:pic>
        <p:pic>
          <p:nvPicPr>
            <p:cNvPr id="13" name="图片 12"/>
            <p:cNvPicPr>
              <a:picLocks noChangeAspect="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3480000">
              <a:off x="3773563" y="4646929"/>
              <a:ext cx="737641" cy="576995"/>
            </a:xfrm>
            <a:prstGeom prst="rect">
              <a:avLst/>
            </a:prstGeom>
          </p:spPr>
        </p:pic>
      </p:grpSp>
      <p:sp>
        <p:nvSpPr>
          <p:cNvPr id="16" name="文本框 15"/>
          <p:cNvSpPr txBox="1"/>
          <p:nvPr/>
        </p:nvSpPr>
        <p:spPr>
          <a:xfrm>
            <a:off x="4063365" y="1165225"/>
            <a:ext cx="7752715" cy="5692775"/>
          </a:xfrm>
          <a:prstGeom prst="rect">
            <a:avLst/>
          </a:prstGeom>
          <a:noFill/>
        </p:spPr>
        <p:txBody>
          <a:bodyPr wrap="square" rtlCol="0">
            <a:spAutoFit/>
          </a:bodyPr>
          <a:lstStyle/>
          <a:p>
            <a:pPr indent="0">
              <a:lnSpc>
                <a:spcPct val="100000"/>
              </a:lnSpc>
              <a:buNone/>
            </a:pP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庄子</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又名</a:t>
            </a:r>
            <a:r>
              <a:rPr lang="en-US" altLang="zh-CN"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a:t>
            </a:r>
            <a:r>
              <a:rPr lang="zh-CN" altLang="en-US"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南华经</a:t>
            </a:r>
            <a:r>
              <a:rPr lang="en-US" altLang="zh-CN"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，是战国中期庄子及其后学所著道家经文。到了汉代以后，尊庄子为南华真人，因此</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庄子</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亦称</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南华经</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其书与</a:t>
            </a:r>
            <a:r>
              <a:rPr lang="en-US" altLang="zh-CN"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a:t>
            </a:r>
            <a:r>
              <a:rPr lang="zh-CN" altLang="en-US"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老子</a:t>
            </a:r>
            <a:r>
              <a:rPr lang="en-US" altLang="zh-CN"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a:t>
            </a:r>
            <a:r>
              <a:rPr lang="zh-CN" altLang="en-US"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周易</a:t>
            </a:r>
            <a:r>
              <a:rPr lang="en-US" altLang="zh-CN"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a:t>
            </a:r>
            <a:r>
              <a:rPr lang="zh-CN" altLang="en-US"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合称“三玄”</a:t>
            </a:r>
            <a:r>
              <a:rPr lang="zh-CN" altLang="en-US" sz="2800">
                <a:latin typeface="方正隶书简体" panose="03000509000000000000" charset="-122"/>
                <a:ea typeface="方正隶书简体" panose="03000509000000000000" charset="-122"/>
                <a:cs typeface="方正隶书简体" panose="03000509000000000000" charset="-122"/>
                <a:sym typeface="+mn-ea"/>
              </a:rPr>
              <a:t>。</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庄子</a:t>
            </a:r>
            <a:r>
              <a:rPr lang="en-US" altLang="zh-CN" sz="2800">
                <a:latin typeface="方正隶书简体" panose="03000509000000000000" charset="-122"/>
                <a:ea typeface="方正隶书简体" panose="03000509000000000000" charset="-122"/>
                <a:cs typeface="方正隶书简体" panose="03000509000000000000" charset="-122"/>
                <a:sym typeface="+mn-ea"/>
              </a:rPr>
              <a:t>》</a:t>
            </a:r>
            <a:r>
              <a:rPr lang="zh-CN" altLang="en-US" sz="2800">
                <a:latin typeface="方正隶书简体" panose="03000509000000000000" charset="-122"/>
                <a:ea typeface="方正隶书简体" panose="03000509000000000000" charset="-122"/>
                <a:cs typeface="方正隶书简体" panose="03000509000000000000" charset="-122"/>
                <a:sym typeface="+mn-ea"/>
              </a:rPr>
              <a:t>一书主要反映了庄子的批判哲学、艺术、美学、审美观等。其内容丰富，博大精深，涉及</a:t>
            </a:r>
            <a:r>
              <a:rPr lang="zh-CN" altLang="en-US" sz="2800">
                <a:solidFill>
                  <a:srgbClr val="C00000"/>
                </a:solidFill>
                <a:latin typeface="方正隶书简体" panose="03000509000000000000" charset="-122"/>
                <a:ea typeface="方正隶书简体" panose="03000509000000000000" charset="-122"/>
                <a:cs typeface="方正隶书简体" panose="03000509000000000000" charset="-122"/>
                <a:sym typeface="+mn-ea"/>
              </a:rPr>
              <a:t>哲学、人生、政治、社会、艺术、宇宙生成论</a:t>
            </a:r>
            <a:r>
              <a:rPr lang="zh-CN" altLang="en-US" sz="2800">
                <a:latin typeface="方正隶书简体" panose="03000509000000000000" charset="-122"/>
                <a:ea typeface="方正隶书简体" panose="03000509000000000000" charset="-122"/>
                <a:cs typeface="方正隶书简体" panose="03000509000000000000" charset="-122"/>
                <a:sym typeface="+mn-ea"/>
              </a:rPr>
              <a:t>等诸多方面。</a:t>
            </a:r>
            <a:endParaRPr lang="zh-CN" altLang="en-US" sz="2800">
              <a:latin typeface="方正隶书简体" panose="03000509000000000000" charset="-122"/>
              <a:ea typeface="方正隶书简体" panose="03000509000000000000" charset="-122"/>
              <a:cs typeface="方正隶书简体" panose="03000509000000000000" charset="-122"/>
            </a:endParaRPr>
          </a:p>
          <a:p>
            <a:pPr indent="0">
              <a:lnSpc>
                <a:spcPct val="100000"/>
              </a:lnSpc>
              <a:buNone/>
            </a:pPr>
            <a:r>
              <a:rPr lang="en-US" altLang="zh-CN" sz="2800" b="1">
                <a:latin typeface="方正隶书简体" panose="03000509000000000000" charset="-122"/>
                <a:ea typeface="方正隶书简体" panose="03000509000000000000" charset="-122"/>
                <a:cs typeface="方正隶书简体" panose="03000509000000000000" charset="-122"/>
                <a:sym typeface="+mn-ea"/>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庄子</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一书</a:t>
            </a:r>
            <a:r>
              <a:rPr lang="zh-CN" sz="2800" b="1">
                <a:latin typeface="方正隶书简体" panose="03000509000000000000" charset="-122"/>
                <a:ea typeface="方正隶书简体" panose="03000509000000000000" charset="-122"/>
                <a:cs typeface="方正隶书简体" panose="03000509000000000000" charset="-122"/>
                <a:sym typeface="+mn-ea"/>
              </a:rPr>
              <a:t>现存</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33</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篇，有内篇</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7</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篇，外篇</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15</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篇，杂篇</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11</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篇。</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庄子</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散文在先秦诸子中独具风格，文章已完全</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sym typeface="+mn-ea"/>
              </a:rPr>
              <a:t>突破了语录形式</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而发展成为专题论文。</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庄子</a:t>
            </a:r>
            <a:r>
              <a:rPr lang="en-US" altLang="zh-CN" sz="2800" b="1">
                <a:latin typeface="方正隶书简体" panose="03000509000000000000" charset="-122"/>
                <a:ea typeface="方正隶书简体" panose="03000509000000000000" charset="-122"/>
                <a:cs typeface="方正隶书简体" panose="03000509000000000000" charset="-122"/>
                <a:sym typeface="+mn-ea"/>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的散文</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sym typeface="+mn-ea"/>
              </a:rPr>
              <a:t>想象奇特，结构变化多端，文字汪洋恣肆，意象雄浑，具有浓厚的浪漫主义色彩。</a:t>
            </a:r>
            <a:endPar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endParaRPr>
          </a:p>
          <a:p>
            <a:pPr indent="0">
              <a:lnSpc>
                <a:spcPct val="100000"/>
              </a:lnSpc>
              <a:buNone/>
            </a:pPr>
            <a:endParaRPr lang="zh-CN" altLang="en-US" sz="2800">
              <a:latin typeface="方正隶书简体" panose="03000509000000000000" charset="-122"/>
              <a:ea typeface="方正隶书简体" panose="03000509000000000000" charset="-122"/>
              <a:cs typeface="方正隶书简体" panose="03000509000000000000" charset="-122"/>
            </a:endParaRPr>
          </a:p>
        </p:txBody>
      </p:sp>
      <p:sp>
        <p:nvSpPr>
          <p:cNvPr id="17" name="矩形 16"/>
          <p:cNvSpPr/>
          <p:nvPr/>
        </p:nvSpPr>
        <p:spPr>
          <a:xfrm>
            <a:off x="2659698" y="406465"/>
            <a:ext cx="8446135" cy="583565"/>
          </a:xfrm>
          <a:prstGeom prst="rect">
            <a:avLst/>
          </a:prstGeom>
        </p:spPr>
        <p:txBody>
          <a:bodyPr wrap="none">
            <a:spAutoFit/>
          </a:bodyPr>
          <a:lstStyle/>
          <a:p>
            <a:pPr algn="ctr"/>
            <a:r>
              <a:rPr lang="en-US" altLang="zh-CN" sz="3200" b="1">
                <a:latin typeface="字魂105号-简雅黑" panose="00000500000000000000" pitchFamily="2" charset="-122"/>
                <a:ea typeface="字魂105号-简雅黑" panose="00000500000000000000" pitchFamily="2" charset="-122"/>
              </a:rPr>
              <a:t>《</a:t>
            </a:r>
            <a:r>
              <a:rPr lang="zh-CN" altLang="en-US" sz="3200" b="1">
                <a:latin typeface="字魂105号-简雅黑" panose="00000500000000000000" pitchFamily="2" charset="-122"/>
                <a:ea typeface="字魂105号-简雅黑" panose="00000500000000000000" pitchFamily="2" charset="-122"/>
              </a:rPr>
              <a:t>庄子</a:t>
            </a:r>
            <a:r>
              <a:rPr lang="en-US" altLang="zh-CN" sz="3200" b="1">
                <a:latin typeface="字魂105号-简雅黑" panose="00000500000000000000" pitchFamily="2" charset="-122"/>
                <a:ea typeface="字魂105号-简雅黑" panose="00000500000000000000" pitchFamily="2" charset="-122"/>
              </a:rPr>
              <a:t>》</a:t>
            </a:r>
            <a:r>
              <a:rPr lang="zh-CN" altLang="en-US" sz="3200" b="1">
                <a:latin typeface="字魂105号-简雅黑" panose="00000500000000000000" pitchFamily="2" charset="-122"/>
                <a:ea typeface="字魂105号-简雅黑" panose="00000500000000000000" pitchFamily="2" charset="-122"/>
              </a:rPr>
              <a:t>庄周及其后学的著作集</a:t>
            </a:r>
            <a:r>
              <a:rPr lang="en-US" altLang="zh-CN" sz="3200" b="1">
                <a:latin typeface="字魂105号-简雅黑" panose="00000500000000000000" pitchFamily="2" charset="-122"/>
                <a:ea typeface="字魂105号-简雅黑" panose="00000500000000000000" pitchFamily="2" charset="-122"/>
              </a:rPr>
              <a:t> </a:t>
            </a:r>
            <a:r>
              <a:rPr lang="zh-CN" altLang="en-US" sz="3200" b="1">
                <a:latin typeface="字魂105号-简雅黑" panose="00000500000000000000" pitchFamily="2" charset="-122"/>
                <a:ea typeface="字魂105号-简雅黑" panose="00000500000000000000" pitchFamily="2" charset="-122"/>
              </a:rPr>
              <a:t>道家经典之一</a:t>
            </a:r>
            <a:endParaRPr lang="zh-CN" altLang="en-US" sz="3200" b="1">
              <a:latin typeface="字魂105号-简雅黑" panose="00000500000000000000" pitchFamily="2" charset="-122"/>
              <a:ea typeface="字魂105号-简雅黑" panose="00000500000000000000" pitchFamily="2" charset="-122"/>
            </a:endParaRPr>
          </a:p>
        </p:txBody>
      </p:sp>
      <p:pic>
        <p:nvPicPr>
          <p:cNvPr id="103" name="图片 102"/>
          <p:cNvPicPr/>
          <p:nvPr/>
        </p:nvPicPr>
        <p:blipFill>
          <a:blip r:embed="rId7"/>
          <a:stretch>
            <a:fillRect/>
          </a:stretch>
        </p:blipFill>
        <p:spPr>
          <a:xfrm>
            <a:off x="1039495" y="1165225"/>
            <a:ext cx="2774315" cy="3302635"/>
          </a:xfrm>
          <a:prstGeom prst="rect">
            <a:avLst/>
          </a:prstGeom>
          <a:noFill/>
          <a:ln w="9525">
            <a:noFill/>
          </a:ln>
        </p:spPr>
      </p:pic>
      <p:sp>
        <p:nvSpPr>
          <p:cNvPr id="18" name="文本框 17"/>
          <p:cNvSpPr txBox="1"/>
          <p:nvPr/>
        </p:nvSpPr>
        <p:spPr>
          <a:xfrm>
            <a:off x="197485" y="180975"/>
            <a:ext cx="2285365" cy="583565"/>
          </a:xfrm>
          <a:prstGeom prst="rect">
            <a:avLst/>
          </a:prstGeom>
          <a:solidFill>
            <a:srgbClr val="FFFF00"/>
          </a:solidFill>
        </p:spPr>
        <p:txBody>
          <a:bodyPr wrap="square" rtlCol="0">
            <a:spAutoFit/>
          </a:bodyPr>
          <a:lstStyle/>
          <a:p>
            <a:r>
              <a:rPr lang="zh-CN" altLang="en-US" sz="3200" b="1"/>
              <a:t>知</a:t>
            </a:r>
            <a:r>
              <a:rPr lang="en-US" altLang="zh-CN" sz="3200" b="1"/>
              <a:t> </a:t>
            </a:r>
            <a:r>
              <a:rPr lang="zh-CN" altLang="en-US" sz="3200" b="1"/>
              <a:t>人</a:t>
            </a:r>
            <a:r>
              <a:rPr lang="en-US" altLang="zh-CN" sz="3200" b="1"/>
              <a:t> </a:t>
            </a:r>
            <a:r>
              <a:rPr lang="zh-CN" altLang="en-US" sz="3200" b="1"/>
              <a:t>论</a:t>
            </a:r>
            <a:r>
              <a:rPr lang="en-US" altLang="zh-CN" sz="3200" b="1"/>
              <a:t> </a:t>
            </a:r>
            <a:r>
              <a:rPr lang="zh-CN" altLang="en-US" sz="3200" b="1"/>
              <a:t>世</a:t>
            </a:r>
            <a:endParaRPr lang="zh-CN" altLang="en-US" sz="3200" b="1"/>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2499360" y="0"/>
            <a:ext cx="9692640" cy="6858000"/>
            <a:chOff x="2499360" y="0"/>
            <a:chExt cx="9692640" cy="6858000"/>
          </a:xfrm>
        </p:grpSpPr>
        <p:sp>
          <p:nvSpPr>
            <p:cNvPr id="2" name="矩形 1"/>
            <p:cNvSpPr/>
            <p:nvPr/>
          </p:nvSpPr>
          <p:spPr>
            <a:xfrm>
              <a:off x="2499360" y="0"/>
              <a:ext cx="969264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sp>
          <p:nvSpPr>
            <p:cNvPr id="3" name="矩形 2"/>
            <p:cNvSpPr/>
            <p:nvPr/>
          </p:nvSpPr>
          <p:spPr>
            <a:xfrm>
              <a:off x="2499360" y="619760"/>
              <a:ext cx="9204960" cy="5659120"/>
            </a:xfrm>
            <a:prstGeom prst="rect">
              <a:avLst/>
            </a:prstGeom>
            <a:noFill/>
            <a:ln w="19050">
              <a:solidFill>
                <a:srgbClr val="BFA5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a:ea typeface="等线" panose="02010600030101010101" charset="-122"/>
                <a:cs typeface="+mn-cs"/>
              </a:endParaRPr>
            </a:p>
          </p:txBody>
        </p:sp>
      </p:grpSp>
      <p:pic>
        <p:nvPicPr>
          <p:cNvPr id="10" name="图片 9"/>
          <p:cNvPicPr>
            <a:picLocks noChangeAspect="1"/>
          </p:cNvPicPr>
          <p:nvPr/>
        </p:nvPicPr>
        <p:blipFill>
          <a:blip r:embed="rId4">
            <a:extLst>
              <a:ext uri="{28A0092B-C50C-407E-A947-70E740481C1C}">
                <a14:useLocalDpi xmlns:a14="http://schemas.microsoft.com/office/drawing/2010/main" val="0"/>
              </a:ext>
            </a:extLst>
          </a:blip>
          <a:srcRect r="57207" b="69343"/>
          <a:stretch>
            <a:fillRect/>
          </a:stretch>
        </p:blipFill>
        <p:spPr>
          <a:xfrm>
            <a:off x="0" y="5502275"/>
            <a:ext cx="3066415" cy="1355725"/>
          </a:xfrm>
          <a:prstGeom prst="rect">
            <a:avLst/>
          </a:prstGeom>
        </p:spPr>
      </p:pic>
      <p:sp>
        <p:nvSpPr>
          <p:cNvPr id="11" name="文本框 10"/>
          <p:cNvSpPr txBox="1"/>
          <p:nvPr/>
        </p:nvSpPr>
        <p:spPr>
          <a:xfrm>
            <a:off x="3806190" y="619760"/>
            <a:ext cx="7898765" cy="5810885"/>
          </a:xfrm>
          <a:prstGeom prst="rect">
            <a:avLst/>
          </a:prstGeom>
          <a:noFill/>
        </p:spPr>
        <p:txBody>
          <a:bodyPr wrap="square" rtlCol="0" anchor="t">
            <a:spAutoFit/>
          </a:bodyPr>
          <a:lstStyle/>
          <a:p>
            <a:pPr fontAlgn="auto">
              <a:lnSpc>
                <a:spcPts val="4460"/>
              </a:lnSpc>
            </a:pPr>
            <a:r>
              <a:rPr lang="en-US" altLang="zh-CN" sz="2800">
                <a:latin typeface="方正隶书简体" panose="03000509000000000000" charset="-122"/>
                <a:ea typeface="方正隶书简体" panose="03000509000000000000" charset="-122"/>
                <a:cs typeface="方正隶书简体" panose="03000509000000000000" charset="-122"/>
              </a:rPr>
              <a:t>     </a:t>
            </a:r>
            <a:r>
              <a:rPr lang="zh-CN" altLang="en-US" sz="2800" b="1">
                <a:latin typeface="方正隶书简体" panose="03000509000000000000" charset="-122"/>
                <a:ea typeface="方正隶书简体" panose="03000509000000000000" charset="-122"/>
                <a:cs typeface="方正隶书简体" panose="03000509000000000000" charset="-122"/>
              </a:rPr>
              <a:t>  </a:t>
            </a:r>
            <a:r>
              <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rPr>
              <a:t> 惠子</a:t>
            </a:r>
            <a:r>
              <a:rPr lang="zh-CN" altLang="en-US" sz="2800" b="1">
                <a:latin typeface="方正隶书简体" panose="03000509000000000000" charset="-122"/>
                <a:ea typeface="方正隶书简体" panose="03000509000000000000" charset="-122"/>
                <a:cs typeface="方正隶书简体" panose="03000509000000000000" charset="-122"/>
              </a:rPr>
              <a:t>，</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战国中期宋国（今河南商丘）人</a:t>
            </a:r>
            <a:r>
              <a:rPr lang="zh-CN" altLang="en-US" sz="2800" b="1">
                <a:latin typeface="方正隶书简体" panose="03000509000000000000" charset="-122"/>
                <a:ea typeface="方正隶书简体" panose="03000509000000000000" charset="-122"/>
                <a:cs typeface="方正隶书简体" panose="03000509000000000000" charset="-122"/>
              </a:rPr>
              <a:t>，姓惠名施，</a:t>
            </a:r>
            <a:r>
              <a:rPr lang="zh-CN" altLang="en-US" sz="2800" b="1">
                <a:solidFill>
                  <a:srgbClr val="1D1DF3"/>
                </a:solidFill>
                <a:latin typeface="方正隶书简体" panose="03000509000000000000" charset="-122"/>
                <a:ea typeface="方正隶书简体" panose="03000509000000000000" charset="-122"/>
                <a:cs typeface="方正隶书简体" panose="03000509000000000000" charset="-122"/>
                <a:sym typeface="+mn-ea"/>
              </a:rPr>
              <a:t>著名的政治家、哲学家，</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是</a:t>
            </a:r>
            <a:r>
              <a:rPr lang="zh-CN" altLang="en-US" sz="2800" b="1">
                <a:solidFill>
                  <a:srgbClr val="1D1DF3"/>
                </a:solidFill>
                <a:latin typeface="方正隶书简体" panose="03000509000000000000" charset="-122"/>
                <a:ea typeface="方正隶书简体" panose="03000509000000000000" charset="-122"/>
                <a:cs typeface="方正隶书简体" panose="03000509000000000000" charset="-122"/>
                <a:sym typeface="+mn-ea"/>
              </a:rPr>
              <a:t>名家学派的开山鼻祖和主要代表人物，</a:t>
            </a:r>
            <a:r>
              <a:rPr lang="zh-CN" altLang="en-US" sz="2800" b="1">
                <a:latin typeface="方正隶书简体" panose="03000509000000000000" charset="-122"/>
                <a:ea typeface="方正隶书简体" panose="03000509000000000000" charset="-122"/>
                <a:cs typeface="方正隶书简体" panose="03000509000000000000" charset="-122"/>
              </a:rPr>
              <a:t>做过梁惠王的相。</a:t>
            </a:r>
            <a:endParaRPr lang="zh-CN" altLang="en-US" sz="2800" b="1">
              <a:latin typeface="方正隶书简体" panose="03000509000000000000" charset="-122"/>
              <a:ea typeface="方正隶书简体" panose="03000509000000000000" charset="-122"/>
              <a:cs typeface="方正隶书简体" panose="03000509000000000000" charset="-122"/>
            </a:endParaRPr>
          </a:p>
          <a:p>
            <a:pPr fontAlgn="auto">
              <a:lnSpc>
                <a:spcPts val="4460"/>
              </a:lnSpc>
            </a:pPr>
            <a:r>
              <a:rPr lang="zh-CN" altLang="en-US" sz="2800" b="1">
                <a:latin typeface="方正隶书简体" panose="03000509000000000000" charset="-122"/>
                <a:ea typeface="方正隶书简体" panose="03000509000000000000" charset="-122"/>
                <a:cs typeface="方正隶书简体" panose="03000509000000000000" charset="-122"/>
              </a:rPr>
              <a:t> </a:t>
            </a:r>
            <a:r>
              <a:rPr lang="en-US" altLang="zh-CN" sz="2800" b="1">
                <a:latin typeface="方正隶书简体" panose="03000509000000000000" charset="-122"/>
                <a:ea typeface="方正隶书简体" panose="03000509000000000000" charset="-122"/>
                <a:cs typeface="方正隶书简体" panose="03000509000000000000" charset="-122"/>
              </a:rPr>
              <a:t>      </a:t>
            </a:r>
            <a:r>
              <a:rPr lang="zh-CN" altLang="en-US" sz="2800" b="1">
                <a:latin typeface="方正隶书简体" panose="03000509000000000000" charset="-122"/>
                <a:ea typeface="方正隶书简体" panose="03000509000000000000" charset="-122"/>
                <a:cs typeface="方正隶书简体" panose="03000509000000000000" charset="-122"/>
                <a:sym typeface="+mn-ea"/>
              </a:rPr>
              <a:t>惠子是合纵抗秦最主要的组织人和支持者，他主张魏国、齐国和楚国联合起来对抗秦国，并建议齐、魏互尊为王。作为合纵的组织人，他在当时各个国家里都享有很高的声誉。</a:t>
            </a:r>
            <a:endParaRPr lang="zh-CN" altLang="en-US" sz="2800" b="1">
              <a:latin typeface="方正隶书简体" panose="03000509000000000000" charset="-122"/>
              <a:ea typeface="方正隶书简体" panose="03000509000000000000" charset="-122"/>
              <a:cs typeface="方正隶书简体" panose="03000509000000000000" charset="-122"/>
            </a:endParaRPr>
          </a:p>
          <a:p>
            <a:pPr fontAlgn="auto">
              <a:lnSpc>
                <a:spcPts val="4460"/>
              </a:lnSpc>
            </a:pPr>
            <a:r>
              <a:rPr lang="zh-CN" altLang="en-US" sz="2800" b="1">
                <a:latin typeface="方正隶书简体" panose="03000509000000000000" charset="-122"/>
                <a:ea typeface="方正隶书简体" panose="03000509000000000000" charset="-122"/>
                <a:cs typeface="方正隶书简体" panose="03000509000000000000" charset="-122"/>
              </a:rPr>
              <a:t>       惠施本是庄子的朋友，为先秦名家代表，但本篇及以下许多篇章中所写惠施与庄子的故事，多为寓言性质，并不真正反映惠施的思想。</a:t>
            </a:r>
            <a:endParaRPr lang="zh-CN" altLang="en-US" sz="2800" b="1">
              <a:latin typeface="方正隶书简体" panose="03000509000000000000" charset="-122"/>
              <a:ea typeface="方正隶书简体" panose="03000509000000000000" charset="-122"/>
              <a:cs typeface="方正隶书简体" panose="03000509000000000000" charset="-122"/>
            </a:endParaRPr>
          </a:p>
        </p:txBody>
      </p:sp>
      <p:pic>
        <p:nvPicPr>
          <p:cNvPr id="104" name="图片 103"/>
          <p:cNvPicPr/>
          <p:nvPr/>
        </p:nvPicPr>
        <p:blipFill>
          <a:blip r:embed="rId5"/>
          <a:stretch>
            <a:fillRect/>
          </a:stretch>
        </p:blipFill>
        <p:spPr>
          <a:xfrm>
            <a:off x="0" y="619760"/>
            <a:ext cx="3806190" cy="5274310"/>
          </a:xfrm>
          <a:prstGeom prst="rect">
            <a:avLst/>
          </a:prstGeom>
          <a:noFill/>
          <a:ln w="9525">
            <a:noFill/>
          </a:ln>
        </p:spPr>
      </p:pic>
      <p:sp>
        <p:nvSpPr>
          <p:cNvPr id="18" name="文本框 17"/>
          <p:cNvSpPr txBox="1"/>
          <p:nvPr/>
        </p:nvSpPr>
        <p:spPr>
          <a:xfrm>
            <a:off x="197485" y="180975"/>
            <a:ext cx="2285365" cy="583565"/>
          </a:xfrm>
          <a:prstGeom prst="rect">
            <a:avLst/>
          </a:prstGeom>
          <a:solidFill>
            <a:srgbClr val="FFFF00"/>
          </a:solidFill>
        </p:spPr>
        <p:txBody>
          <a:bodyPr wrap="square" rtlCol="0">
            <a:spAutoFit/>
          </a:bodyPr>
          <a:lstStyle/>
          <a:p>
            <a:r>
              <a:rPr lang="zh-CN" altLang="en-US" sz="3200" b="1"/>
              <a:t>知</a:t>
            </a:r>
            <a:r>
              <a:rPr lang="en-US" altLang="zh-CN" sz="3200" b="1"/>
              <a:t> </a:t>
            </a:r>
            <a:r>
              <a:rPr lang="zh-CN" altLang="en-US" sz="3200" b="1"/>
              <a:t>人</a:t>
            </a:r>
            <a:r>
              <a:rPr lang="en-US" altLang="zh-CN" sz="3200" b="1"/>
              <a:t> </a:t>
            </a:r>
            <a:r>
              <a:rPr lang="zh-CN" altLang="en-US" sz="3200" b="1"/>
              <a:t>论</a:t>
            </a:r>
            <a:r>
              <a:rPr lang="en-US" altLang="zh-CN" sz="3200" b="1"/>
              <a:t> </a:t>
            </a:r>
            <a:r>
              <a:rPr lang="zh-CN" altLang="en-US" sz="3200" b="1"/>
              <a:t>世</a:t>
            </a:r>
            <a:endParaRPr lang="zh-CN" altLang="en-US" sz="3200" b="1"/>
          </a:p>
        </p:txBody>
      </p:sp>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组合 6"/>
          <p:cNvGrpSpPr/>
          <p:nvPr/>
        </p:nvGrpSpPr>
        <p:grpSpPr>
          <a:xfrm>
            <a:off x="383540" y="401320"/>
            <a:ext cx="11424920" cy="6055360"/>
            <a:chOff x="391160" y="406400"/>
            <a:chExt cx="11424920" cy="6055360"/>
          </a:xfrm>
        </p:grpSpPr>
        <p:sp>
          <p:nvSpPr>
            <p:cNvPr id="2" name="矩形 1"/>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0400" y="660399"/>
              <a:ext cx="10886440" cy="5547361"/>
            </a:xfrm>
            <a:prstGeom prst="rect">
              <a:avLst/>
            </a:prstGeom>
            <a:noFill/>
            <a:ln w="412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2" name="图表 11"/>
          <p:cNvGraphicFramePr/>
          <p:nvPr/>
        </p:nvGraphicFramePr>
        <p:xfrm>
          <a:off x="660656" y="5281875"/>
          <a:ext cx="1758939" cy="1179930"/>
        </p:xfrm>
        <a:graphic>
          <a:graphicData uri="http://schemas.openxmlformats.org/drawingml/2006/chart">
            <c:chart xmlns:c="http://schemas.openxmlformats.org/drawingml/2006/chart" r:id="rId4"/>
          </a:graphicData>
        </a:graphic>
      </p:graphicFrame>
      <p:graphicFrame>
        <p:nvGraphicFramePr>
          <p:cNvPr id="13" name="图表 12"/>
          <p:cNvGraphicFramePr/>
          <p:nvPr/>
        </p:nvGraphicFramePr>
        <p:xfrm>
          <a:off x="9876728" y="525090"/>
          <a:ext cx="1758939" cy="1179930"/>
        </p:xfrm>
        <a:graphic>
          <a:graphicData uri="http://schemas.openxmlformats.org/drawingml/2006/chart">
            <c:chart xmlns:c="http://schemas.openxmlformats.org/drawingml/2006/chart" r:id="rId5"/>
          </a:graphicData>
        </a:graphic>
      </p:graphicFrame>
      <p:graphicFrame>
        <p:nvGraphicFramePr>
          <p:cNvPr id="14" name="图表 13"/>
          <p:cNvGraphicFramePr/>
          <p:nvPr/>
        </p:nvGraphicFramePr>
        <p:xfrm>
          <a:off x="7283945" y="5467295"/>
          <a:ext cx="1758939" cy="1179930"/>
        </p:xfrm>
        <a:graphic>
          <a:graphicData uri="http://schemas.openxmlformats.org/drawingml/2006/chart">
            <c:chart xmlns:c="http://schemas.openxmlformats.org/drawingml/2006/chart" r:id="rId6"/>
          </a:graphicData>
        </a:graphic>
      </p:graphicFrame>
      <p:graphicFrame>
        <p:nvGraphicFramePr>
          <p:cNvPr id="15" name="图表 14"/>
          <p:cNvGraphicFramePr/>
          <p:nvPr/>
        </p:nvGraphicFramePr>
        <p:xfrm>
          <a:off x="9691067" y="5388795"/>
          <a:ext cx="1758939" cy="1179930"/>
        </p:xfrm>
        <a:graphic>
          <a:graphicData uri="http://schemas.openxmlformats.org/drawingml/2006/chart">
            <c:chart xmlns:c="http://schemas.openxmlformats.org/drawingml/2006/chart" r:id="rId7"/>
          </a:graphicData>
        </a:graphic>
      </p:graphicFrame>
      <p:grpSp>
        <p:nvGrpSpPr>
          <p:cNvPr id="16" name="组合 15"/>
          <p:cNvGrpSpPr/>
          <p:nvPr/>
        </p:nvGrpSpPr>
        <p:grpSpPr>
          <a:xfrm>
            <a:off x="-635" y="4460240"/>
            <a:ext cx="2759075" cy="1787525"/>
            <a:chOff x="1255366" y="1998833"/>
            <a:chExt cx="4124526" cy="3447416"/>
          </a:xfrm>
        </p:grpSpPr>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55366" y="1998833"/>
              <a:ext cx="4124526" cy="3447416"/>
            </a:xfrm>
            <a:prstGeom prst="rect">
              <a:avLst/>
            </a:prstGeom>
          </p:spPr>
        </p:pic>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29326" y="2107400"/>
              <a:ext cx="1081748" cy="1475775"/>
            </a:xfrm>
            <a:prstGeom prst="rect">
              <a:avLst/>
            </a:prstGeom>
          </p:spPr>
        </p:pic>
      </p:grpSp>
      <p:sp>
        <p:nvSpPr>
          <p:cNvPr id="105" name="文本框 104"/>
          <p:cNvSpPr txBox="1"/>
          <p:nvPr/>
        </p:nvSpPr>
        <p:spPr>
          <a:xfrm>
            <a:off x="2419985" y="655320"/>
            <a:ext cx="8322945" cy="5692775"/>
          </a:xfrm>
          <a:prstGeom prst="rect">
            <a:avLst/>
          </a:prstGeom>
          <a:noFill/>
          <a:ln w="9525">
            <a:noFill/>
          </a:ln>
        </p:spPr>
        <p:txBody>
          <a:bodyPr wrap="square">
            <a:spAutoFit/>
          </a:bodyPr>
          <a:lstStyle/>
          <a:p>
            <a:pPr indent="0"/>
            <a:r>
              <a:rPr lang="en-US" altLang="zh-CN" sz="2800" b="1">
                <a:latin typeface="方正隶书简体" panose="03000509000000000000" charset="-122"/>
                <a:ea typeface="方正隶书简体" panose="03000509000000000000" charset="-122"/>
                <a:cs typeface="方正隶书简体" panose="03000509000000000000" charset="-122"/>
              </a:rPr>
              <a:t> </a:t>
            </a:r>
            <a:r>
              <a:rPr lang="zh-CN" sz="2800" b="1">
                <a:latin typeface="方正隶书简体" panose="03000509000000000000" charset="-122"/>
                <a:ea typeface="方正隶书简体" panose="03000509000000000000" charset="-122"/>
                <a:cs typeface="方正隶书简体" panose="03000509000000000000" charset="-122"/>
              </a:rPr>
              <a:t>写作背景</a:t>
            </a:r>
            <a:r>
              <a:rPr lang="zh-CN" sz="2800" b="1">
                <a:solidFill>
                  <a:srgbClr val="000000"/>
                </a:solidFill>
                <a:latin typeface="方正隶书简体" panose="03000509000000000000" charset="-122"/>
                <a:ea typeface="方正隶书简体" panose="03000509000000000000" charset="-122"/>
                <a:cs typeface="方正隶书简体" panose="03000509000000000000" charset="-122"/>
              </a:rPr>
              <a:t>庄子所处的年代，一方面，社会经历着剧烈的动荡，战争频发，生灵涂炭；另一方面，正值百家争鸣的黄金时代，文化成为一种强烈的需要。“士”这一阶层大量出现。这种社会与文化状况对庄子思想的形成起着重大作用，彼时孟子正游说各国。墨家门徒遍及天下，齐国“稷下之学”也正当鼎盛，面庄子却主动地选择了“无用”和贫困。身处政治黑暗、尔虞我诈、民不聊生的环境中，庄子对昏君及趋炎附势之徒无比憎恶，而对苦难中的平民寄子了无限的同情。庄子大体上继承了老子的学说，但他并非仅仅对老子思想进行发挥，而是有其独自见解，形成了其个性鲜明的哲学、艺术特色。</a:t>
            </a:r>
            <a:r>
              <a:rPr lang="zh-CN" sz="2800" b="1">
                <a:solidFill>
                  <a:srgbClr val="000000"/>
                </a:solidFill>
                <a:latin typeface="方正隶书简体" panose="03000509000000000000" charset="-122"/>
                <a:ea typeface="方正隶书简体" panose="03000509000000000000" charset="-122"/>
                <a:cs typeface="方正隶书简体" panose="03000509000000000000" charset="-122"/>
              </a:rPr>
              <a:t>
</a:t>
            </a:r>
            <a:endParaRPr lang="zh-CN" altLang="en-US" sz="2800" b="1">
              <a:latin typeface="方正隶书简体" panose="03000509000000000000" charset="-122"/>
              <a:ea typeface="方正隶书简体" panose="03000509000000000000" charset="-122"/>
              <a:cs typeface="方正隶书简体" panose="03000509000000000000" charset="-122"/>
            </a:endParaRPr>
          </a:p>
        </p:txBody>
      </p:sp>
      <p:sp>
        <p:nvSpPr>
          <p:cNvPr id="20" name="文本框 19"/>
          <p:cNvSpPr txBox="1"/>
          <p:nvPr/>
        </p:nvSpPr>
        <p:spPr>
          <a:xfrm>
            <a:off x="197485" y="180975"/>
            <a:ext cx="2285365" cy="583565"/>
          </a:xfrm>
          <a:prstGeom prst="rect">
            <a:avLst/>
          </a:prstGeom>
          <a:solidFill>
            <a:srgbClr val="FFFF00"/>
          </a:solidFill>
        </p:spPr>
        <p:txBody>
          <a:bodyPr wrap="square" rtlCol="0">
            <a:spAutoFit/>
          </a:bodyPr>
          <a:lstStyle/>
          <a:p>
            <a:r>
              <a:rPr lang="zh-CN" altLang="en-US" sz="3200" b="1"/>
              <a:t>知</a:t>
            </a:r>
            <a:r>
              <a:rPr lang="en-US" altLang="zh-CN" sz="3200" b="1"/>
              <a:t> </a:t>
            </a:r>
            <a:r>
              <a:rPr lang="zh-CN" altLang="en-US" sz="3200" b="1"/>
              <a:t>人</a:t>
            </a:r>
            <a:r>
              <a:rPr lang="en-US" altLang="zh-CN" sz="3200" b="1"/>
              <a:t> </a:t>
            </a:r>
            <a:r>
              <a:rPr lang="zh-CN" altLang="en-US" sz="3200" b="1"/>
              <a:t>论</a:t>
            </a:r>
            <a:r>
              <a:rPr lang="en-US" altLang="zh-CN" sz="3200" b="1"/>
              <a:t> </a:t>
            </a:r>
            <a:r>
              <a:rPr lang="zh-CN" altLang="en-US" sz="3200" b="1"/>
              <a:t>世</a:t>
            </a:r>
            <a:endParaRPr lang="zh-CN" altLang="en-US" sz="3200" b="1"/>
          </a:p>
        </p:txBody>
      </p:sp>
      <p:pic>
        <p:nvPicPr>
          <p:cNvPr id="104" name="图片 103"/>
          <p:cNvPicPr/>
          <p:nvPr/>
        </p:nvPicPr>
        <p:blipFill>
          <a:blip r:embed="rId10"/>
          <a:stretch>
            <a:fillRect/>
          </a:stretch>
        </p:blipFill>
        <p:spPr>
          <a:xfrm>
            <a:off x="-219075" y="655320"/>
            <a:ext cx="2378710" cy="5274310"/>
          </a:xfrm>
          <a:prstGeom prst="rect">
            <a:avLst/>
          </a:prstGeom>
          <a:noFill/>
          <a:ln w="9525">
            <a:noFill/>
          </a:ln>
        </p:spPr>
      </p:pic>
    </p:spTree>
  </p:cSld>
  <p:clrMapOvr>
    <a:masterClrMapping/>
  </p:clrMapOvr>
  <mc:AlternateContent>
    <mc:Choice xmlns:p14="http://schemas.microsoft.com/office/powerpoint/2010/main" Requires="p14">
      <p:transition spd="slow" advTm="3000">
        <p14:ripp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3" grpId="0">
        <p:bldAsOne/>
      </p:bldGraphic>
      <p:bldGraphic spid="14" grpId="0">
        <p:bldAsOne/>
      </p:bldGraphic>
      <p:bldGraphic spid="15" grpId="0">
        <p:bldAsOne/>
      </p:bldGraphic>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44546A"/>
      </a:dk2>
      <a:lt2>
        <a:srgbClr val="E6E4E4"/>
      </a:lt2>
      <a:accent1>
        <a:srgbClr val="526D74"/>
      </a:accent1>
      <a:accent2>
        <a:srgbClr val="C7B69D"/>
      </a:accent2>
      <a:accent3>
        <a:srgbClr val="6F786D"/>
      </a:accent3>
      <a:accent4>
        <a:srgbClr val="637986"/>
      </a:accent4>
      <a:accent5>
        <a:srgbClr val="F9DBB4"/>
      </a:accent5>
      <a:accent6>
        <a:srgbClr val="5A6258"/>
      </a:accent6>
      <a:hlink>
        <a:srgbClr val="566562"/>
      </a:hlink>
      <a:folHlink>
        <a:srgbClr val="436064"/>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6E4E4"/>
    </a:lt2>
    <a:accent1>
      <a:srgbClr val="526D74"/>
    </a:accent1>
    <a:accent2>
      <a:srgbClr val="C7B69D"/>
    </a:accent2>
    <a:accent3>
      <a:srgbClr val="6F786D"/>
    </a:accent3>
    <a:accent4>
      <a:srgbClr val="637986"/>
    </a:accent4>
    <a:accent5>
      <a:srgbClr val="F9DBB4"/>
    </a:accent5>
    <a:accent6>
      <a:srgbClr val="5A6258"/>
    </a:accent6>
    <a:hlink>
      <a:srgbClr val="566562"/>
    </a:hlink>
    <a:folHlink>
      <a:srgbClr val="436064"/>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6E4E4"/>
    </a:lt2>
    <a:accent1>
      <a:srgbClr val="526D74"/>
    </a:accent1>
    <a:accent2>
      <a:srgbClr val="C7B69D"/>
    </a:accent2>
    <a:accent3>
      <a:srgbClr val="6F786D"/>
    </a:accent3>
    <a:accent4>
      <a:srgbClr val="637986"/>
    </a:accent4>
    <a:accent5>
      <a:srgbClr val="F9DBB4"/>
    </a:accent5>
    <a:accent6>
      <a:srgbClr val="5A6258"/>
    </a:accent6>
    <a:hlink>
      <a:srgbClr val="566562"/>
    </a:hlink>
    <a:folHlink>
      <a:srgbClr val="436064"/>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6E4E4"/>
    </a:lt2>
    <a:accent1>
      <a:srgbClr val="526D74"/>
    </a:accent1>
    <a:accent2>
      <a:srgbClr val="C7B69D"/>
    </a:accent2>
    <a:accent3>
      <a:srgbClr val="6F786D"/>
    </a:accent3>
    <a:accent4>
      <a:srgbClr val="637986"/>
    </a:accent4>
    <a:accent5>
      <a:srgbClr val="F9DBB4"/>
    </a:accent5>
    <a:accent6>
      <a:srgbClr val="5A6258"/>
    </a:accent6>
    <a:hlink>
      <a:srgbClr val="566562"/>
    </a:hlink>
    <a:folHlink>
      <a:srgbClr val="436064"/>
    </a:folHlink>
  </a:clrScheme>
</a:themeOverride>
</file>

<file path=docProps/app.xml><?xml version="1.0" encoding="utf-8"?>
<Properties xmlns:vt="http://schemas.openxmlformats.org/officeDocument/2006/docPropsVTypes" xmlns="http://schemas.openxmlformats.org/officeDocument/2006/extended-properties">
  <Company>学科网</Company>
  <Paragraphs>152</Paragraphs>
  <Slides>36</Slides>
  <Notes>24</Notes>
  <TotalTime>0</TotalTime>
  <HiddenSlides>0</HiddenSlides>
  <MMClips>2</MMClips>
  <ScaleCrop>0</ScaleCrop>
  <HeadingPairs>
    <vt:vector baseType="variant" size="6">
      <vt:variant>
        <vt:lpstr>Fonts used</vt:lpstr>
      </vt:variant>
      <vt:variant>
        <vt:i4>22</vt:i4>
      </vt:variant>
      <vt:variant>
        <vt:lpstr>Theme</vt:lpstr>
      </vt:variant>
      <vt:variant>
        <vt:i4>1</vt:i4>
      </vt:variant>
      <vt:variant>
        <vt:lpstr>Slide Titles</vt:lpstr>
      </vt:variant>
      <vt:variant>
        <vt:i4>36</vt:i4>
      </vt:variant>
    </vt:vector>
  </HeadingPairs>
  <TitlesOfParts>
    <vt:vector baseType="lpstr" size="59">
      <vt:lpstr>Arial</vt:lpstr>
      <vt:lpstr>等线 Light</vt:lpstr>
      <vt:lpstr>等线</vt:lpstr>
      <vt:lpstr>文泉驿等宽微米黑</vt:lpstr>
      <vt:lpstr>逐浪细阁体</vt:lpstr>
      <vt:lpstr>方正隶书简体</vt:lpstr>
      <vt:lpstr>文悦古典明朝体 (非商业使用) W5</vt:lpstr>
      <vt:lpstr>WenYue GuDianMingChaoTi (Non-Commercial Use)</vt:lpstr>
      <vt:lpstr>Wingdings</vt:lpstr>
      <vt:lpstr>楷体</vt:lpstr>
      <vt:lpstr>字魂105号-简雅黑</vt:lpstr>
      <vt:lpstr>方正北魏楷书简体</vt:lpstr>
      <vt:lpstr>小米兰亭</vt:lpstr>
      <vt:lpstr>汉仪中宋简</vt:lpstr>
      <vt:lpstr>楷体_GB2312</vt:lpstr>
      <vt:lpstr>微软雅黑</vt:lpstr>
      <vt:lpstr>Wingdings 2</vt:lpstr>
      <vt:lpstr>方正华隶简体</vt:lpstr>
      <vt:lpstr>黑体</vt:lpstr>
      <vt:lpstr>汉仪中隶书简</vt:lpstr>
      <vt:lpstr>迷你简行书</vt:lpstr>
      <vt:lpstr>汉仪尚巍手书W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2021-08-22T22:49:48.450</cp:lastPrinted>
  <dcterms:created xsi:type="dcterms:W3CDTF">2021-08-22T22:49:48Z</dcterms:created>
  <dcterms:modified xsi:type="dcterms:W3CDTF">2021-08-22T14:49:53Z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