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91" r:id="rId2"/>
    <p:sldId id="454" r:id="rId3"/>
    <p:sldId id="344" r:id="rId4"/>
    <p:sldId id="284" r:id="rId5"/>
    <p:sldId id="345" r:id="rId6"/>
    <p:sldId id="423" r:id="rId7"/>
    <p:sldId id="346" r:id="rId8"/>
    <p:sldId id="424" r:id="rId9"/>
    <p:sldId id="425" r:id="rId10"/>
    <p:sldId id="426" r:id="rId11"/>
    <p:sldId id="402" r:id="rId12"/>
    <p:sldId id="427" r:id="rId13"/>
    <p:sldId id="428" r:id="rId14"/>
    <p:sldId id="429" r:id="rId15"/>
    <p:sldId id="430" r:id="rId16"/>
    <p:sldId id="431" r:id="rId17"/>
    <p:sldId id="433" r:id="rId18"/>
    <p:sldId id="434" r:id="rId19"/>
    <p:sldId id="435" r:id="rId20"/>
    <p:sldId id="437" r:id="rId21"/>
    <p:sldId id="438" r:id="rId22"/>
    <p:sldId id="440" r:id="rId23"/>
    <p:sldId id="441" r:id="rId24"/>
    <p:sldId id="442" r:id="rId25"/>
    <p:sldId id="443" r:id="rId26"/>
    <p:sldId id="445" r:id="rId27"/>
    <p:sldId id="447" r:id="rId28"/>
    <p:sldId id="448" r:id="rId29"/>
    <p:sldId id="449" r:id="rId30"/>
    <p:sldId id="450" r:id="rId31"/>
    <p:sldId id="451"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37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5A037-BCD1-4D52-A534-7861AB4DAC00}" type="datetimeFigureOut">
              <a:rPr lang="zh-CN" altLang="en-US" smtClean="0"/>
              <a:t>2021-9-18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39E68-48CC-45C1-A51A-2ED1BA43CFBA}" type="slidenum">
              <a:rPr lang="zh-CN" altLang="en-US" smtClean="0"/>
              <a:t>‹#›</a:t>
            </a:fld>
            <a:endParaRPr lang="zh-CN" altLang="en-US"/>
          </a:p>
        </p:txBody>
      </p:sp>
    </p:spTree>
    <p:extLst>
      <p:ext uri="{BB962C8B-B14F-4D97-AF65-F5344CB8AC3E}">
        <p14:creationId xmlns:p14="http://schemas.microsoft.com/office/powerpoint/2010/main" val="3281365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a:t>
            </a:fld>
            <a:endParaRPr lang="zh-CN" altLang="en-US"/>
          </a:p>
        </p:txBody>
      </p:sp>
    </p:spTree>
    <p:extLst>
      <p:ext uri="{BB962C8B-B14F-4D97-AF65-F5344CB8AC3E}">
        <p14:creationId xmlns:p14="http://schemas.microsoft.com/office/powerpoint/2010/main" val="2566419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11</a:t>
            </a:fld>
            <a:endParaRPr lang="zh-CN" altLang="en-US"/>
          </a:p>
        </p:txBody>
      </p:sp>
    </p:spTree>
    <p:extLst>
      <p:ext uri="{BB962C8B-B14F-4D97-AF65-F5344CB8AC3E}">
        <p14:creationId xmlns:p14="http://schemas.microsoft.com/office/powerpoint/2010/main" val="676600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12</a:t>
            </a:fld>
            <a:endParaRPr lang="zh-CN" altLang="en-US"/>
          </a:p>
        </p:txBody>
      </p:sp>
    </p:spTree>
    <p:extLst>
      <p:ext uri="{BB962C8B-B14F-4D97-AF65-F5344CB8AC3E}">
        <p14:creationId xmlns:p14="http://schemas.microsoft.com/office/powerpoint/2010/main" val="2793152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13</a:t>
            </a:fld>
            <a:endParaRPr lang="zh-CN" altLang="en-US"/>
          </a:p>
        </p:txBody>
      </p:sp>
    </p:spTree>
    <p:extLst>
      <p:ext uri="{BB962C8B-B14F-4D97-AF65-F5344CB8AC3E}">
        <p14:creationId xmlns:p14="http://schemas.microsoft.com/office/powerpoint/2010/main" val="2988151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14</a:t>
            </a:fld>
            <a:endParaRPr lang="zh-CN" altLang="en-US"/>
          </a:p>
        </p:txBody>
      </p:sp>
    </p:spTree>
    <p:extLst>
      <p:ext uri="{BB962C8B-B14F-4D97-AF65-F5344CB8AC3E}">
        <p14:creationId xmlns:p14="http://schemas.microsoft.com/office/powerpoint/2010/main" val="360408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15</a:t>
            </a:fld>
            <a:endParaRPr lang="zh-CN" altLang="en-US"/>
          </a:p>
        </p:txBody>
      </p:sp>
    </p:spTree>
    <p:extLst>
      <p:ext uri="{BB962C8B-B14F-4D97-AF65-F5344CB8AC3E}">
        <p14:creationId xmlns:p14="http://schemas.microsoft.com/office/powerpoint/2010/main" val="1180035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16</a:t>
            </a:fld>
            <a:endParaRPr lang="zh-CN" altLang="en-US"/>
          </a:p>
        </p:txBody>
      </p:sp>
    </p:spTree>
    <p:extLst>
      <p:ext uri="{BB962C8B-B14F-4D97-AF65-F5344CB8AC3E}">
        <p14:creationId xmlns:p14="http://schemas.microsoft.com/office/powerpoint/2010/main" val="1559912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17</a:t>
            </a:fld>
            <a:endParaRPr lang="zh-CN" altLang="en-US"/>
          </a:p>
        </p:txBody>
      </p:sp>
    </p:spTree>
    <p:extLst>
      <p:ext uri="{BB962C8B-B14F-4D97-AF65-F5344CB8AC3E}">
        <p14:creationId xmlns:p14="http://schemas.microsoft.com/office/powerpoint/2010/main" val="3874407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18</a:t>
            </a:fld>
            <a:endParaRPr lang="zh-CN" altLang="en-US"/>
          </a:p>
        </p:txBody>
      </p:sp>
    </p:spTree>
    <p:extLst>
      <p:ext uri="{BB962C8B-B14F-4D97-AF65-F5344CB8AC3E}">
        <p14:creationId xmlns:p14="http://schemas.microsoft.com/office/powerpoint/2010/main" val="1990798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19</a:t>
            </a:fld>
            <a:endParaRPr lang="zh-CN" altLang="en-US"/>
          </a:p>
        </p:txBody>
      </p:sp>
    </p:spTree>
    <p:extLst>
      <p:ext uri="{BB962C8B-B14F-4D97-AF65-F5344CB8AC3E}">
        <p14:creationId xmlns:p14="http://schemas.microsoft.com/office/powerpoint/2010/main" val="526838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20</a:t>
            </a:fld>
            <a:endParaRPr lang="zh-CN" altLang="en-US"/>
          </a:p>
        </p:txBody>
      </p:sp>
    </p:spTree>
    <p:extLst>
      <p:ext uri="{BB962C8B-B14F-4D97-AF65-F5344CB8AC3E}">
        <p14:creationId xmlns:p14="http://schemas.microsoft.com/office/powerpoint/2010/main" val="1024358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3</a:t>
            </a:fld>
            <a:endParaRPr lang="zh-CN" altLang="en-US"/>
          </a:p>
        </p:txBody>
      </p:sp>
    </p:spTree>
    <p:extLst>
      <p:ext uri="{BB962C8B-B14F-4D97-AF65-F5344CB8AC3E}">
        <p14:creationId xmlns:p14="http://schemas.microsoft.com/office/powerpoint/2010/main" val="1926021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21</a:t>
            </a:fld>
            <a:endParaRPr lang="zh-CN" altLang="en-US"/>
          </a:p>
        </p:txBody>
      </p:sp>
    </p:spTree>
    <p:extLst>
      <p:ext uri="{BB962C8B-B14F-4D97-AF65-F5344CB8AC3E}">
        <p14:creationId xmlns:p14="http://schemas.microsoft.com/office/powerpoint/2010/main" val="4203992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22</a:t>
            </a:fld>
            <a:endParaRPr lang="zh-CN" altLang="en-US"/>
          </a:p>
        </p:txBody>
      </p:sp>
    </p:spTree>
    <p:extLst>
      <p:ext uri="{BB962C8B-B14F-4D97-AF65-F5344CB8AC3E}">
        <p14:creationId xmlns:p14="http://schemas.microsoft.com/office/powerpoint/2010/main" val="2782352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23</a:t>
            </a:fld>
            <a:endParaRPr lang="zh-CN" altLang="en-US"/>
          </a:p>
        </p:txBody>
      </p:sp>
    </p:spTree>
    <p:extLst>
      <p:ext uri="{BB962C8B-B14F-4D97-AF65-F5344CB8AC3E}">
        <p14:creationId xmlns:p14="http://schemas.microsoft.com/office/powerpoint/2010/main" val="1640238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24</a:t>
            </a:fld>
            <a:endParaRPr lang="zh-CN" altLang="en-US"/>
          </a:p>
        </p:txBody>
      </p:sp>
    </p:spTree>
    <p:extLst>
      <p:ext uri="{BB962C8B-B14F-4D97-AF65-F5344CB8AC3E}">
        <p14:creationId xmlns:p14="http://schemas.microsoft.com/office/powerpoint/2010/main" val="3942672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25</a:t>
            </a:fld>
            <a:endParaRPr lang="zh-CN" altLang="en-US"/>
          </a:p>
        </p:txBody>
      </p:sp>
    </p:spTree>
    <p:extLst>
      <p:ext uri="{BB962C8B-B14F-4D97-AF65-F5344CB8AC3E}">
        <p14:creationId xmlns:p14="http://schemas.microsoft.com/office/powerpoint/2010/main" val="708470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26</a:t>
            </a:fld>
            <a:endParaRPr lang="zh-CN" altLang="en-US"/>
          </a:p>
        </p:txBody>
      </p:sp>
    </p:spTree>
    <p:extLst>
      <p:ext uri="{BB962C8B-B14F-4D97-AF65-F5344CB8AC3E}">
        <p14:creationId xmlns:p14="http://schemas.microsoft.com/office/powerpoint/2010/main" val="2759422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27</a:t>
            </a:fld>
            <a:endParaRPr lang="zh-CN" altLang="en-US"/>
          </a:p>
        </p:txBody>
      </p:sp>
    </p:spTree>
    <p:extLst>
      <p:ext uri="{BB962C8B-B14F-4D97-AF65-F5344CB8AC3E}">
        <p14:creationId xmlns:p14="http://schemas.microsoft.com/office/powerpoint/2010/main" val="2676952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28</a:t>
            </a:fld>
            <a:endParaRPr lang="zh-CN" altLang="en-US"/>
          </a:p>
        </p:txBody>
      </p:sp>
    </p:spTree>
    <p:extLst>
      <p:ext uri="{BB962C8B-B14F-4D97-AF65-F5344CB8AC3E}">
        <p14:creationId xmlns:p14="http://schemas.microsoft.com/office/powerpoint/2010/main" val="3150225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29</a:t>
            </a:fld>
            <a:endParaRPr lang="zh-CN" altLang="en-US"/>
          </a:p>
        </p:txBody>
      </p:sp>
    </p:spTree>
    <p:extLst>
      <p:ext uri="{BB962C8B-B14F-4D97-AF65-F5344CB8AC3E}">
        <p14:creationId xmlns:p14="http://schemas.microsoft.com/office/powerpoint/2010/main" val="40212693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30</a:t>
            </a:fld>
            <a:endParaRPr lang="zh-CN" altLang="en-US"/>
          </a:p>
        </p:txBody>
      </p:sp>
    </p:spTree>
    <p:extLst>
      <p:ext uri="{BB962C8B-B14F-4D97-AF65-F5344CB8AC3E}">
        <p14:creationId xmlns:p14="http://schemas.microsoft.com/office/powerpoint/2010/main" val="45702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4</a:t>
            </a:fld>
            <a:endParaRPr lang="zh-CN" altLang="en-US"/>
          </a:p>
        </p:txBody>
      </p:sp>
    </p:spTree>
    <p:extLst>
      <p:ext uri="{BB962C8B-B14F-4D97-AF65-F5344CB8AC3E}">
        <p14:creationId xmlns:p14="http://schemas.microsoft.com/office/powerpoint/2010/main" val="7770560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31</a:t>
            </a:fld>
            <a:endParaRPr lang="zh-CN" altLang="en-US"/>
          </a:p>
        </p:txBody>
      </p:sp>
    </p:spTree>
    <p:extLst>
      <p:ext uri="{BB962C8B-B14F-4D97-AF65-F5344CB8AC3E}">
        <p14:creationId xmlns:p14="http://schemas.microsoft.com/office/powerpoint/2010/main" val="445263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5</a:t>
            </a:fld>
            <a:endParaRPr lang="zh-CN" altLang="en-US"/>
          </a:p>
        </p:txBody>
      </p:sp>
    </p:spTree>
    <p:extLst>
      <p:ext uri="{BB962C8B-B14F-4D97-AF65-F5344CB8AC3E}">
        <p14:creationId xmlns:p14="http://schemas.microsoft.com/office/powerpoint/2010/main" val="380325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6</a:t>
            </a:fld>
            <a:endParaRPr lang="zh-CN" altLang="en-US"/>
          </a:p>
        </p:txBody>
      </p:sp>
    </p:spTree>
    <p:extLst>
      <p:ext uri="{BB962C8B-B14F-4D97-AF65-F5344CB8AC3E}">
        <p14:creationId xmlns:p14="http://schemas.microsoft.com/office/powerpoint/2010/main" val="1248883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7</a:t>
            </a:fld>
            <a:endParaRPr lang="zh-CN" altLang="en-US"/>
          </a:p>
        </p:txBody>
      </p:sp>
    </p:spTree>
    <p:extLst>
      <p:ext uri="{BB962C8B-B14F-4D97-AF65-F5344CB8AC3E}">
        <p14:creationId xmlns:p14="http://schemas.microsoft.com/office/powerpoint/2010/main" val="2989403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5A010-B84F-4EB0-AA38-4049044F4E5D}" type="slidenum">
              <a:rPr lang="zh-CN" altLang="en-US" smtClean="0"/>
              <a:t>8</a:t>
            </a:fld>
            <a:endParaRPr lang="zh-CN" altLang="en-US"/>
          </a:p>
        </p:txBody>
      </p:sp>
    </p:spTree>
    <p:extLst>
      <p:ext uri="{BB962C8B-B14F-4D97-AF65-F5344CB8AC3E}">
        <p14:creationId xmlns:p14="http://schemas.microsoft.com/office/powerpoint/2010/main" val="530748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9</a:t>
            </a:fld>
            <a:endParaRPr lang="zh-CN" altLang="en-US"/>
          </a:p>
        </p:txBody>
      </p:sp>
    </p:spTree>
    <p:extLst>
      <p:ext uri="{BB962C8B-B14F-4D97-AF65-F5344CB8AC3E}">
        <p14:creationId xmlns:p14="http://schemas.microsoft.com/office/powerpoint/2010/main" val="150383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10</a:t>
            </a:fld>
            <a:endParaRPr lang="zh-CN" altLang="en-US"/>
          </a:p>
        </p:txBody>
      </p:sp>
    </p:spTree>
    <p:extLst>
      <p:ext uri="{BB962C8B-B14F-4D97-AF65-F5344CB8AC3E}">
        <p14:creationId xmlns:p14="http://schemas.microsoft.com/office/powerpoint/2010/main" val="3333450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14375" y="2168330"/>
            <a:ext cx="3868616" cy="3530991"/>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5" h="3530991">
                <a:moveTo>
                  <a:pt x="0" y="0"/>
                </a:moveTo>
                <a:lnTo>
                  <a:pt x="3868616" y="0"/>
                </a:lnTo>
                <a:lnTo>
                  <a:pt x="3868616" y="3530991"/>
                </a:lnTo>
                <a:lnTo>
                  <a:pt x="0" y="3530991"/>
                </a:lnTo>
                <a:close/>
              </a:path>
            </a:pathLst>
          </a:custGeom>
        </p:spPr>
        <p:txBody>
          <a:bodyPr wrap="square">
            <a:noAutofit/>
          </a:bodyPr>
          <a:lstStyle/>
          <a:p>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200" y="6356351"/>
            <a:ext cx="2743200" cy="365125"/>
          </a:xfr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038600" y="6356351"/>
            <a:ext cx="4114800" cy="365125"/>
          </a:xfr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1"/>
            <a:ext cx="2743200" cy="365125"/>
          </a:xfrm>
        </p:spPr>
        <p:txBody>
          <a:bodyPr/>
          <a:lstStyle>
            <a:lvl1pPr>
              <a:defRPr/>
            </a:lvl1pPr>
          </a:lstStyle>
          <a:p>
            <a:pPr>
              <a:defRPr/>
            </a:pPr>
            <a:fld id="{85CBE34C-AD6D-4099-AF5F-0C4655E8C57F}" type="slidenum">
              <a:rPr lang="zh-CN"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30178" y="2180369"/>
            <a:ext cx="2553936" cy="3466760"/>
          </a:xfrm>
          <a:custGeom>
            <a:avLst/>
            <a:gdLst>
              <a:gd name="connsiteX0" fmla="*/ 126905 w 2553936"/>
              <a:gd name="connsiteY0" fmla="*/ 0 h 3466760"/>
              <a:gd name="connsiteX1" fmla="*/ 2427031 w 2553936"/>
              <a:gd name="connsiteY1" fmla="*/ 0 h 3466760"/>
              <a:gd name="connsiteX2" fmla="*/ 2553936 w 2553936"/>
              <a:gd name="connsiteY2" fmla="*/ 126905 h 3466760"/>
              <a:gd name="connsiteX3" fmla="*/ 2553936 w 2553936"/>
              <a:gd name="connsiteY3" fmla="*/ 3339855 h 3466760"/>
              <a:gd name="connsiteX4" fmla="*/ 2427031 w 2553936"/>
              <a:gd name="connsiteY4" fmla="*/ 3466760 h 3466760"/>
              <a:gd name="connsiteX5" fmla="*/ 126905 w 2553936"/>
              <a:gd name="connsiteY5" fmla="*/ 3466760 h 3466760"/>
              <a:gd name="connsiteX6" fmla="*/ 0 w 2553936"/>
              <a:gd name="connsiteY6" fmla="*/ 3339855 h 3466760"/>
              <a:gd name="connsiteX7" fmla="*/ 0 w 2553936"/>
              <a:gd name="connsiteY7" fmla="*/ 126905 h 3466760"/>
              <a:gd name="connsiteX8" fmla="*/ 126905 w 2553936"/>
              <a:gd name="connsiteY8" fmla="*/ 0 h 346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936" h="3466759">
                <a:moveTo>
                  <a:pt x="126905" y="0"/>
                </a:moveTo>
                <a:lnTo>
                  <a:pt x="2427031" y="0"/>
                </a:lnTo>
                <a:cubicBezTo>
                  <a:pt x="2497119" y="0"/>
                  <a:pt x="2553936" y="56817"/>
                  <a:pt x="2553936" y="126905"/>
                </a:cubicBezTo>
                <a:lnTo>
                  <a:pt x="2553936" y="3339855"/>
                </a:lnTo>
                <a:cubicBezTo>
                  <a:pt x="2553936" y="3409943"/>
                  <a:pt x="2497119" y="3466760"/>
                  <a:pt x="2427031" y="3466760"/>
                </a:cubicBezTo>
                <a:lnTo>
                  <a:pt x="126905" y="3466760"/>
                </a:lnTo>
                <a:cubicBezTo>
                  <a:pt x="56817" y="3466760"/>
                  <a:pt x="0" y="3409943"/>
                  <a:pt x="0" y="3339855"/>
                </a:cubicBezTo>
                <a:lnTo>
                  <a:pt x="0" y="126905"/>
                </a:lnTo>
                <a:cubicBezTo>
                  <a:pt x="0" y="56817"/>
                  <a:pt x="56817" y="0"/>
                  <a:pt x="126905" y="0"/>
                </a:cubicBezTo>
                <a:close/>
              </a:path>
            </a:pathLst>
          </a:custGeom>
          <a:ln w="25400">
            <a:solidFill>
              <a:schemeClr val="bg1">
                <a:lumMod val="85000"/>
              </a:schemeClr>
            </a:solidFill>
          </a:ln>
        </p:spPr>
        <p:txBody>
          <a:bodyPr wrap="square">
            <a:noAutofit/>
          </a:bodyPr>
          <a:lstStyle/>
          <a:p>
            <a:endParaRPr lang="zh-CN" altLang="en-US"/>
          </a:p>
        </p:txBody>
      </p:sp>
      <p:sp>
        <p:nvSpPr>
          <p:cNvPr id="11" name="图片占位符 10"/>
          <p:cNvSpPr>
            <a:spLocks noGrp="1"/>
          </p:cNvSpPr>
          <p:nvPr>
            <p:ph type="pic" sz="quarter" idx="11"/>
          </p:nvPr>
        </p:nvSpPr>
        <p:spPr>
          <a:xfrm>
            <a:off x="4819032" y="2180369"/>
            <a:ext cx="2553936" cy="3466760"/>
          </a:xfrm>
          <a:custGeom>
            <a:avLst/>
            <a:gdLst>
              <a:gd name="connsiteX0" fmla="*/ 135946 w 2553936"/>
              <a:gd name="connsiteY0" fmla="*/ 0 h 3466760"/>
              <a:gd name="connsiteX1" fmla="*/ 2417990 w 2553936"/>
              <a:gd name="connsiteY1" fmla="*/ 0 h 3466760"/>
              <a:gd name="connsiteX2" fmla="*/ 2553936 w 2553936"/>
              <a:gd name="connsiteY2" fmla="*/ 135946 h 3466760"/>
              <a:gd name="connsiteX3" fmla="*/ 2553936 w 2553936"/>
              <a:gd name="connsiteY3" fmla="*/ 3330814 h 3466760"/>
              <a:gd name="connsiteX4" fmla="*/ 2417990 w 2553936"/>
              <a:gd name="connsiteY4" fmla="*/ 3466760 h 3466760"/>
              <a:gd name="connsiteX5" fmla="*/ 135946 w 2553936"/>
              <a:gd name="connsiteY5" fmla="*/ 3466760 h 3466760"/>
              <a:gd name="connsiteX6" fmla="*/ 0 w 2553936"/>
              <a:gd name="connsiteY6" fmla="*/ 3330814 h 3466760"/>
              <a:gd name="connsiteX7" fmla="*/ 0 w 2553936"/>
              <a:gd name="connsiteY7" fmla="*/ 135946 h 3466760"/>
              <a:gd name="connsiteX8" fmla="*/ 135946 w 2553936"/>
              <a:gd name="connsiteY8" fmla="*/ 0 h 346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936" h="3466759">
                <a:moveTo>
                  <a:pt x="135946" y="0"/>
                </a:moveTo>
                <a:lnTo>
                  <a:pt x="2417990" y="0"/>
                </a:lnTo>
                <a:cubicBezTo>
                  <a:pt x="2493071" y="0"/>
                  <a:pt x="2553936" y="60865"/>
                  <a:pt x="2553936" y="135946"/>
                </a:cubicBezTo>
                <a:lnTo>
                  <a:pt x="2553936" y="3330814"/>
                </a:lnTo>
                <a:cubicBezTo>
                  <a:pt x="2553936" y="3405895"/>
                  <a:pt x="2493071" y="3466760"/>
                  <a:pt x="2417990" y="3466760"/>
                </a:cubicBezTo>
                <a:lnTo>
                  <a:pt x="135946" y="3466760"/>
                </a:lnTo>
                <a:cubicBezTo>
                  <a:pt x="60865" y="3466760"/>
                  <a:pt x="0" y="3405895"/>
                  <a:pt x="0" y="3330814"/>
                </a:cubicBezTo>
                <a:lnTo>
                  <a:pt x="0" y="135946"/>
                </a:lnTo>
                <a:cubicBezTo>
                  <a:pt x="0" y="60865"/>
                  <a:pt x="60865" y="0"/>
                  <a:pt x="135946" y="0"/>
                </a:cubicBezTo>
                <a:close/>
              </a:path>
            </a:pathLst>
          </a:custGeom>
          <a:ln w="25400">
            <a:solidFill>
              <a:schemeClr val="bg1">
                <a:lumMod val="85000"/>
              </a:schemeClr>
            </a:solidFill>
          </a:ln>
        </p:spPr>
        <p:txBody>
          <a:bodyPr wrap="square">
            <a:noAutofit/>
          </a:bodyPr>
          <a:lstStyle/>
          <a:p>
            <a:endParaRPr lang="zh-CN" altLang="en-US"/>
          </a:p>
        </p:txBody>
      </p:sp>
      <p:sp>
        <p:nvSpPr>
          <p:cNvPr id="12" name="图片占位符 11"/>
          <p:cNvSpPr>
            <a:spLocks noGrp="1"/>
          </p:cNvSpPr>
          <p:nvPr>
            <p:ph type="pic" sz="quarter" idx="12"/>
          </p:nvPr>
        </p:nvSpPr>
        <p:spPr>
          <a:xfrm>
            <a:off x="8512066" y="2180369"/>
            <a:ext cx="2553936" cy="3466760"/>
          </a:xfrm>
          <a:custGeom>
            <a:avLst/>
            <a:gdLst>
              <a:gd name="connsiteX0" fmla="*/ 145012 w 2553936"/>
              <a:gd name="connsiteY0" fmla="*/ 0 h 3466760"/>
              <a:gd name="connsiteX1" fmla="*/ 2408924 w 2553936"/>
              <a:gd name="connsiteY1" fmla="*/ 0 h 3466760"/>
              <a:gd name="connsiteX2" fmla="*/ 2553936 w 2553936"/>
              <a:gd name="connsiteY2" fmla="*/ 145012 h 3466760"/>
              <a:gd name="connsiteX3" fmla="*/ 2553936 w 2553936"/>
              <a:gd name="connsiteY3" fmla="*/ 3321748 h 3466760"/>
              <a:gd name="connsiteX4" fmla="*/ 2408924 w 2553936"/>
              <a:gd name="connsiteY4" fmla="*/ 3466760 h 3466760"/>
              <a:gd name="connsiteX5" fmla="*/ 145012 w 2553936"/>
              <a:gd name="connsiteY5" fmla="*/ 3466760 h 3466760"/>
              <a:gd name="connsiteX6" fmla="*/ 0 w 2553936"/>
              <a:gd name="connsiteY6" fmla="*/ 3321748 h 3466760"/>
              <a:gd name="connsiteX7" fmla="*/ 0 w 2553936"/>
              <a:gd name="connsiteY7" fmla="*/ 145012 h 3466760"/>
              <a:gd name="connsiteX8" fmla="*/ 145012 w 2553936"/>
              <a:gd name="connsiteY8" fmla="*/ 0 h 346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936" h="3466759">
                <a:moveTo>
                  <a:pt x="145012" y="0"/>
                </a:moveTo>
                <a:lnTo>
                  <a:pt x="2408924" y="0"/>
                </a:lnTo>
                <a:cubicBezTo>
                  <a:pt x="2489012" y="0"/>
                  <a:pt x="2553936" y="64924"/>
                  <a:pt x="2553936" y="145012"/>
                </a:cubicBezTo>
                <a:lnTo>
                  <a:pt x="2553936" y="3321748"/>
                </a:lnTo>
                <a:cubicBezTo>
                  <a:pt x="2553936" y="3401836"/>
                  <a:pt x="2489012" y="3466760"/>
                  <a:pt x="2408924" y="3466760"/>
                </a:cubicBezTo>
                <a:lnTo>
                  <a:pt x="145012" y="3466760"/>
                </a:lnTo>
                <a:cubicBezTo>
                  <a:pt x="64924" y="3466760"/>
                  <a:pt x="0" y="3401836"/>
                  <a:pt x="0" y="3321748"/>
                </a:cubicBezTo>
                <a:lnTo>
                  <a:pt x="0" y="145012"/>
                </a:lnTo>
                <a:cubicBezTo>
                  <a:pt x="0" y="64924"/>
                  <a:pt x="64924" y="0"/>
                  <a:pt x="145012" y="0"/>
                </a:cubicBezTo>
                <a:close/>
              </a:path>
            </a:pathLst>
          </a:custGeom>
          <a:ln w="25400">
            <a:solidFill>
              <a:schemeClr val="bg1">
                <a:lumMod val="85000"/>
              </a:schemeClr>
            </a:solidFill>
          </a:ln>
        </p:spPr>
        <p:txBody>
          <a:bodyPr wrap="square">
            <a:noAutofit/>
          </a:bodyPr>
          <a:lstStyle/>
          <a:p>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ain_Slide">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ustom Layout 113">
    <p:spTree>
      <p:nvGrpSpPr>
        <p:cNvPr id="1" name=""/>
        <p:cNvGrpSpPr/>
        <p:nvPr/>
      </p:nvGrpSpPr>
      <p:grpSpPr>
        <a:xfrm>
          <a:off x="0" y="0"/>
          <a:ext cx="0" cy="0"/>
          <a:chOff x="0" y="0"/>
          <a:chExt cx="0" cy="0"/>
        </a:xfrm>
      </p:grpSpPr>
      <p:sp>
        <p:nvSpPr>
          <p:cNvPr id="81" name="图片占位符 80"/>
          <p:cNvSpPr>
            <a:spLocks noGrp="1"/>
          </p:cNvSpPr>
          <p:nvPr>
            <p:ph type="pic" sz="quarter" idx="10"/>
          </p:nvPr>
        </p:nvSpPr>
        <p:spPr>
          <a:xfrm>
            <a:off x="902179" y="2195440"/>
            <a:ext cx="2543215" cy="1480200"/>
          </a:xfrm>
          <a:custGeom>
            <a:avLst/>
            <a:gdLst>
              <a:gd name="connsiteX0" fmla="*/ 0 w 2543215"/>
              <a:gd name="connsiteY0" fmla="*/ 0 h 1480200"/>
              <a:gd name="connsiteX1" fmla="*/ 2543215 w 2543215"/>
              <a:gd name="connsiteY1" fmla="*/ 0 h 1480200"/>
              <a:gd name="connsiteX2" fmla="*/ 2543215 w 2543215"/>
              <a:gd name="connsiteY2" fmla="*/ 1480200 h 1480200"/>
              <a:gd name="connsiteX3" fmla="*/ 0 w 2543215"/>
              <a:gd name="connsiteY3" fmla="*/ 1480200 h 1480200"/>
            </a:gdLst>
            <a:ahLst/>
            <a:cxnLst>
              <a:cxn ang="0">
                <a:pos x="connsiteX0" y="connsiteY0"/>
              </a:cxn>
              <a:cxn ang="0">
                <a:pos x="connsiteX1" y="connsiteY1"/>
              </a:cxn>
              <a:cxn ang="0">
                <a:pos x="connsiteX2" y="connsiteY2"/>
              </a:cxn>
              <a:cxn ang="0">
                <a:pos x="connsiteX3" y="connsiteY3"/>
              </a:cxn>
            </a:cxnLst>
            <a:rect l="l" t="t" r="r" b="b"/>
            <a:pathLst>
              <a:path w="2543215" h="1480200">
                <a:moveTo>
                  <a:pt x="0" y="0"/>
                </a:moveTo>
                <a:lnTo>
                  <a:pt x="2543215" y="0"/>
                </a:lnTo>
                <a:lnTo>
                  <a:pt x="2543215" y="1480200"/>
                </a:lnTo>
                <a:lnTo>
                  <a:pt x="0" y="1480200"/>
                </a:lnTo>
                <a:close/>
              </a:path>
            </a:pathLst>
          </a:custGeom>
        </p:spPr>
        <p:txBody>
          <a:bodyPr wrap="square">
            <a:noAutofit/>
          </a:bodyPr>
          <a:lstStyle/>
          <a:p>
            <a:endParaRPr lang="zh-CN" altLang="en-US"/>
          </a:p>
        </p:txBody>
      </p:sp>
      <p:sp>
        <p:nvSpPr>
          <p:cNvPr id="82" name="图片占位符 81"/>
          <p:cNvSpPr>
            <a:spLocks noGrp="1"/>
          </p:cNvSpPr>
          <p:nvPr>
            <p:ph type="pic" sz="quarter" idx="11"/>
          </p:nvPr>
        </p:nvSpPr>
        <p:spPr>
          <a:xfrm>
            <a:off x="3526097" y="2198860"/>
            <a:ext cx="2543215" cy="1483543"/>
          </a:xfrm>
          <a:custGeom>
            <a:avLst/>
            <a:gdLst>
              <a:gd name="connsiteX0" fmla="*/ 0 w 2543215"/>
              <a:gd name="connsiteY0" fmla="*/ 0 h 1483543"/>
              <a:gd name="connsiteX1" fmla="*/ 2543215 w 2543215"/>
              <a:gd name="connsiteY1" fmla="*/ 0 h 1483543"/>
              <a:gd name="connsiteX2" fmla="*/ 2543215 w 2543215"/>
              <a:gd name="connsiteY2" fmla="*/ 1483543 h 1483543"/>
              <a:gd name="connsiteX3" fmla="*/ 0 w 2543215"/>
              <a:gd name="connsiteY3" fmla="*/ 1483543 h 1483543"/>
            </a:gdLst>
            <a:ahLst/>
            <a:cxnLst>
              <a:cxn ang="0">
                <a:pos x="connsiteX0" y="connsiteY0"/>
              </a:cxn>
              <a:cxn ang="0">
                <a:pos x="connsiteX1" y="connsiteY1"/>
              </a:cxn>
              <a:cxn ang="0">
                <a:pos x="connsiteX2" y="connsiteY2"/>
              </a:cxn>
              <a:cxn ang="0">
                <a:pos x="connsiteX3" y="connsiteY3"/>
              </a:cxn>
            </a:cxnLst>
            <a:rect l="l" t="t" r="r" b="b"/>
            <a:pathLst>
              <a:path w="2543215" h="1483543">
                <a:moveTo>
                  <a:pt x="0" y="0"/>
                </a:moveTo>
                <a:lnTo>
                  <a:pt x="2543215" y="0"/>
                </a:lnTo>
                <a:lnTo>
                  <a:pt x="2543215" y="1483543"/>
                </a:lnTo>
                <a:lnTo>
                  <a:pt x="0" y="1483543"/>
                </a:lnTo>
                <a:close/>
              </a:path>
            </a:pathLst>
          </a:custGeom>
        </p:spPr>
        <p:txBody>
          <a:bodyPr wrap="square">
            <a:noAutofit/>
          </a:bodyPr>
          <a:lstStyle/>
          <a:p>
            <a:endParaRPr lang="zh-CN" altLang="en-US"/>
          </a:p>
        </p:txBody>
      </p:sp>
      <p:sp>
        <p:nvSpPr>
          <p:cNvPr id="83" name="图片占位符 82"/>
          <p:cNvSpPr>
            <a:spLocks noGrp="1"/>
          </p:cNvSpPr>
          <p:nvPr>
            <p:ph type="pic" sz="quarter" idx="12"/>
          </p:nvPr>
        </p:nvSpPr>
        <p:spPr>
          <a:xfrm>
            <a:off x="6149244" y="2199209"/>
            <a:ext cx="2543215" cy="1480200"/>
          </a:xfrm>
          <a:custGeom>
            <a:avLst/>
            <a:gdLst>
              <a:gd name="connsiteX0" fmla="*/ 0 w 2543215"/>
              <a:gd name="connsiteY0" fmla="*/ 0 h 1480200"/>
              <a:gd name="connsiteX1" fmla="*/ 2543215 w 2543215"/>
              <a:gd name="connsiteY1" fmla="*/ 0 h 1480200"/>
              <a:gd name="connsiteX2" fmla="*/ 2543215 w 2543215"/>
              <a:gd name="connsiteY2" fmla="*/ 1480200 h 1480200"/>
              <a:gd name="connsiteX3" fmla="*/ 0 w 2543215"/>
              <a:gd name="connsiteY3" fmla="*/ 1480200 h 1480200"/>
            </a:gdLst>
            <a:ahLst/>
            <a:cxnLst>
              <a:cxn ang="0">
                <a:pos x="connsiteX0" y="connsiteY0"/>
              </a:cxn>
              <a:cxn ang="0">
                <a:pos x="connsiteX1" y="connsiteY1"/>
              </a:cxn>
              <a:cxn ang="0">
                <a:pos x="connsiteX2" y="connsiteY2"/>
              </a:cxn>
              <a:cxn ang="0">
                <a:pos x="connsiteX3" y="connsiteY3"/>
              </a:cxn>
            </a:cxnLst>
            <a:rect l="l" t="t" r="r" b="b"/>
            <a:pathLst>
              <a:path w="2543215" h="1480200">
                <a:moveTo>
                  <a:pt x="0" y="0"/>
                </a:moveTo>
                <a:lnTo>
                  <a:pt x="2543215" y="0"/>
                </a:lnTo>
                <a:lnTo>
                  <a:pt x="2543215" y="1480200"/>
                </a:lnTo>
                <a:lnTo>
                  <a:pt x="0" y="1480200"/>
                </a:lnTo>
                <a:close/>
              </a:path>
            </a:pathLst>
          </a:custGeom>
        </p:spPr>
        <p:txBody>
          <a:bodyPr wrap="square">
            <a:noAutofit/>
          </a:bodyPr>
          <a:lstStyle/>
          <a:p>
            <a:endParaRPr lang="zh-CN" altLang="en-US"/>
          </a:p>
        </p:txBody>
      </p:sp>
      <p:sp>
        <p:nvSpPr>
          <p:cNvPr id="84" name="图片占位符 83"/>
          <p:cNvSpPr>
            <a:spLocks noGrp="1"/>
          </p:cNvSpPr>
          <p:nvPr>
            <p:ph type="pic" sz="quarter" idx="13"/>
          </p:nvPr>
        </p:nvSpPr>
        <p:spPr>
          <a:xfrm>
            <a:off x="8774988" y="2195440"/>
            <a:ext cx="2542301" cy="1480200"/>
          </a:xfrm>
          <a:custGeom>
            <a:avLst/>
            <a:gdLst>
              <a:gd name="connsiteX0" fmla="*/ 0 w 2542301"/>
              <a:gd name="connsiteY0" fmla="*/ 0 h 1480200"/>
              <a:gd name="connsiteX1" fmla="*/ 2542301 w 2542301"/>
              <a:gd name="connsiteY1" fmla="*/ 0 h 1480200"/>
              <a:gd name="connsiteX2" fmla="*/ 2542301 w 2542301"/>
              <a:gd name="connsiteY2" fmla="*/ 1480200 h 1480200"/>
              <a:gd name="connsiteX3" fmla="*/ 0 w 2542301"/>
              <a:gd name="connsiteY3" fmla="*/ 1480200 h 1480200"/>
            </a:gdLst>
            <a:ahLst/>
            <a:cxnLst>
              <a:cxn ang="0">
                <a:pos x="connsiteX0" y="connsiteY0"/>
              </a:cxn>
              <a:cxn ang="0">
                <a:pos x="connsiteX1" y="connsiteY1"/>
              </a:cxn>
              <a:cxn ang="0">
                <a:pos x="connsiteX2" y="connsiteY2"/>
              </a:cxn>
              <a:cxn ang="0">
                <a:pos x="connsiteX3" y="connsiteY3"/>
              </a:cxn>
            </a:cxnLst>
            <a:rect l="l" t="t" r="r" b="b"/>
            <a:pathLst>
              <a:path w="2542301" h="1480200">
                <a:moveTo>
                  <a:pt x="0" y="0"/>
                </a:moveTo>
                <a:lnTo>
                  <a:pt x="2542301" y="0"/>
                </a:lnTo>
                <a:lnTo>
                  <a:pt x="2542301" y="1480200"/>
                </a:lnTo>
                <a:lnTo>
                  <a:pt x="0" y="148020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cstate="print">
            <a:extLst>
              <a:ext uri="{28A0092B-C50C-407E-A947-70E740481C1C}">
                <a14:useLocalDpi xmlns:a14="http://schemas.microsoft.com/office/drawing/2010/main" val="0"/>
              </a:ext>
            </a:extLst>
          </a:blip>
          <a:srcRect t="73122" r="43119"/>
          <a:stretch>
            <a:fillRect/>
          </a:stretch>
        </p:blipFill>
        <p:spPr>
          <a:xfrm rot="5400000" flipH="1">
            <a:off x="-661477" y="661479"/>
            <a:ext cx="3166270" cy="1843312"/>
          </a:xfrm>
          <a:prstGeom prst="rect">
            <a:avLst/>
          </a:prstGeom>
        </p:spPr>
      </p:pic>
      <p:pic>
        <p:nvPicPr>
          <p:cNvPr id="3" name="图片 2"/>
          <p:cNvPicPr>
            <a:picLocks noChangeAspect="1"/>
          </p:cNvPicPr>
          <p:nvPr userDrawn="1"/>
        </p:nvPicPr>
        <p:blipFill>
          <a:blip r:embed="rId13" cstate="print">
            <a:extLst>
              <a:ext uri="{28A0092B-C50C-407E-A947-70E740481C1C}">
                <a14:useLocalDpi xmlns:a14="http://schemas.microsoft.com/office/drawing/2010/main" val="0"/>
              </a:ext>
            </a:extLst>
          </a:blip>
          <a:srcRect t="73122" r="43119"/>
          <a:stretch>
            <a:fillRect/>
          </a:stretch>
        </p:blipFill>
        <p:spPr>
          <a:xfrm rot="16200000" flipH="1">
            <a:off x="9687209" y="4353208"/>
            <a:ext cx="3166270" cy="1843312"/>
          </a:xfrm>
          <a:prstGeom prst="rect">
            <a:avLst/>
          </a:prstGeom>
        </p:spPr>
      </p:pic>
      <p:sp>
        <p:nvSpPr>
          <p:cNvPr id="4" name="文本框 3"/>
          <p:cNvSpPr txBox="1"/>
          <p:nvPr userDrawn="1"/>
        </p:nvSpPr>
        <p:spPr>
          <a:xfrm>
            <a:off x="4318000" y="2971800"/>
            <a:ext cx="3556000" cy="182880"/>
          </a:xfrm>
          <a:prstGeom prst="rect">
            <a:avLst/>
          </a:prstGeom>
          <a:noFill/>
        </p:spPr>
        <p:txBody>
          <a:bodyPr wrap="square" rtlCol="0">
            <a:spAutoFit/>
          </a:bodyPr>
          <a:lstStyle/>
          <a:p>
            <a:r>
              <a:rPr lang="zh-CN" altLang="en-US" sz="300">
                <a:solidFill>
                  <a:schemeClr val="bg1">
                    <a:alpha val="0"/>
                  </a:schemeClr>
                </a:solidFill>
                <a:latin typeface="微软雅黑" panose="020B0503020204020204" pitchFamily="34" charset="-122"/>
                <a:ea typeface="微软雅黑" panose="020B0503020204020204" pitchFamily="34" charset="-122"/>
                <a:sym typeface="+mn-ea"/>
              </a:rPr>
              <a:t>感谢您下载平台上提供的PPT作品，为了您和以及原创作者的利益，请勿复制、传播、销售，否则将承担法律责任！将对作品进行维权，按照传播下载次数进行十倍的索取赔偿！</a:t>
            </a:r>
          </a:p>
          <a:p>
            <a:r>
              <a:rPr lang="zh-CN" altLang="en-US" sz="30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207770" y="1268730"/>
            <a:ext cx="9775825" cy="2834640"/>
          </a:xfrm>
          <a:prstGeom prst="rect">
            <a:avLst/>
          </a:prstGeom>
          <a:noFill/>
        </p:spPr>
        <p:txBody>
          <a:bodyPr wrap="square" rtlCol="0">
            <a:spAutoFit/>
            <a:scene3d>
              <a:camera prst="orthographicFront"/>
              <a:lightRig rig="threePt" dir="t"/>
            </a:scene3d>
            <a:sp3d contourW="12700"/>
          </a:bodyPr>
          <a:lstStyle/>
          <a:p>
            <a:pPr marL="0" marR="0" lvl="0" indent="0" algn="ctr" defTabSz="914400" rtl="0" fontAlgn="auto">
              <a:lnSpc>
                <a:spcPct val="150000"/>
              </a:lnSpc>
              <a:spcBef>
                <a:spcPct val="0"/>
              </a:spcBef>
              <a:spcAft>
                <a:spcPct val="0"/>
              </a:spcAft>
              <a:buClrTx/>
              <a:buSzTx/>
              <a:buFontTx/>
              <a:buNone/>
              <a:defRPr/>
            </a:pPr>
            <a:r>
              <a:rPr kumimoji="0" lang="en-US" altLang="zh-CN" sz="60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在民族复兴的历史丰碑上</a:t>
            </a:r>
          </a:p>
          <a:p>
            <a:pPr marL="0" marR="0" lvl="0" indent="0" algn="ctr" defTabSz="914400" rtl="0" fontAlgn="auto">
              <a:lnSpc>
                <a:spcPct val="150000"/>
              </a:lnSpc>
              <a:spcBef>
                <a:spcPct val="0"/>
              </a:spcBef>
              <a:spcAft>
                <a:spcPct val="0"/>
              </a:spcAft>
              <a:buClrTx/>
              <a:buSzTx/>
              <a:buFontTx/>
              <a:buNone/>
              <a:defRPr/>
            </a:pPr>
            <a:r>
              <a:rPr kumimoji="0" lang="en-US" altLang="zh-CN" sz="60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——2020中国抗疫记</a:t>
            </a:r>
          </a:p>
        </p:txBody>
      </p:sp>
      <p:sp>
        <p:nvSpPr>
          <p:cNvPr id="2" name="文本框 1"/>
          <p:cNvSpPr txBox="1"/>
          <p:nvPr/>
        </p:nvSpPr>
        <p:spPr>
          <a:xfrm>
            <a:off x="-6350" y="-3175"/>
            <a:ext cx="7026910" cy="518160"/>
          </a:xfrm>
          <a:prstGeom prst="rect">
            <a:avLst/>
          </a:prstGeom>
          <a:noFill/>
        </p:spPr>
        <p:txBody>
          <a:bodyPr wrap="square" rtlCol="0">
            <a:spAutoFit/>
          </a:bodyPr>
          <a:lstStyle/>
          <a:p>
            <a:pPr algn="l"/>
            <a:r>
              <a:rPr lang="zh-CN" altLang="en-US" sz="2800" b="1" smtClean="0">
                <a:solidFill>
                  <a:schemeClr val="bg1"/>
                </a:solidFill>
                <a:latin typeface="微软雅黑" panose="020B0503020204020204" pitchFamily="34" charset="-122"/>
                <a:ea typeface="微软雅黑" panose="020B0503020204020204" pitchFamily="34" charset="-122"/>
              </a:rPr>
              <a:t>统编新版高中语文选择性必修上册第一单元</a:t>
            </a:r>
          </a:p>
        </p:txBody>
      </p:sp>
      <p:pic>
        <p:nvPicPr>
          <p:cNvPr id="6" name="New picture"/>
          <p:cNvPicPr/>
          <p:nvPr/>
        </p:nvPicPr>
        <p:blipFill>
          <a:blip r:embed="rId4"/>
          <a:stretch>
            <a:fillRect/>
          </a:stretch>
        </p:blipFill>
        <p:spPr>
          <a:xfrm>
            <a:off x="10833100" y="12103100"/>
            <a:ext cx="355600" cy="2667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67780" y="798195"/>
            <a:ext cx="5266055" cy="5212080"/>
          </a:xfrm>
          <a:prstGeom prst="rect">
            <a:avLst/>
          </a:prstGeom>
          <a:noFill/>
          <a:ln w="12700" cmpd="sng">
            <a:solidFill>
              <a:srgbClr val="C00000"/>
            </a:solidFill>
            <a:prstDash val="solid"/>
          </a:ln>
        </p:spPr>
        <p:txBody>
          <a:bodyPr wrap="square">
            <a:spAutoFit/>
          </a:bodyPr>
          <a:lstStyle/>
          <a:p>
            <a:pPr indent="0" fontAlgn="auto">
              <a:lnSpc>
                <a:spcPct val="150000"/>
              </a:lnSpc>
            </a:pPr>
            <a:r>
              <a:rPr lang="zh-CN" sz="2800" b="1">
                <a:solidFill>
                  <a:srgbClr val="FF0000"/>
                </a:solidFill>
                <a:latin typeface="黑体" panose="02010609060101010101" charset="-122"/>
                <a:ea typeface="黑体" panose="02010609060101010101" charset="-122"/>
                <a:cs typeface="黑体" panose="02010609060101010101" charset="-122"/>
              </a:rPr>
              <a:t>活动引领：“感人心者，莫先乎情，莫始乎言”，这篇通讯中采用了大量富有诗意、饱含深情的语句表达观点和情感，具有一种荡气回肠、打动人心的力量。文中哪些语句打动了你？请你把这些语句诵读出来，并谈谈你从中读出了哪些感情。</a:t>
            </a:r>
          </a:p>
        </p:txBody>
      </p:sp>
      <p:pic>
        <p:nvPicPr>
          <p:cNvPr id="2" name="图片 1"/>
          <p:cNvPicPr>
            <a:picLocks noChangeAspect="1"/>
          </p:cNvPicPr>
          <p:nvPr/>
        </p:nvPicPr>
        <p:blipFill>
          <a:blip r:embed="rId3"/>
          <a:stretch>
            <a:fillRect/>
          </a:stretch>
        </p:blipFill>
        <p:spPr>
          <a:xfrm>
            <a:off x="638175" y="0"/>
            <a:ext cx="5234940" cy="68580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681355" y="889000"/>
            <a:ext cx="10993120" cy="2651760"/>
          </a:xfrm>
          <a:prstGeom prst="rect">
            <a:avLst/>
          </a:prstGeom>
          <a:noFill/>
          <a:ln w="9525">
            <a:solidFill>
              <a:srgbClr val="00B050"/>
            </a:solidFill>
          </a:ln>
        </p:spPr>
        <p:txBody>
          <a:bodyPr wrap="square">
            <a:spAutoFit/>
          </a:bodyPr>
          <a:lstStyle/>
          <a:p>
            <a:pPr indent="0" fontAlgn="auto"/>
            <a:r>
              <a:rPr lang="zh-CN" sz="2400" b="1">
                <a:latin typeface="华文行楷" panose="02010800040101010101" charset="-122"/>
                <a:ea typeface="华文行楷" panose="02010800040101010101" charset="-122"/>
                <a:cs typeface="华文行楷" panose="02010800040101010101" charset="-122"/>
                <a:sym typeface="+mn-ea"/>
              </a:rPr>
              <a:t>每一个生命奇迹，都源于永不放弃的努力。所有的“重生”，都在诠释一个理念：生命至上、人民至上。</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抗疫期间，病房里最常见的场景，就是医者握着患者的手加油鼓劲。每一次握手，都在传递力量；每一句话语，都是郑重的承诺：“你若性命相托，我必全力拼搏。”</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不管是108岁的老人，还是出生仅30个小时的婴儿，医务工作者绝不放弃每一个生命，哪怕只有万分之一的希望，也会倾尽百分之百的努力……</a:t>
            </a:r>
          </a:p>
        </p:txBody>
      </p:sp>
      <p:sp>
        <p:nvSpPr>
          <p:cNvPr id="4" name="文本框 3"/>
          <p:cNvSpPr txBox="1"/>
          <p:nvPr/>
        </p:nvSpPr>
        <p:spPr>
          <a:xfrm>
            <a:off x="2531745" y="124460"/>
            <a:ext cx="6316980" cy="579120"/>
          </a:xfrm>
          <a:prstGeom prst="rect">
            <a:avLst/>
          </a:prstGeom>
          <a:noFill/>
          <a:ln w="9525">
            <a:noFill/>
          </a:ln>
        </p:spPr>
        <p:txBody>
          <a:bodyPr wrap="square">
            <a:spAutoFit/>
          </a:bodyPr>
          <a:lstStyle/>
          <a:p>
            <a:pPr indent="0" algn="ctr" fontAlgn="auto"/>
            <a:r>
              <a:rPr lang="zh-CN" sz="3200" b="1">
                <a:solidFill>
                  <a:schemeClr val="accent1"/>
                </a:solidFill>
                <a:latin typeface="微软雅黑" panose="020B0503020204020204" pitchFamily="34" charset="-122"/>
                <a:ea typeface="微软雅黑" panose="020B0503020204020204" pitchFamily="34" charset="-122"/>
                <a:sym typeface="+mn-ea"/>
              </a:rPr>
              <a:t>表现出对生命至上的价值追求</a:t>
            </a:r>
          </a:p>
        </p:txBody>
      </p:sp>
      <p:sp>
        <p:nvSpPr>
          <p:cNvPr id="5" name="文本框 4"/>
          <p:cNvSpPr txBox="1"/>
          <p:nvPr/>
        </p:nvSpPr>
        <p:spPr>
          <a:xfrm>
            <a:off x="681355" y="3746500"/>
            <a:ext cx="10993120" cy="2834640"/>
          </a:xfrm>
          <a:prstGeom prst="rect">
            <a:avLst/>
          </a:prstGeom>
          <a:noFill/>
          <a:ln w="952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sym typeface="+mn-ea"/>
              </a:rPr>
              <a:t>从这些语段中我们可以读出一个国家对生命的态度：生命至上、人民至上，这是最有说服力的文明标尺。在抗疫斗争中，党和政府始终把人民生命安全和身体健康摆在第一位，全力以赴投入疫病救治。“哪怕只有万分之一的希望，也会倾尽百分之百的努力”，这种“救民于水火”的责任与担当，这份“不抛弃，不放弃”的大爱，怎不令人动容呢？</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671195" y="746125"/>
            <a:ext cx="10993120" cy="3017520"/>
          </a:xfrm>
          <a:prstGeom prst="rect">
            <a:avLst/>
          </a:prstGeom>
          <a:noFill/>
          <a:ln w="9525">
            <a:solidFill>
              <a:srgbClr val="00B050"/>
            </a:solidFill>
          </a:ln>
        </p:spPr>
        <p:txBody>
          <a:bodyPr wrap="square">
            <a:spAutoFit/>
          </a:bodyPr>
          <a:lstStyle/>
          <a:p>
            <a:pPr indent="0" fontAlgn="auto"/>
            <a:r>
              <a:rPr lang="zh-CN" sz="2400" b="1">
                <a:latin typeface="华文行楷" panose="02010800040101010101" charset="-122"/>
                <a:ea typeface="华文行楷" panose="02010800040101010101" charset="-122"/>
                <a:cs typeface="华文行楷" panose="02010800040101010101" charset="-122"/>
                <a:sym typeface="+mn-ea"/>
              </a:rPr>
              <a:t>从加强病毒溯源、传播力、传播机理等研究，到跟踪病毒变异情况及时完善防控策略和措施；从多学科力量联手进行药品和疫苗研发，到坚持分类施策、因地制宜；从“健康码”“云办公”等助力防疫，到落实分区分级精准复工复产……实践证明，只有坚持科学防治，才能看清病毒的“样子”、找到对症的“方子”、走对防控的“路子”。</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爱因斯坦曾说：“科学的不朽荣誉，在于它通过对人类心灵的作用，克服了人们在自己面前和在自然界面前的不安全感。”当相信科学、依靠科学、使用科学蔚然成风，我们应对风浪侵袭就有了理性的“压舱石”。</a:t>
            </a:r>
          </a:p>
        </p:txBody>
      </p:sp>
      <p:sp>
        <p:nvSpPr>
          <p:cNvPr id="4" name="文本框 3"/>
          <p:cNvSpPr txBox="1"/>
          <p:nvPr/>
        </p:nvSpPr>
        <p:spPr>
          <a:xfrm>
            <a:off x="3246120" y="82550"/>
            <a:ext cx="5680710" cy="579120"/>
          </a:xfrm>
          <a:prstGeom prst="rect">
            <a:avLst/>
          </a:prstGeom>
          <a:noFill/>
          <a:ln w="9525">
            <a:noFill/>
          </a:ln>
        </p:spPr>
        <p:txBody>
          <a:bodyPr wrap="square">
            <a:spAutoFit/>
          </a:bodyPr>
          <a:lstStyle/>
          <a:p>
            <a:pPr indent="0" algn="ctr" fontAlgn="auto"/>
            <a:r>
              <a:rPr lang="zh-CN" sz="3200" b="1">
                <a:solidFill>
                  <a:schemeClr val="accent1"/>
                </a:solidFill>
                <a:latin typeface="微软雅黑" panose="020B0503020204020204" pitchFamily="34" charset="-122"/>
                <a:ea typeface="微软雅黑" panose="020B0503020204020204" pitchFamily="34" charset="-122"/>
                <a:sym typeface="+mn-ea"/>
              </a:rPr>
              <a:t>彰显了科学抗疫的理性思考</a:t>
            </a:r>
          </a:p>
        </p:txBody>
      </p:sp>
      <p:sp>
        <p:nvSpPr>
          <p:cNvPr id="5" name="文本框 4"/>
          <p:cNvSpPr txBox="1"/>
          <p:nvPr/>
        </p:nvSpPr>
        <p:spPr>
          <a:xfrm>
            <a:off x="671195" y="4032884"/>
            <a:ext cx="10993120" cy="2286000"/>
          </a:xfrm>
          <a:prstGeom prst="rect">
            <a:avLst/>
          </a:prstGeom>
          <a:noFill/>
          <a:ln w="952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sym typeface="+mn-ea"/>
              </a:rPr>
              <a:t>这两段话运用排比、引用、比喻等手法，回顾中国抗击疫情实践的发展过程，指出始终坚持“科学防治”的理念，分析面对充满未知数的新型冠状病毒，面对布满艰难险阻的战“疫”，向科学要答案、要方法，是我们克难攻坚的重要一招。彰显了科学抗疫的理性思考，揭示了“科学防治”是中国抗疫取得胜利的关键。</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670560" y="887730"/>
            <a:ext cx="10993120" cy="2651760"/>
          </a:xfrm>
          <a:prstGeom prst="rect">
            <a:avLst/>
          </a:prstGeom>
          <a:noFill/>
          <a:ln w="9525">
            <a:solidFill>
              <a:srgbClr val="00B050"/>
            </a:solidFill>
          </a:ln>
        </p:spPr>
        <p:txBody>
          <a:bodyPr wrap="square">
            <a:spAutoFit/>
          </a:bodyPr>
          <a:lstStyle/>
          <a:p>
            <a:pPr indent="0" fontAlgn="auto"/>
            <a:r>
              <a:rPr lang="zh-CN" sz="2400" b="1">
                <a:latin typeface="华文行楷" panose="02010800040101010101" charset="-122"/>
                <a:ea typeface="华文行楷" panose="02010800040101010101" charset="-122"/>
                <a:cs typeface="华文行楷" panose="02010800040101010101" charset="-122"/>
                <a:sym typeface="+mn-ea"/>
              </a:rPr>
              <a:t>灾难，是观照一个民族灵魂的镜子。抗疫期间，有句话刷屏了：“劲头上来了，很多东西都能解决。”这股劲，就是中国人的精气神，就是永恒不灭的民族魂。</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p>
        </p:txBody>
      </p:sp>
      <p:sp>
        <p:nvSpPr>
          <p:cNvPr id="4" name="文本框 3"/>
          <p:cNvSpPr txBox="1"/>
          <p:nvPr/>
        </p:nvSpPr>
        <p:spPr>
          <a:xfrm>
            <a:off x="2036445" y="150495"/>
            <a:ext cx="8119110" cy="579120"/>
          </a:xfrm>
          <a:prstGeom prst="rect">
            <a:avLst/>
          </a:prstGeom>
          <a:noFill/>
          <a:ln w="9525">
            <a:noFill/>
          </a:ln>
        </p:spPr>
        <p:txBody>
          <a:bodyPr wrap="square">
            <a:spAutoFit/>
          </a:bodyPr>
          <a:lstStyle/>
          <a:p>
            <a:pPr indent="0" algn="ctr" fontAlgn="auto"/>
            <a:r>
              <a:rPr lang="zh-CN" sz="3200" b="1">
                <a:solidFill>
                  <a:schemeClr val="accent1"/>
                </a:solidFill>
                <a:latin typeface="微软雅黑" panose="020B0503020204020204" pitchFamily="34" charset="-122"/>
                <a:ea typeface="微软雅黑" panose="020B0503020204020204" pitchFamily="34" charset="-122"/>
                <a:sym typeface="+mn-ea"/>
              </a:rPr>
              <a:t>赞美了中华优秀传统文化和中华民族精神</a:t>
            </a:r>
          </a:p>
        </p:txBody>
      </p:sp>
      <p:sp>
        <p:nvSpPr>
          <p:cNvPr id="5" name="文本框 4"/>
          <p:cNvSpPr txBox="1"/>
          <p:nvPr/>
        </p:nvSpPr>
        <p:spPr>
          <a:xfrm>
            <a:off x="670560" y="4002404"/>
            <a:ext cx="10993120" cy="2286000"/>
          </a:xfrm>
          <a:prstGeom prst="rect">
            <a:avLst/>
          </a:prstGeom>
          <a:noFill/>
          <a:ln w="952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sym typeface="+mn-ea"/>
              </a:rPr>
              <a:t>通过抗疫时期的一幕幕感人场景，展现了新时代中国人民的精神品格，及中华优秀传统文化的渗透作用。这笔弥足珍贵的精神财富，永远是中华民族披荆斩棘、奋勇向前的力量之源。从中读出了对中华优秀传统文化自豪热爱和中华民族精神的热情礼赞的情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425450" y="1090930"/>
            <a:ext cx="11343005" cy="2651760"/>
          </a:xfrm>
          <a:prstGeom prst="rect">
            <a:avLst/>
          </a:prstGeom>
          <a:noFill/>
          <a:ln w="9525">
            <a:solidFill>
              <a:srgbClr val="00B050"/>
            </a:solidFill>
          </a:ln>
        </p:spPr>
        <p:txBody>
          <a:bodyPr wrap="square">
            <a:spAutoFit/>
          </a:bodyPr>
          <a:lstStyle/>
          <a:p>
            <a:pPr indent="0" fontAlgn="auto"/>
            <a:r>
              <a:rPr lang="zh-CN" sz="2400" b="1">
                <a:latin typeface="华文行楷" panose="02010800040101010101" charset="-122"/>
                <a:ea typeface="华文行楷" panose="02010800040101010101" charset="-122"/>
                <a:cs typeface="华文行楷" panose="02010800040101010101" charset="-122"/>
                <a:sym typeface="+mn-ea"/>
              </a:rPr>
              <a:t>在二十国集团领导人应对新冠肺炎特别峰会上，习近平主席发出携手抗疫、共克时艰的中国声音，引发国际社会广泛共鸣。全球抗疫，命运与共，团结合作是最强的“免疫力”。</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一批批中国专家与东盟、欧洲、非洲同行连线交流，多语种的中国诊疗和防控方案及时分享给世界各国；联合国向最不发达国家开通运送医疗物资的“团结航班”；多国合作开展疫苗研发……正如联合国秘书长古特雷斯所说：“我们是团结在一起的全球公民，我们是联合在一起的国家。”</a:t>
            </a:r>
          </a:p>
        </p:txBody>
      </p:sp>
      <p:sp>
        <p:nvSpPr>
          <p:cNvPr id="4" name="文本框 3"/>
          <p:cNvSpPr txBox="1"/>
          <p:nvPr/>
        </p:nvSpPr>
        <p:spPr>
          <a:xfrm>
            <a:off x="824230" y="394970"/>
            <a:ext cx="10523855" cy="579120"/>
          </a:xfrm>
          <a:prstGeom prst="rect">
            <a:avLst/>
          </a:prstGeom>
          <a:noFill/>
          <a:ln w="9525">
            <a:noFill/>
          </a:ln>
        </p:spPr>
        <p:txBody>
          <a:bodyPr wrap="square">
            <a:spAutoFit/>
          </a:bodyPr>
          <a:lstStyle/>
          <a:p>
            <a:pPr indent="0" algn="ctr" fontAlgn="auto"/>
            <a:r>
              <a:rPr lang="zh-CN" sz="3200" b="1">
                <a:solidFill>
                  <a:schemeClr val="accent1"/>
                </a:solidFill>
                <a:latin typeface="微软雅黑" panose="020B0503020204020204" pitchFamily="34" charset="-122"/>
                <a:ea typeface="微软雅黑" panose="020B0503020204020204" pitchFamily="34" charset="-122"/>
                <a:sym typeface="+mn-ea"/>
              </a:rPr>
              <a:t>表现出推动构建人类命运共同体的真诚愿望和博大胸怀</a:t>
            </a:r>
          </a:p>
        </p:txBody>
      </p:sp>
      <p:sp>
        <p:nvSpPr>
          <p:cNvPr id="5" name="文本框 4"/>
          <p:cNvSpPr txBox="1"/>
          <p:nvPr/>
        </p:nvSpPr>
        <p:spPr>
          <a:xfrm>
            <a:off x="425450" y="3879850"/>
            <a:ext cx="11344275" cy="2743200"/>
          </a:xfrm>
          <a:prstGeom prst="rect">
            <a:avLst/>
          </a:prstGeom>
          <a:noFill/>
          <a:ln w="9525">
            <a:solidFill>
              <a:srgbClr val="00B050"/>
            </a:solidFill>
          </a:ln>
        </p:spPr>
        <p:txBody>
          <a:bodyPr wrap="square">
            <a:spAutoFit/>
          </a:bodyPr>
          <a:lstStyle/>
          <a:p>
            <a:pPr indent="0" fontAlgn="auto">
              <a:lnSpc>
                <a:spcPts val="3480"/>
              </a:lnSpc>
            </a:pPr>
            <a:r>
              <a:rPr lang="zh-CN" sz="2400" b="1">
                <a:latin typeface="黑体" panose="02010609060101010101" charset="-122"/>
                <a:ea typeface="黑体" panose="02010609060101010101" charset="-122"/>
                <a:sym typeface="+mn-ea"/>
              </a:rPr>
              <a:t>在二十国集团领导人的特别峰会上，我们习主席提出的观点“携手抗疫、共克时艰”正是践行“构建人类命运共同体”的理念，引发了国际社会的广泛共鸣。“一批批中国专家与东盟、欧洲、非洲同行连线交流，多语种的中国诊疗和防控方案及时分享给世界各国”，中国在疫情最严重时得到了许多帮助，同时也有一些别有用心的政客将武汉疫情标签化、政治化、污名化，但中国在疫情稍微稳定时就将中国诊疗和防控方案及时分享给世界各国，这正是中华民族博大胸怀的体现。</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599440" y="802005"/>
            <a:ext cx="10993120" cy="4480560"/>
          </a:xfrm>
          <a:prstGeom prst="rect">
            <a:avLst/>
          </a:prstGeom>
          <a:noFill/>
          <a:ln w="9525">
            <a:solidFill>
              <a:srgbClr val="00B050"/>
            </a:solidFill>
          </a:ln>
        </p:spPr>
        <p:txBody>
          <a:bodyPr wrap="square">
            <a:spAutoFit/>
          </a:bodyPr>
          <a:lstStyle/>
          <a:p>
            <a:pPr indent="0" fontAlgn="auto"/>
            <a:r>
              <a:rPr lang="zh-CN" sz="2400" b="1">
                <a:latin typeface="华文行楷" panose="02010800040101010101" charset="-122"/>
                <a:ea typeface="华文行楷" panose="02010800040101010101" charset="-122"/>
                <a:cs typeface="华文行楷" panose="02010800040101010101" charset="-122"/>
                <a:sym typeface="+mn-ea"/>
              </a:rPr>
              <a:t>抗疫时期的一幕幕感人场景，积淀着中华优秀传统文化的厚重底色，诠释着社会主义核心价值观，展现了新时代中国人民的精神品格。</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——自强不息、百折不挠。不向困难低头，不为挫折气馁，特别能忍耐、特别能吃苦、特别能战斗，越是艰险越向前。</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——万众一心、众志成城。艰难困苦，相濡以沫。全国人民心手相牵，亿万颗心同频共振，中国力量如钢似铁、坚不可摧。</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——顾全大局、甘于奉献。自觉把国家利益、集体利益放在首位，人人担当负责，个个尽心尽力，舍小家顾大家，汇小我成大我。</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——一方有难、八方支援。胸怀仁爱之心，践行互助之义，济人之困，解人之忧，抱团取暖踏坎坷，守望相助渡难关。</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——命运与共、天下一家。为世界安危担当，为人类健康尽责，为团结合作聚力，同舟共济，共克时艰，携手共筑人类命运共同体。</a:t>
            </a:r>
          </a:p>
        </p:txBody>
      </p:sp>
      <p:sp>
        <p:nvSpPr>
          <p:cNvPr id="4" name="文本框 3"/>
          <p:cNvSpPr txBox="1"/>
          <p:nvPr/>
        </p:nvSpPr>
        <p:spPr>
          <a:xfrm>
            <a:off x="2036445" y="140335"/>
            <a:ext cx="8119110" cy="579120"/>
          </a:xfrm>
          <a:prstGeom prst="rect">
            <a:avLst/>
          </a:prstGeom>
          <a:noFill/>
          <a:ln w="9525">
            <a:noFill/>
          </a:ln>
        </p:spPr>
        <p:txBody>
          <a:bodyPr wrap="square">
            <a:spAutoFit/>
          </a:bodyPr>
          <a:lstStyle/>
          <a:p>
            <a:pPr indent="0" algn="ctr" fontAlgn="auto"/>
            <a:r>
              <a:rPr lang="zh-CN" sz="3200" b="1">
                <a:solidFill>
                  <a:schemeClr val="accent1"/>
                </a:solidFill>
                <a:latin typeface="微软雅黑" panose="020B0503020204020204" pitchFamily="34" charset="-122"/>
                <a:ea typeface="微软雅黑" panose="020B0503020204020204" pitchFamily="34" charset="-122"/>
                <a:sym typeface="+mn-ea"/>
              </a:rPr>
              <a:t>歌颂了新时代中国人民的高尚品格</a:t>
            </a:r>
          </a:p>
        </p:txBody>
      </p:sp>
      <p:sp>
        <p:nvSpPr>
          <p:cNvPr id="5" name="文本框 4"/>
          <p:cNvSpPr txBox="1"/>
          <p:nvPr/>
        </p:nvSpPr>
        <p:spPr>
          <a:xfrm>
            <a:off x="599440" y="5473700"/>
            <a:ext cx="10993120" cy="1188720"/>
          </a:xfrm>
          <a:prstGeom prst="rect">
            <a:avLst/>
          </a:prstGeom>
          <a:noFill/>
          <a:ln w="952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sym typeface="+mn-ea"/>
              </a:rPr>
              <a:t>这些段落直截了当地指明了经历了疫情洗礼的中华民族的核心价值观，新时代中国人民的精神品格。</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1287780" y="1077595"/>
            <a:ext cx="9474200" cy="3017520"/>
          </a:xfrm>
          <a:prstGeom prst="rect">
            <a:avLst/>
          </a:prstGeom>
          <a:noFill/>
          <a:ln w="9525">
            <a:solidFill>
              <a:srgbClr val="00B050"/>
            </a:solidFill>
          </a:ln>
        </p:spPr>
        <p:txBody>
          <a:bodyPr wrap="square">
            <a:spAutoFit/>
          </a:bodyPr>
          <a:lstStyle/>
          <a:p>
            <a:pPr indent="0" fontAlgn="auto"/>
            <a:r>
              <a:rPr lang="zh-CN" sz="2400" b="1">
                <a:latin typeface="华文行楷" panose="02010800040101010101" charset="-122"/>
                <a:ea typeface="华文行楷" panose="02010800040101010101" charset="-122"/>
                <a:cs typeface="华文行楷" panose="02010800040101010101" charset="-122"/>
                <a:sym typeface="+mn-ea"/>
              </a:rPr>
              <a:t>抗疫，是对国家治理体系和治理能力的一次大考，也是对全党全社会的一次大考。习近平总书记谆谆告诫：“我们一定要总结经验、吸取教训。”</a:t>
            </a:r>
          </a:p>
          <a:p>
            <a:pPr indent="0" fontAlgn="auto"/>
            <a:r>
              <a:rPr lang="zh-CN" sz="2400" b="1">
                <a:latin typeface="华文行楷" panose="02010800040101010101" charset="-122"/>
                <a:ea typeface="华文行楷" panose="02010800040101010101" charset="-122"/>
                <a:cs typeface="华文行楷" panose="02010800040101010101" charset="-122"/>
                <a:sym typeface="+mn-ea"/>
              </a:rPr>
              <a:t>疫情好比一面放大镜，让优势和长处更加凸显，也让我们把短板与不足看得更加清晰。抗疫斗争，暴露出我国在重大疫情防控体制机制、公共卫生体系等方面存在一些短板，反映出一些领导干部的治理能力和专业能力跟不上，折射出形式主义、官僚主义的危害，警示我们养成文明健康的卫生习惯是何其重要……</a:t>
            </a:r>
          </a:p>
        </p:txBody>
      </p:sp>
      <p:sp>
        <p:nvSpPr>
          <p:cNvPr id="4" name="文本框 3"/>
          <p:cNvSpPr txBox="1"/>
          <p:nvPr/>
        </p:nvSpPr>
        <p:spPr>
          <a:xfrm>
            <a:off x="1535430" y="278130"/>
            <a:ext cx="9121140" cy="579120"/>
          </a:xfrm>
          <a:prstGeom prst="rect">
            <a:avLst/>
          </a:prstGeom>
          <a:noFill/>
          <a:ln w="9525">
            <a:noFill/>
          </a:ln>
        </p:spPr>
        <p:txBody>
          <a:bodyPr wrap="square">
            <a:spAutoFit/>
          </a:bodyPr>
          <a:lstStyle/>
          <a:p>
            <a:pPr indent="0" algn="ctr" fontAlgn="auto"/>
            <a:r>
              <a:rPr lang="zh-CN" sz="3200" b="1">
                <a:solidFill>
                  <a:schemeClr val="accent1"/>
                </a:solidFill>
                <a:latin typeface="微软雅黑" panose="020B0503020204020204" pitchFamily="34" charset="-122"/>
                <a:ea typeface="微软雅黑" panose="020B0503020204020204" pitchFamily="34" charset="-122"/>
                <a:sym typeface="+mn-ea"/>
              </a:rPr>
              <a:t>表达了对推进社会治理体系变革的深入思考</a:t>
            </a:r>
          </a:p>
        </p:txBody>
      </p:sp>
      <p:sp>
        <p:nvSpPr>
          <p:cNvPr id="5" name="文本框 4"/>
          <p:cNvSpPr txBox="1"/>
          <p:nvPr/>
        </p:nvSpPr>
        <p:spPr>
          <a:xfrm>
            <a:off x="1287780" y="4339590"/>
            <a:ext cx="9473565" cy="1737360"/>
          </a:xfrm>
          <a:prstGeom prst="rect">
            <a:avLst/>
          </a:prstGeom>
          <a:noFill/>
          <a:ln w="952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sym typeface="+mn-ea"/>
              </a:rPr>
              <a:t>将疫情比作是“大考”，通过这样的大考，我们看到了我们国家的制度优势，我们人民的时代精神，但同时也暴露出很多问题。疫情警示我们，增强忧患意识，破除沉疴积弊。面对灾难我们应该反思和改变。</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2385" y="19685"/>
            <a:ext cx="10264140" cy="6851650"/>
          </a:xfrm>
          <a:prstGeom prst="rect">
            <a:avLst/>
          </a:prstGeom>
        </p:spPr>
      </p:pic>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5" name="文本框 4"/>
          <p:cNvSpPr txBox="1"/>
          <p:nvPr/>
        </p:nvSpPr>
        <p:spPr>
          <a:xfrm>
            <a:off x="4531360" y="491490"/>
            <a:ext cx="7352665" cy="5852160"/>
          </a:xfrm>
          <a:prstGeom prst="rect">
            <a:avLst/>
          </a:prstGeom>
          <a:noFill/>
          <a:ln w="9525">
            <a:solidFill>
              <a:srgbClr val="00B050"/>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sym typeface="+mn-ea"/>
              </a:rPr>
              <a:t>文章全面、客观、立体地报道了党中央领导全国人民抗击新冠肺炎疫情，取得重大战略成果这一事件，揭示了中国抗疫取得巨大成就的根本原因。既表现出生命至上的价值追求，又彰显了科学抗疫的理性思考；既有对中华优秀传统文化和中华民族精神的热情礼赞，又有推动构建人类命运共同体的真诚愿望和博大胸怀；既有对新时代中国人民高尚品格的歌颂，又有对推进社会治理体系变革的深入思考。</a:t>
            </a:r>
          </a:p>
        </p:txBody>
      </p:sp>
      <p:pic>
        <p:nvPicPr>
          <p:cNvPr id="3" name="图片 2"/>
          <p:cNvPicPr>
            <a:picLocks noChangeAspect="1"/>
          </p:cNvPicPr>
          <p:nvPr/>
        </p:nvPicPr>
        <p:blipFill>
          <a:blip r:embed="rId4"/>
          <a:stretch>
            <a:fillRect/>
          </a:stretch>
        </p:blipFill>
        <p:spPr>
          <a:xfrm>
            <a:off x="32385" y="2386330"/>
            <a:ext cx="4032885" cy="448500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83099" y="2726598"/>
            <a:ext cx="889000" cy="889000"/>
            <a:chOff x="10275888" y="1968952"/>
            <a:chExt cx="889000" cy="889000"/>
          </a:xfrm>
        </p:grpSpPr>
        <p:sp>
          <p:nvSpPr>
            <p:cNvPr id="4" name="椭圆 3"/>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403523" y="2123009"/>
              <a:ext cx="633730" cy="579120"/>
            </a:xfrm>
            <a:prstGeom prst="rect">
              <a:avLst/>
            </a:prstGeom>
            <a:noFill/>
          </p:spPr>
          <p:txBody>
            <a:bodyPr wrap="none" rtlCol="0">
              <a:spAutoFit/>
              <a:scene3d>
                <a:camera prst="orthographicFront"/>
                <a:lightRig rig="threePt" dir="t"/>
              </a:scene3d>
              <a:sp3d contourW="12700"/>
            </a:bodyPr>
            <a:lstStyle/>
            <a:p>
              <a:pPr algn="ctr"/>
              <a:r>
                <a:rPr lang="en-US" altLang="zh-CN" sz="3200" b="1" smtClean="0">
                  <a:solidFill>
                    <a:schemeClr val="bg1"/>
                  </a:solidFill>
                </a:rPr>
                <a:t>03</a:t>
              </a:r>
            </a:p>
          </p:txBody>
        </p:sp>
      </p:grpSp>
      <p:sp>
        <p:nvSpPr>
          <p:cNvPr id="7" name="文本框 6"/>
          <p:cNvSpPr txBox="1"/>
          <p:nvPr/>
        </p:nvSpPr>
        <p:spPr>
          <a:xfrm>
            <a:off x="2622550" y="2850515"/>
            <a:ext cx="5669280" cy="640080"/>
          </a:xfrm>
          <a:prstGeom prst="rect">
            <a:avLst/>
          </a:prstGeom>
          <a:noFill/>
        </p:spPr>
        <p:txBody>
          <a:bodyPr wrap="none" rtlCol="0">
            <a:spAutoFit/>
            <a:scene3d>
              <a:camera prst="orthographicFront"/>
              <a:lightRig rig="threePt" dir="t"/>
            </a:scene3d>
            <a:sp3d contourW="12700"/>
          </a:bodyPr>
          <a:lstStyle/>
          <a:p>
            <a:pPr algn="l"/>
            <a:r>
              <a:rPr lang="zh-CN" altLang="en-US" sz="3600" b="1" smtClean="0">
                <a:solidFill>
                  <a:schemeClr val="accent1"/>
                </a:solidFill>
                <a:sym typeface="+mn-ea"/>
              </a:rPr>
              <a:t>学习活动三：精读，感写法</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17285" y="1167765"/>
            <a:ext cx="5200015" cy="4480561"/>
          </a:xfrm>
          <a:prstGeom prst="rect">
            <a:avLst/>
          </a:prstGeom>
          <a:noFill/>
          <a:ln w="12700" cmpd="sng">
            <a:solidFill>
              <a:srgbClr val="C00000"/>
            </a:solidFill>
            <a:prstDash val="solid"/>
          </a:ln>
        </p:spPr>
        <p:txBody>
          <a:bodyPr wrap="square">
            <a:spAutoFit/>
          </a:bodyPr>
          <a:lstStyle/>
          <a:p>
            <a:pPr indent="0" fontAlgn="auto">
              <a:lnSpc>
                <a:spcPct val="150000"/>
              </a:lnSpc>
            </a:pPr>
            <a:r>
              <a:rPr lang="zh-CN" sz="3200" b="1">
                <a:solidFill>
                  <a:schemeClr val="tx1"/>
                </a:solidFill>
                <a:latin typeface="黑体" panose="02010609060101010101" charset="-122"/>
                <a:ea typeface="黑体" panose="02010609060101010101" charset="-122"/>
                <a:cs typeface="黑体" panose="02010609060101010101" charset="-122"/>
              </a:rPr>
              <a:t>这篇通讯运用综合叙述的方式和文学性表达来呈现宏大的事件，请小组合作探究：文章运用了哪些有特色的写作手法，并根据具体的文段进行分析。</a:t>
            </a:r>
          </a:p>
        </p:txBody>
      </p:sp>
      <p:pic>
        <p:nvPicPr>
          <p:cNvPr id="2" name="图片 1"/>
          <p:cNvPicPr>
            <a:picLocks noChangeAspect="1"/>
          </p:cNvPicPr>
          <p:nvPr/>
        </p:nvPicPr>
        <p:blipFill>
          <a:blip r:embed="rId3"/>
          <a:stretch>
            <a:fillRect/>
          </a:stretch>
        </p:blipFill>
        <p:spPr>
          <a:xfrm>
            <a:off x="598170" y="-19685"/>
            <a:ext cx="5174615" cy="689737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2"/>
          <a:stretch>
            <a:fillRect/>
          </a:stretch>
        </p:blipFill>
        <p:spPr>
          <a:xfrm>
            <a:off x="1007745" y="530225"/>
            <a:ext cx="10581640" cy="5057140"/>
          </a:xfrm>
          <a:prstGeom prst="rect">
            <a:avLst/>
          </a:prstGeom>
          <a:noFill/>
          <a:ln w="9525">
            <a:noFill/>
          </a:ln>
        </p:spPr>
      </p:pic>
      <p:sp>
        <p:nvSpPr>
          <p:cNvPr id="2" name="文本框 1"/>
          <p:cNvSpPr txBox="1"/>
          <p:nvPr/>
        </p:nvSpPr>
        <p:spPr>
          <a:xfrm>
            <a:off x="4378325" y="5735955"/>
            <a:ext cx="3840480" cy="640080"/>
          </a:xfrm>
          <a:prstGeom prst="rect">
            <a:avLst/>
          </a:prstGeom>
          <a:noFill/>
        </p:spPr>
        <p:txBody>
          <a:bodyPr wrap="none" rtlCol="0">
            <a:spAutoFit/>
          </a:bodyPr>
          <a:lstStyle/>
          <a:p>
            <a:r>
              <a:rPr lang="zh-CN" altLang="en-US" sz="3600" b="1">
                <a:solidFill>
                  <a:srgbClr val="00B0F0"/>
                </a:solidFill>
                <a:latin typeface="+mn-ea"/>
              </a:rPr>
              <a:t>点击图片打开视频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874395" y="1555750"/>
            <a:ext cx="10443210" cy="2225040"/>
          </a:xfrm>
          <a:prstGeom prst="rect">
            <a:avLst/>
          </a:prstGeom>
          <a:noFill/>
          <a:ln w="9525">
            <a:solidFill>
              <a:srgbClr val="00B050"/>
            </a:solidFill>
          </a:ln>
        </p:spPr>
        <p:txBody>
          <a:bodyPr wrap="square">
            <a:spAutoFit/>
          </a:bodyPr>
          <a:lstStyle/>
          <a:p>
            <a:pPr indent="0" fontAlgn="auto"/>
            <a:r>
              <a:rPr lang="zh-CN" sz="2800" b="1">
                <a:latin typeface="华文行楷" panose="02010800040101010101" charset="-122"/>
                <a:ea typeface="华文行楷" panose="02010800040101010101" charset="-122"/>
                <a:cs typeface="华文行楷" panose="02010800040101010101" charset="-122"/>
                <a:sym typeface="+mn-ea"/>
              </a:rPr>
              <a:t>“为了抢救生命，医务人员冒着被感染的风险采集病毒样本，身患渐冻症的金银潭医院院长张定宇累得迈不开脚，28岁药师宋英杰因过度劳累再也没有醒来……没有生而英勇，只因选择无畏。那一封封按着鲜红手印的请战书，那一道道口罩勒出的深痕，那一个个彻夜照顾患者的身影，正是对医者仁心的最好诠释。”</a:t>
            </a:r>
          </a:p>
        </p:txBody>
      </p:sp>
      <p:sp>
        <p:nvSpPr>
          <p:cNvPr id="4" name="文本框 3"/>
          <p:cNvSpPr txBox="1"/>
          <p:nvPr/>
        </p:nvSpPr>
        <p:spPr>
          <a:xfrm>
            <a:off x="2045336" y="495300"/>
            <a:ext cx="8119110" cy="579120"/>
          </a:xfrm>
          <a:prstGeom prst="rect">
            <a:avLst/>
          </a:prstGeom>
          <a:noFill/>
          <a:ln w="9525">
            <a:noFill/>
          </a:ln>
        </p:spPr>
        <p:txBody>
          <a:bodyPr wrap="square">
            <a:spAutoFit/>
          </a:bodyPr>
          <a:lstStyle/>
          <a:p>
            <a:pPr indent="0" algn="ctr" fontAlgn="auto"/>
            <a:r>
              <a:rPr lang="zh-CN" sz="3200" b="1">
                <a:solidFill>
                  <a:schemeClr val="accent1"/>
                </a:solidFill>
                <a:latin typeface="黑体" panose="02010609060101010101" charset="-122"/>
                <a:ea typeface="黑体" panose="02010609060101010101" charset="-122"/>
                <a:sym typeface="+mn-ea"/>
              </a:rPr>
              <a:t>示例一：采用了“点面结合”的写作方法。</a:t>
            </a:r>
          </a:p>
        </p:txBody>
      </p:sp>
      <p:sp>
        <p:nvSpPr>
          <p:cNvPr id="5" name="文本框 4"/>
          <p:cNvSpPr txBox="1"/>
          <p:nvPr/>
        </p:nvSpPr>
        <p:spPr>
          <a:xfrm>
            <a:off x="874395" y="4194175"/>
            <a:ext cx="10442575" cy="2011680"/>
          </a:xfrm>
          <a:prstGeom prst="rect">
            <a:avLst/>
          </a:prstGeom>
          <a:noFill/>
          <a:ln w="9525">
            <a:solidFill>
              <a:srgbClr val="00B050"/>
            </a:solidFill>
          </a:ln>
        </p:spPr>
        <p:txBody>
          <a:bodyPr wrap="square">
            <a:spAutoFit/>
          </a:bodyPr>
          <a:lstStyle/>
          <a:p>
            <a:pPr indent="0" fontAlgn="auto">
              <a:lnSpc>
                <a:spcPct val="150000"/>
              </a:lnSpc>
            </a:pPr>
            <a:r>
              <a:rPr lang="zh-CN" sz="2800" b="1">
                <a:solidFill>
                  <a:srgbClr val="FF0000"/>
                </a:solidFill>
                <a:latin typeface="黑体" panose="02010609060101010101" charset="-122"/>
                <a:ea typeface="黑体" panose="02010609060101010101" charset="-122"/>
                <a:sym typeface="+mn-ea"/>
              </a:rPr>
              <a:t>点面结合，既展现了医护人员群体的英勇无畏、辛劳坚守，也关注到典型人物张定宇、宋英杰的无私奉献、舍生忘死，这都是对医者仁心的最好诠释。</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790575" y="1696720"/>
            <a:ext cx="10610215" cy="2651760"/>
          </a:xfrm>
          <a:prstGeom prst="rect">
            <a:avLst/>
          </a:prstGeom>
          <a:noFill/>
          <a:ln w="9525">
            <a:solidFill>
              <a:srgbClr val="00B050"/>
            </a:solidFill>
          </a:ln>
        </p:spPr>
        <p:txBody>
          <a:bodyPr wrap="square">
            <a:spAutoFit/>
          </a:bodyPr>
          <a:lstStyle/>
          <a:p>
            <a:pPr indent="0" fontAlgn="auto"/>
            <a:r>
              <a:rPr lang="zh-CN" sz="2800" b="1">
                <a:latin typeface="华文行楷" panose="02010800040101010101" charset="-122"/>
                <a:ea typeface="华文行楷" panose="02010800040101010101" charset="-122"/>
                <a:cs typeface="华文行楷" panose="02010800040101010101" charset="-122"/>
                <a:sym typeface="+mn-ea"/>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p>
        </p:txBody>
      </p:sp>
      <p:sp>
        <p:nvSpPr>
          <p:cNvPr id="4" name="文本框 3"/>
          <p:cNvSpPr txBox="1"/>
          <p:nvPr/>
        </p:nvSpPr>
        <p:spPr>
          <a:xfrm>
            <a:off x="874395" y="128270"/>
            <a:ext cx="10609580" cy="1554480"/>
          </a:xfrm>
          <a:prstGeom prst="rect">
            <a:avLst/>
          </a:prstGeom>
          <a:noFill/>
          <a:ln w="9525">
            <a:noFill/>
          </a:ln>
        </p:spPr>
        <p:txBody>
          <a:bodyPr wrap="square">
            <a:spAutoFit/>
          </a:bodyPr>
          <a:lstStyle/>
          <a:p>
            <a:pPr indent="0" algn="l" fontAlgn="auto">
              <a:lnSpc>
                <a:spcPct val="150000"/>
              </a:lnSpc>
            </a:pPr>
            <a:r>
              <a:rPr lang="zh-CN" sz="3200" b="1">
                <a:solidFill>
                  <a:schemeClr val="accent1"/>
                </a:solidFill>
                <a:latin typeface="黑体" panose="02010609060101010101" charset="-122"/>
                <a:ea typeface="黑体" panose="02010609060101010101" charset="-122"/>
                <a:sym typeface="+mn-ea"/>
              </a:rPr>
              <a:t>示例二：运用富有诗意、饱含深情的语句表达观点和情感,将感情抒发与理性表达完美结合。</a:t>
            </a:r>
          </a:p>
        </p:txBody>
      </p:sp>
      <p:sp>
        <p:nvSpPr>
          <p:cNvPr id="5" name="文本框 4"/>
          <p:cNvSpPr txBox="1"/>
          <p:nvPr/>
        </p:nvSpPr>
        <p:spPr>
          <a:xfrm>
            <a:off x="790575" y="4455795"/>
            <a:ext cx="10610850" cy="2011680"/>
          </a:xfrm>
          <a:prstGeom prst="rect">
            <a:avLst/>
          </a:prstGeom>
          <a:noFill/>
          <a:ln w="9525">
            <a:solidFill>
              <a:srgbClr val="00B050"/>
            </a:solidFill>
          </a:ln>
        </p:spPr>
        <p:txBody>
          <a:bodyPr wrap="square">
            <a:spAutoFit/>
          </a:bodyPr>
          <a:lstStyle/>
          <a:p>
            <a:pPr indent="0" fontAlgn="auto">
              <a:lnSpc>
                <a:spcPct val="150000"/>
              </a:lnSpc>
            </a:pPr>
            <a:r>
              <a:rPr lang="zh-CN" sz="2800" b="1">
                <a:solidFill>
                  <a:srgbClr val="FF0000"/>
                </a:solidFill>
                <a:latin typeface="黑体" panose="02010609060101010101" charset="-122"/>
                <a:ea typeface="黑体" panose="02010609060101010101" charset="-122"/>
                <a:sym typeface="+mn-ea"/>
              </a:rPr>
              <a:t>句式整齐、结构对称的排比句，重现一幕幕感人的情景，全面展示中华优秀传统文化的厚重底色，诠释着社会主义核心价值观，展现了新时代中国人民的精神品格。</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675005" y="1885315"/>
            <a:ext cx="10776585" cy="944880"/>
          </a:xfrm>
          <a:prstGeom prst="rect">
            <a:avLst/>
          </a:prstGeom>
          <a:noFill/>
          <a:ln w="9525">
            <a:solidFill>
              <a:srgbClr val="00B050"/>
            </a:solidFill>
          </a:ln>
        </p:spPr>
        <p:txBody>
          <a:bodyPr wrap="square">
            <a:spAutoFit/>
          </a:bodyPr>
          <a:lstStyle/>
          <a:p>
            <a:pPr indent="0" fontAlgn="auto"/>
            <a:r>
              <a:rPr lang="zh-CN" sz="2800" b="1">
                <a:latin typeface="华文行楷" panose="02010800040101010101" charset="-122"/>
                <a:ea typeface="华文行楷" panose="02010800040101010101" charset="-122"/>
                <a:cs typeface="华文行楷" panose="02010800040101010101" charset="-122"/>
                <a:sym typeface="+mn-ea"/>
              </a:rPr>
              <a:t>“这份谢意，澎湃而又悠长。只有穿越了大风大浪，经历了生死考验，才能读懂其中的真情与大爱。”</a:t>
            </a:r>
          </a:p>
        </p:txBody>
      </p:sp>
      <p:sp>
        <p:nvSpPr>
          <p:cNvPr id="4" name="文本框 3"/>
          <p:cNvSpPr txBox="1"/>
          <p:nvPr/>
        </p:nvSpPr>
        <p:spPr>
          <a:xfrm>
            <a:off x="874395" y="128270"/>
            <a:ext cx="10609580" cy="1554480"/>
          </a:xfrm>
          <a:prstGeom prst="rect">
            <a:avLst/>
          </a:prstGeom>
          <a:noFill/>
          <a:ln w="9525">
            <a:noFill/>
          </a:ln>
        </p:spPr>
        <p:txBody>
          <a:bodyPr wrap="square">
            <a:spAutoFit/>
          </a:bodyPr>
          <a:lstStyle/>
          <a:p>
            <a:pPr indent="0" algn="l" fontAlgn="auto">
              <a:lnSpc>
                <a:spcPct val="150000"/>
              </a:lnSpc>
            </a:pPr>
            <a:r>
              <a:rPr lang="zh-CN" sz="3200" b="1">
                <a:solidFill>
                  <a:schemeClr val="accent1"/>
                </a:solidFill>
                <a:latin typeface="黑体" panose="02010609060101010101" charset="-122"/>
                <a:ea typeface="黑体" panose="02010609060101010101" charset="-122"/>
                <a:sym typeface="+mn-ea"/>
              </a:rPr>
              <a:t>示例二：运用富有诗意、饱含深情的语句表达观点和情感,将感情抒发与理性表达完美结合。</a:t>
            </a:r>
          </a:p>
        </p:txBody>
      </p:sp>
      <p:sp>
        <p:nvSpPr>
          <p:cNvPr id="5" name="文本框 4"/>
          <p:cNvSpPr txBox="1"/>
          <p:nvPr/>
        </p:nvSpPr>
        <p:spPr>
          <a:xfrm>
            <a:off x="674370" y="3068955"/>
            <a:ext cx="10777220" cy="1188720"/>
          </a:xfrm>
          <a:prstGeom prst="rect">
            <a:avLst/>
          </a:prstGeom>
          <a:noFill/>
          <a:ln w="9525">
            <a:solidFill>
              <a:srgbClr val="00B050"/>
            </a:solidFill>
          </a:ln>
        </p:spPr>
        <p:txBody>
          <a:bodyPr wrap="square">
            <a:spAutoFit/>
          </a:bodyPr>
          <a:lstStyle/>
          <a:p>
            <a:pPr indent="0" fontAlgn="auto">
              <a:lnSpc>
                <a:spcPct val="150000"/>
              </a:lnSpc>
            </a:pPr>
            <a:r>
              <a:rPr lang="zh-CN" sz="2400" b="1">
                <a:solidFill>
                  <a:srgbClr val="FF0000"/>
                </a:solidFill>
                <a:latin typeface="黑体" panose="02010609060101010101" charset="-122"/>
                <a:ea typeface="黑体" panose="02010609060101010101" charset="-122"/>
                <a:sym typeface="+mn-ea"/>
              </a:rPr>
              <a:t>谢意澎湃悠长，化抽象为具体，写出了武汉在疫情中得到八方援助后之后深沉的谢意。</a:t>
            </a:r>
          </a:p>
        </p:txBody>
      </p:sp>
      <p:sp>
        <p:nvSpPr>
          <p:cNvPr id="2" name="文本框 1"/>
          <p:cNvSpPr txBox="1"/>
          <p:nvPr/>
        </p:nvSpPr>
        <p:spPr>
          <a:xfrm>
            <a:off x="675005" y="4498340"/>
            <a:ext cx="10776585" cy="518160"/>
          </a:xfrm>
          <a:prstGeom prst="rect">
            <a:avLst/>
          </a:prstGeom>
          <a:noFill/>
          <a:ln w="9525">
            <a:solidFill>
              <a:srgbClr val="00B050"/>
            </a:solidFill>
          </a:ln>
        </p:spPr>
        <p:txBody>
          <a:bodyPr wrap="square">
            <a:spAutoFit/>
          </a:bodyPr>
          <a:lstStyle/>
          <a:p>
            <a:pPr indent="0" fontAlgn="auto"/>
            <a:r>
              <a:rPr lang="zh-CN" sz="2800" b="1">
                <a:latin typeface="华文行楷" panose="02010800040101010101" charset="-122"/>
                <a:ea typeface="华文行楷" panose="02010800040101010101" charset="-122"/>
                <a:cs typeface="华文行楷" panose="02010800040101010101" charset="-122"/>
                <a:sym typeface="+mn-ea"/>
              </a:rPr>
              <a:t>“武汉，从来不是一座‘孤岛’；湖北，从来不是孤军作战。”</a:t>
            </a:r>
          </a:p>
        </p:txBody>
      </p:sp>
      <p:sp>
        <p:nvSpPr>
          <p:cNvPr id="3" name="文本框 2"/>
          <p:cNvSpPr txBox="1"/>
          <p:nvPr/>
        </p:nvSpPr>
        <p:spPr>
          <a:xfrm>
            <a:off x="674370" y="5250815"/>
            <a:ext cx="10777220" cy="1188720"/>
          </a:xfrm>
          <a:prstGeom prst="rect">
            <a:avLst/>
          </a:prstGeom>
          <a:noFill/>
          <a:ln w="952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sym typeface="+mn-ea"/>
              </a:rPr>
              <a:t>“孤岛”与“孤军作战”形象生动，“从来不是”加强语气，突显了全国一盘棋，集中力量办大事的特点，体现中国特色社会主义制度的显著优势。</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675005" y="1885315"/>
            <a:ext cx="10776585" cy="944880"/>
          </a:xfrm>
          <a:prstGeom prst="rect">
            <a:avLst/>
          </a:prstGeom>
          <a:noFill/>
          <a:ln w="9525">
            <a:solidFill>
              <a:srgbClr val="00B050"/>
            </a:solidFill>
          </a:ln>
        </p:spPr>
        <p:txBody>
          <a:bodyPr wrap="square">
            <a:spAutoFit/>
          </a:bodyPr>
          <a:lstStyle/>
          <a:p>
            <a:pPr indent="0" fontAlgn="auto"/>
            <a:r>
              <a:rPr lang="zh-CN" sz="2800" b="1">
                <a:latin typeface="华文行楷" panose="02010800040101010101" charset="-122"/>
                <a:ea typeface="华文行楷" panose="02010800040101010101" charset="-122"/>
                <a:cs typeface="华文行楷" panose="02010800040101010101" charset="-122"/>
                <a:sym typeface="+mn-ea"/>
              </a:rPr>
              <a:t>恩格斯说：“为了进行斗争，我们必须把我们的一切力量拧成一股绳，并使这些力量集中在同一个攻击点上。”</a:t>
            </a:r>
          </a:p>
        </p:txBody>
      </p:sp>
      <p:sp>
        <p:nvSpPr>
          <p:cNvPr id="4" name="文本框 3"/>
          <p:cNvSpPr txBox="1"/>
          <p:nvPr/>
        </p:nvSpPr>
        <p:spPr>
          <a:xfrm>
            <a:off x="874395" y="128270"/>
            <a:ext cx="10609580" cy="1554480"/>
          </a:xfrm>
          <a:prstGeom prst="rect">
            <a:avLst/>
          </a:prstGeom>
          <a:noFill/>
          <a:ln w="9525">
            <a:noFill/>
          </a:ln>
        </p:spPr>
        <p:txBody>
          <a:bodyPr wrap="square">
            <a:spAutoFit/>
          </a:bodyPr>
          <a:lstStyle/>
          <a:p>
            <a:pPr indent="0" algn="l" fontAlgn="auto">
              <a:lnSpc>
                <a:spcPct val="150000"/>
              </a:lnSpc>
            </a:pPr>
            <a:r>
              <a:rPr lang="zh-CN" sz="3200" b="1">
                <a:solidFill>
                  <a:schemeClr val="accent1"/>
                </a:solidFill>
                <a:latin typeface="黑体" panose="02010609060101010101" charset="-122"/>
                <a:ea typeface="黑体" panose="02010609060101010101" charset="-122"/>
                <a:sym typeface="+mn-ea"/>
              </a:rPr>
              <a:t>示例三：名言、诗句和格言式的句子穿插其间，使文章不仅充实、厚重，还具有一种荡气回肠、打动人心的力量。</a:t>
            </a:r>
          </a:p>
        </p:txBody>
      </p:sp>
      <p:sp>
        <p:nvSpPr>
          <p:cNvPr id="5" name="文本框 4"/>
          <p:cNvSpPr txBox="1"/>
          <p:nvPr/>
        </p:nvSpPr>
        <p:spPr>
          <a:xfrm>
            <a:off x="674370" y="3068955"/>
            <a:ext cx="10777220" cy="1188720"/>
          </a:xfrm>
          <a:prstGeom prst="rect">
            <a:avLst/>
          </a:prstGeom>
          <a:noFill/>
          <a:ln w="9525">
            <a:solidFill>
              <a:srgbClr val="00B050"/>
            </a:solidFill>
          </a:ln>
        </p:spPr>
        <p:txBody>
          <a:bodyPr wrap="square">
            <a:spAutoFit/>
          </a:bodyPr>
          <a:lstStyle/>
          <a:p>
            <a:pPr indent="0" fontAlgn="auto">
              <a:lnSpc>
                <a:spcPct val="150000"/>
              </a:lnSpc>
            </a:pPr>
            <a:r>
              <a:rPr lang="zh-CN" sz="2400" b="1">
                <a:solidFill>
                  <a:srgbClr val="FF0000"/>
                </a:solidFill>
                <a:latin typeface="黑体" panose="02010609060101010101" charset="-122"/>
                <a:ea typeface="黑体" panose="02010609060101010101" charset="-122"/>
                <a:sym typeface="+mn-ea"/>
              </a:rPr>
              <a:t>引用恩格斯名言，坚持全国一盘棋，集中力量办大事，体现了中国特色社会主义制度的显著优势，也是我们战胜疫情的重要法宝。</a:t>
            </a:r>
          </a:p>
        </p:txBody>
      </p:sp>
      <p:sp>
        <p:nvSpPr>
          <p:cNvPr id="2" name="文本框 1"/>
          <p:cNvSpPr txBox="1"/>
          <p:nvPr/>
        </p:nvSpPr>
        <p:spPr>
          <a:xfrm>
            <a:off x="675005" y="4498340"/>
            <a:ext cx="10776585" cy="518160"/>
          </a:xfrm>
          <a:prstGeom prst="rect">
            <a:avLst/>
          </a:prstGeom>
          <a:noFill/>
          <a:ln w="9525">
            <a:solidFill>
              <a:srgbClr val="00B050"/>
            </a:solidFill>
          </a:ln>
        </p:spPr>
        <p:txBody>
          <a:bodyPr wrap="square">
            <a:spAutoFit/>
          </a:bodyPr>
          <a:lstStyle/>
          <a:p>
            <a:pPr indent="0" fontAlgn="auto"/>
            <a:r>
              <a:rPr lang="zh-CN" sz="2800" b="1">
                <a:latin typeface="华文行楷" panose="02010800040101010101" charset="-122"/>
                <a:ea typeface="华文行楷" panose="02010800040101010101" charset="-122"/>
                <a:cs typeface="华文行楷" panose="02010800040101010101" charset="-122"/>
                <a:sym typeface="+mn-ea"/>
              </a:rPr>
              <a:t>“山川异域，风月同天”“青山一道，同担风雨”</a:t>
            </a:r>
          </a:p>
        </p:txBody>
      </p:sp>
      <p:sp>
        <p:nvSpPr>
          <p:cNvPr id="3" name="文本框 2"/>
          <p:cNvSpPr txBox="1"/>
          <p:nvPr/>
        </p:nvSpPr>
        <p:spPr>
          <a:xfrm>
            <a:off x="674370" y="5250815"/>
            <a:ext cx="10777220" cy="1188720"/>
          </a:xfrm>
          <a:prstGeom prst="rect">
            <a:avLst/>
          </a:prstGeom>
          <a:noFill/>
          <a:ln w="9525">
            <a:solidFill>
              <a:srgbClr val="00B050"/>
            </a:solidFill>
          </a:ln>
        </p:spPr>
        <p:txBody>
          <a:bodyPr wrap="square">
            <a:spAutoFit/>
          </a:bodyPr>
          <a:lstStyle/>
          <a:p>
            <a:pPr indent="0" fontAlgn="auto">
              <a:lnSpc>
                <a:spcPct val="150000"/>
              </a:lnSpc>
            </a:pPr>
            <a:r>
              <a:rPr lang="zh-CN" sz="2400" b="1">
                <a:solidFill>
                  <a:srgbClr val="FF0000"/>
                </a:solidFill>
                <a:latin typeface="黑体" panose="02010609060101010101" charset="-122"/>
                <a:ea typeface="黑体" panose="02010609060101010101" charset="-122"/>
                <a:sym typeface="+mn-ea"/>
              </a:rPr>
              <a:t>引用诗句，增强文章的典雅厚重之感，更表现了全世界人民互帮互助，携手前行带来温暖与力量。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P spid="2"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15240" y="27940"/>
            <a:ext cx="10189210" cy="6801485"/>
          </a:xfrm>
          <a:prstGeom prst="rect">
            <a:avLst/>
          </a:prstGeom>
        </p:spPr>
      </p:pic>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707390" y="2753360"/>
            <a:ext cx="10777220" cy="579120"/>
          </a:xfrm>
          <a:prstGeom prst="rect">
            <a:avLst/>
          </a:prstGeom>
          <a:noFill/>
          <a:ln w="9525">
            <a:solidFill>
              <a:srgbClr val="00B050"/>
            </a:solidFill>
          </a:ln>
        </p:spPr>
        <p:txBody>
          <a:bodyPr wrap="square">
            <a:spAutoFit/>
          </a:bodyPr>
          <a:lstStyle/>
          <a:p>
            <a:pPr indent="0" fontAlgn="auto"/>
            <a:r>
              <a:rPr lang="zh-CN" sz="3200" b="1">
                <a:latin typeface="华文行楷" panose="02010800040101010101" charset="-122"/>
                <a:ea typeface="华文行楷" panose="02010800040101010101" charset="-122"/>
                <a:cs typeface="华文行楷" panose="02010800040101010101" charset="-122"/>
                <a:sym typeface="+mn-ea"/>
              </a:rPr>
              <a:t>“隔一座城，护一国人”</a:t>
            </a:r>
          </a:p>
        </p:txBody>
      </p:sp>
      <p:sp>
        <p:nvSpPr>
          <p:cNvPr id="4" name="文本框 3"/>
          <p:cNvSpPr txBox="1"/>
          <p:nvPr/>
        </p:nvSpPr>
        <p:spPr>
          <a:xfrm>
            <a:off x="4364355" y="203835"/>
            <a:ext cx="7269480" cy="2286000"/>
          </a:xfrm>
          <a:prstGeom prst="rect">
            <a:avLst/>
          </a:prstGeom>
          <a:noFill/>
          <a:ln w="9525">
            <a:noFill/>
          </a:ln>
        </p:spPr>
        <p:txBody>
          <a:bodyPr wrap="square">
            <a:spAutoFit/>
          </a:bodyPr>
          <a:lstStyle/>
          <a:p>
            <a:pPr indent="0" algn="l" fontAlgn="auto">
              <a:lnSpc>
                <a:spcPct val="150000"/>
              </a:lnSpc>
            </a:pPr>
            <a:r>
              <a:rPr lang="zh-CN" sz="3200" b="1">
                <a:solidFill>
                  <a:schemeClr val="accent1"/>
                </a:solidFill>
                <a:latin typeface="黑体" panose="02010609060101010101" charset="-122"/>
                <a:ea typeface="黑体" panose="02010609060101010101" charset="-122"/>
                <a:sym typeface="+mn-ea"/>
              </a:rPr>
              <a:t>示例三：名言、诗句和格言式的句子穿插其间，使文章不仅充实、厚重，还具有一种荡气回肠、打动人心的力量。</a:t>
            </a:r>
          </a:p>
        </p:txBody>
      </p:sp>
      <p:sp>
        <p:nvSpPr>
          <p:cNvPr id="5" name="文本框 4"/>
          <p:cNvSpPr txBox="1"/>
          <p:nvPr/>
        </p:nvSpPr>
        <p:spPr>
          <a:xfrm>
            <a:off x="675005" y="3671570"/>
            <a:ext cx="10777220" cy="2651760"/>
          </a:xfrm>
          <a:prstGeom prst="rect">
            <a:avLst/>
          </a:prstGeom>
          <a:noFill/>
          <a:ln w="9525">
            <a:solidFill>
              <a:srgbClr val="00B050"/>
            </a:solidFill>
          </a:ln>
        </p:spPr>
        <p:txBody>
          <a:bodyPr wrap="square">
            <a:spAutoFit/>
          </a:bodyPr>
          <a:lstStyle/>
          <a:p>
            <a:pPr indent="0" fontAlgn="auto">
              <a:lnSpc>
                <a:spcPct val="150000"/>
              </a:lnSpc>
            </a:pPr>
            <a:r>
              <a:rPr lang="zh-CN" sz="2800" b="1">
                <a:solidFill>
                  <a:srgbClr val="FF0000"/>
                </a:solidFill>
                <a:latin typeface="黑体" panose="02010609060101010101" charset="-122"/>
                <a:ea typeface="黑体" panose="02010609060101010101" charset="-122"/>
                <a:sym typeface="+mn-ea"/>
              </a:rPr>
              <a:t>简洁有力的格言式语句体现了党中央的英明决策和武汉人民识大体顾大局付出的巨大牺牲。武汉胜则湖北胜，湖北胜则全国胜。在党中央坚强领导和科学部署下，我们发挥制度优势，举全国之力打好武汉保卫战、湖北保卫战，守住全国疫情防控第一道防线。</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698500" y="918210"/>
            <a:ext cx="10776585" cy="518160"/>
          </a:xfrm>
          <a:prstGeom prst="rect">
            <a:avLst/>
          </a:prstGeom>
          <a:noFill/>
          <a:ln w="9525">
            <a:solidFill>
              <a:srgbClr val="00B050"/>
            </a:solidFill>
          </a:ln>
        </p:spPr>
        <p:txBody>
          <a:bodyPr wrap="square">
            <a:spAutoFit/>
          </a:bodyPr>
          <a:lstStyle/>
          <a:p>
            <a:pPr indent="0" fontAlgn="auto"/>
            <a:r>
              <a:rPr lang="zh-CN" sz="2800" b="1">
                <a:latin typeface="黑体" panose="02010609060101010101" charset="-122"/>
                <a:ea typeface="黑体" panose="02010609060101010101" charset="-122"/>
                <a:cs typeface="黑体" panose="02010609060101010101" charset="-122"/>
                <a:sym typeface="+mn-ea"/>
              </a:rPr>
              <a:t>（一）阅读下面文段，完成1、2两个小题。</a:t>
            </a:r>
          </a:p>
        </p:txBody>
      </p:sp>
      <p:sp>
        <p:nvSpPr>
          <p:cNvPr id="4" name="文本框 3"/>
          <p:cNvSpPr txBox="1"/>
          <p:nvPr/>
        </p:nvSpPr>
        <p:spPr>
          <a:xfrm>
            <a:off x="571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sp>
        <p:nvSpPr>
          <p:cNvPr id="5" name="文本框 4"/>
          <p:cNvSpPr txBox="1"/>
          <p:nvPr/>
        </p:nvSpPr>
        <p:spPr>
          <a:xfrm>
            <a:off x="673735" y="1798955"/>
            <a:ext cx="10777220" cy="4785361"/>
          </a:xfrm>
          <a:prstGeom prst="rect">
            <a:avLst/>
          </a:prstGeom>
          <a:noFill/>
          <a:ln w="9525">
            <a:solidFill>
              <a:srgbClr val="00B050"/>
            </a:solidFill>
          </a:ln>
        </p:spPr>
        <p:txBody>
          <a:bodyPr wrap="square">
            <a:spAutoFit/>
          </a:bodyPr>
          <a:lstStyle/>
          <a:p>
            <a:pPr indent="0" fontAlgn="auto">
              <a:lnSpc>
                <a:spcPct val="100000"/>
              </a:lnSpc>
            </a:pPr>
            <a:r>
              <a:rPr lang="en-US" altLang="zh-CN" sz="2800" b="1">
                <a:latin typeface="黑体" panose="02010609060101010101" charset="-122"/>
                <a:ea typeface="黑体" panose="02010609060101010101" charset="-122"/>
                <a:sym typeface="+mn-ea"/>
              </a:rPr>
              <a:t>    美国号称具有世界上最丰富的医疗资源和医疗护理能力，       ①      ，成为世界上确诊人数和死亡人数最多的国家。</a:t>
            </a:r>
          </a:p>
          <a:p>
            <a:pPr indent="0" fontAlgn="auto">
              <a:lnSpc>
                <a:spcPct val="100000"/>
              </a:lnSpc>
            </a:pPr>
            <a:r>
              <a:rPr lang="en-US" altLang="zh-CN" sz="2800" b="1">
                <a:latin typeface="黑体" panose="02010609060101010101" charset="-122"/>
                <a:ea typeface="黑体" panose="02010609060101010101" charset="-122"/>
                <a:sym typeface="+mn-ea"/>
              </a:rPr>
              <a:t>    根据美国约翰斯·霍普金斯大学统计的数据，截至2021年2月底，美国新冠肺炎确诊病例总数已超过2800万例，死亡病例总数超过50万例。美国人口不足世界总人口的5%，其新冠肺炎确诊病例数却超过全球总数的25%，死亡病例数占全球总数的近20%。美国有线电视新闻网2020年12月20日报道，仅加利福尼亚州就已经报告了184.5万例新冠肺炎确诊病例和22599例死亡病例，相当于每10万人中就有4669人确诊、57人死亡，这还不包括许多未得到诊断的轻症或无症状感染病例。     ②        ，事情本不必如此。美国流行病学家、疾病控制与预防中心原负责人威廉·福格认为，“这是一场屠杀”。</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circle(in)">
                                      <p:cBhvr>
                                        <p:cTn id="11" dur="2000"/>
                                        <p:tgtEl>
                                          <p:spTgt spid="10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707390" y="809625"/>
            <a:ext cx="10776585" cy="518160"/>
          </a:xfrm>
          <a:prstGeom prst="rect">
            <a:avLst/>
          </a:prstGeom>
          <a:noFill/>
          <a:ln w="9525">
            <a:solidFill>
              <a:srgbClr val="00B050"/>
            </a:solidFill>
          </a:ln>
        </p:spPr>
        <p:txBody>
          <a:bodyPr wrap="square">
            <a:spAutoFit/>
          </a:bodyPr>
          <a:lstStyle/>
          <a:p>
            <a:pPr indent="0" fontAlgn="auto"/>
            <a:r>
              <a:rPr lang="zh-CN" sz="2800" b="1">
                <a:latin typeface="黑体" panose="02010609060101010101" charset="-122"/>
                <a:ea typeface="黑体" panose="02010609060101010101" charset="-122"/>
                <a:cs typeface="黑体" panose="02010609060101010101" charset="-122"/>
                <a:sym typeface="+mn-ea"/>
              </a:rPr>
              <a:t>（一）阅读下面文段，完成1、2两个小题。</a:t>
            </a:r>
          </a:p>
        </p:txBody>
      </p:sp>
      <p:sp>
        <p:nvSpPr>
          <p:cNvPr id="4" name="文本框 3"/>
          <p:cNvSpPr txBox="1"/>
          <p:nvPr/>
        </p:nvSpPr>
        <p:spPr>
          <a:xfrm>
            <a:off x="1460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sp>
        <p:nvSpPr>
          <p:cNvPr id="5" name="文本框 4"/>
          <p:cNvSpPr txBox="1"/>
          <p:nvPr/>
        </p:nvSpPr>
        <p:spPr>
          <a:xfrm>
            <a:off x="298450" y="1397635"/>
            <a:ext cx="11595100" cy="5212081"/>
          </a:xfrm>
          <a:prstGeom prst="rect">
            <a:avLst/>
          </a:prstGeom>
          <a:noFill/>
          <a:ln w="9525">
            <a:solidFill>
              <a:srgbClr val="00B050"/>
            </a:solidFill>
          </a:ln>
        </p:spPr>
        <p:txBody>
          <a:bodyPr wrap="square">
            <a:spAutoFit/>
          </a:bodyPr>
          <a:lstStyle/>
          <a:p>
            <a:pPr indent="0" fontAlgn="auto">
              <a:lnSpc>
                <a:spcPct val="100000"/>
              </a:lnSpc>
            </a:pPr>
            <a:r>
              <a:rPr lang="en-US" altLang="zh-CN" sz="2800" b="1">
                <a:latin typeface="黑体" panose="02010609060101010101" charset="-122"/>
                <a:ea typeface="黑体" panose="02010609060101010101" charset="-122"/>
                <a:sym typeface="+mn-ea"/>
              </a:rPr>
              <a:t>    根据《纽约时报》《华盛顿邮报》等媒体复盘的美国疫情时间线，美国特朗普政府一再忽视疫情警告。白宫国家安全委员会在2020年1月初就收到情报，预测病毒将在美国蔓延。时任白宫贸易与制造业政策办公室主任彼得纳瓦罗在1月29日撰写的一份备忘录中，详细列举了疫情暴发的潜在风险：可能会有多达50万人死亡，并造成数万亿美元的经济损失。时任美国卫生与公众服务部部长亚历克斯阿扎等卫生官员和医学专家也多次警告疫情在美国暴发的危险。但美国特朗普政府        ③       ，反而专注于控制信息传播，甚至发布虚假信息误导民众，称新冠肺炎病毒是“大号流感”，感染病毒的风险和死亡率“非常低”，疫情会很快“奇迹般地消失”，导致防控疫情的“黄金窗口期”被白白浪费。《纽约时报》网站2020年4月13日报道指出，时任美国政府领导人宁肯相信自己的直觉也不相信科学，错失时机，断送了大量无辜的生命。</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708025" y="1193800"/>
            <a:ext cx="10776585" cy="1371600"/>
          </a:xfrm>
          <a:prstGeom prst="rect">
            <a:avLst/>
          </a:prstGeom>
          <a:noFill/>
          <a:ln w="9525">
            <a:solidFill>
              <a:srgbClr val="00B050"/>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sym typeface="+mn-ea"/>
              </a:rPr>
              <a:t>1、在上文横线处补写恰当的语句，使整段文字语意完整连贯，内容贴切，逻辑严密。每处不超过8个字。</a:t>
            </a:r>
          </a:p>
        </p:txBody>
      </p:sp>
      <p:sp>
        <p:nvSpPr>
          <p:cNvPr id="4" name="文本框 3"/>
          <p:cNvSpPr txBox="1"/>
          <p:nvPr/>
        </p:nvSpPr>
        <p:spPr>
          <a:xfrm>
            <a:off x="1460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sp>
        <p:nvSpPr>
          <p:cNvPr id="5" name="文本框 4"/>
          <p:cNvSpPr txBox="1"/>
          <p:nvPr/>
        </p:nvSpPr>
        <p:spPr>
          <a:xfrm>
            <a:off x="708025" y="3246755"/>
            <a:ext cx="5464810" cy="2651760"/>
          </a:xfrm>
          <a:prstGeom prst="rect">
            <a:avLst/>
          </a:prstGeom>
          <a:noFill/>
          <a:ln w="9525">
            <a:solidFill>
              <a:srgbClr val="00B050"/>
            </a:solidFill>
          </a:ln>
        </p:spPr>
        <p:txBody>
          <a:bodyPr wrap="square">
            <a:spAutoFit/>
          </a:bodyPr>
          <a:lstStyle/>
          <a:p>
            <a:pPr indent="0" fontAlgn="auto">
              <a:lnSpc>
                <a:spcPct val="150000"/>
              </a:lnSpc>
            </a:pPr>
            <a:r>
              <a:rPr sz="2800" b="1">
                <a:latin typeface="黑体" panose="02010609060101010101" charset="-122"/>
                <a:ea typeface="黑体" panose="02010609060101010101" charset="-122"/>
                <a:sym typeface="+mn-ea"/>
              </a:rPr>
              <a:t>参考答案：</a:t>
            </a:r>
          </a:p>
          <a:p>
            <a:pPr indent="0" fontAlgn="auto">
              <a:lnSpc>
                <a:spcPct val="150000"/>
              </a:lnSpc>
            </a:pPr>
            <a:r>
              <a:rPr sz="2800" b="1">
                <a:latin typeface="黑体" panose="02010609060101010101" charset="-122"/>
                <a:ea typeface="黑体" panose="02010609060101010101" charset="-122"/>
                <a:sym typeface="+mn-ea"/>
              </a:rPr>
              <a:t>①应对新冠肺炎疫情却一片混乱</a:t>
            </a:r>
          </a:p>
          <a:p>
            <a:pPr indent="0" fontAlgn="auto">
              <a:lnSpc>
                <a:spcPct val="150000"/>
              </a:lnSpc>
            </a:pPr>
            <a:r>
              <a:rPr sz="2800" b="1">
                <a:latin typeface="黑体" panose="02010609060101010101" charset="-122"/>
                <a:ea typeface="黑体" panose="02010609060101010101" charset="-122"/>
                <a:sym typeface="+mn-ea"/>
              </a:rPr>
              <a:t>②如果美国能够科学应对</a:t>
            </a:r>
          </a:p>
          <a:p>
            <a:pPr indent="0" fontAlgn="auto">
              <a:lnSpc>
                <a:spcPct val="150000"/>
              </a:lnSpc>
            </a:pPr>
            <a:r>
              <a:rPr sz="2800" b="1">
                <a:latin typeface="黑体" panose="02010609060101010101" charset="-122"/>
                <a:ea typeface="黑体" panose="02010609060101010101" charset="-122"/>
                <a:sym typeface="+mn-ea"/>
              </a:rPr>
              <a:t>③不仅对各种警告置之不理</a:t>
            </a:r>
          </a:p>
        </p:txBody>
      </p:sp>
      <p:pic>
        <p:nvPicPr>
          <p:cNvPr id="2" name="图片 1"/>
          <p:cNvPicPr>
            <a:picLocks noChangeAspect="1"/>
          </p:cNvPicPr>
          <p:nvPr/>
        </p:nvPicPr>
        <p:blipFill>
          <a:blip r:embed="rId3"/>
          <a:stretch>
            <a:fillRect/>
          </a:stretch>
        </p:blipFill>
        <p:spPr>
          <a:xfrm>
            <a:off x="7442835" y="2802255"/>
            <a:ext cx="4041775" cy="386524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circle(in)">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708025" y="1193800"/>
            <a:ext cx="10776585" cy="1371600"/>
          </a:xfrm>
          <a:prstGeom prst="rect">
            <a:avLst/>
          </a:prstGeom>
          <a:noFill/>
          <a:ln w="9525">
            <a:solidFill>
              <a:srgbClr val="00B050"/>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sym typeface="+mn-ea"/>
              </a:rPr>
              <a:t>2、请分别用一个整句概括第二第三段的主要意思，每句不超过15个字。</a:t>
            </a:r>
          </a:p>
        </p:txBody>
      </p:sp>
      <p:sp>
        <p:nvSpPr>
          <p:cNvPr id="4" name="文本框 3"/>
          <p:cNvSpPr txBox="1"/>
          <p:nvPr/>
        </p:nvSpPr>
        <p:spPr>
          <a:xfrm>
            <a:off x="1460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sp>
        <p:nvSpPr>
          <p:cNvPr id="5" name="文本框 4"/>
          <p:cNvSpPr txBox="1"/>
          <p:nvPr/>
        </p:nvSpPr>
        <p:spPr>
          <a:xfrm>
            <a:off x="708025" y="3390265"/>
            <a:ext cx="5230495" cy="2011680"/>
          </a:xfrm>
          <a:prstGeom prst="rect">
            <a:avLst/>
          </a:prstGeom>
          <a:noFill/>
          <a:ln w="9525">
            <a:solidFill>
              <a:srgbClr val="00B050"/>
            </a:solidFill>
          </a:ln>
        </p:spPr>
        <p:txBody>
          <a:bodyPr wrap="square">
            <a:spAutoFit/>
          </a:bodyPr>
          <a:lstStyle/>
          <a:p>
            <a:pPr indent="0" fontAlgn="auto">
              <a:lnSpc>
                <a:spcPct val="150000"/>
              </a:lnSpc>
            </a:pPr>
            <a:r>
              <a:rPr sz="2800" b="1">
                <a:latin typeface="黑体" panose="02010609060101010101" charset="-122"/>
                <a:ea typeface="黑体" panose="02010609060101010101" charset="-122"/>
                <a:sym typeface="+mn-ea"/>
              </a:rPr>
              <a:t>参考答案：</a:t>
            </a:r>
          </a:p>
          <a:p>
            <a:pPr indent="0" fontAlgn="auto">
              <a:lnSpc>
                <a:spcPct val="150000"/>
              </a:lnSpc>
            </a:pPr>
            <a:r>
              <a:rPr sz="2800" b="1">
                <a:latin typeface="黑体" panose="02010609060101010101" charset="-122"/>
                <a:ea typeface="黑体" panose="02010609060101010101" charset="-122"/>
                <a:sym typeface="+mn-ea"/>
              </a:rPr>
              <a:t>应对疫情不力，造成惨重后果。</a:t>
            </a:r>
          </a:p>
          <a:p>
            <a:pPr indent="0" fontAlgn="auto">
              <a:lnSpc>
                <a:spcPct val="150000"/>
              </a:lnSpc>
            </a:pPr>
            <a:r>
              <a:rPr sz="2800" b="1">
                <a:latin typeface="黑体" panose="02010609060101010101" charset="-122"/>
                <a:ea typeface="黑体" panose="02010609060101010101" charset="-122"/>
                <a:sym typeface="+mn-ea"/>
              </a:rPr>
              <a:t>无视科学警告，刻意淡化风险。</a:t>
            </a:r>
          </a:p>
        </p:txBody>
      </p:sp>
      <p:pic>
        <p:nvPicPr>
          <p:cNvPr id="2" name="图片 1"/>
          <p:cNvPicPr>
            <a:picLocks noChangeAspect="1"/>
          </p:cNvPicPr>
          <p:nvPr/>
        </p:nvPicPr>
        <p:blipFill>
          <a:blip r:embed="rId3"/>
          <a:srcRect b="8505"/>
          <a:stretch>
            <a:fillRect/>
          </a:stretch>
        </p:blipFill>
        <p:spPr>
          <a:xfrm>
            <a:off x="6405880" y="2967355"/>
            <a:ext cx="5078730" cy="28759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ircle(in)">
                                      <p:cBhvr>
                                        <p:cTn id="2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5705475" y="1435100"/>
            <a:ext cx="6118225" cy="4480561"/>
          </a:xfrm>
          <a:prstGeom prst="rect">
            <a:avLst/>
          </a:prstGeom>
          <a:noFill/>
          <a:ln w="9525">
            <a:solidFill>
              <a:srgbClr val="00B050"/>
            </a:solidFill>
          </a:ln>
        </p:spPr>
        <p:txBody>
          <a:bodyPr wrap="square">
            <a:spAutoFit/>
          </a:bodyPr>
          <a:lstStyle/>
          <a:p>
            <a:pPr indent="0" fontAlgn="auto">
              <a:lnSpc>
                <a:spcPct val="150000"/>
              </a:lnSpc>
            </a:pPr>
            <a:r>
              <a:rPr lang="zh-CN" sz="3200" b="1">
                <a:latin typeface="黑体" panose="02010609060101010101" charset="-122"/>
                <a:ea typeface="黑体" panose="02010609060101010101" charset="-122"/>
                <a:cs typeface="黑体" panose="02010609060101010101" charset="-122"/>
                <a:sym typeface="+mn-ea"/>
              </a:rPr>
              <a:t>（二）这是一个最好的时代，也是一个最坏的时代，同学们亲历“新冠疫情”，对自我，对民族，对国家，对世界有了更深切地认识和感知，请结合课文内容写一段200字左右的感想。</a:t>
            </a:r>
          </a:p>
        </p:txBody>
      </p:sp>
      <p:sp>
        <p:nvSpPr>
          <p:cNvPr id="4" name="文本框 3"/>
          <p:cNvSpPr txBox="1"/>
          <p:nvPr/>
        </p:nvSpPr>
        <p:spPr>
          <a:xfrm>
            <a:off x="1460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pic>
        <p:nvPicPr>
          <p:cNvPr id="2" name="图片 1"/>
          <p:cNvPicPr>
            <a:picLocks noChangeAspect="1"/>
          </p:cNvPicPr>
          <p:nvPr/>
        </p:nvPicPr>
        <p:blipFill>
          <a:blip r:embed="rId3"/>
          <a:stretch>
            <a:fillRect/>
          </a:stretch>
        </p:blipFill>
        <p:spPr>
          <a:xfrm>
            <a:off x="741680" y="1315085"/>
            <a:ext cx="4762500" cy="47625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0"/>
          </p:nvPr>
        </p:nvPicPr>
        <p:blipFill>
          <a:blip r:embed="rId3"/>
          <a:stretch>
            <a:fillRect/>
          </a:stretch>
        </p:blipFill>
        <p:spPr>
          <a:xfrm>
            <a:off x="176530" y="1863090"/>
            <a:ext cx="5827395" cy="3968750"/>
          </a:xfrm>
          <a:ln w="31750">
            <a:solidFill>
              <a:schemeClr val="bg1"/>
            </a:solidFill>
          </a:ln>
          <a:effectLst>
            <a:outerShdw blurRad="190500" dist="38100" dir="8100000" algn="tr" rotWithShape="0">
              <a:prstClr val="black">
                <a:alpha val="48000"/>
              </a:prstClr>
            </a:outerShdw>
          </a:effectLst>
        </p:spPr>
      </p:pic>
      <p:sp>
        <p:nvSpPr>
          <p:cNvPr id="100" name="文本框 99"/>
          <p:cNvSpPr txBox="1"/>
          <p:nvPr/>
        </p:nvSpPr>
        <p:spPr>
          <a:xfrm>
            <a:off x="6345555" y="1863090"/>
            <a:ext cx="5474970" cy="3931920"/>
          </a:xfrm>
          <a:prstGeom prst="rect">
            <a:avLst/>
          </a:prstGeom>
          <a:noFill/>
          <a:ln w="28575">
            <a:solidFill>
              <a:srgbClr val="00B050"/>
            </a:solidFill>
          </a:ln>
        </p:spPr>
        <p:txBody>
          <a:bodyPr wrap="square">
            <a:spAutoFit/>
          </a:bodyPr>
          <a:lstStyle/>
          <a:p>
            <a:pPr indent="0" fontAlgn="auto">
              <a:lnSpc>
                <a:spcPct val="150000"/>
              </a:lnSpc>
            </a:pPr>
            <a:r>
              <a:rPr lang="zh-CN" sz="2800" b="1">
                <a:solidFill>
                  <a:srgbClr val="FF0000"/>
                </a:solidFill>
                <a:latin typeface="黑体" panose="02010609060101010101" charset="-122"/>
                <a:ea typeface="黑体" panose="02010609060101010101" charset="-122"/>
                <a:cs typeface="黑体" panose="02010609060101010101" charset="-122"/>
              </a:rPr>
              <a:t>步履蹒跚与时间赛跑，只想为患者多赢一秒；身患绝症与新冠周旋，顾不上亲人已经沦陷。这一战，你矗立在死神和患者之间；那一晚，歌声飘荡在城市上空，我们用血肉筑成新的长城。</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in)">
                                      <p:cBhvr>
                                        <p:cTn id="7" dur="2000"/>
                                        <p:tgtEl>
                                          <p:spTgt spid="3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708025" y="1477645"/>
            <a:ext cx="10776585" cy="4572000"/>
          </a:xfrm>
          <a:prstGeom prst="rect">
            <a:avLst/>
          </a:prstGeom>
          <a:noFill/>
          <a:ln w="9525">
            <a:solidFill>
              <a:srgbClr val="00B050"/>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sym typeface="+mn-ea"/>
              </a:rPr>
              <a:t>示例一：新冠肺炎肆虐，就有人舍生忘死。八十多岁的钟南山院士深夜乘高铁赶往武汉，身患渐冻症的张伯礼拖着自己僵硬的腿在医院奔波，还有逆行驰援武汉的千千万万白衣天使，奔波在大街小巷为居民输送物资的快递小哥，用私家车护送医护人员的热心市民……他们并不都具备伟岸的身躯，但他们的力量却能凝聚成一把利剑，划破疫情阴霾下的黑暗，让我们终能在春天里的看到光明和希望。为民护国保大家，他们就是这个时代最可爱的人。</a:t>
            </a:r>
          </a:p>
        </p:txBody>
      </p:sp>
      <p:sp>
        <p:nvSpPr>
          <p:cNvPr id="4" name="文本框 3"/>
          <p:cNvSpPr txBox="1"/>
          <p:nvPr/>
        </p:nvSpPr>
        <p:spPr>
          <a:xfrm>
            <a:off x="1460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449580" y="1059815"/>
            <a:ext cx="11293475" cy="5212080"/>
          </a:xfrm>
          <a:prstGeom prst="rect">
            <a:avLst/>
          </a:prstGeom>
          <a:noFill/>
          <a:ln w="9525">
            <a:solidFill>
              <a:srgbClr val="00B050"/>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sym typeface="+mn-ea"/>
              </a:rPr>
              <a:t>示例二：我们年龄尚小，肩膀尚嫩，能做什么呢？疫情期间，同学们无法返校上课，却可以利用网课不断汲取新的知识。在通讯依然落后的地方，有人冒着严寒，坐在悬崖边的雪地里接收网课信号；有人不幸感染新冠病毒，就在方舱医院的病房里挑灯夜读；许多高考生正因受疫情间种种事迹感召，将志愿改为医科大学。青少年是时代最新鲜的血液，他们认真学习努力向上，是祖国的未来和希望。我和我的同学都经历了网课的的磨炼，对当下能重回教室正常学习，倍感珍惜。我们坚信，不久的将来，我们必将担起振兴中华的大任，肩负使命，我们砥砺前行。</a:t>
            </a:r>
          </a:p>
        </p:txBody>
      </p:sp>
      <p:sp>
        <p:nvSpPr>
          <p:cNvPr id="4" name="文本框 3"/>
          <p:cNvSpPr txBox="1"/>
          <p:nvPr/>
        </p:nvSpPr>
        <p:spPr>
          <a:xfrm>
            <a:off x="14605" y="-5715"/>
            <a:ext cx="12162155" cy="701040"/>
          </a:xfrm>
          <a:prstGeom prst="rect">
            <a:avLst/>
          </a:prstGeom>
          <a:solidFill>
            <a:srgbClr val="C00000"/>
          </a:solidFill>
          <a:ln w="9525">
            <a:noFill/>
          </a:ln>
        </p:spPr>
        <p:txBody>
          <a:bodyPr wrap="square">
            <a:spAutoFit/>
          </a:bodyPr>
          <a:lstStyle/>
          <a:p>
            <a:pPr indent="0" algn="ctr" fontAlgn="auto">
              <a:lnSpc>
                <a:spcPct val="100000"/>
              </a:lnSpc>
            </a:pPr>
            <a:r>
              <a:rPr lang="zh-CN" sz="4000" b="1">
                <a:solidFill>
                  <a:schemeClr val="bg1"/>
                </a:solidFill>
                <a:latin typeface="黑体" panose="02010609060101010101" charset="-122"/>
                <a:ea typeface="黑体" panose="02010609060101010101" charset="-122"/>
                <a:sym typeface="+mn-ea"/>
              </a:rPr>
              <a:t>延伸拓展</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83099" y="2726598"/>
            <a:ext cx="889000" cy="889000"/>
            <a:chOff x="10275888" y="1968952"/>
            <a:chExt cx="889000" cy="889000"/>
          </a:xfrm>
        </p:grpSpPr>
        <p:sp>
          <p:nvSpPr>
            <p:cNvPr id="4" name="椭圆 3"/>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403522" y="2123009"/>
              <a:ext cx="633730" cy="579120"/>
            </a:xfrm>
            <a:prstGeom prst="rect">
              <a:avLst/>
            </a:prstGeom>
            <a:noFill/>
          </p:spPr>
          <p:txBody>
            <a:bodyPr wrap="none" rtlCol="0">
              <a:spAutoFit/>
              <a:scene3d>
                <a:camera prst="orthographicFront"/>
                <a:lightRig rig="threePt" dir="t"/>
              </a:scene3d>
              <a:sp3d contourW="12700"/>
            </a:bodyPr>
            <a:lstStyle/>
            <a:p>
              <a:pPr algn="ctr"/>
              <a:r>
                <a:rPr lang="en-US" altLang="zh-CN" sz="3200" b="1" smtClean="0">
                  <a:solidFill>
                    <a:schemeClr val="bg1"/>
                  </a:solidFill>
                </a:rPr>
                <a:t>01</a:t>
              </a:r>
            </a:p>
          </p:txBody>
        </p:sp>
      </p:grpSp>
      <p:sp>
        <p:nvSpPr>
          <p:cNvPr id="7" name="文本框 6"/>
          <p:cNvSpPr txBox="1"/>
          <p:nvPr/>
        </p:nvSpPr>
        <p:spPr>
          <a:xfrm>
            <a:off x="2622550" y="2850515"/>
            <a:ext cx="5669280" cy="640080"/>
          </a:xfrm>
          <a:prstGeom prst="rect">
            <a:avLst/>
          </a:prstGeom>
          <a:noFill/>
        </p:spPr>
        <p:txBody>
          <a:bodyPr wrap="none" rtlCol="0">
            <a:spAutoFit/>
            <a:scene3d>
              <a:camera prst="orthographicFront"/>
              <a:lightRig rig="threePt" dir="t"/>
            </a:scene3d>
            <a:sp3d contourW="12700"/>
          </a:bodyPr>
          <a:lstStyle/>
          <a:p>
            <a:pPr algn="l"/>
            <a:r>
              <a:rPr lang="zh-CN" altLang="en-US" sz="3600" b="1" smtClean="0">
                <a:solidFill>
                  <a:schemeClr val="accent1"/>
                </a:solidFill>
                <a:sym typeface="+mn-ea"/>
              </a:rPr>
              <a:t>学习活动一：略读，理思路</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67780" y="474980"/>
            <a:ext cx="5266055" cy="5852160"/>
          </a:xfrm>
          <a:prstGeom prst="rect">
            <a:avLst/>
          </a:prstGeom>
          <a:noFill/>
          <a:ln w="12700" cmpd="sng">
            <a:solidFill>
              <a:srgbClr val="C00000"/>
            </a:solidFill>
            <a:prstDash val="solid"/>
          </a:ln>
        </p:spPr>
        <p:txBody>
          <a:bodyPr wrap="square">
            <a:spAutoFit/>
          </a:bodyPr>
          <a:lstStyle/>
          <a:p>
            <a:pPr indent="0" fontAlgn="auto">
              <a:lnSpc>
                <a:spcPct val="150000"/>
              </a:lnSpc>
            </a:pPr>
            <a:r>
              <a:rPr lang="zh-CN" sz="2800" b="1">
                <a:solidFill>
                  <a:srgbClr val="FF0000"/>
                </a:solidFill>
                <a:latin typeface="黑体" panose="02010609060101010101" charset="-122"/>
                <a:ea typeface="黑体" panose="02010609060101010101" charset="-122"/>
                <a:cs typeface="黑体" panose="02010609060101010101" charset="-122"/>
              </a:rPr>
              <a:t>活动引领:本文全面、客观、立体地报道了党中央领导全国人民抗击新冠肺炎疫情，取得重大战略成果这一事件，揭示了中国抗疫取得巨大成就的根本原因，思路清晰，内容全面，高屋建瓴，气魄宏大。下面请同学们快速浏览课文，圈点勾画关键词和中心句，概括梳理各部分的内容。</a:t>
            </a:r>
          </a:p>
        </p:txBody>
      </p:sp>
      <p:pic>
        <p:nvPicPr>
          <p:cNvPr id="2" name="图片 1"/>
          <p:cNvPicPr>
            <a:picLocks noChangeAspect="1"/>
          </p:cNvPicPr>
          <p:nvPr/>
        </p:nvPicPr>
        <p:blipFill>
          <a:blip r:embed="rId3"/>
          <a:stretch>
            <a:fillRect/>
          </a:stretch>
        </p:blipFill>
        <p:spPr>
          <a:xfrm>
            <a:off x="575945" y="0"/>
            <a:ext cx="5340985" cy="68580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stretch>
            <a:fillRect/>
          </a:stretch>
        </p:blipFill>
        <p:spPr>
          <a:xfrm>
            <a:off x="-1905" y="-5715"/>
            <a:ext cx="3233420" cy="6820535"/>
          </a:xfrm>
          <a:prstGeom prst="rect">
            <a:avLst/>
          </a:prstGeom>
        </p:spPr>
      </p:pic>
      <p:sp>
        <p:nvSpPr>
          <p:cNvPr id="100" name="文本框 99"/>
          <p:cNvSpPr txBox="1"/>
          <p:nvPr/>
        </p:nvSpPr>
        <p:spPr>
          <a:xfrm>
            <a:off x="3020060" y="136525"/>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开篇：概说2020年的中国抗疫，写下悲壮雄浑的篇章。</a:t>
            </a:r>
          </a:p>
        </p:txBody>
      </p:sp>
      <p:sp>
        <p:nvSpPr>
          <p:cNvPr id="2" name="文本框 1"/>
          <p:cNvSpPr txBox="1"/>
          <p:nvPr/>
        </p:nvSpPr>
        <p:spPr>
          <a:xfrm>
            <a:off x="3020060" y="881380"/>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（一）领导力、组织动员力、执行力，引领武汉“挺”过疫情。</a:t>
            </a:r>
          </a:p>
        </p:txBody>
      </p:sp>
      <p:sp>
        <p:nvSpPr>
          <p:cNvPr id="3" name="文本框 2"/>
          <p:cNvSpPr txBox="1"/>
          <p:nvPr/>
        </p:nvSpPr>
        <p:spPr>
          <a:xfrm>
            <a:off x="3020060" y="1626235"/>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（二）制度优势，是我们战胜疫情的重要法宝。</a:t>
            </a:r>
          </a:p>
        </p:txBody>
      </p:sp>
      <p:sp>
        <p:nvSpPr>
          <p:cNvPr id="4" name="文本框 3"/>
          <p:cNvSpPr txBox="1"/>
          <p:nvPr/>
        </p:nvSpPr>
        <p:spPr>
          <a:xfrm>
            <a:off x="3020060" y="2371090"/>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（三）中国精神，是中华民族披荆斩棘、奋勇向前的力量之源。</a:t>
            </a:r>
          </a:p>
        </p:txBody>
      </p:sp>
      <p:sp>
        <p:nvSpPr>
          <p:cNvPr id="5" name="文本框 4"/>
          <p:cNvSpPr txBox="1"/>
          <p:nvPr/>
        </p:nvSpPr>
        <p:spPr>
          <a:xfrm>
            <a:off x="3020060" y="3115946"/>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（四）生命至上、人民至上，始终是抗疫坚守的价值取向。</a:t>
            </a:r>
          </a:p>
        </p:txBody>
      </p:sp>
      <p:sp>
        <p:nvSpPr>
          <p:cNvPr id="7" name="文本框 6"/>
          <p:cNvSpPr txBox="1"/>
          <p:nvPr/>
        </p:nvSpPr>
        <p:spPr>
          <a:xfrm>
            <a:off x="3020060" y="3860800"/>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（五）“科学防治”，贯穿中国抗击疫情的实践始终。</a:t>
            </a:r>
          </a:p>
        </p:txBody>
      </p:sp>
      <p:sp>
        <p:nvSpPr>
          <p:cNvPr id="8" name="文本框 7"/>
          <p:cNvSpPr txBox="1"/>
          <p:nvPr/>
        </p:nvSpPr>
        <p:spPr>
          <a:xfrm>
            <a:off x="3020060" y="4605655"/>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（六）反思、总结抗疫的经验和教训。</a:t>
            </a:r>
          </a:p>
        </p:txBody>
      </p:sp>
      <p:sp>
        <p:nvSpPr>
          <p:cNvPr id="9" name="文本框 8"/>
          <p:cNvSpPr txBox="1"/>
          <p:nvPr/>
        </p:nvSpPr>
        <p:spPr>
          <a:xfrm>
            <a:off x="3020060" y="5350509"/>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（七）疫情警示：人类是一个休戚相关的命运共同体。</a:t>
            </a:r>
          </a:p>
        </p:txBody>
      </p:sp>
      <p:sp>
        <p:nvSpPr>
          <p:cNvPr id="10" name="文本框 9"/>
          <p:cNvSpPr txBox="1"/>
          <p:nvPr/>
        </p:nvSpPr>
        <p:spPr>
          <a:xfrm>
            <a:off x="3020060" y="6095365"/>
            <a:ext cx="8648700" cy="640080"/>
          </a:xfrm>
          <a:prstGeom prst="rect">
            <a:avLst/>
          </a:prstGeom>
          <a:noFill/>
          <a:ln w="28575">
            <a:solidFill>
              <a:srgbClr val="00B050"/>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sym typeface="+mn-ea"/>
              </a:rPr>
              <a:t>（八）总结全文，点明中华民族在磨难中成长，从磨难中奋起。</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animBg="1"/>
      <p:bldP spid="3" grpId="0" animBg="1"/>
      <p:bldP spid="4" grpId="0" animBg="1"/>
      <p:bldP spid="5"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18745" y="1549400"/>
            <a:ext cx="4509135" cy="4510405"/>
          </a:xfrm>
          <a:prstGeom prst="snip2SameRect">
            <a:avLst/>
          </a:prstGeom>
        </p:spPr>
      </p:pic>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4823460" y="1675765"/>
            <a:ext cx="7016750" cy="1371600"/>
          </a:xfrm>
          <a:prstGeom prst="rect">
            <a:avLst/>
          </a:prstGeom>
          <a:noFill/>
          <a:ln w="9525">
            <a:solidFill>
              <a:srgbClr val="00B050"/>
            </a:solidFill>
          </a:ln>
        </p:spPr>
        <p:txBody>
          <a:bodyPr wrap="square">
            <a:spAutoFit/>
          </a:bodyPr>
          <a:lstStyle/>
          <a:p>
            <a:pPr indent="0" fontAlgn="auto">
              <a:lnSpc>
                <a:spcPct val="150000"/>
              </a:lnSpc>
            </a:pPr>
            <a:r>
              <a:rPr lang="zh-CN" sz="2800" b="1">
                <a:solidFill>
                  <a:schemeClr val="tx1"/>
                </a:solidFill>
                <a:latin typeface="黑体" panose="02010609060101010101" charset="-122"/>
                <a:ea typeface="黑体" panose="02010609060101010101" charset="-122"/>
              </a:rPr>
              <a:t>第一层：从社会制度的优越性方面来揭示中国抗疫取得胜利的原因（第一、二、三节）</a:t>
            </a:r>
          </a:p>
        </p:txBody>
      </p:sp>
      <p:sp>
        <p:nvSpPr>
          <p:cNvPr id="4" name="文本框 3"/>
          <p:cNvSpPr txBox="1"/>
          <p:nvPr/>
        </p:nvSpPr>
        <p:spPr>
          <a:xfrm>
            <a:off x="118745" y="212725"/>
            <a:ext cx="11976735" cy="1554480"/>
          </a:xfrm>
          <a:prstGeom prst="rect">
            <a:avLst/>
          </a:prstGeom>
          <a:noFill/>
          <a:ln w="9525">
            <a:solidFill>
              <a:srgbClr val="00B050"/>
            </a:solidFill>
          </a:ln>
        </p:spPr>
        <p:txBody>
          <a:bodyPr wrap="square">
            <a:spAutoFit/>
          </a:bodyPr>
          <a:lstStyle/>
          <a:p>
            <a:pPr indent="0" fontAlgn="auto">
              <a:lnSpc>
                <a:spcPct val="150000"/>
              </a:lnSpc>
            </a:pPr>
            <a:r>
              <a:rPr 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文章的主体部分是从哪几个层次来报道2020中国抗疫这一事件的？</a:t>
            </a:r>
          </a:p>
        </p:txBody>
      </p:sp>
      <p:sp>
        <p:nvSpPr>
          <p:cNvPr id="2" name="文本框 1"/>
          <p:cNvSpPr txBox="1"/>
          <p:nvPr/>
        </p:nvSpPr>
        <p:spPr>
          <a:xfrm>
            <a:off x="4823460" y="3334384"/>
            <a:ext cx="7016750" cy="1371600"/>
          </a:xfrm>
          <a:prstGeom prst="rect">
            <a:avLst/>
          </a:prstGeom>
          <a:noFill/>
          <a:ln w="9525">
            <a:solidFill>
              <a:srgbClr val="00B050"/>
            </a:solidFill>
          </a:ln>
        </p:spPr>
        <p:txBody>
          <a:bodyPr wrap="square">
            <a:spAutoFit/>
          </a:bodyPr>
          <a:lstStyle/>
          <a:p>
            <a:pPr indent="0" fontAlgn="auto">
              <a:lnSpc>
                <a:spcPct val="150000"/>
              </a:lnSpc>
            </a:pPr>
            <a:r>
              <a:rPr lang="zh-CN" sz="2800" b="1">
                <a:solidFill>
                  <a:schemeClr val="tx1"/>
                </a:solidFill>
                <a:latin typeface="黑体" panose="02010609060101010101" charset="-122"/>
                <a:ea typeface="黑体" panose="02010609060101010101" charset="-122"/>
              </a:rPr>
              <a:t>第二层：从理念、科学方面来探索抗疫胜利的做法（第四、五节）</a:t>
            </a:r>
          </a:p>
        </p:txBody>
      </p:sp>
      <p:sp>
        <p:nvSpPr>
          <p:cNvPr id="5" name="文本框 4"/>
          <p:cNvSpPr txBox="1"/>
          <p:nvPr/>
        </p:nvSpPr>
        <p:spPr>
          <a:xfrm>
            <a:off x="4823460" y="4993005"/>
            <a:ext cx="7016750" cy="1371600"/>
          </a:xfrm>
          <a:prstGeom prst="rect">
            <a:avLst/>
          </a:prstGeom>
          <a:noFill/>
          <a:ln w="9525">
            <a:solidFill>
              <a:srgbClr val="00B050"/>
            </a:solidFill>
          </a:ln>
        </p:spPr>
        <p:txBody>
          <a:bodyPr wrap="square">
            <a:spAutoFit/>
          </a:bodyPr>
          <a:lstStyle/>
          <a:p>
            <a:pPr indent="0" fontAlgn="auto">
              <a:lnSpc>
                <a:spcPct val="150000"/>
              </a:lnSpc>
            </a:pPr>
            <a:r>
              <a:rPr lang="zh-CN" sz="2800" b="1">
                <a:solidFill>
                  <a:schemeClr val="tx1"/>
                </a:solidFill>
                <a:latin typeface="黑体" panose="02010609060101010101" charset="-122"/>
                <a:ea typeface="黑体" panose="02010609060101010101" charset="-122"/>
              </a:rPr>
              <a:t>第三层：从总结反思角度来报道抗疫的经验和教训（第六、七节）</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circle(in)">
                                      <p:cBhvr>
                                        <p:cTn id="26" dur="2000"/>
                                        <p:tgtEl>
                                          <p:spTgt spid="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circle(in)">
                                      <p:cBhvr>
                                        <p:cTn id="35" dur="2000"/>
                                        <p:tgtEl>
                                          <p:spTgt spid="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nodeType="click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animBg="1"/>
      <p:bldP spid="2"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e7d195523061f1c0" hidden="1"/>
          <p:cNvSpPr txBox="1"/>
          <p:nvPr/>
        </p:nvSpPr>
        <p:spPr>
          <a:xfrm>
            <a:off x="-355600" y="1803400"/>
            <a:ext cx="436880" cy="1016000"/>
          </a:xfrm>
          <a:prstGeom prst="rect">
            <a:avLst/>
          </a:prstGeom>
          <a:noFill/>
        </p:spPr>
        <p:txBody>
          <a:bodyPr vert="wordArtVert" rtlCol="0">
            <a:spAutoFit/>
          </a:bodyPr>
          <a:lstStyle/>
          <a:p>
            <a:r>
              <a:rPr lang="en-US" altLang="zh-CN" sz="100" smtClean="0"/>
              <a:t>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a:t>
            </a:r>
          </a:p>
        </p:txBody>
      </p:sp>
      <p:sp>
        <p:nvSpPr>
          <p:cNvPr id="100" name="文本框 99"/>
          <p:cNvSpPr txBox="1"/>
          <p:nvPr/>
        </p:nvSpPr>
        <p:spPr>
          <a:xfrm>
            <a:off x="4881880" y="1835150"/>
            <a:ext cx="6472555" cy="4572000"/>
          </a:xfrm>
          <a:prstGeom prst="rect">
            <a:avLst/>
          </a:prstGeom>
          <a:noFill/>
          <a:ln w="9525">
            <a:solidFill>
              <a:srgbClr val="00B050"/>
            </a:solidFill>
          </a:ln>
        </p:spPr>
        <p:txBody>
          <a:bodyPr wrap="square">
            <a:spAutoFit/>
          </a:bodyPr>
          <a:lstStyle/>
          <a:p>
            <a:pPr indent="0" fontAlgn="auto">
              <a:lnSpc>
                <a:spcPct val="150000"/>
              </a:lnSpc>
            </a:pPr>
            <a:r>
              <a:rPr lang="zh-CN" sz="2800" b="1">
                <a:solidFill>
                  <a:schemeClr val="tx1"/>
                </a:solidFill>
                <a:latin typeface="黑体" panose="02010609060101010101" charset="-122"/>
                <a:ea typeface="黑体" panose="02010609060101010101" charset="-122"/>
              </a:rPr>
              <a:t>作者并没有按照常见的横式结构或者纵式结构展开全文，而是将回顾与总结、记事与思考融为一体，站在全局的高度，以方方面面的事实为基础，采用纵横结合式结构（也叫复式结构）带领读者从不同的角度去认识和理解这场伟大的抗疫斗争。</a:t>
            </a:r>
          </a:p>
        </p:txBody>
      </p:sp>
      <p:sp>
        <p:nvSpPr>
          <p:cNvPr id="4" name="文本框 3"/>
          <p:cNvSpPr txBox="1"/>
          <p:nvPr/>
        </p:nvSpPr>
        <p:spPr>
          <a:xfrm>
            <a:off x="4820920" y="870585"/>
            <a:ext cx="6532880" cy="640080"/>
          </a:xfrm>
          <a:prstGeom prst="rect">
            <a:avLst/>
          </a:prstGeom>
          <a:noFill/>
          <a:ln w="9525">
            <a:solidFill>
              <a:srgbClr val="00B050"/>
            </a:solidFill>
          </a:ln>
        </p:spPr>
        <p:txBody>
          <a:bodyPr wrap="square">
            <a:spAutoFit/>
          </a:bodyPr>
          <a:lstStyle/>
          <a:p>
            <a:pPr indent="0" fontAlgn="auto"/>
            <a:r>
              <a:rPr lang="zh-CN" sz="3600" b="1">
                <a:solidFill>
                  <a:schemeClr val="tx1"/>
                </a:solidFill>
                <a:latin typeface="微软雅黑" panose="020B0503020204020204" pitchFamily="34" charset="-122"/>
                <a:ea typeface="微软雅黑" panose="020B0503020204020204" pitchFamily="34" charset="-122"/>
              </a:rPr>
              <a:t>文章采用什么结构来行文的？</a:t>
            </a:r>
          </a:p>
        </p:txBody>
      </p:sp>
      <p:pic>
        <p:nvPicPr>
          <p:cNvPr id="3" name="图片 2"/>
          <p:cNvPicPr>
            <a:picLocks noChangeAspect="1"/>
          </p:cNvPicPr>
          <p:nvPr/>
        </p:nvPicPr>
        <p:blipFill>
          <a:blip r:embed="rId3"/>
          <a:stretch>
            <a:fillRect/>
          </a:stretch>
        </p:blipFill>
        <p:spPr>
          <a:xfrm>
            <a:off x="711835" y="799465"/>
            <a:ext cx="3980180" cy="56515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83099" y="2726598"/>
            <a:ext cx="889000" cy="889000"/>
            <a:chOff x="10275888" y="1968952"/>
            <a:chExt cx="889000" cy="889000"/>
          </a:xfrm>
        </p:grpSpPr>
        <p:sp>
          <p:nvSpPr>
            <p:cNvPr id="4" name="椭圆 3"/>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403523" y="2123009"/>
              <a:ext cx="633730" cy="579120"/>
            </a:xfrm>
            <a:prstGeom prst="rect">
              <a:avLst/>
            </a:prstGeom>
            <a:noFill/>
          </p:spPr>
          <p:txBody>
            <a:bodyPr wrap="none" rtlCol="0">
              <a:spAutoFit/>
              <a:scene3d>
                <a:camera prst="orthographicFront"/>
                <a:lightRig rig="threePt" dir="t"/>
              </a:scene3d>
              <a:sp3d contourW="12700"/>
            </a:bodyPr>
            <a:lstStyle/>
            <a:p>
              <a:pPr algn="ctr"/>
              <a:r>
                <a:rPr lang="en-US" altLang="zh-CN" sz="3200" b="1" smtClean="0">
                  <a:solidFill>
                    <a:schemeClr val="bg1"/>
                  </a:solidFill>
                </a:rPr>
                <a:t>02</a:t>
              </a:r>
            </a:p>
          </p:txBody>
        </p:sp>
      </p:grpSp>
      <p:sp>
        <p:nvSpPr>
          <p:cNvPr id="7" name="文本框 6"/>
          <p:cNvSpPr txBox="1"/>
          <p:nvPr/>
        </p:nvSpPr>
        <p:spPr>
          <a:xfrm>
            <a:off x="2622550" y="2850515"/>
            <a:ext cx="5669280" cy="640080"/>
          </a:xfrm>
          <a:prstGeom prst="rect">
            <a:avLst/>
          </a:prstGeom>
          <a:noFill/>
        </p:spPr>
        <p:txBody>
          <a:bodyPr wrap="none" rtlCol="0">
            <a:spAutoFit/>
            <a:scene3d>
              <a:camera prst="orthographicFront"/>
              <a:lightRig rig="threePt" dir="t"/>
            </a:scene3d>
            <a:sp3d contourW="12700"/>
          </a:bodyPr>
          <a:lstStyle/>
          <a:p>
            <a:pPr algn="l"/>
            <a:r>
              <a:rPr lang="zh-CN" altLang="en-US" sz="3600" b="1" smtClean="0">
                <a:solidFill>
                  <a:schemeClr val="accent1"/>
                </a:solidFill>
                <a:sym typeface="+mn-ea"/>
              </a:rPr>
              <a:t>学习活动二：研读，明感情</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包图主题2">
  <a:themeElements>
    <a:clrScheme name="自定义 179">
      <a:dk1>
        <a:srgbClr val="000000"/>
      </a:dk1>
      <a:lt1>
        <a:srgbClr val="FFFFFF"/>
      </a:lt1>
      <a:dk2>
        <a:srgbClr val="778495"/>
      </a:dk2>
      <a:lt2>
        <a:srgbClr val="F0F0F0"/>
      </a:lt2>
      <a:accent1>
        <a:srgbClr val="CE1126"/>
      </a:accent1>
      <a:accent2>
        <a:srgbClr val="CE1126"/>
      </a:accent2>
      <a:accent3>
        <a:srgbClr val="CE1126"/>
      </a:accent3>
      <a:accent4>
        <a:srgbClr val="CE1126"/>
      </a:accent4>
      <a:accent5>
        <a:srgbClr val="CE1126"/>
      </a:accent5>
      <a:accent6>
        <a:srgbClr val="CE1126"/>
      </a:accent6>
      <a:hlink>
        <a:srgbClr val="0085C3"/>
      </a:hlink>
      <a:folHlink>
        <a:srgbClr val="BFBFBF"/>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3389</Words>
  <Application>Microsoft Office PowerPoint</Application>
  <PresentationFormat>自定义</PresentationFormat>
  <Paragraphs>153</Paragraphs>
  <Slides>31</Slides>
  <Notes>30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2021-09-12T11:39:02Z</cp:lastPrinted>
  <dcterms:created xsi:type="dcterms:W3CDTF">2021-09-12T11:39:02Z</dcterms:created>
  <dcterms:modified xsi:type="dcterms:W3CDTF">2021-09-18T09:07:47Z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