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handoutMasterIdLst>
    <p:handoutMasterId r:id="rId4"/>
  </p:handoutMasterIdLst>
  <p:sldIdLst>
    <p:sldId id="750" r:id="rId5"/>
    <p:sldId id="1131" r:id="rId6"/>
    <p:sldId id="1137" r:id="rId7"/>
    <p:sldId id="2755" r:id="rId8"/>
    <p:sldId id="2756" r:id="rId9"/>
    <p:sldId id="2757" r:id="rId10"/>
    <p:sldId id="2758" r:id="rId11"/>
    <p:sldId id="2754" r:id="rId12"/>
    <p:sldId id="2759" r:id="rId13"/>
    <p:sldId id="2706" r:id="rId14"/>
    <p:sldId id="2760" r:id="rId15"/>
    <p:sldId id="2761" r:id="rId16"/>
    <p:sldId id="2762" r:id="rId17"/>
    <p:sldId id="2763" r:id="rId18"/>
    <p:sldId id="2707" r:id="rId19"/>
    <p:sldId id="2764" r:id="rId20"/>
    <p:sldId id="2708" r:id="rId21"/>
    <p:sldId id="2765" r:id="rId22"/>
    <p:sldId id="2766" r:id="rId23"/>
    <p:sldId id="2767" r:id="rId24"/>
    <p:sldId id="2768" r:id="rId25"/>
    <p:sldId id="2769" r:id="rId26"/>
    <p:sldId id="2770" r:id="rId27"/>
    <p:sldId id="2771" r:id="rId28"/>
    <p:sldId id="2772" r:id="rId29"/>
    <p:sldId id="2773" r:id="rId30"/>
    <p:sldId id="2774" r:id="rId31"/>
    <p:sldId id="2775" r:id="rId32"/>
    <p:sldId id="2777" r:id="rId33"/>
    <p:sldId id="2778" r:id="rId34"/>
    <p:sldId id="2779" r:id="rId35"/>
    <p:sldId id="2780" r:id="rId36"/>
    <p:sldId id="2781" r:id="rId37"/>
    <p:sldId id="2782" r:id="rId38"/>
    <p:sldId id="2783" r:id="rId39"/>
    <p:sldId id="2786" r:id="rId40"/>
    <p:sldId id="2787" r:id="rId41"/>
    <p:sldId id="2788" r:id="rId42"/>
    <p:sldId id="2789" r:id="rId43"/>
    <p:sldId id="2790" r:id="rId44"/>
    <p:sldId id="2791" r:id="rId45"/>
    <p:sldId id="2792" r:id="rId46"/>
    <p:sldId id="2795" r:id="rId47"/>
    <p:sldId id="2796" r:id="rId48"/>
    <p:sldId id="2797" r:id="rId49"/>
    <p:sldId id="2798" r:id="rId50"/>
    <p:sldId id="2799" r:id="rId51"/>
    <p:sldId id="2800" r:id="rId52"/>
    <p:sldId id="2801" r:id="rId53"/>
    <p:sldId id="2804" r:id="rId54"/>
    <p:sldId id="2805" r:id="rId55"/>
    <p:sldId id="2806" r:id="rId56"/>
    <p:sldId id="2807" r:id="rId57"/>
    <p:sldId id="2808" r:id="rId58"/>
    <p:sldId id="2809" r:id="rId59"/>
    <p:sldId id="2810" r:id="rId60"/>
    <p:sldId id="2813" r:id="rId61"/>
    <p:sldId id="2814" r:id="rId62"/>
    <p:sldId id="2815" r:id="rId63"/>
    <p:sldId id="2816" r:id="rId64"/>
    <p:sldId id="2817" r:id="rId65"/>
    <p:sldId id="2818" r:id="rId66"/>
    <p:sldId id="2819" r:id="rId67"/>
    <p:sldId id="2823" r:id="rId68"/>
    <p:sldId id="2820" r:id="rId69"/>
    <p:sldId id="2821" r:id="rId70"/>
    <p:sldId id="2822" r:id="rId71"/>
    <p:sldId id="2824" r:id="rId72"/>
    <p:sldId id="2825" r:id="rId73"/>
    <p:sldId id="2826" r:id="rId74"/>
    <p:sldId id="2827" r:id="rId75"/>
    <p:sldId id="2828" r:id="rId76"/>
    <p:sldId id="2829" r:id="rId77"/>
    <p:sldId id="2830" r:id="rId78"/>
    <p:sldId id="2831" r:id="rId79"/>
    <p:sldId id="2832" r:id="rId80"/>
    <p:sldId id="2833" r:id="rId81"/>
    <p:sldId id="2834" r:id="rId82"/>
    <p:sldId id="2835" r:id="rId83"/>
    <p:sldId id="2836" r:id="rId84"/>
    <p:sldId id="2837" r:id="rId85"/>
    <p:sldId id="2838" r:id="rId86"/>
    <p:sldId id="2839" r:id="rId87"/>
    <p:sldId id="2840" r:id="rId88"/>
    <p:sldId id="2841" r:id="rId89"/>
    <p:sldId id="2842" r:id="rId90"/>
    <p:sldId id="2843" r:id="rId91"/>
    <p:sldId id="2844" r:id="rId92"/>
    <p:sldId id="2845" r:id="rId93"/>
    <p:sldId id="2846" r:id="rId94"/>
    <p:sldId id="2847" r:id="rId95"/>
    <p:sldId id="2848" r:id="rId96"/>
    <p:sldId id="2849" r:id="rId97"/>
    <p:sldId id="2850" r:id="rId98"/>
    <p:sldId id="2851" r:id="rId99"/>
    <p:sldId id="2852" r:id="rId100"/>
    <p:sldId id="2853" r:id="rId101"/>
    <p:sldId id="2854" r:id="rId102"/>
    <p:sldId id="2855" r:id="rId103"/>
    <p:sldId id="2856" r:id="rId104"/>
    <p:sldId id="2857" r:id="rId105"/>
    <p:sldId id="2858" r:id="rId106"/>
    <p:sldId id="2859" r:id="rId107"/>
    <p:sldId id="2860" r:id="rId108"/>
    <p:sldId id="2861" r:id="rId109"/>
    <p:sldId id="2862" r:id="rId110"/>
    <p:sldId id="2863" r:id="rId111"/>
    <p:sldId id="2864" r:id="rId112"/>
    <p:sldId id="2865" r:id="rId113"/>
    <p:sldId id="2866" r:id="rId114"/>
    <p:sldId id="2867" r:id="rId115"/>
    <p:sldId id="2868" r:id="rId116"/>
    <p:sldId id="2872" r:id="rId117"/>
    <p:sldId id="2869" r:id="rId118"/>
    <p:sldId id="2870" r:id="rId119"/>
    <p:sldId id="2871" r:id="rId120"/>
    <p:sldId id="2873" r:id="rId121"/>
    <p:sldId id="2874" r:id="rId122"/>
    <p:sldId id="2875" r:id="rId123"/>
    <p:sldId id="2876" r:id="rId124"/>
    <p:sldId id="2879" r:id="rId125"/>
    <p:sldId id="2880" r:id="rId126"/>
    <p:sldId id="2881" r:id="rId127"/>
    <p:sldId id="2882" r:id="rId128"/>
    <p:sldId id="2883" r:id="rId129"/>
    <p:sldId id="2884" r:id="rId130"/>
    <p:sldId id="2885" r:id="rId131"/>
    <p:sldId id="2886" r:id="rId132"/>
    <p:sldId id="2887" r:id="rId133"/>
    <p:sldId id="2888" r:id="rId134"/>
    <p:sldId id="2889" r:id="rId135"/>
    <p:sldId id="2890" r:id="rId136"/>
    <p:sldId id="2891" r:id="rId137"/>
    <p:sldId id="2892" r:id="rId138"/>
    <p:sldId id="2896" r:id="rId139"/>
    <p:sldId id="2893" r:id="rId140"/>
    <p:sldId id="2894" r:id="rId141"/>
    <p:sldId id="2895" r:id="rId142"/>
    <p:sldId id="2897" r:id="rId143"/>
    <p:sldId id="2898" r:id="rId144"/>
    <p:sldId id="2899" r:id="rId145"/>
    <p:sldId id="2900" r:id="rId146"/>
    <p:sldId id="2902" r:id="rId147"/>
    <p:sldId id="2903" r:id="rId148"/>
    <p:sldId id="2904" r:id="rId149"/>
    <p:sldId id="2905" r:id="rId150"/>
    <p:sldId id="2906" r:id="rId151"/>
    <p:sldId id="2907" r:id="rId152"/>
    <p:sldId id="2908" r:id="rId153"/>
    <p:sldId id="2909" r:id="rId154"/>
    <p:sldId id="2919" r:id="rId155"/>
    <p:sldId id="2910" r:id="rId156"/>
    <p:sldId id="2911" r:id="rId157"/>
    <p:sldId id="2912" r:id="rId158"/>
    <p:sldId id="2913" r:id="rId159"/>
    <p:sldId id="2914" r:id="rId160"/>
    <p:sldId id="2915" r:id="rId161"/>
    <p:sldId id="2916" r:id="rId162"/>
    <p:sldId id="2917" r:id="rId163"/>
    <p:sldId id="2918" r:id="rId164"/>
  </p:sldIdLst>
  <p:sldSz cx="12192000" cy="6858000"/>
  <p:notesSz cx="6858000" cy="9144000"/>
  <p:custDataLst>
    <p:tags r:id="rId16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15">
          <p15:clr>
            <a:srgbClr val="A4A3A4"/>
          </p15:clr>
        </p15:guide>
        <p15:guide id="2" pos="383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xiao" initials="x"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55" autoAdjust="0"/>
    <p:restoredTop sz="94660"/>
  </p:normalViewPr>
  <p:slideViewPr>
    <p:cSldViewPr snapToGrid="0">
      <p:cViewPr varScale="1">
        <p:scale>
          <a:sx n="70" d="100"/>
          <a:sy n="70" d="100"/>
        </p:scale>
        <p:origin x="468" y="40"/>
      </p:cViewPr>
      <p:guideLst>
        <p:guide orient="horz" pos="2315"/>
        <p:guide pos="3839"/>
      </p:guideLst>
    </p:cSldViewPr>
  </p:slideViewPr>
  <p:notesTextViewPr>
    <p:cViewPr>
      <p:scale>
        <a:sx n="1" d="1"/>
        <a:sy n="1" d="1"/>
      </p:scale>
      <p:origin x="0" y="0"/>
    </p:cViewPr>
  </p:notesTextViewPr>
  <p:notesViewPr>
    <p:cSldViewPr snapToGrid="0">
      <p:cViewPr varScale="1">
        <p:scale>
          <a:sx n="65" d="100"/>
          <a:sy n="65" d="100"/>
        </p:scale>
        <p:origin x="3276" y="78"/>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00" Type="http://schemas.openxmlformats.org/officeDocument/2006/relationships/slide" Target="slides/slide96.xml" /><Relationship Id="rId101" Type="http://schemas.openxmlformats.org/officeDocument/2006/relationships/slide" Target="slides/slide97.xml" /><Relationship Id="rId102" Type="http://schemas.openxmlformats.org/officeDocument/2006/relationships/slide" Target="slides/slide98.xml" /><Relationship Id="rId103" Type="http://schemas.openxmlformats.org/officeDocument/2006/relationships/slide" Target="slides/slide99.xml" /><Relationship Id="rId104" Type="http://schemas.openxmlformats.org/officeDocument/2006/relationships/slide" Target="slides/slide100.xml" /><Relationship Id="rId105" Type="http://schemas.openxmlformats.org/officeDocument/2006/relationships/slide" Target="slides/slide101.xml" /><Relationship Id="rId106" Type="http://schemas.openxmlformats.org/officeDocument/2006/relationships/slide" Target="slides/slide102.xml" /><Relationship Id="rId107" Type="http://schemas.openxmlformats.org/officeDocument/2006/relationships/slide" Target="slides/slide103.xml" /><Relationship Id="rId108" Type="http://schemas.openxmlformats.org/officeDocument/2006/relationships/slide" Target="slides/slide104.xml" /><Relationship Id="rId109" Type="http://schemas.openxmlformats.org/officeDocument/2006/relationships/slide" Target="slides/slide105.xml" /><Relationship Id="rId11" Type="http://schemas.openxmlformats.org/officeDocument/2006/relationships/slide" Target="slides/slide7.xml" /><Relationship Id="rId110" Type="http://schemas.openxmlformats.org/officeDocument/2006/relationships/slide" Target="slides/slide106.xml" /><Relationship Id="rId111" Type="http://schemas.openxmlformats.org/officeDocument/2006/relationships/slide" Target="slides/slide107.xml" /><Relationship Id="rId112" Type="http://schemas.openxmlformats.org/officeDocument/2006/relationships/slide" Target="slides/slide108.xml" /><Relationship Id="rId113" Type="http://schemas.openxmlformats.org/officeDocument/2006/relationships/slide" Target="slides/slide109.xml" /><Relationship Id="rId114" Type="http://schemas.openxmlformats.org/officeDocument/2006/relationships/slide" Target="slides/slide110.xml" /><Relationship Id="rId115" Type="http://schemas.openxmlformats.org/officeDocument/2006/relationships/slide" Target="slides/slide111.xml" /><Relationship Id="rId116" Type="http://schemas.openxmlformats.org/officeDocument/2006/relationships/slide" Target="slides/slide112.xml" /><Relationship Id="rId117" Type="http://schemas.openxmlformats.org/officeDocument/2006/relationships/slide" Target="slides/slide113.xml" /><Relationship Id="rId118" Type="http://schemas.openxmlformats.org/officeDocument/2006/relationships/slide" Target="slides/slide114.xml" /><Relationship Id="rId119" Type="http://schemas.openxmlformats.org/officeDocument/2006/relationships/slide" Target="slides/slide115.xml" /><Relationship Id="rId12" Type="http://schemas.openxmlformats.org/officeDocument/2006/relationships/slide" Target="slides/slide8.xml" /><Relationship Id="rId120" Type="http://schemas.openxmlformats.org/officeDocument/2006/relationships/slide" Target="slides/slide116.xml" /><Relationship Id="rId121" Type="http://schemas.openxmlformats.org/officeDocument/2006/relationships/slide" Target="slides/slide117.xml" /><Relationship Id="rId122" Type="http://schemas.openxmlformats.org/officeDocument/2006/relationships/slide" Target="slides/slide118.xml" /><Relationship Id="rId123" Type="http://schemas.openxmlformats.org/officeDocument/2006/relationships/slide" Target="slides/slide119.xml" /><Relationship Id="rId124" Type="http://schemas.openxmlformats.org/officeDocument/2006/relationships/slide" Target="slides/slide120.xml" /><Relationship Id="rId125" Type="http://schemas.openxmlformats.org/officeDocument/2006/relationships/slide" Target="slides/slide121.xml" /><Relationship Id="rId126" Type="http://schemas.openxmlformats.org/officeDocument/2006/relationships/slide" Target="slides/slide122.xml" /><Relationship Id="rId127" Type="http://schemas.openxmlformats.org/officeDocument/2006/relationships/slide" Target="slides/slide123.xml" /><Relationship Id="rId128" Type="http://schemas.openxmlformats.org/officeDocument/2006/relationships/slide" Target="slides/slide124.xml" /><Relationship Id="rId129" Type="http://schemas.openxmlformats.org/officeDocument/2006/relationships/slide" Target="slides/slide125.xml" /><Relationship Id="rId13" Type="http://schemas.openxmlformats.org/officeDocument/2006/relationships/slide" Target="slides/slide9.xml" /><Relationship Id="rId130" Type="http://schemas.openxmlformats.org/officeDocument/2006/relationships/slide" Target="slides/slide126.xml" /><Relationship Id="rId131" Type="http://schemas.openxmlformats.org/officeDocument/2006/relationships/slide" Target="slides/slide127.xml" /><Relationship Id="rId132" Type="http://schemas.openxmlformats.org/officeDocument/2006/relationships/slide" Target="slides/slide128.xml" /><Relationship Id="rId133" Type="http://schemas.openxmlformats.org/officeDocument/2006/relationships/slide" Target="slides/slide129.xml" /><Relationship Id="rId134" Type="http://schemas.openxmlformats.org/officeDocument/2006/relationships/slide" Target="slides/slide130.xml" /><Relationship Id="rId135" Type="http://schemas.openxmlformats.org/officeDocument/2006/relationships/slide" Target="slides/slide131.xml" /><Relationship Id="rId136" Type="http://schemas.openxmlformats.org/officeDocument/2006/relationships/slide" Target="slides/slide132.xml" /><Relationship Id="rId137" Type="http://schemas.openxmlformats.org/officeDocument/2006/relationships/slide" Target="slides/slide133.xml" /><Relationship Id="rId138" Type="http://schemas.openxmlformats.org/officeDocument/2006/relationships/slide" Target="slides/slide134.xml" /><Relationship Id="rId139" Type="http://schemas.openxmlformats.org/officeDocument/2006/relationships/slide" Target="slides/slide135.xml" /><Relationship Id="rId14" Type="http://schemas.openxmlformats.org/officeDocument/2006/relationships/slide" Target="slides/slide10.xml" /><Relationship Id="rId140" Type="http://schemas.openxmlformats.org/officeDocument/2006/relationships/slide" Target="slides/slide136.xml" /><Relationship Id="rId141" Type="http://schemas.openxmlformats.org/officeDocument/2006/relationships/slide" Target="slides/slide137.xml" /><Relationship Id="rId142" Type="http://schemas.openxmlformats.org/officeDocument/2006/relationships/slide" Target="slides/slide138.xml" /><Relationship Id="rId143" Type="http://schemas.openxmlformats.org/officeDocument/2006/relationships/slide" Target="slides/slide139.xml" /><Relationship Id="rId144" Type="http://schemas.openxmlformats.org/officeDocument/2006/relationships/slide" Target="slides/slide140.xml" /><Relationship Id="rId145" Type="http://schemas.openxmlformats.org/officeDocument/2006/relationships/slide" Target="slides/slide141.xml" /><Relationship Id="rId146" Type="http://schemas.openxmlformats.org/officeDocument/2006/relationships/slide" Target="slides/slide142.xml" /><Relationship Id="rId147" Type="http://schemas.openxmlformats.org/officeDocument/2006/relationships/slide" Target="slides/slide143.xml" /><Relationship Id="rId148" Type="http://schemas.openxmlformats.org/officeDocument/2006/relationships/slide" Target="slides/slide144.xml" /><Relationship Id="rId149" Type="http://schemas.openxmlformats.org/officeDocument/2006/relationships/slide" Target="slides/slide145.xml" /><Relationship Id="rId15" Type="http://schemas.openxmlformats.org/officeDocument/2006/relationships/slide" Target="slides/slide11.xml" /><Relationship Id="rId150" Type="http://schemas.openxmlformats.org/officeDocument/2006/relationships/slide" Target="slides/slide146.xml" /><Relationship Id="rId151" Type="http://schemas.openxmlformats.org/officeDocument/2006/relationships/slide" Target="slides/slide147.xml" /><Relationship Id="rId152" Type="http://schemas.openxmlformats.org/officeDocument/2006/relationships/slide" Target="slides/slide148.xml" /><Relationship Id="rId153" Type="http://schemas.openxmlformats.org/officeDocument/2006/relationships/slide" Target="slides/slide149.xml" /><Relationship Id="rId154" Type="http://schemas.openxmlformats.org/officeDocument/2006/relationships/slide" Target="slides/slide150.xml" /><Relationship Id="rId155" Type="http://schemas.openxmlformats.org/officeDocument/2006/relationships/slide" Target="slides/slide151.xml" /><Relationship Id="rId156" Type="http://schemas.openxmlformats.org/officeDocument/2006/relationships/slide" Target="slides/slide152.xml" /><Relationship Id="rId157" Type="http://schemas.openxmlformats.org/officeDocument/2006/relationships/slide" Target="slides/slide153.xml" /><Relationship Id="rId158" Type="http://schemas.openxmlformats.org/officeDocument/2006/relationships/slide" Target="slides/slide154.xml" /><Relationship Id="rId159" Type="http://schemas.openxmlformats.org/officeDocument/2006/relationships/slide" Target="slides/slide155.xml" /><Relationship Id="rId16" Type="http://schemas.openxmlformats.org/officeDocument/2006/relationships/slide" Target="slides/slide12.xml" /><Relationship Id="rId160" Type="http://schemas.openxmlformats.org/officeDocument/2006/relationships/slide" Target="slides/slide156.xml" /><Relationship Id="rId161" Type="http://schemas.openxmlformats.org/officeDocument/2006/relationships/slide" Target="slides/slide157.xml" /><Relationship Id="rId162" Type="http://schemas.openxmlformats.org/officeDocument/2006/relationships/slide" Target="slides/slide158.xml" /><Relationship Id="rId163" Type="http://schemas.openxmlformats.org/officeDocument/2006/relationships/slide" Target="slides/slide159.xml" /><Relationship Id="rId164" Type="http://schemas.openxmlformats.org/officeDocument/2006/relationships/slide" Target="slides/slide160.xml" /><Relationship Id="rId165" Type="http://schemas.openxmlformats.org/officeDocument/2006/relationships/tags" Target="tags/tag1.xml" /><Relationship Id="rId166" Type="http://schemas.openxmlformats.org/officeDocument/2006/relationships/presProps" Target="presProps.xml" /><Relationship Id="rId167" Type="http://schemas.openxmlformats.org/officeDocument/2006/relationships/viewProps" Target="viewProps.xml" /><Relationship Id="rId168" Type="http://schemas.openxmlformats.org/officeDocument/2006/relationships/theme" Target="theme/theme1.xml" /><Relationship Id="rId169" Type="http://schemas.openxmlformats.org/officeDocument/2006/relationships/tableStyles" Target="tableStyles.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handoutMaster" Target="handoutMasters/handout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slide" Target="slides/slide51.xml" /><Relationship Id="rId56" Type="http://schemas.openxmlformats.org/officeDocument/2006/relationships/slide" Target="slides/slide52.xml" /><Relationship Id="rId57" Type="http://schemas.openxmlformats.org/officeDocument/2006/relationships/slide" Target="slides/slide53.xml" /><Relationship Id="rId58" Type="http://schemas.openxmlformats.org/officeDocument/2006/relationships/slide" Target="slides/slide54.xml" /><Relationship Id="rId59" Type="http://schemas.openxmlformats.org/officeDocument/2006/relationships/slide" Target="slides/slide55.xml" /><Relationship Id="rId6" Type="http://schemas.openxmlformats.org/officeDocument/2006/relationships/slide" Target="slides/slide2.xml" /><Relationship Id="rId60" Type="http://schemas.openxmlformats.org/officeDocument/2006/relationships/slide" Target="slides/slide56.xml" /><Relationship Id="rId61" Type="http://schemas.openxmlformats.org/officeDocument/2006/relationships/slide" Target="slides/slide57.xml" /><Relationship Id="rId62" Type="http://schemas.openxmlformats.org/officeDocument/2006/relationships/slide" Target="slides/slide58.xml" /><Relationship Id="rId63" Type="http://schemas.openxmlformats.org/officeDocument/2006/relationships/slide" Target="slides/slide59.xml" /><Relationship Id="rId64" Type="http://schemas.openxmlformats.org/officeDocument/2006/relationships/slide" Target="slides/slide60.xml" /><Relationship Id="rId65" Type="http://schemas.openxmlformats.org/officeDocument/2006/relationships/slide" Target="slides/slide61.xml" /><Relationship Id="rId66" Type="http://schemas.openxmlformats.org/officeDocument/2006/relationships/slide" Target="slides/slide62.xml" /><Relationship Id="rId67" Type="http://schemas.openxmlformats.org/officeDocument/2006/relationships/slide" Target="slides/slide63.xml" /><Relationship Id="rId68" Type="http://schemas.openxmlformats.org/officeDocument/2006/relationships/slide" Target="slides/slide64.xml" /><Relationship Id="rId69" Type="http://schemas.openxmlformats.org/officeDocument/2006/relationships/slide" Target="slides/slide65.xml" /><Relationship Id="rId7" Type="http://schemas.openxmlformats.org/officeDocument/2006/relationships/slide" Target="slides/slide3.xml" /><Relationship Id="rId70" Type="http://schemas.openxmlformats.org/officeDocument/2006/relationships/slide" Target="slides/slide66.xml" /><Relationship Id="rId71" Type="http://schemas.openxmlformats.org/officeDocument/2006/relationships/slide" Target="slides/slide67.xml" /><Relationship Id="rId72" Type="http://schemas.openxmlformats.org/officeDocument/2006/relationships/slide" Target="slides/slide68.xml" /><Relationship Id="rId73" Type="http://schemas.openxmlformats.org/officeDocument/2006/relationships/slide" Target="slides/slide69.xml" /><Relationship Id="rId74" Type="http://schemas.openxmlformats.org/officeDocument/2006/relationships/slide" Target="slides/slide70.xml" /><Relationship Id="rId75" Type="http://schemas.openxmlformats.org/officeDocument/2006/relationships/slide" Target="slides/slide71.xml" /><Relationship Id="rId76" Type="http://schemas.openxmlformats.org/officeDocument/2006/relationships/slide" Target="slides/slide72.xml" /><Relationship Id="rId77" Type="http://schemas.openxmlformats.org/officeDocument/2006/relationships/slide" Target="slides/slide73.xml" /><Relationship Id="rId78" Type="http://schemas.openxmlformats.org/officeDocument/2006/relationships/slide" Target="slides/slide74.xml" /><Relationship Id="rId79" Type="http://schemas.openxmlformats.org/officeDocument/2006/relationships/slide" Target="slides/slide75.xml" /><Relationship Id="rId8" Type="http://schemas.openxmlformats.org/officeDocument/2006/relationships/slide" Target="slides/slide4.xml" /><Relationship Id="rId80" Type="http://schemas.openxmlformats.org/officeDocument/2006/relationships/slide" Target="slides/slide76.xml" /><Relationship Id="rId81" Type="http://schemas.openxmlformats.org/officeDocument/2006/relationships/slide" Target="slides/slide77.xml" /><Relationship Id="rId82" Type="http://schemas.openxmlformats.org/officeDocument/2006/relationships/slide" Target="slides/slide78.xml" /><Relationship Id="rId83" Type="http://schemas.openxmlformats.org/officeDocument/2006/relationships/slide" Target="slides/slide79.xml" /><Relationship Id="rId84" Type="http://schemas.openxmlformats.org/officeDocument/2006/relationships/slide" Target="slides/slide80.xml" /><Relationship Id="rId85" Type="http://schemas.openxmlformats.org/officeDocument/2006/relationships/slide" Target="slides/slide81.xml" /><Relationship Id="rId86" Type="http://schemas.openxmlformats.org/officeDocument/2006/relationships/slide" Target="slides/slide82.xml" /><Relationship Id="rId87" Type="http://schemas.openxmlformats.org/officeDocument/2006/relationships/slide" Target="slides/slide83.xml" /><Relationship Id="rId88" Type="http://schemas.openxmlformats.org/officeDocument/2006/relationships/slide" Target="slides/slide84.xml" /><Relationship Id="rId89" Type="http://schemas.openxmlformats.org/officeDocument/2006/relationships/slide" Target="slides/slide85.xml" /><Relationship Id="rId9" Type="http://schemas.openxmlformats.org/officeDocument/2006/relationships/slide" Target="slides/slide5.xml" /><Relationship Id="rId90" Type="http://schemas.openxmlformats.org/officeDocument/2006/relationships/slide" Target="slides/slide86.xml" /><Relationship Id="rId91" Type="http://schemas.openxmlformats.org/officeDocument/2006/relationships/slide" Target="slides/slide87.xml" /><Relationship Id="rId92" Type="http://schemas.openxmlformats.org/officeDocument/2006/relationships/slide" Target="slides/slide88.xml" /><Relationship Id="rId93" Type="http://schemas.openxmlformats.org/officeDocument/2006/relationships/slide" Target="slides/slide89.xml" /><Relationship Id="rId94" Type="http://schemas.openxmlformats.org/officeDocument/2006/relationships/slide" Target="slides/slide90.xml" /><Relationship Id="rId95" Type="http://schemas.openxmlformats.org/officeDocument/2006/relationships/slide" Target="slides/slide91.xml" /><Relationship Id="rId96" Type="http://schemas.openxmlformats.org/officeDocument/2006/relationships/slide" Target="slides/slide92.xml" /><Relationship Id="rId97" Type="http://schemas.openxmlformats.org/officeDocument/2006/relationships/slide" Target="slides/slide93.xml" /><Relationship Id="rId98" Type="http://schemas.openxmlformats.org/officeDocument/2006/relationships/slide" Target="slides/slide94.xml" /><Relationship Id="rId99" Type="http://schemas.openxmlformats.org/officeDocument/2006/relationships/slide" Target="slides/slide9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2021/2/20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701902418"/>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B3AD26-BB5B-4B58-9E34-0F1D9885EC2A}" type="datetimeFigureOut">
              <a:rPr lang="zh-CN" altLang="en-US" smtClean="0"/>
              <a:t>2021/2/20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C80E95-F800-4685-9CC0-BEAD22302047}" type="slidenum">
              <a:rPr lang="zh-CN" altLang="en-US" smtClean="0"/>
              <a:t>‹#›</a:t>
            </a:fld>
            <a:endParaRPr lang="zh-CN" altLang="en-US"/>
          </a:p>
        </p:txBody>
      </p:sp>
    </p:spTree>
    <p:extLst>
      <p:ext uri="{BB962C8B-B14F-4D97-AF65-F5344CB8AC3E}">
        <p14:creationId xmlns:p14="http://schemas.microsoft.com/office/powerpoint/2010/main" val="39268308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5A61DF0-C4A4-4DA9-87A1-DB1A3C5C94B8}" type="datetimeFigureOut">
              <a:rPr lang="zh-CN" altLang="en-US" smtClean="0"/>
              <a:t>2021/2/20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E8E485-00DC-4063-B6EA-323604CC0A98}" type="slidenum">
              <a:rPr lang="zh-CN" altLang="en-US" smtClean="0"/>
              <a:t>‹#›</a:t>
            </a:fld>
            <a:endParaRPr lang="zh-CN" altLang="en-US"/>
          </a:p>
        </p:txBody>
      </p:sp>
    </p:spTree>
  </p:cSld>
  <p:clrMapOvr>
    <a:masterClrMapping/>
  </p:clrMapOvr>
  <p:transition spd="med">
    <p:wipe dir="d"/>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5A61DF0-C4A4-4DA9-87A1-DB1A3C5C94B8}" type="datetimeFigureOut">
              <a:rPr lang="zh-CN" altLang="en-US" smtClean="0"/>
              <a:t>2021/2/20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E8E485-00DC-4063-B6EA-323604CC0A98}" type="slidenum">
              <a:rPr lang="zh-CN" altLang="en-US" smtClean="0"/>
              <a:t>‹#›</a:t>
            </a:fld>
            <a:endParaRPr lang="zh-CN" altLang="en-US"/>
          </a:p>
        </p:txBody>
      </p:sp>
    </p:spTree>
  </p:cSld>
  <p:clrMapOvr>
    <a:masterClrMapping/>
  </p:clrMapOvr>
  <p:transition spd="med">
    <p:wipe dir="d"/>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5A61DF0-C4A4-4DA9-87A1-DB1A3C5C94B8}" type="datetimeFigureOut">
              <a:rPr lang="zh-CN" altLang="en-US" smtClean="0"/>
              <a:t>2021/2/20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DE8E485-00DC-4063-B6EA-323604CC0A98}" type="slidenum">
              <a:rPr lang="zh-CN" altLang="en-US" smtClean="0"/>
              <a:t>‹#›</a:t>
            </a:fld>
            <a:endParaRPr lang="zh-CN" altLang="en-US"/>
          </a:p>
        </p:txBody>
      </p:sp>
    </p:spTree>
  </p:cSld>
  <p:clrMapOvr>
    <a:masterClrMapping/>
  </p:clrMapOvr>
  <p:transition spd="med">
    <p:wipe dir="d"/>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Tree>
  </p:cSld>
  <p:clrMapOvr>
    <a:masterClrMapping/>
  </p:clrMapOvr>
  <p:transition spd="med">
    <p:wipe dir="d"/>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目录">
    <p:spTree>
      <p:nvGrpSpPr>
        <p:cNvPr id="1" name=""/>
        <p:cNvGrpSpPr/>
        <p:nvPr/>
      </p:nvGrpSpPr>
      <p:grpSpPr>
        <a:xfrm>
          <a:off x="0" y="0"/>
          <a:ext cx="0" cy="0"/>
        </a:xfrm>
      </p:grpSpPr>
    </p:spTree>
  </p:cSld>
  <p:clrMapOvr>
    <a:masterClrMapping/>
  </p:clrMapOvr>
  <p:transition spd="med">
    <p:wipe dir="d"/>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A61DF0-C4A4-4DA9-87A1-DB1A3C5C94B8}" type="datetimeFigureOut">
              <a:rPr lang="zh-CN" altLang="en-US" smtClean="0"/>
              <a:t>2021/2/20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E8E485-00DC-4063-B6EA-323604CC0A9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Lst>
  <p:transition spd="med">
    <p:wipe dir="d"/>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jpeg" /></Relationships>
</file>

<file path=ppt/slides/_rels/slide10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jpeg" /></Relationships>
</file>

<file path=ppt/slides/_rels/slide12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jpeg" /></Relationships>
</file>

<file path=ppt/slides/_rels/slide13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4.png" /></Relationships>
</file>

<file path=ppt/slides/_rels/slide13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5.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6.jpeg" /></Relationships>
</file>

<file path=ppt/slides/_rels/slide14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jpeg" /></Relationships>
</file>

<file path=ppt/slides/_rels/slide16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7.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jpeg"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jpeg"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896327" y="2813730"/>
            <a:ext cx="10081846" cy="1510035"/>
            <a:chOff x="1055077" y="2418125"/>
            <a:chExt cx="10081846" cy="1510035"/>
          </a:xfrm>
        </p:grpSpPr>
        <p:sp>
          <p:nvSpPr>
            <p:cNvPr id="10" name="矩形 9"/>
            <p:cNvSpPr/>
            <p:nvPr/>
          </p:nvSpPr>
          <p:spPr>
            <a:xfrm>
              <a:off x="1055077" y="3221405"/>
              <a:ext cx="10081846" cy="706755"/>
            </a:xfrm>
            <a:prstGeom prst="rect">
              <a:avLst/>
            </a:prstGeom>
          </p:spPr>
          <p:txBody>
            <a:bodyPr wrap="square">
              <a:spAutoFit/>
            </a:bodyPr>
            <a:lstStyle/>
            <a:p>
              <a:pPr algn="ctr"/>
              <a:r>
                <a:rPr lang="zh-CN" altLang="en-US" sz="4000" b="1">
                  <a:solidFill>
                    <a:srgbClr val="EE3028"/>
                  </a:solidFill>
                  <a:cs typeface="+mn-ea"/>
                  <a:sym typeface="+mn-lt"/>
                </a:rPr>
                <a:t>专题三　文学文化常识与名著阅读</a:t>
              </a:r>
            </a:p>
          </p:txBody>
        </p:sp>
        <p:sp>
          <p:nvSpPr>
            <p:cNvPr id="12" name="文本框 11"/>
            <p:cNvSpPr txBox="1"/>
            <p:nvPr/>
          </p:nvSpPr>
          <p:spPr>
            <a:xfrm>
              <a:off x="3462973" y="2418125"/>
              <a:ext cx="5266055" cy="662738"/>
            </a:xfrm>
            <a:prstGeom prst="roundRect">
              <a:avLst>
                <a:gd name="adj" fmla="val 50000"/>
              </a:avLst>
            </a:prstGeom>
            <a:solidFill>
              <a:srgbClr val="EE3028"/>
            </a:solidFill>
            <a:effectLst/>
          </p:spPr>
          <p:txBody>
            <a:bodyPr wrap="square" bIns="54000" rtlCol="0">
              <a:spAutoFit/>
            </a:bodyPr>
            <a:lstStyle/>
            <a:p>
              <a:pPr algn="ctr"/>
              <a:r>
                <a:rPr lang="zh-CN" altLang="en-US" sz="2400" b="1">
                  <a:solidFill>
                    <a:schemeClr val="bg1"/>
                  </a:solidFill>
                  <a:cs typeface="+mn-ea"/>
                  <a:sym typeface="+mn-lt"/>
                </a:rPr>
                <a:t>第二部分　积累与运用</a:t>
              </a: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230695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第一步:审题干,明确答题要求。</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①题干要求从两个小题中任选一个作答。</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②要求简述主要故事情节。</a:t>
            </a:r>
          </a:p>
        </p:txBody>
      </p:sp>
    </p:spTree>
  </p:cSld>
  <p:clrMapOvr>
    <a:masterClrMapping/>
  </p:clrMapOvr>
  <p:transition spd="med">
    <p:wipe dir="d"/>
  </p:transition>
  <p:timing/>
</p:sld>
</file>

<file path=ppt/slides/slide10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226820"/>
            <a:ext cx="10513695" cy="230695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2</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分析情节蕴含的哲理</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[2018河南]有人评价《西游记》“极幻之事中蕴含极真之理”。请简述下面具有奇幻色彩的故事的情节,并指出其中蕴含的“极真之理”。(4分)</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尸魔三戏唐三藏 </a:t>
            </a:r>
          </a:p>
        </p:txBody>
      </p:sp>
    </p:spTree>
  </p:cSld>
  <p:clrMapOvr>
    <a:masterClrMapping/>
  </p:clrMapOvr>
  <p:transition spd="med">
    <p:wipe dir="d"/>
  </p:transition>
  <p:timing/>
</p:sld>
</file>

<file path=ppt/slides/slide10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75323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第一步:审题干,明确答题要求。</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题干要求简述“尸魔三戏唐三藏”的故事情节,并分析其中蕴含的哲理。</a:t>
            </a:r>
          </a:p>
        </p:txBody>
      </p:sp>
    </p:spTree>
  </p:cSld>
  <p:clrMapOvr>
    <a:masterClrMapping/>
  </p:clrMapOvr>
  <p:transition spd="med">
    <p:wipe dir="d"/>
  </p:transition>
  <p:timing/>
</p:sld>
</file>

<file path=ppt/slides/slide10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683260" y="899795"/>
            <a:ext cx="10957560" cy="175323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第二步:调动积累,概括情节内容。</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需注意,“尸魔三戏唐三藏”即三打白骨精。</a:t>
            </a:r>
          </a:p>
        </p:txBody>
      </p:sp>
    </p:spTree>
  </p:cSld>
  <p:clrMapOvr>
    <a:masterClrMapping/>
  </p:clrMapOvr>
  <p:transition spd="med">
    <p:wipe dir="d"/>
  </p:transition>
  <p:timing/>
</p:sld>
</file>

<file path=ppt/slides/slide10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055370"/>
            <a:ext cx="10513695" cy="507746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第三步:根据情节内容,分析蕴含的哲理。</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这一情节中,白骨精先后变作美丽女子、老妇人和老公公,伪装自己来接近唐僧,但最终都被孙悟空识破,还被打死。由唐僧入手,可以分析出不要被表象蒙住了双眼,要透过现象看本质;由孙悟空入手,可以分析出,无论坏人怎么伪装自己,都能用火眼金睛将其识破;由白骨精的结局入手,可以分析出,坏人终将会得到应有的惩罚。</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仿宋" panose="02010609060101010101" charset="-122"/>
                <a:ea typeface="仿宋" panose="02010609060101010101" charset="-122"/>
                <a:cs typeface="仿宋" panose="02010609060101010101" charset="-122"/>
              </a:rPr>
              <a:t> 概括哲理时要力求深刻,可以从多个侧面、多个角度去联想,但所写内容不能脱离故事本身。</a:t>
            </a:r>
          </a:p>
        </p:txBody>
      </p:sp>
      <p:pic>
        <p:nvPicPr>
          <p:cNvPr id="503" name="注_1.jpg" descr="id:2147499010;FounderCES"/>
          <p:cNvPicPr>
            <a:picLocks noChangeAspect="1"/>
          </p:cNvPicPr>
          <p:nvPr/>
        </p:nvPicPr>
        <p:blipFill>
          <a:blip r:embed="rId2"/>
          <a:stretch>
            <a:fillRect/>
          </a:stretch>
        </p:blipFill>
        <p:spPr>
          <a:xfrm>
            <a:off x="960120" y="5161915"/>
            <a:ext cx="219075" cy="219075"/>
          </a:xfrm>
          <a:prstGeom prst="rect">
            <a:avLst/>
          </a:prstGeom>
        </p:spPr>
      </p:pic>
    </p:spTree>
  </p:cSld>
  <p:clrMapOvr>
    <a:masterClrMapping/>
  </p:clrMapOvr>
  <p:transition spd="med">
    <p:wipe dir="d"/>
  </p:transition>
  <p:timing/>
</p:sld>
</file>

<file path=ppt/slides/slide10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第四步:组织语言作答。</a:t>
            </a:r>
          </a:p>
        </p:txBody>
      </p:sp>
    </p:spTree>
  </p:cSld>
  <p:clrMapOvr>
    <a:masterClrMapping/>
  </p:clrMapOvr>
  <p:transition spd="med">
    <p:wipe dir="d"/>
  </p:transition>
  <p:timing/>
</p:sld>
</file>

<file path=ppt/slides/slide10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925320"/>
            <a:ext cx="10513695" cy="230695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故事情节”:尸魔(白骨精)为了吃唐僧肉,先后变成美丽女子、老妇人和老公公来接近唐僧,都被孙悟空识破,最终孙悟空将其打死。(2分)“极真之理”示例:坏人无论如何伪装,最终都会被识破,得到应有的惩罚。(2分)(共4分)</a:t>
            </a:r>
          </a:p>
        </p:txBody>
      </p:sp>
    </p:spTree>
  </p:cSld>
  <p:clrMapOvr>
    <a:masterClrMapping/>
  </p:clrMapOvr>
  <p:transition spd="med">
    <p:wipe dir="d"/>
  </p:transition>
  <p:timing/>
</p:sld>
</file>

<file path=ppt/slides/slide10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2306955"/>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即练即悟</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有人评价《西游记》“极幻之事中蕴含极真之理”。请简述下面具有奇幻色彩的故事的情节,并指出其中蕴含的“极真之理”。(4分)</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悟彻菩提真妙理</a:t>
            </a:r>
          </a:p>
        </p:txBody>
      </p:sp>
    </p:spTree>
  </p:cSld>
  <p:clrMapOvr>
    <a:masterClrMapping/>
  </p:clrMapOvr>
  <p:transition spd="med">
    <p:wipe dir="d"/>
  </p:transition>
  <p:timing/>
</p:sld>
</file>

<file path=ppt/slides/slide10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341503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故事情节”:孙悟空向菩提祖师学艺,悟得祖师打他三下的暗谜,半夜跪在祖师榻前求学长生之道;后来祖师传他七十二般变化和筋斗云的口诀,他自悟自修,学成之后返回花果山。“极真之理”示例:求学之道,名师引路不可少,个人领悟和勤学更重要。(“故事情节”,意思对即可,2分;“极真之理”,言之成理即可,2分。共4分)</a:t>
            </a:r>
          </a:p>
        </p:txBody>
      </p:sp>
    </p:spTree>
  </p:cSld>
  <p:clrMapOvr>
    <a:masterClrMapping/>
  </p:clrMapOvr>
  <p:transition spd="med">
    <p:wipe dir="d"/>
  </p:transition>
  <p:timing/>
</p:sld>
</file>

<file path=ppt/slides/slide10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226820"/>
            <a:ext cx="10513695" cy="175323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3</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联系具体情节佐证某一哲理(写法)</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“祸兮福之所倚,福兮祸之所伏”,人生中很多事情都是祸福相依的。请结合相关故事情节,简述“祸福相依”在祥子身上是如何体现的。(4分)</a:t>
            </a:r>
          </a:p>
        </p:txBody>
      </p:sp>
    </p:spTree>
  </p:cSld>
  <p:clrMapOvr>
    <a:masterClrMapping/>
  </p:clrMapOvr>
  <p:transition spd="med">
    <p:wipe dir="d"/>
  </p:transition>
  <p:timing/>
</p:sld>
</file>

<file path=ppt/slides/slide10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230695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第一步:审题干,明确答题要求。</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题干要求结合祥子的故事,分析“祸兮福之所倚,福兮祸之所伏”这一道理。</a:t>
            </a:r>
          </a:p>
        </p:txBody>
      </p:sp>
    </p:spTree>
  </p:cSld>
  <p:clrMapOvr>
    <a:masterClrMapping/>
  </p:clrMapOvr>
  <p:transition spd="med">
    <p:wipe dir="d"/>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341503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第二步:审回目名称,确定情节内容。</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①抓主人公及关键词。</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第(1)题主人公为“大圣”“心猿”。关键词:“八卦炉”“五行山”。</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第(2)题主人公为“林教头”“陆虞候”。关键词:“风雪山神庙”“火烧草料场”。</a:t>
            </a:r>
          </a:p>
        </p:txBody>
      </p:sp>
    </p:spTree>
  </p:cSld>
  <p:clrMapOvr>
    <a:masterClrMapping/>
  </p:clrMapOvr>
  <p:transition spd="med">
    <p:wipe dir="d"/>
  </p:transition>
  <p:timing/>
</p:sld>
</file>

<file path=ppt/slides/slide1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683260" y="899795"/>
            <a:ext cx="10957560" cy="230695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第二步:揣摩哲理(观点、名言、特点、写法)的具体意思。</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“祸兮福之所倚,福兮祸之所伏”的意思是坏事可以引发出好结果,好事也可以引发出坏结果。本题意在让考生分析祥子一波多折的人生经历。</a:t>
            </a:r>
          </a:p>
        </p:txBody>
      </p:sp>
    </p:spTree>
  </p:cSld>
  <p:clrMapOvr>
    <a:masterClrMapping/>
  </p:clrMapOvr>
  <p:transition spd="med">
    <p:wipe dir="d"/>
  </p:transition>
  <p:timing/>
</p:sld>
</file>

<file path=ppt/slides/slide1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第三步:调动积累,概括情节内容。</a:t>
            </a:r>
          </a:p>
        </p:txBody>
      </p:sp>
    </p:spTree>
  </p:cSld>
  <p:clrMapOvr>
    <a:masterClrMapping/>
  </p:clrMapOvr>
  <p:transition spd="med">
    <p:wipe dir="d"/>
  </p:transition>
  <p:timing/>
</p:sld>
</file>

<file path=ppt/slides/slide1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230695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第四步:联系具体情节,佐证题干中的哲理(观点、名言、特点、写法)。</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祥子丢了新车,只能再次回到人和车厂,刚好又遇到了曹先生,而又正是因为给曹先生拉车,祥子的所有积蓄被孙侦探敲诈走了。</a:t>
            </a:r>
          </a:p>
        </p:txBody>
      </p:sp>
    </p:spTree>
  </p:cSld>
  <p:clrMapOvr>
    <a:masterClrMapping/>
  </p:clrMapOvr>
  <p:transition spd="med">
    <p:wipe dir="d"/>
  </p:transition>
  <p:timing/>
</p:sld>
</file>

<file path=ppt/slides/slide1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第五步:组织语言作答。</a:t>
            </a:r>
          </a:p>
        </p:txBody>
      </p:sp>
    </p:spTree>
  </p:cSld>
  <p:clrMapOvr>
    <a:masterClrMapping/>
  </p:clrMapOvr>
  <p:transition spd="med">
    <p:wipe dir="d"/>
  </p:transition>
  <p:timing/>
</p:sld>
</file>

<file path=ppt/slides/slide1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925320"/>
            <a:ext cx="10513695" cy="230695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祥子的新车被大兵抢去之后,他只好回到人和车厂继续拉车,有一天在路上遇到了旧主人曹先生,曹先生让祥子继续给他拉车,祥子感到很痛快,烦恼都消除了;而正是因为在曹家拉车,祥子被孙侦探盯上,积蓄被孙侦探敲诈走。(4分)</a:t>
            </a:r>
          </a:p>
        </p:txBody>
      </p:sp>
    </p:spTree>
  </p:cSld>
  <p:clrMapOvr>
    <a:masterClrMapping/>
  </p:clrMapOvr>
  <p:transition spd="med">
    <p:wipe dir="d"/>
  </p:transition>
  <p:timing/>
</p:sld>
</file>

<file path=ppt/slides/slide1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1753235"/>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即练即悟</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《西游记》中对丑恶社会现实的揭露和批判,常常通过生动有趣的叙述和辛辣的讽刺来进行。请结合“二仙收人事”这一情节谈谈你的认识。(4分)</a:t>
            </a:r>
          </a:p>
        </p:txBody>
      </p:sp>
    </p:spTree>
  </p:cSld>
  <p:clrMapOvr>
    <a:masterClrMapping/>
  </p:clrMapOvr>
  <p:transition spd="med">
    <p:wipe dir="d"/>
  </p:transition>
  <p:timing/>
</p:sld>
</file>

<file path=ppt/slides/slide1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286131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唐僧师徒四人到达灵山,拜见佛祖,却因未送人事给阿傩、伽叶二尊者,只取得了无字经。唐僧师徒发现后只得返回雷音寺,将唐王所赐紫金钵盂当作人事奉上,求得真经返回东土。作者用传神的笔墨讽刺了统治阶级的贪婪、腐败。(概括出“二仙收人事”的相关情节3分,具体分析1分,共4分)</a:t>
            </a:r>
          </a:p>
        </p:txBody>
      </p:sp>
    </p:spTree>
  </p:cSld>
  <p:clrMapOvr>
    <a:masterClrMapping/>
  </p:clrMapOvr>
  <p:transition spd="med">
    <p:wipe dir="d"/>
  </p:transition>
  <p:timing/>
</p:sld>
</file>

<file path=ppt/slides/slide1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四、阅读感悟、阅读方法类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226820"/>
            <a:ext cx="10513695" cy="175323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1</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谈情感体验</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[2020河南]在小说《红岩》中,有一个名叫宋振中(小萝卜头)的9岁小男孩。请结合他的故事,说说这一形象带给你哪些情感体验。(4分)</a:t>
            </a:r>
          </a:p>
        </p:txBody>
      </p:sp>
    </p:spTree>
  </p:cSld>
  <p:clrMapOvr>
    <a:masterClrMapping/>
  </p:clrMapOvr>
  <p:transition spd="med">
    <p:wipe dir="d"/>
  </p:transition>
  <p:timing/>
</p:sld>
</file>

<file path=ppt/slides/slide1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四、阅读感悟、阅读方法类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9470" y="1998345"/>
            <a:ext cx="10513695" cy="175323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第一步:审题干,明确答题要求。</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题干要求结合小萝卜头的故事,说一说这一形象带给自己的情感体验。</a:t>
            </a:r>
          </a:p>
        </p:txBody>
      </p:sp>
    </p:spTree>
  </p:cSld>
  <p:clrMapOvr>
    <a:masterClrMapping/>
  </p:clrMapOvr>
  <p:transition spd="med">
    <p:wipe dir="d"/>
  </p:transition>
  <p:timing/>
</p:sld>
</file>

<file path=ppt/slides/slide1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四、阅读感悟、阅读方法类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683260" y="899795"/>
            <a:ext cx="10957560" cy="175323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第二步:调动积累,联想与小萝卜头相关的情节。</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①概括出简要情节。②寻找情节中的“共情点”,写出自己的情感体验。</a:t>
            </a:r>
          </a:p>
        </p:txBody>
      </p:sp>
    </p:spTree>
  </p:cSld>
  <p:clrMapOvr>
    <a:masterClrMapping/>
  </p:clrMapOvr>
  <p:transition spd="med">
    <p:wipe dir="d"/>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396938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第二步:审回目名称,确定情节内容。</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②由主人公及关键词联想情节内容。</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第(1)题:</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大圣、心猿→指孙悟空</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八卦炉→孙悟空被太上老君推进八卦炉,炼就火眼金睛。</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五行山→孙悟空从八卦炉中逃出后大闹天宫,被如来压在五行山下。</a:t>
            </a:r>
          </a:p>
        </p:txBody>
      </p:sp>
    </p:spTree>
  </p:cSld>
  <p:clrMapOvr>
    <a:masterClrMapping/>
  </p:clrMapOvr>
  <p:transition spd="med">
    <p:wipe dir="d"/>
  </p:transition>
  <p:timing/>
</p:sld>
</file>

<file path=ppt/slides/slide1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四、阅读感悟、阅读方法类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第三步:结合相关情节和题干要求组织语言作答。</a:t>
            </a:r>
          </a:p>
        </p:txBody>
      </p:sp>
    </p:spTree>
  </p:cSld>
  <p:clrMapOvr>
    <a:masterClrMapping/>
  </p:clrMapOvr>
  <p:transition spd="med">
    <p:wipe dir="d"/>
  </p:transition>
  <p:timing/>
</p:sld>
</file>

<file path=ppt/slides/slide1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四、阅读感悟、阅读方法类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925320"/>
            <a:ext cx="10513695" cy="396938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err="1">
                <a:solidFill>
                  <a:srgbClr val="00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示例:①他从小就生活在狱中,没有自由,大脑袋细脖子,营养不良,9岁时就被杀害了,他的遭遇让我同情。②他把捉到的虫子放飞,希望它们坐飞机回家,他的天真善良让我喜欢。③他帮助被关押在白公馆的革命同志建立起最初的简单联系,他的机智勇敢让我敬佩。④他年仅9岁就惨遭敌人杀害,他的牺牲激发了我对反动派的痛恨。⑤他以无瑕的心灵和对敌人的蔑视,感染着囹圄中的人们,也感动了我。(答出任意两点,意思对即可。一点2分,共4分。如答其他情感体验,符合小说内容,言之成理亦可酌情给分)</a:t>
            </a:r>
          </a:p>
        </p:txBody>
      </p:sp>
    </p:spTree>
  </p:cSld>
  <p:clrMapOvr>
    <a:masterClrMapping/>
  </p:clrMapOvr>
  <p:transition spd="med">
    <p:wipe dir="d"/>
  </p:transition>
  <p:timing/>
</p:sld>
</file>

<file path=ppt/slides/slide1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四、阅读感悟、阅读方法类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1753235"/>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即练即悟</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《钢铁是怎样炼成的》在世界文坛上一直闪耀着独特的光芒,影响着一代又一代的读者。请结合主人公的成长经历,谈谈你从中获得的情感体验。(4分)</a:t>
            </a:r>
          </a:p>
        </p:txBody>
      </p:sp>
    </p:spTree>
  </p:cSld>
  <p:clrMapOvr>
    <a:masterClrMapping/>
  </p:clrMapOvr>
  <p:transition spd="med">
    <p:wipe dir="d"/>
  </p:transition>
  <p:timing/>
</p:sld>
</file>

<file path=ppt/slides/slide1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四、阅读感悟、阅读方法类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396938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保尔·柯察金幼年丧父,在发电厂工作时结识了朱赫来,从而走上革命道路,在战斗中受了重伤,之后在筑路队工作时又得了肠伤寒和肺炎,他忍受着常人难以忍受的疾病和伤痛,在全身瘫痪、双目失明的情况下用笔继续投入革命工作,写下了《暴风雨所诞生的》。他的这种为革命奋斗到底的坚定信念给予我不断奋进的力量,他的这种刚毅坚强、无私奉献的精神品质激励着我去做更好的自己。(人物成长经历2分,情感体验2分,共4分)</a:t>
            </a:r>
          </a:p>
        </p:txBody>
      </p:sp>
    </p:spTree>
  </p:cSld>
  <p:clrMapOvr>
    <a:masterClrMapping/>
  </p:clrMapOvr>
  <p:transition spd="med">
    <p:wipe dir="d"/>
  </p:transition>
  <p:timing/>
</p:sld>
</file>

<file path=ppt/slides/slide1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四、阅读感悟、阅读方法类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226820"/>
            <a:ext cx="10513695" cy="230695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2</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谈阅读收获</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[2012河南]请仿照示例另写一段话,写出你阅读《水浒传》的收获。(4分) </a:t>
            </a:r>
          </a:p>
          <a:p>
            <a:pPr indent="0" algn="l"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【示例】　</a:t>
            </a:r>
            <a:r>
              <a:rPr sz="2400" b="0">
                <a:solidFill>
                  <a:srgbClr val="000000"/>
                </a:solidFill>
                <a:latin typeface="楷体" panose="02010609060101010101" charset="-122"/>
                <a:ea typeface="楷体" panose="02010609060101010101" charset="-122"/>
                <a:cs typeface="楷体" panose="02010609060101010101" charset="-122"/>
              </a:rPr>
              <a:t>吴承恩的《西游记》滋养了我:从孙悟空身上我看到了爱憎分明,从沙和尚身上我看到了吃苦耐劳,从猪八戒身上我体悟到了憨厚的可爱。</a:t>
            </a:r>
          </a:p>
        </p:txBody>
      </p:sp>
    </p:spTree>
  </p:cSld>
  <p:clrMapOvr>
    <a:masterClrMapping/>
  </p:clrMapOvr>
  <p:transition spd="med">
    <p:wipe dir="d"/>
  </p:transition>
  <p:timing/>
</p:sld>
</file>

<file path=ppt/slides/slide1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四、阅读感悟、阅读方法类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9470" y="1998345"/>
            <a:ext cx="10513695" cy="230695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第一步:审题干,明确答题要求。</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①写出阅读《水浒传》的收获。</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②仿照给出的示例另写一段话,即明确了句式上的要求。</a:t>
            </a:r>
          </a:p>
        </p:txBody>
      </p:sp>
    </p:spTree>
  </p:cSld>
  <p:clrMapOvr>
    <a:masterClrMapping/>
  </p:clrMapOvr>
  <p:transition spd="med">
    <p:wipe dir="d"/>
  </p:transition>
  <p:timing/>
</p:sld>
</file>

<file path=ppt/slides/slide1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四、阅读感悟、阅读方法类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683260" y="899795"/>
            <a:ext cx="10957560" cy="341503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第二步:分析给出的示例,明确答题角度。</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①“吴承恩的《西游记》”表明要答出《水浒传》的作者。</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②主要的句式为“从×××身上我看到了……,从×××身上我看到了……,从×××身上我体悟到了……”。</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③由“爱憎分明”“吃苦耐劳”等可知需要分析人物的形象特点。</a:t>
            </a:r>
          </a:p>
        </p:txBody>
      </p:sp>
    </p:spTree>
  </p:cSld>
  <p:clrMapOvr>
    <a:masterClrMapping/>
  </p:clrMapOvr>
  <p:transition spd="med">
    <p:wipe dir="d"/>
  </p:transition>
  <p:timing/>
</p:sld>
</file>

<file path=ppt/slides/slide1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四、阅读感悟、阅读方法类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第三步:结合名著内容和答题角度组织语言作答。</a:t>
            </a:r>
          </a:p>
        </p:txBody>
      </p:sp>
    </p:spTree>
  </p:cSld>
  <p:clrMapOvr>
    <a:masterClrMapping/>
  </p:clrMapOvr>
  <p:transition spd="med">
    <p:wipe dir="d"/>
  </p:transition>
  <p:timing/>
</p:sld>
</file>

<file path=ppt/slides/slide1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四、阅读感悟、阅读方法类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925320"/>
            <a:ext cx="10513695" cy="230695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施耐庵的《水浒传》滋养了我:从吴用身上我看到了足智多谋,从晁盖身上我看到了义薄云天,从李逵身上我体悟到了率直的可贵。(4分)</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b="0">
                <a:solidFill>
                  <a:srgbClr val="000000"/>
                </a:solidFill>
                <a:latin typeface="仿宋" panose="02010609060101010101" charset="-122"/>
                <a:ea typeface="仿宋" panose="02010609060101010101" charset="-122"/>
                <a:cs typeface="仿宋" panose="02010609060101010101" charset="-122"/>
              </a:rPr>
              <a:t>解答这类试题时,若有示例,一定要关注示例的格式。如本题就是一道潜在的仿写题。</a:t>
            </a:r>
          </a:p>
        </p:txBody>
      </p:sp>
      <p:pic>
        <p:nvPicPr>
          <p:cNvPr id="514" name="注_1.jpg" descr="id:2147499087;FounderCES"/>
          <p:cNvPicPr>
            <a:picLocks noChangeAspect="1"/>
          </p:cNvPicPr>
          <p:nvPr/>
        </p:nvPicPr>
        <p:blipFill>
          <a:blip r:embed="rId2"/>
          <a:stretch>
            <a:fillRect/>
          </a:stretch>
        </p:blipFill>
        <p:spPr>
          <a:xfrm>
            <a:off x="837565" y="3291840"/>
            <a:ext cx="274320" cy="274320"/>
          </a:xfrm>
          <a:prstGeom prst="rect">
            <a:avLst/>
          </a:prstGeom>
        </p:spPr>
      </p:pic>
    </p:spTree>
  </p:cSld>
  <p:clrMapOvr>
    <a:masterClrMapping/>
  </p:clrMapOvr>
  <p:transition spd="med">
    <p:wipe dir="d"/>
  </p:transition>
  <p:timing/>
</p:sld>
</file>

<file path=ppt/slides/slide1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四、阅读感悟、阅读方法类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1753235"/>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即练即悟</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《西游记》中有一个有趣的现象:被孙悟空直接打死的妖魔鬼怪并不多,被太上老君、菩萨等收走的倒是不少。请谈谈你的看法。(4分)</a:t>
            </a:r>
          </a:p>
        </p:txBody>
      </p:sp>
    </p:spTree>
  </p:cSld>
  <p:clrMapOvr>
    <a:masterClrMapping/>
  </p:clrMapOvr>
  <p:transition spd="med">
    <p:wipe dir="d"/>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61365" y="1388110"/>
            <a:ext cx="10513695" cy="507746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第二步:审回目名称,确定情节内容。</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②由主人公及关键词联想情节内容。</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第(2)题:</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林教头→指林冲</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陆虞候→指陆谦</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风雪山神庙→草料场草厅被雪压倒后,林冲躲在山神庙过夜。</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火烧草料场→陆谦受高俅指派,带着富安、差拨纵火烧毁林冲看守的草料场,加害林冲。</a:t>
            </a:r>
          </a:p>
        </p:txBody>
      </p:sp>
    </p:spTree>
  </p:cSld>
  <p:clrMapOvr>
    <a:masterClrMapping/>
  </p:clrMapOvr>
  <p:transition spd="med">
    <p:wipe dir="d"/>
  </p:transition>
  <p:timing/>
</p:sld>
</file>

<file path=ppt/slides/slide1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四、阅读感悟、阅读方法类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230695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示例:①这是佛法感化、慈悲为怀的体现。②妖魔鬼怪大多为这些人的门徒或部下等,有官官相护之嫌。③给人以改过自新、诚心向善的机会。(任答两点,言之成理即可。一点2分,共4分)</a:t>
            </a:r>
          </a:p>
        </p:txBody>
      </p:sp>
    </p:spTree>
  </p:cSld>
  <p:clrMapOvr>
    <a:masterClrMapping/>
  </p:clrMapOvr>
  <p:transition spd="med">
    <p:wipe dir="d"/>
  </p:transition>
  <p:timing/>
</p:sld>
</file>

<file path=ppt/slides/slide1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四、阅读感悟、阅读方法类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226820"/>
            <a:ext cx="10513695" cy="2861310"/>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3</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根据阅读方法分析名著</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西游记》中,唐僧师徒四人的信仰是:披荆斩棘、不畏艰险,一心求取真经,普度众生。阅读该名著时,我们可以采用精读与跳读相结合的方法,请你结合名著相关内容阐述在感受师徒四人的信仰时应如何运用这种阅读方法。(4分)</a:t>
            </a:r>
          </a:p>
        </p:txBody>
      </p:sp>
    </p:spTree>
  </p:cSld>
  <p:clrMapOvr>
    <a:masterClrMapping/>
  </p:clrMapOvr>
  <p:transition spd="med">
    <p:wipe dir="d"/>
  </p:transition>
  <p:timing/>
</p:sld>
</file>

<file path=ppt/slides/slide1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四、阅读感悟、阅读方法类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9470" y="1998345"/>
            <a:ext cx="10513695" cy="175323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第一步:审题干,明确答题要求。</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题干要求分析如何运用精读与跳读相结合的阅读方法阅读《西游记》。</a:t>
            </a:r>
          </a:p>
        </p:txBody>
      </p:sp>
    </p:spTree>
  </p:cSld>
  <p:clrMapOvr>
    <a:masterClrMapping/>
  </p:clrMapOvr>
  <p:transition spd="med">
    <p:wipe dir="d"/>
  </p:transition>
  <p:timing/>
</p:sld>
</file>

<file path=ppt/slides/slide1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四、阅读感悟、阅读方法类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683260" y="899795"/>
            <a:ext cx="10957560" cy="230695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第二步:把握题干给出的阅读方法。</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统编教材推荐的阅读方法有:精读、圈点批注、快速阅读(扫描式阅读、跳读)、选择性阅读、摘抄和做笔记等。</a:t>
            </a:r>
          </a:p>
        </p:txBody>
      </p:sp>
      <p:pic>
        <p:nvPicPr>
          <p:cNvPr id="518" name="注_1.jpg" descr="id:2147499115;FounderCES"/>
          <p:cNvPicPr>
            <a:picLocks noChangeAspect="1"/>
          </p:cNvPicPr>
          <p:nvPr/>
        </p:nvPicPr>
        <p:blipFill>
          <a:blip r:embed="rId2"/>
          <a:stretch>
            <a:fillRect/>
          </a:stretch>
        </p:blipFill>
        <p:spPr>
          <a:xfrm>
            <a:off x="848995" y="2277110"/>
            <a:ext cx="241300" cy="241300"/>
          </a:xfrm>
          <a:prstGeom prst="rect">
            <a:avLst/>
          </a:prstGeom>
        </p:spPr>
      </p:pic>
    </p:spTree>
  </p:cSld>
  <p:clrMapOvr>
    <a:masterClrMapping/>
  </p:clrMapOvr>
  <p:transition spd="med">
    <p:wipe dir="d"/>
  </p:transition>
  <p:timing/>
</p:sld>
</file>

<file path=ppt/slides/slide1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四、阅读感悟、阅读方法类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230695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第三步:结合相关情节进行分析。</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精读与跳读相结合的阅读方法,需要选定一个(或几个)情节分析哪些内容需要精读,哪些内容需要跳读。</a:t>
            </a:r>
          </a:p>
        </p:txBody>
      </p:sp>
    </p:spTree>
  </p:cSld>
  <p:clrMapOvr>
    <a:masterClrMapping/>
  </p:clrMapOvr>
  <p:transition spd="med">
    <p:wipe dir="d"/>
  </p:transition>
  <p:timing/>
</p:sld>
</file>

<file path=ppt/slides/slide1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四、阅读感悟、阅读方法类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第四步:根据情节内容和阅读方法组织答案。</a:t>
            </a:r>
          </a:p>
        </p:txBody>
      </p:sp>
    </p:spTree>
  </p:cSld>
  <p:clrMapOvr>
    <a:masterClrMapping/>
  </p:clrMapOvr>
  <p:transition spd="med">
    <p:wipe dir="d"/>
  </p:transition>
  <p:timing/>
</p:sld>
</file>

<file path=ppt/slides/slide1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四、阅读感悟、阅读方法类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925320"/>
            <a:ext cx="10513695" cy="341503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示例:阅读时,名著中某些打斗的场面、写环境气氛的诗词、降妖伏魔的雷同情节等可以跳读。(1分)而体现唐僧师徒四人不畏艰险、一心求取真经的情节需要精读。(1分)如“三调芭蕉扇”这一情节,圈画出一借芭蕉扇之后师徒之间的对话进行精读,从对话中体会他们坚定不移的取经决心,从而感受他们为了信仰勇于追求,为实现理想而敢于斗争、永不放弃的精神。(2分)(共4分)</a:t>
            </a:r>
          </a:p>
        </p:txBody>
      </p:sp>
    </p:spTree>
  </p:cSld>
  <p:clrMapOvr>
    <a:masterClrMapping/>
  </p:clrMapOvr>
  <p:transition spd="med">
    <p:wipe dir="d"/>
  </p:transition>
  <p:timing/>
</p:sld>
</file>

<file path=ppt/slides/slide1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四、阅读感悟、阅读方法类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742315"/>
            <a:ext cx="10513695" cy="1753235"/>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即练即悟</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根据下表中“阅读策略”的提示,分析把有关吴用的章回内容放在一起阅读有何意义。(4分)</a:t>
            </a:r>
          </a:p>
        </p:txBody>
      </p:sp>
      <p:pic>
        <p:nvPicPr>
          <p:cNvPr id="6" name="图片 5"/>
          <p:cNvPicPr>
            <a:picLocks noChangeAspect="1"/>
          </p:cNvPicPr>
          <p:nvPr/>
        </p:nvPicPr>
        <p:blipFill>
          <a:blip r:embed="rId2"/>
          <a:stretch>
            <a:fillRect/>
          </a:stretch>
        </p:blipFill>
        <p:spPr>
          <a:xfrm>
            <a:off x="3090545" y="2400300"/>
            <a:ext cx="6010275" cy="4010025"/>
          </a:xfrm>
          <a:prstGeom prst="rect">
            <a:avLst/>
          </a:prstGeom>
        </p:spPr>
      </p:pic>
    </p:spTree>
  </p:cSld>
  <p:clrMapOvr>
    <a:masterClrMapping/>
  </p:clrMapOvr>
  <p:transition spd="med">
    <p:wipe dir="d"/>
  </p:transition>
  <p:timing/>
</p:sld>
</file>

<file path=ppt/slides/slide1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四、阅读感悟、阅读方法类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230695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示例:长篇章回体小说塑造的人物众多,他们往往穿插出现,较难厘清。集中阅读有关吴用的章回内容,读者可以更好地梳理与其相关的情节,把握人物成长历程,进而全面把握该人物形象。(4分)</a:t>
            </a:r>
          </a:p>
        </p:txBody>
      </p:sp>
    </p:spTree>
  </p:cSld>
  <p:clrMapOvr>
    <a:masterClrMapping/>
  </p:clrMapOvr>
  <p:transition spd="med">
    <p:wipe dir="d"/>
  </p:transition>
  <p:timing/>
</p:sld>
</file>

<file path=ppt/slides/slide1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五、多维探究类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226820"/>
            <a:ext cx="10513695" cy="175323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1</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思维导图式</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下面是同学们设计的《西游记》的思维导图。请根据各分支内容,对其进行简要概括。(4分)</a:t>
            </a:r>
          </a:p>
        </p:txBody>
      </p:sp>
      <p:pic>
        <p:nvPicPr>
          <p:cNvPr id="523" name="20zhong1.EPS" descr="id:2147499158;FounderCES"/>
          <p:cNvPicPr>
            <a:picLocks noChangeAspect="1"/>
          </p:cNvPicPr>
          <p:nvPr/>
        </p:nvPicPr>
        <p:blipFill>
          <a:blip r:embed="rId2"/>
          <a:stretch>
            <a:fillRect/>
          </a:stretch>
        </p:blipFill>
        <p:spPr>
          <a:xfrm>
            <a:off x="2868295" y="3521075"/>
            <a:ext cx="6273800" cy="2407920"/>
          </a:xfrm>
          <a:prstGeom prst="rect">
            <a:avLst/>
          </a:prstGeom>
        </p:spPr>
      </p:pic>
    </p:spTree>
  </p:cSld>
  <p:clrMapOvr>
    <a:masterClrMapping/>
  </p:clrMapOvr>
  <p:transition spd="med">
    <p:wipe dir="d"/>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61365" y="1388110"/>
            <a:ext cx="10513695"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第三步:调动积累,联想起因、经过、结果,组织答案。</a:t>
            </a:r>
          </a:p>
        </p:txBody>
      </p:sp>
    </p:spTree>
  </p:cSld>
  <p:clrMapOvr>
    <a:masterClrMapping/>
  </p:clrMapOvr>
  <p:transition spd="med">
    <p:wipe dir="d"/>
  </p:transition>
  <p:timing/>
</p:sld>
</file>

<file path=ppt/slides/slide1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五、多维探究类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9470" y="1998345"/>
            <a:ext cx="10513695" cy="175323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第一步:审题干,明确答题要求。</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题干要求简要概括四个分支的内容。</a:t>
            </a:r>
          </a:p>
        </p:txBody>
      </p:sp>
    </p:spTree>
  </p:cSld>
  <p:clrMapOvr>
    <a:masterClrMapping/>
  </p:clrMapOvr>
  <p:transition spd="med">
    <p:wipe dir="d"/>
  </p:transition>
  <p:timing/>
</p:sld>
</file>

<file path=ppt/slides/slide1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五、多维探究类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683260" y="899795"/>
            <a:ext cx="10957560" cy="341503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第二步:分析思维导图,明确答题内容。</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该图有四个分支,分别是作者简介、故事梗概、主要人物、阅读感悟。考生需要调动自己的积累从四个角度综合分析。值得注意的是,概括四个角度时看似没有顺序要求,实则有一定的先后顺序,即先介绍“作者简介”,接着介绍“主要人物”,然后介绍“故事梗概”,最后介绍“阅读感悟”。</a:t>
            </a:r>
          </a:p>
        </p:txBody>
      </p:sp>
    </p:spTree>
  </p:cSld>
  <p:clrMapOvr>
    <a:masterClrMapping/>
  </p:clrMapOvr>
  <p:transition spd="med">
    <p:wipe dir="d"/>
  </p:transition>
  <p:timing/>
</p:sld>
</file>

<file path=ppt/slides/slide1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五、多维探究类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第三步:组织语言作答。</a:t>
            </a:r>
          </a:p>
        </p:txBody>
      </p:sp>
    </p:spTree>
  </p:cSld>
  <p:clrMapOvr>
    <a:masterClrMapping/>
  </p:clrMapOvr>
  <p:transition spd="med">
    <p:wipe dir="d"/>
  </p:transition>
  <p:timing/>
</p:sld>
</file>

<file path=ppt/slides/slide1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五、多维探究类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925320"/>
            <a:ext cx="10513695" cy="286131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西游记》是明代著名小说家吴承恩的代表作,该书围绕唐僧、孙悟空、猪八戒、沙僧等主要人物,以西天取经为主线,讲述了他们一路降妖除魔,最终取得真经的故事。小说告诉我们为了实现理想,不畏艰难险阻,以超强的韧性和斗志战胜一切困难,终将到达胜利的终点。(意思对即可。四个要素一个1分,共4分)</a:t>
            </a:r>
          </a:p>
        </p:txBody>
      </p:sp>
    </p:spTree>
  </p:cSld>
  <p:clrMapOvr>
    <a:masterClrMapping/>
  </p:clrMapOvr>
  <p:transition spd="med">
    <p:wipe dir="d"/>
  </p:transition>
  <p:timing/>
</p:sld>
</file>

<file path=ppt/slides/slide1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五、多维探究类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742315"/>
            <a:ext cx="10513695" cy="1753235"/>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即练即悟</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下面是同学们设计的《水浒传》的思维导图。请根据各分支内容,对其进行简要概括。(4分)</a:t>
            </a:r>
          </a:p>
        </p:txBody>
      </p:sp>
      <p:pic>
        <p:nvPicPr>
          <p:cNvPr id="525" name="20zhong2.eps" descr="id:2147499172;FounderCES"/>
          <p:cNvPicPr>
            <a:picLocks noChangeAspect="1"/>
          </p:cNvPicPr>
          <p:nvPr/>
        </p:nvPicPr>
        <p:blipFill>
          <a:blip r:embed="rId2"/>
          <a:stretch>
            <a:fillRect/>
          </a:stretch>
        </p:blipFill>
        <p:spPr>
          <a:xfrm>
            <a:off x="3074670" y="2987040"/>
            <a:ext cx="4774565" cy="1905635"/>
          </a:xfrm>
          <a:prstGeom prst="rect">
            <a:avLst/>
          </a:prstGeom>
        </p:spPr>
      </p:pic>
    </p:spTree>
  </p:cSld>
  <p:clrMapOvr>
    <a:masterClrMapping/>
  </p:clrMapOvr>
  <p:transition spd="med">
    <p:wipe dir="d"/>
  </p:transition>
  <p:timing/>
</p:sld>
</file>

<file path=ppt/slides/slide1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五、多维探究类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341503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水浒传》是一部古代白话章回体小说,该书采取先分后合的链式结构,记叙了北宋末年以宋江为首的众梁山好汉从起义到兴盛再到最终失败的全过程,深刻反映出北宋末年的政治状况和社会矛盾,是中国历史上第一部歌颂农民起义的长篇小说,与《三国演义》《西游记》《红楼梦》并称“古典小说四大名著”。(意思对即可。一个要素1分,共4分)</a:t>
            </a:r>
          </a:p>
        </p:txBody>
      </p:sp>
    </p:spTree>
  </p:cSld>
  <p:clrMapOvr>
    <a:masterClrMapping/>
  </p:clrMapOvr>
  <p:transition spd="med">
    <p:wipe dir="d"/>
  </p:transition>
  <p:timing/>
</p:sld>
</file>

<file path=ppt/slides/slide1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五、多维探究类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226820"/>
            <a:ext cx="10513695" cy="175323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2</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融其他考点拓展探究</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请围绕“孙悟空的‘不变’”这一专题,结合相关故事情节,以“一位忠实的读者”的名义,给作者写一封信,交流你的探究成果。(4分)</a:t>
            </a:r>
          </a:p>
        </p:txBody>
      </p:sp>
    </p:spTree>
  </p:cSld>
  <p:clrMapOvr>
    <a:masterClrMapping/>
  </p:clrMapOvr>
  <p:transition spd="med">
    <p:wipe dir="d"/>
  </p:transition>
  <p:timing/>
</p:sld>
</file>

<file path=ppt/slides/slide1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五、多维探究类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9470" y="1998345"/>
            <a:ext cx="10513695" cy="230695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第一步:审题干,明确答题要求。</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　①要求考生以“一位忠实的读者”的名义给《西游记》的作者写一封信。</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②信的内容是结合相关故事情节,探究“孙悟空的‘不变’”。</a:t>
            </a:r>
          </a:p>
        </p:txBody>
      </p:sp>
    </p:spTree>
  </p:cSld>
  <p:clrMapOvr>
    <a:masterClrMapping/>
  </p:clrMapOvr>
  <p:transition spd="med">
    <p:wipe dir="d"/>
  </p:transition>
  <p:timing/>
</p:sld>
</file>

<file path=ppt/slides/slide1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五、多维探究类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683260" y="899795"/>
            <a:ext cx="10957560"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第二步:结合相关故事情节探究。</a:t>
            </a:r>
          </a:p>
        </p:txBody>
      </p:sp>
    </p:spTree>
  </p:cSld>
  <p:clrMapOvr>
    <a:masterClrMapping/>
  </p:clrMapOvr>
  <p:transition spd="med">
    <p:wipe dir="d"/>
  </p:transition>
  <p:timing/>
</p:sld>
</file>

<file path=ppt/slides/slide1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五、多维探究类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299210"/>
            <a:ext cx="10513695" cy="507746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第三步:明确书信格式,组织语言整合答案。</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①明确书信的格式。</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第一行顶格写称呼语“尊敬的吴承恩先生”,第二行空两格写问候语“您好!”,另起一行写正文。正文之后另起一行空两格写“此致”,再起一行顶格写“敬礼”。最后另起一行靠右书写落款“一位忠实的读者”,再另起一行靠右书写日期。</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②所写的内容要紧紧围绕“孙悟空的‘不变’”,即取经过程中哪些是不变的。</a:t>
            </a:r>
          </a:p>
        </p:txBody>
      </p:sp>
    </p:spTree>
  </p:cSld>
  <p:clrMapOvr>
    <a:masterClrMapping/>
  </p:clrMapOvr>
  <p:transition spd="med">
    <p:wipe dir="d"/>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925320"/>
            <a:ext cx="10513695" cy="452310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(1)孙悟空被推入八卦炉中,不但没被烧死,反而炼就了火眼金睛;他蹬倒八卦炉,逃了出来。(2分)孙悟空大闹天宫,玉帝请如来救驾;如来施法,把孙悟空压在五行山下。(2分)(意思对即可。共4分)</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(2)在沧州,陆虞候等设计让林冲看守草料场;大雪压倒草厅,林冲到山神庙避雪。(2分)陆虞候指使人火烧草料场,加害林冲;林冲获知真相,在山神庙前杀了陆虞候等人。(2分)(意思对即可。共4分)</a:t>
            </a:r>
          </a:p>
          <a:p>
            <a:pPr indent="0" algn="just" fontAlgn="auto">
              <a:lnSpc>
                <a:spcPct val="150000"/>
              </a:lnSpc>
            </a:pPr>
            <a:endParaRPr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endParaRPr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1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五、多维探究类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329565" y="1070610"/>
            <a:ext cx="10513695" cy="5631180"/>
          </a:xfrm>
          <a:prstGeom prst="rect">
            <a:avLst/>
          </a:prstGeom>
          <a:noFill/>
          <a:ln w="9525">
            <a:noFill/>
          </a:ln>
        </p:spPr>
        <p:txBody>
          <a:bodyPr wrap="square">
            <a:spAutoFit/>
          </a:bodyPr>
          <a:lstStyle/>
          <a:p>
            <a:pPr indent="0" algn="just" fontAlgn="auto">
              <a:lnSpc>
                <a:spcPct val="10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0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尊敬的吴承恩先生:</a:t>
            </a:r>
          </a:p>
          <a:p>
            <a:pPr indent="0" algn="just" fontAlgn="auto">
              <a:lnSpc>
                <a:spcPct val="10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您好!</a:t>
            </a:r>
          </a:p>
          <a:p>
            <a:pPr indent="0" algn="just" fontAlgn="auto">
              <a:lnSpc>
                <a:spcPct val="10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读了《西游记》,您笔下的孙悟空深深地吸引了我。人们一般认为“七十二变”是他西天取经路上降妖除魔、攻坚克难的法宝,而我从孙悟空的“变”中读出了他的“不变”。他不变的是对师父的忠诚,是对取经必成的坚定信念。比如,面对“火焰山”的阻挡,他三次向铁扇公主“借”扇,最终成功取得芭蕉扇,打通了取经路上的一个重要通道。小说中,孙悟空这种“不变”的故事比比皆是。因此,我认为“不变”才是孙悟空护送师父成功取经的</a:t>
            </a:r>
          </a:p>
          <a:p>
            <a:pPr indent="0" algn="just" fontAlgn="auto">
              <a:lnSpc>
                <a:spcPct val="10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法宝。</a:t>
            </a:r>
          </a:p>
          <a:p>
            <a:pPr indent="0" algn="just" fontAlgn="auto">
              <a:lnSpc>
                <a:spcPct val="10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此致</a:t>
            </a:r>
          </a:p>
          <a:p>
            <a:pPr indent="0" algn="just" fontAlgn="auto">
              <a:lnSpc>
                <a:spcPct val="10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敬礼!</a:t>
            </a:r>
          </a:p>
          <a:p>
            <a:pPr indent="0" algn="just" fontAlgn="auto">
              <a:lnSpc>
                <a:spcPct val="10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一位忠实的读者</a:t>
            </a:r>
          </a:p>
          <a:p>
            <a:pPr indent="0" algn="just" fontAlgn="auto">
              <a:lnSpc>
                <a:spcPct val="10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2020年9月17日</a:t>
            </a:r>
          </a:p>
          <a:p>
            <a:pPr indent="0" algn="just" fontAlgn="auto">
              <a:lnSpc>
                <a:spcPct val="10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(结合相关故事情节分析,符合书信的要求即可。4分)</a:t>
            </a:r>
          </a:p>
        </p:txBody>
      </p:sp>
    </p:spTree>
  </p:cSld>
  <p:clrMapOvr>
    <a:masterClrMapping/>
  </p:clrMapOvr>
  <p:transition spd="med">
    <p:wipe dir="d"/>
  </p:transition>
  <p:timing/>
</p:sld>
</file>

<file path=ppt/slides/slide1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五、多维探究类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329565" y="1070610"/>
            <a:ext cx="10513695" cy="3230245"/>
          </a:xfrm>
          <a:prstGeom prst="rect">
            <a:avLst/>
          </a:prstGeom>
          <a:noFill/>
          <a:ln w="9525">
            <a:noFill/>
          </a:ln>
        </p:spPr>
        <p:txBody>
          <a:bodyPr wrap="square">
            <a:spAutoFit/>
          </a:bodyPr>
          <a:lstStyle/>
          <a:p>
            <a:pPr indent="0" algn="just" fontAlgn="auto">
              <a:lnSpc>
                <a:spcPct val="10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这类试题设题比较灵活,有时与口语交际题相结合,如考查劝说等;有时需要考生写一段辩论词;有时需要考生根据给出的情境探究人物的形象(命运)等。不管题目怎么变化,归根到底还是考查考生对名著的理解。具体作答时,审清题目要求,结合名著的故事情节作答即可。另外,还需注意相关考点的格式要求。</a:t>
            </a:r>
          </a:p>
        </p:txBody>
      </p:sp>
    </p:spTree>
  </p:cSld>
  <p:clrMapOvr>
    <a:masterClrMapping/>
  </p:clrMapOvr>
  <p:transition spd="med">
    <p:wipe dir="d"/>
  </p:transition>
  <p:timing/>
</p:sld>
</file>

<file path=ppt/slides/slide1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五、多维探究类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742315"/>
            <a:ext cx="10513695" cy="1753235"/>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即练即悟</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《西游记》中的沙僧参加阅读社团的招聘,你作为社团招聘人员,请写出录取或淘汰他的理由。(4分)</a:t>
            </a:r>
          </a:p>
        </p:txBody>
      </p:sp>
    </p:spTree>
  </p:cSld>
  <p:clrMapOvr>
    <a:masterClrMapping/>
  </p:clrMapOvr>
  <p:transition spd="med">
    <p:wipe dir="d"/>
  </p:transition>
  <p:timing/>
</p:sld>
</file>

<file path=ppt/slides/slide1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五、多维探究类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286131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示例一:录取。沙僧对团队忠诚,任劳任怨,能协调成员之间的关系。</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示例二:淘汰。沙僧少言寡语,能力平平,工作缺乏主动性。(至少答出两点理由,一点2分,共4分。只写“录取”或“淘汰”不得分)</a:t>
            </a:r>
          </a:p>
        </p:txBody>
      </p:sp>
    </p:spTree>
  </p:cSld>
  <p:clrMapOvr>
    <a:masterClrMapping/>
  </p:clrMapOvr>
  <p:transition spd="med">
    <p:wipe dir="d"/>
  </p:transition>
  <p:timing/>
</p:sld>
</file>

<file path=ppt/slides/slide1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五、多维探究类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226820"/>
            <a:ext cx="10513695" cy="230695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3</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多部名著综合探究</a:t>
            </a:r>
          </a:p>
          <a:p>
            <a:pPr indent="0" algn="l"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[2020杭州改编]假如《海底两万里》中的尼摩船长准备再次出发,《格列佛游记》中的格列佛能否和他一起去探索海底世界?请结合相关文学形象的性格和经历,简述理由。(4分)</a:t>
            </a:r>
          </a:p>
        </p:txBody>
      </p:sp>
    </p:spTree>
  </p:cSld>
  <p:clrMapOvr>
    <a:masterClrMapping/>
  </p:clrMapOvr>
  <p:transition spd="med">
    <p:wipe dir="d"/>
  </p:transition>
  <p:timing/>
</p:sld>
</file>

<file path=ppt/slides/slide1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五、多维探究类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9470" y="1998345"/>
            <a:ext cx="10513695" cy="230695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第一步:审题干,明确答题要求。</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要求考生把《海底两万里》与《格列佛游记》结合起来,探究相关文学形象的共通性。</a:t>
            </a:r>
          </a:p>
        </p:txBody>
      </p:sp>
    </p:spTree>
  </p:cSld>
  <p:clrMapOvr>
    <a:masterClrMapping/>
  </p:clrMapOvr>
  <p:transition spd="med">
    <p:wipe dir="d"/>
  </p:transition>
  <p:timing/>
</p:sld>
</file>

<file path=ppt/slides/slide1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五、多维探究类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683260" y="899795"/>
            <a:ext cx="10957560" cy="230695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第二步:结合相关故事情节探究。</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结合格列佛的形象特点及人生经历,并联系《海底两万里》的内容进行判断,并给出两人能否一起去探索海底世界的理由。</a:t>
            </a:r>
          </a:p>
        </p:txBody>
      </p:sp>
    </p:spTree>
  </p:cSld>
  <p:clrMapOvr>
    <a:masterClrMapping/>
  </p:clrMapOvr>
  <p:transition spd="med">
    <p:wipe dir="d"/>
  </p:transition>
  <p:timing/>
</p:sld>
</file>

<file path=ppt/slides/slide1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五、多维探究类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第三步:整合信息,组织语言作答。</a:t>
            </a:r>
          </a:p>
        </p:txBody>
      </p:sp>
    </p:spTree>
  </p:cSld>
  <p:clrMapOvr>
    <a:masterClrMapping/>
  </p:clrMapOvr>
  <p:transition spd="med">
    <p:wipe dir="d"/>
  </p:transition>
  <p:timing/>
</p:sld>
</file>

<file path=ppt/slides/slide1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五、多维探究类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925320"/>
            <a:ext cx="10513695" cy="175323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格列佛可以和尼摩船长一起去探索海底世界,因为他从小就有航海梦想,努力学习航海知识;担任过船长,喜欢冒险,有丰富的航海经验,多次乘船远航;有很强的野外生存能力,曾在荒岛上靠生吃牡蛎等渡过难关。(4分)</a:t>
            </a:r>
          </a:p>
        </p:txBody>
      </p:sp>
    </p:spTree>
  </p:cSld>
  <p:clrMapOvr>
    <a:masterClrMapping/>
  </p:clrMapOvr>
  <p:transition spd="med">
    <p:wipe dir="d"/>
  </p:transition>
  <p:timing/>
</p:sld>
</file>

<file path=ppt/slides/slide1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五、多维探究类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742315"/>
            <a:ext cx="10513695" cy="2306955"/>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即练即悟</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请从下面两部名著中提炼一个共同的关键词,并结合原著内容阐释理由。(4分)</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《名人传》和《西游记》</a:t>
            </a:r>
          </a:p>
        </p:txBody>
      </p:sp>
    </p:spTree>
  </p:cSld>
  <p:clrMapOvr>
    <a:masterClrMapping/>
  </p:clrMapOvr>
  <p:transition spd="med">
    <p:wipe dir="d"/>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925320"/>
            <a:ext cx="10513695" cy="1198880"/>
          </a:xfrm>
          <a:prstGeom prst="rect">
            <a:avLst/>
          </a:prstGeom>
          <a:noFill/>
          <a:ln w="9525">
            <a:noFill/>
          </a:ln>
        </p:spPr>
        <p:txBody>
          <a:bodyPr wrap="square">
            <a:spAutoFit/>
          </a:bodyPr>
          <a:lstStyle/>
          <a:p>
            <a:pPr indent="0" algn="just" fontAlgn="auto">
              <a:lnSpc>
                <a:spcPct val="150000"/>
              </a:lnSpc>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有时题目会直接给出相关的情节名称,或是给出情节名称的变式,考生也可参考此方法作答。</a:t>
            </a:r>
          </a:p>
        </p:txBody>
      </p:sp>
      <p:pic>
        <p:nvPicPr>
          <p:cNvPr id="451" name="注.jpg" descr="id:2147498646;FounderCES"/>
          <p:cNvPicPr>
            <a:picLocks noChangeAspect="1"/>
          </p:cNvPicPr>
          <p:nvPr/>
        </p:nvPicPr>
        <p:blipFill>
          <a:blip r:embed="rId2"/>
          <a:stretch>
            <a:fillRect/>
          </a:stretch>
        </p:blipFill>
        <p:spPr>
          <a:xfrm>
            <a:off x="793115" y="2143125"/>
            <a:ext cx="295910" cy="295910"/>
          </a:xfrm>
          <a:prstGeom prst="rect">
            <a:avLst/>
          </a:prstGeom>
        </p:spPr>
      </p:pic>
    </p:spTree>
  </p:cSld>
  <p:clrMapOvr>
    <a:masterClrMapping/>
  </p:clrMapOvr>
  <p:transition spd="med">
    <p:wipe dir="d"/>
  </p:transition>
  <p:timing/>
</p:sld>
</file>

<file path=ppt/slides/slide1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五、多维探究类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286131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关键词:理想。《名人传》中,贝多芬虽遭受双耳失聪的重创,但他从未放弃音乐理想,创作出许多优秀的音乐作品。《西游记》中,唐僧取经路上历经诸多艰难险阻,但他始终坚守求取真经的理想,最后功德圆满,取得真经。(关键词1分,理由2分,语言流畅1分。共4分)</a:t>
            </a:r>
          </a:p>
        </p:txBody>
      </p:sp>
      <p:pic>
        <p:nvPicPr>
          <p:cNvPr id="10" name="New picture"/>
          <p:cNvPicPr/>
          <p:nvPr/>
        </p:nvPicPr>
        <p:blipFill>
          <a:blip r:embed="rId2"/>
          <a:stretch>
            <a:fillRect/>
          </a:stretch>
        </p:blipFill>
        <p:spPr>
          <a:xfrm>
            <a:off x="12230100" y="11518900"/>
            <a:ext cx="355600" cy="266700"/>
          </a:xfrm>
          <a:prstGeom prst="cube">
            <a:avLst/>
          </a:prstGeom>
        </p:spPr>
      </p:pic>
    </p:spTree>
  </p:cSld>
  <p:clrMapOvr>
    <a:masterClrMapping/>
  </p:clrMapOvr>
  <p:transition spd="med">
    <p:wipe dir="d"/>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5077460"/>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抢分秘籍</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fontAlgn="auto">
              <a:lnSpc>
                <a:spcPct val="150000"/>
              </a:lnSpc>
            </a:pPr>
            <a:r>
              <a:rPr sz="2400" b="0">
                <a:solidFill>
                  <a:srgbClr val="000000"/>
                </a:solidFill>
                <a:latin typeface="黑体" panose="02010609060101010101" pitchFamily="49" charset="-122"/>
                <a:ea typeface="黑体" panose="02010609060101010101" pitchFamily="49" charset="-122"/>
                <a:cs typeface="黑体" panose="02010609060101010101" pitchFamily="49" charset="-122"/>
              </a:rPr>
              <a:t>《西游记》《水浒传》回目名称中的特定人名</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古典章回体小说的回目名称,为了对仗工整,常采用一些特定的称谓指代人名。</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①“金”“木”“土”分别指金公孙悟空、木母猪八戒、土母沙僧。这种称呼契合了道教的叫法。如第八十六回“木母助威征怪物　金公施法灭妖邪”中的“木母”指的是猪八戒,“金公”指的是孙悟空;又如第八十九回“黄狮精虚设钉耙宴　金木土计闹豹头山”中的“金木土”指的分别是孙悟空、猪八戒、沙僧。</a:t>
            </a:r>
          </a:p>
        </p:txBody>
      </p:sp>
    </p:spTree>
  </p:cSld>
  <p:clrMapOvr>
    <a:masterClrMapping/>
  </p:clrMapOvr>
  <p:transition spd="med">
    <p:wipe dir="d"/>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3969385"/>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抢分秘籍</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fontAlgn="auto">
              <a:lnSpc>
                <a:spcPct val="150000"/>
              </a:lnSpc>
            </a:pPr>
            <a:r>
              <a:rPr sz="2400" b="0">
                <a:solidFill>
                  <a:srgbClr val="000000"/>
                </a:solidFill>
                <a:latin typeface="黑体" panose="02010609060101010101" pitchFamily="49" charset="-122"/>
                <a:ea typeface="黑体" panose="02010609060101010101" pitchFamily="49" charset="-122"/>
                <a:cs typeface="黑体" panose="02010609060101010101" pitchFamily="49" charset="-122"/>
              </a:rPr>
              <a:t>《西游记》《水浒传》回目名称中的特定人名</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②“心猿”“意马”“刀归”也是《西游记》回目名称中常出现的称谓,分别代指孙悟空、白龙马、沙僧。如第三十回“邪魔侵正法　意马忆心猿”中的“意马”“心猿”分别指白龙马、孙悟空;又如第四十回“婴儿戏化禅心乱　猿马刀归木母空”中的“猿”“马”“刀归”指的分别是孙悟空、白龙马、沙僧。</a:t>
            </a:r>
          </a:p>
        </p:txBody>
      </p:sp>
    </p:spTree>
  </p:cSld>
  <p:clrMapOvr>
    <a:masterClrMapping/>
  </p:clrMapOvr>
  <p:transition spd="med">
    <p:wipe dir="d"/>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2861310"/>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抢分秘籍</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fontAlgn="auto">
              <a:lnSpc>
                <a:spcPct val="150000"/>
              </a:lnSpc>
            </a:pPr>
            <a:r>
              <a:rPr sz="2400" b="0">
                <a:solidFill>
                  <a:srgbClr val="000000"/>
                </a:solidFill>
                <a:latin typeface="黑体" panose="02010609060101010101" pitchFamily="49" charset="-122"/>
                <a:ea typeface="黑体" panose="02010609060101010101" pitchFamily="49" charset="-122"/>
                <a:cs typeface="黑体" panose="02010609060101010101" pitchFamily="49" charset="-122"/>
              </a:rPr>
              <a:t>《西游记》《水浒传》回目名称中的特定人名</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③《水浒传》回目名称中,常用“姓氏+职务”的称谓指代人名。如第三回“史大郎夜走华阴县　鲁提辖拳打镇关西”中的“鲁提辖”指鲁达。这类称谓常见的还有:林教头林冲、陆虞候陆谦、武都头武松等。</a:t>
            </a:r>
          </a:p>
        </p:txBody>
      </p:sp>
    </p:spTree>
  </p:cSld>
  <p:clrMapOvr>
    <a:masterClrMapping/>
  </p:clrMapOvr>
  <p:transition spd="med">
    <p:wipe dir="d"/>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Freeform 5"/>
          <p:cNvSpPr/>
          <p:nvPr/>
        </p:nvSpPr>
        <p:spPr bwMode="auto">
          <a:xfrm>
            <a:off x="4642931" y="2018413"/>
            <a:ext cx="2906139" cy="2620214"/>
          </a:xfrm>
          <a:custGeom>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EE3028"/>
          </a:solidFill>
          <a:ln w="9525" cap="flat">
            <a:noFill/>
            <a:prstDash val="solid"/>
            <a:miter lim="800000"/>
          </a:ln>
        </p:spPr>
        <p:txBody>
          <a:bodyPr vert="horz" wrap="square" lIns="91440" tIns="45720" rIns="91440" bIns="45720" numCol="1" anchor="ctr" anchorCtr="0" compatLnSpc="1"/>
          <a:lstStyle/>
          <a:p>
            <a:pPr algn="ctr"/>
            <a:r>
              <a:rPr lang="zh-CN" altLang="en-US" sz="4000" b="1" smtClean="0">
                <a:solidFill>
                  <a:schemeClr val="bg1"/>
                </a:solidFill>
                <a:cs typeface="+mn-ea"/>
                <a:sym typeface="+mn-lt"/>
              </a:rPr>
              <a:t>方法 </a:t>
            </a:r>
            <a:endParaRPr lang="zh-CN" altLang="en-US" sz="4000" b="1">
              <a:solidFill>
                <a:schemeClr val="bg1"/>
              </a:solidFill>
              <a:cs typeface="+mn-ea"/>
              <a:sym typeface="+mn-lt"/>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27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strVal val="2/3*#ppt_w"/>
                                          </p:val>
                                        </p:tav>
                                        <p:tav tm="100000">
                                          <p:val>
                                            <p:strVal val="#ppt_w"/>
                                          </p:val>
                                        </p:tav>
                                      </p:tavLst>
                                    </p:anim>
                                    <p:anim calcmode="lin" valueType="num">
                                      <p:cBhvr>
                                        <p:cTn id="8" dur="300" fill="hold"/>
                                        <p:tgtEl>
                                          <p:spTgt spid="2"/>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3969385"/>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抢分秘籍</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fontAlgn="auto">
              <a:lnSpc>
                <a:spcPct val="150000"/>
              </a:lnSpc>
            </a:pPr>
            <a:r>
              <a:rPr sz="2400" b="0">
                <a:solidFill>
                  <a:srgbClr val="000000"/>
                </a:solidFill>
                <a:latin typeface="黑体" panose="02010609060101010101" pitchFamily="49" charset="-122"/>
                <a:ea typeface="黑体" panose="02010609060101010101" pitchFamily="49" charset="-122"/>
                <a:cs typeface="黑体" panose="02010609060101010101" pitchFamily="49" charset="-122"/>
              </a:rPr>
              <a:t>《西游记》《水浒传》回目名称中的特定人名</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④人物的绰号也是《水浒传》回目名称中常出现的称谓。如第十七回“花和尚单打二龙山　青面兽双夺宝珠寺”中的“花和尚”和“青面兽”分别指鲁智深和杨志。常见的人物绰号还有:九纹龙史进、小霸王周通、豹子头林冲、及时雨宋江、母夜叉孙二娘、没遮拦穆弘、神行太保戴宗、黑旋风李逵、浪里白跳张顺、小李广花荣、一丈青扈三娘、玉麒麟卢俊义等。</a:t>
            </a:r>
          </a:p>
        </p:txBody>
      </p:sp>
    </p:spTree>
  </p:cSld>
  <p:clrMapOvr>
    <a:masterClrMapping/>
  </p:clrMapOvr>
  <p:transition spd="med">
    <p:wipe dir="d"/>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2861310"/>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抢分秘籍</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ctr" fontAlgn="auto">
              <a:lnSpc>
                <a:spcPct val="150000"/>
              </a:lnSpc>
            </a:pPr>
            <a:r>
              <a:rPr sz="2400" b="0">
                <a:solidFill>
                  <a:srgbClr val="000000"/>
                </a:solidFill>
                <a:latin typeface="黑体" panose="02010609060101010101" pitchFamily="49" charset="-122"/>
                <a:ea typeface="黑体" panose="02010609060101010101" pitchFamily="49" charset="-122"/>
                <a:cs typeface="黑体" panose="02010609060101010101" pitchFamily="49" charset="-122"/>
              </a:rPr>
              <a:t>《西游记》《水浒传》回目名称中的特定人名</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⑤《水浒传》的回目名称也常用人物的表字来指代人名。如第十五回“吴学究说三阮撞筹　公孙胜应七星聚义”中的“吴学究”指吴用,类似的还有宋公明宋江。</a:t>
            </a:r>
          </a:p>
        </p:txBody>
      </p:sp>
    </p:spTree>
  </p:cSld>
  <p:clrMapOvr>
    <a:masterClrMapping/>
  </p:clrMapOvr>
  <p:transition spd="med">
    <p:wipe dir="d"/>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2306955"/>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即练即悟</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下面是章回小说《水浒传》中的一个回目,请简要叙述其主要故事情节。(4分)</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梁山泊好汉劫法场　白龙庙英雄小聚义(《水浒传》第四十回)</a:t>
            </a:r>
          </a:p>
        </p:txBody>
      </p:sp>
    </p:spTree>
  </p:cSld>
  <p:clrMapOvr>
    <a:masterClrMapping/>
  </p:clrMapOvr>
  <p:transition spd="med">
    <p:wipe dir="d"/>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396938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戴宗奉蔡九知府之命带着书信和礼物去东京太师府,路过梁山泊,被搜出书信,向梁山好汉告知宋江因浔阳楼题反诗而入死牢的情况。后因梁山好汉伪造的回信图书有误,信被黄文炳识破。戴宗被打入死牢,和宋江一同即将被斩。吴用与晁盖商议,让水泊梁山的十七个头领带小喽啰乔装打扮冲进法场救宋江与戴宗。宋江和戴宗两人被救出后,好汉们在白龙庙相聚。(4分)</a:t>
            </a:r>
          </a:p>
        </p:txBody>
      </p:sp>
    </p:spTree>
  </p:cSld>
  <p:clrMapOvr>
    <a:masterClrMapping/>
  </p:clrMapOvr>
  <p:transition spd="med">
    <p:wipe dir="d"/>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226820"/>
            <a:ext cx="10513695" cy="5077460"/>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2</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根据插图概括情节</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[2018河南]下面是名著中的插图。请简述与画面内容相关的故事情节。(4分)</a:t>
            </a:r>
          </a:p>
          <a:p>
            <a:pPr indent="0" algn="just" fontAlgn="auto">
              <a:lnSpc>
                <a:spcPct val="150000"/>
              </a:lnSpc>
            </a:pPr>
            <a:endParaRPr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endParaRPr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endParaRPr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endParaRPr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《鲁滨逊漂流记》</a:t>
            </a:r>
          </a:p>
          <a:p>
            <a:pPr indent="0" algn="just" fontAlgn="auto">
              <a:lnSpc>
                <a:spcPct val="150000"/>
              </a:lnSpc>
            </a:pPr>
            <a:endParaRPr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pic>
        <p:nvPicPr>
          <p:cNvPr id="464" name="河南图1.jpg" descr="id:2147498737;FounderCES"/>
          <p:cNvPicPr>
            <a:picLocks noChangeAspect="1"/>
          </p:cNvPicPr>
          <p:nvPr/>
        </p:nvPicPr>
        <p:blipFill>
          <a:blip r:embed="rId2"/>
          <a:stretch>
            <a:fillRect/>
          </a:stretch>
        </p:blipFill>
        <p:spPr>
          <a:xfrm>
            <a:off x="5111115" y="2475865"/>
            <a:ext cx="1968500" cy="2723515"/>
          </a:xfrm>
          <a:prstGeom prst="rect">
            <a:avLst/>
          </a:prstGeom>
        </p:spPr>
      </p:pic>
    </p:spTree>
  </p:cSld>
  <p:clrMapOvr>
    <a:masterClrMapping/>
  </p:clrMapOvr>
  <p:transition spd="med">
    <p:wipe dir="d"/>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75323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第一步:审题干,明确答题要求。</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题干要求简述与画面内容相关的故事情节。</a:t>
            </a:r>
          </a:p>
        </p:txBody>
      </p:sp>
    </p:spTree>
  </p:cSld>
  <p:clrMapOvr>
    <a:masterClrMapping/>
  </p:clrMapOvr>
  <p:transition spd="med">
    <p:wipe dir="d"/>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341503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第二步:审插图,抓住提示性信息。</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①根据插图下方的文字,可知描绘的是《鲁滨逊漂流记》中的情节。</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②图中的关键信息:海边、一个人、一只狗、一个十字架。</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观察插图时,要注意图中人物的穿着打扮、相貌特征,建筑物以及图中的文字等。</a:t>
            </a:r>
          </a:p>
        </p:txBody>
      </p:sp>
      <p:pic>
        <p:nvPicPr>
          <p:cNvPr id="465" name="注_1.jpg" descr="id:2147498744;FounderCES"/>
          <p:cNvPicPr>
            <a:picLocks noChangeAspect="1"/>
          </p:cNvPicPr>
          <p:nvPr/>
        </p:nvPicPr>
        <p:blipFill>
          <a:blip r:embed="rId2"/>
          <a:stretch>
            <a:fillRect/>
          </a:stretch>
        </p:blipFill>
        <p:spPr>
          <a:xfrm>
            <a:off x="1015365" y="4440555"/>
            <a:ext cx="295910" cy="295910"/>
          </a:xfrm>
          <a:prstGeom prst="rect">
            <a:avLst/>
          </a:prstGeom>
        </p:spPr>
      </p:pic>
    </p:spTree>
  </p:cSld>
  <p:clrMapOvr>
    <a:masterClrMapping/>
  </p:clrMapOvr>
  <p:transition spd="med">
    <p:wipe dir="d"/>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230695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第三步:根据提示性信息,与原著建立联系,联想相关情节。</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根据图中的关键信息,可联想到描绘的是鲁滨逊遭遇海难,流落至荒岛,用在十字架上刻印的方法来记日期。</a:t>
            </a:r>
          </a:p>
        </p:txBody>
      </p:sp>
    </p:spTree>
  </p:cSld>
  <p:clrMapOvr>
    <a:masterClrMapping/>
  </p:clrMapOvr>
  <p:transition spd="med">
    <p:wipe dir="d"/>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61365" y="1388110"/>
            <a:ext cx="10513695"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第四步:调动积累,联想起因、经过、结果,组织答案。</a:t>
            </a:r>
          </a:p>
        </p:txBody>
      </p:sp>
    </p:spTree>
  </p:cSld>
  <p:clrMapOvr>
    <a:masterClrMapping/>
  </p:clrMapOvr>
  <p:transition spd="med">
    <p:wipe dir="d"/>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925320"/>
            <a:ext cx="10513695" cy="286131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因为海难,鲁滨逊和一条狗流落到荒岛上。他想记录日期却没有工具,于是就在上岸的地方竖了一个大十字架,刻下他上岛的日期,并用不同的刻痕来表示日、周、月。这样,他就有了一个独特的日历(符合画面内容,情节完整即可。4分)</a:t>
            </a:r>
          </a:p>
          <a:p>
            <a:pPr indent="0" algn="just" fontAlgn="auto">
              <a:lnSpc>
                <a:spcPct val="150000"/>
              </a:lnSpc>
            </a:pPr>
            <a:endParaRPr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文学文化常识与名著阅读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solidFill>
                  <a:schemeClr val="bg1"/>
                </a:solidFill>
                <a:sym typeface="+mn-lt"/>
              </a:rPr>
              <a:t>专题三</a:t>
            </a:r>
          </a:p>
        </p:txBody>
      </p:sp>
      <p:sp>
        <p:nvSpPr>
          <p:cNvPr id="2" name="文本框 1"/>
          <p:cNvSpPr txBox="1"/>
          <p:nvPr/>
        </p:nvSpPr>
        <p:spPr>
          <a:xfrm>
            <a:off x="3442335" y="1356360"/>
            <a:ext cx="4989830" cy="3969385"/>
          </a:xfrm>
          <a:prstGeom prst="rect">
            <a:avLst/>
          </a:prstGeom>
          <a:noFill/>
          <a:ln w="9525">
            <a:noFill/>
          </a:ln>
        </p:spPr>
        <p:txBody>
          <a:bodyPr wrap="square">
            <a:spAutoFit/>
          </a:bodyPr>
          <a:lstStyle/>
          <a:p>
            <a:pPr indent="0" algn="just" fontAlgn="auto">
              <a:lnSpc>
                <a:spcPct val="150000"/>
              </a:lnSpc>
            </a:pP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一、情节概括类</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考向1  根据回目概括情节</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考向2  根据插图概括情节</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考向3  根据指示词概括情节</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考向4  以诗解文式</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考向5  成语、歇后语式</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考向6  延伸记叙文情节概括式</a:t>
            </a:r>
          </a:p>
        </p:txBody>
      </p:sp>
    </p:spTree>
  </p:cSld>
  <p:clrMapOvr>
    <a:masterClrMapping/>
  </p:clrMapOvr>
  <p:transition spd="med">
    <p:wipe dir="d"/>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1198880"/>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即练即悟</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下面是名著中的插图。请简述与画面内容相关的故事情节。(4分)</a:t>
            </a:r>
          </a:p>
        </p:txBody>
      </p:sp>
      <p:pic>
        <p:nvPicPr>
          <p:cNvPr id="467" name="YBCSYCT-16.jpg" descr="id:2147498758;FounderCES"/>
          <p:cNvPicPr>
            <a:picLocks noChangeAspect="1"/>
          </p:cNvPicPr>
          <p:nvPr/>
        </p:nvPicPr>
        <p:blipFill>
          <a:blip r:embed="rId2"/>
          <a:stretch>
            <a:fillRect/>
          </a:stretch>
        </p:blipFill>
        <p:spPr>
          <a:xfrm>
            <a:off x="5549900" y="2842895"/>
            <a:ext cx="2467610" cy="2648585"/>
          </a:xfrm>
          <a:prstGeom prst="rect">
            <a:avLst/>
          </a:prstGeom>
        </p:spPr>
      </p:pic>
    </p:spTree>
  </p:cSld>
  <p:clrMapOvr>
    <a:masterClrMapping/>
  </p:clrMapOvr>
  <p:transition spd="med">
    <p:wipe dir="d"/>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341503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红孩儿纵风将唐僧摄走。悟空为救唐僧与红孩儿大战,红孩儿口喷三昧真火,烧得悟空、八戒落荒而逃。悟空请来龙王洒下雨水,反被烧伤。八戒去请观音菩萨,却被红孩儿假扮的观音捉去。悟空假扮牛魔王去见红孩儿,也被识破。最终悟空请来观音降伏红孩儿,观音收红孩儿做了善财童子。(符合画面内容,叙述完整即可。4分)</a:t>
            </a:r>
          </a:p>
        </p:txBody>
      </p:sp>
    </p:spTree>
  </p:cSld>
  <p:clrMapOvr>
    <a:masterClrMapping/>
  </p:clrMapOvr>
  <p:transition spd="med">
    <p:wipe dir="d"/>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226820"/>
            <a:ext cx="10513695" cy="175323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3</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根据指示词概括情节</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[2017河南]殿宇藏魔君。请简述在该地发生的故事。(4分)</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龙虎山伏魔之殿(《水浒传》)</a:t>
            </a:r>
          </a:p>
        </p:txBody>
      </p:sp>
    </p:spTree>
  </p:cSld>
  <p:clrMapOvr>
    <a:masterClrMapping/>
  </p:clrMapOvr>
  <p:transition spd="med">
    <p:wipe dir="d"/>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75323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第一步:审题干,明确答题要求。</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题干要求简述在该地发生的故事。</a:t>
            </a:r>
          </a:p>
        </p:txBody>
      </p:sp>
    </p:spTree>
  </p:cSld>
  <p:clrMapOvr>
    <a:masterClrMapping/>
  </p:clrMapOvr>
  <p:transition spd="med">
    <p:wipe dir="d"/>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452310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第二步:审题目,确定情节内容。</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①抓关键词。</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关键词:“魔君”,地名“龙虎山伏魔之殿”。</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②联想情节内容。</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由“龙虎山伏魔之殿”可联想到洪太尉放走108个魔君这一情节。</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有时,所在的地名可能对应多个情节,这时要联系题干中的相关提示。本题中的“藏魔君”就是一个关键提示。</a:t>
            </a:r>
          </a:p>
        </p:txBody>
      </p:sp>
      <p:pic>
        <p:nvPicPr>
          <p:cNvPr id="470" name="注_1.jpg" descr="id:2147498779;FounderCES"/>
          <p:cNvPicPr>
            <a:picLocks noChangeAspect="1"/>
          </p:cNvPicPr>
          <p:nvPr/>
        </p:nvPicPr>
        <p:blipFill>
          <a:blip r:embed="rId2"/>
          <a:stretch>
            <a:fillRect/>
          </a:stretch>
        </p:blipFill>
        <p:spPr>
          <a:xfrm>
            <a:off x="971550" y="5516880"/>
            <a:ext cx="329565" cy="329565"/>
          </a:xfrm>
          <a:prstGeom prst="rect">
            <a:avLst/>
          </a:prstGeom>
        </p:spPr>
      </p:pic>
    </p:spTree>
  </p:cSld>
  <p:clrMapOvr>
    <a:masterClrMapping/>
  </p:clrMapOvr>
  <p:transition spd="med">
    <p:wipe dir="d"/>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第三步:调动积累,联想起因、经过、结果,组织答案。</a:t>
            </a:r>
          </a:p>
        </p:txBody>
      </p:sp>
    </p:spTree>
  </p:cSld>
  <p:clrMapOvr>
    <a:masterClrMapping/>
  </p:clrMapOvr>
  <p:transition spd="med">
    <p:wipe dir="d"/>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925320"/>
            <a:ext cx="10513695" cy="175323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在龙虎山伏魔之殿,洪太尉不听劝阻,执意打开封条和大锁,放倒石碑,掘动石龟,致使被镇锁的一百单八个魔君出世。(4分)</a:t>
            </a:r>
          </a:p>
          <a:p>
            <a:pPr indent="0" algn="just" fontAlgn="auto">
              <a:lnSpc>
                <a:spcPct val="150000"/>
              </a:lnSpc>
            </a:pPr>
            <a:endParaRPr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1753235"/>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即练即悟</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仙观有灵根。请简述在该地发生的故事。(4分)</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万寿山五庄观(《西游记》)</a:t>
            </a:r>
          </a:p>
        </p:txBody>
      </p:sp>
    </p:spTree>
  </p:cSld>
  <p:clrMapOvr>
    <a:masterClrMapping/>
  </p:clrMapOvr>
  <p:transition spd="med">
    <p:wipe dir="d"/>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230695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示例:唐僧师徒路经万寿山五庄观,徒弟们偷吃了观里的人参果,悟空又推倒了人参果树,师徒被扣留,两番逃走都被抓回。悟空请来观音菩萨,医活果树。师徒继续西行。(4分)</a:t>
            </a:r>
          </a:p>
        </p:txBody>
      </p:sp>
    </p:spTree>
  </p:cSld>
  <p:clrMapOvr>
    <a:masterClrMapping/>
  </p:clrMapOvr>
  <p:transition spd="med">
    <p:wipe dir="d"/>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226820"/>
            <a:ext cx="10513695" cy="230695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4</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以诗解文式</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[2018河南B卷]中国古典章回小说善于“以诗解文”。下面描写打斗场面的诗句,出自某一名著。请写出名著的名称,并简述与诗句相关的情节。(4分)</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b="0">
                <a:solidFill>
                  <a:srgbClr val="000000"/>
                </a:solidFill>
                <a:latin typeface="楷体" panose="02010609060101010101" charset="-122"/>
                <a:ea typeface="楷体" panose="02010609060101010101" charset="-122"/>
                <a:cs typeface="楷体" panose="02010609060101010101" charset="-122"/>
              </a:rPr>
              <a:t>九齿耙,降妖杖,二人相敌河岸上。这个是总督大天蓬,那个是谪下卷帘将。</a:t>
            </a:r>
          </a:p>
        </p:txBody>
      </p:sp>
    </p:spTree>
  </p:cSld>
  <p:clrMapOvr>
    <a:masterClrMapping/>
  </p:clrMapOvr>
  <p:transition spd="med">
    <p:wipe dir="d"/>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文学文化常识与名著阅读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solidFill>
                  <a:schemeClr val="bg1"/>
                </a:solidFill>
                <a:sym typeface="+mn-lt"/>
              </a:rPr>
              <a:t>专题三</a:t>
            </a:r>
          </a:p>
        </p:txBody>
      </p:sp>
      <p:sp>
        <p:nvSpPr>
          <p:cNvPr id="2" name="文本框 1"/>
          <p:cNvSpPr txBox="1"/>
          <p:nvPr/>
        </p:nvSpPr>
        <p:spPr>
          <a:xfrm>
            <a:off x="3442335" y="1356360"/>
            <a:ext cx="5700395" cy="2861310"/>
          </a:xfrm>
          <a:prstGeom prst="rect">
            <a:avLst/>
          </a:prstGeom>
          <a:noFill/>
          <a:ln w="9525">
            <a:noFill/>
          </a:ln>
        </p:spPr>
        <p:txBody>
          <a:bodyPr wrap="square">
            <a:spAutoFit/>
          </a:bodyPr>
          <a:lstStyle/>
          <a:p>
            <a:pPr indent="0" algn="just" fontAlgn="auto">
              <a:lnSpc>
                <a:spcPct val="150000"/>
              </a:lnSpc>
            </a:pP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二、分析人物品质、性格类</a:t>
            </a:r>
          </a:p>
          <a:p>
            <a:pPr indent="0" algn="just" fontAlgn="auto">
              <a:lnSpc>
                <a:spcPct val="15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rPr>
              <a:t>考向1  分析人物品质</a:t>
            </a:r>
          </a:p>
          <a:p>
            <a:pPr indent="0" algn="just" fontAlgn="auto">
              <a:lnSpc>
                <a:spcPct val="15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rPr>
              <a:t>考向2  分析人物性格</a:t>
            </a:r>
          </a:p>
          <a:p>
            <a:pPr indent="0" algn="just" fontAlgn="auto">
              <a:lnSpc>
                <a:spcPct val="15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rPr>
              <a:t>考向3  分析同一人物的不同性格</a:t>
            </a:r>
          </a:p>
          <a:p>
            <a:pPr indent="0" algn="just" fontAlgn="auto">
              <a:lnSpc>
                <a:spcPct val="15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rPr>
              <a:t>考向4  分析同一情节不同人物的性格</a:t>
            </a:r>
          </a:p>
        </p:txBody>
      </p:sp>
    </p:spTree>
  </p:cSld>
  <p:clrMapOvr>
    <a:masterClrMapping/>
  </p:clrMapOvr>
  <p:transition spd="med">
    <p:wipe dir="d"/>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75323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第一步:审题干,明确答题要求。</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题干要求先写出名著名称,再简述与诗句相关的故事情节。</a:t>
            </a:r>
          </a:p>
        </p:txBody>
      </p:sp>
    </p:spTree>
  </p:cSld>
  <p:clrMapOvr>
    <a:masterClrMapping/>
  </p:clrMapOvr>
  <p:transition spd="med">
    <p:wipe dir="d"/>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452310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第二步:审诗句,弄清大意,确定情节内容。</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①抓关键词。</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关键词:“九齿耙”“天蓬”“降妖杖”“卷帘将”“二人相敌河岸上”。</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②联想情节内容。</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由“九齿耙”“天蓬”可知是《西游记》中的猪八戒,由“降妖杖”“卷帘将”可知是沙僧,由“二人相敌河岸上”可知是二人对决,由此判断是流沙河收服沙僧的情节。</a:t>
            </a:r>
          </a:p>
        </p:txBody>
      </p:sp>
    </p:spTree>
  </p:cSld>
  <p:clrMapOvr>
    <a:masterClrMapping/>
  </p:clrMapOvr>
  <p:transition spd="med">
    <p:wipe dir="d"/>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第三步:调动积累,联想起因、经过、结果,组织答案。</a:t>
            </a:r>
          </a:p>
        </p:txBody>
      </p:sp>
    </p:spTree>
  </p:cSld>
  <p:clrMapOvr>
    <a:masterClrMapping/>
  </p:clrMapOvr>
  <p:transition spd="med">
    <p:wipe dir="d"/>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925320"/>
            <a:ext cx="10513695" cy="230695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《西游记》。唐僧师徒三人来到流沙河边,河中妖怪欲抢唐僧。猪八戒与其大战多个回合,不分胜负。孙悟空前来助战,妖怪不敌,逃入水中。(名著名称,1分;情节符合名著内容,意思对即可,3分。共4分)</a:t>
            </a:r>
          </a:p>
          <a:p>
            <a:pPr indent="0" algn="just" fontAlgn="auto">
              <a:lnSpc>
                <a:spcPct val="150000"/>
              </a:lnSpc>
            </a:pPr>
            <a:endParaRPr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1753235"/>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即练即悟</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请结合名著内容,简述与下面诗句相关的情节。(4分)</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b="0">
                <a:solidFill>
                  <a:srgbClr val="000000"/>
                </a:solidFill>
                <a:latin typeface="楷体" panose="02010609060101010101" charset="-122"/>
                <a:ea typeface="楷体" panose="02010609060101010101" charset="-122"/>
                <a:cs typeface="楷体" panose="02010609060101010101" charset="-122"/>
              </a:rPr>
              <a:t>自信一身能杀虎,浪言三碗不过冈。报兄诛嫂真奇特,赢得高名万古香。</a:t>
            </a:r>
          </a:p>
        </p:txBody>
      </p:sp>
    </p:spTree>
  </p:cSld>
  <p:clrMapOvr>
    <a:masterClrMapping/>
  </p:clrMapOvr>
  <p:transition spd="med">
    <p:wipe dir="d"/>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286131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武松回乡途中会路过景阳冈。他在冈边酒店吃了十八碗酒,不听酒家劝阻,独自过景阳冈。途中酒力发作,与景阳冈上的猛虎展开搏斗,赤手空拳将猛虎活活打死。武松的兄长武大郎被害,武松为给兄长报仇,杀死了嫂嫂潘金莲和西门庆,被刺配孟州。(情节完整即可。4分)</a:t>
            </a:r>
          </a:p>
        </p:txBody>
      </p:sp>
    </p:spTree>
  </p:cSld>
  <p:clrMapOvr>
    <a:masterClrMapping/>
  </p:clrMapOvr>
  <p:transition spd="med">
    <p:wipe dir="d"/>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226820"/>
            <a:ext cx="10513695" cy="230695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5</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成语、歇后语式</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歇后语凝聚着中国劳动人民的智慧,反映了他们的生活经验和思想情感。请根据下面的歇后语简述相关故事情节。(4分)</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李逵遇李鬼——冤家路窄(《水浒传》)</a:t>
            </a:r>
          </a:p>
        </p:txBody>
      </p:sp>
    </p:spTree>
  </p:cSld>
  <p:clrMapOvr>
    <a:masterClrMapping/>
  </p:clrMapOvr>
  <p:transition spd="med">
    <p:wipe dir="d"/>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75323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第一步:审题干,明确答题要求。</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题干要求根据所给歇后语,简述相关故事情节。</a:t>
            </a:r>
          </a:p>
        </p:txBody>
      </p:sp>
    </p:spTree>
  </p:cSld>
  <p:clrMapOvr>
    <a:masterClrMapping/>
  </p:clrMapOvr>
  <p:transition spd="med">
    <p:wipe dir="d"/>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452310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第二步:审歇后语/成语,确定情节内容。</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①抓关键词。</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关键词:“李逵”“李鬼”“冤家路窄”。</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②联想情节内容。</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由“李逵”“李鬼”可联想到李逵回家探母,途中遇到冒充自己的李鬼;由“冤家路窄”可联想到李逵放了李鬼后,又投宿在李鬼家,得知李鬼夫妇要谋害他,便杀了李鬼。</a:t>
            </a:r>
          </a:p>
        </p:txBody>
      </p:sp>
    </p:spTree>
  </p:cSld>
  <p:clrMapOvr>
    <a:masterClrMapping/>
  </p:clrMapOvr>
  <p:transition spd="med">
    <p:wipe dir="d"/>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第三步:调动积累,联想起因、经过、结果,组织答案。</a:t>
            </a:r>
          </a:p>
        </p:txBody>
      </p:sp>
    </p:spTree>
  </p:cSld>
  <p:clrMapOvr>
    <a:masterClrMapping/>
  </p:clrMapOvr>
  <p:transition spd="med">
    <p:wipe dir="d"/>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文学文化常识与名著阅读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solidFill>
                  <a:schemeClr val="bg1"/>
                </a:solidFill>
                <a:sym typeface="+mn-lt"/>
              </a:rPr>
              <a:t>专题三</a:t>
            </a:r>
          </a:p>
        </p:txBody>
      </p:sp>
      <p:sp>
        <p:nvSpPr>
          <p:cNvPr id="2" name="文本框 1"/>
          <p:cNvSpPr txBox="1"/>
          <p:nvPr/>
        </p:nvSpPr>
        <p:spPr>
          <a:xfrm>
            <a:off x="3442335" y="1356360"/>
            <a:ext cx="6284595" cy="2306955"/>
          </a:xfrm>
          <a:prstGeom prst="rect">
            <a:avLst/>
          </a:prstGeom>
          <a:noFill/>
          <a:ln w="9525">
            <a:noFill/>
          </a:ln>
        </p:spPr>
        <p:txBody>
          <a:bodyPr wrap="square">
            <a:spAutoFit/>
          </a:bodyPr>
          <a:lstStyle/>
          <a:p>
            <a:pPr indent="0" algn="just" fontAlgn="auto">
              <a:lnSpc>
                <a:spcPct val="150000"/>
              </a:lnSpc>
            </a:pP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三、分析情感、哲理（写法）类</a:t>
            </a:r>
          </a:p>
          <a:p>
            <a:pPr indent="0" algn="just" fontAlgn="auto">
              <a:lnSpc>
                <a:spcPct val="15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rPr>
              <a:t>考向1  分析人物情感</a:t>
            </a:r>
          </a:p>
          <a:p>
            <a:pPr indent="0" algn="just" fontAlgn="auto">
              <a:lnSpc>
                <a:spcPct val="15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rPr>
              <a:t>考向2  分析情节蕴含的哲理</a:t>
            </a:r>
          </a:p>
          <a:p>
            <a:pPr indent="0" algn="just" fontAlgn="auto">
              <a:lnSpc>
                <a:spcPct val="15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rPr>
              <a:t>考向3  联系具体情节佐证某一哲理（写法）</a:t>
            </a:r>
          </a:p>
        </p:txBody>
      </p:sp>
    </p:spTree>
  </p:cSld>
  <p:clrMapOvr>
    <a:masterClrMapping/>
  </p:clrMapOvr>
  <p:transition spd="med">
    <p:wipe dir="d"/>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925320"/>
            <a:ext cx="10513695" cy="341503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李逵回家接母亲,途中遇到李鬼冒充自己进行打劫,李逵非常愤怒,要杀了李鬼,李鬼谎称家中有老母,李逵就放了他。后来李逵正好投宿到李鬼家,得知李鬼夫妻二人意图谋害自己,便杀了李鬼。李逵、李鬼两次相遇,李鬼要害李逵,未得逞反被杀,由此得出歇后语“李逵遇李鬼——冤家路窄”。(4分)</a:t>
            </a:r>
          </a:p>
          <a:p>
            <a:pPr indent="0" algn="just" fontAlgn="auto">
              <a:lnSpc>
                <a:spcPct val="150000"/>
              </a:lnSpc>
            </a:pPr>
            <a:endParaRPr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1753235"/>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即练即悟</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名著多思多进益。请根据下面的歇后语简述相关故事情节。(4分)</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白骨精骗唐僧——一计不成,又生一计(《西游记》)</a:t>
            </a:r>
          </a:p>
        </p:txBody>
      </p:sp>
    </p:spTree>
  </p:cSld>
  <p:clrMapOvr>
    <a:masterClrMapping/>
  </p:clrMapOvr>
  <p:transition spd="med">
    <p:wipe dir="d"/>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286131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白骨精善于变化,为了吃唐僧肉,先后变为美丽女子、老妇人、老公公,全被孙悟空识破。唐僧不辨真假,听信八戒的话,反而责怪孙悟空恣意行凶,连伤三人性命,将孙悟空赶回了花果山。白骨精每次阴谋失败就再施计谋,由此得出歇后语“白骨精骗唐僧——一计不成,又生一计”。(4分)</a:t>
            </a:r>
          </a:p>
        </p:txBody>
      </p:sp>
    </p:spTree>
  </p:cSld>
  <p:clrMapOvr>
    <a:masterClrMapping/>
  </p:clrMapOvr>
  <p:transition spd="med">
    <p:wipe dir="d"/>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226820"/>
            <a:ext cx="10513695" cy="230695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6</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延伸记叙文情节概括式</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下面是《水浒传》中的四个地方,请结合名著内容,按照时间先后顺序,从宋江的角度简述与其相关的四个情节。(4分)</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关键词:浔阳楼　曾头市　蓼儿洼　忠义堂</a:t>
            </a:r>
          </a:p>
        </p:txBody>
      </p:sp>
    </p:spTree>
  </p:cSld>
  <p:clrMapOvr>
    <a:masterClrMapping/>
  </p:clrMapOvr>
  <p:transition spd="med">
    <p:wipe dir="d"/>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286131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第一步:审题干,明确答题要求。</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①题干要求按照时间先后顺序,简述与宋江相关的四个地方发生的故事,即所概括的情节有时间先后顺序。</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②要求从宋江的角度简述,即主语为宋江。</a:t>
            </a:r>
          </a:p>
        </p:txBody>
      </p:sp>
    </p:spTree>
  </p:cSld>
  <p:clrMapOvr>
    <a:masterClrMapping/>
  </p:clrMapOvr>
  <p:transition spd="med">
    <p:wipe dir="d"/>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683260" y="899795"/>
            <a:ext cx="10957560" cy="56311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第二步:审关键词,确定情节内容及先后顺序。</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①确定情节内容。</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浔阳楼→宋江浔阳楼题反诗</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曾头市→宋江攻打曾头市</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蓼儿洼→宋江葬于蓼儿洼</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忠义堂→宋江改“聚义厅”为“忠义堂”</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②排序。</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宋江浔阳楼题反诗→宋江改“聚义厅”为“忠义堂”→宋江攻打曾头市→宋江葬于蓼儿洼。</a:t>
            </a:r>
          </a:p>
        </p:txBody>
      </p:sp>
    </p:spTree>
  </p:cSld>
  <p:clrMapOvr>
    <a:masterClrMapping/>
  </p:clrMapOvr>
  <p:transition spd="med">
    <p:wipe dir="d"/>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第三步:调动积累,联想起因、经过、结果,组织答案。</a:t>
            </a:r>
          </a:p>
        </p:txBody>
      </p:sp>
    </p:spTree>
  </p:cSld>
  <p:clrMapOvr>
    <a:masterClrMapping/>
  </p:clrMapOvr>
  <p:transition spd="med">
    <p:wipe dir="d"/>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925320"/>
            <a:ext cx="10513695" cy="341503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宋江在江州浔阳楼题反诗被打入大牢,后晁盖率众将其救出;在晁盖中箭毒身亡之后,宋江被推为梁山泊主,并将“聚义厅”改为“忠义堂”;宋江欲为晁盖报仇,出兵曾头市,设计引史文恭劫寨,终擒得史文恭,为晁盖报了仇;宋江征大辽,收方腊,进京受封,到任上不久,就被奸臣陷害,命丧毒酒,葬在蓼儿洼。(4分)</a:t>
            </a:r>
          </a:p>
          <a:p>
            <a:pPr indent="0" algn="just" fontAlgn="auto">
              <a:lnSpc>
                <a:spcPct val="150000"/>
              </a:lnSpc>
            </a:pPr>
            <a:endParaRPr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2306955"/>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即练即悟</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下面是《西游记》中的四个妖怪,请结合名著内容,按照时间先后顺序,从孙悟空的角度简述与其相关的四个情节。(4分)</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关键词:黄风怪　犀牛怪　白骨精　豹子精</a:t>
            </a:r>
          </a:p>
        </p:txBody>
      </p:sp>
    </p:spTree>
  </p:cSld>
  <p:clrMapOvr>
    <a:masterClrMapping/>
  </p:clrMapOvr>
  <p:transition spd="med">
    <p:wipe dir="d"/>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396938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err="1">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孙悟空为救被黄风怪捉走的师父,被妖怪的三昧神风吹伤了双眼,后在灵吉菩萨的帮助下收服妖怪,救出师父;途经白虎岭时,孙悟空打死先后变成美丽女子、老妇人、老公公的白骨精,惨遭唐僧驱逐,后在八戒的激将法下返回取经队伍;在隐雾山折岳连环洞,孙悟空变成有翅的蚂蚁,救出被豹子精抓走的师父;路遇慈云寺,众僧陪唐僧进城看灯,唐僧被犀牛怪抓走,孙悟空在四木禽星、龙王的帮助下制服了犀牛怪,救出了师父和师弟们。(4分)</a:t>
            </a:r>
          </a:p>
        </p:txBody>
      </p:sp>
    </p:spTree>
  </p:cSld>
  <p:clrMapOvr>
    <a:masterClrMapping/>
  </p:clrMapOvr>
  <p:transition spd="med">
    <p:wipe dir="d"/>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文学文化常识与名著阅读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solidFill>
                  <a:schemeClr val="bg1"/>
                </a:solidFill>
                <a:sym typeface="+mn-lt"/>
              </a:rPr>
              <a:t>专题三</a:t>
            </a:r>
          </a:p>
        </p:txBody>
      </p:sp>
      <p:sp>
        <p:nvSpPr>
          <p:cNvPr id="2" name="文本框 1"/>
          <p:cNvSpPr txBox="1"/>
          <p:nvPr/>
        </p:nvSpPr>
        <p:spPr>
          <a:xfrm>
            <a:off x="3442335" y="1356360"/>
            <a:ext cx="5700395" cy="2306955"/>
          </a:xfrm>
          <a:prstGeom prst="rect">
            <a:avLst/>
          </a:prstGeom>
          <a:noFill/>
          <a:ln w="9525">
            <a:noFill/>
          </a:ln>
        </p:spPr>
        <p:txBody>
          <a:bodyPr wrap="square">
            <a:spAutoFit/>
          </a:bodyPr>
          <a:lstStyle/>
          <a:p>
            <a:pPr indent="0" algn="just" fontAlgn="auto">
              <a:lnSpc>
                <a:spcPct val="150000"/>
              </a:lnSpc>
            </a:pP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四、阅读感悟、阅读方法类</a:t>
            </a:r>
          </a:p>
          <a:p>
            <a:pPr indent="0" algn="just" fontAlgn="auto">
              <a:lnSpc>
                <a:spcPct val="15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rPr>
              <a:t>考向1  谈情感体验</a:t>
            </a:r>
          </a:p>
          <a:p>
            <a:pPr indent="0" algn="just" fontAlgn="auto">
              <a:lnSpc>
                <a:spcPct val="15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rPr>
              <a:t>考向2  谈阅读收获</a:t>
            </a:r>
          </a:p>
          <a:p>
            <a:pPr indent="0" algn="just" fontAlgn="auto">
              <a:lnSpc>
                <a:spcPct val="15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rPr>
              <a:t>考向3  根据阅读方法分析名著</a:t>
            </a:r>
          </a:p>
        </p:txBody>
      </p:sp>
    </p:spTree>
  </p:cSld>
  <p:clrMapOvr>
    <a:masterClrMapping/>
  </p:clrMapOvr>
  <p:transition spd="med">
    <p:wipe dir="d"/>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226820"/>
            <a:ext cx="10513695" cy="175323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1</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分析人物品质</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[2020河南]在小说《简·爱》中,简·爱与罗切斯特的爱情故事感人至深。从这个故事中,你体会到了简·爱的哪些可贵品质?请结合相关情节简要分析。</a:t>
            </a:r>
          </a:p>
        </p:txBody>
      </p:sp>
    </p:spTree>
  </p:cSld>
  <p:clrMapOvr>
    <a:masterClrMapping/>
  </p:clrMapOvr>
  <p:transition spd="med">
    <p:wipe dir="d"/>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75323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第一步:审题干,明确答题要求。</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题干要求根据“简·爱与罗切斯特的爱情故事”分析简·爱的可贵品质。</a:t>
            </a:r>
          </a:p>
        </p:txBody>
      </p:sp>
    </p:spTree>
  </p:cSld>
  <p:clrMapOvr>
    <a:masterClrMapping/>
  </p:clrMapOvr>
  <p:transition spd="med">
    <p:wipe dir="d"/>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683260" y="899795"/>
            <a:ext cx="10957560"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第二步:联想相关情节。</a:t>
            </a:r>
          </a:p>
        </p:txBody>
      </p:sp>
    </p:spTree>
  </p:cSld>
  <p:clrMapOvr>
    <a:masterClrMapping/>
  </p:clrMapOvr>
  <p:transition spd="med">
    <p:wipe dir="d"/>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452310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第三步:根据情节,分析人物的品质。</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虽然简·爱与罗切斯特身份地位悬殊,但是简·爱敢于追求爱情,由此可看出简·爱追求精神平等;在得知罗切斯特疯了的妻子还活着时,简·爱毅然选择离开,由此可看出简·爱自尊自爱;在得知罗切斯特的妻子已死、罗切斯特失明后,简·爱选择留在罗切斯特身边,由此可看出简·爱的执着专一。</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仿宋" panose="02010609060101010101" charset="-122"/>
                <a:ea typeface="仿宋" panose="02010609060101010101" charset="-122"/>
                <a:cs typeface="仿宋" panose="02010609060101010101" charset="-122"/>
              </a:rPr>
              <a:t>考生在分析时,要结合情节,人物的品质要从情节中概括得出,不能出现所概括的情节与人物的品质不对应的情况。</a:t>
            </a:r>
          </a:p>
        </p:txBody>
      </p:sp>
      <p:pic>
        <p:nvPicPr>
          <p:cNvPr id="484" name="注_1.jpg" descr="id:2147498877;FounderCES"/>
          <p:cNvPicPr>
            <a:picLocks noChangeAspect="1"/>
          </p:cNvPicPr>
          <p:nvPr/>
        </p:nvPicPr>
        <p:blipFill>
          <a:blip r:embed="rId2"/>
          <a:stretch>
            <a:fillRect/>
          </a:stretch>
        </p:blipFill>
        <p:spPr>
          <a:xfrm>
            <a:off x="981710" y="5516880"/>
            <a:ext cx="274320" cy="274320"/>
          </a:xfrm>
          <a:prstGeom prst="rect">
            <a:avLst/>
          </a:prstGeom>
        </p:spPr>
      </p:pic>
    </p:spTree>
  </p:cSld>
  <p:clrMapOvr>
    <a:masterClrMapping/>
  </p:clrMapOvr>
  <p:transition spd="med">
    <p:wipe dir="d"/>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第四步:组织语言作答。</a:t>
            </a:r>
          </a:p>
        </p:txBody>
      </p:sp>
    </p:spTree>
  </p:cSld>
  <p:clrMapOvr>
    <a:masterClrMapping/>
  </p:clrMapOvr>
  <p:transition spd="med">
    <p:wipe dir="d"/>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925320"/>
            <a:ext cx="10513695" cy="341503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①坚信每个人在精神和人格上是平等的。虽然她与罗切斯特地位悬殊,但是她敢于追求爱情。②自尊自爱。当得知罗切斯特疯了的妻子还活着时,她选择离开罗切斯特。③执着专一。她一直深爱着罗切斯特,重回庄园后她得知罗切斯特疯了的妻子已死,罗切斯特失明了,就毅然留在他的身边。(答出任意两点,意思对即可。一点2分,共4分。如答其他品质,符合小说内容,分析合理亦可酌情给分)</a:t>
            </a:r>
          </a:p>
        </p:txBody>
      </p:sp>
    </p:spTree>
  </p:cSld>
  <p:clrMapOvr>
    <a:masterClrMapping/>
  </p:clrMapOvr>
  <p:transition spd="med">
    <p:wipe dir="d"/>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1753235"/>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即练即悟</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在《海底两万里》中,尼摩船长的形象令人印象深刻。请结合相关情节,说说尼摩船长身上有哪些可贵品质。(4分)</a:t>
            </a:r>
          </a:p>
        </p:txBody>
      </p:sp>
    </p:spTree>
  </p:cSld>
  <p:clrMapOvr>
    <a:masterClrMapping/>
  </p:clrMapOvr>
  <p:transition spd="med">
    <p:wipe dir="d"/>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341503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①有正义感。他一直关注着被压迫国家的人民,将海底沉船里的金银用来支持陆地上人们的正义斗争。②机智勇敢。在海底智斗鲨鱼,救出了采珠人。③沉着冷静。在遇到冰山封路、章鱼袭击等险情时,沉着冷静地指挥战斗,带领大家脱离困境。(答出任意两点,意思对即可。一点2分,共4分。如答其他品质,符合小说内容,分析合理亦可酌情给分)</a:t>
            </a:r>
          </a:p>
        </p:txBody>
      </p:sp>
    </p:spTree>
  </p:cSld>
  <p:clrMapOvr>
    <a:masterClrMapping/>
  </p:clrMapOvr>
  <p:transition spd="med">
    <p:wipe dir="d"/>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226820"/>
            <a:ext cx="10513695" cy="175323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2</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分析人物性格</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[2014河南]在《水浒传》中,李逵是一个性格鲜明的人。请结合“黑旋风斗浪里白跳”的故事,简述他的性格特征。(4分)</a:t>
            </a:r>
          </a:p>
        </p:txBody>
      </p:sp>
    </p:spTree>
  </p:cSld>
  <p:clrMapOvr>
    <a:masterClrMapping/>
  </p:clrMapOvr>
  <p:transition spd="med">
    <p:wipe dir="d"/>
  </p:transition>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75323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第一步:审题干,明确答题要求。</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题干要求结合“黑旋风斗浪里白跳”这一故事分析李逵的性格特征。</a:t>
            </a:r>
          </a:p>
        </p:txBody>
      </p:sp>
    </p:spTree>
  </p:cSld>
  <p:clrMapOvr>
    <a:masterClrMapping/>
  </p:clrMapOvr>
  <p:transition spd="med">
    <p:wipe dir="d"/>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文学文化常识与名著阅读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solidFill>
                  <a:schemeClr val="bg1"/>
                </a:solidFill>
                <a:sym typeface="+mn-lt"/>
              </a:rPr>
              <a:t>专题三</a:t>
            </a:r>
          </a:p>
        </p:txBody>
      </p:sp>
      <p:sp>
        <p:nvSpPr>
          <p:cNvPr id="2" name="文本框 1"/>
          <p:cNvSpPr txBox="1"/>
          <p:nvPr/>
        </p:nvSpPr>
        <p:spPr>
          <a:xfrm>
            <a:off x="3442335" y="1356360"/>
            <a:ext cx="5700395" cy="2306955"/>
          </a:xfrm>
          <a:prstGeom prst="rect">
            <a:avLst/>
          </a:prstGeom>
          <a:noFill/>
          <a:ln w="9525">
            <a:noFill/>
          </a:ln>
        </p:spPr>
        <p:txBody>
          <a:bodyPr wrap="square">
            <a:spAutoFit/>
          </a:bodyPr>
          <a:lstStyle/>
          <a:p>
            <a:pPr indent="0" algn="just" fontAlgn="auto">
              <a:lnSpc>
                <a:spcPct val="150000"/>
              </a:lnSpc>
            </a:pP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五、多维探究类</a:t>
            </a:r>
          </a:p>
          <a:p>
            <a:pPr indent="0" algn="just" fontAlgn="auto">
              <a:lnSpc>
                <a:spcPct val="15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rPr>
              <a:t>考向1  思维导图式</a:t>
            </a:r>
          </a:p>
          <a:p>
            <a:pPr indent="0" algn="just" fontAlgn="auto">
              <a:lnSpc>
                <a:spcPct val="15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rPr>
              <a:t>考向2  融其他考点拓展探究</a:t>
            </a:r>
          </a:p>
          <a:p>
            <a:pPr indent="0" algn="just" fontAlgn="auto">
              <a:lnSpc>
                <a:spcPct val="150000"/>
              </a:lnSpc>
            </a:pPr>
            <a:r>
              <a:rPr sz="2400">
                <a:solidFill>
                  <a:schemeClr val="tx1"/>
                </a:solidFill>
                <a:latin typeface="宋体" panose="02010600030101010101" pitchFamily="2" charset="-122"/>
                <a:ea typeface="宋体" panose="02010600030101010101" pitchFamily="2" charset="-122"/>
                <a:cs typeface="宋体" panose="02010600030101010101" pitchFamily="2" charset="-122"/>
              </a:rPr>
              <a:t>考向3  多部名著综合探究</a:t>
            </a:r>
          </a:p>
        </p:txBody>
      </p:sp>
    </p:spTree>
  </p:cSld>
  <p:clrMapOvr>
    <a:masterClrMapping/>
  </p:clrMapOvr>
  <p:transition spd="med">
    <p:wipe dir="d"/>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683260" y="899795"/>
            <a:ext cx="10957560"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第二步:联想相关情节。</a:t>
            </a:r>
          </a:p>
        </p:txBody>
      </p:sp>
    </p:spTree>
  </p:cSld>
  <p:clrMapOvr>
    <a:masterClrMapping/>
  </p:clrMapOvr>
  <p:transition spd="med">
    <p:wipe dir="d"/>
  </p:transition>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396938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第三步:根据情节,分析人物的性格特征。</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黑旋风斗浪里白跳”这一情节主要讲述了这样一个故事:李逵感激宋江借给他银子,去船上讨鱼。讨不到就抢,与“浪里白跳”张顺打了起来,后被张顺按在水里收拾了一番。由他自告奋勇去给宋江讨鱼,可以看出他重情义;由他抢鱼、与张顺的打斗可以看出他脾气暴、率直鲁莽。</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仿宋" panose="02010609060101010101" charset="-122"/>
                <a:ea typeface="仿宋" panose="02010609060101010101" charset="-122"/>
                <a:cs typeface="仿宋" panose="02010609060101010101" charset="-122"/>
              </a:rPr>
              <a:t>有时题干不会给出具体的情节名称,考生需要联想相关情节具体分析。</a:t>
            </a:r>
          </a:p>
        </p:txBody>
      </p:sp>
      <p:pic>
        <p:nvPicPr>
          <p:cNvPr id="484" name="注_1.jpg" descr="id:2147498877;FounderCES"/>
          <p:cNvPicPr>
            <a:picLocks noChangeAspect="1"/>
          </p:cNvPicPr>
          <p:nvPr/>
        </p:nvPicPr>
        <p:blipFill>
          <a:blip r:embed="rId2"/>
          <a:stretch>
            <a:fillRect/>
          </a:stretch>
        </p:blipFill>
        <p:spPr>
          <a:xfrm>
            <a:off x="981710" y="5516880"/>
            <a:ext cx="274320" cy="274320"/>
          </a:xfrm>
          <a:prstGeom prst="rect">
            <a:avLst/>
          </a:prstGeom>
        </p:spPr>
      </p:pic>
    </p:spTree>
  </p:cSld>
  <p:clrMapOvr>
    <a:masterClrMapping/>
  </p:clrMapOvr>
  <p:transition spd="med">
    <p:wipe dir="d"/>
  </p:transition>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第四步:组织语言作答。</a:t>
            </a:r>
          </a:p>
        </p:txBody>
      </p:sp>
    </p:spTree>
  </p:cSld>
  <p:clrMapOvr>
    <a:masterClrMapping/>
  </p:clrMapOvr>
  <p:transition spd="med">
    <p:wipe dir="d"/>
  </p:transition>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925320"/>
            <a:ext cx="10513695" cy="286131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黑旋风”李逵初识宋江,很感激宋江借给他银子,为了让宋江吃上鲜鱼,他自告奋勇去讨鱼,讨不到就抢,和“浪里白跳”张顺在岸上打了起来。张顺吃了亏,激他到船上打。李逵不听众人劝阻,结果被张顺按在水里收拾一番。由此可见,李逵是个重义气、脾气暴、率直鲁莽的人。(结合故事情节,2分;写出人物性格,2分。共4分)</a:t>
            </a:r>
          </a:p>
        </p:txBody>
      </p:sp>
    </p:spTree>
  </p:cSld>
  <p:clrMapOvr>
    <a:masterClrMapping/>
  </p:clrMapOvr>
  <p:transition spd="med">
    <p:wipe dir="d"/>
  </p:transition>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1753235"/>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即练即悟</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在《西游记》中,孙悟空是一个性格鲜明的人物。请结合“孙悟空大闹天宫”的故事,简述他的性格特征。(4分)</a:t>
            </a:r>
          </a:p>
        </p:txBody>
      </p:sp>
    </p:spTree>
  </p:cSld>
  <p:clrMapOvr>
    <a:masterClrMapping/>
  </p:clrMapOvr>
  <p:transition spd="med">
    <p:wipe dir="d"/>
  </p:transition>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396938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孙悟空因王母蟠桃胜会没有邀请他而大闹瑶池,又偷了太上老君的金丹,然后回到花果山与众猴摆仙酒会。玉帝派天兵天将捉拿孙悟空,孙悟空大战天兵天将,在与二郎真君等打斗时,中了太上老君的暗算,后被擒送进炼丹炉,反倒炼成了“火眼金睛”。孙悟空蹬倒炼丹炉,把天宫打得一片狼藉。由此可见,孙悟空无所畏惧,敢于对抗权威。(结合故事情节,2分;写出人物性格,2分。共4分)</a:t>
            </a:r>
          </a:p>
        </p:txBody>
      </p:sp>
    </p:spTree>
  </p:cSld>
  <p:clrMapOvr>
    <a:masterClrMapping/>
  </p:clrMapOvr>
  <p:transition spd="med">
    <p:wipe dir="d"/>
  </p:transition>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226820"/>
            <a:ext cx="10513695" cy="230695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3</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分析同一人物的不同性格</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[2016河南]文学作品中的人物形象往往是丰满的,优缺点并存的。请结合作品中的具体情节,分析下面人物的优点和缺点。(4分)</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米开朗琪罗(《名人传》)</a:t>
            </a:r>
          </a:p>
        </p:txBody>
      </p:sp>
    </p:spTree>
  </p:cSld>
  <p:clrMapOvr>
    <a:masterClrMapping/>
  </p:clrMapOvr>
  <p:transition spd="med">
    <p:wipe dir="d"/>
  </p:transition>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75323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第一步:审题干,明确答题要求。</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题干要求结合作品中的具体情节分析米开朗琪罗的优点和缺点。</a:t>
            </a:r>
          </a:p>
        </p:txBody>
      </p:sp>
    </p:spTree>
  </p:cSld>
  <p:clrMapOvr>
    <a:masterClrMapping/>
  </p:clrMapOvr>
  <p:transition spd="med">
    <p:wipe dir="d"/>
  </p:transition>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683260" y="899795"/>
            <a:ext cx="10957560" cy="341503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第二步:联想相关情节,分析人物不同的性格特点。</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优点:敢于挑战,意志坚强。比如对壁画技术一窍不通的他克服重重困难,完成了西斯廷作品。</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缺点:不善于合作。比如建造圣罗朗察教堂时,他不善与人合作,导致工人罢工,连运石头料的船也找不到,工程被迫搁浅。</a:t>
            </a:r>
          </a:p>
        </p:txBody>
      </p:sp>
    </p:spTree>
  </p:cSld>
  <p:clrMapOvr>
    <a:masterClrMapping/>
  </p:clrMapOvr>
  <p:transition spd="med">
    <p:wipe dir="d"/>
  </p:transition>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286131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仿宋" panose="02010609060101010101" charset="-122"/>
                <a:ea typeface="仿宋" panose="02010609060101010101" charset="-122"/>
                <a:cs typeface="仿宋" panose="02010609060101010101" charset="-122"/>
              </a:rPr>
              <a:t>　有时题干会给出具体的情节名称,考生需要联想情节内容具体分析;有时题干会给出人物的不同性格特点,考生需要结合相关情节加以佐证。此外,解答这类试题时,考生要结合具体的情节,一般来说,根据自己的理解与积累,先分析人物的性格特点,再联想相关情节加以佐证。</a:t>
            </a:r>
          </a:p>
        </p:txBody>
      </p:sp>
      <p:pic>
        <p:nvPicPr>
          <p:cNvPr id="484" name="注_1.jpg" descr="id:2147498877;FounderCES"/>
          <p:cNvPicPr>
            <a:picLocks noChangeAspect="1"/>
          </p:cNvPicPr>
          <p:nvPr/>
        </p:nvPicPr>
        <p:blipFill>
          <a:blip r:embed="rId2"/>
          <a:stretch>
            <a:fillRect/>
          </a:stretch>
        </p:blipFill>
        <p:spPr>
          <a:xfrm>
            <a:off x="948690" y="2831465"/>
            <a:ext cx="274320" cy="274320"/>
          </a:xfrm>
          <a:prstGeom prst="rect">
            <a:avLst/>
          </a:prstGeom>
        </p:spPr>
      </p:pic>
    </p:spTree>
  </p:cSld>
  <p:clrMapOvr>
    <a:masterClrMapping/>
  </p:clrMapOvr>
  <p:transition spd="med">
    <p:wipe dir="d"/>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226820"/>
            <a:ext cx="10513695" cy="4523105"/>
          </a:xfrm>
          <a:prstGeom prst="rect">
            <a:avLst/>
          </a:prstGeom>
          <a:noFill/>
          <a:ln w="9525">
            <a:noFill/>
          </a:ln>
        </p:spPr>
        <p:txBody>
          <a:bodyPr wrap="square">
            <a:spAutoFit/>
          </a:bodyPr>
          <a:lstStyle/>
          <a:p>
            <a:pPr indent="0" algn="just" fontAlgn="auto">
              <a:lnSpc>
                <a:spcPct val="150000"/>
              </a:lnSpc>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解答这类题目,需要注意以下几点:</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①抓住关键词,审清题目,明确所要求概括的情节。</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②分析题目的附加条件。河南中考名著阅读一般要求任选一题作答,在每一题中还可能会要求多选一,考生可选择自己最有把握的一题作答,切忌多答,此外还应注意字数的要求等。</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③概括时,要注意情节的完整性,写清楚起因、经过、结果。</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④情节要准确,切忌张冠李戴,情节中涉及的主要人名、地名、武器等要写准确,如武松是赤手空拳打死老虎的,不能写成用棍棒打死或用刀杀死。</a:t>
            </a:r>
          </a:p>
        </p:txBody>
      </p:sp>
    </p:spTree>
  </p:cSld>
  <p:clrMapOvr>
    <a:masterClrMapping/>
  </p:clrMapOvr>
  <p:transition spd="med">
    <p:wipe dir="d"/>
  </p:transition>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第三步:组织语言作答。</a:t>
            </a:r>
          </a:p>
        </p:txBody>
      </p:sp>
    </p:spTree>
  </p:cSld>
  <p:clrMapOvr>
    <a:masterClrMapping/>
  </p:clrMapOvr>
  <p:transition spd="med">
    <p:wipe dir="d"/>
  </p:transition>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925320"/>
            <a:ext cx="10513695" cy="286131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优点是敢于挑战,意志坚强。教皇让他为教堂画天顶画,对壁画技术一窍不通的他毅然接受挑战,克服了重重困难,最终完成了史诗般的西斯廷作品。缺点是不善于合作。受命建造圣罗朗察教堂,他不善与人合作,导致工人罢工,连运石头料的船也找不到,工程被迫搁浅。(符合名著内容即可。“优点”“缺点”各2分,共4分)</a:t>
            </a:r>
          </a:p>
        </p:txBody>
      </p:sp>
    </p:spTree>
  </p:cSld>
  <p:clrMapOvr>
    <a:masterClrMapping/>
  </p:clrMapOvr>
  <p:transition spd="med">
    <p:wipe dir="d"/>
  </p:transition>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1753235"/>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即练即悟</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请结合作品中的具体情节,分析下面人物的优点和缺点。(4分)</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武松(《水浒传》)</a:t>
            </a:r>
          </a:p>
        </p:txBody>
      </p:sp>
    </p:spTree>
  </p:cSld>
  <p:clrMapOvr>
    <a:masterClrMapping/>
  </p:clrMapOvr>
  <p:transition spd="med">
    <p:wipe dir="d"/>
  </p:transition>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286131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优点是行侠仗义。他夜走蜈蚣岭,见道人霸占民女,便拔刀杀了道人,救下民女。缺点是粗暴蛮横。他从蜈蚣岭下来,到了酒店,想喝酒吃肉,店家说是别的酒客的,不卖给他,他大怒,暴打店家。(符合作品内容即可。“优点”“缺点”各2分,共4分)</a:t>
            </a:r>
          </a:p>
        </p:txBody>
      </p:sp>
    </p:spTree>
  </p:cSld>
  <p:clrMapOvr>
    <a:masterClrMapping/>
  </p:clrMapOvr>
  <p:transition spd="med">
    <p:wipe dir="d"/>
  </p:transition>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226820"/>
            <a:ext cx="10513695" cy="230695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4</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分析同一情节不同人物的性格</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[2019河南]《水浒传》常把两个人物放在一个事件中来塑造,充分展示人物不同的性格。请结合所给故事的相关情节简要分析。(4分)</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鲁智深与林冲(鲁智深大闹野猪林)</a:t>
            </a:r>
          </a:p>
        </p:txBody>
      </p:sp>
    </p:spTree>
  </p:cSld>
  <p:clrMapOvr>
    <a:masterClrMapping/>
  </p:clrMapOvr>
  <p:transition spd="med">
    <p:wipe dir="d"/>
  </p:transition>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230695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第一步:审题干,明确答题要求。</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题干要求结合“鲁智深大闹野猪林”这一情节,分析鲁智深和林冲不同的性格特点。</a:t>
            </a:r>
          </a:p>
        </p:txBody>
      </p:sp>
    </p:spTree>
  </p:cSld>
  <p:clrMapOvr>
    <a:masterClrMapping/>
  </p:clrMapOvr>
  <p:transition spd="med">
    <p:wipe dir="d"/>
  </p:transition>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683260" y="899795"/>
            <a:ext cx="10957560"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第二步:调动积累,联想情节内容。</a:t>
            </a:r>
          </a:p>
        </p:txBody>
      </p:sp>
    </p:spTree>
  </p:cSld>
  <p:clrMapOvr>
    <a:masterClrMapping/>
  </p:clrMapOvr>
  <p:transition spd="med">
    <p:wipe dir="d"/>
  </p:transition>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341503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第三步:根据情节内容,分析人物性格。</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由公人要杀害林冲,林冲却泪如雨下,哀求放过自己;及当鲁智深要打两个公人时他连忙求饶,可以看出林冲逆来顺受的性格特点。</a:t>
            </a:r>
          </a:p>
          <a:p>
            <a:pPr indent="0" algn="just" fontAlgn="auto">
              <a:lnSpc>
                <a:spcPct val="150000"/>
              </a:lnSpc>
            </a:pPr>
            <a:r>
              <a:rPr sz="2400">
                <a:solidFill>
                  <a:srgbClr val="000000"/>
                </a:solidFill>
                <a:latin typeface="宋体" panose="02010600030101010101" pitchFamily="2" charset="-122"/>
                <a:ea typeface="宋体" panose="02010600030101010101" pitchFamily="2" charset="-122"/>
                <a:cs typeface="宋体" panose="02010600030101010101" pitchFamily="2" charset="-122"/>
              </a:rPr>
              <a:t>    由鲁智深担心林冲遇到危险,一路跟随林冲来到野猪林,并在公人要杀害林冲时及时冲出来救下林冲,可以看出鲁智深疾恶如仇的性格特点。</a:t>
            </a:r>
          </a:p>
        </p:txBody>
      </p:sp>
    </p:spTree>
  </p:cSld>
  <p:clrMapOvr>
    <a:masterClrMapping/>
  </p:clrMapOvr>
  <p:transition spd="med">
    <p:wipe dir="d"/>
  </p:transition>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第四步:组织语言作答。</a:t>
            </a:r>
          </a:p>
        </p:txBody>
      </p:sp>
    </p:spTree>
  </p:cSld>
  <p:clrMapOvr>
    <a:masterClrMapping/>
  </p:clrMapOvr>
  <p:transition spd="med">
    <p:wipe dir="d"/>
  </p:transition>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925320"/>
            <a:ext cx="10513695" cy="230695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野猪林中,公人(董超、薛霸)要杀害林冲,林冲泪如雨下,哀求放过自己。正在这时,鲁智深从松树背后暴喝一声,抡起禅杖打两个公人,林冲连忙替两个公人求饶。鲁智深的疾恶如仇与林冲的逆来顺受得以充分展示。(情节2分,分析2分。共4分)</a:t>
            </a:r>
          </a:p>
        </p:txBody>
      </p:sp>
    </p:spTree>
  </p:cSld>
  <p:clrMapOvr>
    <a:masterClrMapping/>
  </p:clrMapOvr>
  <p:transition spd="med">
    <p:wipe dir="d"/>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一、情节概括类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226820"/>
            <a:ext cx="10513695" cy="2861310"/>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考向1</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根据回目概括情节</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[2015河南]下面是章回小说《西游记》和《水浒传》中的两个回目,请任选一个,简要叙述其主要故事情节。(4分)</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(1)八卦炉中逃大圣 五行山下定心猿(《西游记》第七回)</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(2)林教头风雪山神庙 陆虞候火烧草料场(《水浒传》第十回)</a:t>
            </a:r>
          </a:p>
        </p:txBody>
      </p:sp>
    </p:spTree>
  </p:cSld>
  <p:clrMapOvr>
    <a:masterClrMapping/>
  </p:clrMapOvr>
  <p:transition spd="med">
    <p:wipe dir="d"/>
  </p:transition>
  <p:timing/>
</p:sld>
</file>

<file path=ppt/slides/slide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2306955"/>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即练即悟</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《水浒传》常把两个人物放在一个事件中来塑造,充分展示人物不同的性格。请结合所给故事的相关情节简要分析。(4分)</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李逵与宋江(及时雨会神行太保)</a:t>
            </a:r>
          </a:p>
        </p:txBody>
      </p:sp>
    </p:spTree>
  </p:cSld>
  <p:clrMapOvr>
    <a:masterClrMapping/>
  </p:clrMapOvr>
  <p:transition spd="med">
    <p:wipe dir="d"/>
  </p:transition>
  <p:timing/>
</p:sld>
</file>

<file path=ppt/slides/slide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二、分析人物品质、性格类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286131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宋江在江州初遇李逵,李逵便找借口向宋江借银子,戴宗知道李逵好赌,劝阻宋江,宋江表示由他去赌输了罢,若要用时再送些与他使。李逵得了银子后,想赢钱来请宋江,结果又把银子输光了。李逵的好赌、耍小聪明和宋江的仗义疏财得以充分展示。(情节2分,分析2分。共4分)</a:t>
            </a:r>
          </a:p>
        </p:txBody>
      </p:sp>
    </p:spTree>
  </p:cSld>
  <p:clrMapOvr>
    <a:masterClrMapping/>
  </p:clrMapOvr>
  <p:transition spd="med">
    <p:wipe dir="d"/>
  </p:transition>
  <p:timing/>
</p:sld>
</file>

<file path=ppt/slides/slide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226820"/>
            <a:ext cx="10513695" cy="1753235"/>
          </a:xfrm>
          <a:prstGeom prst="rect">
            <a:avLst/>
          </a:prstGeom>
          <a:noFill/>
          <a:ln w="9525">
            <a:noFill/>
          </a:ln>
        </p:spPr>
        <p:txBody>
          <a:bodyPr wrap="square">
            <a:spAutoFit/>
          </a:bodyPr>
          <a:lstStyle/>
          <a:p>
            <a:pPr indent="0" algn="ctr"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考向</a:t>
            </a:r>
            <a:r>
              <a:rPr lang="en-US" sz="2400" b="0">
                <a:solidFill>
                  <a:srgbClr val="FF0000"/>
                </a:solidFill>
                <a:latin typeface="宋体" panose="02010600030101010101" pitchFamily="2" charset="-122"/>
                <a:ea typeface="宋体" panose="02010600030101010101" pitchFamily="2" charset="-122"/>
                <a:cs typeface="宋体" panose="02010600030101010101" pitchFamily="2" charset="-122"/>
              </a:rPr>
              <a:t>1</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分析人物情感</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请结合下面情节,简要分析人物之间的兄弟情谊。(4分)</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孙悟空和猪八戒(大战流沙河) </a:t>
            </a:r>
          </a:p>
        </p:txBody>
      </p:sp>
    </p:spTree>
  </p:cSld>
  <p:clrMapOvr>
    <a:masterClrMapping/>
  </p:clrMapOvr>
  <p:transition spd="med">
    <p:wipe dir="d"/>
  </p:transition>
  <p:timing/>
</p:sld>
</file>

<file path=ppt/slides/slide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230695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第一步:审题干,明确答题要求。</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 题干要求结合“大战流沙河”这一情节分析孙悟空和猪八戒之间的兄弟情谊。</a:t>
            </a:r>
          </a:p>
        </p:txBody>
      </p:sp>
    </p:spTree>
  </p:cSld>
  <p:clrMapOvr>
    <a:masterClrMapping/>
  </p:clrMapOvr>
  <p:transition spd="med">
    <p:wipe dir="d"/>
  </p:transition>
  <p:timing/>
</p:sld>
</file>

<file path=ppt/slides/slide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683260" y="899795"/>
            <a:ext cx="10957560" cy="1753235"/>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第二步:调动积累,概括情节内容。</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 概括时要有侧重,主要概括能体现两个人物兄弟情谊的内容。</a:t>
            </a:r>
          </a:p>
        </p:txBody>
      </p:sp>
    </p:spTree>
  </p:cSld>
  <p:clrMapOvr>
    <a:masterClrMapping/>
  </p:clrMapOvr>
  <p:transition spd="med">
    <p:wipe dir="d"/>
  </p:transition>
  <p:timing/>
</p:sld>
</file>

<file path=ppt/slides/slide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286131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第三步:根据情节内容,分析体现的人物情感。</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这一情节中,孙悟空主要负责在陆地上与妖怪交战,因其不擅长水战,所以猪八戒主要负责在水下与妖怪交战。体现了孙悟空与猪八戒之间同心并力的兄弟情谊。</a:t>
            </a:r>
          </a:p>
        </p:txBody>
      </p:sp>
    </p:spTree>
  </p:cSld>
  <p:clrMapOvr>
    <a:masterClrMapping/>
  </p:clrMapOvr>
  <p:transition spd="med">
    <p:wipe dir="d"/>
  </p:transition>
  <p:timing/>
</p:sld>
</file>

<file path=ppt/slides/slide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838835" y="1998345"/>
            <a:ext cx="10513695" cy="119888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思路分析</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第四步:根据题干要求,组织语言作答。</a:t>
            </a:r>
          </a:p>
        </p:txBody>
      </p:sp>
    </p:spTree>
  </p:cSld>
  <p:clrMapOvr>
    <a:masterClrMapping/>
  </p:clrMapOvr>
  <p:transition spd="med">
    <p:wipe dir="d"/>
  </p:transition>
  <p:timing/>
</p:sld>
</file>

<file path=ppt/slides/slide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925320"/>
            <a:ext cx="10513695" cy="286131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0">
                <a:solidFill>
                  <a:srgbClr val="000000"/>
                </a:solidFill>
                <a:latin typeface="黑体" panose="02010609060101010101" pitchFamily="49" charset="-122"/>
                <a:ea typeface="黑体" panose="02010609060101010101" pitchFamily="49" charset="-122"/>
                <a:cs typeface="宋体" panose="02010600030101010101" pitchFamily="2" charset="-122"/>
              </a:rPr>
              <a:t>参考答案</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唐僧师徒行至流沙河,河中的妖怪欲上岸抢走唐僧,孙悟空护住唐僧,猪八戒与那妖怪交战,后孙悟空加入混战。妖怪难以招架,被吓回河中,再也不肯上岸。孙悟空不善水战,让猪八戒到水底索战,引妖怪出来,两人分别在水下、水上与妖怪打斗。这一情节表现了孙悟空和猪八戒之间同心并力的兄弟情谊。(4分)</a:t>
            </a:r>
          </a:p>
        </p:txBody>
      </p:sp>
    </p:spTree>
  </p:cSld>
  <p:clrMapOvr>
    <a:masterClrMapping/>
  </p:clrMapOvr>
  <p:transition spd="med">
    <p:wipe dir="d"/>
  </p:transition>
  <p:timing/>
</p:sld>
</file>

<file path=ppt/slides/slide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1753235"/>
          </a:xfrm>
          <a:prstGeom prst="rect">
            <a:avLst/>
          </a:prstGeom>
          <a:noFill/>
          <a:ln w="9525">
            <a:noFill/>
          </a:ln>
        </p:spPr>
        <p:txBody>
          <a:bodyPr wrap="square">
            <a:spAutoFit/>
          </a:bodyPr>
          <a:lstStyle/>
          <a:p>
            <a:pPr indent="0" algn="just" fontAlgn="auto">
              <a:lnSpc>
                <a:spcPct val="150000"/>
              </a:lnSpc>
            </a:pPr>
            <a:r>
              <a:rPr lang="zh-CN" sz="2400" b="0">
                <a:solidFill>
                  <a:srgbClr val="000000"/>
                </a:solidFill>
                <a:cs typeface="宋体" panose="02010600030101010101" pitchFamily="2" charset="-122"/>
              </a:rPr>
              <a:t>即练即悟</a:t>
            </a: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请结合下面的回目,简要分析人物之间的兄弟情谊。(4分)</a:t>
            </a:r>
          </a:p>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林冲和鲁智深(花和尚倒拔垂杨柳　豹子头误入白虎堂)</a:t>
            </a:r>
          </a:p>
        </p:txBody>
      </p:sp>
    </p:spTree>
  </p:cSld>
  <p:clrMapOvr>
    <a:masterClrMapping/>
  </p:clrMapOvr>
  <p:transition spd="med">
    <p:wipe dir="d"/>
  </p:transition>
  <p:timing/>
</p:sld>
</file>

<file path=ppt/slides/slide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1689102" y="-1"/>
            <a:ext cx="10502898" cy="742046"/>
          </a:xfrm>
          <a:prstGeom prst="rect">
            <a:avLst/>
          </a:prstGeom>
          <a:noFill/>
          <a:ln w="19050">
            <a:solidFill>
              <a:srgbClr val="EE3028"/>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r>
              <a:rPr lang="zh-CN" altLang="en-US" sz="2400" b="1" kern="0">
                <a:solidFill>
                  <a:srgbClr val="EE3028"/>
                </a:solidFill>
                <a:cs typeface="+mn-ea"/>
                <a:sym typeface="+mn-lt"/>
              </a:rPr>
              <a:t>三、分析情感、哲理(写法)类</a:t>
            </a:r>
          </a:p>
        </p:txBody>
      </p:sp>
      <p:sp>
        <p:nvSpPr>
          <p:cNvPr id="9" name="文本框 8"/>
          <p:cNvSpPr txBox="1"/>
          <p:nvPr/>
        </p:nvSpPr>
        <p:spPr>
          <a:xfrm>
            <a:off x="6349" y="-1"/>
            <a:ext cx="1695450" cy="742046"/>
          </a:xfrm>
          <a:prstGeom prst="rect">
            <a:avLst/>
          </a:prstGeom>
          <a:solidFill>
            <a:srgbClr val="EE3028"/>
          </a:solidFill>
          <a:ln w="19050">
            <a:solidFill>
              <a:srgbClr val="EE3028"/>
            </a:solidFill>
          </a:ln>
        </p:spPr>
        <p:txBody>
          <a:bodyPr wrap="none" lIns="0" tIns="0" rIns="0" bIns="0" rtlCol="0" anchor="ctr">
            <a:noAutofit/>
          </a:bodyPr>
          <a:lstStyle>
            <a:defPPr>
              <a:defRPr lang="zh-CN"/>
            </a:defPPr>
            <a:lvl1pPr algn="ctr">
              <a:defRPr sz="2400" b="1">
                <a:solidFill>
                  <a:schemeClr val="accent2"/>
                </a:solidFill>
                <a:cs typeface="+mn-ea"/>
              </a:defRPr>
            </a:lvl1pPr>
          </a:lstStyle>
          <a:p>
            <a:r>
              <a:rPr lang="zh-CN" altLang="en-US" smtClean="0">
                <a:solidFill>
                  <a:schemeClr val="bg1"/>
                </a:solidFill>
                <a:sym typeface="+mn-lt"/>
              </a:rPr>
              <a:t>方法 </a:t>
            </a:r>
            <a:endParaRPr lang="en-US" altLang="zh-CN">
              <a:solidFill>
                <a:schemeClr val="bg1"/>
              </a:solidFill>
              <a:sym typeface="+mn-lt"/>
            </a:endParaRPr>
          </a:p>
        </p:txBody>
      </p:sp>
      <p:sp>
        <p:nvSpPr>
          <p:cNvPr id="2" name="文本框 1"/>
          <p:cNvSpPr txBox="1"/>
          <p:nvPr/>
        </p:nvSpPr>
        <p:spPr>
          <a:xfrm>
            <a:off x="711200" y="1181735"/>
            <a:ext cx="10513695" cy="2861310"/>
          </a:xfrm>
          <a:prstGeom prst="rect">
            <a:avLst/>
          </a:prstGeom>
          <a:noFill/>
          <a:ln w="9525">
            <a:noFill/>
          </a:ln>
        </p:spPr>
        <p:txBody>
          <a:bodyPr wrap="square">
            <a:spAutoFit/>
          </a:bodyPr>
          <a:lstStyle/>
          <a:p>
            <a:pPr indent="0" algn="just" fontAlgn="auto">
              <a:lnSpc>
                <a:spcPct val="150000"/>
              </a:lnSpc>
            </a:pPr>
            <a:r>
              <a:rPr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p>
          <a:p>
            <a:pPr indent="0" algn="just" fontAlgn="auto">
              <a:lnSpc>
                <a:spcPct val="150000"/>
              </a:lnSpc>
            </a:pP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400" b="0">
                <a:solidFill>
                  <a:srgbClr val="FF0000"/>
                </a:solidFill>
                <a:latin typeface="黑体" panose="02010609060101010101" pitchFamily="49" charset="-122"/>
                <a:ea typeface="黑体" panose="02010609060101010101" pitchFamily="49" charset="-122"/>
                <a:cs typeface="宋体" panose="02010600030101010101" pitchFamily="2" charset="-122"/>
              </a:rPr>
              <a:t>参考</a:t>
            </a:r>
            <a:r>
              <a:rPr sz="2400" b="0">
                <a:solidFill>
                  <a:srgbClr val="FF0000"/>
                </a:solidFill>
                <a:latin typeface="黑体" panose="02010609060101010101" pitchFamily="49" charset="-122"/>
                <a:ea typeface="黑体" panose="02010609060101010101" pitchFamily="49" charset="-122"/>
                <a:cs typeface="宋体" panose="02010600030101010101" pitchFamily="2" charset="-122"/>
              </a:rPr>
              <a:t>答案</a:t>
            </a:r>
            <a:r>
              <a:rPr sz="2400" b="0">
                <a:solidFill>
                  <a:srgbClr val="FF0000"/>
                </a:solidFill>
                <a:latin typeface="宋体" panose="02010600030101010101" pitchFamily="2" charset="-122"/>
                <a:ea typeface="宋体" panose="02010600030101010101" pitchFamily="2" charset="-122"/>
                <a:cs typeface="宋体" panose="02010600030101010101" pitchFamily="2" charset="-122"/>
              </a:rPr>
              <a:t>】　示例:豹子头林冲和花和尚鲁智深一见如故。鲁智深与泼皮们喝酒,为他们打耍浑铁禅杖。林冲恰好路过,看得入迷,对鲁智深大加赞赏,两人当场结为兄弟。这一情节表现了林冲和鲁智深之间惺惺相惜的兄弟情谊。(4分)</a:t>
            </a:r>
          </a:p>
        </p:txBody>
      </p:sp>
    </p:spTree>
  </p:cSld>
  <p:clrMapOvr>
    <a:masterClrMapping/>
  </p:clrMapOvr>
  <p:transition spd="med">
    <p:wipe dir="d"/>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rgbClr val="000000"/>
      </a:dk1>
      <a:lt1>
        <a:srgbClr val="FFFFFF"/>
      </a:lt1>
      <a:dk2>
        <a:srgbClr val="778495"/>
      </a:dk2>
      <a:lt2>
        <a:srgbClr val="F0F0F0"/>
      </a:lt2>
      <a:accent1>
        <a:srgbClr val="E60122"/>
      </a:accent1>
      <a:accent2>
        <a:srgbClr val="125C9E"/>
      </a:accent2>
      <a:accent3>
        <a:srgbClr val="F17737"/>
      </a:accent3>
      <a:accent4>
        <a:srgbClr val="CA3962"/>
      </a:accent4>
      <a:accent5>
        <a:srgbClr val="D15B1C"/>
      </a:accent5>
      <a:accent6>
        <a:srgbClr val="F02F4C"/>
      </a:accent6>
      <a:hlink>
        <a:srgbClr val="E60122"/>
      </a:hlink>
      <a:folHlink>
        <a:srgbClr val="BFBFBF"/>
      </a:folHlink>
    </a:clrScheme>
    <a:fontScheme name="at1gy054">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759</Paragraphs>
  <Slides>160</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160</vt:i4>
      </vt:variant>
    </vt:vector>
  </HeadingPairs>
  <TitlesOfParts>
    <vt:vector baseType="lpstr" size="171">
      <vt:lpstr>Arial</vt:lpstr>
      <vt:lpstr>微软雅黑</vt:lpstr>
      <vt:lpstr>等线 Light</vt:lpstr>
      <vt:lpstr>等线</vt:lpstr>
      <vt:lpstr>Calibri Light</vt:lpstr>
      <vt:lpstr>Calibri</vt:lpstr>
      <vt:lpstr>宋体</vt:lpstr>
      <vt:lpstr>黑体</vt:lpstr>
      <vt:lpstr>楷体</vt:lpstr>
      <vt:lpstr>仿宋</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2021-02-20T12:56:02.839</cp:lastPrinted>
  <dcterms:created xsi:type="dcterms:W3CDTF">2021-02-20T12:56:02Z</dcterms:created>
  <dcterms:modified xsi:type="dcterms:W3CDTF">2021-02-20T04:56:03Z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