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4"/>
  </p:notesMasterIdLst>
  <p:handoutMasterIdLst>
    <p:handoutMasterId r:id="rId55"/>
  </p:handoutMasterIdLst>
  <p:sldIdLst>
    <p:sldId id="1782" r:id="rId3"/>
    <p:sldId id="1787" r:id="rId4"/>
    <p:sldId id="1788" r:id="rId5"/>
    <p:sldId id="1834" r:id="rId6"/>
    <p:sldId id="1835" r:id="rId7"/>
    <p:sldId id="1759" r:id="rId8"/>
    <p:sldId id="1659" r:id="rId9"/>
    <p:sldId id="1662" r:id="rId10"/>
    <p:sldId id="1780" r:id="rId11"/>
    <p:sldId id="1582" r:id="rId12"/>
    <p:sldId id="1836" r:id="rId13"/>
    <p:sldId id="1809" r:id="rId14"/>
    <p:sldId id="1837" r:id="rId15"/>
    <p:sldId id="1669" r:id="rId16"/>
    <p:sldId id="1838" r:id="rId17"/>
    <p:sldId id="1671" r:id="rId18"/>
    <p:sldId id="1672" r:id="rId19"/>
    <p:sldId id="1815" r:id="rId20"/>
    <p:sldId id="1384" r:id="rId21"/>
    <p:sldId id="1817" r:id="rId22"/>
    <p:sldId id="1818" r:id="rId23"/>
    <p:sldId id="1819" r:id="rId24"/>
    <p:sldId id="1820" r:id="rId25"/>
    <p:sldId id="1822" r:id="rId26"/>
    <p:sldId id="1755" r:id="rId27"/>
    <p:sldId id="1828" r:id="rId28"/>
    <p:sldId id="1756" r:id="rId29"/>
    <p:sldId id="1793" r:id="rId30"/>
    <p:sldId id="1794" r:id="rId31"/>
    <p:sldId id="1823" r:id="rId32"/>
    <p:sldId id="1768" r:id="rId33"/>
    <p:sldId id="1810" r:id="rId34"/>
    <p:sldId id="1746" r:id="rId35"/>
    <p:sldId id="1757" r:id="rId36"/>
    <p:sldId id="1839" r:id="rId37"/>
    <p:sldId id="1797" r:id="rId38"/>
    <p:sldId id="1840" r:id="rId39"/>
    <p:sldId id="1841" r:id="rId40"/>
    <p:sldId id="1700" r:id="rId41"/>
    <p:sldId id="1812" r:id="rId42"/>
    <p:sldId id="1842" r:id="rId43"/>
    <p:sldId id="1799" r:id="rId44"/>
    <p:sldId id="1770" r:id="rId45"/>
    <p:sldId id="1830" r:id="rId46"/>
    <p:sldId id="1824" r:id="rId47"/>
    <p:sldId id="1843" r:id="rId48"/>
    <p:sldId id="1833" r:id="rId49"/>
    <p:sldId id="1825" r:id="rId50"/>
    <p:sldId id="1826" r:id="rId51"/>
    <p:sldId id="1845" r:id="rId52"/>
    <p:sldId id="1519" r:id="rId53"/>
  </p:sldIdLst>
  <p:sldSz cx="12190095" cy="6859270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CCFF"/>
    <a:srgbClr val="36B2E6"/>
    <a:srgbClr val="0000CC"/>
    <a:srgbClr val="B4C7E7"/>
    <a:srgbClr val="0066FF"/>
    <a:srgbClr val="9BBD59"/>
    <a:srgbClr val="7BC14A"/>
    <a:srgbClr val="FFD966"/>
    <a:srgbClr val="F3EF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16" autoAdjust="0"/>
    <p:restoredTop sz="96727" autoAdjust="0"/>
  </p:normalViewPr>
  <p:slideViewPr>
    <p:cSldViewPr>
      <p:cViewPr>
        <p:scale>
          <a:sx n="100" d="100"/>
          <a:sy n="100" d="100"/>
        </p:scale>
        <p:origin x="-948" y="-312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96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8" Type="http://schemas.openxmlformats.org/officeDocument/2006/relationships/tableStyles" Target="tableStyles.xml"/><Relationship Id="rId57" Type="http://schemas.openxmlformats.org/officeDocument/2006/relationships/viewProps" Target="viewProps.xml"/><Relationship Id="rId56" Type="http://schemas.openxmlformats.org/officeDocument/2006/relationships/presProps" Target="presProps.xml"/><Relationship Id="rId55" Type="http://schemas.openxmlformats.org/officeDocument/2006/relationships/handoutMaster" Target="handoutMasters/handoutMaster1.xml"/><Relationship Id="rId54" Type="http://schemas.openxmlformats.org/officeDocument/2006/relationships/notesMaster" Target="notesMasters/notesMaster1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520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7CD490C1-7E7E-423A-91D8-058624AF83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058" y="6357823"/>
            <a:ext cx="3860297" cy="36521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463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EA5C5624-0453-40A9-9FFF-DD435B6A2D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33.xml"/><Relationship Id="rId3" Type="http://schemas.openxmlformats.org/officeDocument/2006/relationships/image" Target="../media/image2.png"/><Relationship Id="rId2" Type="http://schemas.openxmlformats.org/officeDocument/2006/relationships/slide" Target="slide19.xml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slide" Target="slide24.xml"/><Relationship Id="rId3" Type="http://schemas.openxmlformats.org/officeDocument/2006/relationships/slide" Target="slide22.xml"/><Relationship Id="rId2" Type="http://schemas.openxmlformats.org/officeDocument/2006/relationships/slide" Target="slide21.xml"/><Relationship Id="rId1" Type="http://schemas.openxmlformats.org/officeDocument/2006/relationships/slide" Target="slide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.png"/><Relationship Id="rId1" Type="http://schemas.openxmlformats.org/officeDocument/2006/relationships/slide" Target="slide2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.png"/><Relationship Id="rId1" Type="http://schemas.openxmlformats.org/officeDocument/2006/relationships/slide" Target="slide20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" Target="slide2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2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slide" Target="slide3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\\苏德亭\e\苏德亭\222222\1057101.jpg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1" y="313"/>
            <a:ext cx="12189600" cy="686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组合 19"/>
          <p:cNvGrpSpPr/>
          <p:nvPr/>
        </p:nvGrpSpPr>
        <p:grpSpPr>
          <a:xfrm>
            <a:off x="-10511" y="3707638"/>
            <a:ext cx="12192000" cy="1375395"/>
            <a:chOff x="-1524000" y="2705990"/>
            <a:chExt cx="12192000" cy="1375395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组合 21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7" name="标题 2"/>
          <p:cNvSpPr txBox="1"/>
          <p:nvPr/>
        </p:nvSpPr>
        <p:spPr>
          <a:xfrm>
            <a:off x="2836740" y="4374782"/>
            <a:ext cx="4914650" cy="64769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  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诗两首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副标题 3"/>
          <p:cNvSpPr txBox="1"/>
          <p:nvPr/>
        </p:nvSpPr>
        <p:spPr>
          <a:xfrm>
            <a:off x="2846468" y="3789834"/>
            <a:ext cx="5098048" cy="504056"/>
          </a:xfrm>
          <a:prstGeom prst="rect">
            <a:avLst/>
          </a:prstGeom>
        </p:spPr>
        <p:txBody>
          <a:bodyPr anchor="ctr">
            <a:noAutofit/>
          </a:bodyPr>
          <a:lstStyle>
            <a:lvl1pPr marL="457200" indent="-4572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第一单元  泛舟诗词的海洋 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42238" y="954183"/>
            <a:ext cx="11804878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en-US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课文</a:t>
            </a:r>
            <a:r>
              <a:rPr lang="zh-CN" altLang="en-US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名句</a:t>
            </a:r>
            <a:endParaRPr lang="en-US" altLang="zh-CN" sz="2800" b="1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《雨　巷》</a:t>
            </a:r>
            <a:endParaRPr lang="zh-CN" altLang="zh-CN" sz="1050" b="1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撑着油纸伞，独自</a:t>
            </a: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/</a:t>
            </a:r>
            <a:r>
              <a:rPr lang="zh-CN" altLang="zh-CN" sz="2800" kern="100" dirty="0">
                <a:latin typeface="IPAPANNEW"/>
                <a:ea typeface="华文细黑"/>
                <a:cs typeface="Times New Roman" panose="02020603050405020304"/>
              </a:rPr>
              <a:t>彷徨在悠长，悠长</a:t>
            </a: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/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又寂寥的雨巷，</a:t>
            </a: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/</a:t>
            </a:r>
            <a:r>
              <a:rPr lang="zh-CN" altLang="zh-CN" sz="2800" kern="100" dirty="0">
                <a:latin typeface="IPAPANNEW"/>
                <a:ea typeface="华文细黑"/>
                <a:cs typeface="Times New Roman" panose="02020603050405020304"/>
              </a:rPr>
              <a:t>我希望逢着</a:t>
            </a: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/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一个丁香一样的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/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结着愁怨的姑娘。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她是有</a:t>
            </a: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/</a:t>
            </a:r>
            <a:r>
              <a:rPr lang="zh-CN" altLang="zh-CN" sz="2800" kern="100" dirty="0">
                <a:latin typeface="IPAPANNEW"/>
                <a:ea typeface="华文细黑"/>
                <a:cs typeface="Times New Roman" panose="02020603050405020304"/>
              </a:rPr>
              <a:t>丁香一样的颜色，</a:t>
            </a: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/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丁香一样的芬芳，</a:t>
            </a: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/</a:t>
            </a:r>
            <a:r>
              <a:rPr lang="zh-CN" altLang="zh-CN" sz="2800" kern="100" dirty="0">
                <a:latin typeface="IPAPANNEW"/>
                <a:ea typeface="华文细黑"/>
                <a:cs typeface="Times New Roman" panose="02020603050405020304"/>
              </a:rPr>
              <a:t>丁香一样的忧愁，</a:t>
            </a: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/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在雨中哀怨，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/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哀怨又彷徨。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 panose="02020603050405020304"/>
                <a:ea typeface="华文细黑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她彷徨在这寂寥的雨巷，</a:t>
            </a: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/</a:t>
            </a:r>
            <a:r>
              <a:rPr lang="zh-CN" altLang="zh-CN" sz="2800" kern="100" dirty="0">
                <a:latin typeface="IPAPANNEW"/>
                <a:ea typeface="华文细黑"/>
                <a:cs typeface="Times New Roman" panose="02020603050405020304"/>
              </a:rPr>
              <a:t>撑着油纸伞</a:t>
            </a: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/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像我一样，</a:t>
            </a: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/</a:t>
            </a:r>
            <a:r>
              <a:rPr lang="zh-CN" altLang="zh-CN" sz="2800" kern="100" dirty="0">
                <a:latin typeface="IPAPANNEW"/>
                <a:ea typeface="华文细黑"/>
                <a:cs typeface="Times New Roman" panose="02020603050405020304"/>
              </a:rPr>
              <a:t>像我一样地</a:t>
            </a: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/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默默彳亍着，</a:t>
            </a:r>
            <a:r>
              <a:rPr lang="en-US" altLang="zh-CN" sz="2800" kern="100" dirty="0">
                <a:latin typeface="Times New Roman" panose="02020603050405020304"/>
                <a:ea typeface="华文细黑"/>
              </a:rPr>
              <a:t>/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冷漠，凄清，又惆怅。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2238" y="313478"/>
            <a:ext cx="11449272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三、名言警句</a:t>
            </a:r>
            <a:endParaRPr lang="zh-CN" altLang="zh-CN" sz="2800" b="1" kern="1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42238" y="954183"/>
            <a:ext cx="11804878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《再别康桥》</a:t>
            </a:r>
            <a:endParaRPr lang="zh-CN" altLang="zh-CN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轻轻的我走了，</a:t>
            </a: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/</a:t>
            </a:r>
            <a:r>
              <a:rPr lang="zh-CN" altLang="zh-CN" sz="2800" kern="100" dirty="0">
                <a:latin typeface="IPAPANNEW"/>
                <a:ea typeface="华文细黑"/>
                <a:cs typeface="Times New Roman" panose="02020603050405020304"/>
              </a:rPr>
              <a:t>正如我轻轻的来；</a:t>
            </a: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/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我轻轻的招手，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/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作别西天的云彩。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寻梦？撑一支长篙，</a:t>
            </a: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/</a:t>
            </a:r>
            <a:r>
              <a:rPr lang="zh-CN" altLang="zh-CN" sz="2800" kern="100" dirty="0">
                <a:latin typeface="IPAPANNEW"/>
                <a:ea typeface="华文细黑"/>
                <a:cs typeface="Times New Roman" panose="02020603050405020304"/>
              </a:rPr>
              <a:t>向青草更青处漫溯，</a:t>
            </a: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/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满载一船星辉，</a:t>
            </a: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/</a:t>
            </a:r>
            <a:r>
              <a:rPr lang="zh-CN" altLang="zh-CN" sz="2800" kern="100" dirty="0">
                <a:latin typeface="IPAPANNEW"/>
                <a:ea typeface="华文细黑"/>
                <a:cs typeface="Times New Roman" panose="02020603050405020304"/>
              </a:rPr>
              <a:t>在星辉斑斓里放歌。</a:t>
            </a: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/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但我不能放歌，</a:t>
            </a: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/</a:t>
            </a:r>
            <a:r>
              <a:rPr lang="zh-CN" altLang="zh-CN" sz="2800" kern="100" dirty="0">
                <a:latin typeface="IPAPANNEW"/>
                <a:ea typeface="华文细黑"/>
                <a:cs typeface="Times New Roman" panose="02020603050405020304"/>
              </a:rPr>
              <a:t>悄悄是别离的笙箫；</a:t>
            </a: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/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夏虫也为我沉默，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/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沉默是今晚的康桥！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4566" y="438576"/>
            <a:ext cx="11397584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en-US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课外名句</a:t>
            </a:r>
            <a:endParaRPr lang="en-US" altLang="zh-CN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ctr">
              <a:lnSpc>
                <a:spcPct val="150000"/>
              </a:lnSpc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戴望舒名言</a:t>
            </a:r>
            <a:endParaRPr lang="zh-CN" altLang="zh-CN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你是叶儿，我是那微风，我曾爱你在枝头，也爱你在街中。来啊，你把你微风吹起，我将我残叶的生命还你。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星来星去，宇宙运行，春秋代序，人死人生，太阳无量数，太空无限大，我们只是倏忽渺小的夏虫井蛙。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我夜坐听风，昼眠听雨，悟得月如何缺，天如何老。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4566" y="731963"/>
            <a:ext cx="11397584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徐志摩名言</a:t>
            </a:r>
            <a:endParaRPr lang="zh-CN" altLang="zh-CN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如果你想攀登高峰，切莫把彩虹当作梯子。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走着走着，就散了，回忆都淡了；看着看着，就累了，星光也暗了；听着听着，就醒了，开始埋怨了；回头发现，你不见了，突然我乱了。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9000" y="512457"/>
            <a:ext cx="11478502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一、作者简介</a:t>
            </a:r>
            <a:endParaRPr lang="zh-CN" altLang="zh-CN" sz="2800" b="1" kern="1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常识积累</a:t>
            </a:r>
            <a:endParaRPr lang="zh-CN" altLang="en-US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9000" y="1269554"/>
            <a:ext cx="957263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戴望舒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(1905—1950)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，浙江杭县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今余杭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人。中国现代派象征主义诗人、翻译家。被称为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雨巷诗人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，叶圣陶评价他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替新诗的音节开了一个新纪元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。作品主要有小说《债》《卖艺童子》和《母爱》，诗集《我的记忆》《望舒草》《望舒诗稿》《灾难的岁月》等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徐志摩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(1897—1931)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，浙江海宁人，现代诗人、散文家。作品主要有诗集《志摩的诗》《猛虎集》《云游集》《翡冷翠的一夜》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2" name="Picture 2" descr="戴望舒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C0C0C0"/>
              </a:clrFrom>
              <a:clrTo>
                <a:srgbClr val="C0C0C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1630" y="1372323"/>
            <a:ext cx="1656478" cy="2345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徐志摩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1630" y="4597133"/>
            <a:ext cx="1723206" cy="1712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9000" y="306880"/>
            <a:ext cx="11478502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二、背景展示</a:t>
            </a:r>
            <a:endParaRPr lang="zh-CN" altLang="zh-CN" sz="2800" b="1" kern="1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9000" y="981522"/>
            <a:ext cx="11478502" cy="52111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《雨巷》：这首诗写于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1927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年夏天，血腥的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四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·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大屠杀之后。因投身革命曾被捕的诗人，面对笼罩全国的白色恐怖，在痛苦中陷于彷徨迷惘。他隐居在江苏松江朋友家，孤独中嚼味着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在这个时代做中国人的苦恼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夜坐听风，昼眠听雨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，在阴霾中盼望飘起绚丽的彩虹。可生活贫乏，整天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窗头明月枕边书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，诗人只能在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旧时的脚印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青春的彩衣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和星光下的盘桓中寻求慰藉。个性的轻柔、忧郁和时代的重压，使《雨巷》成为现实黑暗和理想幻灭在诗人心中的投影，贮满了彷徨失望和感伤痛苦的情绪。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9000" y="549474"/>
            <a:ext cx="11478502" cy="52111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《再别康桥》：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1920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年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月至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1922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年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8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月，诗人曾游学于剑桥大学。康桥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剑桥大学所在地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时期是徐志摩一生的转折点。正是康河的水，开启了诗人的性灵，唤醒了久蜇在他心中的诗人的天命。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1928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年，诗人故地重游。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7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月底的一个夏天，他在英国哲学家罗素家中逗留一夜之后，一个人悄悄来到康桥找他的英国朋友。遗憾的是他的英国朋友一个也不在，只有他熟悉的康桥在默默等待他，一幕幕过去的生活图景，又重新在他的眼前展现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月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6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日，在归途的南中国海上，面对汹涌的大海和辽阔的天空，徐志摩展纸执笔，记下了这次重返康桥的切身感受。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72718" y="297862"/>
            <a:ext cx="11478502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三、文化常识</a:t>
            </a:r>
            <a:endParaRPr lang="zh-CN" altLang="en-US" sz="2800" b="1" kern="1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2718" y="915454"/>
            <a:ext cx="11732870" cy="525064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现代诗派</a:t>
            </a:r>
            <a:endParaRPr lang="zh-CN" altLang="zh-CN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现代诗派是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世纪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年代初出现的诗歌流派，在自由主义文学思潮激荡下，自觉追求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纯诗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艺术美，得名于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1932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年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月施蛰存创办的《现代》杂志。代表诗人有戴望舒、卞之琳、施蛰存、何其芳等人。他们继承和发展了象征派的诗歌主张，提倡写作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纯然的现代的诗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，作品大多不讲究诗形的整齐和韵脚，而以口语和自由的形式表现情绪的节奏，追求诗的散文美，以意象繁复、内涵丰富、组合奇特著称，形成朦胧而晦涩的诗风。诗作多表现诗人瞬间的情绪和遐想，被称为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意象抒情诗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8582" y="117426"/>
            <a:ext cx="11017224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新月派</a:t>
            </a:r>
            <a:endParaRPr lang="zh-CN" altLang="zh-CN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新月派是现代新诗史上一个重要的诗歌流派，受泰戈尔《新月集》影响。该诗派大体上以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1927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年为界分为前后两个时期。前期自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1926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年春始，主要成员有闻一多、徐志摩、朱湘、饶孟侃、孙大雨等。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1927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年春，胡适、徐志摩、闻一多、梁实秋等人创办新月书店，次年又创办《新月》月刊，新月派的主要活动转移到上海，这是后期新月派。新加入成员有陈梦家、方玮德、卞之琳等。提倡新格律诗，主张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理性节制情感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的美学原则与诗的形式格律化，后期新月派提出了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健康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尊严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的原则，坚持超功利的、自我表现的、贵族化的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纯诗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的立场，讲求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本质的醇正、技巧的周密和格律的严谨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3" name="图片 2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7985" y="3076446"/>
            <a:ext cx="96744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精读研析 </a:t>
            </a:r>
            <a:r>
              <a:rPr lang="en-US" altLang="zh-CN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—— </a:t>
            </a:r>
            <a:r>
              <a:rPr lang="zh-CN" altLang="en-US" sz="40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读课文题点，析思路明答案</a:t>
            </a:r>
            <a:endParaRPr lang="en-US" altLang="zh-CN" sz="4000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hlinkClick r:id="rId1" action="ppaction://hlinksldjump"/>
          </p:cNvPr>
          <p:cNvSpPr txBox="1"/>
          <p:nvPr/>
        </p:nvSpPr>
        <p:spPr>
          <a:xfrm>
            <a:off x="3072172" y="2133650"/>
            <a:ext cx="68394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预读先学 </a:t>
            </a:r>
            <a:r>
              <a:rPr lang="en-US" altLang="zh-CN" sz="2800" b="1" dirty="0">
                <a:solidFill>
                  <a:srgbClr val="3114AC"/>
                </a:solidFill>
                <a:latin typeface="华文细黑" pitchFamily="2" charset="-122"/>
                <a:ea typeface="华文细黑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800" b="1" dirty="0" smtClean="0">
                <a:solidFill>
                  <a:srgbClr val="3114AC"/>
                </a:solidFill>
                <a:latin typeface="华文细黑" pitchFamily="2" charset="-122"/>
                <a:ea typeface="华文细黑" pitchFamily="2" charset="-122"/>
                <a:cs typeface="Times New Roman" panose="02020603050405020304" pitchFamily="18" charset="0"/>
              </a:rPr>
              <a:t>读文本内容，学基础知常识</a:t>
            </a:r>
            <a:endParaRPr lang="zh-CN" altLang="en-US" sz="2800" b="1" dirty="0">
              <a:solidFill>
                <a:srgbClr val="3114AC"/>
              </a:solidFill>
              <a:latin typeface="华文细黑" pitchFamily="2" charset="-122"/>
              <a:ea typeface="华文细黑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hlinkClick r:id="rId2" action="ppaction://hlinksldjump"/>
          </p:cNvPr>
          <p:cNvSpPr txBox="1"/>
          <p:nvPr/>
        </p:nvSpPr>
        <p:spPr>
          <a:xfrm>
            <a:off x="3072172" y="3095598"/>
            <a:ext cx="68394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精读研析 </a:t>
            </a:r>
            <a:r>
              <a:rPr lang="en-US" altLang="zh-CN" sz="2800" b="1" dirty="0">
                <a:solidFill>
                  <a:srgbClr val="3114AC"/>
                </a:solidFill>
                <a:latin typeface="华文细黑" pitchFamily="2" charset="-122"/>
                <a:ea typeface="华文细黑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800" b="1" dirty="0" smtClean="0">
                <a:solidFill>
                  <a:srgbClr val="3114AC"/>
                </a:solidFill>
                <a:latin typeface="华文细黑" pitchFamily="2" charset="-122"/>
                <a:ea typeface="华文细黑" pitchFamily="2" charset="-122"/>
                <a:cs typeface="Times New Roman" panose="02020603050405020304" pitchFamily="18" charset="0"/>
              </a:rPr>
              <a:t>读课文题点，析思路明答案</a:t>
            </a:r>
            <a:endParaRPr lang="zh-CN" altLang="en-US" sz="2800" b="1" dirty="0">
              <a:solidFill>
                <a:srgbClr val="3114AC"/>
              </a:solidFill>
              <a:latin typeface="华文细黑" pitchFamily="2" charset="-122"/>
              <a:ea typeface="华文细黑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2733675" cy="795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0" y="396912"/>
            <a:ext cx="2733675" cy="400110"/>
          </a:xfrm>
          <a:prstGeom prst="rect">
            <a:avLst/>
          </a:prstGeom>
          <a:solidFill>
            <a:schemeClr val="accent6">
              <a:lumMod val="75000"/>
              <a:alpha val="5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内容索引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>
            <a:hlinkClick r:id="rId4" action="ppaction://hlinksldjump"/>
          </p:cNvPr>
          <p:cNvSpPr txBox="1"/>
          <p:nvPr/>
        </p:nvSpPr>
        <p:spPr>
          <a:xfrm>
            <a:off x="3072172" y="4057546"/>
            <a:ext cx="67674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多读厚积 </a:t>
            </a:r>
            <a:r>
              <a:rPr lang="en-US" altLang="zh-CN" sz="2800" b="1" dirty="0">
                <a:solidFill>
                  <a:srgbClr val="3114AC"/>
                </a:solidFill>
                <a:latin typeface="华文细黑" pitchFamily="2" charset="-122"/>
                <a:ea typeface="华文细黑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800" b="1" dirty="0" smtClean="0">
                <a:solidFill>
                  <a:srgbClr val="3114AC"/>
                </a:solidFill>
                <a:latin typeface="华文细黑" pitchFamily="2" charset="-122"/>
                <a:ea typeface="华文细黑" pitchFamily="2" charset="-122"/>
                <a:cs typeface="Times New Roman" panose="02020603050405020304" pitchFamily="18" charset="0"/>
              </a:rPr>
              <a:t>读素材美文，积素养提技能</a:t>
            </a:r>
            <a:endParaRPr lang="zh-CN" altLang="en-US" sz="2800" b="1" dirty="0">
              <a:solidFill>
                <a:srgbClr val="3114AC"/>
              </a:solidFill>
              <a:latin typeface="华文细黑" pitchFamily="2" charset="-122"/>
              <a:ea typeface="华文细黑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3115508" y="3645818"/>
            <a:ext cx="665210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115508" y="4724740"/>
            <a:ext cx="665210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115508" y="2709714"/>
            <a:ext cx="665210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917627"/>
            <a:ext cx="12190413" cy="25922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TextBox 12">
            <a:hlinkClick r:id="rId1" action="ppaction://hlinksldjump"/>
          </p:cNvPr>
          <p:cNvSpPr txBox="1"/>
          <p:nvPr userDrawn="1"/>
        </p:nvSpPr>
        <p:spPr>
          <a:xfrm>
            <a:off x="4168359" y="2781722"/>
            <a:ext cx="526297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 smtClean="0">
                <a:solidFill>
                  <a:srgbClr val="3114A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教师用书独有</a:t>
            </a:r>
            <a:endParaRPr lang="zh-CN" altLang="en-US" sz="6600" b="1" dirty="0">
              <a:solidFill>
                <a:srgbClr val="3114A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>
            <a:hlinkClick r:id="rId2" action="ppaction://hlinksldjump"/>
          </p:cNvPr>
          <p:cNvSpPr txBox="1"/>
          <p:nvPr/>
        </p:nvSpPr>
        <p:spPr>
          <a:xfrm>
            <a:off x="10606413" y="6397923"/>
            <a:ext cx="158400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学习目标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hlinkClick r:id="rId3" action="ppaction://hlinksldjump"/>
          </p:cNvPr>
          <p:cNvSpPr txBox="1"/>
          <p:nvPr/>
        </p:nvSpPr>
        <p:spPr>
          <a:xfrm>
            <a:off x="8927049" y="6397923"/>
            <a:ext cx="158400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课堂导语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hlinkClick r:id="rId4" action="ppaction://hlinksldjump"/>
          </p:cNvPr>
          <p:cNvSpPr txBox="1"/>
          <p:nvPr/>
        </p:nvSpPr>
        <p:spPr>
          <a:xfrm>
            <a:off x="7247686" y="6397923"/>
            <a:ext cx="158400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脉络梳理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6574" y="793392"/>
            <a:ext cx="11300822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学习目标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学习鉴赏诗歌语言的基本方法，仔细揣摩优美的诗句，品味诗歌语言之美。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理解诗歌的情感，分析情感与语言之间的深刻关系，体会优美的意境所造就的艺术效果。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3" name="图片 2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6574" y="793392"/>
            <a:ext cx="11300822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课堂导</a:t>
            </a:r>
            <a:r>
              <a:rPr lang="zh-CN" altLang="en-US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语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《雨巷》导语：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一到阴雨的天气，天是湿漉漉的，地是湿漉漉的，让我们的心情不由得也有几分湿漉漉的。雨总是带给我们一些莫名的忧郁、无可名状的哀伤，但这种微妙的情绪又很难准确把握，用语言传神地表达，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雨巷诗人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戴望舒非常成功地做到了这一点，下面，就让我们共同走进《雨巷》。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8582" y="765498"/>
            <a:ext cx="108012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《再别康桥》导语：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轻轻的我走了，正如我轻轻的来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，一首带有淡淡哀愁的离别诗牵动了多少文人学者的心。徐志摩，他就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这样悄悄地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来，又这样悄悄地走了。诗人志摩是怎样一个人呢？让我们和志摩一起《再别康桥》，走进诗人内心。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3" name="图片 2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6574" y="405458"/>
            <a:ext cx="11300822" cy="69176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脉络梳理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pic>
        <p:nvPicPr>
          <p:cNvPr id="4" name="图片 3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  <p:pic>
        <p:nvPicPr>
          <p:cNvPr id="2050" name="图片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3009" y="765498"/>
            <a:ext cx="6994605" cy="591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  <a:endParaRPr lang="zh-CN" altLang="en-US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78582" y="394995"/>
            <a:ext cx="11089232" cy="625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下列对课文内容的理解和分析，不正确的两项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是</a:t>
            </a:r>
            <a:endParaRPr lang="en-US" altLang="zh-CN" sz="26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《雨巷》运用了象征的手法。诗中的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雨巷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姑娘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并非是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对生</a:t>
            </a:r>
            <a:endParaRPr lang="en-US" altLang="zh-CN" sz="26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活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的具体写照，而是充满了象征意味的抒情形象。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B.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《雨巷》诗中借江南小巷的阴沉来象征当时社会的黑暗；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在黑暗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中</a:t>
            </a:r>
            <a:endParaRPr lang="en-US" altLang="zh-CN" sz="26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迷失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了方向，找不到出路，充满了迷惘和绝望。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《再别康桥》诗人把自己对母校的深情融进了悄悄别离时那富有特色的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形</a:t>
            </a:r>
            <a:endParaRPr lang="en-US" altLang="zh-CN" sz="26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象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和想象中，形成了一种轻柔、明丽而又俊逸的格调。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D.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《再别康桥》运用比喻、拟人、借代等修辞手法，写出了康桥那特有的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优</a:t>
            </a:r>
            <a:endParaRPr lang="en-US" altLang="zh-CN" sz="26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美景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色，表达了自己那追梦般的思念之情。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40000"/>
              </a:lnSpc>
            </a:pPr>
            <a:r>
              <a:rPr lang="en-US" altLang="zh-CN" sz="2600" kern="100" dirty="0">
                <a:latin typeface="Times New Roman" panose="02020603050405020304"/>
                <a:ea typeface="华文细黑"/>
              </a:rPr>
              <a:t>E.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《再别康桥》全诗四行一节，诗行排列错落有致；每句字数基本为六七字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en-US" altLang="zh-CN" sz="26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>
              <a:lnSpc>
                <a:spcPct val="140000"/>
              </a:lnSpc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于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参差变化中见整齐；每节押一韵，呈现出明显的旋律感。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7" name="TextBox 16">
            <a:hlinkClick r:id="rId1" action="ppaction://hlinksldjump"/>
          </p:cNvPr>
          <p:cNvSpPr txBox="1"/>
          <p:nvPr/>
        </p:nvSpPr>
        <p:spPr>
          <a:xfrm>
            <a:off x="1011654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85118" y="2079183"/>
            <a:ext cx="570886" cy="63053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>
            <a:defPPr>
              <a:defRPr lang="zh-CN"/>
            </a:defPPr>
            <a:lvl1pPr algn="ctr">
              <a:defRPr sz="4500" b="1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defRPr>
            </a:lvl1pPr>
          </a:lstStyle>
          <a:p>
            <a:r>
              <a:rPr lang="zh-CN" altLang="en-US" dirty="0"/>
              <a:t>√</a:t>
            </a:r>
            <a:endParaRPr lang="zh-CN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411752" y="4239423"/>
            <a:ext cx="570886" cy="63053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>
            <a:defPPr>
              <a:defRPr lang="zh-CN"/>
            </a:defPPr>
            <a:lvl1pPr algn="ctr">
              <a:defRPr sz="4500" b="1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defRPr>
            </a:lvl1pPr>
          </a:lstStyle>
          <a:p>
            <a:r>
              <a:rPr lang="zh-CN" altLang="en-US" dirty="0"/>
              <a:t>√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2598" y="1125538"/>
            <a:ext cx="10945216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en-US" sz="2800" b="1" kern="100" dirty="0" smtClean="0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  <a:cs typeface="Times New Roman" panose="02020603050405020304"/>
              </a:rPr>
              <a:t>解析</a:t>
            </a:r>
            <a:r>
              <a:rPr lang="zh-CN" altLang="zh-CN" sz="2800" kern="100" dirty="0" smtClean="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　 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项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迷失了方向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，说法欠妥；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绝望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错误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D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项这首诗在修辞手法的运用上有比喻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那河畔的金柳，</a:t>
            </a: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/</a:t>
            </a:r>
            <a:r>
              <a:rPr lang="zh-CN" altLang="zh-CN" sz="2800" kern="100" dirty="0">
                <a:latin typeface="IPAPANNEW"/>
                <a:ea typeface="华文细黑"/>
                <a:cs typeface="Times New Roman" panose="02020603050405020304"/>
              </a:rPr>
              <a:t>是夕阳中的新娘</a:t>
            </a: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IPAPANNEW"/>
                <a:ea typeface="华文细黑"/>
                <a:cs typeface="Times New Roman" panose="02020603050405020304"/>
              </a:rPr>
              <a:t>彩虹似的梦</a:t>
            </a: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”)</a:t>
            </a:r>
            <a:r>
              <a:rPr lang="zh-CN" altLang="zh-CN" sz="2800" kern="100" dirty="0">
                <a:latin typeface="IPAPANNEW"/>
                <a:ea typeface="华文细黑"/>
                <a:cs typeface="Times New Roman" panose="02020603050405020304"/>
              </a:rPr>
              <a:t>，有拟人</a:t>
            </a: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(“</a:t>
            </a:r>
            <a:r>
              <a:rPr lang="zh-CN" altLang="zh-CN" sz="2800" kern="100" dirty="0">
                <a:latin typeface="IPAPANNEW"/>
                <a:ea typeface="华文细黑"/>
                <a:cs typeface="Times New Roman" panose="02020603050405020304"/>
              </a:rPr>
              <a:t>软泥上的青荇，</a:t>
            </a: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/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油油的在水底招摇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，有顶针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夏虫也为我沉默，</a:t>
            </a: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/</a:t>
            </a:r>
            <a:r>
              <a:rPr lang="zh-CN" altLang="zh-CN" sz="2800" kern="100" dirty="0">
                <a:latin typeface="IPAPANNEW"/>
                <a:ea typeface="华文细黑"/>
                <a:cs typeface="Times New Roman" panose="02020603050405020304"/>
              </a:rPr>
              <a:t>沉默是今晚的康桥</a:t>
            </a: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”)</a:t>
            </a:r>
            <a:r>
              <a:rPr lang="zh-CN" altLang="zh-CN" sz="2800" kern="100" dirty="0">
                <a:latin typeface="IPAPANNEW"/>
                <a:ea typeface="华文细黑"/>
                <a:cs typeface="Times New Roman" panose="02020603050405020304"/>
              </a:rPr>
              <a:t>，有反复</a:t>
            </a: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(“</a:t>
            </a:r>
            <a:r>
              <a:rPr lang="zh-CN" altLang="zh-CN" sz="2800" kern="100" dirty="0">
                <a:latin typeface="IPAPANNEW"/>
                <a:ea typeface="华文细黑"/>
                <a:cs typeface="Times New Roman" panose="02020603050405020304"/>
              </a:rPr>
              <a:t>轻轻的我走了，</a:t>
            </a: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/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正如我轻轻的来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。没有借代。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90550" y="477466"/>
            <a:ext cx="11478502" cy="193281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《雨巷》</a:t>
            </a:r>
            <a:endParaRPr lang="zh-CN" altLang="zh-CN" sz="1050" b="1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在《雨巷》中，作者为了能营造出这种朦胧的意境采用了哪些意象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或者说是景物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？请找出并解析。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课堂互动</a:t>
            </a:r>
            <a:endParaRPr lang="zh-CN" altLang="en-US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0550" y="2426941"/>
            <a:ext cx="11539275" cy="4243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  <a:cs typeface="Times New Roman" panose="02020603050405020304"/>
              </a:rPr>
              <a:t>答案</a:t>
            </a:r>
            <a:r>
              <a:rPr lang="zh-CN" altLang="zh-CN" sz="2800" kern="100" dirty="0" smtClean="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雨巷、油纸伞、篱墙。首先看题目，这首诗最明显的意象就是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雨巷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：小巷本来就让人感到幽深、寂静，再加上蒙蒙细雨，两边是静默的人家，偶尔有人匆匆走过，意境充满了朦胧美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看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油纸伞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，有一种古典、神秘、怀旧的感觉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还有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颓圮的篱墙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，更有一种破败、凄凉之感。这两个意象和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雨巷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一起构成了一个凄清、破败、空寂的意境，是这个故事发生和主人公出现的一个大的背景。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uiExpand="1" build="allAtOnce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4566" y="405458"/>
            <a:ext cx="11478502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《雨巷》中有这样的诗句，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像梦中飘过</a:t>
            </a: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/</a:t>
            </a:r>
            <a:r>
              <a:rPr lang="zh-CN" altLang="zh-CN" sz="2800" kern="100" dirty="0">
                <a:latin typeface="IPAPANNEW"/>
                <a:ea typeface="华文细黑"/>
                <a:cs typeface="Times New Roman" panose="02020603050405020304"/>
              </a:rPr>
              <a:t>一枝丁香的，</a:t>
            </a: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/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我身旁飘过这女郎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，能否将句中的两个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飘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字改为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走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字？为什么？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566" y="1937562"/>
            <a:ext cx="11539275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  <a:cs typeface="Times New Roman" panose="02020603050405020304"/>
              </a:rPr>
              <a:t>答案</a:t>
            </a:r>
            <a:r>
              <a:rPr lang="zh-CN" altLang="zh-CN" sz="2800" kern="100" dirty="0" smtClean="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不能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因为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姑娘不是真实存在的，而是作者想象出来的，想象中的人物是没有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重量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；而且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飘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字与前面的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梦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字构成了最佳组合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总之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飘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字生动地描写出了诗人幻想中的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丁香姑娘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飘忽、朦胧的特点。所以，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飘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字不能改为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走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字。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5" grpId="0" uiExpand="1" build="allAtOnce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9000" y="45418"/>
            <a:ext cx="11478502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《再别康桥》</a:t>
            </a:r>
            <a:endParaRPr lang="zh-CN" altLang="zh-CN" sz="1050" b="1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在《再别康桥》中，你觉得哪些词语或句子的运用体现了作者的匠心？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4566" y="1344976"/>
            <a:ext cx="11539275" cy="5181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  <a:cs typeface="Times New Roman" panose="02020603050405020304"/>
              </a:rPr>
              <a:t>答案</a:t>
            </a:r>
            <a:r>
              <a:rPr lang="zh-CN" altLang="zh-CN" sz="2800" kern="100" dirty="0" smtClean="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　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招摇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。青荇随水流晃动的姿态在诗人眼里是轻松自在的，又仿佛在招手欢迎。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招摇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用拟人手法，表达了青荇的多情可爱。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漫溯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。既可见作者对康桥的依恋，又显现了诗人的潇洒风采，也给读者留下了想象的空间。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轻轻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和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悄悄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轻轻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侧重客观状态，而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悄悄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着重主观意向，写出诗人不愿扰乱康河原有的恬静与美丽，更显对康桥的一往情深，营造了寂然无声、依依惜别的氛围。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比喻句。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那河畔的金柳，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/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是夕阳中的新娘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沉淀着彩虹似的梦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9745" y="3076446"/>
            <a:ext cx="993092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预读先学  </a:t>
            </a:r>
            <a:r>
              <a:rPr lang="en-US" altLang="zh-CN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—— </a:t>
            </a:r>
            <a:r>
              <a:rPr lang="zh-CN" altLang="en-US" sz="4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4000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读</a:t>
            </a:r>
            <a:r>
              <a:rPr lang="zh-CN" altLang="en-US" sz="40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文本内容，学基础知常识</a:t>
            </a:r>
            <a:endParaRPr lang="zh-CN" altLang="en-US" sz="4000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62558" y="215519"/>
            <a:ext cx="11478502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《再别康桥》的开头一节是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轻轻的我走了，</a:t>
            </a: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/</a:t>
            </a:r>
            <a:r>
              <a:rPr lang="zh-CN" altLang="zh-CN" sz="2800" kern="100" dirty="0">
                <a:latin typeface="IPAPANNEW"/>
                <a:ea typeface="华文细黑"/>
                <a:cs typeface="Times New Roman" panose="02020603050405020304"/>
              </a:rPr>
              <a:t>正如我轻轻的来</a:t>
            </a: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IPAPANNEW"/>
                <a:ea typeface="华文细黑"/>
                <a:cs typeface="Times New Roman" panose="02020603050405020304"/>
              </a:rPr>
              <a:t>，结尾一节是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IPAPANNEW"/>
                <a:ea typeface="华文细黑"/>
                <a:cs typeface="Times New Roman" panose="02020603050405020304"/>
              </a:rPr>
              <a:t>悄悄的我走了，</a:t>
            </a: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/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正如我悄悄的来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轻轻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与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悄悄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可以互换吗？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2558" y="2205658"/>
            <a:ext cx="11593288" cy="38877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  <a:cs typeface="Times New Roman" panose="02020603050405020304"/>
              </a:rPr>
              <a:t>答案</a:t>
            </a:r>
            <a:r>
              <a:rPr lang="zh-CN" altLang="zh-CN" sz="2800" kern="100" dirty="0" smtClean="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不可以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轻轻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放在第一节，为全文定下轻灵、潇洒的调子，为下文抒写自己对母校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彩虹似的梦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做铺垫；而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悄悄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放在结尾一节，与上节中的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沉默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相呼应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开头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轻轻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重在表达来时心情的欢欣愉悦，结尾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悄悄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重在表达去时情感的黯然神伤。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uiExpand="1" build="allAtOnce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9000" y="1485578"/>
            <a:ext cx="11228814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关于诗人在《再别康桥》中情感表达的高潮部分，有人认为是第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节，有人认为是第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6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节，你的看法呢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？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我的观点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问题争鸣</a:t>
            </a:r>
            <a:endParaRPr lang="zh-CN" altLang="en-US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>
            <a:hlinkClick r:id="rId1" action="ppaction://hlinksldjump"/>
          </p:cNvPr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10" name="图片 9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9027" y="5734050"/>
            <a:ext cx="602973" cy="602973"/>
          </a:xfrm>
          <a:prstGeom prst="rect">
            <a:avLst/>
          </a:prstGeom>
        </p:spPr>
      </p:pic>
      <p:sp>
        <p:nvSpPr>
          <p:cNvPr id="8" name="矩形 7"/>
          <p:cNvSpPr>
            <a:spLocks noChangeAspect="1"/>
          </p:cNvSpPr>
          <p:nvPr/>
        </p:nvSpPr>
        <p:spPr>
          <a:xfrm>
            <a:off x="464180" y="765498"/>
            <a:ext cx="1742594" cy="51182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争论话题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48717" y="256788"/>
            <a:ext cx="11636721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  <a:cs typeface="Times New Roman" panose="02020603050405020304"/>
              </a:rPr>
              <a:t>答案</a:t>
            </a:r>
            <a:r>
              <a:rPr lang="zh-CN" altLang="zh-CN" sz="2800" kern="100" dirty="0" smtClean="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　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第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节的理由：在本节中，诗人对母校的爱恋之情达到了高潮。诗人似乎已经忘记他要告别康桥了，想撑着一支长篙，泛舟到青草更青处去寻找他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彩虹似的梦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，到了晚上归来时，水波与星光交相辉映，诗人情不自禁地要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在星辉斑斓里放歌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。由此可见，诗人快乐到了极点。</a:t>
            </a:r>
            <a:endParaRPr lang="zh-CN" altLang="zh-CN" sz="105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第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6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节的理由：在本节中，诗人的惜别之情达到了高潮。诗人沉浸在美好的梦境中，一个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但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字把诗人也把读者从梦境中回忆中拉回到了现实。在现实中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放歌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是不可能的了，美好的时光已经过去，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我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现在只能悄悄地只身离去。夏虫也为我沉默，沉默是今晚的康桥。本节别情缕缕，离绪重重，诗人的惜别之情达到了高潮。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0" name="图片 9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7985" y="3076446"/>
            <a:ext cx="96744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多读厚积 </a:t>
            </a:r>
            <a:r>
              <a:rPr lang="en-US" altLang="zh-CN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—— </a:t>
            </a:r>
            <a:r>
              <a:rPr lang="zh-CN" altLang="en-US" sz="40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读素材美文，积素养提技能</a:t>
            </a:r>
            <a:endParaRPr lang="en-US" altLang="zh-CN" sz="4000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06574" y="1950744"/>
            <a:ext cx="11228814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戴望舒热切关注着时局的发展，他积极参加各种进步活动。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1927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年，大革命失败，革命处于低潮。作者在孤寂中咀嚼着大革命失败后的幻灭与痛苦，心中充满了迷惘的情绪和朦胧的希望，《雨巷》就是这种心情的真实反映。戴望舒虽为文人，但一心爱国，可用于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理想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精神家园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人生境界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爱国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气节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责任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等相关写作主题。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素材运用</a:t>
            </a:r>
            <a:endParaRPr lang="zh-CN" altLang="en-US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9000" y="477466"/>
            <a:ext cx="11478502" cy="69305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  <a:tabLst>
                <a:tab pos="1890395" algn="l"/>
              </a:tabLs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b="1" kern="100" dirty="0">
                <a:solidFill>
                  <a:srgbClr val="0000FF"/>
                </a:solidFill>
                <a:latin typeface="+mj-ea"/>
                <a:ea typeface="+mj-ea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srgbClr val="0000FF"/>
                </a:solidFill>
                <a:latin typeface="+mj-ea"/>
                <a:ea typeface="+mj-ea"/>
                <a:cs typeface="Courier New" panose="02070309020205020404"/>
              </a:rPr>
              <a:t>课本素材</a:t>
            </a:r>
            <a:endParaRPr lang="en-US" altLang="zh-CN" sz="2800" b="1" kern="100" dirty="0">
              <a:solidFill>
                <a:srgbClr val="0000FF"/>
              </a:solidFill>
              <a:latin typeface="+mj-ea"/>
              <a:ea typeface="+mj-ea"/>
              <a:cs typeface="Courier New" panose="02070309020205020404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435605" y="1314740"/>
            <a:ext cx="1742594" cy="51182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点击</a:t>
            </a:r>
            <a:r>
              <a:rPr lang="zh-CN" altLang="en-US" sz="26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文本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06574" y="765498"/>
            <a:ext cx="11228814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《再别康桥》这首诗，写下了诗人重返英国、再别康桥的情感体验，表现出了一种含着淡淡忧愁的离情别绪。康桥的一切，早就给他留下了美好的印象，如今又要和它告别了，千缕柔情、万种感触涌上心头。可用于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怀旧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人生的一种经历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等相关写作主题。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9000" y="837506"/>
            <a:ext cx="11478502" cy="52111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示例一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理想是路，引你走向黎明。现代诗人戴望舒在《雨巷》中塑造了一个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丁香一样的结着愁怨的姑娘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，借这个美好的人物形象，表达了自己对理想的追求。诗人写这首诗时，全国正处于白色恐怖之中，他在孤寂中咀嚼着大革命失败后的幻灭与痛苦，在迷惘和失望中仍不放弃对理想的追求。爱因斯坦说：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不管时代的潮流和社会的风尚怎样，人总可以凭着自己高尚的品质，超脱时代和社会，走自己正确的道路。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再看另一位诗人流沙河，他在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世纪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年代被打成了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右派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分子，遭遇不公正待遇二十余年，但他始终怀着对未来的憧憬，战胜坎坷，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最终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435605" y="405458"/>
            <a:ext cx="1742594" cy="51182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运用示例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9000" y="728349"/>
            <a:ext cx="11478502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  <a:tabLst>
                <a:tab pos="2250440" algn="l"/>
              </a:tabLst>
            </a:pP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走过了人生那段黑暗的时光。他在诗中说：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理想是石，敲出星星之火；理想是火，点燃熄灭的灯；理想是灯，照亮夜行的路；理想是路，引你走向黎明。</a:t>
            </a:r>
            <a:r>
              <a:rPr lang="en-US" altLang="zh-CN" sz="2800" kern="100" dirty="0" smtClean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en-US" altLang="zh-CN" sz="2800" kern="100" dirty="0" smtClean="0">
              <a:solidFill>
                <a:prstClr val="black"/>
              </a:solidFill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示例二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果说每个人心中都有一份美好，那么康桥就是徐志摩心中的美好所在，虽然这份美好有一丝哀愁，一丝忧伤。康桥，留下了徐志摩太多的回忆和牵挂，不知是康桥属于徐志摩，还是徐志摩属于康桥，外人很难读懂其中的奥秘。正如我们不知是屈原属于汨罗江，还是汨罗江属于屈原一样。不过我们却知道，这份美好一定值得珍惜，值得守护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9000" y="728349"/>
            <a:ext cx="11478502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  <a:tabLst>
                <a:tab pos="2250440" algn="l"/>
              </a:tabLst>
            </a:pP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所以屈原在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举世皆浊我独清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时，制芰荷以为衣，集芙蓉以为裳，浅唱低吟，信步江边，怅忆平生；陶潜在看透官场污浊时，种豆于南山之下，虽芳草萋萋，豆苗稀少，他却依然乐此不疲。心中的美好，或许是一份想念，或许是一种信念，或许是其他支持自己前行的力量。让我们都守护好自己心中的那份美好，唯有如此，我们的人生才会充满阳光，才会一路灿烂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9000" y="1311510"/>
            <a:ext cx="11478502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江志国：守望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麻风岛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2800" b="1" kern="100" dirty="0">
              <a:solidFill>
                <a:srgbClr val="C00000"/>
              </a:solidFill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曾经，麻风病为不治之症，人们常常闻之色变。然而，湖北省黄冈市团风县麻风病医院院长江志国却以守护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麻风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岛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的信念独自坚持了三十多年，并在这里创造了不凡的业绩。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麻风岛三面环水，一面靠山，方圆十几里少有人烟，几乎与世隔绝。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1970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年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9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月，江志国被派到这里任团风县麻风病医院院长。一名老医生问：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年轻人，你犯什么错误了？到了这里，就是到鬼门关了！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看似幽默的话里流露出了担忧的意味。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9000" y="688267"/>
            <a:ext cx="11478502" cy="69305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  <a:tabLst>
                <a:tab pos="1890395" algn="l"/>
              </a:tabLst>
            </a:pPr>
            <a:r>
              <a:rPr lang="en-US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2.</a:t>
            </a:r>
            <a:r>
              <a:rPr lang="zh-CN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课</a:t>
            </a:r>
            <a:r>
              <a:rPr lang="zh-CN" altLang="en-US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外</a:t>
            </a:r>
            <a:r>
              <a:rPr lang="zh-CN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素材</a:t>
            </a: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微软雅黑" panose="020B0503020204020204" pitchFamily="34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62558" y="621482"/>
            <a:ext cx="11449272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一、音正形</a:t>
            </a:r>
            <a:r>
              <a:rPr lang="zh-CN" altLang="en-US" sz="2800" b="1" kern="1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准</a:t>
            </a:r>
            <a:endParaRPr lang="zh-CN" altLang="zh-CN" sz="2800" b="1" kern="1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</a:t>
            </a:r>
            <a:r>
              <a:rPr lang="zh-CN" altLang="en-US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知识积累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2558" y="1360612"/>
            <a:ext cx="4824536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en-US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给下列加</a:t>
            </a:r>
            <a:r>
              <a:rPr lang="zh-CN" altLang="en-US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颜色的字注音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单音字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彳亍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　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	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惆怅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颓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圮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  	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河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畔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青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荇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</a:rPr>
              <a:t>)</a:t>
            </a:r>
            <a:endParaRPr lang="en-US" altLang="zh-CN" sz="2800" kern="100" dirty="0" smtClean="0">
              <a:latin typeface="Times New Roman" panose="02020603050405020304"/>
              <a:ea typeface="华文细黑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⑥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长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篙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5879182" y="2739350"/>
            <a:ext cx="4824536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漫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  	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⑧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沉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⑨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斑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斓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  	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⑩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笙箫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宋体" panose="02010600030101010101" pitchFamily="2" charset="-122"/>
                <a:ea typeface="MS Mincho" panose="02020609040205080304" charset="-128"/>
                <a:cs typeface="MS Mincho" panose="02020609040205080304" charset="-128"/>
              </a:rPr>
              <a:t>⑪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彷徨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82327" y="2781722"/>
            <a:ext cx="12298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chì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chù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82327" y="3410020"/>
            <a:ext cx="18485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chóu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ch</a:t>
            </a:r>
            <a:r>
              <a:rPr lang="en-US" altLang="zh-CN" sz="2800" kern="100" dirty="0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à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nɡ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582327" y="4048230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pǐ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582327" y="4696302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</a:t>
            </a:r>
            <a:r>
              <a:rPr lang="en-US" altLang="zh-CN" sz="2800" kern="100" dirty="0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à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1543844" y="5239519"/>
            <a:ext cx="822661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  <a:tabLst>
                <a:tab pos="2250440" algn="l"/>
              </a:tabLst>
            </a:pPr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xìnɡ</a:t>
            </a:r>
            <a:endParaRPr lang="zh-CN" altLang="zh-CN" sz="28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181656" y="2872780"/>
            <a:ext cx="5036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sù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181656" y="3461089"/>
            <a:ext cx="8226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di</a:t>
            </a:r>
            <a:r>
              <a:rPr lang="en-US" altLang="zh-CN" sz="2800" kern="100" dirty="0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à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181656" y="4121937"/>
            <a:ext cx="643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</a:t>
            </a:r>
            <a:r>
              <a:rPr lang="en-US" altLang="zh-CN" sz="2800" kern="10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á</a:t>
            </a:r>
            <a:r>
              <a:rPr lang="en-US" altLang="zh-CN" sz="2800" kern="10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092899" y="4666203"/>
            <a:ext cx="174919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宋体" panose="02010600030101010101" pitchFamily="2" charset="-122"/>
              </a:rPr>
              <a:t>shēnɡ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宋体" panose="02010600030101010101" pitchFamily="2" charset="-122"/>
              </a:rPr>
              <a:t> 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宋体" panose="02010600030101010101" pitchFamily="2" charset="-122"/>
              </a:rPr>
              <a:t>xi</a:t>
            </a:r>
            <a:r>
              <a:rPr lang="en-US" altLang="zh-CN" sz="2800" kern="100" dirty="0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ā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宋体" panose="02010600030101010101" pitchFamily="2" charset="-122"/>
              </a:rPr>
              <a:t>o</a:t>
            </a:r>
            <a:endParaRPr lang="zh-CN" altLang="zh-CN" sz="105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582327" y="6026030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ɡ</a:t>
            </a:r>
            <a:r>
              <a:rPr lang="en-US" altLang="zh-CN" sz="2800" kern="100" dirty="0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ā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o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7200706" y="5266650"/>
            <a:ext cx="1890261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  <a:tabLst>
                <a:tab pos="2250440" algn="l"/>
              </a:tabLst>
            </a:pPr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</a:t>
            </a:r>
            <a:r>
              <a:rPr lang="en-US" altLang="zh-CN" sz="2800" kern="100" dirty="0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á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nɡ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hu</a:t>
            </a:r>
            <a:r>
              <a:rPr lang="en-US" altLang="zh-CN" sz="2800" kern="100" dirty="0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á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nɡ</a:t>
            </a:r>
            <a:endParaRPr lang="zh-CN" altLang="zh-CN" sz="28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20" grpId="0"/>
      <p:bldP spid="20" grpId="1"/>
      <p:bldP spid="14" grpId="0"/>
      <p:bldP spid="14" grpId="1"/>
      <p:bldP spid="21" grpId="0"/>
      <p:bldP spid="21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8840" y="189434"/>
            <a:ext cx="11478502" cy="65038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4375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起初，病人们只能挤在几间破旧腥臭的茅草棚里，年轻的陪护人员因不堪忍受这样恶劣的环境纷纷选择离开，只剩下一些年老的人员。不仅人力资源有限，物资资源更加紧缺，没路，没水，没电，甚至夜晚时还有野兽来踢门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江志国带领全院职工和有劳动能力的病人，种树、开荒、盖房等，使荒凉的小岛有了生机，病人全部住进了砖房。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江志国的工作也得到了妻儿的支持，他的妻子童秋香是医院最老的护士，每逢丈夫外出不在家，她就在门上吊一个铁桶，隔半小时敲几下，给自己壮胆。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多年来，她一直无微不至地照顾着麻风病人，为他们打针发药、缝补衣服、清洗被褥，从无怨言。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8840" y="445672"/>
            <a:ext cx="11478502" cy="32721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4375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麻风病院曾经历了两次灭顶之灾，先是被龙卷风摧毁，后是被洪水淹没。在与龙卷风抗衡的过程中，江志国发现烂腿的易以波还留在危险处，便毫不犹豫地冲回去救他；洪水即将淹没小岛时，他每天亲自划船往返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8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趟，从天不亮运到天黑，整整拉了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万块红砖来加固河堤。他的行动深深打动了每个麻风病人，如今他们团结互助，亲如一家。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9000" y="721384"/>
            <a:ext cx="11478502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 panose="02020603050405020304"/>
              </a:rPr>
              <a:t>【</a:t>
            </a:r>
            <a:r>
              <a:rPr lang="zh-CN" altLang="en-US" sz="2800" b="1" kern="100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 panose="02020603050405020304"/>
              </a:rPr>
              <a:t>选材感言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 panose="02020603050405020304"/>
              </a:rPr>
              <a:t>】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面对谈虎色变的麻风病，他满怀仁爱之心，毅然走向那个被隔离的边缘世界，去履行医者救死扶伤的神圣职责。他用人性的光辉驱散了世俗的冷漠，也照亮了我们的心灵。选择崇高的理想难能可贵，一如既往地奉行崇高的理想弥足珍贵，江志国以崇高的理想建立了一座希望之岛，一片神圣的净土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 panose="02020603050405020304"/>
              </a:rPr>
              <a:t>【</a:t>
            </a:r>
            <a:r>
              <a:rPr lang="zh-CN" altLang="zh-CN" sz="2800" b="1" kern="100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 panose="02020603050405020304"/>
              </a:rPr>
              <a:t>请你思考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 panose="02020603050405020304"/>
              </a:rPr>
              <a:t>】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你认为该素材能运用到哪类话题文章中？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14252" y="-26590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美文深读</a:t>
            </a:r>
            <a:endParaRPr lang="zh-CN" altLang="en-US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4566" y="720519"/>
            <a:ext cx="5400600" cy="6933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/>
              </a:rPr>
              <a:t>核心亮点：拟题、点题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二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4566" y="1470477"/>
            <a:ext cx="1116124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4375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作文命题：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暑假，我们可以放下课本，背起行囊，行走四方，过一种别样的生活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读一本自己想读的书，去自己想去的地方。努力实现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读万卷书，行万里路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的愿望。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据此，你有何感想？请写一篇作文。要求：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文体自选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诗歌除外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，不少于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800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字；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不得出现真实的校名、人名。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118542" y="1302652"/>
            <a:ext cx="8208912" cy="3354760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带一本书去旅行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(1)(2)</a:t>
            </a:r>
            <a:endParaRPr lang="zh-CN" altLang="zh-CN" sz="1050" b="1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u="wavyHeavy" kern="100" dirty="0">
                <a:uFill>
                  <a:solidFill>
                    <a:srgbClr val="FF0000"/>
                  </a:solidFill>
                </a:uFill>
                <a:latin typeface="Times New Roman" panose="02020603050405020304"/>
                <a:ea typeface="华文细黑"/>
                <a:cs typeface="Times New Roman" panose="02020603050405020304"/>
              </a:rPr>
              <a:t>徐志摩在《翡冷翠山居的话》中曾言：</a:t>
            </a:r>
            <a:r>
              <a:rPr lang="en-US" altLang="zh-CN" sz="2800" u="wavyHeavy" kern="100" dirty="0"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u="wavyHeavy" kern="100" dirty="0">
                <a:uFill>
                  <a:solidFill>
                    <a:srgbClr val="FF0000"/>
                  </a:solidFill>
                </a:uFill>
                <a:latin typeface="Times New Roman" panose="02020603050405020304"/>
                <a:ea typeface="华文细黑"/>
                <a:cs typeface="Times New Roman" panose="02020603050405020304"/>
              </a:rPr>
              <a:t>你不但不需游伴，每逢这样的游行，你也不必带书。</a:t>
            </a:r>
            <a:r>
              <a:rPr lang="en-US" altLang="zh-CN" sz="2800" u="wavyHeavy" kern="100" dirty="0"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u="wavyHeavy" kern="100" dirty="0">
                <a:uFill>
                  <a:solidFill>
                    <a:srgbClr val="FF0000"/>
                  </a:solidFill>
                </a:uFill>
                <a:latin typeface="Times New Roman" panose="02020603050405020304"/>
                <a:ea typeface="华文细黑"/>
                <a:cs typeface="Times New Roman" panose="02020603050405020304"/>
              </a:rPr>
              <a:t>无论他是出于何种考量，我总也无法赞同他的话。旅行，心灵的旅行，是怎么也少不了一本书的。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8399462" y="719884"/>
            <a:ext cx="0" cy="60942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8471470" y="765498"/>
            <a:ext cx="3574927" cy="1706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6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6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拟题精准</a:t>
            </a:r>
            <a:endParaRPr lang="zh-CN" altLang="zh-CN" sz="2600" b="1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题目如何显示了原材料的核心内容？</a:t>
            </a:r>
            <a:endParaRPr lang="zh-CN" altLang="zh-CN" sz="26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543478" y="2421682"/>
            <a:ext cx="3430911" cy="397741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en-US" sz="2600" b="1" kern="100" dirty="0" smtClean="0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  <a:cs typeface="Times New Roman" panose="02020603050405020304"/>
              </a:rPr>
              <a:t>提示</a:t>
            </a:r>
            <a:r>
              <a:rPr lang="zh-CN" altLang="zh-CN" sz="2600" kern="100" dirty="0" smtClean="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　</a:t>
            </a:r>
            <a:r>
              <a:rPr lang="zh-CN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原材料提示：</a:t>
            </a:r>
            <a:r>
              <a:rPr lang="en-US" altLang="zh-CN" sz="26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背起行囊，行走四方，过一种别样的生活</a:t>
            </a:r>
            <a:r>
              <a:rPr lang="en-US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读一本自己想读的书</a:t>
            </a:r>
            <a:r>
              <a:rPr lang="en-US" altLang="zh-CN" sz="26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，题目高度概括了原材料的中心意思。</a:t>
            </a:r>
            <a:endParaRPr lang="zh-CN" altLang="zh-CN" sz="26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提示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261442"/>
            <a:ext cx="12190413" cy="50405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94887" y="284095"/>
            <a:ext cx="16562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先读佳作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430822" y="284095"/>
            <a:ext cx="16562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思悟亮点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25" grpId="0"/>
      <p:bldP spid="25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78582" y="477466"/>
            <a:ext cx="1136263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结合材料和文章内容，说说题目命题的巧妙之处。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8582" y="1413570"/>
            <a:ext cx="11044625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en-US" sz="2800" b="1" kern="100" dirty="0" smtClean="0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  <a:cs typeface="Times New Roman" panose="02020603050405020304"/>
              </a:rPr>
              <a:t>提示</a:t>
            </a:r>
            <a:r>
              <a:rPr lang="zh-CN" altLang="zh-CN" sz="2800" kern="100" dirty="0" smtClean="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题目涵盖了原材料命题意图，同时高度概括了文章的中心内容和主题。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提示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8582" y="2978137"/>
            <a:ext cx="11570530" cy="13419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spc="-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点题巧妙</a:t>
            </a:r>
            <a:endParaRPr lang="zh-CN" altLang="zh-CN" sz="1050" kern="100" spc="-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段是如何点题的？运用了什么手法？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8582" y="4293890"/>
            <a:ext cx="1157053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en-US" sz="2800" kern="100" dirty="0" smtClean="0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  <a:cs typeface="Times New Roman" panose="02020603050405020304"/>
              </a:rPr>
              <a:t>提示</a:t>
            </a:r>
            <a:r>
              <a:rPr lang="zh-CN" altLang="zh-CN" sz="2800" kern="100" dirty="0" smtClean="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开头段落开门见山，直接点题，运用了引用的手法，引用徐志摩的原话引出话题。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8399462" y="27677"/>
            <a:ext cx="0" cy="67992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18542" y="876931"/>
            <a:ext cx="8208912" cy="5211166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indent="72009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们有幸生活在这样一个科技高速发展的时代，享受着物质生活的优待，这是一个幸运的时代。然而，我们同时又是可悲的，上天给了我们太多，多到我们无法完全吸收。所以，物欲横流，人心思变。整日生活在浮躁的空气下，你难道不烦闷吗？于是，旅游业以肉眼可见的速度兴起，为了满足都市男女的生活需要。然而，这种旅游真是我们心灵的放松之法吗？恐怕不是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8399462" y="27677"/>
            <a:ext cx="0" cy="67992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18542" y="298603"/>
            <a:ext cx="8208912" cy="6155527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indent="720090" algn="just">
              <a:lnSpc>
                <a:spcPct val="14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我们要走出都市，去旅行，而不是旅游。旅行，是一种灵魂的行走与心灵的释放，并不如旅游来得无所顾忌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indent="720090" algn="just">
              <a:lnSpc>
                <a:spcPct val="14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去游行，不要忘记带一本书。不要嫌重怕累，因为你感到累的绝不是因为一本书。何况，既是灵魂的行走，又何来劳累一说呢？那是游玩者才有的苦恼。一本书，不要太厚，不要太晦涩，能看即可。这时可不要说要从书里学些什么，这只是心灵的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佐料罢了。在车上看一看，在饭后品一品，有此功效，足矣！脱去了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人类进步的阶梯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的外衣，书，只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8399462" y="4928"/>
            <a:ext cx="0" cy="67707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18542" y="664389"/>
            <a:ext cx="8208912" cy="5293753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是一本书而已，会给你欢笑，会给你泪水，会让你的灵魂涤净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solidFill>
                <a:prstClr val="black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当你行走在大地上的时候，舍下手机等通讯工具是再好不过的了。这些，只会让你在尘世中迷茫，看不清自己。勇敢地舍下它，抛却俗世的干扰，岂不妙哉！只要带一本书就好了，你不会觉得被隔绝于世界之外。因为你还有它，它会陪伴你，使你不至于孤单失伴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8399462" y="4928"/>
            <a:ext cx="0" cy="67707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118542" y="376351"/>
            <a:ext cx="8208912" cy="4205571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indent="72009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⑥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携一本书，去旅行。你在这世界上，寂寞时，便不寂寞；穷困时，不穷困；苦恼时，有安慰；迷失时，有方向。这，大概就是人生之极境了吧！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朋友，</a:t>
            </a:r>
            <a:r>
              <a:rPr lang="zh-CN" altLang="zh-CN" sz="2800" u="wavyHeavy" kern="100" dirty="0">
                <a:uFill>
                  <a:solidFill>
                    <a:srgbClr val="FF0000"/>
                  </a:solidFill>
                </a:uFill>
                <a:latin typeface="Times New Roman" panose="02020603050405020304"/>
                <a:ea typeface="华文细黑"/>
                <a:cs typeface="Times New Roman" panose="02020603050405020304"/>
              </a:rPr>
              <a:t>试着去走出浮华，去旅行吧！背起行囊，带一本书，卸下枷锁，尽情地享受灵魂的行走</a:t>
            </a:r>
            <a:r>
              <a:rPr lang="zh-CN" altLang="zh-CN" sz="2800" kern="100" dirty="0">
                <a:uFill>
                  <a:solidFill>
                    <a:srgbClr val="FF0000"/>
                  </a:solidFill>
                </a:u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(5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en-US" altLang="zh-CN" sz="2800" kern="100" dirty="0" smtClean="0">
              <a:effectLst/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471470" y="259701"/>
            <a:ext cx="3577642" cy="1948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阅读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～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⑥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段，说说这部分内容是如何呼应点题的。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543478" y="2093019"/>
            <a:ext cx="3505634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en-US" sz="2800" b="1" kern="100" dirty="0" smtClean="0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  <a:cs typeface="Times New Roman" panose="02020603050405020304"/>
              </a:rPr>
              <a:t>提示</a:t>
            </a:r>
            <a:r>
              <a:rPr lang="zh-CN" altLang="zh-CN" sz="2800" kern="100" dirty="0" smtClean="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四个段落分别从四个方面点题，旅行的目的、过程需要、带书的优点、带书旅行的收获。层次井然，点题精准。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提示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61352" y="509946"/>
            <a:ext cx="3125574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多音字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61352" y="1849667"/>
            <a:ext cx="1030225" cy="69176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巷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1931448" y="1815138"/>
            <a:ext cx="169654" cy="941575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043048" y="1527106"/>
            <a:ext cx="2631292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巷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道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en-US" altLang="zh-CN" sz="2800" kern="100" dirty="0" smtClean="0">
              <a:latin typeface="Times New Roman" panose="02020603050405020304"/>
              <a:ea typeface="华文细黑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雨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巷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061352" y="3753131"/>
            <a:ext cx="1030225" cy="69176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色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25" name="左大括号 24"/>
          <p:cNvSpPr/>
          <p:nvPr/>
        </p:nvSpPr>
        <p:spPr>
          <a:xfrm>
            <a:off x="1931448" y="3670230"/>
            <a:ext cx="169654" cy="941575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043048" y="3382198"/>
            <a:ext cx="2631292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彩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色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en-US" altLang="zh-CN" sz="2800" kern="100" dirty="0" smtClean="0">
              <a:latin typeface="Times New Roman" panose="02020603050405020304"/>
              <a:ea typeface="华文细黑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色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子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126654" y="5446018"/>
            <a:ext cx="1030225" cy="69176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散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29" name="左大括号 28"/>
          <p:cNvSpPr/>
          <p:nvPr/>
        </p:nvSpPr>
        <p:spPr>
          <a:xfrm>
            <a:off x="1996750" y="5378273"/>
            <a:ext cx="169654" cy="1035733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108350" y="5145260"/>
            <a:ext cx="2631292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打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en-US" altLang="zh-CN" sz="2800" kern="100" dirty="0" smtClean="0">
              <a:latin typeface="Times New Roman" panose="02020603050405020304"/>
              <a:ea typeface="华文细黑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散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步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5938014" y="1952931"/>
            <a:ext cx="1030225" cy="69176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悄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7" name="左大括号 16"/>
          <p:cNvSpPr/>
          <p:nvPr/>
        </p:nvSpPr>
        <p:spPr>
          <a:xfrm>
            <a:off x="6808110" y="1813178"/>
            <a:ext cx="169654" cy="1035733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919710" y="1580165"/>
            <a:ext cx="2631292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悄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悄话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en-US" altLang="zh-CN" sz="2800" kern="100" dirty="0" smtClean="0">
              <a:latin typeface="Times New Roman" panose="02020603050405020304"/>
              <a:ea typeface="华文细黑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悄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声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54846" y="1529011"/>
            <a:ext cx="995785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err="1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</a:t>
            </a:r>
            <a:r>
              <a:rPr lang="en-US" altLang="zh-CN" sz="2800" kern="100" dirty="0" err="1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à</a:t>
            </a:r>
            <a:r>
              <a:rPr lang="en-US" altLang="zh-CN" sz="2800" kern="100" dirty="0" err="1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nɡ</a:t>
            </a:r>
            <a:endParaRPr lang="en-US" altLang="zh-CN" sz="2800" kern="100" dirty="0" smtClean="0">
              <a:solidFill>
                <a:srgbClr val="C00000"/>
              </a:solidFill>
              <a:latin typeface="IPAPANNEW"/>
              <a:ea typeface="华文细黑"/>
              <a:cs typeface="Times New Roman" panose="02020603050405020304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 err="1" smtClean="0">
                <a:solidFill>
                  <a:srgbClr val="C00000"/>
                </a:solidFill>
                <a:latin typeface="IPAPANNEW"/>
                <a:ea typeface="华文细黑"/>
                <a:cs typeface="Times New Roman" panose="02020603050405020304"/>
              </a:rPr>
              <a:t>xi</a:t>
            </a:r>
            <a:r>
              <a:rPr lang="en-US" altLang="zh-CN" sz="2800" kern="100" dirty="0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à</a:t>
            </a:r>
            <a:r>
              <a:rPr lang="en-US" altLang="zh-CN" sz="2800" kern="100" dirty="0" err="1" smtClean="0">
                <a:solidFill>
                  <a:srgbClr val="C00000"/>
                </a:solidFill>
                <a:latin typeface="IPAPANNEW"/>
                <a:ea typeface="华文细黑"/>
                <a:cs typeface="Times New Roman" panose="02020603050405020304"/>
              </a:rPr>
              <a:t>nɡ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945904" y="3393901"/>
            <a:ext cx="782587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en-US" altLang="zh-CN" sz="2800" kern="100" dirty="0" err="1" smtClean="0">
                <a:solidFill>
                  <a:srgbClr val="C00000"/>
                </a:solidFill>
                <a:latin typeface="IPAPANNEW"/>
                <a:ea typeface="华文细黑"/>
                <a:cs typeface="Times New Roman" panose="02020603050405020304"/>
              </a:rPr>
              <a:t>è</a:t>
            </a:r>
            <a:endParaRPr lang="en-US" altLang="zh-CN" sz="2800" kern="100" dirty="0" smtClean="0">
              <a:solidFill>
                <a:srgbClr val="C00000"/>
              </a:solidFill>
              <a:latin typeface="IPAPANNEW"/>
              <a:ea typeface="华文细黑"/>
              <a:cs typeface="Times New Roman" panose="02020603050405020304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 err="1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sh</a:t>
            </a:r>
            <a:r>
              <a:rPr lang="en-US" altLang="zh-CN" sz="2800" kern="100" dirty="0" err="1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ǎ</a:t>
            </a:r>
            <a:r>
              <a:rPr lang="en-US" altLang="zh-CN" sz="2800" kern="100" dirty="0" err="1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116462" y="5145260"/>
            <a:ext cx="683200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err="1">
                <a:solidFill>
                  <a:srgbClr val="C00000"/>
                </a:solidFill>
                <a:latin typeface="IPAPANNEW"/>
                <a:ea typeface="华文细黑"/>
                <a:cs typeface="Times New Roman" panose="02020603050405020304"/>
              </a:rPr>
              <a:t>s</a:t>
            </a:r>
            <a:r>
              <a:rPr lang="en-US" altLang="zh-CN" sz="2800" kern="100" dirty="0" err="1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ǎ</a:t>
            </a:r>
            <a:r>
              <a:rPr lang="en-US" altLang="zh-CN" sz="2800" kern="100" dirty="0" err="1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 err="1" smtClean="0">
                <a:solidFill>
                  <a:srgbClr val="C00000"/>
                </a:solidFill>
                <a:latin typeface="IPAPANNEW"/>
                <a:ea typeface="华文细黑"/>
                <a:cs typeface="Times New Roman" panose="02020603050405020304"/>
              </a:rPr>
              <a:t>s</a:t>
            </a:r>
            <a:r>
              <a:rPr lang="en-US" altLang="zh-CN" sz="2800" kern="100" dirty="0" err="1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à</a:t>
            </a:r>
            <a:r>
              <a:rPr lang="en-US" altLang="zh-CN" sz="2800" kern="100" dirty="0" err="1" smtClean="0">
                <a:solidFill>
                  <a:srgbClr val="C00000"/>
                </a:solidFill>
                <a:latin typeface="IPAPANNEW"/>
                <a:ea typeface="华文细黑"/>
                <a:cs typeface="Times New Roman" panose="02020603050405020304"/>
              </a:rPr>
              <a:t>n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823398" y="1612751"/>
            <a:ext cx="1181734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   </a:t>
            </a:r>
            <a:r>
              <a:rPr lang="en-US" altLang="zh-CN" sz="2800" kern="100" dirty="0" err="1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q</a:t>
            </a:r>
            <a:r>
              <a:rPr lang="en-US" altLang="zh-CN" sz="2800" kern="100" dirty="0" err="1" smtClean="0">
                <a:solidFill>
                  <a:srgbClr val="C00000"/>
                </a:solidFill>
                <a:latin typeface="IPAPANNEW"/>
                <a:ea typeface="华文细黑"/>
                <a:cs typeface="Times New Roman" panose="02020603050405020304"/>
              </a:rPr>
              <a:t>i</a:t>
            </a:r>
            <a:r>
              <a:rPr lang="en-US" altLang="zh-CN" sz="2800" kern="100" dirty="0" err="1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ā</a:t>
            </a:r>
            <a:r>
              <a:rPr lang="en-US" altLang="zh-CN" sz="2800" kern="100" dirty="0" err="1" smtClean="0">
                <a:solidFill>
                  <a:srgbClr val="C00000"/>
                </a:solidFill>
                <a:latin typeface="IPAPANNEW"/>
                <a:ea typeface="华文细黑"/>
                <a:cs typeface="IPAPANNEW"/>
              </a:rPr>
              <a:t>o</a:t>
            </a:r>
            <a:endParaRPr lang="en-US" altLang="zh-CN" sz="2800" kern="100" dirty="0">
              <a:solidFill>
                <a:srgbClr val="C00000"/>
              </a:solidFill>
              <a:latin typeface="IPAPANNEW"/>
              <a:ea typeface="华文细黑"/>
              <a:cs typeface="Times New Roman" panose="02020603050405020304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 err="1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qi</a:t>
            </a:r>
            <a:r>
              <a:rPr lang="en-US" altLang="zh-CN" sz="2800" kern="100" dirty="0" err="1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ǎ</a:t>
            </a:r>
            <a:r>
              <a:rPr lang="en-US" altLang="zh-CN" sz="2800" kern="100" dirty="0" err="1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o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5911241" y="3828476"/>
            <a:ext cx="1030225" cy="69176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载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21" name="左大括号 20"/>
          <p:cNvSpPr/>
          <p:nvPr/>
        </p:nvSpPr>
        <p:spPr>
          <a:xfrm>
            <a:off x="6781337" y="3688723"/>
            <a:ext cx="169654" cy="1035733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892937" y="3455710"/>
            <a:ext cx="2631292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记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载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en-US" altLang="zh-CN" sz="2800" kern="100" dirty="0" smtClean="0">
              <a:latin typeface="Times New Roman" panose="02020603050405020304"/>
              <a:ea typeface="华文细黑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载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重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916850" y="3488296"/>
            <a:ext cx="622286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  <a:tabLst>
                <a:tab pos="2250440" algn="l"/>
              </a:tabLst>
            </a:pPr>
            <a:r>
              <a:rPr lang="en-US" altLang="zh-CN" sz="2800" kern="100" dirty="0" err="1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z</a:t>
            </a:r>
            <a:r>
              <a:rPr lang="en-US" altLang="zh-CN" sz="2800" kern="100" dirty="0" err="1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ǎ</a:t>
            </a:r>
            <a:r>
              <a:rPr lang="en-US" altLang="zh-CN" sz="2800" kern="100" dirty="0" err="1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  <a:tabLst>
                <a:tab pos="2250440" algn="l"/>
              </a:tabLst>
            </a:pPr>
            <a:r>
              <a:rPr lang="en-US" altLang="zh-CN" sz="2800" kern="100" dirty="0" err="1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z</a:t>
            </a:r>
            <a:r>
              <a:rPr lang="en-US" altLang="zh-CN" sz="2800" kern="100" dirty="0" err="1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à</a:t>
            </a:r>
            <a:r>
              <a:rPr lang="en-US" altLang="zh-CN" sz="2800" kern="100" dirty="0" err="1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  <p:bldP spid="23" grpId="0"/>
      <p:bldP spid="23" grpId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78582" y="746914"/>
            <a:ext cx="751282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</a:rPr>
              <a:t>(5)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分析画线句子的含义。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8582" y="1581998"/>
            <a:ext cx="11089232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en-US" sz="2800" b="1" kern="100" dirty="0" smtClean="0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  <a:cs typeface="Times New Roman" panose="02020603050405020304"/>
              </a:rPr>
              <a:t>提示</a:t>
            </a:r>
            <a:r>
              <a:rPr lang="zh-CN" altLang="zh-CN" sz="2800" kern="100" dirty="0" smtClean="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画线句子呼应开头，发出倡议，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走出浮华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卸下枷锁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，带一本书有如此好处，何乐不为！这也应该是本文的写作目的。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7" name="图片 6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9027" y="5734050"/>
            <a:ext cx="602973" cy="60297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提示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\\苏德亭\e\苏德亭\222222\1057101.jpg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1" y="313"/>
            <a:ext cx="12189600" cy="686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组合 19"/>
          <p:cNvGrpSpPr/>
          <p:nvPr/>
        </p:nvGrpSpPr>
        <p:grpSpPr>
          <a:xfrm>
            <a:off x="-10511" y="3707638"/>
            <a:ext cx="12192000" cy="1375395"/>
            <a:chOff x="-1524000" y="2705990"/>
            <a:chExt cx="12192000" cy="1375395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组合 21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5" name="矩形 14"/>
          <p:cNvSpPr/>
          <p:nvPr/>
        </p:nvSpPr>
        <p:spPr>
          <a:xfrm>
            <a:off x="3987002" y="3645818"/>
            <a:ext cx="4648455" cy="886749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4400" b="1" dirty="0" smtClean="0">
                <a:solidFill>
                  <a:srgbClr val="00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zh-CN" altLang="en-US" sz="4400" b="1" dirty="0">
              <a:solidFill>
                <a:srgbClr val="0000FF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21360" y="693490"/>
            <a:ext cx="4205694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给下列形似字组词</a:t>
            </a:r>
            <a:endParaRPr lang="zh-CN" altLang="zh-CN" sz="1050" b="1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7401" y="2098659"/>
            <a:ext cx="639688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kern="100" dirty="0">
                <a:latin typeface="Times New Roman" panose="02020603050405020304"/>
                <a:ea typeface="华文细黑"/>
              </a:rPr>
              <a:t>(1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</a:rPr>
              <a:t>)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1073940" y="2170667"/>
            <a:ext cx="169654" cy="1035733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85540" y="1917626"/>
            <a:ext cx="2631292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溯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en-US" altLang="zh-CN" sz="2800" kern="100" dirty="0" smtClean="0">
              <a:latin typeface="Symbol" panose="05050102010706020507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朔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55" name="矩形 54"/>
          <p:cNvSpPr/>
          <p:nvPr/>
        </p:nvSpPr>
        <p:spPr>
          <a:xfrm>
            <a:off x="507401" y="4363410"/>
            <a:ext cx="639688" cy="69196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kern="100" dirty="0">
                <a:latin typeface="Times New Roman" panose="02020603050405020304"/>
                <a:ea typeface="华文细黑"/>
              </a:rPr>
              <a:t>(2)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56" name="左大括号 55"/>
          <p:cNvSpPr/>
          <p:nvPr/>
        </p:nvSpPr>
        <p:spPr>
          <a:xfrm>
            <a:off x="1073940" y="4328881"/>
            <a:ext cx="169654" cy="941575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1185540" y="4040849"/>
            <a:ext cx="2631292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颓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en-US" altLang="zh-CN" sz="2800" kern="100" dirty="0" smtClean="0">
              <a:latin typeface="Times New Roman" panose="02020603050405020304"/>
              <a:ea typeface="华文细黑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杞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6065139" y="2355123"/>
            <a:ext cx="639688" cy="69196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kern="100" dirty="0">
                <a:latin typeface="Times New Roman" panose="02020603050405020304"/>
                <a:ea typeface="华文细黑"/>
              </a:rPr>
              <a:t>(3)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60" name="左大括号 59"/>
          <p:cNvSpPr/>
          <p:nvPr/>
        </p:nvSpPr>
        <p:spPr>
          <a:xfrm>
            <a:off x="6631678" y="2301098"/>
            <a:ext cx="169654" cy="941575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6743278" y="2013066"/>
            <a:ext cx="2631292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淀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en-US" altLang="zh-CN" sz="2800" kern="100" dirty="0" smtClean="0">
              <a:latin typeface="Times New Roman" panose="02020603050405020304"/>
              <a:ea typeface="华文细黑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绽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026688" y="4475144"/>
            <a:ext cx="639688" cy="69196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</a:rPr>
              <a:t>(</a:t>
            </a:r>
            <a:r>
              <a:rPr lang="en-US" altLang="zh-CN" sz="2800" kern="100" dirty="0">
                <a:latin typeface="Times New Roman" panose="02020603050405020304"/>
                <a:ea typeface="华文细黑"/>
              </a:rPr>
              <a:t>4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</a:rPr>
              <a:t>)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8" name="左大括号 17"/>
          <p:cNvSpPr/>
          <p:nvPr/>
        </p:nvSpPr>
        <p:spPr>
          <a:xfrm>
            <a:off x="6593227" y="4421119"/>
            <a:ext cx="169654" cy="941575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704827" y="4133087"/>
            <a:ext cx="2631292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徨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en-US" altLang="zh-CN" sz="2800" kern="100" dirty="0" smtClean="0">
              <a:latin typeface="Times New Roman" panose="02020603050405020304"/>
              <a:ea typeface="华文细黑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惶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02718" y="1917626"/>
            <a:ext cx="902811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漫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溯</a:t>
            </a:r>
            <a:endParaRPr lang="en-US" altLang="zh-CN" sz="2800" kern="100" dirty="0" smtClean="0">
              <a:solidFill>
                <a:srgbClr val="C00000"/>
              </a:solidFill>
              <a:latin typeface="IPAPANNEW"/>
              <a:ea typeface="华文细黑"/>
              <a:cs typeface="Times New Roman" panose="02020603050405020304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 panose="02020603050405020304"/>
              </a:rPr>
              <a:t>朔风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664003" y="4077866"/>
            <a:ext cx="1620957" cy="13062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 panose="02020603050405020304"/>
              </a:rPr>
              <a:t>颓</a:t>
            </a:r>
            <a:r>
              <a:rPr lang="zh-CN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 panose="02020603050405020304"/>
              </a:rPr>
              <a:t>圮</a:t>
            </a:r>
            <a:endParaRPr lang="en-US" altLang="zh-CN" sz="2800" kern="100" dirty="0" smtClean="0">
              <a:solidFill>
                <a:srgbClr val="C00000"/>
              </a:solidFill>
              <a:latin typeface="IPAPANNEW"/>
              <a:ea typeface="华文细黑"/>
              <a:cs typeface="Times New Roman" panose="02020603050405020304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杞人忧天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247334" y="2061642"/>
            <a:ext cx="902811" cy="13062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沉淀</a:t>
            </a:r>
            <a:endParaRPr lang="en-US" altLang="zh-CN" sz="2800" kern="100" dirty="0" smtClean="0">
              <a:solidFill>
                <a:srgbClr val="C00000"/>
              </a:solidFill>
              <a:latin typeface="IPAPANNEW"/>
              <a:ea typeface="华文细黑"/>
              <a:cs typeface="Times New Roman" panose="02020603050405020304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 panose="02020603050405020304"/>
              </a:rPr>
              <a:t>绽放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247334" y="4133031"/>
            <a:ext cx="902811" cy="13024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  <a:tabLst>
                <a:tab pos="2250440" algn="l"/>
              </a:tabLst>
            </a:pPr>
            <a:r>
              <a:rPr lang="zh-CN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 panose="02020603050405020304"/>
              </a:rPr>
              <a:t>彷徨</a:t>
            </a:r>
            <a:endParaRPr lang="en-US" altLang="zh-CN" sz="2800" kern="100" dirty="0" smtClean="0">
              <a:solidFill>
                <a:srgbClr val="C00000"/>
              </a:solidFill>
              <a:latin typeface="IPAPANNEW"/>
              <a:ea typeface="华文细黑"/>
              <a:cs typeface="Times New Roman" panose="02020603050405020304"/>
            </a:endParaRPr>
          </a:p>
          <a:p>
            <a:pPr lvl="0" algn="just">
              <a:lnSpc>
                <a:spcPct val="150000"/>
              </a:lnSpc>
              <a:tabLst>
                <a:tab pos="2250440" algn="l"/>
              </a:tabLst>
            </a:pP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惊惶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9" grpId="0"/>
      <p:bldP spid="9" grpId="1"/>
      <p:bldP spid="10" grpId="0"/>
      <p:bldP spid="1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77344" y="2205658"/>
            <a:ext cx="11478502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哀怨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________________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彳亍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________________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凄婉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_________________________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颓圮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____________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846734" y="2187704"/>
            <a:ext cx="2613905" cy="6601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kern="100" dirty="0">
                <a:solidFill>
                  <a:srgbClr val="C00000"/>
                </a:solidFill>
                <a:latin typeface="华文细黑"/>
                <a:ea typeface="华文细黑"/>
                <a:cs typeface="Times New Roman" panose="02020603050405020304"/>
              </a:rPr>
              <a:t>悲伤而含怨恨。</a:t>
            </a:r>
            <a:endParaRPr lang="zh-CN" altLang="en-US" sz="2800" kern="100" dirty="0">
              <a:solidFill>
                <a:srgbClr val="C00000"/>
              </a:solidFill>
              <a:latin typeface="华文细黑"/>
              <a:ea typeface="华文细黑"/>
              <a:cs typeface="Times New Roman" panose="020206030504050203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46734" y="3482752"/>
            <a:ext cx="43204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kern="100" dirty="0">
                <a:solidFill>
                  <a:srgbClr val="C00000"/>
                </a:solidFill>
                <a:latin typeface="华文细黑"/>
                <a:ea typeface="华文细黑"/>
                <a:cs typeface="Times New Roman" panose="02020603050405020304"/>
              </a:rPr>
              <a:t>哀伤；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800" kern="100" dirty="0">
                <a:solidFill>
                  <a:srgbClr val="C00000"/>
                </a:solidFill>
                <a:latin typeface="华文细黑"/>
                <a:ea typeface="华文细黑"/>
                <a:cs typeface="Times New Roman" panose="02020603050405020304"/>
              </a:rPr>
              <a:t>声音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800" kern="100" dirty="0">
                <a:solidFill>
                  <a:srgbClr val="C00000"/>
                </a:solidFill>
                <a:latin typeface="华文细黑"/>
                <a:ea typeface="华文细黑"/>
                <a:cs typeface="Times New Roman" panose="02020603050405020304"/>
              </a:rPr>
              <a:t>悲哀而婉转。</a:t>
            </a:r>
            <a:endParaRPr lang="en-US" altLang="zh-CN" sz="2800" kern="100" dirty="0">
              <a:solidFill>
                <a:srgbClr val="C00000"/>
              </a:solidFill>
              <a:latin typeface="华文细黑"/>
              <a:ea typeface="华文细黑"/>
              <a:cs typeface="Times New Roman" panose="02020603050405020304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64180" y="1569057"/>
            <a:ext cx="1742594" cy="51182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理解运用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1728" y="559658"/>
            <a:ext cx="233910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二、词语积累</a:t>
            </a:r>
            <a:endParaRPr lang="en-US" altLang="zh-CN" sz="2800" b="1" kern="1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46734" y="4111774"/>
            <a:ext cx="2613905" cy="6601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kern="100" dirty="0">
                <a:solidFill>
                  <a:srgbClr val="C00000"/>
                </a:solidFill>
                <a:latin typeface="华文细黑"/>
                <a:ea typeface="华文细黑"/>
                <a:cs typeface="Times New Roman" panose="02020603050405020304"/>
              </a:rPr>
              <a:t>坍塌，破败。</a:t>
            </a:r>
            <a:endParaRPr lang="zh-CN" altLang="en-US" sz="2800" kern="100" dirty="0">
              <a:solidFill>
                <a:srgbClr val="C00000"/>
              </a:solidFill>
              <a:latin typeface="华文细黑"/>
              <a:ea typeface="华文细黑"/>
              <a:cs typeface="Times New Roman" panose="020206030504050203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46734" y="2842442"/>
            <a:ext cx="39604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kern="100" dirty="0">
                <a:solidFill>
                  <a:srgbClr val="C00000"/>
                </a:solidFill>
                <a:latin typeface="华文细黑"/>
                <a:ea typeface="华文细黑"/>
                <a:cs typeface="Times New Roman" panose="02020603050405020304"/>
              </a:rPr>
              <a:t>走走停停的样子。</a:t>
            </a:r>
            <a:endParaRPr lang="zh-CN" altLang="en-US" sz="2800" kern="100" dirty="0">
              <a:solidFill>
                <a:srgbClr val="C00000"/>
              </a:solidFill>
              <a:latin typeface="华文细黑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8" grpId="0"/>
      <p:bldP spid="8" grpId="1"/>
      <p:bldP spid="11" grpId="0"/>
      <p:bldP spid="11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2558" y="837506"/>
            <a:ext cx="11478502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寂寥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·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寂寞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二者都有孤寂的意味。寂寥：寂静；空旷。多用来形容环境。寂寞：孤单冷清；清静，寂静。多用来形容心情。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例句：为了寻找新世纪能源之光，青海煤炭地质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勘探队在海拔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4 062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米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________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的祁连山高地，苦守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________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，披星戴月，忍辱负重，默默苦干了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年多，终于成功钻获天然气水合物。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82638" y="3349781"/>
            <a:ext cx="902811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寂寥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63158" y="3395886"/>
            <a:ext cx="902811" cy="6601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寂寞</a:t>
            </a:r>
            <a:endParaRPr lang="zh-CN" altLang="zh-CN" sz="105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39000" y="333450"/>
            <a:ext cx="1742594" cy="51182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辨词</a:t>
            </a:r>
            <a:r>
              <a:rPr lang="zh-CN" altLang="en-US" sz="26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填空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05336" y="477466"/>
            <a:ext cx="11478502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斑斓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·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灿烂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二者都有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非常好看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的意思。强调的侧重点不同。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斑斓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指灿烂多彩，专指色彩。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灿烂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指明亮华丽的样子，也形容文辞华美或事业辉煌、美好。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例句：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这些五彩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________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的玛瑙具有很高的欣赏价值。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太阳出来了，天地间一片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________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辉煌。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502918" y="3031654"/>
            <a:ext cx="902811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斑斓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71070" y="3668681"/>
            <a:ext cx="902811" cy="6601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灿烂</a:t>
            </a:r>
            <a:endParaRPr lang="zh-CN" altLang="zh-CN" sz="105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</p:bldLst>
  </p:timing>
</p:sld>
</file>

<file path=ppt/theme/theme1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7730</Words>
  <Application>WPS 演示</Application>
  <PresentationFormat>自定义</PresentationFormat>
  <Paragraphs>401</Paragraphs>
  <Slides>51</Slides>
  <Notes>0</Notes>
  <HiddenSlides>6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68" baseType="lpstr">
      <vt:lpstr>Arial</vt:lpstr>
      <vt:lpstr>宋体</vt:lpstr>
      <vt:lpstr>Wingdings</vt:lpstr>
      <vt:lpstr>微软雅黑</vt:lpstr>
      <vt:lpstr>Times New Roman</vt:lpstr>
      <vt:lpstr>华文细黑</vt:lpstr>
      <vt:lpstr>Times New Roman</vt:lpstr>
      <vt:lpstr>华文细黑</vt:lpstr>
      <vt:lpstr>Courier New</vt:lpstr>
      <vt:lpstr>MS Mincho</vt:lpstr>
      <vt:lpstr>Symbol</vt:lpstr>
      <vt:lpstr>IPAPANNEW</vt:lpstr>
      <vt:lpstr>Arial Unicode MS</vt:lpstr>
      <vt:lpstr>Calibri</vt:lpstr>
      <vt:lpstr>Segoe Print</vt:lpstr>
      <vt:lpstr>黑体</vt:lpstr>
      <vt:lpstr>7_Office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壹點KeTang</cp:lastModifiedBy>
  <cp:revision>4688</cp:revision>
  <dcterms:created xsi:type="dcterms:W3CDTF">2014-11-27T01:03:00Z</dcterms:created>
  <dcterms:modified xsi:type="dcterms:W3CDTF">2018-02-05T04:20:09Z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