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8"/>
  </p:handoutMasterIdLst>
  <p:sldIdLst>
    <p:sldId id="256" r:id="rId3"/>
    <p:sldId id="257" r:id="rId5"/>
    <p:sldId id="275" r:id="rId6"/>
    <p:sldId id="258" r:id="rId7"/>
    <p:sldId id="276" r:id="rId8"/>
    <p:sldId id="259" r:id="rId9"/>
    <p:sldId id="260" r:id="rId10"/>
    <p:sldId id="261" r:id="rId11"/>
    <p:sldId id="262" r:id="rId12"/>
    <p:sldId id="264" r:id="rId13"/>
    <p:sldId id="277" r:id="rId14"/>
    <p:sldId id="278" r:id="rId15"/>
    <p:sldId id="265" r:id="rId16"/>
    <p:sldId id="284" r:id="rId17"/>
    <p:sldId id="285" r:id="rId18"/>
    <p:sldId id="286" r:id="rId19"/>
    <p:sldId id="282" r:id="rId20"/>
    <p:sldId id="281" r:id="rId21"/>
    <p:sldId id="283" r:id="rId22"/>
    <p:sldId id="268" r:id="rId23"/>
    <p:sldId id="288" r:id="rId24"/>
    <p:sldId id="289" r:id="rId25"/>
    <p:sldId id="290" r:id="rId26"/>
    <p:sldId id="267" r:id="rId27"/>
    <p:sldId id="287" r:id="rId28"/>
    <p:sldId id="270" r:id="rId29"/>
    <p:sldId id="292" r:id="rId30"/>
    <p:sldId id="293" r:id="rId31"/>
    <p:sldId id="291" r:id="rId32"/>
    <p:sldId id="269" r:id="rId33"/>
    <p:sldId id="271" r:id="rId34"/>
    <p:sldId id="280" r:id="rId35"/>
    <p:sldId id="273" r:id="rId36"/>
    <p:sldId id="274"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spcAft>
                <a:spcPts val="0"/>
              </a:spcAft>
            </a:pPr>
            <a:endParaRPr lang="zh-CN" altLang="en-US" sz="2800" b="1" u="none">
              <a:solidFill>
                <a:srgbClr val="000000"/>
              </a:solidFill>
              <a:latin typeface="汉仪楷体简" panose="02010609000101010101" charset="-122"/>
              <a:ea typeface="汉仪楷体简" panose="0201060900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00000"/>
        </a:lnSpc>
        <a:spcBef>
          <a:spcPts val="0"/>
        </a:spcBef>
        <a:spcAft>
          <a:spcPts val="0"/>
        </a:spcAft>
        <a:buFont typeface="Arial" panose="020B0604020202020204" pitchFamily="34" charset="0"/>
        <a:buChar char="•"/>
        <a:defRPr sz="2800" b="1" i="0" u="none" strike="noStrike" kern="1200" cap="none" spc="150" normalizeH="0" baseline="0">
          <a:solidFill>
            <a:srgbClr val="000000"/>
          </a:solidFill>
          <a:uFillTx/>
          <a:latin typeface="汉仪楷体简" panose="02010609000101010101" charset="-122"/>
          <a:ea typeface="汉仪楷体简" panose="0201060900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6.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2.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8.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custDataLst>
              <p:tags r:id="rId1"/>
            </p:custDataLst>
          </p:nvPr>
        </p:nvSpPr>
        <p:spPr>
          <a:xfrm>
            <a:off x="0" y="2588260"/>
            <a:ext cx="12172950" cy="899160"/>
          </a:xfrm>
        </p:spPr>
        <p:txBody>
          <a:bodyPr/>
          <a:lstStyle/>
          <a:p>
            <a:r>
              <a:rPr lang="en-US" altLang="zh-CN" sz="3600"/>
              <a:t>2020</a:t>
            </a:r>
            <a:r>
              <a:rPr lang="zh-CN" altLang="en-US" sz="3600"/>
              <a:t>你</a:t>
            </a:r>
            <a:r>
              <a:rPr lang="zh-CN" altLang="en-US" sz="3600"/>
              <a:t>高考作文高分技巧：</a:t>
            </a:r>
            <a:r>
              <a:rPr lang="zh-CN" altLang="en-US" sz="3600">
                <a:solidFill>
                  <a:srgbClr val="FF0000"/>
                </a:solidFill>
              </a:rPr>
              <a:t>行文结构要讲一点逻辑</a:t>
            </a:r>
            <a:endParaRPr lang="zh-CN" altLang="en-US" sz="3600">
              <a:solidFill>
                <a:srgbClr val="FF0000"/>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23310" y="510540"/>
            <a:ext cx="6386830" cy="521970"/>
          </a:xfrm>
          <a:prstGeom prst="rect">
            <a:avLst/>
          </a:prstGeom>
          <a:noFill/>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（二）鲜明美：概述材料写好开头段</a:t>
            </a:r>
            <a:endParaRPr lang="zh-CN" altLang="en-US" sz="2800" b="1" u="none">
              <a:solidFill>
                <a:srgbClr val="FF0000"/>
              </a:solidFill>
              <a:latin typeface="汉仪楷体简" panose="02010609000101010101" charset="-122"/>
              <a:ea typeface="汉仪楷体简" panose="02010609000101010101" charset="-122"/>
            </a:endParaRPr>
          </a:p>
        </p:txBody>
      </p:sp>
      <p:sp>
        <p:nvSpPr>
          <p:cNvPr id="3" name="文本框 2"/>
          <p:cNvSpPr txBox="1"/>
          <p:nvPr/>
        </p:nvSpPr>
        <p:spPr>
          <a:xfrm>
            <a:off x="-22860" y="1478280"/>
            <a:ext cx="12237085" cy="5259070"/>
          </a:xfrm>
          <a:prstGeom prst="rect">
            <a:avLst/>
          </a:prstGeom>
          <a:noFill/>
          <a:ln>
            <a:solidFill>
              <a:srgbClr val="C00000"/>
            </a:solidFill>
          </a:ln>
        </p:spPr>
        <p:txBody>
          <a:bodyPr wrap="square" rtlCol="0">
            <a:spAutoFit/>
          </a:bodyPr>
          <a:p>
            <a:pPr>
              <a:lnSpc>
                <a:spcPct val="120000"/>
              </a:lnSpc>
            </a:pPr>
            <a:r>
              <a:rPr lang="en-US" altLang="zh-CN" sz="2800" b="1" u="none">
                <a:solidFill>
                  <a:srgbClr val="000000"/>
                </a:solidFill>
                <a:latin typeface="汉仪楷体简" panose="02010609000101010101" charset="-122"/>
                <a:ea typeface="汉仪楷体简" panose="02010609000101010101" charset="-122"/>
              </a:rPr>
              <a:t>    </a:t>
            </a:r>
            <a:r>
              <a:rPr lang="zh-CN" altLang="en-US" sz="2800" b="1" u="none">
                <a:solidFill>
                  <a:srgbClr val="000000"/>
                </a:solidFill>
                <a:latin typeface="汉仪楷体简" panose="02010609000101010101" charset="-122"/>
                <a:ea typeface="汉仪楷体简" panose="02010609000101010101" charset="-122"/>
              </a:rPr>
              <a:t>面对的是任务驱动型的作文题目，如果你想写作议论文，那么，开头段一般应该直接概述或引述材料，然后旗帜鲜明地亮出你的观点或看法（这就是文章的中心论点）。这里略举两个例子阐述：</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000000"/>
                </a:solidFill>
                <a:latin typeface="汉仪楷体简" panose="02010609000101010101" charset="-122"/>
                <a:ea typeface="汉仪楷体简" panose="02010609000101010101" charset="-122"/>
              </a:rPr>
              <a:t>例文（</a:t>
            </a:r>
            <a:r>
              <a:rPr lang="zh-CN" altLang="en-US" sz="2800" b="1">
                <a:solidFill>
                  <a:srgbClr val="000000"/>
                </a:solidFill>
                <a:latin typeface="汉仪楷体简" panose="02010609000101010101" charset="-122"/>
                <a:ea typeface="汉仪楷体简" panose="02010609000101010101" charset="-122"/>
                <a:sym typeface="+mn-ea"/>
              </a:rPr>
              <a:t>2016年高考标杆作文：</a:t>
            </a:r>
            <a:r>
              <a:rPr lang="zh-CN" altLang="en-US" sz="2800" b="1" u="none">
                <a:solidFill>
                  <a:srgbClr val="000000"/>
                </a:solidFill>
                <a:latin typeface="汉仪楷体简" panose="02010609000101010101" charset="-122"/>
                <a:ea typeface="汉仪楷体简" panose="02010609000101010101" charset="-122"/>
              </a:rPr>
              <a:t>好奖差罚不为过）</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000000"/>
                </a:solidFill>
                <a:latin typeface="汉仪楷体简" panose="02010609000101010101" charset="-122"/>
                <a:ea typeface="汉仪楷体简" panose="02010609000101010101" charset="-122"/>
              </a:rPr>
              <a:t>①正如漫画第一张中的内容表现，对好的成绩都受人奖励，对于差的成绩都受到他人的失望的感叹,甚至是家人的惩罚。而这就是如今的一种现象，是父母对孩子寄上厚望的喜悦或失望，最终孩子得到的一种奖励或惩罚，对于这种好奖差罚的现象，我支持。</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a:solidFill>
                  <a:srgbClr val="000000"/>
                </a:solidFill>
                <a:latin typeface="汉仪楷体简" panose="02010609000101010101" charset="-122"/>
                <a:ea typeface="汉仪楷体简" panose="02010609000101010101" charset="-122"/>
                <a:sym typeface="+mn-ea"/>
              </a:rPr>
              <a:t>    开头段是一开始就</a:t>
            </a:r>
            <a:r>
              <a:rPr lang="zh-CN" altLang="en-US" sz="2800" b="1">
                <a:solidFill>
                  <a:srgbClr val="FF0000"/>
                </a:solidFill>
                <a:latin typeface="汉仪楷体简" panose="02010609000101010101" charset="-122"/>
                <a:ea typeface="汉仪楷体简" panose="02010609000101010101" charset="-122"/>
                <a:sym typeface="+mn-ea"/>
              </a:rPr>
              <a:t>先解读漫画的内容，属于概述，然后再得出一个结论</a:t>
            </a:r>
            <a:r>
              <a:rPr lang="zh-CN" altLang="en-US" sz="2800" b="1">
                <a:solidFill>
                  <a:srgbClr val="000000"/>
                </a:solidFill>
                <a:latin typeface="汉仪楷体简" panose="02010609000101010101" charset="-122"/>
                <a:ea typeface="汉仪楷体简" panose="02010609000101010101" charset="-122"/>
                <a:sym typeface="+mn-ea"/>
              </a:rPr>
              <a:t>：“对于这种好奖差罚的现象，我支持。”</a:t>
            </a:r>
            <a:endParaRPr lang="zh-CN" altLang="en-US" sz="2800" b="1" u="none">
              <a:solidFill>
                <a:srgbClr val="000000"/>
              </a:solidFill>
              <a:latin typeface="汉仪楷体简" panose="02010609000101010101" charset="-122"/>
              <a:ea typeface="汉仪楷体简" panose="02010609000101010101" charset="-122"/>
            </a:endParaRPr>
          </a:p>
        </p:txBody>
      </p:sp>
      <p:sp>
        <p:nvSpPr>
          <p:cNvPr id="4" name="文本框 3"/>
          <p:cNvSpPr txBox="1"/>
          <p:nvPr/>
        </p:nvSpPr>
        <p:spPr>
          <a:xfrm>
            <a:off x="15240" y="96520"/>
            <a:ext cx="1642745" cy="583565"/>
          </a:xfrm>
          <a:prstGeom prst="rect">
            <a:avLst/>
          </a:prstGeom>
          <a:noFill/>
        </p:spPr>
        <p:txBody>
          <a:bodyPr wrap="square" rtlCol="0">
            <a:spAutoFit/>
          </a:bodyPr>
          <a:p>
            <a:r>
              <a:rPr lang="zh-CN" altLang="en-US" sz="3200">
                <a:solidFill>
                  <a:srgbClr val="FF0000"/>
                </a:solidFill>
                <a:latin typeface="微软雅黑" panose="020B0503020204020204" charset="-122"/>
                <a:ea typeface="微软雅黑" panose="020B0503020204020204" charset="-122"/>
                <a:cs typeface="微软雅黑" panose="020B0503020204020204" charset="-122"/>
              </a:rPr>
              <a:t>方法</a:t>
            </a:r>
            <a:r>
              <a:rPr lang="en-US" altLang="zh-CN" sz="3200">
                <a:solidFill>
                  <a:srgbClr val="FF0000"/>
                </a:solidFill>
                <a:latin typeface="微软雅黑" panose="020B0503020204020204" charset="-122"/>
                <a:ea typeface="微软雅黑" panose="020B0503020204020204" charset="-122"/>
                <a:cs typeface="微软雅黑" panose="020B0503020204020204" charset="-122"/>
              </a:rPr>
              <a:t>2</a:t>
            </a:r>
            <a:endParaRPr lang="en-US" altLang="zh-CN" sz="320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84880" y="341630"/>
            <a:ext cx="6386830" cy="521970"/>
          </a:xfrm>
          <a:prstGeom prst="rect">
            <a:avLst/>
          </a:prstGeom>
          <a:noFill/>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（二）鲜明美：概述材料写好开头段</a:t>
            </a:r>
            <a:endParaRPr lang="zh-CN" altLang="en-US" sz="2800" b="1" u="none">
              <a:solidFill>
                <a:srgbClr val="FF0000"/>
              </a:solidFill>
              <a:latin typeface="汉仪楷体简" panose="02010609000101010101" charset="-122"/>
              <a:ea typeface="汉仪楷体简" panose="02010609000101010101" charset="-122"/>
            </a:endParaRPr>
          </a:p>
        </p:txBody>
      </p:sp>
      <p:sp>
        <p:nvSpPr>
          <p:cNvPr id="3" name="文本框 2"/>
          <p:cNvSpPr txBox="1"/>
          <p:nvPr/>
        </p:nvSpPr>
        <p:spPr>
          <a:xfrm>
            <a:off x="-22225" y="1325245"/>
            <a:ext cx="12237085" cy="5262245"/>
          </a:xfrm>
          <a:prstGeom prst="rect">
            <a:avLst/>
          </a:prstGeom>
          <a:noFill/>
          <a:ln>
            <a:solidFill>
              <a:srgbClr val="C00000"/>
            </a:solidFill>
          </a:ln>
        </p:spPr>
        <p:txBody>
          <a:bodyPr wrap="square" rtlCol="0">
            <a:spAutoFit/>
          </a:bodyPr>
          <a:p>
            <a:pPr>
              <a:lnSpc>
                <a:spcPct val="150000"/>
              </a:lnSpc>
            </a:pPr>
            <a:r>
              <a:rPr lang="zh-CN" altLang="en-US" sz="2800" b="1" u="none">
                <a:solidFill>
                  <a:srgbClr val="000000"/>
                </a:solidFill>
                <a:latin typeface="汉仪楷体简" panose="02010609000101010101" charset="-122"/>
                <a:ea typeface="汉仪楷体简" panose="02010609000101010101" charset="-122"/>
              </a:rPr>
              <a:t>例：（</a:t>
            </a:r>
            <a:r>
              <a:rPr lang="zh-CN" altLang="en-US" sz="2800" b="1">
                <a:solidFill>
                  <a:srgbClr val="000000"/>
                </a:solidFill>
                <a:latin typeface="汉仪楷体简" panose="02010609000101010101" charset="-122"/>
                <a:ea typeface="汉仪楷体简" panose="02010609000101010101" charset="-122"/>
                <a:sym typeface="+mn-ea"/>
              </a:rPr>
              <a:t>2019年广东高考语文满分作文：逐劳动之光 扬时代之帆</a:t>
            </a:r>
            <a:r>
              <a:rPr lang="zh-CN" altLang="en-US" sz="2800" b="1" u="none">
                <a:solidFill>
                  <a:srgbClr val="000000"/>
                </a:solidFill>
                <a:latin typeface="汉仪楷体简" panose="02010609000101010101" charset="-122"/>
                <a:ea typeface="汉仪楷体简" panose="02010609000101010101" charset="-122"/>
              </a:rPr>
              <a:t>）</a:t>
            </a:r>
            <a:endParaRPr lang="zh-CN" altLang="en-US" sz="2800" b="1" u="none">
              <a:solidFill>
                <a:srgbClr val="000000"/>
              </a:solidFill>
              <a:latin typeface="汉仪楷体简" panose="02010609000101010101" charset="-122"/>
              <a:ea typeface="汉仪楷体简" panose="02010609000101010101" charset="-122"/>
            </a:endParaRPr>
          </a:p>
          <a:p>
            <a:pPr>
              <a:lnSpc>
                <a:spcPct val="150000"/>
              </a:lnSpc>
            </a:pPr>
            <a:r>
              <a:rPr lang="zh-CN" altLang="en-US" sz="2800" b="1" u="none">
                <a:solidFill>
                  <a:srgbClr val="000000"/>
                </a:solidFill>
                <a:latin typeface="汉仪楷体简" panose="02010609000101010101" charset="-122"/>
                <a:ea typeface="汉仪楷体简" panose="02010609000101010101" charset="-122"/>
              </a:rPr>
              <a:t>    你们好！热爱劳动自古便为中华儿女的优秀传统，在这片辽阔的神州大地上，人们一直是在用劳动创造财富与幸福。这是无可争议的，然而在我们的校园里随着时代车轮滚滚向前，种种不理解、不愿意、不尊重劳动的声音如沙尘般扬起，遮蔽了青年人追逐梦想的视线。今天，就让我领大家一起去探讨吧——探劳动之真理，逐劳动之光，扬时代之帆！</a:t>
            </a:r>
            <a:endParaRPr lang="zh-CN" altLang="en-US" sz="2800" b="1" u="none">
              <a:solidFill>
                <a:srgbClr val="000000"/>
              </a:solidFill>
              <a:latin typeface="汉仪楷体简" panose="02010609000101010101" charset="-122"/>
              <a:ea typeface="汉仪楷体简" panose="02010609000101010101" charset="-122"/>
            </a:endParaRPr>
          </a:p>
          <a:p>
            <a:pPr>
              <a:lnSpc>
                <a:spcPct val="150000"/>
              </a:lnSpc>
            </a:pPr>
            <a:r>
              <a:rPr lang="zh-CN" altLang="en-US" sz="2800" b="1" u="none">
                <a:solidFill>
                  <a:srgbClr val="000000"/>
                </a:solidFill>
                <a:latin typeface="汉仪楷体简" panose="02010609000101010101" charset="-122"/>
                <a:ea typeface="汉仪楷体简" panose="02010609000101010101" charset="-122"/>
              </a:rPr>
              <a:t>    开头段都时则</a:t>
            </a:r>
            <a:r>
              <a:rPr lang="zh-CN" altLang="en-US" sz="2800" b="1" u="none">
                <a:solidFill>
                  <a:srgbClr val="FF0000"/>
                </a:solidFill>
                <a:latin typeface="汉仪楷体简" panose="02010609000101010101" charset="-122"/>
                <a:ea typeface="汉仪楷体简" panose="02010609000101010101" charset="-122"/>
              </a:rPr>
              <a:t>引述材料中的主要内容，然后水到渠成地亮出自己的观点</a:t>
            </a:r>
            <a:r>
              <a:rPr lang="zh-CN" altLang="en-US" sz="2800" b="1" u="none">
                <a:solidFill>
                  <a:srgbClr val="000000"/>
                </a:solidFill>
                <a:latin typeface="汉仪楷体简" panose="02010609000101010101" charset="-122"/>
                <a:ea typeface="汉仪楷体简" panose="02010609000101010101" charset="-122"/>
              </a:rPr>
              <a:t>：“探劳动之真理，逐劳动之光，扬时代之帆”。表达都很简洁、鲜明。</a:t>
            </a:r>
            <a:endParaRPr lang="zh-CN" altLang="en-US" sz="2800" b="1" u="none">
              <a:solidFill>
                <a:srgbClr val="000000"/>
              </a:solidFill>
              <a:latin typeface="汉仪楷体简" panose="02010609000101010101" charset="-122"/>
              <a:ea typeface="汉仪楷体简" panose="02010609000101010101" charset="-122"/>
            </a:endParaRPr>
          </a:p>
        </p:txBody>
      </p:sp>
      <p:sp>
        <p:nvSpPr>
          <p:cNvPr id="4" name="文本框 3"/>
          <p:cNvSpPr txBox="1"/>
          <p:nvPr/>
        </p:nvSpPr>
        <p:spPr>
          <a:xfrm>
            <a:off x="15240" y="96520"/>
            <a:ext cx="1642745" cy="583565"/>
          </a:xfrm>
          <a:prstGeom prst="rect">
            <a:avLst/>
          </a:prstGeom>
          <a:noFill/>
        </p:spPr>
        <p:txBody>
          <a:bodyPr wrap="square" rtlCol="0">
            <a:spAutoFit/>
          </a:bodyPr>
          <a:p>
            <a:r>
              <a:rPr lang="zh-CN" altLang="en-US" sz="3200">
                <a:solidFill>
                  <a:srgbClr val="FF0000"/>
                </a:solidFill>
                <a:latin typeface="微软雅黑" panose="020B0503020204020204" charset="-122"/>
                <a:ea typeface="微软雅黑" panose="020B0503020204020204" charset="-122"/>
                <a:cs typeface="微软雅黑" panose="020B0503020204020204" charset="-122"/>
              </a:rPr>
              <a:t>方法</a:t>
            </a:r>
            <a:r>
              <a:rPr lang="en-US" altLang="zh-CN" sz="3200">
                <a:solidFill>
                  <a:srgbClr val="FF0000"/>
                </a:solidFill>
                <a:latin typeface="微软雅黑" panose="020B0503020204020204" charset="-122"/>
                <a:ea typeface="微软雅黑" panose="020B0503020204020204" charset="-122"/>
                <a:cs typeface="微软雅黑" panose="020B0503020204020204" charset="-122"/>
              </a:rPr>
              <a:t>2</a:t>
            </a:r>
            <a:endParaRPr lang="en-US" altLang="zh-CN" sz="320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15970" y="556895"/>
            <a:ext cx="6386830" cy="521970"/>
          </a:xfrm>
          <a:prstGeom prst="rect">
            <a:avLst/>
          </a:prstGeom>
          <a:noFill/>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（二）鲜明美：概述材料写好开头段</a:t>
            </a:r>
            <a:endParaRPr lang="zh-CN" altLang="en-US" sz="2800" b="1" u="none">
              <a:solidFill>
                <a:srgbClr val="FF0000"/>
              </a:solidFill>
              <a:latin typeface="汉仪楷体简" panose="02010609000101010101" charset="-122"/>
              <a:ea typeface="汉仪楷体简" panose="02010609000101010101" charset="-122"/>
            </a:endParaRPr>
          </a:p>
        </p:txBody>
      </p:sp>
      <p:sp>
        <p:nvSpPr>
          <p:cNvPr id="3" name="文本框 2"/>
          <p:cNvSpPr txBox="1"/>
          <p:nvPr/>
        </p:nvSpPr>
        <p:spPr>
          <a:xfrm>
            <a:off x="-22860" y="1447800"/>
            <a:ext cx="12237085" cy="4569460"/>
          </a:xfrm>
          <a:prstGeom prst="rect">
            <a:avLst/>
          </a:prstGeom>
          <a:noFill/>
          <a:ln>
            <a:solidFill>
              <a:srgbClr val="C00000"/>
            </a:solidFill>
          </a:ln>
        </p:spPr>
        <p:txBody>
          <a:bodyPr wrap="square" rtlCol="0">
            <a:spAutoFit/>
          </a:bodyPr>
          <a:p>
            <a:pPr>
              <a:lnSpc>
                <a:spcPct val="130000"/>
              </a:lnSpc>
            </a:pPr>
            <a:r>
              <a:rPr lang="zh-CN" altLang="en-US" sz="2800" b="1" u="none">
                <a:solidFill>
                  <a:srgbClr val="000000"/>
                </a:solidFill>
                <a:latin typeface="汉仪楷体简" panose="02010609000101010101" charset="-122"/>
                <a:ea typeface="汉仪楷体简" panose="02010609000101010101" charset="-122"/>
              </a:rPr>
              <a:t>例文②（</a:t>
            </a:r>
            <a:r>
              <a:rPr lang="zh-CN" altLang="en-US" sz="2800" b="1">
                <a:solidFill>
                  <a:srgbClr val="FF0000"/>
                </a:solidFill>
                <a:latin typeface="汉仪楷体简" panose="02010609000101010101" charset="-122"/>
                <a:ea typeface="汉仪楷体简" panose="02010609000101010101" charset="-122"/>
                <a:cs typeface="汉仪楷体简" panose="02010609000101010101" charset="-122"/>
                <a:sym typeface="+mn-ea"/>
              </a:rPr>
              <a:t>一碗一筷诠中华）</a:t>
            </a:r>
            <a:r>
              <a:rPr lang="zh-CN" altLang="en-US" sz="2800" b="1" u="none">
                <a:solidFill>
                  <a:srgbClr val="000000"/>
                </a:solidFill>
                <a:latin typeface="汉仪楷体简" panose="02010609000101010101" charset="-122"/>
                <a:ea typeface="汉仪楷体简" panose="02010609000101010101" charset="-122"/>
              </a:rPr>
              <a:t>：</a:t>
            </a:r>
            <a:endParaRPr lang="zh-CN" altLang="en-US" sz="2800" b="1" u="none">
              <a:solidFill>
                <a:srgbClr val="000000"/>
              </a:solidFill>
              <a:latin typeface="汉仪楷体简" panose="02010609000101010101" charset="-122"/>
              <a:ea typeface="汉仪楷体简" panose="02010609000101010101" charset="-122"/>
            </a:endParaRPr>
          </a:p>
          <a:p>
            <a:pPr>
              <a:lnSpc>
                <a:spcPct val="130000"/>
              </a:lnSpc>
            </a:pPr>
            <a:r>
              <a:rPr lang="zh-CN" altLang="en-US" sz="2800" b="1" u="none">
                <a:solidFill>
                  <a:srgbClr val="000000"/>
                </a:solidFill>
                <a:latin typeface="汉仪楷体简" panose="02010609000101010101" charset="-122"/>
                <a:ea typeface="汉仪楷体简" panose="02010609000101010101" charset="-122"/>
              </a:rPr>
              <a:t>   白落梅曾写道：“那小小的瓷碟里，竟品出了海的包容，天的旷远，地的辽阔。尝难尽的是食物千味，吃不完的是人生百态。”中华食文化源远流长，千百年来一句“民以食为天”竟令无数文人骚客、权贵宠臣、普通百姓竟折腰，不妨夹起一双木筷，从胃开始，读懂中华。</a:t>
            </a:r>
            <a:endParaRPr lang="zh-CN" altLang="en-US" sz="2800" b="1" u="none">
              <a:solidFill>
                <a:srgbClr val="000000"/>
              </a:solidFill>
              <a:latin typeface="汉仪楷体简" panose="02010609000101010101" charset="-122"/>
              <a:ea typeface="汉仪楷体简" panose="02010609000101010101" charset="-122"/>
            </a:endParaRPr>
          </a:p>
          <a:p>
            <a:pPr>
              <a:lnSpc>
                <a:spcPct val="130000"/>
              </a:lnSpc>
            </a:pPr>
            <a:r>
              <a:rPr lang="zh-CN" altLang="en-US" sz="2800" b="1" u="none">
                <a:solidFill>
                  <a:srgbClr val="000000"/>
                </a:solidFill>
                <a:latin typeface="汉仪楷体简" panose="02010609000101010101" charset="-122"/>
                <a:ea typeface="汉仪楷体简" panose="02010609000101010101" charset="-122"/>
              </a:rPr>
              <a:t>   </a:t>
            </a:r>
            <a:r>
              <a:rPr lang="zh-CN" altLang="en-US" sz="2800" b="1" u="none">
                <a:solidFill>
                  <a:srgbClr val="FF0000"/>
                </a:solidFill>
                <a:latin typeface="汉仪楷体简" panose="02010609000101010101" charset="-122"/>
                <a:ea typeface="汉仪楷体简" panose="02010609000101010101" charset="-122"/>
              </a:rPr>
              <a:t>作者采用引用的修辞手法引出自己的观点：</a:t>
            </a:r>
            <a:r>
              <a:rPr lang="zh-CN" altLang="en-US" sz="2800" b="1" u="none">
                <a:solidFill>
                  <a:srgbClr val="000000"/>
                </a:solidFill>
                <a:latin typeface="汉仪楷体简" panose="02010609000101010101" charset="-122"/>
                <a:ea typeface="汉仪楷体简" panose="02010609000101010101" charset="-122"/>
              </a:rPr>
              <a:t>夹起一双木筷，从胃开始，读懂中华。这样的引用不近刚刚适合本文，而且给人感觉作者的文学底蕴是深厚的，这样的好感一上来，不得高分都难啊！</a:t>
            </a:r>
            <a:endParaRPr lang="zh-CN" altLang="en-US" sz="2800" b="1" u="none">
              <a:solidFill>
                <a:srgbClr val="000000"/>
              </a:solidFill>
              <a:latin typeface="汉仪楷体简" panose="02010609000101010101" charset="-122"/>
              <a:ea typeface="汉仪楷体简" panose="02010609000101010101" charset="-122"/>
            </a:endParaRPr>
          </a:p>
        </p:txBody>
      </p:sp>
      <p:sp>
        <p:nvSpPr>
          <p:cNvPr id="4" name="文本框 3"/>
          <p:cNvSpPr txBox="1"/>
          <p:nvPr/>
        </p:nvSpPr>
        <p:spPr>
          <a:xfrm>
            <a:off x="15240" y="96520"/>
            <a:ext cx="1642745" cy="583565"/>
          </a:xfrm>
          <a:prstGeom prst="rect">
            <a:avLst/>
          </a:prstGeom>
          <a:noFill/>
        </p:spPr>
        <p:txBody>
          <a:bodyPr wrap="square" rtlCol="0">
            <a:spAutoFit/>
          </a:bodyPr>
          <a:p>
            <a:r>
              <a:rPr lang="zh-CN" altLang="en-US" sz="3200">
                <a:solidFill>
                  <a:srgbClr val="FF0000"/>
                </a:solidFill>
                <a:latin typeface="微软雅黑" panose="020B0503020204020204" charset="-122"/>
                <a:ea typeface="微软雅黑" panose="020B0503020204020204" charset="-122"/>
                <a:cs typeface="微软雅黑" panose="020B0503020204020204" charset="-122"/>
              </a:rPr>
              <a:t>方法</a:t>
            </a:r>
            <a:r>
              <a:rPr lang="en-US" altLang="zh-CN" sz="3200">
                <a:solidFill>
                  <a:srgbClr val="FF0000"/>
                </a:solidFill>
                <a:latin typeface="微软雅黑" panose="020B0503020204020204" charset="-122"/>
                <a:ea typeface="微软雅黑" panose="020B0503020204020204" charset="-122"/>
                <a:cs typeface="微软雅黑" panose="020B0503020204020204" charset="-122"/>
              </a:rPr>
              <a:t>2</a:t>
            </a:r>
            <a:endParaRPr lang="en-US" altLang="zh-CN" sz="320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23335" y="941070"/>
            <a:ext cx="5312410" cy="521970"/>
          </a:xfrm>
          <a:prstGeom prst="rect">
            <a:avLst/>
          </a:prstGeom>
          <a:noFill/>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（三）严谨美：清晰缜密写主体</a:t>
            </a:r>
            <a:endParaRPr lang="zh-CN" altLang="en-US" sz="2800" b="1" u="none">
              <a:solidFill>
                <a:srgbClr val="FF0000"/>
              </a:solidFill>
              <a:latin typeface="汉仪楷体简" panose="02010609000101010101" charset="-122"/>
              <a:ea typeface="汉仪楷体简" panose="02010609000101010101" charset="-122"/>
            </a:endParaRPr>
          </a:p>
        </p:txBody>
      </p:sp>
      <p:sp>
        <p:nvSpPr>
          <p:cNvPr id="3" name="文本框 2"/>
          <p:cNvSpPr txBox="1"/>
          <p:nvPr/>
        </p:nvSpPr>
        <p:spPr>
          <a:xfrm>
            <a:off x="-22860" y="2047240"/>
            <a:ext cx="12237720" cy="4399915"/>
          </a:xfrm>
          <a:prstGeom prst="rect">
            <a:avLst/>
          </a:prstGeom>
          <a:noFill/>
          <a:ln>
            <a:solidFill>
              <a:srgbClr val="C00000"/>
            </a:solidFill>
          </a:ln>
        </p:spPr>
        <p:txBody>
          <a:bodyPr wrap="square" rtlCol="0">
            <a:spAutoFit/>
          </a:bodyPr>
          <a:p>
            <a:r>
              <a:rPr lang="en-US" altLang="zh-CN" sz="2800" b="1" u="none">
                <a:solidFill>
                  <a:srgbClr val="000000"/>
                </a:solidFill>
                <a:latin typeface="汉仪楷体简" panose="02010609000101010101" charset="-122"/>
                <a:ea typeface="汉仪楷体简" panose="02010609000101010101" charset="-122"/>
              </a:rPr>
              <a:t>    </a:t>
            </a:r>
            <a:r>
              <a:rPr lang="zh-CN" altLang="en-US" sz="2800" b="1" u="none">
                <a:solidFill>
                  <a:srgbClr val="000000"/>
                </a:solidFill>
                <a:latin typeface="汉仪楷体简" panose="02010609000101010101" charset="-122"/>
                <a:ea typeface="汉仪楷体简" panose="02010609000101010101" charset="-122"/>
              </a:rPr>
              <a:t>严谨美体现在主体论述部分（本论）在分析论证论点时，表现为论证思路（结构）清晰、事理分析缜密。</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分析论证思路清晰，即分析论证时先说什么后说什么,要按照议论文的结构要求做合理安排，这样才能条理分明，行文相互勾连成一个严谨的整体。</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而事理分析缜密，即或者能依据事实正反对比，得出结论；或者由果推因，探究事物的本源，找到解决问题的方法；或者透过现象层层深入揭示事物的本质。</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主体部分的分析论证方式主要有如下4种：正反式；层递式；并列式；有破有立式。</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FF0000"/>
                </a:solidFill>
                <a:latin typeface="汉仪楷体简" panose="02010609000101010101" charset="-122"/>
                <a:ea typeface="汉仪楷体简" panose="02010609000101010101" charset="-122"/>
              </a:rPr>
              <a:t>1、正反式</a:t>
            </a:r>
            <a:endParaRPr lang="zh-CN" altLang="en-US" sz="2800" b="1" u="none">
              <a:solidFill>
                <a:srgbClr val="000000"/>
              </a:solidFill>
              <a:latin typeface="汉仪楷体简" panose="02010609000101010101" charset="-122"/>
              <a:ea typeface="汉仪楷体简" panose="02010609000101010101" charset="-122"/>
            </a:endParaRPr>
          </a:p>
        </p:txBody>
      </p:sp>
      <p:sp>
        <p:nvSpPr>
          <p:cNvPr id="4" name="文本框 3"/>
          <p:cNvSpPr txBox="1"/>
          <p:nvPr/>
        </p:nvSpPr>
        <p:spPr>
          <a:xfrm>
            <a:off x="15240" y="96520"/>
            <a:ext cx="1642745" cy="583565"/>
          </a:xfrm>
          <a:prstGeom prst="rect">
            <a:avLst/>
          </a:prstGeom>
          <a:noFill/>
        </p:spPr>
        <p:txBody>
          <a:bodyPr wrap="square" rtlCol="0">
            <a:spAutoFit/>
          </a:bodyPr>
          <a:p>
            <a:r>
              <a:rPr lang="zh-CN" altLang="en-US" sz="3200">
                <a:solidFill>
                  <a:srgbClr val="FF0000"/>
                </a:solidFill>
                <a:latin typeface="微软雅黑" panose="020B0503020204020204" charset="-122"/>
                <a:ea typeface="微软雅黑" panose="020B0503020204020204" charset="-122"/>
                <a:cs typeface="微软雅黑" panose="020B0503020204020204" charset="-122"/>
              </a:rPr>
              <a:t>方法</a:t>
            </a:r>
            <a:r>
              <a:rPr lang="en-US" altLang="zh-CN" sz="3200">
                <a:solidFill>
                  <a:srgbClr val="FF0000"/>
                </a:solidFill>
                <a:latin typeface="微软雅黑" panose="020B0503020204020204" charset="-122"/>
                <a:ea typeface="微软雅黑" panose="020B0503020204020204" charset="-122"/>
                <a:cs typeface="微软雅黑" panose="020B0503020204020204" charset="-122"/>
              </a:rPr>
              <a:t>3</a:t>
            </a:r>
            <a:endParaRPr lang="en-US" altLang="zh-CN" sz="320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3035" y="2531745"/>
            <a:ext cx="11915140" cy="4189095"/>
          </a:xfrm>
          <a:prstGeom prst="rect">
            <a:avLst/>
          </a:prstGeom>
        </p:spPr>
      </p:pic>
      <p:sp>
        <p:nvSpPr>
          <p:cNvPr id="3" name="文本框 2"/>
          <p:cNvSpPr txBox="1"/>
          <p:nvPr/>
        </p:nvSpPr>
        <p:spPr>
          <a:xfrm>
            <a:off x="-635" y="4445"/>
            <a:ext cx="12068810" cy="2245360"/>
          </a:xfrm>
          <a:prstGeom prst="rect">
            <a:avLst/>
          </a:prstGeom>
          <a:noFill/>
          <a:ln>
            <a:solidFill>
              <a:srgbClr val="C00000"/>
            </a:solidFill>
          </a:ln>
        </p:spPr>
        <p:txBody>
          <a:bodyPr wrap="square" rtlCol="0">
            <a:spAutoFit/>
          </a:bodyPr>
          <a:p>
            <a:r>
              <a:rPr lang="zh-CN" altLang="en-US" sz="2800" b="1">
                <a:solidFill>
                  <a:srgbClr val="FF0000"/>
                </a:solidFill>
                <a:latin typeface="汉仪楷体简" panose="02010609000101010101" charset="-122"/>
                <a:ea typeface="汉仪楷体简" panose="02010609000101010101" charset="-122"/>
                <a:sym typeface="+mn-ea"/>
              </a:rPr>
              <a:t>正反式</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a:solidFill>
                  <a:srgbClr val="000000"/>
                </a:solidFill>
                <a:latin typeface="汉仪楷体简" panose="02010609000101010101" charset="-122"/>
                <a:ea typeface="汉仪楷体简" panose="02010609000101010101" charset="-122"/>
                <a:sym typeface="+mn-ea"/>
              </a:rPr>
              <a:t>    最管用的方式之一。“有比较才有鉴别”，因为一比较，就能显示出高低、优劣来。最佳方式是：两段正面论述，一段反面论述，或刚好相反，正反之间可以用过渡段连接。但具体如何安排，视个人喜好而定——只要符合人们的认识规律。如例文2主体论述部分的分析论证（本论）：</a:t>
            </a:r>
            <a:endParaRPr lang="zh-CN" altLang="en-US" sz="2800" b="1">
              <a:solidFill>
                <a:srgbClr val="000000"/>
              </a:solidFill>
              <a:latin typeface="汉仪楷体简" panose="02010609000101010101" charset="-122"/>
              <a:ea typeface="汉仪楷体简" panose="02010609000101010101" charset="-122"/>
              <a:sym typeface="+mn-ea"/>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 y="4445"/>
            <a:ext cx="12222480" cy="6585585"/>
          </a:xfrm>
          <a:prstGeom prst="rect">
            <a:avLst/>
          </a:prstGeom>
          <a:noFill/>
        </p:spPr>
        <p:txBody>
          <a:bodyPr wrap="square" rtlCol="0">
            <a:spAutoFit/>
          </a:bodyPr>
          <a:p>
            <a:pPr algn="l">
              <a:lnSpc>
                <a:spcPct val="11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sym typeface="+mn-ea"/>
              </a:rPr>
              <a:t>例文</a:t>
            </a: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sym typeface="+mn-ea"/>
              </a:rPr>
              <a:t>2</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sym typeface="+mn-ea"/>
              </a:rPr>
              <a:t>：</a:t>
            </a:r>
            <a:r>
              <a:rPr lang="zh-CN" altLang="en-US" sz="2400" b="1">
                <a:solidFill>
                  <a:srgbClr val="000000"/>
                </a:solidFill>
                <a:latin typeface="汉仪楷体简" panose="02010609000101010101" charset="-122"/>
                <a:ea typeface="汉仪楷体简" panose="02010609000101010101" charset="-122"/>
                <a:cs typeface="汉仪楷体简" panose="02010609000101010101" charset="-122"/>
                <a:sym typeface="+mn-ea"/>
              </a:rPr>
              <a:t>                       </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sym typeface="+mn-ea"/>
              </a:rPr>
              <a:t>一碗一筷诠中华</a:t>
            </a:r>
            <a:endParaRPr lang="zh-CN" altLang="en-US" sz="2400" b="1">
              <a:latin typeface="汉仪楷体简" panose="02010609000101010101" charset="-122"/>
              <a:ea typeface="汉仪楷体简" panose="02010609000101010101" charset="-122"/>
              <a:cs typeface="汉仪楷体简" panose="02010609000101010101" charset="-122"/>
            </a:endParaRPr>
          </a:p>
          <a:p>
            <a:pPr algn="l">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   白落梅曾写道：“那小小的瓷碟里，竟品出了海的包容，天的旷远，地的辽阔。尝难尽的是食物千味，吃不完的是人生百态。”中华食文化源远流长，千百年来一句“民以食为天”竟令无数文人骚客、权贵宠臣、普通百姓竟折腰，不妨夹起一双木筷，从胃开始，读懂中华。</a:t>
            </a:r>
            <a:endParaRPr lang="zh-CN" altLang="en-US" sz="2400" b="1">
              <a:latin typeface="汉仪楷体简" panose="02010609000101010101" charset="-122"/>
              <a:ea typeface="汉仪楷体简" panose="02010609000101010101" charset="-122"/>
              <a:cs typeface="汉仪楷体简" panose="02010609000101010101" charset="-122"/>
            </a:endParaRPr>
          </a:p>
          <a:p>
            <a:pPr algn="l">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   古来便有七俗：“柴米油盐酱醋茶。”从原始人的“茹毛饮血”到如今“蒸煮炒焖炖”，火的使用，让中国人的餐桌走向多元。而这，恰好体现了古人们的创新精神。倘若没有创新思维，又怎会有火苗的出现?又怎会有火种的保留?“食色，性也。”儒家先哲早已道出国人性格真谛。</a:t>
            </a:r>
            <a:endParaRPr lang="zh-CN" altLang="en-US" sz="2400" b="1">
              <a:latin typeface="汉仪楷体简" panose="02010609000101010101" charset="-122"/>
              <a:ea typeface="汉仪楷体简" panose="02010609000101010101" charset="-122"/>
              <a:cs typeface="汉仪楷体简" panose="02010609000101010101" charset="-122"/>
            </a:endParaRPr>
          </a:p>
          <a:p>
            <a:pPr algn="l">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   食物承载的还有人们的性情。广东人好喝汤，正如广东人的性格，温润谦和;四川人爱吃辣，也恰体现了川妹子、川哥哥们的好爽直率;京城烤鸭色泽金黄，制作讲究，不正是京城“老炮儿”们谨慎机智的最好表现吗?凡此种种，不一而足。酸甜苦辣咸，五味全。五味构成一桌满汉全席，菜式多样，人也多样，中国人就是如此多元。</a:t>
            </a:r>
            <a:endParaRPr lang="zh-CN" altLang="en-US" sz="2400" b="1">
              <a:latin typeface="汉仪楷体简" panose="02010609000101010101" charset="-122"/>
              <a:ea typeface="汉仪楷体简" panose="02010609000101010101" charset="-122"/>
              <a:cs typeface="汉仪楷体简" panose="02010609000101010101" charset="-122"/>
            </a:endParaRPr>
          </a:p>
          <a:p>
            <a:pPr algn="l">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   食物上多依附的不乏中华传统。元旦吃饺子，元宵吃汤圆，端午吃粽子??食物们的名称由于谐音也被用来传递美好愿景——年年有“鱼”，汤“圆”团圆??这些都体现了先人们卓越的智慧以及虔诚的美好祝愿。</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 y="4445"/>
            <a:ext cx="12222480" cy="6805930"/>
          </a:xfrm>
          <a:prstGeom prst="rect">
            <a:avLst/>
          </a:prstGeom>
          <a:noFill/>
        </p:spPr>
        <p:txBody>
          <a:bodyPr wrap="square" rtlCol="0">
            <a:spAutoFit/>
          </a:bodyPr>
          <a:p>
            <a:pPr>
              <a:lnSpc>
                <a:spcPct val="130000"/>
              </a:lnSpc>
            </a:pPr>
            <a:r>
              <a:rPr lang="en-US" altLang="zh-CN" sz="2400" b="1">
                <a:latin typeface="汉仪楷体简" panose="02010609000101010101" charset="-122"/>
                <a:ea typeface="汉仪楷体简" panose="02010609000101010101" charset="-122"/>
                <a:cs typeface="汉仪楷体简" panose="02010609000101010101" charset="-122"/>
              </a:rPr>
              <a:t>   </a:t>
            </a:r>
            <a:r>
              <a:rPr lang="zh-CN" altLang="en-US" sz="2400" b="1">
                <a:latin typeface="汉仪楷体简" panose="02010609000101010101" charset="-122"/>
                <a:ea typeface="汉仪楷体简" panose="02010609000101010101" charset="-122"/>
                <a:cs typeface="汉仪楷体简" panose="02010609000101010101" charset="-122"/>
              </a:rPr>
              <a:t>然而，正如《月亮与六便士》所言：“任何硬币都有正反面。”在食品行业迅速发展的今天，其背后透露出的一些弊端也引发了人们的恐慌。不知从何时起，三鹿奶粉开始代替了三聚氰胺，红心鸭蛋成为了苏丹红浆液的代名词，虾不只是虾，而是注胶虾??渐渐地，人们谈“食”色变，浮云蔽目，食物难辨好恶，这正折射出今日中国个别商家眼里唯利是图，罔顾他人安全，实在是“利欲催人万火牛”，悲哉!</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30000"/>
              </a:lnSpc>
            </a:pPr>
            <a:r>
              <a:rPr lang="zh-CN" altLang="en-US" sz="2400" b="1">
                <a:latin typeface="汉仪楷体简" panose="02010609000101010101" charset="-122"/>
                <a:ea typeface="汉仪楷体简" panose="02010609000101010101" charset="-122"/>
                <a:cs typeface="汉仪楷体简" panose="02010609000101010101" charset="-122"/>
              </a:rPr>
              <a:t>   所幸中华民族没有放弃抵抗。食品监管力度的加大、有关法律的出台、执法程序的严格??均在扼杀着不良商家的坏念头。最终，蔽目浮云将被吹薄，也不再会因为“不见长安”而发愁了。</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30000"/>
              </a:lnSpc>
            </a:pPr>
            <a:r>
              <a:rPr lang="zh-CN" altLang="en-US" sz="2400" b="1">
                <a:latin typeface="汉仪楷体简" panose="02010609000101010101" charset="-122"/>
                <a:ea typeface="汉仪楷体简" panose="02010609000101010101" charset="-122"/>
                <a:cs typeface="汉仪楷体简" panose="02010609000101010101" charset="-122"/>
              </a:rPr>
              <a:t>   装盛中华美食的瓷碗，素胚勾勒出细致纹路，碗身描绘艳丽的花，这是中华民族千年手艺传承，历史沉淀;夹食中华美食所用木筷，竹香仍溢，挺直坚韧，恰如中华民族性格刚直正义，不阿不谀。</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30000"/>
              </a:lnSpc>
            </a:pPr>
            <a:r>
              <a:rPr lang="zh-CN" altLang="en-US" sz="2400" b="1">
                <a:latin typeface="汉仪楷体简" panose="02010609000101010101" charset="-122"/>
                <a:ea typeface="汉仪楷体简" panose="02010609000101010101" charset="-122"/>
                <a:cs typeface="汉仪楷体简" panose="02010609000101010101" charset="-122"/>
              </a:rPr>
              <a:t>   中华美食折射的，除了文化还有人性;烹饪方式的改进始发于人们的创新思维，源起于人民精益求精的追求;“纵有安全小隐患，重典治理安人心”更是体现了中华民族的责任心之强大。捧起一碗，执起一筷，于色香味俱全的中华美食中，歆享中国特色中国味吧!</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860" y="151765"/>
            <a:ext cx="12237720" cy="6554470"/>
          </a:xfrm>
          <a:prstGeom prst="rect">
            <a:avLst/>
          </a:prstGeom>
          <a:noFill/>
        </p:spPr>
        <p:txBody>
          <a:bodyPr wrap="square" rtlCol="0">
            <a:spAutoFit/>
          </a:bodyPr>
          <a:p>
            <a:pPr>
              <a:lnSpc>
                <a:spcPct val="100000"/>
              </a:lnSpc>
            </a:pPr>
            <a:r>
              <a:rPr lang="zh-CN" altLang="en-US" sz="2800" b="1" u="none">
                <a:solidFill>
                  <a:srgbClr val="FF0000"/>
                </a:solidFill>
                <a:latin typeface="微软雅黑" panose="020B0503020204020204" charset="-122"/>
                <a:ea typeface="微软雅黑" panose="020B0503020204020204" charset="-122"/>
              </a:rPr>
              <a:t>分析</a:t>
            </a:r>
            <a:r>
              <a:rPr lang="en-US" altLang="zh-CN" sz="2800" b="1" u="none">
                <a:solidFill>
                  <a:srgbClr val="FF0000"/>
                </a:solidFill>
                <a:latin typeface="微软雅黑" panose="020B0503020204020204" charset="-122"/>
                <a:ea typeface="微软雅黑" panose="020B0503020204020204" charset="-122"/>
              </a:rPr>
              <a:t>1   </a:t>
            </a:r>
            <a:r>
              <a:rPr lang="zh-CN" altLang="en-US" sz="2800" b="1" u="none">
                <a:solidFill>
                  <a:srgbClr val="FF0000"/>
                </a:solidFill>
                <a:latin typeface="汉仪楷体简" panose="02010609000101010101" charset="-122"/>
                <a:ea typeface="汉仪楷体简" panose="02010609000101010101" charset="-122"/>
              </a:rPr>
              <a:t>整篇文章的结构</a:t>
            </a:r>
            <a:r>
              <a:rPr lang="zh-CN" altLang="en-US" sz="2800" b="1" u="none">
                <a:solidFill>
                  <a:srgbClr val="000000"/>
                </a:solidFill>
                <a:latin typeface="汉仪楷体简" panose="02010609000101010101" charset="-122"/>
                <a:ea typeface="汉仪楷体简" panose="02010609000101010101" charset="-122"/>
              </a:rPr>
              <a:t>：</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FF0000"/>
                </a:solidFill>
                <a:latin typeface="汉仪楷体简" panose="02010609000101010101" charset="-122"/>
                <a:ea typeface="汉仪楷体简" panose="02010609000101010101" charset="-122"/>
              </a:rPr>
              <a:t>标题：</a:t>
            </a:r>
            <a:r>
              <a:rPr lang="zh-CN" altLang="en-US" sz="2800" b="1" u="none">
                <a:solidFill>
                  <a:srgbClr val="000000"/>
                </a:solidFill>
                <a:latin typeface="汉仪楷体简" panose="02010609000101010101" charset="-122"/>
                <a:ea typeface="汉仪楷体简" panose="02010609000101010101" charset="-122"/>
              </a:rPr>
              <a:t>一碗一筷诠中华</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FF0000"/>
                </a:solidFill>
                <a:latin typeface="汉仪楷体简" panose="02010609000101010101" charset="-122"/>
                <a:ea typeface="汉仪楷体简" panose="02010609000101010101" charset="-122"/>
              </a:rPr>
              <a:t>开头段（引论）</a:t>
            </a:r>
            <a:r>
              <a:rPr lang="zh-CN" altLang="en-US" sz="2800" b="1" u="none">
                <a:solidFill>
                  <a:srgbClr val="000000"/>
                </a:solidFill>
                <a:latin typeface="汉仪楷体简" panose="02010609000101010101" charset="-122"/>
                <a:ea typeface="汉仪楷体简" panose="02010609000101010101" charset="-122"/>
              </a:rPr>
              <a:t>：</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①不妨夹起一双木筷，从胃开始，读懂中华。</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FF0000"/>
                </a:solidFill>
                <a:latin typeface="汉仪楷体简" panose="02010609000101010101" charset="-122"/>
                <a:ea typeface="汉仪楷体简" panose="02010609000101010101" charset="-122"/>
              </a:rPr>
              <a:t>主体分析论证段（本论）：</a:t>
            </a:r>
            <a:endParaRPr lang="zh-CN" altLang="en-US" sz="2800" b="1" u="none">
              <a:solidFill>
                <a:srgbClr val="FF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②古来便有七俗：“柴米油盐酱醋茶。”</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③食物承载的还有人们的性情。</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④食物上多依附的不乏中华传统。</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⑤然而，……在食品行业迅速发展的今天，其背后透露出的一些弊端也引发了人们的恐慌。</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⑥所幸中华民族没有放弃抵抗。</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⑦装盛中华美食的瓷碗，……；夹食中华美食所用木筷，……</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FF0000"/>
                </a:solidFill>
                <a:latin typeface="汉仪楷体简" panose="02010609000101010101" charset="-122"/>
                <a:ea typeface="汉仪楷体简" panose="02010609000101010101" charset="-122"/>
              </a:rPr>
              <a:t>结尾段（结论）：</a:t>
            </a:r>
            <a:endParaRPr lang="zh-CN" altLang="en-US" sz="2800" b="1" u="none">
              <a:solidFill>
                <a:srgbClr val="FF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⑧捧起一碗，执起一筷，于色香味俱全的中华美食中，歆享中国特色中国味吧！</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860" y="20320"/>
            <a:ext cx="12237720" cy="6554470"/>
          </a:xfrm>
          <a:prstGeom prst="rect">
            <a:avLst/>
          </a:prstGeom>
          <a:noFill/>
        </p:spPr>
        <p:txBody>
          <a:bodyPr wrap="square" rtlCol="0">
            <a:spAutoFit/>
          </a:bodyPr>
          <a:p>
            <a:r>
              <a:rPr lang="zh-CN" altLang="en-US" sz="2800" b="1" u="none">
                <a:solidFill>
                  <a:srgbClr val="FF0000"/>
                </a:solidFill>
                <a:latin typeface="微软雅黑" panose="020B0503020204020204" charset="-122"/>
                <a:ea typeface="微软雅黑" panose="020B0503020204020204" charset="-122"/>
                <a:cs typeface="微软雅黑" panose="020B0503020204020204" charset="-122"/>
              </a:rPr>
              <a:t>分析</a:t>
            </a:r>
            <a:r>
              <a:rPr lang="en-US" altLang="zh-CN" sz="2800" b="1" u="none">
                <a:solidFill>
                  <a:srgbClr val="FF0000"/>
                </a:solidFill>
                <a:latin typeface="微软雅黑" panose="020B0503020204020204" charset="-122"/>
                <a:ea typeface="微软雅黑" panose="020B0503020204020204" charset="-122"/>
                <a:cs typeface="微软雅黑" panose="020B0503020204020204" charset="-122"/>
              </a:rPr>
              <a:t>2 </a:t>
            </a:r>
            <a:r>
              <a:rPr lang="en-US" altLang="zh-CN" sz="2800" b="1" u="none">
                <a:solidFill>
                  <a:srgbClr val="FF0000"/>
                </a:solidFill>
                <a:latin typeface="汉仪楷体简" panose="02010609000101010101" charset="-122"/>
                <a:ea typeface="汉仪楷体简" panose="02010609000101010101" charset="-122"/>
              </a:rPr>
              <a:t> </a:t>
            </a:r>
            <a:r>
              <a:rPr lang="zh-CN" altLang="en-US" sz="2800" b="1" u="none">
                <a:solidFill>
                  <a:srgbClr val="FF0000"/>
                </a:solidFill>
                <a:latin typeface="汉仪楷体简" panose="02010609000101010101" charset="-122"/>
                <a:ea typeface="汉仪楷体简" panose="02010609000101010101" charset="-122"/>
              </a:rPr>
              <a:t>主体分析论证段（本论）：</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②古来便有七俗：“柴米油盐酱醋茶。”</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③食物承载的还有人们的性情。</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④食物上多依附的不乏中华传统。</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⑤然而，……在食品行业迅速发展的今天，其背后透露出的一些弊端也引发了人们的恐慌。</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⑥所幸中华民族没有放弃抵抗。</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⑦装盛中华美食的瓷碗，……；夹食中华美食所用木筷，……（2017高考标杆作文）</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主体分析论证部分，作者选择了“中华美食”和“食品安全”这两个关键词从两个方面展开论证分析，形成正反两个方面。</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段落的安排是：阐述“中华美食”用了三个自然段，关键词分别是“古有七俗”“承载性情”“依附中华传统”，这里应用的是并列式论证，呈现在人们眼前的是中华美食真是美!</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思路严谨，于是，就有了较强的逻辑性。</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860" y="-41275"/>
            <a:ext cx="12237720" cy="6724015"/>
          </a:xfrm>
          <a:prstGeom prst="rect">
            <a:avLst/>
          </a:prstGeom>
          <a:noFill/>
        </p:spPr>
        <p:txBody>
          <a:bodyPr wrap="square" rtlCol="0">
            <a:spAutoFit/>
          </a:bodyPr>
          <a:p>
            <a:r>
              <a:rPr lang="zh-CN" altLang="en-US" sz="2800" b="1" u="none">
                <a:solidFill>
                  <a:srgbClr val="FF0000"/>
                </a:solidFill>
                <a:latin typeface="微软雅黑" panose="020B0503020204020204" charset="-122"/>
                <a:ea typeface="微软雅黑" panose="020B0503020204020204" charset="-122"/>
              </a:rPr>
              <a:t>点评：</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000000"/>
                </a:solidFill>
                <a:latin typeface="汉仪楷体简" panose="02010609000101010101" charset="-122"/>
                <a:ea typeface="汉仪楷体简" panose="02010609000101010101" charset="-122"/>
              </a:rPr>
              <a:t>    首段紧承标题，对标题做了解释，尾段则很巧妙地照应标题，呼应首段，中间主体论述部分安排了六个自然段作分析论证。从整篇文章的角度看，这就是体现了逻辑性。</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000000"/>
                </a:solidFill>
                <a:latin typeface="汉仪楷体简" panose="02010609000101010101" charset="-122"/>
                <a:ea typeface="汉仪楷体简" panose="02010609000101010101" charset="-122"/>
              </a:rPr>
              <a:t>   主体分析论证部分，作者选择了“中华美食”和“食品安全”这两个关键词从两个方面展开论证分析，形成正反。</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000000"/>
                </a:solidFill>
                <a:latin typeface="汉仪楷体简" panose="02010609000101010101" charset="-122"/>
                <a:ea typeface="汉仪楷体简" panose="02010609000101010101" charset="-122"/>
              </a:rPr>
              <a:t>   段落的安排是：阐述“中华美食”用了三个自然段，关键词分别是“古有七俗”“承载性情”“依附中华传统”，这里应用的是并列式论证，呈现在人们眼前的是中华美食真是美!而阐述“食品安全”则用了两个自然段，关键词分别是“弊端引发恐慌”“没有放弃抵抗”“瓷碗和木筷”，告诉人们食品安全疏忽不得，否则美食就不是美食了。</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000000"/>
                </a:solidFill>
                <a:latin typeface="汉仪楷体简" panose="02010609000101010101" charset="-122"/>
                <a:ea typeface="汉仪楷体简" panose="02010609000101010101" charset="-122"/>
              </a:rPr>
              <a:t>   主体分析论证和全文一样，同样将论点分析得很全面、很圆润，因此，思路就显得严谨，于是，就有了较强的逻辑性。</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340360"/>
            <a:ext cx="12176125" cy="3107690"/>
          </a:xfrm>
          <a:prstGeom prst="rect">
            <a:avLst/>
          </a:prstGeom>
          <a:noFill/>
        </p:spPr>
        <p:txBody>
          <a:bodyPr wrap="square" rtlCol="0">
            <a:spAutoFit/>
          </a:bodyPr>
          <a:p>
            <a:r>
              <a:rPr lang="en-US" altLang="zh-CN" sz="2800" b="1" u="none">
                <a:solidFill>
                  <a:srgbClr val="000000"/>
                </a:solidFill>
                <a:latin typeface="汉仪楷体简" panose="02010609000101010101" charset="-122"/>
                <a:ea typeface="汉仪楷体简" panose="02010609000101010101" charset="-122"/>
              </a:rPr>
              <a:t>    </a:t>
            </a:r>
            <a:r>
              <a:rPr lang="zh-CN" altLang="en-US" sz="2800" b="1" u="none">
                <a:solidFill>
                  <a:srgbClr val="000000"/>
                </a:solidFill>
                <a:latin typeface="汉仪楷体简" panose="02010609000101010101" charset="-122"/>
                <a:ea typeface="汉仪楷体简" panose="02010609000101010101" charset="-122"/>
              </a:rPr>
              <a:t>近几年的作文题目，被定义为任务驱动型。这样的作文题目，越来越趋向于着重考查考生的阅读能力、写作能力，特别是思维能力中的逻辑和辩证分析能力。</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作文题目就材料的范围、写作任务而言是就事论事；就材料含意、行文中说理论证而言是就事论理。</a:t>
            </a:r>
            <a:r>
              <a:rPr lang="zh-CN" altLang="en-US" sz="2800" b="1" u="none">
                <a:solidFill>
                  <a:srgbClr val="FF0000"/>
                </a:solidFill>
                <a:latin typeface="汉仪楷体简" panose="02010609000101010101" charset="-122"/>
                <a:ea typeface="汉仪楷体简" panose="02010609000101010101" charset="-122"/>
              </a:rPr>
              <a:t>“论事”“论理”其实就是思辨。</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就高考议论文写作而言，“思辨”包括两个方面：</a:t>
            </a:r>
            <a:r>
              <a:rPr lang="zh-CN" altLang="en-US" sz="2800" b="1" u="none">
                <a:solidFill>
                  <a:srgbClr val="FF0000"/>
                </a:solidFill>
                <a:latin typeface="汉仪楷体简" panose="02010609000101010101" charset="-122"/>
                <a:ea typeface="汉仪楷体简" panose="02010609000101010101" charset="-122"/>
              </a:rPr>
              <a:t>一是行文结构，讲的是逻辑思维；二是分析论证，讲的是辩证思维。</a:t>
            </a:r>
            <a:endParaRPr lang="zh-CN" altLang="en-US" sz="2800" b="1" u="none">
              <a:solidFill>
                <a:srgbClr val="FF0000"/>
              </a:solidFill>
              <a:latin typeface="汉仪楷体简" panose="02010609000101010101" charset="-122"/>
              <a:ea typeface="汉仪楷体简" panose="02010609000101010101" charset="-122"/>
            </a:endParaRPr>
          </a:p>
        </p:txBody>
      </p:sp>
      <p:sp>
        <p:nvSpPr>
          <p:cNvPr id="3" name="文本框 2"/>
          <p:cNvSpPr txBox="1"/>
          <p:nvPr/>
        </p:nvSpPr>
        <p:spPr>
          <a:xfrm>
            <a:off x="-22225" y="3663315"/>
            <a:ext cx="12237085" cy="2889885"/>
          </a:xfrm>
          <a:prstGeom prst="rect">
            <a:avLst/>
          </a:prstGeom>
          <a:noFill/>
          <a:ln>
            <a:solidFill>
              <a:srgbClr val="C00000"/>
            </a:solidFill>
          </a:ln>
        </p:spPr>
        <p:txBody>
          <a:bodyPr wrap="square" rtlCol="0">
            <a:spAutoFit/>
          </a:bodyPr>
          <a:p>
            <a:pPr>
              <a:lnSpc>
                <a:spcPct val="130000"/>
              </a:lnSpc>
            </a:pPr>
            <a:r>
              <a:rPr lang="zh-CN" altLang="en-US" sz="2800" b="1" u="none">
                <a:solidFill>
                  <a:srgbClr val="FF0000"/>
                </a:solidFill>
                <a:latin typeface="汉仪楷体简" panose="02010609000101010101" charset="-122"/>
                <a:ea typeface="汉仪楷体简" panose="02010609000101010101" charset="-122"/>
              </a:rPr>
              <a:t>行文结构要讲一点逻辑</a:t>
            </a:r>
            <a:r>
              <a:rPr lang="en-US" altLang="zh-CN" sz="2800" b="1" u="none">
                <a:solidFill>
                  <a:srgbClr val="FF0000"/>
                </a:solidFill>
                <a:latin typeface="汉仪楷体简" panose="02010609000101010101" charset="-122"/>
                <a:ea typeface="汉仪楷体简" panose="02010609000101010101" charset="-122"/>
              </a:rPr>
              <a:t>:</a:t>
            </a:r>
            <a:r>
              <a:rPr lang="zh-CN" altLang="en-US" sz="2800" b="1" u="none">
                <a:solidFill>
                  <a:srgbClr val="000000"/>
                </a:solidFill>
                <a:latin typeface="汉仪楷体简" panose="02010609000101010101" charset="-122"/>
                <a:ea typeface="汉仪楷体简" panose="02010609000101010101" charset="-122"/>
              </a:rPr>
              <a:t>讲逻辑，其实就是行文要有条理，结构要严谨。</a:t>
            </a:r>
            <a:endParaRPr lang="zh-CN" altLang="en-US" sz="2800" b="1" u="none">
              <a:solidFill>
                <a:srgbClr val="000000"/>
              </a:solidFill>
              <a:latin typeface="汉仪楷体简" panose="02010609000101010101" charset="-122"/>
              <a:ea typeface="汉仪楷体简" panose="02010609000101010101" charset="-122"/>
            </a:endParaRPr>
          </a:p>
          <a:p>
            <a:pPr>
              <a:lnSpc>
                <a:spcPct val="130000"/>
              </a:lnSpc>
            </a:pPr>
            <a:r>
              <a:rPr lang="zh-CN" altLang="en-US" sz="2800" b="1" u="none">
                <a:solidFill>
                  <a:srgbClr val="000000"/>
                </a:solidFill>
                <a:latin typeface="汉仪楷体简" panose="02010609000101010101" charset="-122"/>
                <a:ea typeface="汉仪楷体简" panose="02010609000101010101" charset="-122"/>
              </a:rPr>
              <a:t>    议论文的结构一般包括引论、本论、结论，也就是我们通常所说的提出问题、分析问题、解决问题。</a:t>
            </a:r>
            <a:endParaRPr lang="zh-CN" altLang="en-US" sz="2800" b="1" u="none">
              <a:solidFill>
                <a:srgbClr val="000000"/>
              </a:solidFill>
              <a:latin typeface="汉仪楷体简" panose="02010609000101010101" charset="-122"/>
              <a:ea typeface="汉仪楷体简" panose="02010609000101010101" charset="-122"/>
            </a:endParaRPr>
          </a:p>
          <a:p>
            <a:pPr>
              <a:lnSpc>
                <a:spcPct val="130000"/>
              </a:lnSpc>
            </a:pPr>
            <a:r>
              <a:rPr lang="zh-CN" altLang="en-US" sz="2800" b="1" u="none">
                <a:solidFill>
                  <a:srgbClr val="000000"/>
                </a:solidFill>
                <a:latin typeface="汉仪楷体简" panose="02010609000101010101" charset="-122"/>
                <a:ea typeface="汉仪楷体简" panose="02010609000101010101" charset="-122"/>
              </a:rPr>
              <a:t>    通俗地说，一篇完整的高考作文结构，包括标题、开头（引论）、主体分析论证（本论）、结尾（结论）四个部分。</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540" y="2190750"/>
            <a:ext cx="12140565" cy="4671695"/>
          </a:xfrm>
          <a:prstGeom prst="rect">
            <a:avLst/>
          </a:prstGeom>
        </p:spPr>
      </p:pic>
      <p:sp>
        <p:nvSpPr>
          <p:cNvPr id="3" name="文本框 2"/>
          <p:cNvSpPr txBox="1"/>
          <p:nvPr/>
        </p:nvSpPr>
        <p:spPr>
          <a:xfrm>
            <a:off x="22860" y="67310"/>
            <a:ext cx="12237720" cy="1770380"/>
          </a:xfrm>
          <a:prstGeom prst="rect">
            <a:avLst/>
          </a:prstGeom>
          <a:noFill/>
          <a:ln>
            <a:solidFill>
              <a:srgbClr val="C00000"/>
            </a:solidFill>
          </a:ln>
        </p:spPr>
        <p:txBody>
          <a:bodyPr wrap="square" rtlCol="0">
            <a:spAutoFit/>
          </a:bodyPr>
          <a:p>
            <a:pPr>
              <a:lnSpc>
                <a:spcPct val="130000"/>
              </a:lnSpc>
            </a:pPr>
            <a:r>
              <a:rPr lang="zh-CN" altLang="en-US" sz="2800" b="1">
                <a:solidFill>
                  <a:srgbClr val="FF0000"/>
                </a:solidFill>
                <a:latin typeface="汉仪楷体简" panose="02010609000101010101" charset="-122"/>
                <a:ea typeface="汉仪楷体简" panose="02010609000101010101" charset="-122"/>
                <a:sym typeface="+mn-ea"/>
              </a:rPr>
              <a:t>2、层递式</a:t>
            </a:r>
            <a:endParaRPr lang="zh-CN" altLang="en-US" sz="2800" b="1" u="none">
              <a:solidFill>
                <a:srgbClr val="FF0000"/>
              </a:solidFill>
              <a:latin typeface="汉仪楷体简" panose="02010609000101010101" charset="-122"/>
              <a:ea typeface="汉仪楷体简" panose="02010609000101010101" charset="-122"/>
            </a:endParaRPr>
          </a:p>
          <a:p>
            <a:pPr>
              <a:lnSpc>
                <a:spcPct val="130000"/>
              </a:lnSpc>
            </a:pPr>
            <a:r>
              <a:rPr lang="zh-CN" altLang="en-US" sz="2800" b="1">
                <a:solidFill>
                  <a:srgbClr val="FF0000"/>
                </a:solidFill>
                <a:latin typeface="汉仪楷体简" panose="02010609000101010101" charset="-122"/>
                <a:ea typeface="汉仪楷体简" panose="02010609000101010101" charset="-122"/>
                <a:sym typeface="+mn-ea"/>
              </a:rPr>
              <a:t>    特点是由现象到本质，环环相扣，层层深入，给人很强的逻辑感。如例文</a:t>
            </a:r>
            <a:r>
              <a:rPr lang="en-US" altLang="zh-CN" sz="2800" b="1">
                <a:solidFill>
                  <a:srgbClr val="FF0000"/>
                </a:solidFill>
                <a:latin typeface="汉仪楷体简" panose="02010609000101010101" charset="-122"/>
                <a:ea typeface="汉仪楷体简" panose="02010609000101010101" charset="-122"/>
                <a:sym typeface="+mn-ea"/>
              </a:rPr>
              <a:t>3</a:t>
            </a:r>
            <a:r>
              <a:rPr lang="zh-CN" altLang="en-US" sz="2800" b="1">
                <a:solidFill>
                  <a:srgbClr val="FF0000"/>
                </a:solidFill>
                <a:latin typeface="汉仪楷体简" panose="02010609000101010101" charset="-122"/>
                <a:ea typeface="汉仪楷体简" panose="02010609000101010101" charset="-122"/>
                <a:sym typeface="+mn-ea"/>
              </a:rPr>
              <a:t>主体论述部分的分析论证（本论）：</a:t>
            </a:r>
            <a:endParaRPr lang="zh-CN" altLang="en-US" sz="2800" b="1">
              <a:solidFill>
                <a:srgbClr val="FF0000"/>
              </a:solidFill>
              <a:latin typeface="汉仪楷体简" panose="02010609000101010101" charset="-122"/>
              <a:ea typeface="汉仪楷体简" panose="02010609000101010101" charset="-122"/>
              <a:sym typeface="+mn-ea"/>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 y="19685"/>
            <a:ext cx="12237720" cy="6737350"/>
          </a:xfrm>
          <a:prstGeom prst="rect">
            <a:avLst/>
          </a:prstGeom>
          <a:noFill/>
        </p:spPr>
        <p:txBody>
          <a:bodyPr wrap="square" rtlCol="0">
            <a:spAutoFit/>
          </a:bodyPr>
          <a:p>
            <a:pPr algn="l">
              <a:lnSpc>
                <a:spcPct val="12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例文</a:t>
            </a: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3</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                  </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逐劳动之光，扬时代之帆</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亲爱的同学们：（落实对象及文体要求）</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   你们好！热爱劳动自古便为中华儿女的优秀传统，在这片辽阔的神州大地上，人们一直是在用劳动创造财富与幸福，这是无可争议的。然而在我们的校园里，随着时代车轮滚滚向前，种种不理解、不愿意、不尊重劳动的的声音如沙尘般扬起，遮蔽了青年人追逐梦想的视线。今天，就让我领大家一起去探讨吧——探劳动之真理，逐劳动之光，扬时代之帆！（点明话题，引出讨论，明确中心）</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20000"/>
              </a:lnSpc>
            </a:pPr>
            <a:r>
              <a:rPr lang="zh-CN" altLang="en-US" sz="2400" b="1">
                <a:latin typeface="汉仪楷体简" panose="02010609000101010101" charset="-122"/>
                <a:ea typeface="汉仪楷体简" panose="02010609000101010101" charset="-122"/>
                <a:cs typeface="汉仪楷体简" panose="02010609000101010101" charset="-122"/>
              </a:rPr>
              <a:t>    劳动恰如时代洪流中的一叶小舟，载着青年人逆波而上，到达理想彼岸。（观点1，劳动的意义，强调青年对象）“昼出耘田夜绩麻，村庄儿女各当家”，这是范成大笔下的劳动图景；“夙兴夜寐，洒扫庭内”，这是绵延至今的热爱劳动的传统。我们流传至今的诗词歌赋，总有劳动的旋律回响其中。（劳动的历史意义）改革开放的巨幅画卷中更是少不了劳动者的身影，是辛勤地劳动让他们闪耀出时代光芒，照亮个人理想与国家梦想的远方。（观点句，引出劳动的现实意义，“更是”体现递进，有层次感）贵州遵义的黄大发身体力行，用艰辛劳动开凿出天渠，为百姓创造福祉；工程师林鸣十年筑海，用创新劳动联通港珠澳，奏响梦想华章。</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 y="19685"/>
            <a:ext cx="12237720" cy="6585585"/>
          </a:xfrm>
          <a:prstGeom prst="rect">
            <a:avLst/>
          </a:prstGeom>
          <a:noFill/>
        </p:spPr>
        <p:txBody>
          <a:bodyPr wrap="square" rtlCol="0">
            <a:spAutoFit/>
          </a:bodyPr>
          <a:p>
            <a:pPr>
              <a:lnSpc>
                <a:spcPct val="110000"/>
              </a:lnSpc>
            </a:pPr>
            <a:r>
              <a:rPr lang="en-US" altLang="zh-CN" sz="2400" b="1">
                <a:latin typeface="汉仪楷体简" panose="02010609000101010101" charset="-122"/>
                <a:ea typeface="汉仪楷体简" panose="02010609000101010101" charset="-122"/>
                <a:cs typeface="汉仪楷体简" panose="02010609000101010101" charset="-122"/>
              </a:rPr>
              <a:t>    </a:t>
            </a:r>
            <a:r>
              <a:rPr lang="zh-CN" altLang="en-US" sz="2400" b="1">
                <a:latin typeface="汉仪楷体简" panose="02010609000101010101" charset="-122"/>
                <a:ea typeface="汉仪楷体简" panose="02010609000101010101" charset="-122"/>
                <a:cs typeface="汉仪楷体简" panose="02010609000101010101" charset="-122"/>
              </a:rPr>
              <a:t>人们纷纷为这些深悟劳动、热爱劳动的身影点赞，又将目光投向下一代青年人。“民生在勤，勤则不匮”，且看钢铁工匠在火花激荡中燃烧梦想，挑山工在陡峭天梯上攀登高峰，无数个体的辛勤劳动，汇成江河，才有国势滔滔。吾辈青年，怎甘落后？只管秉承劳动之光，奋力前行，书写我辈风流！（总结句，总结劳动的意义，突出劳动与国家发展的关系）</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    时代赋予劳动以新意，鼓舞青年人用劳动开创未来、成就强国之梦。（观点2，劳动的意义，强调青年对象。“新”与段2形成递进，论述劳动在新时代复兴的意义）或许有同学认为，学生劳动是浪费学习时间、浪费体力，分明多此一举，大可假借他人抑或人工智能之手取而代之。（驳材料观点）错！纵使学习繁忙、科技发展、劳累不堪，我们也应热爱劳动，在不断地实践体验中端正劳动态度，培养劳动意识，培养劳动习惯，在时代中重焕青春光彩。</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    是啊，同学们，沉迷于学习之时，不妨抬头看看窗外，想一想，是谁创造了良好的学习环境；科技高速发展的背后，是谁昼夜不分艰苦劳动发明成果；坐在办公楼内踌躇满志，是谁帮你把蓝图变成了实景？墨子号冲天，嫦娥四号探月，“天眼”织网，哪一样缺少劳动之光？除了智慧，还付出多少汗水，花费多少气力？时代潮流并没有遮掩劳动的光芒，反而将其无限放大，照亮青年前进之路。时代在变，劳动永不变。（总结句，重申意义）</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 y="19685"/>
            <a:ext cx="12237720" cy="6368415"/>
          </a:xfrm>
          <a:prstGeom prst="rect">
            <a:avLst/>
          </a:prstGeom>
          <a:noFill/>
        </p:spPr>
        <p:txBody>
          <a:bodyPr wrap="square" rtlCol="0">
            <a:spAutoFit/>
          </a:bodyPr>
          <a:p>
            <a:pPr>
              <a:lnSpc>
                <a:spcPct val="170000"/>
              </a:lnSpc>
            </a:pPr>
            <a:r>
              <a:rPr lang="en-US" altLang="zh-CN" sz="2400" b="1">
                <a:latin typeface="汉仪楷体简" panose="02010609000101010101" charset="-122"/>
                <a:ea typeface="汉仪楷体简" panose="02010609000101010101" charset="-122"/>
                <a:cs typeface="汉仪楷体简" panose="02010609000101010101" charset="-122"/>
              </a:rPr>
              <a:t>   </a:t>
            </a:r>
            <a:r>
              <a:rPr lang="zh-CN" altLang="en-US" sz="2400" b="1">
                <a:latin typeface="汉仪楷体简" panose="02010609000101010101" charset="-122"/>
                <a:ea typeface="汉仪楷体简" panose="02010609000101010101" charset="-122"/>
                <a:cs typeface="汉仪楷体简" panose="02010609000101010101" charset="-122"/>
              </a:rPr>
              <a:t>逐劳动之光，扬时代之帆；热爱劳动，从我做起。（点明主题，提出做法）“空谈误国，实干兴邦。”即使各种不理解、不愿意、不尊重劳动的时代杂音甚嚣尘上，我们青年人也要坚信：当今时代，奋斗是最生动的许国，劳动是最深刻的奋斗！我仿佛看到了不远的未来，不少同龄人将劳动作为人生指南，在时代舞台中绽放青春。青年科学家投身劳动实践，这才有了扫脸支付技术的普及；新一代大国工匠勤力劳动耕耘，一座座跨海大桥腾空架起……同学们，让我们从自身做起，逐劳动之光，扬时代之帆，热爱劳动吧！（再次点明主题）</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70000"/>
              </a:lnSpc>
            </a:pPr>
            <a:r>
              <a:rPr lang="zh-CN" altLang="en-US" sz="2400" b="1">
                <a:latin typeface="汉仪楷体简" panose="02010609000101010101" charset="-122"/>
                <a:ea typeface="汉仪楷体简" panose="02010609000101010101" charset="-122"/>
                <a:cs typeface="汉仪楷体简" panose="02010609000101010101" charset="-122"/>
              </a:rPr>
              <a:t>    以劳动之光，闪耀青春花路；以时代之热情，重燃劳动盛焰。亲爱的同学们，快来加入劳动者的队伍吧！（呼吁倡议）</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70000"/>
              </a:lnSpc>
            </a:pPr>
            <a:r>
              <a:rPr lang="zh-CN" altLang="en-US" sz="2400" b="1">
                <a:latin typeface="汉仪楷体简" panose="02010609000101010101" charset="-122"/>
                <a:ea typeface="汉仪楷体简" panose="02010609000101010101" charset="-122"/>
                <a:cs typeface="汉仪楷体简" panose="02010609000101010101" charset="-122"/>
              </a:rPr>
              <a:t>    我的发言完毕，谢谢大家！（落实文体要求）</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860" y="367030"/>
            <a:ext cx="12237720" cy="6123940"/>
          </a:xfrm>
          <a:prstGeom prst="rect">
            <a:avLst/>
          </a:prstGeom>
          <a:noFill/>
        </p:spPr>
        <p:txBody>
          <a:bodyPr wrap="square" rtlCol="0">
            <a:spAutoFit/>
          </a:bodyPr>
          <a:p>
            <a:r>
              <a:rPr lang="zh-CN" altLang="en-US" sz="2800" b="1" u="none">
                <a:solidFill>
                  <a:srgbClr val="FF0000"/>
                </a:solidFill>
                <a:latin typeface="微软雅黑" panose="020B0503020204020204" charset="-122"/>
                <a:ea typeface="微软雅黑" panose="020B0503020204020204" charset="-122"/>
                <a:cs typeface="微软雅黑" panose="020B0503020204020204" charset="-122"/>
              </a:rPr>
              <a:t>分析</a:t>
            </a:r>
            <a:r>
              <a:rPr lang="en-US" altLang="zh-CN" sz="2800" b="1" u="none">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800" b="1" u="none">
                <a:solidFill>
                  <a:srgbClr val="FF0000"/>
                </a:solidFill>
                <a:latin typeface="汉仪楷体简" panose="02010609000101010101" charset="-122"/>
                <a:ea typeface="汉仪楷体简" panose="02010609000101010101" charset="-122"/>
              </a:rPr>
              <a:t>  </a:t>
            </a:r>
            <a:r>
              <a:rPr lang="zh-CN" altLang="en-US" sz="2800" b="1" u="none">
                <a:solidFill>
                  <a:srgbClr val="FF0000"/>
                </a:solidFill>
                <a:latin typeface="汉仪楷体简" panose="02010609000101010101" charset="-122"/>
                <a:ea typeface="汉仪楷体简" panose="02010609000101010101" charset="-122"/>
              </a:rPr>
              <a:t>整篇文章的结构：</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FF0000"/>
                </a:solidFill>
                <a:latin typeface="汉仪楷体简" panose="02010609000101010101" charset="-122"/>
                <a:ea typeface="汉仪楷体简" panose="02010609000101010101" charset="-122"/>
              </a:rPr>
              <a:t>标题：</a:t>
            </a:r>
            <a:r>
              <a:rPr lang="zh-CN" altLang="en-US" sz="2800" b="1" u="none">
                <a:solidFill>
                  <a:srgbClr val="000000"/>
                </a:solidFill>
                <a:latin typeface="汉仪楷体简" panose="02010609000101010101" charset="-122"/>
                <a:ea typeface="汉仪楷体简" panose="02010609000101010101" charset="-122"/>
              </a:rPr>
              <a:t>逐劳动之光 扬时代之帆</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FF0000"/>
                </a:solidFill>
                <a:latin typeface="汉仪楷体简" panose="02010609000101010101" charset="-122"/>
                <a:ea typeface="汉仪楷体简" panose="02010609000101010101" charset="-122"/>
              </a:rPr>
              <a:t>开头段（引论）：</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①（开头称呼语略）。今天，就让我领大家一起去探讨吧——探劳动之真理，逐劳动之光，扬时代之帆！</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FF0000"/>
                </a:solidFill>
                <a:latin typeface="汉仪楷体简" panose="02010609000101010101" charset="-122"/>
                <a:ea typeface="汉仪楷体简" panose="02010609000101010101" charset="-122"/>
              </a:rPr>
              <a:t>主体分析论证段（本论）：</a:t>
            </a:r>
            <a:endParaRPr lang="zh-CN" altLang="en-US" sz="2800" b="1" u="none">
              <a:solidFill>
                <a:srgbClr val="FF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②劳动恰如时代洪流中的一叶小舟，载着青年人逆波而上到达理想彼岸。</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③时代赋予劳动以新意，鼓舞青年人用劳动开创未来、成就强国之梦。</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④逐劳动之光，扬时代之帆；热爱劳动，从我做起。</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FF0000"/>
                </a:solidFill>
                <a:latin typeface="汉仪楷体简" panose="02010609000101010101" charset="-122"/>
                <a:ea typeface="汉仪楷体简" panose="02010609000101010101" charset="-122"/>
              </a:rPr>
              <a:t>结尾段（结论）：</a:t>
            </a:r>
            <a:endParaRPr lang="zh-CN" altLang="en-US" sz="2800" b="1" u="none">
              <a:solidFill>
                <a:srgbClr val="FF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⑤以劳动之光，闪耀青春花路；以时代之热情，重燃劳动盛焰。亲爱的同学们，快来加入劳动者的队伍吧！</a:t>
            </a:r>
            <a:endParaRPr lang="zh-CN" altLang="en-US" sz="32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标题就是论点。这篇文章首段扣题扣得很顺，结尾段不仅扣题、呼应首段，而且发出了号召，巧妙地完成了作文题目规定要完成的写作任务！</a:t>
            </a:r>
            <a:endParaRPr lang="zh-CN" altLang="en-US" sz="2800" b="1" u="none">
              <a:solidFill>
                <a:srgbClr val="FF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860" y="454660"/>
            <a:ext cx="12237720" cy="5217160"/>
          </a:xfrm>
          <a:prstGeom prst="rect">
            <a:avLst/>
          </a:prstGeom>
          <a:noFill/>
        </p:spPr>
        <p:txBody>
          <a:bodyPr wrap="square" rtlCol="0">
            <a:spAutoFit/>
          </a:bodyPr>
          <a:p>
            <a:pPr>
              <a:lnSpc>
                <a:spcPct val="170000"/>
              </a:lnSpc>
            </a:pPr>
            <a:r>
              <a:rPr lang="zh-CN" altLang="en-US" sz="2800" b="1" u="none">
                <a:solidFill>
                  <a:srgbClr val="FF0000"/>
                </a:solidFill>
                <a:latin typeface="微软雅黑" panose="020B0503020204020204" charset="-122"/>
                <a:ea typeface="微软雅黑" panose="020B0503020204020204" charset="-122"/>
                <a:cs typeface="微软雅黑" panose="020B0503020204020204" charset="-122"/>
              </a:rPr>
              <a:t>分析</a:t>
            </a:r>
            <a:r>
              <a:rPr lang="en-US" altLang="zh-CN" sz="2800" b="1" u="none">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800" b="1" u="none">
                <a:solidFill>
                  <a:srgbClr val="FF0000"/>
                </a:solidFill>
                <a:latin typeface="汉仪楷体简" panose="02010609000101010101" charset="-122"/>
                <a:ea typeface="汉仪楷体简" panose="02010609000101010101" charset="-122"/>
              </a:rPr>
              <a:t>  </a:t>
            </a:r>
            <a:r>
              <a:rPr lang="zh-CN" altLang="en-US" sz="2800" b="1" u="none">
                <a:solidFill>
                  <a:srgbClr val="FF0000"/>
                </a:solidFill>
                <a:latin typeface="汉仪楷体简" panose="02010609000101010101" charset="-122"/>
                <a:ea typeface="汉仪楷体简" panose="02010609000101010101" charset="-122"/>
              </a:rPr>
              <a:t>主体分析论证段（本论）：</a:t>
            </a:r>
            <a:endParaRPr lang="zh-CN" altLang="en-US" sz="2800" b="1" u="none">
              <a:solidFill>
                <a:srgbClr val="000000"/>
              </a:solidFill>
              <a:latin typeface="汉仪楷体简" panose="02010609000101010101" charset="-122"/>
              <a:ea typeface="汉仪楷体简" panose="02010609000101010101" charset="-122"/>
            </a:endParaRPr>
          </a:p>
          <a:p>
            <a:pPr>
              <a:lnSpc>
                <a:spcPct val="170000"/>
              </a:lnSpc>
            </a:pPr>
            <a:r>
              <a:rPr lang="zh-CN" altLang="en-US" sz="2800" b="1" u="none">
                <a:solidFill>
                  <a:srgbClr val="000000"/>
                </a:solidFill>
                <a:latin typeface="汉仪楷体简" panose="02010609000101010101" charset="-122"/>
                <a:ea typeface="汉仪楷体简" panose="02010609000101010101" charset="-122"/>
              </a:rPr>
              <a:t>②劳动恰如时代洪流中的一叶小舟，载着青年人逆波而上到达理想彼岸。</a:t>
            </a:r>
            <a:endParaRPr lang="zh-CN" altLang="en-US" sz="2800" b="1" u="none">
              <a:solidFill>
                <a:srgbClr val="000000"/>
              </a:solidFill>
              <a:latin typeface="汉仪楷体简" panose="02010609000101010101" charset="-122"/>
              <a:ea typeface="汉仪楷体简" panose="02010609000101010101" charset="-122"/>
            </a:endParaRPr>
          </a:p>
          <a:p>
            <a:pPr>
              <a:lnSpc>
                <a:spcPct val="170000"/>
              </a:lnSpc>
            </a:pPr>
            <a:r>
              <a:rPr lang="zh-CN" altLang="en-US" sz="2800" b="1" u="none">
                <a:solidFill>
                  <a:srgbClr val="000000"/>
                </a:solidFill>
                <a:latin typeface="汉仪楷体简" panose="02010609000101010101" charset="-122"/>
                <a:ea typeface="汉仪楷体简" panose="02010609000101010101" charset="-122"/>
              </a:rPr>
              <a:t>③时代赋予劳动以新意，鼓舞青年人用劳动开创未来、成就强国之梦。</a:t>
            </a:r>
            <a:endParaRPr lang="zh-CN" altLang="en-US" sz="2800" b="1" u="none">
              <a:solidFill>
                <a:srgbClr val="000000"/>
              </a:solidFill>
              <a:latin typeface="汉仪楷体简" panose="02010609000101010101" charset="-122"/>
              <a:ea typeface="汉仪楷体简" panose="02010609000101010101" charset="-122"/>
            </a:endParaRPr>
          </a:p>
          <a:p>
            <a:pPr>
              <a:lnSpc>
                <a:spcPct val="170000"/>
              </a:lnSpc>
            </a:pPr>
            <a:r>
              <a:rPr lang="zh-CN" altLang="en-US" sz="2800" b="1" u="none">
                <a:solidFill>
                  <a:srgbClr val="000000"/>
                </a:solidFill>
                <a:latin typeface="汉仪楷体简" panose="02010609000101010101" charset="-122"/>
                <a:ea typeface="汉仪楷体简" panose="02010609000101010101" charset="-122"/>
              </a:rPr>
              <a:t>④逐劳动之光，扬时代之帆；热爱劳动，从我做起。（2019高考标杆作文）</a:t>
            </a:r>
            <a:endParaRPr lang="zh-CN" altLang="en-US" sz="2800" b="1" u="none">
              <a:solidFill>
                <a:srgbClr val="000000"/>
              </a:solidFill>
              <a:latin typeface="汉仪楷体简" panose="02010609000101010101" charset="-122"/>
              <a:ea typeface="汉仪楷体简" panose="02010609000101010101" charset="-122"/>
            </a:endParaRPr>
          </a:p>
          <a:p>
            <a:pPr>
              <a:lnSpc>
                <a:spcPct val="170000"/>
              </a:lnSpc>
            </a:pPr>
            <a:r>
              <a:rPr lang="zh-CN" altLang="en-US" sz="2800" b="1">
                <a:solidFill>
                  <a:srgbClr val="FF0000"/>
                </a:solidFill>
                <a:latin typeface="汉仪楷体简" panose="02010609000101010101" charset="-122"/>
                <a:ea typeface="汉仪楷体简" panose="02010609000101010101" charset="-122"/>
                <a:sym typeface="+mn-ea"/>
              </a:rPr>
              <a:t>    文章的主体分析论证部分围绕作者自己提出的中心论点，先论述劳动的意义和作用，再谈作为我们应该如何做，这是典型的层层深入展开分析论证的结构，使得主体分析论证部分充分有力，也全面，这样逻辑性就出来了。</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2230" y="2252345"/>
            <a:ext cx="12068175" cy="4531995"/>
          </a:xfrm>
          <a:prstGeom prst="rect">
            <a:avLst/>
          </a:prstGeom>
        </p:spPr>
      </p:pic>
      <p:sp>
        <p:nvSpPr>
          <p:cNvPr id="3" name="文本框 2"/>
          <p:cNvSpPr txBox="1"/>
          <p:nvPr/>
        </p:nvSpPr>
        <p:spPr>
          <a:xfrm>
            <a:off x="0" y="80645"/>
            <a:ext cx="12207240" cy="1770380"/>
          </a:xfrm>
          <a:prstGeom prst="rect">
            <a:avLst/>
          </a:prstGeom>
          <a:noFill/>
          <a:ln>
            <a:solidFill>
              <a:srgbClr val="C00000"/>
            </a:solidFill>
          </a:ln>
        </p:spPr>
        <p:txBody>
          <a:bodyPr wrap="square" rtlCol="0">
            <a:spAutoFit/>
          </a:bodyPr>
          <a:p>
            <a:pPr>
              <a:lnSpc>
                <a:spcPct val="130000"/>
              </a:lnSpc>
            </a:pPr>
            <a:r>
              <a:rPr lang="zh-CN" altLang="en-US" sz="2800" b="1">
                <a:solidFill>
                  <a:srgbClr val="FF0000"/>
                </a:solidFill>
                <a:latin typeface="汉仪楷体简" panose="02010609000101010101" charset="-122"/>
                <a:ea typeface="汉仪楷体简" panose="02010609000101010101" charset="-122"/>
                <a:sym typeface="+mn-ea"/>
              </a:rPr>
              <a:t>3、并列式</a:t>
            </a:r>
            <a:endParaRPr lang="zh-CN" altLang="en-US" sz="2800" b="1" u="none">
              <a:solidFill>
                <a:srgbClr val="FF0000"/>
              </a:solidFill>
              <a:latin typeface="汉仪楷体简" panose="02010609000101010101" charset="-122"/>
              <a:ea typeface="汉仪楷体简" panose="02010609000101010101" charset="-122"/>
            </a:endParaRPr>
          </a:p>
          <a:p>
            <a:pPr>
              <a:lnSpc>
                <a:spcPct val="130000"/>
              </a:lnSpc>
            </a:pPr>
            <a:r>
              <a:rPr lang="zh-CN" altLang="en-US" sz="2800" b="1">
                <a:solidFill>
                  <a:srgbClr val="FF0000"/>
                </a:solidFill>
                <a:latin typeface="汉仪楷体简" panose="02010609000101010101" charset="-122"/>
                <a:ea typeface="汉仪楷体简" panose="02010609000101010101" charset="-122"/>
                <a:sym typeface="+mn-ea"/>
              </a:rPr>
              <a:t>    一般确定三个有一定关联的分论点，展开论证分析。如例文</a:t>
            </a:r>
            <a:r>
              <a:rPr lang="en-US" altLang="zh-CN" sz="2800" b="1">
                <a:solidFill>
                  <a:srgbClr val="FF0000"/>
                </a:solidFill>
                <a:latin typeface="汉仪楷体简" panose="02010609000101010101" charset="-122"/>
                <a:ea typeface="汉仪楷体简" panose="02010609000101010101" charset="-122"/>
                <a:sym typeface="+mn-ea"/>
              </a:rPr>
              <a:t>4</a:t>
            </a:r>
            <a:r>
              <a:rPr lang="zh-CN" altLang="en-US" sz="2800" b="1">
                <a:solidFill>
                  <a:srgbClr val="FF0000"/>
                </a:solidFill>
                <a:latin typeface="汉仪楷体简" panose="02010609000101010101" charset="-122"/>
                <a:ea typeface="汉仪楷体简" panose="02010609000101010101" charset="-122"/>
                <a:sym typeface="+mn-ea"/>
              </a:rPr>
              <a:t>主体论述部分的分析论证（本论）：</a:t>
            </a:r>
            <a:endParaRPr lang="zh-CN" altLang="en-US" sz="2800" b="1">
              <a:solidFill>
                <a:srgbClr val="FF0000"/>
              </a:solidFill>
              <a:latin typeface="汉仪楷体简" panose="02010609000101010101" charset="-122"/>
              <a:ea typeface="汉仪楷体简" panose="02010609000101010101" charset="-122"/>
              <a:sym typeface="+mn-ea"/>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3810"/>
            <a:ext cx="12191365" cy="6991350"/>
          </a:xfrm>
          <a:prstGeom prst="rect">
            <a:avLst/>
          </a:prstGeom>
          <a:noFill/>
        </p:spPr>
        <p:txBody>
          <a:bodyPr wrap="square" rtlCol="0">
            <a:spAutoFit/>
          </a:bodyPr>
          <a:p>
            <a:pPr>
              <a:lnSpc>
                <a:spcPct val="110000"/>
              </a:lnSpc>
            </a:pP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例文</a:t>
            </a:r>
            <a:r>
              <a:rPr lang="en-US" altLang="zh-CN" sz="2400" b="1">
                <a:solidFill>
                  <a:srgbClr val="FF0000"/>
                </a:solidFill>
                <a:latin typeface="汉仪楷体简" panose="02010609000101010101" charset="-122"/>
                <a:ea typeface="汉仪楷体简" panose="02010609000101010101" charset="-122"/>
                <a:cs typeface="汉仪楷体简" panose="02010609000101010101" charset="-122"/>
              </a:rPr>
              <a:t>4</a:t>
            </a:r>
            <a:r>
              <a:rPr lang="zh-CN" altLang="en-US" sz="2400" b="1">
                <a:solidFill>
                  <a:srgbClr val="FF0000"/>
                </a:solidFill>
                <a:latin typeface="汉仪楷体简" panose="02010609000101010101" charset="-122"/>
                <a:ea typeface="汉仪楷体简" panose="02010609000101010101" charset="-122"/>
                <a:cs typeface="汉仪楷体简" panose="02010609000101010101" charset="-122"/>
              </a:rPr>
              <a:t>：                   给十八岁的你们的一封信</a:t>
            </a:r>
            <a:endParaRPr lang="zh-CN" altLang="en-US" sz="2400" b="1">
              <a:solidFill>
                <a:srgbClr val="FF0000"/>
              </a:solidFill>
              <a:latin typeface="汉仪楷体简" panose="02010609000101010101" charset="-122"/>
              <a:ea typeface="汉仪楷体简" panose="02010609000101010101" charset="-122"/>
              <a:cs typeface="汉仪楷体简" panose="02010609000101010101" charset="-122"/>
            </a:endParaRPr>
          </a:p>
          <a:p>
            <a:pPr>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亲爱的成人们：</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　　你们好！我是来自2018年的一个成年人，这封信写给在2035年刚成年的你们。成年人们，是对你们最恰当的称谓，是对你们的认可，更是对你们的期望，同时，我是以一个成年人的身份，发出号召，希望2018年成年的我和2035年成年的你们，都可以在我们的时代，与中国一起同行、成长，和中国的新时代一起追梦、圆梦。</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　　不知道你们的母亲是否和你们提起过我们这一代人经历的中国的飞速发展和进步，我们经历过“天宫一号”首次太空授课，经历过“精准扶贫”开始推动，经历过互联网普及率超全球平均水平；或许你们知道我们一代人经历的苦难，知道2003年的非典，知道2008年的汶川大地震。这是我的18年所经历的，也正是这些，铸就成你们所生活的时代。在顺境中力求突破，在逆境中迎难而上，是你们所处的中国的普遍状态，希望你们能为之骄傲，为之自豪。</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10000"/>
              </a:lnSpc>
            </a:pPr>
            <a:r>
              <a:rPr lang="zh-CN" altLang="en-US" sz="2400" b="1">
                <a:latin typeface="汉仪楷体简" panose="02010609000101010101" charset="-122"/>
                <a:ea typeface="汉仪楷体简" panose="02010609000101010101" charset="-122"/>
                <a:cs typeface="汉仪楷体简" panose="02010609000101010101" charset="-122"/>
              </a:rPr>
              <a:t>　　你们的时代又是怎么样的呢？全面建成小康社会后不会再有那么多人挨冻挨饿了吧？基本实现社会主义现代化的社会是不是更美好了？不需要“请自觉排队”“请勿随意扔垃圾”这些标语了吧？无论如何，此时握着笔的我，坚定不移地相信，看到信的你们所处的时代，一定是阳光灿烂，鲜花盛开的，因为我从未怀疑过我们亲爱的祖国的发展速度，所以也请你们——成年人们，继续为祖国不懈地奋斗下去，创造属于你们时代的辉煌。</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3810"/>
            <a:ext cx="12191365" cy="6292850"/>
          </a:xfrm>
          <a:prstGeom prst="rect">
            <a:avLst/>
          </a:prstGeom>
          <a:noFill/>
        </p:spPr>
        <p:txBody>
          <a:bodyPr wrap="square" rtlCol="0">
            <a:spAutoFit/>
          </a:bodyPr>
          <a:p>
            <a:pPr>
              <a:lnSpc>
                <a:spcPct val="140000"/>
              </a:lnSpc>
            </a:pPr>
            <a:r>
              <a:rPr lang="zh-CN" altLang="en-US" sz="2400" b="1">
                <a:latin typeface="汉仪楷体简" panose="02010609000101010101" charset="-122"/>
                <a:ea typeface="汉仪楷体简" panose="02010609000101010101" charset="-122"/>
                <a:cs typeface="汉仪楷体简" panose="02010609000101010101" charset="-122"/>
              </a:rPr>
              <a:t>　　2035年的我也许是你们的老师，也许是你们所用文具的制造商，也许是你们所看节目的编导，希望2035年的我，是为祖国奋斗了春秋十几载的我，希望此时看到这封信的你们，跟2018年写信的我，都怀揣着一颗中国心，都带着我们的中国梦，为祖国作出贡献。青年强，则国家强。2035年成年的你们，是此刻祖国最朝气蓬勃的一代，拥有锐不可挡的力量。一代人有一代人的际遇和机缘、使命和挑战，希望你们能抓住机遇，迎接挑战，向中国和世界展现出属于青年的力量。</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40000"/>
              </a:lnSpc>
            </a:pPr>
            <a:r>
              <a:rPr lang="zh-CN" altLang="en-US" sz="2400" b="1">
                <a:latin typeface="汉仪楷体简" panose="02010609000101010101" charset="-122"/>
                <a:ea typeface="汉仪楷体简" panose="02010609000101010101" charset="-122"/>
                <a:cs typeface="汉仪楷体简" panose="02010609000101010101" charset="-122"/>
              </a:rPr>
              <a:t>　　正如一位名人所说：“这道槛你必须跨过，跨过后继续栉风沐雨，披荆斩棘。”希望在你们读到信的2035年，35岁的我会和18岁的你们并肩作战，跨过一道道槛后继续披荆斩棘，与中国一起圆梦。</a:t>
            </a:r>
            <a:endParaRPr lang="zh-CN" altLang="en-US" sz="2400" b="1">
              <a:latin typeface="汉仪楷体简" panose="02010609000101010101" charset="-122"/>
              <a:ea typeface="汉仪楷体简" panose="02010609000101010101" charset="-122"/>
              <a:cs typeface="汉仪楷体简" panose="02010609000101010101" charset="-122"/>
            </a:endParaRPr>
          </a:p>
          <a:p>
            <a:pPr>
              <a:lnSpc>
                <a:spcPct val="140000"/>
              </a:lnSpc>
            </a:pPr>
            <a:r>
              <a:rPr lang="zh-CN" altLang="en-US" sz="2400" b="1">
                <a:latin typeface="汉仪楷体简" panose="02010609000101010101" charset="-122"/>
                <a:ea typeface="汉仪楷体简" panose="02010609000101010101" charset="-122"/>
                <a:cs typeface="汉仪楷体简" panose="02010609000101010101" charset="-122"/>
              </a:rPr>
              <a:t>　　祝：身体健康！不断努力！</a:t>
            </a:r>
            <a:endParaRPr lang="zh-CN" altLang="en-US" sz="2400" b="1">
              <a:latin typeface="汉仪楷体简" panose="02010609000101010101" charset="-122"/>
              <a:ea typeface="汉仪楷体简" panose="02010609000101010101" charset="-122"/>
              <a:cs typeface="汉仪楷体简" panose="02010609000101010101" charset="-122"/>
            </a:endParaRPr>
          </a:p>
          <a:p>
            <a:pPr algn="r">
              <a:lnSpc>
                <a:spcPct val="140000"/>
              </a:lnSpc>
            </a:pPr>
            <a:r>
              <a:rPr lang="zh-CN" altLang="en-US" sz="2400" b="1">
                <a:latin typeface="汉仪楷体简" panose="02010609000101010101" charset="-122"/>
                <a:ea typeface="汉仪楷体简" panose="02010609000101010101" charset="-122"/>
                <a:cs typeface="汉仪楷体简" panose="02010609000101010101" charset="-122"/>
              </a:rPr>
              <a:t>　　一个2018年的成年人</a:t>
            </a:r>
            <a:endParaRPr lang="zh-CN" altLang="en-US" sz="2400" b="1">
              <a:latin typeface="汉仪楷体简" panose="02010609000101010101" charset="-122"/>
              <a:ea typeface="汉仪楷体简" panose="02010609000101010101" charset="-122"/>
              <a:cs typeface="汉仪楷体简" panose="02010609000101010101" charset="-122"/>
            </a:endParaRPr>
          </a:p>
          <a:p>
            <a:pPr algn="r">
              <a:lnSpc>
                <a:spcPct val="140000"/>
              </a:lnSpc>
            </a:pPr>
            <a:r>
              <a:rPr lang="zh-CN" altLang="en-US" sz="2400" b="1">
                <a:latin typeface="汉仪楷体简" panose="02010609000101010101" charset="-122"/>
                <a:ea typeface="汉仪楷体简" panose="02010609000101010101" charset="-122"/>
                <a:cs typeface="汉仪楷体简" panose="02010609000101010101" charset="-122"/>
              </a:rPr>
              <a:t>　　2018年6月7日</a:t>
            </a:r>
            <a:endParaRPr lang="zh-CN" altLang="en-US" sz="2400" b="1">
              <a:latin typeface="汉仪楷体简" panose="02010609000101010101" charset="-122"/>
              <a:ea typeface="汉仪楷体简" panose="02010609000101010101" charset="-122"/>
              <a:cs typeface="汉仪楷体简" panose="02010609000101010101" charset="-122"/>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 y="244475"/>
            <a:ext cx="12252960" cy="6369685"/>
          </a:xfrm>
          <a:prstGeom prst="rect">
            <a:avLst/>
          </a:prstGeom>
          <a:noFill/>
        </p:spPr>
        <p:txBody>
          <a:bodyPr wrap="square" rtlCol="0">
            <a:spAutoFit/>
          </a:bodyPr>
          <a:p>
            <a:r>
              <a:rPr lang="zh-CN" altLang="en-US" sz="2800" b="1" u="none">
                <a:solidFill>
                  <a:srgbClr val="FF0000"/>
                </a:solidFill>
                <a:latin typeface="微软雅黑" panose="020B0503020204020204" charset="-122"/>
                <a:ea typeface="微软雅黑" panose="020B0503020204020204" charset="-122"/>
                <a:cs typeface="微软雅黑" panose="020B0503020204020204" charset="-122"/>
              </a:rPr>
              <a:t>分析</a:t>
            </a:r>
            <a:r>
              <a:rPr lang="en-US" altLang="zh-CN" sz="2800" b="1" u="none">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800" b="1" u="none">
                <a:solidFill>
                  <a:srgbClr val="FF0000"/>
                </a:solidFill>
                <a:latin typeface="汉仪楷体简" panose="02010609000101010101" charset="-122"/>
                <a:ea typeface="汉仪楷体简" panose="02010609000101010101" charset="-122"/>
              </a:rPr>
              <a:t>  </a:t>
            </a:r>
            <a:r>
              <a:rPr lang="zh-CN" altLang="en-US" sz="2800" b="1" u="none">
                <a:solidFill>
                  <a:srgbClr val="FF0000"/>
                </a:solidFill>
                <a:latin typeface="汉仪楷体简" panose="02010609000101010101" charset="-122"/>
                <a:ea typeface="汉仪楷体简" panose="02010609000101010101" charset="-122"/>
              </a:rPr>
              <a:t>整篇文章的结构：</a:t>
            </a:r>
            <a:endParaRPr lang="zh-CN" altLang="en-US" sz="2400" b="1" u="none">
              <a:solidFill>
                <a:srgbClr val="000000"/>
              </a:solidFill>
              <a:latin typeface="汉仪楷体简" panose="02010609000101010101" charset="-122"/>
              <a:ea typeface="汉仪楷体简" panose="02010609000101010101" charset="-122"/>
            </a:endParaRPr>
          </a:p>
          <a:p>
            <a:r>
              <a:rPr lang="zh-CN" altLang="en-US" sz="2400" b="1" u="none">
                <a:solidFill>
                  <a:srgbClr val="FF0000"/>
                </a:solidFill>
                <a:latin typeface="汉仪楷体简" panose="02010609000101010101" charset="-122"/>
                <a:ea typeface="汉仪楷体简" panose="02010609000101010101" charset="-122"/>
              </a:rPr>
              <a:t>标题：</a:t>
            </a:r>
            <a:r>
              <a:rPr lang="zh-CN" altLang="en-US" sz="2400" b="1" u="none">
                <a:solidFill>
                  <a:srgbClr val="000000"/>
                </a:solidFill>
                <a:latin typeface="汉仪楷体简" panose="02010609000101010101" charset="-122"/>
                <a:ea typeface="汉仪楷体简" panose="02010609000101010101" charset="-122"/>
              </a:rPr>
              <a:t>给十八岁的你们的一封信</a:t>
            </a:r>
            <a:endParaRPr lang="zh-CN" altLang="en-US" sz="2400" b="1" u="none">
              <a:solidFill>
                <a:srgbClr val="000000"/>
              </a:solidFill>
              <a:latin typeface="汉仪楷体简" panose="02010609000101010101" charset="-122"/>
              <a:ea typeface="汉仪楷体简" panose="02010609000101010101" charset="-122"/>
            </a:endParaRPr>
          </a:p>
          <a:p>
            <a:r>
              <a:rPr lang="zh-CN" altLang="en-US" sz="2400" b="1" u="none">
                <a:solidFill>
                  <a:srgbClr val="FF0000"/>
                </a:solidFill>
                <a:latin typeface="汉仪楷体简" panose="02010609000101010101" charset="-122"/>
                <a:ea typeface="汉仪楷体简" panose="02010609000101010101" charset="-122"/>
              </a:rPr>
              <a:t>开头段（引论）：</a:t>
            </a:r>
            <a:endParaRPr lang="zh-CN" altLang="en-US" sz="2400" b="1" u="none">
              <a:solidFill>
                <a:srgbClr val="FF0000"/>
              </a:solidFill>
              <a:latin typeface="汉仪楷体简" panose="02010609000101010101" charset="-122"/>
              <a:ea typeface="汉仪楷体简" panose="02010609000101010101" charset="-122"/>
            </a:endParaRPr>
          </a:p>
          <a:p>
            <a:r>
              <a:rPr lang="zh-CN" altLang="en-US" sz="2400" b="1" u="none">
                <a:solidFill>
                  <a:srgbClr val="000000"/>
                </a:solidFill>
                <a:latin typeface="汉仪楷体简" panose="02010609000101010101" charset="-122"/>
                <a:ea typeface="汉仪楷体简" panose="02010609000101010101" charset="-122"/>
              </a:rPr>
              <a:t>①你们好!我是来自2018年的</a:t>
            </a:r>
            <a:r>
              <a:rPr lang="zh-CN" altLang="en-US" sz="2400" b="1" u="none">
                <a:solidFill>
                  <a:srgbClr val="FF0000"/>
                </a:solidFill>
                <a:latin typeface="汉仪楷体简" panose="02010609000101010101" charset="-122"/>
                <a:ea typeface="汉仪楷体简" panose="02010609000101010101" charset="-122"/>
              </a:rPr>
              <a:t>一个成年人，这封信写给在2035年刚成年的你们。</a:t>
            </a:r>
            <a:endParaRPr lang="zh-CN" altLang="en-US" sz="2400" b="1" u="none">
              <a:solidFill>
                <a:srgbClr val="FF0000"/>
              </a:solidFill>
              <a:latin typeface="汉仪楷体简" panose="02010609000101010101" charset="-122"/>
              <a:ea typeface="汉仪楷体简" panose="02010609000101010101" charset="-122"/>
            </a:endParaRPr>
          </a:p>
          <a:p>
            <a:r>
              <a:rPr lang="zh-CN" altLang="en-US" sz="2400" b="1" u="none">
                <a:solidFill>
                  <a:srgbClr val="000000"/>
                </a:solidFill>
                <a:latin typeface="汉仪楷体简" panose="02010609000101010101" charset="-122"/>
                <a:ea typeface="汉仪楷体简" panose="02010609000101010101" charset="-122"/>
              </a:rPr>
              <a:t>主体分析论证段（本论）：</a:t>
            </a:r>
            <a:endParaRPr lang="zh-CN" altLang="en-US" sz="2400" b="1" u="none">
              <a:solidFill>
                <a:srgbClr val="000000"/>
              </a:solidFill>
              <a:latin typeface="汉仪楷体简" panose="02010609000101010101" charset="-122"/>
              <a:ea typeface="汉仪楷体简" panose="02010609000101010101" charset="-122"/>
            </a:endParaRPr>
          </a:p>
          <a:p>
            <a:r>
              <a:rPr lang="zh-CN" altLang="en-US" sz="2400" b="1" u="none">
                <a:solidFill>
                  <a:srgbClr val="000000"/>
                </a:solidFill>
                <a:latin typeface="汉仪楷体简" panose="02010609000101010101" charset="-122"/>
                <a:ea typeface="汉仪楷体简" panose="02010609000101010101" charset="-122"/>
              </a:rPr>
              <a:t>②不知道你们的母亲是否和你们提起过我们这一代人经历的中国的飞速发展和进步。</a:t>
            </a:r>
            <a:endParaRPr lang="zh-CN" altLang="en-US" sz="2400" b="1" u="none">
              <a:solidFill>
                <a:srgbClr val="000000"/>
              </a:solidFill>
              <a:latin typeface="汉仪楷体简" panose="02010609000101010101" charset="-122"/>
              <a:ea typeface="汉仪楷体简" panose="02010609000101010101" charset="-122"/>
            </a:endParaRPr>
          </a:p>
          <a:p>
            <a:r>
              <a:rPr lang="zh-CN" altLang="en-US" sz="2400" b="1" u="none">
                <a:solidFill>
                  <a:srgbClr val="000000"/>
                </a:solidFill>
                <a:latin typeface="汉仪楷体简" panose="02010609000101010101" charset="-122"/>
                <a:ea typeface="汉仪楷体简" panose="02010609000101010101" charset="-122"/>
              </a:rPr>
              <a:t>③你们的时代又是怎么样的呢?</a:t>
            </a:r>
            <a:endParaRPr lang="zh-CN" altLang="en-US" sz="2400" b="1" u="none">
              <a:solidFill>
                <a:srgbClr val="000000"/>
              </a:solidFill>
              <a:latin typeface="汉仪楷体简" panose="02010609000101010101" charset="-122"/>
              <a:ea typeface="汉仪楷体简" panose="02010609000101010101" charset="-122"/>
            </a:endParaRPr>
          </a:p>
          <a:p>
            <a:r>
              <a:rPr lang="zh-CN" altLang="en-US" sz="2400" b="1" u="none">
                <a:solidFill>
                  <a:srgbClr val="000000"/>
                </a:solidFill>
                <a:latin typeface="汉仪楷体简" panose="02010609000101010101" charset="-122"/>
                <a:ea typeface="汉仪楷体简" panose="02010609000101010101" charset="-122"/>
              </a:rPr>
              <a:t>④2035年的我也许是你们的老师，2035年成年的你们，是此刻祖国最朝气蓬勃的一代。</a:t>
            </a:r>
            <a:endParaRPr lang="zh-CN" altLang="en-US" sz="2400" b="1" u="none">
              <a:solidFill>
                <a:srgbClr val="000000"/>
              </a:solidFill>
              <a:latin typeface="汉仪楷体简" panose="02010609000101010101" charset="-122"/>
              <a:ea typeface="汉仪楷体简" panose="02010609000101010101" charset="-122"/>
            </a:endParaRPr>
          </a:p>
          <a:p>
            <a:r>
              <a:rPr lang="zh-CN" altLang="en-US" sz="2400" b="1" u="none">
                <a:solidFill>
                  <a:srgbClr val="FF0000"/>
                </a:solidFill>
                <a:latin typeface="汉仪楷体简" panose="02010609000101010101" charset="-122"/>
                <a:ea typeface="汉仪楷体简" panose="02010609000101010101" charset="-122"/>
              </a:rPr>
              <a:t>结尾段（结论）：</a:t>
            </a:r>
            <a:endParaRPr lang="zh-CN" altLang="en-US" sz="2400" b="1" u="none">
              <a:solidFill>
                <a:srgbClr val="000000"/>
              </a:solidFill>
              <a:latin typeface="汉仪楷体简" panose="02010609000101010101" charset="-122"/>
              <a:ea typeface="汉仪楷体简" panose="02010609000101010101" charset="-122"/>
            </a:endParaRPr>
          </a:p>
          <a:p>
            <a:r>
              <a:rPr lang="zh-CN" altLang="en-US" sz="2400" b="1" u="none">
                <a:solidFill>
                  <a:srgbClr val="000000"/>
                </a:solidFill>
                <a:latin typeface="汉仪楷体简" panose="02010609000101010101" charset="-122"/>
                <a:ea typeface="汉仪楷体简" panose="02010609000101010101" charset="-122"/>
              </a:rPr>
              <a:t>⑤希望在你们读到信的2035年，35岁的我会和18岁的你们并肩作战，跨过一道道槛后继续披荆斩棘，与中国一起圆梦。</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文章作者紧密联系材料，</a:t>
            </a:r>
            <a:r>
              <a:rPr lang="zh-CN" altLang="en-US" sz="2800" b="1" u="none">
                <a:solidFill>
                  <a:srgbClr val="FF0000"/>
                </a:solidFill>
                <a:latin typeface="汉仪楷体简" panose="02010609000101010101" charset="-122"/>
                <a:ea typeface="汉仪楷体简" panose="02010609000101010101" charset="-122"/>
              </a:rPr>
              <a:t>主体分析论证部分谈了“我”的时代经历，畅想“你们”的时代的状态，期待2035年跟18岁刚成年的青年一道为祖国的发展作出贡献。强调的是代际沟通与传承，为着祖国的发展，薪火相传，并肩作战，思想精神层次高，充满着正能量。</a:t>
            </a:r>
            <a:r>
              <a:rPr lang="zh-CN" altLang="en-US" sz="2800" b="1" u="none">
                <a:solidFill>
                  <a:srgbClr val="000000"/>
                </a:solidFill>
                <a:latin typeface="汉仪楷体简" panose="02010609000101010101" charset="-122"/>
                <a:ea typeface="汉仪楷体简" panose="02010609000101010101" charset="-122"/>
              </a:rPr>
              <a:t>文章内容充实，联想丰富，对自己的时代经历概述以及对“你们”时代的畅想很丰富而且有生活气息。</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210" y="1270"/>
            <a:ext cx="12192000" cy="6985635"/>
          </a:xfrm>
          <a:prstGeom prst="rect">
            <a:avLst/>
          </a:prstGeom>
          <a:noFill/>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例1：</a:t>
            </a:r>
            <a:endParaRPr lang="zh-CN" altLang="en-US" sz="2800" b="1" u="none">
              <a:solidFill>
                <a:srgbClr val="FF0000"/>
              </a:solidFill>
              <a:latin typeface="汉仪楷体简" panose="02010609000101010101" charset="-122"/>
              <a:ea typeface="汉仪楷体简" panose="02010609000101010101" charset="-122"/>
            </a:endParaRPr>
          </a:p>
          <a:p>
            <a:pPr algn="ctr"/>
            <a:r>
              <a:rPr lang="zh-CN" altLang="en-US" sz="2800" b="1" u="none">
                <a:solidFill>
                  <a:srgbClr val="FF0000"/>
                </a:solidFill>
                <a:latin typeface="汉仪楷体简" panose="02010609000101010101" charset="-122"/>
                <a:ea typeface="汉仪楷体简" panose="02010609000101010101" charset="-122"/>
              </a:rPr>
              <a:t>应该游，值得游</a:t>
            </a:r>
            <a:endParaRPr lang="zh-CN" altLang="en-US" sz="2800" b="1" u="none">
              <a:solidFill>
                <a:srgbClr val="FF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当花朵芳香弥漫，当小草破土而出，当小鸟自由翱翔，当遍地绿水青山，这等万物复苏之际，不引领学生们到户外春游，感受大自然，感受生活与生命，岂不可惜？对于春游游不游的争议，我的看法是：应该游，值得游。</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春游让学生学会敬畏生命，懂得珍惜自然。春天是一个万物勃勃生长的好季节，此时此刻，若引领学生走进大自然，当他们听到小鸟叽叽喳喳的鸣叫声，小溪潺潺的流水声，当他们看到花朵一朵朵盛开，小草摇摆不定却不倒，对生命的敬畏敢怎会不油然而生呢？当学生去接触，去了解这些小生物，对人与自然应和谐共处的理念又怎会没有呢？以上敬畏生命，珍惜自然的理念也恰恰是我们当今教学所需要培养的，一边感受生命，一边传授理念，何乐而不为呢？</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春游让学生懂得合作共赢，增进同学友谊。既然是春游，那便少不了社会实践活动，自然也少不了学生之间的互助合作，学生在课堂多半是独立完成任务，同学与同学间缺少了共同完成任务后的喜悦感，这种喜悦感是在共同克服困难，取得胜利后，对自身及他人的认可感，它可以在增进同学友谊</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 y="-10160"/>
            <a:ext cx="12252960" cy="6118860"/>
          </a:xfrm>
          <a:prstGeom prst="rect">
            <a:avLst/>
          </a:prstGeom>
          <a:noFill/>
        </p:spPr>
        <p:txBody>
          <a:bodyPr wrap="square" rtlCol="0">
            <a:spAutoFit/>
          </a:bodyPr>
          <a:p>
            <a:pPr>
              <a:lnSpc>
                <a:spcPct val="140000"/>
              </a:lnSpc>
            </a:pPr>
            <a:r>
              <a:rPr lang="zh-CN" altLang="en-US" sz="2800" b="1" u="none">
                <a:solidFill>
                  <a:srgbClr val="FF0000"/>
                </a:solidFill>
                <a:latin typeface="微软雅黑" panose="020B0503020204020204" charset="-122"/>
                <a:ea typeface="微软雅黑" panose="020B0503020204020204" charset="-122"/>
                <a:cs typeface="微软雅黑" panose="020B0503020204020204" charset="-122"/>
              </a:rPr>
              <a:t>分析</a:t>
            </a:r>
            <a:r>
              <a:rPr lang="en-US" altLang="zh-CN" sz="2800" b="1" u="none">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800" b="1" u="none">
                <a:solidFill>
                  <a:srgbClr val="FF0000"/>
                </a:solidFill>
                <a:latin typeface="汉仪楷体简" panose="02010609000101010101" charset="-122"/>
                <a:ea typeface="汉仪楷体简" panose="02010609000101010101" charset="-122"/>
              </a:rPr>
              <a:t> </a:t>
            </a:r>
            <a:r>
              <a:rPr lang="zh-CN" altLang="en-US" sz="2800" b="1" u="none">
                <a:solidFill>
                  <a:srgbClr val="FF0000"/>
                </a:solidFill>
                <a:latin typeface="汉仪楷体简" panose="02010609000101010101" charset="-122"/>
                <a:ea typeface="汉仪楷体简" panose="02010609000101010101" charset="-122"/>
              </a:rPr>
              <a:t>主体分析论证段（本论）：</a:t>
            </a:r>
            <a:endParaRPr lang="zh-CN" altLang="en-US" sz="2800" b="1" u="none">
              <a:solidFill>
                <a:srgbClr val="FF0000"/>
              </a:solidFill>
              <a:latin typeface="汉仪楷体简" panose="02010609000101010101" charset="-122"/>
              <a:ea typeface="汉仪楷体简" panose="02010609000101010101" charset="-122"/>
            </a:endParaRPr>
          </a:p>
          <a:p>
            <a:pPr>
              <a:lnSpc>
                <a:spcPct val="140000"/>
              </a:lnSpc>
            </a:pPr>
            <a:r>
              <a:rPr lang="zh-CN" altLang="en-US" sz="2800" b="1" u="none">
                <a:solidFill>
                  <a:srgbClr val="000000"/>
                </a:solidFill>
                <a:latin typeface="汉仪楷体简" panose="02010609000101010101" charset="-122"/>
                <a:ea typeface="汉仪楷体简" panose="02010609000101010101" charset="-122"/>
              </a:rPr>
              <a:t>②不知道你们的母亲是否和你们提起过我们这一代人经历的中国的飞速发展和进步。</a:t>
            </a:r>
            <a:endParaRPr lang="zh-CN" altLang="en-US" sz="2800" b="1" u="none">
              <a:solidFill>
                <a:srgbClr val="000000"/>
              </a:solidFill>
              <a:latin typeface="汉仪楷体简" panose="02010609000101010101" charset="-122"/>
              <a:ea typeface="汉仪楷体简" panose="02010609000101010101" charset="-122"/>
            </a:endParaRPr>
          </a:p>
          <a:p>
            <a:pPr>
              <a:lnSpc>
                <a:spcPct val="140000"/>
              </a:lnSpc>
            </a:pPr>
            <a:r>
              <a:rPr lang="zh-CN" altLang="en-US" sz="2800" b="1" u="none">
                <a:solidFill>
                  <a:srgbClr val="000000"/>
                </a:solidFill>
                <a:latin typeface="汉仪楷体简" panose="02010609000101010101" charset="-122"/>
                <a:ea typeface="汉仪楷体简" panose="02010609000101010101" charset="-122"/>
              </a:rPr>
              <a:t>③你们的时代又是怎么样的呢?</a:t>
            </a:r>
            <a:endParaRPr lang="zh-CN" altLang="en-US" sz="2800" b="1" u="none">
              <a:solidFill>
                <a:srgbClr val="000000"/>
              </a:solidFill>
              <a:latin typeface="汉仪楷体简" panose="02010609000101010101" charset="-122"/>
              <a:ea typeface="汉仪楷体简" panose="02010609000101010101" charset="-122"/>
            </a:endParaRPr>
          </a:p>
          <a:p>
            <a:pPr>
              <a:lnSpc>
                <a:spcPct val="140000"/>
              </a:lnSpc>
            </a:pPr>
            <a:r>
              <a:rPr lang="zh-CN" altLang="en-US" sz="2800" b="1" u="none">
                <a:solidFill>
                  <a:srgbClr val="000000"/>
                </a:solidFill>
                <a:latin typeface="汉仪楷体简" panose="02010609000101010101" charset="-122"/>
                <a:ea typeface="汉仪楷体简" panose="02010609000101010101" charset="-122"/>
              </a:rPr>
              <a:t>④2035年的我也许是你们的老师，2035年成年的你们，是此刻祖国最朝气蓬勃的一代。（2018高考标杆作文）</a:t>
            </a:r>
            <a:endParaRPr lang="zh-CN" altLang="en-US" sz="2800" b="1" u="none">
              <a:solidFill>
                <a:srgbClr val="000000"/>
              </a:solidFill>
              <a:latin typeface="汉仪楷体简" panose="02010609000101010101" charset="-122"/>
              <a:ea typeface="汉仪楷体简" panose="02010609000101010101" charset="-122"/>
            </a:endParaRPr>
          </a:p>
          <a:p>
            <a:pPr>
              <a:lnSpc>
                <a:spcPct val="140000"/>
              </a:lnSpc>
            </a:pPr>
            <a:r>
              <a:rPr lang="zh-CN" altLang="en-US" sz="2800" b="1" u="none">
                <a:solidFill>
                  <a:srgbClr val="000000"/>
                </a:solidFill>
                <a:latin typeface="汉仪楷体简" panose="02010609000101010101" charset="-122"/>
                <a:ea typeface="汉仪楷体简" panose="02010609000101010101" charset="-122"/>
              </a:rPr>
              <a:t>    </a:t>
            </a:r>
            <a:r>
              <a:rPr lang="zh-CN" altLang="en-US" sz="2800" b="1" u="none">
                <a:solidFill>
                  <a:srgbClr val="FF0000"/>
                </a:solidFill>
                <a:latin typeface="汉仪楷体简" panose="02010609000101010101" charset="-122"/>
                <a:ea typeface="汉仪楷体简" panose="02010609000101010101" charset="-122"/>
              </a:rPr>
              <a:t>本论部分三个文段采用的是并列式来展开分析论证，</a:t>
            </a:r>
            <a:r>
              <a:rPr lang="zh-CN" altLang="en-US" sz="2800" b="1" u="none">
                <a:solidFill>
                  <a:srgbClr val="000000"/>
                </a:solidFill>
                <a:latin typeface="汉仪楷体简" panose="02010609000101010101" charset="-122"/>
                <a:ea typeface="汉仪楷体简" panose="02010609000101010101" charset="-122"/>
              </a:rPr>
              <a:t>分别是：谈“我”的时代经历，畅想“你们”的时代的状态，期待2035年跟18岁刚成年的青年一道为祖国的发展作出贡献。强调代际沟通与传承，为着祖国的发展，薪火相传，并肩作战，思想精神层次高，充满着正能量。</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 y="2246630"/>
            <a:ext cx="12252325" cy="2976880"/>
          </a:xfrm>
          <a:prstGeom prst="rect">
            <a:avLst/>
          </a:prstGeom>
          <a:noFill/>
        </p:spPr>
        <p:txBody>
          <a:bodyPr wrap="square" rtlCol="0">
            <a:spAutoFit/>
          </a:bodyPr>
          <a:p>
            <a:r>
              <a:rPr lang="zh-CN" altLang="en-US" sz="2800" b="1" u="none">
                <a:solidFill>
                  <a:srgbClr val="FF0000"/>
                </a:solidFill>
                <a:latin typeface="微软雅黑" panose="020B0503020204020204" charset="-122"/>
                <a:ea typeface="微软雅黑" panose="020B0503020204020204" charset="-122"/>
              </a:rPr>
              <a:t>提醒：</a:t>
            </a:r>
            <a:endParaRPr lang="zh-CN" altLang="en-US" sz="2800" b="1" u="none">
              <a:solidFill>
                <a:srgbClr val="000000"/>
              </a:solidFill>
              <a:latin typeface="汉仪楷体简" panose="02010609000101010101" charset="-122"/>
              <a:ea typeface="汉仪楷体简" panose="02010609000101010101" charset="-122"/>
            </a:endParaRPr>
          </a:p>
          <a:p>
            <a:pPr>
              <a:lnSpc>
                <a:spcPct val="190000"/>
              </a:lnSpc>
            </a:pPr>
            <a:r>
              <a:rPr lang="zh-CN" altLang="en-US" sz="2800" b="1" u="none">
                <a:solidFill>
                  <a:srgbClr val="000000"/>
                </a:solidFill>
                <a:latin typeface="汉仪楷体简" panose="02010609000101010101" charset="-122"/>
                <a:ea typeface="汉仪楷体简" panose="02010609000101010101" charset="-122"/>
              </a:rPr>
              <a:t>    如果你采用并列式的结构，最好在论证分析或首尾段多使用一些修辞手法如排比、比喻、引用等，或尽量采用一些整句来表达，使文章显得有文采，这样，就可以弥补给人平面化感觉带来的不利因素。</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201035" y="450215"/>
            <a:ext cx="5789295" cy="521970"/>
          </a:xfrm>
          <a:prstGeom prst="rect">
            <a:avLst/>
          </a:prstGeom>
          <a:noFill/>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（四）点题美：豹尾有道讲呼应</a:t>
            </a:r>
            <a:endParaRPr lang="zh-CN" altLang="en-US" sz="2800" b="1" u="none">
              <a:solidFill>
                <a:srgbClr val="FF0000"/>
              </a:solidFill>
              <a:latin typeface="汉仪楷体简" panose="02010609000101010101" charset="-122"/>
              <a:ea typeface="汉仪楷体简" panose="02010609000101010101" charset="-122"/>
            </a:endParaRPr>
          </a:p>
        </p:txBody>
      </p:sp>
      <p:sp>
        <p:nvSpPr>
          <p:cNvPr id="3" name="文本框 2"/>
          <p:cNvSpPr txBox="1"/>
          <p:nvPr/>
        </p:nvSpPr>
        <p:spPr>
          <a:xfrm>
            <a:off x="0" y="1156335"/>
            <a:ext cx="12192000" cy="5691505"/>
          </a:xfrm>
          <a:prstGeom prst="rect">
            <a:avLst/>
          </a:prstGeom>
          <a:noFill/>
          <a:ln>
            <a:solidFill>
              <a:srgbClr val="C00000"/>
            </a:solidFill>
          </a:ln>
        </p:spPr>
        <p:txBody>
          <a:bodyPr wrap="square" rtlCol="0">
            <a:spAutoFit/>
          </a:bodyPr>
          <a:p>
            <a:r>
              <a:rPr lang="en-US" altLang="zh-CN" sz="2800" b="1" u="none">
                <a:solidFill>
                  <a:srgbClr val="000000"/>
                </a:solidFill>
                <a:latin typeface="汉仪楷体简" panose="02010609000101010101" charset="-122"/>
                <a:ea typeface="汉仪楷体简" panose="02010609000101010101" charset="-122"/>
              </a:rPr>
              <a:t>    </a:t>
            </a:r>
            <a:r>
              <a:rPr lang="zh-CN" altLang="en-US" sz="2800" b="1" u="none">
                <a:solidFill>
                  <a:srgbClr val="000000"/>
                </a:solidFill>
                <a:latin typeface="汉仪楷体简" panose="02010609000101010101" charset="-122"/>
                <a:ea typeface="汉仪楷体简" panose="02010609000101010101" charset="-122"/>
              </a:rPr>
              <a:t>结尾要如“豹尾”，收缩有力，其作用是呼应标题或开头，使论述结构显得完整而严谨。主要方法有：</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FF0000"/>
                </a:solidFill>
                <a:latin typeface="汉仪楷体简" panose="02010609000101010101" charset="-122"/>
                <a:ea typeface="汉仪楷体简" panose="02010609000101010101" charset="-122"/>
              </a:rPr>
              <a:t>1、复述点题</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   即通过复述扣题目。如例文②的结尾：</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   捧起一碗，执起一筷，于色香味俱全的中华美食中，歆享中国特色中国味吧！（这样的结尾虽短，却直接就照应了标题。让人觉得干净利落。）</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FF0000"/>
                </a:solidFill>
                <a:latin typeface="汉仪楷体简" panose="02010609000101010101" charset="-122"/>
                <a:ea typeface="汉仪楷体简" panose="02010609000101010101" charset="-122"/>
              </a:rPr>
              <a:t>2、复述点首段</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   即通过复述紧扣文章的首段内容。如例文①的结尾：</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   我认同这种“好奖差罚”的做法。（这句话很好滴照应了首段自己的观点：“对于这种好奖差罚的现象，我是支持”。）</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FF0000"/>
                </a:solidFill>
                <a:latin typeface="汉仪楷体简" panose="02010609000101010101" charset="-122"/>
                <a:ea typeface="汉仪楷体简" panose="02010609000101010101" charset="-122"/>
              </a:rPr>
              <a:t>3、陈述作结给出答案</a:t>
            </a:r>
            <a:endParaRPr lang="zh-CN" altLang="en-US" sz="2800" b="1" u="none">
              <a:solidFill>
                <a:srgbClr val="FF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   通常是针对开头或标题的疑问，最后给出答案</a:t>
            </a:r>
            <a:r>
              <a:rPr lang="zh-CN" altLang="en-US" sz="2800" b="1" u="none">
                <a:solidFill>
                  <a:srgbClr val="000000"/>
                </a:solidFill>
                <a:latin typeface="汉仪楷体简" panose="02010609000101010101" charset="-122"/>
                <a:ea typeface="汉仪楷体简" panose="02010609000101010101" charset="-122"/>
              </a:rPr>
              <a:t>。</a:t>
            </a:r>
            <a:endParaRPr lang="zh-CN" altLang="en-US" sz="2400" b="1" u="none">
              <a:solidFill>
                <a:srgbClr val="000000"/>
              </a:solidFill>
              <a:latin typeface="汉仪楷体简" panose="02010609000101010101" charset="-122"/>
              <a:ea typeface="汉仪楷体简" panose="02010609000101010101" charset="-122"/>
            </a:endParaRPr>
          </a:p>
        </p:txBody>
      </p:sp>
      <p:sp>
        <p:nvSpPr>
          <p:cNvPr id="4" name="文本框 3"/>
          <p:cNvSpPr txBox="1"/>
          <p:nvPr/>
        </p:nvSpPr>
        <p:spPr>
          <a:xfrm>
            <a:off x="15240" y="96520"/>
            <a:ext cx="1642745" cy="583565"/>
          </a:xfrm>
          <a:prstGeom prst="rect">
            <a:avLst/>
          </a:prstGeom>
          <a:noFill/>
        </p:spPr>
        <p:txBody>
          <a:bodyPr wrap="square" rtlCol="0">
            <a:spAutoFit/>
          </a:bodyPr>
          <a:p>
            <a:r>
              <a:rPr lang="zh-CN" altLang="en-US" sz="3200">
                <a:solidFill>
                  <a:srgbClr val="FF0000"/>
                </a:solidFill>
                <a:latin typeface="微软雅黑" panose="020B0503020204020204" charset="-122"/>
                <a:ea typeface="微软雅黑" panose="020B0503020204020204" charset="-122"/>
                <a:cs typeface="微软雅黑" panose="020B0503020204020204" charset="-122"/>
              </a:rPr>
              <a:t>方法</a:t>
            </a:r>
            <a:r>
              <a:rPr lang="en-US" altLang="zh-CN" sz="3200">
                <a:solidFill>
                  <a:srgbClr val="FF0000"/>
                </a:solidFill>
                <a:latin typeface="微软雅黑" panose="020B0503020204020204" charset="-122"/>
                <a:ea typeface="微软雅黑" panose="020B0503020204020204" charset="-122"/>
                <a:cs typeface="微软雅黑" panose="020B0503020204020204" charset="-122"/>
              </a:rPr>
              <a:t>4</a:t>
            </a:r>
            <a:endParaRPr lang="en-US" altLang="zh-CN" sz="320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77920" y="403860"/>
            <a:ext cx="4836795" cy="521970"/>
          </a:xfrm>
          <a:prstGeom prst="rect">
            <a:avLst/>
          </a:prstGeom>
          <a:noFill/>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（五）结构美的三个常规要求</a:t>
            </a:r>
            <a:endParaRPr lang="zh-CN" altLang="en-US" sz="2800" b="1" u="none">
              <a:solidFill>
                <a:srgbClr val="FF0000"/>
              </a:solidFill>
              <a:latin typeface="汉仪楷体简" panose="02010609000101010101" charset="-122"/>
              <a:ea typeface="汉仪楷体简" panose="02010609000101010101" charset="-122"/>
            </a:endParaRPr>
          </a:p>
        </p:txBody>
      </p:sp>
      <p:sp>
        <p:nvSpPr>
          <p:cNvPr id="3" name="文本框 2"/>
          <p:cNvSpPr txBox="1"/>
          <p:nvPr/>
        </p:nvSpPr>
        <p:spPr>
          <a:xfrm>
            <a:off x="38735" y="1109980"/>
            <a:ext cx="12114530" cy="5631180"/>
          </a:xfrm>
          <a:prstGeom prst="rect">
            <a:avLst/>
          </a:prstGeom>
          <a:noFill/>
          <a:ln>
            <a:solidFill>
              <a:srgbClr val="C00000"/>
            </a:solidFill>
          </a:ln>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1、要有“扣题”意识。</a:t>
            </a:r>
            <a:endParaRPr lang="zh-CN" altLang="en-US" sz="2800" b="1" u="none">
              <a:solidFill>
                <a:srgbClr val="FF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a:t>
            </a:r>
            <a:r>
              <a:rPr lang="zh-CN" altLang="en-US" sz="2400" b="1" u="none">
                <a:solidFill>
                  <a:srgbClr val="000000"/>
                </a:solidFill>
                <a:latin typeface="汉仪楷体简" panose="02010609000101010101" charset="-122"/>
                <a:ea typeface="汉仪楷体简" panose="02010609000101010101" charset="-122"/>
              </a:rPr>
              <a:t>  一篇好的考场作文，要达到严谨美的效果，不仅开头需要明确亮出你的观点，也不仅结尾要照应标题或开头，主体论述部分中的每一个段落都要注意扣题来行文（可以明扣，暗扣，或回扣——因为论述时难免进行类比联想或相反联想，选用的材料看似不“符合材料的内容”，这时就要回扣）因为这样可以提醒评卷老师：“你看，我的文章是切合题意的，没有离开材料内容和含意范围的。”</a:t>
            </a:r>
            <a:endParaRPr lang="zh-CN" altLang="en-US" sz="2400" b="1" u="none">
              <a:solidFill>
                <a:srgbClr val="000000"/>
              </a:solidFill>
              <a:latin typeface="汉仪楷体简" panose="02010609000101010101" charset="-122"/>
              <a:ea typeface="汉仪楷体简" panose="02010609000101010101" charset="-122"/>
            </a:endParaRPr>
          </a:p>
          <a:p>
            <a:r>
              <a:rPr lang="zh-CN" altLang="en-US" sz="2800" b="1" u="none">
                <a:solidFill>
                  <a:srgbClr val="FF0000"/>
                </a:solidFill>
                <a:latin typeface="汉仪楷体简" panose="02010609000101010101" charset="-122"/>
                <a:ea typeface="汉仪楷体简" panose="02010609000101010101" charset="-122"/>
              </a:rPr>
              <a:t>2、注意行文格式上的特别要求。</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a:t>
            </a:r>
            <a:r>
              <a:rPr lang="zh-CN" altLang="en-US" sz="2400" b="1" u="none">
                <a:solidFill>
                  <a:srgbClr val="000000"/>
                </a:solidFill>
                <a:latin typeface="汉仪楷体简" panose="02010609000101010101" charset="-122"/>
                <a:ea typeface="汉仪楷体简" panose="02010609000101010101" charset="-122"/>
              </a:rPr>
              <a:t>任务驱动型作文往往可能需要你“写一封信”，也可能需要你向某一种杂志栏目投稿，也可能需要你写作一篇演讲稿等等（也叫双文体要求），来“表明你的态度，阐述你的看法”……如果有类似的写作要求，那么，行文格式上就要符合所提出的要求。</a:t>
            </a:r>
            <a:endParaRPr lang="zh-CN" altLang="en-US" sz="2400" b="1" u="none">
              <a:solidFill>
                <a:srgbClr val="000000"/>
              </a:solidFill>
              <a:latin typeface="汉仪楷体简" panose="02010609000101010101" charset="-122"/>
              <a:ea typeface="汉仪楷体简" panose="02010609000101010101" charset="-122"/>
            </a:endParaRPr>
          </a:p>
          <a:p>
            <a:r>
              <a:rPr lang="zh-CN" altLang="en-US" sz="2800" b="1" u="none">
                <a:solidFill>
                  <a:srgbClr val="FF0000"/>
                </a:solidFill>
                <a:latin typeface="汉仪楷体简" panose="02010609000101010101" charset="-122"/>
                <a:ea typeface="汉仪楷体简" panose="02010609000101010101" charset="-122"/>
              </a:rPr>
              <a:t>3、要讲究文段的安排技巧。</a:t>
            </a:r>
            <a:endParaRPr lang="zh-CN" altLang="en-US" sz="2800" b="1" u="none">
              <a:solidFill>
                <a:srgbClr val="FF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a:t>
            </a:r>
            <a:r>
              <a:rPr lang="zh-CN" altLang="en-US" sz="2400" b="1" u="none">
                <a:solidFill>
                  <a:srgbClr val="000000"/>
                </a:solidFill>
                <a:latin typeface="汉仪楷体简" panose="02010609000101010101" charset="-122"/>
                <a:ea typeface="汉仪楷体简" panose="02010609000101010101" charset="-122"/>
              </a:rPr>
              <a:t>根据近几年高考高分作文的特点看，就整篇文章的分析论证而言，文段一般安排在5——7段，最多不要超过8段，这样的段落安排叫做考场作文的黄金段落；从字数看，总字数一般在850——950字为最佳。</a:t>
            </a:r>
            <a:endParaRPr lang="zh-CN" altLang="en-US" sz="2400" b="1" u="none">
              <a:solidFill>
                <a:srgbClr val="000000"/>
              </a:solidFill>
              <a:latin typeface="汉仪楷体简" panose="02010609000101010101" charset="-122"/>
              <a:ea typeface="汉仪楷体简" panose="02010609000101010101" charset="-122"/>
            </a:endParaRPr>
          </a:p>
        </p:txBody>
      </p:sp>
      <p:sp>
        <p:nvSpPr>
          <p:cNvPr id="4" name="文本框 3"/>
          <p:cNvSpPr txBox="1"/>
          <p:nvPr/>
        </p:nvSpPr>
        <p:spPr>
          <a:xfrm>
            <a:off x="15240" y="96520"/>
            <a:ext cx="1642745" cy="583565"/>
          </a:xfrm>
          <a:prstGeom prst="rect">
            <a:avLst/>
          </a:prstGeom>
          <a:noFill/>
        </p:spPr>
        <p:txBody>
          <a:bodyPr wrap="square" rtlCol="0">
            <a:spAutoFit/>
          </a:bodyPr>
          <a:p>
            <a:r>
              <a:rPr lang="zh-CN" altLang="en-US" sz="3200">
                <a:solidFill>
                  <a:srgbClr val="FF0000"/>
                </a:solidFill>
                <a:latin typeface="微软雅黑" panose="020B0503020204020204" charset="-122"/>
                <a:ea typeface="微软雅黑" panose="020B0503020204020204" charset="-122"/>
                <a:cs typeface="微软雅黑" panose="020B0503020204020204" charset="-122"/>
              </a:rPr>
              <a:t>方法</a:t>
            </a:r>
            <a:r>
              <a:rPr lang="en-US" altLang="zh-CN" sz="3200">
                <a:solidFill>
                  <a:srgbClr val="FF0000"/>
                </a:solidFill>
                <a:latin typeface="微软雅黑" panose="020B0503020204020204" charset="-122"/>
                <a:ea typeface="微软雅黑" panose="020B0503020204020204" charset="-122"/>
                <a:cs typeface="微软雅黑" panose="020B0503020204020204" charset="-122"/>
              </a:rPr>
              <a:t>5</a:t>
            </a:r>
            <a:endParaRPr lang="en-US" altLang="zh-CN" sz="320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 y="151765"/>
            <a:ext cx="12252960" cy="6554470"/>
          </a:xfrm>
          <a:prstGeom prst="rect">
            <a:avLst/>
          </a:prstGeom>
          <a:noFill/>
        </p:spPr>
        <p:txBody>
          <a:bodyPr wrap="square" rtlCol="0">
            <a:spAutoFit/>
          </a:bodyPr>
          <a:p>
            <a:r>
              <a:rPr lang="zh-CN" altLang="en-US" sz="2800" b="1" u="none">
                <a:solidFill>
                  <a:srgbClr val="FF0000"/>
                </a:solidFill>
                <a:latin typeface="微软雅黑" panose="020B0503020204020204" charset="-122"/>
                <a:ea typeface="微软雅黑" panose="020B0503020204020204" charset="-122"/>
              </a:rPr>
              <a:t>总结议论文结构美的实用技巧：</a:t>
            </a:r>
            <a:endParaRPr lang="zh-CN" altLang="en-US" sz="2800" b="1" u="none">
              <a:solidFill>
                <a:srgbClr val="FF0000"/>
              </a:solidFill>
              <a:latin typeface="微软雅黑" panose="020B0503020204020204" charset="-122"/>
              <a:ea typeface="微软雅黑" panose="020B0503020204020204" charset="-122"/>
            </a:endParaRPr>
          </a:p>
          <a:p>
            <a:pPr algn="ctr">
              <a:lnSpc>
                <a:spcPct val="200000"/>
              </a:lnSpc>
            </a:pPr>
            <a:r>
              <a:rPr lang="zh-CN" altLang="en-US" sz="2800" b="1" u="none">
                <a:solidFill>
                  <a:srgbClr val="000000"/>
                </a:solidFill>
                <a:latin typeface="汉仪楷体简" panose="02010609000101010101" charset="-122"/>
                <a:ea typeface="汉仪楷体简" panose="02010609000101010101" charset="-122"/>
              </a:rPr>
              <a:t>好题目，三方式，切论点；</a:t>
            </a:r>
            <a:endParaRPr lang="zh-CN" altLang="en-US" sz="2800" b="1" u="none">
              <a:solidFill>
                <a:srgbClr val="000000"/>
              </a:solidFill>
              <a:latin typeface="汉仪楷体简" panose="02010609000101010101" charset="-122"/>
              <a:ea typeface="汉仪楷体简" panose="02010609000101010101" charset="-122"/>
            </a:endParaRPr>
          </a:p>
          <a:p>
            <a:pPr algn="ctr">
              <a:lnSpc>
                <a:spcPct val="200000"/>
              </a:lnSpc>
            </a:pPr>
            <a:r>
              <a:rPr lang="zh-CN" altLang="en-US" sz="2800" b="1" u="none">
                <a:solidFill>
                  <a:srgbClr val="000000"/>
                </a:solidFill>
                <a:latin typeface="汉仪楷体简" panose="02010609000101010101" charset="-122"/>
                <a:ea typeface="汉仪楷体简" panose="02010609000101010101" charset="-122"/>
              </a:rPr>
              <a:t>开篇美，引材料，亮观点；</a:t>
            </a:r>
            <a:endParaRPr lang="zh-CN" altLang="en-US" sz="2800" b="1" u="none">
              <a:solidFill>
                <a:srgbClr val="000000"/>
              </a:solidFill>
              <a:latin typeface="汉仪楷体简" panose="02010609000101010101" charset="-122"/>
              <a:ea typeface="汉仪楷体简" panose="02010609000101010101" charset="-122"/>
            </a:endParaRPr>
          </a:p>
          <a:p>
            <a:pPr algn="ctr">
              <a:lnSpc>
                <a:spcPct val="200000"/>
              </a:lnSpc>
            </a:pPr>
            <a:r>
              <a:rPr lang="zh-CN" altLang="en-US" sz="2800" b="1" u="none">
                <a:solidFill>
                  <a:srgbClr val="000000"/>
                </a:solidFill>
                <a:latin typeface="汉仪楷体简" panose="02010609000101010101" charset="-122"/>
                <a:ea typeface="汉仪楷体简" panose="02010609000101010101" charset="-122"/>
              </a:rPr>
              <a:t>主体论，讲逻辑，四方式；</a:t>
            </a:r>
            <a:endParaRPr lang="zh-CN" altLang="en-US" sz="2800" b="1" u="none">
              <a:solidFill>
                <a:srgbClr val="000000"/>
              </a:solidFill>
              <a:latin typeface="汉仪楷体简" panose="02010609000101010101" charset="-122"/>
              <a:ea typeface="汉仪楷体简" panose="02010609000101010101" charset="-122"/>
            </a:endParaRPr>
          </a:p>
          <a:p>
            <a:pPr algn="ctr">
              <a:lnSpc>
                <a:spcPct val="200000"/>
              </a:lnSpc>
            </a:pPr>
            <a:r>
              <a:rPr lang="zh-CN" altLang="en-US" sz="2800" b="1" u="none">
                <a:solidFill>
                  <a:srgbClr val="000000"/>
                </a:solidFill>
                <a:latin typeface="汉仪楷体简" panose="02010609000101010101" charset="-122"/>
                <a:ea typeface="汉仪楷体简" panose="02010609000101010101" charset="-122"/>
              </a:rPr>
              <a:t>一（一个观点）分三（三个分论点），互关联，理据合；</a:t>
            </a:r>
            <a:endParaRPr lang="zh-CN" altLang="en-US" sz="2800" b="1" u="none">
              <a:solidFill>
                <a:srgbClr val="000000"/>
              </a:solidFill>
              <a:latin typeface="汉仪楷体简" panose="02010609000101010101" charset="-122"/>
              <a:ea typeface="汉仪楷体简" panose="02010609000101010101" charset="-122"/>
            </a:endParaRPr>
          </a:p>
          <a:p>
            <a:pPr algn="ctr">
              <a:lnSpc>
                <a:spcPct val="200000"/>
              </a:lnSpc>
            </a:pPr>
            <a:r>
              <a:rPr lang="zh-CN" altLang="en-US" sz="2800" b="1" u="none">
                <a:solidFill>
                  <a:srgbClr val="000000"/>
                </a:solidFill>
                <a:latin typeface="汉仪楷体简" panose="02010609000101010101" charset="-122"/>
                <a:ea typeface="汉仪楷体简" panose="02010609000101010101" charset="-122"/>
              </a:rPr>
              <a:t>求辨证，段首尾，多点题；</a:t>
            </a:r>
            <a:endParaRPr lang="zh-CN" altLang="en-US" sz="2800" b="1" u="none">
              <a:solidFill>
                <a:srgbClr val="000000"/>
              </a:solidFill>
              <a:latin typeface="汉仪楷体简" panose="02010609000101010101" charset="-122"/>
              <a:ea typeface="汉仪楷体简" panose="02010609000101010101" charset="-122"/>
            </a:endParaRPr>
          </a:p>
          <a:p>
            <a:pPr algn="ctr">
              <a:lnSpc>
                <a:spcPct val="200000"/>
              </a:lnSpc>
            </a:pPr>
            <a:r>
              <a:rPr lang="zh-CN" altLang="en-US" sz="2800" b="1" u="none">
                <a:solidFill>
                  <a:srgbClr val="000000"/>
                </a:solidFill>
                <a:latin typeface="汉仪楷体简" panose="02010609000101010101" charset="-122"/>
                <a:ea typeface="汉仪楷体简" panose="02010609000101010101" charset="-122"/>
              </a:rPr>
              <a:t>豹结尾，百来字，讲照应；</a:t>
            </a:r>
            <a:endParaRPr lang="zh-CN" altLang="en-US" sz="2800" b="1" u="none">
              <a:solidFill>
                <a:srgbClr val="000000"/>
              </a:solidFill>
              <a:latin typeface="汉仪楷体简" panose="02010609000101010101" charset="-122"/>
              <a:ea typeface="汉仪楷体简" panose="02010609000101010101" charset="-122"/>
            </a:endParaRPr>
          </a:p>
          <a:p>
            <a:pPr algn="ctr">
              <a:lnSpc>
                <a:spcPct val="200000"/>
              </a:lnSpc>
            </a:pPr>
            <a:r>
              <a:rPr lang="zh-CN" altLang="en-US" sz="2800" b="1" u="none">
                <a:solidFill>
                  <a:srgbClr val="000000"/>
                </a:solidFill>
                <a:latin typeface="汉仪楷体简" panose="02010609000101010101" charset="-122"/>
                <a:ea typeface="汉仪楷体简" panose="02010609000101010101" charset="-122"/>
              </a:rPr>
              <a:t>    五七段（五段到七段），八百五（850个字以上），必高分。</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210" y="1270"/>
            <a:ext cx="12192000" cy="6725285"/>
          </a:xfrm>
          <a:prstGeom prst="rect">
            <a:avLst/>
          </a:prstGeom>
          <a:noFill/>
        </p:spPr>
        <p:txBody>
          <a:bodyPr wrap="square" rtlCol="0">
            <a:spAutoFit/>
          </a:bodyPr>
          <a:p>
            <a:pPr>
              <a:lnSpc>
                <a:spcPct val="110000"/>
              </a:lnSpc>
            </a:pPr>
            <a:r>
              <a:rPr lang="zh-CN" altLang="en-US" sz="2800" b="1" u="none">
                <a:solidFill>
                  <a:srgbClr val="000000"/>
                </a:solidFill>
                <a:latin typeface="汉仪楷体简" panose="02010609000101010101" charset="-122"/>
                <a:ea typeface="汉仪楷体简" panose="02010609000101010101" charset="-122"/>
              </a:rPr>
              <a:t>的同时，培养合作共赢的精神。而这种合作精神也正是我们当今需要着重培养学生的，就好比中国女排十连胜，中国5G领先世界，这其中哪一个是不需要拥有合作共赢的精神吗？当然没有，不仅如此，这些伟大成功的背后，都是无数人共同努力的成果。</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    有人说，你这些都是好处但你可看到春游的弊端？如安全问题。我并不否认春游存在安全隐患，但我想说的是，难道因为个别案例，或者过程中存在困难就避免尝试了吗？如果因为害怕这些困难而避免开始尝试，那么一切伟大的发明、伟大的成果都不可能有今天，想要取得知识，取得成功，必须克服困难。如何克服春游过程中的困难呢？我的看法是学校老师与家长，学生在户外活动时都要有一定的基础知识作为储备，要具备基本的自救和求救能力，我认为：在三方共同努力下，一定可以给老师、同学、家长带来一番难以忘怀的春游记忆及不菲的精神收获。</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    生活明明朗朗，万物可可爱爱，春游的价值远远不止我所提到的这些，让我们一同引领学生春游一同感受生活吧。春游应该游，值得游。</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210" y="1270"/>
            <a:ext cx="12192000" cy="6682105"/>
          </a:xfrm>
          <a:prstGeom prst="rect">
            <a:avLst/>
          </a:prstGeom>
          <a:noFill/>
        </p:spPr>
        <p:txBody>
          <a:bodyPr wrap="square" rtlCol="0">
            <a:spAutoFit/>
          </a:bodyPr>
          <a:p>
            <a:r>
              <a:rPr lang="zh-CN" altLang="en-US" sz="2800" b="1" u="none">
                <a:solidFill>
                  <a:srgbClr val="FF0000"/>
                </a:solidFill>
                <a:latin typeface="微软雅黑" panose="020B0503020204020204" charset="-122"/>
                <a:ea typeface="微软雅黑" panose="020B0503020204020204" charset="-122"/>
              </a:rPr>
              <a:t>分析：</a:t>
            </a:r>
            <a:endParaRPr lang="zh-CN" altLang="en-US" sz="2800" b="1" u="none">
              <a:solidFill>
                <a:srgbClr val="FF0000"/>
              </a:solidFill>
              <a:latin typeface="微软雅黑" panose="020B0503020204020204" charset="-122"/>
              <a:ea typeface="微软雅黑" panose="020B0503020204020204" charset="-122"/>
            </a:endParaRPr>
          </a:p>
          <a:p>
            <a:pPr>
              <a:lnSpc>
                <a:spcPct val="110000"/>
              </a:lnSpc>
            </a:pPr>
            <a:r>
              <a:rPr lang="zh-CN" altLang="en-US" sz="2800" b="1" u="none">
                <a:solidFill>
                  <a:srgbClr val="FF0000"/>
                </a:solidFill>
                <a:latin typeface="微软雅黑" panose="020B0503020204020204" charset="-122"/>
                <a:ea typeface="微软雅黑" panose="020B0503020204020204" charset="-122"/>
              </a:rPr>
              <a:t>    </a:t>
            </a:r>
            <a:r>
              <a:rPr lang="zh-CN" altLang="en-US" sz="2800" b="1" u="none">
                <a:solidFill>
                  <a:srgbClr val="000000"/>
                </a:solidFill>
                <a:latin typeface="汉仪楷体简" panose="02010609000101010101" charset="-122"/>
                <a:ea typeface="汉仪楷体简" panose="02010609000101010101" charset="-122"/>
              </a:rPr>
              <a:t>文章的具体内容，只保留每个自然段的第一句或最后一句，看懂他的分析论证是如何展开的：</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FF0000"/>
                </a:solidFill>
                <a:latin typeface="汉仪楷体简" panose="02010609000101010101" charset="-122"/>
                <a:ea typeface="汉仪楷体简" panose="02010609000101010101" charset="-122"/>
              </a:rPr>
              <a:t>标题</a:t>
            </a:r>
            <a:r>
              <a:rPr lang="zh-CN" altLang="en-US" sz="2800" b="1" u="none">
                <a:solidFill>
                  <a:srgbClr val="000000"/>
                </a:solidFill>
                <a:latin typeface="汉仪楷体简" panose="02010609000101010101" charset="-122"/>
                <a:ea typeface="汉仪楷体简" panose="02010609000101010101" charset="-122"/>
              </a:rPr>
              <a:t>：应该游，值得游</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FF0000"/>
                </a:solidFill>
                <a:latin typeface="汉仪楷体简" panose="02010609000101010101" charset="-122"/>
                <a:ea typeface="汉仪楷体简" panose="02010609000101010101" charset="-122"/>
              </a:rPr>
              <a:t>开头段（引论）</a:t>
            </a:r>
            <a:r>
              <a:rPr lang="zh-CN" altLang="en-US" sz="2800" b="1" u="none">
                <a:solidFill>
                  <a:srgbClr val="000000"/>
                </a:solidFill>
                <a:latin typeface="汉仪楷体简" panose="02010609000101010101" charset="-122"/>
                <a:ea typeface="汉仪楷体简" panose="02010609000101010101" charset="-122"/>
              </a:rPr>
              <a:t>：</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①对于春游游不游的争议，我的看法是：应该游，值得游。</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主体论证分析段（本论）：</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②春游让学生学会敬畏生命，懂得珍惜自然。</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③春游让学生懂得合作共赢，增进同学友谊。</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④有人说，你这些都是好处但你可看到春游的弊端？（春游的安全问题可以解决）。</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FF0000"/>
                </a:solidFill>
                <a:latin typeface="汉仪楷体简" panose="02010609000101010101" charset="-122"/>
                <a:ea typeface="汉仪楷体简" panose="02010609000101010101" charset="-122"/>
              </a:rPr>
              <a:t>结尾段（结论）</a:t>
            </a:r>
            <a:r>
              <a:rPr lang="zh-CN" altLang="en-US" sz="2800" b="1" u="none">
                <a:solidFill>
                  <a:srgbClr val="000000"/>
                </a:solidFill>
                <a:latin typeface="汉仪楷体简" panose="02010609000101010101" charset="-122"/>
                <a:ea typeface="汉仪楷体简" panose="02010609000101010101" charset="-122"/>
              </a:rPr>
              <a:t>：</a:t>
            </a:r>
            <a:endParaRPr lang="zh-CN" altLang="en-US" sz="2800" b="1" u="none">
              <a:solidFill>
                <a:srgbClr val="000000"/>
              </a:solidFill>
              <a:latin typeface="汉仪楷体简" panose="02010609000101010101" charset="-122"/>
              <a:ea typeface="汉仪楷体简" panose="02010609000101010101" charset="-122"/>
            </a:endParaRPr>
          </a:p>
          <a:p>
            <a:pPr>
              <a:lnSpc>
                <a:spcPct val="110000"/>
              </a:lnSpc>
            </a:pPr>
            <a:r>
              <a:rPr lang="zh-CN" altLang="en-US" sz="2800" b="1" u="none">
                <a:solidFill>
                  <a:srgbClr val="000000"/>
                </a:solidFill>
                <a:latin typeface="汉仪楷体简" panose="02010609000101010101" charset="-122"/>
                <a:ea typeface="汉仪楷体简" panose="02010609000101010101" charset="-122"/>
              </a:rPr>
              <a:t>⑤春游的价值远远不止我所提到的这些，让我们一同引领学生春游一同感受生活吧。春游应该游，值得游。</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705" y="277495"/>
            <a:ext cx="12177395" cy="3969385"/>
          </a:xfrm>
          <a:prstGeom prst="rect">
            <a:avLst/>
          </a:prstGeom>
          <a:noFill/>
        </p:spPr>
        <p:txBody>
          <a:bodyPr wrap="square" rtlCol="0">
            <a:spAutoFit/>
          </a:bodyPr>
          <a:p>
            <a:r>
              <a:rPr lang="zh-CN" altLang="en-US" sz="2800" b="1" u="none">
                <a:solidFill>
                  <a:srgbClr val="FF0000"/>
                </a:solidFill>
                <a:latin typeface="微软雅黑" panose="020B0503020204020204" charset="-122"/>
                <a:ea typeface="微软雅黑" panose="020B0503020204020204" charset="-122"/>
              </a:rPr>
              <a:t>点评：</a:t>
            </a:r>
            <a:endParaRPr lang="zh-CN" altLang="en-US" sz="2800" b="1" u="none">
              <a:solidFill>
                <a:srgbClr val="FF0000"/>
              </a:solidFill>
              <a:latin typeface="微软雅黑" panose="020B0503020204020204" charset="-122"/>
              <a:ea typeface="微软雅黑" panose="020B0503020204020204" charset="-122"/>
            </a:endParaRPr>
          </a:p>
          <a:p>
            <a:r>
              <a:rPr lang="zh-CN" altLang="en-US" sz="2800" b="1" u="none">
                <a:solidFill>
                  <a:srgbClr val="FF0000"/>
                </a:solidFill>
                <a:latin typeface="微软雅黑" panose="020B0503020204020204" charset="-122"/>
                <a:ea typeface="微软雅黑" panose="020B0503020204020204" charset="-122"/>
              </a:rPr>
              <a:t>    </a:t>
            </a:r>
            <a:r>
              <a:rPr lang="zh-CN" altLang="en-US" sz="2800" b="1" u="none">
                <a:solidFill>
                  <a:srgbClr val="000000"/>
                </a:solidFill>
                <a:latin typeface="汉仪楷体简" panose="02010609000101010101" charset="-122"/>
                <a:ea typeface="汉仪楷体简" panose="02010609000101010101" charset="-122"/>
              </a:rPr>
              <a:t>全文共五个自然段，不仅观点鲜明，理据紧密结合，例证比较有说服力，结构合理有逻辑性，而且语言表达比较有文采。</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主体论证分析部分根据本文观点分解成三个有机关联的分论点，着重论证分析“应该游，值得游”的理由。</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最后一段的“春游的价值远远不止我所提到的这些”这句话，意思是还有很多理由，只是限于篇幅我只能捡重要的说，使得说理上显得更全面、更圆润。</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本文给分：</a:t>
            </a:r>
            <a:r>
              <a:rPr lang="zh-CN" altLang="en-US" sz="2800" b="1" u="none">
                <a:solidFill>
                  <a:srgbClr val="FF0000"/>
                </a:solidFill>
                <a:latin typeface="汉仪楷体简" panose="02010609000101010101" charset="-122"/>
                <a:ea typeface="汉仪楷体简" panose="02010609000101010101" charset="-122"/>
              </a:rPr>
              <a:t>54分</a:t>
            </a:r>
            <a:r>
              <a:rPr lang="zh-CN" altLang="en-US" sz="2800" b="1" u="none">
                <a:solidFill>
                  <a:srgbClr val="000000"/>
                </a:solidFill>
                <a:latin typeface="汉仪楷体简" panose="02010609000101010101" charset="-122"/>
                <a:ea typeface="汉仪楷体简" panose="02010609000101010101" charset="-122"/>
              </a:rPr>
              <a:t>。</a:t>
            </a:r>
            <a:endParaRPr lang="zh-CN" altLang="en-US" sz="2800" b="1" u="none">
              <a:solidFill>
                <a:srgbClr val="000000"/>
              </a:solidFill>
              <a:latin typeface="汉仪楷体简" panose="02010609000101010101" charset="-122"/>
              <a:ea typeface="汉仪楷体简" panose="02010609000101010101" charset="-122"/>
            </a:endParaRPr>
          </a:p>
        </p:txBody>
      </p:sp>
      <p:sp>
        <p:nvSpPr>
          <p:cNvPr id="3" name="文本框 2"/>
          <p:cNvSpPr txBox="1"/>
          <p:nvPr/>
        </p:nvSpPr>
        <p:spPr>
          <a:xfrm>
            <a:off x="52705" y="4779645"/>
            <a:ext cx="12038330" cy="1770380"/>
          </a:xfrm>
          <a:prstGeom prst="rect">
            <a:avLst/>
          </a:prstGeom>
          <a:noFill/>
          <a:ln>
            <a:solidFill>
              <a:srgbClr val="C00000"/>
            </a:solidFill>
          </a:ln>
        </p:spPr>
        <p:txBody>
          <a:bodyPr wrap="square" rtlCol="0">
            <a:spAutoFit/>
          </a:bodyPr>
          <a:p>
            <a:pPr>
              <a:lnSpc>
                <a:spcPct val="130000"/>
              </a:lnSpc>
            </a:pPr>
            <a:r>
              <a:rPr lang="zh-CN" altLang="en-US" sz="2800" b="1">
                <a:solidFill>
                  <a:srgbClr val="FF0000"/>
                </a:solidFill>
                <a:latin typeface="微软雅黑" panose="020B0503020204020204" charset="-122"/>
                <a:ea typeface="微软雅黑" panose="020B0503020204020204" charset="-122"/>
                <a:sym typeface="+mn-ea"/>
              </a:rPr>
              <a:t>启发：</a:t>
            </a:r>
            <a:endParaRPr lang="zh-CN" altLang="en-US" sz="2800" b="1">
              <a:solidFill>
                <a:srgbClr val="000000"/>
              </a:solidFill>
              <a:latin typeface="汉仪楷体简" panose="02010609000101010101" charset="-122"/>
              <a:ea typeface="汉仪楷体简" panose="02010609000101010101" charset="-122"/>
              <a:sym typeface="+mn-ea"/>
            </a:endParaRPr>
          </a:p>
          <a:p>
            <a:pPr>
              <a:lnSpc>
                <a:spcPct val="130000"/>
              </a:lnSpc>
            </a:pPr>
            <a:r>
              <a:rPr lang="zh-CN" altLang="en-US" sz="2800" b="1">
                <a:solidFill>
                  <a:srgbClr val="000000"/>
                </a:solidFill>
                <a:latin typeface="汉仪楷体简" panose="02010609000101010101" charset="-122"/>
                <a:ea typeface="汉仪楷体简" panose="02010609000101010101" charset="-122"/>
                <a:sym typeface="+mn-ea"/>
              </a:rPr>
              <a:t>   高考作文要想得高分，行文要有条理，结构必须严谨。</a:t>
            </a:r>
            <a:endParaRPr lang="zh-CN" altLang="en-US" sz="2800" b="1">
              <a:solidFill>
                <a:srgbClr val="000000"/>
              </a:solidFill>
              <a:latin typeface="汉仪楷体简" panose="02010609000101010101" charset="-122"/>
              <a:ea typeface="汉仪楷体简" panose="02010609000101010101" charset="-122"/>
              <a:sym typeface="+mn-ea"/>
            </a:endParaRPr>
          </a:p>
          <a:p>
            <a:pPr>
              <a:lnSpc>
                <a:spcPct val="130000"/>
              </a:lnSpc>
            </a:pPr>
            <a:r>
              <a:rPr lang="zh-CN" altLang="en-US" sz="2800" b="1">
                <a:solidFill>
                  <a:srgbClr val="000000"/>
                </a:solidFill>
                <a:latin typeface="汉仪楷体简" panose="02010609000101010101" charset="-122"/>
                <a:ea typeface="汉仪楷体简" panose="02010609000101010101" charset="-122"/>
                <a:sym typeface="+mn-ea"/>
              </a:rPr>
              <a:t>   即行文结构要讲逻辑！</a:t>
            </a:r>
            <a:endParaRPr lang="zh-CN" altLang="en-US" sz="2800" b="1">
              <a:solidFill>
                <a:srgbClr val="000000"/>
              </a:solidFill>
              <a:latin typeface="汉仪楷体简" panose="02010609000101010101" charset="-122"/>
              <a:ea typeface="汉仪楷体简" panose="02010609000101010101" charset="-122"/>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166620"/>
            <a:ext cx="12192000" cy="3192145"/>
          </a:xfrm>
          <a:prstGeom prst="rect">
            <a:avLst/>
          </a:prstGeom>
          <a:noFill/>
          <a:ln>
            <a:solidFill>
              <a:srgbClr val="C00000"/>
            </a:solidFill>
          </a:ln>
        </p:spPr>
        <p:txBody>
          <a:bodyPr wrap="square" rtlCol="0">
            <a:spAutoFit/>
          </a:bodyPr>
          <a:p>
            <a:pPr>
              <a:lnSpc>
                <a:spcPct val="240000"/>
              </a:lnSpc>
            </a:pPr>
            <a:r>
              <a:rPr lang="zh-CN" altLang="en-US" sz="2800" b="1" u="none">
                <a:solidFill>
                  <a:srgbClr val="000000"/>
                </a:solidFill>
                <a:latin typeface="汉仪楷体简" panose="02010609000101010101" charset="-122"/>
                <a:ea typeface="汉仪楷体简" panose="02010609000101010101" charset="-122"/>
              </a:rPr>
              <a:t>1.整篇文章符合议论文的结构要求。</a:t>
            </a:r>
            <a:endParaRPr lang="zh-CN" altLang="en-US" sz="2800" b="1" u="none">
              <a:solidFill>
                <a:srgbClr val="000000"/>
              </a:solidFill>
              <a:latin typeface="汉仪楷体简" panose="02010609000101010101" charset="-122"/>
              <a:ea typeface="汉仪楷体简" panose="02010609000101010101" charset="-122"/>
            </a:endParaRPr>
          </a:p>
          <a:p>
            <a:pPr>
              <a:lnSpc>
                <a:spcPct val="240000"/>
              </a:lnSpc>
            </a:pPr>
            <a:r>
              <a:rPr lang="zh-CN" altLang="en-US" sz="2800" b="1" u="none">
                <a:solidFill>
                  <a:srgbClr val="000000"/>
                </a:solidFill>
                <a:latin typeface="汉仪楷体简" panose="02010609000101010101" charset="-122"/>
                <a:ea typeface="汉仪楷体简" panose="02010609000101010101" charset="-122"/>
              </a:rPr>
              <a:t>2.主体论证分析部分要有清晰思路。</a:t>
            </a:r>
            <a:endParaRPr lang="zh-CN" altLang="en-US" sz="2800" b="1" u="none">
              <a:solidFill>
                <a:srgbClr val="000000"/>
              </a:solidFill>
              <a:latin typeface="汉仪楷体简" panose="02010609000101010101" charset="-122"/>
              <a:ea typeface="汉仪楷体简" panose="02010609000101010101" charset="-122"/>
            </a:endParaRPr>
          </a:p>
          <a:p>
            <a:pPr>
              <a:lnSpc>
                <a:spcPct val="240000"/>
              </a:lnSpc>
            </a:pPr>
            <a:r>
              <a:rPr lang="zh-CN" altLang="en-US" sz="2800" b="1" u="none">
                <a:solidFill>
                  <a:srgbClr val="000000"/>
                </a:solidFill>
                <a:latin typeface="汉仪楷体简" panose="02010609000101010101" charset="-122"/>
                <a:ea typeface="汉仪楷体简" panose="02010609000101010101" charset="-122"/>
              </a:rPr>
              <a:t>3.论证分析“理”“据”要有机结合。</a:t>
            </a:r>
            <a:endParaRPr lang="zh-CN" altLang="en-US" sz="2800" b="1" u="none">
              <a:solidFill>
                <a:srgbClr val="000000"/>
              </a:solidFill>
              <a:latin typeface="汉仪楷体简" panose="02010609000101010101" charset="-122"/>
              <a:ea typeface="汉仪楷体简" panose="02010609000101010101" charset="-122"/>
            </a:endParaRPr>
          </a:p>
        </p:txBody>
      </p:sp>
      <p:sp>
        <p:nvSpPr>
          <p:cNvPr id="3" name="文本框 2"/>
          <p:cNvSpPr txBox="1"/>
          <p:nvPr/>
        </p:nvSpPr>
        <p:spPr>
          <a:xfrm>
            <a:off x="0" y="1198880"/>
            <a:ext cx="12192000" cy="521970"/>
          </a:xfrm>
          <a:prstGeom prst="rect">
            <a:avLst/>
          </a:prstGeom>
          <a:noFill/>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如何做到“行文有条理，结构须严谨”？</a:t>
            </a:r>
            <a:endParaRPr lang="zh-CN" altLang="en-US" sz="2800" b="1" u="none">
              <a:solidFill>
                <a:srgbClr val="FF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76955" y="864235"/>
            <a:ext cx="5389880" cy="521970"/>
          </a:xfrm>
          <a:prstGeom prst="rect">
            <a:avLst/>
          </a:prstGeom>
          <a:noFill/>
        </p:spPr>
        <p:txBody>
          <a:bodyPr wrap="square" rtlCol="0">
            <a:spAutoFit/>
          </a:bodyPr>
          <a:p>
            <a:r>
              <a:rPr lang="zh-CN" altLang="en-US" sz="2800" b="1" u="none">
                <a:solidFill>
                  <a:srgbClr val="FF0000"/>
                </a:solidFill>
                <a:latin typeface="汉仪楷体简" panose="02010609000101010101" charset="-122"/>
                <a:ea typeface="汉仪楷体简" panose="02010609000101010101" charset="-122"/>
              </a:rPr>
              <a:t>（一）亮眼美：直切论点拟标题</a:t>
            </a:r>
            <a:endParaRPr lang="zh-CN" altLang="en-US" sz="2800" b="1" u="none">
              <a:solidFill>
                <a:srgbClr val="FF0000"/>
              </a:solidFill>
              <a:latin typeface="汉仪楷体简" panose="02010609000101010101" charset="-122"/>
              <a:ea typeface="汉仪楷体简" panose="02010609000101010101" charset="-122"/>
            </a:endParaRPr>
          </a:p>
        </p:txBody>
      </p:sp>
      <p:sp>
        <p:nvSpPr>
          <p:cNvPr id="3" name="文本框 2"/>
          <p:cNvSpPr txBox="1"/>
          <p:nvPr/>
        </p:nvSpPr>
        <p:spPr>
          <a:xfrm>
            <a:off x="15240" y="1954530"/>
            <a:ext cx="12192000" cy="4742815"/>
          </a:xfrm>
          <a:prstGeom prst="rect">
            <a:avLst/>
          </a:prstGeom>
          <a:noFill/>
          <a:ln>
            <a:solidFill>
              <a:srgbClr val="C00000"/>
            </a:solidFill>
          </a:ln>
        </p:spPr>
        <p:txBody>
          <a:bodyPr wrap="square" rtlCol="0">
            <a:spAutoFit/>
          </a:bodyPr>
          <a:p>
            <a:pPr>
              <a:lnSpc>
                <a:spcPct val="120000"/>
              </a:lnSpc>
            </a:pPr>
            <a:r>
              <a:rPr lang="en-US" altLang="zh-CN" sz="2800" b="1" u="none">
                <a:solidFill>
                  <a:srgbClr val="000000"/>
                </a:solidFill>
                <a:latin typeface="汉仪楷体简" panose="02010609000101010101" charset="-122"/>
                <a:ea typeface="汉仪楷体简" panose="02010609000101010101" charset="-122"/>
              </a:rPr>
              <a:t>    </a:t>
            </a:r>
            <a:r>
              <a:rPr lang="zh-CN" altLang="en-US" sz="2800" b="1" u="none">
                <a:solidFill>
                  <a:srgbClr val="000000"/>
                </a:solidFill>
                <a:latin typeface="汉仪楷体简" panose="02010609000101010101" charset="-122"/>
                <a:ea typeface="汉仪楷体简" panose="02010609000101010101" charset="-122"/>
              </a:rPr>
              <a:t>“题好一半文”。</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000000"/>
                </a:solidFill>
                <a:latin typeface="汉仪楷体简" panose="02010609000101010101" charset="-122"/>
                <a:ea typeface="汉仪楷体简" panose="02010609000101010101" charset="-122"/>
              </a:rPr>
              <a:t>    什么样子的题目叫“好题”？简单地说，就是能够直接告知评卷老师我的论点是什么。一句话，就是直切论点（主旨）。主要方式有：</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FF0000"/>
                </a:solidFill>
                <a:latin typeface="汉仪楷体简" panose="02010609000101010101" charset="-122"/>
                <a:ea typeface="汉仪楷体简" panose="02010609000101010101" charset="-122"/>
              </a:rPr>
              <a:t>1、主谓式。</a:t>
            </a:r>
            <a:r>
              <a:rPr lang="zh-CN" altLang="en-US" sz="2800" b="1" u="none">
                <a:solidFill>
                  <a:srgbClr val="000000"/>
                </a:solidFill>
                <a:latin typeface="汉仪楷体简" panose="02010609000101010101" charset="-122"/>
                <a:ea typeface="汉仪楷体简" panose="02010609000101010101" charset="-122"/>
              </a:rPr>
              <a:t>单刀直入揭示主旨或亮出自己的观点。如《好奖差罚不为过》《一碗一筷诠中华》。</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FF0000"/>
                </a:solidFill>
                <a:latin typeface="汉仪楷体简" panose="02010609000101010101" charset="-122"/>
                <a:ea typeface="汉仪楷体简" panose="02010609000101010101" charset="-122"/>
              </a:rPr>
              <a:t>2、动宾式</a:t>
            </a:r>
            <a:r>
              <a:rPr lang="zh-CN" altLang="en-US" sz="2800" b="1" u="none">
                <a:solidFill>
                  <a:srgbClr val="000000"/>
                </a:solidFill>
                <a:latin typeface="汉仪楷体简" panose="02010609000101010101" charset="-122"/>
                <a:ea typeface="汉仪楷体简" panose="02010609000101010101" charset="-122"/>
              </a:rPr>
              <a:t>。和主谓式一样，都显得斩钉截铁，不容置疑。如《做孩子的榜样》。</a:t>
            </a:r>
            <a:endParaRPr lang="zh-CN" altLang="en-US" sz="2800" b="1" u="none">
              <a:solidFill>
                <a:srgbClr val="000000"/>
              </a:solidFill>
              <a:latin typeface="汉仪楷体简" panose="02010609000101010101" charset="-122"/>
              <a:ea typeface="汉仪楷体简" panose="02010609000101010101" charset="-122"/>
            </a:endParaRPr>
          </a:p>
          <a:p>
            <a:pPr>
              <a:lnSpc>
                <a:spcPct val="120000"/>
              </a:lnSpc>
            </a:pPr>
            <a:r>
              <a:rPr lang="zh-CN" altLang="en-US" sz="2800" b="1" u="none">
                <a:solidFill>
                  <a:srgbClr val="FF0000"/>
                </a:solidFill>
                <a:latin typeface="汉仪楷体简" panose="02010609000101010101" charset="-122"/>
                <a:ea typeface="汉仪楷体简" panose="02010609000101010101" charset="-122"/>
              </a:rPr>
              <a:t>3、并列式。</a:t>
            </a:r>
            <a:r>
              <a:rPr lang="zh-CN" altLang="en-US" sz="2800" b="1" u="none">
                <a:solidFill>
                  <a:srgbClr val="000000"/>
                </a:solidFill>
                <a:latin typeface="汉仪楷体简" panose="02010609000101010101" charset="-122"/>
                <a:ea typeface="汉仪楷体简" panose="02010609000101010101" charset="-122"/>
              </a:rPr>
              <a:t>这种方式更适宜评价人物或事件。如《逐劳动之光，扬时代之帆》，整齐的句式能一下抓住人们的眼球。</a:t>
            </a:r>
            <a:endParaRPr lang="zh-CN" altLang="en-US" sz="2800" b="1" u="none">
              <a:solidFill>
                <a:srgbClr val="000000"/>
              </a:solidFill>
              <a:latin typeface="汉仪楷体简" panose="02010609000101010101" charset="-122"/>
              <a:ea typeface="汉仪楷体简" panose="02010609000101010101" charset="-122"/>
            </a:endParaRPr>
          </a:p>
        </p:txBody>
      </p:sp>
      <p:sp>
        <p:nvSpPr>
          <p:cNvPr id="4" name="文本框 3"/>
          <p:cNvSpPr txBox="1"/>
          <p:nvPr/>
        </p:nvSpPr>
        <p:spPr>
          <a:xfrm>
            <a:off x="15240" y="96520"/>
            <a:ext cx="1642745" cy="583565"/>
          </a:xfrm>
          <a:prstGeom prst="rect">
            <a:avLst/>
          </a:prstGeom>
          <a:noFill/>
        </p:spPr>
        <p:txBody>
          <a:bodyPr wrap="square" rtlCol="0">
            <a:spAutoFit/>
          </a:bodyPr>
          <a:p>
            <a:r>
              <a:rPr lang="zh-CN" altLang="en-US" sz="3200">
                <a:solidFill>
                  <a:srgbClr val="FF0000"/>
                </a:solidFill>
                <a:latin typeface="微软雅黑" panose="020B0503020204020204" charset="-122"/>
                <a:ea typeface="微软雅黑" panose="020B0503020204020204" charset="-122"/>
                <a:cs typeface="微软雅黑" panose="020B0503020204020204" charset="-122"/>
              </a:rPr>
              <a:t>方法</a:t>
            </a:r>
            <a:r>
              <a:rPr lang="en-US" altLang="zh-CN" sz="3200">
                <a:solidFill>
                  <a:srgbClr val="FF0000"/>
                </a:solidFill>
                <a:latin typeface="微软雅黑" panose="020B0503020204020204" charset="-122"/>
                <a:ea typeface="微软雅黑" panose="020B0503020204020204" charset="-122"/>
                <a:cs typeface="微软雅黑" panose="020B0503020204020204" charset="-122"/>
              </a:rPr>
              <a:t>1</a:t>
            </a:r>
            <a:endParaRPr lang="en-US" altLang="zh-CN" sz="320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100" y="44450"/>
            <a:ext cx="12268200" cy="4399915"/>
          </a:xfrm>
          <a:prstGeom prst="rect">
            <a:avLst/>
          </a:prstGeom>
          <a:noFill/>
        </p:spPr>
        <p:txBody>
          <a:bodyPr wrap="square" rtlCol="0">
            <a:spAutoFit/>
          </a:bodyPr>
          <a:p>
            <a:pPr>
              <a:lnSpc>
                <a:spcPct val="100000"/>
              </a:lnSpc>
            </a:pPr>
            <a:r>
              <a:rPr lang="zh-CN" altLang="en-US" sz="2800" b="1" u="none">
                <a:solidFill>
                  <a:srgbClr val="FF0000"/>
                </a:solidFill>
                <a:latin typeface="汉仪楷体简" panose="02010609000101010101" charset="-122"/>
                <a:ea typeface="汉仪楷体简" panose="02010609000101010101" charset="-122"/>
              </a:rPr>
              <a:t>附：近四年高考考生高分标杆作文标题</a:t>
            </a:r>
            <a:endParaRPr lang="zh-CN" altLang="en-US" sz="2800" b="1" u="none">
              <a:solidFill>
                <a:srgbClr val="FF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2016</a:t>
            </a:r>
            <a:r>
              <a:rPr lang="zh-CN" altLang="en-US" sz="2800" b="1">
                <a:solidFill>
                  <a:srgbClr val="000000"/>
                </a:solidFill>
                <a:latin typeface="汉仪楷体简" panose="02010609000101010101" charset="-122"/>
                <a:ea typeface="汉仪楷体简" panose="02010609000101010101" charset="-122"/>
                <a:sym typeface="+mn-ea"/>
              </a:rPr>
              <a:t>年</a:t>
            </a:r>
            <a:r>
              <a:rPr lang="zh-CN" altLang="en-US" sz="2800" b="1" u="none">
                <a:solidFill>
                  <a:srgbClr val="000000"/>
                </a:solidFill>
                <a:latin typeface="汉仪楷体简" panose="02010609000101010101" charset="-122"/>
                <a:ea typeface="汉仪楷体简" panose="02010609000101010101" charset="-122"/>
              </a:rPr>
              <a:t>：</a:t>
            </a:r>
            <a:r>
              <a:rPr lang="zh-CN" altLang="en-US" sz="2800" b="1" u="none">
                <a:solidFill>
                  <a:srgbClr val="000000"/>
                </a:solidFill>
                <a:latin typeface="汉仪楷体简" panose="02010609000101010101" charset="-122"/>
                <a:ea typeface="汉仪楷体简" panose="02010609000101010101" charset="-122"/>
                <a:sym typeface="+mn-ea"/>
              </a:rPr>
              <a:t>勿以点点沉浮论英雄、起伏的波浪才更具力量、一点进步，一种人生、进步与退步、巴掌之吻、 教育之痛“、唯分数论”之殇</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2017</a:t>
            </a:r>
            <a:r>
              <a:rPr lang="zh-CN" altLang="en-US" sz="2800" b="1">
                <a:solidFill>
                  <a:srgbClr val="000000"/>
                </a:solidFill>
                <a:latin typeface="汉仪楷体简" panose="02010609000101010101" charset="-122"/>
                <a:ea typeface="汉仪楷体简" panose="02010609000101010101" charset="-122"/>
                <a:sym typeface="+mn-ea"/>
              </a:rPr>
              <a:t>年</a:t>
            </a:r>
            <a:r>
              <a:rPr lang="zh-CN" altLang="en-US" sz="2800" b="1" u="none">
                <a:solidFill>
                  <a:srgbClr val="000000"/>
                </a:solidFill>
                <a:latin typeface="汉仪楷体简" panose="02010609000101010101" charset="-122"/>
                <a:ea typeface="汉仪楷体简" panose="02010609000101010101" charset="-122"/>
              </a:rPr>
              <a:t>：</a:t>
            </a:r>
            <a:r>
              <a:rPr lang="zh-CN" altLang="en-US" sz="2800" b="1" u="none">
                <a:solidFill>
                  <a:srgbClr val="000000"/>
                </a:solidFill>
                <a:latin typeface="汉仪楷体简" panose="02010609000101010101" charset="-122"/>
                <a:ea typeface="汉仪楷体简" panose="02010609000101010101" charset="-122"/>
                <a:sym typeface="+mn-ea"/>
              </a:rPr>
              <a:t>一碗一筷诠中华、创新科技点亮美丽中国、丝路驼铃 驶向和平、便利中国 高效中国、科技中国 大美中华、以和为贵 万物共荣</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2018</a:t>
            </a:r>
            <a:r>
              <a:rPr lang="zh-CN" altLang="en-US" sz="2800" b="1" u="none">
                <a:solidFill>
                  <a:srgbClr val="000000"/>
                </a:solidFill>
                <a:latin typeface="汉仪楷体简" panose="02010609000101010101" charset="-122"/>
                <a:ea typeface="汉仪楷体简" panose="02010609000101010101" charset="-122"/>
                <a:sym typeface="+mn-ea"/>
              </a:rPr>
              <a:t>年：与中国的一同成长、你我之梦，中国之梦、执国之手，与国偕长、</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sym typeface="+mn-ea"/>
              </a:rPr>
              <a:t>追梦之光，代代传承、青春梦扬，圆梦中华、把握机遇，直面挑战</a:t>
            </a:r>
            <a:endParaRPr lang="zh-CN" altLang="en-US" sz="2800" b="1" u="none">
              <a:solidFill>
                <a:srgbClr val="000000"/>
              </a:solidFill>
              <a:latin typeface="汉仪楷体简" panose="02010609000101010101" charset="-122"/>
              <a:ea typeface="汉仪楷体简" panose="02010609000101010101" charset="-122"/>
            </a:endParaRPr>
          </a:p>
          <a:p>
            <a:pPr>
              <a:lnSpc>
                <a:spcPct val="100000"/>
              </a:lnSpc>
            </a:pPr>
            <a:r>
              <a:rPr lang="zh-CN" altLang="en-US" sz="2800" b="1" u="none">
                <a:solidFill>
                  <a:srgbClr val="000000"/>
                </a:solidFill>
                <a:latin typeface="汉仪楷体简" panose="02010609000101010101" charset="-122"/>
                <a:ea typeface="汉仪楷体简" panose="02010609000101010101" charset="-122"/>
              </a:rPr>
              <a:t>2019</a:t>
            </a:r>
            <a:r>
              <a:rPr lang="zh-CN" altLang="en-US" sz="2800" b="1">
                <a:solidFill>
                  <a:srgbClr val="000000"/>
                </a:solidFill>
                <a:latin typeface="汉仪楷体简" panose="02010609000101010101" charset="-122"/>
                <a:ea typeface="汉仪楷体简" panose="02010609000101010101" charset="-122"/>
                <a:sym typeface="+mn-ea"/>
              </a:rPr>
              <a:t>年</a:t>
            </a:r>
            <a:r>
              <a:rPr lang="zh-CN" altLang="en-US" sz="2800" b="1" u="none">
                <a:solidFill>
                  <a:srgbClr val="000000"/>
                </a:solidFill>
                <a:latin typeface="汉仪楷体简" panose="02010609000101010101" charset="-122"/>
                <a:ea typeface="汉仪楷体简" panose="02010609000101010101" charset="-122"/>
              </a:rPr>
              <a:t>：让青春在劳动中绽放光彩、以劳动书写人生风采、以小我之劳，筑大国之梦、点滴劳动，共筑盛世、逐劳动之光 扬时代之帆、自我做起,永怀劳动之心</a:t>
            </a:r>
            <a:endParaRPr lang="zh-CN" altLang="en-US" sz="2800" b="1" u="none">
              <a:solidFill>
                <a:srgbClr val="000000"/>
              </a:solidFill>
              <a:latin typeface="汉仪楷体简" panose="02010609000101010101" charset="-122"/>
              <a:ea typeface="汉仪楷体简" panose="02010609000101010101" charset="-122"/>
            </a:endParaRPr>
          </a:p>
        </p:txBody>
      </p:sp>
      <p:sp>
        <p:nvSpPr>
          <p:cNvPr id="3" name="文本框 2"/>
          <p:cNvSpPr txBox="1"/>
          <p:nvPr/>
        </p:nvSpPr>
        <p:spPr>
          <a:xfrm>
            <a:off x="31115" y="4444365"/>
            <a:ext cx="12129770" cy="2245360"/>
          </a:xfrm>
          <a:prstGeom prst="rect">
            <a:avLst/>
          </a:prstGeom>
          <a:noFill/>
          <a:ln>
            <a:solidFill>
              <a:srgbClr val="C00000"/>
            </a:solidFill>
          </a:ln>
        </p:spPr>
        <p:txBody>
          <a:bodyPr wrap="square" rtlCol="0">
            <a:spAutoFit/>
          </a:bodyPr>
          <a:p>
            <a:r>
              <a:rPr lang="en-US" altLang="zh-CN" sz="2800" b="1" u="none">
                <a:solidFill>
                  <a:srgbClr val="000000"/>
                </a:solidFill>
                <a:latin typeface="汉仪楷体简" panose="02010609000101010101" charset="-122"/>
                <a:ea typeface="汉仪楷体简" panose="02010609000101010101" charset="-122"/>
              </a:rPr>
              <a:t>    </a:t>
            </a:r>
            <a:r>
              <a:rPr lang="zh-CN" altLang="en-US" sz="2800" b="1" u="none">
                <a:solidFill>
                  <a:srgbClr val="000000"/>
                </a:solidFill>
                <a:latin typeface="汉仪楷体简" panose="02010609000101010101" charset="-122"/>
                <a:ea typeface="汉仪楷体简" panose="02010609000101010101" charset="-122"/>
              </a:rPr>
              <a:t>这些标题都有一个共同的特征：不仅直接切入论点，而且，读起来或看上去就有一种整齐之美、力量之美、呼唤之美！</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拟写标题务必要注意切不可为了“好看”而没有明确、鲜明地表达论点！</a:t>
            </a:r>
            <a:endParaRPr lang="zh-CN" altLang="en-US" sz="2800" b="1" u="none">
              <a:solidFill>
                <a:srgbClr val="000000"/>
              </a:solidFill>
              <a:latin typeface="汉仪楷体简" panose="02010609000101010101" charset="-122"/>
              <a:ea typeface="汉仪楷体简" panose="02010609000101010101" charset="-122"/>
            </a:endParaRPr>
          </a:p>
          <a:p>
            <a:r>
              <a:rPr lang="zh-CN" altLang="en-US" sz="2800" b="1" u="none">
                <a:solidFill>
                  <a:srgbClr val="000000"/>
                </a:solidFill>
                <a:latin typeface="汉仪楷体简" panose="02010609000101010101" charset="-122"/>
                <a:ea typeface="汉仪楷体简" panose="02010609000101010101" charset="-122"/>
              </a:rPr>
              <a:t>    值得提醒的是，标题必须尽量短小，字数一般在6个字以上，15个字以内为最佳。</a:t>
            </a:r>
            <a:endParaRPr lang="zh-CN" altLang="en-US" sz="2800" b="1" u="none">
              <a:solidFill>
                <a:srgbClr val="000000"/>
              </a:solidFill>
              <a:latin typeface="汉仪楷体简" panose="02010609000101010101" charset="-122"/>
              <a:ea typeface="汉仪楷体简" panose="02010609000101010101" charset="-122"/>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6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KSO_WM_BEAUTIFY_FLAG" val="#wm#"/>
  <p:tag name="KSO_WM_TEMPLATE_CATEGORY" val="custom"/>
  <p:tag name="KSO_WM_TEMPLATE_INDEX" val="20187308"/>
</p:tagLst>
</file>

<file path=ppt/tags/tag83.xml><?xml version="1.0" encoding="utf-8"?>
<p:tagLst xmlns:p="http://schemas.openxmlformats.org/presentationml/2006/main">
  <p:tag name="KSO_WM_BEAUTIFY_FLAG" val="#wm#"/>
  <p:tag name="KSO_WM_TEMPLATE_CATEGORY" val="custom"/>
  <p:tag name="KSO_WM_TEMPLATE_INDEX" val="20187308"/>
</p:tagLst>
</file>

<file path=ppt/tags/tag84.xml><?xml version="1.0" encoding="utf-8"?>
<p:tagLst xmlns:p="http://schemas.openxmlformats.org/presentationml/2006/main">
  <p:tag name="KSO_WM_BEAUTIFY_FLAG" val="#wm#"/>
  <p:tag name="KSO_WM_TEMPLATE_CATEGORY" val="custom"/>
  <p:tag name="KSO_WM_TEMPLATE_INDEX" val="20187308"/>
</p:tagLst>
</file>

<file path=ppt/tags/tag85.xml><?xml version="1.0" encoding="utf-8"?>
<p:tagLst xmlns:p="http://schemas.openxmlformats.org/presentationml/2006/main">
  <p:tag name="KSO_WM_BEAUTIFY_FLAG" val="#wm#"/>
  <p:tag name="KSO_WM_TEMPLATE_CATEGORY" val="custom"/>
  <p:tag name="KSO_WM_TEMPLATE_INDEX" val="20187308"/>
</p:tagLst>
</file>

<file path=ppt/tags/tag86.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KSO_WM_BEAUTIFY_FLAG" val="#wm#"/>
  <p:tag name="KSO_WM_TEMPLATE_CATEGORY" val="custom"/>
  <p:tag name="KSO_WM_TEMPLATE_INDEX" val="20187308"/>
</p:tagLst>
</file>

<file path=ppt/tags/tag88.xml><?xml version="1.0" encoding="utf-8"?>
<p:tagLst xmlns:p="http://schemas.openxmlformats.org/presentationml/2006/main">
  <p:tag name="KSO_WM_BEAUTIFY_FLAG" val="#wm#"/>
  <p:tag name="KSO_WM_TEMPLATE_CATEGORY" val="custom"/>
  <p:tag name="KSO_WM_TEMPLATE_INDEX" val="20187308"/>
</p:tagLst>
</file>

<file path=ppt/tags/tag89.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187308"/>
</p:tagLst>
</file>

<file path=ppt/tags/tag91.xml><?xml version="1.0" encoding="utf-8"?>
<p:tagLst xmlns:p="http://schemas.openxmlformats.org/presentationml/2006/main">
  <p:tag name="KSO_WM_BEAUTIFY_FLAG" val="#wm#"/>
  <p:tag name="KSO_WM_TEMPLATE_CATEGORY" val="custom"/>
  <p:tag name="KSO_WM_TEMPLATE_INDEX" val="20187308"/>
</p:tagLst>
</file>

<file path=ppt/tags/tag92.xml><?xml version="1.0" encoding="utf-8"?>
<p:tagLst xmlns:p="http://schemas.openxmlformats.org/presentationml/2006/main">
  <p:tag name="KSO_WM_BEAUTIFY_FLAG" val="#wm#"/>
  <p:tag name="KSO_WM_TEMPLATE_CATEGORY" val="custom"/>
  <p:tag name="KSO_WM_TEMPLATE_INDEX" val="20187308"/>
</p:tagLst>
</file>

<file path=ppt/tags/tag93.xml><?xml version="1.0" encoding="utf-8"?>
<p:tagLst xmlns:p="http://schemas.openxmlformats.org/presentationml/2006/main">
  <p:tag name="KSO_WM_BEAUTIFY_FLAG" val="#wm#"/>
  <p:tag name="KSO_WM_TEMPLATE_CATEGORY" val="custom"/>
  <p:tag name="KSO_WM_TEMPLATE_INDEX" val="20187308"/>
</p:tagLst>
</file>

<file path=ppt/tags/tag94.xml><?xml version="1.0" encoding="utf-8"?>
<p:tagLst xmlns:p="http://schemas.openxmlformats.org/presentationml/2006/main">
  <p:tag name="KSO_WM_BEAUTIFY_FLAG" val="#wm#"/>
  <p:tag name="KSO_WM_TEMPLATE_CATEGORY" val="custom"/>
  <p:tag name="KSO_WM_TEMPLATE_INDEX" val="20187308"/>
</p:tagLst>
</file>

<file path=ppt/tags/tag95.xml><?xml version="1.0" encoding="utf-8"?>
<p:tagLst xmlns:p="http://schemas.openxmlformats.org/presentationml/2006/main">
  <p:tag name="KSO_WM_BEAUTIFY_FLAG" val="#wm#"/>
  <p:tag name="KSO_WM_TEMPLATE_CATEGORY" val="custom"/>
  <p:tag name="KSO_WM_TEMPLATE_INDEX" val="20187308"/>
</p:tagLst>
</file>

<file path=ppt/tags/tag96.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10085</Words>
  <Application>WPS 演示</Application>
  <PresentationFormat>宽屏</PresentationFormat>
  <Paragraphs>253</Paragraphs>
  <Slides>34</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Arial</vt:lpstr>
      <vt:lpstr>宋体</vt:lpstr>
      <vt:lpstr>Wingdings</vt:lpstr>
      <vt:lpstr>微软雅黑</vt:lpstr>
      <vt:lpstr>Arial Unicode MS</vt:lpstr>
      <vt:lpstr>汉仪楷体简</vt:lpstr>
      <vt:lpstr>黑体</vt:lpstr>
      <vt:lpstr>汉仪行楷简</vt:lpstr>
      <vt:lpstr>Office 主题​​</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吾厚吾德</cp:lastModifiedBy>
  <cp:revision>2</cp:revision>
  <dcterms:created xsi:type="dcterms:W3CDTF">2020-04-06T14:05:12Z</dcterms:created>
  <dcterms:modified xsi:type="dcterms:W3CDTF">2020-04-06T15:30:19Z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