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317" r:id="rId4"/>
    <p:sldId id="529" r:id="rId5"/>
    <p:sldId id="530" r:id="rId6"/>
    <p:sldId id="560" r:id="rId7"/>
    <p:sldId id="532" r:id="rId8"/>
    <p:sldId id="533" r:id="rId9"/>
    <p:sldId id="562" r:id="rId10"/>
    <p:sldId id="534" r:id="rId11"/>
    <p:sldId id="535" r:id="rId12"/>
    <p:sldId id="536" r:id="rId13"/>
    <p:sldId id="537" r:id="rId14"/>
    <p:sldId id="538" r:id="rId15"/>
    <p:sldId id="563" r:id="rId16"/>
    <p:sldId id="539" r:id="rId17"/>
    <p:sldId id="540" r:id="rId18"/>
    <p:sldId id="541" r:id="rId19"/>
    <p:sldId id="564" r:id="rId20"/>
    <p:sldId id="542" r:id="rId21"/>
    <p:sldId id="543" r:id="rId22"/>
    <p:sldId id="544" r:id="rId23"/>
    <p:sldId id="545" r:id="rId24"/>
    <p:sldId id="546" r:id="rId25"/>
    <p:sldId id="565" r:id="rId26"/>
    <p:sldId id="547" r:id="rId27"/>
    <p:sldId id="548" r:id="rId28"/>
    <p:sldId id="566" r:id="rId29"/>
    <p:sldId id="549" r:id="rId30"/>
    <p:sldId id="550" r:id="rId31"/>
    <p:sldId id="561" r:id="rId32"/>
    <p:sldId id="551" r:id="rId33"/>
    <p:sldId id="552" r:id="rId34"/>
    <p:sldId id="553" r:id="rId35"/>
    <p:sldId id="554" r:id="rId36"/>
    <p:sldId id="555" r:id="rId37"/>
    <p:sldId id="556" r:id="rId38"/>
    <p:sldId id="557" r:id="rId39"/>
    <p:sldId id="567" r:id="rId40"/>
    <p:sldId id="558" r:id="rId41"/>
    <p:sldId id="559" r:id="rId42"/>
    <p:sldId id="568" r:id="rId43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  <p:cmAuthor id="1" name="幸全" initials="幸全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fill>
          <a:solidFill>
            <a:schemeClr val="accent4">
              <a:alpha val="20000"/>
            </a:schemeClr>
          </a:solidFill>
        </a:fill>
      </a:tcStyle>
    </a:band1H>
    <a:band1V>
      <a:tcStyle>
        <a:fill>
          <a:solidFill>
            <a:schemeClr val="accent4">
              <a:alpha val="2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tags" Target="tags/tag9.xml" /><Relationship Id="rId45" Type="http://schemas.openxmlformats.org/officeDocument/2006/relationships/presProps" Target="presProps.xml" /><Relationship Id="rId46" Type="http://schemas.openxmlformats.org/officeDocument/2006/relationships/viewProps" Target="viewProps.xml" /><Relationship Id="rId47" Type="http://schemas.openxmlformats.org/officeDocument/2006/relationships/theme" Target="theme/theme1.xml" /><Relationship Id="rId48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emf" /><Relationship Id="rId2" Type="http://schemas.openxmlformats.org/officeDocument/2006/relationships/image" Target="../media/image6.emf" /><Relationship Id="rId3" Type="http://schemas.openxmlformats.org/officeDocument/2006/relationships/image" Target="../media/image7.emf" /><Relationship Id="rId4" Type="http://schemas.openxmlformats.org/officeDocument/2006/relationships/image" Target="../media/image8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emf" /><Relationship Id="rId2" Type="http://schemas.openxmlformats.org/officeDocument/2006/relationships/image" Target="../media/image11.emf" /><Relationship Id="rId3" Type="http://schemas.openxmlformats.org/officeDocument/2006/relationships/image" Target="../media/image12.emf" /><Relationship Id="rId4" Type="http://schemas.openxmlformats.org/officeDocument/2006/relationships/image" Target="../media/image13.emf" /><Relationship Id="rId5" Type="http://schemas.openxmlformats.org/officeDocument/2006/relationships/image" Target="../media/image14.emf" /><Relationship Id="rId6" Type="http://schemas.openxmlformats.org/officeDocument/2006/relationships/image" Target="../media/image15.e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6.emf" /><Relationship Id="rId2" Type="http://schemas.openxmlformats.org/officeDocument/2006/relationships/image" Target="../media/image17.emf" /><Relationship Id="rId3" Type="http://schemas.openxmlformats.org/officeDocument/2006/relationships/image" Target="../media/image18.emf" /><Relationship Id="rId4" Type="http://schemas.openxmlformats.org/officeDocument/2006/relationships/image" Target="../media/image19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楷体_GB2312" pitchFamily="1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楷体_GB2312" pitchFamily="1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楷体_GB2312" pitchFamily="1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楷体_GB2312" pitchFamily="1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楷体_GB2312" pitchFamily="1" charset="-122"/>
              </a:defRPr>
            </a:lvl9pPr>
          </a:lstStyle>
          <a:p>
            <a:pPr eaLnBrk="1" hangingPunct="1"/>
            <a:fld id="{7C08209E-2829-4126-9161-9E12C0675277}" type="slidenum">
              <a:rPr lang="en-US" altLang="zh-CN" b="0">
                <a:ea typeface="宋体" pitchFamily="2" charset="-122"/>
              </a:rPr>
              <a:t>32</a:t>
            </a:fld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TargetMode="Internal" /><Relationship Id="rId2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矩形: 圆顶角 6">
            <a:hlinkClick action="ppaction://noaction"/>
          </p:cNvPr>
          <p:cNvSpPr/>
          <p:nvPr userDrawn="1"/>
        </p:nvSpPr>
        <p:spPr>
          <a:xfrm>
            <a:off x="3864607" y="71120"/>
            <a:ext cx="1939416" cy="395392"/>
          </a:xfrm>
          <a:prstGeom prst="round2SameRect">
            <a:avLst/>
          </a:prstGeom>
          <a:solidFill>
            <a:srgbClr val="028C85"/>
          </a:solidFill>
          <a:ln>
            <a:solidFill>
              <a:srgbClr val="7BD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 b="1" smtClean="0">
                <a:solidFill>
                  <a:schemeClr val="bg1"/>
                </a:solidFill>
                <a:latin typeface="宋体" panose="02010600030101010101" pitchFamily="2" charset="-122"/>
                <a:ea typeface="宋体" pitchFamily="2" charset="-122"/>
              </a:rPr>
              <a:t>知识构建</a:t>
            </a:r>
            <a:endParaRPr lang="zh-CN" altLang="en-US" sz="1600" b="1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 spd="slow">
    <p:push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/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: 圆顶角 6">
            <a:hlinkClick r:id="rId1" action="ppaction://hlinksldjump"/>
          </p:cNvPr>
          <p:cNvSpPr/>
          <p:nvPr userDrawn="1"/>
        </p:nvSpPr>
        <p:spPr>
          <a:xfrm>
            <a:off x="5945803" y="71120"/>
            <a:ext cx="1939416" cy="395392"/>
          </a:xfrm>
          <a:prstGeom prst="round2SameRect">
            <a:avLst/>
          </a:prstGeom>
          <a:solidFill>
            <a:srgbClr val="028C85"/>
          </a:solidFill>
          <a:ln>
            <a:solidFill>
              <a:srgbClr val="7BD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 b="1" smtClean="0">
                <a:solidFill>
                  <a:schemeClr val="bg1"/>
                </a:solidFill>
                <a:latin typeface="宋体" panose="02010600030101010101" pitchFamily="2" charset="-122"/>
                <a:ea typeface="+mn-ea"/>
              </a:rPr>
              <a:t>试题类编</a:t>
            </a:r>
          </a:p>
        </p:txBody>
      </p:sp>
    </p:spTree>
  </p:cSld>
  <p:clrMapOvr>
    <a:masterClrMapping/>
  </p:clrMapOvr>
  <p:transition spd="slow">
    <p:push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9765792" y="348995"/>
            <a:ext cx="2103120" cy="3352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/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7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540500"/>
            <a:ext cx="12192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4" name="日期占位符 2" hidden="1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 smtClean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pPr>
              <a:defRPr/>
            </a:pPr>
            <a:fld id="{760FBDFE-C587-4B4C-A407-44438C67B59E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3" hidden="1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 hidden="1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6197EB2-8B46-47A6-BC78-1D181836A722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AF8EE-0015-4A76-8DBC-93637EC1F9D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ED8F1-7E65-4513-B769-FE4E1B9EA625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.xml" /><Relationship Id="rId3" Type="http://schemas.openxmlformats.org/officeDocument/2006/relationships/tags" Target="../tags/tag6.xml" /><Relationship Id="rId4" Type="http://schemas.openxmlformats.org/officeDocument/2006/relationships/image" Target="../media/image4.jpeg" /><Relationship Id="rId5" Type="http://schemas.openxmlformats.org/officeDocument/2006/relationships/tags" Target="../tags/tag7.xml" /><Relationship Id="rId6" Type="http://schemas.openxmlformats.org/officeDocument/2006/relationships/tags" Target="../tags/tag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vmlDrawing" Target="../drawings/vmlDrawing1.v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5.emf" /><Relationship Id="rId4" Type="http://schemas.openxmlformats.org/officeDocument/2006/relationships/oleObject" Target="../embeddings/oleObject2.bin" TargetMode="Internal" /><Relationship Id="rId5" Type="http://schemas.openxmlformats.org/officeDocument/2006/relationships/image" Target="../media/image6.emf" /><Relationship Id="rId6" Type="http://schemas.openxmlformats.org/officeDocument/2006/relationships/oleObject" Target="../embeddings/oleObject3.bin" TargetMode="Internal" /><Relationship Id="rId7" Type="http://schemas.openxmlformats.org/officeDocument/2006/relationships/image" Target="../media/image7.emf" /><Relationship Id="rId8" Type="http://schemas.openxmlformats.org/officeDocument/2006/relationships/oleObject" Target="../embeddings/oleObject4.bin" TargetMode="Internal" /><Relationship Id="rId9" Type="http://schemas.openxmlformats.org/officeDocument/2006/relationships/image" Target="../media/image8.emf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9.wmf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oleObject" Target="../embeddings/oleObject9.bin" TargetMode="Internal" /><Relationship Id="rId11" Type="http://schemas.openxmlformats.org/officeDocument/2006/relationships/image" Target="../media/image14.emf" /><Relationship Id="rId12" Type="http://schemas.openxmlformats.org/officeDocument/2006/relationships/oleObject" Target="../embeddings/oleObject10.bin" TargetMode="Internal" /><Relationship Id="rId13" Type="http://schemas.openxmlformats.org/officeDocument/2006/relationships/image" Target="../media/image15.emf" /><Relationship Id="rId14" Type="http://schemas.openxmlformats.org/officeDocument/2006/relationships/vmlDrawing" Target="../drawings/vmlDrawing2.vml" /><Relationship Id="rId2" Type="http://schemas.openxmlformats.org/officeDocument/2006/relationships/oleObject" Target="../embeddings/oleObject5.bin" TargetMode="Internal" /><Relationship Id="rId3" Type="http://schemas.openxmlformats.org/officeDocument/2006/relationships/image" Target="../media/image10.emf" /><Relationship Id="rId4" Type="http://schemas.openxmlformats.org/officeDocument/2006/relationships/oleObject" Target="../embeddings/oleObject6.bin" TargetMode="Internal" /><Relationship Id="rId5" Type="http://schemas.openxmlformats.org/officeDocument/2006/relationships/image" Target="../media/image11.emf" /><Relationship Id="rId6" Type="http://schemas.openxmlformats.org/officeDocument/2006/relationships/oleObject" Target="../embeddings/oleObject7.bin" TargetMode="Internal" /><Relationship Id="rId7" Type="http://schemas.openxmlformats.org/officeDocument/2006/relationships/image" Target="../media/image12.emf" /><Relationship Id="rId8" Type="http://schemas.openxmlformats.org/officeDocument/2006/relationships/oleObject" Target="../embeddings/oleObject8.bin" TargetMode="Internal" /><Relationship Id="rId9" Type="http://schemas.openxmlformats.org/officeDocument/2006/relationships/image" Target="../media/image13.emf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vmlDrawing" Target="../drawings/vmlDrawing3.vml" /><Relationship Id="rId2" Type="http://schemas.openxmlformats.org/officeDocument/2006/relationships/oleObject" Target="../embeddings/oleObject11.bin" TargetMode="Internal" /><Relationship Id="rId3" Type="http://schemas.openxmlformats.org/officeDocument/2006/relationships/image" Target="../media/image16.emf" /><Relationship Id="rId4" Type="http://schemas.openxmlformats.org/officeDocument/2006/relationships/oleObject" Target="../embeddings/oleObject12.bin" TargetMode="Internal" /><Relationship Id="rId5" Type="http://schemas.openxmlformats.org/officeDocument/2006/relationships/image" Target="../media/image17.emf" /><Relationship Id="rId6" Type="http://schemas.openxmlformats.org/officeDocument/2006/relationships/oleObject" Target="../embeddings/oleObject13.bin" TargetMode="Internal" /><Relationship Id="rId7" Type="http://schemas.openxmlformats.org/officeDocument/2006/relationships/image" Target="../media/image18.emf" /><Relationship Id="rId8" Type="http://schemas.openxmlformats.org/officeDocument/2006/relationships/oleObject" Target="../embeddings/oleObject14.bin" TargetMode="Internal" /><Relationship Id="rId9" Type="http://schemas.openxmlformats.org/officeDocument/2006/relationships/image" Target="../media/image19.emf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0.wmf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9.xml" TargetMode="Internal" /><Relationship Id="rId3" Type="http://schemas.openxmlformats.org/officeDocument/2006/relationships/slide" Target="slide12.xml" TargetMode="Internal" /><Relationship Id="rId4" Type="http://schemas.openxmlformats.org/officeDocument/2006/relationships/slide" Target="slide15.xml" TargetMode="Internal" /><Relationship Id="rId5" Type="http://schemas.openxmlformats.org/officeDocument/2006/relationships/slide" Target="slide20.xml" TargetMode="Internal" /><Relationship Id="rId6" Type="http://schemas.openxmlformats.org/officeDocument/2006/relationships/slide" Target="slide22.xml" TargetMode="Internal" /><Relationship Id="rId7" Type="http://schemas.openxmlformats.org/officeDocument/2006/relationships/slide" Target="slide25.xml" TargetMode="Interna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圆角矩形 8"/>
          <p:cNvSpPr/>
          <p:nvPr>
            <p:custDataLst>
              <p:tags r:id="rId2"/>
            </p:custDataLst>
          </p:nvPr>
        </p:nvSpPr>
        <p:spPr>
          <a:xfrm>
            <a:off x="172720" y="635"/>
            <a:ext cx="12019915" cy="6759575"/>
          </a:xfrm>
          <a:prstGeom prst="roundRect">
            <a:avLst>
              <a:gd name="adj" fmla="val 6305"/>
            </a:avLst>
          </a:prstGeom>
          <a:solidFill>
            <a:srgbClr val="FFFFFF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itle 6"/>
          <p:cNvSpPr txBox="1"/>
          <p:nvPr>
            <p:custDataLst>
              <p:tags r:id="rId3"/>
            </p:custDataLst>
          </p:nvPr>
        </p:nvSpPr>
        <p:spPr>
          <a:xfrm>
            <a:off x="172720" y="365760"/>
            <a:ext cx="7445375" cy="56597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en-US" sz="66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2021届一轮复习</a:t>
            </a:r>
            <a:endParaRPr lang="en-US" sz="6600" spc="200">
              <a:ln w="3175">
                <a:noFill/>
                <a:prstDash val="dash"/>
              </a:ln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lvl="0" indent="-285750" algn="r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sz="66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古诗词鉴赏</a:t>
            </a:r>
            <a:endParaRPr lang="zh-CN" altLang="en-US" sz="6600" spc="200">
              <a:ln w="3175">
                <a:noFill/>
                <a:prstDash val="dash"/>
              </a:ln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lvl="0" indent="-285750" algn="r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endParaRPr lang="zh-CN" altLang="en-US" sz="6600" spc="200">
              <a:ln w="3175">
                <a:noFill/>
                <a:prstDash val="dash"/>
              </a:ln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19120" y="4800600"/>
            <a:ext cx="23164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spc="200">
                <a:ln w="3175">
                  <a:noFill/>
                  <a:prstDash val="dash"/>
                </a:ln>
                <a:solidFill>
                  <a:schemeClr val="tx2"/>
                </a:solidFill>
                <a:latin typeface="Aa语文老师的字" panose="02010600010101010101" charset="-122"/>
                <a:ea typeface="Aa语文老师的字" panose="02010600010101010101" charset="-122"/>
                <a:cs typeface="方正粗黑宋简体" panose="02000000000000000000" charset="-122"/>
                <a:sym typeface="+mn-ea"/>
              </a:rPr>
              <a:t>第五课时</a:t>
            </a:r>
            <a:endParaRPr lang="zh-CN" altLang="en-US" sz="4000" spc="200">
              <a:ln w="3175">
                <a:noFill/>
                <a:prstDash val="dash"/>
              </a:ln>
              <a:solidFill>
                <a:schemeClr val="tx2"/>
              </a:solidFill>
              <a:latin typeface="Aa语文老师的字" charset="-122"/>
              <a:ea typeface="Aa语文老师的字" panose="02010600010101010101" charset="-122"/>
              <a:cs typeface="方正粗黑宋简体" panose="02000000000000000000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6672" r="6672"/>
          <a:stretch>
            <a:fillRect/>
          </a:stretch>
        </p:blipFill>
        <p:spPr>
          <a:xfrm>
            <a:off x="7801610" y="365760"/>
            <a:ext cx="4075430" cy="485267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920">
                <a:moveTo>
                  <a:pt x="0" y="0"/>
                </a:moveTo>
                <a:lnTo>
                  <a:pt x="11520" y="0"/>
                </a:lnTo>
                <a:lnTo>
                  <a:pt x="11520" y="7920"/>
                </a:lnTo>
                <a:lnTo>
                  <a:pt x="0" y="79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7991475" y="5919470"/>
            <a:ext cx="369570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spc="3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如何读懂诗歌第四课</a:t>
            </a:r>
          </a:p>
        </p:txBody>
      </p:sp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31189"/>
            <a:ext cx="1219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spcAft>
                <a:spcPct val="0"/>
              </a:spcAft>
            </a:pPr>
            <a:r>
              <a:rPr lang="zh-CN" altLang="en-US" sz="36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一、</a:t>
            </a:r>
            <a:r>
              <a:rPr lang="zh-CN" altLang="zh-CN" sz="36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羁旅思乡诗</a:t>
            </a:r>
            <a:r>
              <a:rPr lang="en-US" altLang="zh-CN" sz="36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——</a:t>
            </a:r>
            <a:r>
              <a:rPr lang="zh-CN" altLang="zh-CN" sz="36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他乡村树似吾乡，愁煞天涯断肠人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0" y="979264"/>
          <a:ext cx="11737304" cy="5878736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882645"/>
                <a:gridCol w="3730919"/>
                <a:gridCol w="594865"/>
                <a:gridCol w="4034699"/>
                <a:gridCol w="2494176"/>
              </a:tblGrid>
              <a:tr h="409677">
                <a:tc gridSpan="5"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教材：《登高》</a:t>
                      </a:r>
                      <a:r>
                        <a:rPr lang="en-US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杜甫</a:t>
                      </a:r>
                      <a:r>
                        <a:rPr lang="en-US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zh-CN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《次北固山下》</a:t>
                      </a:r>
                      <a:r>
                        <a:rPr lang="en-US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王湾</a:t>
                      </a:r>
                      <a:r>
                        <a:rPr lang="en-US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zh-CN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《秋思》</a:t>
                      </a:r>
                      <a:r>
                        <a:rPr lang="en-US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马致远</a:t>
                      </a:r>
                      <a:r>
                        <a:rPr lang="en-US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zh-CN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《夜雨寄北》</a:t>
                      </a:r>
                      <a:r>
                        <a:rPr lang="en-US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李商隐</a:t>
                      </a:r>
                      <a:r>
                        <a:rPr lang="en-US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zh-CN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《黄鹤楼》</a:t>
                      </a:r>
                      <a:r>
                        <a:rPr lang="en-US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崔颢</a:t>
                      </a:r>
                      <a:r>
                        <a:rPr lang="en-US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endParaRPr lang="zh-CN" sz="1800" kern="100">
                        <a:effectLst/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412359">
                <a:tc gridSpan="2"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题材特征</a:t>
                      </a:r>
                      <a:endParaRPr lang="zh-CN" sz="1800" kern="10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gridSpan="2"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内容情感</a:t>
                      </a:r>
                      <a:endParaRPr lang="zh-CN" sz="1800" kern="10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常用技法</a:t>
                      </a:r>
                      <a:endParaRPr lang="zh-CN" sz="1800" kern="10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</a:tr>
              <a:tr h="1649438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内涵</a:t>
                      </a:r>
                      <a:endParaRPr lang="zh-CN" sz="1800" kern="10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诗人因长期客居在外，滞留他乡，或漂泊异地等，对所见所闻有所感，借此抒发对家乡、亲人的无尽思念和人生感叹、漂泊愁苦。</a:t>
                      </a:r>
                      <a:endParaRPr lang="zh-CN" sz="1800" kern="100">
                        <a:effectLst/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1800" b="1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内容</a:t>
                      </a:r>
                      <a:endParaRPr lang="zh-CN" sz="1800" b="1" kern="10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借抒情主人公旅途中的所见所闻、所感所叹，表达思亲怀乡之情。主题有潦倒意，漂泊哀伤，思念亲人等。</a:t>
                      </a:r>
                      <a:endParaRPr lang="zh-CN" sz="1800" kern="100">
                        <a:effectLst/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 vert="horz" wrap="square"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(1)</a:t>
                      </a:r>
                      <a:r>
                        <a:rPr lang="zh-CN" sz="1800" b="1" kern="100">
                          <a:solidFill>
                            <a:srgbClr val="7030A0"/>
                          </a:solidFill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借景抒情</a:t>
                      </a:r>
                      <a:r>
                        <a:rPr lang="en-US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或叫</a:t>
                      </a:r>
                      <a:r>
                        <a:rPr lang="en-US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“</a:t>
                      </a:r>
                      <a:r>
                        <a:rPr lang="zh-CN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寓情于景”</a:t>
                      </a:r>
                      <a:r>
                        <a:rPr lang="en-US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zh-CN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，情景交融。</a:t>
                      </a:r>
                    </a:p>
                    <a:p>
                      <a:pPr algn="l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(2</a:t>
                      </a:r>
                      <a:r>
                        <a:rPr lang="en-US" sz="1800" b="1" kern="100">
                          <a:solidFill>
                            <a:srgbClr val="7030A0"/>
                          </a:solidFill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zh-CN" sz="1800" b="1" kern="100">
                          <a:solidFill>
                            <a:srgbClr val="7030A0"/>
                          </a:solidFill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乐景衬哀情</a:t>
                      </a:r>
                      <a:r>
                        <a:rPr lang="en-US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乐景写哀</a:t>
                      </a:r>
                      <a:r>
                        <a:rPr lang="en-US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zh-CN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。</a:t>
                      </a:r>
                    </a:p>
                    <a:p>
                      <a:pPr algn="l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(3)</a:t>
                      </a:r>
                      <a:r>
                        <a:rPr lang="zh-CN" sz="1800" b="1" kern="100">
                          <a:solidFill>
                            <a:srgbClr val="7030A0"/>
                          </a:solidFill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侧面落笔</a:t>
                      </a:r>
                      <a:r>
                        <a:rPr lang="zh-CN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。诗人在表现怀远、思归之情时，不是直接抒发思念之情，而是从对方着笔，想象对方思念自己之深，借以烘托诗人的苦恨离情。</a:t>
                      </a:r>
                    </a:p>
                    <a:p>
                      <a:pPr algn="l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(4)</a:t>
                      </a:r>
                      <a:r>
                        <a:rPr lang="zh-CN" sz="1800" b="1" kern="100">
                          <a:solidFill>
                            <a:srgbClr val="7030A0"/>
                          </a:solidFill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因梦寄情，虚实结合。</a:t>
                      </a:r>
                      <a:endParaRPr lang="zh-CN" sz="1800" b="1" kern="100">
                        <a:solidFill>
                          <a:srgbClr val="7030A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</a:tr>
              <a:tr h="340726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标志</a:t>
                      </a:r>
                      <a:endParaRPr lang="zh-CN" sz="1800" kern="10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(1)</a:t>
                      </a:r>
                      <a:r>
                        <a:rPr lang="zh-CN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标题中多含有</a:t>
                      </a:r>
                      <a:r>
                        <a:rPr lang="en-US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“</a:t>
                      </a:r>
                      <a:r>
                        <a:rPr lang="zh-CN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客舍</a:t>
                      </a:r>
                      <a:r>
                        <a:rPr lang="en-US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”“</a:t>
                      </a:r>
                      <a:r>
                        <a:rPr lang="zh-CN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登高</a:t>
                      </a:r>
                      <a:r>
                        <a:rPr lang="en-US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”“</a:t>
                      </a:r>
                      <a:r>
                        <a:rPr lang="zh-CN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望月</a:t>
                      </a:r>
                      <a:r>
                        <a:rPr lang="en-US" sz="1800" kern="100" smtClean="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”“</a:t>
                      </a:r>
                      <a:r>
                        <a:rPr lang="zh-CN" altLang="en-US" sz="1800" kern="100" smtClean="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忆</a:t>
                      </a:r>
                      <a:r>
                        <a:rPr lang="en-US" sz="1800" kern="100" smtClean="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”</a:t>
                      </a:r>
                      <a:r>
                        <a:rPr lang="zh-CN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“寄”“行”“思”等词语以及元宵、中秋、重阳、除夕等节日名。</a:t>
                      </a:r>
                    </a:p>
                    <a:p>
                      <a:pPr algn="l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(2)</a:t>
                      </a:r>
                      <a:r>
                        <a:rPr lang="zh-CN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常见意象：月亮、秋风、秋霜、杜鹃、猿啼、沙鸥、孤雁、浮云、梧桐叶落、西楼、高楼、危楼、危栏等。</a:t>
                      </a:r>
                      <a:endParaRPr lang="zh-CN" sz="1800" kern="100">
                        <a:effectLst/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1800" b="1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情感</a:t>
                      </a:r>
                      <a:endParaRPr lang="zh-CN" sz="1800" b="1" kern="10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(1)</a:t>
                      </a:r>
                      <a:r>
                        <a:rPr lang="zh-CN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天涯漂泊羁旅愁。叙写客居他乡的艰难，抒发漂泊无定的孤苦。</a:t>
                      </a:r>
                    </a:p>
                    <a:p>
                      <a:pPr algn="l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(2)</a:t>
                      </a:r>
                      <a:r>
                        <a:rPr lang="zh-CN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望尽天涯怀人愁。感念亲情之深，表达对亲人的思念。</a:t>
                      </a:r>
                    </a:p>
                    <a:p>
                      <a:pPr algn="l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(3)</a:t>
                      </a:r>
                      <a:r>
                        <a:rPr lang="zh-CN" sz="18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羁旅他乡的幽怨之情。或表达人生感叹，流露年华易逝的苦闷；或抒发独居他乡，怀才不遇，报国无门的孤独寂寞、幽怨愤慨之情。</a:t>
                      </a:r>
                      <a:endParaRPr lang="zh-CN" sz="18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19920" y="506021"/>
            <a:ext cx="5569527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zh-CN" altLang="zh-CN" sz="2800" b="1" u="sng" kern="10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晓行</a:t>
            </a:r>
            <a:r>
              <a:rPr lang="zh-CN" altLang="zh-CN" sz="2800" b="1" kern="100">
                <a:solidFill>
                  <a:srgbClr val="008080"/>
                </a:solidFill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巴峡</a:t>
            </a:r>
            <a:r>
              <a:rPr lang="en-US" altLang="zh-CN" sz="2800" b="1" kern="100">
                <a:solidFill>
                  <a:srgbClr val="008080"/>
                </a:solidFill>
                <a:latin typeface="Times New Roman" pitchFamily="18" charset="0"/>
                <a:ea typeface="隶书" panose="02010509060101010101" pitchFamily="49" charset="-122"/>
                <a:cs typeface="Courier New" panose="02070309020205020404" pitchFamily="49" charset="0"/>
              </a:rPr>
              <a:t>(2017·</a:t>
            </a:r>
            <a:r>
              <a:rPr lang="zh-CN" altLang="zh-CN" sz="2800" b="1" kern="100">
                <a:solidFill>
                  <a:srgbClr val="008080"/>
                </a:solidFill>
                <a:latin typeface="Times New Roman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北京高考</a:t>
            </a:r>
            <a:r>
              <a:rPr lang="en-US" altLang="zh-CN" sz="2800" b="1" kern="100">
                <a:solidFill>
                  <a:srgbClr val="008080"/>
                </a:solidFill>
                <a:latin typeface="Times New Roman" pitchFamily="18" charset="0"/>
                <a:ea typeface="隶书" panose="0201050906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1100" kern="100">
              <a:latin typeface="宋体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zh-CN" altLang="zh-CN" sz="2800" b="1" kern="100">
                <a:latin typeface="Times New Roman" pitchFamily="18" charset="0"/>
                <a:ea typeface="仿宋_GB2312"/>
                <a:cs typeface="Times New Roman" panose="02020603050405020304" pitchFamily="18" charset="0"/>
              </a:rPr>
              <a:t>王　维</a:t>
            </a:r>
            <a:endParaRPr lang="zh-CN" altLang="zh-CN" sz="11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际晓投巴峡，馀春忆帝京。</a:t>
            </a:r>
            <a:endParaRPr lang="zh-CN" altLang="zh-CN" sz="11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zh-CN" altLang="zh-CN" sz="28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晴江</a:t>
            </a: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一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女浣</a:t>
            </a: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，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朝日</a:t>
            </a: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众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鸡鸣</a:t>
            </a: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。</a:t>
            </a:r>
            <a:endParaRPr lang="zh-CN" altLang="zh-CN" sz="11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en-US" altLang="zh-CN" sz="2800" b="1" kern="100">
                <a:latin typeface="Times New Roman" pitchFamily="18" charset="0"/>
                <a:ea typeface="楷体_GB2312"/>
                <a:cs typeface="Courier New" panose="02070309020205020404" pitchFamily="49" charset="0"/>
              </a:rPr>
              <a:t>  </a:t>
            </a:r>
            <a:r>
              <a:rPr lang="en-US" altLang="zh-CN" sz="2800" b="1" kern="100" smtClean="0">
                <a:latin typeface="Times New Roman" pitchFamily="18" charset="0"/>
                <a:ea typeface="楷体_GB2312"/>
                <a:cs typeface="Courier New" panose="02070309020205020404" pitchFamily="49" charset="0"/>
              </a:rPr>
              <a:t>   </a:t>
            </a:r>
            <a:r>
              <a:rPr lang="zh-CN" altLang="zh-CN" sz="2800" b="1" kern="100" smtClean="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水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国舟</a:t>
            </a: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中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市</a:t>
            </a: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，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山桥</a:t>
            </a: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树杪</a:t>
            </a:r>
            <a:r>
              <a:rPr lang="en-US" altLang="zh-CN" sz="2800" b="1" kern="100" baseline="30000">
                <a:latin typeface="IPAPANNEW"/>
                <a:ea typeface="楷体_GB2312"/>
                <a:cs typeface="Times New Roman" panose="02020603050405020304" pitchFamily="18" charset="0"/>
              </a:rPr>
              <a:t>[</a:t>
            </a:r>
            <a:r>
              <a:rPr lang="zh-CN" altLang="zh-CN" sz="2800" b="1" kern="100" baseline="30000">
                <a:latin typeface="IPAPANNEW"/>
                <a:ea typeface="楷体_GB2312"/>
                <a:cs typeface="Times New Roman" panose="02020603050405020304" pitchFamily="18" charset="0"/>
              </a:rPr>
              <a:t>注</a:t>
            </a:r>
            <a:r>
              <a:rPr lang="en-US" altLang="zh-CN" sz="2800" b="1" kern="100" baseline="30000">
                <a:latin typeface="IPAPANNEW"/>
                <a:ea typeface="楷体_GB2312"/>
                <a:cs typeface="Times New Roman" panose="02020603050405020304" pitchFamily="18" charset="0"/>
              </a:rPr>
              <a:t>]</a:t>
            </a: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行。</a:t>
            </a:r>
            <a:endParaRPr lang="zh-CN" altLang="zh-CN" sz="11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en-US" altLang="zh-CN" sz="2800" b="1" kern="100">
                <a:latin typeface="Times New Roman" pitchFamily="18" charset="0"/>
                <a:ea typeface="楷体_GB2312"/>
                <a:cs typeface="Courier New" panose="02070309020205020404" pitchFamily="49" charset="0"/>
              </a:rPr>
              <a:t> </a:t>
            </a: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登高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万井</a:t>
            </a: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出，眺迥二流明。</a:t>
            </a:r>
            <a:endParaRPr lang="zh-CN" altLang="zh-CN" sz="11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en-US" altLang="zh-CN" sz="2800" b="1" kern="100">
                <a:latin typeface="Times New Roman" pitchFamily="18" charset="0"/>
                <a:ea typeface="楷体_GB2312"/>
                <a:cs typeface="Courier New" panose="02070309020205020404" pitchFamily="49" charset="0"/>
              </a:rPr>
              <a:t> </a:t>
            </a: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人作殊方语，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莺</a:t>
            </a: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为故国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声</a:t>
            </a: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。</a:t>
            </a:r>
            <a:endParaRPr lang="zh-CN" altLang="zh-CN" sz="11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en-US" altLang="zh-CN" sz="2800" b="1" kern="100">
                <a:latin typeface="Times New Roman" pitchFamily="18" charset="0"/>
                <a:ea typeface="楷体_GB2312"/>
                <a:cs typeface="Courier New" panose="02070309020205020404" pitchFamily="49" charset="0"/>
              </a:rPr>
              <a:t> </a:t>
            </a: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赖多山水趣，稍解别离情。</a:t>
            </a:r>
            <a:endParaRPr lang="zh-CN" altLang="zh-CN" sz="11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/>
            <a:r>
              <a:rPr lang="en-US" altLang="zh-CN" b="1" kern="100">
                <a:solidFill>
                  <a:srgbClr val="FF0000"/>
                </a:solidFill>
                <a:latin typeface="IPAPANNEW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zh-CN" b="1" kern="100">
                <a:solidFill>
                  <a:srgbClr val="FF0000"/>
                </a:solidFill>
                <a:latin typeface="IPAPANNEW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b="1" kern="100">
                <a:solidFill>
                  <a:srgbClr val="FF0000"/>
                </a:solidFill>
                <a:latin typeface="IPAPANNEW"/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r>
              <a:rPr lang="zh-CN" altLang="zh-CN" b="1" kern="100">
                <a:latin typeface="Times New Roman" pitchFamily="18" charset="0"/>
                <a:ea typeface="仿宋_GB2312"/>
                <a:cs typeface="Times New Roman" panose="02020603050405020304" pitchFamily="18" charset="0"/>
              </a:rPr>
              <a:t>　树杪：树梢。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46101" y="133001"/>
            <a:ext cx="60960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60045" algn="just">
              <a:lnSpc>
                <a:spcPct val="150000"/>
              </a:lnSpc>
              <a:tabLst>
                <a:tab pos="2628900"/>
              </a:tabLst>
            </a:pPr>
            <a:r>
              <a:rPr lang="zh-CN" altLang="zh-CN" sz="2000" kern="100">
                <a:solidFill>
                  <a:srgbClr val="7030A0"/>
                </a:solidFill>
                <a:latin typeface="Times New Roman" pitchFamily="18" charset="0"/>
                <a:ea typeface="仿宋_GB2312"/>
                <a:cs typeface="Times New Roman" panose="02020603050405020304" pitchFamily="18" charset="0"/>
              </a:rPr>
              <a:t>拂晓时分直向巴峡而去，春日将尽之际我十分思念京城</a:t>
            </a:r>
            <a:r>
              <a:rPr lang="zh-CN" altLang="zh-CN" sz="2000" kern="100" smtClean="0">
                <a:solidFill>
                  <a:srgbClr val="7030A0"/>
                </a:solidFill>
                <a:latin typeface="Times New Roman" pitchFamily="18" charset="0"/>
                <a:ea typeface="仿宋_GB2312"/>
                <a:cs typeface="Times New Roman" panose="02020603050405020304" pitchFamily="18" charset="0"/>
              </a:rPr>
              <a:t>。</a:t>
            </a:r>
            <a:endParaRPr lang="en-US" altLang="zh-CN" sz="2000" kern="100" smtClean="0">
              <a:solidFill>
                <a:srgbClr val="7030A0"/>
              </a:solidFill>
              <a:latin typeface="Times New Roman" pitchFamily="18" charset="0"/>
              <a:ea typeface="仿宋_GB2312" charset="0"/>
              <a:cs typeface="Times New Roman" panose="02020603050405020304" pitchFamily="18" charset="0"/>
            </a:endParaRPr>
          </a:p>
          <a:p>
            <a:pPr indent="360045" algn="just">
              <a:lnSpc>
                <a:spcPct val="150000"/>
              </a:lnSpc>
              <a:tabLst>
                <a:tab pos="2628900"/>
              </a:tabLst>
            </a:pPr>
            <a:r>
              <a:rPr lang="zh-CN" altLang="zh-CN" sz="2000" smtClean="0">
                <a:solidFill>
                  <a:srgbClr val="7030A0"/>
                </a:solidFill>
              </a:rPr>
              <a:t>江</a:t>
            </a:r>
            <a:r>
              <a:rPr lang="zh-CN" altLang="zh-CN" sz="2000">
                <a:solidFill>
                  <a:srgbClr val="7030A0"/>
                </a:solidFill>
              </a:rPr>
              <a:t>色晴</a:t>
            </a:r>
            <a:r>
              <a:rPr lang="zh-CN" altLang="zh-CN" sz="2000" smtClean="0">
                <a:solidFill>
                  <a:srgbClr val="7030A0"/>
                </a:solidFill>
              </a:rPr>
              <a:t>明</a:t>
            </a:r>
            <a:r>
              <a:rPr lang="zh-CN" altLang="en-US" sz="2000" smtClean="0">
                <a:solidFill>
                  <a:srgbClr val="7030A0"/>
                </a:solidFill>
              </a:rPr>
              <a:t>，</a:t>
            </a:r>
            <a:r>
              <a:rPr lang="zh-CN" altLang="zh-CN" sz="2000" smtClean="0">
                <a:solidFill>
                  <a:srgbClr val="7030A0"/>
                </a:solidFill>
              </a:rPr>
              <a:t>有</a:t>
            </a:r>
            <a:r>
              <a:rPr lang="zh-CN" altLang="zh-CN" sz="2000">
                <a:solidFill>
                  <a:srgbClr val="7030A0"/>
                </a:solidFill>
              </a:rPr>
              <a:t>位女子</a:t>
            </a:r>
            <a:r>
              <a:rPr lang="zh-CN" altLang="zh-CN" sz="2000" smtClean="0">
                <a:solidFill>
                  <a:srgbClr val="7030A0"/>
                </a:solidFill>
              </a:rPr>
              <a:t>在浣洗</a:t>
            </a:r>
            <a:r>
              <a:rPr lang="zh-CN" altLang="zh-CN" sz="2000">
                <a:solidFill>
                  <a:srgbClr val="7030A0"/>
                </a:solidFill>
              </a:rPr>
              <a:t>，旭日初升群鸡竞相啼鸣</a:t>
            </a:r>
            <a:r>
              <a:rPr lang="zh-CN" altLang="zh-CN" sz="2000" smtClean="0">
                <a:solidFill>
                  <a:srgbClr val="7030A0"/>
                </a:solidFill>
              </a:rPr>
              <a:t>。</a:t>
            </a:r>
            <a:endParaRPr lang="zh-CN" altLang="zh-CN" sz="2000">
              <a:solidFill>
                <a:srgbClr val="7030A0"/>
              </a:solidFill>
            </a:endParaRPr>
          </a:p>
          <a:p>
            <a:pPr indent="360045" algn="just">
              <a:lnSpc>
                <a:spcPct val="150000"/>
              </a:lnSpc>
              <a:tabLst>
                <a:tab pos="2628900"/>
              </a:tabLst>
            </a:pPr>
            <a:r>
              <a:rPr lang="zh-CN" altLang="zh-CN" sz="2000">
                <a:solidFill>
                  <a:srgbClr val="7030A0"/>
                </a:solidFill>
              </a:rPr>
              <a:t>水上人家在船上做生意，山间桥上行人如在树梢上行走</a:t>
            </a:r>
            <a:r>
              <a:rPr lang="zh-CN" altLang="zh-CN" sz="2000" smtClean="0">
                <a:solidFill>
                  <a:srgbClr val="7030A0"/>
                </a:solidFill>
              </a:rPr>
              <a:t>。</a:t>
            </a:r>
            <a:endParaRPr lang="en-US" altLang="zh-CN" sz="2000" smtClean="0">
              <a:solidFill>
                <a:srgbClr val="7030A0"/>
              </a:solidFill>
            </a:endParaRPr>
          </a:p>
          <a:p>
            <a:pPr indent="360045" algn="just">
              <a:lnSpc>
                <a:spcPct val="150000"/>
              </a:lnSpc>
              <a:tabLst>
                <a:tab pos="2628900"/>
              </a:tabLst>
            </a:pPr>
            <a:r>
              <a:rPr lang="zh-CN" altLang="zh-CN" sz="2000" smtClean="0">
                <a:solidFill>
                  <a:srgbClr val="7030A0"/>
                </a:solidFill>
              </a:rPr>
              <a:t>登</a:t>
            </a:r>
            <a:r>
              <a:rPr lang="zh-CN" altLang="zh-CN" sz="2000">
                <a:solidFill>
                  <a:srgbClr val="7030A0"/>
                </a:solidFill>
              </a:rPr>
              <a:t>上高处万家村落出现，眺望远处二水流过十分澄明</a:t>
            </a:r>
            <a:r>
              <a:rPr lang="zh-CN" altLang="zh-CN" sz="2000" smtClean="0">
                <a:solidFill>
                  <a:srgbClr val="7030A0"/>
                </a:solidFill>
              </a:rPr>
              <a:t>。</a:t>
            </a:r>
            <a:endParaRPr lang="en-US" altLang="zh-CN" sz="2000" smtClean="0">
              <a:solidFill>
                <a:srgbClr val="7030A0"/>
              </a:solidFill>
            </a:endParaRPr>
          </a:p>
          <a:p>
            <a:pPr indent="360045" algn="just">
              <a:lnSpc>
                <a:spcPct val="150000"/>
              </a:lnSpc>
              <a:tabLst>
                <a:tab pos="2628900"/>
              </a:tabLst>
            </a:pPr>
            <a:r>
              <a:rPr lang="zh-CN" altLang="zh-CN" sz="2000" smtClean="0">
                <a:solidFill>
                  <a:srgbClr val="7030A0"/>
                </a:solidFill>
              </a:rPr>
              <a:t>人</a:t>
            </a:r>
            <a:r>
              <a:rPr lang="zh-CN" altLang="zh-CN" sz="2000">
                <a:solidFill>
                  <a:srgbClr val="7030A0"/>
                </a:solidFill>
              </a:rPr>
              <a:t>们都说着异乡的语言，黄莺却啼着故乡的声音</a:t>
            </a:r>
            <a:r>
              <a:rPr lang="zh-CN" altLang="zh-CN" sz="2000" smtClean="0">
                <a:solidFill>
                  <a:srgbClr val="7030A0"/>
                </a:solidFill>
              </a:rPr>
              <a:t>。</a:t>
            </a:r>
            <a:endParaRPr lang="en-US" altLang="zh-CN" sz="2000" smtClean="0">
              <a:solidFill>
                <a:srgbClr val="7030A0"/>
              </a:solidFill>
            </a:endParaRPr>
          </a:p>
          <a:p>
            <a:pPr indent="360045" algn="just">
              <a:lnSpc>
                <a:spcPct val="150000"/>
              </a:lnSpc>
              <a:tabLst>
                <a:tab pos="2628900"/>
              </a:tabLst>
            </a:pPr>
            <a:r>
              <a:rPr lang="zh-CN" altLang="zh-CN" sz="2000" smtClean="0">
                <a:solidFill>
                  <a:srgbClr val="7030A0"/>
                </a:solidFill>
              </a:rPr>
              <a:t>多</a:t>
            </a:r>
            <a:r>
              <a:rPr lang="zh-CN" altLang="zh-CN" sz="2000">
                <a:solidFill>
                  <a:srgbClr val="7030A0"/>
                </a:solidFill>
              </a:rPr>
              <a:t>亏自己深知山水情趣，稍可排解一下离乡愁情。</a:t>
            </a:r>
          </a:p>
          <a:p>
            <a:pPr indent="612140" algn="just">
              <a:lnSpc>
                <a:spcPct val="150000"/>
              </a:lnSpc>
              <a:tabLst>
                <a:tab pos="2628900"/>
              </a:tabLst>
            </a:pPr>
            <a:endParaRPr lang="zh-CN" altLang="zh-CN"/>
          </a:p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2628900"/>
              </a:tabLst>
            </a:pPr>
            <a:endParaRPr lang="zh-CN" altLang="zh-CN" sz="900" kern="100">
              <a:effectLst/>
              <a:latin typeface="宋体" pitchFamily="2" charset="-122"/>
              <a:ea typeface="宋体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9920" y="5465230"/>
            <a:ext cx="11596254" cy="1592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kern="100" smtClean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由</a:t>
            </a:r>
            <a:r>
              <a:rPr lang="zh-CN" altLang="zh-CN" sz="2800" b="1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标题</a:t>
            </a:r>
            <a:r>
              <a:rPr lang="zh-CN" altLang="zh-CN" sz="2800" b="1" kern="100" smtClean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中</a:t>
            </a:r>
            <a:r>
              <a:rPr lang="zh-CN" altLang="zh-CN" sz="2800" b="1" smtClean="0"/>
              <a:t>晓</a:t>
            </a:r>
            <a:r>
              <a:rPr lang="zh-CN" altLang="zh-CN" sz="2800" b="1"/>
              <a:t>行</a:t>
            </a:r>
            <a:r>
              <a:rPr lang="en-US" altLang="zh-CN" sz="2800" b="1" smtClean="0"/>
              <a:t>”</a:t>
            </a:r>
            <a:r>
              <a:rPr lang="zh-CN" altLang="zh-CN" sz="2800" b="1" kern="100" smtClean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可</a:t>
            </a:r>
            <a:r>
              <a:rPr lang="zh-CN" altLang="zh-CN" sz="2800" b="1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以推知</a:t>
            </a:r>
            <a:r>
              <a:rPr lang="zh-CN" altLang="zh-CN" sz="2800" b="1" kern="100" smtClean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，是</a:t>
            </a:r>
            <a:r>
              <a:rPr lang="zh-CN" altLang="zh-CN" sz="2800" b="1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羁旅思乡之作</a:t>
            </a:r>
            <a:r>
              <a:rPr lang="zh-CN" altLang="zh-CN" sz="2800" b="1" kern="100" smtClean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2800" b="1" smtClean="0"/>
              <a:t>诗</a:t>
            </a:r>
            <a:r>
              <a:rPr lang="zh-CN" altLang="en-US" sz="2800" b="1" smtClean="0"/>
              <a:t>中</a:t>
            </a:r>
            <a:r>
              <a:rPr lang="zh-CN" altLang="zh-CN" sz="2800" b="1" smtClean="0"/>
              <a:t>使</a:t>
            </a:r>
            <a:r>
              <a:rPr lang="zh-CN" altLang="zh-CN" sz="2800" b="1"/>
              <a:t>用</a:t>
            </a:r>
            <a:r>
              <a:rPr lang="zh-CN" altLang="zh-CN" sz="2800" b="1" smtClean="0"/>
              <a:t>了</a:t>
            </a:r>
            <a:r>
              <a:rPr lang="zh-CN" altLang="zh-CN" sz="2800" b="1"/>
              <a:t>晴江、浣女、朝日、鸡鸣、水国、舟市、</a:t>
            </a:r>
            <a:r>
              <a:rPr lang="zh-CN" altLang="zh-CN" sz="2800" b="1" smtClean="0"/>
              <a:t>山</a:t>
            </a:r>
            <a:r>
              <a:rPr lang="zh-CN" altLang="zh-CN" sz="2800" b="1"/>
              <a:t>桥、万井、莺</a:t>
            </a:r>
            <a:r>
              <a:rPr lang="zh-CN" altLang="zh-CN" sz="2800" b="1" smtClean="0"/>
              <a:t>啼等</a:t>
            </a:r>
            <a:r>
              <a:rPr lang="zh-CN" altLang="zh-CN" sz="2800" b="1"/>
              <a:t>意象，主要表达了诗人对沿途所见所闻的</a:t>
            </a:r>
            <a:r>
              <a:rPr lang="zh-CN" altLang="zh-CN" sz="2800" b="1" u="dotted"/>
              <a:t>喜爱</a:t>
            </a:r>
            <a:r>
              <a:rPr lang="zh-CN" altLang="zh-CN" sz="2800" b="1"/>
              <a:t>之情，并以山水之趣，来宽解自己的离愁别绪。</a:t>
            </a:r>
            <a:endParaRPr lang="zh-CN" altLang="zh-CN" sz="2800"/>
          </a:p>
          <a:p>
            <a:pPr marL="459105" indent="-459105" algn="just">
              <a:lnSpc>
                <a:spcPct val="150000"/>
              </a:lnSpc>
              <a:tabLst>
                <a:tab pos="2628900"/>
              </a:tabLst>
            </a:pPr>
            <a:endParaRPr lang="zh-CN" altLang="zh-CN" sz="900" kern="100">
              <a:effectLst/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9920" y="46404"/>
            <a:ext cx="95250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高考对接</a:t>
            </a:r>
            <a:endParaRPr lang="zh-CN" altLang="en-US" sz="40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3416051"/>
            <a:ext cx="12192000" cy="3947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en-US" altLang="zh-CN" sz="2000" b="1" kern="100">
                <a:solidFill>
                  <a:srgbClr val="008000"/>
                </a:solidFill>
                <a:latin typeface="Times New Roman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2000" b="1" kern="100">
                <a:solidFill>
                  <a:srgbClr val="00800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．</a:t>
            </a:r>
            <a:r>
              <a:rPr lang="zh-CN" altLang="zh-CN" sz="2000" b="1" kern="100">
                <a:solidFill>
                  <a:srgbClr val="008000"/>
                </a:solidFill>
                <a:latin typeface="Times New Roman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抓标志：</a:t>
            </a:r>
            <a:r>
              <a:rPr lang="zh-CN" altLang="zh-CN" sz="2000" b="1" u="sng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含山店</a:t>
            </a:r>
            <a:r>
              <a:rPr lang="en-US" altLang="zh-CN" sz="2000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(</a:t>
            </a:r>
            <a:r>
              <a:rPr lang="zh-CN" altLang="zh-CN" sz="2000" b="1" kern="100">
                <a:latin typeface="Times New Roman" pitchFamily="18" charset="0"/>
                <a:ea typeface="楷体_GB2312"/>
                <a:cs typeface="宋体" panose="02010600030101010101" pitchFamily="2" charset="-122"/>
              </a:rPr>
              <a:t>地点</a:t>
            </a:r>
            <a:r>
              <a:rPr lang="en-US" altLang="zh-CN" sz="2000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)</a:t>
            </a:r>
            <a:r>
              <a:rPr lang="zh-CN" altLang="zh-CN" sz="2000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000" b="1" u="sng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梦觉作</a:t>
            </a:r>
            <a:r>
              <a:rPr lang="en-US" altLang="zh-CN" sz="2000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(</a:t>
            </a:r>
            <a:r>
              <a:rPr lang="zh-CN" altLang="zh-CN" sz="2000" b="1" kern="100">
                <a:latin typeface="Times New Roman" pitchFamily="18" charset="0"/>
                <a:ea typeface="楷体_GB2312"/>
                <a:cs typeface="宋体" panose="02010600030101010101" pitchFamily="2" charset="-122"/>
              </a:rPr>
              <a:t>事由</a:t>
            </a:r>
            <a:r>
              <a:rPr lang="en-US" altLang="zh-CN" sz="2000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)</a:t>
            </a:r>
            <a:r>
              <a:rPr lang="zh-CN" altLang="zh-CN" sz="2000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、客，</a:t>
            </a:r>
            <a:r>
              <a:rPr lang="zh-CN" altLang="zh-CN" sz="2000" b="1" kern="10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意象</a:t>
            </a:r>
            <a:r>
              <a:rPr lang="zh-CN" altLang="zh-CN" sz="2000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有灯、山月，</a:t>
            </a:r>
            <a:r>
              <a:rPr lang="zh-CN" altLang="zh-CN" sz="2000" b="1" kern="10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暗示</a:t>
            </a:r>
            <a:r>
              <a:rPr lang="zh-CN" altLang="zh-CN" sz="2000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羁旅思乡。</a:t>
            </a:r>
            <a:endParaRPr lang="zh-CN" altLang="zh-CN" sz="2000" b="1" kern="100"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en-US" altLang="zh-CN" sz="2000" b="1" kern="100">
                <a:solidFill>
                  <a:srgbClr val="008000"/>
                </a:solidFill>
                <a:latin typeface="Times New Roman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000" b="1" kern="100">
                <a:solidFill>
                  <a:srgbClr val="00800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．</a:t>
            </a:r>
            <a:r>
              <a:rPr lang="zh-CN" altLang="zh-CN" sz="2000" b="1" kern="100">
                <a:solidFill>
                  <a:srgbClr val="008000"/>
                </a:solidFill>
                <a:latin typeface="Times New Roman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读注释：</a:t>
            </a:r>
            <a:r>
              <a:rPr lang="zh-CN" altLang="zh-CN" sz="2000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介绍作者，交代其为长安人；曾流离迁徙于汴洛、吴越等地，</a:t>
            </a:r>
            <a:r>
              <a:rPr lang="zh-CN" altLang="zh-CN" sz="2000" b="1" kern="10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暗示思乡的主题。</a:t>
            </a:r>
            <a:endParaRPr lang="zh-CN" altLang="zh-CN" sz="2000" b="1" kern="10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en-US" altLang="zh-CN" sz="2000" b="1" kern="100">
                <a:solidFill>
                  <a:srgbClr val="008000"/>
                </a:solidFill>
                <a:latin typeface="Times New Roman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000" b="1" kern="100">
                <a:solidFill>
                  <a:srgbClr val="00800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．</a:t>
            </a:r>
            <a:r>
              <a:rPr lang="zh-CN" altLang="zh-CN" sz="2000" b="1" kern="100">
                <a:solidFill>
                  <a:srgbClr val="008000"/>
                </a:solidFill>
                <a:latin typeface="Times New Roman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读诗句：</a:t>
            </a:r>
            <a:r>
              <a:rPr lang="en-US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2000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(</a:t>
            </a:r>
            <a:r>
              <a:rPr lang="zh-CN" altLang="zh-CN" sz="2000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关键词句</a:t>
            </a:r>
            <a:r>
              <a:rPr lang="en-US" altLang="zh-CN" sz="2000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)</a:t>
            </a:r>
            <a:r>
              <a:rPr lang="zh-CN" altLang="zh-CN" sz="2000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流离、别家、客天涯、江南梦、惆怅起来山月斜。</a:t>
            </a:r>
            <a:endParaRPr lang="zh-CN" altLang="zh-CN" sz="2000" b="1" kern="100">
              <a:latin typeface="宋体" panose="02010600030101010101" pitchFamily="2" charset="-122"/>
              <a:ea typeface="宋体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en-US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000" b="1" kern="100">
                <a:latin typeface="IPAPANNEW"/>
                <a:ea typeface="宋体" pitchFamily="2" charset="-122"/>
                <a:cs typeface="宋体" panose="02010600030101010101" pitchFamily="2" charset="-122"/>
              </a:rPr>
              <a:t>[</a:t>
            </a:r>
            <a:r>
              <a:rPr lang="zh-CN" altLang="zh-CN" sz="2000" b="1" kern="100">
                <a:latin typeface="IPAPANNEW"/>
                <a:ea typeface="宋体" pitchFamily="2" charset="-122"/>
                <a:cs typeface="宋体" panose="02010600030101010101" pitchFamily="2" charset="-122"/>
              </a:rPr>
              <a:t>景、事</a:t>
            </a:r>
            <a:r>
              <a:rPr lang="en-US" altLang="zh-CN" sz="2000" b="1" kern="100">
                <a:latin typeface="IPAPANNEW"/>
                <a:ea typeface="宋体" pitchFamily="2" charset="-122"/>
                <a:cs typeface="宋体" panose="02010600030101010101" pitchFamily="2" charset="-122"/>
              </a:rPr>
              <a:t>]</a:t>
            </a:r>
            <a:r>
              <a:rPr lang="zh-CN" altLang="zh-CN" sz="2000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000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(</a:t>
            </a:r>
            <a:r>
              <a:rPr lang="zh-CN" altLang="zh-CN" sz="2000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写景</a:t>
            </a:r>
            <a:r>
              <a:rPr lang="en-US" altLang="zh-CN" sz="2000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)</a:t>
            </a:r>
            <a:r>
              <a:rPr lang="zh-CN" altLang="zh-CN" sz="2000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写眼前灯火迷离，起床后看到山月西斜的景象，令人无限惆怅。</a:t>
            </a:r>
            <a:endParaRPr lang="zh-CN" altLang="zh-CN" sz="2000" b="1" kern="100">
              <a:latin typeface="宋体" panose="02010600030101010101" pitchFamily="2" charset="-122"/>
              <a:ea typeface="宋体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tabLst>
                <a:tab pos="2400300"/>
                <a:tab pos="2514600"/>
              </a:tabLst>
            </a:pPr>
            <a:r>
              <a:rPr lang="en-US" altLang="zh-CN" sz="2000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(</a:t>
            </a:r>
            <a:r>
              <a:rPr lang="zh-CN" altLang="zh-CN" sz="2000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叙事</a:t>
            </a:r>
            <a:r>
              <a:rPr lang="en-US" altLang="zh-CN" sz="2000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)</a:t>
            </a:r>
            <a:r>
              <a:rPr lang="zh-CN" altLang="zh-CN" sz="2000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诗人因</a:t>
            </a:r>
            <a:r>
              <a:rPr lang="en-US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000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流离</a:t>
            </a:r>
            <a:r>
              <a:rPr lang="en-US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”“</a:t>
            </a:r>
            <a:r>
              <a:rPr lang="zh-CN" altLang="zh-CN" sz="2000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别家</a:t>
            </a:r>
            <a:r>
              <a:rPr lang="en-US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000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成为一种习惯，漂泊天涯已成为生活常态，梦醒望月，思乡之情油然而生</a:t>
            </a:r>
            <a:r>
              <a:rPr lang="zh-CN" altLang="zh-CN" sz="2000" b="1" kern="100" smtClean="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。</a:t>
            </a:r>
            <a:endParaRPr lang="en-US" altLang="zh-CN" sz="2000" b="1" kern="100" smtClean="0">
              <a:latin typeface="Times New Roman" pitchFamily="18" charset="0"/>
              <a:ea typeface="宋体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tabLst>
                <a:tab pos="2400300"/>
                <a:tab pos="2514600"/>
              </a:tabLst>
            </a:pPr>
            <a:r>
              <a:rPr lang="en-US" altLang="zh-CN" sz="2000" b="1" kern="100">
                <a:solidFill>
                  <a:srgbClr val="008000"/>
                </a:solidFill>
                <a:latin typeface="Times New Roman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sz="2000" b="1" kern="100">
                <a:solidFill>
                  <a:srgbClr val="008000"/>
                </a:solidFill>
                <a:latin typeface="Times New Roman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．定情感：</a:t>
            </a:r>
            <a:r>
              <a:rPr lang="en-US" altLang="zh-CN" sz="2000" b="1"/>
              <a:t>①</a:t>
            </a:r>
            <a:r>
              <a:rPr lang="zh-CN" altLang="zh-CN" sz="2000" b="1"/>
              <a:t>诗人将离家的苦闷转入梦境，以此寄寓自己现实中的困惑、矛盾和失意之情；</a:t>
            </a:r>
            <a:r>
              <a:rPr lang="en-US" altLang="zh-CN" sz="2000" b="1"/>
              <a:t>②</a:t>
            </a:r>
            <a:r>
              <a:rPr lang="zh-CN" altLang="zh-CN" sz="2000" b="1"/>
              <a:t>思念家乡、思念亲人的惆怅之情。</a:t>
            </a:r>
          </a:p>
          <a:p>
            <a:pPr algn="just">
              <a:lnSpc>
                <a:spcPct val="150000"/>
              </a:lnSpc>
              <a:tabLst>
                <a:tab pos="2400300"/>
                <a:tab pos="2514600"/>
              </a:tabLst>
            </a:pPr>
            <a:endParaRPr lang="zh-CN" altLang="zh-CN"/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endParaRPr lang="zh-CN" altLang="zh-CN" sz="900" kern="100">
              <a:effectLst/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50110" y="663554"/>
            <a:ext cx="8193629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含山店梦觉作  </a:t>
            </a:r>
            <a:endParaRPr lang="en-US" altLang="zh-CN" sz="2800" b="1" smtClean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韦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庄</a:t>
            </a:r>
          </a:p>
          <a:p>
            <a:pPr algn="ctr"/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曾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为流离惯别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家，等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闲挥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袂客天涯。</a:t>
            </a:r>
          </a:p>
          <a:p>
            <a:pPr algn="ctr"/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灯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前一觉江南梦，惆怅起来山月斜。</a:t>
            </a:r>
          </a:p>
          <a:p>
            <a:r>
              <a:rPr lang="en-US" altLang="zh-CN" sz="1600" smtClean="0">
                <a:solidFill>
                  <a:srgbClr val="1E1E1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[</a:t>
            </a:r>
            <a:r>
              <a:rPr lang="zh-CN" altLang="en-US" sz="1600">
                <a:solidFill>
                  <a:srgbClr val="1E1E1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注</a:t>
            </a:r>
            <a:r>
              <a:rPr lang="en-US" altLang="zh-CN" sz="1600">
                <a:solidFill>
                  <a:srgbClr val="1E1E1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] ①</a:t>
            </a:r>
            <a:r>
              <a:rPr lang="zh-CN" altLang="en-US" sz="1600">
                <a:solidFill>
                  <a:srgbClr val="1E1E1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韦庄（约</a:t>
            </a:r>
            <a:r>
              <a:rPr lang="en-US" altLang="zh-CN" sz="1600">
                <a:solidFill>
                  <a:srgbClr val="1E1E1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836-910</a:t>
            </a:r>
            <a:r>
              <a:rPr lang="zh-CN" altLang="en-US" sz="1600">
                <a:solidFill>
                  <a:srgbClr val="1E1E1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）：字端己，长安杜陵人（今陕西西安东南）人。曾流离吴越等地。②郭震：字希声，成都人。生卒年生平不详。</a:t>
            </a:r>
            <a:endParaRPr lang="zh-CN" altLang="en-US" b="0" i="0">
              <a:solidFill>
                <a:srgbClr val="1E1E1E"/>
              </a:solidFill>
              <a:effectLst/>
              <a:latin typeface="华文楷体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-44560"/>
            <a:ext cx="95250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高考对接</a:t>
            </a:r>
            <a:endParaRPr lang="zh-CN" altLang="en-US" sz="40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556260" y="3575685"/>
            <a:ext cx="5777230" cy="2553335"/>
          </a:xfrm>
          <a:prstGeom prst="rect">
            <a:avLst/>
          </a:prstGeom>
          <a:noFill/>
          <a:ln>
            <a:solidFill>
              <a:srgbClr val="D26E0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请你答题：</a:t>
            </a:r>
          </a:p>
          <a:p>
            <a:r>
              <a:rPr lang="zh-CN" altLang="en-US" sz="4000" b="1">
                <a:solidFill>
                  <a:schemeClr val="tx1"/>
                </a:solidFill>
              </a:rPr>
              <a:t>    这首诗的末句在抒情方式上有其独特之处，试加以赏析。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797675" y="2827020"/>
            <a:ext cx="511937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答案</a:t>
            </a:r>
            <a:r>
              <a:rPr lang="zh-CN" altLang="en-US" sz="3200" b="1">
                <a:solidFill>
                  <a:srgbClr val="FF0000"/>
                </a:solidFill>
              </a:rPr>
              <a:t>　</a:t>
            </a:r>
            <a:r>
              <a:rPr lang="zh-CN" altLang="en-US" sz="3200" b="1"/>
              <a:t>诗的末句寓情于景(或借景抒情或以景结情)，使情感的抒发显得含蓄、深沉。“山月斜”，诗人从思乡的梦中惊醒，所见的是山边的斜月，清幽、冷寂，更增添了羁旅思乡的惆怅。</a:t>
            </a:r>
          </a:p>
        </p:txBody>
      </p:sp>
      <p:sp>
        <p:nvSpPr>
          <p:cNvPr id="4" name="矩形 3"/>
          <p:cNvSpPr/>
          <p:nvPr/>
        </p:nvSpPr>
        <p:spPr>
          <a:xfrm>
            <a:off x="2231390" y="663554"/>
            <a:ext cx="8193629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含山店梦觉作  </a:t>
            </a:r>
            <a:endParaRPr lang="en-US" altLang="zh-CN" sz="2800" b="1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韦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庄</a:t>
            </a:r>
          </a:p>
          <a:p>
            <a:pPr algn="ctr"/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曾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为流离惯别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家，等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闲挥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袂客天涯。</a:t>
            </a:r>
          </a:p>
          <a:p>
            <a:pPr algn="ctr"/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灯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前一觉江南梦，惆怅起来山月斜。</a:t>
            </a:r>
          </a:p>
          <a:p>
            <a:r>
              <a:rPr lang="en-US" altLang="zh-CN" sz="1600" smtClean="0">
                <a:solidFill>
                  <a:srgbClr val="1E1E1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[</a:t>
            </a:r>
            <a:r>
              <a:rPr lang="zh-CN" altLang="en-US" sz="1600">
                <a:solidFill>
                  <a:srgbClr val="1E1E1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注</a:t>
            </a:r>
            <a:r>
              <a:rPr lang="en-US" altLang="zh-CN" sz="1600">
                <a:solidFill>
                  <a:srgbClr val="1E1E1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] ①</a:t>
            </a:r>
            <a:r>
              <a:rPr lang="zh-CN" altLang="en-US" sz="1600">
                <a:solidFill>
                  <a:srgbClr val="1E1E1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韦庄（约</a:t>
            </a:r>
            <a:r>
              <a:rPr lang="en-US" altLang="zh-CN" sz="1600">
                <a:solidFill>
                  <a:srgbClr val="1E1E1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836-910</a:t>
            </a:r>
            <a:r>
              <a:rPr lang="zh-CN" altLang="en-US" sz="1600">
                <a:solidFill>
                  <a:srgbClr val="1E1E1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）：字端己，长安杜陵人（今陕西西安东南）人。曾流离吴越等地。②郭震：字希声，成都人。生卒年生平不详。</a:t>
            </a:r>
            <a:endParaRPr lang="zh-CN" altLang="en-US" b="0" i="0">
              <a:solidFill>
                <a:srgbClr val="1E1E1E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-44560"/>
            <a:ext cx="95250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高考对接</a:t>
            </a:r>
            <a:endParaRPr lang="zh-CN" altLang="en-US" sz="40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051452" y="188837"/>
            <a:ext cx="10668000" cy="5201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阅读下面这首宋诗，然后回答问题。</a:t>
            </a:r>
            <a:endParaRPr kumimoji="0" lang="zh-CN" alt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初望</a:t>
            </a:r>
            <a:r>
              <a:rPr lang="en-US" altLang="zh-CN" sz="2400" b="1"/>
              <a:t>/</a:t>
            </a: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淮山</a:t>
            </a:r>
            <a:endParaRPr kumimoji="0" lang="zh-CN" alt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黄庭坚</a:t>
            </a:r>
            <a:endParaRPr kumimoji="0" lang="zh-CN" alt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风裘</a:t>
            </a:r>
            <a:r>
              <a:rPr lang="en-US" altLang="zh-CN" sz="2400" b="1"/>
              <a:t>/</a:t>
            </a: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雪帽</a:t>
            </a:r>
            <a:r>
              <a:rPr lang="en-US" altLang="zh-CN" sz="2400" b="1"/>
              <a:t>/</a:t>
            </a: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别</a:t>
            </a:r>
            <a:r>
              <a:rPr lang="en-US" altLang="zh-CN" sz="2400" b="1"/>
              <a:t>/</a:t>
            </a: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家林，紫燕</a:t>
            </a:r>
            <a:r>
              <a:rPr lang="en-US" altLang="zh-CN" sz="2400" b="1"/>
              <a:t>/</a:t>
            </a: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黄鹂</a:t>
            </a:r>
            <a:r>
              <a:rPr lang="en-US" altLang="zh-CN" sz="2400" b="1"/>
              <a:t>/</a:t>
            </a: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已</a:t>
            </a:r>
            <a:r>
              <a:rPr lang="en-US" altLang="zh-CN" sz="2400" b="1"/>
              <a:t>/</a:t>
            </a: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夏深。</a:t>
            </a:r>
            <a:endParaRPr kumimoji="0" lang="zh-CN" alt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三釜</a:t>
            </a:r>
            <a:r>
              <a:rPr lang="en-US" altLang="zh-CN" sz="2400" b="1"/>
              <a:t>/</a:t>
            </a: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古人</a:t>
            </a:r>
            <a:r>
              <a:rPr lang="en-US" altLang="zh-CN" sz="2400" b="1"/>
              <a:t>/</a:t>
            </a: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干禄</a:t>
            </a:r>
            <a:r>
              <a:rPr lang="en-US" altLang="zh-CN" sz="2400" b="1"/>
              <a:t>/</a:t>
            </a: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意，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一</a:t>
            </a: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400" b="1"/>
              <a:t>/</a:t>
            </a: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慈母</a:t>
            </a:r>
            <a:r>
              <a:rPr lang="en-US" altLang="zh-CN" sz="2400" b="1"/>
              <a:t>/</a:t>
            </a: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望归</a:t>
            </a:r>
            <a:r>
              <a:rPr lang="en-US" altLang="zh-CN" sz="2400" b="1"/>
              <a:t>/</a:t>
            </a: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心。</a:t>
            </a:r>
            <a:endParaRPr kumimoji="0" lang="zh-CN" alt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劳生</a:t>
            </a:r>
            <a:r>
              <a:rPr lang="en-US" altLang="zh-CN" sz="2400" b="1"/>
              <a:t>/</a:t>
            </a: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逆旅</a:t>
            </a:r>
            <a:r>
              <a:rPr lang="en-US" altLang="zh-CN" sz="2400" b="1"/>
              <a:t>/</a:t>
            </a: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何休息，病眼</a:t>
            </a:r>
            <a:r>
              <a:rPr lang="en-US" altLang="zh-CN" sz="2400" b="1"/>
              <a:t>/</a:t>
            </a: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看山</a:t>
            </a:r>
            <a:r>
              <a:rPr lang="en-US" altLang="zh-CN" sz="2400" b="1"/>
              <a:t>/</a:t>
            </a: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力不</a:t>
            </a:r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禁</a:t>
            </a: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。</a:t>
            </a:r>
            <a:endParaRPr kumimoji="0" lang="zh-CN" alt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想见</a:t>
            </a:r>
            <a:r>
              <a:rPr lang="en-US" altLang="zh-CN" sz="2400" b="1"/>
              <a:t>/</a:t>
            </a: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夕阳</a:t>
            </a:r>
            <a:r>
              <a:rPr lang="en-US" altLang="zh-CN" sz="2400" b="1"/>
              <a:t>/</a:t>
            </a: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三径</a:t>
            </a:r>
            <a:r>
              <a:rPr kumimoji="0" lang="en-US" altLang="zh-CN" sz="2400" b="1" i="0" u="none" strike="noStrike" cap="none" normalizeH="0" baseline="3000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[</a:t>
            </a:r>
            <a:r>
              <a:rPr kumimoji="0" lang="zh-CN" altLang="en-US" sz="2400" b="1" i="0" u="none" strike="noStrike" cap="none" normalizeH="0" baseline="3000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注</a:t>
            </a:r>
            <a:r>
              <a:rPr kumimoji="0" lang="en-US" altLang="zh-CN" sz="2400" b="1" i="0" u="none" strike="noStrike" cap="none" normalizeH="0" baseline="3000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]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里，乱蝉嘶罢</a:t>
            </a:r>
            <a:r>
              <a:rPr lang="en-US" altLang="zh-CN" sz="2400" b="1"/>
              <a:t>/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柳阴阴。</a:t>
            </a:r>
            <a:endParaRPr kumimoji="0" lang="en-US" altLang="zh-CN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注</a:t>
            </a:r>
            <a:r>
              <a:rPr lang="zh-CN" altLang="zh-CN" sz="1600" b="1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：蒋诩归乡里，荆棘塞门，舍中有三径，不出，唯求仲、羊仲从之游。后以“三径”指归隐者的家园。</a:t>
            </a:r>
            <a:endParaRPr lang="en-US" altLang="zh-CN" sz="1600" b="1">
              <a:latin typeface="华文楷体" pitchFamily="2" charset="-122"/>
              <a:ea typeface="华文楷体" panose="02010600040101010101" pitchFamily="2" charset="-122"/>
              <a:cs typeface="宋体" panose="02010600030101010101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altLang="zh-CN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zh-CN" sz="4800"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Rectangle 20"/>
          <p:cNvSpPr>
            <a:spLocks noChangeArrowheads="1"/>
          </p:cNvSpPr>
          <p:nvPr/>
        </p:nvSpPr>
        <p:spPr bwMode="auto">
          <a:xfrm>
            <a:off x="295421" y="2368922"/>
            <a:ext cx="31290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　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3263077"/>
            <a:ext cx="11617995" cy="3596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15000"/>
              </a:lnSpc>
            </a:pP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标题信息：事件、地点、情</a:t>
            </a:r>
            <a:r>
              <a:rPr lang="zh-CN" altLang="zh-CN" sz="2000" b="1" kern="100" smtClean="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感</a:t>
            </a:r>
            <a:r>
              <a:rPr lang="en-US" altLang="zh-CN" sz="2000" b="1" kern="100" smtClean="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           </a:t>
            </a:r>
            <a:r>
              <a:rPr lang="zh-CN" altLang="zh-CN" sz="2000" b="1" kern="100" smtClean="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初</a:t>
            </a: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望</a:t>
            </a:r>
            <a:r>
              <a:rPr lang="en-US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淮山</a:t>
            </a:r>
            <a:endParaRPr lang="zh-CN" altLang="zh-CN" sz="2000" kern="100">
              <a:latin typeface="宋体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indent="457200">
              <a:lnSpc>
                <a:spcPct val="115000"/>
              </a:lnSpc>
            </a:pP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首</a:t>
            </a:r>
            <a:r>
              <a:rPr lang="zh-CN" altLang="zh-CN" sz="2000" b="1" kern="100" smtClean="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联</a:t>
            </a:r>
            <a:r>
              <a:rPr lang="zh-CN" altLang="en-US" sz="2000" b="1" kern="100" smtClean="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000" b="1" kern="100" smtClean="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风</a:t>
            </a: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裘</a:t>
            </a:r>
            <a:r>
              <a:rPr lang="zh-CN" altLang="zh-CN" sz="2000" b="1" kern="10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雪</a:t>
            </a: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帽</a:t>
            </a:r>
            <a:r>
              <a:rPr lang="en-US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000" b="1" kern="10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别</a:t>
            </a:r>
            <a:r>
              <a:rPr lang="en-US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家林，紫燕黄鹂</a:t>
            </a:r>
            <a:r>
              <a:rPr lang="en-US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已</a:t>
            </a:r>
            <a:r>
              <a:rPr lang="en-US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000" b="1" kern="10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夏</a:t>
            </a: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深</a:t>
            </a:r>
            <a:r>
              <a:rPr lang="zh-CN" altLang="zh-CN" sz="2000" b="1" kern="100" smtClean="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。强</a:t>
            </a: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调事件的变化，别家事实冬天，而今已是深夏，表明离家时间之长。暗含对家的思念</a:t>
            </a:r>
            <a:r>
              <a:rPr lang="zh-CN" altLang="zh-CN" sz="2000" b="1" kern="100" smtClean="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000" b="1" kern="100" smtClean="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“起”</a:t>
            </a:r>
            <a:endParaRPr lang="zh-CN" altLang="zh-CN" sz="2000" kern="100">
              <a:solidFill>
                <a:srgbClr val="FF0000"/>
              </a:solidFill>
              <a:latin typeface="宋体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indent="457200">
              <a:lnSpc>
                <a:spcPct val="115000"/>
              </a:lnSpc>
            </a:pP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颔</a:t>
            </a:r>
            <a:r>
              <a:rPr lang="zh-CN" altLang="zh-CN" sz="2000" b="1" kern="100" smtClean="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联</a:t>
            </a:r>
            <a:r>
              <a:rPr lang="zh-CN" altLang="en-US" sz="2000" b="1" kern="100" smtClean="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000" b="1" kern="100" smtClean="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三</a:t>
            </a: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釜</a:t>
            </a:r>
            <a:r>
              <a:rPr lang="en-US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古人</a:t>
            </a:r>
            <a:r>
              <a:rPr lang="en-US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000" b="1" kern="10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干禄意</a:t>
            </a: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，一年</a:t>
            </a:r>
            <a:r>
              <a:rPr lang="en-US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慈母</a:t>
            </a:r>
            <a:r>
              <a:rPr lang="en-US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000" b="1" kern="10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望归心</a:t>
            </a:r>
            <a:r>
              <a:rPr lang="zh-CN" altLang="zh-CN" sz="2000" b="1" kern="100" smtClean="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。交</a:t>
            </a: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代外出的目的，效仿古人追求功名，</a:t>
            </a:r>
            <a:r>
              <a:rPr lang="zh-CN" altLang="zh-CN" sz="2000" b="1" kern="10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三釜比喻微薄的俸禄</a:t>
            </a:r>
            <a:r>
              <a:rPr lang="zh-CN" altLang="zh-CN" sz="2000" b="1" kern="100" smtClean="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。</a:t>
            </a:r>
            <a:r>
              <a:rPr lang="zh-CN" altLang="zh-CN" sz="2000" b="1" kern="100" smtClean="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后</a:t>
            </a:r>
            <a:r>
              <a:rPr lang="zh-CN" altLang="zh-CN" sz="2000" b="1" kern="1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一句呼应首联，以慈母角度入笔，更见思乡深切</a:t>
            </a:r>
            <a:r>
              <a:rPr lang="zh-CN" altLang="zh-CN" sz="2000" b="1" kern="100" smtClean="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000" b="1" kern="100" smtClean="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“承”</a:t>
            </a:r>
            <a:endParaRPr lang="en-US" altLang="zh-CN" sz="2000" b="1" kern="100" smtClean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indent="457200">
              <a:lnSpc>
                <a:spcPct val="115000"/>
              </a:lnSpc>
            </a:pP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颈</a:t>
            </a:r>
            <a:r>
              <a:rPr lang="zh-CN" altLang="zh-CN" sz="2000" b="1" kern="100" smtClean="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联</a:t>
            </a:r>
            <a:r>
              <a:rPr lang="zh-CN" altLang="en-US" sz="2000" b="1" kern="100" smtClean="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000" b="1" kern="100" smtClean="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劳</a:t>
            </a:r>
            <a:r>
              <a:rPr lang="zh-CN" altLang="zh-CN" sz="2000" b="1" kern="10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生</a:t>
            </a: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逆旅</a:t>
            </a:r>
            <a:r>
              <a:rPr lang="en-US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何休息，</a:t>
            </a:r>
            <a:r>
              <a:rPr lang="zh-CN" altLang="zh-CN" sz="2000" b="1" kern="10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病眼</a:t>
            </a:r>
            <a:r>
              <a:rPr lang="en-US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看山</a:t>
            </a:r>
            <a:r>
              <a:rPr lang="en-US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000" b="1" kern="10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力不禁</a:t>
            </a:r>
            <a:r>
              <a:rPr lang="zh-CN" altLang="zh-CN" sz="2000" b="1" kern="100" smtClean="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。</a:t>
            </a:r>
            <a:r>
              <a:rPr lang="zh-CN" altLang="zh-CN" sz="2000" b="1" kern="100" smtClean="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转</a:t>
            </a: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到当下的人生处境，强调旅途艰辛，人生劳苦以及身体多病、身体衰弱，暗含求取功名，羁旅在外的辛苦</a:t>
            </a:r>
            <a:r>
              <a:rPr lang="zh-CN" altLang="zh-CN" sz="2000" b="1" kern="100" smtClean="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000" b="1" kern="100" smtClean="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“转”</a:t>
            </a:r>
            <a:endParaRPr lang="zh-CN" altLang="zh-CN" sz="2000" kern="100">
              <a:solidFill>
                <a:srgbClr val="FF0000"/>
              </a:solidFill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indent="457200">
              <a:lnSpc>
                <a:spcPct val="115000"/>
              </a:lnSpc>
            </a:pP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尾</a:t>
            </a:r>
            <a:r>
              <a:rPr lang="zh-CN" altLang="zh-CN" sz="2000" b="1" kern="100" smtClean="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联</a:t>
            </a:r>
            <a:r>
              <a:rPr lang="zh-CN" altLang="en-US" sz="2000" kern="100" smtClean="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Courier New" panose="02070309020205020404" pitchFamily="49" charset="0"/>
              </a:rPr>
              <a:t>：</a:t>
            </a:r>
            <a:r>
              <a:rPr lang="zh-CN" altLang="zh-CN" sz="2000" b="1" kern="100" smtClean="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想</a:t>
            </a:r>
            <a:r>
              <a:rPr lang="zh-CN" altLang="zh-CN" sz="2000" b="1" kern="10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见</a:t>
            </a:r>
            <a:r>
              <a:rPr lang="en-US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夕阳</a:t>
            </a:r>
            <a:r>
              <a:rPr lang="en-US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三</a:t>
            </a:r>
            <a:r>
              <a:rPr lang="zh-CN" altLang="zh-CN" sz="2000" b="1" kern="100" smtClean="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径里</a:t>
            </a: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，乱</a:t>
            </a:r>
            <a:r>
              <a:rPr lang="zh-CN" altLang="zh-CN" sz="2000" b="1" kern="10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蝉</a:t>
            </a: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嘶罢</a:t>
            </a:r>
            <a:r>
              <a:rPr lang="en-US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000" b="1" kern="10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柳</a:t>
            </a: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阴阴</a:t>
            </a:r>
            <a:r>
              <a:rPr lang="zh-CN" altLang="zh-CN" sz="2000" b="1" kern="100" smtClean="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。表</a:t>
            </a:r>
            <a:r>
              <a:rPr lang="zh-CN" altLang="zh-CN" sz="20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达心志，期盼回归家乡，效仿古人，归隐田园。综合运用想象、以景结情的手法，余音绕梁</a:t>
            </a:r>
            <a:r>
              <a:rPr lang="zh-CN" altLang="zh-CN" sz="2000" b="1" kern="100" smtClean="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000" b="1" kern="100" smtClean="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“合”</a:t>
            </a:r>
            <a:endParaRPr lang="zh-CN" altLang="zh-CN" sz="2000" kern="100">
              <a:solidFill>
                <a:srgbClr val="FF0000"/>
              </a:solidFill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altLang="zh-CN" b="1" kern="100" smtClean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44560"/>
            <a:ext cx="60832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赏析示例</a:t>
            </a:r>
            <a:endParaRPr lang="zh-CN" altLang="en-US" sz="40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22986" y="467854"/>
            <a:ext cx="117348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2628900"/>
              </a:tabLst>
            </a:pPr>
            <a:r>
              <a:rPr lang="en-US" altLang="zh-CN" sz="2400" b="1" kern="100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Courier New" panose="02070309020205020404" pitchFamily="49" charset="0"/>
              </a:rPr>
              <a:t>1</a:t>
            </a:r>
            <a:r>
              <a:rPr lang="zh-CN" altLang="zh-CN" sz="2400" b="1" kern="100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．抓意象</a:t>
            </a:r>
            <a:r>
              <a:rPr lang="zh-CN" altLang="zh-CN" sz="2400" b="1" kern="100" smtClean="0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b="1" kern="100" smtClean="0">
              <a:solidFill>
                <a:srgbClr val="008000"/>
              </a:solidFill>
              <a:latin typeface="华文楷体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2628900"/>
              </a:tabLst>
            </a:pPr>
            <a:r>
              <a:rPr lang="zh-CN" altLang="zh-CN" sz="2400" b="1" kern="10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意</a:t>
            </a:r>
            <a:r>
              <a:rPr lang="zh-CN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象是鉴赏思乡诗的最佳突破口，要特别留心四种意象：</a:t>
            </a:r>
            <a:r>
              <a:rPr lang="en-US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Courier New" panose="02070309020205020404" pitchFamily="49" charset="0"/>
              </a:rPr>
              <a:t>——</a:t>
            </a:r>
            <a:r>
              <a:rPr lang="en-US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月是故乡明</a:t>
            </a:r>
            <a:r>
              <a:rPr lang="en-US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，诗人移情于月，象征人世间的聚散；</a:t>
            </a:r>
            <a:r>
              <a:rPr lang="en-US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雁</a:t>
            </a:r>
            <a:r>
              <a:rPr lang="en-US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Courier New" panose="02070309020205020404" pitchFamily="49" charset="0"/>
              </a:rPr>
              <a:t>——</a:t>
            </a:r>
            <a:r>
              <a:rPr lang="en-US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人归落雁后</a:t>
            </a:r>
            <a:r>
              <a:rPr lang="en-US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，它是触动诗人乡思的重要媒介；</a:t>
            </a:r>
            <a:r>
              <a:rPr lang="en-US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危楼</a:t>
            </a:r>
            <a:r>
              <a:rPr lang="en-US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Courier New" panose="02070309020205020404" pitchFamily="49" charset="0"/>
              </a:rPr>
              <a:t>——</a:t>
            </a:r>
            <a:r>
              <a:rPr lang="en-US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独自莫凭栏</a:t>
            </a:r>
            <a:r>
              <a:rPr lang="en-US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，古人常因思乡情切而登楼凭栏，借此表现归思；</a:t>
            </a:r>
            <a:r>
              <a:rPr lang="en-US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书信</a:t>
            </a:r>
            <a:r>
              <a:rPr lang="en-US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Courier New" panose="02070309020205020404" pitchFamily="49" charset="0"/>
              </a:rPr>
              <a:t>——</a:t>
            </a:r>
            <a:r>
              <a:rPr lang="en-US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家书抵万金</a:t>
            </a:r>
            <a:r>
              <a:rPr lang="en-US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，书信是用来传递相思之苦的，要领会诗中家信的作用</a:t>
            </a:r>
            <a:r>
              <a:rPr lang="zh-CN" altLang="zh-CN" sz="2400" b="1" kern="10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b="1" kern="100" smtClean="0">
              <a:latin typeface="华文楷体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2628900"/>
              </a:tabLst>
            </a:pPr>
            <a:r>
              <a:rPr lang="en-US" altLang="zh-CN" sz="2400" b="1" kern="100" smtClean="0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Courier New" panose="02070309020205020404" pitchFamily="49" charset="0"/>
              </a:rPr>
              <a:t>2</a:t>
            </a:r>
            <a:r>
              <a:rPr lang="zh-CN" altLang="zh-CN" sz="2400" b="1" kern="100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．明情感。</a:t>
            </a:r>
            <a:r>
              <a:rPr lang="zh-CN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这类诗抒发的情感大致有：</a:t>
            </a:r>
            <a:r>
              <a:rPr lang="en-US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羁旅孤凄之愁；</a:t>
            </a:r>
            <a:r>
              <a:rPr lang="en-US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恋家怀人之思；</a:t>
            </a:r>
            <a:r>
              <a:rPr lang="en-US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怀才不遇之苦；</a:t>
            </a:r>
            <a:r>
              <a:rPr lang="en-US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厌战思家之情。</a:t>
            </a:r>
            <a:endParaRPr lang="zh-CN" altLang="zh-CN" sz="1050" kern="100">
              <a:latin typeface="华文楷体" pitchFamily="2" charset="-122"/>
              <a:ea typeface="华文楷体" panose="02010600040101010101" pitchFamily="2" charset="-122"/>
              <a:cs typeface="Courier New" panose="02070309020205020404" pitchFamily="49" charset="0"/>
            </a:endParaRPr>
          </a:p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2628900"/>
              </a:tabLst>
            </a:pPr>
            <a:r>
              <a:rPr lang="en-US" altLang="zh-CN" sz="2400" b="1" kern="100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Courier New" panose="02070309020205020404" pitchFamily="49" charset="0"/>
              </a:rPr>
              <a:t>3</a:t>
            </a:r>
            <a:r>
              <a:rPr lang="zh-CN" altLang="zh-CN" sz="2400" b="1" kern="100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．晓手法</a:t>
            </a:r>
            <a:r>
              <a:rPr lang="zh-CN" altLang="zh-CN" sz="2400" b="1" kern="100" smtClean="0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b="1" kern="100" smtClean="0">
              <a:solidFill>
                <a:srgbClr val="008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2628900"/>
              </a:tabLst>
            </a:pPr>
            <a:r>
              <a:rPr lang="zh-CN" altLang="zh-CN" sz="2400" b="1" kern="10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常</a:t>
            </a:r>
            <a:r>
              <a:rPr lang="zh-CN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见的手法有借景抒情、即事写情</a:t>
            </a:r>
            <a:r>
              <a:rPr lang="en-US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Courier New" panose="02070309020205020404" pitchFamily="49" charset="0"/>
              </a:rPr>
              <a:t>(</a:t>
            </a:r>
            <a:r>
              <a:rPr lang="zh-CN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先写所遇之事纷扰，再写对故园之思深浓</a:t>
            </a:r>
            <a:r>
              <a:rPr lang="en-US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Courier New" panose="02070309020205020404" pitchFamily="49" charset="0"/>
              </a:rPr>
              <a:t>)</a:t>
            </a:r>
            <a:r>
              <a:rPr lang="zh-CN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，另外，</a:t>
            </a:r>
            <a:r>
              <a:rPr lang="en-US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对面落笔</a:t>
            </a:r>
            <a:r>
              <a:rPr lang="en-US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Courier New" panose="02070309020205020404" pitchFamily="49" charset="0"/>
              </a:rPr>
              <a:t>(</a:t>
            </a:r>
            <a:r>
              <a:rPr lang="zh-CN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对写法</a:t>
            </a:r>
            <a:r>
              <a:rPr lang="en-US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Courier New" panose="02070309020205020404" pitchFamily="49" charset="0"/>
              </a:rPr>
              <a:t>)</a:t>
            </a:r>
            <a:r>
              <a:rPr lang="zh-CN" altLang="zh-CN" sz="24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、虚实相生手法也值得关注。</a:t>
            </a:r>
            <a:endParaRPr lang="zh-CN" altLang="zh-CN" sz="105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3132" y="40295"/>
            <a:ext cx="95250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羁</a:t>
            </a:r>
            <a:r>
              <a:rPr lang="zh-CN" altLang="en-US" sz="40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旅思想诗鉴赏要点</a:t>
            </a:r>
            <a:endParaRPr lang="zh-CN" altLang="en-US" sz="40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-182729" y="0"/>
            <a:ext cx="116955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spcAft>
                <a:spcPct val="0"/>
              </a:spcAft>
            </a:pPr>
            <a:r>
              <a:rPr lang="zh-CN" altLang="en-US" sz="36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二、边塞征战诗</a:t>
            </a:r>
            <a:r>
              <a:rPr lang="en-US" altLang="zh-CN" sz="36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——</a:t>
            </a:r>
            <a:r>
              <a:rPr lang="zh-CN" altLang="en-US" sz="36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金戈铁马征战事，大漠秋风慷慨情</a:t>
            </a:r>
            <a:endParaRPr lang="zh-CN" altLang="zh-CN" sz="36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itchFamily="65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79376" y="836712"/>
          <a:ext cx="11647910" cy="6021288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702694"/>
                <a:gridCol w="4318185"/>
                <a:gridCol w="506351"/>
                <a:gridCol w="4296228"/>
                <a:gridCol w="1824452"/>
              </a:tblGrid>
              <a:tr h="690645">
                <a:tc gridSpan="5"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对接教材篇目：《出塞》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王昌龄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、《白雪歌送武判官归京》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岑参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、《燕歌行》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高适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、《使至塞上》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王维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、《十五从军征》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佚名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endParaRPr lang="zh-CN" sz="2000" kern="100">
                        <a:effectLst/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345323">
                <a:tc gridSpan="2"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题材特征</a:t>
                      </a:r>
                      <a:endParaRPr lang="zh-CN" sz="2000" kern="10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gridSpan="2"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内容情感</a:t>
                      </a:r>
                      <a:endParaRPr lang="zh-CN" sz="2000" kern="10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常用技法</a:t>
                      </a:r>
                      <a:endParaRPr lang="zh-CN" sz="2000" kern="10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</a:tr>
              <a:tr h="1186770"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000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  <a:cs typeface="+mn-cs"/>
                        </a:rPr>
                        <a:t>内涵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边塞征战诗是以边疆地区军民生活和自然风光为题材的诗。</a:t>
                      </a:r>
                      <a:endParaRPr lang="zh-CN" sz="2000" kern="100">
                        <a:effectLst/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000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  <a:cs typeface="+mn-cs"/>
                        </a:rPr>
                        <a:t>内容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边塞诗多表现从军出塞，保家卫国，民族交往，塞上风情；或抒报国壮志，或发反战呼声，或记现实战事。</a:t>
                      </a:r>
                      <a:endParaRPr lang="zh-CN" sz="2000" kern="100">
                        <a:effectLst/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(1)</a:t>
                      </a:r>
                      <a:r>
                        <a:rPr lang="zh-CN" sz="2000" kern="100">
                          <a:solidFill>
                            <a:srgbClr val="FF0000"/>
                          </a:solidFill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修辞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方面：主要有夸张、对比、互文、用典等。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(2)</a:t>
                      </a:r>
                      <a:r>
                        <a:rPr lang="zh-CN" sz="2000" kern="100">
                          <a:solidFill>
                            <a:srgbClr val="FF0000"/>
                          </a:solidFill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人物形象的塑造方面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：常用侧面烘托、肖像描写、细节描写等手法。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(3)</a:t>
                      </a:r>
                      <a:r>
                        <a:rPr lang="zh-CN" sz="2000" kern="100">
                          <a:solidFill>
                            <a:srgbClr val="FF0000"/>
                          </a:solidFill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意境的营造方面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：常用景物烘托、虚实结合等手法。</a:t>
                      </a:r>
                      <a:endParaRPr lang="zh-CN" sz="2000" kern="100">
                        <a:effectLst/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</a:tr>
              <a:tr h="3798550"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000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  <a:cs typeface="+mn-cs"/>
                        </a:rPr>
                        <a:t>标志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(1)</a:t>
                      </a:r>
                      <a:r>
                        <a:rPr lang="zh-CN" sz="2000" kern="100">
                          <a:solidFill>
                            <a:srgbClr val="FF0000"/>
                          </a:solidFill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标题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中往往有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“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行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”“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军”“征人”“塞”“戍”等与军旅有关的字。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(2)</a:t>
                      </a:r>
                      <a:r>
                        <a:rPr lang="zh-CN" sz="2000" kern="100">
                          <a:solidFill>
                            <a:srgbClr val="FF0000"/>
                          </a:solidFill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常见意象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：自然景物类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黄沙、秋月、大漠、孤城、边关、雨雪、风沙等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、地理区域类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塞外、雁门关、玉门关、黄河、阴山、楼兰、蓟北等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、战事器具类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金鼓、旌旗、烽火、羌笛、琵琶、战马等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、乐曲类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《梅花落》《折杨柳》《关山月》《阳关三叠》《渭城曲》等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、人物类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戍卒、将帅、胡人、单于等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。</a:t>
                      </a:r>
                      <a:endParaRPr lang="zh-CN" sz="2000" kern="100">
                        <a:effectLst/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000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  <a:cs typeface="+mn-cs"/>
                        </a:rPr>
                        <a:t>情感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(1)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保家卫国、建立功名的壮志豪情。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(2)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奋勇杀敌、英勇无畏的英雄气概。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(3)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雄奇瑰丽、奇异独特的边塞风光。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(4)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征人思乡、闺妇盼归的两地情愁。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(5)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凄苦哀怨的怨战情绪，凄厉沉痛的反战思考。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(6)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对和平安宁的边疆生活、民族和睦友好往来的向往。</a:t>
                      </a:r>
                      <a:endParaRPr lang="zh-CN" sz="20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743493" y="2070577"/>
            <a:ext cx="6096001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zh-CN" altLang="zh-CN" sz="3600" b="1" kern="100">
                <a:solidFill>
                  <a:srgbClr val="008080"/>
                </a:solidFill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使至</a:t>
            </a:r>
            <a:r>
              <a:rPr lang="zh-CN" altLang="zh-CN" sz="3600" b="1" kern="10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塞上</a:t>
            </a:r>
            <a:endParaRPr lang="zh-CN" altLang="zh-CN" sz="1400" kern="100">
              <a:solidFill>
                <a:srgbClr val="FF0000"/>
              </a:solidFill>
              <a:latin typeface="宋体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zh-CN" altLang="zh-CN" sz="3600" b="1" kern="100">
                <a:latin typeface="Times New Roman" pitchFamily="18" charset="0"/>
                <a:ea typeface="仿宋_GB2312"/>
                <a:cs typeface="Times New Roman" panose="02020603050405020304" pitchFamily="18" charset="0"/>
              </a:rPr>
              <a:t>王　维</a:t>
            </a:r>
            <a:endParaRPr lang="zh-CN" altLang="zh-CN" sz="1400" kern="100">
              <a:latin typeface="宋体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zh-CN" altLang="zh-CN" sz="36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单车欲问边，</a:t>
            </a:r>
            <a:r>
              <a:rPr lang="zh-CN" altLang="zh-CN" sz="36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属国</a:t>
            </a:r>
            <a:r>
              <a:rPr lang="zh-CN" altLang="zh-CN" sz="36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过居延。</a:t>
            </a:r>
            <a:endParaRPr lang="zh-CN" altLang="zh-CN" sz="14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zh-CN" altLang="zh-CN" sz="36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征蓬</a:t>
            </a:r>
            <a:r>
              <a:rPr lang="zh-CN" altLang="zh-CN" sz="36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出汉塞，</a:t>
            </a:r>
            <a:r>
              <a:rPr lang="zh-CN" altLang="zh-CN" sz="36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归雁</a:t>
            </a:r>
            <a:r>
              <a:rPr lang="zh-CN" altLang="zh-CN" sz="36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入</a:t>
            </a:r>
            <a:r>
              <a:rPr lang="zh-CN" altLang="zh-CN" sz="36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胡天</a:t>
            </a:r>
            <a:r>
              <a:rPr lang="zh-CN" altLang="zh-CN" sz="36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。</a:t>
            </a:r>
            <a:endParaRPr lang="zh-CN" altLang="zh-CN" sz="14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zh-CN" altLang="zh-CN" sz="36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大漠</a:t>
            </a:r>
            <a:r>
              <a:rPr lang="zh-CN" altLang="zh-CN" sz="36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孤烟直，长河落日圆。</a:t>
            </a:r>
            <a:endParaRPr lang="zh-CN" altLang="zh-CN" sz="14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r>
              <a:rPr lang="en-US" altLang="zh-CN" sz="3600" b="1" kern="100" smtClean="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  </a:t>
            </a:r>
            <a:r>
              <a:rPr lang="zh-CN" altLang="zh-CN" sz="3600" b="1" kern="100" smtClean="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萧</a:t>
            </a:r>
            <a:r>
              <a:rPr lang="zh-CN" altLang="zh-CN" sz="36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关逢候骑，都护在</a:t>
            </a:r>
            <a:r>
              <a:rPr lang="zh-CN" altLang="zh-CN" sz="36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燕然</a:t>
            </a:r>
            <a:r>
              <a:rPr lang="zh-CN" altLang="zh-CN" sz="36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。</a:t>
            </a:r>
            <a:endParaRPr lang="zh-CN" altLang="en-US" sz="3600"/>
          </a:p>
        </p:txBody>
      </p:sp>
      <p:sp>
        <p:nvSpPr>
          <p:cNvPr id="4" name="矩形 3"/>
          <p:cNvSpPr/>
          <p:nvPr/>
        </p:nvSpPr>
        <p:spPr>
          <a:xfrm>
            <a:off x="150910" y="637968"/>
            <a:ext cx="11571214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628900"/>
              </a:tabLst>
            </a:pPr>
            <a:r>
              <a:rPr lang="zh-CN" altLang="zh-CN" sz="3200" b="1" kern="100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找出下列各诗中具有明显标记的诗题标志、意象，并分析感悟。</a:t>
            </a:r>
            <a:endParaRPr lang="zh-CN" altLang="zh-CN" sz="1200" kern="100">
              <a:effectLst/>
              <a:latin typeface="宋体" pitchFamily="2" charset="-122"/>
              <a:ea typeface="宋体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3871" y="0"/>
            <a:ext cx="74943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spcAft>
                <a:spcPct val="0"/>
              </a:spcAft>
            </a:pPr>
            <a:r>
              <a:rPr lang="zh-CN" altLang="en-US" sz="36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二、边塞征战诗</a:t>
            </a:r>
            <a:r>
              <a:rPr lang="en-US" altLang="zh-CN" sz="36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——</a:t>
            </a:r>
            <a:r>
              <a:rPr lang="zh-CN" altLang="en-US" sz="36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从课内到高考</a:t>
            </a:r>
            <a:endParaRPr lang="zh-CN" altLang="zh-CN" sz="36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879150" y="1667874"/>
            <a:ext cx="6096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zh-CN" altLang="zh-CN" sz="3200" b="1" kern="100">
                <a:solidFill>
                  <a:srgbClr val="008080"/>
                </a:solidFill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发</a:t>
            </a:r>
            <a:r>
              <a:rPr lang="zh-CN" altLang="zh-CN" sz="3200" b="1" kern="10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临洮</a:t>
            </a:r>
            <a:r>
              <a:rPr lang="zh-CN" altLang="zh-CN" sz="3200" b="1" kern="100">
                <a:solidFill>
                  <a:srgbClr val="008080"/>
                </a:solidFill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将赴</a:t>
            </a:r>
            <a:r>
              <a:rPr lang="zh-CN" altLang="zh-CN" sz="3200" b="1" kern="10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北庭</a:t>
            </a:r>
            <a:r>
              <a:rPr lang="zh-CN" altLang="zh-CN" sz="3200" b="1" kern="100">
                <a:solidFill>
                  <a:srgbClr val="008080"/>
                </a:solidFill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留别</a:t>
            </a:r>
            <a:r>
              <a:rPr lang="en-US" altLang="zh-CN" sz="3200" b="1" kern="100" baseline="30000">
                <a:solidFill>
                  <a:srgbClr val="008080"/>
                </a:solidFill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en-US" altLang="zh-CN" sz="3200" b="1" kern="100">
                <a:solidFill>
                  <a:srgbClr val="008080"/>
                </a:solidFill>
                <a:latin typeface="Times New Roman" pitchFamily="18" charset="0"/>
                <a:ea typeface="隶书" panose="02010509060101010101" pitchFamily="49" charset="-122"/>
                <a:cs typeface="Courier New" panose="02070309020205020404" pitchFamily="49" charset="0"/>
              </a:rPr>
              <a:t>(2015·</a:t>
            </a:r>
            <a:r>
              <a:rPr lang="zh-CN" altLang="zh-CN" sz="3200" b="1" kern="100">
                <a:solidFill>
                  <a:srgbClr val="008080"/>
                </a:solidFill>
                <a:latin typeface="Times New Roman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全国卷</a:t>
            </a:r>
            <a:r>
              <a:rPr lang="en-US" altLang="zh-CN" sz="3200" b="1" kern="100">
                <a:solidFill>
                  <a:srgbClr val="008080"/>
                </a:solidFill>
                <a:latin typeface="宋体" panose="02010600030101010101" pitchFamily="2" charset="-122"/>
                <a:ea typeface="隶书" panose="02010509060101010101" pitchFamily="49" charset="-122"/>
                <a:cs typeface="Times New Roman" panose="02020603050405020304" pitchFamily="18" charset="0"/>
              </a:rPr>
              <a:t>Ⅰ</a:t>
            </a:r>
            <a:r>
              <a:rPr lang="en-US" altLang="zh-CN" sz="3200" b="1" kern="100">
                <a:solidFill>
                  <a:srgbClr val="008080"/>
                </a:solidFill>
                <a:latin typeface="Times New Roman" pitchFamily="18" charset="0"/>
                <a:ea typeface="隶书" panose="0201050906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12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zh-CN" altLang="zh-CN" sz="3200" b="1" kern="100">
                <a:solidFill>
                  <a:srgbClr val="FF0000"/>
                </a:solidFill>
                <a:latin typeface="Times New Roman" pitchFamily="18" charset="0"/>
                <a:ea typeface="仿宋_GB2312"/>
                <a:cs typeface="Times New Roman" panose="02020603050405020304" pitchFamily="18" charset="0"/>
              </a:rPr>
              <a:t>岑　参</a:t>
            </a:r>
            <a:endParaRPr lang="zh-CN" altLang="zh-CN" sz="1200" kern="100">
              <a:solidFill>
                <a:srgbClr val="FF0000"/>
              </a:solidFill>
              <a:latin typeface="宋体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zh-CN" altLang="zh-CN" sz="32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闻说</a:t>
            </a:r>
            <a:r>
              <a:rPr lang="zh-CN" altLang="zh-CN" sz="32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轮台</a:t>
            </a:r>
            <a:r>
              <a:rPr lang="zh-CN" altLang="zh-CN" sz="32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路</a:t>
            </a:r>
            <a:r>
              <a:rPr lang="en-US" altLang="zh-CN" sz="3200" b="1" kern="100" baseline="30000">
                <a:latin typeface="宋体" panose="02010600030101010101" pitchFamily="2" charset="-122"/>
                <a:ea typeface="楷体_GB2312"/>
                <a:cs typeface="Times New Roman" panose="02020603050405020304" pitchFamily="18" charset="0"/>
              </a:rPr>
              <a:t>②</a:t>
            </a:r>
            <a:r>
              <a:rPr lang="zh-CN" altLang="zh-CN" sz="32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，连年见</a:t>
            </a:r>
            <a:r>
              <a:rPr lang="zh-CN" altLang="zh-CN" sz="32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雪</a:t>
            </a:r>
            <a:r>
              <a:rPr lang="zh-CN" altLang="zh-CN" sz="32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飞</a:t>
            </a:r>
            <a:r>
              <a:rPr lang="zh-CN" altLang="zh-CN" sz="3200" b="1" kern="100" smtClean="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。</a:t>
            </a:r>
            <a:endParaRPr lang="en-US" altLang="zh-CN" sz="1200" kern="100" smtClean="0">
              <a:latin typeface="宋体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zh-CN" altLang="zh-CN" sz="3200" b="1" kern="100" smtClean="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春</a:t>
            </a:r>
            <a:r>
              <a:rPr lang="zh-CN" altLang="zh-CN" sz="32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风不曾到，汉使亦应稀。</a:t>
            </a:r>
            <a:endParaRPr lang="zh-CN" altLang="zh-CN" sz="12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zh-CN" altLang="zh-CN" sz="32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白草</a:t>
            </a:r>
            <a:r>
              <a:rPr lang="zh-CN" altLang="zh-CN" sz="32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通</a:t>
            </a:r>
            <a:r>
              <a:rPr lang="zh-CN" altLang="zh-CN" sz="32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疏勒</a:t>
            </a:r>
            <a:r>
              <a:rPr lang="zh-CN" altLang="zh-CN" sz="32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，青山过</a:t>
            </a:r>
            <a:r>
              <a:rPr lang="zh-CN" altLang="zh-CN" sz="32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武威</a:t>
            </a:r>
            <a:r>
              <a:rPr lang="zh-CN" altLang="zh-CN" sz="32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。</a:t>
            </a:r>
            <a:endParaRPr lang="zh-CN" altLang="zh-CN" sz="12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zh-CN" altLang="zh-CN" sz="32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勤王</a:t>
            </a:r>
            <a:r>
              <a:rPr lang="zh-CN" altLang="zh-CN" sz="32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敢道远，私向梦中归。</a:t>
            </a:r>
            <a:endParaRPr lang="zh-CN" altLang="zh-CN" sz="12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r>
              <a:rPr lang="en-US" altLang="zh-CN" b="1" kern="100">
                <a:solidFill>
                  <a:srgbClr val="FF0000"/>
                </a:solidFill>
                <a:latin typeface="IPAPANNEW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zh-CN" b="1" kern="100">
                <a:solidFill>
                  <a:srgbClr val="FF0000"/>
                </a:solidFill>
                <a:latin typeface="IPAPANNEW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b="1" kern="100">
                <a:solidFill>
                  <a:srgbClr val="FF0000"/>
                </a:solidFill>
                <a:latin typeface="IPAPANNEW"/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r>
              <a:rPr lang="zh-CN" altLang="zh-CN" b="1" kern="10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1400" b="1" kern="100"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zh-CN" sz="1400" b="1" kern="100">
                <a:latin typeface="Times New Roman" pitchFamily="18" charset="0"/>
                <a:ea typeface="仿宋_GB2312"/>
                <a:cs typeface="Times New Roman" panose="02020603050405020304" pitchFamily="18" charset="0"/>
              </a:rPr>
              <a:t>临洮：在今甘肃临潭西。北庭：唐六都护府之一，治所为庭州</a:t>
            </a:r>
            <a:r>
              <a:rPr lang="en-US" altLang="zh-CN" sz="1400" b="1" kern="100">
                <a:latin typeface="Times New Roman" pitchFamily="18" charset="0"/>
                <a:ea typeface="仿宋_GB2312"/>
              </a:rPr>
              <a:t>(</a:t>
            </a:r>
            <a:r>
              <a:rPr lang="zh-CN" altLang="zh-CN" sz="1400" b="1" kern="100">
                <a:latin typeface="Times New Roman" pitchFamily="18" charset="0"/>
                <a:ea typeface="仿宋_GB2312"/>
                <a:cs typeface="Times New Roman" panose="02020603050405020304" pitchFamily="18" charset="0"/>
              </a:rPr>
              <a:t>今新疆吉木萨尔北</a:t>
            </a:r>
            <a:r>
              <a:rPr lang="en-US" altLang="zh-CN" sz="1400" b="1" kern="100">
                <a:latin typeface="Times New Roman" pitchFamily="18" charset="0"/>
                <a:ea typeface="仿宋_GB2312"/>
              </a:rPr>
              <a:t>)</a:t>
            </a:r>
            <a:r>
              <a:rPr lang="zh-CN" altLang="zh-CN" sz="1400" b="1" kern="100">
                <a:latin typeface="Times New Roman" pitchFamily="18" charset="0"/>
                <a:ea typeface="仿宋_GB2312"/>
                <a:cs typeface="Times New Roman" panose="02020603050405020304" pitchFamily="18" charset="0"/>
              </a:rPr>
              <a:t>。</a:t>
            </a:r>
            <a:r>
              <a:rPr lang="en-US" altLang="zh-CN" sz="1400" b="1" kern="100">
                <a:latin typeface="Times New Roman" pitchFamily="18" charset="0"/>
                <a:ea typeface="仿宋_GB2312"/>
              </a:rPr>
              <a:t>②</a:t>
            </a:r>
            <a:r>
              <a:rPr lang="zh-CN" altLang="zh-CN" sz="1400" b="1" kern="100">
                <a:latin typeface="Times New Roman" pitchFamily="18" charset="0"/>
                <a:ea typeface="仿宋_GB2312"/>
                <a:cs typeface="Times New Roman" panose="02020603050405020304" pitchFamily="18" charset="0"/>
              </a:rPr>
              <a:t>轮台：庭州属县，在今新疆乌鲁木齐。</a:t>
            </a:r>
            <a:endParaRPr lang="zh-CN" altLang="en-US" sz="1400"/>
          </a:p>
        </p:txBody>
      </p:sp>
      <p:sp>
        <p:nvSpPr>
          <p:cNvPr id="4" name="矩形 3"/>
          <p:cNvSpPr/>
          <p:nvPr/>
        </p:nvSpPr>
        <p:spPr>
          <a:xfrm>
            <a:off x="150910" y="637968"/>
            <a:ext cx="11571214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628900"/>
              </a:tabLst>
            </a:pPr>
            <a:r>
              <a:rPr lang="zh-CN" altLang="zh-CN" sz="3200" b="1" kern="100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找出下列各诗中具有明显标记的诗题标志、意象，并分析感悟。</a:t>
            </a:r>
            <a:endParaRPr lang="zh-CN" altLang="zh-CN" sz="1200" kern="100">
              <a:effectLst/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3871" y="0"/>
            <a:ext cx="74943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spcAft>
                <a:spcPct val="0"/>
              </a:spcAft>
            </a:pPr>
            <a:r>
              <a:rPr lang="zh-CN" altLang="en-US" sz="36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二、边塞征战诗</a:t>
            </a:r>
            <a:r>
              <a:rPr lang="en-US" altLang="zh-CN" sz="36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——</a:t>
            </a:r>
            <a:r>
              <a:rPr lang="zh-CN" altLang="en-US" sz="36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从课内到高考</a:t>
            </a:r>
            <a:endParaRPr lang="zh-CN" altLang="zh-CN" sz="36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70020" y="3535160"/>
            <a:ext cx="65552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rgbClr val="002060"/>
                </a:solidFill>
                <a:latin typeface="����"/>
              </a:rPr>
              <a:t>听说通往轮台的路上，连年都可以看到雪飞。</a:t>
            </a:r>
            <a:br>
              <a:rPr lang="zh-CN" altLang="en-US">
                <a:solidFill>
                  <a:srgbClr val="002060"/>
                </a:solidFill>
              </a:rPr>
            </a:br>
            <a:r>
              <a:rPr lang="zh-CN" altLang="en-US">
                <a:solidFill>
                  <a:srgbClr val="002060"/>
                </a:solidFill>
                <a:latin typeface="����"/>
              </a:rPr>
              <a:t>春风从未到过那里，朝廷的使者去得也很稀少。</a:t>
            </a:r>
            <a:br>
              <a:rPr lang="zh-CN" altLang="en-US">
                <a:solidFill>
                  <a:srgbClr val="002060"/>
                </a:solidFill>
              </a:rPr>
            </a:br>
            <a:r>
              <a:rPr lang="zh-CN" altLang="en-US">
                <a:solidFill>
                  <a:srgbClr val="002060"/>
                </a:solidFill>
                <a:latin typeface="����"/>
              </a:rPr>
              <a:t>无边的白草一直延伸到疏勒，青苍的山岭只是过了武威。</a:t>
            </a:r>
            <a:br>
              <a:rPr lang="zh-CN" altLang="en-US">
                <a:solidFill>
                  <a:srgbClr val="002060"/>
                </a:solidFill>
              </a:rPr>
            </a:br>
            <a:r>
              <a:rPr lang="zh-CN" altLang="en-US">
                <a:solidFill>
                  <a:srgbClr val="002060"/>
                </a:solidFill>
                <a:latin typeface="����"/>
              </a:rPr>
              <a:t>为王事尽力岂敢说路远，只希望能从梦中返归。</a:t>
            </a:r>
            <a:endParaRPr lang="zh-CN" altLang="en-US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242655" y="471301"/>
            <a:ext cx="6096001" cy="204774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zh-CN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征人</a:t>
            </a:r>
            <a:r>
              <a:rPr lang="en-US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怨</a:t>
            </a:r>
            <a:endParaRPr lang="zh-CN" altLang="zh-CN" sz="2400" b="1" kern="1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zh-CN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柳中庸</a:t>
            </a:r>
            <a:endParaRPr lang="zh-CN" altLang="zh-CN" sz="2400" b="1" kern="1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zh-CN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岁岁</a:t>
            </a:r>
            <a:r>
              <a:rPr lang="en-US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金河</a:t>
            </a:r>
            <a:r>
              <a:rPr lang="en-US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zh-CN" sz="24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复</a:t>
            </a:r>
            <a:r>
              <a:rPr lang="en-US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玉关，朝朝</a:t>
            </a:r>
            <a:r>
              <a:rPr lang="en-US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马策</a:t>
            </a:r>
            <a:r>
              <a:rPr lang="en-US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zh-CN" sz="24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与</a:t>
            </a:r>
            <a:r>
              <a:rPr lang="en-US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刀环</a:t>
            </a:r>
            <a:r>
              <a:rPr lang="zh-CN" altLang="zh-CN" sz="2400" b="1" kern="10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r>
              <a:rPr lang="zh-CN" altLang="zh-CN" sz="2400" b="1" u="sng" kern="10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三</a:t>
            </a:r>
            <a:r>
              <a:rPr lang="zh-CN" altLang="zh-CN" sz="2400" b="1" u="sng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春</a:t>
            </a:r>
            <a:r>
              <a:rPr lang="en-US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白雪</a:t>
            </a:r>
            <a:r>
              <a:rPr lang="en-US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归</a:t>
            </a:r>
            <a:r>
              <a:rPr lang="en-US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zh-CN" sz="24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青冢</a:t>
            </a:r>
            <a:r>
              <a:rPr lang="zh-CN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，万里</a:t>
            </a:r>
            <a:r>
              <a:rPr lang="en-US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黄河</a:t>
            </a:r>
            <a:r>
              <a:rPr lang="en-US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绕</a:t>
            </a:r>
            <a:r>
              <a:rPr lang="en-US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黑山。</a:t>
            </a:r>
            <a:endParaRPr lang="zh-CN" altLang="zh-CN" sz="2400" b="1" kern="1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96982" y="2876298"/>
            <a:ext cx="1209501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b="1" kern="100">
                <a:solidFill>
                  <a:srgbClr val="7030A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(1)</a:t>
            </a:r>
            <a:r>
              <a:rPr lang="zh-CN" altLang="zh-CN" sz="2400" b="1" kern="100">
                <a:solidFill>
                  <a:srgbClr val="7030A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为什么说这是一首边塞诗？结合诗句具体说明。</a:t>
            </a:r>
            <a:endParaRPr lang="zh-CN" altLang="zh-CN" sz="2400" kern="100">
              <a:solidFill>
                <a:srgbClr val="7030A0"/>
              </a:solidFill>
              <a:latin typeface="宋体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just"/>
            <a:r>
              <a:rPr lang="zh-CN" altLang="zh-CN" sz="24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答案</a:t>
            </a:r>
            <a:r>
              <a:rPr lang="en-US" altLang="zh-CN" sz="24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:</a:t>
            </a:r>
            <a:r>
              <a:rPr lang="zh-CN" altLang="zh-CN" sz="24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诗句中有</a:t>
            </a:r>
            <a:r>
              <a:rPr lang="zh-CN" altLang="zh-CN" sz="2400" b="1" kern="10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金河、玉关、青冢、黄河、黑山</a:t>
            </a:r>
            <a:r>
              <a:rPr lang="zh-CN" altLang="zh-CN" sz="24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等边塞地名，写了征人的戍边生活。</a:t>
            </a:r>
            <a:endParaRPr lang="zh-CN" altLang="zh-CN" sz="2400" kern="100">
              <a:latin typeface="宋体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just"/>
            <a:r>
              <a:rPr lang="en-US" altLang="zh-CN" sz="2400" b="1" kern="100">
                <a:solidFill>
                  <a:srgbClr val="7030A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(2)</a:t>
            </a:r>
            <a:r>
              <a:rPr lang="zh-CN" altLang="zh-CN" sz="2400" b="1" kern="100">
                <a:solidFill>
                  <a:srgbClr val="7030A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诗题为“征人怨”，通篇虽无“怨”字，但句句有“怨情”，请作简要赏析。</a:t>
            </a:r>
            <a:endParaRPr lang="zh-CN" altLang="zh-CN" sz="2400" kern="100">
              <a:solidFill>
                <a:srgbClr val="7030A0"/>
              </a:solidFill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just"/>
            <a:r>
              <a:rPr lang="zh-CN" altLang="zh-CN" sz="24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答案</a:t>
            </a:r>
            <a:r>
              <a:rPr lang="en-US" altLang="zh-CN" sz="24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:</a:t>
            </a:r>
            <a:r>
              <a:rPr lang="zh-CN" altLang="zh-CN" sz="24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①怨年年岁岁频繁调动；②怨时时刻刻练兵备战；③怨气候酷寒；④怨景色单调。</a:t>
            </a:r>
            <a:endParaRPr lang="zh-CN" altLang="zh-CN" sz="24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just"/>
            <a:r>
              <a:rPr lang="en-US" altLang="zh-CN" sz="2400" b="1" kern="100" smtClean="0">
                <a:solidFill>
                  <a:srgbClr val="7030A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(3)</a:t>
            </a:r>
            <a:r>
              <a:rPr lang="zh-CN" altLang="zh-CN" sz="2400" b="1" kern="100">
                <a:solidFill>
                  <a:srgbClr val="7030A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这首诗抒发了诗人怎样的思想情感？这种情感是怎样表现出来的？（</a:t>
            </a:r>
            <a:r>
              <a:rPr lang="en-US" altLang="zh-CN" sz="2400" b="1" kern="100">
                <a:solidFill>
                  <a:srgbClr val="7030A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6</a:t>
            </a:r>
            <a:r>
              <a:rPr lang="zh-CN" altLang="zh-CN" sz="2400" b="1" kern="100">
                <a:solidFill>
                  <a:srgbClr val="7030A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分）</a:t>
            </a:r>
            <a:endParaRPr lang="zh-CN" altLang="zh-CN" sz="2400" kern="100">
              <a:solidFill>
                <a:srgbClr val="7030A0"/>
              </a:solidFill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just"/>
            <a:r>
              <a:rPr lang="zh-CN" altLang="zh-CN" sz="24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答案</a:t>
            </a:r>
            <a:r>
              <a:rPr lang="en-US" altLang="zh-CN" sz="24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:</a:t>
            </a:r>
            <a:r>
              <a:rPr lang="zh-CN" altLang="zh-CN" sz="2400" b="1" kern="100">
                <a:solidFill>
                  <a:srgbClr val="1E1E1E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这首诗无情地批判了</a:t>
            </a:r>
            <a:r>
              <a:rPr lang="zh-CN" altLang="zh-CN" sz="2400" b="1" kern="10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统治阶级穷兵黩武的行为，流露出诗人对将士们的无限同情</a:t>
            </a:r>
            <a:r>
              <a:rPr lang="zh-CN" altLang="zh-CN" sz="2400" b="1" kern="100">
                <a:solidFill>
                  <a:srgbClr val="1E1E1E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400" b="1" kern="100">
                <a:solidFill>
                  <a:srgbClr val="1E1E1E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(2</a:t>
            </a:r>
            <a:r>
              <a:rPr lang="zh-CN" altLang="zh-CN" sz="2400" b="1" kern="100">
                <a:solidFill>
                  <a:srgbClr val="1E1E1E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分</a:t>
            </a:r>
            <a:r>
              <a:rPr lang="en-US" altLang="zh-CN" sz="2400" b="1" kern="100">
                <a:solidFill>
                  <a:srgbClr val="1E1E1E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)</a:t>
            </a:r>
            <a:r>
              <a:rPr lang="zh-CN" altLang="zh-CN" sz="2400" b="1" kern="100">
                <a:solidFill>
                  <a:srgbClr val="1E1E1E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前两句诗人运用粗笔勾勒（白描）了一幅“征人征战图”，从而说明了征战之苦，写出了征人的幽怨。（</a:t>
            </a:r>
            <a:r>
              <a:rPr lang="en-US" altLang="zh-CN" sz="2400" b="1" kern="100">
                <a:solidFill>
                  <a:srgbClr val="1E1E1E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400" b="1" kern="100">
                <a:solidFill>
                  <a:srgbClr val="1E1E1E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分）后两句借景抒情，在这里，诗人虽然营造的是征人常见之景，描绘的是征人常履之地，却让人看到征戍之地的苦寒与荒凉，感受到征人转战跋涉的辛苦。（</a:t>
            </a:r>
            <a:r>
              <a:rPr lang="en-US" altLang="zh-CN" sz="2400" b="1" kern="100">
                <a:solidFill>
                  <a:srgbClr val="1E1E1E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400" b="1" kern="100">
                <a:solidFill>
                  <a:srgbClr val="1E1E1E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分）</a:t>
            </a:r>
            <a:endParaRPr lang="zh-CN" altLang="zh-CN" sz="24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5421" y="66558"/>
            <a:ext cx="29478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赏析示例</a:t>
            </a:r>
            <a:endParaRPr lang="zh-CN" altLang="en-US" sz="40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623282" y="127005"/>
            <a:ext cx="83534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4800" b="1">
                <a:solidFill>
                  <a:srgbClr val="D60093"/>
                </a:solidFill>
                <a:ea typeface="黑体" panose="02010609060101010101" pitchFamily="49" charset="-122"/>
              </a:rPr>
              <a:t>作</a:t>
            </a:r>
            <a:r>
              <a:rPr kumimoji="1" lang="zh-CN" altLang="en-US" sz="4800" b="1" smtClean="0">
                <a:solidFill>
                  <a:srgbClr val="D60093"/>
                </a:solidFill>
                <a:ea typeface="黑体" panose="02010609060101010101" pitchFamily="49" charset="-122"/>
              </a:rPr>
              <a:t>业讲评：</a:t>
            </a:r>
            <a:endParaRPr lang="zh-CN" altLang="en-US" sz="4000" b="1">
              <a:ea typeface="黑体" panose="02010609060101010101" pitchFamily="49" charset="-122"/>
            </a:endParaRP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899886" y="1484314"/>
            <a:ext cx="10450285" cy="477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>
                <a:solidFill>
                  <a:srgbClr val="000000"/>
                </a:solidFill>
                <a:ea typeface="黑体" panose="02010609060101010101" pitchFamily="49" charset="-122"/>
              </a:rPr>
              <a:t>　　按照读懂</a:t>
            </a:r>
            <a:r>
              <a:rPr kumimoji="1" lang="zh-CN" altLang="en-US" smtClean="0">
                <a:solidFill>
                  <a:srgbClr val="000000"/>
                </a:solidFill>
                <a:ea typeface="黑体" panose="02010609060101010101" pitchFamily="49" charset="-122"/>
              </a:rPr>
              <a:t>的步骤，</a:t>
            </a:r>
            <a:r>
              <a:rPr kumimoji="1" lang="zh-CN" altLang="en-US">
                <a:solidFill>
                  <a:srgbClr val="000000"/>
                </a:solidFill>
                <a:ea typeface="黑体" panose="02010609060101010101" pitchFamily="49" charset="-122"/>
              </a:rPr>
              <a:t>给下面这首（广东高考题）写一段</a:t>
            </a:r>
            <a:r>
              <a:rPr kumimoji="1" lang="zh-CN" altLang="en-US">
                <a:solidFill>
                  <a:srgbClr val="FF0000"/>
                </a:solidFill>
                <a:ea typeface="黑体" panose="02010609060101010101" pitchFamily="49" charset="-122"/>
              </a:rPr>
              <a:t>解读性</a:t>
            </a:r>
            <a:r>
              <a:rPr kumimoji="1" lang="zh-CN" altLang="en-US">
                <a:solidFill>
                  <a:srgbClr val="000000"/>
                </a:solidFill>
                <a:ea typeface="黑体" panose="02010609060101010101" pitchFamily="49" charset="-122"/>
              </a:rPr>
              <a:t>的文字。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kumimoji="1" lang="zh-CN" altLang="en-US">
                <a:solidFill>
                  <a:srgbClr val="000000"/>
                </a:solidFill>
                <a:ea typeface="黑体" panose="02010609060101010101" pitchFamily="49" charset="-122"/>
              </a:rPr>
              <a:t>    溪亭   </a:t>
            </a:r>
            <a:r>
              <a:rPr kumimoji="1" lang="zh-CN" altLang="en-US" sz="28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林景熙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kumimoji="1" lang="zh-CN" altLang="en-US">
                <a:solidFill>
                  <a:srgbClr val="000000"/>
                </a:solidFill>
                <a:ea typeface="黑体" panose="02010609060101010101" pitchFamily="49" charset="-122"/>
              </a:rPr>
              <a:t>清</a:t>
            </a:r>
            <a:r>
              <a:rPr kumimoji="1" lang="zh-CN" altLang="en-US" smtClean="0">
                <a:solidFill>
                  <a:srgbClr val="000000"/>
                </a:solidFill>
                <a:ea typeface="黑体" panose="02010609060101010101" pitchFamily="49" charset="-122"/>
              </a:rPr>
              <a:t>秋</a:t>
            </a:r>
            <a:r>
              <a:rPr kumimoji="1" lang="en-US" altLang="zh-CN" smtClean="0">
                <a:solidFill>
                  <a:srgbClr val="000000"/>
                </a:solidFill>
                <a:ea typeface="黑体" panose="02010609060101010101" pitchFamily="49" charset="-122"/>
              </a:rPr>
              <a:t>\</a:t>
            </a:r>
            <a:r>
              <a:rPr kumimoji="1" lang="zh-CN" altLang="en-US" smtClean="0">
                <a:solidFill>
                  <a:srgbClr val="000000"/>
                </a:solidFill>
                <a:ea typeface="黑体" panose="02010609060101010101" pitchFamily="49" charset="-122"/>
              </a:rPr>
              <a:t>有</a:t>
            </a:r>
            <a:r>
              <a:rPr kumimoji="1" lang="en-US" altLang="zh-CN" smtClean="0">
                <a:solidFill>
                  <a:srgbClr val="000000"/>
                </a:solidFill>
                <a:ea typeface="黑体" panose="02010609060101010101" pitchFamily="49" charset="-122"/>
              </a:rPr>
              <a:t>\</a:t>
            </a:r>
            <a:r>
              <a:rPr kumimoji="1" lang="zh-CN" altLang="en-US" smtClean="0">
                <a:solidFill>
                  <a:srgbClr val="000000"/>
                </a:solidFill>
                <a:ea typeface="黑体" panose="02010609060101010101" pitchFamily="49" charset="-122"/>
              </a:rPr>
              <a:t>馀</a:t>
            </a:r>
            <a:r>
              <a:rPr kumimoji="1" lang="zh-CN" altLang="en-US">
                <a:solidFill>
                  <a:srgbClr val="000000"/>
                </a:solidFill>
                <a:ea typeface="黑体" panose="02010609060101010101" pitchFamily="49" charset="-122"/>
              </a:rPr>
              <a:t>思，日</a:t>
            </a:r>
            <a:r>
              <a:rPr kumimoji="1" lang="zh-CN" altLang="en-US" smtClean="0">
                <a:solidFill>
                  <a:srgbClr val="000000"/>
                </a:solidFill>
                <a:ea typeface="黑体" panose="02010609060101010101" pitchFamily="49" charset="-122"/>
              </a:rPr>
              <a:t>暮</a:t>
            </a:r>
            <a:r>
              <a:rPr kumimoji="1" lang="en-US" altLang="zh-CN" smtClean="0">
                <a:solidFill>
                  <a:srgbClr val="000000"/>
                </a:solidFill>
                <a:ea typeface="黑体" panose="02010609060101010101" pitchFamily="49" charset="-122"/>
              </a:rPr>
              <a:t>\</a:t>
            </a:r>
            <a:r>
              <a:rPr kumimoji="1" lang="zh-CN" altLang="en-US" smtClean="0">
                <a:solidFill>
                  <a:srgbClr val="000000"/>
                </a:solidFill>
                <a:ea typeface="黑体" panose="02010609060101010101" pitchFamily="49" charset="-122"/>
              </a:rPr>
              <a:t>尚</a:t>
            </a:r>
            <a:r>
              <a:rPr kumimoji="1" lang="en-US" altLang="zh-CN" smtClean="0">
                <a:solidFill>
                  <a:srgbClr val="000000"/>
                </a:solidFill>
                <a:ea typeface="黑体" panose="02010609060101010101" pitchFamily="49" charset="-122"/>
              </a:rPr>
              <a:t>\</a:t>
            </a:r>
            <a:r>
              <a:rPr kumimoji="1" lang="zh-CN" altLang="en-US" smtClean="0">
                <a:solidFill>
                  <a:srgbClr val="FF0000"/>
                </a:solidFill>
                <a:ea typeface="黑体" panose="02010609060101010101" pitchFamily="49" charset="-122"/>
              </a:rPr>
              <a:t>溪</a:t>
            </a:r>
            <a:r>
              <a:rPr kumimoji="1" lang="zh-CN" altLang="en-US">
                <a:solidFill>
                  <a:srgbClr val="FF0000"/>
                </a:solidFill>
                <a:ea typeface="黑体" panose="02010609060101010101" pitchFamily="49" charset="-122"/>
              </a:rPr>
              <a:t>亭</a:t>
            </a:r>
            <a:r>
              <a:rPr kumimoji="1" lang="zh-CN" altLang="en-US">
                <a:solidFill>
                  <a:srgbClr val="000000"/>
                </a:solidFill>
                <a:ea typeface="黑体" panose="02010609060101010101" pitchFamily="49" charset="-122"/>
              </a:rPr>
              <a:t>。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kumimoji="1" lang="zh-CN" altLang="en-US">
                <a:solidFill>
                  <a:srgbClr val="FF0000"/>
                </a:solidFill>
                <a:ea typeface="黑体" panose="02010609060101010101" pitchFamily="49" charset="-122"/>
              </a:rPr>
              <a:t>高</a:t>
            </a:r>
            <a:r>
              <a:rPr kumimoji="1" lang="zh-CN" altLang="en-US" smtClean="0">
                <a:solidFill>
                  <a:srgbClr val="FF0000"/>
                </a:solidFill>
                <a:ea typeface="黑体" panose="02010609060101010101" pitchFamily="49" charset="-122"/>
              </a:rPr>
              <a:t>树</a:t>
            </a:r>
            <a:r>
              <a:rPr kumimoji="1" lang="en-US" altLang="zh-CN" smtClean="0">
                <a:solidFill>
                  <a:srgbClr val="000000"/>
                </a:solidFill>
                <a:ea typeface="黑体" panose="02010609060101010101" pitchFamily="49" charset="-122"/>
              </a:rPr>
              <a:t>\</a:t>
            </a:r>
            <a:r>
              <a:rPr kumimoji="1" lang="zh-CN" altLang="en-US" smtClean="0">
                <a:solidFill>
                  <a:srgbClr val="FF0000"/>
                </a:solidFill>
                <a:ea typeface="黑体" panose="02010609060101010101" pitchFamily="49" charset="-122"/>
              </a:rPr>
              <a:t>月</a:t>
            </a:r>
            <a:r>
              <a:rPr kumimoji="1" lang="en-US" altLang="zh-CN" smtClean="0">
                <a:solidFill>
                  <a:srgbClr val="000000"/>
                </a:solidFill>
                <a:ea typeface="黑体" panose="02010609060101010101" pitchFamily="49" charset="-122"/>
              </a:rPr>
              <a:t>\</a:t>
            </a:r>
            <a:r>
              <a:rPr kumimoji="1" lang="zh-CN" altLang="en-US" smtClean="0">
                <a:solidFill>
                  <a:srgbClr val="000000"/>
                </a:solidFill>
                <a:ea typeface="黑体" panose="02010609060101010101" pitchFamily="49" charset="-122"/>
              </a:rPr>
              <a:t>初</a:t>
            </a:r>
            <a:r>
              <a:rPr kumimoji="1" lang="zh-CN" altLang="en-US">
                <a:solidFill>
                  <a:srgbClr val="000000"/>
                </a:solidFill>
                <a:ea typeface="黑体" panose="02010609060101010101" pitchFamily="49" charset="-122"/>
              </a:rPr>
              <a:t>白，</a:t>
            </a:r>
            <a:r>
              <a:rPr kumimoji="1" lang="zh-CN" altLang="en-US">
                <a:solidFill>
                  <a:srgbClr val="FF0000"/>
                </a:solidFill>
                <a:ea typeface="黑体" panose="02010609060101010101" pitchFamily="49" charset="-122"/>
              </a:rPr>
              <a:t>微</a:t>
            </a:r>
            <a:r>
              <a:rPr kumimoji="1" lang="zh-CN" altLang="en-US" smtClean="0">
                <a:solidFill>
                  <a:srgbClr val="FF0000"/>
                </a:solidFill>
                <a:ea typeface="黑体" panose="02010609060101010101" pitchFamily="49" charset="-122"/>
              </a:rPr>
              <a:t>风</a:t>
            </a:r>
            <a:r>
              <a:rPr kumimoji="1" lang="en-US" altLang="zh-CN" smtClean="0">
                <a:solidFill>
                  <a:srgbClr val="000000"/>
                </a:solidFill>
                <a:ea typeface="黑体" panose="02010609060101010101" pitchFamily="49" charset="-122"/>
              </a:rPr>
              <a:t>\</a:t>
            </a:r>
            <a:r>
              <a:rPr kumimoji="1" lang="zh-CN" altLang="en-US" u="sng" smtClean="0">
                <a:solidFill>
                  <a:srgbClr val="000000"/>
                </a:solidFill>
                <a:ea typeface="黑体" panose="02010609060101010101" pitchFamily="49" charset="-122"/>
              </a:rPr>
              <a:t>酒</a:t>
            </a:r>
            <a:r>
              <a:rPr kumimoji="1" lang="en-US" altLang="zh-CN" smtClean="0">
                <a:solidFill>
                  <a:srgbClr val="000000"/>
                </a:solidFill>
                <a:ea typeface="黑体" panose="02010609060101010101" pitchFamily="49" charset="-122"/>
              </a:rPr>
              <a:t>\</a:t>
            </a:r>
            <a:r>
              <a:rPr kumimoji="1" lang="zh-CN" altLang="en-US" smtClean="0">
                <a:solidFill>
                  <a:srgbClr val="000000"/>
                </a:solidFill>
                <a:ea typeface="黑体" panose="02010609060101010101" pitchFamily="49" charset="-122"/>
              </a:rPr>
              <a:t>半</a:t>
            </a:r>
            <a:r>
              <a:rPr kumimoji="1" lang="zh-CN" altLang="en-US">
                <a:solidFill>
                  <a:srgbClr val="000000"/>
                </a:solidFill>
                <a:ea typeface="黑体" panose="02010609060101010101" pitchFamily="49" charset="-122"/>
              </a:rPr>
              <a:t>醒。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kumimoji="1" lang="zh-CN" altLang="en-US">
                <a:solidFill>
                  <a:srgbClr val="000000"/>
                </a:solidFill>
                <a:ea typeface="黑体" panose="02010609060101010101" pitchFamily="49" charset="-122"/>
              </a:rPr>
              <a:t>独</a:t>
            </a:r>
            <a:r>
              <a:rPr kumimoji="1" lang="zh-CN" altLang="en-US" smtClean="0">
                <a:solidFill>
                  <a:srgbClr val="000000"/>
                </a:solidFill>
                <a:ea typeface="黑体" panose="02010609060101010101" pitchFamily="49" charset="-122"/>
              </a:rPr>
              <a:t>行</a:t>
            </a:r>
            <a:r>
              <a:rPr kumimoji="1" lang="en-US" altLang="zh-CN" smtClean="0">
                <a:solidFill>
                  <a:srgbClr val="000000"/>
                </a:solidFill>
                <a:ea typeface="黑体" panose="02010609060101010101" pitchFamily="49" charset="-122"/>
              </a:rPr>
              <a:t>\</a:t>
            </a:r>
            <a:r>
              <a:rPr kumimoji="1" lang="zh-CN" altLang="en-US" smtClean="0">
                <a:solidFill>
                  <a:srgbClr val="000000"/>
                </a:solidFill>
                <a:ea typeface="黑体" panose="02010609060101010101" pitchFamily="49" charset="-122"/>
              </a:rPr>
              <a:t>穿</a:t>
            </a:r>
            <a:r>
              <a:rPr kumimoji="1" lang="en-US" altLang="zh-CN" smtClean="0">
                <a:solidFill>
                  <a:srgbClr val="000000"/>
                </a:solidFill>
                <a:ea typeface="黑体" panose="02010609060101010101" pitchFamily="49" charset="-122"/>
              </a:rPr>
              <a:t>\</a:t>
            </a:r>
            <a:r>
              <a:rPr kumimoji="1" lang="zh-CN" altLang="en-US" smtClean="0">
                <a:solidFill>
                  <a:srgbClr val="FF0000"/>
                </a:solidFill>
                <a:ea typeface="黑体" panose="02010609060101010101" pitchFamily="49" charset="-122"/>
              </a:rPr>
              <a:t>落</a:t>
            </a:r>
            <a:r>
              <a:rPr kumimoji="1" lang="zh-CN" altLang="en-US">
                <a:solidFill>
                  <a:srgbClr val="FF0000"/>
                </a:solidFill>
                <a:ea typeface="黑体" panose="02010609060101010101" pitchFamily="49" charset="-122"/>
              </a:rPr>
              <a:t>叶</a:t>
            </a:r>
            <a:r>
              <a:rPr kumimoji="1" lang="zh-CN" altLang="en-US">
                <a:solidFill>
                  <a:srgbClr val="000000"/>
                </a:solidFill>
                <a:ea typeface="黑体" panose="02010609060101010101" pitchFamily="49" charset="-122"/>
              </a:rPr>
              <a:t>，闲</a:t>
            </a:r>
            <a:r>
              <a:rPr kumimoji="1" lang="zh-CN" altLang="en-US" smtClean="0">
                <a:solidFill>
                  <a:srgbClr val="000000"/>
                </a:solidFill>
                <a:ea typeface="黑体" panose="02010609060101010101" pitchFamily="49" charset="-122"/>
              </a:rPr>
              <a:t>坐</a:t>
            </a:r>
            <a:r>
              <a:rPr kumimoji="1" lang="en-US" altLang="zh-CN" smtClean="0">
                <a:solidFill>
                  <a:srgbClr val="000000"/>
                </a:solidFill>
                <a:ea typeface="黑体" panose="02010609060101010101" pitchFamily="49" charset="-122"/>
              </a:rPr>
              <a:t>\</a:t>
            </a:r>
            <a:r>
              <a:rPr kumimoji="1" lang="zh-CN" altLang="en-US" smtClean="0">
                <a:solidFill>
                  <a:srgbClr val="000000"/>
                </a:solidFill>
                <a:ea typeface="黑体" panose="02010609060101010101" pitchFamily="49" charset="-122"/>
              </a:rPr>
              <a:t>数</a:t>
            </a:r>
            <a:r>
              <a:rPr kumimoji="1" lang="en-US" altLang="zh-CN" smtClean="0">
                <a:solidFill>
                  <a:srgbClr val="000000"/>
                </a:solidFill>
                <a:ea typeface="黑体" panose="02010609060101010101" pitchFamily="49" charset="-122"/>
              </a:rPr>
              <a:t>\</a:t>
            </a:r>
            <a:r>
              <a:rPr kumimoji="1" lang="zh-CN" altLang="en-US" smtClean="0">
                <a:solidFill>
                  <a:srgbClr val="FF0000"/>
                </a:solidFill>
                <a:ea typeface="黑体" panose="02010609060101010101" pitchFamily="49" charset="-122"/>
              </a:rPr>
              <a:t>流</a:t>
            </a:r>
            <a:r>
              <a:rPr kumimoji="1" lang="zh-CN" altLang="en-US">
                <a:solidFill>
                  <a:srgbClr val="FF0000"/>
                </a:solidFill>
                <a:ea typeface="黑体" panose="02010609060101010101" pitchFamily="49" charset="-122"/>
              </a:rPr>
              <a:t>萤</a:t>
            </a:r>
            <a:r>
              <a:rPr kumimoji="1" lang="zh-CN" altLang="en-US">
                <a:solidFill>
                  <a:srgbClr val="000000"/>
                </a:solidFill>
                <a:ea typeface="黑体" panose="02010609060101010101" pitchFamily="49" charset="-122"/>
              </a:rPr>
              <a:t>。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kumimoji="1" lang="zh-CN" altLang="en-US">
                <a:solidFill>
                  <a:srgbClr val="000000"/>
                </a:solidFill>
                <a:ea typeface="黑体" panose="02010609060101010101" pitchFamily="49" charset="-122"/>
              </a:rPr>
              <a:t>何</a:t>
            </a:r>
            <a:r>
              <a:rPr kumimoji="1" lang="zh-CN" altLang="en-US" smtClean="0">
                <a:solidFill>
                  <a:srgbClr val="000000"/>
                </a:solidFill>
                <a:ea typeface="黑体" panose="02010609060101010101" pitchFamily="49" charset="-122"/>
              </a:rPr>
              <a:t>处</a:t>
            </a:r>
            <a:r>
              <a:rPr kumimoji="1" lang="en-US" altLang="zh-CN" smtClean="0">
                <a:solidFill>
                  <a:srgbClr val="000000"/>
                </a:solidFill>
                <a:ea typeface="黑体" panose="02010609060101010101" pitchFamily="49" charset="-122"/>
              </a:rPr>
              <a:t>\</a:t>
            </a:r>
            <a:r>
              <a:rPr kumimoji="1" lang="zh-CN" altLang="en-US" smtClean="0">
                <a:solidFill>
                  <a:srgbClr val="FF0000"/>
                </a:solidFill>
                <a:ea typeface="黑体" panose="02010609060101010101" pitchFamily="49" charset="-122"/>
              </a:rPr>
              <a:t>渔歌</a:t>
            </a:r>
            <a:r>
              <a:rPr kumimoji="1" lang="en-US" altLang="zh-CN" smtClean="0">
                <a:solidFill>
                  <a:srgbClr val="000000"/>
                </a:solidFill>
                <a:ea typeface="黑体" panose="02010609060101010101" pitchFamily="49" charset="-122"/>
              </a:rPr>
              <a:t>\</a:t>
            </a:r>
            <a:r>
              <a:rPr kumimoji="1" lang="zh-CN" altLang="en-US" smtClean="0">
                <a:solidFill>
                  <a:srgbClr val="000000"/>
                </a:solidFill>
                <a:ea typeface="黑体" panose="02010609060101010101" pitchFamily="49" charset="-122"/>
              </a:rPr>
              <a:t>起</a:t>
            </a:r>
            <a:r>
              <a:rPr kumimoji="1" lang="zh-CN" altLang="en-US">
                <a:solidFill>
                  <a:srgbClr val="000000"/>
                </a:solidFill>
                <a:ea typeface="黑体" panose="02010609060101010101" pitchFamily="49" charset="-122"/>
              </a:rPr>
              <a:t>？</a:t>
            </a:r>
            <a:r>
              <a:rPr kumimoji="1" lang="zh-CN" altLang="en-US">
                <a:solidFill>
                  <a:srgbClr val="FF0000"/>
                </a:solidFill>
                <a:ea typeface="黑体" panose="02010609060101010101" pitchFamily="49" charset="-122"/>
              </a:rPr>
              <a:t>孤</a:t>
            </a:r>
            <a:r>
              <a:rPr kumimoji="1" lang="zh-CN" altLang="en-US" smtClean="0">
                <a:solidFill>
                  <a:srgbClr val="FF0000"/>
                </a:solidFill>
                <a:ea typeface="黑体" panose="02010609060101010101" pitchFamily="49" charset="-122"/>
              </a:rPr>
              <a:t>灯</a:t>
            </a:r>
            <a:r>
              <a:rPr kumimoji="1" lang="en-US" altLang="zh-CN" smtClean="0">
                <a:solidFill>
                  <a:srgbClr val="000000"/>
                </a:solidFill>
                <a:ea typeface="黑体" panose="02010609060101010101" pitchFamily="49" charset="-122"/>
              </a:rPr>
              <a:t>\</a:t>
            </a:r>
            <a:r>
              <a:rPr kumimoji="1" lang="zh-CN" altLang="en-US" smtClean="0">
                <a:solidFill>
                  <a:srgbClr val="000000"/>
                </a:solidFill>
                <a:ea typeface="黑体" panose="02010609060101010101" pitchFamily="49" charset="-122"/>
              </a:rPr>
              <a:t>隔</a:t>
            </a:r>
            <a:r>
              <a:rPr kumimoji="1" lang="en-US" altLang="zh-CN" smtClean="0">
                <a:solidFill>
                  <a:srgbClr val="000000"/>
                </a:solidFill>
                <a:ea typeface="黑体" panose="02010609060101010101" pitchFamily="49" charset="-122"/>
              </a:rPr>
              <a:t>\</a:t>
            </a:r>
            <a:r>
              <a:rPr kumimoji="1" lang="zh-CN" altLang="en-US" smtClean="0">
                <a:solidFill>
                  <a:srgbClr val="FF0000"/>
                </a:solidFill>
                <a:ea typeface="黑体" panose="02010609060101010101" pitchFamily="49" charset="-122"/>
              </a:rPr>
              <a:t>远</a:t>
            </a:r>
            <a:r>
              <a:rPr kumimoji="1" lang="zh-CN" altLang="en-US">
                <a:solidFill>
                  <a:srgbClr val="FF0000"/>
                </a:solidFill>
                <a:ea typeface="黑体" panose="02010609060101010101" pitchFamily="49" charset="-122"/>
              </a:rPr>
              <a:t>汀</a:t>
            </a:r>
            <a:r>
              <a:rPr kumimoji="1" lang="zh-CN" altLang="en-US">
                <a:solidFill>
                  <a:srgbClr val="000000"/>
                </a:solidFill>
                <a:ea typeface="黑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85763" y="703481"/>
            <a:ext cx="11549062" cy="629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lnSpc>
                <a:spcPct val="140000"/>
              </a:lnSpc>
              <a:spcAft>
                <a:spcPct val="0"/>
              </a:spcAft>
              <a:tabLst>
                <a:tab pos="2628900"/>
              </a:tabLst>
            </a:pPr>
            <a:r>
              <a:rPr lang="en-US" altLang="zh-CN" sz="2400" b="1" kern="100" smtClean="0">
                <a:solidFill>
                  <a:srgbClr val="008000"/>
                </a:solidFill>
                <a:latin typeface="Times New Roman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1</a:t>
            </a:r>
            <a:r>
              <a:rPr lang="zh-CN" altLang="zh-CN" sz="2400" b="1" kern="100">
                <a:solidFill>
                  <a:srgbClr val="008000"/>
                </a:solidFill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400" b="1" kern="100">
                <a:solidFill>
                  <a:srgbClr val="008000"/>
                </a:solidFill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把握时代特征。</a:t>
            </a:r>
            <a:r>
              <a:rPr lang="zh-CN" altLang="zh-CN" sz="2400" b="1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边塞诗是时代的产物，也是最能体现国运盛衰的作品。因此，了解作者所处的时代，对体会作品的内容和作者的感情大有帮助。</a:t>
            </a:r>
            <a:endParaRPr lang="zh-CN" altLang="zh-CN" sz="1050" kern="100">
              <a:latin typeface="宋体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indent="612140" algn="just">
              <a:lnSpc>
                <a:spcPct val="140000"/>
              </a:lnSpc>
              <a:spcAft>
                <a:spcPct val="0"/>
              </a:spcAft>
              <a:tabLst>
                <a:tab pos="2628900"/>
              </a:tabLst>
            </a:pPr>
            <a:r>
              <a:rPr lang="en-US" altLang="zh-CN" sz="2400" b="1" kern="100">
                <a:solidFill>
                  <a:srgbClr val="008000"/>
                </a:solidFill>
                <a:latin typeface="Times New Roman" pitchFamily="18" charset="0"/>
                <a:ea typeface="黑体" panose="02010609060101010101" pitchFamily="49" charset="-122"/>
                <a:cs typeface="Courier New" panose="02070309020205020404" pitchFamily="49" charset="0"/>
              </a:rPr>
              <a:t>2</a:t>
            </a:r>
            <a:r>
              <a:rPr lang="zh-CN" altLang="zh-CN" sz="2400" b="1" kern="100">
                <a:solidFill>
                  <a:srgbClr val="008000"/>
                </a:solidFill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400" b="1" kern="100">
                <a:solidFill>
                  <a:srgbClr val="008000"/>
                </a:solidFill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抓住意象特征。</a:t>
            </a:r>
            <a:r>
              <a:rPr lang="zh-CN" altLang="zh-CN" sz="2400" b="1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边塞诗中有一些特定的意象</a:t>
            </a:r>
            <a:r>
              <a:rPr lang="en-US" altLang="zh-CN" sz="2400" b="1" kern="100">
                <a:latin typeface="Times New Roman" pitchFamily="18" charset="0"/>
                <a:ea typeface="宋体" pitchFamily="2" charset="-122"/>
                <a:cs typeface="Courier New" panose="02070309020205020404" pitchFamily="49" charset="0"/>
              </a:rPr>
              <a:t>(</a:t>
            </a:r>
            <a:r>
              <a:rPr lang="zh-CN" altLang="zh-CN" sz="24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景象</a:t>
            </a:r>
            <a:r>
              <a:rPr lang="en-US" altLang="zh-CN" sz="2400" b="1" kern="100">
                <a:latin typeface="Times New Roman" pitchFamily="18" charset="0"/>
                <a:ea typeface="宋体" pitchFamily="2" charset="-122"/>
                <a:cs typeface="Courier New" panose="02070309020205020404" pitchFamily="49" charset="0"/>
              </a:rPr>
              <a:t>)</a:t>
            </a:r>
            <a:r>
              <a:rPr lang="zh-CN" altLang="zh-CN" sz="2400" b="1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，从用品看，主要有：金鼓、旌旗、烽火、羽书、戈矛、剑戟、斧钺、刀铩等；从景物看，主要有：大漠、烽烟、长城、黄沙、长云、秋月、雪山、孤城、雁飞、鹰扬、箭飞、马走等；从地名和民族名看，主要有：碛西、轮台、龟兹、夜郎、胡羌、羯夷、楼兰、安西等。抓住这些意象，然后展开丰富的联想，进行深入的揣摩，鉴赏诗歌时便可达到事半功倍的效果</a:t>
            </a:r>
            <a:r>
              <a:rPr lang="zh-CN" altLang="zh-CN" sz="2400" b="1" kern="100" smtClean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b="1" kern="100" smtClean="0">
              <a:latin typeface="Times New Roman" pitchFamily="18" charset="0"/>
              <a:ea typeface="宋体" pitchFamily="2" charset="-122"/>
              <a:cs typeface="Times New Roman" panose="02020603050405020304" pitchFamily="18" charset="0"/>
            </a:endParaRPr>
          </a:p>
          <a:p>
            <a:pPr indent="612140" algn="just">
              <a:lnSpc>
                <a:spcPct val="140000"/>
              </a:lnSpc>
              <a:spcAft>
                <a:spcPct val="0"/>
              </a:spcAft>
              <a:tabLst>
                <a:tab pos="2628900"/>
              </a:tabLst>
            </a:pPr>
            <a:r>
              <a:rPr lang="en-US" altLang="zh-CN" sz="2400" b="1" kern="100" smtClean="0">
                <a:solidFill>
                  <a:srgbClr val="008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Courier New" panose="02070309020205020404" pitchFamily="49" charset="0"/>
              </a:rPr>
              <a:t>3</a:t>
            </a:r>
            <a:r>
              <a:rPr lang="en-US" altLang="zh-CN" sz="2400" b="1" kern="100">
                <a:solidFill>
                  <a:srgbClr val="008000"/>
                </a:solidFill>
                <a:latin typeface="宋体" panose="02010600030101010101" pitchFamily="2" charset="-122"/>
                <a:ea typeface="宋体" pitchFamily="2" charset="-122"/>
                <a:cs typeface="Courier New" panose="02070309020205020404" pitchFamily="49" charset="0"/>
              </a:rPr>
              <a:t>.</a:t>
            </a:r>
            <a:r>
              <a:rPr lang="zh-CN" altLang="zh-CN" sz="2400" b="1" kern="100" smtClean="0">
                <a:solidFill>
                  <a:srgbClr val="008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Courier New" panose="02070309020205020404" pitchFamily="49" charset="0"/>
              </a:rPr>
              <a:t>体</a:t>
            </a:r>
            <a:r>
              <a:rPr lang="zh-CN" altLang="zh-CN" sz="2400" b="1" kern="100">
                <a:solidFill>
                  <a:srgbClr val="008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Courier New" panose="02070309020205020404" pitchFamily="49" charset="0"/>
              </a:rPr>
              <a:t>会不同艺术风格。</a:t>
            </a:r>
            <a:r>
              <a:rPr lang="zh-CN" altLang="zh-CN" sz="2400" b="1" kern="100">
                <a:latin typeface="宋体" panose="02010600030101010101" pitchFamily="2" charset="-122"/>
                <a:ea typeface="宋体" pitchFamily="2" charset="-122"/>
                <a:cs typeface="Courier New" panose="02070309020205020404" pitchFamily="49" charset="0"/>
              </a:rPr>
              <a:t>在大量边塞诗中体现出来的艺术风格很不一样，有的豪迈旷达，如“</a:t>
            </a:r>
            <a:r>
              <a:rPr lang="zh-CN" altLang="zh-CN" sz="2400" b="1" kern="100">
                <a:latin typeface="宋体" panose="02010600030101010101" pitchFamily="2" charset="-122"/>
                <a:ea typeface="楷体_GB2312"/>
                <a:cs typeface="Courier New" panose="02070309020205020404" pitchFamily="49" charset="0"/>
              </a:rPr>
              <a:t>醉卧沙场君莫笑，古来征战几人回</a:t>
            </a:r>
            <a:r>
              <a:rPr lang="zh-CN" altLang="zh-CN" sz="2400" b="1" kern="100">
                <a:latin typeface="宋体" panose="02010600030101010101" pitchFamily="2" charset="-122"/>
                <a:ea typeface="宋体" pitchFamily="2" charset="-122"/>
                <a:cs typeface="Courier New" panose="02070309020205020404" pitchFamily="49" charset="0"/>
              </a:rPr>
              <a:t>”；有的雄奇壮美，如“</a:t>
            </a:r>
            <a:r>
              <a:rPr lang="zh-CN" altLang="zh-CN" sz="2400" b="1" kern="100">
                <a:latin typeface="宋体" panose="02010600030101010101" pitchFamily="2" charset="-122"/>
                <a:ea typeface="楷体_GB2312"/>
                <a:cs typeface="Courier New" panose="02070309020205020404" pitchFamily="49" charset="0"/>
              </a:rPr>
              <a:t>大漠孤烟直，长河落日圆</a:t>
            </a:r>
            <a:r>
              <a:rPr lang="zh-CN" altLang="zh-CN" sz="2400" b="1" kern="100">
                <a:latin typeface="宋体" panose="02010600030101010101" pitchFamily="2" charset="-122"/>
                <a:ea typeface="宋体" pitchFamily="2" charset="-122"/>
                <a:cs typeface="Courier New" panose="02070309020205020404" pitchFamily="49" charset="0"/>
              </a:rPr>
              <a:t>”；有的豪壮悲慨，如“</a:t>
            </a:r>
            <a:r>
              <a:rPr lang="zh-CN" altLang="zh-CN" sz="2400" b="1" kern="100">
                <a:latin typeface="宋体" panose="02010600030101010101" pitchFamily="2" charset="-122"/>
                <a:ea typeface="楷体_GB2312"/>
                <a:cs typeface="Courier New" panose="02070309020205020404" pitchFamily="49" charset="0"/>
              </a:rPr>
              <a:t>落日照大旗，马鸣风萧萧</a:t>
            </a:r>
            <a:r>
              <a:rPr lang="zh-CN" altLang="zh-CN" sz="2400" b="1" kern="100">
                <a:latin typeface="宋体" panose="02010600030101010101" pitchFamily="2" charset="-122"/>
                <a:ea typeface="宋体" pitchFamily="2" charset="-122"/>
                <a:cs typeface="Courier New" panose="02070309020205020404" pitchFamily="49" charset="0"/>
              </a:rPr>
              <a:t>”；有的委婉清丽，如“</a:t>
            </a:r>
            <a:r>
              <a:rPr lang="zh-CN" altLang="zh-CN" sz="2400" b="1" kern="100">
                <a:latin typeface="宋体" panose="02010600030101010101" pitchFamily="2" charset="-122"/>
                <a:ea typeface="楷体_GB2312"/>
                <a:cs typeface="Courier New" panose="02070309020205020404" pitchFamily="49" charset="0"/>
              </a:rPr>
              <a:t>何日平胡虏，良人罢远征</a:t>
            </a:r>
            <a:r>
              <a:rPr lang="zh-CN" altLang="zh-CN" sz="2400" b="1" kern="100">
                <a:latin typeface="宋体" panose="02010600030101010101" pitchFamily="2" charset="-122"/>
                <a:ea typeface="宋体" pitchFamily="2" charset="-122"/>
                <a:cs typeface="Courier New" panose="02070309020205020404" pitchFamily="49" charset="0"/>
              </a:rPr>
              <a:t>”；等等</a:t>
            </a:r>
            <a:endParaRPr lang="zh-CN" altLang="zh-CN" sz="1050" kern="100">
              <a:effectLst/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7396" y="57150"/>
            <a:ext cx="65607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spcAft>
                <a:spcPct val="0"/>
              </a:spcAft>
            </a:pPr>
            <a:r>
              <a:rPr lang="zh-CN" altLang="en-US" sz="36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二、边塞征战诗</a:t>
            </a:r>
            <a:r>
              <a:rPr lang="en-US" altLang="zh-CN" sz="36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——</a:t>
            </a:r>
            <a:r>
              <a:rPr lang="zh-CN" altLang="en-US" sz="36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鉴赏要点</a:t>
            </a:r>
            <a:endParaRPr lang="zh-CN" altLang="zh-CN" sz="36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91344" y="0"/>
            <a:ext cx="11695509" cy="8679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40000"/>
              </a:lnSpc>
            </a:pPr>
            <a:r>
              <a:rPr lang="zh-CN" altLang="en-US" sz="36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三、</a:t>
            </a:r>
            <a:r>
              <a:rPr lang="zh-CN" altLang="en-US" sz="36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山水田园诗</a:t>
            </a:r>
            <a:r>
              <a:rPr lang="en-US" altLang="zh-CN" sz="36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——</a:t>
            </a:r>
            <a:r>
              <a:rPr lang="zh-CN" altLang="en-US" sz="36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山光水色养性灵，登山观海总溢情</a:t>
            </a:r>
            <a:endParaRPr lang="zh-CN" altLang="zh-CN" sz="36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0" y="836712"/>
          <a:ext cx="12192001" cy="6021288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676854"/>
                <a:gridCol w="2178236"/>
                <a:gridCol w="694481"/>
                <a:gridCol w="4784202"/>
                <a:gridCol w="3858228"/>
              </a:tblGrid>
              <a:tr h="669032">
                <a:tc gridSpan="5"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对接教材篇目：《过故人庄》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孟浩然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、《山居秋暝》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王维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、《归园田居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其三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》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陶渊明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、《饮酒》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陶渊明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endParaRPr lang="zh-CN" sz="2000" kern="100">
                        <a:effectLst/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334516">
                <a:tc gridSpan="2"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题材特征</a:t>
                      </a:r>
                      <a:endParaRPr lang="zh-CN" sz="2000" b="1" kern="10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gridSpan="2"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内容情感</a:t>
                      </a:r>
                      <a:endParaRPr lang="zh-CN" sz="2000" b="1" kern="10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常用技法</a:t>
                      </a:r>
                      <a:endParaRPr lang="zh-CN" sz="2000" b="1" kern="10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</a:tr>
              <a:tr h="2341612"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000" b="1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  <a:cs typeface="+mn-cs"/>
                        </a:rPr>
                        <a:t>内涵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山水田园诗是以描写美丽清新的自然景色、歌咏闲适恬淡的田园生活为题材的诗歌。</a:t>
                      </a:r>
                      <a:endParaRPr lang="zh-CN" sz="2000" kern="100">
                        <a:effectLst/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000" b="1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  <a:cs typeface="+mn-cs"/>
                        </a:rPr>
                        <a:t>标志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(1)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山水田园诗分为山水诗与田园诗。山水诗指描写山水风景的诗。田园诗指主要以农村自然景物、田园生活为吟咏对象的诗。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(2)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常见意象：溪水、山石、松林、野老、柴门、桑麻、南亩、五柳、明月、渔歌等。</a:t>
                      </a:r>
                      <a:endParaRPr lang="zh-CN" sz="2000" kern="100">
                        <a:effectLst/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(1)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比喻、拟人、夸张、对比等修辞手法的运用。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(2)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写景的表现手法有：①白描与工笔；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②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观察角度高、低、俯、仰的变化与远近高低的顺序；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③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光、影、色彩的渲染，视觉、听觉、嗅觉、触觉的运用；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④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虚实结合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眼前之景与想象之景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；⑤动静结合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以动衬静、化动为静与化静为动</a:t>
                      </a: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。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(3)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常用的抒情方法：①借景抒情，融情入景；②乐景写哀情。</a:t>
                      </a:r>
                      <a:endParaRPr lang="zh-CN" sz="2000" kern="100">
                        <a:effectLst/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</a:tr>
              <a:tr h="2676128"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000" b="1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  <a:cs typeface="+mn-cs"/>
                        </a:rPr>
                        <a:t>内容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山水田园诗的基本内容是自然山川与田园风物。</a:t>
                      </a:r>
                      <a:endParaRPr lang="zh-CN" sz="2000" kern="100">
                        <a:effectLst/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000" b="1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  <a:cs typeface="+mn-cs"/>
                        </a:rPr>
                        <a:t>情感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(1)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寄情山水，赞美山河，热爱自然。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(2)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借凄风苦雨，表达对自由的向往及厌倦官场的超脱之情。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(3)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憎恶黑暗，寄托恬淡静雅的隐逸之乐。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(4)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以恬淡之心抒写山水清幽，表达闲适淡泊、悠然自得之情。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(5)</a:t>
                      </a:r>
                      <a:r>
                        <a:rPr lang="zh-CN" sz="2000" kern="100">
                          <a:effectLst/>
                          <a:latin typeface="黑体" pitchFamily="49" charset="-122"/>
                          <a:ea typeface="黑体" panose="02010609060101010101" pitchFamily="49" charset="-122"/>
                        </a:rPr>
                        <a:t>对现实不满和怀才不遇的苦闷。</a:t>
                      </a:r>
                      <a:endParaRPr lang="zh-CN" sz="2000" kern="100">
                        <a:effectLst/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91344" y="0"/>
            <a:ext cx="7494359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40000"/>
              </a:lnSpc>
            </a:pPr>
            <a:r>
              <a:rPr lang="zh-CN" altLang="en-US" sz="36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三、</a:t>
            </a:r>
            <a:r>
              <a:rPr lang="zh-CN" altLang="en-US" sz="36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山水田园诗</a:t>
            </a:r>
            <a:r>
              <a:rPr lang="en-US" altLang="zh-CN" sz="36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——</a:t>
            </a:r>
            <a:r>
              <a:rPr lang="zh-CN" altLang="en-US" sz="36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从课内到高考</a:t>
            </a:r>
            <a:endParaRPr lang="zh-CN" altLang="zh-CN" sz="36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83790" y="981451"/>
            <a:ext cx="6096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spcAft>
                <a:spcPct val="0"/>
              </a:spcAft>
              <a:tabLst>
                <a:tab pos="2628900"/>
              </a:tabLst>
            </a:pPr>
            <a:r>
              <a:rPr lang="zh-CN" altLang="zh-CN" sz="2800" b="1" kern="100">
                <a:solidFill>
                  <a:srgbClr val="008080"/>
                </a:solidFill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归园田居</a:t>
            </a:r>
            <a:r>
              <a:rPr lang="en-US" altLang="zh-CN" sz="2800" b="1" kern="100">
                <a:solidFill>
                  <a:srgbClr val="008080"/>
                </a:solidFill>
                <a:latin typeface="Times New Roman" pitchFamily="18" charset="0"/>
                <a:ea typeface="楷体_GB2312"/>
                <a:cs typeface="Courier New" panose="02070309020205020404" pitchFamily="49" charset="0"/>
              </a:rPr>
              <a:t>(</a:t>
            </a:r>
            <a:r>
              <a:rPr lang="zh-CN" altLang="zh-CN" sz="2800" b="1" kern="100">
                <a:solidFill>
                  <a:srgbClr val="00808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其一</a:t>
            </a:r>
            <a:r>
              <a:rPr lang="en-US" altLang="zh-CN" sz="2800" b="1" kern="100">
                <a:solidFill>
                  <a:srgbClr val="008080"/>
                </a:solidFill>
                <a:latin typeface="Times New Roman" pitchFamily="18" charset="0"/>
                <a:ea typeface="楷体_GB2312"/>
                <a:cs typeface="Courier New" panose="02070309020205020404" pitchFamily="49" charset="0"/>
              </a:rPr>
              <a:t>)</a:t>
            </a:r>
            <a:endParaRPr lang="zh-CN" altLang="zh-CN" sz="11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10000"/>
              </a:lnSpc>
              <a:spcAft>
                <a:spcPct val="0"/>
              </a:spcAft>
              <a:tabLst>
                <a:tab pos="2628900"/>
              </a:tabLst>
            </a:pPr>
            <a:r>
              <a:rPr lang="zh-CN" altLang="zh-CN" sz="2800" b="1" kern="100">
                <a:latin typeface="Times New Roman" pitchFamily="18" charset="0"/>
                <a:ea typeface="仿宋_GB2312"/>
                <a:cs typeface="Times New Roman" panose="02020603050405020304" pitchFamily="18" charset="0"/>
              </a:rPr>
              <a:t>陶渊明</a:t>
            </a:r>
            <a:endParaRPr lang="zh-CN" altLang="zh-CN" sz="11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10000"/>
              </a:lnSpc>
              <a:spcAft>
                <a:spcPct val="0"/>
              </a:spcAft>
              <a:tabLst>
                <a:tab pos="2628900"/>
              </a:tabLst>
            </a:pP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少无适俗韵，性本爱丘山。</a:t>
            </a:r>
            <a:endParaRPr lang="zh-CN" altLang="zh-CN" sz="11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10000"/>
              </a:lnSpc>
              <a:spcAft>
                <a:spcPct val="0"/>
              </a:spcAft>
              <a:tabLst>
                <a:tab pos="2628900"/>
              </a:tabLst>
            </a:pP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误落尘网中，一去三十年。</a:t>
            </a:r>
            <a:endParaRPr lang="zh-CN" altLang="zh-CN" sz="11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10000"/>
              </a:lnSpc>
              <a:spcAft>
                <a:spcPct val="0"/>
              </a:spcAft>
              <a:tabLst>
                <a:tab pos="2628900"/>
              </a:tabLst>
            </a:pP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羁鸟恋旧林，池鱼思故渊。</a:t>
            </a:r>
            <a:endParaRPr lang="zh-CN" altLang="zh-CN" sz="11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10000"/>
              </a:lnSpc>
              <a:spcAft>
                <a:spcPct val="0"/>
              </a:spcAft>
              <a:tabLst>
                <a:tab pos="2628900"/>
              </a:tabLst>
            </a:pP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开荒南野际，守拙归园田。</a:t>
            </a:r>
            <a:endParaRPr lang="zh-CN" altLang="zh-CN" sz="11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10000"/>
              </a:lnSpc>
              <a:spcAft>
                <a:spcPct val="0"/>
              </a:spcAft>
              <a:tabLst>
                <a:tab pos="2628900"/>
              </a:tabLst>
            </a:pPr>
            <a:r>
              <a:rPr lang="zh-CN" altLang="zh-CN" sz="28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方宅</a:t>
            </a: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十余亩，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草屋</a:t>
            </a: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八九间。</a:t>
            </a:r>
            <a:endParaRPr lang="zh-CN" altLang="zh-CN" sz="11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10000"/>
              </a:lnSpc>
              <a:spcAft>
                <a:spcPct val="0"/>
              </a:spcAft>
              <a:tabLst>
                <a:tab pos="2628900"/>
              </a:tabLst>
            </a:pPr>
            <a:r>
              <a:rPr lang="zh-CN" altLang="zh-CN" sz="28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榆柳</a:t>
            </a: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荫后檐，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桃李</a:t>
            </a: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罗堂前。</a:t>
            </a:r>
            <a:endParaRPr lang="zh-CN" altLang="zh-CN" sz="11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10000"/>
              </a:lnSpc>
              <a:spcAft>
                <a:spcPct val="0"/>
              </a:spcAft>
              <a:tabLst>
                <a:tab pos="2628900"/>
              </a:tabLst>
            </a:pP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暧暧远人村，依依墟里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烟</a:t>
            </a: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。</a:t>
            </a:r>
            <a:endParaRPr lang="zh-CN" altLang="zh-CN" sz="11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10000"/>
              </a:lnSpc>
              <a:spcAft>
                <a:spcPct val="0"/>
              </a:spcAft>
              <a:tabLst>
                <a:tab pos="2628900"/>
              </a:tabLst>
            </a:pPr>
            <a:r>
              <a:rPr lang="zh-CN" altLang="zh-CN" sz="28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狗吠</a:t>
            </a: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深巷中，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鸡鸣</a:t>
            </a: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桑树颠。</a:t>
            </a:r>
            <a:endParaRPr lang="zh-CN" altLang="zh-CN" sz="11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10000"/>
              </a:lnSpc>
              <a:spcAft>
                <a:spcPct val="0"/>
              </a:spcAft>
              <a:tabLst>
                <a:tab pos="2628900"/>
              </a:tabLst>
            </a:pP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户庭无尘杂，虚室有余闲。</a:t>
            </a:r>
            <a:endParaRPr lang="zh-CN" altLang="zh-CN" sz="11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marL="455930" indent="-455930" algn="just">
              <a:lnSpc>
                <a:spcPct val="110000"/>
              </a:lnSpc>
              <a:spcAft>
                <a:spcPct val="0"/>
              </a:spcAft>
              <a:tabLst>
                <a:tab pos="2628900"/>
              </a:tabLst>
            </a:pPr>
            <a:r>
              <a:rPr lang="en-US" altLang="zh-CN" sz="2800" b="1" kern="100" smtClean="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         </a:t>
            </a:r>
            <a:r>
              <a:rPr lang="zh-CN" altLang="zh-CN" sz="2800" b="1" kern="100" smtClean="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久</a:t>
            </a:r>
            <a:r>
              <a:rPr lang="zh-CN" altLang="zh-CN" sz="28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在樊笼里，复得返自然</a:t>
            </a:r>
            <a:r>
              <a:rPr lang="zh-CN" altLang="zh-CN" sz="2800" b="1" kern="100" smtClean="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。</a:t>
            </a:r>
            <a:endParaRPr lang="zh-CN" altLang="en-US" sz="2800"/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91344" y="0"/>
            <a:ext cx="7494359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40000"/>
              </a:lnSpc>
            </a:pPr>
            <a:r>
              <a:rPr lang="zh-CN" altLang="en-US" sz="36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三、</a:t>
            </a:r>
            <a:r>
              <a:rPr lang="zh-CN" altLang="en-US" sz="36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山水田园诗</a:t>
            </a:r>
            <a:r>
              <a:rPr lang="en-US" altLang="zh-CN" sz="36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——</a:t>
            </a:r>
            <a:r>
              <a:rPr lang="zh-CN" altLang="en-US" sz="36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从课内到高考</a:t>
            </a:r>
            <a:endParaRPr lang="zh-CN" altLang="zh-CN" sz="36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04160" y="1012190"/>
            <a:ext cx="6795770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zh-CN" altLang="zh-CN" sz="3200" b="1" kern="100">
                <a:solidFill>
                  <a:srgbClr val="008080"/>
                </a:solidFill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太湖恬亭</a:t>
            </a:r>
            <a:r>
              <a:rPr lang="en-US" altLang="zh-CN" sz="3200" b="1" kern="100">
                <a:solidFill>
                  <a:srgbClr val="008080"/>
                </a:solidFill>
                <a:latin typeface="Times New Roman" pitchFamily="18" charset="0"/>
                <a:ea typeface="隶书" panose="02010509060101010101" pitchFamily="49" charset="-122"/>
                <a:cs typeface="Courier New" panose="02070309020205020404" pitchFamily="49" charset="0"/>
              </a:rPr>
              <a:t>(2017·</a:t>
            </a:r>
            <a:r>
              <a:rPr lang="zh-CN" altLang="zh-CN" sz="3200" b="1" kern="100">
                <a:solidFill>
                  <a:srgbClr val="008080"/>
                </a:solidFill>
                <a:latin typeface="Times New Roman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天津高考</a:t>
            </a:r>
            <a:r>
              <a:rPr lang="en-US" altLang="zh-CN" sz="3200" b="1" kern="100">
                <a:solidFill>
                  <a:srgbClr val="008080"/>
                </a:solidFill>
                <a:latin typeface="Times New Roman" pitchFamily="18" charset="0"/>
                <a:ea typeface="隶书" panose="0201050906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14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en-US" altLang="zh-CN" sz="3200" b="1" kern="100">
                <a:latin typeface="IPAPANNEW"/>
                <a:ea typeface="仿宋_GB2312"/>
                <a:cs typeface="Times New Roman" panose="02020603050405020304" pitchFamily="18" charset="0"/>
              </a:rPr>
              <a:t>[</a:t>
            </a:r>
            <a:r>
              <a:rPr lang="zh-CN" altLang="zh-CN" sz="3200" b="1" kern="100">
                <a:latin typeface="IPAPANNEW"/>
                <a:ea typeface="仿宋_GB2312"/>
                <a:cs typeface="Times New Roman" panose="02020603050405020304" pitchFamily="18" charset="0"/>
              </a:rPr>
              <a:t>宋</a:t>
            </a:r>
            <a:r>
              <a:rPr lang="en-US" altLang="zh-CN" sz="3200" b="1" kern="100">
                <a:latin typeface="IPAPANNEW"/>
                <a:ea typeface="仿宋_GB2312"/>
                <a:cs typeface="Times New Roman" panose="02020603050405020304" pitchFamily="18" charset="0"/>
              </a:rPr>
              <a:t>]</a:t>
            </a:r>
            <a:r>
              <a:rPr lang="zh-CN" altLang="zh-CN" sz="3200" b="1" kern="100">
                <a:latin typeface="Times New Roman" pitchFamily="18" charset="0"/>
                <a:ea typeface="仿宋_GB2312"/>
                <a:cs typeface="Times New Roman" panose="02020603050405020304" pitchFamily="18" charset="0"/>
              </a:rPr>
              <a:t>王安石</a:t>
            </a:r>
            <a:endParaRPr lang="zh-CN" altLang="zh-CN" sz="14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zh-CN" altLang="zh-CN" sz="32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槛临溪上绿阴围，溪岸高低入翠微。</a:t>
            </a:r>
            <a:endParaRPr lang="zh-CN" altLang="zh-CN" sz="14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zh-CN" altLang="zh-CN" sz="32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日落断桥人独立，水涵幽树鸟相依。</a:t>
            </a:r>
            <a:endParaRPr lang="zh-CN" altLang="zh-CN" sz="14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zh-CN" altLang="zh-CN" sz="32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清游始觉心无累，静处谁知世有机。</a:t>
            </a:r>
            <a:endParaRPr lang="zh-CN" altLang="zh-CN" sz="14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zh-CN" altLang="zh-CN" sz="32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更待夜深同徙倚</a:t>
            </a:r>
            <a:r>
              <a:rPr lang="en-US" altLang="zh-CN" sz="3200" b="1" kern="100" baseline="30000">
                <a:latin typeface="IPAPANNEW"/>
                <a:ea typeface="楷体_GB2312"/>
                <a:cs typeface="Times New Roman" panose="02020603050405020304" pitchFamily="18" charset="0"/>
              </a:rPr>
              <a:t>[</a:t>
            </a:r>
            <a:r>
              <a:rPr lang="zh-CN" altLang="zh-CN" sz="3200" b="1" kern="100" baseline="30000">
                <a:latin typeface="IPAPANNEW"/>
                <a:ea typeface="楷体_GB2312"/>
                <a:cs typeface="Times New Roman" panose="02020603050405020304" pitchFamily="18" charset="0"/>
              </a:rPr>
              <a:t>注</a:t>
            </a:r>
            <a:r>
              <a:rPr lang="en-US" altLang="zh-CN" sz="3200" b="1" kern="100" baseline="30000">
                <a:latin typeface="IPAPANNEW"/>
                <a:ea typeface="楷体_GB2312"/>
                <a:cs typeface="Times New Roman" panose="02020603050405020304" pitchFamily="18" charset="0"/>
              </a:rPr>
              <a:t>]</a:t>
            </a:r>
            <a:r>
              <a:rPr lang="zh-CN" altLang="zh-CN" sz="32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，秋风斜月钓舟归。</a:t>
            </a:r>
            <a:endParaRPr lang="zh-CN" altLang="zh-CN" sz="14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/>
            <a:r>
              <a:rPr lang="en-US" altLang="zh-CN" sz="3200" b="1" kern="100">
                <a:solidFill>
                  <a:srgbClr val="FF0000"/>
                </a:solidFill>
                <a:latin typeface="IPAPANNEW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zh-CN" sz="3200" b="1" kern="100">
                <a:solidFill>
                  <a:srgbClr val="FF0000"/>
                </a:solidFill>
                <a:latin typeface="IPAPANNEW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3200" b="1" kern="100">
                <a:solidFill>
                  <a:srgbClr val="FF0000"/>
                </a:solidFill>
                <a:latin typeface="IPAPANNEW"/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r>
              <a:rPr lang="zh-CN" altLang="zh-CN" sz="3200" b="1" kern="10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kern="100">
                <a:latin typeface="Times New Roman" pitchFamily="18" charset="0"/>
                <a:ea typeface="仿宋_GB2312"/>
                <a:cs typeface="Times New Roman" panose="02020603050405020304" pitchFamily="18" charset="0"/>
              </a:rPr>
              <a:t>徙倚：徘徊，流连不去。</a:t>
            </a:r>
          </a:p>
        </p:txBody>
      </p:sp>
      <p:sp>
        <p:nvSpPr>
          <p:cNvPr id="9" name="矩形 8"/>
          <p:cNvSpPr/>
          <p:nvPr/>
        </p:nvSpPr>
        <p:spPr>
          <a:xfrm>
            <a:off x="191135" y="4650105"/>
            <a:ext cx="1139698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tabLst>
                <a:tab pos="2628900"/>
              </a:tabLst>
            </a:pPr>
            <a:r>
              <a:rPr lang="zh-CN" altLang="zh-CN" sz="2000" b="1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《归园田居</a:t>
            </a:r>
            <a:r>
              <a:rPr lang="en-US" altLang="zh-CN" sz="2000" b="1" kern="100">
                <a:latin typeface="Times New Roman" pitchFamily="18" charset="0"/>
                <a:ea typeface="宋体" pitchFamily="2" charset="-122"/>
                <a:cs typeface="Courier New" panose="02070309020205020404" pitchFamily="49" charset="0"/>
              </a:rPr>
              <a:t>(</a:t>
            </a:r>
            <a:r>
              <a:rPr lang="zh-CN" altLang="zh-CN" sz="2000" b="1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其一</a:t>
            </a:r>
            <a:r>
              <a:rPr lang="en-US" altLang="zh-CN" sz="2000" b="1" kern="100">
                <a:latin typeface="Times New Roman" pitchFamily="18" charset="0"/>
                <a:ea typeface="宋体" pitchFamily="2" charset="-122"/>
                <a:cs typeface="Courier New" panose="02070309020205020404" pitchFamily="49" charset="0"/>
              </a:rPr>
              <a:t>)</a:t>
            </a:r>
            <a:r>
              <a:rPr lang="zh-CN" altLang="zh-CN" sz="2000" b="1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》中，诗人选取了</a:t>
            </a:r>
            <a:r>
              <a:rPr lang="en-US" altLang="zh-CN" sz="2000" b="1" u="dotted" kern="100">
                <a:latin typeface="Times New Roman" pitchFamily="18" charset="0"/>
                <a:ea typeface="宋体" pitchFamily="2" charset="-122"/>
                <a:cs typeface="Courier New" panose="02070309020205020404" pitchFamily="49" charset="0"/>
              </a:rPr>
              <a:t>                     </a:t>
            </a:r>
            <a:r>
              <a:rPr lang="en-US" altLang="zh-CN" sz="2000" b="1" u="dotted" kern="100" smtClean="0">
                <a:latin typeface="Times New Roman" pitchFamily="18" charset="0"/>
                <a:ea typeface="宋体" pitchFamily="2" charset="-122"/>
              </a:rPr>
              <a:t>_</a:t>
            </a:r>
            <a:r>
              <a:rPr lang="zh-CN" altLang="zh-CN" sz="2000" b="1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等农村生活中最常见、最平常的意象来构</a:t>
            </a:r>
            <a:r>
              <a:rPr lang="zh-CN" altLang="zh-CN" sz="2000" b="1" kern="100" smtClean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建</a:t>
            </a:r>
            <a:r>
              <a:rPr lang="zh-CN" altLang="en-US" sz="2000" b="1" kern="10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优美宁静</a:t>
            </a:r>
            <a:r>
              <a:rPr lang="zh-CN" altLang="zh-CN" sz="2000" b="1" kern="100" smtClean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2000" b="1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田园图景，表现了对官场生活的厌恶及对田园生活的热</a:t>
            </a:r>
            <a:r>
              <a:rPr lang="zh-CN" altLang="zh-CN" sz="2000" b="1" kern="100" smtClean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爱。《</a:t>
            </a:r>
            <a:r>
              <a:rPr lang="zh-CN" altLang="zh-CN" sz="2000" b="1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太湖恬亭》第二联构建了一幅人景相融</a:t>
            </a:r>
            <a:r>
              <a:rPr lang="zh-CN" altLang="zh-CN" sz="2000" b="1" kern="100" smtClean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sz="2000" b="1" kern="10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宁静和谐</a:t>
            </a:r>
            <a:r>
              <a:rPr lang="zh-CN" altLang="zh-CN" sz="2000" b="1" kern="100" smtClean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2000" b="1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画面：</a:t>
            </a:r>
            <a:r>
              <a:rPr lang="zh-CN" altLang="zh-CN" sz="2000" b="1" kern="10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断桥边夕阳西下，树影倒映水中，鸟雀在枝头相互依偎，诗人独自欣赏美景</a:t>
            </a:r>
            <a:r>
              <a:rPr lang="zh-CN" altLang="zh-CN" sz="2000" b="1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。而颈联则直抒胸臆，表明对当</a:t>
            </a:r>
            <a:r>
              <a:rPr lang="zh-CN" altLang="zh-CN" sz="2000" b="1" kern="100" smtClean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下</a:t>
            </a:r>
            <a:r>
              <a:rPr lang="zh-CN" altLang="en-US" sz="2000" b="1" kern="10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恬淡清净生活</a:t>
            </a:r>
            <a:r>
              <a:rPr lang="zh-CN" altLang="zh-CN" sz="2000" b="1" kern="100" smtClean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2000" b="1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喜爱。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295363" name="Object 3"/>
          <p:cNvGraphicFramePr>
            <a:graphicFrameLocks noChangeAspect="1"/>
          </p:cNvGraphicFramePr>
          <p:nvPr/>
        </p:nvGraphicFramePr>
        <p:xfrm>
          <a:off x="952501" y="1082541"/>
          <a:ext cx="9996486" cy="171767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文档" r:id="rId2" progId="Word.Document.8">
                  <p:embed/>
                </p:oleObj>
              </mc:Choice>
              <mc:Fallback>
                <p:oleObj name="文档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52501" y="1082541"/>
                        <a:ext cx="9996486" cy="171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5364" name="Object 4"/>
          <p:cNvGraphicFramePr>
            <a:graphicFrameLocks noChangeAspect="1"/>
          </p:cNvGraphicFramePr>
          <p:nvPr/>
        </p:nvGraphicFramePr>
        <p:xfrm>
          <a:off x="923131" y="2324831"/>
          <a:ext cx="10055225" cy="171767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name="文档" r:id="rId4" progId="Word.Document.8">
                  <p:embed/>
                </p:oleObj>
              </mc:Choice>
              <mc:Fallback>
                <p:oleObj name="文档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23131" y="2324831"/>
                        <a:ext cx="10055225" cy="171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5367" name="Object 7"/>
          <p:cNvGraphicFramePr>
            <a:graphicFrameLocks noChangeAspect="1"/>
          </p:cNvGraphicFramePr>
          <p:nvPr/>
        </p:nvGraphicFramePr>
        <p:xfrm>
          <a:off x="952501" y="3542078"/>
          <a:ext cx="10067925" cy="171767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name="文档" r:id="rId6" progId="Word.Document.8">
                  <p:embed/>
                </p:oleObj>
              </mc:Choice>
              <mc:Fallback>
                <p:oleObj name="文档" r:id="rId6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52501" y="3542078"/>
                        <a:ext cx="10067925" cy="171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5368" name="Object 8"/>
          <p:cNvGraphicFramePr>
            <a:graphicFrameLocks noChangeAspect="1"/>
          </p:cNvGraphicFramePr>
          <p:nvPr/>
        </p:nvGraphicFramePr>
        <p:xfrm>
          <a:off x="997748" y="4672157"/>
          <a:ext cx="10052048" cy="17653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name="文档" r:id="rId8" progId="Word.Document.8">
                  <p:embed/>
                </p:oleObj>
              </mc:Choice>
              <mc:Fallback>
                <p:oleObj name="文档" r:id="rId8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97748" y="4672157"/>
                        <a:ext cx="10052048" cy="176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191344" y="0"/>
            <a:ext cx="2359620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40000"/>
              </a:lnSpc>
            </a:pPr>
            <a:r>
              <a:rPr lang="zh-CN" altLang="en-US" sz="36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诗歌翻译</a:t>
            </a:r>
            <a:endParaRPr lang="zh-CN" altLang="zh-CN" sz="36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9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9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12766" b="0"/>
          <a:stretch>
            <a:fillRect/>
          </a:stretch>
        </p:blipFill>
        <p:spPr>
          <a:xfrm>
            <a:off x="109220" y="3883937"/>
            <a:ext cx="11973372" cy="2271712"/>
          </a:xfrm>
          <a:prstGeom prst="rect">
            <a:avLst/>
          </a:prstGeom>
          <a:ln>
            <a:solidFill>
              <a:schemeClr val="accent6"/>
            </a:solidFill>
          </a:ln>
        </p:spPr>
      </p:pic>
      <p:sp>
        <p:nvSpPr>
          <p:cNvPr id="2" name="矩形 1"/>
          <p:cNvSpPr/>
          <p:nvPr/>
        </p:nvSpPr>
        <p:spPr>
          <a:xfrm>
            <a:off x="3264534" y="236214"/>
            <a:ext cx="7685648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zh-CN" altLang="zh-CN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阅读下面这首诗，根据提示回答问题。</a:t>
            </a:r>
            <a:endParaRPr lang="zh-CN" altLang="zh-CN" sz="9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indent="612140" algn="ctr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zh-CN" altLang="zh-CN" sz="2400" b="1" kern="100">
                <a:solidFill>
                  <a:srgbClr val="7030A0"/>
                </a:solidFill>
                <a:latin typeface="Times New Roman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山居即事</a:t>
            </a:r>
            <a:endParaRPr lang="zh-CN" altLang="zh-CN" sz="2400" b="1" kern="100">
              <a:solidFill>
                <a:srgbClr val="7030A0"/>
              </a:solidFill>
              <a:latin typeface="宋体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indent="612140" algn="ctr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zh-CN" altLang="zh-CN" sz="2400" b="1" kern="100">
                <a:solidFill>
                  <a:srgbClr val="7030A0"/>
                </a:solidFill>
                <a:latin typeface="Times New Roman" pitchFamily="18" charset="0"/>
                <a:ea typeface="仿宋_GB2312"/>
                <a:cs typeface="宋体" panose="02010600030101010101" pitchFamily="2" charset="-122"/>
              </a:rPr>
              <a:t>王　维</a:t>
            </a:r>
            <a:endParaRPr lang="zh-CN" altLang="zh-CN" sz="2400" b="1" kern="100">
              <a:solidFill>
                <a:srgbClr val="7030A0"/>
              </a:solidFill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indent="612140" algn="ctr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zh-CN" altLang="zh-CN" sz="2400" b="1" kern="100">
                <a:solidFill>
                  <a:srgbClr val="7030A0"/>
                </a:solidFill>
                <a:latin typeface="Times New Roman" pitchFamily="18" charset="0"/>
                <a:ea typeface="楷体_GB2312"/>
                <a:cs typeface="宋体" panose="02010600030101010101" pitchFamily="2" charset="-122"/>
              </a:rPr>
              <a:t>寂寞掩柴扉，苍茫对落晖。</a:t>
            </a:r>
            <a:endParaRPr lang="zh-CN" altLang="zh-CN" sz="2400" b="1" kern="100">
              <a:solidFill>
                <a:srgbClr val="7030A0"/>
              </a:solidFill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indent="612140" algn="ctr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zh-CN" altLang="zh-CN" sz="2400" b="1" kern="100">
                <a:solidFill>
                  <a:srgbClr val="7030A0"/>
                </a:solidFill>
                <a:latin typeface="Times New Roman" pitchFamily="18" charset="0"/>
                <a:ea typeface="楷体_GB2312"/>
                <a:cs typeface="宋体" panose="02010600030101010101" pitchFamily="2" charset="-122"/>
              </a:rPr>
              <a:t>鹤巢松树遍，人访荜门稀。</a:t>
            </a:r>
            <a:endParaRPr lang="zh-CN" altLang="zh-CN" sz="2400" b="1" kern="100">
              <a:solidFill>
                <a:srgbClr val="7030A0"/>
              </a:solidFill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indent="612140" algn="ctr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zh-CN" altLang="zh-CN" sz="2400" b="1" kern="100">
                <a:solidFill>
                  <a:srgbClr val="7030A0"/>
                </a:solidFill>
                <a:latin typeface="Times New Roman" pitchFamily="18" charset="0"/>
                <a:ea typeface="楷体_GB2312"/>
                <a:cs typeface="宋体" panose="02010600030101010101" pitchFamily="2" charset="-122"/>
              </a:rPr>
              <a:t>绿竹含新粉，红莲落故衣。</a:t>
            </a:r>
            <a:endParaRPr lang="zh-CN" altLang="zh-CN" sz="2400" b="1" kern="100">
              <a:solidFill>
                <a:srgbClr val="7030A0"/>
              </a:solidFill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r>
              <a:rPr lang="en-US" altLang="zh-CN" sz="2400" b="1" kern="100" smtClean="0">
                <a:solidFill>
                  <a:srgbClr val="7030A0"/>
                </a:solidFill>
                <a:latin typeface="Times New Roman" pitchFamily="18" charset="0"/>
                <a:ea typeface="楷体_GB2312"/>
                <a:cs typeface="宋体" panose="02010600030101010101" pitchFamily="2" charset="-122"/>
              </a:rPr>
              <a:t>                             </a:t>
            </a:r>
            <a:r>
              <a:rPr lang="zh-CN" altLang="zh-CN" sz="2400" b="1" kern="100" smtClean="0">
                <a:solidFill>
                  <a:srgbClr val="7030A0"/>
                </a:solidFill>
                <a:latin typeface="Times New Roman" pitchFamily="18" charset="0"/>
                <a:ea typeface="楷体_GB2312"/>
                <a:cs typeface="宋体" panose="02010600030101010101" pitchFamily="2" charset="-122"/>
              </a:rPr>
              <a:t>渡</a:t>
            </a:r>
            <a:r>
              <a:rPr lang="zh-CN" altLang="zh-CN" sz="2400" b="1" kern="100">
                <a:solidFill>
                  <a:srgbClr val="7030A0"/>
                </a:solidFill>
                <a:latin typeface="Times New Roman" pitchFamily="18" charset="0"/>
                <a:ea typeface="楷体_GB2312"/>
                <a:cs typeface="宋体" panose="02010600030101010101" pitchFamily="2" charset="-122"/>
              </a:rPr>
              <a:t>头烟火起，处处采菱归。</a:t>
            </a:r>
            <a:endParaRPr lang="zh-CN" altLang="en-US" sz="2400" b="1">
              <a:solidFill>
                <a:srgbClr val="7030A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51569" y="0"/>
            <a:ext cx="2359620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40000"/>
              </a:lnSpc>
            </a:pPr>
            <a:r>
              <a:rPr lang="zh-CN" altLang="en-US" sz="36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赏析示例</a:t>
            </a:r>
            <a:endParaRPr lang="zh-CN" altLang="zh-CN" sz="36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610839" y="6341828"/>
            <a:ext cx="1074706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126615">
              <a:lnSpc>
                <a:spcPct val="12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en-US" altLang="zh-CN" b="1" kern="10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4.</a:t>
            </a:r>
            <a:r>
              <a:rPr lang="zh-CN" altLang="en-US" b="1" kern="10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明情感：</a:t>
            </a:r>
            <a:r>
              <a:rPr lang="zh-CN" altLang="zh-CN" b="1" kern="10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表</a:t>
            </a:r>
            <a:r>
              <a:rPr lang="zh-CN" altLang="zh-CN" b="1" kern="10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达了作者对乡村生活的喜爱以及陶醉于自然美景的闲适之情。</a:t>
            </a:r>
            <a:endParaRPr lang="zh-CN" altLang="zh-CN" sz="900" kern="100">
              <a:effectLst/>
              <a:latin typeface="宋体" panose="02010600030101010101" pitchFamily="2" charset="-122"/>
              <a:ea typeface="宋体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644525" y="4813300"/>
            <a:ext cx="4894580" cy="1753235"/>
          </a:xfrm>
          <a:prstGeom prst="rect">
            <a:avLst/>
          </a:prstGeom>
          <a:noFill/>
          <a:ln>
            <a:solidFill>
              <a:srgbClr val="D26E0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请你答题：</a:t>
            </a:r>
          </a:p>
          <a:p>
            <a:r>
              <a:rPr lang="zh-CN" altLang="en-US" sz="3600" b="1">
                <a:solidFill>
                  <a:schemeClr val="tx1"/>
                </a:solidFill>
              </a:rPr>
              <a:t>    诗的后四句写出了怎样的景与情？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273800" y="4234815"/>
            <a:ext cx="567245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答案</a:t>
            </a:r>
            <a:r>
              <a:rPr lang="zh-CN" altLang="en-US" sz="2800" b="1">
                <a:solidFill>
                  <a:srgbClr val="FF0000"/>
                </a:solidFill>
              </a:rPr>
              <a:t>　</a:t>
            </a:r>
            <a:r>
              <a:rPr lang="zh-CN" altLang="en-US" sz="2800" b="1"/>
              <a:t>诗的后四句情景交融。写出了绿竹青翠、红莲花谢，炊烟四起，人们采菱而归的清新之景(景)，表达了作者对乡村生活的喜爱以及陶醉于自然美景的闲适之情(情)。</a:t>
            </a:r>
          </a:p>
        </p:txBody>
      </p:sp>
      <p:sp>
        <p:nvSpPr>
          <p:cNvPr id="2" name="矩形 1"/>
          <p:cNvSpPr/>
          <p:nvPr/>
        </p:nvSpPr>
        <p:spPr>
          <a:xfrm>
            <a:off x="2564129" y="387979"/>
            <a:ext cx="7685648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zh-CN" altLang="zh-CN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阅读下面这首诗，根据提示回答问题。</a:t>
            </a:r>
            <a:endParaRPr lang="zh-CN" altLang="zh-CN" sz="9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indent="612140" algn="ctr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zh-CN" altLang="zh-CN" sz="2400" b="1" kern="100">
                <a:solidFill>
                  <a:srgbClr val="7030A0"/>
                </a:solidFill>
                <a:latin typeface="Times New Roman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山居即事</a:t>
            </a:r>
            <a:endParaRPr lang="zh-CN" altLang="zh-CN" sz="2400" b="1" kern="100">
              <a:solidFill>
                <a:srgbClr val="7030A0"/>
              </a:solidFill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indent="612140" algn="ctr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zh-CN" altLang="zh-CN" sz="2400" b="1" kern="100">
                <a:solidFill>
                  <a:srgbClr val="7030A0"/>
                </a:solidFill>
                <a:latin typeface="Times New Roman" pitchFamily="18" charset="0"/>
                <a:ea typeface="仿宋_GB2312"/>
                <a:cs typeface="宋体" panose="02010600030101010101" pitchFamily="2" charset="-122"/>
              </a:rPr>
              <a:t>王　维</a:t>
            </a:r>
            <a:endParaRPr lang="zh-CN" altLang="zh-CN" sz="2400" b="1" kern="100">
              <a:solidFill>
                <a:srgbClr val="7030A0"/>
              </a:solidFill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indent="612140" algn="ctr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zh-CN" altLang="zh-CN" sz="2400" b="1" kern="100">
                <a:solidFill>
                  <a:srgbClr val="7030A0"/>
                </a:solidFill>
                <a:latin typeface="Times New Roman" pitchFamily="18" charset="0"/>
                <a:ea typeface="楷体_GB2312"/>
                <a:cs typeface="宋体" panose="02010600030101010101" pitchFamily="2" charset="-122"/>
              </a:rPr>
              <a:t>寂寞掩柴扉，苍茫对落晖。</a:t>
            </a:r>
            <a:endParaRPr lang="zh-CN" altLang="zh-CN" sz="2400" b="1" kern="100">
              <a:solidFill>
                <a:srgbClr val="7030A0"/>
              </a:solidFill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indent="612140" algn="ctr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zh-CN" altLang="zh-CN" sz="2400" b="1" kern="100">
                <a:solidFill>
                  <a:srgbClr val="7030A0"/>
                </a:solidFill>
                <a:latin typeface="Times New Roman" pitchFamily="18" charset="0"/>
                <a:ea typeface="楷体_GB2312"/>
                <a:cs typeface="宋体" panose="02010600030101010101" pitchFamily="2" charset="-122"/>
              </a:rPr>
              <a:t>鹤巢松树遍，人访荜门稀。</a:t>
            </a:r>
            <a:endParaRPr lang="zh-CN" altLang="zh-CN" sz="2400" b="1" kern="100">
              <a:solidFill>
                <a:srgbClr val="7030A0"/>
              </a:solidFill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indent="612140" algn="ctr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zh-CN" altLang="zh-CN" sz="2400" b="1" kern="100">
                <a:solidFill>
                  <a:srgbClr val="7030A0"/>
                </a:solidFill>
                <a:latin typeface="Times New Roman" pitchFamily="18" charset="0"/>
                <a:ea typeface="楷体_GB2312"/>
                <a:cs typeface="宋体" panose="02010600030101010101" pitchFamily="2" charset="-122"/>
              </a:rPr>
              <a:t>绿竹含新粉，红莲落故衣。</a:t>
            </a:r>
            <a:endParaRPr lang="zh-CN" altLang="zh-CN" sz="2400" b="1" kern="100">
              <a:solidFill>
                <a:srgbClr val="7030A0"/>
              </a:solidFill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r>
              <a:rPr lang="en-US" altLang="zh-CN" sz="2400" b="1" kern="100" smtClean="0">
                <a:solidFill>
                  <a:srgbClr val="7030A0"/>
                </a:solidFill>
                <a:latin typeface="Times New Roman" pitchFamily="18" charset="0"/>
                <a:ea typeface="楷体_GB2312"/>
                <a:cs typeface="宋体" panose="02010600030101010101" pitchFamily="2" charset="-122"/>
              </a:rPr>
              <a:t>                             </a:t>
            </a:r>
            <a:r>
              <a:rPr lang="zh-CN" altLang="zh-CN" sz="2400" b="1" kern="100" smtClean="0">
                <a:solidFill>
                  <a:srgbClr val="7030A0"/>
                </a:solidFill>
                <a:latin typeface="Times New Roman" pitchFamily="18" charset="0"/>
                <a:ea typeface="楷体_GB2312"/>
                <a:cs typeface="宋体" panose="02010600030101010101" pitchFamily="2" charset="-122"/>
              </a:rPr>
              <a:t>渡</a:t>
            </a:r>
            <a:r>
              <a:rPr lang="zh-CN" altLang="zh-CN" sz="2400" b="1" kern="100">
                <a:solidFill>
                  <a:srgbClr val="7030A0"/>
                </a:solidFill>
                <a:latin typeface="Times New Roman" pitchFamily="18" charset="0"/>
                <a:ea typeface="楷体_GB2312"/>
                <a:cs typeface="宋体" panose="02010600030101010101" pitchFamily="2" charset="-122"/>
              </a:rPr>
              <a:t>头烟火起，处处采菱归。</a:t>
            </a:r>
            <a:endParaRPr lang="zh-CN" altLang="en-US" sz="2400" b="1">
              <a:solidFill>
                <a:srgbClr val="7030A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51569" y="0"/>
            <a:ext cx="2359620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40000"/>
              </a:lnSpc>
            </a:pPr>
            <a:r>
              <a:rPr lang="zh-CN" altLang="en-US" sz="36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赏析示例</a:t>
            </a:r>
            <a:endParaRPr lang="zh-CN" altLang="zh-CN" sz="36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35527" y="265085"/>
            <a:ext cx="95250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山水田园诗鉴赏要点</a:t>
            </a:r>
            <a:endParaRPr lang="zh-CN" altLang="en-US" sz="40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972971"/>
            <a:ext cx="11125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2628900"/>
              </a:tabLst>
            </a:pPr>
            <a:r>
              <a:rPr lang="en-US" altLang="zh-CN" sz="2000" b="1" kern="10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1</a:t>
            </a:r>
            <a:r>
              <a:rPr lang="zh-CN" altLang="zh-CN" sz="2000" b="1" kern="10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．注意把握意象的特征和寓意。</a:t>
            </a:r>
            <a:r>
              <a:rPr lang="zh-CN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以孟浩然的《过故人庄》为例</a:t>
            </a:r>
            <a:r>
              <a:rPr lang="en-US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下同</a:t>
            </a:r>
            <a:r>
              <a:rPr lang="en-US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。如</a:t>
            </a:r>
            <a:r>
              <a:rPr lang="en-US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绿树</a:t>
            </a:r>
            <a:r>
              <a:rPr lang="en-US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”“</a:t>
            </a:r>
            <a:r>
              <a:rPr lang="zh-CN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青山</a:t>
            </a:r>
            <a:r>
              <a:rPr lang="en-US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这些意象与作者向往的恬静闲适生活有关。山水田园诗的常见意象有：溪水、山石、松林、野老、柴门、桑麻、南亩、菊花、五柳、明月、渔歌等。</a:t>
            </a:r>
            <a:endParaRPr lang="zh-CN" altLang="zh-CN" sz="2000" kern="1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2628900"/>
              </a:tabLst>
            </a:pPr>
            <a:r>
              <a:rPr lang="en-US" altLang="zh-CN" sz="2000" b="1" kern="10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2</a:t>
            </a:r>
            <a:r>
              <a:rPr lang="zh-CN" altLang="zh-CN" sz="2000" b="1" kern="10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．体味诗歌情景交融的意境。</a:t>
            </a:r>
            <a:r>
              <a:rPr lang="zh-CN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如在</a:t>
            </a:r>
            <a:r>
              <a:rPr lang="en-US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田家</a:t>
            </a:r>
            <a:r>
              <a:rPr lang="en-US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里，面对</a:t>
            </a:r>
            <a:r>
              <a:rPr lang="en-US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绿树</a:t>
            </a:r>
            <a:r>
              <a:rPr lang="en-US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”“</a:t>
            </a:r>
            <a:r>
              <a:rPr lang="zh-CN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青山</a:t>
            </a:r>
            <a:r>
              <a:rPr lang="en-US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话</a:t>
            </a:r>
            <a:r>
              <a:rPr lang="en-US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桑麻</a:t>
            </a:r>
            <a:r>
              <a:rPr lang="en-US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，其生活意味不言自明。</a:t>
            </a:r>
            <a:endParaRPr lang="zh-CN" altLang="zh-CN" sz="2000" kern="1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indent="612140" algn="just">
              <a:lnSpc>
                <a:spcPct val="150000"/>
              </a:lnSpc>
              <a:tabLst>
                <a:tab pos="2628900"/>
              </a:tabLst>
            </a:pPr>
            <a:r>
              <a:rPr lang="en-US" altLang="zh-CN" sz="2000" b="1" kern="10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3</a:t>
            </a:r>
            <a:r>
              <a:rPr lang="zh-CN" altLang="zh-CN" sz="2000" b="1" kern="10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．注意通过关键字眼来领会诗人写景所表现的情感。</a:t>
            </a:r>
            <a:r>
              <a:rPr lang="zh-CN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还来就菊花</a:t>
            </a:r>
            <a:r>
              <a:rPr lang="en-US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中一个</a:t>
            </a:r>
            <a:r>
              <a:rPr lang="en-US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就</a:t>
            </a:r>
            <a:r>
              <a:rPr lang="en-US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0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字把农家人与人之间的毫无距离感写了出来</a:t>
            </a:r>
            <a:r>
              <a:rPr lang="zh-CN" altLang="zh-CN" sz="2000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kern="10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612140" algn="just">
              <a:lnSpc>
                <a:spcPct val="150000"/>
              </a:lnSpc>
              <a:tabLst>
                <a:tab pos="2628900"/>
              </a:tabLst>
            </a:pPr>
            <a:r>
              <a:rPr lang="en-US" altLang="zh-CN" sz="2000" b="1" kern="10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4</a:t>
            </a:r>
            <a:r>
              <a:rPr lang="zh-CN" altLang="zh-CN" sz="2000" b="1" kern="10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．分析技巧和语言特色。</a:t>
            </a:r>
            <a:r>
              <a:rPr lang="zh-CN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山水田园诗写景的方法很多，应注意：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观察景物的立足点和描写景物的角度，如高、低、俯、仰的变化。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描写景物的手法，如虚实结合、以动衬静、明暗对比、以小见大、粗笔勾勒和细节描写相结合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也叫点面结合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以及比兴手法的运用。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既要学会欣赏像盛唐诗人所描写的雄浑壮阔的景象，如孟浩然的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八月湖水平，涵虚混太清。气蒸云梦泽，波撼岳阳城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；也要善于体会诗人观察、捕捉和描摹的细致入微，如杜甫的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细雨鱼儿出，微风燕子斜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35988" y="1066560"/>
            <a:ext cx="5505157" cy="5231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zh-CN" altLang="zh-CN" sz="2800" b="1" kern="100" smtClean="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辋</a:t>
            </a:r>
            <a:r>
              <a:rPr lang="zh-CN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川闲居</a:t>
            </a:r>
            <a:r>
              <a:rPr lang="en-US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赠</a:t>
            </a:r>
            <a:r>
              <a:rPr lang="en-US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裴秀才迪①</a:t>
            </a:r>
            <a:endParaRPr lang="zh-CN" altLang="zh-CN" sz="2800" kern="100">
              <a:latin typeface="宋体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zh-CN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王　维</a:t>
            </a:r>
            <a:endParaRPr lang="zh-CN" altLang="zh-CN" sz="28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zh-CN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寒山</a:t>
            </a:r>
            <a:r>
              <a:rPr lang="en-US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转</a:t>
            </a:r>
            <a:r>
              <a:rPr lang="en-US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苍翠，</a:t>
            </a:r>
            <a:r>
              <a:rPr lang="zh-CN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秋水</a:t>
            </a:r>
            <a:r>
              <a:rPr lang="en-US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日</a:t>
            </a:r>
            <a:r>
              <a:rPr lang="en-US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潺湲。</a:t>
            </a:r>
            <a:endParaRPr lang="zh-CN" altLang="zh-CN" sz="28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zh-CN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倚杖</a:t>
            </a:r>
            <a:r>
              <a:rPr lang="en-US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柴门外，</a:t>
            </a:r>
            <a:r>
              <a:rPr lang="zh-CN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临</a:t>
            </a:r>
            <a:r>
              <a:rPr lang="zh-CN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风</a:t>
            </a:r>
            <a:r>
              <a:rPr lang="en-US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听</a:t>
            </a:r>
            <a:r>
              <a:rPr lang="zh-CN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暮蝉。</a:t>
            </a:r>
            <a:endParaRPr lang="zh-CN" altLang="zh-CN" sz="28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zh-CN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渡头</a:t>
            </a:r>
            <a:r>
              <a:rPr lang="en-US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馀</a:t>
            </a:r>
            <a:r>
              <a:rPr lang="en-US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落日</a:t>
            </a:r>
            <a:r>
              <a:rPr lang="zh-CN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，墟里</a:t>
            </a:r>
            <a:r>
              <a:rPr lang="en-US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上</a:t>
            </a:r>
            <a:r>
              <a:rPr lang="en-US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孤烟</a:t>
            </a:r>
            <a:r>
              <a:rPr lang="zh-CN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。</a:t>
            </a:r>
            <a:endParaRPr lang="zh-CN" altLang="zh-CN" sz="28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zh-CN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复值</a:t>
            </a:r>
            <a:r>
              <a:rPr lang="en-US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接舆</a:t>
            </a:r>
            <a:r>
              <a:rPr lang="zh-CN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醉，狂歌</a:t>
            </a:r>
            <a:r>
              <a:rPr lang="en-US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五柳</a:t>
            </a:r>
            <a:r>
              <a:rPr lang="zh-CN" altLang="zh-CN" sz="28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前</a:t>
            </a:r>
            <a:r>
              <a:rPr lang="zh-CN" altLang="zh-CN" sz="2800" b="1" kern="100" baseline="300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kern="100" smtClean="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。</a:t>
            </a:r>
            <a:endParaRPr lang="en-US" altLang="zh-CN" sz="2800" b="1" kern="100" smtClean="0"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zh-CN" altLang="zh-CN" b="1" kern="100" smtClean="0">
                <a:latin typeface="仿宋" panose="02010609060101010101" pitchFamily="49" charset="-122"/>
                <a:ea typeface="仿宋" pitchFamily="49" charset="-122"/>
                <a:cs typeface="宋体" panose="02010600030101010101" pitchFamily="2" charset="-122"/>
              </a:rPr>
              <a:t>①</a:t>
            </a:r>
            <a:r>
              <a:rPr lang="zh-CN" altLang="zh-CN" b="1" kern="100">
                <a:latin typeface="仿宋" panose="02010609060101010101" pitchFamily="49" charset="-122"/>
                <a:ea typeface="仿宋" pitchFamily="49" charset="-122"/>
                <a:cs typeface="宋体" panose="02010600030101010101" pitchFamily="2" charset="-122"/>
              </a:rPr>
              <a:t>这首诗是诗人与友人裴迪相酬为乐之作。②接舆：春秋时“凤歌笑孔丘”的楚国狂士。这里诗人以接舆比裴迪，以“五柳先生”自比。</a:t>
            </a:r>
            <a:endParaRPr lang="zh-CN" altLang="zh-CN" kern="100">
              <a:latin typeface="仿宋" panose="02010609060101010101" pitchFamily="49" charset="-122"/>
              <a:ea typeface="仿宋" pitchFamily="49" charset="-122"/>
              <a:cs typeface="Courier New" panose="02070309020205020404" pitchFamily="49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zh-CN" altLang="zh-CN" kern="100">
              <a:latin typeface="仿宋" panose="02010609060101010101" pitchFamily="49" charset="-122"/>
              <a:ea typeface="仿宋" pitchFamily="49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37555" y="118745"/>
            <a:ext cx="6111240" cy="673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400" b="1" kern="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标</a:t>
            </a:r>
            <a:r>
              <a:rPr lang="zh-CN" altLang="zh-CN" sz="24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题信息</a:t>
            </a:r>
            <a:r>
              <a:rPr lang="zh-CN" altLang="zh-CN" sz="2400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：地点、生活状态、写作目的、情感、题材</a:t>
            </a:r>
            <a:r>
              <a:rPr lang="zh-CN" altLang="zh-CN" sz="2400" kern="10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等</a:t>
            </a:r>
            <a:endParaRPr lang="en-US" altLang="zh-CN" sz="2400" kern="10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just"/>
            <a:r>
              <a:rPr lang="zh-CN" altLang="zh-CN" sz="2400" b="1" kern="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首联</a:t>
            </a:r>
            <a:r>
              <a:rPr lang="zh-CN" altLang="en-US" sz="24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信</a:t>
            </a:r>
            <a:r>
              <a:rPr lang="zh-CN" altLang="en-US" sz="2400" b="1" kern="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息</a:t>
            </a:r>
            <a:r>
              <a:rPr lang="zh-CN" altLang="en-US" sz="2400" kern="10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lang="zh-CN" altLang="zh-CN" sz="2400" kern="10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写</a:t>
            </a:r>
            <a:r>
              <a:rPr lang="zh-CN" altLang="zh-CN" sz="2400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山中秋景。时在水落石出的寒秋，山间泉水不停歇地潺潺作响；随着天色向晚，山色也变得更加苍翠</a:t>
            </a:r>
            <a:r>
              <a:rPr lang="zh-CN" altLang="zh-CN" sz="2400" kern="10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 “</a:t>
            </a:r>
            <a:r>
              <a:rPr lang="zh-CN" altLang="zh-CN" sz="2400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转”和“日”用得巧妙。转苍翠，表示山色愈来愈深，愈来愈浓；山是静止的，这一“转”字，便凭借颜色的渐变而写出它的动态。日潺湲，就是日日潺湲，每日每时都在喧响；水是流动的，用一“日”字，却令人感觉它始终如一的守恒。寥寥十字，勾勒出一幅有色彩，有音响，动静结合的画面</a:t>
            </a:r>
            <a:r>
              <a:rPr lang="zh-CN" altLang="zh-CN" sz="2400" kern="10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en-US" altLang="zh-CN" sz="2400" kern="10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just"/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颔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信息</a:t>
            </a:r>
            <a:r>
              <a:rPr lang="zh-CN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：诗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人的形</a:t>
            </a:r>
            <a:r>
              <a:rPr lang="zh-CN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象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的写照</a:t>
            </a:r>
            <a:r>
              <a:rPr lang="zh-CN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。年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事已高和意态安</a:t>
            </a:r>
            <a:r>
              <a:rPr lang="zh-CN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闲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安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逸的神态，潇洒的闲</a:t>
            </a:r>
            <a:r>
              <a:rPr lang="zh-CN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情。</a:t>
            </a:r>
            <a:endParaRPr lang="en-US" altLang="zh-CN" sz="2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颈联写原野暮色</a:t>
            </a:r>
            <a:r>
              <a:rPr lang="zh-CN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化诗句。</a:t>
            </a:r>
            <a:endParaRPr lang="en-US" altLang="zh-CN" sz="2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zh-CN" sz="2400" b="1" kern="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尾联</a:t>
            </a:r>
            <a:r>
              <a:rPr lang="zh-CN" altLang="en-US" sz="2400" b="1" kern="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信息：</a:t>
            </a:r>
            <a:r>
              <a:rPr lang="zh-CN" altLang="zh-CN" sz="2400" kern="10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用</a:t>
            </a:r>
            <a:r>
              <a:rPr lang="zh-CN" altLang="zh-CN" sz="2400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典</a:t>
            </a:r>
            <a:r>
              <a:rPr lang="zh-CN" altLang="en-US" sz="2400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生动地刻画了裴迪的狂士形象，表明了诗人对他的由衷的好感和欢迎，诗题中的赠字，也便有了着落</a:t>
            </a:r>
            <a:r>
              <a:rPr lang="zh-CN" altLang="zh-CN" sz="2400" kern="10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29478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赏析示例</a:t>
            </a:r>
            <a:endParaRPr lang="zh-CN" altLang="en-US" sz="40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133985" y="699770"/>
            <a:ext cx="11924665" cy="575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15000"/>
              </a:lnSpc>
            </a:pPr>
            <a:r>
              <a:rPr lang="en-US" altLang="zh-CN" sz="3200" b="1" kern="10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(1)</a:t>
            </a:r>
            <a:r>
              <a:rPr lang="zh-CN" altLang="zh-CN" sz="3200" b="1" kern="10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本诗写景有何特点？</a:t>
            </a:r>
            <a:endParaRPr lang="zh-CN" altLang="zh-CN" sz="3200" kern="100">
              <a:latin typeface="宋体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indent="267970" algn="just">
              <a:lnSpc>
                <a:spcPct val="115000"/>
              </a:lnSpc>
            </a:pPr>
            <a:r>
              <a:rPr lang="zh-CN" altLang="zh-CN" sz="3200" b="1" kern="100" smtClean="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思</a:t>
            </a:r>
            <a:r>
              <a:rPr lang="zh-CN" altLang="zh-CN" sz="32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路：意象选择、描写（角度、方法、手法）、修辞手法等</a:t>
            </a:r>
            <a:endParaRPr lang="zh-CN" altLang="zh-CN" sz="32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indent="267970" algn="just">
              <a:lnSpc>
                <a:spcPct val="115000"/>
              </a:lnSpc>
            </a:pPr>
            <a:r>
              <a:rPr lang="zh-CN" altLang="zh-CN" sz="32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答案：选择寒山、秋水、落日、孤烟等富有季节和时间特征的景物，运用动静结合、视听结合的手法，构成了一幅和谐静谧的山水田园风景画。借景抒情，流露出诗人闲适的生活态度。</a:t>
            </a:r>
            <a:endParaRPr lang="zh-CN" altLang="zh-CN" sz="32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indent="267970" algn="just">
              <a:lnSpc>
                <a:spcPct val="115000"/>
              </a:lnSpc>
            </a:pPr>
            <a:r>
              <a:rPr lang="en-US" altLang="zh-CN" sz="3200" b="1" kern="10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(2)</a:t>
            </a:r>
            <a:r>
              <a:rPr lang="zh-CN" altLang="zh-CN" sz="3200" b="1" kern="10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结合颔联和尾联简要分析诗人的情感。</a:t>
            </a:r>
            <a:endParaRPr lang="zh-CN" altLang="zh-CN" sz="32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indent="267970" algn="just">
              <a:lnSpc>
                <a:spcPct val="115000"/>
              </a:lnSpc>
            </a:pPr>
            <a:r>
              <a:rPr lang="zh-CN" altLang="zh-CN" sz="3200" b="1" kern="1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答案：抒发了闲居之乐。颔联，诗人倚杖临风，听晚树鸣蝉，安逸潇洒。尾联以陶渊明自况，表达了超然物外的情致和闲居的乐趣。表达了对友人的真切情谊。诗人将友人比作接舆，醉酒狂歌，高度赞扬了裴迪的狂士风度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6629" y="547234"/>
            <a:ext cx="10058400" cy="1314450"/>
          </a:xfrm>
        </p:spPr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zh-CN" altLang="en-US" sz="320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清秋有馀思，日暮尚溪亭。高树月初白，微风酒半醒。独行穿落叶，闲坐数流萤。何处渔歌起？孤灯隔远汀。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2514" y="1817915"/>
            <a:ext cx="10943772" cy="445611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>
                <a:solidFill>
                  <a:srgbClr val="0000FF"/>
                </a:solidFill>
                <a:cs typeface="Arial" pitchFamily="34" charset="0"/>
              </a:rPr>
              <a:t>        </a:t>
            </a:r>
            <a:r>
              <a:rPr lang="zh-CN" altLang="en-US" b="1">
                <a:solidFill>
                  <a:srgbClr val="0000FF"/>
                </a:solidFill>
                <a:cs typeface="Arial" pitchFamily="34" charset="0"/>
              </a:rPr>
              <a:t>南宋灭亡后，诗人时怀旧君故国之思，在清秋清冷之时，更觉愁思郁结。诗人徙倚溪亭，观览景色，思绪纷披，直至日暮，尚徘徊不去。矫首遐观，但见初月挂高树；微风冷吹，似觉酣酒已半醒。林中高树萧疏、落叶飘零，野地空旷寂寥，流萤掠影，诗人踽踽独行，心绪不宁，唯有闲坐，百无聊赖地细数着那空中的点点浮光。此时，忽闻渔歌唱晚，不知起于何处，诗人放眼遥望，远汀之外，孤灯隐现，想那点渔火必是渔歌放处。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>
                <a:solidFill>
                  <a:srgbClr val="0000FF"/>
                </a:solidFill>
                <a:cs typeface="Arial" pitchFamily="34" charset="0"/>
              </a:rPr>
              <a:t>        </a:t>
            </a:r>
            <a:r>
              <a:rPr lang="zh-CN" altLang="en-US" b="1">
                <a:solidFill>
                  <a:srgbClr val="FF0000"/>
                </a:solidFill>
                <a:cs typeface="Arial" pitchFamily="34" charset="0"/>
              </a:rPr>
              <a:t>全诗语淡辞婉，营造了一个月淡风清、叶落萤流、歌远思渺的清秋夜境，字里行间氤氲着诗人落落寡欢、郁郁失意的孤独之情，也隐见诗人的孤愤和孤高。本诗充满了故国之思，并非一般的悲秋诗，诗人在诗中尽情抒发了孤独苦闷和漂泊无依的情怀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4435" name="Text Box 5"/>
          <p:cNvSpPr txBox="1">
            <a:spLocks noChangeArrowheads="1"/>
          </p:cNvSpPr>
          <p:nvPr/>
        </p:nvSpPr>
        <p:spPr bwMode="auto">
          <a:xfrm>
            <a:off x="191344" y="561977"/>
            <a:ext cx="12167344" cy="566308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28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anose="02010800040101010101" pitchFamily="2" charset="-122"/>
              </a:rPr>
              <a:t>                  【2016年高考北京卷】</a:t>
            </a:r>
          </a:p>
          <a:p>
            <a:pPr>
              <a:buFont typeface="Arial" pitchFamily="34" charset="0"/>
              <a:buNone/>
              <a:defRPr/>
            </a:pPr>
            <a:r>
              <a:rPr lang="en-US" altLang="zh-CN" sz="28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anose="02010800040101010101" pitchFamily="2" charset="-122"/>
              </a:rPr>
              <a:t>   </a:t>
            </a:r>
            <a:r>
              <a:rPr lang="zh-CN" alt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阅读下面这首词，完成后面题目。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zh-CN" alt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西村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zh-CN" alt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陆游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zh-CN" alt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乱山深处小桃源，往岁求浆忆叩门。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zh-CN" alt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高柳簇桥初转马，数家临水自成村。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zh-CN" alt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茂林风送幽禽语，坏壁苔侵醉墨痕。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zh-CN" alt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    一首清诗记今夕，细云新月耿[1]黄昏。</a:t>
            </a:r>
          </a:p>
          <a:p>
            <a:pPr>
              <a:buFont typeface="Arial" pitchFamily="34" charset="0"/>
              <a:buNone/>
              <a:defRPr/>
            </a:pPr>
            <a:r>
              <a:rPr lang="zh-CN" alt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注释:耿:微明的样子。</a:t>
            </a:r>
          </a:p>
          <a:p>
            <a:pPr>
              <a:defRPr/>
            </a:pPr>
            <a:endParaRPr lang="en-US" altLang="zh-CN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15.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下列对本诗的理解，不正确的一项是（ ）（</a:t>
            </a: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分）</a:t>
            </a:r>
          </a:p>
          <a:p>
            <a:pPr>
              <a:defRPr/>
            </a:pPr>
            <a:r>
              <a:rPr lang="en-US" altLang="zh-CN" sz="24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zh-CN" altLang="en-US" sz="24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．作者到西村“叩门求浆”，是在吹拂、新月初现的黄昏时分。</a:t>
            </a:r>
          </a:p>
          <a:p>
            <a:pPr>
              <a:defRPr/>
            </a:pPr>
            <a:r>
              <a:rPr lang="en-US" altLang="zh-CN" sz="24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</a:t>
            </a:r>
            <a:r>
              <a:rPr lang="zh-CN" altLang="en-US" sz="24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．“初转马”与“小乔初嫁了”中的“初”都是“才”“刚刚”的意思。</a:t>
            </a:r>
          </a:p>
          <a:p>
            <a:pPr>
              <a:defRPr/>
            </a:pPr>
            <a:r>
              <a:rPr lang="en-US" altLang="zh-CN" sz="24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lang="zh-CN" altLang="en-US" sz="24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．“茂林风送幽禽语”意谓清风送来茂林深处的鸟鸣，衬出西村的幽静。</a:t>
            </a:r>
          </a:p>
          <a:p>
            <a:pPr>
              <a:defRPr/>
            </a:pPr>
            <a:r>
              <a:rPr lang="en-US" altLang="zh-CN" sz="24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zh-CN" altLang="en-US" sz="24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．“坏壁苔侵醉墨痕”意谓残壁土青苔侵蚀了昔日醉后留下的字迹。</a:t>
            </a:r>
          </a:p>
        </p:txBody>
      </p:sp>
      <p:sp>
        <p:nvSpPr>
          <p:cNvPr id="274437" name="Text Box 5"/>
          <p:cNvSpPr txBox="1">
            <a:spLocks noChangeArrowheads="1"/>
          </p:cNvSpPr>
          <p:nvPr/>
        </p:nvSpPr>
        <p:spPr bwMode="auto">
          <a:xfrm rot="10800000" flipH="1" flipV="1">
            <a:off x="5729287" y="4290777"/>
            <a:ext cx="885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楷体_GB2312" pitchFamily="1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楷体_GB2312" pitchFamily="1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楷体_GB2312" pitchFamily="1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楷体_GB2312" pitchFamily="1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楷体_GB2312" pitchFamily="1" charset="-122"/>
              </a:defRPr>
            </a:lvl9pPr>
          </a:lstStyle>
          <a:p>
            <a:pPr eaLnBrk="1" hangingPunct="1"/>
            <a:r>
              <a:rPr lang="en-US" altLang="zh-CN"/>
              <a:t>A</a:t>
            </a:r>
          </a:p>
        </p:txBody>
      </p:sp>
      <p:sp>
        <p:nvSpPr>
          <p:cNvPr id="5" name="矩形 4"/>
          <p:cNvSpPr/>
          <p:nvPr/>
        </p:nvSpPr>
        <p:spPr>
          <a:xfrm>
            <a:off x="191344" y="0"/>
            <a:ext cx="2359620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40000"/>
              </a:lnSpc>
            </a:pPr>
            <a:r>
              <a:rPr lang="zh-CN" altLang="en-US" sz="36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高考真题</a:t>
            </a:r>
            <a:endParaRPr lang="zh-CN" altLang="zh-CN" sz="36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4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4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435" grpId="0"/>
      <p:bldP spid="274437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7315" name="Text Box 5"/>
          <p:cNvSpPr txBox="1">
            <a:spLocks noChangeArrowheads="1"/>
          </p:cNvSpPr>
          <p:nvPr/>
        </p:nvSpPr>
        <p:spPr bwMode="auto">
          <a:xfrm>
            <a:off x="1752600" y="0"/>
            <a:ext cx="8915400" cy="677108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28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anose="02010800040101010101" pitchFamily="2" charset="-122"/>
              </a:rPr>
              <a:t>                  【2016年高考北京卷】</a:t>
            </a:r>
          </a:p>
          <a:p>
            <a:pPr>
              <a:buFont typeface="Arial" pitchFamily="34" charset="0"/>
              <a:buNone/>
              <a:defRPr/>
            </a:pPr>
            <a:r>
              <a:rPr lang="en-US" altLang="zh-CN" sz="28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anose="02010800040101010101" pitchFamily="2" charset="-122"/>
              </a:rPr>
              <a:t>   </a:t>
            </a:r>
            <a:r>
              <a:rPr lang="zh-CN" alt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阅读下面这首词，完成后面题目。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zh-CN" alt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西村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zh-CN" alt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陆游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zh-CN" alt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乱山深处小桃源，往岁求浆忆叩门。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zh-CN" alt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高柳簇桥初转马，数家临水自成村。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zh-CN" alt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茂林风送幽禽语，坏壁苔侵醉墨痕。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zh-CN" alt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   一首清诗记今夕，细云新月耿[1]黄昏。</a:t>
            </a:r>
          </a:p>
          <a:p>
            <a:pPr>
              <a:buFont typeface="Arial" pitchFamily="34" charset="0"/>
              <a:buNone/>
              <a:defRPr/>
            </a:pPr>
            <a:r>
              <a:rPr lang="zh-CN" alt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注释:耿:微明的样子。</a:t>
            </a:r>
          </a:p>
          <a:p>
            <a:pPr>
              <a:defRPr/>
            </a:pPr>
            <a:endParaRPr lang="en-US" altLang="zh-CN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16</a:t>
            </a: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“</a:t>
            </a: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茂林风送幽禽语，坏壁苔侵醉墨痕</a:t>
            </a: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”</a:t>
            </a: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两句，以</a:t>
            </a: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“</a:t>
            </a: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声</a:t>
            </a: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”“</a:t>
            </a: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色</a:t>
            </a: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”</a:t>
            </a: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调动人的听觉和视觉感受下列诗句：声色兼备</a:t>
            </a: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“</a:t>
            </a: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的一项是（   ）（3分）</a:t>
            </a:r>
          </a:p>
          <a:p>
            <a:pPr>
              <a:defRPr/>
            </a:pPr>
            <a:r>
              <a:rPr lang="en-US" altLang="zh-CN" sz="24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A．梁台歌管三更罢，犹自风摇九子铃。（李商隐《齐宫词》）</a:t>
            </a:r>
          </a:p>
          <a:p>
            <a:pPr>
              <a:defRPr/>
            </a:pPr>
            <a:r>
              <a:rPr lang="en-US" altLang="zh-CN" sz="24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B．横笛闻声不见人，红旗直上天山雪。（陈羽《从军行》）</a:t>
            </a:r>
          </a:p>
          <a:p>
            <a:pPr>
              <a:defRPr/>
            </a:pPr>
            <a:r>
              <a:rPr lang="en-US" altLang="zh-CN" sz="24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C．春来茗叶还争白，腊月梅梢尽放红。（韩元吉《送陆务观福建提仓》）</a:t>
            </a:r>
          </a:p>
          <a:p>
            <a:pPr>
              <a:defRPr/>
            </a:pPr>
            <a:r>
              <a:rPr lang="en-US" altLang="zh-CN" sz="24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D．梅子留酸软齿牙，芭蕉分绿与窗纱。（杨万里《闲居初夏午睡起二绝句》）</a:t>
            </a:r>
          </a:p>
        </p:txBody>
      </p:sp>
      <p:sp>
        <p:nvSpPr>
          <p:cNvPr id="397316" name="Text Box 4"/>
          <p:cNvSpPr txBox="1">
            <a:spLocks noChangeArrowheads="1"/>
          </p:cNvSpPr>
          <p:nvPr/>
        </p:nvSpPr>
        <p:spPr bwMode="auto">
          <a:xfrm flipH="1">
            <a:off x="8419904" y="4100796"/>
            <a:ext cx="4029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楷体_GB2312" pitchFamily="1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楷体_GB2312" pitchFamily="1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楷体_GB2312" pitchFamily="1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楷体_GB2312" pitchFamily="1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楷体_GB2312" pitchFamily="1" charset="-122"/>
              </a:defRPr>
            </a:lvl9pPr>
          </a:lstStyle>
          <a:p>
            <a:pPr eaLnBrk="1" hangingPunct="1"/>
            <a:r>
              <a:rPr lang="en-US" altLang="zh-CN"/>
              <a:t>B</a:t>
            </a:r>
          </a:p>
        </p:txBody>
      </p:sp>
      <p:sp>
        <p:nvSpPr>
          <p:cNvPr id="5" name="矩形 4"/>
          <p:cNvSpPr/>
          <p:nvPr/>
        </p:nvSpPr>
        <p:spPr>
          <a:xfrm rot="10463356" flipV="1">
            <a:off x="248494" y="80999"/>
            <a:ext cx="1737469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40000"/>
              </a:lnSpc>
            </a:pPr>
            <a:r>
              <a:rPr lang="zh-CN" altLang="en-US" sz="36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高考真题</a:t>
            </a:r>
            <a:endParaRPr lang="zh-CN" altLang="zh-CN" sz="36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7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7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97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7315" grpId="0"/>
      <p:bldP spid="397316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5267" name="Text Box 5"/>
          <p:cNvSpPr txBox="1">
            <a:spLocks noChangeArrowheads="1"/>
          </p:cNvSpPr>
          <p:nvPr/>
        </p:nvSpPr>
        <p:spPr bwMode="auto">
          <a:xfrm>
            <a:off x="433388" y="861607"/>
            <a:ext cx="11758612" cy="415498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zh-CN" altLang="en-US" sz="240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西</a:t>
            </a:r>
            <a:r>
              <a:rPr lang="zh-CN" alt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村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zh-CN" alt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陆游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zh-CN" alt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乱山深处小桃源，往岁求浆忆叩门。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zh-CN" alt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高柳簇桥初转马，数家临水自成村。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zh-CN" alt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茂林凤送幽禽语，坏壁苔侵醉墨痕。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zh-CN" alt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    一首清诗记今夕，细云新月耿[1]黄昏。</a:t>
            </a:r>
          </a:p>
          <a:p>
            <a:pPr>
              <a:buFont typeface="Arial" pitchFamily="34" charset="0"/>
              <a:buNone/>
              <a:defRPr/>
            </a:pPr>
            <a:r>
              <a:rPr lang="zh-CN" alt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注释:耿:微明的样子。</a:t>
            </a:r>
          </a:p>
          <a:p>
            <a:pPr>
              <a:buFont typeface="Arial" pitchFamily="34" charset="0"/>
              <a:buNone/>
              <a:defRPr/>
            </a:pP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“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莫笑农家腊清浑，丰年留客足鸡豚。山重水复疑无路，柳暗花明又一村。箫鼓追随春社近，衣冠简朴古风存。从今若许闲乘月，拄杖无时夜抑门。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”</a:t>
            </a:r>
            <a:r>
              <a:rPr lang="zh-CN" altLang="en-US" sz="240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这是陆游的另一首诗《游山西村》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</a:rPr>
              <a:t>。结合具体诗句，比较这首诗和《西村》在内容上的相同点和不同点。(6分)</a:t>
            </a:r>
          </a:p>
        </p:txBody>
      </p:sp>
      <p:sp>
        <p:nvSpPr>
          <p:cNvPr id="395268" name="Text Box 6"/>
          <p:cNvSpPr txBox="1">
            <a:spLocks noChangeArrowheads="1"/>
          </p:cNvSpPr>
          <p:nvPr/>
        </p:nvSpPr>
        <p:spPr bwMode="auto">
          <a:xfrm>
            <a:off x="47625" y="5235987"/>
            <a:ext cx="12144375" cy="13362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1865"/>
              </a:lnSpc>
              <a:defRPr/>
            </a:pPr>
            <a:endParaRPr lang="zh-CN" altLang="en-US" sz="2000">
              <a:solidFill>
                <a:srgbClr val="00CC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2600"/>
              </a:lnSpc>
              <a:defRPr/>
            </a:pPr>
            <a:r>
              <a:rPr lang="zh-CN" altLang="en-US" sz="280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答</a:t>
            </a:r>
            <a:r>
              <a:rPr lang="en-US" altLang="zh-CN" sz="280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:</a:t>
            </a:r>
            <a:r>
              <a:rPr lang="zh-CN" altLang="en-US" sz="280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相同点</a:t>
            </a:r>
            <a:r>
              <a:rPr lang="en-US" altLang="zh-CN" sz="280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:</a:t>
            </a:r>
            <a:r>
              <a:rPr lang="zh-CN" altLang="en-US" sz="280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都写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乡村风光</a:t>
            </a:r>
            <a:r>
              <a:rPr lang="zh-CN" altLang="en-US" sz="280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和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对乡村的热爱之情</a:t>
            </a:r>
            <a:r>
              <a:rPr lang="zh-CN" altLang="en-US" sz="280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。</a:t>
            </a:r>
          </a:p>
          <a:p>
            <a:pPr>
              <a:lnSpc>
                <a:spcPts val="2600"/>
              </a:lnSpc>
              <a:defRPr/>
            </a:pPr>
            <a:r>
              <a:rPr lang="zh-CN" altLang="en-US" sz="280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不同点</a:t>
            </a:r>
            <a:r>
              <a:rPr lang="en-US" altLang="zh-CN" sz="280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:①《</a:t>
            </a:r>
            <a:r>
              <a:rPr lang="zh-CN" altLang="en-US" sz="280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西村</a:t>
            </a:r>
            <a:r>
              <a:rPr lang="en-US" altLang="zh-CN" sz="280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》</a:t>
            </a:r>
            <a:r>
              <a:rPr lang="zh-CN" altLang="en-US" sz="280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侧重写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自然风光</a:t>
            </a:r>
            <a:r>
              <a:rPr lang="zh-CN" altLang="en-US" sz="280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， </a:t>
            </a:r>
            <a:r>
              <a:rPr lang="en-US" altLang="zh-CN" sz="280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《</a:t>
            </a:r>
            <a:r>
              <a:rPr lang="zh-CN" altLang="en-US" sz="280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游山西村</a:t>
            </a:r>
            <a:r>
              <a:rPr lang="en-US" altLang="zh-CN" sz="280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)</a:t>
            </a:r>
            <a:r>
              <a:rPr lang="zh-CN" altLang="en-US" sz="280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侧重写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乡村人情</a:t>
            </a:r>
            <a:r>
              <a:rPr lang="zh-CN" altLang="en-US" sz="280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和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古民风俗</a:t>
            </a:r>
            <a:r>
              <a:rPr lang="zh-CN" altLang="en-US" sz="280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。②</a:t>
            </a:r>
            <a:r>
              <a:rPr lang="en-US" altLang="zh-CN" sz="280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《</a:t>
            </a:r>
            <a:r>
              <a:rPr lang="zh-CN" altLang="en-US" sz="280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游山西村</a:t>
            </a:r>
            <a:r>
              <a:rPr lang="en-US" altLang="zh-CN" sz="280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》</a:t>
            </a:r>
            <a:r>
              <a:rPr lang="zh-CN" altLang="en-US" sz="280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还体现出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深刻的哲理</a:t>
            </a:r>
            <a:r>
              <a:rPr lang="zh-CN" altLang="en-US" sz="280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-251569" y="0"/>
            <a:ext cx="2359620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40000"/>
              </a:lnSpc>
            </a:pPr>
            <a:r>
              <a:rPr lang="zh-CN" altLang="en-US" sz="36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高考真题</a:t>
            </a:r>
            <a:endParaRPr lang="zh-CN" altLang="zh-CN" sz="36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5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5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526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91344" y="0"/>
            <a:ext cx="11695509" cy="8679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40000"/>
              </a:lnSpc>
              <a:spcAft>
                <a:spcPct val="0"/>
              </a:spcAft>
            </a:pPr>
            <a:r>
              <a:rPr lang="zh-CN" altLang="en-US" sz="36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四、</a:t>
            </a:r>
            <a:r>
              <a:rPr lang="zh-CN" altLang="en-US" sz="36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送别怀人诗</a:t>
            </a:r>
            <a:r>
              <a:rPr lang="en-US" altLang="zh-CN" sz="36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——</a:t>
            </a:r>
            <a:r>
              <a:rPr lang="zh-CN" altLang="en-US" sz="36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多情自古伤离别，一种分别多样情</a:t>
            </a:r>
            <a:endParaRPr lang="zh-CN" altLang="zh-CN" sz="36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-1" y="990600"/>
          <a:ext cx="12192000" cy="5867401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685190"/>
                <a:gridCol w="3810610"/>
                <a:gridCol w="838200"/>
                <a:gridCol w="4024579"/>
                <a:gridCol w="2833421"/>
              </a:tblGrid>
              <a:tr h="733425">
                <a:tc gridSpan="5"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对接教材篇目：《芙蓉楼送辛渐》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王昌龄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、《雨霖铃》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柳永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、《送杜少府之任蜀州》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王勃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、《酬乐天扬州初逢席上见赠》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刘禹锡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endParaRPr lang="zh-CN" sz="2000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366713">
                <a:tc gridSpan="2"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题材特征</a:t>
                      </a:r>
                      <a:endParaRPr lang="zh-CN" sz="2000" kern="10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gridSpan="2"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内容情感</a:t>
                      </a:r>
                      <a:endParaRPr lang="zh-CN" sz="2000" kern="10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常用技法</a:t>
                      </a:r>
                      <a:endParaRPr lang="zh-CN" sz="2000" kern="10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</a:tr>
              <a:tr h="1833563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内涵</a:t>
                      </a:r>
                      <a:endParaRPr lang="zh-CN" sz="2000" kern="10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古人常常因事不得不与家人、情人或亲朋好友离别，送别之际，人们往往设酒饯别，折柳相送，吟诗赠别，表达依依不舍之情。</a:t>
                      </a:r>
                      <a:endParaRPr lang="zh-CN" sz="2000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内容</a:t>
                      </a:r>
                      <a:endParaRPr lang="zh-CN" sz="2000" kern="10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送别诗涉及的范围极广，有君臣官场赠别，有市井朋友相别，有亲人情人送别。</a:t>
                      </a:r>
                      <a:endParaRPr lang="zh-CN" sz="2000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(1)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寓情于景，以景衬情，情景交融。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(2)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烘托：不直接写人的离情别绪，而是通过写眼中物有伤离之意来烘托人的伤离之深。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(3)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以乐景衬哀情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也叫乐景写哀情或反衬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。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(4)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想象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也叫虚拟或虚实结合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。送别诗常借助想象表达自己对朋友的留恋和关切。</a:t>
                      </a:r>
                      <a:endParaRPr lang="zh-CN" sz="2000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</a:tr>
              <a:tr h="293370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标志</a:t>
                      </a:r>
                      <a:endParaRPr lang="zh-CN" sz="2000" kern="10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(1)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标题中往往有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“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送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”“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别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”“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赠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”“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酬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”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。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(2)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常见意象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:“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柳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”“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酒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”“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月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”“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水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”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四大意象。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(“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长亭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”“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短亭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”“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阳关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”“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舟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”“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灞桥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”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等意象也在送别怀人诗中出现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),</a:t>
                      </a:r>
                      <a:endParaRPr lang="zh-CN" sz="2000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情感</a:t>
                      </a:r>
                      <a:endParaRPr lang="zh-CN" sz="2000" kern="10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(1)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依依惜别的不舍与伤感；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(2)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离别后的思念与牵挂；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(3)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对友人的安慰与勉励；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(4)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借送别友人表明自己的心态；</a:t>
                      </a:r>
                      <a:r>
                        <a:rPr lang="en-US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(5)</a:t>
                      </a:r>
                      <a:r>
                        <a:rPr lang="zh-CN" sz="2000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anose="02010609060101010101" pitchFamily="49" charset="-122"/>
                        </a:rPr>
                        <a:t>抒发对人生的感慨。要注意，每首诗表达的情感往往不是单一的，而是多种情感交杂在一起的集合体，它丰富复杂却不杂乱无章。</a:t>
                      </a:r>
                      <a:endParaRPr lang="zh-CN" sz="2000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719054" y="703541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zh-CN" altLang="zh-CN" sz="2000" b="1" kern="10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送</a:t>
            </a:r>
            <a:r>
              <a:rPr lang="zh-CN" altLang="zh-CN" sz="2000" b="1" kern="100">
                <a:solidFill>
                  <a:srgbClr val="008080"/>
                </a:solidFill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杜少府之任蜀州</a:t>
            </a:r>
            <a:endParaRPr lang="zh-CN" altLang="zh-CN" sz="1000" kern="100">
              <a:latin typeface="宋体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zh-CN" altLang="zh-CN" sz="2000" b="1" kern="100">
                <a:latin typeface="Times New Roman" pitchFamily="18" charset="0"/>
                <a:ea typeface="仿宋_GB2312"/>
                <a:cs typeface="Times New Roman" panose="02020603050405020304" pitchFamily="18" charset="0"/>
              </a:rPr>
              <a:t>王　勃</a:t>
            </a:r>
            <a:endParaRPr lang="zh-CN" altLang="zh-CN" sz="10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zh-CN" altLang="zh-CN" sz="20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城阙辅三秦，风烟望五津。</a:t>
            </a:r>
            <a:endParaRPr lang="zh-CN" altLang="zh-CN" sz="10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zh-CN" altLang="zh-CN" sz="20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与君离别意，同是宦游人。</a:t>
            </a:r>
            <a:endParaRPr lang="zh-CN" altLang="zh-CN" sz="10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ctr">
              <a:spcAft>
                <a:spcPct val="0"/>
              </a:spcAft>
              <a:tabLst>
                <a:tab pos="2628900"/>
              </a:tabLst>
            </a:pPr>
            <a:r>
              <a:rPr lang="zh-CN" altLang="zh-CN" sz="20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海内存知己，天涯若比邻。</a:t>
            </a:r>
            <a:endParaRPr lang="zh-CN" altLang="zh-CN" sz="10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r>
              <a:rPr lang="en-US" altLang="zh-CN" sz="2000" b="1" kern="100" smtClean="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2000" b="1" kern="100" smtClean="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无</a:t>
            </a:r>
            <a:r>
              <a:rPr lang="zh-CN" altLang="zh-CN" sz="2000" b="1" kern="100">
                <a:latin typeface="Times New Roman" pitchFamily="18" charset="0"/>
                <a:ea typeface="楷体_GB2312"/>
                <a:cs typeface="Times New Roman" panose="02020603050405020304" pitchFamily="18" charset="0"/>
              </a:rPr>
              <a:t>为在歧路，儿女共沾巾。</a:t>
            </a:r>
            <a:endParaRPr lang="zh-CN" altLang="en-US" sz="200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 rot="10800000" flipV="1">
            <a:off x="7358630" y="1470116"/>
            <a:ext cx="4803247" cy="4416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ts val="3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28900"/>
              </a:tabLst>
            </a:pPr>
            <a:r>
              <a:rPr kumimoji="0" lang="zh-CN" altLang="zh-CN" sz="22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黑体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送子由使契丹</a:t>
            </a:r>
            <a:r>
              <a:rPr kumimoji="0" lang="en-US" altLang="zh-CN" sz="22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Times New Roman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(2017</a:t>
            </a:r>
            <a:r>
              <a:rPr kumimoji="0" lang="en-US" altLang="zh-CN" sz="22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ea typeface="隶书" panose="02010509060101010101" pitchFamily="49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22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Times New Roman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全国卷</a:t>
            </a:r>
            <a:r>
              <a:rPr kumimoji="0" lang="en-US" altLang="zh-CN" sz="22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宋体" panose="02010600030101010101" pitchFamily="2" charset="-122"/>
                <a:ea typeface="隶书" panose="02010509060101010101" pitchFamily="49" charset="-122"/>
                <a:cs typeface="Times New Roman" panose="02020603050405020304" pitchFamily="18" charset="0"/>
              </a:rPr>
              <a:t>Ⅱ</a:t>
            </a:r>
            <a:r>
              <a:rPr kumimoji="0" lang="en-US" altLang="zh-CN" sz="22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Times New Roman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endParaRPr kumimoji="0" lang="en-US" altLang="zh-CN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ts val="3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28900"/>
              </a:tabLst>
            </a:pPr>
            <a:r>
              <a:rPr kumimoji="0" lang="zh-CN" altLang="en-U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anose="02020603050405020304" pitchFamily="18" charset="0"/>
              </a:rPr>
              <a:t>苏　轼</a:t>
            </a:r>
            <a:endParaRPr kumimoji="0" lang="zh-CN" alt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ts val="3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28900"/>
              </a:tabLst>
            </a:pPr>
            <a:r>
              <a:rPr kumimoji="0" lang="zh-CN" altLang="en-US" sz="2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云海相望寄此身，那因远适更沾巾。</a:t>
            </a:r>
            <a:endParaRPr kumimoji="0" lang="zh-CN" altLang="en-US" sz="11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ts val="3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28900"/>
              </a:tabLst>
            </a:pPr>
            <a:r>
              <a:rPr kumimoji="0" lang="zh-CN" altLang="en-US" sz="2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不辞驿骑凌风雪，要使天骄识凤麟。</a:t>
            </a:r>
            <a:endParaRPr kumimoji="0" lang="zh-CN" altLang="en-US" sz="11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ts val="3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28900"/>
              </a:tabLst>
            </a:pPr>
            <a:r>
              <a:rPr kumimoji="0" lang="zh-CN" altLang="en-US" sz="2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沙漠回看清禁月</a:t>
            </a:r>
            <a:r>
              <a:rPr kumimoji="0" lang="zh-CN" altLang="en-US" sz="2200" b="1" i="0" u="none" strike="noStrike" cap="none" normalizeH="0" baseline="3000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kumimoji="0" lang="zh-CN" altLang="en-US" sz="2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，湖山应梦武林春</a:t>
            </a:r>
            <a:r>
              <a:rPr kumimoji="0" lang="zh-CN" altLang="en-US" sz="2200" b="1" i="0" u="none" strike="noStrike" cap="none" normalizeH="0" baseline="3000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endParaRPr kumimoji="0" lang="zh-CN" altLang="en-US" sz="11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ts val="3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28900"/>
              </a:tabLst>
            </a:pPr>
            <a:r>
              <a:rPr kumimoji="0" lang="zh-CN" altLang="en-US" sz="2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单于若问君家世，莫道中朝第一人</a:t>
            </a:r>
            <a:r>
              <a:rPr kumimoji="0" lang="zh-CN" altLang="en-US" sz="2200" b="1" i="0" u="none" strike="noStrike" cap="none" normalizeH="0" baseline="3000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③</a:t>
            </a:r>
            <a:endParaRPr kumimoji="0" lang="zh-CN" altLang="en-US" sz="22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28900"/>
              </a:tabLst>
            </a:pPr>
            <a:r>
              <a:rPr kumimoji="0" lang="en-US" altLang="zh-CN" sz="1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kumimoji="0" lang="zh-CN" altLang="en-US" sz="1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kumimoji="0" lang="en-US" altLang="zh-CN" sz="1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]</a:t>
            </a:r>
            <a:r>
              <a:rPr kumimoji="0" lang="zh-CN" alt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①清禁：皇宫。苏辙时任翰林学士，常出入宫禁。②武林：杭州的别称。苏轼时知杭州。③唐代李揆被皇帝誉为“门地、人物、文学皆当世第一”。后来入吐蕃会盟，酋长问他：“闻唐有第一人李揆，公是否？”李揆怕被扣留，骗他说：“彼李揆，安肯来邪？”</a:t>
            </a:r>
            <a:r>
              <a:rPr kumimoji="0" lang="zh-CN" altLang="en-US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kumimoji="0" lang="zh-CN" alt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6609" y="2594338"/>
            <a:ext cx="7057027" cy="4341631"/>
            <a:chOff x="1989138" y="622300"/>
            <a:chExt cx="8855915" cy="5168900"/>
          </a:xfrm>
        </p:grpSpPr>
        <p:graphicFrame>
          <p:nvGraphicFramePr>
            <p:cNvPr id="5" name="Object 3"/>
            <p:cNvGraphicFramePr>
              <a:graphicFrameLocks noChangeAspect="1"/>
            </p:cNvGraphicFramePr>
            <p:nvPr/>
          </p:nvGraphicFramePr>
          <p:xfrm>
            <a:off x="2133600" y="622300"/>
            <a:ext cx="8108950" cy="1290638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2" name="文档" r:id="rId2" progId="Word.Document.8">
                    <p:embed/>
                  </p:oleObj>
                </mc:Choice>
                <mc:Fallback>
                  <p:oleObj name="文档" r:id="rId2" progId="Word.Document.8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133600" y="622300"/>
                          <a:ext cx="8108950" cy="12906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ct 4"/>
            <p:cNvGraphicFramePr>
              <a:graphicFrameLocks noChangeAspect="1"/>
            </p:cNvGraphicFramePr>
            <p:nvPr/>
          </p:nvGraphicFramePr>
          <p:xfrm>
            <a:off x="1989138" y="1781176"/>
            <a:ext cx="8855915" cy="3978275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3" name="文档" r:id="rId4" progId="Word.Document.8">
                    <p:embed/>
                  </p:oleObj>
                </mc:Choice>
                <mc:Fallback>
                  <p:oleObj name="文档" r:id="rId4" progId="Word.Document.8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989138" y="1781176"/>
                          <a:ext cx="8855915" cy="39782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5"/>
            <p:cNvGraphicFramePr>
              <a:graphicFrameLocks noChangeAspect="1"/>
            </p:cNvGraphicFramePr>
            <p:nvPr/>
          </p:nvGraphicFramePr>
          <p:xfrm>
            <a:off x="5735638" y="1701800"/>
            <a:ext cx="4195762" cy="642938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4" name="文档" r:id="rId6" progId="Word.Document.8">
                    <p:embed/>
                  </p:oleObj>
                </mc:Choice>
                <mc:Fallback>
                  <p:oleObj name="文档" r:id="rId6" progId="Word.Document.8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5735638" y="1701800"/>
                          <a:ext cx="4195762" cy="6429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ct 6"/>
            <p:cNvGraphicFramePr>
              <a:graphicFrameLocks noChangeAspect="1"/>
            </p:cNvGraphicFramePr>
            <p:nvPr/>
          </p:nvGraphicFramePr>
          <p:xfrm>
            <a:off x="3503613" y="4581526"/>
            <a:ext cx="4170362" cy="633413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5" name="文档" r:id="rId8" progId="Word.Document.8">
                    <p:embed/>
                  </p:oleObj>
                </mc:Choice>
                <mc:Fallback>
                  <p:oleObj name="文档" r:id="rId8" progId="Word.Document.8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503613" y="4581526"/>
                          <a:ext cx="4170362" cy="6334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7"/>
            <p:cNvGraphicFramePr>
              <a:graphicFrameLocks noChangeAspect="1"/>
            </p:cNvGraphicFramePr>
            <p:nvPr/>
          </p:nvGraphicFramePr>
          <p:xfrm>
            <a:off x="6598671" y="4595814"/>
            <a:ext cx="4171950" cy="635000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6" name="文档" r:id="rId10" progId="Word.Document.8">
                    <p:embed/>
                  </p:oleObj>
                </mc:Choice>
                <mc:Fallback>
                  <p:oleObj name="文档" r:id="rId10" progId="Word.Document.8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6598671" y="4595814"/>
                          <a:ext cx="4171950" cy="635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Object 8"/>
            <p:cNvGraphicFramePr>
              <a:graphicFrameLocks noChangeAspect="1"/>
            </p:cNvGraphicFramePr>
            <p:nvPr/>
          </p:nvGraphicFramePr>
          <p:xfrm>
            <a:off x="2424113" y="5156200"/>
            <a:ext cx="4171950" cy="635000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7" name="文档" r:id="rId12" progId="Word.Document.8">
                    <p:embed/>
                  </p:oleObj>
                </mc:Choice>
                <mc:Fallback>
                  <p:oleObj name="文档" r:id="rId12" progId="Word.Document.8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424113" y="5156200"/>
                          <a:ext cx="4171950" cy="635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矩形 11"/>
          <p:cNvSpPr/>
          <p:nvPr/>
        </p:nvSpPr>
        <p:spPr>
          <a:xfrm>
            <a:off x="153943" y="0"/>
            <a:ext cx="7961154" cy="8679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40000"/>
              </a:lnSpc>
            </a:pPr>
            <a:r>
              <a:rPr lang="zh-CN" altLang="en-US" sz="36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四</a:t>
            </a:r>
            <a:r>
              <a:rPr lang="zh-CN" altLang="en-US" sz="36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、送别怀人诗</a:t>
            </a:r>
            <a:r>
              <a:rPr lang="en-US" altLang="zh-CN" sz="36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——</a:t>
            </a:r>
            <a:r>
              <a:rPr lang="zh-CN" altLang="en-US" sz="36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课内与高考对接</a:t>
            </a:r>
            <a:endParaRPr lang="zh-CN" altLang="zh-CN" sz="36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98474" y="1879552"/>
            <a:ext cx="11929403" cy="5461000"/>
            <a:chOff x="2063750" y="1063626"/>
            <a:chExt cx="8005763" cy="5461000"/>
          </a:xfrm>
        </p:grpSpPr>
        <p:graphicFrame>
          <p:nvGraphicFramePr>
            <p:cNvPr id="1281027" name="Object 3"/>
            <p:cNvGraphicFramePr>
              <a:graphicFrameLocks noChangeAspect="1"/>
            </p:cNvGraphicFramePr>
            <p:nvPr/>
          </p:nvGraphicFramePr>
          <p:xfrm>
            <a:off x="2122489" y="1063626"/>
            <a:ext cx="7932737" cy="1717675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8" name="文档" r:id="rId2" progId="Word.Document.8">
                    <p:embed/>
                  </p:oleObj>
                </mc:Choice>
                <mc:Fallback>
                  <p:oleObj name="文档" r:id="rId2" progId="Word.Document.8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122489" y="1063626"/>
                          <a:ext cx="7932737" cy="17176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81028" name="Object 4"/>
            <p:cNvGraphicFramePr>
              <a:graphicFrameLocks noChangeAspect="1"/>
            </p:cNvGraphicFramePr>
            <p:nvPr/>
          </p:nvGraphicFramePr>
          <p:xfrm>
            <a:off x="2063750" y="2276476"/>
            <a:ext cx="7932738" cy="1717675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9" name="文档" r:id="rId4" progId="Word.Document.8">
                    <p:embed/>
                  </p:oleObj>
                </mc:Choice>
                <mc:Fallback>
                  <p:oleObj name="文档" r:id="rId4" progId="Word.Document.8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063750" y="2276476"/>
                          <a:ext cx="7932738" cy="17176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81031" name="Object 7"/>
            <p:cNvGraphicFramePr>
              <a:graphicFrameLocks noChangeAspect="1"/>
            </p:cNvGraphicFramePr>
            <p:nvPr/>
          </p:nvGraphicFramePr>
          <p:xfrm>
            <a:off x="2136775" y="3500439"/>
            <a:ext cx="7932738" cy="1717675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50" name="文档" r:id="rId6" progId="Word.Document.8">
                    <p:embed/>
                  </p:oleObj>
                </mc:Choice>
                <mc:Fallback>
                  <p:oleObj name="文档" r:id="rId6" progId="Word.Document.8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136775" y="3500439"/>
                          <a:ext cx="7932738" cy="17176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81032" name="Object 8"/>
            <p:cNvGraphicFramePr>
              <a:graphicFrameLocks noChangeAspect="1"/>
            </p:cNvGraphicFramePr>
            <p:nvPr/>
          </p:nvGraphicFramePr>
          <p:xfrm>
            <a:off x="2136775" y="4806951"/>
            <a:ext cx="7932738" cy="1717675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51" name="文档" r:id="rId8" progId="Word.Document.8">
                    <p:embed/>
                  </p:oleObj>
                </mc:Choice>
                <mc:Fallback>
                  <p:oleObj name="文档" r:id="rId8" progId="Word.Document.8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136775" y="4806951"/>
                          <a:ext cx="7932738" cy="17176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矩形 6"/>
          <p:cNvSpPr/>
          <p:nvPr/>
        </p:nvSpPr>
        <p:spPr>
          <a:xfrm>
            <a:off x="207289" y="405197"/>
            <a:ext cx="5132174" cy="8679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40000"/>
              </a:lnSpc>
            </a:pPr>
            <a:r>
              <a:rPr lang="en-US" altLang="zh-CN" sz="3600" b="1" smtClean="0">
                <a:solidFill>
                  <a:srgbClr val="008080"/>
                </a:solidFill>
                <a:latin typeface="黑体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zh-CN" sz="3600" b="1">
                <a:solidFill>
                  <a:srgbClr val="008080"/>
                </a:solidFill>
                <a:latin typeface="黑体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送子由使契丹</a:t>
            </a:r>
            <a:r>
              <a:rPr lang="en-US" altLang="zh-CN" sz="3600" b="1" smtClean="0">
                <a:solidFill>
                  <a:srgbClr val="008080"/>
                </a:solidFill>
                <a:latin typeface="黑体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36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翻译</a:t>
            </a:r>
            <a:endParaRPr lang="zh-CN" altLang="zh-CN" sz="36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10688" b="0"/>
          <a:stretch>
            <a:fillRect/>
          </a:stretch>
        </p:blipFill>
        <p:spPr>
          <a:xfrm>
            <a:off x="0" y="3645535"/>
            <a:ext cx="11755120" cy="2182495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3" name="矩形 2"/>
          <p:cNvSpPr/>
          <p:nvPr/>
        </p:nvSpPr>
        <p:spPr>
          <a:xfrm>
            <a:off x="1687195" y="278276"/>
            <a:ext cx="8409709" cy="3138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ctr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zh-CN" altLang="zh-CN" sz="2000" b="1" kern="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送</a:t>
            </a:r>
            <a:r>
              <a:rPr lang="zh-CN" altLang="zh-CN" sz="20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何遁山人归蜀</a:t>
            </a:r>
            <a:endParaRPr lang="zh-CN" altLang="zh-CN" sz="1000" kern="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indent="612140" algn="ctr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en-US" altLang="zh-CN" sz="20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[</a:t>
            </a:r>
            <a:r>
              <a:rPr lang="zh-CN" altLang="zh-CN" sz="20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宋</a:t>
            </a:r>
            <a:r>
              <a:rPr lang="en-US" altLang="zh-CN" sz="20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]</a:t>
            </a:r>
            <a:r>
              <a:rPr lang="zh-CN" altLang="zh-CN" sz="20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梅尧臣</a:t>
            </a:r>
            <a:endParaRPr lang="zh-CN" altLang="zh-CN" sz="1000" kern="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indent="612140" algn="ctr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zh-CN" altLang="zh-CN" sz="20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春风入树绿，童稚望柴扉。</a:t>
            </a:r>
            <a:endParaRPr lang="zh-CN" altLang="zh-CN" sz="1000" kern="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indent="612140" algn="ctr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zh-CN" altLang="zh-CN" sz="20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远壑杜鹃</a:t>
            </a:r>
            <a:r>
              <a:rPr lang="en-US" altLang="zh-CN" sz="2000" b="1" kern="100" baseline="30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0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响，前山蜀客归。</a:t>
            </a:r>
            <a:endParaRPr lang="zh-CN" altLang="zh-CN" sz="1000" kern="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indent="612140" algn="ctr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zh-CN" altLang="zh-CN" sz="20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到家逢社燕，下马浣征衣。</a:t>
            </a:r>
            <a:endParaRPr lang="zh-CN" altLang="zh-CN" sz="1000" kern="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indent="612140" algn="ctr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zh-CN" altLang="zh-CN" sz="20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终日自临水，应知已息机</a:t>
            </a:r>
            <a:r>
              <a:rPr lang="en-US" altLang="zh-CN" sz="2000" b="1" kern="100" baseline="30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0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1000" kern="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indent="612140" algn="ctr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en-US" altLang="zh-CN" sz="1200" b="1" kern="100">
                <a:latin typeface="IPAPANNEW"/>
                <a:ea typeface="宋体" pitchFamily="2" charset="-122"/>
                <a:cs typeface="宋体" panose="02010600030101010101" pitchFamily="2" charset="-122"/>
              </a:rPr>
              <a:t>[</a:t>
            </a:r>
            <a:r>
              <a:rPr lang="zh-CN" altLang="zh-CN" sz="1200" b="1" kern="100">
                <a:latin typeface="IPAPANNEW"/>
                <a:ea typeface="黑体" panose="02010609060101010101" pitchFamily="49" charset="-122"/>
                <a:cs typeface="宋体" panose="02010600030101010101" pitchFamily="2" charset="-122"/>
              </a:rPr>
              <a:t>注</a:t>
            </a:r>
            <a:r>
              <a:rPr lang="en-US" altLang="zh-CN" sz="1200" b="1" kern="100">
                <a:latin typeface="IPAPANNEW"/>
                <a:ea typeface="宋体" pitchFamily="2" charset="-122"/>
                <a:cs typeface="宋体" panose="02010600030101010101" pitchFamily="2" charset="-122"/>
              </a:rPr>
              <a:t>]</a:t>
            </a:r>
            <a:r>
              <a:rPr lang="zh-CN" altLang="zh-CN" sz="1200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1200" b="1" kern="100">
                <a:latin typeface="宋体" panose="02010600030101010101" pitchFamily="2" charset="-122"/>
                <a:ea typeface="仿宋_GB2312"/>
                <a:cs typeface="宋体" panose="02010600030101010101" pitchFamily="2" charset="-122"/>
              </a:rPr>
              <a:t>①</a:t>
            </a:r>
            <a:r>
              <a:rPr lang="zh-CN" altLang="zh-CN" sz="1200" b="1" kern="100">
                <a:latin typeface="Times New Roman" pitchFamily="18" charset="0"/>
                <a:ea typeface="仿宋_GB2312"/>
                <a:cs typeface="宋体" panose="02010600030101010101" pitchFamily="2" charset="-122"/>
              </a:rPr>
              <a:t>杜鹃：又名子规。</a:t>
            </a:r>
            <a:r>
              <a:rPr lang="en-US" altLang="zh-CN" sz="1200" b="1" kern="100">
                <a:latin typeface="宋体" panose="02010600030101010101" pitchFamily="2" charset="-122"/>
                <a:ea typeface="仿宋_GB2312"/>
                <a:cs typeface="宋体" panose="02010600030101010101" pitchFamily="2" charset="-122"/>
              </a:rPr>
              <a:t>②</a:t>
            </a:r>
            <a:r>
              <a:rPr lang="zh-CN" altLang="zh-CN" sz="1200" b="1" kern="100">
                <a:latin typeface="Times New Roman" pitchFamily="18" charset="0"/>
                <a:ea typeface="仿宋_GB2312"/>
                <a:cs typeface="宋体" panose="02010600030101010101" pitchFamily="2" charset="-122"/>
              </a:rPr>
              <a:t>息机：摆脱琐事杂务，停止世俗活动。</a:t>
            </a:r>
          </a:p>
        </p:txBody>
      </p:sp>
      <p:sp>
        <p:nvSpPr>
          <p:cNvPr id="8" name="矩形 7"/>
          <p:cNvSpPr/>
          <p:nvPr/>
        </p:nvSpPr>
        <p:spPr>
          <a:xfrm>
            <a:off x="106680" y="170103"/>
            <a:ext cx="11571214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628900"/>
              </a:tabLst>
            </a:pPr>
            <a:r>
              <a:rPr lang="zh-CN" altLang="en-US" sz="36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赏析示例</a:t>
            </a:r>
            <a:endParaRPr lang="zh-CN" altLang="zh-CN" sz="36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010" y="5828030"/>
            <a:ext cx="1142111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en-US" altLang="zh-CN" b="1" kern="10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4.</a:t>
            </a:r>
            <a:r>
              <a:rPr lang="zh-CN" altLang="en-US" b="1" kern="10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定感情：</a:t>
            </a:r>
            <a:r>
              <a:rPr lang="en-US" altLang="zh-CN" b="1" kern="10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①</a:t>
            </a:r>
            <a:r>
              <a:rPr lang="zh-CN" altLang="zh-CN" b="1" kern="1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设想友人归家后悠闲自在的生活，寄托了对友人真诚的祝福；</a:t>
            </a:r>
            <a:r>
              <a:rPr lang="en-US" altLang="zh-CN" b="1" kern="1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②</a:t>
            </a:r>
            <a:r>
              <a:rPr lang="zh-CN" altLang="zh-CN" b="1" kern="1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也</a:t>
            </a:r>
            <a:r>
              <a:rPr lang="zh-CN" altLang="zh-CN" b="1" kern="10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暗含</a:t>
            </a:r>
            <a:r>
              <a:rPr lang="zh-CN" altLang="zh-CN" b="1" kern="1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着诗人对超脱世俗的自由生活的向往。</a:t>
            </a:r>
            <a:endParaRPr lang="zh-CN" altLang="zh-CN" sz="900" kern="100">
              <a:solidFill>
                <a:schemeClr val="tx1">
                  <a:lumMod val="95000"/>
                  <a:lumOff val="5000"/>
                </a:schemeClr>
              </a:solidFill>
              <a:effectLst/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365760" y="4068445"/>
            <a:ext cx="4601845" cy="2553335"/>
          </a:xfrm>
          <a:prstGeom prst="rect">
            <a:avLst/>
          </a:prstGeom>
          <a:noFill/>
          <a:ln>
            <a:solidFill>
              <a:srgbClr val="D26E0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请你答题：</a:t>
            </a:r>
          </a:p>
          <a:p>
            <a:r>
              <a:rPr lang="zh-CN" altLang="en-US" sz="3200" b="1">
                <a:solidFill>
                  <a:srgbClr val="FF0000"/>
                </a:solidFill>
              </a:rPr>
              <a:t>    </a:t>
            </a:r>
            <a:r>
              <a:rPr lang="zh-CN" altLang="en-US" sz="3200" b="1">
                <a:solidFill>
                  <a:schemeClr val="tx1"/>
                </a:solidFill>
              </a:rPr>
              <a:t>这首诗的颈联与尾联是怎样借助想象之景来抒发情感的？请简要赏析。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876415" y="4222750"/>
            <a:ext cx="4501515" cy="22453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答案</a:t>
            </a:r>
            <a:r>
              <a:rPr lang="zh-CN" altLang="en-US" sz="2000" b="1">
                <a:solidFill>
                  <a:srgbClr val="FF0000"/>
                </a:solidFill>
              </a:rPr>
              <a:t>　</a:t>
            </a:r>
            <a:r>
              <a:rPr lang="zh-CN" altLang="en-US" sz="2000" b="1"/>
              <a:t>颈联想象友人喜逢家乡的燕子，一洗征尘，表现出归家时轻松愉悦的心情。</a:t>
            </a:r>
          </a:p>
          <a:p>
            <a:r>
              <a:rPr lang="zh-CN" altLang="en-US" sz="2000" b="1"/>
              <a:t>    尾联进一步设想友人归家后悠闲自在的生活，寄托了对友人真诚的祝福，也暗含着诗人对超脱世俗的自由生活的向往。</a:t>
            </a:r>
          </a:p>
        </p:txBody>
      </p:sp>
      <p:sp>
        <p:nvSpPr>
          <p:cNvPr id="3" name="矩形 2"/>
          <p:cNvSpPr/>
          <p:nvPr/>
        </p:nvSpPr>
        <p:spPr>
          <a:xfrm>
            <a:off x="1572260" y="241300"/>
            <a:ext cx="9048115" cy="3738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ctr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zh-CN" altLang="zh-CN" sz="2400" b="1" kern="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送</a:t>
            </a:r>
            <a:r>
              <a:rPr lang="zh-CN" altLang="zh-CN" sz="24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何遁山人归蜀</a:t>
            </a:r>
            <a:endParaRPr lang="zh-CN" altLang="zh-CN" sz="1200" kern="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indent="612140" algn="ctr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en-US" altLang="zh-CN" sz="24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[</a:t>
            </a:r>
            <a:r>
              <a:rPr lang="zh-CN" altLang="zh-CN" sz="24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宋</a:t>
            </a:r>
            <a:r>
              <a:rPr lang="en-US" altLang="zh-CN" sz="24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]</a:t>
            </a:r>
            <a:r>
              <a:rPr lang="zh-CN" altLang="zh-CN" sz="24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梅尧臣</a:t>
            </a:r>
            <a:endParaRPr lang="zh-CN" altLang="zh-CN" sz="1200" kern="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indent="612140" algn="ctr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zh-CN" altLang="zh-CN" sz="24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春风入树绿，童稚望柴扉。</a:t>
            </a:r>
            <a:endParaRPr lang="zh-CN" altLang="zh-CN" sz="1200" kern="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indent="612140" algn="ctr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zh-CN" altLang="zh-CN" sz="24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远壑杜鹃</a:t>
            </a:r>
            <a:r>
              <a:rPr lang="en-US" altLang="zh-CN" sz="2400" b="1" kern="100" baseline="30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4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响，前山蜀客归。</a:t>
            </a:r>
            <a:endParaRPr lang="zh-CN" altLang="zh-CN" sz="1200" kern="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indent="612140" algn="ctr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zh-CN" altLang="zh-CN" sz="24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到家逢社燕，下马浣征衣。</a:t>
            </a:r>
            <a:endParaRPr lang="zh-CN" altLang="zh-CN" sz="1200" kern="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indent="612140" algn="ctr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zh-CN" altLang="zh-CN" sz="24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终日自临水，应知已息机</a:t>
            </a:r>
            <a:r>
              <a:rPr lang="en-US" altLang="zh-CN" sz="2400" b="1" kern="100" baseline="30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4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1200" kern="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indent="612140" algn="ctr">
              <a:lnSpc>
                <a:spcPct val="150000"/>
              </a:lnSpc>
              <a:spcAft>
                <a:spcPct val="0"/>
              </a:spcAft>
              <a:tabLst>
                <a:tab pos="2400300"/>
                <a:tab pos="2514600"/>
              </a:tabLst>
            </a:pPr>
            <a:r>
              <a:rPr lang="en-US" altLang="zh-CN" sz="1400" b="1" kern="100">
                <a:latin typeface="IPAPANNEW"/>
                <a:ea typeface="宋体" pitchFamily="2" charset="-122"/>
                <a:cs typeface="宋体" panose="02010600030101010101" pitchFamily="2" charset="-122"/>
              </a:rPr>
              <a:t>[</a:t>
            </a:r>
            <a:r>
              <a:rPr lang="zh-CN" altLang="zh-CN" sz="1400" b="1" kern="100">
                <a:latin typeface="IPAPANNEW"/>
                <a:ea typeface="黑体" panose="02010609060101010101" pitchFamily="49" charset="-122"/>
                <a:cs typeface="宋体" panose="02010600030101010101" pitchFamily="2" charset="-122"/>
              </a:rPr>
              <a:t>注</a:t>
            </a:r>
            <a:r>
              <a:rPr lang="en-US" altLang="zh-CN" sz="1400" b="1" kern="100">
                <a:latin typeface="IPAPANNEW"/>
                <a:ea typeface="宋体" pitchFamily="2" charset="-122"/>
                <a:cs typeface="宋体" panose="02010600030101010101" pitchFamily="2" charset="-122"/>
              </a:rPr>
              <a:t>]</a:t>
            </a:r>
            <a:r>
              <a:rPr lang="zh-CN" altLang="zh-CN" sz="1400" b="1" kern="100"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1400" b="1" kern="100">
                <a:latin typeface="宋体" panose="02010600030101010101" pitchFamily="2" charset="-122"/>
                <a:ea typeface="仿宋_GB2312"/>
                <a:cs typeface="宋体" panose="02010600030101010101" pitchFamily="2" charset="-122"/>
              </a:rPr>
              <a:t>①</a:t>
            </a:r>
            <a:r>
              <a:rPr lang="zh-CN" altLang="zh-CN" sz="1400" b="1" kern="100">
                <a:latin typeface="Times New Roman" pitchFamily="18" charset="0"/>
                <a:ea typeface="仿宋_GB2312"/>
                <a:cs typeface="宋体" panose="02010600030101010101" pitchFamily="2" charset="-122"/>
              </a:rPr>
              <a:t>杜鹃：又名子规。</a:t>
            </a:r>
            <a:r>
              <a:rPr lang="en-US" altLang="zh-CN" sz="1400" b="1" kern="100">
                <a:latin typeface="宋体" panose="02010600030101010101" pitchFamily="2" charset="-122"/>
                <a:ea typeface="仿宋_GB2312"/>
                <a:cs typeface="宋体" panose="02010600030101010101" pitchFamily="2" charset="-122"/>
              </a:rPr>
              <a:t>②</a:t>
            </a:r>
            <a:r>
              <a:rPr lang="zh-CN" altLang="zh-CN" sz="1400" b="1" kern="100">
                <a:latin typeface="Times New Roman" pitchFamily="18" charset="0"/>
                <a:ea typeface="仿宋_GB2312"/>
                <a:cs typeface="宋体" panose="02010600030101010101" pitchFamily="2" charset="-122"/>
              </a:rPr>
              <a:t>息机：摆脱琐事杂务，停止世俗活动。</a:t>
            </a:r>
          </a:p>
        </p:txBody>
      </p:sp>
      <p:sp>
        <p:nvSpPr>
          <p:cNvPr id="8" name="矩形 7"/>
          <p:cNvSpPr/>
          <p:nvPr/>
        </p:nvSpPr>
        <p:spPr>
          <a:xfrm>
            <a:off x="106680" y="170103"/>
            <a:ext cx="11571214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628900"/>
              </a:tabLst>
            </a:pPr>
            <a:r>
              <a:rPr lang="zh-CN" altLang="en-US" sz="36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赏析示例</a:t>
            </a:r>
            <a:endParaRPr lang="zh-CN" altLang="zh-CN" sz="36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91344" y="0"/>
            <a:ext cx="5627181" cy="8679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40000"/>
              </a:lnSpc>
            </a:pPr>
            <a:r>
              <a:rPr lang="zh-CN" altLang="en-US" sz="36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四</a:t>
            </a:r>
            <a:r>
              <a:rPr lang="zh-CN" altLang="en-US" sz="36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、送别怀人诗鉴赏要点</a:t>
            </a:r>
            <a:endParaRPr lang="zh-CN" altLang="zh-CN" sz="36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9932" y="1644000"/>
            <a:ext cx="1172443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>
              <a:spcAft>
                <a:spcPct val="0"/>
              </a:spcAft>
            </a:pPr>
            <a:r>
              <a:rPr lang="en-US" altLang="zh-CN" sz="3600" kern="100">
                <a:latin typeface="Times New Roman" pitchFamily="18" charset="0"/>
                <a:ea typeface="宋体" pitchFamily="2" charset="-122"/>
                <a:cs typeface="Courier New" panose="02070309020205020404" pitchFamily="49" charset="0"/>
              </a:rPr>
              <a:t>1</a:t>
            </a:r>
            <a:r>
              <a:rPr lang="zh-CN" altLang="zh-CN" sz="36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．从意象入手，体会作者要表达的离情别绪。因此，要积累离别诗常用的意象。</a:t>
            </a:r>
            <a:endParaRPr lang="zh-CN" altLang="zh-CN" sz="14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ct val="0"/>
              </a:spcAft>
            </a:pPr>
            <a:r>
              <a:rPr lang="en-US" altLang="zh-CN" sz="3600" kern="100">
                <a:latin typeface="Times New Roman" pitchFamily="18" charset="0"/>
                <a:ea typeface="宋体" pitchFamily="2" charset="-122"/>
                <a:cs typeface="Courier New" panose="02070309020205020404" pitchFamily="49" charset="0"/>
              </a:rPr>
              <a:t>2</a:t>
            </a:r>
            <a:r>
              <a:rPr lang="zh-CN" altLang="zh-CN" sz="36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．借助离别诗常用的表达技巧</a:t>
            </a:r>
            <a:r>
              <a:rPr lang="en-US" altLang="zh-CN" sz="3600" kern="100">
                <a:latin typeface="Times New Roman" pitchFamily="18" charset="0"/>
                <a:ea typeface="宋体" pitchFamily="2" charset="-122"/>
                <a:cs typeface="Courier New" panose="02070309020205020404" pitchFamily="49" charset="0"/>
              </a:rPr>
              <a:t>——</a:t>
            </a:r>
            <a:r>
              <a:rPr lang="zh-CN" altLang="zh-CN" sz="36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借景抒情、衬托等，绝大多数送别诗是借助景物描写间接抒情的。</a:t>
            </a:r>
            <a:endParaRPr lang="zh-CN" altLang="zh-CN" sz="14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indent="609600" algn="just">
              <a:spcAft>
                <a:spcPct val="0"/>
              </a:spcAft>
            </a:pPr>
            <a:r>
              <a:rPr lang="en-US" altLang="zh-CN" sz="3600" kern="100">
                <a:latin typeface="Times New Roman" pitchFamily="18" charset="0"/>
                <a:ea typeface="宋体" pitchFamily="2" charset="-122"/>
                <a:cs typeface="Courier New" panose="02070309020205020404" pitchFamily="49" charset="0"/>
              </a:rPr>
              <a:t>3</a:t>
            </a:r>
            <a:r>
              <a:rPr lang="zh-CN" altLang="zh-CN" sz="36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．了解送别诗词的常见情感内容。或伤心，或留恋，或惆怅，或安慰，或嘱咐，或祝福，或表达彼此勉励等。但要就题解题，防止经验主义。</a:t>
            </a:r>
            <a:endParaRPr lang="zh-CN" altLang="zh-CN" sz="1400" kern="100">
              <a:latin typeface="宋体" panose="02010600030101010101" pitchFamily="2" charset="-122"/>
              <a:ea typeface="宋体" pitchFamily="2" charset="-122"/>
              <a:cs typeface="Courier New" panose="02070309020205020404" pitchFamily="49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1400" kern="100">
                <a:latin typeface="Times New Roman" pitchFamily="18" charset="0"/>
                <a:ea typeface="宋体" pitchFamily="2" charset="-122"/>
              </a:rPr>
              <a:t> </a:t>
            </a:r>
            <a:endParaRPr lang="zh-CN" altLang="zh-CN" sz="1400" kern="100"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73661" y="1828877"/>
            <a:ext cx="6033794" cy="3206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zh-CN"/>
          </a:p>
          <a:p>
            <a:pPr algn="ctr">
              <a:lnSpc>
                <a:spcPts val="4600"/>
              </a:lnSpc>
            </a:pPr>
            <a:r>
              <a:rPr lang="zh-CN" altLang="zh-CN" sz="2800" b="1">
                <a:solidFill>
                  <a:srgbClr val="FF0000"/>
                </a:solidFill>
              </a:rPr>
              <a:t>送</a:t>
            </a:r>
            <a:r>
              <a:rPr lang="en-US" altLang="zh-CN" sz="2800" b="1">
                <a:solidFill>
                  <a:srgbClr val="FF0000"/>
                </a:solidFill>
              </a:rPr>
              <a:t>/</a:t>
            </a:r>
            <a:r>
              <a:rPr lang="zh-CN" altLang="zh-CN" sz="2800" b="1">
                <a:solidFill>
                  <a:srgbClr val="FF0000"/>
                </a:solidFill>
              </a:rPr>
              <a:t>魏二</a:t>
            </a:r>
            <a:endParaRPr lang="zh-CN" altLang="zh-CN" sz="2800">
              <a:solidFill>
                <a:srgbClr val="FF0000"/>
              </a:solidFill>
            </a:endParaRPr>
          </a:p>
          <a:p>
            <a:pPr algn="ctr">
              <a:lnSpc>
                <a:spcPts val="4600"/>
              </a:lnSpc>
            </a:pPr>
            <a:r>
              <a:rPr lang="zh-CN" altLang="zh-CN" sz="2800" b="1">
                <a:solidFill>
                  <a:srgbClr val="FF0000"/>
                </a:solidFill>
              </a:rPr>
              <a:t>王昌龄</a:t>
            </a:r>
            <a:endParaRPr lang="zh-CN" altLang="zh-CN" sz="2800">
              <a:solidFill>
                <a:srgbClr val="FF0000"/>
              </a:solidFill>
            </a:endParaRPr>
          </a:p>
          <a:p>
            <a:pPr algn="ctr">
              <a:lnSpc>
                <a:spcPts val="4600"/>
              </a:lnSpc>
            </a:pPr>
            <a:r>
              <a:rPr lang="zh-CN" altLang="zh-CN" sz="2800" b="1">
                <a:solidFill>
                  <a:srgbClr val="FF0000"/>
                </a:solidFill>
              </a:rPr>
              <a:t>醉别江楼</a:t>
            </a:r>
            <a:r>
              <a:rPr lang="en-US" altLang="zh-CN" sz="2800" b="1">
                <a:solidFill>
                  <a:srgbClr val="FF0000"/>
                </a:solidFill>
              </a:rPr>
              <a:t>/</a:t>
            </a:r>
            <a:r>
              <a:rPr lang="zh-CN" altLang="zh-CN" sz="2800" b="1">
                <a:solidFill>
                  <a:srgbClr val="FF0000"/>
                </a:solidFill>
              </a:rPr>
              <a:t>橘柚香，江风引雨</a:t>
            </a:r>
            <a:r>
              <a:rPr lang="en-US" altLang="zh-CN" sz="2800" b="1">
                <a:solidFill>
                  <a:srgbClr val="FF0000"/>
                </a:solidFill>
              </a:rPr>
              <a:t>/</a:t>
            </a:r>
            <a:r>
              <a:rPr lang="zh-CN" altLang="zh-CN" sz="2800" b="1">
                <a:solidFill>
                  <a:srgbClr val="FF0000"/>
                </a:solidFill>
              </a:rPr>
              <a:t>入舟凉。</a:t>
            </a:r>
            <a:endParaRPr lang="zh-CN" altLang="zh-CN" sz="2800">
              <a:solidFill>
                <a:srgbClr val="FF0000"/>
              </a:solidFill>
            </a:endParaRPr>
          </a:p>
          <a:p>
            <a:pPr algn="ctr">
              <a:lnSpc>
                <a:spcPts val="4600"/>
              </a:lnSpc>
            </a:pPr>
            <a:r>
              <a:rPr lang="zh-CN" altLang="zh-CN" sz="2800" b="1">
                <a:solidFill>
                  <a:srgbClr val="FF0000"/>
                </a:solidFill>
              </a:rPr>
              <a:t>忆君</a:t>
            </a:r>
            <a:r>
              <a:rPr lang="en-US" altLang="zh-CN" sz="2800" b="1">
                <a:solidFill>
                  <a:srgbClr val="FF0000"/>
                </a:solidFill>
              </a:rPr>
              <a:t>/</a:t>
            </a:r>
            <a:r>
              <a:rPr lang="zh-CN" altLang="zh-CN" sz="2800" b="1">
                <a:solidFill>
                  <a:srgbClr val="FF0000"/>
                </a:solidFill>
              </a:rPr>
              <a:t>遥在潇湘月，愁听</a:t>
            </a:r>
            <a:r>
              <a:rPr lang="en-US" altLang="zh-CN" sz="2800" b="1">
                <a:solidFill>
                  <a:srgbClr val="FF0000"/>
                </a:solidFill>
              </a:rPr>
              <a:t>/</a:t>
            </a:r>
            <a:r>
              <a:rPr lang="zh-CN" altLang="zh-CN" sz="2800" b="1">
                <a:solidFill>
                  <a:srgbClr val="FF0000"/>
                </a:solidFill>
              </a:rPr>
              <a:t>清猿</a:t>
            </a:r>
            <a:r>
              <a:rPr lang="en-US" altLang="zh-CN" sz="2800" b="1">
                <a:solidFill>
                  <a:srgbClr val="FF0000"/>
                </a:solidFill>
              </a:rPr>
              <a:t>/</a:t>
            </a:r>
            <a:r>
              <a:rPr lang="zh-CN" altLang="zh-CN" sz="2800" b="1">
                <a:solidFill>
                  <a:srgbClr val="FF0000"/>
                </a:solidFill>
              </a:rPr>
              <a:t>梦里长</a:t>
            </a:r>
            <a:r>
              <a:rPr lang="zh-CN" altLang="zh-CN" sz="2800" b="1" smtClean="0"/>
              <a:t>。</a:t>
            </a:r>
            <a:endParaRPr lang="en-US" altLang="zh-CN" sz="2800" b="1" smtClean="0"/>
          </a:p>
          <a:p>
            <a:pPr algn="ctr">
              <a:lnSpc>
                <a:spcPts val="4600"/>
              </a:lnSpc>
            </a:pPr>
            <a:r>
              <a:rPr lang="zh-CN" altLang="zh-CN" sz="1600" b="1" smtClean="0">
                <a:latin typeface="楷体" panose="02010609060101010101" pitchFamily="49" charset="-122"/>
                <a:ea typeface="楷体" panose="02010609060101010101" pitchFamily="49" charset="-122"/>
              </a:rPr>
              <a:t>此</a:t>
            </a:r>
            <a:r>
              <a:rPr lang="zh-CN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诗作于王昌龄被贬龙标尉时</a:t>
            </a:r>
            <a:r>
              <a:rPr lang="zh-CN" altLang="zh-CN" sz="1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07675" y="0"/>
            <a:ext cx="5884325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第一句：写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送</a:t>
            </a:r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别时间、地点、具体的事件、环境。</a:t>
            </a:r>
            <a:endParaRPr lang="zh-CN" altLang="en-US" sz="2800" b="1" kern="1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just"/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第二句：寓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情于</a:t>
            </a:r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景，逼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人的“凉”意，虽是身体的感觉，却也双关着心里的感受</a:t>
            </a:r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en-US" altLang="zh-CN" sz="2800" b="1" kern="10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just"/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第三句：以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“忆”字领起，从对面生</a:t>
            </a:r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情。</a:t>
            </a:r>
            <a:endParaRPr lang="zh-CN" altLang="en-US" sz="2800" b="1" kern="1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just"/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尾</a:t>
            </a:r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句：在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梦中也摆脱不了愁绪。</a:t>
            </a:r>
          </a:p>
          <a:p>
            <a:pPr algn="just"/>
            <a:r>
              <a:rPr lang="zh-CN" altLang="en-US" sz="24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诗人从视</a:t>
            </a:r>
            <a:r>
              <a:rPr lang="en-US" altLang="zh-CN" sz="24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en-US" sz="24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月光</a:t>
            </a:r>
            <a:r>
              <a:rPr lang="en-US" altLang="zh-CN" sz="24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en-US" sz="24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听</a:t>
            </a:r>
            <a:r>
              <a:rPr lang="en-US" altLang="zh-CN" sz="24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en-US" sz="24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猿声</a:t>
            </a:r>
            <a:r>
              <a:rPr lang="en-US" altLang="zh-CN" sz="24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en-US" sz="24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两个方面刻画出一个典型的旅夜孤寂的环境。月夜泊舟已是幻景，梦中听猿，更是幻中有幻。所以诗境颇具几分朦胧之美，有助于表现惆怅别情。“长”字状猿声相当形象，使人想起</a:t>
            </a:r>
            <a:r>
              <a:rPr lang="en-US" altLang="zh-CN" sz="24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24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水经注</a:t>
            </a:r>
            <a:r>
              <a:rPr lang="en-US" altLang="zh-CN" sz="24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·</a:t>
            </a:r>
            <a:r>
              <a:rPr lang="zh-CN" altLang="en-US" sz="24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三峡</a:t>
            </a:r>
            <a:r>
              <a:rPr lang="en-US" altLang="zh-CN" sz="24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24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中关于猿声的描写：“时有高猿长啸，属引凄异，空谷传响，哀转久绝。”“长”字作韵脚用在此诗之末，更有余韵不绝之感。</a:t>
            </a:r>
          </a:p>
        </p:txBody>
      </p:sp>
      <p:sp>
        <p:nvSpPr>
          <p:cNvPr id="7" name="矩形 6"/>
          <p:cNvSpPr/>
          <p:nvPr/>
        </p:nvSpPr>
        <p:spPr>
          <a:xfrm>
            <a:off x="205995" y="223984"/>
            <a:ext cx="29478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赏析示例</a:t>
            </a:r>
            <a:endParaRPr lang="zh-CN" altLang="en-US" sz="40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4013048" y="3653933"/>
            <a:ext cx="9525001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识题材内容</a:t>
            </a:r>
            <a:endParaRPr lang="zh-CN" altLang="en-US" sz="40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itchFamily="65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13050" y="1540304"/>
            <a:ext cx="9525001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kern="0" spc="40" smtClean="0"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识诗歌形象</a:t>
            </a:r>
            <a:endParaRPr lang="zh-CN" altLang="en-US" sz="4000" kern="0" spc="40">
              <a:latin typeface="迷你简启体" panose="03000509000000000000" pitchFamily="65" charset="-122"/>
              <a:ea typeface="迷你简启体" pitchFamily="65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13051" y="2569051"/>
            <a:ext cx="9525001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kern="0" spc="40" smtClean="0"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读标题注释</a:t>
            </a:r>
            <a:endParaRPr lang="zh-CN" altLang="en-US" sz="4000" kern="0" spc="40"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13048" y="4683702"/>
            <a:ext cx="9525001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识作者背景</a:t>
            </a:r>
            <a:endParaRPr lang="zh-CN" altLang="en-US" sz="40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13048" y="5713471"/>
            <a:ext cx="9525001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借选项题干</a:t>
            </a:r>
            <a:endParaRPr lang="zh-CN" altLang="en-US" sz="40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4475" y="124460"/>
            <a:ext cx="11459845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kern="0" spc="40" smtClean="0">
                <a:solidFill>
                  <a:schemeClr val="bg2">
                    <a:lumMod val="10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宋体" panose="02010600030101010101" pitchFamily="2" charset="-122"/>
              </a:rPr>
              <a:t>读懂诗歌的</a:t>
            </a:r>
            <a:r>
              <a:rPr lang="zh-CN" altLang="en-US" sz="6600" kern="0" spc="40" smtClean="0">
                <a:solidFill>
                  <a:schemeClr val="bg2">
                    <a:lumMod val="10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宋体" panose="02010600030101010101" pitchFamily="2" charset="-122"/>
                <a:sym typeface="+mn-ea"/>
              </a:rPr>
              <a:t>常规切入角度</a:t>
            </a:r>
            <a:endParaRPr lang="zh-CN" altLang="en-US" sz="6600" kern="0" spc="40">
              <a:solidFill>
                <a:schemeClr val="bg2">
                  <a:lumMod val="10000"/>
                </a:schemeClr>
              </a:solidFill>
              <a:latin typeface="明康欧楷" panose="02010609000101010101" charset="-122"/>
              <a:ea typeface="明康欧楷" panose="0201060900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314041" y="445847"/>
            <a:ext cx="6033794" cy="3206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zh-CN"/>
          </a:p>
          <a:p>
            <a:pPr algn="ctr">
              <a:lnSpc>
                <a:spcPts val="4600"/>
              </a:lnSpc>
            </a:pPr>
            <a:r>
              <a:rPr lang="zh-CN" altLang="zh-CN" sz="2800" b="1">
                <a:solidFill>
                  <a:srgbClr val="FF0000"/>
                </a:solidFill>
              </a:rPr>
              <a:t>送</a:t>
            </a:r>
            <a:r>
              <a:rPr lang="en-US" altLang="zh-CN" sz="2800" b="1">
                <a:solidFill>
                  <a:srgbClr val="FF0000"/>
                </a:solidFill>
              </a:rPr>
              <a:t>/</a:t>
            </a:r>
            <a:r>
              <a:rPr lang="zh-CN" altLang="zh-CN" sz="2800" b="1">
                <a:solidFill>
                  <a:srgbClr val="FF0000"/>
                </a:solidFill>
              </a:rPr>
              <a:t>魏二</a:t>
            </a:r>
            <a:endParaRPr lang="zh-CN" altLang="zh-CN" sz="2800">
              <a:solidFill>
                <a:srgbClr val="FF0000"/>
              </a:solidFill>
            </a:endParaRPr>
          </a:p>
          <a:p>
            <a:pPr algn="ctr">
              <a:lnSpc>
                <a:spcPts val="4600"/>
              </a:lnSpc>
            </a:pPr>
            <a:r>
              <a:rPr lang="zh-CN" altLang="zh-CN" sz="2800" b="1">
                <a:solidFill>
                  <a:srgbClr val="FF0000"/>
                </a:solidFill>
              </a:rPr>
              <a:t>王昌龄</a:t>
            </a:r>
            <a:endParaRPr lang="zh-CN" altLang="zh-CN" sz="2800">
              <a:solidFill>
                <a:srgbClr val="FF0000"/>
              </a:solidFill>
            </a:endParaRPr>
          </a:p>
          <a:p>
            <a:pPr algn="ctr">
              <a:lnSpc>
                <a:spcPts val="4600"/>
              </a:lnSpc>
            </a:pPr>
            <a:r>
              <a:rPr lang="zh-CN" altLang="zh-CN" sz="2800" b="1">
                <a:solidFill>
                  <a:srgbClr val="FF0000"/>
                </a:solidFill>
              </a:rPr>
              <a:t>醉别江楼</a:t>
            </a:r>
            <a:r>
              <a:rPr lang="en-US" altLang="zh-CN" sz="2800" b="1">
                <a:solidFill>
                  <a:srgbClr val="FF0000"/>
                </a:solidFill>
              </a:rPr>
              <a:t>/</a:t>
            </a:r>
            <a:r>
              <a:rPr lang="zh-CN" altLang="zh-CN" sz="2800" b="1">
                <a:solidFill>
                  <a:srgbClr val="FF0000"/>
                </a:solidFill>
              </a:rPr>
              <a:t>橘柚香，江风引雨</a:t>
            </a:r>
            <a:r>
              <a:rPr lang="en-US" altLang="zh-CN" sz="2800" b="1">
                <a:solidFill>
                  <a:srgbClr val="FF0000"/>
                </a:solidFill>
              </a:rPr>
              <a:t>/</a:t>
            </a:r>
            <a:r>
              <a:rPr lang="zh-CN" altLang="zh-CN" sz="2800" b="1">
                <a:solidFill>
                  <a:srgbClr val="FF0000"/>
                </a:solidFill>
              </a:rPr>
              <a:t>入舟凉。</a:t>
            </a:r>
            <a:endParaRPr lang="zh-CN" altLang="zh-CN" sz="2800">
              <a:solidFill>
                <a:srgbClr val="FF0000"/>
              </a:solidFill>
            </a:endParaRPr>
          </a:p>
          <a:p>
            <a:pPr algn="ctr">
              <a:lnSpc>
                <a:spcPts val="4600"/>
              </a:lnSpc>
            </a:pPr>
            <a:r>
              <a:rPr lang="zh-CN" altLang="zh-CN" sz="2800" b="1">
                <a:solidFill>
                  <a:srgbClr val="FF0000"/>
                </a:solidFill>
              </a:rPr>
              <a:t>忆君</a:t>
            </a:r>
            <a:r>
              <a:rPr lang="en-US" altLang="zh-CN" sz="2800" b="1">
                <a:solidFill>
                  <a:srgbClr val="FF0000"/>
                </a:solidFill>
              </a:rPr>
              <a:t>/</a:t>
            </a:r>
            <a:r>
              <a:rPr lang="zh-CN" altLang="zh-CN" sz="2800" b="1">
                <a:solidFill>
                  <a:srgbClr val="FF0000"/>
                </a:solidFill>
              </a:rPr>
              <a:t>遥在潇湘月，愁听</a:t>
            </a:r>
            <a:r>
              <a:rPr lang="en-US" altLang="zh-CN" sz="2800" b="1">
                <a:solidFill>
                  <a:srgbClr val="FF0000"/>
                </a:solidFill>
              </a:rPr>
              <a:t>/</a:t>
            </a:r>
            <a:r>
              <a:rPr lang="zh-CN" altLang="zh-CN" sz="2800" b="1">
                <a:solidFill>
                  <a:srgbClr val="FF0000"/>
                </a:solidFill>
              </a:rPr>
              <a:t>清猿</a:t>
            </a:r>
            <a:r>
              <a:rPr lang="en-US" altLang="zh-CN" sz="2800" b="1">
                <a:solidFill>
                  <a:srgbClr val="FF0000"/>
                </a:solidFill>
              </a:rPr>
              <a:t>/</a:t>
            </a:r>
            <a:r>
              <a:rPr lang="zh-CN" altLang="zh-CN" sz="2800" b="1">
                <a:solidFill>
                  <a:srgbClr val="FF0000"/>
                </a:solidFill>
              </a:rPr>
              <a:t>梦里长</a:t>
            </a:r>
            <a:r>
              <a:rPr lang="zh-CN" altLang="zh-CN" sz="2800" b="1" smtClean="0"/>
              <a:t>。</a:t>
            </a:r>
            <a:endParaRPr lang="en-US" altLang="zh-CN" sz="2800" b="1" smtClean="0"/>
          </a:p>
          <a:p>
            <a:pPr algn="ctr">
              <a:lnSpc>
                <a:spcPts val="4600"/>
              </a:lnSpc>
            </a:pPr>
            <a:r>
              <a:rPr lang="zh-CN" altLang="zh-CN" sz="1600" b="1" smtClean="0">
                <a:latin typeface="楷体" panose="02010609060101010101" pitchFamily="49" charset="-122"/>
                <a:ea typeface="楷体" panose="02010609060101010101" pitchFamily="49" charset="-122"/>
              </a:rPr>
              <a:t>此</a:t>
            </a:r>
            <a:r>
              <a:rPr lang="zh-CN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诗作于王昌龄被贬龙标尉时</a:t>
            </a:r>
            <a:r>
              <a:rPr lang="zh-CN" altLang="zh-CN" sz="1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8650" y="4242435"/>
            <a:ext cx="1091247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</a:rPr>
              <a:t>(1)</a:t>
            </a:r>
            <a:r>
              <a:rPr lang="zh-CN" altLang="zh-CN" sz="2400" b="1">
                <a:solidFill>
                  <a:srgbClr val="C00000"/>
                </a:solidFill>
              </a:rPr>
              <a:t>一、二两句诗中“醉别”“江风引雨”表达了惜别深情，请作简要说明。</a:t>
            </a:r>
            <a:endParaRPr lang="zh-CN" altLang="zh-CN" sz="2400">
              <a:solidFill>
                <a:srgbClr val="C00000"/>
              </a:solidFill>
            </a:endParaRPr>
          </a:p>
          <a:p>
            <a:r>
              <a:rPr lang="zh-CN" altLang="zh-CN" sz="2400" b="1">
                <a:solidFill>
                  <a:schemeClr val="accent1">
                    <a:lumMod val="75000"/>
                  </a:schemeClr>
                </a:solidFill>
              </a:rPr>
              <a:t>答案</a:t>
            </a:r>
            <a:r>
              <a:rPr lang="en-US" altLang="zh-CN" sz="2400" b="1">
                <a:solidFill>
                  <a:schemeClr val="accent1">
                    <a:lumMod val="75000"/>
                  </a:schemeClr>
                </a:solidFill>
              </a:rPr>
              <a:t>:</a:t>
            </a:r>
            <a:r>
              <a:rPr lang="zh-CN" altLang="zh-CN" sz="2400" b="1">
                <a:solidFill>
                  <a:schemeClr val="accent1">
                    <a:lumMod val="75000"/>
                  </a:schemeClr>
                </a:solidFill>
              </a:rPr>
              <a:t>惜别知音，借酒浇愁；凄凄风雨烘托悲凉的心情。</a:t>
            </a:r>
            <a:endParaRPr lang="zh-CN" altLang="zh-CN" sz="240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altLang="zh-CN" sz="2400" b="1">
                <a:solidFill>
                  <a:srgbClr val="C00000"/>
                </a:solidFill>
              </a:rPr>
              <a:t>(2)</a:t>
            </a:r>
            <a:r>
              <a:rPr lang="zh-CN" altLang="zh-CN" sz="2400" b="1">
                <a:solidFill>
                  <a:srgbClr val="C00000"/>
                </a:solidFill>
              </a:rPr>
              <a:t>三、四两句诗，明人陆时雍《诗镜总论》云：“代为之思，其情更远。”请作具体分析。</a:t>
            </a:r>
            <a:endParaRPr lang="zh-CN" altLang="zh-CN" sz="2400">
              <a:solidFill>
                <a:srgbClr val="C00000"/>
              </a:solidFill>
            </a:endParaRPr>
          </a:p>
          <a:p>
            <a:r>
              <a:rPr lang="zh-CN" altLang="zh-CN" sz="2400" b="1">
                <a:solidFill>
                  <a:schemeClr val="accent1">
                    <a:lumMod val="75000"/>
                  </a:schemeClr>
                </a:solidFill>
              </a:rPr>
              <a:t>答案</a:t>
            </a:r>
            <a:r>
              <a:rPr lang="en-US" altLang="zh-CN" sz="2400" b="1">
                <a:solidFill>
                  <a:schemeClr val="accent1">
                    <a:lumMod val="75000"/>
                  </a:schemeClr>
                </a:solidFill>
              </a:rPr>
              <a:t>:</a:t>
            </a:r>
            <a:r>
              <a:rPr lang="zh-CN" altLang="zh-CN" sz="2400" b="1">
                <a:solidFill>
                  <a:schemeClr val="accent1">
                    <a:lumMod val="75000"/>
                  </a:schemeClr>
                </a:solidFill>
              </a:rPr>
              <a:t>由眼前情景转为设想对方抵达后的孤寂与愁苦，通过想象拓展意境，使主客双方惜别深情表达得更为深远。</a:t>
            </a:r>
          </a:p>
        </p:txBody>
      </p:sp>
      <p:sp>
        <p:nvSpPr>
          <p:cNvPr id="7" name="矩形 6"/>
          <p:cNvSpPr/>
          <p:nvPr/>
        </p:nvSpPr>
        <p:spPr>
          <a:xfrm>
            <a:off x="205995" y="223984"/>
            <a:ext cx="29478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赏析示例</a:t>
            </a:r>
            <a:endParaRPr lang="zh-CN" altLang="en-US" sz="40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  <p:pic>
        <p:nvPicPr>
          <p:cNvPr id="9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1201400" y="10515600"/>
            <a:ext cx="355600" cy="2794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2772710" y="1783486"/>
            <a:ext cx="865188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ea typeface="华文新魏" panose="02010800040101010101" pitchFamily="2" charset="-122"/>
              </a:rPr>
              <a:t>诗言志</a:t>
            </a:r>
          </a:p>
        </p:txBody>
      </p:sp>
      <p:sp>
        <p:nvSpPr>
          <p:cNvPr id="5" name="Line 7"/>
          <p:cNvSpPr>
            <a:spLocks noChangeShapeType="1"/>
          </p:cNvSpPr>
          <p:nvPr/>
        </p:nvSpPr>
        <p:spPr bwMode="auto">
          <a:xfrm>
            <a:off x="3937364" y="1464541"/>
            <a:ext cx="21718" cy="3077298"/>
          </a:xfrm>
          <a:prstGeom prst="line">
            <a:avLst/>
          </a:prstGeom>
          <a:noFill/>
          <a:ln w="76200" cmpd="thickThin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03" name="Line 8"/>
          <p:cNvSpPr>
            <a:spLocks noChangeShapeType="1"/>
          </p:cNvSpPr>
          <p:nvPr/>
        </p:nvSpPr>
        <p:spPr bwMode="auto">
          <a:xfrm flipV="1">
            <a:off x="3964871" y="2447046"/>
            <a:ext cx="1243808" cy="5983"/>
          </a:xfrm>
          <a:prstGeom prst="line">
            <a:avLst/>
          </a:prstGeom>
          <a:noFill/>
          <a:ln w="76200" cmpd="thinThick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04" name="Line 9"/>
          <p:cNvSpPr>
            <a:spLocks noChangeShapeType="1"/>
          </p:cNvSpPr>
          <p:nvPr/>
        </p:nvSpPr>
        <p:spPr bwMode="auto">
          <a:xfrm>
            <a:off x="3961179" y="4515540"/>
            <a:ext cx="1234276" cy="14896"/>
          </a:xfrm>
          <a:prstGeom prst="line">
            <a:avLst/>
          </a:prstGeom>
          <a:noFill/>
          <a:ln w="76200" cmpd="thinThick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05" name="Line 10"/>
          <p:cNvSpPr>
            <a:spLocks noChangeShapeType="1"/>
          </p:cNvSpPr>
          <p:nvPr/>
        </p:nvSpPr>
        <p:spPr bwMode="auto">
          <a:xfrm flipV="1">
            <a:off x="3936498" y="1464541"/>
            <a:ext cx="1274472" cy="2091"/>
          </a:xfrm>
          <a:prstGeom prst="line">
            <a:avLst/>
          </a:prstGeom>
          <a:noFill/>
          <a:ln w="76200" cmpd="thinThick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3637898" y="5730591"/>
            <a:ext cx="28082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形象意境</a:t>
            </a:r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5042044" y="1047765"/>
            <a:ext cx="3494087" cy="833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ea typeface="华文新魏" panose="02010800040101010101" pitchFamily="2" charset="-122"/>
              </a:rPr>
              <a:t>写景抒情诗</a:t>
            </a:r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5042043" y="2024270"/>
            <a:ext cx="3494087" cy="833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ea typeface="华文新魏" panose="02010800040101010101" pitchFamily="2" charset="-122"/>
              </a:rPr>
              <a:t>咏物言志诗</a:t>
            </a:r>
          </a:p>
        </p:txBody>
      </p:sp>
      <p:sp>
        <p:nvSpPr>
          <p:cNvPr id="20498" name="Text Box 18"/>
          <p:cNvSpPr txBox="1">
            <a:spLocks noChangeArrowheads="1"/>
          </p:cNvSpPr>
          <p:nvPr/>
        </p:nvSpPr>
        <p:spPr bwMode="auto">
          <a:xfrm>
            <a:off x="5042043" y="3015308"/>
            <a:ext cx="3494087" cy="833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ea typeface="华文新魏" panose="02010800040101010101" pitchFamily="2" charset="-122"/>
              </a:rPr>
              <a:t>即事感怀诗</a:t>
            </a:r>
          </a:p>
        </p:txBody>
      </p:sp>
      <p:sp>
        <p:nvSpPr>
          <p:cNvPr id="20500" name="Rectangle 20"/>
          <p:cNvSpPr>
            <a:spLocks noChangeArrowheads="1"/>
          </p:cNvSpPr>
          <p:nvPr/>
        </p:nvSpPr>
        <p:spPr bwMode="auto">
          <a:xfrm>
            <a:off x="5895471" y="1047765"/>
            <a:ext cx="616165" cy="3943671"/>
          </a:xfrm>
          <a:prstGeom prst="rect">
            <a:avLst/>
          </a:prstGeom>
          <a:noFill/>
          <a:ln w="38100">
            <a:solidFill>
              <a:srgbClr val="00FF0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02" name="Text Box 22"/>
          <p:cNvSpPr txBox="1">
            <a:spLocks noChangeArrowheads="1"/>
          </p:cNvSpPr>
          <p:nvPr/>
        </p:nvSpPr>
        <p:spPr bwMode="auto">
          <a:xfrm>
            <a:off x="6789085" y="5751178"/>
            <a:ext cx="28082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华文细黑" pitchFamily="2" charset="-122"/>
              </a:rPr>
              <a:t>思想感情</a:t>
            </a: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auto">
          <a:xfrm>
            <a:off x="7131844" y="1047765"/>
            <a:ext cx="619919" cy="2735871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Line 8"/>
          <p:cNvSpPr>
            <a:spLocks noChangeShapeType="1"/>
          </p:cNvSpPr>
          <p:nvPr/>
        </p:nvSpPr>
        <p:spPr bwMode="auto">
          <a:xfrm>
            <a:off x="3990940" y="3372393"/>
            <a:ext cx="1246078" cy="8115"/>
          </a:xfrm>
          <a:prstGeom prst="line">
            <a:avLst/>
          </a:prstGeom>
          <a:noFill/>
          <a:ln w="76200" cmpd="thinThick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Text Box 18"/>
          <p:cNvSpPr txBox="1">
            <a:spLocks noChangeArrowheads="1"/>
          </p:cNvSpPr>
          <p:nvPr/>
        </p:nvSpPr>
        <p:spPr bwMode="auto">
          <a:xfrm>
            <a:off x="5042042" y="4140250"/>
            <a:ext cx="3494087" cy="833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smtClean="0">
                <a:ea typeface="华文新魏" panose="02010800040101010101" pitchFamily="2" charset="-122"/>
              </a:rPr>
              <a:t>咏史怀古诗</a:t>
            </a:r>
            <a:endParaRPr lang="zh-CN" altLang="en-US" sz="4800" b="1">
              <a:ea typeface="华文新魏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00033" y="131741"/>
            <a:ext cx="95250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识诗歌题材内容</a:t>
            </a:r>
            <a:endParaRPr lang="zh-CN" altLang="en-US" sz="40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5" grpId="0"/>
      <p:bldP spid="2050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9" name="形状"/>
          <p:cNvSpPr/>
          <p:nvPr/>
        </p:nvSpPr>
        <p:spPr>
          <a:xfrm>
            <a:off x="2649528" y="2495108"/>
            <a:ext cx="351176" cy="326509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0800" y="21600"/>
                </a:lnTo>
                <a:lnTo>
                  <a:pt x="750" y="7773"/>
                </a:lnTo>
                <a:lnTo>
                  <a:pt x="7586" y="7773"/>
                </a:lnTo>
                <a:lnTo>
                  <a:pt x="7586" y="0"/>
                </a:lnTo>
                <a:lnTo>
                  <a:pt x="0" y="0"/>
                </a:lnTo>
                <a:close/>
                <a:moveTo>
                  <a:pt x="1080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14014" y="0"/>
                </a:lnTo>
                <a:lnTo>
                  <a:pt x="14014" y="7773"/>
                </a:lnTo>
                <a:lnTo>
                  <a:pt x="20850" y="7773"/>
                </a:lnTo>
                <a:lnTo>
                  <a:pt x="10800" y="21600"/>
                </a:lnTo>
                <a:close/>
              </a:path>
            </a:pathLst>
          </a:custGeom>
          <a:solidFill>
            <a:srgbClr val="FFFFFF"/>
          </a:solidFill>
          <a:ln w="3175">
            <a:miter lim="400000"/>
          </a:ln>
          <a:effectLst>
            <a:outerShdw blurRad="127000" dist="38100" dir="5400000" rotWithShape="0">
              <a:srgbClr val="000000">
                <a:alpha val="39057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470"/>
          </a:p>
        </p:txBody>
      </p:sp>
      <p:sp>
        <p:nvSpPr>
          <p:cNvPr id="280" name="形状"/>
          <p:cNvSpPr/>
          <p:nvPr/>
        </p:nvSpPr>
        <p:spPr>
          <a:xfrm>
            <a:off x="2659053" y="3994164"/>
            <a:ext cx="351176" cy="326509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0800" y="21600"/>
                </a:lnTo>
                <a:lnTo>
                  <a:pt x="750" y="7773"/>
                </a:lnTo>
                <a:lnTo>
                  <a:pt x="7586" y="7773"/>
                </a:lnTo>
                <a:lnTo>
                  <a:pt x="7586" y="0"/>
                </a:lnTo>
                <a:lnTo>
                  <a:pt x="0" y="0"/>
                </a:lnTo>
                <a:close/>
                <a:moveTo>
                  <a:pt x="1080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14014" y="0"/>
                </a:lnTo>
                <a:lnTo>
                  <a:pt x="14014" y="7773"/>
                </a:lnTo>
                <a:lnTo>
                  <a:pt x="20850" y="7773"/>
                </a:lnTo>
                <a:lnTo>
                  <a:pt x="10800" y="21600"/>
                </a:lnTo>
                <a:close/>
              </a:path>
            </a:pathLst>
          </a:custGeom>
          <a:solidFill>
            <a:srgbClr val="FFFFFF"/>
          </a:solidFill>
          <a:ln w="3175">
            <a:miter lim="400000"/>
          </a:ln>
          <a:effectLst>
            <a:outerShdw blurRad="127000" dist="38100" dir="5400000" rotWithShape="0">
              <a:srgbClr val="000000">
                <a:alpha val="39057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470"/>
          </a:p>
        </p:txBody>
      </p:sp>
      <p:sp>
        <p:nvSpPr>
          <p:cNvPr id="281" name="形状"/>
          <p:cNvSpPr/>
          <p:nvPr/>
        </p:nvSpPr>
        <p:spPr>
          <a:xfrm rot="16200000">
            <a:off x="7412296" y="3337981"/>
            <a:ext cx="351176" cy="326509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0800" y="21600"/>
                </a:lnTo>
                <a:lnTo>
                  <a:pt x="750" y="7773"/>
                </a:lnTo>
                <a:lnTo>
                  <a:pt x="7586" y="7773"/>
                </a:lnTo>
                <a:lnTo>
                  <a:pt x="7586" y="0"/>
                </a:lnTo>
                <a:lnTo>
                  <a:pt x="0" y="0"/>
                </a:lnTo>
                <a:close/>
                <a:moveTo>
                  <a:pt x="1080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14014" y="0"/>
                </a:lnTo>
                <a:lnTo>
                  <a:pt x="14014" y="7773"/>
                </a:lnTo>
                <a:lnTo>
                  <a:pt x="20850" y="7773"/>
                </a:lnTo>
                <a:lnTo>
                  <a:pt x="10800" y="21600"/>
                </a:lnTo>
                <a:close/>
              </a:path>
            </a:pathLst>
          </a:custGeom>
          <a:solidFill>
            <a:srgbClr val="FFFFFF"/>
          </a:solidFill>
          <a:ln w="3175">
            <a:miter lim="400000"/>
          </a:ln>
          <a:effectLst>
            <a:outerShdw blurRad="127000" dist="38100" dir="5400000" rotWithShape="0">
              <a:srgbClr val="000000">
                <a:alpha val="39057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83" name="形状"/>
          <p:cNvSpPr/>
          <p:nvPr/>
        </p:nvSpPr>
        <p:spPr>
          <a:xfrm>
            <a:off x="9104454" y="3966648"/>
            <a:ext cx="351176" cy="326509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0800" y="21600"/>
                </a:lnTo>
                <a:lnTo>
                  <a:pt x="750" y="7773"/>
                </a:lnTo>
                <a:lnTo>
                  <a:pt x="7586" y="7773"/>
                </a:lnTo>
                <a:lnTo>
                  <a:pt x="7586" y="0"/>
                </a:lnTo>
                <a:lnTo>
                  <a:pt x="0" y="0"/>
                </a:lnTo>
                <a:close/>
                <a:moveTo>
                  <a:pt x="1080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14014" y="0"/>
                </a:lnTo>
                <a:lnTo>
                  <a:pt x="14014" y="7773"/>
                </a:lnTo>
                <a:lnTo>
                  <a:pt x="20850" y="7773"/>
                </a:lnTo>
                <a:lnTo>
                  <a:pt x="10800" y="21600"/>
                </a:lnTo>
                <a:close/>
              </a:path>
            </a:pathLst>
          </a:custGeom>
          <a:solidFill>
            <a:srgbClr val="FFFFFF"/>
          </a:solidFill>
          <a:ln w="3175">
            <a:miter lim="400000"/>
          </a:ln>
          <a:effectLst>
            <a:outerShdw blurRad="127000" dist="38100" dir="5400000" rotWithShape="0">
              <a:srgbClr val="000000">
                <a:alpha val="39057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84" name="形状"/>
          <p:cNvSpPr/>
          <p:nvPr/>
        </p:nvSpPr>
        <p:spPr>
          <a:xfrm rot="10800000" flipH="1">
            <a:off x="9115884" y="2583373"/>
            <a:ext cx="351176" cy="326509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0800" y="21600"/>
                </a:lnTo>
                <a:lnTo>
                  <a:pt x="750" y="7773"/>
                </a:lnTo>
                <a:lnTo>
                  <a:pt x="7586" y="7773"/>
                </a:lnTo>
                <a:lnTo>
                  <a:pt x="7586" y="0"/>
                </a:lnTo>
                <a:lnTo>
                  <a:pt x="0" y="0"/>
                </a:lnTo>
                <a:close/>
                <a:moveTo>
                  <a:pt x="1080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14014" y="0"/>
                </a:lnTo>
                <a:lnTo>
                  <a:pt x="14014" y="7773"/>
                </a:lnTo>
                <a:lnTo>
                  <a:pt x="20850" y="7773"/>
                </a:lnTo>
                <a:lnTo>
                  <a:pt x="10800" y="21600"/>
                </a:lnTo>
                <a:close/>
              </a:path>
            </a:pathLst>
          </a:custGeom>
          <a:solidFill>
            <a:srgbClr val="FFFFFF"/>
          </a:solidFill>
          <a:ln w="3175">
            <a:miter lim="400000"/>
          </a:ln>
          <a:effectLst>
            <a:outerShdw blurRad="127000" dist="38100" dir="5400000" rotWithShape="0">
              <a:srgbClr val="000000">
                <a:alpha val="39057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86" name="形状"/>
          <p:cNvSpPr/>
          <p:nvPr/>
        </p:nvSpPr>
        <p:spPr>
          <a:xfrm>
            <a:off x="2651396" y="5371702"/>
            <a:ext cx="351176" cy="326509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0800" y="21600"/>
                </a:lnTo>
                <a:lnTo>
                  <a:pt x="750" y="7773"/>
                </a:lnTo>
                <a:lnTo>
                  <a:pt x="7586" y="7773"/>
                </a:lnTo>
                <a:lnTo>
                  <a:pt x="7586" y="0"/>
                </a:lnTo>
                <a:lnTo>
                  <a:pt x="0" y="0"/>
                </a:lnTo>
                <a:close/>
                <a:moveTo>
                  <a:pt x="1080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14014" y="0"/>
                </a:lnTo>
                <a:lnTo>
                  <a:pt x="14014" y="7773"/>
                </a:lnTo>
                <a:lnTo>
                  <a:pt x="20850" y="7773"/>
                </a:lnTo>
                <a:lnTo>
                  <a:pt x="10800" y="21600"/>
                </a:lnTo>
                <a:close/>
              </a:path>
            </a:pathLst>
          </a:custGeom>
          <a:solidFill>
            <a:srgbClr val="FFFFFF"/>
          </a:solidFill>
          <a:ln w="3175">
            <a:miter lim="400000"/>
          </a:ln>
          <a:effectLst>
            <a:outerShdw blurRad="127000" dist="38100" dir="5400000" rotWithShape="0">
              <a:srgbClr val="000000">
                <a:alpha val="39057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89" name="爱情诗"/>
          <p:cNvSpPr txBox="1"/>
          <p:nvPr/>
        </p:nvSpPr>
        <p:spPr>
          <a:xfrm>
            <a:off x="6705798" y="6065623"/>
            <a:ext cx="810500" cy="298244"/>
          </a:xfrm>
          <a:prstGeom prst="rect">
            <a:avLst/>
          </a:prstGeom>
          <a:noFill/>
          <a:ln w="3175" cap="flat">
            <a:noFill/>
            <a:miter lim="400000"/>
          </a:ln>
          <a:effectLst/>
        </p:spPr>
        <p:txBody>
          <a:bodyPr wrap="none" lIns="10520" tIns="10520" rIns="10520" bIns="10520" numCol="1" anchor="ctr">
            <a:spAutoFit/>
          </a:bodyPr>
          <a:lstStyle>
            <a:lvl1pPr>
              <a:defRPr sz="2400" b="0" spc="239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方正小标宋简体" panose="02000000000000000000" charset="-122"/>
              </a:defRPr>
            </a:lvl1pPr>
          </a:lstStyle>
          <a:p>
            <a:pPr algn="ctr"/>
            <a:r>
              <a:rPr sz="18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爱情诗</a:t>
            </a:r>
          </a:p>
        </p:txBody>
      </p:sp>
      <p:sp>
        <p:nvSpPr>
          <p:cNvPr id="292" name="题画诗"/>
          <p:cNvSpPr txBox="1"/>
          <p:nvPr/>
        </p:nvSpPr>
        <p:spPr>
          <a:xfrm>
            <a:off x="3928110" y="3402330"/>
            <a:ext cx="861060" cy="297180"/>
          </a:xfrm>
          <a:prstGeom prst="rect">
            <a:avLst/>
          </a:prstGeom>
          <a:noFill/>
          <a:ln w="3175" cap="flat">
            <a:noFill/>
            <a:miter lim="400000"/>
          </a:ln>
          <a:effectLst/>
        </p:spPr>
        <p:txBody>
          <a:bodyPr wrap="square" lIns="10520" tIns="10520" rIns="10520" bIns="10520" numCol="1" anchor="ctr">
            <a:spAutoFit/>
          </a:bodyPr>
          <a:lstStyle>
            <a:lvl1pPr>
              <a:defRPr sz="2400" b="0" spc="239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方正小标宋简体" panose="02000000000000000000" charset="-122"/>
              </a:defRPr>
            </a:lvl1pPr>
          </a:lstStyle>
          <a:p>
            <a:pPr algn="ctr"/>
            <a:r>
              <a:rPr sz="18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题画诗</a:t>
            </a:r>
          </a:p>
        </p:txBody>
      </p:sp>
      <p:sp>
        <p:nvSpPr>
          <p:cNvPr id="295" name="咏史诗"/>
          <p:cNvSpPr txBox="1"/>
          <p:nvPr/>
        </p:nvSpPr>
        <p:spPr>
          <a:xfrm>
            <a:off x="8784788" y="5478883"/>
            <a:ext cx="810500" cy="298244"/>
          </a:xfrm>
          <a:prstGeom prst="rect">
            <a:avLst/>
          </a:prstGeom>
          <a:noFill/>
          <a:ln w="3175" cap="flat">
            <a:noFill/>
            <a:miter lim="400000"/>
          </a:ln>
          <a:effectLst/>
        </p:spPr>
        <p:txBody>
          <a:bodyPr wrap="none" lIns="10520" tIns="10520" rIns="10520" bIns="10520" numCol="1" anchor="ctr">
            <a:spAutoFit/>
          </a:bodyPr>
          <a:lstStyle>
            <a:lvl1pPr>
              <a:defRPr sz="2400" b="0" spc="239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方正小标宋简体" panose="02000000000000000000" charset="-122"/>
              </a:defRPr>
            </a:lvl1pPr>
          </a:lstStyle>
          <a:p>
            <a:pPr algn="ctr"/>
            <a:r>
              <a:rPr sz="18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咏史诗</a:t>
            </a:r>
          </a:p>
        </p:txBody>
      </p:sp>
      <p:sp>
        <p:nvSpPr>
          <p:cNvPr id="298" name="遗民诗"/>
          <p:cNvSpPr txBox="1"/>
          <p:nvPr/>
        </p:nvSpPr>
        <p:spPr>
          <a:xfrm>
            <a:off x="8780978" y="5823688"/>
            <a:ext cx="810500" cy="298244"/>
          </a:xfrm>
          <a:prstGeom prst="rect">
            <a:avLst/>
          </a:prstGeom>
          <a:noFill/>
          <a:ln w="3175" cap="flat">
            <a:noFill/>
            <a:miter lim="400000"/>
          </a:ln>
          <a:effectLst/>
        </p:spPr>
        <p:txBody>
          <a:bodyPr wrap="none" lIns="10520" tIns="10520" rIns="10520" bIns="10520" numCol="1" anchor="ctr">
            <a:spAutoFit/>
          </a:bodyPr>
          <a:lstStyle>
            <a:lvl1pPr>
              <a:defRPr sz="2400" b="0" spc="239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方正小标宋简体" panose="02000000000000000000" charset="-122"/>
              </a:defRPr>
            </a:lvl1pPr>
          </a:lstStyle>
          <a:p>
            <a:pPr algn="ctr"/>
            <a:r>
              <a:rPr sz="18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遗民诗</a:t>
            </a:r>
          </a:p>
        </p:txBody>
      </p:sp>
      <p:sp>
        <p:nvSpPr>
          <p:cNvPr id="301" name="凭吊诗"/>
          <p:cNvSpPr txBox="1"/>
          <p:nvPr/>
        </p:nvSpPr>
        <p:spPr>
          <a:xfrm>
            <a:off x="8786058" y="6179288"/>
            <a:ext cx="810500" cy="298244"/>
          </a:xfrm>
          <a:prstGeom prst="rect">
            <a:avLst/>
          </a:prstGeom>
          <a:noFill/>
          <a:ln w="3175" cap="flat">
            <a:noFill/>
            <a:miter lim="400000"/>
          </a:ln>
          <a:effectLst/>
        </p:spPr>
        <p:txBody>
          <a:bodyPr wrap="none" lIns="10520" tIns="10520" rIns="10520" bIns="10520" numCol="1" anchor="ctr">
            <a:spAutoFit/>
          </a:bodyPr>
          <a:lstStyle>
            <a:lvl1pPr>
              <a:defRPr sz="2400" b="0" spc="239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方正小标宋简体" panose="02000000000000000000" charset="-122"/>
              </a:defRPr>
            </a:lvl1pPr>
          </a:lstStyle>
          <a:p>
            <a:pPr algn="ctr"/>
            <a:r>
              <a:rPr sz="18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凭吊诗</a:t>
            </a:r>
          </a:p>
        </p:txBody>
      </p:sp>
      <p:grpSp>
        <p:nvGrpSpPr>
          <p:cNvPr id="308" name="成组"/>
          <p:cNvGrpSpPr/>
          <p:nvPr/>
        </p:nvGrpSpPr>
        <p:grpSpPr>
          <a:xfrm>
            <a:off x="1507174" y="69216"/>
            <a:ext cx="2921635" cy="1042035"/>
            <a:chExt cx="3497288" cy="1552625"/>
          </a:xfrm>
        </p:grpSpPr>
        <p:sp>
          <p:nvSpPr>
            <p:cNvPr id="303" name="矩形"/>
            <p:cNvSpPr/>
            <p:nvPr/>
          </p:nvSpPr>
          <p:spPr>
            <a:xfrm>
              <a:off x="129562" y="0"/>
              <a:ext cx="3055084" cy="1466211"/>
            </a:xfrm>
            <a:prstGeom prst="rect">
              <a:avLst/>
            </a:prstGeom>
            <a:gradFill flip="none" rotWithShape="1">
              <a:gsLst>
                <a:gs pos="0">
                  <a:srgbClr val="73BFE0"/>
                </a:gs>
                <a:gs pos="100000">
                  <a:srgbClr val="FFFFFF"/>
                </a:gs>
              </a:gsLst>
              <a:path path="shape">
                <a:fillToRect l="48495" t="91200" r="51504" b="8799"/>
              </a:path>
            </a:gra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04" name="山水诗"/>
            <p:cNvSpPr txBox="1"/>
            <p:nvPr/>
          </p:nvSpPr>
          <p:spPr>
            <a:xfrm>
              <a:off x="480821" y="132559"/>
              <a:ext cx="2352566" cy="947092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</p:spPr>
          <p:txBody>
            <a:bodyPr wrap="square" lIns="10520" tIns="10520" rIns="10520" bIns="10520" numCol="1" anchor="ctr">
              <a:spAutoFit/>
            </a:bodyPr>
            <a:lstStyle>
              <a:lvl1pPr>
                <a:defRPr sz="6000" b="0">
                  <a:latin typeface="HYXuJingXingKai"/>
                  <a:ea typeface="HYXuJingXingKai"/>
                  <a:cs typeface="HYXuJingXingKai"/>
                  <a:sym typeface="HYXuJingXingKai"/>
                </a:defRPr>
              </a:lvl1pPr>
            </a:lstStyle>
            <a:p>
              <a:pPr algn="ctr"/>
              <a:r>
                <a:rPr sz="4000" b="1">
                  <a:latin typeface="黑体" pitchFamily="49" charset="-122"/>
                  <a:ea typeface="黑体" panose="02010609060101010101" pitchFamily="49" charset="-122"/>
                </a:rPr>
                <a:t>山水诗</a:t>
              </a:r>
            </a:p>
          </p:txBody>
        </p:sp>
        <p:grpSp>
          <p:nvGrpSpPr>
            <p:cNvPr id="307" name="成组"/>
            <p:cNvGrpSpPr/>
            <p:nvPr/>
          </p:nvGrpSpPr>
          <p:grpSpPr>
            <a:xfrm>
              <a:off x="0" y="966088"/>
              <a:ext cx="3497288" cy="586537"/>
              <a:chExt cx="3497287" cy="586536"/>
            </a:xfrm>
          </p:grpSpPr>
          <p:sp>
            <p:nvSpPr>
              <p:cNvPr id="305" name="矩形"/>
              <p:cNvSpPr/>
              <p:nvPr/>
            </p:nvSpPr>
            <p:spPr>
              <a:xfrm>
                <a:off x="116507" y="144171"/>
                <a:ext cx="3002826" cy="301400"/>
              </a:xfrm>
              <a:prstGeom prst="rect">
                <a:avLst/>
              </a:prstGeom>
              <a:gradFill flip="none" rotWithShape="1">
                <a:gsLst>
                  <a:gs pos="8953">
                    <a:srgbClr val="FCD1EA"/>
                  </a:gs>
                  <a:gs pos="31825">
                    <a:srgbClr val="FCE7F7"/>
                  </a:gs>
                  <a:gs pos="45109">
                    <a:srgbClr val="FDF3FB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118478" t="-110179" r="-18478" b="210179"/>
                </a:path>
              </a:gra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>
                  <a:defRPr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 b="1">
                  <a:latin typeface="黑体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06" name="仁者乐山 智者乐水"/>
              <p:cNvSpPr txBox="1"/>
              <p:nvPr/>
            </p:nvSpPr>
            <p:spPr>
              <a:xfrm>
                <a:off x="0" y="0"/>
                <a:ext cx="3497288" cy="58653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</p:spPr>
            <p:txBody>
              <a:bodyPr wrap="square" lIns="10520" tIns="10520" rIns="10520" bIns="10520" numCol="1" anchor="ctr">
                <a:noAutofit/>
              </a:bodyPr>
              <a:lstStyle>
                <a:lvl1pPr>
                  <a:defRPr sz="2200" b="0">
                    <a:latin typeface="Baoli SC Regular"/>
                    <a:ea typeface="Baoli SC Regular"/>
                    <a:cs typeface="Baoli SC Regular"/>
                    <a:sym typeface="Baoli SC Regular"/>
                  </a:defRPr>
                </a:lvl1pPr>
              </a:lstStyle>
              <a:p>
                <a:pPr algn="ctr"/>
                <a:r>
                  <a:rPr sz="1600" b="1">
                    <a:solidFill>
                      <a:srgbClr val="FF0000"/>
                    </a:solidFill>
                    <a:latin typeface="黑体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仁者乐山 智者乐水</a:t>
                </a:r>
              </a:p>
            </p:txBody>
          </p:sp>
        </p:grpSp>
      </p:grpSp>
      <p:grpSp>
        <p:nvGrpSpPr>
          <p:cNvPr id="314" name="成组"/>
          <p:cNvGrpSpPr/>
          <p:nvPr/>
        </p:nvGrpSpPr>
        <p:grpSpPr>
          <a:xfrm>
            <a:off x="1605281" y="1555736"/>
            <a:ext cx="2592705" cy="918224"/>
            <a:chExt cx="3497288" cy="1514135"/>
          </a:xfrm>
        </p:grpSpPr>
        <p:sp>
          <p:nvSpPr>
            <p:cNvPr id="309" name="矩形"/>
            <p:cNvSpPr/>
            <p:nvPr/>
          </p:nvSpPr>
          <p:spPr>
            <a:xfrm>
              <a:off x="221102" y="0"/>
              <a:ext cx="3055084" cy="1466211"/>
            </a:xfrm>
            <a:prstGeom prst="rect">
              <a:avLst/>
            </a:prstGeom>
            <a:gradFill flip="none" rotWithShape="1">
              <a:gsLst>
                <a:gs pos="0">
                  <a:srgbClr val="73BFE0"/>
                </a:gs>
                <a:gs pos="100000">
                  <a:srgbClr val="FFFFFF"/>
                </a:gs>
              </a:gsLst>
              <a:path path="shape">
                <a:fillToRect l="48495" t="91200" r="51504" b="8799"/>
              </a:path>
            </a:gra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6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10" name="求仕诗"/>
            <p:cNvSpPr txBox="1"/>
            <p:nvPr/>
          </p:nvSpPr>
          <p:spPr>
            <a:xfrm>
              <a:off x="572361" y="36214"/>
              <a:ext cx="2352566" cy="1048151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</p:spPr>
          <p:txBody>
            <a:bodyPr wrap="square" lIns="10520" tIns="10520" rIns="10520" bIns="10520" numCol="1" anchor="ctr">
              <a:spAutoFit/>
            </a:bodyPr>
            <a:lstStyle>
              <a:lvl1pPr>
                <a:defRPr sz="6000" b="0">
                  <a:latin typeface="HYXuJingXingKai"/>
                  <a:ea typeface="HYXuJingXingKai"/>
                  <a:cs typeface="HYXuJingXingKai"/>
                  <a:sym typeface="HYXuJingXingKai"/>
                </a:defRPr>
              </a:lvl1pPr>
            </a:lstStyle>
            <a:p>
              <a:pPr algn="ctr"/>
              <a:r>
                <a:rPr sz="4000" b="1">
                  <a:latin typeface="黑体" pitchFamily="49" charset="-122"/>
                  <a:ea typeface="黑体" panose="02010609060101010101" pitchFamily="49" charset="-122"/>
                </a:rPr>
                <a:t>求仕诗</a:t>
              </a:r>
            </a:p>
          </p:txBody>
        </p:sp>
        <p:grpSp>
          <p:nvGrpSpPr>
            <p:cNvPr id="313" name="成组"/>
            <p:cNvGrpSpPr/>
            <p:nvPr/>
          </p:nvGrpSpPr>
          <p:grpSpPr>
            <a:xfrm>
              <a:off x="0" y="927598"/>
              <a:ext cx="3497288" cy="586537"/>
              <a:chExt cx="3497287" cy="586536"/>
            </a:xfrm>
          </p:grpSpPr>
          <p:sp>
            <p:nvSpPr>
              <p:cNvPr id="311" name="矩形"/>
              <p:cNvSpPr/>
              <p:nvPr/>
            </p:nvSpPr>
            <p:spPr>
              <a:xfrm>
                <a:off x="116507" y="144171"/>
                <a:ext cx="3002826" cy="301400"/>
              </a:xfrm>
              <a:prstGeom prst="rect">
                <a:avLst/>
              </a:prstGeom>
              <a:gradFill flip="none" rotWithShape="1">
                <a:gsLst>
                  <a:gs pos="8953">
                    <a:srgbClr val="FCD1EA"/>
                  </a:gs>
                  <a:gs pos="31825">
                    <a:srgbClr val="FCE7F7"/>
                  </a:gs>
                  <a:gs pos="45109">
                    <a:srgbClr val="FDF3FB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118478" t="-110179" r="-18478" b="210179"/>
                </a:path>
              </a:gra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>
                  <a:defRPr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600" b="1">
                  <a:latin typeface="黑体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12" name="学而优则仕"/>
              <p:cNvSpPr txBox="1"/>
              <p:nvPr/>
            </p:nvSpPr>
            <p:spPr>
              <a:xfrm>
                <a:off x="0" y="0"/>
                <a:ext cx="3497288" cy="58653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</p:spPr>
            <p:txBody>
              <a:bodyPr wrap="square" lIns="10520" tIns="10520" rIns="10520" bIns="10520" numCol="1" anchor="ctr">
                <a:noAutofit/>
              </a:bodyPr>
              <a:lstStyle>
                <a:lvl1pPr>
                  <a:defRPr sz="2200" b="0" spc="440">
                    <a:latin typeface="Baoli SC Regular"/>
                    <a:ea typeface="Baoli SC Regular"/>
                    <a:cs typeface="Baoli SC Regular"/>
                    <a:sym typeface="Baoli SC Regular"/>
                  </a:defRPr>
                </a:lvl1pPr>
              </a:lstStyle>
              <a:p>
                <a:pPr algn="ctr"/>
                <a:r>
                  <a:rPr sz="1800" b="1">
                    <a:solidFill>
                      <a:srgbClr val="FF0000"/>
                    </a:solidFill>
                    <a:latin typeface="黑体" pitchFamily="49" charset="-122"/>
                    <a:ea typeface="黑体" panose="02010609060101010101" pitchFamily="49" charset="-122"/>
                  </a:rPr>
                  <a:t>学而优则仕</a:t>
                </a:r>
              </a:p>
            </p:txBody>
          </p:sp>
        </p:grpSp>
      </p:grpSp>
      <p:sp>
        <p:nvSpPr>
          <p:cNvPr id="316" name="干谒诗"/>
          <p:cNvSpPr txBox="1"/>
          <p:nvPr/>
        </p:nvSpPr>
        <p:spPr>
          <a:xfrm>
            <a:off x="3823970" y="1824990"/>
            <a:ext cx="925830" cy="297180"/>
          </a:xfrm>
          <a:prstGeom prst="rect">
            <a:avLst/>
          </a:prstGeom>
          <a:noFill/>
          <a:ln w="3175" cap="flat">
            <a:noFill/>
            <a:miter lim="400000"/>
          </a:ln>
          <a:effectLst/>
        </p:spPr>
        <p:txBody>
          <a:bodyPr wrap="square" lIns="10520" tIns="10520" rIns="10520" bIns="10520" numCol="1" anchor="ctr">
            <a:spAutoFit/>
          </a:bodyPr>
          <a:lstStyle>
            <a:lvl1pPr>
              <a:defRPr sz="2400" b="0" spc="239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方正小标宋简体" panose="02000000000000000000" charset="-122"/>
              </a:defRPr>
            </a:lvl1pPr>
          </a:lstStyle>
          <a:p>
            <a:pPr algn="ctr"/>
            <a:r>
              <a:rPr sz="18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干谒诗</a:t>
            </a:r>
          </a:p>
        </p:txBody>
      </p:sp>
      <p:sp>
        <p:nvSpPr>
          <p:cNvPr id="318" name="形状"/>
          <p:cNvSpPr/>
          <p:nvPr/>
        </p:nvSpPr>
        <p:spPr>
          <a:xfrm rot="16200000">
            <a:off x="4856655" y="3283565"/>
            <a:ext cx="351176" cy="326509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0800" y="21600"/>
                </a:lnTo>
                <a:lnTo>
                  <a:pt x="750" y="7773"/>
                </a:lnTo>
                <a:lnTo>
                  <a:pt x="7586" y="7773"/>
                </a:lnTo>
                <a:lnTo>
                  <a:pt x="7586" y="0"/>
                </a:lnTo>
                <a:lnTo>
                  <a:pt x="0" y="0"/>
                </a:lnTo>
                <a:close/>
                <a:moveTo>
                  <a:pt x="1080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14014" y="0"/>
                </a:lnTo>
                <a:lnTo>
                  <a:pt x="14014" y="7773"/>
                </a:lnTo>
                <a:lnTo>
                  <a:pt x="20850" y="7773"/>
                </a:lnTo>
                <a:lnTo>
                  <a:pt x="10800" y="21600"/>
                </a:lnTo>
                <a:close/>
              </a:path>
            </a:pathLst>
          </a:custGeom>
          <a:solidFill>
            <a:srgbClr val="FFFFFF"/>
          </a:solidFill>
          <a:ln w="3175">
            <a:miter lim="400000"/>
          </a:ln>
          <a:effectLst>
            <a:outerShdw blurRad="127000" dist="38100" dir="5400000" rotWithShape="0">
              <a:srgbClr val="000000">
                <a:alpha val="39057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grpSp>
        <p:nvGrpSpPr>
          <p:cNvPr id="324" name="成组"/>
          <p:cNvGrpSpPr/>
          <p:nvPr/>
        </p:nvGrpSpPr>
        <p:grpSpPr>
          <a:xfrm>
            <a:off x="4993005" y="3075743"/>
            <a:ext cx="2303780" cy="917773"/>
            <a:chOff x="-781806" y="-39478"/>
            <a:chExt cx="5100392" cy="1538082"/>
          </a:xfrm>
        </p:grpSpPr>
        <p:sp>
          <p:nvSpPr>
            <p:cNvPr id="319" name="矩形"/>
            <p:cNvSpPr/>
            <p:nvPr/>
          </p:nvSpPr>
          <p:spPr>
            <a:xfrm>
              <a:off x="240849" y="0"/>
              <a:ext cx="3055084" cy="1466211"/>
            </a:xfrm>
            <a:prstGeom prst="rect">
              <a:avLst/>
            </a:prstGeom>
            <a:gradFill flip="none" rotWithShape="1">
              <a:gsLst>
                <a:gs pos="0">
                  <a:srgbClr val="73BFE0"/>
                </a:gs>
                <a:gs pos="100000">
                  <a:srgbClr val="FFFFFF"/>
                </a:gs>
              </a:gsLst>
              <a:path path="shape">
                <a:fillToRect l="48495" t="91200" r="51504" b="8799"/>
              </a:path>
            </a:gra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20" name="抒怀诗"/>
            <p:cNvSpPr txBox="1"/>
            <p:nvPr/>
          </p:nvSpPr>
          <p:spPr>
            <a:xfrm>
              <a:off x="-781806" y="-39478"/>
              <a:ext cx="5100392" cy="1168477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</p:spPr>
          <p:txBody>
            <a:bodyPr wrap="square" lIns="10520" tIns="10520" rIns="10520" bIns="10520" numCol="1" anchor="ctr">
              <a:spAutoFit/>
            </a:bodyPr>
            <a:lstStyle>
              <a:lvl1pPr>
                <a:defRPr sz="6000" b="0">
                  <a:latin typeface="HYXuJingXingKai"/>
                  <a:ea typeface="HYXuJingXingKai"/>
                  <a:cs typeface="HYXuJingXingKai"/>
                  <a:sym typeface="HYXuJingXingKai"/>
                </a:defRPr>
              </a:lvl1pPr>
            </a:lstStyle>
            <a:p>
              <a:pPr algn="ctr"/>
              <a:r>
                <a:rPr sz="4400" b="1">
                  <a:latin typeface="黑体" pitchFamily="49" charset="-122"/>
                  <a:ea typeface="黑体" panose="02010609060101010101" pitchFamily="49" charset="-122"/>
                </a:rPr>
                <a:t>抒怀诗</a:t>
              </a:r>
            </a:p>
          </p:txBody>
        </p:sp>
        <p:grpSp>
          <p:nvGrpSpPr>
            <p:cNvPr id="323" name="成组"/>
            <p:cNvGrpSpPr/>
            <p:nvPr/>
          </p:nvGrpSpPr>
          <p:grpSpPr>
            <a:xfrm>
              <a:off x="0" y="912067"/>
              <a:ext cx="3497288" cy="586537"/>
              <a:chExt cx="3497287" cy="586536"/>
            </a:xfrm>
          </p:grpSpPr>
          <p:sp>
            <p:nvSpPr>
              <p:cNvPr id="321" name="矩形"/>
              <p:cNvSpPr/>
              <p:nvPr/>
            </p:nvSpPr>
            <p:spPr>
              <a:xfrm>
                <a:off x="116507" y="144171"/>
                <a:ext cx="3002826" cy="301400"/>
              </a:xfrm>
              <a:prstGeom prst="rect">
                <a:avLst/>
              </a:prstGeom>
              <a:gradFill flip="none" rotWithShape="1">
                <a:gsLst>
                  <a:gs pos="8953">
                    <a:srgbClr val="FCD1EA"/>
                  </a:gs>
                  <a:gs pos="31825">
                    <a:srgbClr val="FCE7F7"/>
                  </a:gs>
                  <a:gs pos="45109">
                    <a:srgbClr val="FDF3FB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118478" t="-110179" r="-18478" b="210179"/>
                </a:path>
              </a:gra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>
                  <a:defRPr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</a:p>
            </p:txBody>
          </p:sp>
          <p:sp>
            <p:nvSpPr>
              <p:cNvPr id="322" name="一吐胸中块垒"/>
              <p:cNvSpPr txBox="1"/>
              <p:nvPr/>
            </p:nvSpPr>
            <p:spPr>
              <a:xfrm>
                <a:off x="0" y="0"/>
                <a:ext cx="3497288" cy="58653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</p:spPr>
            <p:txBody>
              <a:bodyPr wrap="square" lIns="10520" tIns="10520" rIns="10520" bIns="10520" numCol="1" anchor="ctr">
                <a:noAutofit/>
              </a:bodyPr>
              <a:lstStyle>
                <a:lvl1pPr>
                  <a:defRPr sz="2200" b="0" spc="220">
                    <a:latin typeface="Baoli SC Regular"/>
                    <a:ea typeface="Baoli SC Regular"/>
                    <a:cs typeface="Baoli SC Regular"/>
                    <a:sym typeface="Baoli SC Regular"/>
                  </a:defRPr>
                </a:lvl1pPr>
              </a:lstStyle>
              <a:p>
                <a:pPr algn="ctr"/>
                <a:r>
                  <a:rPr sz="1400" b="1" spc="440">
                    <a:solidFill>
                      <a:srgbClr val="FF0000"/>
                    </a:solidFill>
                    <a:latin typeface="黑体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一吐胸中块垒</a:t>
                </a:r>
              </a:p>
            </p:txBody>
          </p:sp>
        </p:grpSp>
      </p:grpSp>
      <p:grpSp>
        <p:nvGrpSpPr>
          <p:cNvPr id="330" name="成组"/>
          <p:cNvGrpSpPr/>
          <p:nvPr/>
        </p:nvGrpSpPr>
        <p:grpSpPr>
          <a:xfrm>
            <a:off x="1542734" y="3077210"/>
            <a:ext cx="2583815" cy="828040"/>
            <a:chExt cx="3497288" cy="1548427"/>
          </a:xfrm>
        </p:grpSpPr>
        <p:sp>
          <p:nvSpPr>
            <p:cNvPr id="325" name="矩形"/>
            <p:cNvSpPr/>
            <p:nvPr/>
          </p:nvSpPr>
          <p:spPr>
            <a:xfrm>
              <a:off x="221102" y="0"/>
              <a:ext cx="3055084" cy="1466211"/>
            </a:xfrm>
            <a:prstGeom prst="rect">
              <a:avLst/>
            </a:prstGeom>
            <a:gradFill flip="none" rotWithShape="1">
              <a:gsLst>
                <a:gs pos="0">
                  <a:srgbClr val="73BFE0"/>
                </a:gs>
                <a:gs pos="100000">
                  <a:srgbClr val="FFFFFF"/>
                </a:gs>
              </a:gsLst>
              <a:path path="shape">
                <a:fillToRect l="48495" t="91200" r="51504" b="8799"/>
              </a:path>
            </a:gra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 b="1">
                <a:latin typeface="黑体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26" name="送别诗"/>
            <p:cNvSpPr txBox="1"/>
            <p:nvPr/>
          </p:nvSpPr>
          <p:spPr>
            <a:xfrm>
              <a:off x="367864" y="11874"/>
              <a:ext cx="2750386" cy="1188631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</p:spPr>
          <p:txBody>
            <a:bodyPr wrap="square" lIns="10520" tIns="10520" rIns="10520" bIns="10520" numCol="1" anchor="ctr">
              <a:spAutoFit/>
            </a:bodyPr>
            <a:lstStyle>
              <a:lvl1pPr>
                <a:defRPr sz="6000" b="0">
                  <a:latin typeface="HYXuJingXingKai"/>
                  <a:ea typeface="HYXuJingXingKai"/>
                  <a:cs typeface="HYXuJingXingKai"/>
                  <a:sym typeface="HYXuJingXingKai"/>
                </a:defRPr>
              </a:lvl1pPr>
            </a:lstStyle>
            <a:p>
              <a:pPr algn="ctr"/>
              <a:r>
                <a:rPr sz="4000" b="1">
                  <a:latin typeface="黑体" pitchFamily="49" charset="-122"/>
                  <a:ea typeface="黑体" panose="02010609060101010101" pitchFamily="49" charset="-122"/>
                </a:rPr>
                <a:t>送别诗</a:t>
              </a:r>
            </a:p>
          </p:txBody>
        </p:sp>
        <p:grpSp>
          <p:nvGrpSpPr>
            <p:cNvPr id="329" name="成组"/>
            <p:cNvGrpSpPr/>
            <p:nvPr/>
          </p:nvGrpSpPr>
          <p:grpSpPr>
            <a:xfrm>
              <a:off x="0" y="961890"/>
              <a:ext cx="3497288" cy="586537"/>
              <a:chExt cx="3497287" cy="586536"/>
            </a:xfrm>
          </p:grpSpPr>
          <p:sp>
            <p:nvSpPr>
              <p:cNvPr id="327" name="矩形"/>
              <p:cNvSpPr/>
              <p:nvPr/>
            </p:nvSpPr>
            <p:spPr>
              <a:xfrm>
                <a:off x="116507" y="144171"/>
                <a:ext cx="3002826" cy="301400"/>
              </a:xfrm>
              <a:prstGeom prst="rect">
                <a:avLst/>
              </a:prstGeom>
              <a:gradFill flip="none" rotWithShape="1">
                <a:gsLst>
                  <a:gs pos="8953">
                    <a:srgbClr val="FCD1EA"/>
                  </a:gs>
                  <a:gs pos="31825">
                    <a:srgbClr val="FCE7F7"/>
                  </a:gs>
                  <a:gs pos="45109">
                    <a:srgbClr val="FDF3FB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118478" t="-110179" r="-18478" b="210179"/>
                </a:path>
              </a:gra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>
                  <a:defRPr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 b="1">
                  <a:latin typeface="黑体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28" name="依别，揖别"/>
              <p:cNvSpPr txBox="1"/>
              <p:nvPr/>
            </p:nvSpPr>
            <p:spPr>
              <a:xfrm>
                <a:off x="0" y="0"/>
                <a:ext cx="3497288" cy="58653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</p:spPr>
            <p:txBody>
              <a:bodyPr wrap="square" lIns="10520" tIns="10520" rIns="10520" bIns="10520" numCol="1" anchor="ctr">
                <a:noAutofit/>
              </a:bodyPr>
              <a:lstStyle>
                <a:lvl1pPr>
                  <a:defRPr sz="2200" b="0" spc="440">
                    <a:latin typeface="Baoli SC Regular"/>
                    <a:ea typeface="Baoli SC Regular"/>
                    <a:cs typeface="Baoli SC Regular"/>
                    <a:sym typeface="Baoli SC Regular"/>
                  </a:defRPr>
                </a:lvl1pPr>
              </a:lstStyle>
              <a:p>
                <a:pPr algn="ctr"/>
                <a:r>
                  <a:rPr sz="1600" b="1">
                    <a:solidFill>
                      <a:srgbClr val="FF0000"/>
                    </a:solidFill>
                    <a:latin typeface="黑体" pitchFamily="49" charset="-122"/>
                    <a:ea typeface="黑体" panose="02010609060101010101" pitchFamily="49" charset="-122"/>
                  </a:rPr>
                  <a:t>依别，揖别</a:t>
                </a:r>
              </a:p>
            </p:txBody>
          </p:sp>
        </p:grpSp>
      </p:grpSp>
      <p:sp>
        <p:nvSpPr>
          <p:cNvPr id="332" name="赠友诗"/>
          <p:cNvSpPr txBox="1"/>
          <p:nvPr/>
        </p:nvSpPr>
        <p:spPr>
          <a:xfrm>
            <a:off x="3928110" y="3033395"/>
            <a:ext cx="861060" cy="297180"/>
          </a:xfrm>
          <a:prstGeom prst="rect">
            <a:avLst/>
          </a:prstGeom>
          <a:noFill/>
          <a:ln w="3175" cap="flat">
            <a:noFill/>
            <a:miter lim="400000"/>
          </a:ln>
          <a:effectLst/>
        </p:spPr>
        <p:txBody>
          <a:bodyPr wrap="square" lIns="10520" tIns="10520" rIns="10520" bIns="10520" numCol="1" anchor="ctr">
            <a:spAutoFit/>
          </a:bodyPr>
          <a:lstStyle>
            <a:lvl1pPr>
              <a:defRPr sz="2400" b="0" spc="239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方正小标宋简体" panose="02000000000000000000" charset="-122"/>
              </a:defRPr>
            </a:lvl1pPr>
          </a:lstStyle>
          <a:p>
            <a:pPr algn="ctr"/>
            <a:r>
              <a:rPr sz="18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赠友诗</a:t>
            </a:r>
          </a:p>
        </p:txBody>
      </p:sp>
      <p:sp>
        <p:nvSpPr>
          <p:cNvPr id="334" name="形状"/>
          <p:cNvSpPr/>
          <p:nvPr/>
        </p:nvSpPr>
        <p:spPr>
          <a:xfrm rot="16200000">
            <a:off x="4856655" y="1822415"/>
            <a:ext cx="351176" cy="326509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0800" y="21600"/>
                </a:lnTo>
                <a:lnTo>
                  <a:pt x="750" y="7773"/>
                </a:lnTo>
                <a:lnTo>
                  <a:pt x="7586" y="7773"/>
                </a:lnTo>
                <a:lnTo>
                  <a:pt x="7586" y="0"/>
                </a:lnTo>
                <a:lnTo>
                  <a:pt x="0" y="0"/>
                </a:lnTo>
                <a:close/>
                <a:moveTo>
                  <a:pt x="1080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14014" y="0"/>
                </a:lnTo>
                <a:lnTo>
                  <a:pt x="14014" y="7773"/>
                </a:lnTo>
                <a:lnTo>
                  <a:pt x="20850" y="7773"/>
                </a:lnTo>
                <a:lnTo>
                  <a:pt x="10800" y="21600"/>
                </a:lnTo>
                <a:close/>
              </a:path>
            </a:pathLst>
          </a:custGeom>
          <a:solidFill>
            <a:srgbClr val="FFFFFF"/>
          </a:solidFill>
          <a:ln w="3175">
            <a:miter lim="400000"/>
          </a:ln>
          <a:effectLst>
            <a:outerShdw blurRad="127000" dist="38100" dir="5400000" rotWithShape="0">
              <a:srgbClr val="000000">
                <a:alpha val="39057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336" name="闲适诗"/>
          <p:cNvSpPr txBox="1"/>
          <p:nvPr/>
        </p:nvSpPr>
        <p:spPr>
          <a:xfrm>
            <a:off x="7166808" y="1782548"/>
            <a:ext cx="810500" cy="298244"/>
          </a:xfrm>
          <a:prstGeom prst="rect">
            <a:avLst/>
          </a:prstGeom>
          <a:noFill/>
          <a:ln w="3175" cap="flat">
            <a:noFill/>
            <a:miter lim="400000"/>
          </a:ln>
          <a:effectLst/>
        </p:spPr>
        <p:txBody>
          <a:bodyPr wrap="none" lIns="10520" tIns="10520" rIns="10520" bIns="10520" numCol="1" anchor="ctr">
            <a:spAutoFit/>
          </a:bodyPr>
          <a:lstStyle>
            <a:lvl1pPr>
              <a:defRPr sz="2400" b="0" spc="239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方正小标宋简体" panose="02000000000000000000" charset="-122"/>
              </a:defRPr>
            </a:lvl1pPr>
          </a:lstStyle>
          <a:p>
            <a:pPr algn="ctr"/>
            <a:r>
              <a:rPr sz="18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闲适诗</a:t>
            </a:r>
          </a:p>
        </p:txBody>
      </p:sp>
      <p:sp>
        <p:nvSpPr>
          <p:cNvPr id="339" name="隐逸诗"/>
          <p:cNvSpPr txBox="1"/>
          <p:nvPr/>
        </p:nvSpPr>
        <p:spPr>
          <a:xfrm>
            <a:off x="7166808" y="2090523"/>
            <a:ext cx="810500" cy="298244"/>
          </a:xfrm>
          <a:prstGeom prst="rect">
            <a:avLst/>
          </a:prstGeom>
          <a:noFill/>
          <a:ln w="3175" cap="flat">
            <a:noFill/>
            <a:miter lim="400000"/>
          </a:ln>
          <a:effectLst/>
        </p:spPr>
        <p:txBody>
          <a:bodyPr wrap="none" lIns="10520" tIns="10520" rIns="10520" bIns="10520" numCol="1" anchor="ctr">
            <a:spAutoFit/>
          </a:bodyPr>
          <a:lstStyle>
            <a:lvl1pPr>
              <a:defRPr sz="2400" b="0" spc="239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方正小标宋简体" panose="02000000000000000000" charset="-122"/>
              </a:defRPr>
            </a:lvl1pPr>
          </a:lstStyle>
          <a:p>
            <a:pPr algn="ctr"/>
            <a:r>
              <a:rPr sz="18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隐逸诗</a:t>
            </a:r>
          </a:p>
        </p:txBody>
      </p:sp>
      <p:grpSp>
        <p:nvGrpSpPr>
          <p:cNvPr id="346" name="成组"/>
          <p:cNvGrpSpPr/>
          <p:nvPr/>
        </p:nvGrpSpPr>
        <p:grpSpPr>
          <a:xfrm>
            <a:off x="5009625" y="1581009"/>
            <a:ext cx="2067450" cy="1021986"/>
            <a:chOff x="-1955163" y="-281110"/>
            <a:chExt cx="5278339" cy="1747321"/>
          </a:xfrm>
        </p:grpSpPr>
        <p:sp>
          <p:nvSpPr>
            <p:cNvPr id="341" name="矩形"/>
            <p:cNvSpPr/>
            <p:nvPr/>
          </p:nvSpPr>
          <p:spPr>
            <a:xfrm>
              <a:off x="216197" y="0"/>
              <a:ext cx="3055084" cy="1466211"/>
            </a:xfrm>
            <a:prstGeom prst="rect">
              <a:avLst/>
            </a:prstGeom>
            <a:gradFill flip="none" rotWithShape="1">
              <a:gsLst>
                <a:gs pos="0">
                  <a:srgbClr val="73BFE0"/>
                </a:gs>
                <a:gs pos="100000">
                  <a:srgbClr val="FFFFFF"/>
                </a:gs>
              </a:gsLst>
              <a:path path="shape">
                <a:fillToRect l="48495" t="91200" r="51504" b="8799"/>
              </a:path>
            </a:gra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42" name="田园诗"/>
            <p:cNvSpPr txBox="1"/>
            <p:nvPr/>
          </p:nvSpPr>
          <p:spPr>
            <a:xfrm>
              <a:off x="-1754414" y="-281110"/>
              <a:ext cx="5077590" cy="1192075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</p:spPr>
          <p:txBody>
            <a:bodyPr wrap="square" lIns="10520" tIns="10520" rIns="10520" bIns="10520" numCol="1" anchor="ctr">
              <a:spAutoFit/>
            </a:bodyPr>
            <a:lstStyle>
              <a:lvl1pPr>
                <a:defRPr sz="6000" b="0">
                  <a:latin typeface="HYXuJingXingKai"/>
                  <a:ea typeface="HYXuJingXingKai"/>
                  <a:cs typeface="HYXuJingXingKai"/>
                  <a:sym typeface="HYXuJingXingKai"/>
                </a:defRPr>
              </a:lvl1pPr>
            </a:lstStyle>
            <a:p>
              <a:pPr algn="ctr"/>
              <a:r>
                <a:rPr sz="4400" b="1">
                  <a:latin typeface="黑体" pitchFamily="49" charset="-122"/>
                  <a:ea typeface="黑体" panose="02010609060101010101" pitchFamily="49" charset="-122"/>
                </a:rPr>
                <a:t>田园诗</a:t>
              </a:r>
            </a:p>
          </p:txBody>
        </p:sp>
        <p:grpSp>
          <p:nvGrpSpPr>
            <p:cNvPr id="345" name="成组"/>
            <p:cNvGrpSpPr/>
            <p:nvPr/>
          </p:nvGrpSpPr>
          <p:grpSpPr>
            <a:xfrm>
              <a:off x="-1955163" y="694886"/>
              <a:ext cx="5074347" cy="586538"/>
              <a:chOff x="-1955162" y="-245364"/>
              <a:chExt cx="5074346" cy="586537"/>
            </a:xfrm>
          </p:grpSpPr>
          <p:sp>
            <p:nvSpPr>
              <p:cNvPr id="343" name="矩形"/>
              <p:cNvSpPr/>
              <p:nvPr/>
            </p:nvSpPr>
            <p:spPr>
              <a:xfrm flipV="1">
                <a:off x="-1955162" y="65140"/>
                <a:ext cx="5074346" cy="130281"/>
              </a:xfrm>
              <a:prstGeom prst="rect">
                <a:avLst/>
              </a:prstGeom>
              <a:gradFill flip="none" rotWithShape="1">
                <a:gsLst>
                  <a:gs pos="8953">
                    <a:srgbClr val="FCD1EA"/>
                  </a:gs>
                  <a:gs pos="31825">
                    <a:srgbClr val="FCE7F7"/>
                  </a:gs>
                  <a:gs pos="45109">
                    <a:srgbClr val="FDF3FB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118478" t="-110179" r="-18478" b="210179"/>
                </a:path>
              </a:gra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>
                  <a:defRPr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</a:p>
            </p:txBody>
          </p:sp>
          <p:sp>
            <p:nvSpPr>
              <p:cNvPr id="344" name="仕不就则隐"/>
              <p:cNvSpPr txBox="1"/>
              <p:nvPr/>
            </p:nvSpPr>
            <p:spPr>
              <a:xfrm>
                <a:off x="-1099170" y="-245364"/>
                <a:ext cx="3497288" cy="58653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</p:spPr>
            <p:txBody>
              <a:bodyPr wrap="square" lIns="10520" tIns="10520" rIns="10520" bIns="10520" numCol="1" anchor="ctr">
                <a:noAutofit/>
              </a:bodyPr>
              <a:lstStyle>
                <a:lvl1pPr>
                  <a:defRPr sz="2200" b="0" spc="220">
                    <a:latin typeface="Baoli SC Regular"/>
                    <a:ea typeface="Baoli SC Regular"/>
                    <a:cs typeface="Baoli SC Regular"/>
                    <a:sym typeface="Baoli SC Regular"/>
                  </a:defRPr>
                </a:lvl1pPr>
              </a:lstStyle>
              <a:p>
                <a:pPr algn="ctr"/>
                <a:r>
                  <a:rPr sz="1400" b="1" spc="440">
                    <a:solidFill>
                      <a:srgbClr val="FF0000"/>
                    </a:solidFill>
                    <a:latin typeface="黑体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仕不就则隐</a:t>
                </a:r>
                <a:endParaRPr sz="18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352" name="成组"/>
          <p:cNvGrpSpPr/>
          <p:nvPr/>
        </p:nvGrpSpPr>
        <p:grpSpPr>
          <a:xfrm>
            <a:off x="1440181" y="4385946"/>
            <a:ext cx="2788921" cy="889001"/>
            <a:chOff x="-179960" y="0"/>
            <a:chExt cx="3497289" cy="1508829"/>
          </a:xfrm>
        </p:grpSpPr>
        <p:sp>
          <p:nvSpPr>
            <p:cNvPr id="347" name="矩形"/>
            <p:cNvSpPr/>
            <p:nvPr/>
          </p:nvSpPr>
          <p:spPr>
            <a:xfrm>
              <a:off x="221102" y="0"/>
              <a:ext cx="3055084" cy="1466211"/>
            </a:xfrm>
            <a:prstGeom prst="rect">
              <a:avLst/>
            </a:prstGeom>
            <a:gradFill flip="none" rotWithShape="1">
              <a:gsLst>
                <a:gs pos="0">
                  <a:srgbClr val="73BFE0"/>
                </a:gs>
                <a:gs pos="100000">
                  <a:srgbClr val="FFFFFF"/>
                </a:gs>
              </a:gsLst>
              <a:path path="shape">
                <a:fillToRect l="48495" t="91200" r="51504" b="8799"/>
              </a:path>
            </a:gra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48" name="羁旅诗"/>
            <p:cNvSpPr txBox="1"/>
            <p:nvPr/>
          </p:nvSpPr>
          <p:spPr>
            <a:xfrm>
              <a:off x="392401" y="66700"/>
              <a:ext cx="2352566" cy="1078812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</p:spPr>
          <p:txBody>
            <a:bodyPr wrap="square" lIns="10520" tIns="10520" rIns="10520" bIns="10520" numCol="1" anchor="ctr">
              <a:spAutoFit/>
            </a:bodyPr>
            <a:lstStyle>
              <a:lvl1pPr>
                <a:defRPr sz="6000" b="0">
                  <a:latin typeface="HYXuJingXingKai"/>
                  <a:ea typeface="HYXuJingXingKai"/>
                  <a:cs typeface="HYXuJingXingKai"/>
                  <a:sym typeface="HYXuJingXingKai"/>
                </a:defRPr>
              </a:lvl1pPr>
            </a:lstStyle>
            <a:p>
              <a:pPr algn="ctr"/>
              <a:r>
                <a:rPr sz="4000" b="1">
                  <a:latin typeface="黑体" pitchFamily="49" charset="-122"/>
                  <a:ea typeface="黑体" panose="02010609060101010101" pitchFamily="49" charset="-122"/>
                </a:rPr>
                <a:t>羁旅诗</a:t>
              </a:r>
            </a:p>
          </p:txBody>
        </p:sp>
        <p:grpSp>
          <p:nvGrpSpPr>
            <p:cNvPr id="351" name="成组"/>
            <p:cNvGrpSpPr/>
            <p:nvPr/>
          </p:nvGrpSpPr>
          <p:grpSpPr>
            <a:xfrm>
              <a:off x="-179960" y="922290"/>
              <a:ext cx="3497289" cy="586539"/>
              <a:chOff x="-179960" y="0"/>
              <a:chExt cx="3497288" cy="586537"/>
            </a:xfrm>
          </p:grpSpPr>
          <p:sp>
            <p:nvSpPr>
              <p:cNvPr id="349" name="矩形"/>
              <p:cNvSpPr/>
              <p:nvPr/>
            </p:nvSpPr>
            <p:spPr>
              <a:xfrm>
                <a:off x="116507" y="144171"/>
                <a:ext cx="3002826" cy="301400"/>
              </a:xfrm>
              <a:prstGeom prst="rect">
                <a:avLst/>
              </a:prstGeom>
              <a:gradFill flip="none" rotWithShape="1">
                <a:gsLst>
                  <a:gs pos="8953">
                    <a:srgbClr val="FCD1EA"/>
                  </a:gs>
                  <a:gs pos="31825">
                    <a:srgbClr val="FCE7F7"/>
                  </a:gs>
                  <a:gs pos="45109">
                    <a:srgbClr val="FDF3FB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118478" t="-110179" r="-18478" b="210179"/>
                </a:path>
              </a:gra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>
                  <a:defRPr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2800" b="1">
                  <a:latin typeface="黑体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50" name="山一程 水一程"/>
              <p:cNvSpPr txBox="1"/>
              <p:nvPr/>
            </p:nvSpPr>
            <p:spPr>
              <a:xfrm>
                <a:off x="-179960" y="0"/>
                <a:ext cx="3497288" cy="58653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</p:spPr>
            <p:txBody>
              <a:bodyPr wrap="square" lIns="10520" tIns="10520" rIns="10520" bIns="10520" numCol="1" anchor="ctr">
                <a:noAutofit/>
              </a:bodyPr>
              <a:lstStyle>
                <a:lvl1pPr>
                  <a:defRPr sz="2200" b="0" spc="440">
                    <a:latin typeface="Baoli SC Regular"/>
                    <a:ea typeface="Baoli SC Regular"/>
                    <a:cs typeface="Baoli SC Regular"/>
                    <a:sym typeface="Baoli SC Regular"/>
                  </a:defRPr>
                </a:lvl1pPr>
              </a:lstStyle>
              <a:p>
                <a:pPr algn="ctr"/>
                <a:r>
                  <a:rPr sz="1400" b="1">
                    <a:solidFill>
                      <a:srgbClr val="FF0000"/>
                    </a:solidFill>
                    <a:latin typeface="黑体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山一程 水一程</a:t>
                </a:r>
              </a:p>
            </p:txBody>
          </p:sp>
        </p:grpSp>
      </p:grpSp>
      <p:sp>
        <p:nvSpPr>
          <p:cNvPr id="354" name="思乡诗"/>
          <p:cNvSpPr txBox="1"/>
          <p:nvPr/>
        </p:nvSpPr>
        <p:spPr>
          <a:xfrm>
            <a:off x="3953510" y="4682490"/>
            <a:ext cx="806450" cy="297180"/>
          </a:xfrm>
          <a:prstGeom prst="rect">
            <a:avLst/>
          </a:prstGeom>
          <a:noFill/>
          <a:ln w="3175" cap="flat">
            <a:noFill/>
            <a:miter lim="400000"/>
          </a:ln>
          <a:effectLst/>
        </p:spPr>
        <p:txBody>
          <a:bodyPr wrap="square" lIns="10520" tIns="10520" rIns="10520" bIns="10520" numCol="1" anchor="ctr">
            <a:spAutoFit/>
          </a:bodyPr>
          <a:lstStyle>
            <a:lvl1pPr>
              <a:defRPr sz="2400" b="0" spc="239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方正小标宋简体" panose="02000000000000000000" charset="-122"/>
              </a:defRPr>
            </a:lvl1pPr>
          </a:lstStyle>
          <a:p>
            <a:pPr algn="ctr"/>
            <a:r>
              <a:rPr sz="18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思乡诗</a:t>
            </a:r>
          </a:p>
        </p:txBody>
      </p:sp>
      <p:sp>
        <p:nvSpPr>
          <p:cNvPr id="357" name="怀人诗"/>
          <p:cNvSpPr txBox="1"/>
          <p:nvPr/>
        </p:nvSpPr>
        <p:spPr>
          <a:xfrm>
            <a:off x="3505200" y="5000625"/>
            <a:ext cx="1706880" cy="297180"/>
          </a:xfrm>
          <a:prstGeom prst="rect">
            <a:avLst/>
          </a:prstGeom>
          <a:noFill/>
          <a:ln w="3175" cap="flat">
            <a:noFill/>
            <a:miter lim="400000"/>
          </a:ln>
          <a:effectLst/>
        </p:spPr>
        <p:txBody>
          <a:bodyPr wrap="square" lIns="10520" tIns="10520" rIns="10520" bIns="10520" numCol="1" anchor="ctr">
            <a:spAutoFit/>
          </a:bodyPr>
          <a:lstStyle>
            <a:lvl1pPr>
              <a:defRPr sz="2400" b="0" spc="239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方正小标宋简体" panose="02000000000000000000" charset="-122"/>
              </a:defRPr>
            </a:lvl1pPr>
          </a:lstStyle>
          <a:p>
            <a:pPr algn="ctr"/>
            <a:r>
              <a:rPr sz="18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怀人诗</a:t>
            </a:r>
          </a:p>
        </p:txBody>
      </p:sp>
      <p:grpSp>
        <p:nvGrpSpPr>
          <p:cNvPr id="364" name="成组"/>
          <p:cNvGrpSpPr/>
          <p:nvPr/>
        </p:nvGrpSpPr>
        <p:grpSpPr>
          <a:xfrm>
            <a:off x="1677671" y="5614609"/>
            <a:ext cx="2314575" cy="947420"/>
            <a:chOff x="0" y="-127757"/>
            <a:chExt cx="3497288" cy="1686842"/>
          </a:xfrm>
        </p:grpSpPr>
        <p:sp>
          <p:nvSpPr>
            <p:cNvPr id="359" name="矩形"/>
            <p:cNvSpPr/>
            <p:nvPr/>
          </p:nvSpPr>
          <p:spPr>
            <a:xfrm>
              <a:off x="206258" y="-127757"/>
              <a:ext cx="3055085" cy="1466211"/>
            </a:xfrm>
            <a:prstGeom prst="rect">
              <a:avLst/>
            </a:prstGeom>
            <a:gradFill flip="none" rotWithShape="1">
              <a:gsLst>
                <a:gs pos="0">
                  <a:srgbClr val="73BFE0"/>
                </a:gs>
                <a:gs pos="100000">
                  <a:srgbClr val="FFFFFF"/>
                </a:gs>
              </a:gsLst>
              <a:path path="shape">
                <a:fillToRect l="48495" t="91200" r="51504" b="8799"/>
              </a:path>
            </a:gra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470"/>
            </a:p>
          </p:txBody>
        </p:sp>
        <p:sp>
          <p:nvSpPr>
            <p:cNvPr id="360" name="边塞诗"/>
            <p:cNvSpPr txBox="1"/>
            <p:nvPr/>
          </p:nvSpPr>
          <p:spPr>
            <a:xfrm>
              <a:off x="557517" y="40244"/>
              <a:ext cx="2352566" cy="1131721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</p:spPr>
          <p:txBody>
            <a:bodyPr wrap="square" lIns="10520" tIns="10520" rIns="10520" bIns="10520" numCol="1" anchor="ctr">
              <a:spAutoFit/>
            </a:bodyPr>
            <a:lstStyle>
              <a:lvl1pPr>
                <a:defRPr sz="6000" b="0">
                  <a:latin typeface="HYXuJingXingKai"/>
                  <a:ea typeface="HYXuJingXingKai"/>
                  <a:cs typeface="HYXuJingXingKai"/>
                  <a:sym typeface="HYXuJingXingKai"/>
                </a:defRPr>
              </a:lvl1pPr>
            </a:lstStyle>
            <a:p>
              <a:pPr algn="ctr"/>
              <a:r>
                <a:rPr sz="4000" b="1">
                  <a:latin typeface="黑体" pitchFamily="49" charset="-122"/>
                  <a:ea typeface="黑体" panose="02010609060101010101" pitchFamily="49" charset="-122"/>
                </a:rPr>
                <a:t>边塞诗</a:t>
              </a:r>
            </a:p>
          </p:txBody>
        </p:sp>
        <p:grpSp>
          <p:nvGrpSpPr>
            <p:cNvPr id="363" name="成组"/>
            <p:cNvGrpSpPr/>
            <p:nvPr/>
          </p:nvGrpSpPr>
          <p:grpSpPr>
            <a:xfrm>
              <a:off x="0" y="972548"/>
              <a:ext cx="3497288" cy="586537"/>
              <a:chExt cx="3497287" cy="586536"/>
            </a:xfrm>
          </p:grpSpPr>
          <p:sp>
            <p:nvSpPr>
              <p:cNvPr id="361" name="矩形"/>
              <p:cNvSpPr/>
              <p:nvPr/>
            </p:nvSpPr>
            <p:spPr>
              <a:xfrm>
                <a:off x="116507" y="144171"/>
                <a:ext cx="3002826" cy="301400"/>
              </a:xfrm>
              <a:prstGeom prst="rect">
                <a:avLst/>
              </a:prstGeom>
              <a:gradFill flip="none" rotWithShape="1">
                <a:gsLst>
                  <a:gs pos="8953">
                    <a:srgbClr val="FCD1EA"/>
                  </a:gs>
                  <a:gs pos="31825">
                    <a:srgbClr val="FCE7F7"/>
                  </a:gs>
                  <a:gs pos="45109">
                    <a:srgbClr val="FDF3FB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118478" t="-110179" r="-18478" b="210179"/>
                </a:path>
              </a:gra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>
                  <a:defRPr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470"/>
              </a:p>
            </p:txBody>
          </p:sp>
          <p:sp>
            <p:nvSpPr>
              <p:cNvPr id="362" name="开边，戍守"/>
              <p:cNvSpPr txBox="1"/>
              <p:nvPr/>
            </p:nvSpPr>
            <p:spPr>
              <a:xfrm>
                <a:off x="0" y="0"/>
                <a:ext cx="3497288" cy="58653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</p:spPr>
            <p:txBody>
              <a:bodyPr wrap="square" lIns="10520" tIns="10520" rIns="10520" bIns="10520" numCol="1" anchor="ctr">
                <a:noAutofit/>
              </a:bodyPr>
              <a:lstStyle>
                <a:lvl1pPr>
                  <a:defRPr sz="2200" b="0" spc="440">
                    <a:latin typeface="Baoli SC Regular"/>
                    <a:ea typeface="Baoli SC Regular"/>
                    <a:cs typeface="Baoli SC Regular"/>
                    <a:sym typeface="Baoli SC Regular"/>
                  </a:defRPr>
                </a:lvl1pPr>
              </a:lstStyle>
              <a:p>
                <a:pPr algn="ctr"/>
                <a:r>
                  <a:rPr sz="1400" b="1">
                    <a:solidFill>
                      <a:srgbClr val="FF0000"/>
                    </a:solidFill>
                    <a:latin typeface="黑体" pitchFamily="49" charset="-122"/>
                    <a:ea typeface="黑体" panose="02010609060101010101" pitchFamily="49" charset="-122"/>
                  </a:rPr>
                  <a:t>开边，戍守</a:t>
                </a:r>
              </a:p>
            </p:txBody>
          </p:sp>
        </p:grpSp>
      </p:grpSp>
      <p:sp>
        <p:nvSpPr>
          <p:cNvPr id="366" name="征战诗"/>
          <p:cNvSpPr txBox="1"/>
          <p:nvPr/>
        </p:nvSpPr>
        <p:spPr>
          <a:xfrm>
            <a:off x="3798570" y="5976620"/>
            <a:ext cx="993140" cy="297180"/>
          </a:xfrm>
          <a:prstGeom prst="rect">
            <a:avLst/>
          </a:prstGeom>
          <a:noFill/>
          <a:ln w="3175" cap="flat">
            <a:noFill/>
            <a:miter lim="400000"/>
          </a:ln>
          <a:effectLst/>
        </p:spPr>
        <p:txBody>
          <a:bodyPr wrap="square" lIns="10520" tIns="10520" rIns="10520" bIns="10520" numCol="1" anchor="ctr">
            <a:spAutoFit/>
          </a:bodyPr>
          <a:lstStyle>
            <a:lvl1pPr>
              <a:defRPr sz="2400" b="0" spc="239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方正小标宋简体" panose="02000000000000000000" charset="-122"/>
              </a:defRPr>
            </a:lvl1pPr>
          </a:lstStyle>
          <a:p>
            <a:pPr algn="ctr"/>
            <a:r>
              <a:rPr sz="18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征战诗</a:t>
            </a:r>
          </a:p>
        </p:txBody>
      </p:sp>
      <p:grpSp>
        <p:nvGrpSpPr>
          <p:cNvPr id="373" name="成组"/>
          <p:cNvGrpSpPr/>
          <p:nvPr/>
        </p:nvGrpSpPr>
        <p:grpSpPr>
          <a:xfrm>
            <a:off x="7936866" y="4438651"/>
            <a:ext cx="2446655" cy="940435"/>
            <a:chOff x="-150988" y="-1295444"/>
            <a:chExt cx="3648276" cy="2813128"/>
          </a:xfrm>
        </p:grpSpPr>
        <p:sp>
          <p:nvSpPr>
            <p:cNvPr id="368" name="矩形"/>
            <p:cNvSpPr/>
            <p:nvPr/>
          </p:nvSpPr>
          <p:spPr>
            <a:xfrm>
              <a:off x="221101" y="0"/>
              <a:ext cx="3055084" cy="1466211"/>
            </a:xfrm>
            <a:prstGeom prst="rect">
              <a:avLst/>
            </a:prstGeom>
            <a:gradFill flip="none" rotWithShape="1">
              <a:gsLst>
                <a:gs pos="0">
                  <a:srgbClr val="73BFE0"/>
                </a:gs>
                <a:gs pos="100000">
                  <a:srgbClr val="FFFFFF"/>
                </a:gs>
              </a:gsLst>
              <a:path path="shape">
                <a:fillToRect l="48495" t="91200" r="51504" b="8799"/>
              </a:path>
            </a:gra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69" name="怀古诗"/>
            <p:cNvSpPr txBox="1"/>
            <p:nvPr/>
          </p:nvSpPr>
          <p:spPr>
            <a:xfrm>
              <a:off x="-150988" y="-1295444"/>
              <a:ext cx="3340842" cy="2085628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</p:spPr>
          <p:txBody>
            <a:bodyPr wrap="square" lIns="10520" tIns="10520" rIns="10520" bIns="10520" numCol="1" anchor="ctr">
              <a:spAutoFit/>
            </a:bodyPr>
            <a:lstStyle>
              <a:lvl1pPr>
                <a:defRPr sz="6000" b="0">
                  <a:latin typeface="HYXuJingXingKai"/>
                  <a:ea typeface="HYXuJingXingKai"/>
                  <a:cs typeface="HYXuJingXingKai"/>
                  <a:sym typeface="HYXuJingXingKai"/>
                </a:defRPr>
              </a:lvl1pPr>
            </a:lstStyle>
            <a:p>
              <a:pPr algn="ctr"/>
              <a:r>
                <a:rPr sz="4400" b="1">
                  <a:latin typeface="黑体" pitchFamily="49" charset="-122"/>
                  <a:ea typeface="黑体" panose="02010609060101010101" pitchFamily="49" charset="-122"/>
                </a:rPr>
                <a:t>怀古诗</a:t>
              </a:r>
              <a:endParaRPr sz="1800"/>
            </a:p>
          </p:txBody>
        </p:sp>
        <p:grpSp>
          <p:nvGrpSpPr>
            <p:cNvPr id="372" name="成组"/>
            <p:cNvGrpSpPr/>
            <p:nvPr/>
          </p:nvGrpSpPr>
          <p:grpSpPr>
            <a:xfrm>
              <a:off x="0" y="931147"/>
              <a:ext cx="3497288" cy="586537"/>
              <a:chExt cx="3497287" cy="586536"/>
            </a:xfrm>
          </p:grpSpPr>
          <p:sp>
            <p:nvSpPr>
              <p:cNvPr id="370" name="矩形"/>
              <p:cNvSpPr/>
              <p:nvPr/>
            </p:nvSpPr>
            <p:spPr>
              <a:xfrm>
                <a:off x="116507" y="144171"/>
                <a:ext cx="3002826" cy="301400"/>
              </a:xfrm>
              <a:prstGeom prst="rect">
                <a:avLst/>
              </a:prstGeom>
              <a:gradFill flip="none" rotWithShape="1">
                <a:gsLst>
                  <a:gs pos="8953">
                    <a:srgbClr val="FCD1EA"/>
                  </a:gs>
                  <a:gs pos="31825">
                    <a:srgbClr val="FCE7F7"/>
                  </a:gs>
                  <a:gs pos="45109">
                    <a:srgbClr val="FDF3FB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118478" t="-110179" r="-18478" b="210179"/>
                </a:path>
              </a:gra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>
                  <a:defRPr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</a:p>
            </p:txBody>
          </p:sp>
          <p:sp>
            <p:nvSpPr>
              <p:cNvPr id="371" name="见贤思齐，兴亡慨叹"/>
              <p:cNvSpPr txBox="1"/>
              <p:nvPr/>
            </p:nvSpPr>
            <p:spPr>
              <a:xfrm>
                <a:off x="0" y="0"/>
                <a:ext cx="3497288" cy="58653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</p:spPr>
            <p:txBody>
              <a:bodyPr wrap="square" lIns="10520" tIns="10520" rIns="10520" bIns="10520" numCol="1" anchor="ctr">
                <a:noAutofit/>
              </a:bodyPr>
              <a:lstStyle>
                <a:lvl1pPr>
                  <a:defRPr sz="2200" b="0" spc="220">
                    <a:latin typeface="Baoli SC Regular"/>
                    <a:ea typeface="Baoli SC Regular"/>
                    <a:cs typeface="Baoli SC Regular"/>
                    <a:sym typeface="Baoli SC Regular"/>
                  </a:defRPr>
                </a:lvl1pPr>
              </a:lstStyle>
              <a:p>
                <a:pPr algn="ctr"/>
                <a:r>
                  <a:rPr sz="1400" b="1" spc="440">
                    <a:solidFill>
                      <a:srgbClr val="FF0000"/>
                    </a:solidFill>
                    <a:latin typeface="黑体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见贤思齐，兴亡慨叹</a:t>
                </a:r>
              </a:p>
            </p:txBody>
          </p:sp>
        </p:grpSp>
      </p:grpSp>
      <p:grpSp>
        <p:nvGrpSpPr>
          <p:cNvPr id="379" name="成组"/>
          <p:cNvGrpSpPr/>
          <p:nvPr/>
        </p:nvGrpSpPr>
        <p:grpSpPr>
          <a:xfrm>
            <a:off x="7894320" y="2997835"/>
            <a:ext cx="2651760" cy="972354"/>
            <a:chOff x="-707598" y="-437171"/>
            <a:chExt cx="4358303" cy="2910543"/>
          </a:xfrm>
        </p:grpSpPr>
        <p:sp>
          <p:nvSpPr>
            <p:cNvPr id="374" name="矩形"/>
            <p:cNvSpPr/>
            <p:nvPr/>
          </p:nvSpPr>
          <p:spPr>
            <a:xfrm>
              <a:off x="221101" y="0"/>
              <a:ext cx="3055084" cy="1466211"/>
            </a:xfrm>
            <a:prstGeom prst="rect">
              <a:avLst/>
            </a:prstGeom>
            <a:gradFill flip="none" rotWithShape="1">
              <a:gsLst>
                <a:gs pos="0">
                  <a:srgbClr val="73BFE0"/>
                </a:gs>
                <a:gs pos="100000">
                  <a:srgbClr val="FFFFFF"/>
                </a:gs>
              </a:gsLst>
              <a:path path="shape">
                <a:fillToRect l="48495" t="91200" r="51504" b="8799"/>
              </a:path>
            </a:gra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75" name="咏物诗"/>
            <p:cNvSpPr txBox="1"/>
            <p:nvPr/>
          </p:nvSpPr>
          <p:spPr>
            <a:xfrm>
              <a:off x="-707598" y="-437171"/>
              <a:ext cx="4132874" cy="208701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</p:spPr>
          <p:txBody>
            <a:bodyPr wrap="square" lIns="10520" tIns="10520" rIns="10520" bIns="10520" numCol="1" anchor="ctr">
              <a:spAutoFit/>
            </a:bodyPr>
            <a:lstStyle>
              <a:lvl1pPr>
                <a:defRPr sz="6000" b="0">
                  <a:latin typeface="HYXuJingXingKai"/>
                  <a:ea typeface="HYXuJingXingKai"/>
                  <a:cs typeface="HYXuJingXingKai"/>
                  <a:sym typeface="HYXuJingXingKai"/>
                </a:defRPr>
              </a:lvl1pPr>
            </a:lstStyle>
            <a:p>
              <a:pPr algn="ctr"/>
              <a:r>
                <a:rPr sz="4400" b="1">
                  <a:latin typeface="黑体" pitchFamily="49" charset="-122"/>
                  <a:ea typeface="黑体" panose="02010609060101010101" pitchFamily="49" charset="-122"/>
                </a:rPr>
                <a:t>咏物诗</a:t>
              </a:r>
              <a:endParaRPr sz="1800"/>
            </a:p>
          </p:txBody>
        </p:sp>
        <p:grpSp>
          <p:nvGrpSpPr>
            <p:cNvPr id="378" name="成组"/>
            <p:cNvGrpSpPr/>
            <p:nvPr/>
          </p:nvGrpSpPr>
          <p:grpSpPr>
            <a:xfrm>
              <a:off x="-707598" y="1072525"/>
              <a:ext cx="4358303" cy="1400847"/>
              <a:chOff x="-707598" y="144171"/>
              <a:chExt cx="4358302" cy="1400842"/>
            </a:xfrm>
          </p:grpSpPr>
          <p:sp>
            <p:nvSpPr>
              <p:cNvPr id="376" name="矩形"/>
              <p:cNvSpPr/>
              <p:nvPr/>
            </p:nvSpPr>
            <p:spPr>
              <a:xfrm>
                <a:off x="116507" y="144171"/>
                <a:ext cx="3002826" cy="301400"/>
              </a:xfrm>
              <a:prstGeom prst="rect">
                <a:avLst/>
              </a:prstGeom>
              <a:gradFill flip="none" rotWithShape="1">
                <a:gsLst>
                  <a:gs pos="8953">
                    <a:srgbClr val="FCD1EA"/>
                  </a:gs>
                  <a:gs pos="31825">
                    <a:srgbClr val="FCE7F7"/>
                  </a:gs>
                  <a:gs pos="45109">
                    <a:srgbClr val="FDF3FB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118478" t="-110179" r="-18478" b="210179"/>
                </a:path>
              </a:gra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>
                  <a:defRPr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</a:p>
            </p:txBody>
          </p:sp>
          <p:sp>
            <p:nvSpPr>
              <p:cNvPr id="377" name="香草   美人"/>
              <p:cNvSpPr txBox="1"/>
              <p:nvPr/>
            </p:nvSpPr>
            <p:spPr>
              <a:xfrm>
                <a:off x="-707598" y="429281"/>
                <a:ext cx="4358302" cy="1115732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</p:spPr>
            <p:txBody>
              <a:bodyPr wrap="square" lIns="10520" tIns="10520" rIns="10520" bIns="10520" numCol="1" anchor="ctr">
                <a:noAutofit/>
              </a:bodyPr>
              <a:lstStyle>
                <a:lvl1pPr>
                  <a:defRPr sz="2200" b="0" spc="220">
                    <a:latin typeface="Baoli SC Regular"/>
                    <a:ea typeface="Baoli SC Regular"/>
                    <a:cs typeface="Baoli SC Regular"/>
                    <a:sym typeface="Baoli SC Regular"/>
                  </a:defRPr>
                </a:lvl1pPr>
              </a:lstStyle>
              <a:p>
                <a:pPr algn="ctr"/>
                <a:r>
                  <a:rPr sz="1400" b="1" spc="440">
                    <a:solidFill>
                      <a:srgbClr val="FF0000"/>
                    </a:solidFill>
                    <a:latin typeface="黑体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香草   美人</a:t>
                </a:r>
              </a:p>
            </p:txBody>
          </p:sp>
        </p:grpSp>
      </p:grpSp>
      <p:grpSp>
        <p:nvGrpSpPr>
          <p:cNvPr id="385" name="成组"/>
          <p:cNvGrpSpPr/>
          <p:nvPr/>
        </p:nvGrpSpPr>
        <p:grpSpPr>
          <a:xfrm>
            <a:off x="7853681" y="1560830"/>
            <a:ext cx="2455545" cy="840972"/>
            <a:chOff x="0" y="-2205003"/>
            <a:chExt cx="3497288" cy="3719210"/>
          </a:xfrm>
        </p:grpSpPr>
        <p:sp>
          <p:nvSpPr>
            <p:cNvPr id="380" name="矩形"/>
            <p:cNvSpPr/>
            <p:nvPr/>
          </p:nvSpPr>
          <p:spPr>
            <a:xfrm>
              <a:off x="221102" y="0"/>
              <a:ext cx="3055084" cy="1466211"/>
            </a:xfrm>
            <a:prstGeom prst="rect">
              <a:avLst/>
            </a:prstGeom>
            <a:gradFill flip="none" rotWithShape="1">
              <a:gsLst>
                <a:gs pos="0">
                  <a:srgbClr val="73BFE0"/>
                </a:gs>
                <a:gs pos="100000">
                  <a:srgbClr val="FFFFFF"/>
                </a:gs>
              </a:gsLst>
              <a:path path="shape">
                <a:fillToRect l="48495" t="91200" r="51504" b="8799"/>
              </a:path>
            </a:gra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81" name="禅理诗"/>
            <p:cNvSpPr txBox="1"/>
            <p:nvPr/>
          </p:nvSpPr>
          <p:spPr>
            <a:xfrm>
              <a:off x="220672" y="-2205003"/>
              <a:ext cx="3276616" cy="308351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</p:spPr>
          <p:txBody>
            <a:bodyPr wrap="square" lIns="10520" tIns="10520" rIns="10520" bIns="10520" numCol="1" anchor="ctr">
              <a:spAutoFit/>
            </a:bodyPr>
            <a:lstStyle>
              <a:lvl1pPr>
                <a:defRPr sz="6000" b="0">
                  <a:latin typeface="HYXuJingXingKai"/>
                  <a:ea typeface="HYXuJingXingKai"/>
                  <a:cs typeface="HYXuJingXingKai"/>
                  <a:sym typeface="HYXuJingXingKai"/>
                </a:defRPr>
              </a:lvl1pPr>
            </a:lstStyle>
            <a:p>
              <a:pPr algn="ctr"/>
              <a:r>
                <a:rPr sz="4400" b="1">
                  <a:latin typeface="黑体" pitchFamily="49" charset="-122"/>
                  <a:ea typeface="黑体" panose="02010609060101010101" pitchFamily="49" charset="-122"/>
                </a:rPr>
                <a:t>禅理诗</a:t>
              </a:r>
              <a:endParaRPr sz="1800"/>
            </a:p>
          </p:txBody>
        </p:sp>
        <p:grpSp>
          <p:nvGrpSpPr>
            <p:cNvPr id="384" name="成组"/>
            <p:cNvGrpSpPr/>
            <p:nvPr/>
          </p:nvGrpSpPr>
          <p:grpSpPr>
            <a:xfrm>
              <a:off x="0" y="927670"/>
              <a:ext cx="3497288" cy="586537"/>
              <a:chExt cx="3497287" cy="586536"/>
            </a:xfrm>
          </p:grpSpPr>
          <p:sp>
            <p:nvSpPr>
              <p:cNvPr id="382" name="矩形"/>
              <p:cNvSpPr/>
              <p:nvPr/>
            </p:nvSpPr>
            <p:spPr>
              <a:xfrm>
                <a:off x="116507" y="144171"/>
                <a:ext cx="3002826" cy="301400"/>
              </a:xfrm>
              <a:prstGeom prst="rect">
                <a:avLst/>
              </a:prstGeom>
              <a:gradFill flip="none" rotWithShape="1">
                <a:gsLst>
                  <a:gs pos="8953">
                    <a:srgbClr val="FCD1EA"/>
                  </a:gs>
                  <a:gs pos="31825">
                    <a:srgbClr val="FCE7F7"/>
                  </a:gs>
                  <a:gs pos="45109">
                    <a:srgbClr val="FDF3FB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118478" t="-110179" r="-18478" b="210179"/>
                </a:path>
              </a:gra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>
                  <a:defRPr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</a:p>
            </p:txBody>
          </p:sp>
          <p:sp>
            <p:nvSpPr>
              <p:cNvPr id="383" name="入世，出世"/>
              <p:cNvSpPr txBox="1"/>
              <p:nvPr/>
            </p:nvSpPr>
            <p:spPr>
              <a:xfrm>
                <a:off x="0" y="0"/>
                <a:ext cx="3497288" cy="58653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</p:spPr>
            <p:txBody>
              <a:bodyPr wrap="square" lIns="10520" tIns="10520" rIns="10520" bIns="10520" numCol="1" anchor="ctr">
                <a:noAutofit/>
              </a:bodyPr>
              <a:lstStyle>
                <a:lvl1pPr>
                  <a:defRPr sz="2200" b="0" spc="220">
                    <a:latin typeface="Baoli SC Regular"/>
                    <a:ea typeface="Baoli SC Regular"/>
                    <a:cs typeface="Baoli SC Regular"/>
                    <a:sym typeface="Baoli SC Regular"/>
                  </a:defRPr>
                </a:lvl1pPr>
              </a:lstStyle>
              <a:p>
                <a:pPr algn="ctr"/>
                <a:r>
                  <a:rPr sz="1400" b="1" spc="440">
                    <a:solidFill>
                      <a:srgbClr val="FF0000"/>
                    </a:solidFill>
                    <a:latin typeface="黑体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入世，出世</a:t>
                </a:r>
              </a:p>
            </p:txBody>
          </p:sp>
        </p:grpSp>
      </p:grpSp>
      <p:grpSp>
        <p:nvGrpSpPr>
          <p:cNvPr id="393" name="成组"/>
          <p:cNvGrpSpPr/>
          <p:nvPr/>
        </p:nvGrpSpPr>
        <p:grpSpPr>
          <a:xfrm>
            <a:off x="4626611" y="5595620"/>
            <a:ext cx="2241251" cy="1046153"/>
            <a:chOff x="0" y="-11064"/>
            <a:chExt cx="3580029" cy="1657141"/>
          </a:xfrm>
        </p:grpSpPr>
        <p:sp>
          <p:nvSpPr>
            <p:cNvPr id="388" name="矩形"/>
            <p:cNvSpPr/>
            <p:nvPr/>
          </p:nvSpPr>
          <p:spPr>
            <a:xfrm>
              <a:off x="221102" y="113662"/>
              <a:ext cx="3055084" cy="1466211"/>
            </a:xfrm>
            <a:prstGeom prst="rect">
              <a:avLst/>
            </a:prstGeom>
            <a:gradFill flip="none" rotWithShape="1">
              <a:gsLst>
                <a:gs pos="0">
                  <a:srgbClr val="73BFE0"/>
                </a:gs>
                <a:gs pos="100000">
                  <a:srgbClr val="FFFFFF"/>
                </a:gs>
              </a:gsLst>
              <a:path path="shape">
                <a:fillToRect l="48495" t="91200" r="51504" b="8799"/>
              </a:path>
            </a:gra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89" name="闺怨诗"/>
            <p:cNvSpPr txBox="1"/>
            <p:nvPr/>
          </p:nvSpPr>
          <p:spPr>
            <a:xfrm>
              <a:off x="0" y="-11064"/>
              <a:ext cx="3406045" cy="1006867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</p:spPr>
          <p:txBody>
            <a:bodyPr wrap="square" lIns="10520" tIns="10520" rIns="10520" bIns="10520" numCol="1" anchor="ctr">
              <a:spAutoFit/>
            </a:bodyPr>
            <a:lstStyle>
              <a:lvl1pPr>
                <a:defRPr sz="6000" b="0">
                  <a:latin typeface="HYXuJingXingKai"/>
                  <a:ea typeface="HYXuJingXingKai"/>
                  <a:cs typeface="HYXuJingXingKai"/>
                  <a:sym typeface="HYXuJingXingKai"/>
                </a:defRPr>
              </a:lvl1pPr>
            </a:lstStyle>
            <a:p>
              <a:pPr algn="ctr"/>
              <a:r>
                <a:rPr sz="4000" b="1">
                  <a:latin typeface="黑体" pitchFamily="49" charset="-122"/>
                  <a:ea typeface="黑体" panose="02010609060101010101" pitchFamily="49" charset="-122"/>
                </a:rPr>
                <a:t>闺怨诗</a:t>
              </a:r>
            </a:p>
          </p:txBody>
        </p:sp>
        <p:grpSp>
          <p:nvGrpSpPr>
            <p:cNvPr id="392" name="成组"/>
            <p:cNvGrpSpPr/>
            <p:nvPr/>
          </p:nvGrpSpPr>
          <p:grpSpPr>
            <a:xfrm>
              <a:off x="63422" y="1059538"/>
              <a:ext cx="3516607" cy="586539"/>
              <a:chOff x="63422" y="86990"/>
              <a:chExt cx="3516606" cy="586538"/>
            </a:xfrm>
          </p:grpSpPr>
          <p:sp>
            <p:nvSpPr>
              <p:cNvPr id="390" name="矩形"/>
              <p:cNvSpPr/>
              <p:nvPr/>
            </p:nvSpPr>
            <p:spPr>
              <a:xfrm>
                <a:off x="116507" y="144171"/>
                <a:ext cx="3002826" cy="301400"/>
              </a:xfrm>
              <a:prstGeom prst="rect">
                <a:avLst/>
              </a:prstGeom>
              <a:gradFill flip="none" rotWithShape="1">
                <a:gsLst>
                  <a:gs pos="8953">
                    <a:srgbClr val="FCD1EA"/>
                  </a:gs>
                  <a:gs pos="31825">
                    <a:srgbClr val="FCE7F7"/>
                  </a:gs>
                  <a:gs pos="45109">
                    <a:srgbClr val="FDF3FB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118478" t="-110179" r="-18478" b="210179"/>
                </a:path>
              </a:gra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>
                  <a:defRPr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</a:p>
            </p:txBody>
          </p:sp>
          <p:sp>
            <p:nvSpPr>
              <p:cNvPr id="391" name="放臣弃妇，今古同情"/>
              <p:cNvSpPr txBox="1"/>
              <p:nvPr/>
            </p:nvSpPr>
            <p:spPr>
              <a:xfrm>
                <a:off x="63422" y="86990"/>
                <a:ext cx="3516606" cy="58653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</p:spPr>
            <p:txBody>
              <a:bodyPr wrap="square" lIns="10520" tIns="10520" rIns="10520" bIns="10520" numCol="1" anchor="ctr">
                <a:noAutofit/>
              </a:bodyPr>
              <a:lstStyle>
                <a:lvl1pPr>
                  <a:defRPr sz="2200" b="0">
                    <a:latin typeface="Baoli SC Regular"/>
                    <a:ea typeface="Baoli SC Regular"/>
                    <a:cs typeface="Baoli SC Regular"/>
                    <a:sym typeface="Baoli SC Regular"/>
                  </a:defRPr>
                </a:lvl1pPr>
              </a:lstStyle>
              <a:p>
                <a:pPr algn="ctr">
                  <a:defRPr sz="4000"/>
                </a:pPr>
                <a:r>
                  <a:rPr sz="1400" b="1" spc="440">
                    <a:solidFill>
                      <a:srgbClr val="FF0000"/>
                    </a:solidFill>
                    <a:latin typeface="黑体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放臣弃妇，今古同情</a:t>
                </a:r>
              </a:p>
            </p:txBody>
          </p:sp>
        </p:grpSp>
      </p:grpSp>
      <p:sp>
        <p:nvSpPr>
          <p:cNvPr id="396" name="讽喻诗"/>
          <p:cNvSpPr txBox="1"/>
          <p:nvPr/>
        </p:nvSpPr>
        <p:spPr>
          <a:xfrm>
            <a:off x="8784788" y="6546318"/>
            <a:ext cx="810500" cy="298244"/>
          </a:xfrm>
          <a:prstGeom prst="rect">
            <a:avLst/>
          </a:prstGeom>
          <a:noFill/>
          <a:ln w="3175" cap="flat">
            <a:noFill/>
            <a:miter lim="400000"/>
          </a:ln>
          <a:effectLst/>
        </p:spPr>
        <p:txBody>
          <a:bodyPr wrap="none" lIns="10520" tIns="10520" rIns="10520" bIns="10520" numCol="1" anchor="ctr">
            <a:spAutoFit/>
          </a:bodyPr>
          <a:lstStyle>
            <a:lvl1pPr>
              <a:defRPr sz="2400" b="0" spc="239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方正小标宋简体" panose="02000000000000000000" charset="-122"/>
              </a:defRPr>
            </a:lvl1pPr>
          </a:lstStyle>
          <a:p>
            <a:pPr algn="ctr"/>
            <a:r>
              <a:rPr sz="18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讽喻诗</a:t>
            </a:r>
          </a:p>
        </p:txBody>
      </p:sp>
      <p:sp>
        <p:nvSpPr>
          <p:cNvPr id="398" name="什么是题材"/>
          <p:cNvSpPr txBox="1"/>
          <p:nvPr/>
        </p:nvSpPr>
        <p:spPr>
          <a:xfrm>
            <a:off x="4521200" y="232729"/>
            <a:ext cx="3111500" cy="635635"/>
          </a:xfrm>
          <a:prstGeom prst="rect">
            <a:avLst/>
          </a:prstGeom>
          <a:ln w="3175">
            <a:miter lim="400000"/>
          </a:ln>
        </p:spPr>
        <p:txBody>
          <a:bodyPr wrap="square" lIns="10520" tIns="10520" rIns="10520" bIns="10520" anchor="ctr">
            <a:spAutoFit/>
          </a:bodyPr>
          <a:lstStyle>
            <a:lvl1pPr>
              <a:defRPr b="0"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  <a:sym typeface="汉仪尚巍手书W" panose="00020600040101010101" charset="-122"/>
              </a:defRPr>
            </a:lvl1pPr>
          </a:lstStyle>
          <a:p>
            <a:pPr algn="ctr"/>
            <a:r>
              <a:rPr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什么是题材</a:t>
            </a:r>
          </a:p>
        </p:txBody>
      </p:sp>
      <p:sp>
        <p:nvSpPr>
          <p:cNvPr id="401" name="行役诗"/>
          <p:cNvSpPr txBox="1"/>
          <p:nvPr/>
        </p:nvSpPr>
        <p:spPr>
          <a:xfrm>
            <a:off x="3869690" y="4382135"/>
            <a:ext cx="977900" cy="297180"/>
          </a:xfrm>
          <a:prstGeom prst="rect">
            <a:avLst/>
          </a:prstGeom>
          <a:noFill/>
          <a:ln w="3175" cap="flat">
            <a:noFill/>
            <a:miter lim="400000"/>
          </a:ln>
          <a:effectLst/>
        </p:spPr>
        <p:txBody>
          <a:bodyPr wrap="square" lIns="10520" tIns="10520" rIns="10520" bIns="10520" numCol="1" anchor="ctr">
            <a:spAutoFit/>
          </a:bodyPr>
          <a:lstStyle>
            <a:lvl1pPr>
              <a:defRPr sz="2400" b="0" spc="239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方正小标宋简体" panose="02000000000000000000" charset="-122"/>
              </a:defRPr>
            </a:lvl1pPr>
          </a:lstStyle>
          <a:p>
            <a:pPr algn="ctr"/>
            <a:r>
              <a:rPr sz="18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行役诗</a:t>
            </a:r>
          </a:p>
        </p:txBody>
      </p:sp>
      <p:sp>
        <p:nvSpPr>
          <p:cNvPr id="404" name="悼亡诗"/>
          <p:cNvSpPr txBox="1"/>
          <p:nvPr/>
        </p:nvSpPr>
        <p:spPr>
          <a:xfrm>
            <a:off x="6705798" y="5705578"/>
            <a:ext cx="810500" cy="298244"/>
          </a:xfrm>
          <a:prstGeom prst="rect">
            <a:avLst/>
          </a:prstGeom>
          <a:noFill/>
          <a:ln w="3175" cap="flat">
            <a:noFill/>
            <a:miter lim="400000"/>
          </a:ln>
          <a:effectLst/>
        </p:spPr>
        <p:txBody>
          <a:bodyPr wrap="none" lIns="10520" tIns="10520" rIns="10520" bIns="10520" numCol="1" anchor="ctr">
            <a:spAutoFit/>
          </a:bodyPr>
          <a:lstStyle>
            <a:lvl1pPr>
              <a:defRPr sz="2400" b="0" spc="239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方正小标宋简体" panose="02000000000000000000" charset="-122"/>
              </a:defRPr>
            </a:lvl1pPr>
          </a:lstStyle>
          <a:p>
            <a:pPr algn="ctr"/>
            <a:r>
              <a:rPr sz="18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悼亡诗</a:t>
            </a:r>
          </a:p>
        </p:txBody>
      </p:sp>
      <p:sp>
        <p:nvSpPr>
          <p:cNvPr id="407" name="农乐诗"/>
          <p:cNvSpPr txBox="1"/>
          <p:nvPr/>
        </p:nvSpPr>
        <p:spPr>
          <a:xfrm>
            <a:off x="7166808" y="1433933"/>
            <a:ext cx="810500" cy="298244"/>
          </a:xfrm>
          <a:prstGeom prst="rect">
            <a:avLst/>
          </a:prstGeom>
          <a:noFill/>
          <a:ln w="3175" cap="flat">
            <a:noFill/>
            <a:miter lim="400000"/>
          </a:ln>
          <a:effectLst/>
        </p:spPr>
        <p:txBody>
          <a:bodyPr wrap="none" lIns="10520" tIns="10520" rIns="10520" bIns="10520" numCol="1" anchor="ctr">
            <a:spAutoFit/>
          </a:bodyPr>
          <a:lstStyle>
            <a:lvl1pPr>
              <a:defRPr sz="2400" b="0" spc="239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方正小标宋简体" panose="02000000000000000000" charset="-122"/>
              </a:defRPr>
            </a:lvl1pPr>
          </a:lstStyle>
          <a:p>
            <a:pPr algn="ctr"/>
            <a:r>
              <a:rPr sz="18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农乐诗</a:t>
            </a:r>
          </a:p>
        </p:txBody>
      </p:sp>
      <p:sp>
        <p:nvSpPr>
          <p:cNvPr id="432" name="相近主旨诗歌的集合"/>
          <p:cNvSpPr txBox="1"/>
          <p:nvPr/>
        </p:nvSpPr>
        <p:spPr>
          <a:xfrm>
            <a:off x="4818261" y="898721"/>
            <a:ext cx="2616829" cy="236689"/>
          </a:xfrm>
          <a:prstGeom prst="rect">
            <a:avLst/>
          </a:prstGeom>
          <a:ln w="3175">
            <a:miter lim="400000"/>
          </a:ln>
        </p:spPr>
        <p:txBody>
          <a:bodyPr wrap="none" lIns="10520" tIns="10520" rIns="10520" bIns="10520" anchor="ctr">
            <a:spAutoFit/>
          </a:bodyPr>
          <a:lstStyle>
            <a:lvl1pPr>
              <a:defRPr sz="3200" b="0">
                <a:latin typeface="HYQuanTangShiJ"/>
                <a:ea typeface="HYQuanTangShiJ"/>
                <a:cs typeface="HYQuanTangShiJ"/>
                <a:sym typeface="HYQuanTangShiJ"/>
              </a:defRPr>
            </a:lvl1pPr>
          </a:lstStyle>
          <a:p>
            <a:pPr algn="ctr"/>
            <a:r>
              <a:rPr sz="1400" b="1" spc="44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相近</a:t>
            </a:r>
            <a:r>
              <a:rPr lang="zh-CN" altLang="en-US" sz="1400" b="1" spc="44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内容</a:t>
            </a:r>
            <a:r>
              <a:rPr sz="1400" b="1" spc="44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主旨诗歌的集合</a:t>
            </a:r>
            <a:endParaRPr sz="1400" b="1" spc="44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形状"/>
          <p:cNvSpPr/>
          <p:nvPr/>
        </p:nvSpPr>
        <p:spPr>
          <a:xfrm>
            <a:off x="2659053" y="1110987"/>
            <a:ext cx="351176" cy="326509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0800" y="21600"/>
                </a:lnTo>
                <a:lnTo>
                  <a:pt x="750" y="7773"/>
                </a:lnTo>
                <a:lnTo>
                  <a:pt x="7586" y="7773"/>
                </a:lnTo>
                <a:lnTo>
                  <a:pt x="7586" y="0"/>
                </a:lnTo>
                <a:lnTo>
                  <a:pt x="0" y="0"/>
                </a:lnTo>
                <a:close/>
                <a:moveTo>
                  <a:pt x="1080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14014" y="0"/>
                </a:lnTo>
                <a:lnTo>
                  <a:pt x="14014" y="7773"/>
                </a:lnTo>
                <a:lnTo>
                  <a:pt x="20850" y="7773"/>
                </a:lnTo>
                <a:lnTo>
                  <a:pt x="10800" y="21600"/>
                </a:lnTo>
                <a:close/>
              </a:path>
            </a:pathLst>
          </a:custGeom>
          <a:solidFill>
            <a:srgbClr val="FFFFFF"/>
          </a:solidFill>
          <a:ln w="3175">
            <a:miter lim="400000"/>
          </a:ln>
          <a:effectLst>
            <a:outerShdw blurRad="127000" dist="38100" dir="5400000" rotWithShape="0">
              <a:srgbClr val="000000">
                <a:alpha val="39057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47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4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2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4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2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2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3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3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3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3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3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 nodeType="clickPar">
                      <p:stCondLst>
                        <p:cond delay="indefinite"/>
                      </p:stCondLst>
                      <p:childTnLst>
                        <p:par>
                          <p:cTn id="1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ntr" presetSubtype="10" fill="hold" grpId="4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ntr" presetSubtype="1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" grpId="1"/>
      <p:bldP spid="280" grpId="3"/>
      <p:bldP spid="281" grpId="5"/>
      <p:bldP spid="283" grpId="7"/>
      <p:bldP spid="284" grpId="9"/>
      <p:bldP spid="286" grpId="11"/>
      <p:bldP spid="289" grpId="12"/>
      <p:bldP spid="292" grpId="13"/>
      <p:bldP spid="295" grpId="14"/>
      <p:bldP spid="298" grpId="15"/>
      <p:bldP spid="301" grpId="16"/>
      <p:bldP spid="316" grpId="19"/>
      <p:bldP spid="318" grpId="21"/>
      <p:bldP spid="332" grpId="24"/>
      <p:bldP spid="334" grpId="26"/>
      <p:bldP spid="336" grpId="27"/>
      <p:bldP spid="339" grpId="28"/>
      <p:bldP spid="354" grpId="31"/>
      <p:bldP spid="357" grpId="32"/>
      <p:bldP spid="366" grpId="34"/>
      <p:bldP spid="396" grpId="38"/>
      <p:bldP spid="401" grpId="39"/>
      <p:bldP spid="404" grpId="40"/>
      <p:bldP spid="407" grpId="41"/>
      <p:bldP spid="5" grpId="43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4" name="幻灯片编号"/>
          <p:cNvSpPr txBox="1">
            <a:spLocks noGrp="1"/>
          </p:cNvSpPr>
          <p:nvPr>
            <p:ph type="sldNum" sz="quarter" idx="4294967295"/>
          </p:nvPr>
        </p:nvSpPr>
        <p:spPr>
          <a:xfrm>
            <a:off x="6015355" y="6387345"/>
            <a:ext cx="161290" cy="22606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sz="1070"/>
              <a:t>7</a:t>
            </a:fld>
          </a:p>
        </p:txBody>
      </p:sp>
      <p:sp>
        <p:nvSpPr>
          <p:cNvPr id="440" name="全国III"/>
          <p:cNvSpPr txBox="1"/>
          <p:nvPr/>
        </p:nvSpPr>
        <p:spPr>
          <a:xfrm>
            <a:off x="218541" y="4885659"/>
            <a:ext cx="893279" cy="267467"/>
          </a:xfrm>
          <a:prstGeom prst="rect">
            <a:avLst/>
          </a:prstGeom>
          <a:noFill/>
          <a:ln w="3175" cap="flat">
            <a:noFill/>
            <a:miter lim="400000"/>
          </a:ln>
          <a:effectLst/>
        </p:spPr>
        <p:txBody>
          <a:bodyPr wrap="none" lIns="10520" tIns="10520" rIns="10520" bIns="10520" numCol="1" anchor="ctr">
            <a:spAutoFit/>
          </a:bodyPr>
          <a:lstStyle>
            <a:lvl1pPr>
              <a:defRPr sz="2400" b="0" spc="240">
                <a:latin typeface="Trajan Pro 3"/>
                <a:ea typeface="Trajan Pro 3"/>
                <a:cs typeface="Trajan Pro 3"/>
                <a:sym typeface="Trajan Pro 3"/>
              </a:defRPr>
            </a:lvl1pPr>
          </a:lstStyle>
          <a:p>
            <a:r>
              <a:rPr sz="160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全国III</a:t>
            </a:r>
          </a:p>
        </p:txBody>
      </p:sp>
      <p:sp>
        <p:nvSpPr>
          <p:cNvPr id="442" name="插田歌…"/>
          <p:cNvSpPr txBox="1"/>
          <p:nvPr/>
        </p:nvSpPr>
        <p:spPr>
          <a:xfrm>
            <a:off x="1022776" y="5111709"/>
            <a:ext cx="3064510" cy="1463040"/>
          </a:xfrm>
          <a:prstGeom prst="rect">
            <a:avLst/>
          </a:prstGeom>
          <a:ln w="3175">
            <a:miter lim="400000"/>
          </a:ln>
        </p:spPr>
        <p:txBody>
          <a:bodyPr wrap="none" lIns="10520" tIns="10520" rIns="10520" bIns="10520" anchor="ctr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zh-CN" altLang="zh-CN" sz="1400" b="1" ker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苦笋</a:t>
            </a:r>
            <a:r>
              <a:rPr lang="zh-CN" altLang="zh-CN" sz="1400" b="1" kern="0">
                <a:solidFill>
                  <a:srgbClr val="0000CC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陆游  </a:t>
            </a:r>
            <a:endParaRPr kumimoji="0" lang="zh-CN" altLang="zh-CN" sz="1400" b="1" i="0" u="none" strike="noStrike" kern="0" cap="none" spc="0" normalizeH="0" baseline="0" noProof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zh-CN" altLang="zh-CN" sz="1400" b="1" kern="0">
                <a:solidFill>
                  <a:srgbClr val="0000CC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藜藿盘中忽眼明</a:t>
            </a:r>
            <a:r>
              <a:rPr lang="zh-CN" altLang="zh-CN" sz="1400" b="1" kern="0">
                <a:solidFill>
                  <a:srgbClr val="0000CC"/>
                </a:solidFill>
                <a:latin typeface="Calibri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①</a:t>
            </a:r>
            <a:r>
              <a:rPr lang="zh-CN" altLang="zh-CN" sz="1400" b="1" kern="0">
                <a:solidFill>
                  <a:srgbClr val="0000CC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，骈头脱襁白玉婴。</a:t>
            </a:r>
            <a:endParaRPr kumimoji="0" lang="zh-CN" altLang="zh-CN" sz="1400" b="1" i="0" u="none" strike="noStrike" kern="0" cap="none" spc="0" normalizeH="0" baseline="0" noProof="1">
              <a:solidFill>
                <a:srgbClr val="0000CC"/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zh-CN" altLang="zh-CN" sz="1400" b="1" kern="0">
                <a:solidFill>
                  <a:srgbClr val="0000CC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极知耿介种性别，苦节乃与生俱生。</a:t>
            </a:r>
            <a:endParaRPr kumimoji="0" lang="zh-CN" altLang="zh-CN" sz="1400" b="1" i="0" u="none" strike="noStrike" kern="0" cap="none" spc="0" normalizeH="0" baseline="0" noProof="1">
              <a:solidFill>
                <a:srgbClr val="0000CC"/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zh-CN" altLang="zh-CN" sz="1400" b="1" kern="0">
                <a:solidFill>
                  <a:srgbClr val="0000CC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我见魏徵殊媚妩</a:t>
            </a:r>
            <a:r>
              <a:rPr lang="zh-CN" altLang="zh-CN" sz="1400" b="1" kern="0">
                <a:solidFill>
                  <a:srgbClr val="0000CC"/>
                </a:solidFill>
                <a:latin typeface="Calibri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②</a:t>
            </a:r>
            <a:r>
              <a:rPr lang="zh-CN" altLang="zh-CN" sz="1400" b="1" kern="0">
                <a:solidFill>
                  <a:srgbClr val="0000CC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，约束儿童</a:t>
            </a:r>
            <a:r>
              <a:rPr lang="zh-CN" altLang="zh-CN" sz="1400" b="1" ker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勿多取</a:t>
            </a:r>
            <a:r>
              <a:rPr lang="zh-CN" altLang="zh-CN" sz="1400" b="1" kern="0">
                <a:solidFill>
                  <a:srgbClr val="0000CC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kumimoji="0" lang="zh-CN" altLang="zh-CN" sz="1400" b="1" i="0" u="none" strike="noStrike" kern="0" cap="none" spc="0" normalizeH="0" baseline="0" noProof="1">
              <a:solidFill>
                <a:srgbClr val="0000CC"/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zh-CN" altLang="zh-CN" sz="1400" b="1" kern="0">
                <a:solidFill>
                  <a:srgbClr val="0000CC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人才自古要养成，放使干霄战风雨。</a:t>
            </a:r>
            <a:endParaRPr kumimoji="0" lang="zh-CN" altLang="zh-CN" sz="1400" b="1" i="0" u="none" strike="noStrike" kern="0" cap="none" spc="0" normalizeH="0" baseline="0" noProof="1">
              <a:solidFill>
                <a:srgbClr val="0000CC"/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R="914400" algn="ctr" defTabSz="533400">
              <a:lnSpc>
                <a:spcPct val="90000"/>
              </a:lnSpc>
              <a:defRPr sz="2400" b="0">
                <a:latin typeface="DFPLiJinHeiW8-GB"/>
                <a:ea typeface="DFPLiJinHeiW8-GB"/>
                <a:cs typeface="DFPLiJinHeiW8-GB"/>
                <a:sym typeface="DFPLiJinHeiW8-GB"/>
              </a:defRPr>
            </a:pPr>
            <a:endParaRPr sz="1400" b="1" spc="239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3" name="与《酬乐天扬州初逢席上见赠》相比，这几句诗的语言风格有什么不同？"/>
          <p:cNvSpPr txBox="1"/>
          <p:nvPr/>
        </p:nvSpPr>
        <p:spPr>
          <a:xfrm>
            <a:off x="6015355" y="5044929"/>
            <a:ext cx="4478655" cy="574040"/>
          </a:xfrm>
          <a:prstGeom prst="rect">
            <a:avLst/>
          </a:prstGeom>
          <a:ln w="3175">
            <a:miter lim="400000"/>
          </a:ln>
        </p:spPr>
        <p:txBody>
          <a:bodyPr wrap="square" lIns="10520" tIns="10520" rIns="10520" bIns="10520" anchor="ctr">
            <a:spAutoFit/>
          </a:bodyPr>
          <a:lstStyle>
            <a:lvl1pPr marR="914400" algn="l" defTabSz="533400">
              <a:lnSpc>
                <a:spcPct val="130000"/>
              </a:lnSpc>
              <a:defRPr sz="20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marL="0" marR="0" indent="0" algn="l" defTabSz="914400" rtl="0" fontAlgn="base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1800" b="1" kern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15.诗人由苦笋联想到了魏征，这二者有何相似之处？请简要分析。(6分)</a:t>
            </a:r>
            <a:endParaRPr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6" name="成组"/>
          <p:cNvGrpSpPr/>
          <p:nvPr/>
        </p:nvGrpSpPr>
        <p:grpSpPr>
          <a:xfrm>
            <a:off x="10036607" y="5358766"/>
            <a:ext cx="1586865" cy="658495"/>
            <a:chOff x="1866383" y="-2654224"/>
            <a:chExt cx="2413279" cy="1795116"/>
          </a:xfrm>
        </p:grpSpPr>
        <p:sp>
          <p:nvSpPr>
            <p:cNvPr id="444" name="圆角矩形"/>
            <p:cNvSpPr/>
            <p:nvPr/>
          </p:nvSpPr>
          <p:spPr>
            <a:xfrm>
              <a:off x="1866383" y="-2654224"/>
              <a:ext cx="2413279" cy="1795116"/>
            </a:xfrm>
            <a:prstGeom prst="roundRect">
              <a:avLst>
                <a:gd name="adj" fmla="val 45890"/>
              </a:avLst>
            </a:prstGeom>
            <a:gradFill flip="none" rotWithShape="1">
              <a:gsLst>
                <a:gs pos="20652">
                  <a:srgbClr val="FFFFFF"/>
                </a:gs>
                <a:gs pos="63446">
                  <a:srgbClr val="B9DFF0"/>
                </a:gs>
                <a:gs pos="100000">
                  <a:srgbClr val="73BFE0"/>
                </a:gs>
              </a:gsLst>
              <a:path path="shape">
                <a:fillToRect l="73295" t="38931" r="26704" b="61068"/>
              </a:path>
            </a:gra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470"/>
            </a:p>
          </p:txBody>
        </p:sp>
        <p:sp>
          <p:nvSpPr>
            <p:cNvPr id="445" name="语言题"/>
            <p:cNvSpPr txBox="1"/>
            <p:nvPr/>
          </p:nvSpPr>
          <p:spPr>
            <a:xfrm>
              <a:off x="2066282" y="-2160871"/>
              <a:ext cx="2213379" cy="810139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</p:spPr>
          <p:txBody>
            <a:bodyPr wrap="square" lIns="10520" tIns="10520" rIns="10520" bIns="10520" numCol="1" anchor="ctr">
              <a:spAutoFit/>
            </a:bodyPr>
            <a:lstStyle>
              <a:lvl1pPr>
                <a:defRPr sz="3000" spc="300"/>
              </a:lvl1pPr>
            </a:lstStyle>
            <a:p>
              <a:r>
                <a:rPr lang="zh-CN" sz="1800"/>
                <a:t>人物、主旨</a:t>
              </a:r>
            </a:p>
          </p:txBody>
        </p:sp>
      </p:grpSp>
      <p:grpSp>
        <p:nvGrpSpPr>
          <p:cNvPr id="450" name="成组"/>
          <p:cNvGrpSpPr/>
          <p:nvPr/>
        </p:nvGrpSpPr>
        <p:grpSpPr>
          <a:xfrm>
            <a:off x="4190929" y="4639872"/>
            <a:ext cx="1342390" cy="297493"/>
            <a:chOff x="337728" y="-131913"/>
            <a:chExt cx="2028931" cy="890277"/>
          </a:xfrm>
        </p:grpSpPr>
        <p:sp>
          <p:nvSpPr>
            <p:cNvPr id="448" name="圆角矩形"/>
            <p:cNvSpPr/>
            <p:nvPr/>
          </p:nvSpPr>
          <p:spPr>
            <a:xfrm>
              <a:off x="337728" y="-15808"/>
              <a:ext cx="2028931" cy="774172"/>
            </a:xfrm>
            <a:prstGeom prst="roundRect">
              <a:avLst>
                <a:gd name="adj" fmla="val 25704"/>
              </a:avLst>
            </a:prstGeom>
            <a:gradFill flip="none" rotWithShape="1">
              <a:gsLst>
                <a:gs pos="20652">
                  <a:srgbClr val="FFFFFF"/>
                </a:gs>
                <a:gs pos="63446">
                  <a:srgbClr val="F0A5E7"/>
                </a:gs>
                <a:gs pos="100000">
                  <a:srgbClr val="E04BCE"/>
                </a:gs>
              </a:gsLst>
              <a:path path="shape">
                <a:fillToRect l="73295" t="38931" r="26704" b="61068"/>
              </a:path>
            </a:gra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470"/>
            </a:p>
          </p:txBody>
        </p:sp>
        <p:sp>
          <p:nvSpPr>
            <p:cNvPr id="449" name="田园诗"/>
            <p:cNvSpPr txBox="1"/>
            <p:nvPr/>
          </p:nvSpPr>
          <p:spPr>
            <a:xfrm>
              <a:off x="577823" y="-131913"/>
              <a:ext cx="1548740" cy="889339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</p:spPr>
          <p:txBody>
            <a:bodyPr wrap="square" lIns="10520" tIns="10520" rIns="10520" bIns="10520" numCol="1" anchor="ctr">
              <a:spAutoFit/>
            </a:bodyPr>
            <a:lstStyle>
              <a:lvl1pPr>
                <a:defRPr sz="3000" spc="300"/>
              </a:lvl1pPr>
            </a:lstStyle>
            <a:p>
              <a:pPr lvl="0" algn="ctr"/>
              <a:r>
                <a:rPr lang="zh-CN" sz="1800">
                  <a:latin typeface="黑体" pitchFamily="49" charset="-122"/>
                  <a:ea typeface="黑体" panose="02010609060101010101" pitchFamily="49" charset="-122"/>
                  <a:sym typeface="+mn-ea"/>
                </a:rPr>
                <a:t>咏物诗</a:t>
              </a:r>
              <a:endParaRPr sz="1800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453" name="2019真题回顾"/>
          <p:cNvSpPr txBox="1"/>
          <p:nvPr/>
        </p:nvSpPr>
        <p:spPr>
          <a:xfrm>
            <a:off x="4477385" y="130493"/>
            <a:ext cx="2372360" cy="450850"/>
          </a:xfrm>
          <a:prstGeom prst="rect">
            <a:avLst/>
          </a:prstGeom>
          <a:ln w="3175">
            <a:miter lim="400000"/>
          </a:ln>
        </p:spPr>
        <p:txBody>
          <a:bodyPr wrap="square" lIns="10520" tIns="10520" rIns="10520" bIns="10520" anchor="ctr">
            <a:spAutoFit/>
          </a:bodyPr>
          <a:lstStyle>
            <a:lvl1pPr>
              <a:defRPr b="0"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  <a:sym typeface="汉仪尚巍手书W" panose="00020600040101010101" charset="-122"/>
              </a:defRPr>
            </a:lvl1pPr>
          </a:lstStyle>
          <a:p>
            <a:r>
              <a:rPr sz="2800" smtClean="0"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</a:t>
            </a:r>
            <a:r>
              <a:rPr lang="en-US" sz="2800" smtClean="0"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</a:t>
            </a:r>
            <a:r>
              <a:rPr lang="zh-CN" altLang="en-US" sz="2800" smtClean="0"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高考对接</a:t>
            </a:r>
            <a:endParaRPr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57" name="全国I"/>
          <p:cNvSpPr txBox="1"/>
          <p:nvPr/>
        </p:nvSpPr>
        <p:spPr>
          <a:xfrm>
            <a:off x="211079" y="766578"/>
            <a:ext cx="1162050" cy="266065"/>
          </a:xfrm>
          <a:prstGeom prst="rect">
            <a:avLst/>
          </a:prstGeom>
          <a:noFill/>
          <a:ln w="3175" cap="flat">
            <a:noFill/>
            <a:miter lim="400000"/>
          </a:ln>
          <a:effectLst/>
        </p:spPr>
        <p:txBody>
          <a:bodyPr wrap="square" lIns="10520" tIns="10520" rIns="10520" bIns="10520" numCol="1" anchor="ctr">
            <a:spAutoFit/>
          </a:bodyPr>
          <a:lstStyle>
            <a:lvl1pPr>
              <a:defRPr sz="2400" b="0" spc="240">
                <a:latin typeface="Trajan Pro 3"/>
                <a:ea typeface="Trajan Pro 3"/>
                <a:cs typeface="Trajan Pro 3"/>
                <a:sym typeface="Trajan Pro 3"/>
              </a:defRPr>
            </a:lvl1pPr>
          </a:lstStyle>
          <a:p>
            <a:r>
              <a:rPr sz="160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全国I</a:t>
            </a:r>
          </a:p>
        </p:txBody>
      </p:sp>
      <p:sp>
        <p:nvSpPr>
          <p:cNvPr id="459" name="题许道宁画…"/>
          <p:cNvSpPr txBox="1"/>
          <p:nvPr/>
        </p:nvSpPr>
        <p:spPr>
          <a:xfrm>
            <a:off x="611216" y="672422"/>
            <a:ext cx="4237591" cy="1785620"/>
          </a:xfrm>
          <a:prstGeom prst="rect">
            <a:avLst/>
          </a:prstGeom>
          <a:ln w="3175">
            <a:miter lim="400000"/>
          </a:ln>
        </p:spPr>
        <p:txBody>
          <a:bodyPr wrap="square" lIns="10520" tIns="10520" rIns="10520" bIns="10520" anchor="ctr">
            <a:spAutoFit/>
          </a:bodyPr>
          <a:lstStyle/>
          <a:p>
            <a:pPr indent="0" algn="ctr" fontAlgn="auto">
              <a:lnSpc>
                <a:spcPct val="120000"/>
              </a:lnSpc>
            </a:pPr>
            <a:r>
              <a:rPr lang="zh-CN" sz="14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奉和袭美抱疾杜门见寄次韵</a:t>
            </a:r>
            <a:endParaRPr lang="zh-CN" sz="1400" b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en-US" sz="1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sz="1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陆龟蒙  </a:t>
            </a:r>
            <a:r>
              <a:rPr lang="zh-CN" sz="1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  </a:t>
            </a:r>
            <a:r>
              <a:rPr lang="zh-CN" sz="1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                                   </a:t>
            </a:r>
            <a:endParaRPr lang="zh-CN" sz="14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sz="1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虽失春城醉上期，下帷裁遍未裁诗。                                                     </a:t>
            </a:r>
            <a:endParaRPr lang="zh-CN" sz="14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sz="1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因吟郢岸百亩蕙，欲采商崖三秀芝。                                                     </a:t>
            </a:r>
            <a:endParaRPr lang="zh-CN" sz="14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sz="1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栖野鹤笼宽使织，施山僧饭别教炊。                                                     </a:t>
            </a:r>
            <a:endParaRPr lang="zh-CN" sz="14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sz="1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但医沈约重瞳健，不怕江花不满枝。</a:t>
            </a:r>
            <a:endParaRPr lang="zh-CN" sz="14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R="914400" algn="ctr" defTabSz="533400">
              <a:defRPr sz="2400" b="0">
                <a:latin typeface="DFPLiJinHeiW8-GB"/>
                <a:ea typeface="DFPLiJinHeiW8-GB"/>
                <a:cs typeface="DFPLiJinHeiW8-GB"/>
                <a:sym typeface="DFPLiJinHeiW8-GB"/>
              </a:defRPr>
            </a:pPr>
            <a:endParaRPr sz="1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" name="诗的尾联有什么含意？…"/>
          <p:cNvSpPr txBox="1"/>
          <p:nvPr/>
        </p:nvSpPr>
        <p:spPr>
          <a:xfrm>
            <a:off x="6020753" y="1337282"/>
            <a:ext cx="6320155" cy="297180"/>
          </a:xfrm>
          <a:prstGeom prst="rect">
            <a:avLst/>
          </a:prstGeom>
          <a:ln w="3175">
            <a:miter lim="400000"/>
          </a:ln>
        </p:spPr>
        <p:txBody>
          <a:bodyPr wrap="square" lIns="10520" tIns="10520" rIns="10520" bIns="10520" anchor="ctr">
            <a:spAutoFit/>
          </a:bodyPr>
          <a:lstStyle/>
          <a:p>
            <a:pPr indent="0" algn="l" fontAlgn="auto">
              <a:lnSpc>
                <a:spcPct val="100000"/>
              </a:lnSpc>
            </a:pPr>
            <a:r>
              <a:rPr lang="zh-CN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15．请简要概括本诗所表达的</a:t>
            </a:r>
            <a:r>
              <a:rPr 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思想感情</a:t>
            </a:r>
            <a:r>
              <a:rPr lang="zh-CN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。（6分）</a:t>
            </a:r>
            <a:endParaRPr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3" name="成组"/>
          <p:cNvGrpSpPr/>
          <p:nvPr/>
        </p:nvGrpSpPr>
        <p:grpSpPr>
          <a:xfrm>
            <a:off x="9974483" y="388435"/>
            <a:ext cx="1315720" cy="464820"/>
            <a:chOff x="1687933" y="-1127721"/>
            <a:chExt cx="2089436" cy="774171"/>
          </a:xfrm>
        </p:grpSpPr>
        <p:sp>
          <p:nvSpPr>
            <p:cNvPr id="461" name="圆角矩形"/>
            <p:cNvSpPr/>
            <p:nvPr/>
          </p:nvSpPr>
          <p:spPr>
            <a:xfrm>
              <a:off x="1687933" y="-1127721"/>
              <a:ext cx="2028931" cy="774171"/>
            </a:xfrm>
            <a:prstGeom prst="roundRect">
              <a:avLst>
                <a:gd name="adj" fmla="val 45890"/>
              </a:avLst>
            </a:prstGeom>
            <a:gradFill flip="none" rotWithShape="1">
              <a:gsLst>
                <a:gs pos="20652">
                  <a:srgbClr val="FFFFFF"/>
                </a:gs>
                <a:gs pos="63446">
                  <a:srgbClr val="B9DFF0"/>
                </a:gs>
                <a:gs pos="100000">
                  <a:srgbClr val="73BFE0"/>
                </a:gs>
              </a:gsLst>
              <a:path path="shape">
                <a:fillToRect l="73295" t="38931" r="26704" b="61068"/>
              </a:path>
            </a:gra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470"/>
            </a:p>
          </p:txBody>
        </p:sp>
        <p:sp>
          <p:nvSpPr>
            <p:cNvPr id="462" name="主旨题"/>
            <p:cNvSpPr txBox="1"/>
            <p:nvPr/>
          </p:nvSpPr>
          <p:spPr>
            <a:xfrm>
              <a:off x="1785749" y="-988116"/>
              <a:ext cx="1991620" cy="494962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</p:spPr>
          <p:txBody>
            <a:bodyPr wrap="square" lIns="10520" tIns="10520" rIns="10520" bIns="10520" numCol="1" anchor="ctr">
              <a:spAutoFit/>
            </a:bodyPr>
            <a:lstStyle>
              <a:lvl1pPr>
                <a:defRPr sz="3000" spc="300"/>
              </a:lvl1pPr>
            </a:lstStyle>
            <a:p>
              <a:r>
                <a:rPr lang="zh-CN" sz="1800"/>
                <a:t>思想感情</a:t>
              </a:r>
            </a:p>
          </p:txBody>
        </p:sp>
      </p:grpSp>
      <p:grpSp>
        <p:nvGrpSpPr>
          <p:cNvPr id="467" name="成组"/>
          <p:cNvGrpSpPr/>
          <p:nvPr/>
        </p:nvGrpSpPr>
        <p:grpSpPr>
          <a:xfrm>
            <a:off x="4062566" y="1012296"/>
            <a:ext cx="1313180" cy="313749"/>
            <a:chOff x="102763" y="-32464"/>
            <a:chExt cx="2028930" cy="808694"/>
          </a:xfrm>
        </p:grpSpPr>
        <p:sp>
          <p:nvSpPr>
            <p:cNvPr id="465" name="圆角矩形"/>
            <p:cNvSpPr/>
            <p:nvPr/>
          </p:nvSpPr>
          <p:spPr>
            <a:xfrm>
              <a:off x="102763" y="2059"/>
              <a:ext cx="2028930" cy="774171"/>
            </a:xfrm>
            <a:prstGeom prst="roundRect">
              <a:avLst>
                <a:gd name="adj" fmla="val 25704"/>
              </a:avLst>
            </a:prstGeom>
            <a:gradFill flip="none" rotWithShape="1">
              <a:gsLst>
                <a:gs pos="20652">
                  <a:srgbClr val="FFFFFF"/>
                </a:gs>
                <a:gs pos="63446">
                  <a:srgbClr val="F0A5E7"/>
                </a:gs>
                <a:gs pos="100000">
                  <a:srgbClr val="E04BCE"/>
                </a:gs>
              </a:gsLst>
              <a:path path="shape">
                <a:fillToRect l="73295" t="38931" r="26704" b="61068"/>
              </a:path>
            </a:gra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470"/>
            </a:p>
          </p:txBody>
        </p:sp>
        <p:sp>
          <p:nvSpPr>
            <p:cNvPr id="466" name="题画诗"/>
            <p:cNvSpPr txBox="1"/>
            <p:nvPr/>
          </p:nvSpPr>
          <p:spPr>
            <a:xfrm>
              <a:off x="429171" y="-32464"/>
              <a:ext cx="1548740" cy="765987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</p:spPr>
          <p:txBody>
            <a:bodyPr wrap="square" lIns="10520" tIns="10520" rIns="10520" bIns="10520" numCol="1" anchor="ctr">
              <a:spAutoFit/>
            </a:bodyPr>
            <a:lstStyle>
              <a:lvl1pPr>
                <a:defRPr sz="3000" spc="300"/>
              </a:lvl1pPr>
            </a:lstStyle>
            <a:p>
              <a:r>
                <a:rPr lang="zh-CN" sz="1800">
                  <a:latin typeface="黑体" pitchFamily="49" charset="-122"/>
                  <a:ea typeface="黑体" panose="02010609060101010101" pitchFamily="49" charset="-122"/>
                </a:rPr>
                <a:t>次韵</a:t>
              </a:r>
              <a:r>
                <a:rPr sz="1800">
                  <a:latin typeface="黑体" pitchFamily="49" charset="-122"/>
                  <a:ea typeface="黑体" panose="02010609060101010101" pitchFamily="49" charset="-122"/>
                </a:rPr>
                <a:t>诗</a:t>
              </a:r>
            </a:p>
          </p:txBody>
        </p:sp>
      </p:grpSp>
      <p:sp>
        <p:nvSpPr>
          <p:cNvPr id="472" name="全国II"/>
          <p:cNvSpPr txBox="1"/>
          <p:nvPr/>
        </p:nvSpPr>
        <p:spPr>
          <a:xfrm>
            <a:off x="231488" y="2457847"/>
            <a:ext cx="759909" cy="267467"/>
          </a:xfrm>
          <a:prstGeom prst="rect">
            <a:avLst/>
          </a:prstGeom>
          <a:noFill/>
          <a:ln w="3175" cap="flat">
            <a:noFill/>
            <a:miter lim="400000"/>
          </a:ln>
          <a:effectLst/>
        </p:spPr>
        <p:txBody>
          <a:bodyPr wrap="none" lIns="10520" tIns="10520" rIns="10520" bIns="10520" numCol="1" anchor="ctr">
            <a:spAutoFit/>
          </a:bodyPr>
          <a:lstStyle>
            <a:lvl1pPr>
              <a:defRPr sz="2400" b="0" spc="240">
                <a:latin typeface="Trajan Pro 3"/>
                <a:ea typeface="Trajan Pro 3"/>
                <a:cs typeface="Trajan Pro 3"/>
                <a:sym typeface="Trajan Pro 3"/>
              </a:defRPr>
            </a:lvl1pPr>
          </a:lstStyle>
          <a:p>
            <a:r>
              <a:rPr sz="160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全国II</a:t>
            </a:r>
          </a:p>
        </p:txBody>
      </p:sp>
      <p:sp>
        <p:nvSpPr>
          <p:cNvPr id="474" name="投长沙裴侍郎…"/>
          <p:cNvSpPr txBox="1"/>
          <p:nvPr/>
        </p:nvSpPr>
        <p:spPr>
          <a:xfrm>
            <a:off x="231532" y="2826014"/>
            <a:ext cx="4227899" cy="1958975"/>
          </a:xfrm>
          <a:prstGeom prst="rect">
            <a:avLst/>
          </a:prstGeom>
          <a:ln w="3175">
            <a:miter lim="400000"/>
          </a:ln>
        </p:spPr>
        <p:txBody>
          <a:bodyPr wrap="square" lIns="10520" tIns="10520" rIns="10520" bIns="10520" anchor="ctr">
            <a:spAutoFit/>
          </a:bodyPr>
          <a:lstStyle/>
          <a:p>
            <a:pPr marR="914400" algn="ctr" defTabSz="533400">
              <a:lnSpc>
                <a:spcPct val="90000"/>
              </a:lnSpc>
              <a:defRPr sz="2400" b="0">
                <a:latin typeface="DFPLiJinHeiW8-GB"/>
                <a:ea typeface="DFPLiJinHeiW8-GB"/>
                <a:cs typeface="DFPLiJinHeiW8-GB"/>
                <a:sym typeface="DFPLiJinHeiW8-GB"/>
              </a:defRPr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读  史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914400" algn="ctr" defTabSz="533400">
              <a:lnSpc>
                <a:spcPct val="90000"/>
              </a:lnSpc>
              <a:defRPr sz="2400" b="0">
                <a:latin typeface="DFPLiJinHeiW8-GB"/>
                <a:ea typeface="DFPLiJinHeiW8-GB"/>
                <a:cs typeface="DFPLiJinHeiW8-GB"/>
                <a:sym typeface="DFPLiJinHeiW8-GB"/>
              </a:defRPr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王安石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914400" algn="ctr" defTabSz="533400">
              <a:lnSpc>
                <a:spcPct val="90000"/>
              </a:lnSpc>
              <a:defRPr sz="2400" b="0">
                <a:latin typeface="DFPLiJinHeiW8-GB"/>
                <a:ea typeface="DFPLiJinHeiW8-GB"/>
                <a:cs typeface="DFPLiJinHeiW8-GB"/>
                <a:sym typeface="DFPLiJinHeiW8-GB"/>
              </a:defRPr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自古功名亦苦辛，行藏终欲付何人。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914400" algn="ctr" defTabSz="533400">
              <a:lnSpc>
                <a:spcPct val="90000"/>
              </a:lnSpc>
              <a:defRPr sz="2400" b="0">
                <a:latin typeface="DFPLiJinHeiW8-GB"/>
                <a:ea typeface="DFPLiJinHeiW8-GB"/>
                <a:cs typeface="DFPLiJinHeiW8-GB"/>
                <a:sym typeface="DFPLiJinHeiW8-GB"/>
              </a:defRPr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当时黮闇犹承误，末俗纷纭更乱真。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914400" algn="ctr" defTabSz="533400">
              <a:lnSpc>
                <a:spcPct val="90000"/>
              </a:lnSpc>
              <a:defRPr sz="2400" b="0">
                <a:latin typeface="DFPLiJinHeiW8-GB"/>
                <a:ea typeface="DFPLiJinHeiW8-GB"/>
                <a:cs typeface="DFPLiJinHeiW8-GB"/>
                <a:sym typeface="DFPLiJinHeiW8-GB"/>
              </a:defRPr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糟粕所传非粹美，丹青难写是精神。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914400" algn="ctr" defTabSz="533400">
              <a:lnSpc>
                <a:spcPct val="90000"/>
              </a:lnSpc>
              <a:defRPr sz="2400" b="0">
                <a:latin typeface="DFPLiJinHeiW8-GB"/>
                <a:ea typeface="DFPLiJinHeiW8-GB"/>
                <a:cs typeface="DFPLiJinHeiW8-GB"/>
                <a:sym typeface="DFPLiJinHeiW8-GB"/>
              </a:defRPr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区区岂尽高贤意，独守千秋纸上尘。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914400" algn="ctr" defTabSz="533400">
              <a:lnSpc>
                <a:spcPct val="90000"/>
              </a:lnSpc>
              <a:defRPr sz="2400" b="0">
                <a:latin typeface="DFPLiJinHeiW8-GB"/>
                <a:ea typeface="DFPLiJinHeiW8-GB"/>
                <a:cs typeface="DFPLiJinHeiW8-GB"/>
                <a:sym typeface="DFPLiJinHeiW8-GB"/>
              </a:defRPr>
            </a:pPr>
            <a:endParaRPr lang="zh-CN" altLang="en-US" sz="2000" b="1" spc="239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75" name="诗歌的颈联描写了两个具体场景，与其他各联直抒胸臆的写法不同，这样写在情感表达和结构安排方面有什么作用？"/>
          <p:cNvSpPr txBox="1"/>
          <p:nvPr/>
        </p:nvSpPr>
        <p:spPr>
          <a:xfrm>
            <a:off x="6062518" y="2909526"/>
            <a:ext cx="4478655" cy="739140"/>
          </a:xfrm>
          <a:prstGeom prst="rect">
            <a:avLst/>
          </a:prstGeom>
          <a:ln w="3175">
            <a:miter lim="400000"/>
          </a:ln>
        </p:spPr>
        <p:txBody>
          <a:bodyPr wrap="square" lIns="10520" tIns="10520" rIns="10520" bIns="10520" anchor="ctr">
            <a:spAutoFit/>
          </a:bodyPr>
          <a:lstStyle>
            <a:lvl1pPr marR="914400" algn="l" defTabSz="533400">
              <a:lnSpc>
                <a:spcPct val="130000"/>
              </a:lnSpc>
              <a:defRPr sz="20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marL="0" indent="0">
              <a:buNone/>
            </a:pPr>
            <a:r>
              <a:rPr lang="zh-CN" altLang="en-US" sz="1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15. 这首诗阐述了一个什么样的道理？对我们有何启示？</a:t>
            </a:r>
            <a:endParaRPr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8" name="成组"/>
          <p:cNvGrpSpPr/>
          <p:nvPr/>
        </p:nvGrpSpPr>
        <p:grpSpPr>
          <a:xfrm>
            <a:off x="10306889" y="3308317"/>
            <a:ext cx="1550583" cy="383622"/>
            <a:chOff x="199905" y="321648"/>
            <a:chExt cx="2667428" cy="774171"/>
          </a:xfrm>
        </p:grpSpPr>
        <p:sp>
          <p:nvSpPr>
            <p:cNvPr id="476" name="圆角矩形"/>
            <p:cNvSpPr/>
            <p:nvPr/>
          </p:nvSpPr>
          <p:spPr>
            <a:xfrm>
              <a:off x="199905" y="321648"/>
              <a:ext cx="2028931" cy="774171"/>
            </a:xfrm>
            <a:prstGeom prst="roundRect">
              <a:avLst>
                <a:gd name="adj" fmla="val 45890"/>
              </a:avLst>
            </a:prstGeom>
            <a:gradFill flip="none" rotWithShape="1">
              <a:gsLst>
                <a:gs pos="20652">
                  <a:srgbClr val="FFFFFF"/>
                </a:gs>
                <a:gs pos="63446">
                  <a:srgbClr val="B9DFF0"/>
                </a:gs>
                <a:gs pos="100000">
                  <a:srgbClr val="73BFE0"/>
                </a:gs>
              </a:gsLst>
              <a:path path="shape">
                <a:fillToRect l="73295" t="38931" r="26704" b="61068"/>
              </a:path>
            </a:gra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400"/>
            </a:p>
          </p:txBody>
        </p:sp>
        <p:sp>
          <p:nvSpPr>
            <p:cNvPr id="477" name="手法题"/>
            <p:cNvSpPr txBox="1"/>
            <p:nvPr/>
          </p:nvSpPr>
          <p:spPr>
            <a:xfrm>
              <a:off x="400751" y="408413"/>
              <a:ext cx="2466582" cy="59972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</p:spPr>
          <p:txBody>
            <a:bodyPr wrap="square" lIns="10520" tIns="10520" rIns="10520" bIns="10520" numCol="1" anchor="ctr">
              <a:spAutoFit/>
            </a:bodyPr>
            <a:lstStyle>
              <a:lvl1pPr>
                <a:defRPr sz="3000" spc="300"/>
              </a:lvl1pPr>
            </a:lstStyle>
            <a:p>
              <a:r>
                <a:rPr lang="zh-CN" sz="1800"/>
                <a:t>观点态度</a:t>
              </a:r>
            </a:p>
          </p:txBody>
        </p:sp>
      </p:grpSp>
      <p:grpSp>
        <p:nvGrpSpPr>
          <p:cNvPr id="482" name="成组"/>
          <p:cNvGrpSpPr/>
          <p:nvPr/>
        </p:nvGrpSpPr>
        <p:grpSpPr>
          <a:xfrm>
            <a:off x="4151452" y="3188690"/>
            <a:ext cx="1342390" cy="297180"/>
            <a:chOff x="0" y="-71536"/>
            <a:chExt cx="2028931" cy="917246"/>
          </a:xfrm>
        </p:grpSpPr>
        <p:sp>
          <p:nvSpPr>
            <p:cNvPr id="480" name="圆角矩形"/>
            <p:cNvSpPr/>
            <p:nvPr/>
          </p:nvSpPr>
          <p:spPr>
            <a:xfrm>
              <a:off x="0" y="0"/>
              <a:ext cx="2028931" cy="774171"/>
            </a:xfrm>
            <a:prstGeom prst="roundRect">
              <a:avLst>
                <a:gd name="adj" fmla="val 25704"/>
              </a:avLst>
            </a:prstGeom>
            <a:gradFill flip="none" rotWithShape="1">
              <a:gsLst>
                <a:gs pos="20652">
                  <a:srgbClr val="FFFFFF"/>
                </a:gs>
                <a:gs pos="63446">
                  <a:srgbClr val="F0A5E7"/>
                </a:gs>
                <a:gs pos="100000">
                  <a:srgbClr val="E04BCE"/>
                </a:gs>
              </a:gsLst>
              <a:path path="shape">
                <a:fillToRect l="73295" t="38931" r="26704" b="61068"/>
              </a:path>
            </a:gra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470"/>
            </a:p>
          </p:txBody>
        </p:sp>
        <p:sp>
          <p:nvSpPr>
            <p:cNvPr id="481" name="求仕诗"/>
            <p:cNvSpPr txBox="1"/>
            <p:nvPr/>
          </p:nvSpPr>
          <p:spPr>
            <a:xfrm>
              <a:off x="240096" y="-71536"/>
              <a:ext cx="1548740" cy="91724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</p:spPr>
          <p:txBody>
            <a:bodyPr wrap="square" lIns="10520" tIns="10520" rIns="10520" bIns="10520" numCol="1" anchor="ctr">
              <a:spAutoFit/>
            </a:bodyPr>
            <a:lstStyle>
              <a:lvl1pPr>
                <a:defRPr sz="3000" spc="300"/>
              </a:lvl1pPr>
            </a:lstStyle>
            <a:p>
              <a:pPr lvl="0" algn="ctr"/>
              <a:r>
                <a:rPr lang="zh-CN" sz="1800">
                  <a:latin typeface="黑体" pitchFamily="49" charset="-122"/>
                  <a:ea typeface="黑体" panose="02010609060101010101" pitchFamily="49" charset="-122"/>
                  <a:sym typeface="+mn-ea"/>
                </a:rPr>
                <a:t>哲理</a:t>
              </a:r>
              <a:r>
                <a:rPr sz="1800">
                  <a:latin typeface="黑体" pitchFamily="49" charset="-122"/>
                  <a:ea typeface="黑体" panose="02010609060101010101" pitchFamily="49" charset="-122"/>
                  <a:sym typeface="+mn-ea"/>
                </a:rPr>
                <a:t>诗</a:t>
              </a:r>
            </a:p>
          </p:txBody>
        </p:sp>
      </p:grpSp>
      <p:sp>
        <p:nvSpPr>
          <p:cNvPr id="487" name="（主观题）"/>
          <p:cNvSpPr txBox="1"/>
          <p:nvPr/>
        </p:nvSpPr>
        <p:spPr>
          <a:xfrm>
            <a:off x="6849746" y="542582"/>
            <a:ext cx="2331085" cy="390577"/>
          </a:xfrm>
          <a:prstGeom prst="rect">
            <a:avLst/>
          </a:prstGeom>
          <a:ln w="3175">
            <a:miter lim="400000"/>
          </a:ln>
        </p:spPr>
        <p:txBody>
          <a:bodyPr wrap="square" lIns="10520" tIns="10520" rIns="10520" bIns="10520" anchor="ctr">
            <a:spAutoFit/>
          </a:bodyPr>
          <a:lstStyle>
            <a:lvl1pPr>
              <a:defRPr sz="3000" b="0"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  <a:sym typeface="汉仪尚巍手书W" panose="00020600040101010101" charset="-122"/>
              </a:defRPr>
            </a:lvl1pPr>
          </a:lstStyle>
          <a:p>
            <a:r>
              <a:rPr sz="2400" b="1">
                <a:solidFill>
                  <a:srgbClr val="FF0000"/>
                </a:solidFill>
                <a:latin typeface="启功字体简体" panose="03000509000000000000" pitchFamily="65" charset="-122"/>
                <a:ea typeface="启功字体简体" panose="03000509000000000000" pitchFamily="65" charset="-122"/>
                <a:cs typeface="HYQuanTangShiJ"/>
                <a:sym typeface="HYQuanTangShiJ"/>
              </a:rPr>
              <a:t>主观题</a:t>
            </a:r>
            <a:r>
              <a:rPr sz="2400" b="1">
                <a:solidFill>
                  <a:srgbClr val="FF0000"/>
                </a:solidFill>
                <a:latin typeface="启功字体简体" panose="03000509000000000000" pitchFamily="65" charset="-122"/>
                <a:ea typeface="启功字体简体" panose="03000509000000000000" pitchFamily="65" charset="-122"/>
                <a:cs typeface="HYQuanTangShiJ"/>
                <a:sym typeface="+mn-ea"/>
              </a:rPr>
              <a:t>考点</a:t>
            </a:r>
            <a:endParaRPr sz="2400" b="1">
              <a:solidFill>
                <a:srgbClr val="FF0000"/>
              </a:solidFill>
              <a:latin typeface="启功字体简体" panose="03000509000000000000" pitchFamily="65" charset="-122"/>
              <a:ea typeface="启功字体简体" panose="03000509000000000000" pitchFamily="65" charset="-122"/>
              <a:cs typeface="HYQuanTangShiJ"/>
              <a:sym typeface="HYQuanTangShiJ"/>
            </a:endParaRPr>
          </a:p>
        </p:txBody>
      </p:sp>
      <p:sp>
        <p:nvSpPr>
          <p:cNvPr id="488" name="三首诗歌分别是什么题材"/>
          <p:cNvSpPr txBox="1"/>
          <p:nvPr/>
        </p:nvSpPr>
        <p:spPr>
          <a:xfrm>
            <a:off x="128270" y="212581"/>
            <a:ext cx="3839210" cy="390577"/>
          </a:xfrm>
          <a:prstGeom prst="rect">
            <a:avLst/>
          </a:prstGeom>
          <a:ln w="3175">
            <a:miter lim="400000"/>
          </a:ln>
        </p:spPr>
        <p:txBody>
          <a:bodyPr wrap="square" lIns="10520" tIns="10520" rIns="10520" bIns="10520" anchor="ctr">
            <a:spAutoFit/>
          </a:bodyPr>
          <a:lstStyle>
            <a:lvl1pPr>
              <a:defRPr sz="3200" b="0">
                <a:latin typeface="HYQuanTangShiJ"/>
                <a:ea typeface="HYQuanTangShiJ"/>
                <a:cs typeface="HYQuanTangShiJ"/>
                <a:sym typeface="HYQuanTangShiJ"/>
              </a:defRPr>
            </a:lvl1pPr>
          </a:lstStyle>
          <a:p>
            <a:r>
              <a:rPr sz="2400" b="1">
                <a:solidFill>
                  <a:srgbClr val="FF0000"/>
                </a:solidFill>
                <a:latin typeface="启功字体简体" panose="03000509000000000000" pitchFamily="65" charset="-122"/>
                <a:ea typeface="启功字体简体" panose="03000509000000000000" pitchFamily="65" charset="-122"/>
              </a:rPr>
              <a:t>三首诗歌分别是什么题材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4" name="幻灯片编号"/>
          <p:cNvSpPr txBox="1">
            <a:spLocks noGrp="1"/>
          </p:cNvSpPr>
          <p:nvPr>
            <p:ph type="sldNum" sz="quarter" idx="4294967295"/>
          </p:nvPr>
        </p:nvSpPr>
        <p:spPr>
          <a:xfrm>
            <a:off x="6015355" y="6387345"/>
            <a:ext cx="161290" cy="22606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sz="1070"/>
              <a:t>8</a:t>
            </a:fld>
          </a:p>
        </p:txBody>
      </p:sp>
      <p:sp>
        <p:nvSpPr>
          <p:cNvPr id="440" name="全国III"/>
          <p:cNvSpPr txBox="1"/>
          <p:nvPr/>
        </p:nvSpPr>
        <p:spPr>
          <a:xfrm>
            <a:off x="218541" y="4885659"/>
            <a:ext cx="893279" cy="267467"/>
          </a:xfrm>
          <a:prstGeom prst="rect">
            <a:avLst/>
          </a:prstGeom>
          <a:noFill/>
          <a:ln w="3175" cap="flat">
            <a:noFill/>
            <a:miter lim="400000"/>
          </a:ln>
          <a:effectLst/>
        </p:spPr>
        <p:txBody>
          <a:bodyPr wrap="none" lIns="10520" tIns="10520" rIns="10520" bIns="10520" numCol="1" anchor="ctr">
            <a:spAutoFit/>
          </a:bodyPr>
          <a:lstStyle>
            <a:lvl1pPr>
              <a:defRPr sz="2400" b="0" spc="240">
                <a:latin typeface="Trajan Pro 3"/>
                <a:ea typeface="Trajan Pro 3"/>
                <a:cs typeface="Trajan Pro 3"/>
                <a:sym typeface="Trajan Pro 3"/>
              </a:defRPr>
            </a:lvl1pPr>
          </a:lstStyle>
          <a:p>
            <a:r>
              <a:rPr sz="160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全国III</a:t>
            </a:r>
          </a:p>
        </p:txBody>
      </p:sp>
      <p:sp>
        <p:nvSpPr>
          <p:cNvPr id="442" name="插田歌…"/>
          <p:cNvSpPr txBox="1"/>
          <p:nvPr/>
        </p:nvSpPr>
        <p:spPr>
          <a:xfrm>
            <a:off x="611443" y="5250908"/>
            <a:ext cx="3887176" cy="1184641"/>
          </a:xfrm>
          <a:prstGeom prst="rect">
            <a:avLst/>
          </a:prstGeom>
          <a:ln w="3175">
            <a:miter lim="400000"/>
          </a:ln>
        </p:spPr>
        <p:txBody>
          <a:bodyPr wrap="none" lIns="10520" tIns="10520" rIns="10520" bIns="10520" anchor="ctr">
            <a:spAutoFit/>
          </a:bodyPr>
          <a:lstStyle/>
          <a:p>
            <a:pPr marR="914400" algn="ctr" defTabSz="533400">
              <a:lnSpc>
                <a:spcPct val="90000"/>
              </a:lnSpc>
              <a:defRPr sz="2400" b="0">
                <a:latin typeface="DFPLiJinHeiW8-GB"/>
                <a:ea typeface="DFPLiJinHeiW8-GB"/>
                <a:cs typeface="DFPLiJinHeiW8-GB"/>
                <a:sym typeface="DFPLiJinHeiW8-GB"/>
              </a:defRPr>
            </a:pPr>
            <a:r>
              <a:rPr sz="1400" b="1" spc="239">
                <a:latin typeface="黑体" pitchFamily="49" charset="-122"/>
                <a:ea typeface="黑体" panose="02010609060101010101" pitchFamily="49" charset="-122"/>
                <a:cs typeface="HYQuanTangShiJ"/>
              </a:rPr>
              <a:t>插田歌</a:t>
            </a:r>
          </a:p>
          <a:p>
            <a:pPr marR="914400" algn="ctr" defTabSz="533400">
              <a:lnSpc>
                <a:spcPct val="90000"/>
              </a:lnSpc>
              <a:defRPr sz="2400" b="0">
                <a:latin typeface="HYQuanTangShiJ"/>
                <a:ea typeface="HYQuanTangShiJ"/>
                <a:cs typeface="HYQuanTangShiJ"/>
                <a:sym typeface="HYQuanTangShiJ"/>
              </a:defRPr>
            </a:pPr>
            <a:r>
              <a:rPr sz="1400" b="1" spc="239">
                <a:latin typeface="黑体" pitchFamily="49" charset="-122"/>
                <a:ea typeface="黑体" panose="02010609060101010101" pitchFamily="49" charset="-122"/>
              </a:rPr>
              <a:t>刘禹锡</a:t>
            </a:r>
          </a:p>
          <a:p>
            <a:pPr marR="914400" algn="ctr" defTabSz="533400">
              <a:lnSpc>
                <a:spcPct val="90000"/>
              </a:lnSpc>
              <a:defRPr sz="2400" b="0" spc="384">
                <a:latin typeface="HYQuanTangShiJ"/>
                <a:ea typeface="HYQuanTangShiJ"/>
                <a:cs typeface="HYQuanTangShiJ"/>
                <a:sym typeface="HYQuanTangShiJ"/>
              </a:defRPr>
            </a:pPr>
            <a:r>
              <a:rPr sz="1400" b="1" spc="239">
                <a:latin typeface="黑体" pitchFamily="49" charset="-122"/>
                <a:ea typeface="黑体" panose="02010609060101010101" pitchFamily="49" charset="-122"/>
              </a:rPr>
              <a:t>冈头花草齐，燕子东西飞。</a:t>
            </a:r>
          </a:p>
          <a:p>
            <a:pPr marR="914400" algn="ctr" defTabSz="533400">
              <a:lnSpc>
                <a:spcPct val="90000"/>
              </a:lnSpc>
              <a:defRPr sz="2400" b="0" spc="384">
                <a:latin typeface="HYQuanTangShiJ"/>
                <a:ea typeface="HYQuanTangShiJ"/>
                <a:cs typeface="HYQuanTangShiJ"/>
                <a:sym typeface="HYQuanTangShiJ"/>
              </a:defRPr>
            </a:pPr>
            <a:r>
              <a:rPr sz="1400" b="1" spc="239">
                <a:latin typeface="黑体" pitchFamily="49" charset="-122"/>
                <a:ea typeface="黑体" panose="02010609060101010101" pitchFamily="49" charset="-122"/>
              </a:rPr>
              <a:t>田塍望如线，白水光参差。</a:t>
            </a:r>
          </a:p>
          <a:p>
            <a:pPr marR="914400" algn="ctr" defTabSz="533400">
              <a:lnSpc>
                <a:spcPct val="90000"/>
              </a:lnSpc>
              <a:defRPr sz="2400" b="0" spc="384">
                <a:latin typeface="HYQuanTangShiJ"/>
                <a:ea typeface="HYQuanTangShiJ"/>
                <a:cs typeface="HYQuanTangShiJ"/>
                <a:sym typeface="HYQuanTangShiJ"/>
              </a:defRPr>
            </a:pPr>
            <a:r>
              <a:rPr sz="1400" b="1" spc="239">
                <a:latin typeface="黑体" pitchFamily="49" charset="-122"/>
                <a:ea typeface="黑体" panose="02010609060101010101" pitchFamily="49" charset="-122"/>
              </a:rPr>
              <a:t>农妇白纻裙，农父绿蓑衣。</a:t>
            </a:r>
          </a:p>
          <a:p>
            <a:pPr marR="914400" algn="ctr" defTabSz="533400">
              <a:lnSpc>
                <a:spcPct val="90000"/>
              </a:lnSpc>
              <a:defRPr sz="2400" b="0">
                <a:latin typeface="HYQuanTangShiJ"/>
                <a:ea typeface="HYQuanTangShiJ"/>
                <a:cs typeface="HYQuanTangShiJ"/>
                <a:sym typeface="HYQuanTangShiJ"/>
              </a:defRPr>
            </a:pPr>
            <a:r>
              <a:rPr sz="1400" b="1" spc="239">
                <a:latin typeface="黑体" pitchFamily="49" charset="-122"/>
                <a:ea typeface="黑体" panose="02010609060101010101" pitchFamily="49" charset="-122"/>
              </a:rPr>
              <a:t>齐唱郢中歌，嘤咛如《竹枝》。</a:t>
            </a:r>
          </a:p>
        </p:txBody>
      </p:sp>
      <p:sp>
        <p:nvSpPr>
          <p:cNvPr id="443" name="与《酬乐天扬州初逢席上见赠》相比，这几句诗的语言风格有什么不同？"/>
          <p:cNvSpPr txBox="1"/>
          <p:nvPr/>
        </p:nvSpPr>
        <p:spPr>
          <a:xfrm>
            <a:off x="6015355" y="4781179"/>
            <a:ext cx="4478655" cy="1101541"/>
          </a:xfrm>
          <a:prstGeom prst="rect">
            <a:avLst/>
          </a:prstGeom>
          <a:ln w="3175">
            <a:miter lim="400000"/>
          </a:ln>
        </p:spPr>
        <p:txBody>
          <a:bodyPr wrap="square" lIns="10520" tIns="10520" rIns="10520" bIns="10520" anchor="ctr">
            <a:spAutoFit/>
          </a:bodyPr>
          <a:lstStyle>
            <a:lvl1pPr marR="914400" algn="l" defTabSz="533400">
              <a:lnSpc>
                <a:spcPct val="130000"/>
              </a:lnSpc>
              <a:defRPr sz="20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800" b="1">
                <a:latin typeface="楷体" panose="02010609060101010101" pitchFamily="49" charset="-122"/>
                <a:ea typeface="楷体" panose="02010609060101010101" pitchFamily="49" charset="-122"/>
              </a:rPr>
              <a:t>与《酬乐天扬州初逢席上见赠》相比，这几句诗的语言风格有什么不同？</a:t>
            </a:r>
          </a:p>
        </p:txBody>
      </p:sp>
      <p:grpSp>
        <p:nvGrpSpPr>
          <p:cNvPr id="446" name="成组"/>
          <p:cNvGrpSpPr/>
          <p:nvPr/>
        </p:nvGrpSpPr>
        <p:grpSpPr>
          <a:xfrm>
            <a:off x="10035972" y="5101591"/>
            <a:ext cx="1334135" cy="297180"/>
            <a:chOff x="1987095" y="-2276852"/>
            <a:chExt cx="2028931" cy="810139"/>
          </a:xfrm>
        </p:grpSpPr>
        <p:sp>
          <p:nvSpPr>
            <p:cNvPr id="444" name="圆角矩形"/>
            <p:cNvSpPr/>
            <p:nvPr/>
          </p:nvSpPr>
          <p:spPr>
            <a:xfrm>
              <a:off x="1987095" y="-2240884"/>
              <a:ext cx="2028931" cy="774171"/>
            </a:xfrm>
            <a:prstGeom prst="roundRect">
              <a:avLst>
                <a:gd name="adj" fmla="val 45890"/>
              </a:avLst>
            </a:prstGeom>
            <a:gradFill flip="none" rotWithShape="1">
              <a:gsLst>
                <a:gs pos="20652">
                  <a:srgbClr val="FFFFFF"/>
                </a:gs>
                <a:gs pos="63446">
                  <a:srgbClr val="B9DFF0"/>
                </a:gs>
                <a:gs pos="100000">
                  <a:srgbClr val="73BFE0"/>
                </a:gs>
              </a:gsLst>
              <a:path path="shape">
                <a:fillToRect l="73295" t="38931" r="26704" b="61068"/>
              </a:path>
            </a:gra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470"/>
            </a:p>
          </p:txBody>
        </p:sp>
        <p:sp>
          <p:nvSpPr>
            <p:cNvPr id="445" name="语言题"/>
            <p:cNvSpPr txBox="1"/>
            <p:nvPr/>
          </p:nvSpPr>
          <p:spPr>
            <a:xfrm>
              <a:off x="2344831" y="-2276852"/>
              <a:ext cx="1548740" cy="810139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</p:spPr>
          <p:txBody>
            <a:bodyPr wrap="square" lIns="10520" tIns="10520" rIns="10520" bIns="10520" numCol="1" anchor="ctr">
              <a:spAutoFit/>
            </a:bodyPr>
            <a:lstStyle>
              <a:lvl1pPr>
                <a:defRPr sz="3000" spc="300"/>
              </a:lvl1pPr>
            </a:lstStyle>
            <a:p>
              <a:r>
                <a:rPr sz="1800"/>
                <a:t>语言题</a:t>
              </a:r>
            </a:p>
          </p:txBody>
        </p:sp>
      </p:grpSp>
      <p:grpSp>
        <p:nvGrpSpPr>
          <p:cNvPr id="450" name="成组"/>
          <p:cNvGrpSpPr/>
          <p:nvPr/>
        </p:nvGrpSpPr>
        <p:grpSpPr>
          <a:xfrm>
            <a:off x="4190929" y="4639237"/>
            <a:ext cx="1342390" cy="298128"/>
            <a:chOff x="337728" y="-133812"/>
            <a:chExt cx="2028931" cy="892176"/>
          </a:xfrm>
        </p:grpSpPr>
        <p:sp>
          <p:nvSpPr>
            <p:cNvPr id="448" name="圆角矩形"/>
            <p:cNvSpPr/>
            <p:nvPr/>
          </p:nvSpPr>
          <p:spPr>
            <a:xfrm>
              <a:off x="337728" y="-15808"/>
              <a:ext cx="2028931" cy="774172"/>
            </a:xfrm>
            <a:prstGeom prst="roundRect">
              <a:avLst>
                <a:gd name="adj" fmla="val 25704"/>
              </a:avLst>
            </a:prstGeom>
            <a:gradFill flip="none" rotWithShape="1">
              <a:gsLst>
                <a:gs pos="20652">
                  <a:srgbClr val="FFFFFF"/>
                </a:gs>
                <a:gs pos="63446">
                  <a:srgbClr val="F0A5E7"/>
                </a:gs>
                <a:gs pos="100000">
                  <a:srgbClr val="E04BCE"/>
                </a:gs>
              </a:gsLst>
              <a:path path="shape">
                <a:fillToRect l="73295" t="38931" r="26704" b="61068"/>
              </a:path>
            </a:gra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470"/>
            </a:p>
          </p:txBody>
        </p:sp>
        <p:sp>
          <p:nvSpPr>
            <p:cNvPr id="449" name="田园诗"/>
            <p:cNvSpPr txBox="1"/>
            <p:nvPr/>
          </p:nvSpPr>
          <p:spPr>
            <a:xfrm>
              <a:off x="577823" y="-133812"/>
              <a:ext cx="1548740" cy="889338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</p:spPr>
          <p:txBody>
            <a:bodyPr wrap="square" lIns="10520" tIns="10520" rIns="10520" bIns="10520" numCol="1" anchor="ctr">
              <a:spAutoFit/>
            </a:bodyPr>
            <a:lstStyle>
              <a:lvl1pPr>
                <a:defRPr sz="3000" spc="300"/>
              </a:lvl1pPr>
            </a:lstStyle>
            <a:p>
              <a:pPr lvl="0" algn="ctr"/>
              <a:r>
                <a:rPr sz="1800">
                  <a:latin typeface="黑体" pitchFamily="49" charset="-122"/>
                  <a:ea typeface="黑体" panose="02010609060101010101" pitchFamily="49" charset="-122"/>
                  <a:sym typeface="+mn-ea"/>
                </a:rPr>
                <a:t>田园诗</a:t>
              </a:r>
            </a:p>
          </p:txBody>
        </p:sp>
      </p:grpSp>
      <p:sp>
        <p:nvSpPr>
          <p:cNvPr id="453" name="2019真题回顾"/>
          <p:cNvSpPr txBox="1"/>
          <p:nvPr/>
        </p:nvSpPr>
        <p:spPr>
          <a:xfrm>
            <a:off x="4477385" y="130493"/>
            <a:ext cx="2372360" cy="450850"/>
          </a:xfrm>
          <a:prstGeom prst="rect">
            <a:avLst/>
          </a:prstGeom>
          <a:ln w="3175">
            <a:miter lim="400000"/>
          </a:ln>
        </p:spPr>
        <p:txBody>
          <a:bodyPr wrap="square" lIns="10520" tIns="10520" rIns="10520" bIns="10520" anchor="ctr">
            <a:spAutoFit/>
          </a:bodyPr>
          <a:lstStyle>
            <a:lvl1pPr>
              <a:defRPr b="0"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  <a:sym typeface="汉仪尚巍手书W" panose="00020600040101010101" charset="-122"/>
              </a:defRPr>
            </a:lvl1pPr>
          </a:lstStyle>
          <a:p>
            <a:r>
              <a:rPr sz="2800" smtClean="0"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2019</a:t>
            </a:r>
            <a:r>
              <a:rPr lang="zh-CN" altLang="en-US" sz="2800" smtClean="0"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高考对接</a:t>
            </a:r>
            <a:endParaRPr sz="2800"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57" name="全国I"/>
          <p:cNvSpPr txBox="1"/>
          <p:nvPr/>
        </p:nvSpPr>
        <p:spPr>
          <a:xfrm>
            <a:off x="211079" y="766578"/>
            <a:ext cx="1162050" cy="266065"/>
          </a:xfrm>
          <a:prstGeom prst="rect">
            <a:avLst/>
          </a:prstGeom>
          <a:noFill/>
          <a:ln w="3175" cap="flat">
            <a:noFill/>
            <a:miter lim="400000"/>
          </a:ln>
          <a:effectLst/>
        </p:spPr>
        <p:txBody>
          <a:bodyPr wrap="square" lIns="10520" tIns="10520" rIns="10520" bIns="10520" numCol="1" anchor="ctr">
            <a:spAutoFit/>
          </a:bodyPr>
          <a:lstStyle>
            <a:lvl1pPr>
              <a:defRPr sz="2400" b="0" spc="240">
                <a:latin typeface="Trajan Pro 3"/>
                <a:ea typeface="Trajan Pro 3"/>
                <a:cs typeface="Trajan Pro 3"/>
                <a:sym typeface="Trajan Pro 3"/>
              </a:defRPr>
            </a:lvl1pPr>
          </a:lstStyle>
          <a:p>
            <a:r>
              <a:rPr sz="160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全国I</a:t>
            </a:r>
          </a:p>
        </p:txBody>
      </p:sp>
      <p:sp>
        <p:nvSpPr>
          <p:cNvPr id="459" name="题许道宁画…"/>
          <p:cNvSpPr txBox="1"/>
          <p:nvPr/>
        </p:nvSpPr>
        <p:spPr>
          <a:xfrm>
            <a:off x="572481" y="861923"/>
            <a:ext cx="4237591" cy="1313907"/>
          </a:xfrm>
          <a:prstGeom prst="rect">
            <a:avLst/>
          </a:prstGeom>
          <a:ln w="3175">
            <a:miter lim="400000"/>
          </a:ln>
        </p:spPr>
        <p:txBody>
          <a:bodyPr wrap="square" lIns="10520" tIns="10520" rIns="10520" bIns="10520" anchor="ctr">
            <a:spAutoFit/>
          </a:bodyPr>
          <a:lstStyle/>
          <a:p>
            <a:pPr marR="914400" algn="ctr" defTabSz="533400">
              <a:defRPr sz="2400" b="0">
                <a:latin typeface="DFPLiJinHeiW8-GB"/>
                <a:ea typeface="DFPLiJinHeiW8-GB"/>
                <a:cs typeface="DFPLiJinHeiW8-GB"/>
                <a:sym typeface="DFPLiJinHeiW8-GB"/>
              </a:defRPr>
            </a:pPr>
            <a:r>
              <a:rPr sz="1400" b="1">
                <a:latin typeface="黑体" pitchFamily="49" charset="-122"/>
                <a:ea typeface="黑体" panose="02010609060101010101" pitchFamily="49" charset="-122"/>
              </a:rPr>
              <a:t>题许道宁画</a:t>
            </a:r>
          </a:p>
          <a:p>
            <a:pPr marR="914400" algn="ctr" defTabSz="533400">
              <a:defRPr sz="2400" b="0">
                <a:latin typeface="HYQuanTangShiJ"/>
                <a:ea typeface="HYQuanTangShiJ"/>
                <a:cs typeface="HYQuanTangShiJ"/>
                <a:sym typeface="HYQuanTangShiJ"/>
              </a:defRPr>
            </a:pPr>
            <a:r>
              <a:rPr sz="1400" b="1">
                <a:latin typeface="黑体" pitchFamily="49" charset="-122"/>
                <a:ea typeface="黑体" panose="02010609060101010101" pitchFamily="49" charset="-122"/>
              </a:rPr>
              <a:t>陈与义</a:t>
            </a:r>
          </a:p>
          <a:p>
            <a:pPr marR="914400" algn="ctr" defTabSz="533400">
              <a:defRPr sz="2400" b="0" spc="239">
                <a:latin typeface="HYQuanTangShiJ"/>
                <a:ea typeface="HYQuanTangShiJ"/>
                <a:cs typeface="HYQuanTangShiJ"/>
                <a:sym typeface="HYQuanTangShiJ"/>
              </a:defRPr>
            </a:pPr>
            <a:r>
              <a:rPr sz="1400" b="1">
                <a:latin typeface="黑体" pitchFamily="49" charset="-122"/>
                <a:ea typeface="黑体" panose="02010609060101010101" pitchFamily="49" charset="-122"/>
              </a:rPr>
              <a:t>满眼长江水，苍然何郡山？</a:t>
            </a:r>
          </a:p>
          <a:p>
            <a:pPr marR="914400" algn="ctr" defTabSz="533400">
              <a:defRPr sz="2400" b="0" spc="239">
                <a:latin typeface="HYQuanTangShiJ"/>
                <a:ea typeface="HYQuanTangShiJ"/>
                <a:cs typeface="HYQuanTangShiJ"/>
                <a:sym typeface="HYQuanTangShiJ"/>
              </a:defRPr>
            </a:pPr>
            <a:r>
              <a:rPr sz="1400" b="1">
                <a:latin typeface="黑体" pitchFamily="49" charset="-122"/>
                <a:ea typeface="黑体" panose="02010609060101010101" pitchFamily="49" charset="-122"/>
              </a:rPr>
              <a:t>向来万里意，今在一窗间。</a:t>
            </a:r>
          </a:p>
          <a:p>
            <a:pPr marR="914400" algn="ctr" defTabSz="533400">
              <a:defRPr sz="2400" b="0" spc="239">
                <a:latin typeface="HYQuanTangShiJ"/>
                <a:ea typeface="HYQuanTangShiJ"/>
                <a:cs typeface="HYQuanTangShiJ"/>
                <a:sym typeface="HYQuanTangShiJ"/>
              </a:defRPr>
            </a:pPr>
            <a:r>
              <a:rPr sz="1400" b="1">
                <a:latin typeface="黑体" pitchFamily="49" charset="-122"/>
                <a:ea typeface="黑体" panose="02010609060101010101" pitchFamily="49" charset="-122"/>
              </a:rPr>
              <a:t>众木俱含晚，孤云遂不还。</a:t>
            </a:r>
          </a:p>
          <a:p>
            <a:pPr marR="914400" algn="ctr" defTabSz="533400">
              <a:defRPr sz="2400" b="0" spc="239">
                <a:latin typeface="HYQuanTangShiJ"/>
                <a:ea typeface="HYQuanTangShiJ"/>
                <a:cs typeface="HYQuanTangShiJ"/>
                <a:sym typeface="HYQuanTangShiJ"/>
              </a:defRPr>
            </a:pPr>
            <a:r>
              <a:rPr sz="1400" b="1">
                <a:latin typeface="黑体" pitchFamily="49" charset="-122"/>
                <a:ea typeface="黑体" panose="02010609060101010101" pitchFamily="49" charset="-122"/>
              </a:rPr>
              <a:t>此中有佳句，吟断不相关。</a:t>
            </a:r>
          </a:p>
        </p:txBody>
      </p:sp>
      <p:sp>
        <p:nvSpPr>
          <p:cNvPr id="460" name="诗的尾联有什么含意？…"/>
          <p:cNvSpPr txBox="1"/>
          <p:nvPr/>
        </p:nvSpPr>
        <p:spPr>
          <a:xfrm>
            <a:off x="6020753" y="1075139"/>
            <a:ext cx="6320155" cy="821465"/>
          </a:xfrm>
          <a:prstGeom prst="rect">
            <a:avLst/>
          </a:prstGeom>
          <a:ln w="3175">
            <a:miter lim="400000"/>
          </a:ln>
        </p:spPr>
        <p:txBody>
          <a:bodyPr wrap="square" lIns="10520" tIns="10520" rIns="10520" bIns="10520" anchor="ctr">
            <a:spAutoFit/>
          </a:bodyPr>
          <a:lstStyle/>
          <a:p>
            <a:pPr marR="914400" algn="just" defTabSz="533400">
              <a:lnSpc>
                <a:spcPct val="130000"/>
              </a:lnSpc>
              <a:defRPr sz="20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b="1">
                <a:latin typeface="楷体" panose="02010609060101010101" pitchFamily="49" charset="-122"/>
                <a:ea typeface="楷体" panose="02010609060101010101" pitchFamily="49" charset="-122"/>
              </a:rPr>
              <a:t>诗的尾联有什么含意？</a:t>
            </a:r>
          </a:p>
          <a:p>
            <a:pPr marR="914400" algn="just" defTabSz="533400">
              <a:lnSpc>
                <a:spcPct val="130000"/>
              </a:lnSpc>
              <a:defRPr sz="20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b="1">
                <a:latin typeface="楷体" panose="02010609060101010101" pitchFamily="49" charset="-122"/>
                <a:ea typeface="楷体" panose="02010609060101010101" pitchFamily="49" charset="-122"/>
              </a:rPr>
              <a:t>从中可以看出诗人对这幅画有什么样的评价？</a:t>
            </a:r>
          </a:p>
        </p:txBody>
      </p:sp>
      <p:grpSp>
        <p:nvGrpSpPr>
          <p:cNvPr id="463" name="成组"/>
          <p:cNvGrpSpPr/>
          <p:nvPr/>
        </p:nvGrpSpPr>
        <p:grpSpPr>
          <a:xfrm>
            <a:off x="9974483" y="388435"/>
            <a:ext cx="1277620" cy="464820"/>
            <a:chOff x="1687933" y="-1127721"/>
            <a:chExt cx="2028931" cy="774171"/>
          </a:xfrm>
        </p:grpSpPr>
        <p:sp>
          <p:nvSpPr>
            <p:cNvPr id="461" name="圆角矩形"/>
            <p:cNvSpPr/>
            <p:nvPr/>
          </p:nvSpPr>
          <p:spPr>
            <a:xfrm>
              <a:off x="1687933" y="-1127721"/>
              <a:ext cx="2028931" cy="774171"/>
            </a:xfrm>
            <a:prstGeom prst="roundRect">
              <a:avLst>
                <a:gd name="adj" fmla="val 45890"/>
              </a:avLst>
            </a:prstGeom>
            <a:gradFill flip="none" rotWithShape="1">
              <a:gsLst>
                <a:gs pos="20652">
                  <a:srgbClr val="FFFFFF"/>
                </a:gs>
                <a:gs pos="63446">
                  <a:srgbClr val="B9DFF0"/>
                </a:gs>
                <a:gs pos="100000">
                  <a:srgbClr val="73BFE0"/>
                </a:gs>
              </a:gsLst>
              <a:path path="shape">
                <a:fillToRect l="73295" t="38931" r="26704" b="61068"/>
              </a:path>
            </a:gra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470"/>
            </a:p>
          </p:txBody>
        </p:sp>
        <p:sp>
          <p:nvSpPr>
            <p:cNvPr id="462" name="主旨题"/>
            <p:cNvSpPr txBox="1"/>
            <p:nvPr/>
          </p:nvSpPr>
          <p:spPr>
            <a:xfrm>
              <a:off x="2077748" y="-988116"/>
              <a:ext cx="1548740" cy="494962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</p:spPr>
          <p:txBody>
            <a:bodyPr wrap="square" lIns="10520" tIns="10520" rIns="10520" bIns="10520" numCol="1" anchor="ctr">
              <a:spAutoFit/>
            </a:bodyPr>
            <a:lstStyle>
              <a:lvl1pPr>
                <a:defRPr sz="3000" spc="300"/>
              </a:lvl1pPr>
            </a:lstStyle>
            <a:p>
              <a:r>
                <a:rPr sz="1800"/>
                <a:t>主旨题</a:t>
              </a:r>
            </a:p>
          </p:txBody>
        </p:sp>
      </p:grpSp>
      <p:grpSp>
        <p:nvGrpSpPr>
          <p:cNvPr id="467" name="成组"/>
          <p:cNvGrpSpPr/>
          <p:nvPr/>
        </p:nvGrpSpPr>
        <p:grpSpPr>
          <a:xfrm>
            <a:off x="4062566" y="1012296"/>
            <a:ext cx="1313180" cy="313749"/>
            <a:chOff x="102763" y="-32464"/>
            <a:chExt cx="2028930" cy="808694"/>
          </a:xfrm>
        </p:grpSpPr>
        <p:sp>
          <p:nvSpPr>
            <p:cNvPr id="465" name="圆角矩形"/>
            <p:cNvSpPr/>
            <p:nvPr/>
          </p:nvSpPr>
          <p:spPr>
            <a:xfrm>
              <a:off x="102763" y="2059"/>
              <a:ext cx="2028930" cy="774171"/>
            </a:xfrm>
            <a:prstGeom prst="roundRect">
              <a:avLst>
                <a:gd name="adj" fmla="val 25704"/>
              </a:avLst>
            </a:prstGeom>
            <a:gradFill flip="none" rotWithShape="1">
              <a:gsLst>
                <a:gs pos="20652">
                  <a:srgbClr val="FFFFFF"/>
                </a:gs>
                <a:gs pos="63446">
                  <a:srgbClr val="F0A5E7"/>
                </a:gs>
                <a:gs pos="100000">
                  <a:srgbClr val="E04BCE"/>
                </a:gs>
              </a:gsLst>
              <a:path path="shape">
                <a:fillToRect l="73295" t="38931" r="26704" b="61068"/>
              </a:path>
            </a:gra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470"/>
            </a:p>
          </p:txBody>
        </p:sp>
        <p:sp>
          <p:nvSpPr>
            <p:cNvPr id="466" name="题画诗"/>
            <p:cNvSpPr txBox="1"/>
            <p:nvPr/>
          </p:nvSpPr>
          <p:spPr>
            <a:xfrm>
              <a:off x="429171" y="-32464"/>
              <a:ext cx="1548740" cy="765987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</p:spPr>
          <p:txBody>
            <a:bodyPr wrap="square" lIns="10520" tIns="10520" rIns="10520" bIns="10520" numCol="1" anchor="ctr">
              <a:spAutoFit/>
            </a:bodyPr>
            <a:lstStyle>
              <a:lvl1pPr>
                <a:defRPr sz="3000" spc="300"/>
              </a:lvl1pPr>
            </a:lstStyle>
            <a:p>
              <a:r>
                <a:rPr sz="1800">
                  <a:latin typeface="黑体" pitchFamily="49" charset="-122"/>
                  <a:ea typeface="黑体" panose="02010609060101010101" pitchFamily="49" charset="-122"/>
                </a:rPr>
                <a:t>题画诗</a:t>
              </a:r>
            </a:p>
          </p:txBody>
        </p:sp>
      </p:grpSp>
      <p:sp>
        <p:nvSpPr>
          <p:cNvPr id="472" name="全国II"/>
          <p:cNvSpPr txBox="1"/>
          <p:nvPr/>
        </p:nvSpPr>
        <p:spPr>
          <a:xfrm>
            <a:off x="231488" y="2457847"/>
            <a:ext cx="759909" cy="267467"/>
          </a:xfrm>
          <a:prstGeom prst="rect">
            <a:avLst/>
          </a:prstGeom>
          <a:noFill/>
          <a:ln w="3175" cap="flat">
            <a:noFill/>
            <a:miter lim="400000"/>
          </a:ln>
          <a:effectLst/>
        </p:spPr>
        <p:txBody>
          <a:bodyPr wrap="none" lIns="10520" tIns="10520" rIns="10520" bIns="10520" numCol="1" anchor="ctr">
            <a:spAutoFit/>
          </a:bodyPr>
          <a:lstStyle>
            <a:lvl1pPr>
              <a:defRPr sz="2400" b="0" spc="240">
                <a:latin typeface="Trajan Pro 3"/>
                <a:ea typeface="Trajan Pro 3"/>
                <a:cs typeface="Trajan Pro 3"/>
                <a:sym typeface="Trajan Pro 3"/>
              </a:defRPr>
            </a:lvl1pPr>
          </a:lstStyle>
          <a:p>
            <a:r>
              <a:rPr sz="160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全国II</a:t>
            </a:r>
          </a:p>
        </p:txBody>
      </p:sp>
      <p:sp>
        <p:nvSpPr>
          <p:cNvPr id="474" name="投长沙裴侍郎…"/>
          <p:cNvSpPr txBox="1"/>
          <p:nvPr/>
        </p:nvSpPr>
        <p:spPr>
          <a:xfrm>
            <a:off x="441082" y="2770137"/>
            <a:ext cx="4227899" cy="1960238"/>
          </a:xfrm>
          <a:prstGeom prst="rect">
            <a:avLst/>
          </a:prstGeom>
          <a:ln w="3175">
            <a:miter lim="400000"/>
          </a:ln>
        </p:spPr>
        <p:txBody>
          <a:bodyPr wrap="square" lIns="10520" tIns="10520" rIns="10520" bIns="10520" anchor="ctr">
            <a:spAutoFit/>
          </a:bodyPr>
          <a:lstStyle/>
          <a:p>
            <a:pPr marR="914400" algn="ctr" defTabSz="533400">
              <a:lnSpc>
                <a:spcPct val="90000"/>
              </a:lnSpc>
              <a:defRPr sz="2400" b="0">
                <a:latin typeface="DFPLiJinHeiW8-GB"/>
                <a:ea typeface="DFPLiJinHeiW8-GB"/>
                <a:cs typeface="DFPLiJinHeiW8-GB"/>
                <a:sym typeface="DFPLiJinHeiW8-GB"/>
              </a:defRPr>
            </a:pPr>
            <a:r>
              <a:rPr sz="1400" b="1" spc="239">
                <a:latin typeface="黑体" pitchFamily="49" charset="-122"/>
                <a:ea typeface="黑体" panose="02010609060101010101" pitchFamily="49" charset="-122"/>
                <a:cs typeface="HYQuanTangShiJ"/>
              </a:rPr>
              <a:t>投长沙裴侍郎</a:t>
            </a:r>
          </a:p>
          <a:p>
            <a:pPr marR="914400" algn="ctr" defTabSz="533400">
              <a:lnSpc>
                <a:spcPct val="90000"/>
              </a:lnSpc>
              <a:defRPr sz="2400" b="0">
                <a:latin typeface="HYQuanTangShiJ"/>
                <a:ea typeface="HYQuanTangShiJ"/>
                <a:cs typeface="HYQuanTangShiJ"/>
                <a:sym typeface="HYQuanTangShiJ"/>
              </a:defRPr>
            </a:pPr>
            <a:r>
              <a:rPr sz="1400" b="1" spc="239">
                <a:latin typeface="黑体" pitchFamily="49" charset="-122"/>
                <a:ea typeface="黑体" panose="02010609060101010101" pitchFamily="49" charset="-122"/>
              </a:rPr>
              <a:t>杜荀鹤</a:t>
            </a:r>
          </a:p>
          <a:p>
            <a:pPr marR="914400" algn="ctr" defTabSz="533400">
              <a:lnSpc>
                <a:spcPct val="90000"/>
              </a:lnSpc>
              <a:defRPr sz="2400" b="0" spc="-192">
                <a:latin typeface="HYQuanTangShiJ"/>
                <a:ea typeface="HYQuanTangShiJ"/>
                <a:cs typeface="HYQuanTangShiJ"/>
                <a:sym typeface="HYQuanTangShiJ"/>
              </a:defRPr>
            </a:pPr>
            <a:r>
              <a:rPr sz="1400" b="1" spc="239">
                <a:latin typeface="黑体" pitchFamily="49" charset="-122"/>
                <a:ea typeface="黑体" panose="02010609060101010101" pitchFamily="49" charset="-122"/>
              </a:rPr>
              <a:t>此身虽贱道长存，非谒朱门谒孔门。</a:t>
            </a:r>
          </a:p>
          <a:p>
            <a:pPr marR="914400" algn="ctr" defTabSz="533400">
              <a:lnSpc>
                <a:spcPct val="90000"/>
              </a:lnSpc>
              <a:defRPr sz="2400" b="0" spc="-192">
                <a:latin typeface="HYQuanTangShiJ"/>
                <a:ea typeface="HYQuanTangShiJ"/>
                <a:cs typeface="HYQuanTangShiJ"/>
                <a:sym typeface="HYQuanTangShiJ"/>
              </a:defRPr>
            </a:pPr>
            <a:r>
              <a:rPr sz="1400" b="1" spc="239">
                <a:latin typeface="黑体" pitchFamily="49" charset="-122"/>
                <a:ea typeface="黑体" panose="02010609060101010101" pitchFamily="49" charset="-122"/>
              </a:rPr>
              <a:t>只望至公将卷读，不求朝士致书论。</a:t>
            </a:r>
          </a:p>
          <a:p>
            <a:pPr marR="914400" algn="ctr" defTabSz="533400">
              <a:lnSpc>
                <a:spcPct val="90000"/>
              </a:lnSpc>
              <a:defRPr sz="2400" b="0" spc="-192">
                <a:latin typeface="HYQuanTangShiJ"/>
                <a:ea typeface="HYQuanTangShiJ"/>
                <a:cs typeface="HYQuanTangShiJ"/>
                <a:sym typeface="HYQuanTangShiJ"/>
              </a:defRPr>
            </a:pPr>
            <a:r>
              <a:rPr sz="1400" b="1" spc="239">
                <a:latin typeface="黑体" pitchFamily="49" charset="-122"/>
                <a:ea typeface="黑体" panose="02010609060101010101" pitchFamily="49" charset="-122"/>
              </a:rPr>
              <a:t>垂纶雨结渔乡思，吹木风传雁夜魂。</a:t>
            </a:r>
          </a:p>
          <a:p>
            <a:pPr marR="914400" algn="ctr" defTabSz="533400">
              <a:lnSpc>
                <a:spcPct val="90000"/>
              </a:lnSpc>
              <a:defRPr sz="2400" b="0" spc="-192">
                <a:latin typeface="HYQuanTangShiJ"/>
                <a:ea typeface="HYQuanTangShiJ"/>
                <a:cs typeface="HYQuanTangShiJ"/>
                <a:sym typeface="HYQuanTangShiJ"/>
              </a:defRPr>
            </a:pPr>
            <a:r>
              <a:rPr sz="1400" b="1" spc="239">
                <a:latin typeface="黑体" pitchFamily="49" charset="-122"/>
                <a:ea typeface="黑体" panose="02010609060101010101" pitchFamily="49" charset="-122"/>
              </a:rPr>
              <a:t>男子受恩须有地，平生不受等闲恩。</a:t>
            </a:r>
          </a:p>
        </p:txBody>
      </p:sp>
      <p:sp>
        <p:nvSpPr>
          <p:cNvPr id="475" name="诗歌的颈联描写了两个具体场景，与其他各联直抒胸臆的写法不同，这样写在情感表达和结构安排方面有什么作用？"/>
          <p:cNvSpPr txBox="1"/>
          <p:nvPr/>
        </p:nvSpPr>
        <p:spPr>
          <a:xfrm>
            <a:off x="6062518" y="2548276"/>
            <a:ext cx="4478655" cy="1461640"/>
          </a:xfrm>
          <a:prstGeom prst="rect">
            <a:avLst/>
          </a:prstGeom>
          <a:ln w="3175">
            <a:miter lim="400000"/>
          </a:ln>
        </p:spPr>
        <p:txBody>
          <a:bodyPr wrap="square" lIns="10520" tIns="10520" rIns="10520" bIns="10520" anchor="ctr">
            <a:spAutoFit/>
          </a:bodyPr>
          <a:lstStyle>
            <a:lvl1pPr marR="914400" algn="l" defTabSz="533400">
              <a:lnSpc>
                <a:spcPct val="130000"/>
              </a:lnSpc>
              <a:defRPr sz="20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800" b="1">
                <a:latin typeface="楷体" panose="02010609060101010101" pitchFamily="49" charset="-122"/>
                <a:ea typeface="楷体" panose="02010609060101010101" pitchFamily="49" charset="-122"/>
              </a:rPr>
              <a:t>诗歌的颈联描写了两个具体场景，与其他各联直抒胸臆的写法不同，这样写在情感表达和结构安排方面有什么作用？</a:t>
            </a:r>
          </a:p>
        </p:txBody>
      </p:sp>
      <p:grpSp>
        <p:nvGrpSpPr>
          <p:cNvPr id="478" name="成组"/>
          <p:cNvGrpSpPr/>
          <p:nvPr/>
        </p:nvGrpSpPr>
        <p:grpSpPr>
          <a:xfrm>
            <a:off x="10190684" y="3148932"/>
            <a:ext cx="1588683" cy="383622"/>
            <a:chExt cx="2732971" cy="774171"/>
          </a:xfrm>
        </p:grpSpPr>
        <p:sp>
          <p:nvSpPr>
            <p:cNvPr id="476" name="圆角矩形"/>
            <p:cNvSpPr/>
            <p:nvPr/>
          </p:nvSpPr>
          <p:spPr>
            <a:xfrm>
              <a:off x="0" y="0"/>
              <a:ext cx="2028931" cy="774171"/>
            </a:xfrm>
            <a:prstGeom prst="roundRect">
              <a:avLst>
                <a:gd name="adj" fmla="val 45890"/>
              </a:avLst>
            </a:prstGeom>
            <a:gradFill flip="none" rotWithShape="1">
              <a:gsLst>
                <a:gs pos="20652">
                  <a:srgbClr val="FFFFFF"/>
                </a:gs>
                <a:gs pos="63446">
                  <a:srgbClr val="B9DFF0"/>
                </a:gs>
                <a:gs pos="100000">
                  <a:srgbClr val="73BFE0"/>
                </a:gs>
              </a:gsLst>
              <a:path path="shape">
                <a:fillToRect l="73295" t="38931" r="26704" b="61068"/>
              </a:path>
            </a:gra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400"/>
            </a:p>
          </p:txBody>
        </p:sp>
        <p:sp>
          <p:nvSpPr>
            <p:cNvPr id="477" name="手法题"/>
            <p:cNvSpPr txBox="1"/>
            <p:nvPr/>
          </p:nvSpPr>
          <p:spPr>
            <a:xfrm>
              <a:off x="266389" y="148275"/>
              <a:ext cx="2466582" cy="59972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</p:spPr>
          <p:txBody>
            <a:bodyPr wrap="square" lIns="10520" tIns="10520" rIns="10520" bIns="10520" numCol="1" anchor="ctr">
              <a:spAutoFit/>
            </a:bodyPr>
            <a:lstStyle>
              <a:lvl1pPr>
                <a:defRPr sz="3000" spc="300"/>
              </a:lvl1pPr>
            </a:lstStyle>
            <a:p>
              <a:r>
                <a:rPr sz="1800"/>
                <a:t>手法题</a:t>
              </a:r>
            </a:p>
          </p:txBody>
        </p:sp>
      </p:grpSp>
      <p:grpSp>
        <p:nvGrpSpPr>
          <p:cNvPr id="482" name="成组"/>
          <p:cNvGrpSpPr/>
          <p:nvPr/>
        </p:nvGrpSpPr>
        <p:grpSpPr>
          <a:xfrm>
            <a:off x="4151452" y="3188690"/>
            <a:ext cx="1342390" cy="297180"/>
            <a:chOff x="0" y="-71536"/>
            <a:chExt cx="2028931" cy="917246"/>
          </a:xfrm>
        </p:grpSpPr>
        <p:sp>
          <p:nvSpPr>
            <p:cNvPr id="480" name="圆角矩形"/>
            <p:cNvSpPr/>
            <p:nvPr/>
          </p:nvSpPr>
          <p:spPr>
            <a:xfrm>
              <a:off x="0" y="0"/>
              <a:ext cx="2028931" cy="774171"/>
            </a:xfrm>
            <a:prstGeom prst="roundRect">
              <a:avLst>
                <a:gd name="adj" fmla="val 25704"/>
              </a:avLst>
            </a:prstGeom>
            <a:gradFill flip="none" rotWithShape="1">
              <a:gsLst>
                <a:gs pos="20652">
                  <a:srgbClr val="FFFFFF"/>
                </a:gs>
                <a:gs pos="63446">
                  <a:srgbClr val="F0A5E7"/>
                </a:gs>
                <a:gs pos="100000">
                  <a:srgbClr val="E04BCE"/>
                </a:gs>
              </a:gsLst>
              <a:path path="shape">
                <a:fillToRect l="73295" t="38931" r="26704" b="61068"/>
              </a:path>
            </a:gra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470"/>
            </a:p>
          </p:txBody>
        </p:sp>
        <p:sp>
          <p:nvSpPr>
            <p:cNvPr id="481" name="求仕诗"/>
            <p:cNvSpPr txBox="1"/>
            <p:nvPr/>
          </p:nvSpPr>
          <p:spPr>
            <a:xfrm>
              <a:off x="240096" y="-71536"/>
              <a:ext cx="1548740" cy="91724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</p:spPr>
          <p:txBody>
            <a:bodyPr wrap="square" lIns="10520" tIns="10520" rIns="10520" bIns="10520" numCol="1" anchor="ctr">
              <a:spAutoFit/>
            </a:bodyPr>
            <a:lstStyle>
              <a:lvl1pPr>
                <a:defRPr sz="3000" spc="300"/>
              </a:lvl1pPr>
            </a:lstStyle>
            <a:p>
              <a:pPr lvl="0" algn="ctr"/>
              <a:r>
                <a:rPr sz="1800">
                  <a:latin typeface="黑体" pitchFamily="49" charset="-122"/>
                  <a:ea typeface="黑体" panose="02010609060101010101" pitchFamily="49" charset="-122"/>
                  <a:sym typeface="+mn-ea"/>
                </a:rPr>
                <a:t>求仕诗</a:t>
              </a:r>
            </a:p>
          </p:txBody>
        </p:sp>
      </p:grpSp>
      <p:sp>
        <p:nvSpPr>
          <p:cNvPr id="487" name="（主观题）"/>
          <p:cNvSpPr txBox="1"/>
          <p:nvPr/>
        </p:nvSpPr>
        <p:spPr>
          <a:xfrm>
            <a:off x="6849746" y="542582"/>
            <a:ext cx="2331085" cy="390577"/>
          </a:xfrm>
          <a:prstGeom prst="rect">
            <a:avLst/>
          </a:prstGeom>
          <a:ln w="3175">
            <a:miter lim="400000"/>
          </a:ln>
        </p:spPr>
        <p:txBody>
          <a:bodyPr wrap="square" lIns="10520" tIns="10520" rIns="10520" bIns="10520" anchor="ctr">
            <a:spAutoFit/>
          </a:bodyPr>
          <a:lstStyle>
            <a:lvl1pPr>
              <a:defRPr sz="3000" b="0"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  <a:sym typeface="汉仪尚巍手书W" panose="00020600040101010101" charset="-122"/>
              </a:defRPr>
            </a:lvl1pPr>
          </a:lstStyle>
          <a:p>
            <a:r>
              <a:rPr sz="2400" b="1">
                <a:solidFill>
                  <a:srgbClr val="FF0000"/>
                </a:solidFill>
                <a:latin typeface="启功字体简体" panose="03000509000000000000" pitchFamily="65" charset="-122"/>
                <a:ea typeface="启功字体简体" panose="03000509000000000000" pitchFamily="65" charset="-122"/>
                <a:cs typeface="HYQuanTangShiJ"/>
                <a:sym typeface="HYQuanTangShiJ"/>
              </a:rPr>
              <a:t>主观题</a:t>
            </a:r>
            <a:r>
              <a:rPr sz="2400" b="1">
                <a:solidFill>
                  <a:srgbClr val="FF0000"/>
                </a:solidFill>
                <a:latin typeface="启功字体简体" panose="03000509000000000000" pitchFamily="65" charset="-122"/>
                <a:ea typeface="启功字体简体" panose="03000509000000000000" pitchFamily="65" charset="-122"/>
                <a:cs typeface="HYQuanTangShiJ"/>
                <a:sym typeface="+mn-ea"/>
              </a:rPr>
              <a:t>考点</a:t>
            </a:r>
            <a:endParaRPr sz="2400" b="1">
              <a:solidFill>
                <a:srgbClr val="FF0000"/>
              </a:solidFill>
              <a:latin typeface="启功字体简体" panose="03000509000000000000" pitchFamily="65" charset="-122"/>
              <a:ea typeface="启功字体简体" panose="03000509000000000000" pitchFamily="65" charset="-122"/>
              <a:cs typeface="HYQuanTangShiJ"/>
              <a:sym typeface="HYQuanTangShiJ"/>
            </a:endParaRPr>
          </a:p>
        </p:txBody>
      </p:sp>
      <p:sp>
        <p:nvSpPr>
          <p:cNvPr id="488" name="三首诗歌分别是什么题材"/>
          <p:cNvSpPr txBox="1"/>
          <p:nvPr/>
        </p:nvSpPr>
        <p:spPr>
          <a:xfrm>
            <a:off x="128270" y="212581"/>
            <a:ext cx="3839210" cy="390577"/>
          </a:xfrm>
          <a:prstGeom prst="rect">
            <a:avLst/>
          </a:prstGeom>
          <a:ln w="3175">
            <a:miter lim="400000"/>
          </a:ln>
        </p:spPr>
        <p:txBody>
          <a:bodyPr wrap="square" lIns="10520" tIns="10520" rIns="10520" bIns="10520" anchor="ctr">
            <a:spAutoFit/>
          </a:bodyPr>
          <a:lstStyle>
            <a:lvl1pPr>
              <a:defRPr sz="3200" b="0">
                <a:latin typeface="HYQuanTangShiJ"/>
                <a:ea typeface="HYQuanTangShiJ"/>
                <a:cs typeface="HYQuanTangShiJ"/>
                <a:sym typeface="HYQuanTangShiJ"/>
              </a:defRPr>
            </a:lvl1pPr>
          </a:lstStyle>
          <a:p>
            <a:r>
              <a:rPr sz="2400" b="1">
                <a:solidFill>
                  <a:srgbClr val="FF0000"/>
                </a:solidFill>
                <a:latin typeface="启功字体简体" panose="03000509000000000000" pitchFamily="65" charset="-122"/>
                <a:ea typeface="启功字体简体" panose="03000509000000000000" pitchFamily="65" charset="-122"/>
              </a:rPr>
              <a:t>三首诗歌分别是什么题材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Diamond 11"/>
          <p:cNvSpPr/>
          <p:nvPr/>
        </p:nvSpPr>
        <p:spPr bwMode="auto">
          <a:xfrm>
            <a:off x="2750082" y="882055"/>
            <a:ext cx="739798" cy="739797"/>
          </a:xfrm>
          <a:prstGeom prst="diamond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87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2" name="Diamond 12"/>
          <p:cNvSpPr/>
          <p:nvPr/>
        </p:nvSpPr>
        <p:spPr bwMode="auto">
          <a:xfrm>
            <a:off x="2765322" y="1638362"/>
            <a:ext cx="739798" cy="739775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87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3" name="Diamond 13"/>
          <p:cNvSpPr/>
          <p:nvPr/>
        </p:nvSpPr>
        <p:spPr bwMode="auto">
          <a:xfrm>
            <a:off x="2765322" y="2394647"/>
            <a:ext cx="739798" cy="739775"/>
          </a:xfrm>
          <a:prstGeom prst="diamond">
            <a:avLst/>
          </a:prstGeom>
          <a:solidFill>
            <a:srgbClr val="00B0F0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87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9" name="TextBox 23">
            <a:hlinkClick r:id="rId2" action="ppaction://hlinksldjump"/>
          </p:cNvPr>
          <p:cNvSpPr txBox="1"/>
          <p:nvPr/>
        </p:nvSpPr>
        <p:spPr>
          <a:xfrm>
            <a:off x="3600448" y="3280789"/>
            <a:ext cx="3996029" cy="480060"/>
          </a:xfrm>
          <a:prstGeom prst="rect">
            <a:avLst/>
          </a:prstGeom>
          <a:noFill/>
        </p:spPr>
        <p:txBody>
          <a:bodyPr wrap="none" lIns="360000" tIns="0" rIns="0" bIns="0" anchor="ctr" anchorCtr="0">
            <a:normAutofit/>
          </a:bodyPr>
          <a:lstStyle/>
          <a:p>
            <a:pPr algn="l"/>
            <a:r>
              <a:rPr lang="zh-CN" altLang="en-US" sz="2800" b="1" smtClean="0">
                <a:solidFill>
                  <a:srgbClr val="7030A0"/>
                </a:solidFill>
                <a:latin typeface="+mj-ea"/>
                <a:ea typeface="+mj-ea"/>
                <a:sym typeface="+mn-ea"/>
              </a:rPr>
              <a:t>送别怀人诗</a:t>
            </a:r>
          </a:p>
        </p:txBody>
      </p:sp>
      <p:sp>
        <p:nvSpPr>
          <p:cNvPr id="22" name="TextBox 26">
            <a:hlinkClick r:id="rId2" action="ppaction://hlinksldjump"/>
          </p:cNvPr>
          <p:cNvSpPr txBox="1"/>
          <p:nvPr/>
        </p:nvSpPr>
        <p:spPr>
          <a:xfrm>
            <a:off x="3600449" y="982858"/>
            <a:ext cx="3996029" cy="511810"/>
          </a:xfrm>
          <a:prstGeom prst="rect">
            <a:avLst/>
          </a:prstGeom>
          <a:noFill/>
        </p:spPr>
        <p:txBody>
          <a:bodyPr wrap="none" lIns="360000" tIns="0" rIns="0" bIns="0" anchor="ctr" anchorCtr="0">
            <a:normAutofit/>
          </a:bodyPr>
          <a:lstStyle/>
          <a:p>
            <a:pPr algn="l"/>
            <a:r>
              <a:rPr lang="zh-CN" altLang="en-US" sz="2800" b="1">
                <a:solidFill>
                  <a:schemeClr val="tx1"/>
                </a:solidFill>
              </a:rPr>
              <a:t>羁旅思乡诗</a:t>
            </a:r>
          </a:p>
        </p:txBody>
      </p:sp>
      <p:sp>
        <p:nvSpPr>
          <p:cNvPr id="25" name="TextBox 29">
            <a:hlinkClick r:id="rId3" action="ppaction://hlinksldjump"/>
          </p:cNvPr>
          <p:cNvSpPr txBox="1"/>
          <p:nvPr/>
        </p:nvSpPr>
        <p:spPr>
          <a:xfrm>
            <a:off x="3600450" y="2458085"/>
            <a:ext cx="3996029" cy="612140"/>
          </a:xfrm>
          <a:prstGeom prst="rect">
            <a:avLst/>
          </a:prstGeom>
          <a:noFill/>
          <a:ln>
            <a:noFill/>
          </a:ln>
        </p:spPr>
        <p:txBody>
          <a:bodyPr wrap="none" lIns="360000" tIns="0" rIns="0" bIns="0" anchor="ctr" anchorCtr="0">
            <a:normAutofit/>
          </a:bodyPr>
          <a:lstStyle/>
          <a:p>
            <a:pPr algn="l"/>
            <a:r>
              <a:rPr lang="zh-CN" altLang="en-US" sz="2800" b="1">
                <a:solidFill>
                  <a:srgbClr val="00B0F0"/>
                </a:solidFill>
              </a:rPr>
              <a:t>山水田园诗</a:t>
            </a:r>
          </a:p>
        </p:txBody>
      </p:sp>
      <p:sp>
        <p:nvSpPr>
          <p:cNvPr id="3" name="Diamond 11"/>
          <p:cNvSpPr/>
          <p:nvPr/>
        </p:nvSpPr>
        <p:spPr bwMode="auto">
          <a:xfrm>
            <a:off x="2750082" y="3150932"/>
            <a:ext cx="739798" cy="739775"/>
          </a:xfrm>
          <a:prstGeom prst="diamond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87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4" name="Diamond 12"/>
          <p:cNvSpPr/>
          <p:nvPr/>
        </p:nvSpPr>
        <p:spPr bwMode="auto">
          <a:xfrm>
            <a:off x="2750082" y="3907217"/>
            <a:ext cx="739798" cy="739775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87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05</a:t>
            </a:r>
          </a:p>
        </p:txBody>
      </p:sp>
      <p:sp>
        <p:nvSpPr>
          <p:cNvPr id="7" name="Diamond 13"/>
          <p:cNvSpPr/>
          <p:nvPr/>
        </p:nvSpPr>
        <p:spPr bwMode="auto">
          <a:xfrm>
            <a:off x="2770402" y="4677472"/>
            <a:ext cx="739798" cy="739775"/>
          </a:xfrm>
          <a:prstGeom prst="diamond">
            <a:avLst/>
          </a:prstGeom>
          <a:solidFill>
            <a:srgbClr val="00B0F0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87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06</a:t>
            </a:r>
          </a:p>
        </p:txBody>
      </p:sp>
      <p:sp>
        <p:nvSpPr>
          <p:cNvPr id="8" name="Diamond 11"/>
          <p:cNvSpPr/>
          <p:nvPr/>
        </p:nvSpPr>
        <p:spPr bwMode="auto">
          <a:xfrm>
            <a:off x="2750082" y="5419787"/>
            <a:ext cx="739798" cy="739775"/>
          </a:xfrm>
          <a:prstGeom prst="diamond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87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07</a:t>
            </a:r>
          </a:p>
        </p:txBody>
      </p:sp>
      <p:sp>
        <p:nvSpPr>
          <p:cNvPr id="9" name="TextBox 23">
            <a:hlinkClick r:id="rId4" action="ppaction://hlinksldjump"/>
          </p:cNvPr>
          <p:cNvSpPr txBox="1"/>
          <p:nvPr/>
        </p:nvSpPr>
        <p:spPr>
          <a:xfrm>
            <a:off x="3600448" y="1768219"/>
            <a:ext cx="3996029" cy="480060"/>
          </a:xfrm>
          <a:prstGeom prst="rect">
            <a:avLst/>
          </a:prstGeom>
          <a:noFill/>
        </p:spPr>
        <p:txBody>
          <a:bodyPr wrap="none" lIns="360000" tIns="0" rIns="0" bIns="0" anchor="ctr" anchorCtr="0">
            <a:normAutofit/>
          </a:bodyPr>
          <a:lstStyle/>
          <a:p>
            <a:pPr algn="l"/>
            <a:r>
              <a:rPr lang="zh-CN" altLang="en-US" sz="2800" b="1" smtClean="0">
                <a:solidFill>
                  <a:srgbClr val="F16C2E"/>
                </a:solidFill>
                <a:latin typeface="+mj-ea"/>
                <a:ea typeface="+mj-ea"/>
                <a:sym typeface="+mn-ea"/>
              </a:rPr>
              <a:t>边塞征战诗</a:t>
            </a:r>
          </a:p>
        </p:txBody>
      </p:sp>
      <p:sp>
        <p:nvSpPr>
          <p:cNvPr id="10" name="TextBox 26">
            <a:hlinkClick r:id="rId5" action="ppaction://hlinksldjump"/>
          </p:cNvPr>
          <p:cNvSpPr txBox="1"/>
          <p:nvPr/>
        </p:nvSpPr>
        <p:spPr>
          <a:xfrm>
            <a:off x="3600450" y="4073525"/>
            <a:ext cx="3996029" cy="511810"/>
          </a:xfrm>
          <a:prstGeom prst="rect">
            <a:avLst/>
          </a:prstGeom>
          <a:noFill/>
        </p:spPr>
        <p:txBody>
          <a:bodyPr wrap="none" lIns="360000" tIns="0" rIns="0" bIns="0" anchor="ctr" anchorCtr="0">
            <a:normAutofit/>
          </a:bodyPr>
          <a:lstStyle/>
          <a:p>
            <a:pPr algn="l"/>
            <a:r>
              <a:rPr lang="zh-CN" altLang="en-US" sz="2800" b="1">
                <a:solidFill>
                  <a:schemeClr val="tx1"/>
                </a:solidFill>
              </a:rPr>
              <a:t>咏史怀古诗</a:t>
            </a:r>
          </a:p>
        </p:txBody>
      </p:sp>
      <p:sp>
        <p:nvSpPr>
          <p:cNvPr id="14" name="TextBox 29">
            <a:hlinkClick r:id="rId6" action="ppaction://hlinksldjump"/>
          </p:cNvPr>
          <p:cNvSpPr txBox="1"/>
          <p:nvPr/>
        </p:nvSpPr>
        <p:spPr>
          <a:xfrm>
            <a:off x="3600450" y="4779645"/>
            <a:ext cx="3996029" cy="612140"/>
          </a:xfrm>
          <a:prstGeom prst="rect">
            <a:avLst/>
          </a:prstGeom>
          <a:noFill/>
          <a:ln>
            <a:noFill/>
          </a:ln>
        </p:spPr>
        <p:txBody>
          <a:bodyPr wrap="none" lIns="360000" tIns="0" rIns="0" bIns="0" anchor="ctr" anchorCtr="0">
            <a:normAutofit/>
          </a:bodyPr>
          <a:lstStyle/>
          <a:p>
            <a:pPr algn="l"/>
            <a:r>
              <a:rPr lang="zh-CN" altLang="en-US" sz="2800" b="1">
                <a:solidFill>
                  <a:srgbClr val="00B0F0"/>
                </a:solidFill>
              </a:rPr>
              <a:t>咏物言志诗</a:t>
            </a:r>
          </a:p>
        </p:txBody>
      </p:sp>
      <p:sp>
        <p:nvSpPr>
          <p:cNvPr id="15" name="TextBox 23">
            <a:hlinkClick r:id="rId7" action="ppaction://hlinksldjump"/>
          </p:cNvPr>
          <p:cNvSpPr txBox="1"/>
          <p:nvPr/>
        </p:nvSpPr>
        <p:spPr>
          <a:xfrm>
            <a:off x="3600450" y="5549900"/>
            <a:ext cx="3996029" cy="480060"/>
          </a:xfrm>
          <a:prstGeom prst="rect">
            <a:avLst/>
          </a:prstGeom>
          <a:noFill/>
        </p:spPr>
        <p:txBody>
          <a:bodyPr wrap="none" lIns="360000" tIns="0" rIns="0" bIns="0" anchor="ctr" anchorCtr="0">
            <a:normAutofit/>
          </a:bodyPr>
          <a:lstStyle/>
          <a:p>
            <a:pPr algn="l"/>
            <a:r>
              <a:rPr lang="zh-CN" altLang="en-US" sz="2800" b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即事(景)抒怀诗</a:t>
            </a:r>
          </a:p>
        </p:txBody>
      </p:sp>
      <p:sp>
        <p:nvSpPr>
          <p:cNvPr id="17" name="Diamond 11"/>
          <p:cNvSpPr/>
          <p:nvPr/>
        </p:nvSpPr>
        <p:spPr bwMode="auto">
          <a:xfrm>
            <a:off x="2750082" y="6079825"/>
            <a:ext cx="739798" cy="739775"/>
          </a:xfrm>
          <a:prstGeom prst="diamond">
            <a:avLst/>
          </a:prstGeom>
          <a:solidFill>
            <a:srgbClr val="FFC000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87500" lnSpcReduction="20000"/>
          </a:bodyPr>
          <a:lstStyle/>
          <a:p>
            <a:pPr algn="ctr"/>
            <a:r>
              <a:rPr lang="en-US" altLang="zh-CN" sz="2400" b="1" smtClean="0">
                <a:latin typeface="Impact" panose="020b0806030902050204" pitchFamily="34" charset="0"/>
              </a:rPr>
              <a:t>08</a:t>
            </a:r>
            <a:endParaRPr lang="en-US" altLang="zh-CN" sz="2400" b="1">
              <a:latin typeface="Impact" panose="020b0806030902050204" pitchFamily="34" charset="0"/>
            </a:endParaRPr>
          </a:p>
        </p:txBody>
      </p:sp>
      <p:sp>
        <p:nvSpPr>
          <p:cNvPr id="18" name="TextBox 23">
            <a:hlinkClick r:id="rId7" action="ppaction://hlinksldjump"/>
          </p:cNvPr>
          <p:cNvSpPr txBox="1"/>
          <p:nvPr/>
        </p:nvSpPr>
        <p:spPr>
          <a:xfrm>
            <a:off x="3600449" y="6278686"/>
            <a:ext cx="3996029" cy="480060"/>
          </a:xfrm>
          <a:prstGeom prst="rect">
            <a:avLst/>
          </a:prstGeom>
          <a:noFill/>
        </p:spPr>
        <p:txBody>
          <a:bodyPr wrap="none" lIns="360000" tIns="0" rIns="0" bIns="0" anchor="ctr" anchorCtr="0">
            <a:normAutofit/>
          </a:bodyPr>
          <a:lstStyle/>
          <a:p>
            <a:pPr algn="l"/>
            <a:r>
              <a:rPr lang="zh-CN" altLang="en-US" sz="2800" b="1" smtClean="0">
                <a:latin typeface="+mj-ea"/>
                <a:ea typeface="+mj-ea"/>
                <a:sym typeface="+mn-ea"/>
              </a:rPr>
              <a:t>爱情闺怨诗</a:t>
            </a:r>
          </a:p>
        </p:txBody>
      </p:sp>
      <p:sp>
        <p:nvSpPr>
          <p:cNvPr id="20" name="矩形 19"/>
          <p:cNvSpPr/>
          <p:nvPr/>
        </p:nvSpPr>
        <p:spPr>
          <a:xfrm>
            <a:off x="119920" y="46404"/>
            <a:ext cx="95250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识诗歌题材内容</a:t>
            </a:r>
            <a:endParaRPr lang="zh-CN" altLang="en-US" sz="40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  <p:sp>
        <p:nvSpPr>
          <p:cNvPr id="23" name="Diamond 11"/>
          <p:cNvSpPr/>
          <p:nvPr/>
        </p:nvSpPr>
        <p:spPr bwMode="auto">
          <a:xfrm>
            <a:off x="7596477" y="4330647"/>
            <a:ext cx="739798" cy="739775"/>
          </a:xfrm>
          <a:prstGeom prst="diamond">
            <a:avLst/>
          </a:prstGeom>
          <a:solidFill>
            <a:srgbClr val="FFC000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87500" lnSpcReduction="20000"/>
          </a:bodyPr>
          <a:lstStyle/>
          <a:p>
            <a:pPr algn="ctr"/>
            <a:r>
              <a:rPr lang="en-US" altLang="zh-CN" sz="2400" b="1" smtClean="0">
                <a:latin typeface="Impact" panose="020b0806030902050204" pitchFamily="34" charset="0"/>
              </a:rPr>
              <a:t>09</a:t>
            </a:r>
            <a:endParaRPr lang="en-US" altLang="zh-CN" sz="2400" b="1">
              <a:latin typeface="Impact" panose="020b0806030902050204" pitchFamily="34" charset="0"/>
            </a:endParaRPr>
          </a:p>
        </p:txBody>
      </p:sp>
      <p:sp>
        <p:nvSpPr>
          <p:cNvPr id="24" name="TextBox 23">
            <a:hlinkClick r:id="rId7" action="ppaction://hlinksldjump"/>
          </p:cNvPr>
          <p:cNvSpPr txBox="1"/>
          <p:nvPr/>
        </p:nvSpPr>
        <p:spPr>
          <a:xfrm>
            <a:off x="8091067" y="4437442"/>
            <a:ext cx="3996029" cy="480060"/>
          </a:xfrm>
          <a:prstGeom prst="rect">
            <a:avLst/>
          </a:prstGeom>
          <a:noFill/>
        </p:spPr>
        <p:txBody>
          <a:bodyPr wrap="none" lIns="360000" tIns="0" rIns="0" bIns="0" anchor="ctr" anchorCtr="0">
            <a:normAutofit/>
          </a:bodyPr>
          <a:lstStyle/>
          <a:p>
            <a:pPr algn="l"/>
            <a:r>
              <a:rPr lang="zh-CN" altLang="en-US" sz="2800" b="1">
                <a:solidFill>
                  <a:srgbClr val="F16C2E"/>
                </a:solidFill>
                <a:latin typeface="+mj-ea"/>
                <a:ea typeface="+mj-ea"/>
                <a:sym typeface="+mn-ea"/>
              </a:rPr>
              <a:t>其</a:t>
            </a:r>
            <a:r>
              <a:rPr lang="zh-CN" altLang="en-US" sz="2800" b="1" smtClean="0">
                <a:solidFill>
                  <a:srgbClr val="F16C2E"/>
                </a:solidFill>
                <a:latin typeface="+mj-ea"/>
                <a:ea typeface="+mj-ea"/>
                <a:sym typeface="+mn-ea"/>
              </a:rPr>
              <a:t>它题材诗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CHIP_GROUPID" val="5f22a7a4dda340fd2c9b58ef"/>
  <p:tag name="KSO_WM_CHIP_XID" val="5f22a7a4dda340fd2c9b58f0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INDEX" val="20210162"/>
  <p:tag name="KSO_WM_UNIT_BLOCK" val="0"/>
  <p:tag name="KSO_WM_UNIT_COMPATIBLE" val="0"/>
  <p:tag name="KSO_WM_UNIT_DEC_AREA_ID" val="ea095481d0d64115a605da437295c8b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0162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20"/>
</p:tagLst>
</file>

<file path=ppt/tags/tag6.xml><?xml version="1.0" encoding="utf-8"?>
<p:tagLst xmlns:p="http://schemas.openxmlformats.org/presentationml/2006/main">
  <p:tag name="KSO_WM_ASSEMBLE_CHIP_INDEX" val="17b151c3f3e54eaa88dff6dc58335899"/>
  <p:tag name="KSO_WM_BEAUTIFY_FLAG" val="#wm#"/>
  <p:tag name="KSO_WM_CHIP_FILLAREA_FILL_RULE" val="{&quot;fill_align&quot;:&quot;cm&quot;,&quot;fill_mode&quot;:&quot;full&quot;}"/>
  <p:tag name="KSO_WM_CHIP_GROUPID" val="5e6b05596848fb12bee65ac8"/>
  <p:tag name="KSO_WM_CHIP_XID" val="5e6b05596848fb12bee65aca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INDEX" val="20210162"/>
  <p:tag name="KSO_WM_UNIT_BLOCK" val="0"/>
  <p:tag name="KSO_WM_UNIT_COMPATIBLE" val="0"/>
  <p:tag name="KSO_WM_UNIT_DEC_AREA_ID" val="9c16df55387c44e08277ed6f655f95f3"/>
  <p:tag name="KSO_WM_UNIT_DEFAULT_FONT" val="14;20;2"/>
  <p:tag name="KSO_WM_UNIT_DIAGRAM_ISNUMVISUAL" val="0"/>
  <p:tag name="KSO_WM_UNIT_DIAGRAM_ISREFERUNIT" val="0"/>
  <p:tag name="KSO_WM_UNIT_HIGHLIGHT" val="0"/>
  <p:tag name="KSO_WM_UNIT_ID" val="diagram20210162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8"/>
</p:tagLst>
</file>

<file path=ppt/tags/tag7.xml><?xml version="1.0" encoding="utf-8"?>
<p:tagLst xmlns:p="http://schemas.openxmlformats.org/presentationml/2006/main">
  <p:tag name="KSO_WM_ASSEMBLE_CHIP_INDEX" val="c7b7bbc417544027b7f7d2295aca3785"/>
  <p:tag name="KSO_WM_BEAUTIFY_FLAG" val="#wm#"/>
  <p:tag name="KSO_WM_CHIP_FILLAREA_FILL_RULE" val="{&quot;fill_align&quot;:&quot;cm&quot;,&quot;fill_mode&quot;:&quot;full&quot;}"/>
  <p:tag name="KSO_WM_CHIP_GROUPID" val="5e7310da9a230a26b9e88a19"/>
  <p:tag name="KSO_WM_CHIP_XID" val="5e7310da9a230a26b9e88a1a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INDEX" val="20210162"/>
  <p:tag name="KSO_WM_UNIT_COMPATIBLE" val="1"/>
  <p:tag name="KSO_WM_UNIT_DEC_AREA_ID" val="5dc6b3ea56b5411e97415c7eb3b1b5fc"/>
  <p:tag name="KSO_WM_UNIT_DIAGRAM_ISNUMVISUAL" val="0"/>
  <p:tag name="KSO_WM_UNIT_DIAGRAM_ISREFERUNIT" val="0"/>
  <p:tag name="KSO_WM_UNIT_HIGHLIGHT" val="0"/>
  <p:tag name="KSO_WM_UNIT_ID" val="diagram20210162_1*d*1"/>
  <p:tag name="KSO_WM_UNIT_INDEX" val="1"/>
  <p:tag name="KSO_WM_UNIT_LAYERLEVEL" val="1"/>
  <p:tag name="KSO_WM_UNIT_PICTURE_CLIP_FLAG" val="0"/>
  <p:tag name="KSO_WM_UNIT_PLACING_PICTURE" val="c7b7bbc417544027b7f7d2295aca3785"/>
  <p:tag name="KSO_WM_UNIT_TYPE" val="d"/>
  <p:tag name="KSO_WM_UNIT_VALUE" val="1396*2030"/>
</p:tagLst>
</file>

<file path=ppt/tags/tag8.xml><?xml version="1.0" encoding="utf-8"?>
<p:tagLst xmlns:p="http://schemas.openxmlformats.org/presentationml/2006/main">
  <p:tag name="KSO_WM_BEAUTIFY_FLAG" val="#wm#"/>
  <p:tag name="KSO_WM_CHIP_FILLPROP" val="[[{&quot;fill_id&quot;:&quot;576dc001ee534062abfa84077d565965&quot;,&quot;fill_align&quot;:&quot;cm&quot;,&quot;text_align&quot;:&quot;cm&quot;,&quot;text_direction&quot;:&quot;horizontal&quot;,&quot;chip_types&quot;:[&quot;picture&quot;]},{&quot;fill_id&quot;:&quot;9cfa3c7c874e4cdb955fe51b0c9a9e86&quot;,&quot;fill_align&quot;:&quot;cm&quot;,&quot;text_align&quot;:&quot;lm&quot;,&quot;text_direction&quot;:&quot;horizontal&quot;,&quot;chip_types&quot;:[&quot;text&quot;]}]]"/>
  <p:tag name="KSO_WM_CHIP_GROUPID" val="5f22a7a4dda340fd2c9b58ef"/>
  <p:tag name="KSO_WM_CHIP_INFOS" val="{&quot;layout_type&quot;:&quot;leftright&quot;,&quot;layout_feature&quot;:2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22a7a4dda340fd2c9b58f0"/>
  <p:tag name="KSO_WM_SLIDE_BACKGROUND" val="[&quot;general&quot;]"/>
  <p:tag name="KSO_WM_SLIDE_BACKGROUND_TYPE" val="general"/>
  <p:tag name="KSO_WM_SLIDE_BK_DARK_LIGHT" val="2"/>
  <p:tag name="KSO_WM_SLIDE_ID" val="diagram20210162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8-28T14:23:33&quot;,&quot;maxSize&quot;:{&quot;size1&quot;:47.600000000000001},&quot;minSize&quot;:{&quot;size1&quot;:47.600000000000001},&quot;normalSize&quot;:{&quot;size1&quot;:47.600000000000001},&quot;subLayout&quot;:[{&quot;id&quot;:&quot;2020-08-28T14:23:33&quot;,&quot;margin&quot;:{&quot;bottom&quot;:6.7729997634887695,&quot;left&quot;:4.2329998016357422,&quot;right&quot;:1.2699999809265137,&quot;top&quot;:6.7729997634887695},&quot;type&quot;:0},{&quot;id&quot;:&quot;2020-08-28T14:23:33&quot;,&quot;type&quot;:0}],&quot;type&quot;:0}"/>
  <p:tag name="KSO_WM_SLIDE_POSITION" val="84*71"/>
  <p:tag name="KSO_WM_SLIDE_RATIO" val="1.777778"/>
  <p:tag name="KSO_WM_SLIDE_SIZE" val="876*396"/>
  <p:tag name="KSO_WM_SLIDE_SUBTYPE" val="picTxt"/>
  <p:tag name="KSO_WM_SLIDE_SUPPORT_FEATURE_TYPE" val="0"/>
  <p:tag name="KSO_WM_SLIDE_TYPE" val="text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COLOR_TYPE" val="1"/>
  <p:tag name="KSO_WM_TEMPLATE_INDEX" val="20210162"/>
  <p:tag name="KSO_WM_TEMPLATE_MASTER_TYPE" val="0"/>
  <p:tag name="KSO_WM_TEMPLATE_SUBCATEGORY" val="21"/>
</p:tagLst>
</file>

<file path=ppt/tags/tag9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C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C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421</Paragraphs>
  <Slides>40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baseType="lpstr" size="80">
      <vt:lpstr>Arial</vt:lpstr>
      <vt:lpstr>等线 Light</vt:lpstr>
      <vt:lpstr>等线</vt:lpstr>
      <vt:lpstr>宋体</vt:lpstr>
      <vt:lpstr>隶书</vt:lpstr>
      <vt:lpstr>Calibri Light</vt:lpstr>
      <vt:lpstr>Calibri</vt:lpstr>
      <vt:lpstr>微软雅黑</vt:lpstr>
      <vt:lpstr>Segoe UI</vt:lpstr>
      <vt:lpstr>Wingdings</vt:lpstr>
      <vt:lpstr>方正粗黑宋简体</vt:lpstr>
      <vt:lpstr>Aa语文老师的字</vt:lpstr>
      <vt:lpstr>Verdana</vt:lpstr>
      <vt:lpstr>黑体</vt:lpstr>
      <vt:lpstr>华文楷体</vt:lpstr>
      <vt:lpstr>楷体_GB2312</vt:lpstr>
      <vt:lpstr>迷你简启体</vt:lpstr>
      <vt:lpstr>明康欧楷</vt:lpstr>
      <vt:lpstr>华文新魏</vt:lpstr>
      <vt:lpstr>华文细黑</vt:lpstr>
      <vt:lpstr>Helvetica Neue Medium</vt:lpstr>
      <vt:lpstr>方正小标宋简体</vt:lpstr>
      <vt:lpstr>HYXuJingXingKai</vt:lpstr>
      <vt:lpstr>Baoli SC Regular</vt:lpstr>
      <vt:lpstr>汉仪尚巍手书W</vt:lpstr>
      <vt:lpstr>HYQuanTangShiJ</vt:lpstr>
      <vt:lpstr>Trajan Pro 3</vt:lpstr>
      <vt:lpstr>DFPLiJinHeiW8-GB</vt:lpstr>
      <vt:lpstr>Helvetica</vt:lpstr>
      <vt:lpstr>楷体</vt:lpstr>
      <vt:lpstr>启功字体简体</vt:lpstr>
      <vt:lpstr>Impact</vt:lpstr>
      <vt:lpstr>Courier New</vt:lpstr>
      <vt:lpstr>Times New Roman</vt:lpstr>
      <vt:lpstr>仿宋_GB2312</vt:lpstr>
      <vt:lpstr>IPAPANNEW</vt:lpstr>
      <vt:lpstr>����</vt:lpstr>
      <vt:lpstr>仿宋</vt:lpstr>
      <vt:lpstr>华文行楷</vt:lpstr>
      <vt:lpstr>Office 主题​​</vt:lpstr>
      <vt:lpstr>PowerPoint Presentation</vt:lpstr>
      <vt:lpstr>PowerPoint Presentation</vt:lpstr>
      <vt:lpstr>清秋有馀思，日暮尚溪亭。高树月初白，微风酒半醒。独行穿落叶，闲坐数流萤。何处渔歌起？孤灯隔远汀。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2020-09-21T11:17:13.096</cp:lastPrinted>
  <dcterms:created xsi:type="dcterms:W3CDTF">2020-09-21T11:17:13Z</dcterms:created>
  <dcterms:modified xsi:type="dcterms:W3CDTF">2020-12-08T09:35:38Z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