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66" r:id="rId4"/>
    <p:sldId id="275" r:id="rId5"/>
    <p:sldId id="383" r:id="rId6"/>
    <p:sldId id="384" r:id="rId7"/>
    <p:sldId id="381" r:id="rId8"/>
    <p:sldId id="406" r:id="rId9"/>
    <p:sldId id="308" r:id="rId10"/>
    <p:sldId id="421" r:id="rId11"/>
    <p:sldId id="427" r:id="rId12"/>
    <p:sldId id="429" r:id="rId13"/>
    <p:sldId id="291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30" y="-102"/>
      </p:cViewPr>
      <p:guideLst>
        <p:guide orient="horz" pos="2185"/>
        <p:guide pos="28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36A8982-0B25-451A-BF66-BF363B46D2E7}" type="datetimeFigureOut">
              <a:rPr lang="zh-CN" altLang="en-US"/>
            </a:fld>
            <a:endParaRPr lang="zh-CN" altLang="en-US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C6E4F5-521C-49D4-A69A-818B5D82313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12776-F408-4CCA-AC88-E9265F161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E288-6B08-4B29-A210-A02BA3E580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61A1E-D756-4E35-A810-1729EAED75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5652D-68B2-425E-A11E-CD1C36284A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90C28-321D-43A3-950F-E105C218D0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659AD-7172-48D6-AECD-A1F90498B0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74D01-E622-44D3-B27B-01BBBFCB27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1FFC90-EE99-4B7E-BB4B-27FA8B8882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C4D6B-ED4D-4AF0-8F76-8AFF3B7688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119A2-3EA7-40F3-9570-332805EF7A7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8BE7C-413B-4206-9255-6B0C59D83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946742E-FB5E-4A00-AC9F-8C2326F2B56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204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zh-CN" altLang="en-US" sz="4400" b="1" smtClean="0"/>
              <a:t>文言文</a:t>
            </a:r>
            <a:r>
              <a:rPr lang="zh-CN" altLang="en-US" sz="4400" b="1" smtClean="0">
                <a:sym typeface="+mn-ea"/>
              </a:rPr>
              <a:t>翻译及</a:t>
            </a:r>
            <a:r>
              <a:rPr lang="zh-CN" altLang="en-US" sz="4400" b="1" smtClean="0"/>
              <a:t>断句</a:t>
            </a:r>
            <a:endParaRPr lang="zh-CN" altLang="en-US" sz="4400" b="1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10820" y="548640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ym typeface="+mn-ea"/>
              </a:rPr>
              <a:t>⑶</a:t>
            </a:r>
            <a:r>
              <a:rPr lang="zh-CN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审关系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明结构</a:t>
            </a:r>
            <a:endParaRPr lang="zh-CN" altLang="en-US" sz="2800" b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1070610"/>
            <a:ext cx="872172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r>
              <a:rPr sz="2800" b="1"/>
              <a:t>有些要求断句的文段在结构上存在较明显的结构关系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sz="2800" b="1"/>
              <a:t>或并列关系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语句间无明显的主次之分；或总分关系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语句间会有中心句与支撑句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在支撑句的展开上一般也存在一定的逻辑关系；或转折关系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语句间的转折会从语意上体现出来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有时也会有鲜明的词语提示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sz="2800" b="1"/>
              <a:t>“而”“然”</a:t>
            </a:r>
            <a:endParaRPr sz="2800" b="1"/>
          </a:p>
          <a:p>
            <a:r>
              <a:rPr sz="2800" b="1"/>
              <a:t>“然则”等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sz="2800" b="1"/>
              <a:t>；或因果关系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语句间会有隐含的因果联系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在表因与果的语句间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一般是要停顿的。把握了语段内容后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参考语段的结构与逻辑关系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/>
              <a:t>可以断开句读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这里有一个很重要的断句方法</a:t>
            </a:r>
            <a:r>
              <a:rPr lang="en-US" altLang="zh-CN" sz="2800">
                <a:sym typeface="+mn-ea"/>
              </a:rPr>
              <a:t>——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利用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对称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偶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句式断句法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。古人写作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常常喜欢“对举成文”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即两个句子成对称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偶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形式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这给断句提供了重要依据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应高度重视。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cs typeface="Arial" panose="020B0604020202020204" pitchFamily="34" charset="0"/>
                <a:sym typeface="+mn-ea"/>
              </a:rPr>
              <a:t>      </a:t>
            </a:r>
            <a:endParaRPr lang="en-US" altLang="zh-CN" sz="2800" b="1"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13360" y="1443355"/>
            <a:ext cx="866457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</a:t>
            </a:r>
            <a:r>
              <a:rPr sz="2800" b="1">
                <a:sym typeface="+mn-ea"/>
              </a:rPr>
              <a:t>固定</a:t>
            </a:r>
            <a:r>
              <a:rPr lang="zh-CN" sz="2800" b="1">
                <a:sym typeface="+mn-ea"/>
              </a:rPr>
              <a:t>词组不拆散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ym typeface="+mn-ea"/>
              </a:rPr>
              <a:t>可以减少</a:t>
            </a:r>
            <a:r>
              <a:rPr sz="2800" b="1">
                <a:sym typeface="+mn-ea"/>
              </a:rPr>
              <a:t>断句</a:t>
            </a:r>
            <a:r>
              <a:rPr lang="zh-CN" sz="2800" b="1">
                <a:sym typeface="+mn-ea"/>
              </a:rPr>
              <a:t>失误。如</a:t>
            </a:r>
            <a:r>
              <a:rPr lang="en-US" altLang="zh-CN" sz="2800" b="1">
                <a:sym typeface="+mn-ea"/>
              </a:rPr>
              <a:t>“有所”</a:t>
            </a:r>
            <a:endParaRPr lang="en-US" altLang="zh-CN" sz="2800" b="1">
              <a:sym typeface="+mn-ea"/>
            </a:endParaRPr>
          </a:p>
          <a:p>
            <a:r>
              <a:rPr lang="en-US" altLang="zh-CN" sz="2800" b="1">
                <a:sym typeface="+mn-ea"/>
              </a:rPr>
              <a:t>“无所”“有以”“无以”“以为”“何所”“孰若”“至于”“足以”</a:t>
            </a:r>
            <a:endParaRPr lang="en-US" altLang="zh-CN" sz="2800" b="1">
              <a:sym typeface="+mn-ea"/>
            </a:endParaRPr>
          </a:p>
          <a:p>
            <a:r>
              <a:rPr lang="en-US" altLang="zh-CN" sz="2800" b="1">
                <a:sym typeface="+mn-ea"/>
              </a:rPr>
              <a:t>“得无”“无乃”“何以”“于是”“然则”等。</a:t>
            </a:r>
            <a:endParaRPr lang="en-US" altLang="zh-CN" sz="2800" b="1"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59840" y="1700530"/>
            <a:ext cx="6979285" cy="4477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solidFill>
                  <a:srgbClr val="FF0000"/>
                </a:solidFill>
              </a:rPr>
              <a:t>          </a:t>
            </a:r>
            <a:r>
              <a:rPr lang="zh-CN" altLang="en-US" sz="3600" b="1">
                <a:solidFill>
                  <a:srgbClr val="FF0000"/>
                </a:solidFill>
              </a:rPr>
              <a:t>虚词断句标点歌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主语宾语前后断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谓语不断出曰云。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惟夫盖岂故句首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者也经常表停顿。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矣焉耳后划句号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乎欤耶后标问号。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而表转折在前断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之作衬词后面断。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哉后是问还是叹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</a:rPr>
              <a:t>全凭语气来判断。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</a:rPr>
              <a:t>相同词语相连中间断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2289"/>
          <p:cNvSpPr>
            <a:spLocks noGrp="1"/>
          </p:cNvSpPr>
          <p:nvPr>
            <p:ph type="title"/>
          </p:nvPr>
        </p:nvSpPr>
        <p:spPr>
          <a:xfrm>
            <a:off x="323533" y="620395"/>
            <a:ext cx="8229600" cy="1143000"/>
          </a:xfrm>
        </p:spPr>
        <p:txBody>
          <a:bodyPr/>
          <a:lstStyle/>
          <a:p>
            <a:r>
              <a:rPr lang="zh-CN" altLang="en-US" b="1" smtClean="0"/>
              <a:t>文言文翻译</a:t>
            </a:r>
            <a:endParaRPr lang="zh-CN" altLang="en-US" b="1" smtClean="0"/>
          </a:p>
        </p:txBody>
      </p:sp>
      <p:sp>
        <p:nvSpPr>
          <p:cNvPr id="12292" name="矩形 12291"/>
          <p:cNvSpPr>
            <a:spLocks noChangeArrowheads="1"/>
          </p:cNvSpPr>
          <p:nvPr/>
        </p:nvSpPr>
        <p:spPr bwMode="auto">
          <a:xfrm>
            <a:off x="251460" y="1916430"/>
            <a:ext cx="85915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/>
              <a:t>       </a:t>
            </a:r>
            <a:r>
              <a:rPr lang="zh-CN" altLang="en-US" sz="2800" b="1"/>
              <a:t>基本方法</a:t>
            </a:r>
            <a:r>
              <a:rPr lang="zh-CN" altLang="en-US" sz="2800" b="1">
                <a:sym typeface="+mn-ea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直译为主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意译为辅。</a:t>
            </a:r>
            <a:endParaRPr lang="zh-CN" altLang="en-US" sz="2800" b="1"/>
          </a:p>
          <a:p>
            <a:r>
              <a:rPr lang="zh-CN" altLang="en-US" sz="2800" b="1"/>
              <a:t>      </a:t>
            </a:r>
            <a:r>
              <a:rPr lang="en-US" altLang="zh-CN" sz="2800" b="1"/>
              <a:t> </a:t>
            </a:r>
            <a:r>
              <a:rPr lang="zh-CN" altLang="en-US" sz="2800" b="1"/>
              <a:t>具体方法：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pitchFamily="49" charset="-122"/>
              </a:rPr>
              <a:t>对、换、留、删、补、调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12293" name="矩形 12292"/>
          <p:cNvSpPr>
            <a:spLocks noChangeArrowheads="1"/>
          </p:cNvSpPr>
          <p:nvPr/>
        </p:nvSpPr>
        <p:spPr bwMode="auto">
          <a:xfrm>
            <a:off x="827405" y="2924810"/>
            <a:ext cx="8064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1</a:t>
            </a:r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2800" b="1"/>
              <a:t>对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就是单音实词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对译</a:t>
            </a:r>
            <a:r>
              <a:rPr lang="zh-CN" altLang="en-US" sz="2800" b="1"/>
              <a:t>成双音实词。</a:t>
            </a:r>
            <a:endParaRPr lang="zh-CN" altLang="en-US" sz="2800" b="1"/>
          </a:p>
        </p:txBody>
      </p:sp>
      <p:sp>
        <p:nvSpPr>
          <p:cNvPr id="27652" name="矩形 12293"/>
          <p:cNvSpPr>
            <a:spLocks noChangeArrowheads="1"/>
          </p:cNvSpPr>
          <p:nvPr/>
        </p:nvSpPr>
        <p:spPr bwMode="auto">
          <a:xfrm>
            <a:off x="827405" y="3446780"/>
            <a:ext cx="8064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2</a:t>
            </a:r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2800" b="1"/>
              <a:t>换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就是用现代词语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pitchFamily="49" charset="-122"/>
              </a:rPr>
              <a:t>替换</a:t>
            </a:r>
            <a:r>
              <a:rPr lang="zh-CN" altLang="en-US" sz="2800" b="1"/>
              <a:t>古代词语。</a:t>
            </a:r>
            <a:endParaRPr lang="zh-CN" altLang="en-US" sz="2800" b="1"/>
          </a:p>
        </p:txBody>
      </p:sp>
      <p:sp>
        <p:nvSpPr>
          <p:cNvPr id="12295" name="矩形 12294"/>
          <p:cNvSpPr>
            <a:spLocks noChangeArrowheads="1"/>
          </p:cNvSpPr>
          <p:nvPr/>
        </p:nvSpPr>
        <p:spPr bwMode="auto">
          <a:xfrm>
            <a:off x="251460" y="3968750"/>
            <a:ext cx="875157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280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3</a:t>
            </a:r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2800" b="1"/>
              <a:t>留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就是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pitchFamily="49" charset="-122"/>
              </a:rPr>
              <a:t>保留</a:t>
            </a:r>
            <a:r>
              <a:rPr lang="zh-CN" altLang="en-US" sz="2800" b="1"/>
              <a:t>文言文中的一些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基本词汇和专有名词</a:t>
            </a:r>
            <a:r>
              <a:rPr lang="zh-CN" altLang="en-US" sz="2800" b="1"/>
              <a:t>。如人名、地名、国名、朝代名、官职名、年号、典章制度及度量衡名称以及古今意义不变的词语等。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矩形 21507"/>
          <p:cNvSpPr>
            <a:spLocks noChangeArrowheads="1"/>
          </p:cNvSpPr>
          <p:nvPr/>
        </p:nvSpPr>
        <p:spPr bwMode="auto">
          <a:xfrm>
            <a:off x="323215" y="404495"/>
            <a:ext cx="830199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en-US" altLang="zh-CN" sz="280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4</a:t>
            </a:r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2800" b="1" noProof="1">
                <a:latin typeface="宋体" panose="02010600030101010101" pitchFamily="2" charset="-122"/>
              </a:rPr>
              <a:t>删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宋体" panose="02010600030101010101" pitchFamily="2" charset="-122"/>
              </a:rPr>
              <a:t>就是</a:t>
            </a:r>
            <a:r>
              <a:rPr lang="zh-CN" altLang="en-US" sz="2800" b="1" u="sng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删去</a:t>
            </a:r>
            <a:r>
              <a:rPr lang="zh-CN" altLang="en-US" sz="2800" b="1" noProof="1">
                <a:latin typeface="宋体" panose="02010600030101010101" pitchFamily="2" charset="-122"/>
              </a:rPr>
              <a:t>文言文中的某些</a:t>
            </a:r>
            <a:r>
              <a:rPr lang="zh-CN" altLang="en-US" sz="2800" b="1" u="sng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虚词</a:t>
            </a:r>
            <a:r>
              <a:rPr lang="zh-CN" altLang="en-US" sz="2800" b="1" noProof="1">
                <a:latin typeface="宋体" panose="02010600030101010101" pitchFamily="2" charset="-122"/>
              </a:rPr>
              <a:t>。有些文言虚词在句中只起语法作用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宋体" panose="02010600030101010101" pitchFamily="2" charset="-122"/>
              </a:rPr>
              <a:t>在翻译时不必也不能翻译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宋体" panose="02010600030101010101" pitchFamily="2" charset="-122"/>
              </a:rPr>
              <a:t>只要不影响语气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宋体" panose="02010600030101010101" pitchFamily="2" charset="-122"/>
              </a:rPr>
              <a:t>就可以删去。一些</a:t>
            </a:r>
            <a:r>
              <a:rPr lang="zh-CN" altLang="en-US" sz="2800" b="1" noProof="1">
                <a:solidFill>
                  <a:srgbClr val="FF0000"/>
                </a:solidFill>
                <a:latin typeface="黑体" panose="02010609060101010101" pitchFamily="49" charset="-122"/>
              </a:rPr>
              <a:t>句首的发语词、在句中表顺接的连词、起补充音节或停顿作用的结构助词</a:t>
            </a:r>
            <a:r>
              <a:rPr lang="zh-CN" altLang="en-US" sz="2800" b="1" noProof="1">
                <a:solidFill>
                  <a:schemeClr val="tx1"/>
                </a:solidFill>
                <a:latin typeface="黑体" panose="02010609060101010101" pitchFamily="49" charset="-122"/>
              </a:rPr>
              <a:t>等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noProof="1">
                <a:latin typeface="宋体" panose="02010600030101010101" pitchFamily="2" charset="-122"/>
              </a:rPr>
              <a:t>都</a:t>
            </a:r>
            <a:r>
              <a:rPr lang="zh-CN" altLang="en-US" sz="2800" b="1" noProof="1">
                <a:latin typeface="宋体" panose="02010600030101010101" pitchFamily="2" charset="-122"/>
              </a:rPr>
              <a:t>可略去不译。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  <p:sp>
        <p:nvSpPr>
          <p:cNvPr id="21509" name="矩形 21508"/>
          <p:cNvSpPr>
            <a:spLocks noChangeArrowheads="1"/>
          </p:cNvSpPr>
          <p:nvPr/>
        </p:nvSpPr>
        <p:spPr bwMode="auto">
          <a:xfrm>
            <a:off x="414655" y="2708910"/>
            <a:ext cx="831469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280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5</a:t>
            </a:r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就是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补上</a:t>
            </a:r>
            <a:r>
              <a:rPr lang="zh-CN" altLang="en-US" sz="2800" b="1">
                <a:latin typeface="宋体" panose="02010600030101010101" pitchFamily="2" charset="-122"/>
              </a:rPr>
              <a:t>文言文中的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被省略成分</a:t>
            </a:r>
            <a:r>
              <a:rPr lang="zh-CN" altLang="en-US" sz="2800" b="1">
                <a:latin typeface="宋体" panose="02010600030101010101" pitchFamily="2" charset="-122"/>
              </a:rPr>
              <a:t>。文言文省略现象较多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常见的是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省略主语、谓语、宾语、介词</a:t>
            </a:r>
            <a:r>
              <a:rPr lang="zh-CN" altLang="en-US" sz="2800" b="1" u="sng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于</a:t>
            </a:r>
            <a:r>
              <a:rPr lang="zh-CN" altLang="en-US" sz="2800" b="1" u="sng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b="1" u="sng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和量词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,可先将其补足,然后依照常规句式翻译,译出补足部分后</a:t>
            </a:r>
            <a:r>
              <a:rPr lang="en-US" altLang="zh-CN" sz="2800" b="1" u="sng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宋体" panose="02010600030101010101" pitchFamily="2" charset="-122"/>
              </a:rPr>
              <a:t>用括号标示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 u="sng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4655" y="4580890"/>
            <a:ext cx="8132445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2800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6</a:t>
            </a:r>
            <a:r>
              <a:rPr lang="en-US" altLang="zh-CN" sz="2800" b="1"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调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就是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调整语序</a:t>
            </a:r>
            <a:r>
              <a:rPr lang="zh-CN" altLang="en-US" sz="2800" b="1">
                <a:latin typeface="宋体" panose="02010600030101010101" pitchFamily="2" charset="-122"/>
              </a:rPr>
              <a:t>。倒装句式要先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</a:t>
            </a:r>
            <a:r>
              <a:rPr lang="zh-CN" altLang="en-US" sz="2800" b="1">
                <a:latin typeface="宋体" panose="02010600030101010101" pitchFamily="2" charset="-122"/>
              </a:rPr>
              <a:t>该句的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谓语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再以此为核心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找出主、宾、定、状、补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然后分析出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宾语前置、定语后置、谓语前置和介宾结构后置</a:t>
            </a:r>
            <a:r>
              <a:rPr lang="zh-CN" altLang="en-US" sz="2800" b="1">
                <a:latin typeface="宋体" panose="02010600030101010101" pitchFamily="2" charset="-122"/>
              </a:rPr>
              <a:t>等现象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</a:rPr>
              <a:t>将倒装语序调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整</a:t>
            </a:r>
            <a:r>
              <a:rPr lang="zh-CN" altLang="en-US" sz="2800" b="1">
                <a:latin typeface="宋体" panose="02010600030101010101" pitchFamily="2" charset="-122"/>
              </a:rPr>
              <a:t>为正常语序。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4"/>
          <p:cNvSpPr txBox="1"/>
          <p:nvPr/>
        </p:nvSpPr>
        <p:spPr>
          <a:xfrm>
            <a:off x="683260" y="692150"/>
            <a:ext cx="74244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</a:rPr>
              <a:t>文言断句方法与技巧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5745" y="1628775"/>
            <a:ext cx="8413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从名词、虚词、特殊标志词切入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307975" y="2204720"/>
            <a:ext cx="85210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⑴</a:t>
            </a:r>
            <a:r>
              <a:rPr lang="zh-CN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名词、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代词</a:t>
            </a:r>
            <a:r>
              <a:rPr lang="zh-CN" altLang="en-US" sz="2800" b="1"/>
              <a:t>断句</a:t>
            </a:r>
            <a:endParaRPr lang="zh-CN" altLang="en-US" sz="2800" b="1"/>
          </a:p>
          <a:p>
            <a:r>
              <a:rPr lang="en-US" altLang="zh-CN" sz="2800" b="1"/>
              <a:t>       </a:t>
            </a:r>
            <a:r>
              <a:rPr lang="zh-CN" altLang="en-US" sz="2800" b="1"/>
              <a:t>名词或代词常作主语或宾语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找到反复出现的名词或代词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它们的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前后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往往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要断开</a:t>
            </a:r>
            <a:r>
              <a:rPr lang="zh-CN" altLang="en-US" sz="2800" b="1"/>
              <a:t>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6515735" y="1628775"/>
            <a:ext cx="309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en-US" altLang="zh-CN" sz="2800" b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215" y="3572510"/>
            <a:ext cx="7660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善哉祁黄羊之论也外举不避仇内举不避子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/>
        </p:nvSpPr>
        <p:spPr>
          <a:xfrm>
            <a:off x="394970" y="4076700"/>
            <a:ext cx="76600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</a:t>
            </a:r>
            <a:r>
              <a:rPr lang="zh-CN" altLang="en-US" sz="2800" b="1"/>
              <a:t>善哉</a:t>
            </a:r>
            <a:r>
              <a:rPr lang="zh-CN" altLang="en-US" sz="2800" b="1">
                <a:solidFill>
                  <a:srgbClr val="FF0000"/>
                </a:solidFill>
              </a:rPr>
              <a:t>/</a:t>
            </a:r>
            <a:r>
              <a:rPr lang="zh-CN" altLang="en-US" sz="2800" b="1"/>
              <a:t>祁黄羊之论也</a:t>
            </a:r>
            <a:r>
              <a:rPr lang="zh-CN" altLang="en-US" sz="2800" b="1">
                <a:solidFill>
                  <a:srgbClr val="FF0000"/>
                </a:solidFill>
              </a:rPr>
              <a:t>/</a:t>
            </a:r>
            <a:r>
              <a:rPr lang="zh-CN" altLang="en-US" sz="2800" b="1"/>
              <a:t>外举不避仇</a:t>
            </a:r>
            <a:r>
              <a:rPr lang="zh-CN" altLang="en-US" sz="2800" b="1">
                <a:solidFill>
                  <a:srgbClr val="FF0000"/>
                </a:solidFill>
              </a:rPr>
              <a:t>/</a:t>
            </a:r>
            <a:r>
              <a:rPr lang="zh-CN" altLang="en-US" sz="2800" b="1"/>
              <a:t>内举不避子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245745" y="4598670"/>
            <a:ext cx="807847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“祁黄羊”是人名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“外、内”是方位名词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“仇、子”</a:t>
            </a:r>
            <a:endParaRPr lang="zh-CN" altLang="en-US" sz="2800" b="1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是普通名词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根据语感我们可以在“祁黄羊”这个人名前面断句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在“外、内”两个方位名词前断句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在“仇、子”</a:t>
            </a:r>
            <a:r>
              <a:rPr lang="zh-CN" altLang="en-US" sz="2800" b="1"/>
              <a:t>两个普通名词后断句。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51460" y="692150"/>
            <a:ext cx="8665210" cy="2276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专有名词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如官署名、</a:t>
            </a:r>
            <a:r>
              <a:rPr lang="zh-CN" altLang="en-US" sz="2800" b="1">
                <a:sym typeface="+mn-ea"/>
              </a:rPr>
              <a:t>官职名、</a:t>
            </a:r>
            <a:r>
              <a:rPr lang="zh-CN" altLang="en-US" sz="2800" b="1"/>
              <a:t>人名、地名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作为独立成分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49" charset="-122"/>
                <a:sym typeface="+mn-ea"/>
              </a:rPr>
              <a:t>中间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不能断开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例</a:t>
            </a:r>
            <a:r>
              <a:rPr lang="zh-CN" altLang="en-US" sz="30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sz="2800" b="1"/>
              <a:t>父友兵部主事常允恭死于九江</a:t>
            </a:r>
            <a:endParaRPr sz="2800" b="1"/>
          </a:p>
          <a:p>
            <a:r>
              <a:rPr lang="en-US" sz="2800" b="1">
                <a:sym typeface="+mn-ea"/>
              </a:rPr>
              <a:t>     </a:t>
            </a:r>
            <a:r>
              <a:rPr sz="2800" b="1">
                <a:sym typeface="+mn-ea"/>
              </a:rPr>
              <a:t>父友兵部主事常允恭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/</a:t>
            </a:r>
            <a:r>
              <a:rPr sz="2800" b="1">
                <a:sym typeface="+mn-ea"/>
              </a:rPr>
              <a:t>死于九江</a:t>
            </a:r>
            <a:endParaRPr sz="2800" b="1"/>
          </a:p>
          <a:p>
            <a:endParaRPr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251460" y="2636520"/>
            <a:ext cx="83566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②</a:t>
            </a:r>
            <a:r>
              <a:rPr lang="zh-CN" altLang="en-US" sz="2800" b="1"/>
              <a:t>文言文中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人名</a:t>
            </a:r>
            <a:r>
              <a:rPr lang="zh-CN" altLang="en-US" sz="2800" b="1"/>
              <a:t>第一次出现时往往用</a:t>
            </a:r>
            <a:r>
              <a:rPr lang="zh-CN" altLang="en-US" sz="2800" b="1">
                <a:solidFill>
                  <a:srgbClr val="FF0000"/>
                </a:solidFill>
              </a:rPr>
              <a:t>全称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以后再出现就</a:t>
            </a:r>
            <a:r>
              <a:rPr lang="zh-CN" altLang="en-US" sz="2800" b="1">
                <a:solidFill>
                  <a:srgbClr val="FF0000"/>
                </a:solidFill>
              </a:rPr>
              <a:t>只提名不提姓</a:t>
            </a:r>
            <a:r>
              <a:rPr lang="zh-CN" altLang="en-US" sz="2800" b="1"/>
              <a:t>了。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323850" y="3589655"/>
            <a:ext cx="8220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匡衡勤学而无烛邻居有烛而不逮衡乃穿壁引其光以书映光而读之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6515735" y="1628775"/>
            <a:ext cx="309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en-US" altLang="zh-CN" sz="2800" b="1">
              <a:solidFill>
                <a:srgbClr val="FF0000"/>
              </a:solidFill>
              <a:latin typeface="+mn-lt"/>
              <a:ea typeface="+mn-ea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3225" y="4509135"/>
            <a:ext cx="83616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</a:t>
            </a:r>
            <a:r>
              <a:rPr lang="zh-CN" altLang="en-US" sz="2800" b="1"/>
              <a:t>匡衡勤学而无烛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/</a:t>
            </a:r>
            <a:r>
              <a:rPr lang="zh-CN" altLang="en-US" sz="2800" b="1"/>
              <a:t>邻居有烛而不逮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/</a:t>
            </a:r>
            <a:r>
              <a:rPr lang="zh-CN" altLang="en-US" sz="2800" b="1"/>
              <a:t>衡乃穿壁引其光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/</a:t>
            </a:r>
            <a:r>
              <a:rPr lang="zh-CN" altLang="en-US" sz="2800" b="1"/>
              <a:t>以书映光而读之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51460" y="260350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⑵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句首标志词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60045" y="748030"/>
            <a:ext cx="86652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发语词或叹词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夫、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盖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、若夫、嗟夫、嗟乎、呜呼、嘻、且夫、今夫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等等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前后都可断句</a:t>
            </a:r>
            <a:r>
              <a:rPr lang="zh-CN" altLang="en-US" sz="2800" b="1"/>
              <a:t>。</a:t>
            </a:r>
            <a:endParaRPr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360045" y="1628775"/>
            <a:ext cx="8231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夫</a:t>
            </a:r>
            <a:r>
              <a:rPr lang="zh-CN" altLang="en-US" sz="2800" b="1">
                <a:solidFill>
                  <a:srgbClr val="FF0000"/>
                </a:solidFill>
              </a:rPr>
              <a:t>/</a:t>
            </a:r>
            <a:r>
              <a:rPr lang="zh-CN" altLang="en-US" sz="2800" b="1"/>
              <a:t>君子之行</a:t>
            </a:r>
            <a:endParaRPr lang="zh-CN" altLang="en-US" sz="2800" b="1"/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360045" y="2132330"/>
            <a:ext cx="8229600" cy="874395"/>
          </a:xfrm>
          <a:solidFill>
            <a:schemeClr val="bg1"/>
          </a:solidFill>
        </p:spPr>
        <p:txBody>
          <a:bodyPr anchor="t" anchorCtr="0"/>
          <a:p>
            <a:pPr marL="0" indent="0">
              <a:buNone/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时间词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是时、昔者、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既而、俄而、乃今、有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顷、俄顷、未几、已而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等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等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前可断句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dirty="0"/>
          </a:p>
        </p:txBody>
      </p:sp>
      <p:sp>
        <p:nvSpPr>
          <p:cNvPr id="3" name="文本框 2"/>
          <p:cNvSpPr txBox="1"/>
          <p:nvPr/>
        </p:nvSpPr>
        <p:spPr>
          <a:xfrm>
            <a:off x="323215" y="3042285"/>
            <a:ext cx="78308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③</a:t>
            </a:r>
            <a:r>
              <a:rPr lang="zh-CN" altLang="en-US" sz="2800" b="1">
                <a:solidFill>
                  <a:srgbClr val="FF0000"/>
                </a:solidFill>
              </a:rPr>
              <a:t>谦词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寡人、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孤、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臣、妾、愚、下官</a:t>
            </a:r>
            <a:r>
              <a:rPr lang="zh-CN" altLang="en-US" sz="2800" b="1"/>
              <a:t>等等；</a:t>
            </a:r>
            <a:endParaRPr lang="zh-CN" altLang="en-US" sz="2800" b="1"/>
          </a:p>
          <a:p>
            <a:r>
              <a:rPr lang="en-US" altLang="zh-CN" sz="2800" b="1">
                <a:solidFill>
                  <a:srgbClr val="FF0000"/>
                </a:solidFill>
              </a:rPr>
              <a:t>    </a:t>
            </a:r>
            <a:r>
              <a:rPr lang="zh-CN" altLang="en-US" sz="2800" b="1">
                <a:solidFill>
                  <a:srgbClr val="FF0000"/>
                </a:solidFill>
              </a:rPr>
              <a:t>敬词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君、公、卿、子、先生、足下</a:t>
            </a:r>
            <a:r>
              <a:rPr lang="zh-CN" altLang="en-US" sz="2800" b="1">
                <a:sym typeface="+mn-ea"/>
              </a:rPr>
              <a:t>等等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215" y="3932555"/>
            <a:ext cx="84855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④</a:t>
            </a:r>
            <a:r>
              <a:rPr lang="zh-CN" altLang="en-US" sz="2800" b="1"/>
              <a:t>人称代词或指示代词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吾、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余、予、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尔、女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汝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彼、此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、斯</a:t>
            </a:r>
            <a:r>
              <a:rPr lang="zh-CN" altLang="en-US" sz="2800" b="1">
                <a:sym typeface="+mn-ea"/>
              </a:rPr>
              <a:t>等等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313690" y="4796790"/>
            <a:ext cx="823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⑤</a:t>
            </a:r>
            <a:r>
              <a:rPr lang="zh-CN" altLang="en-US" sz="2800" b="1"/>
              <a:t>疑问词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岂、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孰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、安、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胡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、焉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奚</a:t>
            </a:r>
            <a:r>
              <a:rPr lang="zh-CN" altLang="en-US" sz="2800" b="1">
                <a:sym typeface="+mn-ea"/>
              </a:rPr>
              <a:t>等等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313690" y="5229225"/>
            <a:ext cx="87020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⑥</a:t>
            </a:r>
            <a:r>
              <a:rPr lang="zh-CN" altLang="en-US" sz="2800" b="1"/>
              <a:t>双</a:t>
            </a:r>
            <a:r>
              <a:rPr lang="zh-CN" altLang="en-US" sz="2800" b="1"/>
              <a:t>音虚</a:t>
            </a:r>
            <a:r>
              <a:rPr lang="zh-CN" altLang="en-US" sz="2800" b="1"/>
              <a:t>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然则、是故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、于是、何以、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、至于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何其</a:t>
            </a:r>
            <a:r>
              <a:rPr lang="zh-CN" altLang="en-US" sz="2800" b="1">
                <a:sym typeface="+mn-ea"/>
              </a:rPr>
              <a:t>等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467360" y="6092825"/>
            <a:ext cx="3272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至于负者歌于途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4499610" y="6093460"/>
            <a:ext cx="32727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至于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负者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歌于途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 uiExpand="1" build="p"/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51460" y="188595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⑶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句中标志词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微软雅黑" panose="020B0503020204020204" charset="-122"/>
              </a:rPr>
              <a:t>以、于、为、而、则、故、然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连词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695" y="620395"/>
            <a:ext cx="2919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人不知而不愠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3779520" y="620395"/>
            <a:ext cx="2919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人不知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而不愠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/>
        </p:nvSpPr>
        <p:spPr>
          <a:xfrm>
            <a:off x="827405" y="1052195"/>
            <a:ext cx="6217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入则无法家拂士，出则无敌国外患者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899160" y="1484630"/>
            <a:ext cx="6217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则无法家拂士，出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则无敌国外患者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251460" y="2132965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⑷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句末标志词</a:t>
            </a:r>
            <a:endParaRPr lang="zh-CN" altLang="en-US" sz="2800" b="1"/>
          </a:p>
        </p:txBody>
      </p:sp>
      <p:sp>
        <p:nvSpPr>
          <p:cNvPr id="14" name="文本框 13"/>
          <p:cNvSpPr txBox="1"/>
          <p:nvPr/>
        </p:nvSpPr>
        <p:spPr>
          <a:xfrm>
            <a:off x="353695" y="2601595"/>
            <a:ext cx="86652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①</a:t>
            </a:r>
            <a:r>
              <a:rPr lang="zh-CN" altLang="en-US" sz="2800" b="1">
                <a:solidFill>
                  <a:srgbClr val="FF0000"/>
                </a:solidFill>
              </a:rPr>
              <a:t>语气词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者、也、矣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耳、乎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、与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欤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、耶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邪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等</a:t>
            </a:r>
            <a:r>
              <a:rPr lang="zh-CN" altLang="en-US" sz="2800" b="1"/>
              <a:t>。</a:t>
            </a:r>
            <a:endParaRPr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95605" y="3500755"/>
            <a:ext cx="4268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何哉不以物喜不以己悲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4859655" y="3500755"/>
            <a:ext cx="4211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何哉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不以物喜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不以己悲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899160" y="3914775"/>
            <a:ext cx="7877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呜呼其真无马邪其真不知马也 </a:t>
            </a:r>
            <a:endParaRPr lang="zh-CN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99160" y="4364990"/>
            <a:ext cx="50488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呜呼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sz="2800" b="1"/>
              <a:t>其真无马邪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sz="2800" b="1"/>
              <a:t>其真不知马也 </a:t>
            </a:r>
            <a:endParaRPr lang="zh-CN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395605" y="4796790"/>
            <a:ext cx="8702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②</a:t>
            </a:r>
            <a:r>
              <a:rPr lang="zh-CN" altLang="en-US" sz="2800" b="1"/>
              <a:t>双</a:t>
            </a:r>
            <a:r>
              <a:rPr lang="zh-CN" altLang="en-US" sz="2800" b="1"/>
              <a:t>音虚</a:t>
            </a:r>
            <a:r>
              <a:rPr lang="zh-CN" altLang="en-US" sz="2800" b="1"/>
              <a:t>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而已、奈何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、也夫、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、云尔</a:t>
            </a:r>
            <a:r>
              <a:rPr lang="zh-CN" altLang="en-US" sz="2800" b="1"/>
              <a:t>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云云</a:t>
            </a:r>
            <a:r>
              <a:rPr lang="zh-CN" altLang="en-US" sz="2800" b="1">
                <a:sym typeface="+mn-ea"/>
              </a:rPr>
              <a:t>等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323215" y="5445760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⑸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对话标志词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曰、云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、语、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言、道、白、对、谓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等。</a:t>
            </a:r>
            <a:endParaRPr lang="zh-CN" altLang="en-US" sz="2800" b="1"/>
          </a:p>
        </p:txBody>
      </p:sp>
      <p:sp>
        <p:nvSpPr>
          <p:cNvPr id="16" name="文本框 15"/>
          <p:cNvSpPr txBox="1"/>
          <p:nvPr/>
        </p:nvSpPr>
        <p:spPr>
          <a:xfrm>
            <a:off x="395605" y="5903595"/>
            <a:ext cx="3862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孔子云何陋之有</a:t>
            </a:r>
            <a:endParaRPr lang="zh-CN" altLang="en-US" sz="2800" b="1"/>
          </a:p>
        </p:txBody>
      </p:sp>
      <p:sp>
        <p:nvSpPr>
          <p:cNvPr id="17" name="文本框 16"/>
          <p:cNvSpPr txBox="1"/>
          <p:nvPr/>
        </p:nvSpPr>
        <p:spPr>
          <a:xfrm>
            <a:off x="3851910" y="5905500"/>
            <a:ext cx="3862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孔子云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何陋之有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51460" y="548640"/>
            <a:ext cx="8413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chemeClr val="tx1"/>
                </a:solidFill>
                <a:ea typeface="黑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从特殊文言句式切入</a:t>
            </a:r>
            <a:endParaRPr lang="zh-CN" altLang="en-US" sz="2800" b="1"/>
          </a:p>
        </p:txBody>
      </p:sp>
      <p:sp>
        <p:nvSpPr>
          <p:cNvPr id="4" name="文本框 3"/>
          <p:cNvSpPr txBox="1"/>
          <p:nvPr/>
        </p:nvSpPr>
        <p:spPr>
          <a:xfrm>
            <a:off x="395605" y="980440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/>
              <a:t>⑴</a:t>
            </a:r>
            <a:r>
              <a:rPr lang="zh-CN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明句式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助</a:t>
            </a:r>
            <a:r>
              <a:rPr lang="zh-CN" altLang="en-US" sz="2800" b="1"/>
              <a:t>断句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213360" y="1443355"/>
            <a:ext cx="87217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  </a:t>
            </a:r>
            <a:r>
              <a:rPr lang="zh-CN" sz="2800" b="1"/>
              <a:t>借助文言文特殊</a:t>
            </a:r>
            <a:r>
              <a:rPr sz="2800" b="1"/>
              <a:t>句式和固定结构</a:t>
            </a:r>
            <a:r>
              <a:rPr lang="zh-CN" sz="2800" b="1"/>
              <a:t>帮助</a:t>
            </a:r>
            <a:r>
              <a:rPr sz="2800" b="1"/>
              <a:t>断句</a:t>
            </a:r>
            <a:r>
              <a:rPr lang="zh-CN" altLang="en-US" sz="2800" b="1"/>
              <a:t>。</a:t>
            </a:r>
            <a:endParaRPr lang="zh-CN" altLang="en-US" sz="2800" b="1"/>
          </a:p>
          <a:p>
            <a:r>
              <a:rPr lang="zh-CN" altLang="en-US" sz="2800" b="1"/>
              <a:t>如判断句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者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也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等</a:t>
            </a:r>
            <a:r>
              <a:rPr lang="zh-CN" altLang="en-US" sz="2800" b="1">
                <a:cs typeface="Arial" panose="020B0604020202020204" pitchFamily="34" charset="0"/>
                <a:sym typeface="+mn-ea"/>
              </a:rPr>
              <a:t>。</a:t>
            </a:r>
            <a:endParaRPr lang="zh-CN" altLang="en-US" sz="2800" b="1">
              <a:cs typeface="Arial" panose="020B0604020202020204" pitchFamily="34" charset="0"/>
              <a:sym typeface="+mn-ea"/>
            </a:endParaRPr>
          </a:p>
          <a:p>
            <a:r>
              <a:rPr lang="zh-CN" altLang="en-US" sz="2800" b="1"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2800" b="1">
                <a:sym typeface="+mn-ea"/>
              </a:rPr>
              <a:t>反问句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不亦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乎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安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岂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哉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等。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sym typeface="+mn-ea"/>
              </a:rPr>
              <a:t>被动句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为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所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见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于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等。</a:t>
            </a:r>
            <a:endParaRPr lang="zh-CN" altLang="en-US" sz="2800" b="1"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latin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固定结构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如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奈</a:t>
            </a:r>
            <a:r>
              <a:rPr lang="en-US" altLang="zh-CN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何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何其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也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        </a:t>
            </a:r>
            <a:endParaRPr lang="en-US" altLang="zh-CN" sz="2800" b="1"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b="1"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况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乎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与其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孰若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……</a:t>
            </a:r>
            <a:r>
              <a:rPr lang="en-US" altLang="zh-CN" sz="2800" b="1">
                <a:cs typeface="Arial" panose="020B0604020202020204" pitchFamily="34" charset="0"/>
                <a:sym typeface="+mn-ea"/>
              </a:rPr>
              <a:t>”</a:t>
            </a:r>
            <a:endParaRPr lang="en-US" altLang="zh-CN" sz="2800" b="1">
              <a:cs typeface="Arial" panose="020B0604020202020204" pitchFamily="34" charset="0"/>
              <a:sym typeface="+mn-ea"/>
            </a:endParaRPr>
          </a:p>
          <a:p>
            <a:r>
              <a:rPr lang="en-US" altLang="zh-CN" sz="2800" b="1">
                <a:sym typeface="+mn-ea"/>
              </a:rPr>
              <a:t>       </a:t>
            </a:r>
            <a:r>
              <a:rPr lang="zh-CN" sz="2800" b="1">
                <a:sym typeface="+mn-ea"/>
              </a:rPr>
              <a:t>这些</a:t>
            </a:r>
            <a:r>
              <a:rPr sz="2800" b="1">
                <a:sym typeface="+mn-ea"/>
              </a:rPr>
              <a:t>句式和固定结构</a:t>
            </a:r>
            <a:r>
              <a:rPr lang="zh-CN" sz="2800" b="1">
                <a:sym typeface="+mn-ea"/>
              </a:rPr>
              <a:t>都表示一个相对独立的整体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ym typeface="+mn-ea"/>
              </a:rPr>
              <a:t>可以帮助</a:t>
            </a:r>
            <a:r>
              <a:rPr sz="2800" b="1">
                <a:sym typeface="+mn-ea"/>
              </a:rPr>
              <a:t>断句</a:t>
            </a:r>
            <a:r>
              <a:rPr lang="zh-CN" sz="2800" b="1">
                <a:sym typeface="+mn-ea"/>
              </a:rPr>
              <a:t>。</a:t>
            </a:r>
            <a:endParaRPr lang="zh-CN" sz="2800" b="1"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605" y="4869180"/>
            <a:ext cx="3385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陈胜者阳城人也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4356100" y="4869180"/>
            <a:ext cx="33851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陈胜者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阳城人也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827405" y="5354320"/>
            <a:ext cx="779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子曰学而时习之不亦说乎有朋自远方来不亦乐乎</a:t>
            </a:r>
            <a:endParaRPr lang="zh-CN" altLang="en-US" sz="2800"/>
          </a:p>
        </p:txBody>
      </p:sp>
      <p:sp>
        <p:nvSpPr>
          <p:cNvPr id="7" name="文本框 6"/>
          <p:cNvSpPr txBox="1"/>
          <p:nvPr/>
        </p:nvSpPr>
        <p:spPr>
          <a:xfrm>
            <a:off x="827405" y="5805170"/>
            <a:ext cx="8178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子曰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学而时习之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不亦说乎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有朋自远方来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sym typeface="+mn-ea"/>
              </a:rPr>
              <a:t>不亦乐乎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93700" y="548640"/>
            <a:ext cx="8356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800" b="1">
                <a:sym typeface="+mn-ea"/>
              </a:rPr>
              <a:t>⑵</a:t>
            </a:r>
            <a:r>
              <a:rPr lang="zh-CN" sz="2800" b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找特点</a:t>
            </a:r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259715" y="980440"/>
            <a:ext cx="87217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/>
              <a:t>     </a:t>
            </a:r>
            <a:r>
              <a:rPr lang="zh-CN" sz="2800" b="1"/>
              <a:t>文言文中常常出现一些</a:t>
            </a:r>
            <a:r>
              <a:rPr sz="2800" b="1"/>
              <a:t>句式</a:t>
            </a:r>
            <a:r>
              <a:rPr lang="zh-CN" sz="2800" b="1"/>
              <a:t>整齐、结构鲜明的修辞句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/>
              <a:t>如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对偶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r>
              <a:rPr lang="zh-CN" altLang="en-US" sz="2800" b="1"/>
              <a:t>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排比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</a:t>
            </a:r>
            <a:r>
              <a:rPr 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反复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</a:t>
            </a:r>
            <a:r>
              <a:rPr lang="zh-CN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、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顶真</a:t>
            </a:r>
            <a:r>
              <a:rPr 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句</a:t>
            </a:r>
            <a:r>
              <a:rPr lang="zh-CN" sz="2800" b="1">
                <a:sym typeface="+mn-ea"/>
              </a:rPr>
              <a:t>及骈文常见的</a:t>
            </a:r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四六句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断句时可以根据修辞句在结构与句式上的特点进行分析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然后按句子特点来断句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1845" y="3228975"/>
            <a:ext cx="795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问女何所思问女何所忆女亦无所思女亦无所忆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793750" y="3644900"/>
            <a:ext cx="795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问女何所思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问女何所忆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女亦无所思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女亦无所忆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793750" y="4184650"/>
            <a:ext cx="735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开我东阁门坐我西阁床脱我战时袍著我旧时裳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793750" y="4634865"/>
            <a:ext cx="76530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开我东阁门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坐我西阁床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脱我战时袍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著我旧时裳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827405" y="5229225"/>
            <a:ext cx="59797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子又生孙孙又生子子又有子子又有孙</a:t>
            </a:r>
            <a:endParaRPr lang="zh-CN" altLang="en-US" sz="2800" b="1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405" y="5678805"/>
            <a:ext cx="62617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子又生孙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孙又生子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子又有子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子又有孙</a:t>
            </a:r>
            <a:endParaRPr lang="zh-CN" altLang="en-US" sz="2800" b="1">
              <a:solidFill>
                <a:schemeClr val="tx1"/>
              </a:solidFill>
              <a:uFillTx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850" y="2690495"/>
            <a:ext cx="7958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2800" b="1"/>
              <a:t>例</a:t>
            </a:r>
            <a:r>
              <a:rPr lang="zh-CN" altLang="en-US" sz="2800" b="1">
                <a:solidFill>
                  <a:srgbClr val="000000"/>
                </a:solidFill>
                <a:cs typeface="+mn-ea"/>
                <a:sym typeface="微软雅黑" panose="020B0503020204020204" charset="-122"/>
              </a:rPr>
              <a:t>:</a:t>
            </a:r>
            <a:r>
              <a:rPr lang="zh-CN" altLang="en-US" sz="2800" b="1"/>
              <a:t>静以修身俭以养德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4284345" y="2690495"/>
            <a:ext cx="3143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静以修身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 b="1"/>
              <a:t>俭以养德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2318</Words>
  <Application>WPS 演示</Application>
  <PresentationFormat>全屏显示(4:3)</PresentationFormat>
  <Paragraphs>154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SimSun-ExtB</vt:lpstr>
      <vt:lpstr>微软雅黑</vt:lpstr>
      <vt:lpstr>方正楷体_GBK</vt:lpstr>
      <vt:lpstr>华文新魏</vt:lpstr>
      <vt:lpstr>楷体_GB2312</vt:lpstr>
      <vt:lpstr>新宋体</vt:lpstr>
      <vt:lpstr>Arial Unicode MS</vt:lpstr>
      <vt:lpstr>Calibri</vt:lpstr>
      <vt:lpstr>默认设计模板</vt:lpstr>
      <vt:lpstr>文言文翻译及断句</vt:lpstr>
      <vt:lpstr>文言文翻译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 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语文素养提升</dc:title>
  <dc:creator>user</dc:creator>
  <cp:lastModifiedBy>dell</cp:lastModifiedBy>
  <cp:revision>30</cp:revision>
  <dcterms:created xsi:type="dcterms:W3CDTF">2020-09-27T00:02:00Z</dcterms:created>
  <dcterms:modified xsi:type="dcterms:W3CDTF">2021-12-17T12:32:23Z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7EE1001BD7244E199D894D4747452E93</vt:lpwstr>
  </property>
</Properties>
</file>