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118.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slides/slide107.xml" ContentType="application/vnd.openxmlformats-officedocument.presentationml.slide+xml"/>
  <Override PartName="/ppt/slides/slide116.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s/slide114.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12" r:id="rId2"/>
    <p:sldId id="313" r:id="rId3"/>
    <p:sldId id="459" r:id="rId4"/>
    <p:sldId id="641" r:id="rId5"/>
    <p:sldId id="644" r:id="rId6"/>
    <p:sldId id="643" r:id="rId7"/>
    <p:sldId id="642" r:id="rId8"/>
    <p:sldId id="645" r:id="rId9"/>
    <p:sldId id="646" r:id="rId10"/>
    <p:sldId id="647" r:id="rId11"/>
    <p:sldId id="648" r:id="rId12"/>
    <p:sldId id="649" r:id="rId13"/>
    <p:sldId id="458" r:id="rId14"/>
    <p:sldId id="485" r:id="rId15"/>
    <p:sldId id="553" r:id="rId16"/>
    <p:sldId id="554" r:id="rId17"/>
    <p:sldId id="557" r:id="rId18"/>
    <p:sldId id="590" r:id="rId19"/>
    <p:sldId id="591" r:id="rId20"/>
    <p:sldId id="558" r:id="rId21"/>
    <p:sldId id="559" r:id="rId22"/>
    <p:sldId id="650" r:id="rId23"/>
    <p:sldId id="563" r:id="rId24"/>
    <p:sldId id="651" r:id="rId25"/>
    <p:sldId id="652" r:id="rId26"/>
    <p:sldId id="653" r:id="rId27"/>
    <p:sldId id="654" r:id="rId28"/>
    <p:sldId id="655" r:id="rId29"/>
    <p:sldId id="658" r:id="rId30"/>
    <p:sldId id="659" r:id="rId31"/>
    <p:sldId id="660" r:id="rId32"/>
    <p:sldId id="661" r:id="rId33"/>
    <p:sldId id="656" r:id="rId34"/>
    <p:sldId id="331" r:id="rId35"/>
    <p:sldId id="359" r:id="rId36"/>
    <p:sldId id="503" r:id="rId37"/>
    <p:sldId id="509" r:id="rId38"/>
    <p:sldId id="566" r:id="rId39"/>
    <p:sldId id="567" r:id="rId40"/>
    <p:sldId id="568" r:id="rId41"/>
    <p:sldId id="569" r:id="rId42"/>
    <p:sldId id="570" r:id="rId43"/>
    <p:sldId id="571" r:id="rId44"/>
    <p:sldId id="572" r:id="rId45"/>
    <p:sldId id="662" r:id="rId46"/>
    <p:sldId id="663" r:id="rId47"/>
    <p:sldId id="670" r:id="rId48"/>
    <p:sldId id="513" r:id="rId49"/>
    <p:sldId id="594" r:id="rId50"/>
    <p:sldId id="595" r:id="rId51"/>
    <p:sldId id="596" r:id="rId52"/>
    <p:sldId id="580" r:id="rId53"/>
    <p:sldId id="597" r:id="rId54"/>
    <p:sldId id="598" r:id="rId55"/>
    <p:sldId id="599" r:id="rId56"/>
    <p:sldId id="664" r:id="rId57"/>
    <p:sldId id="530" r:id="rId58"/>
    <p:sldId id="574" r:id="rId59"/>
    <p:sldId id="575" r:id="rId60"/>
    <p:sldId id="576" r:id="rId61"/>
    <p:sldId id="577" r:id="rId62"/>
    <p:sldId id="419" r:id="rId63"/>
    <p:sldId id="514" r:id="rId64"/>
    <p:sldId id="515" r:id="rId65"/>
    <p:sldId id="578" r:id="rId66"/>
    <p:sldId id="600" r:id="rId67"/>
    <p:sldId id="601" r:id="rId68"/>
    <p:sldId id="602" r:id="rId69"/>
    <p:sldId id="671" r:id="rId70"/>
    <p:sldId id="606" r:id="rId71"/>
    <p:sldId id="537" r:id="rId72"/>
    <p:sldId id="607" r:id="rId73"/>
    <p:sldId id="608" r:id="rId74"/>
    <p:sldId id="665" r:id="rId75"/>
    <p:sldId id="581" r:id="rId76"/>
    <p:sldId id="579" r:id="rId77"/>
    <p:sldId id="609" r:id="rId78"/>
    <p:sldId id="610" r:id="rId79"/>
    <p:sldId id="611" r:id="rId80"/>
    <p:sldId id="544" r:id="rId81"/>
    <p:sldId id="433" r:id="rId82"/>
    <p:sldId id="582" r:id="rId83"/>
    <p:sldId id="583" r:id="rId84"/>
    <p:sldId id="584" r:id="rId85"/>
    <p:sldId id="612" r:id="rId86"/>
    <p:sldId id="613" r:id="rId87"/>
    <p:sldId id="614" r:id="rId88"/>
    <p:sldId id="615" r:id="rId89"/>
    <p:sldId id="616" r:id="rId90"/>
    <p:sldId id="617" r:id="rId91"/>
    <p:sldId id="618" r:id="rId92"/>
    <p:sldId id="672" r:id="rId93"/>
    <p:sldId id="620" r:id="rId94"/>
    <p:sldId id="619" r:id="rId95"/>
    <p:sldId id="622" r:id="rId96"/>
    <p:sldId id="623" r:id="rId97"/>
    <p:sldId id="624" r:id="rId98"/>
    <p:sldId id="666" r:id="rId99"/>
    <p:sldId id="626" r:id="rId100"/>
    <p:sldId id="627" r:id="rId101"/>
    <p:sldId id="628" r:id="rId102"/>
    <p:sldId id="629" r:id="rId103"/>
    <p:sldId id="667" r:id="rId104"/>
    <p:sldId id="630" r:id="rId105"/>
    <p:sldId id="625" r:id="rId106"/>
    <p:sldId id="631" r:id="rId107"/>
    <p:sldId id="632" r:id="rId108"/>
    <p:sldId id="634" r:id="rId109"/>
    <p:sldId id="635" r:id="rId110"/>
    <p:sldId id="636" r:id="rId111"/>
    <p:sldId id="668" r:id="rId112"/>
    <p:sldId id="633" r:id="rId113"/>
    <p:sldId id="637" r:id="rId114"/>
    <p:sldId id="638" r:id="rId115"/>
    <p:sldId id="639" r:id="rId116"/>
    <p:sldId id="640" r:id="rId117"/>
    <p:sldId id="669" r:id="rId118"/>
    <p:sldId id="673" r:id="rId119"/>
    <p:sldId id="322" r:id="rId120"/>
  </p:sldIdLst>
  <p:sldSz cx="9144000" cy="5143500" type="screen16x9"/>
  <p:notesSz cx="9942513" cy="67611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2D7"/>
    <a:srgbClr val="C00000"/>
    <a:srgbClr val="A50021"/>
    <a:srgbClr val="DE7538"/>
    <a:srgbClr val="A73904"/>
    <a:srgbClr val="6FB52F"/>
    <a:srgbClr val="99CA6C"/>
    <a:srgbClr val="316A2C"/>
    <a:srgbClr val="5AB430"/>
    <a:srgbClr val="B1814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16" d="100"/>
          <a:sy n="116" d="100"/>
        </p:scale>
        <p:origin x="-518" y="-77"/>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p14="http://schemas.microsoft.com/office/powerpoint/2010/main" xmlns="" val="76280759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7792" y="350585"/>
            <a:ext cx="428625" cy="1407678"/>
            <a:chOff x="-7792" y="350585"/>
            <a:chExt cx="428625" cy="1407678"/>
          </a:xfrm>
          <a:solidFill>
            <a:srgbClr val="0092D7"/>
          </a:solidFill>
        </p:grpSpPr>
        <p:sp>
          <p:nvSpPr>
            <p:cNvPr id="8" name="矩形 7">
              <a:extLst>
                <a:ext uri="{FF2B5EF4-FFF2-40B4-BE49-F238E27FC236}">
                  <a16:creationId xmlns="" xmlns:a16="http://schemas.microsoft.com/office/drawing/2014/main" id="{12DF1909-F95C-465D-A193-2A3965084D53}"/>
                </a:ext>
              </a:extLst>
            </p:cNvPr>
            <p:cNvSpPr/>
            <p:nvPr/>
          </p:nvSpPr>
          <p:spPr>
            <a:xfrm>
              <a:off x="-7792" y="350585"/>
              <a:ext cx="428625" cy="14060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9" name="文本框 10">
              <a:extLst>
                <a:ext uri="{FF2B5EF4-FFF2-40B4-BE49-F238E27FC236}">
                  <a16:creationId xmlns="" xmlns:a16="http://schemas.microsoft.com/office/drawing/2014/main" id="{DB8C9B3D-9897-4BDF-9264-472DA4AA7D23}"/>
                </a:ext>
              </a:extLst>
            </p:cNvPr>
            <p:cNvSpPr txBox="1"/>
            <p:nvPr/>
          </p:nvSpPr>
          <p:spPr>
            <a:xfrm>
              <a:off x="85284" y="352237"/>
              <a:ext cx="288147" cy="1406026"/>
            </a:xfrm>
            <a:prstGeom prst="rect">
              <a:avLst/>
            </a:prstGeom>
            <a:grpFill/>
          </p:spPr>
          <p:txBody>
            <a:bodyPr vert="eaVert" wrap="square" lIns="36000" tIns="72000" rIns="36000" bIns="0" rtlCol="0" anchor="ctr" anchorCtr="0">
              <a:spAutoFit/>
            </a:bodyPr>
            <a:lstStyle/>
            <a:p>
              <a:r>
                <a:rPr lang="zh-CN" altLang="en-US" sz="1400" spc="300" dirty="0">
                  <a:solidFill>
                    <a:schemeClr val="bg1"/>
                  </a:solidFill>
                  <a:latin typeface="微软雅黑" panose="020B0503020204020204" pitchFamily="34" charset="-122"/>
                  <a:ea typeface="微软雅黑" panose="020B0503020204020204" pitchFamily="34" charset="-122"/>
                </a:rPr>
                <a:t>中考真</a:t>
              </a:r>
              <a:r>
                <a:rPr lang="zh-CN" altLang="en-US" sz="1400" spc="300" dirty="0" smtClean="0">
                  <a:solidFill>
                    <a:schemeClr val="bg1"/>
                  </a:solidFill>
                  <a:latin typeface="微软雅黑" panose="020B0503020204020204" pitchFamily="34" charset="-122"/>
                  <a:ea typeface="微软雅黑" panose="020B0503020204020204" pitchFamily="34" charset="-122"/>
                </a:rPr>
                <a:t>题纵览</a:t>
              </a:r>
              <a:endParaRPr lang="zh-CN" altLang="en-US" sz="1400" spc="300" dirty="0">
                <a:solidFill>
                  <a:schemeClr val="bg1"/>
                </a:solidFill>
                <a:latin typeface="微软雅黑" panose="020B0503020204020204" pitchFamily="34" charset="-122"/>
                <a:ea typeface="微软雅黑" panose="020B0503020204020204" pitchFamily="34" charset="-122"/>
              </a:endParaRPr>
            </a:p>
          </p:txBody>
        </p:sp>
      </p:grpSp>
      <p:sp>
        <p:nvSpPr>
          <p:cNvPr id="10" name="文本框 10">
            <a:extLst>
              <a:ext uri="{FF2B5EF4-FFF2-40B4-BE49-F238E27FC236}">
                <a16:creationId xmlns="" xmlns:a16="http://schemas.microsoft.com/office/drawing/2014/main" id="{DB8C9B3D-9897-4BDF-9264-472DA4AA7D23}"/>
              </a:ext>
            </a:extLst>
          </p:cNvPr>
          <p:cNvSpPr txBox="1"/>
          <p:nvPr userDrawn="1"/>
        </p:nvSpPr>
        <p:spPr>
          <a:xfrm>
            <a:off x="85300" y="1927266"/>
            <a:ext cx="288147" cy="1406026"/>
          </a:xfrm>
          <a:prstGeom prst="rect">
            <a:avLst/>
          </a:prstGeom>
          <a:noFill/>
        </p:spPr>
        <p:txBody>
          <a:bodyPr vert="eaVert" wrap="square" lIns="36000" tIns="72000" rIns="36000" bIns="0" rtlCol="0" anchor="ctr" anchorCtr="0">
            <a:spAutoFit/>
          </a:bodyPr>
          <a:lstStyle/>
          <a:p>
            <a:pPr marL="0" algn="l" defTabSz="457200" rtl="0" eaLnBrk="1" latinLnBrk="0" hangingPunct="1"/>
            <a:r>
              <a:rPr lang="zh-CN" altLang="en-US" sz="1400" kern="1200" spc="300" dirty="0" smtClean="0">
                <a:solidFill>
                  <a:schemeClr val="bg1">
                    <a:lumMod val="65000"/>
                  </a:schemeClr>
                </a:solidFill>
                <a:latin typeface="微软雅黑" panose="020B0503020204020204" pitchFamily="34" charset="-122"/>
                <a:ea typeface="微软雅黑" panose="020B0503020204020204" pitchFamily="34" charset="-122"/>
                <a:cs typeface="+mn-cs"/>
              </a:rPr>
              <a:t>专题突破训练</a:t>
            </a:r>
          </a:p>
        </p:txBody>
      </p:sp>
    </p:spTree>
    <p:extLst>
      <p:ext uri="{BB962C8B-B14F-4D97-AF65-F5344CB8AC3E}">
        <p14:creationId xmlns:p14="http://schemas.microsoft.com/office/powerpoint/2010/main" xmlns="" val="35164122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12DF1909-F95C-465D-A193-2A3965084D53}"/>
              </a:ext>
            </a:extLst>
          </p:cNvPr>
          <p:cNvSpPr/>
          <p:nvPr userDrawn="1"/>
        </p:nvSpPr>
        <p:spPr>
          <a:xfrm>
            <a:off x="-7792" y="1927266"/>
            <a:ext cx="428625" cy="1406026"/>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2" name="文本框 10">
            <a:extLst>
              <a:ext uri="{FF2B5EF4-FFF2-40B4-BE49-F238E27FC236}">
                <a16:creationId xmlns="" xmlns:a16="http://schemas.microsoft.com/office/drawing/2014/main" id="{DB8C9B3D-9897-4BDF-9264-472DA4AA7D23}"/>
              </a:ext>
            </a:extLst>
          </p:cNvPr>
          <p:cNvSpPr txBox="1"/>
          <p:nvPr userDrawn="1"/>
        </p:nvSpPr>
        <p:spPr>
          <a:xfrm>
            <a:off x="85288" y="352237"/>
            <a:ext cx="288147" cy="1406026"/>
          </a:xfrm>
          <a:prstGeom prst="rect">
            <a:avLst/>
          </a:prstGeom>
          <a:no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a:solidFill>
                  <a:schemeClr val="bg1">
                    <a:lumMod val="65000"/>
                  </a:schemeClr>
                </a:solidFill>
                <a:latin typeface="微软雅黑" panose="020B0503020204020204" pitchFamily="34" charset="-122"/>
                <a:ea typeface="微软雅黑" panose="020B0503020204020204" pitchFamily="34" charset="-122"/>
              </a:rPr>
              <a:t>中考真</a:t>
            </a:r>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题纵览</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文本框 10">
            <a:extLst>
              <a:ext uri="{FF2B5EF4-FFF2-40B4-BE49-F238E27FC236}">
                <a16:creationId xmlns="" xmlns:a16="http://schemas.microsoft.com/office/drawing/2014/main" id="{DB8C9B3D-9897-4BDF-9264-472DA4AA7D23}"/>
              </a:ext>
            </a:extLst>
          </p:cNvPr>
          <p:cNvSpPr txBox="1"/>
          <p:nvPr userDrawn="1"/>
        </p:nvSpPr>
        <p:spPr>
          <a:xfrm>
            <a:off x="85301" y="1927266"/>
            <a:ext cx="288147" cy="1406026"/>
          </a:xfrm>
          <a:prstGeom prst="rect">
            <a:avLst/>
          </a:prstGeom>
          <a:no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smtClean="0">
                <a:solidFill>
                  <a:schemeClr val="bg1"/>
                </a:solidFill>
                <a:latin typeface="微软雅黑" panose="020B0503020204020204" pitchFamily="34" charset="-122"/>
                <a:ea typeface="微软雅黑" panose="020B0503020204020204" pitchFamily="34" charset="-122"/>
              </a:rPr>
              <a:t>专题技法精讲</a:t>
            </a:r>
          </a:p>
        </p:txBody>
      </p:sp>
      <p:sp>
        <p:nvSpPr>
          <p:cNvPr id="5" name="文本框 10">
            <a:extLst>
              <a:ext uri="{FF2B5EF4-FFF2-40B4-BE49-F238E27FC236}">
                <a16:creationId xmlns="" xmlns:a16="http://schemas.microsoft.com/office/drawing/2014/main" id="{DB8C9B3D-9897-4BDF-9264-472DA4AA7D23}"/>
              </a:ext>
            </a:extLst>
          </p:cNvPr>
          <p:cNvSpPr txBox="1"/>
          <p:nvPr userDrawn="1"/>
        </p:nvSpPr>
        <p:spPr>
          <a:xfrm>
            <a:off x="85290" y="3480342"/>
            <a:ext cx="288147" cy="1406026"/>
          </a:xfrm>
          <a:prstGeom prst="rect">
            <a:avLst/>
          </a:prstGeom>
          <a:noFill/>
        </p:spPr>
        <p:txBody>
          <a:bodyPr vert="eaVert" wrap="square" lIns="36000" tIns="72000" rIns="36000" bIns="0" rtlCol="0" anchor="ctr" anchorCtr="0">
            <a:spAutoFit/>
          </a:bodyPr>
          <a:lstStyle/>
          <a:p>
            <a:pPr marL="0" algn="l" defTabSz="457200" rtl="0" eaLnBrk="1" latinLnBrk="0" hangingPunct="1"/>
            <a:r>
              <a:rPr lang="zh-CN" altLang="en-US" sz="1400" kern="1200" spc="300" dirty="0" smtClean="0">
                <a:solidFill>
                  <a:schemeClr val="bg1">
                    <a:lumMod val="65000"/>
                  </a:schemeClr>
                </a:solidFill>
                <a:latin typeface="微软雅黑" panose="020B0503020204020204" pitchFamily="34" charset="-122"/>
                <a:ea typeface="微软雅黑" panose="020B0503020204020204" pitchFamily="34" charset="-122"/>
                <a:cs typeface="+mn-cs"/>
              </a:rPr>
              <a:t>专题突破训练</a:t>
            </a:r>
          </a:p>
        </p:txBody>
      </p:sp>
    </p:spTree>
    <p:extLst>
      <p:ext uri="{BB962C8B-B14F-4D97-AF65-F5344CB8AC3E}">
        <p14:creationId xmlns:p14="http://schemas.microsoft.com/office/powerpoint/2010/main" xmlns="" val="35164122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12" name="文本框 10">
            <a:extLst>
              <a:ext uri="{FF2B5EF4-FFF2-40B4-BE49-F238E27FC236}">
                <a16:creationId xmlns="" xmlns:a16="http://schemas.microsoft.com/office/drawing/2014/main" id="{DB8C9B3D-9897-4BDF-9264-472DA4AA7D23}"/>
              </a:ext>
            </a:extLst>
          </p:cNvPr>
          <p:cNvSpPr txBox="1"/>
          <p:nvPr userDrawn="1"/>
        </p:nvSpPr>
        <p:spPr>
          <a:xfrm>
            <a:off x="85288" y="352237"/>
            <a:ext cx="288147" cy="1406026"/>
          </a:xfrm>
          <a:prstGeom prst="rect">
            <a:avLst/>
          </a:prstGeom>
          <a:no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a:solidFill>
                  <a:schemeClr val="bg1">
                    <a:lumMod val="65000"/>
                  </a:schemeClr>
                </a:solidFill>
                <a:latin typeface="微软雅黑" panose="020B0503020204020204" pitchFamily="34" charset="-122"/>
                <a:ea typeface="微软雅黑" panose="020B0503020204020204" pitchFamily="34" charset="-122"/>
              </a:rPr>
              <a:t>中考真</a:t>
            </a:r>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题纵览</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 name="文本框 10">
            <a:extLst>
              <a:ext uri="{FF2B5EF4-FFF2-40B4-BE49-F238E27FC236}">
                <a16:creationId xmlns="" xmlns:a16="http://schemas.microsoft.com/office/drawing/2014/main" id="{DB8C9B3D-9897-4BDF-9264-472DA4AA7D23}"/>
              </a:ext>
            </a:extLst>
          </p:cNvPr>
          <p:cNvSpPr txBox="1"/>
          <p:nvPr userDrawn="1"/>
        </p:nvSpPr>
        <p:spPr>
          <a:xfrm>
            <a:off x="85289" y="1927266"/>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专题技法精讲</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 xmlns:a16="http://schemas.microsoft.com/office/drawing/2014/main" id="{12DF1909-F95C-465D-A193-2A3965084D53}"/>
              </a:ext>
            </a:extLst>
          </p:cNvPr>
          <p:cNvSpPr/>
          <p:nvPr userDrawn="1"/>
        </p:nvSpPr>
        <p:spPr>
          <a:xfrm>
            <a:off x="-7792" y="3480342"/>
            <a:ext cx="428625" cy="1406026"/>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8" name="文本框 10">
            <a:extLst>
              <a:ext uri="{FF2B5EF4-FFF2-40B4-BE49-F238E27FC236}">
                <a16:creationId xmlns="" xmlns:a16="http://schemas.microsoft.com/office/drawing/2014/main" id="{DB8C9B3D-9897-4BDF-9264-472DA4AA7D23}"/>
              </a:ext>
            </a:extLst>
          </p:cNvPr>
          <p:cNvSpPr txBox="1"/>
          <p:nvPr userDrawn="1"/>
        </p:nvSpPr>
        <p:spPr>
          <a:xfrm>
            <a:off x="85288" y="3480342"/>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专题突破训练</a:t>
            </a:r>
          </a:p>
        </p:txBody>
      </p:sp>
    </p:spTree>
    <p:extLst>
      <p:ext uri="{BB962C8B-B14F-4D97-AF65-F5344CB8AC3E}">
        <p14:creationId xmlns:p14="http://schemas.microsoft.com/office/powerpoint/2010/main" xmlns="" val="35164122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164122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grpSp>
        <p:nvGrpSpPr>
          <p:cNvPr id="5" name="组合 4"/>
          <p:cNvGrpSpPr/>
          <p:nvPr userDrawn="1"/>
        </p:nvGrpSpPr>
        <p:grpSpPr>
          <a:xfrm>
            <a:off x="-7792" y="350585"/>
            <a:ext cx="428625" cy="1407678"/>
            <a:chOff x="-7792" y="350585"/>
            <a:chExt cx="428625" cy="1407678"/>
          </a:xfrm>
          <a:solidFill>
            <a:srgbClr val="0092D7"/>
          </a:solidFill>
        </p:grpSpPr>
        <p:sp>
          <p:nvSpPr>
            <p:cNvPr id="6" name="矩形 5">
              <a:extLst>
                <a:ext uri="{FF2B5EF4-FFF2-40B4-BE49-F238E27FC236}">
                  <a16:creationId xmlns="" xmlns:a16="http://schemas.microsoft.com/office/drawing/2014/main" id="{12DF1909-F95C-465D-A193-2A3965084D53}"/>
                </a:ext>
              </a:extLst>
            </p:cNvPr>
            <p:cNvSpPr/>
            <p:nvPr/>
          </p:nvSpPr>
          <p:spPr>
            <a:xfrm>
              <a:off x="-7792" y="350585"/>
              <a:ext cx="428625" cy="14060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7" name="文本框 10">
              <a:extLst>
                <a:ext uri="{FF2B5EF4-FFF2-40B4-BE49-F238E27FC236}">
                  <a16:creationId xmlns="" xmlns:a16="http://schemas.microsoft.com/office/drawing/2014/main" id="{DB8C9B3D-9897-4BDF-9264-472DA4AA7D23}"/>
                </a:ext>
              </a:extLst>
            </p:cNvPr>
            <p:cNvSpPr txBox="1"/>
            <p:nvPr/>
          </p:nvSpPr>
          <p:spPr>
            <a:xfrm>
              <a:off x="85286" y="352237"/>
              <a:ext cx="288147" cy="1406026"/>
            </a:xfrm>
            <a:prstGeom prst="rect">
              <a:avLst/>
            </a:prstGeom>
            <a:grp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smtClean="0">
                  <a:solidFill>
                    <a:schemeClr val="bg1"/>
                  </a:solidFill>
                  <a:latin typeface="微软雅黑" panose="020B0503020204020204" pitchFamily="34" charset="-122"/>
                  <a:ea typeface="微软雅黑" panose="020B0503020204020204" pitchFamily="34" charset="-122"/>
                </a:rPr>
                <a:t>专题突破训练</a:t>
              </a:r>
            </a:p>
          </p:txBody>
        </p:sp>
      </p:grpSp>
    </p:spTree>
    <p:extLst>
      <p:ext uri="{BB962C8B-B14F-4D97-AF65-F5344CB8AC3E}">
        <p14:creationId xmlns:p14="http://schemas.microsoft.com/office/powerpoint/2010/main" xmlns="" val="351641221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D5D4752-0CE7-4497-9789-8CD18D74C975}" type="slidenum">
              <a:rPr lang="zh-CN" altLang="en-US" smtClean="0"/>
              <a:pPr/>
              <a:t>‹#›</a:t>
            </a:fld>
            <a:endParaRPr lang="zh-CN" altLang="en-US"/>
          </a:p>
        </p:txBody>
      </p:sp>
    </p:spTree>
    <p:extLst>
      <p:ext uri="{BB962C8B-B14F-4D97-AF65-F5344CB8AC3E}">
        <p14:creationId xmlns:p14="http://schemas.microsoft.com/office/powerpoint/2010/main" xmlns="" val="7674428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3179295E-B0A6-4C81-B6F1-A77751C28B01}"/>
              </a:ext>
            </a:extLst>
          </p:cNvPr>
          <p:cNvSpPr/>
          <p:nvPr/>
        </p:nvSpPr>
        <p:spPr>
          <a:xfrm>
            <a:off x="2" y="1263377"/>
            <a:ext cx="9143999" cy="2555629"/>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xmlns="" id="{B518AFB5-FF02-44D5-8A70-26A5D1098360}"/>
              </a:ext>
            </a:extLst>
          </p:cNvPr>
          <p:cNvGrpSpPr/>
          <p:nvPr/>
        </p:nvGrpSpPr>
        <p:grpSpPr>
          <a:xfrm>
            <a:off x="426527" y="1727983"/>
            <a:ext cx="8406064" cy="1477328"/>
            <a:chOff x="497304" y="2256383"/>
            <a:chExt cx="8406064" cy="1477328"/>
          </a:xfrm>
        </p:grpSpPr>
        <p:sp>
          <p:nvSpPr>
            <p:cNvPr id="5" name="文本框 5">
              <a:extLst>
                <a:ext uri="{FF2B5EF4-FFF2-40B4-BE49-F238E27FC236}">
                  <a16:creationId xmlns:a16="http://schemas.microsoft.com/office/drawing/2014/main" xmlns="" id="{4AEF47EF-F135-4636-88E9-813C31DEE478}"/>
                </a:ext>
              </a:extLst>
            </p:cNvPr>
            <p:cNvSpPr txBox="1"/>
            <p:nvPr/>
          </p:nvSpPr>
          <p:spPr>
            <a:xfrm>
              <a:off x="497304" y="2256383"/>
              <a:ext cx="8406064" cy="1477328"/>
            </a:xfrm>
            <a:prstGeom prst="rect">
              <a:avLst/>
            </a:prstGeom>
            <a:noFill/>
          </p:spPr>
          <p:txBody>
            <a:bodyPr wrap="square" rtlCol="0">
              <a:spAutoFit/>
            </a:bodyPr>
            <a:lstStyle/>
            <a:p>
              <a:pPr algn="ctr" eaLnBrk="1" fontAlgn="auto" hangingPunct="1">
                <a:lnSpc>
                  <a:spcPct val="150000"/>
                </a:lnSpc>
                <a:spcBef>
                  <a:spcPts val="0"/>
                </a:spcBef>
                <a:spcAft>
                  <a:spcPts val="0"/>
                </a:spcAft>
                <a:defRPr/>
              </a:pPr>
              <a:r>
                <a:rPr lang="zh-CN" altLang="en-US" sz="3200" b="1" dirty="0" smtClean="0">
                  <a:solidFill>
                    <a:schemeClr val="bg1"/>
                  </a:solidFill>
                  <a:latin typeface="微软雅黑" pitchFamily="34" charset="-122"/>
                  <a:ea typeface="微软雅黑" pitchFamily="34" charset="-122"/>
                </a:rPr>
                <a:t>专题十二</a:t>
              </a:r>
              <a:endParaRPr lang="en-US" altLang="zh-CN" sz="3200" b="1" dirty="0">
                <a:solidFill>
                  <a:schemeClr val="bg1"/>
                </a:solidFill>
                <a:latin typeface="微软雅黑" pitchFamily="34" charset="-122"/>
                <a:ea typeface="微软雅黑" pitchFamily="34" charset="-122"/>
              </a:endParaRPr>
            </a:p>
            <a:p>
              <a:pPr algn="ctr">
                <a:lnSpc>
                  <a:spcPct val="150000"/>
                </a:lnSpc>
                <a:defRPr/>
              </a:pPr>
              <a:r>
                <a:rPr lang="zh-CN" altLang="en-US" sz="2800" dirty="0" smtClean="0">
                  <a:solidFill>
                    <a:schemeClr val="bg1"/>
                  </a:solidFill>
                  <a:latin typeface="微软雅黑" pitchFamily="34" charset="-122"/>
                  <a:ea typeface="微软雅黑" pitchFamily="34" charset="-122"/>
                </a:rPr>
                <a:t>议论文阅读</a:t>
              </a:r>
              <a:endParaRPr lang="zh-CN" altLang="en-US" sz="2800" dirty="0">
                <a:solidFill>
                  <a:schemeClr val="bg1"/>
                </a:solidFill>
                <a:latin typeface="微软雅黑" pitchFamily="34" charset="-122"/>
                <a:ea typeface="微软雅黑" pitchFamily="34" charset="-122"/>
              </a:endParaRPr>
            </a:p>
          </p:txBody>
        </p:sp>
        <p:cxnSp>
          <p:nvCxnSpPr>
            <p:cNvPr id="7" name="直接连接符 6">
              <a:extLst>
                <a:ext uri="{FF2B5EF4-FFF2-40B4-BE49-F238E27FC236}">
                  <a16:creationId xmlns:a16="http://schemas.microsoft.com/office/drawing/2014/main" xmlns="" id="{0CDB0040-BE67-423A-8963-5D774797B21A}"/>
                </a:ext>
              </a:extLst>
            </p:cNvPr>
            <p:cNvCxnSpPr>
              <a:cxnSpLocks/>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文本框 5">
            <a:extLst>
              <a:ext uri="{FF2B5EF4-FFF2-40B4-BE49-F238E27FC236}">
                <a16:creationId xmlns:a16="http://schemas.microsoft.com/office/drawing/2014/main" xmlns="" id="{AC661369-7F35-4FB2-A688-71209A56C55B}"/>
              </a:ext>
            </a:extLst>
          </p:cNvPr>
          <p:cNvSpPr txBox="1"/>
          <p:nvPr/>
        </p:nvSpPr>
        <p:spPr>
          <a:xfrm>
            <a:off x="6487243" y="861797"/>
            <a:ext cx="2364750"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第三部分　现代文阅读</a:t>
            </a:r>
          </a:p>
        </p:txBody>
      </p:sp>
    </p:spTree>
    <p:extLst>
      <p:ext uri="{BB962C8B-B14F-4D97-AF65-F5344CB8AC3E}">
        <p14:creationId xmlns:p14="http://schemas.microsoft.com/office/powerpoint/2010/main" xmlns="" val="1292915311"/>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71869" y="801441"/>
          <a:ext cx="7836197" cy="3348000"/>
        </p:xfrm>
        <a:graphic>
          <a:graphicData uri="http://schemas.openxmlformats.org/drawingml/2006/table">
            <a:tbl>
              <a:tblPr/>
              <a:tblGrid>
                <a:gridCol w="435936"/>
                <a:gridCol w="871869"/>
                <a:gridCol w="6528392"/>
              </a:tblGrid>
              <a:tr h="468000">
                <a:tc gridSpan="3">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2880000">
                <a:tc>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议</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论</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的</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结</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构</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总分式</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分为三类</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总—分、分—总、总—分—总。如《敬业与乐业》运用“总—分—总”的结构行文。文章首先提出“敬业与乐业”的论题</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然后从“有业”“敬业”“乐业”三个方面阐述</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最后用“敬业即是责任心</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乐业即是趣味”总结全文、点明中心。又如《怀疑与学问》运用“总—分”的结构行文。前两段引用名言</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提出中心论点——治学必须有怀疑精神。第三、四、五段论证第一个分论点</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第六段论证第二个分论点</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3051544" cy="1319198"/>
          </a:xfrm>
          <a:prstGeom prst="rect">
            <a:avLst/>
          </a:prstGeom>
          <a:noFill/>
        </p:spPr>
        <p:txBody>
          <a:bodyPr wrap="square" lIns="36000" tIns="36000" rIns="36000" bIns="36000" rtlCol="0">
            <a:spAutoFit/>
          </a:bodyPr>
          <a:lstStyle/>
          <a:p>
            <a:pPr>
              <a:lnSpc>
                <a:spcPct val="150000"/>
              </a:lnSpc>
            </a:pPr>
            <a:r>
              <a:rPr lang="en-US" b="1" dirty="0" smtClean="0"/>
              <a:t>2. </a:t>
            </a:r>
            <a:r>
              <a:rPr lang="en-US" dirty="0" smtClean="0"/>
              <a:t>(2</a:t>
            </a:r>
            <a:r>
              <a:rPr lang="zh-CN" altLang="en-US" dirty="0" smtClean="0"/>
              <a:t>分</a:t>
            </a:r>
            <a:r>
              <a:rPr lang="en-US" dirty="0" smtClean="0"/>
              <a:t>)</a:t>
            </a:r>
            <a:r>
              <a:rPr lang="zh-CN" altLang="en-US" dirty="0" smtClean="0"/>
              <a:t>联系上下文</a:t>
            </a:r>
            <a:r>
              <a:rPr lang="en-US" dirty="0" smtClean="0"/>
              <a:t>,</a:t>
            </a:r>
            <a:r>
              <a:rPr lang="zh-CN" altLang="en-US" dirty="0" smtClean="0"/>
              <a:t>说出文中加点词“理由”具体指什么。</a:t>
            </a:r>
            <a:r>
              <a:rPr lang="en-US" altLang="zh-CN" b="1" dirty="0" smtClean="0"/>
              <a:t>【</a:t>
            </a:r>
            <a:r>
              <a:rPr lang="zh-CN" altLang="en-US" b="1" dirty="0" smtClean="0"/>
              <a:t>考点七　赏析议论语言</a:t>
            </a:r>
            <a:r>
              <a:rPr lang="en-US" altLang="zh-CN" b="1" dirty="0" smtClean="0"/>
              <a:t>】</a:t>
            </a:r>
            <a:endParaRPr lang="zh-CN" altLang="en-US" b="1"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4051005" y="350838"/>
            <a:ext cx="4635796" cy="215019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人是自然万物的一部分</a:t>
            </a:r>
            <a:r>
              <a:rPr lang="en-US" dirty="0" smtClean="0">
                <a:solidFill>
                  <a:srgbClr val="C00000"/>
                </a:solidFill>
              </a:rPr>
              <a:t>,</a:t>
            </a:r>
            <a:r>
              <a:rPr lang="zh-CN" altLang="en-US" dirty="0" smtClean="0">
                <a:solidFill>
                  <a:srgbClr val="C00000"/>
                </a:solidFill>
              </a:rPr>
              <a:t>应顺着自然所给的本性生活。</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加点词</a:t>
            </a:r>
            <a:r>
              <a:rPr lang="en-US" dirty="0" smtClean="0">
                <a:solidFill>
                  <a:srgbClr val="C00000"/>
                </a:solidFill>
              </a:rPr>
              <a:t>“</a:t>
            </a:r>
            <a:r>
              <a:rPr lang="zh-CN" altLang="en-US" dirty="0" smtClean="0">
                <a:solidFill>
                  <a:srgbClr val="C00000"/>
                </a:solidFill>
              </a:rPr>
              <a:t>理由</a:t>
            </a:r>
            <a:r>
              <a:rPr lang="en-US" dirty="0" smtClean="0">
                <a:solidFill>
                  <a:srgbClr val="C00000"/>
                </a:solidFill>
              </a:rPr>
              <a:t>”</a:t>
            </a:r>
            <a:r>
              <a:rPr lang="zh-CN" altLang="en-US" dirty="0" smtClean="0">
                <a:solidFill>
                  <a:srgbClr val="C00000"/>
                </a:solidFill>
              </a:rPr>
              <a:t>的含义</a:t>
            </a:r>
            <a:r>
              <a:rPr lang="en-US" dirty="0" smtClean="0">
                <a:solidFill>
                  <a:srgbClr val="C00000"/>
                </a:solidFill>
              </a:rPr>
              <a:t>,</a:t>
            </a:r>
            <a:r>
              <a:rPr lang="zh-CN" altLang="en-US" dirty="0" smtClean="0">
                <a:solidFill>
                  <a:srgbClr val="C00000"/>
                </a:solidFill>
              </a:rPr>
              <a:t>需结合上文论述来确定。本题答案在加点词</a:t>
            </a:r>
            <a:r>
              <a:rPr lang="en-US" dirty="0" smtClean="0">
                <a:solidFill>
                  <a:srgbClr val="C00000"/>
                </a:solidFill>
              </a:rPr>
              <a:t>“</a:t>
            </a:r>
            <a:r>
              <a:rPr lang="zh-CN" altLang="en-US" dirty="0" smtClean="0">
                <a:solidFill>
                  <a:srgbClr val="C00000"/>
                </a:solidFill>
              </a:rPr>
              <a:t>理由</a:t>
            </a:r>
            <a:r>
              <a:rPr lang="en-US" dirty="0" smtClean="0">
                <a:solidFill>
                  <a:srgbClr val="C00000"/>
                </a:solidFill>
              </a:rPr>
              <a:t>”</a:t>
            </a:r>
            <a:r>
              <a:rPr lang="zh-CN" altLang="en-US" dirty="0" smtClean="0">
                <a:solidFill>
                  <a:srgbClr val="C00000"/>
                </a:solidFill>
              </a:rPr>
              <a:t>所在段落之前</a:t>
            </a:r>
            <a:r>
              <a:rPr lang="en-US" dirty="0" smtClean="0">
                <a:solidFill>
                  <a:srgbClr val="C00000"/>
                </a:solidFill>
              </a:rPr>
              <a:t>,</a:t>
            </a:r>
            <a:r>
              <a:rPr lang="zh-CN" altLang="en-US" dirty="0" smtClean="0">
                <a:solidFill>
                  <a:srgbClr val="C00000"/>
                </a:solidFill>
              </a:rPr>
              <a:t>归纳概括即可。</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3. </a:t>
            </a:r>
            <a:r>
              <a:rPr lang="en-US" dirty="0" smtClean="0"/>
              <a:t>(2</a:t>
            </a:r>
            <a:r>
              <a:rPr lang="zh-CN" altLang="en-US" dirty="0" smtClean="0"/>
              <a:t>分</a:t>
            </a:r>
            <a:r>
              <a:rPr lang="en-US" dirty="0" smtClean="0"/>
              <a:t>)</a:t>
            </a:r>
            <a:r>
              <a:rPr lang="zh-CN" altLang="en-US" dirty="0" smtClean="0"/>
              <a:t>说说文中画横线句子的含义。</a:t>
            </a:r>
            <a:endParaRPr lang="zh-CN" altLang="en-US"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9" y="861222"/>
            <a:ext cx="7814932" cy="1685773"/>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人生如果存在缺陷</a:t>
            </a:r>
            <a:r>
              <a:rPr lang="en-US" dirty="0" smtClean="0">
                <a:solidFill>
                  <a:srgbClr val="C00000"/>
                </a:solidFill>
              </a:rPr>
              <a:t>,</a:t>
            </a:r>
            <a:r>
              <a:rPr lang="zh-CN" altLang="en-US" dirty="0" smtClean="0">
                <a:solidFill>
                  <a:srgbClr val="C00000"/>
                </a:solidFill>
              </a:rPr>
              <a:t>人就会产生希望并为之努力奋斗</a:t>
            </a:r>
            <a:r>
              <a:rPr lang="en-US" dirty="0" smtClean="0">
                <a:solidFill>
                  <a:srgbClr val="C00000"/>
                </a:solidFill>
              </a:rPr>
              <a:t>,</a:t>
            </a:r>
            <a:r>
              <a:rPr lang="zh-CN" altLang="en-US" dirty="0" smtClean="0">
                <a:solidFill>
                  <a:srgbClr val="C00000"/>
                </a:solidFill>
              </a:rPr>
              <a:t>在奋斗中才会感受到人生的</a:t>
            </a:r>
            <a:r>
              <a:rPr lang="en-US" dirty="0" smtClean="0">
                <a:solidFill>
                  <a:srgbClr val="C00000"/>
                </a:solidFill>
              </a:rPr>
              <a:t>“</a:t>
            </a:r>
            <a:r>
              <a:rPr lang="zh-CN" altLang="en-US" dirty="0" smtClean="0">
                <a:solidFill>
                  <a:srgbClr val="C00000"/>
                </a:solidFill>
              </a:rPr>
              <a:t>乐趣</a:t>
            </a:r>
            <a:r>
              <a:rPr lang="en-US" dirty="0" smtClean="0">
                <a:solidFill>
                  <a:srgbClr val="C00000"/>
                </a:solidFill>
              </a:rPr>
              <a:t>”,</a:t>
            </a:r>
            <a:r>
              <a:rPr lang="zh-CN" altLang="en-US" dirty="0" smtClean="0">
                <a:solidFill>
                  <a:srgbClr val="C00000"/>
                </a:solidFill>
              </a:rPr>
              <a:t>体会到世界的美好。</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画横线句含义需结合句子本身及全段乃至全篇来分析</a:t>
            </a:r>
            <a:r>
              <a:rPr lang="en-US" dirty="0" smtClean="0">
                <a:solidFill>
                  <a:srgbClr val="C00000"/>
                </a:solidFill>
              </a:rPr>
              <a:t>,</a:t>
            </a:r>
            <a:r>
              <a:rPr lang="zh-CN" altLang="en-US" dirty="0" smtClean="0">
                <a:solidFill>
                  <a:srgbClr val="C00000"/>
                </a:solidFill>
              </a:rPr>
              <a:t>表现的是一种积极的人生态度。</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319198"/>
          </a:xfrm>
          <a:prstGeom prst="rect">
            <a:avLst/>
          </a:prstGeom>
          <a:noFill/>
        </p:spPr>
        <p:txBody>
          <a:bodyPr wrap="square" lIns="36000" tIns="36000" rIns="36000" bIns="36000" rtlCol="0">
            <a:spAutoFit/>
          </a:bodyPr>
          <a:lstStyle/>
          <a:p>
            <a:pPr>
              <a:lnSpc>
                <a:spcPct val="150000"/>
              </a:lnSpc>
            </a:pPr>
            <a:r>
              <a:rPr lang="en-US" b="1" dirty="0" smtClean="0"/>
              <a:t>4. </a:t>
            </a:r>
            <a:r>
              <a:rPr lang="en-US" dirty="0" smtClean="0"/>
              <a:t>(5</a:t>
            </a:r>
            <a:r>
              <a:rPr lang="zh-CN" altLang="en-US" dirty="0" smtClean="0"/>
              <a:t>分</a:t>
            </a:r>
            <a:r>
              <a:rPr lang="en-US" dirty="0" smtClean="0"/>
              <a:t>)</a:t>
            </a:r>
            <a:r>
              <a:rPr lang="zh-CN" altLang="en-US" dirty="0" smtClean="0"/>
              <a:t>请结合文中画波浪线的句子和</a:t>
            </a:r>
            <a:r>
              <a:rPr lang="en-US" altLang="zh-CN" dirty="0" smtClean="0"/>
              <a:t>《</a:t>
            </a:r>
            <a:r>
              <a:rPr lang="zh-CN" altLang="en-US" dirty="0" smtClean="0"/>
              <a:t>刘姥姥进大观园</a:t>
            </a:r>
            <a:r>
              <a:rPr lang="en-US" altLang="zh-CN" dirty="0" smtClean="0"/>
              <a:t>》</a:t>
            </a:r>
            <a:r>
              <a:rPr lang="zh-CN" altLang="en-US" dirty="0" smtClean="0"/>
              <a:t>一课的具体内容</a:t>
            </a:r>
            <a:r>
              <a:rPr lang="en-US" dirty="0" smtClean="0"/>
              <a:t>,</a:t>
            </a:r>
            <a:r>
              <a:rPr lang="zh-CN" altLang="en-US" dirty="0" smtClean="0"/>
              <a:t>谈一谈作者曹雪芹是如何通过刘姥姥等人营造出强烈的喜剧效果的。</a:t>
            </a:r>
            <a:r>
              <a:rPr lang="en-US" dirty="0" smtClean="0"/>
              <a:t>(</a:t>
            </a:r>
            <a:r>
              <a:rPr lang="zh-CN" altLang="en-US" dirty="0" smtClean="0"/>
              <a:t>字数在</a:t>
            </a:r>
            <a:r>
              <a:rPr lang="en-US" dirty="0" smtClean="0"/>
              <a:t>200</a:t>
            </a:r>
            <a:r>
              <a:rPr lang="zh-CN" altLang="en-US" dirty="0" smtClean="0"/>
              <a:t>字以内</a:t>
            </a:r>
            <a:r>
              <a:rPr lang="en-US" dirty="0" smtClean="0"/>
              <a:t>) </a:t>
            </a:r>
            <a:r>
              <a:rPr lang="en-US" altLang="zh-CN" b="1" dirty="0" smtClean="0"/>
              <a:t>【</a:t>
            </a:r>
            <a:r>
              <a:rPr lang="zh-CN" altLang="en-US" b="1" dirty="0" smtClean="0"/>
              <a:t>考点八　拓展开放探究</a:t>
            </a:r>
            <a:r>
              <a:rPr lang="en-US" altLang="zh-CN" b="1" dirty="0" smtClean="0"/>
              <a:t>】</a:t>
            </a:r>
            <a:endParaRPr lang="zh-CN" altLang="en-US" b="1"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5">
            <a:extLst>
              <a:ext uri="{FF2B5EF4-FFF2-40B4-BE49-F238E27FC236}">
                <a16:creationId xmlns:a16="http://schemas.microsoft.com/office/drawing/2014/main" xmlns="" id="{0663CE10-BAAC-47A1-869E-A722179F076F}"/>
              </a:ext>
            </a:extLst>
          </p:cNvPr>
          <p:cNvSpPr txBox="1"/>
          <p:nvPr/>
        </p:nvSpPr>
        <p:spPr>
          <a:xfrm>
            <a:off x="850605" y="350838"/>
            <a:ext cx="7836196" cy="376326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示例</a:t>
            </a:r>
            <a:r>
              <a:rPr lang="en-US" dirty="0" smtClean="0">
                <a:solidFill>
                  <a:srgbClr val="C00000"/>
                </a:solidFill>
              </a:rPr>
              <a:t>:</a:t>
            </a:r>
            <a:r>
              <a:rPr lang="zh-CN" altLang="en-US" dirty="0" smtClean="0">
                <a:solidFill>
                  <a:srgbClr val="C00000"/>
                </a:solidFill>
              </a:rPr>
              <a:t>刘姥姥是一个社会底层的农家老妇</a:t>
            </a:r>
            <a:r>
              <a:rPr lang="en-US" dirty="0" smtClean="0">
                <a:solidFill>
                  <a:srgbClr val="C00000"/>
                </a:solidFill>
              </a:rPr>
              <a:t>,</a:t>
            </a:r>
            <a:r>
              <a:rPr lang="zh-CN" altLang="en-US" dirty="0" smtClean="0">
                <a:solidFill>
                  <a:srgbClr val="C00000"/>
                </a:solidFill>
              </a:rPr>
              <a:t>来到贵族之家</a:t>
            </a:r>
            <a:r>
              <a:rPr lang="en-US" dirty="0" smtClean="0">
                <a:solidFill>
                  <a:srgbClr val="C00000"/>
                </a:solidFill>
              </a:rPr>
              <a:t>,</a:t>
            </a:r>
            <a:r>
              <a:rPr lang="zh-CN" altLang="en-US" dirty="0" smtClean="0">
                <a:solidFill>
                  <a:srgbClr val="C00000"/>
                </a:solidFill>
              </a:rPr>
              <a:t>与上流社会的贾母、王熙凤等人一起进餐</a:t>
            </a:r>
            <a:r>
              <a:rPr lang="en-US" dirty="0" smtClean="0">
                <a:solidFill>
                  <a:srgbClr val="C00000"/>
                </a:solidFill>
              </a:rPr>
              <a:t>,</a:t>
            </a:r>
            <a:r>
              <a:rPr lang="zh-CN" altLang="en-US" dirty="0" smtClean="0">
                <a:solidFill>
                  <a:srgbClr val="C00000"/>
                </a:solidFill>
              </a:rPr>
              <a:t>闹出了很多笑话。这场</a:t>
            </a:r>
            <a:r>
              <a:rPr lang="en-US" dirty="0" smtClean="0">
                <a:solidFill>
                  <a:srgbClr val="C00000"/>
                </a:solidFill>
              </a:rPr>
              <a:t>“</a:t>
            </a:r>
            <a:r>
              <a:rPr lang="zh-CN" altLang="en-US" dirty="0" smtClean="0">
                <a:solidFill>
                  <a:srgbClr val="C00000"/>
                </a:solidFill>
              </a:rPr>
              <a:t>笑</a:t>
            </a:r>
            <a:r>
              <a:rPr lang="en-US" dirty="0" smtClean="0">
                <a:solidFill>
                  <a:srgbClr val="C00000"/>
                </a:solidFill>
              </a:rPr>
              <a:t>”</a:t>
            </a:r>
            <a:r>
              <a:rPr lang="zh-CN" altLang="en-US" dirty="0" smtClean="0">
                <a:solidFill>
                  <a:srgbClr val="C00000"/>
                </a:solidFill>
              </a:rPr>
              <a:t>剧</a:t>
            </a:r>
            <a:r>
              <a:rPr lang="en-US" dirty="0" smtClean="0">
                <a:solidFill>
                  <a:srgbClr val="C00000"/>
                </a:solidFill>
              </a:rPr>
              <a:t>,</a:t>
            </a:r>
            <a:r>
              <a:rPr lang="zh-CN" altLang="en-US" dirty="0" smtClean="0">
                <a:solidFill>
                  <a:srgbClr val="C00000"/>
                </a:solidFill>
              </a:rPr>
              <a:t>是凤姐和鸳鸯有意策划</a:t>
            </a:r>
            <a:r>
              <a:rPr lang="en-US" dirty="0" smtClean="0">
                <a:solidFill>
                  <a:srgbClr val="C00000"/>
                </a:solidFill>
              </a:rPr>
              <a:t>,</a:t>
            </a:r>
            <a:r>
              <a:rPr lang="zh-CN" altLang="en-US" dirty="0" smtClean="0">
                <a:solidFill>
                  <a:srgbClr val="C00000"/>
                </a:solidFill>
              </a:rPr>
              <a:t>精心设计、导演的</a:t>
            </a:r>
            <a:r>
              <a:rPr lang="en-US" dirty="0" smtClean="0">
                <a:solidFill>
                  <a:srgbClr val="C00000"/>
                </a:solidFill>
              </a:rPr>
              <a:t>,</a:t>
            </a:r>
            <a:r>
              <a:rPr lang="zh-CN" altLang="en-US" dirty="0" smtClean="0">
                <a:solidFill>
                  <a:srgbClr val="C00000"/>
                </a:solidFill>
              </a:rPr>
              <a:t>她们</a:t>
            </a:r>
            <a:r>
              <a:rPr lang="en-US" dirty="0" smtClean="0">
                <a:solidFill>
                  <a:srgbClr val="C00000"/>
                </a:solidFill>
              </a:rPr>
              <a:t>“</a:t>
            </a:r>
            <a:r>
              <a:rPr lang="zh-CN" altLang="en-US" dirty="0" smtClean="0">
                <a:solidFill>
                  <a:srgbClr val="C00000"/>
                </a:solidFill>
              </a:rPr>
              <a:t>单拿一双老年四楞象牙镶金的筷子</a:t>
            </a:r>
            <a:r>
              <a:rPr lang="en-US" dirty="0" smtClean="0">
                <a:solidFill>
                  <a:srgbClr val="C00000"/>
                </a:solidFill>
              </a:rPr>
              <a:t>”“</a:t>
            </a:r>
            <a:r>
              <a:rPr lang="zh-CN" altLang="en-US" dirty="0" smtClean="0">
                <a:solidFill>
                  <a:srgbClr val="C00000"/>
                </a:solidFill>
              </a:rPr>
              <a:t>偏拣了一碗鸽子蛋放在刘姥姥桌上</a:t>
            </a:r>
            <a:r>
              <a:rPr lang="en-US" dirty="0" smtClean="0">
                <a:solidFill>
                  <a:srgbClr val="C00000"/>
                </a:solidFill>
              </a:rPr>
              <a:t>”;</a:t>
            </a:r>
            <a:r>
              <a:rPr lang="zh-CN" altLang="en-US" dirty="0" smtClean="0">
                <a:solidFill>
                  <a:srgbClr val="C00000"/>
                </a:solidFill>
              </a:rPr>
              <a:t>刘姥姥是主角</a:t>
            </a:r>
            <a:r>
              <a:rPr lang="en-US" dirty="0" smtClean="0">
                <a:solidFill>
                  <a:srgbClr val="C00000"/>
                </a:solidFill>
              </a:rPr>
              <a:t>,</a:t>
            </a:r>
            <a:r>
              <a:rPr lang="zh-CN" altLang="en-US" dirty="0" smtClean="0">
                <a:solidFill>
                  <a:srgbClr val="C00000"/>
                </a:solidFill>
              </a:rPr>
              <a:t>积极配合</a:t>
            </a:r>
            <a:r>
              <a:rPr lang="en-US" dirty="0" smtClean="0">
                <a:solidFill>
                  <a:srgbClr val="C00000"/>
                </a:solidFill>
              </a:rPr>
              <a:t>,</a:t>
            </a:r>
            <a:r>
              <a:rPr lang="zh-CN" altLang="en-US" dirty="0" smtClean="0">
                <a:solidFill>
                  <a:srgbClr val="C00000"/>
                </a:solidFill>
              </a:rPr>
              <a:t>卖力</a:t>
            </a:r>
            <a:r>
              <a:rPr lang="en-US" dirty="0" smtClean="0">
                <a:solidFill>
                  <a:srgbClr val="C00000"/>
                </a:solidFill>
              </a:rPr>
              <a:t>“</a:t>
            </a:r>
            <a:r>
              <a:rPr lang="zh-CN" altLang="en-US" dirty="0" smtClean="0">
                <a:solidFill>
                  <a:srgbClr val="C00000"/>
                </a:solidFill>
              </a:rPr>
              <a:t>表演</a:t>
            </a:r>
            <a:r>
              <a:rPr lang="en-US" dirty="0" smtClean="0">
                <a:solidFill>
                  <a:srgbClr val="C00000"/>
                </a:solidFill>
              </a:rPr>
              <a:t>”,</a:t>
            </a:r>
            <a:r>
              <a:rPr lang="zh-CN" altLang="en-US" dirty="0" smtClean="0">
                <a:solidFill>
                  <a:srgbClr val="C00000"/>
                </a:solidFill>
              </a:rPr>
              <a:t>夹鸽子蛋、吃鸽子蛋时的窘态滑稽可笑</a:t>
            </a:r>
            <a:r>
              <a:rPr lang="en-US" dirty="0" smtClean="0">
                <a:solidFill>
                  <a:srgbClr val="C00000"/>
                </a:solidFill>
              </a:rPr>
              <a:t>,</a:t>
            </a:r>
            <a:r>
              <a:rPr lang="zh-CN" altLang="en-US" dirty="0" smtClean="0">
                <a:solidFill>
                  <a:srgbClr val="C00000"/>
                </a:solidFill>
              </a:rPr>
              <a:t>贾母等人则是配角兼观众。作者通过雅与俗、庄与谐的对比</a:t>
            </a:r>
            <a:r>
              <a:rPr lang="en-US" dirty="0" smtClean="0">
                <a:solidFill>
                  <a:srgbClr val="C00000"/>
                </a:solidFill>
              </a:rPr>
              <a:t>,</a:t>
            </a:r>
            <a:r>
              <a:rPr lang="zh-CN" altLang="en-US" dirty="0" smtClean="0">
                <a:solidFill>
                  <a:srgbClr val="C00000"/>
                </a:solidFill>
              </a:rPr>
              <a:t>营造出强烈的喜剧效果。</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本题属于拓展题。要运用画波浪线句的理论</a:t>
            </a:r>
            <a:r>
              <a:rPr lang="en-US" dirty="0" smtClean="0">
                <a:solidFill>
                  <a:srgbClr val="C00000"/>
                </a:solidFill>
              </a:rPr>
              <a:t>,</a:t>
            </a:r>
            <a:r>
              <a:rPr lang="zh-CN" altLang="en-US" dirty="0" smtClean="0">
                <a:solidFill>
                  <a:srgbClr val="C00000"/>
                </a:solidFill>
              </a:rPr>
              <a:t>来分析</a:t>
            </a:r>
            <a:r>
              <a:rPr lang="en-US" altLang="zh-CN" dirty="0" smtClean="0">
                <a:solidFill>
                  <a:srgbClr val="C00000"/>
                </a:solidFill>
              </a:rPr>
              <a:t>《</a:t>
            </a:r>
            <a:r>
              <a:rPr lang="zh-CN" altLang="en-US" dirty="0" smtClean="0">
                <a:solidFill>
                  <a:srgbClr val="C00000"/>
                </a:solidFill>
              </a:rPr>
              <a:t>刘姥姥进大观园</a:t>
            </a:r>
            <a:r>
              <a:rPr lang="en-US" altLang="zh-CN" dirty="0" smtClean="0">
                <a:solidFill>
                  <a:srgbClr val="C00000"/>
                </a:solidFill>
              </a:rPr>
              <a:t>》</a:t>
            </a:r>
            <a:r>
              <a:rPr lang="zh-CN" altLang="en-US" dirty="0" smtClean="0">
                <a:solidFill>
                  <a:srgbClr val="C00000"/>
                </a:solidFill>
              </a:rPr>
              <a:t>中作者营造的喜剧效果。可参照画波浪线语句所在段落</a:t>
            </a:r>
            <a:r>
              <a:rPr lang="en-US" dirty="0" smtClean="0">
                <a:solidFill>
                  <a:srgbClr val="C00000"/>
                </a:solidFill>
              </a:rPr>
              <a:t>,</a:t>
            </a:r>
            <a:r>
              <a:rPr lang="zh-CN" altLang="en-US" dirty="0" smtClean="0">
                <a:solidFill>
                  <a:srgbClr val="C00000"/>
                </a:solidFill>
              </a:rPr>
              <a:t>读懂作者的写作方式</a:t>
            </a:r>
            <a:r>
              <a:rPr lang="en-US" dirty="0" smtClean="0">
                <a:solidFill>
                  <a:srgbClr val="C00000"/>
                </a:solidFill>
              </a:rPr>
              <a:t>,</a:t>
            </a:r>
            <a:r>
              <a:rPr lang="zh-CN" altLang="en-US" dirty="0" smtClean="0">
                <a:solidFill>
                  <a:srgbClr val="C00000"/>
                </a:solidFill>
              </a:rPr>
              <a:t>以此仿写</a:t>
            </a:r>
            <a:r>
              <a:rPr lang="en-US" dirty="0" smtClean="0">
                <a:solidFill>
                  <a:srgbClr val="C00000"/>
                </a:solidFill>
              </a:rPr>
              <a:t>,</a:t>
            </a:r>
            <a:r>
              <a:rPr lang="zh-CN" altLang="en-US" dirty="0" smtClean="0">
                <a:solidFill>
                  <a:srgbClr val="C00000"/>
                </a:solidFill>
              </a:rPr>
              <a:t>效果较佳。注意字数限制。</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 xmlns:a16="http://schemas.microsoft.com/office/drawing/2014/main" id="{0E212731-39CB-4A88-BE94-BB6F287DDC6F}"/>
                </a:ext>
              </a:extLst>
            </p:cNvPr>
            <p:cNvSpPr txBox="1"/>
            <p:nvPr/>
          </p:nvSpPr>
          <p:spPr>
            <a:xfrm>
              <a:off x="4149152" y="706582"/>
              <a:ext cx="853104" cy="439278"/>
            </a:xfrm>
            <a:prstGeom prst="rect">
              <a:avLst/>
            </a:prstGeom>
            <a:noFill/>
          </p:spPr>
          <p:txBody>
            <a:bodyPr wrap="none" lIns="36000" tIns="36000" rIns="36000" bIns="36000" rtlCol="0">
              <a:spAutoFit/>
            </a:bodyPr>
            <a:lstStyle/>
            <a:p>
              <a:pPr algn="l">
                <a:lnSpc>
                  <a:spcPct val="150000"/>
                </a:lnSpc>
              </a:pPr>
              <a:r>
                <a:rPr lang="zh-CN" altLang="en-US" b="1" dirty="0">
                  <a:solidFill>
                    <a:srgbClr val="0092D7"/>
                  </a:solidFill>
                  <a:latin typeface="微软雅黑" panose="020B0503020204020204" pitchFamily="34" charset="-122"/>
                  <a:ea typeface="微软雅黑" panose="020B0503020204020204" pitchFamily="34" charset="-122"/>
                </a:rPr>
                <a:t>技法</a:t>
              </a:r>
              <a:r>
                <a:rPr lang="zh-CN" altLang="en-US" b="1" dirty="0">
                  <a:latin typeface="微软雅黑" panose="020B0503020204020204" pitchFamily="34" charset="-122"/>
                  <a:ea typeface="微软雅黑" panose="020B0503020204020204" pitchFamily="34" charset="-122"/>
                </a:rPr>
                <a:t>精讲</a:t>
              </a:r>
            </a:p>
          </p:txBody>
        </p:sp>
        <p:cxnSp>
          <p:nvCxnSpPr>
            <p:cNvPr id="6" name="直接箭头连接符 5">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7" name="文本框 16">
            <a:extLst>
              <a:ext uri="{FF2B5EF4-FFF2-40B4-BE49-F238E27FC236}">
                <a16:creationId xmlns="" xmlns:a16="http://schemas.microsoft.com/office/drawing/2014/main" id="{02136207-C733-452F-A42E-D34ADC8DA827}"/>
              </a:ext>
            </a:extLst>
          </p:cNvPr>
          <p:cNvSpPr txBox="1">
            <a:spLocks noChangeArrowheads="1"/>
          </p:cNvSpPr>
          <p:nvPr/>
        </p:nvSpPr>
        <p:spPr bwMode="auto">
          <a:xfrm>
            <a:off x="860158" y="850113"/>
            <a:ext cx="7872361" cy="3812188"/>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考点七　赏析议论语言</a:t>
            </a:r>
            <a:r>
              <a:rPr lang="zh-CN" altLang="en-US" dirty="0" smtClean="0"/>
              <a:t>（</a:t>
            </a:r>
            <a:r>
              <a:rPr lang="en-US" dirty="0" smtClean="0"/>
              <a:t> 5</a:t>
            </a:r>
            <a:r>
              <a:rPr lang="zh-CN" altLang="en-US" dirty="0" smtClean="0"/>
              <a:t>年</a:t>
            </a:r>
            <a:r>
              <a:rPr lang="en-US" dirty="0" smtClean="0"/>
              <a:t>5</a:t>
            </a:r>
            <a:r>
              <a:rPr lang="zh-CN" altLang="en-US" dirty="0" smtClean="0"/>
              <a:t>考）</a:t>
            </a:r>
            <a:endParaRPr lang="en-US" altLang="zh-CN" b="1" dirty="0" smtClean="0">
              <a:solidFill>
                <a:srgbClr val="0092D7"/>
              </a:solidFill>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en-US" b="1" dirty="0" smtClean="0"/>
              <a:t>1.</a:t>
            </a:r>
            <a:r>
              <a:rPr lang="zh-CN" altLang="en-US" dirty="0" smtClean="0"/>
              <a:t>作者善于运用反语表明自己的态度</a:t>
            </a:r>
            <a:r>
              <a:rPr lang="en-US" dirty="0" smtClean="0"/>
              <a:t>,</a:t>
            </a:r>
            <a:r>
              <a:rPr lang="zh-CN" altLang="en-US" dirty="0" smtClean="0"/>
              <a:t>例如</a:t>
            </a:r>
            <a:r>
              <a:rPr lang="en-US" dirty="0" smtClean="0"/>
              <a:t>:</a:t>
            </a:r>
            <a:r>
              <a:rPr lang="zh-CN" altLang="en-US" dirty="0" smtClean="0"/>
              <a:t>“丰功伟绩</a:t>
            </a:r>
            <a:r>
              <a:rPr lang="en-US" dirty="0" smtClean="0"/>
              <a:t>!</a:t>
            </a:r>
            <a:r>
              <a:rPr lang="zh-CN" altLang="en-US" dirty="0" smtClean="0"/>
              <a:t>收获巨大</a:t>
            </a:r>
            <a:r>
              <a:rPr lang="en-US" dirty="0" smtClean="0"/>
              <a:t>!</a:t>
            </a:r>
            <a:r>
              <a:rPr lang="zh-CN" altLang="en-US" dirty="0" smtClean="0"/>
              <a:t>两个胜利者</a:t>
            </a:r>
            <a:r>
              <a:rPr lang="en-US" altLang="zh-CN" dirty="0" smtClean="0"/>
              <a:t>……</a:t>
            </a:r>
            <a:r>
              <a:rPr lang="zh-CN" altLang="en-US" dirty="0" smtClean="0"/>
              <a:t>笑嘻嘻地回到欧洲。”请从文中再找出几个例子</a:t>
            </a:r>
            <a:r>
              <a:rPr lang="en-US" dirty="0" smtClean="0"/>
              <a:t>,</a:t>
            </a:r>
            <a:r>
              <a:rPr lang="zh-CN" altLang="en-US" dirty="0" smtClean="0"/>
              <a:t>说说这些反语的含义和作用。</a:t>
            </a:r>
            <a:r>
              <a:rPr lang="en-US" dirty="0" smtClean="0"/>
              <a:t>(</a:t>
            </a:r>
            <a:r>
              <a:rPr lang="zh-CN" altLang="en-US" dirty="0" smtClean="0"/>
              <a:t>九上</a:t>
            </a:r>
            <a:r>
              <a:rPr lang="en-US" altLang="zh-CN" dirty="0" smtClean="0"/>
              <a:t>《</a:t>
            </a:r>
            <a:r>
              <a:rPr lang="zh-CN" altLang="en-US" dirty="0" smtClean="0"/>
              <a:t>就英法联军远征中国致巴特勒上尉的信</a:t>
            </a:r>
            <a:r>
              <a:rPr lang="en-US" altLang="zh-CN" dirty="0" smtClean="0"/>
              <a:t>》“</a:t>
            </a:r>
            <a:r>
              <a:rPr lang="zh-CN" altLang="en-US" dirty="0" smtClean="0"/>
              <a:t>积累拓展”</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如“从前他们对巴特农神庙怎么干</a:t>
            </a:r>
            <a:r>
              <a:rPr lang="en-US" dirty="0" smtClean="0"/>
              <a:t>,</a:t>
            </a:r>
            <a:r>
              <a:rPr lang="zh-CN" altLang="en-US" dirty="0" smtClean="0"/>
              <a:t>现在对圆明园也怎么干</a:t>
            </a:r>
            <a:r>
              <a:rPr lang="en-US" dirty="0" smtClean="0"/>
              <a:t>,</a:t>
            </a:r>
            <a:r>
              <a:rPr lang="zh-CN" altLang="en-US" dirty="0" smtClean="0"/>
              <a:t>不同的只是干得更彻底</a:t>
            </a:r>
            <a:r>
              <a:rPr lang="en-US" dirty="0" smtClean="0"/>
              <a:t>,</a:t>
            </a:r>
            <a:r>
              <a:rPr lang="zh-CN" altLang="en-US" dirty="0" smtClean="0"/>
              <a:t>更漂亮</a:t>
            </a:r>
            <a:r>
              <a:rPr lang="en-US" dirty="0" smtClean="0"/>
              <a:t>,</a:t>
            </a:r>
            <a:r>
              <a:rPr lang="zh-CN" altLang="en-US" dirty="0" smtClean="0"/>
              <a:t>以至于荡然无存。”中</a:t>
            </a:r>
            <a:r>
              <a:rPr lang="en-US" dirty="0" smtClean="0"/>
              <a:t>,</a:t>
            </a:r>
            <a:r>
              <a:rPr lang="zh-CN" altLang="en-US" dirty="0" smtClean="0"/>
              <a:t>“更漂亮”本是赞美的词语</a:t>
            </a:r>
            <a:r>
              <a:rPr lang="en-US" dirty="0" smtClean="0"/>
              <a:t>,</a:t>
            </a:r>
            <a:r>
              <a:rPr lang="zh-CN" altLang="en-US" dirty="0" smtClean="0"/>
              <a:t>这里正话反说</a:t>
            </a:r>
            <a:r>
              <a:rPr lang="en-US" dirty="0" smtClean="0"/>
              <a:t>,</a:t>
            </a:r>
            <a:r>
              <a:rPr lang="zh-CN" altLang="en-US" dirty="0" smtClean="0"/>
              <a:t>讽刺、批判了额尔金等人对巴特农神庙和圆明园的破坏</a:t>
            </a:r>
            <a:r>
              <a:rPr lang="en-US" dirty="0" smtClean="0"/>
              <a:t>,</a:t>
            </a:r>
            <a:r>
              <a:rPr lang="zh-CN" altLang="en-US" dirty="0" smtClean="0"/>
              <a:t>表达了对英法联军强盗行为的讽刺和愤慨。</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dirty="0" smtClean="0"/>
              <a:t>文章最后一句说“自信力的有无</a:t>
            </a:r>
            <a:r>
              <a:rPr lang="en-US" dirty="0" smtClean="0"/>
              <a:t>,</a:t>
            </a:r>
            <a:r>
              <a:rPr lang="zh-CN" altLang="en-US" dirty="0" smtClean="0"/>
              <a:t>状元宰相的文章是不足为据的</a:t>
            </a:r>
            <a:r>
              <a:rPr lang="en-US" dirty="0" smtClean="0"/>
              <a:t>,</a:t>
            </a:r>
            <a:r>
              <a:rPr lang="zh-CN" altLang="en-US" dirty="0" smtClean="0"/>
              <a:t>要自己去看地底下”</a:t>
            </a:r>
            <a:r>
              <a:rPr lang="en-US" dirty="0" smtClean="0"/>
              <a:t>,</a:t>
            </a:r>
            <a:r>
              <a:rPr lang="zh-CN" altLang="en-US" dirty="0" smtClean="0"/>
              <a:t>这句话与上文中的哪些话相呼应</a:t>
            </a:r>
            <a:r>
              <a:rPr lang="en-US" dirty="0" smtClean="0"/>
              <a:t>?</a:t>
            </a:r>
            <a:r>
              <a:rPr lang="zh-CN" altLang="en-US" dirty="0" smtClean="0"/>
              <a:t>怎样理解这句话的含义</a:t>
            </a:r>
            <a:r>
              <a:rPr lang="en-US" dirty="0" smtClean="0"/>
              <a:t>? (</a:t>
            </a:r>
            <a:r>
              <a:rPr lang="zh-CN" altLang="en-US" dirty="0" smtClean="0"/>
              <a:t>九上</a:t>
            </a:r>
            <a:r>
              <a:rPr lang="en-US" altLang="zh-CN" dirty="0" smtClean="0"/>
              <a:t>《</a:t>
            </a:r>
            <a:r>
              <a:rPr lang="zh-CN" altLang="en-US" dirty="0" smtClean="0"/>
              <a:t>中国人失掉自信力了吗</a:t>
            </a:r>
            <a:r>
              <a:rPr lang="en-US" altLang="zh-CN" dirty="0" smtClean="0"/>
              <a:t>》“</a:t>
            </a:r>
            <a:r>
              <a:rPr lang="zh-CN" altLang="en-US" dirty="0" smtClean="0"/>
              <a:t>思考探究”</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“自信力的有无</a:t>
            </a:r>
            <a:r>
              <a:rPr lang="en-US" dirty="0" smtClean="0"/>
              <a:t>,</a:t>
            </a:r>
            <a:r>
              <a:rPr lang="zh-CN" altLang="en-US" dirty="0" smtClean="0"/>
              <a:t>状元宰相的文章是不足为据的”呼应的是上文中提到的“公开的文字”中所提到的那些叫嚣“中国人失掉自信力”等的谬论。“要自己去看地底下”呼应的是上文提到的那些“埋头苦干”的四类人以及“这一类的人们</a:t>
            </a:r>
            <a:r>
              <a:rPr lang="en-US" dirty="0" smtClean="0"/>
              <a:t>,</a:t>
            </a:r>
            <a:r>
              <a:rPr lang="zh-CN" altLang="en-US" dirty="0" smtClean="0"/>
              <a:t>就是现在也何尝少呢</a:t>
            </a:r>
            <a:r>
              <a:rPr lang="en-US" dirty="0" smtClean="0"/>
              <a:t>?</a:t>
            </a:r>
            <a:r>
              <a:rPr lang="zh-CN" altLang="en-US" dirty="0" smtClean="0"/>
              <a:t>他们有确信</a:t>
            </a:r>
            <a:r>
              <a:rPr lang="en-US" dirty="0" smtClean="0"/>
              <a:t>,</a:t>
            </a:r>
            <a:r>
              <a:rPr lang="zh-CN" altLang="en-US" dirty="0" smtClean="0"/>
              <a:t>不自欺</a:t>
            </a:r>
            <a:r>
              <a:rPr lang="en-US" altLang="zh-CN" dirty="0" smtClean="0"/>
              <a:t>……”</a:t>
            </a:r>
            <a:r>
              <a:rPr lang="zh-CN" altLang="en-US" dirty="0" smtClean="0"/>
              <a:t>。</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685773"/>
          </a:xfrm>
          <a:prstGeom prst="rect">
            <a:avLst/>
          </a:prstGeom>
          <a:noFill/>
        </p:spPr>
        <p:txBody>
          <a:bodyPr wrap="square" lIns="36000" tIns="36000" rIns="36000" bIns="36000" rtlCol="0">
            <a:spAutoFit/>
          </a:bodyPr>
          <a:lstStyle/>
          <a:p>
            <a:pPr indent="446088">
              <a:lnSpc>
                <a:spcPct val="150000"/>
              </a:lnSpc>
            </a:pPr>
            <a:r>
              <a:rPr lang="zh-CN" altLang="en-US" dirty="0" smtClean="0"/>
              <a:t>“状元宰相”指当时国民党反动派政客及其御用文人。“地底下”指当时还处于地下斗争状态的群众革命力量。这句话是说</a:t>
            </a:r>
            <a:r>
              <a:rPr lang="en-US" dirty="0" smtClean="0"/>
              <a:t>,</a:t>
            </a:r>
            <a:r>
              <a:rPr lang="zh-CN" altLang="en-US" dirty="0" smtClean="0"/>
              <a:t>中国人是否有自信力</a:t>
            </a:r>
            <a:r>
              <a:rPr lang="en-US" dirty="0" smtClean="0"/>
              <a:t>,</a:t>
            </a:r>
            <a:r>
              <a:rPr lang="zh-CN" altLang="en-US" dirty="0" smtClean="0"/>
              <a:t>不要看那些反动文人发表出来的文章</a:t>
            </a:r>
            <a:r>
              <a:rPr lang="en-US" dirty="0" smtClean="0"/>
              <a:t>,</a:t>
            </a:r>
            <a:r>
              <a:rPr lang="zh-CN" altLang="en-US" dirty="0" smtClean="0"/>
              <a:t>而要去看那些真正的堪称中国脊梁的人的所作所为。</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indent="446088">
              <a:lnSpc>
                <a:spcPct val="150000"/>
              </a:lnSpc>
            </a:pPr>
            <a:r>
              <a:rPr lang="en-US" dirty="0" smtClean="0"/>
              <a:t>(1)</a:t>
            </a:r>
            <a:r>
              <a:rPr lang="zh-CN" altLang="en-US" dirty="0" smtClean="0"/>
              <a:t>文中加点词语有何含义</a:t>
            </a:r>
            <a:r>
              <a:rPr lang="en-US" dirty="0" smtClean="0"/>
              <a:t>?</a:t>
            </a:r>
            <a:endParaRPr lang="zh-CN" altLang="en-US" dirty="0" smtClean="0"/>
          </a:p>
          <a:p>
            <a:pPr indent="446088">
              <a:lnSpc>
                <a:spcPct val="150000"/>
              </a:lnSpc>
            </a:pPr>
            <a:r>
              <a:rPr lang="en-US" dirty="0" smtClean="0"/>
              <a:t>(2)</a:t>
            </a:r>
            <a:r>
              <a:rPr lang="zh-CN" altLang="en-US" dirty="0" smtClean="0"/>
              <a:t>请品析文中画线句有何含义</a:t>
            </a:r>
            <a:r>
              <a:rPr lang="en-US" dirty="0" smtClean="0"/>
              <a:t>?</a:t>
            </a:r>
            <a:endParaRPr lang="zh-CN" altLang="en-US" dirty="0" smtClean="0"/>
          </a:p>
          <a:p>
            <a:pPr indent="446088">
              <a:lnSpc>
                <a:spcPct val="150000"/>
              </a:lnSpc>
            </a:pPr>
            <a:r>
              <a:rPr lang="en-US" dirty="0" smtClean="0"/>
              <a:t>(3)</a:t>
            </a:r>
            <a:r>
              <a:rPr lang="zh-CN" altLang="en-US" dirty="0" smtClean="0"/>
              <a:t>文中加点词指代什么</a:t>
            </a:r>
            <a:r>
              <a:rPr lang="en-US" dirty="0" smtClean="0"/>
              <a:t>?</a:t>
            </a:r>
            <a:endParaRPr lang="zh-CN" altLang="en-US" dirty="0" smtClean="0"/>
          </a:p>
          <a:p>
            <a:pPr indent="446088">
              <a:lnSpc>
                <a:spcPct val="150000"/>
              </a:lnSpc>
            </a:pPr>
            <a:r>
              <a:rPr lang="en-US" dirty="0" smtClean="0"/>
              <a:t>(4)</a:t>
            </a:r>
            <a:r>
              <a:rPr lang="zh-CN" altLang="en-US" dirty="0" smtClean="0"/>
              <a:t>文中加点词能否删去</a:t>
            </a:r>
            <a:r>
              <a:rPr lang="en-US" dirty="0" smtClean="0"/>
              <a:t>,</a:t>
            </a:r>
            <a:r>
              <a:rPr lang="zh-CN" altLang="en-US" dirty="0" smtClean="0"/>
              <a:t>为什么</a:t>
            </a:r>
            <a:r>
              <a:rPr lang="en-US" dirty="0" smtClean="0"/>
              <a:t>?</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indent="446088">
              <a:lnSpc>
                <a:spcPct val="150000"/>
              </a:lnSpc>
            </a:pPr>
            <a:r>
              <a:rPr lang="zh-CN" altLang="en-US" dirty="0" smtClean="0"/>
              <a:t>做议论文语言品析题的一般方法是</a:t>
            </a:r>
            <a:r>
              <a:rPr lang="en-US" dirty="0" smtClean="0"/>
              <a:t>:</a:t>
            </a:r>
            <a:endParaRPr lang="zh-CN" altLang="en-US" dirty="0" smtClean="0"/>
          </a:p>
          <a:p>
            <a:pPr indent="446088">
              <a:lnSpc>
                <a:spcPct val="150000"/>
              </a:lnSpc>
            </a:pPr>
            <a:r>
              <a:rPr lang="en-US" b="1" dirty="0" smtClean="0"/>
              <a:t>1.</a:t>
            </a:r>
            <a:r>
              <a:rPr lang="zh-CN" altLang="en-US" b="1" dirty="0" smtClean="0"/>
              <a:t>了解议论文语言的特点</a:t>
            </a:r>
            <a:r>
              <a:rPr lang="en-US" b="1" dirty="0" smtClean="0"/>
              <a:t>:</a:t>
            </a:r>
            <a:r>
              <a:rPr lang="zh-CN" altLang="en-US" dirty="0" smtClean="0"/>
              <a:t>准确严密、富有哲理等</a:t>
            </a:r>
            <a:r>
              <a:rPr lang="en-US" dirty="0" smtClean="0"/>
              <a:t>,</a:t>
            </a:r>
            <a:r>
              <a:rPr lang="zh-CN" altLang="en-US" dirty="0" smtClean="0"/>
              <a:t>并以此为品析的落脚点。</a:t>
            </a:r>
          </a:p>
          <a:p>
            <a:pPr indent="446088">
              <a:lnSpc>
                <a:spcPct val="150000"/>
              </a:lnSpc>
            </a:pPr>
            <a:r>
              <a:rPr lang="en-US" b="1" dirty="0" smtClean="0"/>
              <a:t>2.</a:t>
            </a:r>
            <a:r>
              <a:rPr lang="zh-CN" altLang="en-US" dirty="0" smtClean="0"/>
              <a:t>了解议论文语言的常见精彩点</a:t>
            </a:r>
            <a:r>
              <a:rPr lang="en-US" dirty="0" smtClean="0"/>
              <a:t>,</a:t>
            </a:r>
            <a:r>
              <a:rPr lang="zh-CN" altLang="en-US" dirty="0" smtClean="0"/>
              <a:t>抓住关键词、修辞手法、写作手法等进行品析。</a:t>
            </a:r>
          </a:p>
          <a:p>
            <a:pPr indent="446088">
              <a:lnSpc>
                <a:spcPct val="150000"/>
              </a:lnSpc>
            </a:pPr>
            <a:r>
              <a:rPr lang="en-US" dirty="0" smtClean="0"/>
              <a:t>①</a:t>
            </a:r>
            <a:r>
              <a:rPr lang="zh-CN" altLang="en-US" dirty="0" smtClean="0"/>
              <a:t>用词的精彩</a:t>
            </a:r>
            <a:r>
              <a:rPr lang="en-US" dirty="0" smtClean="0"/>
              <a:t>:</a:t>
            </a:r>
            <a:r>
              <a:rPr lang="zh-CN" altLang="en-US" dirty="0" smtClean="0"/>
              <a:t>关注一些修饰限制的词语。</a:t>
            </a:r>
          </a:p>
          <a:p>
            <a:pPr indent="446088">
              <a:lnSpc>
                <a:spcPct val="150000"/>
              </a:lnSpc>
            </a:pPr>
            <a:r>
              <a:rPr lang="en-US" dirty="0" smtClean="0"/>
              <a:t>②</a:t>
            </a:r>
            <a:r>
              <a:rPr lang="zh-CN" altLang="en-US" dirty="0" smtClean="0"/>
              <a:t>手法的精彩</a:t>
            </a:r>
            <a:r>
              <a:rPr lang="en-US" dirty="0" smtClean="0"/>
              <a:t>:</a:t>
            </a:r>
            <a:r>
              <a:rPr lang="zh-CN" altLang="en-US" dirty="0" smtClean="0"/>
              <a:t>语句中使用某种修辞手法</a:t>
            </a:r>
            <a:r>
              <a:rPr lang="en-US" dirty="0" smtClean="0"/>
              <a:t>,</a:t>
            </a:r>
            <a:r>
              <a:rPr lang="zh-CN" altLang="en-US" dirty="0" smtClean="0"/>
              <a:t>或其他表现手法</a:t>
            </a:r>
            <a:r>
              <a:rPr lang="en-US" dirty="0" smtClean="0"/>
              <a:t>,</a:t>
            </a:r>
            <a:r>
              <a:rPr lang="zh-CN" altLang="en-US" dirty="0" smtClean="0"/>
              <a:t>使句子富有表现力。</a:t>
            </a:r>
          </a:p>
          <a:p>
            <a:pPr indent="446088">
              <a:lnSpc>
                <a:spcPct val="150000"/>
              </a:lnSpc>
            </a:pPr>
            <a:r>
              <a:rPr lang="en-US" dirty="0" smtClean="0"/>
              <a:t>③</a:t>
            </a:r>
            <a:r>
              <a:rPr lang="zh-CN" altLang="en-US" dirty="0" smtClean="0"/>
              <a:t>内涵的精彩</a:t>
            </a:r>
            <a:r>
              <a:rPr lang="en-US" dirty="0" smtClean="0"/>
              <a:t>:</a:t>
            </a:r>
            <a:r>
              <a:rPr lang="zh-CN" altLang="en-US" dirty="0" smtClean="0"/>
              <a:t>语句内涵丰富</a:t>
            </a:r>
            <a:r>
              <a:rPr lang="en-US" dirty="0" smtClean="0"/>
              <a:t>,</a:t>
            </a:r>
            <a:r>
              <a:rPr lang="zh-CN" altLang="en-US" dirty="0" smtClean="0"/>
              <a:t>寓意深刻</a:t>
            </a:r>
            <a:r>
              <a:rPr lang="en-US" dirty="0" smtClean="0"/>
              <a:t>,</a:t>
            </a:r>
            <a:r>
              <a:rPr lang="zh-CN" altLang="en-US" dirty="0" smtClean="0"/>
              <a:t>富有哲理。</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dirty="0" smtClean="0"/>
              <a:t>紧扣分论点、中心论点</a:t>
            </a:r>
            <a:r>
              <a:rPr lang="en-US" dirty="0" smtClean="0"/>
              <a:t>,</a:t>
            </a:r>
            <a:r>
              <a:rPr lang="zh-CN" altLang="en-US" dirty="0" smtClean="0"/>
              <a:t>把握作者的感情倾向</a:t>
            </a:r>
            <a:r>
              <a:rPr lang="en-US" dirty="0" smtClean="0"/>
              <a:t>,</a:t>
            </a:r>
            <a:r>
              <a:rPr lang="zh-CN" altLang="en-US" dirty="0" smtClean="0"/>
              <a:t>进行品析。</a:t>
            </a:r>
          </a:p>
          <a:p>
            <a:pPr indent="446088">
              <a:lnSpc>
                <a:spcPct val="150000"/>
              </a:lnSpc>
            </a:pPr>
            <a:r>
              <a:rPr lang="zh-CN" altLang="en-US" dirty="0" smtClean="0"/>
              <a:t>议论文语言品析题</a:t>
            </a:r>
            <a:r>
              <a:rPr lang="en-US" dirty="0" smtClean="0"/>
              <a:t>,</a:t>
            </a:r>
            <a:r>
              <a:rPr lang="zh-CN" altLang="en-US" dirty="0" smtClean="0"/>
              <a:t>涉及的角度和题型有以下几种</a:t>
            </a:r>
            <a:r>
              <a:rPr lang="en-US" dirty="0" smtClean="0"/>
              <a:t>:</a:t>
            </a:r>
            <a:endParaRPr lang="zh-CN" altLang="en-US" dirty="0" smtClean="0"/>
          </a:p>
          <a:p>
            <a:pPr indent="446088">
              <a:lnSpc>
                <a:spcPct val="150000"/>
              </a:lnSpc>
            </a:pPr>
            <a:r>
              <a:rPr lang="zh-CN" altLang="en-US" b="1" dirty="0" smtClean="0"/>
              <a:t>题型</a:t>
            </a:r>
            <a:r>
              <a:rPr lang="en-US" b="1" dirty="0" smtClean="0"/>
              <a:t>1</a:t>
            </a:r>
            <a:r>
              <a:rPr lang="zh-CN" altLang="en-US" b="1" dirty="0" smtClean="0"/>
              <a:t>　句中加点词语有什么作用</a:t>
            </a:r>
            <a:r>
              <a:rPr lang="en-US" b="1" dirty="0" smtClean="0"/>
              <a:t>?</a:t>
            </a:r>
            <a:endParaRPr lang="zh-CN" altLang="en-US" b="1" dirty="0" smtClean="0"/>
          </a:p>
          <a:p>
            <a:pPr indent="446088">
              <a:lnSpc>
                <a:spcPct val="150000"/>
              </a:lnSpc>
            </a:pPr>
            <a:r>
              <a:rPr lang="zh-CN" altLang="en-US" dirty="0" smtClean="0"/>
              <a:t>答题技巧</a:t>
            </a:r>
            <a:r>
              <a:rPr lang="en-US" dirty="0" smtClean="0"/>
              <a:t>:</a:t>
            </a:r>
            <a:endParaRPr lang="zh-CN" altLang="en-US" dirty="0" smtClean="0"/>
          </a:p>
          <a:p>
            <a:pPr indent="446088">
              <a:lnSpc>
                <a:spcPct val="150000"/>
              </a:lnSpc>
            </a:pPr>
            <a:r>
              <a:rPr lang="en-US" dirty="0" smtClean="0"/>
              <a:t>(1)</a:t>
            </a:r>
            <a:r>
              <a:rPr lang="zh-CN" altLang="en-US" dirty="0" smtClean="0"/>
              <a:t>确定、回答词语在语境中的</a:t>
            </a:r>
            <a:r>
              <a:rPr lang="en-US" dirty="0" smtClean="0"/>
              <a:t>(</a:t>
            </a:r>
            <a:r>
              <a:rPr lang="zh-CN" altLang="en-US" dirty="0" smtClean="0"/>
              <a:t>表层</a:t>
            </a:r>
            <a:r>
              <a:rPr lang="en-US" dirty="0" smtClean="0"/>
              <a:t>)</a:t>
            </a:r>
            <a:r>
              <a:rPr lang="zh-CN" altLang="en-US" dirty="0" smtClean="0"/>
              <a:t>含义。</a:t>
            </a:r>
          </a:p>
          <a:p>
            <a:pPr indent="446088">
              <a:lnSpc>
                <a:spcPct val="150000"/>
              </a:lnSpc>
            </a:pPr>
            <a:r>
              <a:rPr lang="en-US" dirty="0" smtClean="0"/>
              <a:t>(2)</a:t>
            </a:r>
            <a:r>
              <a:rPr lang="zh-CN" altLang="en-US" dirty="0" smtClean="0"/>
              <a:t>指出词语对表达中心或阐明观点的作用。</a:t>
            </a:r>
          </a:p>
          <a:p>
            <a:pPr indent="446088">
              <a:lnSpc>
                <a:spcPct val="150000"/>
              </a:lnSpc>
            </a:pPr>
            <a:r>
              <a:rPr lang="en-US" dirty="0" smtClean="0"/>
              <a:t>(3)</a:t>
            </a:r>
            <a:r>
              <a:rPr lang="zh-CN" altLang="en-US" dirty="0" smtClean="0"/>
              <a:t>答题模式</a:t>
            </a:r>
            <a:r>
              <a:rPr lang="en-US" dirty="0" smtClean="0"/>
              <a:t>:</a:t>
            </a:r>
            <a:endParaRPr lang="zh-CN" altLang="en-US" dirty="0" smtClean="0"/>
          </a:p>
          <a:p>
            <a:pPr indent="446088">
              <a:lnSpc>
                <a:spcPct val="150000"/>
              </a:lnSpc>
            </a:pPr>
            <a:r>
              <a:rPr lang="zh-CN" altLang="en-US" dirty="0" smtClean="0"/>
              <a:t>加点词表示</a:t>
            </a:r>
            <a:r>
              <a:rPr lang="en-US" altLang="zh-CN" dirty="0" smtClean="0"/>
              <a:t>……</a:t>
            </a:r>
            <a:r>
              <a:rPr lang="en-US" dirty="0" smtClean="0"/>
              <a:t>(</a:t>
            </a:r>
            <a:r>
              <a:rPr lang="zh-CN" altLang="en-US" dirty="0" smtClean="0"/>
              <a:t>含义、作用</a:t>
            </a:r>
            <a:r>
              <a:rPr lang="en-US" dirty="0" smtClean="0"/>
              <a:t>),</a:t>
            </a:r>
            <a:r>
              <a:rPr lang="zh-CN" altLang="en-US" dirty="0" smtClean="0"/>
              <a:t>体现了议论文语言的严密性</a:t>
            </a:r>
            <a:r>
              <a:rPr lang="en-US" dirty="0" smtClean="0"/>
              <a:t>(</a:t>
            </a:r>
            <a:r>
              <a:rPr lang="zh-CN" altLang="en-US" dirty="0" smtClean="0"/>
              <a:t>或增强了语言的生动性</a:t>
            </a:r>
            <a:r>
              <a:rPr lang="en-US" dirty="0" smtClean="0"/>
              <a:t>)</a:t>
            </a:r>
            <a:r>
              <a:rPr lang="zh-CN" altLang="en-US" dirty="0" smtClean="0"/>
              <a:t>。</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71869" y="801441"/>
          <a:ext cx="7836197" cy="3132000"/>
        </p:xfrm>
        <a:graphic>
          <a:graphicData uri="http://schemas.openxmlformats.org/drawingml/2006/table">
            <a:tbl>
              <a:tblPr/>
              <a:tblGrid>
                <a:gridCol w="435936"/>
                <a:gridCol w="871869"/>
                <a:gridCol w="6528392"/>
              </a:tblGrid>
              <a:tr h="468000">
                <a:tc gridSpan="3">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1332000">
                <a:tc rowSpan="2">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议</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论</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的</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结</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构</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并列式</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文章的层次、段落、论据之间是平行的、并重的。如《精神的三间小屋》中第七到十八段详细论述了建设精神的三间小屋的方法</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盛放爱恨、盛放事业、安放自身</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这三个方法是平行的、并重的</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32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层进式</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采用层层推进、步步深入、一环扣一环的论证方式</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从而由小到大、由浅入深地把道理说深说透。如《敬业与乐业》分为三个层次论证</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要有业、要敬业、要乐业</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层层递进</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步步深入</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indent="446088">
              <a:lnSpc>
                <a:spcPct val="150000"/>
              </a:lnSpc>
            </a:pPr>
            <a:r>
              <a:rPr lang="zh-CN" altLang="en-US" b="1" dirty="0" smtClean="0"/>
              <a:t>题型</a:t>
            </a:r>
            <a:r>
              <a:rPr lang="en-US" b="1" dirty="0" smtClean="0"/>
              <a:t>2</a:t>
            </a:r>
            <a:r>
              <a:rPr lang="zh-CN" altLang="en-US" b="1" dirty="0" smtClean="0"/>
              <a:t>　加点词指代了什么</a:t>
            </a:r>
            <a:r>
              <a:rPr lang="en-US" b="1" dirty="0" smtClean="0"/>
              <a:t>?</a:t>
            </a:r>
            <a:endParaRPr lang="zh-CN" altLang="en-US" b="1" dirty="0" smtClean="0"/>
          </a:p>
          <a:p>
            <a:pPr indent="446088">
              <a:lnSpc>
                <a:spcPct val="150000"/>
              </a:lnSpc>
            </a:pPr>
            <a:r>
              <a:rPr lang="zh-CN" altLang="en-US" dirty="0" smtClean="0"/>
              <a:t>答题技巧</a:t>
            </a:r>
            <a:r>
              <a:rPr lang="en-US" dirty="0" smtClean="0"/>
              <a:t>:</a:t>
            </a:r>
            <a:endParaRPr lang="zh-CN" altLang="en-US" dirty="0" smtClean="0"/>
          </a:p>
          <a:p>
            <a:pPr indent="446088">
              <a:lnSpc>
                <a:spcPct val="150000"/>
              </a:lnSpc>
            </a:pPr>
            <a:r>
              <a:rPr lang="zh-CN" altLang="en-US" dirty="0" smtClean="0"/>
              <a:t>分为两种情况</a:t>
            </a:r>
            <a:r>
              <a:rPr lang="en-US" dirty="0" smtClean="0"/>
              <a:t>:</a:t>
            </a:r>
            <a:r>
              <a:rPr lang="zh-CN" altLang="en-US" dirty="0" smtClean="0"/>
              <a:t>一是需要联系上下文加以概括。二是从原文中找出指代的内容。后者指代的内容一般出现在代词之前</a:t>
            </a:r>
            <a:r>
              <a:rPr lang="en-US" dirty="0" smtClean="0"/>
              <a:t>,</a:t>
            </a:r>
            <a:r>
              <a:rPr lang="zh-CN" altLang="en-US" dirty="0" smtClean="0"/>
              <a:t>找到后可用其替换代词</a:t>
            </a:r>
            <a:r>
              <a:rPr lang="en-US" dirty="0" smtClean="0"/>
              <a:t>,</a:t>
            </a:r>
            <a:r>
              <a:rPr lang="zh-CN" altLang="en-US" dirty="0" smtClean="0"/>
              <a:t>通读句子</a:t>
            </a:r>
            <a:r>
              <a:rPr lang="en-US" dirty="0" smtClean="0"/>
              <a:t>,</a:t>
            </a:r>
            <a:r>
              <a:rPr lang="zh-CN" altLang="en-US" dirty="0" smtClean="0"/>
              <a:t>视句意变化与否来检验其正误。</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indent="446088">
              <a:lnSpc>
                <a:spcPct val="150000"/>
              </a:lnSpc>
            </a:pPr>
            <a:r>
              <a:rPr lang="zh-CN" altLang="en-US" b="1" dirty="0" smtClean="0"/>
              <a:t>题型</a:t>
            </a:r>
            <a:r>
              <a:rPr lang="en-US" b="1" dirty="0" smtClean="0"/>
              <a:t>3</a:t>
            </a:r>
            <a:r>
              <a:rPr lang="zh-CN" altLang="en-US" b="1" dirty="0" smtClean="0"/>
              <a:t>　句中加点词能否删去</a:t>
            </a:r>
            <a:r>
              <a:rPr lang="en-US" b="1" dirty="0" smtClean="0"/>
              <a:t>?</a:t>
            </a:r>
            <a:r>
              <a:rPr lang="zh-CN" altLang="en-US" b="1" dirty="0" smtClean="0"/>
              <a:t>为什么</a:t>
            </a:r>
            <a:r>
              <a:rPr lang="en-US" b="1" dirty="0" smtClean="0"/>
              <a:t>?</a:t>
            </a:r>
            <a:endParaRPr lang="zh-CN" altLang="en-US" b="1" dirty="0" smtClean="0"/>
          </a:p>
          <a:p>
            <a:pPr indent="446088">
              <a:lnSpc>
                <a:spcPct val="150000"/>
              </a:lnSpc>
            </a:pPr>
            <a:r>
              <a:rPr lang="zh-CN" altLang="en-US" dirty="0" smtClean="0"/>
              <a:t>答题技巧</a:t>
            </a:r>
            <a:r>
              <a:rPr lang="en-US" dirty="0" smtClean="0"/>
              <a:t>:</a:t>
            </a:r>
            <a:r>
              <a:rPr lang="zh-CN" altLang="en-US" dirty="0" smtClean="0"/>
              <a:t>先表态</a:t>
            </a:r>
            <a:r>
              <a:rPr lang="en-US" dirty="0" smtClean="0"/>
              <a:t>,</a:t>
            </a:r>
            <a:r>
              <a:rPr lang="zh-CN" altLang="en-US" dirty="0" smtClean="0"/>
              <a:t>不能删</a:t>
            </a:r>
            <a:r>
              <a:rPr lang="en-US" dirty="0" smtClean="0"/>
              <a:t>,</a:t>
            </a:r>
            <a:r>
              <a:rPr lang="zh-CN" altLang="en-US" dirty="0" smtClean="0"/>
              <a:t>再讲理由。</a:t>
            </a:r>
          </a:p>
          <a:p>
            <a:pPr indent="446088">
              <a:lnSpc>
                <a:spcPct val="150000"/>
              </a:lnSpc>
            </a:pPr>
            <a:r>
              <a:rPr lang="zh-CN" altLang="en-US" dirty="0" smtClean="0"/>
              <a:t>理由组成</a:t>
            </a:r>
            <a:r>
              <a:rPr lang="en-US" dirty="0" smtClean="0"/>
              <a:t>:</a:t>
            </a:r>
            <a:endParaRPr lang="zh-CN" altLang="en-US" dirty="0" smtClean="0"/>
          </a:p>
          <a:p>
            <a:pPr indent="446088">
              <a:lnSpc>
                <a:spcPct val="150000"/>
              </a:lnSpc>
            </a:pPr>
            <a:r>
              <a:rPr lang="en-US" dirty="0" smtClean="0"/>
              <a:t>(1)</a:t>
            </a:r>
            <a:r>
              <a:rPr lang="zh-CN" altLang="en-US" dirty="0" smtClean="0"/>
              <a:t>解释原词意</a:t>
            </a:r>
            <a:r>
              <a:rPr lang="en-US" dirty="0" smtClean="0"/>
              <a:t>;</a:t>
            </a:r>
            <a:endParaRPr lang="zh-CN" altLang="en-US" dirty="0" smtClean="0"/>
          </a:p>
          <a:p>
            <a:pPr indent="446088">
              <a:lnSpc>
                <a:spcPct val="150000"/>
              </a:lnSpc>
            </a:pPr>
            <a:r>
              <a:rPr lang="en-US" dirty="0" smtClean="0"/>
              <a:t>(2)</a:t>
            </a:r>
            <a:r>
              <a:rPr lang="zh-CN" altLang="en-US" dirty="0" smtClean="0"/>
              <a:t>说明该词在句中的作用。因为此类题中所标出的加点词</a:t>
            </a:r>
            <a:r>
              <a:rPr lang="en-US" dirty="0" smtClean="0"/>
              <a:t>,</a:t>
            </a:r>
            <a:r>
              <a:rPr lang="zh-CN" altLang="en-US" dirty="0" smtClean="0"/>
              <a:t>大多是关键性、修饰性或限制性词语</a:t>
            </a:r>
            <a:r>
              <a:rPr lang="en-US" dirty="0" smtClean="0"/>
              <a:t>,</a:t>
            </a:r>
            <a:r>
              <a:rPr lang="zh-CN" altLang="en-US" dirty="0" smtClean="0"/>
              <a:t>所以</a:t>
            </a:r>
            <a:r>
              <a:rPr lang="en-US" dirty="0" smtClean="0"/>
              <a:t>,</a:t>
            </a:r>
            <a:r>
              <a:rPr lang="zh-CN" altLang="en-US" dirty="0" smtClean="0"/>
              <a:t>分析作用时</a:t>
            </a:r>
            <a:r>
              <a:rPr lang="en-US" dirty="0" smtClean="0"/>
              <a:t>,</a:t>
            </a:r>
            <a:r>
              <a:rPr lang="zh-CN" altLang="en-US" dirty="0" smtClean="0"/>
              <a:t>不仅要说明其在文中所表达的意思</a:t>
            </a:r>
            <a:r>
              <a:rPr lang="en-US" dirty="0" smtClean="0"/>
              <a:t>,</a:t>
            </a:r>
            <a:r>
              <a:rPr lang="zh-CN" altLang="en-US" dirty="0" smtClean="0"/>
              <a:t>还要从语言的逻辑性、严密性、科学性、准确性等方面进行分析。</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考点八　拓展开放探究</a:t>
            </a:r>
            <a:r>
              <a:rPr lang="zh-CN" altLang="en-US" dirty="0" smtClean="0"/>
              <a:t>（</a:t>
            </a:r>
            <a:r>
              <a:rPr lang="en-US" dirty="0" smtClean="0"/>
              <a:t> 5</a:t>
            </a:r>
            <a:r>
              <a:rPr lang="zh-CN" altLang="en-US" dirty="0" smtClean="0"/>
              <a:t>年</a:t>
            </a:r>
            <a:r>
              <a:rPr lang="en-US" dirty="0" smtClean="0"/>
              <a:t>4</a:t>
            </a:r>
            <a:r>
              <a:rPr lang="zh-CN" altLang="en-US" dirty="0" smtClean="0"/>
              <a:t>考）</a:t>
            </a:r>
            <a:endParaRPr lang="en-US" altLang="zh-CN" b="1" dirty="0" smtClean="0">
              <a:solidFill>
                <a:srgbClr val="0092D7"/>
              </a:solidFill>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en-US" altLang="zh-CN" dirty="0" smtClean="0"/>
              <a:t>《</a:t>
            </a:r>
            <a:r>
              <a:rPr lang="zh-CN" altLang="en-US" dirty="0" smtClean="0"/>
              <a:t>不求甚解</a:t>
            </a:r>
            <a:r>
              <a:rPr lang="en-US" altLang="zh-CN" dirty="0" smtClean="0"/>
              <a:t>》</a:t>
            </a:r>
            <a:r>
              <a:rPr lang="zh-CN" altLang="en-US" dirty="0" smtClean="0"/>
              <a:t>一文提出</a:t>
            </a:r>
            <a:r>
              <a:rPr lang="en-US" dirty="0" smtClean="0"/>
              <a:t>,</a:t>
            </a:r>
            <a:r>
              <a:rPr lang="zh-CN" altLang="en-US" dirty="0" smtClean="0"/>
              <a:t>读书时“不要固执一点</a:t>
            </a:r>
            <a:r>
              <a:rPr lang="en-US" dirty="0" smtClean="0"/>
              <a:t>,</a:t>
            </a:r>
            <a:r>
              <a:rPr lang="zh-CN" altLang="en-US" dirty="0" smtClean="0"/>
              <a:t>咬文嚼字</a:t>
            </a:r>
            <a:r>
              <a:rPr lang="en-US" dirty="0" smtClean="0"/>
              <a:t>,</a:t>
            </a:r>
            <a:r>
              <a:rPr lang="zh-CN" altLang="en-US" dirty="0" smtClean="0"/>
              <a:t>而要前后贯通</a:t>
            </a:r>
            <a:r>
              <a:rPr lang="en-US" dirty="0" smtClean="0"/>
              <a:t>,</a:t>
            </a:r>
            <a:r>
              <a:rPr lang="zh-CN" altLang="en-US" dirty="0" smtClean="0"/>
              <a:t>了解大意”。结合你自己的读书经验</a:t>
            </a:r>
            <a:r>
              <a:rPr lang="en-US" dirty="0" smtClean="0"/>
              <a:t>,</a:t>
            </a:r>
            <a:r>
              <a:rPr lang="zh-CN" altLang="en-US" dirty="0" smtClean="0"/>
              <a:t>说说你对这几句话的理解。</a:t>
            </a:r>
            <a:r>
              <a:rPr lang="en-US" dirty="0" smtClean="0"/>
              <a:t>(</a:t>
            </a:r>
            <a:r>
              <a:rPr lang="zh-CN" altLang="en-US" dirty="0" smtClean="0"/>
              <a:t>九下</a:t>
            </a:r>
            <a:r>
              <a:rPr lang="en-US" altLang="zh-CN" dirty="0" smtClean="0"/>
              <a:t>《</a:t>
            </a:r>
            <a:r>
              <a:rPr lang="zh-CN" altLang="en-US" dirty="0" smtClean="0"/>
              <a:t>短文两篇</a:t>
            </a:r>
            <a:r>
              <a:rPr lang="en-US" altLang="zh-CN" dirty="0" smtClean="0"/>
              <a:t>》“</a:t>
            </a:r>
            <a:r>
              <a:rPr lang="zh-CN" altLang="en-US" dirty="0" smtClean="0"/>
              <a:t>思考探究”</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本题旨在调动生活经验</a:t>
            </a:r>
            <a:r>
              <a:rPr lang="en-US" dirty="0" smtClean="0"/>
              <a:t>,</a:t>
            </a:r>
            <a:r>
              <a:rPr lang="zh-CN" altLang="en-US" dirty="0" smtClean="0"/>
              <a:t>深入理解课文中的观点。作者在文中的观点有几个核心</a:t>
            </a:r>
            <a:r>
              <a:rPr lang="en-US" dirty="0" smtClean="0"/>
              <a:t>:</a:t>
            </a:r>
            <a:r>
              <a:rPr lang="zh-CN" altLang="en-US" dirty="0" smtClean="0"/>
              <a:t>重视精神实质的把握</a:t>
            </a:r>
            <a:r>
              <a:rPr lang="en-US" dirty="0" smtClean="0"/>
              <a:t>(</a:t>
            </a:r>
            <a:r>
              <a:rPr lang="zh-CN" altLang="en-US" dirty="0" smtClean="0"/>
              <a:t>第五段</a:t>
            </a:r>
            <a:r>
              <a:rPr lang="en-US" dirty="0" smtClean="0"/>
              <a:t>),</a:t>
            </a:r>
            <a:r>
              <a:rPr lang="zh-CN" altLang="en-US" dirty="0" smtClean="0"/>
              <a:t>重视整体理解</a:t>
            </a:r>
            <a:r>
              <a:rPr lang="en-US" dirty="0" smtClean="0"/>
              <a:t>(</a:t>
            </a:r>
            <a:r>
              <a:rPr lang="zh-CN" altLang="en-US" dirty="0" smtClean="0"/>
              <a:t>第六段</a:t>
            </a:r>
            <a:r>
              <a:rPr lang="en-US" dirty="0" smtClean="0"/>
              <a:t>),</a:t>
            </a:r>
            <a:r>
              <a:rPr lang="zh-CN" altLang="en-US" dirty="0" smtClean="0"/>
              <a:t>不主张在语言文字上钻牛角尖</a:t>
            </a:r>
            <a:r>
              <a:rPr lang="en-US" dirty="0" smtClean="0"/>
              <a:t>(</a:t>
            </a:r>
            <a:r>
              <a:rPr lang="zh-CN" altLang="en-US" dirty="0" smtClean="0"/>
              <a:t>第七段</a:t>
            </a:r>
            <a:r>
              <a:rPr lang="en-US" dirty="0" smtClean="0"/>
              <a:t>)</a:t>
            </a:r>
            <a:r>
              <a:rPr lang="zh-CN" altLang="en-US" dirty="0" smtClean="0"/>
              <a:t>。答题时要抓住核心观点</a:t>
            </a:r>
            <a:r>
              <a:rPr lang="en-US" dirty="0" smtClean="0"/>
              <a:t>,</a:t>
            </a:r>
            <a:r>
              <a:rPr lang="zh-CN" altLang="en-US" dirty="0" smtClean="0"/>
              <a:t>并结合自己的读书经验即可。</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indent="446088">
              <a:lnSpc>
                <a:spcPct val="150000"/>
              </a:lnSpc>
            </a:pPr>
            <a:r>
              <a:rPr lang="en-US" dirty="0" smtClean="0"/>
              <a:t>(1)</a:t>
            </a:r>
            <a:r>
              <a:rPr lang="zh-CN" altLang="en-US" dirty="0" smtClean="0"/>
              <a:t>结合实际</a:t>
            </a:r>
            <a:r>
              <a:rPr lang="en-US" dirty="0" smtClean="0"/>
              <a:t>,</a:t>
            </a:r>
            <a:r>
              <a:rPr lang="zh-CN" altLang="en-US" dirty="0" smtClean="0"/>
              <a:t>谈谈你由文中观点所获得的感悟。</a:t>
            </a:r>
          </a:p>
          <a:p>
            <a:pPr indent="446088">
              <a:lnSpc>
                <a:spcPct val="150000"/>
              </a:lnSpc>
            </a:pPr>
            <a:r>
              <a:rPr lang="en-US" dirty="0" smtClean="0"/>
              <a:t>(2)</a:t>
            </a:r>
            <a:r>
              <a:rPr lang="zh-CN" altLang="en-US" dirty="0" smtClean="0"/>
              <a:t>读完文章</a:t>
            </a:r>
            <a:r>
              <a:rPr lang="en-US" dirty="0" smtClean="0"/>
              <a:t>,</a:t>
            </a:r>
            <a:r>
              <a:rPr lang="zh-CN" altLang="en-US" dirty="0" smtClean="0"/>
              <a:t>你获得了哪些启示</a:t>
            </a:r>
            <a:r>
              <a:rPr lang="en-US" dirty="0" smtClean="0"/>
              <a:t>?</a:t>
            </a:r>
            <a:endParaRPr lang="zh-CN" altLang="en-US" dirty="0" smtClean="0"/>
          </a:p>
          <a:p>
            <a:pPr indent="446088">
              <a:lnSpc>
                <a:spcPct val="150000"/>
              </a:lnSpc>
            </a:pPr>
            <a:r>
              <a:rPr lang="en-US" dirty="0" smtClean="0"/>
              <a:t>(3)</a:t>
            </a:r>
            <a:r>
              <a:rPr lang="zh-CN" altLang="en-US" dirty="0" smtClean="0"/>
              <a:t>结合</a:t>
            </a:r>
            <a:r>
              <a:rPr lang="en-US" altLang="zh-CN" dirty="0" smtClean="0"/>
              <a:t>《</a:t>
            </a:r>
            <a:r>
              <a:rPr lang="en-US" dirty="0" smtClean="0"/>
              <a:t>××</a:t>
            </a:r>
            <a:r>
              <a:rPr lang="en-US" altLang="zh-CN" dirty="0" smtClean="0"/>
              <a:t>》</a:t>
            </a:r>
            <a:r>
              <a:rPr lang="zh-CN" altLang="en-US" dirty="0" smtClean="0"/>
              <a:t>名著或课内的文章</a:t>
            </a:r>
            <a:r>
              <a:rPr lang="en-US" altLang="zh-CN" dirty="0" smtClean="0"/>
              <a:t>《</a:t>
            </a:r>
            <a:r>
              <a:rPr lang="en-US" dirty="0" smtClean="0"/>
              <a:t>××</a:t>
            </a:r>
            <a:r>
              <a:rPr lang="en-US" altLang="zh-CN" dirty="0" smtClean="0"/>
              <a:t>》</a:t>
            </a:r>
            <a:r>
              <a:rPr lang="zh-CN" altLang="en-US" dirty="0" smtClean="0"/>
              <a:t>谈谈你对本文的理解。</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审题要点</a:t>
            </a:r>
            <a:r>
              <a:rPr lang="en-US" altLang="zh-CN" dirty="0" smtClean="0">
                <a:solidFill>
                  <a:srgbClr val="0092D7"/>
                </a:solidFill>
              </a:rPr>
              <a:t>】</a:t>
            </a:r>
          </a:p>
          <a:p>
            <a:pPr indent="446088">
              <a:lnSpc>
                <a:spcPct val="150000"/>
              </a:lnSpc>
            </a:pPr>
            <a:r>
              <a:rPr lang="en-US" dirty="0" smtClean="0"/>
              <a:t>(1)</a:t>
            </a:r>
            <a:r>
              <a:rPr lang="zh-CN" altLang="en-US" dirty="0" smtClean="0"/>
              <a:t>审题要看清题目是问你对观点的理解还是感悟、启示。如果是对观点的理解就紧扣观点</a:t>
            </a:r>
            <a:r>
              <a:rPr lang="en-US" dirty="0" smtClean="0"/>
              <a:t>,</a:t>
            </a:r>
            <a:r>
              <a:rPr lang="zh-CN" altLang="en-US" dirty="0" smtClean="0"/>
              <a:t>如果是启示感悟还要加入自己的体会。</a:t>
            </a:r>
          </a:p>
          <a:p>
            <a:pPr indent="446088">
              <a:lnSpc>
                <a:spcPct val="150000"/>
              </a:lnSpc>
            </a:pPr>
            <a:r>
              <a:rPr lang="en-US" dirty="0" smtClean="0"/>
              <a:t>(2)</a:t>
            </a:r>
            <a:r>
              <a:rPr lang="zh-CN" altLang="en-US" dirty="0" smtClean="0"/>
              <a:t>对于名著或课内篇目的结合</a:t>
            </a:r>
            <a:r>
              <a:rPr lang="en-US" dirty="0" smtClean="0"/>
              <a:t>,</a:t>
            </a:r>
            <a:r>
              <a:rPr lang="zh-CN" altLang="en-US" dirty="0" smtClean="0"/>
              <a:t>一定要看清题干中“结合”或“概括”等关键词</a:t>
            </a:r>
            <a:r>
              <a:rPr lang="en-US" dirty="0" smtClean="0"/>
              <a:t>,</a:t>
            </a:r>
            <a:r>
              <a:rPr lang="zh-CN" altLang="en-US" dirty="0" smtClean="0"/>
              <a:t>这都是要求你把名著或课内篇目的内容加以概括</a:t>
            </a:r>
            <a:r>
              <a:rPr lang="en-US" dirty="0" smtClean="0"/>
              <a:t>,</a:t>
            </a:r>
            <a:r>
              <a:rPr lang="zh-CN" altLang="en-US" dirty="0" smtClean="0"/>
              <a:t>不能脱离。</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indent="446088">
              <a:lnSpc>
                <a:spcPct val="150000"/>
              </a:lnSpc>
            </a:pPr>
            <a:r>
              <a:rPr lang="zh-CN" altLang="en-US" dirty="0" smtClean="0"/>
              <a:t>本类题型要求考生结合生活阅历和自身实际评价作者观点</a:t>
            </a:r>
            <a:r>
              <a:rPr lang="en-US" dirty="0" smtClean="0"/>
              <a:t>,</a:t>
            </a:r>
            <a:r>
              <a:rPr lang="zh-CN" altLang="en-US" dirty="0" smtClean="0"/>
              <a:t>或谈谈自己个性化的阅读启迪和感悟。常以开放性、探究式命题的形式出现</a:t>
            </a:r>
            <a:r>
              <a:rPr lang="en-US" dirty="0" smtClean="0"/>
              <a:t>,</a:t>
            </a:r>
            <a:r>
              <a:rPr lang="zh-CN" altLang="en-US" dirty="0" smtClean="0"/>
              <a:t>常见的题型有</a:t>
            </a:r>
            <a:r>
              <a:rPr lang="en-US" dirty="0" smtClean="0"/>
              <a:t>:</a:t>
            </a:r>
            <a:endParaRPr lang="zh-CN" altLang="en-US" dirty="0" smtClean="0"/>
          </a:p>
          <a:p>
            <a:pPr indent="446088">
              <a:lnSpc>
                <a:spcPct val="150000"/>
              </a:lnSpc>
            </a:pPr>
            <a:r>
              <a:rPr lang="en-US" dirty="0" smtClean="0"/>
              <a:t>(1)</a:t>
            </a:r>
            <a:r>
              <a:rPr lang="zh-CN" altLang="en-US" dirty="0" smtClean="0"/>
              <a:t>补写类</a:t>
            </a:r>
            <a:r>
              <a:rPr lang="en-US" dirty="0" smtClean="0"/>
              <a:t>:</a:t>
            </a:r>
            <a:r>
              <a:rPr lang="zh-CN" altLang="en-US" dirty="0" smtClean="0"/>
              <a:t>如“请你补充一个事例证明‘威武不能屈’这个观点”。</a:t>
            </a:r>
          </a:p>
          <a:p>
            <a:pPr indent="446088">
              <a:lnSpc>
                <a:spcPct val="150000"/>
              </a:lnSpc>
            </a:pPr>
            <a:r>
              <a:rPr lang="en-US" dirty="0" smtClean="0"/>
              <a:t>(2)</a:t>
            </a:r>
            <a:r>
              <a:rPr lang="zh-CN" altLang="en-US" dirty="0" smtClean="0"/>
              <a:t>体验类</a:t>
            </a:r>
            <a:r>
              <a:rPr lang="en-US" dirty="0" smtClean="0"/>
              <a:t>:</a:t>
            </a:r>
            <a:r>
              <a:rPr lang="zh-CN" altLang="en-US" dirty="0" smtClean="0"/>
              <a:t>如“请你结合自己的实际</a:t>
            </a:r>
            <a:r>
              <a:rPr lang="en-US" dirty="0" smtClean="0"/>
              <a:t>,</a:t>
            </a:r>
            <a:r>
              <a:rPr lang="zh-CN" altLang="en-US" dirty="0" smtClean="0"/>
              <a:t>谈谈怎样在‘美的起点’上走向‘优胜’”。格式</a:t>
            </a:r>
            <a:r>
              <a:rPr lang="en-US" dirty="0" smtClean="0"/>
              <a:t>:</a:t>
            </a:r>
            <a:r>
              <a:rPr lang="zh-CN" altLang="en-US" dirty="0" smtClean="0"/>
              <a:t>原文论点</a:t>
            </a:r>
            <a:r>
              <a:rPr lang="en-US" dirty="0" smtClean="0"/>
              <a:t>+</a:t>
            </a:r>
            <a:r>
              <a:rPr lang="zh-CN" altLang="en-US" dirty="0" smtClean="0"/>
              <a:t>生活实际</a:t>
            </a:r>
            <a:r>
              <a:rPr lang="en-US" dirty="0" smtClean="0"/>
              <a:t>+</a:t>
            </a:r>
            <a:r>
              <a:rPr lang="zh-CN" altLang="en-US" dirty="0" smtClean="0"/>
              <a:t>心得感悟。</a:t>
            </a:r>
          </a:p>
          <a:p>
            <a:pPr indent="446088">
              <a:lnSpc>
                <a:spcPct val="150000"/>
              </a:lnSpc>
            </a:pPr>
            <a:r>
              <a:rPr lang="en-US" dirty="0" smtClean="0"/>
              <a:t>(3)</a:t>
            </a:r>
            <a:r>
              <a:rPr lang="zh-CN" altLang="en-US" dirty="0" smtClean="0"/>
              <a:t>思辨类</a:t>
            </a:r>
            <a:r>
              <a:rPr lang="en-US" dirty="0" smtClean="0"/>
              <a:t>:</a:t>
            </a:r>
            <a:r>
              <a:rPr lang="zh-CN" altLang="en-US" dirty="0" smtClean="0"/>
              <a:t>如“思考作者的观点</a:t>
            </a:r>
            <a:r>
              <a:rPr lang="en-US" dirty="0" smtClean="0"/>
              <a:t>,</a:t>
            </a:r>
            <a:r>
              <a:rPr lang="zh-CN" altLang="en-US" dirty="0" smtClean="0"/>
              <a:t>请说说你真切的感受或与之不同的见解”。</a:t>
            </a:r>
            <a:endParaRPr lang="en-US" altLang="zh-CN" dirty="0" smtClean="0"/>
          </a:p>
          <a:p>
            <a:pPr indent="446088">
              <a:lnSpc>
                <a:spcPct val="150000"/>
              </a:lnSpc>
            </a:pPr>
            <a:r>
              <a:rPr lang="en-US" dirty="0" smtClean="0"/>
              <a:t>(4)</a:t>
            </a:r>
            <a:r>
              <a:rPr lang="zh-CN" altLang="en-US" dirty="0" smtClean="0"/>
              <a:t>积累类</a:t>
            </a:r>
            <a:r>
              <a:rPr lang="en-US" dirty="0" smtClean="0"/>
              <a:t>:</a:t>
            </a:r>
            <a:r>
              <a:rPr lang="zh-CN" altLang="en-US" dirty="0" smtClean="0"/>
              <a:t>如“读了上文</a:t>
            </a:r>
            <a:r>
              <a:rPr lang="en-US" dirty="0" smtClean="0"/>
              <a:t>,</a:t>
            </a:r>
            <a:r>
              <a:rPr lang="zh-CN" altLang="en-US" dirty="0" smtClean="0"/>
              <a:t>请你写一句与思考有关的名言警句”。</a:t>
            </a:r>
          </a:p>
          <a:p>
            <a:pPr indent="446088">
              <a:lnSpc>
                <a:spcPct val="150000"/>
              </a:lnSpc>
            </a:pPr>
            <a:r>
              <a:rPr lang="en-US" dirty="0" smtClean="0"/>
              <a:t>(5)</a:t>
            </a:r>
            <a:r>
              <a:rPr lang="zh-CN" altLang="en-US" dirty="0" smtClean="0"/>
              <a:t>仿写类</a:t>
            </a:r>
            <a:r>
              <a:rPr lang="en-US" dirty="0" smtClean="0"/>
              <a:t>:</a:t>
            </a:r>
            <a:r>
              <a:rPr lang="zh-CN" altLang="en-US" dirty="0" smtClean="0"/>
              <a:t>如“请根据画线句在文中的作用和句式特点</a:t>
            </a:r>
            <a:r>
              <a:rPr lang="en-US" dirty="0" smtClean="0"/>
              <a:t>,</a:t>
            </a:r>
            <a:r>
              <a:rPr lang="zh-CN" altLang="en-US" dirty="0" smtClean="0"/>
              <a:t>仿写一句”。</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47767"/>
          </a:xfrm>
          <a:prstGeom prst="rect">
            <a:avLst/>
          </a:prstGeom>
          <a:noFill/>
        </p:spPr>
        <p:txBody>
          <a:bodyPr wrap="square" lIns="36000" tIns="36000" rIns="36000" bIns="36000" rtlCol="0">
            <a:spAutoFit/>
          </a:bodyPr>
          <a:lstStyle/>
          <a:p>
            <a:pPr indent="446088">
              <a:lnSpc>
                <a:spcPct val="150000"/>
              </a:lnSpc>
            </a:pPr>
            <a:r>
              <a:rPr lang="en-US" dirty="0" smtClean="0"/>
              <a:t>(6)</a:t>
            </a:r>
            <a:r>
              <a:rPr lang="zh-CN" altLang="en-US" dirty="0" smtClean="0"/>
              <a:t>献策类</a:t>
            </a:r>
            <a:r>
              <a:rPr lang="en-US" dirty="0" smtClean="0"/>
              <a:t>:</a:t>
            </a:r>
            <a:r>
              <a:rPr lang="zh-CN" altLang="en-US" dirty="0" smtClean="0"/>
              <a:t>如“结合上下文</a:t>
            </a:r>
            <a:r>
              <a:rPr lang="en-US" dirty="0" smtClean="0"/>
              <a:t>,</a:t>
            </a:r>
            <a:r>
              <a:rPr lang="zh-CN" altLang="en-US" dirty="0" smtClean="0"/>
              <a:t>根据你的见解</a:t>
            </a:r>
            <a:r>
              <a:rPr lang="en-US" dirty="0" smtClean="0"/>
              <a:t>,</a:t>
            </a:r>
            <a:r>
              <a:rPr lang="zh-CN" altLang="en-US" dirty="0" smtClean="0"/>
              <a:t>给学校图书馆提三条建议”。</a:t>
            </a:r>
          </a:p>
          <a:p>
            <a:pPr indent="446088">
              <a:lnSpc>
                <a:spcPct val="150000"/>
              </a:lnSpc>
            </a:pPr>
            <a:r>
              <a:rPr lang="zh-CN" altLang="en-US" dirty="0" smtClean="0"/>
              <a:t>方法</a:t>
            </a:r>
            <a:r>
              <a:rPr lang="en-US" dirty="0" smtClean="0"/>
              <a:t>:</a:t>
            </a:r>
            <a:r>
              <a:rPr lang="zh-CN" altLang="en-US" dirty="0" smtClean="0"/>
              <a:t>此类题目大多是开放性、探究性命题。没有统一的答案</a:t>
            </a:r>
            <a:r>
              <a:rPr lang="en-US" dirty="0" smtClean="0"/>
              <a:t>,</a:t>
            </a:r>
            <a:r>
              <a:rPr lang="zh-CN" altLang="en-US" dirty="0" smtClean="0"/>
              <a:t>只要符合题目要求</a:t>
            </a:r>
            <a:r>
              <a:rPr lang="en-US" dirty="0" smtClean="0"/>
              <a:t>,</a:t>
            </a:r>
            <a:r>
              <a:rPr lang="zh-CN" altLang="en-US" dirty="0" smtClean="0"/>
              <a:t>言之成理即可。例如就文章观点谈看法的题</a:t>
            </a:r>
            <a:r>
              <a:rPr lang="en-US" dirty="0" smtClean="0"/>
              <a:t>,</a:t>
            </a:r>
            <a:r>
              <a:rPr lang="zh-CN" altLang="en-US" dirty="0" smtClean="0"/>
              <a:t>答题时</a:t>
            </a:r>
            <a:r>
              <a:rPr lang="en-US" dirty="0" smtClean="0"/>
              <a:t>,</a:t>
            </a:r>
            <a:r>
              <a:rPr lang="zh-CN" altLang="en-US" dirty="0" smtClean="0"/>
              <a:t>首先应明确同意与否</a:t>
            </a:r>
            <a:r>
              <a:rPr lang="en-US" dirty="0" smtClean="0"/>
              <a:t>,</a:t>
            </a:r>
            <a:r>
              <a:rPr lang="zh-CN" altLang="en-US" dirty="0" smtClean="0"/>
              <a:t>然后展开联想</a:t>
            </a:r>
            <a:r>
              <a:rPr lang="en-US" dirty="0" smtClean="0"/>
              <a:t>,</a:t>
            </a:r>
            <a:r>
              <a:rPr lang="zh-CN" altLang="en-US" dirty="0" smtClean="0"/>
              <a:t>联系实际加以论证或阐述。</a:t>
            </a:r>
          </a:p>
          <a:p>
            <a:pPr indent="446088">
              <a:lnSpc>
                <a:spcPct val="150000"/>
              </a:lnSpc>
            </a:pPr>
            <a:r>
              <a:rPr lang="zh-CN" altLang="en-US" dirty="0" smtClean="0"/>
              <a:t>此类题目形式虽然开放</a:t>
            </a:r>
            <a:r>
              <a:rPr lang="en-US" dirty="0" smtClean="0"/>
              <a:t>,</a:t>
            </a:r>
            <a:r>
              <a:rPr lang="zh-CN" altLang="en-US" dirty="0" smtClean="0"/>
              <a:t>但是从根本上来看</a:t>
            </a:r>
            <a:r>
              <a:rPr lang="en-US" dirty="0" smtClean="0"/>
              <a:t>,</a:t>
            </a:r>
            <a:r>
              <a:rPr lang="zh-CN" altLang="en-US" dirty="0" smtClean="0"/>
              <a:t>考题一般紧扣中心论点或分论点。因此</a:t>
            </a:r>
            <a:r>
              <a:rPr lang="en-US" dirty="0" smtClean="0"/>
              <a:t>,</a:t>
            </a:r>
            <a:r>
              <a:rPr lang="zh-CN" altLang="en-US" dirty="0" smtClean="0"/>
              <a:t>只要我们找到文章的论点并紧扣其解题就能拿到一半分数</a:t>
            </a:r>
            <a:r>
              <a:rPr lang="en-US" dirty="0" smtClean="0"/>
              <a:t>,</a:t>
            </a:r>
            <a:r>
              <a:rPr lang="zh-CN" altLang="en-US" dirty="0" smtClean="0"/>
              <a:t>再按题目要求</a:t>
            </a:r>
            <a:r>
              <a:rPr lang="en-US" dirty="0" smtClean="0"/>
              <a:t>,</a:t>
            </a:r>
            <a:r>
              <a:rPr lang="zh-CN" altLang="en-US" dirty="0" smtClean="0"/>
              <a:t>结合自身或社会现实展开论述</a:t>
            </a:r>
            <a:r>
              <a:rPr lang="en-US" dirty="0" smtClean="0"/>
              <a:t>,</a:t>
            </a:r>
            <a:r>
              <a:rPr lang="zh-CN" altLang="en-US" dirty="0" smtClean="0"/>
              <a:t>语言简明、连贯、得体、言之成理</a:t>
            </a:r>
            <a:r>
              <a:rPr lang="en-US" dirty="0" smtClean="0"/>
              <a:t>,</a:t>
            </a:r>
            <a:r>
              <a:rPr lang="zh-CN" altLang="en-US" dirty="0" smtClean="0"/>
              <a:t>就能将此类题目的分数全部拿下。</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答题步骤</a:t>
            </a:r>
            <a:r>
              <a:rPr lang="en-US" altLang="zh-CN" dirty="0" smtClean="0">
                <a:solidFill>
                  <a:srgbClr val="0092D7"/>
                </a:solidFill>
              </a:rPr>
              <a:t>】</a:t>
            </a:r>
          </a:p>
          <a:p>
            <a:pPr indent="446088">
              <a:lnSpc>
                <a:spcPct val="150000"/>
              </a:lnSpc>
            </a:pPr>
            <a:r>
              <a:rPr lang="zh-CN" altLang="en-US" dirty="0" smtClean="0"/>
              <a:t>第一步</a:t>
            </a:r>
            <a:r>
              <a:rPr lang="en-US" dirty="0" smtClean="0"/>
              <a:t>,</a:t>
            </a:r>
            <a:r>
              <a:rPr lang="zh-CN" altLang="en-US" dirty="0" smtClean="0"/>
              <a:t>阐述文章或作者观点。</a:t>
            </a:r>
          </a:p>
          <a:p>
            <a:pPr indent="446088">
              <a:lnSpc>
                <a:spcPct val="150000"/>
              </a:lnSpc>
            </a:pPr>
            <a:r>
              <a:rPr lang="zh-CN" altLang="en-US" dirty="0" smtClean="0"/>
              <a:t>第二步</a:t>
            </a:r>
            <a:r>
              <a:rPr lang="en-US" dirty="0" smtClean="0"/>
              <a:t>,</a:t>
            </a:r>
            <a:r>
              <a:rPr lang="zh-CN" altLang="en-US" dirty="0" smtClean="0"/>
              <a:t>结合文段阐述论点的由来。</a:t>
            </a:r>
          </a:p>
          <a:p>
            <a:pPr indent="446088">
              <a:lnSpc>
                <a:spcPct val="150000"/>
              </a:lnSpc>
            </a:pPr>
            <a:r>
              <a:rPr lang="zh-CN" altLang="en-US" dirty="0" smtClean="0"/>
              <a:t>第三步</a:t>
            </a:r>
            <a:r>
              <a:rPr lang="en-US" dirty="0" smtClean="0"/>
              <a:t>,</a:t>
            </a:r>
            <a:r>
              <a:rPr lang="zh-CN" altLang="en-US" dirty="0" smtClean="0"/>
              <a:t>联系实际</a:t>
            </a:r>
            <a:r>
              <a:rPr lang="en-US" dirty="0" smtClean="0"/>
              <a:t>(</a:t>
            </a:r>
            <a:r>
              <a:rPr lang="zh-CN" altLang="en-US" dirty="0" smtClean="0"/>
              <a:t>用上道理论据或事实论据</a:t>
            </a:r>
            <a:r>
              <a:rPr lang="en-US" dirty="0" smtClean="0"/>
              <a:t>),</a:t>
            </a:r>
            <a:r>
              <a:rPr lang="zh-CN" altLang="en-US" dirty="0" smtClean="0"/>
              <a:t>或者结合链接材料突出与本文观点的联系性。</a:t>
            </a:r>
          </a:p>
          <a:p>
            <a:pPr indent="446088">
              <a:lnSpc>
                <a:spcPct val="150000"/>
              </a:lnSpc>
            </a:pPr>
            <a:r>
              <a:rPr lang="zh-CN" altLang="en-US" dirty="0" smtClean="0"/>
              <a:t>第四步</a:t>
            </a:r>
            <a:r>
              <a:rPr lang="en-US" dirty="0" smtClean="0"/>
              <a:t>,</a:t>
            </a:r>
            <a:r>
              <a:rPr lang="zh-CN" altLang="en-US" dirty="0" smtClean="0"/>
              <a:t>发出号召、阐明感悟。</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 xmlns:a16="http://schemas.microsoft.com/office/drawing/2014/main" id="{0E212731-39CB-4A88-BE94-BB6F287DDC6F}"/>
                </a:ext>
              </a:extLst>
            </p:cNvPr>
            <p:cNvSpPr txBox="1"/>
            <p:nvPr/>
          </p:nvSpPr>
          <p:spPr>
            <a:xfrm>
              <a:off x="4149152" y="706582"/>
              <a:ext cx="853103" cy="439278"/>
            </a:xfrm>
            <a:prstGeom prst="rect">
              <a:avLst/>
            </a:prstGeom>
            <a:noFill/>
          </p:spPr>
          <p:txBody>
            <a:bodyPr wrap="none" lIns="36000" tIns="36000" rIns="36000" bIns="36000" rtlCol="0">
              <a:spAutoFit/>
            </a:bodyPr>
            <a:lstStyle/>
            <a:p>
              <a:pPr algn="l">
                <a:lnSpc>
                  <a:spcPct val="150000"/>
                </a:lnSpc>
              </a:pPr>
              <a:r>
                <a:rPr lang="zh-CN" altLang="en-US" b="1" dirty="0" smtClean="0">
                  <a:solidFill>
                    <a:srgbClr val="0092D7"/>
                  </a:solidFill>
                  <a:latin typeface="微软雅黑" panose="020B0503020204020204" pitchFamily="34" charset="-122"/>
                  <a:ea typeface="微软雅黑" panose="020B0503020204020204" pitchFamily="34" charset="-122"/>
                </a:rPr>
                <a:t>针对</a:t>
              </a:r>
              <a:r>
                <a:rPr lang="zh-CN" altLang="en-US" b="1" dirty="0" smtClean="0">
                  <a:latin typeface="微软雅黑" panose="020B0503020204020204" pitchFamily="34" charset="-122"/>
                  <a:ea typeface="微软雅黑" panose="020B0503020204020204" pitchFamily="34" charset="-122"/>
                </a:rPr>
                <a:t>训练</a:t>
              </a:r>
              <a:endParaRPr lang="zh-CN" altLang="en-US" b="1" dirty="0">
                <a:latin typeface="微软雅黑" panose="020B0503020204020204" pitchFamily="34" charset="-122"/>
                <a:ea typeface="微软雅黑" panose="020B0503020204020204" pitchFamily="34" charset="-122"/>
              </a:endParaRPr>
            </a:p>
          </p:txBody>
        </p:sp>
        <p:cxnSp>
          <p:nvCxnSpPr>
            <p:cNvPr id="6" name="直接箭头连接符 5">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8" name="TextBox 7">
            <a:extLst>
              <a:ext uri="{FF2B5EF4-FFF2-40B4-BE49-F238E27FC236}">
                <a16:creationId xmlns="" xmlns:a16="http://schemas.microsoft.com/office/drawing/2014/main" id="{83F7B276-D997-4A87-AC57-0528D662F2A6}"/>
              </a:ext>
            </a:extLst>
          </p:cNvPr>
          <p:cNvSpPr txBox="1"/>
          <p:nvPr/>
        </p:nvSpPr>
        <p:spPr>
          <a:xfrm>
            <a:off x="831850" y="1669880"/>
            <a:ext cx="7962900" cy="1226865"/>
          </a:xfrm>
          <a:prstGeom prst="rect">
            <a:avLst/>
          </a:prstGeom>
          <a:noFill/>
        </p:spPr>
        <p:txBody>
          <a:bodyPr wrap="square" lIns="36000" tIns="36000" rIns="36000" bIns="36000" rtlCol="0">
            <a:spAutoFit/>
          </a:bodyPr>
          <a:lstStyle/>
          <a:p>
            <a:pPr algn="ctr">
              <a:lnSpc>
                <a:spcPct val="150000"/>
              </a:lnSpc>
            </a:pP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内容见</a:t>
            </a:r>
            <a:r>
              <a:rPr lang="en-US" altLang="zh-CN"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Word</a:t>
            </a:r>
            <a:r>
              <a:rPr lang="zh-CN" altLang="en-US"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版</a:t>
            </a: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a:t>
            </a:r>
            <a:endParaRPr lang="en-US" altLang="zh-CN"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专题</a:t>
            </a:r>
            <a:r>
              <a:rPr lang="en-US" altLang="zh-CN"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12</a:t>
            </a: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议论文阅读</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
            <a:extLst>
              <a:ext uri="{FF2B5EF4-FFF2-40B4-BE49-F238E27FC236}">
                <a16:creationId xmlns="" xmlns:a16="http://schemas.microsoft.com/office/drawing/2014/main" id="{83F7B276-D997-4A87-AC57-0528D662F2A6}"/>
              </a:ext>
            </a:extLst>
          </p:cNvPr>
          <p:cNvSpPr txBox="1"/>
          <p:nvPr/>
        </p:nvSpPr>
        <p:spPr>
          <a:xfrm>
            <a:off x="831850" y="1669880"/>
            <a:ext cx="7962900" cy="1226865"/>
          </a:xfrm>
          <a:prstGeom prst="rect">
            <a:avLst/>
          </a:prstGeom>
          <a:noFill/>
        </p:spPr>
        <p:txBody>
          <a:bodyPr wrap="square" lIns="36000" tIns="36000" rIns="36000" bIns="36000" rtlCol="0">
            <a:spAutoFit/>
          </a:bodyPr>
          <a:lstStyle/>
          <a:p>
            <a:pPr algn="ctr">
              <a:lnSpc>
                <a:spcPct val="150000"/>
              </a:lnSpc>
            </a:pP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内容见</a:t>
            </a:r>
            <a:r>
              <a:rPr lang="en-US" altLang="zh-CN"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Word</a:t>
            </a:r>
            <a:r>
              <a:rPr lang="zh-CN" altLang="en-US"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版</a:t>
            </a: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a:t>
            </a:r>
            <a:endParaRPr lang="en-US" altLang="zh-CN"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专题</a:t>
            </a:r>
            <a:r>
              <a:rPr lang="en-US" altLang="zh-CN"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12</a:t>
            </a: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议论文阅读</a:t>
            </a:r>
          </a:p>
        </p:txBody>
      </p:sp>
    </p:spTree>
    <p:extLst>
      <p:ext uri="{BB962C8B-B14F-4D97-AF65-F5344CB8AC3E}">
        <p14:creationId xmlns:p14="http://schemas.microsoft.com/office/powerpoint/2010/main" xmlns="" val="2730524562"/>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71869" y="801441"/>
          <a:ext cx="7836197" cy="3168000"/>
        </p:xfrm>
        <a:graphic>
          <a:graphicData uri="http://schemas.openxmlformats.org/drawingml/2006/table">
            <a:tbl>
              <a:tblPr/>
              <a:tblGrid>
                <a:gridCol w="435936"/>
                <a:gridCol w="1307804"/>
                <a:gridCol w="6092457"/>
              </a:tblGrid>
              <a:tr h="468000">
                <a:tc gridSpan="3">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900000">
                <a:tc rowSpan="3">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议</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论</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的</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语</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言</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准确</a:t>
                      </a:r>
                      <a:r>
                        <a:rPr lang="zh-CN" sz="1700" kern="100" dirty="0" smtClean="0">
                          <a:solidFill>
                            <a:srgbClr val="000000"/>
                          </a:solidFill>
                          <a:latin typeface="NEU-BZ-S92"/>
                          <a:ea typeface="微软雅黑"/>
                          <a:cs typeface="Times New Roman"/>
                        </a:rPr>
                        <a:t>、严密</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特点</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概念准确</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定语、状语等修饰成分恰当</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判断、推理</a:t>
                      </a:r>
                      <a:r>
                        <a:rPr lang="zh-CN" sz="1700" kern="100" dirty="0" smtClean="0">
                          <a:solidFill>
                            <a:srgbClr val="000000"/>
                          </a:solidFill>
                          <a:latin typeface="NEU-BZ-S92"/>
                          <a:ea typeface="微软雅黑"/>
                          <a:cs typeface="Times New Roman"/>
                        </a:rPr>
                        <a:t>严</a:t>
                      </a:r>
                      <a:r>
                        <a:rPr lang="en-US" altLang="zh-CN" sz="1700" kern="100" dirty="0" smtClean="0">
                          <a:solidFill>
                            <a:srgbClr val="000000"/>
                          </a:solidFill>
                          <a:latin typeface="NEU-BZ-S92"/>
                          <a:ea typeface="微软雅黑"/>
                          <a:cs typeface="Times New Roman"/>
                        </a:rPr>
                        <a:t> </a:t>
                      </a:r>
                      <a:r>
                        <a:rPr lang="zh-CN" sz="1700" kern="100" dirty="0" smtClean="0">
                          <a:solidFill>
                            <a:srgbClr val="000000"/>
                          </a:solidFill>
                          <a:latin typeface="NEU-BZ-S92"/>
                          <a:ea typeface="微软雅黑"/>
                          <a:cs typeface="Times New Roman"/>
                        </a:rPr>
                        <a:t>密</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语言周密</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逻辑性强</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00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生动</a:t>
                      </a:r>
                      <a:r>
                        <a:rPr lang="zh-CN" sz="1700" kern="100" dirty="0" smtClean="0">
                          <a:solidFill>
                            <a:srgbClr val="000000"/>
                          </a:solidFill>
                          <a:latin typeface="NEU-BZ-S92"/>
                          <a:ea typeface="微软雅黑"/>
                          <a:cs typeface="Times New Roman"/>
                        </a:rPr>
                        <a:t>、鲜明</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特点</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恰当运用各种修辞手法</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语言生动活泼</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表述准确</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感情色彩鲜明</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00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概括</a:t>
                      </a:r>
                      <a:r>
                        <a:rPr lang="zh-CN" sz="1700" kern="100" dirty="0" smtClean="0">
                          <a:solidFill>
                            <a:srgbClr val="000000"/>
                          </a:solidFill>
                          <a:latin typeface="NEU-BZ-S92"/>
                          <a:ea typeface="微软雅黑"/>
                          <a:cs typeface="Times New Roman"/>
                        </a:rPr>
                        <a:t>、简明</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特点</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事实论据是用来证明论点的</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需要概括简明</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不可强调叙事</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以免喧宾夺主</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567710"/>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1</a:t>
            </a:r>
            <a:r>
              <a:rPr lang="zh-CN" altLang="en-US" sz="2400" b="1" dirty="0" smtClean="0">
                <a:solidFill>
                  <a:srgbClr val="0092D7"/>
                </a:solidFill>
                <a:latin typeface="微软雅黑" pitchFamily="34" charset="-122"/>
                <a:ea typeface="微软雅黑" pitchFamily="34" charset="-122"/>
              </a:rPr>
              <a:t>讲　理解文章内容　把握文章观点</a:t>
            </a:r>
          </a:p>
        </p:txBody>
      </p:sp>
      <p:sp>
        <p:nvSpPr>
          <p:cNvPr id="6" name="文本框 11">
            <a:extLst>
              <a:ext uri="{FF2B5EF4-FFF2-40B4-BE49-F238E27FC236}">
                <a16:creationId xmlns="" xmlns:a16="http://schemas.microsoft.com/office/drawing/2014/main" id="{21D37050-EF62-4E03-9C49-42484A701F06}"/>
              </a:ext>
            </a:extLst>
          </p:cNvPr>
          <p:cNvSpPr txBox="1"/>
          <p:nvPr/>
        </p:nvSpPr>
        <p:spPr>
          <a:xfrm>
            <a:off x="818705" y="912728"/>
            <a:ext cx="7846830" cy="2565693"/>
          </a:xfrm>
          <a:prstGeom prst="rect">
            <a:avLst/>
          </a:prstGeom>
          <a:noFill/>
        </p:spPr>
        <p:txBody>
          <a:bodyPr wrap="square" lIns="36000" tIns="36000" rIns="36000" bIns="36000" rtlCol="0">
            <a:spAutoFit/>
          </a:bodyPr>
          <a:lstStyle/>
          <a:p>
            <a:pPr>
              <a:lnSpc>
                <a:spcPct val="150000"/>
              </a:lnSpc>
            </a:pPr>
            <a:r>
              <a:rPr lang="zh-CN" altLang="en-US" b="1" dirty="0" smtClean="0"/>
              <a:t>一、</a:t>
            </a:r>
            <a:r>
              <a:rPr lang="en-US" b="1" dirty="0" smtClean="0"/>
              <a:t>[2019</a:t>
            </a:r>
            <a:r>
              <a:rPr lang="en-US" altLang="zh-CN" b="1" dirty="0" smtClean="0"/>
              <a:t>·</a:t>
            </a:r>
            <a:r>
              <a:rPr lang="zh-CN" altLang="en-US" b="1" dirty="0" smtClean="0"/>
              <a:t>包头</a:t>
            </a:r>
            <a:r>
              <a:rPr lang="en-US" b="1" dirty="0" smtClean="0"/>
              <a:t>] </a:t>
            </a:r>
            <a:r>
              <a:rPr lang="zh-CN" altLang="en-US" b="1" dirty="0" smtClean="0"/>
              <a:t>阅读下文</a:t>
            </a:r>
            <a:r>
              <a:rPr lang="en-US" b="1" dirty="0" smtClean="0"/>
              <a:t>,</a:t>
            </a:r>
            <a:r>
              <a:rPr lang="zh-CN" altLang="en-US" b="1" dirty="0" smtClean="0"/>
              <a:t>完成</a:t>
            </a:r>
            <a:r>
              <a:rPr lang="en-US" b="1" dirty="0" smtClean="0"/>
              <a:t>1~4</a:t>
            </a:r>
            <a:r>
              <a:rPr lang="zh-CN" altLang="en-US" b="1" dirty="0" smtClean="0"/>
              <a:t>题。</a:t>
            </a:r>
            <a:r>
              <a:rPr lang="en-US" b="1" dirty="0" smtClean="0"/>
              <a:t>(12</a:t>
            </a:r>
            <a:r>
              <a:rPr lang="zh-CN" altLang="en-US" b="1" dirty="0" smtClean="0"/>
              <a:t>分</a:t>
            </a:r>
            <a:r>
              <a:rPr lang="en-US" b="1" dirty="0" smtClean="0"/>
              <a:t>)</a:t>
            </a:r>
            <a:endParaRPr lang="zh-CN" altLang="en-US" b="1" dirty="0" smtClean="0"/>
          </a:p>
          <a:p>
            <a:pPr algn="ctr">
              <a:lnSpc>
                <a:spcPct val="150000"/>
              </a:lnSpc>
            </a:pPr>
            <a:r>
              <a:rPr lang="zh-CN" altLang="en-US" b="1" dirty="0" smtClean="0">
                <a:latin typeface="楷体" pitchFamily="49" charset="-122"/>
                <a:ea typeface="楷体" pitchFamily="49" charset="-122"/>
              </a:rPr>
              <a:t>读书箴言</a:t>
            </a:r>
          </a:p>
          <a:p>
            <a:pPr indent="446088">
              <a:lnSpc>
                <a:spcPct val="150000"/>
              </a:lnSpc>
            </a:pPr>
            <a:r>
              <a:rPr lang="zh-CN" altLang="en-US" b="1" dirty="0" smtClean="0">
                <a:latin typeface="楷体" pitchFamily="49" charset="-122"/>
                <a:ea typeface="楷体" pitchFamily="49" charset="-122"/>
              </a:rPr>
              <a:t>当我们不假思索拿书来读时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会觉得很轻松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而事实上我们的头脑已成为别人思想的运动场了。这样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读书愈多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思维能力反而弱化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犹如时常骑马的人步行能力必定较差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道理是相同的。一条弹簧如果久受外物压迫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会失去弹性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我们的精神也一样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如常受别人思想的压力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也会失去弹性而变得麻痹。</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63265"/>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以人的身体而论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我们所吃的东西并不能百分百被吸收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精神方面的营养亦同。身体靠食物维持健康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精神靠读物日渐丰富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但身体只吸收能吸收的东西。同样的道理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读书人也仅能记住他所感兴趣的东西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也就是适合于他的思想体系或吻合他阅读目的的那些东西。作家各有专擅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例如雄辩、豪放、简洁、优雅、轻快、诙谐、精辟、纯朴、文采绚丽、表现大胆等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然而这些特点并不是读他们的作品就可学来的。如果我们自己天生就有着这些特质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也许可因读书而受到启发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发现自己的天赋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以此为榜样加以应用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这样我们才能有类似的优点。这样的读书可教我们如何发挥自己的天赋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也可借以培养写作能力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但须以自己有这些禀赋为先决条件。</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63265"/>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书籍中也有无数的坏书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像野草伤害五谷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使它们枯死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读它们不但无益且危害甚大。因此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我们读书之前要慎重选择。一般人通常只读新出版的书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而不愿阅读前贤的睿智作品。有许多书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专门介绍或评论古代的大思想家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一般人喜欢读这些书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却不读那些思想家的原著。他们宁愿让它摆在书架上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太可惜了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因为他们只顾赶时髦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他们觉得那些浅薄无聊的话比大人物的思想更容易理解。没有别的事情比读名著更能给我们精神上的快乐。</a:t>
            </a:r>
            <a:r>
              <a:rPr lang="zh-CN" altLang="en-US" b="1" u="sng" dirty="0" smtClean="0">
                <a:latin typeface="楷体" pitchFamily="49" charset="-122"/>
                <a:ea typeface="楷体" pitchFamily="49" charset="-122"/>
              </a:rPr>
              <a:t>我们拿起一本这样的书来</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即便只读半小时</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也会觉得无比轻松、愉快、清净、超逸</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仿佛汲饮清冽的泉水般舒适。这是由于古代语言之优美</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更是因为作者的伟大和眼光之深远</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其作品历经千年</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仍无损其价值。</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685773"/>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买书又有读书的时间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这是最好的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但是一般人往往是买而不读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读而不精。重要的书都应该再读一遍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一是因再读能更深入理解内容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再则是读第二次时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会有与第一次读时不同的情调和心境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犹如在不同的照明中看一件东西一样。</a:t>
            </a:r>
          </a:p>
          <a:p>
            <a:pPr indent="446088" algn="r">
              <a:lnSpc>
                <a:spcPct val="150000"/>
              </a:lnSpc>
            </a:pP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作者</a:t>
            </a:r>
            <a:r>
              <a:rPr lang="en-US" b="1" dirty="0" smtClean="0">
                <a:latin typeface="楷体" pitchFamily="49" charset="-122"/>
                <a:ea typeface="楷体" pitchFamily="49" charset="-122"/>
              </a:rPr>
              <a:t>:</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德国</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叔本华 有改动</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39278"/>
          </a:xfrm>
          <a:prstGeom prst="rect">
            <a:avLst/>
          </a:prstGeom>
          <a:noFill/>
        </p:spPr>
        <p:txBody>
          <a:bodyPr wrap="square" lIns="36000" tIns="36000" rIns="36000" bIns="36000" rtlCol="0">
            <a:spAutoFit/>
          </a:bodyPr>
          <a:lstStyle/>
          <a:p>
            <a:pPr>
              <a:lnSpc>
                <a:spcPct val="150000"/>
              </a:lnSpc>
            </a:pPr>
            <a:r>
              <a:rPr lang="en-US" b="1" dirty="0" smtClean="0"/>
              <a:t>1. </a:t>
            </a:r>
            <a:r>
              <a:rPr lang="en-US" dirty="0" smtClean="0"/>
              <a:t>(4</a:t>
            </a:r>
            <a:r>
              <a:rPr lang="zh-CN" altLang="en-US" dirty="0" smtClean="0"/>
              <a:t>分</a:t>
            </a:r>
            <a:r>
              <a:rPr lang="en-US" dirty="0" smtClean="0"/>
              <a:t>)</a:t>
            </a:r>
            <a:r>
              <a:rPr lang="zh-CN" altLang="en-US" dirty="0" smtClean="0"/>
              <a:t>本文围绕“读书”写了哪些方面的内容</a:t>
            </a:r>
            <a:r>
              <a:rPr lang="en-US" dirty="0" smtClean="0"/>
              <a:t>? </a:t>
            </a:r>
            <a:r>
              <a:rPr lang="en-US" altLang="zh-CN" b="1" dirty="0" smtClean="0"/>
              <a:t>【</a:t>
            </a:r>
            <a:r>
              <a:rPr lang="zh-CN" altLang="en-US" b="1" dirty="0" smtClean="0"/>
              <a:t>考点一　理解文章内容</a:t>
            </a:r>
            <a:r>
              <a:rPr lang="en-US" altLang="zh-CN" b="1" dirty="0" smtClean="0"/>
              <a:t>】</a:t>
            </a:r>
            <a:endParaRPr lang="zh-CN" altLang="en-US" b="1"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a16="http://schemas.microsoft.com/office/drawing/2014/main" xmlns="" id="{0663CE10-BAAC-47A1-869E-A722179F076F}"/>
              </a:ext>
            </a:extLst>
          </p:cNvPr>
          <p:cNvSpPr txBox="1"/>
          <p:nvPr/>
        </p:nvSpPr>
        <p:spPr>
          <a:xfrm>
            <a:off x="882502" y="340205"/>
            <a:ext cx="7814932" cy="376326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只读书不思考的弊端</a:t>
            </a:r>
            <a:r>
              <a:rPr lang="en-US" dirty="0" smtClean="0">
                <a:solidFill>
                  <a:srgbClr val="C00000"/>
                </a:solidFill>
              </a:rPr>
              <a:t>;</a:t>
            </a:r>
            <a:r>
              <a:rPr lang="zh-CN" altLang="en-US" dirty="0" smtClean="0">
                <a:solidFill>
                  <a:srgbClr val="C00000"/>
                </a:solidFill>
              </a:rPr>
              <a:t>读书要结合自己的禀赋才可学到作者的优点</a:t>
            </a:r>
            <a:r>
              <a:rPr lang="en-US" dirty="0" smtClean="0">
                <a:solidFill>
                  <a:srgbClr val="C00000"/>
                </a:solidFill>
              </a:rPr>
              <a:t>;</a:t>
            </a:r>
            <a:r>
              <a:rPr lang="zh-CN" altLang="en-US" dirty="0" smtClean="0">
                <a:solidFill>
                  <a:srgbClr val="C00000"/>
                </a:solidFill>
              </a:rPr>
              <a:t>读书要慎重选择</a:t>
            </a:r>
            <a:r>
              <a:rPr lang="en-US" dirty="0" smtClean="0">
                <a:solidFill>
                  <a:srgbClr val="C00000"/>
                </a:solidFill>
              </a:rPr>
              <a:t>,</a:t>
            </a:r>
            <a:r>
              <a:rPr lang="zh-CN" altLang="en-US" dirty="0" smtClean="0">
                <a:solidFill>
                  <a:srgbClr val="C00000"/>
                </a:solidFill>
              </a:rPr>
              <a:t>多读思想家原著</a:t>
            </a:r>
            <a:r>
              <a:rPr lang="en-US" dirty="0" smtClean="0">
                <a:solidFill>
                  <a:srgbClr val="C00000"/>
                </a:solidFill>
              </a:rPr>
              <a:t>,</a:t>
            </a:r>
            <a:r>
              <a:rPr lang="zh-CN" altLang="en-US" dirty="0" smtClean="0">
                <a:solidFill>
                  <a:srgbClr val="C00000"/>
                </a:solidFill>
              </a:rPr>
              <a:t>要读名著</a:t>
            </a:r>
            <a:r>
              <a:rPr lang="en-US" dirty="0" smtClean="0">
                <a:solidFill>
                  <a:srgbClr val="C00000"/>
                </a:solidFill>
              </a:rPr>
              <a:t>;</a:t>
            </a:r>
            <a:r>
              <a:rPr lang="zh-CN" altLang="en-US" dirty="0" smtClean="0">
                <a:solidFill>
                  <a:srgbClr val="C00000"/>
                </a:solidFill>
              </a:rPr>
              <a:t>书买来要读</a:t>
            </a:r>
            <a:r>
              <a:rPr lang="en-US" dirty="0" smtClean="0">
                <a:solidFill>
                  <a:srgbClr val="C00000"/>
                </a:solidFill>
              </a:rPr>
              <a:t>,</a:t>
            </a:r>
            <a:r>
              <a:rPr lang="zh-CN" altLang="en-US" dirty="0" smtClean="0">
                <a:solidFill>
                  <a:srgbClr val="C00000"/>
                </a:solidFill>
              </a:rPr>
              <a:t>重要的书还要多读才能有更多的收获。</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本题考查理解文章内容的能力。选文共四个段落</a:t>
            </a:r>
            <a:r>
              <a:rPr lang="en-US" dirty="0" smtClean="0">
                <a:solidFill>
                  <a:srgbClr val="C00000"/>
                </a:solidFill>
              </a:rPr>
              <a:t>,</a:t>
            </a:r>
            <a:r>
              <a:rPr lang="zh-CN" altLang="en-US" dirty="0" smtClean="0">
                <a:solidFill>
                  <a:srgbClr val="C00000"/>
                </a:solidFill>
              </a:rPr>
              <a:t>第一段抓住</a:t>
            </a:r>
            <a:r>
              <a:rPr lang="en-US" dirty="0" smtClean="0">
                <a:solidFill>
                  <a:srgbClr val="C00000"/>
                </a:solidFill>
              </a:rPr>
              <a:t>“</a:t>
            </a:r>
            <a:r>
              <a:rPr lang="zh-CN" altLang="en-US" dirty="0" smtClean="0">
                <a:solidFill>
                  <a:srgbClr val="C00000"/>
                </a:solidFill>
              </a:rPr>
              <a:t>不假思索拿书来读</a:t>
            </a:r>
            <a:r>
              <a:rPr lang="en-US" dirty="0" smtClean="0">
                <a:solidFill>
                  <a:srgbClr val="C00000"/>
                </a:solidFill>
              </a:rPr>
              <a:t>”“</a:t>
            </a:r>
            <a:r>
              <a:rPr lang="zh-CN" altLang="en-US" dirty="0" smtClean="0">
                <a:solidFill>
                  <a:srgbClr val="C00000"/>
                </a:solidFill>
              </a:rPr>
              <a:t>我们的头脑已成为别人思想的运动场</a:t>
            </a:r>
            <a:r>
              <a:rPr lang="en-US" dirty="0" smtClean="0">
                <a:solidFill>
                  <a:srgbClr val="C00000"/>
                </a:solidFill>
              </a:rPr>
              <a:t>”“</a:t>
            </a:r>
            <a:r>
              <a:rPr lang="zh-CN" altLang="en-US" dirty="0" smtClean="0">
                <a:solidFill>
                  <a:srgbClr val="C00000"/>
                </a:solidFill>
              </a:rPr>
              <a:t>常受别人思想的压力</a:t>
            </a:r>
            <a:r>
              <a:rPr lang="en-US" dirty="0" smtClean="0">
                <a:solidFill>
                  <a:srgbClr val="C00000"/>
                </a:solidFill>
              </a:rPr>
              <a:t>”“</a:t>
            </a:r>
            <a:r>
              <a:rPr lang="zh-CN" altLang="en-US" dirty="0" smtClean="0">
                <a:solidFill>
                  <a:srgbClr val="C00000"/>
                </a:solidFill>
              </a:rPr>
              <a:t>失去弹性而变得麻痹</a:t>
            </a:r>
            <a:r>
              <a:rPr lang="en-US" dirty="0" smtClean="0">
                <a:solidFill>
                  <a:srgbClr val="C00000"/>
                </a:solidFill>
              </a:rPr>
              <a:t>”,</a:t>
            </a:r>
            <a:r>
              <a:rPr lang="zh-CN" altLang="en-US" dirty="0" smtClean="0">
                <a:solidFill>
                  <a:srgbClr val="C00000"/>
                </a:solidFill>
              </a:rPr>
              <a:t>提炼出</a:t>
            </a:r>
            <a:r>
              <a:rPr lang="en-US" dirty="0" smtClean="0">
                <a:solidFill>
                  <a:srgbClr val="C00000"/>
                </a:solidFill>
              </a:rPr>
              <a:t>“</a:t>
            </a:r>
            <a:r>
              <a:rPr lang="zh-CN" altLang="en-US" dirty="0" smtClean="0">
                <a:solidFill>
                  <a:srgbClr val="C00000"/>
                </a:solidFill>
              </a:rPr>
              <a:t>只读书不思考的弊端</a:t>
            </a:r>
            <a:r>
              <a:rPr lang="en-US" dirty="0" smtClean="0">
                <a:solidFill>
                  <a:srgbClr val="C00000"/>
                </a:solidFill>
              </a:rPr>
              <a:t>”</a:t>
            </a:r>
            <a:r>
              <a:rPr lang="zh-CN" altLang="en-US" dirty="0" smtClean="0">
                <a:solidFill>
                  <a:srgbClr val="C00000"/>
                </a:solidFill>
              </a:rPr>
              <a:t>。第二段抓住</a:t>
            </a:r>
            <a:r>
              <a:rPr lang="en-US" dirty="0" smtClean="0">
                <a:solidFill>
                  <a:srgbClr val="C00000"/>
                </a:solidFill>
              </a:rPr>
              <a:t>“</a:t>
            </a:r>
            <a:r>
              <a:rPr lang="zh-CN" altLang="en-US" dirty="0" smtClean="0">
                <a:solidFill>
                  <a:srgbClr val="C00000"/>
                </a:solidFill>
              </a:rPr>
              <a:t>如果我们自己天生就有着这些特质</a:t>
            </a:r>
            <a:r>
              <a:rPr lang="en-US" dirty="0" smtClean="0">
                <a:solidFill>
                  <a:srgbClr val="C00000"/>
                </a:solidFill>
              </a:rPr>
              <a:t>,</a:t>
            </a:r>
            <a:r>
              <a:rPr lang="zh-CN" altLang="en-US" dirty="0" smtClean="0">
                <a:solidFill>
                  <a:srgbClr val="C00000"/>
                </a:solidFill>
              </a:rPr>
              <a:t>也许可因读书而受到启发</a:t>
            </a:r>
            <a:r>
              <a:rPr lang="en-US" dirty="0" smtClean="0">
                <a:solidFill>
                  <a:srgbClr val="C00000"/>
                </a:solidFill>
              </a:rPr>
              <a:t>,</a:t>
            </a:r>
            <a:r>
              <a:rPr lang="zh-CN" altLang="en-US" dirty="0" smtClean="0">
                <a:solidFill>
                  <a:srgbClr val="C00000"/>
                </a:solidFill>
              </a:rPr>
              <a:t>发现自己的天赋</a:t>
            </a:r>
            <a:r>
              <a:rPr lang="en-US" dirty="0" smtClean="0">
                <a:solidFill>
                  <a:srgbClr val="C00000"/>
                </a:solidFill>
              </a:rPr>
              <a:t>,</a:t>
            </a:r>
            <a:r>
              <a:rPr lang="zh-CN" altLang="en-US" dirty="0" smtClean="0">
                <a:solidFill>
                  <a:srgbClr val="C00000"/>
                </a:solidFill>
              </a:rPr>
              <a:t>以此为榜样加以应用</a:t>
            </a:r>
            <a:r>
              <a:rPr lang="en-US" dirty="0" smtClean="0">
                <a:solidFill>
                  <a:srgbClr val="C00000"/>
                </a:solidFill>
              </a:rPr>
              <a:t>,</a:t>
            </a:r>
            <a:r>
              <a:rPr lang="zh-CN" altLang="en-US" dirty="0" smtClean="0">
                <a:solidFill>
                  <a:srgbClr val="C00000"/>
                </a:solidFill>
              </a:rPr>
              <a:t>这样我们才能有类似的优点</a:t>
            </a:r>
            <a:r>
              <a:rPr lang="en-US" dirty="0" smtClean="0">
                <a:solidFill>
                  <a:srgbClr val="C00000"/>
                </a:solidFill>
              </a:rPr>
              <a:t>”,</a:t>
            </a:r>
            <a:r>
              <a:rPr lang="zh-CN" altLang="en-US" dirty="0" smtClean="0">
                <a:solidFill>
                  <a:srgbClr val="C00000"/>
                </a:solidFill>
              </a:rPr>
              <a:t>提炼出</a:t>
            </a:r>
            <a:r>
              <a:rPr lang="en-US" dirty="0" smtClean="0">
                <a:solidFill>
                  <a:srgbClr val="C00000"/>
                </a:solidFill>
              </a:rPr>
              <a:t>“</a:t>
            </a:r>
            <a:r>
              <a:rPr lang="zh-CN" altLang="en-US" dirty="0" smtClean="0">
                <a:solidFill>
                  <a:srgbClr val="C00000"/>
                </a:solidFill>
              </a:rPr>
              <a:t>读书要结合自己的禀赋才可学到作者的优点</a:t>
            </a:r>
            <a:r>
              <a:rPr lang="en-US" dirty="0" smtClean="0">
                <a:solidFill>
                  <a:srgbClr val="C00000"/>
                </a:solidFill>
              </a:rPr>
              <a:t>”</a:t>
            </a:r>
            <a:r>
              <a:rPr lang="zh-CN" altLang="en-US" dirty="0" smtClean="0">
                <a:solidFill>
                  <a:srgbClr val="C00000"/>
                </a:solidFill>
              </a:rPr>
              <a:t>。</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a16="http://schemas.microsoft.com/office/drawing/2014/main" xmlns="" id="{0663CE10-BAAC-47A1-869E-A722179F076F}"/>
              </a:ext>
            </a:extLst>
          </p:cNvPr>
          <p:cNvSpPr txBox="1"/>
          <p:nvPr/>
        </p:nvSpPr>
        <p:spPr>
          <a:xfrm>
            <a:off x="882502" y="340205"/>
            <a:ext cx="7814932" cy="2516770"/>
          </a:xfrm>
          <a:prstGeom prst="rect">
            <a:avLst/>
          </a:prstGeom>
          <a:solidFill>
            <a:schemeClr val="bg1">
              <a:lumMod val="95000"/>
            </a:schemeClr>
          </a:solidFill>
        </p:spPr>
        <p:txBody>
          <a:bodyPr wrap="square" lIns="36000" tIns="36000" rIns="36000" bIns="36000" rtlCol="0">
            <a:spAutoFit/>
          </a:bodyPr>
          <a:lstStyle/>
          <a:p>
            <a:pPr>
              <a:lnSpc>
                <a:spcPct val="150000"/>
              </a:lnSpc>
            </a:pPr>
            <a:r>
              <a:rPr lang="zh-CN" altLang="en-US" dirty="0" smtClean="0">
                <a:solidFill>
                  <a:srgbClr val="C00000"/>
                </a:solidFill>
              </a:rPr>
              <a:t>第三段</a:t>
            </a:r>
            <a:r>
              <a:rPr lang="en-US" dirty="0" smtClean="0">
                <a:solidFill>
                  <a:srgbClr val="C00000"/>
                </a:solidFill>
              </a:rPr>
              <a:t>,</a:t>
            </a:r>
            <a:r>
              <a:rPr lang="zh-CN" altLang="en-US" dirty="0" smtClean="0">
                <a:solidFill>
                  <a:srgbClr val="C00000"/>
                </a:solidFill>
              </a:rPr>
              <a:t>抓住</a:t>
            </a:r>
            <a:r>
              <a:rPr lang="en-US" dirty="0" smtClean="0">
                <a:solidFill>
                  <a:srgbClr val="C00000"/>
                </a:solidFill>
              </a:rPr>
              <a:t>“</a:t>
            </a:r>
            <a:r>
              <a:rPr lang="zh-CN" altLang="en-US" dirty="0" smtClean="0">
                <a:solidFill>
                  <a:srgbClr val="C00000"/>
                </a:solidFill>
              </a:rPr>
              <a:t>我们读书之前要慎重选择</a:t>
            </a:r>
            <a:r>
              <a:rPr lang="en-US" dirty="0" smtClean="0">
                <a:solidFill>
                  <a:srgbClr val="C00000"/>
                </a:solidFill>
              </a:rPr>
              <a:t>”“</a:t>
            </a:r>
            <a:r>
              <a:rPr lang="zh-CN" altLang="en-US" dirty="0" smtClean="0">
                <a:solidFill>
                  <a:srgbClr val="C00000"/>
                </a:solidFill>
              </a:rPr>
              <a:t>却不读那些思想家的原著。他们宁愿让它摆在书架上</a:t>
            </a:r>
            <a:r>
              <a:rPr lang="en-US" dirty="0" smtClean="0">
                <a:solidFill>
                  <a:srgbClr val="C00000"/>
                </a:solidFill>
              </a:rPr>
              <a:t>,</a:t>
            </a:r>
            <a:r>
              <a:rPr lang="zh-CN" altLang="en-US" dirty="0" smtClean="0">
                <a:solidFill>
                  <a:srgbClr val="C00000"/>
                </a:solidFill>
              </a:rPr>
              <a:t>太可惜了</a:t>
            </a:r>
            <a:r>
              <a:rPr lang="en-US" dirty="0" smtClean="0">
                <a:solidFill>
                  <a:srgbClr val="C00000"/>
                </a:solidFill>
              </a:rPr>
              <a:t>”“</a:t>
            </a:r>
            <a:r>
              <a:rPr lang="zh-CN" altLang="en-US" dirty="0" smtClean="0">
                <a:solidFill>
                  <a:srgbClr val="C00000"/>
                </a:solidFill>
              </a:rPr>
              <a:t>没有别的事情比读名著更能给我们精神上的快乐</a:t>
            </a:r>
            <a:r>
              <a:rPr lang="en-US" dirty="0" smtClean="0">
                <a:solidFill>
                  <a:srgbClr val="C00000"/>
                </a:solidFill>
              </a:rPr>
              <a:t>”</a:t>
            </a:r>
            <a:r>
              <a:rPr lang="zh-CN" altLang="en-US" dirty="0" smtClean="0">
                <a:solidFill>
                  <a:srgbClr val="C00000"/>
                </a:solidFill>
              </a:rPr>
              <a:t>等关键句</a:t>
            </a:r>
            <a:r>
              <a:rPr lang="en-US" dirty="0" smtClean="0">
                <a:solidFill>
                  <a:srgbClr val="C00000"/>
                </a:solidFill>
              </a:rPr>
              <a:t>,</a:t>
            </a:r>
            <a:r>
              <a:rPr lang="zh-CN" altLang="en-US" dirty="0" smtClean="0">
                <a:solidFill>
                  <a:srgbClr val="C00000"/>
                </a:solidFill>
              </a:rPr>
              <a:t>提炼出</a:t>
            </a:r>
            <a:r>
              <a:rPr lang="en-US" dirty="0" smtClean="0">
                <a:solidFill>
                  <a:srgbClr val="C00000"/>
                </a:solidFill>
              </a:rPr>
              <a:t>“</a:t>
            </a:r>
            <a:r>
              <a:rPr lang="zh-CN" altLang="en-US" dirty="0" smtClean="0">
                <a:solidFill>
                  <a:srgbClr val="C00000"/>
                </a:solidFill>
              </a:rPr>
              <a:t>慎重选择</a:t>
            </a:r>
            <a:r>
              <a:rPr lang="en-US" dirty="0" smtClean="0">
                <a:solidFill>
                  <a:srgbClr val="C00000"/>
                </a:solidFill>
              </a:rPr>
              <a:t>,</a:t>
            </a:r>
            <a:r>
              <a:rPr lang="zh-CN" altLang="en-US" dirty="0" smtClean="0">
                <a:solidFill>
                  <a:srgbClr val="C00000"/>
                </a:solidFill>
              </a:rPr>
              <a:t>多读思想家原著</a:t>
            </a:r>
            <a:r>
              <a:rPr lang="en-US" dirty="0" smtClean="0">
                <a:solidFill>
                  <a:srgbClr val="C00000"/>
                </a:solidFill>
              </a:rPr>
              <a:t>,</a:t>
            </a:r>
            <a:r>
              <a:rPr lang="zh-CN" altLang="en-US" dirty="0" smtClean="0">
                <a:solidFill>
                  <a:srgbClr val="C00000"/>
                </a:solidFill>
              </a:rPr>
              <a:t>要读名著</a:t>
            </a:r>
            <a:r>
              <a:rPr lang="en-US" dirty="0" smtClean="0">
                <a:solidFill>
                  <a:srgbClr val="C00000"/>
                </a:solidFill>
              </a:rPr>
              <a:t>”</a:t>
            </a:r>
            <a:r>
              <a:rPr lang="zh-CN" altLang="en-US" dirty="0" smtClean="0">
                <a:solidFill>
                  <a:srgbClr val="C00000"/>
                </a:solidFill>
              </a:rPr>
              <a:t>的内容。第四段</a:t>
            </a:r>
            <a:r>
              <a:rPr lang="en-US" dirty="0" smtClean="0">
                <a:solidFill>
                  <a:srgbClr val="C00000"/>
                </a:solidFill>
              </a:rPr>
              <a:t>,</a:t>
            </a:r>
            <a:r>
              <a:rPr lang="zh-CN" altLang="en-US" dirty="0" smtClean="0">
                <a:solidFill>
                  <a:srgbClr val="C00000"/>
                </a:solidFill>
              </a:rPr>
              <a:t>抓住</a:t>
            </a:r>
            <a:r>
              <a:rPr lang="en-US" dirty="0" smtClean="0">
                <a:solidFill>
                  <a:srgbClr val="C00000"/>
                </a:solidFill>
              </a:rPr>
              <a:t>“</a:t>
            </a:r>
            <a:r>
              <a:rPr lang="zh-CN" altLang="en-US" dirty="0" smtClean="0">
                <a:solidFill>
                  <a:srgbClr val="C00000"/>
                </a:solidFill>
              </a:rPr>
              <a:t>一般人往往是买而不读</a:t>
            </a:r>
            <a:r>
              <a:rPr lang="en-US" dirty="0" smtClean="0">
                <a:solidFill>
                  <a:srgbClr val="C00000"/>
                </a:solidFill>
              </a:rPr>
              <a:t>”“</a:t>
            </a:r>
            <a:r>
              <a:rPr lang="zh-CN" altLang="en-US" dirty="0" smtClean="0">
                <a:solidFill>
                  <a:srgbClr val="C00000"/>
                </a:solidFill>
              </a:rPr>
              <a:t>重要的书都应该再读一遍</a:t>
            </a:r>
            <a:r>
              <a:rPr lang="en-US" dirty="0" smtClean="0">
                <a:solidFill>
                  <a:srgbClr val="C00000"/>
                </a:solidFill>
              </a:rPr>
              <a:t>”“</a:t>
            </a:r>
            <a:r>
              <a:rPr lang="zh-CN" altLang="en-US" dirty="0" smtClean="0">
                <a:solidFill>
                  <a:srgbClr val="C00000"/>
                </a:solidFill>
              </a:rPr>
              <a:t>更深入理解内容</a:t>
            </a:r>
            <a:r>
              <a:rPr lang="en-US" dirty="0" smtClean="0">
                <a:solidFill>
                  <a:srgbClr val="C00000"/>
                </a:solidFill>
              </a:rPr>
              <a:t>”</a:t>
            </a:r>
            <a:r>
              <a:rPr lang="zh-CN" altLang="en-US" dirty="0" smtClean="0">
                <a:solidFill>
                  <a:srgbClr val="C00000"/>
                </a:solidFill>
              </a:rPr>
              <a:t>分析</a:t>
            </a:r>
            <a:r>
              <a:rPr lang="en-US" dirty="0" smtClean="0">
                <a:solidFill>
                  <a:srgbClr val="C00000"/>
                </a:solidFill>
              </a:rPr>
              <a:t>,</a:t>
            </a:r>
            <a:r>
              <a:rPr lang="zh-CN" altLang="en-US" dirty="0" smtClean="0">
                <a:solidFill>
                  <a:srgbClr val="C00000"/>
                </a:solidFill>
              </a:rPr>
              <a:t>归纳出</a:t>
            </a:r>
            <a:r>
              <a:rPr lang="en-US" dirty="0" smtClean="0">
                <a:solidFill>
                  <a:srgbClr val="C00000"/>
                </a:solidFill>
              </a:rPr>
              <a:t>“</a:t>
            </a:r>
            <a:r>
              <a:rPr lang="zh-CN" altLang="en-US" dirty="0" smtClean="0">
                <a:solidFill>
                  <a:srgbClr val="C00000"/>
                </a:solidFill>
              </a:rPr>
              <a:t>书买来要读</a:t>
            </a:r>
            <a:r>
              <a:rPr lang="en-US" dirty="0" smtClean="0">
                <a:solidFill>
                  <a:srgbClr val="C00000"/>
                </a:solidFill>
              </a:rPr>
              <a:t>,</a:t>
            </a:r>
            <a:r>
              <a:rPr lang="zh-CN" altLang="en-US" dirty="0" smtClean="0">
                <a:solidFill>
                  <a:srgbClr val="C00000"/>
                </a:solidFill>
              </a:rPr>
              <a:t>重要的书还要多读才能有更多的收获</a:t>
            </a:r>
            <a:r>
              <a:rPr lang="en-US" dirty="0" smtClean="0">
                <a:solidFill>
                  <a:srgbClr val="C00000"/>
                </a:solidFill>
              </a:rPr>
              <a:t>”</a:t>
            </a:r>
            <a:r>
              <a:rPr lang="zh-CN" altLang="en-US" dirty="0" smtClean="0">
                <a:solidFill>
                  <a:srgbClr val="C00000"/>
                </a:solidFill>
              </a:rPr>
              <a:t>的核心内容。梳理以上四段内容即可。</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82502" y="397387"/>
          <a:ext cx="7836196" cy="4193333"/>
        </p:xfrm>
        <a:graphic>
          <a:graphicData uri="http://schemas.openxmlformats.org/drawingml/2006/table">
            <a:tbl>
              <a:tblPr/>
              <a:tblGrid>
                <a:gridCol w="435935"/>
                <a:gridCol w="637954"/>
                <a:gridCol w="6762307"/>
              </a:tblGrid>
              <a:tr h="468000">
                <a:tc gridSpan="3">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3725333">
                <a:tc>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议</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论</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的</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三</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要</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素</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mn-ea"/>
                          <a:ea typeface="+mn-ea"/>
                          <a:cs typeface="Times New Roman"/>
                        </a:rPr>
                        <a:t>论点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论点是作者对议论的问题所持的见解和主张。作者所议论的问题称为论题</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议论文的论点是一句表示判断的陈述性质的完整的话</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必须正确、鲜明。从形式上看</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不可能是短语、疑问句、比喻句</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文章的主要见解称为中心论点。如《敬业与乐业》在第一段就提出中心论点</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“敬业乐业”四个字</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是人类生活的不二法门</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各部分用以补充和证明中心论点的分支论点叫分论点。如《怀疑与学问》第二个分论点是</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怀疑是积极方面建设新学说、启迪新发明的基本条件</a:t>
                      </a:r>
                      <a:endParaRPr lang="zh-CN" sz="1700" kern="100" dirty="0">
                        <a:solidFill>
                          <a:srgbClr val="000000"/>
                        </a:solidFill>
                        <a:latin typeface="NEU-BZ-S92"/>
                        <a:ea typeface="方正书宋_GBK"/>
                        <a:cs typeface="Times New Roman"/>
                      </a:endParaRPr>
                    </a:p>
                  </a:txBody>
                  <a:tcPr marL="54877" marR="5487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2. </a:t>
            </a:r>
            <a:r>
              <a:rPr lang="en-US" dirty="0" smtClean="0"/>
              <a:t>(2</a:t>
            </a:r>
            <a:r>
              <a:rPr lang="zh-CN" altLang="en-US" dirty="0" smtClean="0"/>
              <a:t>分</a:t>
            </a:r>
            <a:r>
              <a:rPr lang="en-US" dirty="0" smtClean="0"/>
              <a:t>)</a:t>
            </a:r>
            <a:r>
              <a:rPr lang="zh-CN" altLang="en-US" dirty="0" smtClean="0"/>
              <a:t>简述本文首段论述的特点。</a:t>
            </a:r>
            <a:endParaRPr lang="zh-CN" altLang="en-US"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8" y="850679"/>
            <a:ext cx="7804299" cy="1685773"/>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形象、通俗易懂地论证了只读书不思考</a:t>
            </a:r>
            <a:r>
              <a:rPr lang="en-US" dirty="0" smtClean="0">
                <a:solidFill>
                  <a:srgbClr val="C00000"/>
                </a:solidFill>
              </a:rPr>
              <a:t>,</a:t>
            </a:r>
            <a:r>
              <a:rPr lang="zh-CN" altLang="en-US" dirty="0" smtClean="0">
                <a:solidFill>
                  <a:srgbClr val="C00000"/>
                </a:solidFill>
              </a:rPr>
              <a:t>思维能力就会弱化</a:t>
            </a:r>
            <a:r>
              <a:rPr lang="en-US" dirty="0" smtClean="0">
                <a:solidFill>
                  <a:srgbClr val="C00000"/>
                </a:solidFill>
              </a:rPr>
              <a:t>,</a:t>
            </a:r>
            <a:r>
              <a:rPr lang="zh-CN" altLang="en-US" dirty="0" smtClean="0">
                <a:solidFill>
                  <a:srgbClr val="C00000"/>
                </a:solidFill>
              </a:rPr>
              <a:t>精神就会麻痹。</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本题考查议论文首段论述的特点。细读本文首段</a:t>
            </a:r>
            <a:r>
              <a:rPr lang="en-US" dirty="0" smtClean="0">
                <a:solidFill>
                  <a:srgbClr val="C00000"/>
                </a:solidFill>
              </a:rPr>
              <a:t>,</a:t>
            </a:r>
            <a:r>
              <a:rPr lang="zh-CN" altLang="en-US" dirty="0" smtClean="0">
                <a:solidFill>
                  <a:srgbClr val="C00000"/>
                </a:solidFill>
              </a:rPr>
              <a:t>可知其形象、通俗易懂地论证了只读书不思考</a:t>
            </a:r>
            <a:r>
              <a:rPr lang="en-US" dirty="0" smtClean="0">
                <a:solidFill>
                  <a:srgbClr val="C00000"/>
                </a:solidFill>
              </a:rPr>
              <a:t>,</a:t>
            </a:r>
            <a:r>
              <a:rPr lang="zh-CN" altLang="en-US" dirty="0" smtClean="0">
                <a:solidFill>
                  <a:srgbClr val="C00000"/>
                </a:solidFill>
              </a:rPr>
              <a:t>思维能力就会弱化</a:t>
            </a:r>
            <a:r>
              <a:rPr lang="en-US" dirty="0" smtClean="0">
                <a:solidFill>
                  <a:srgbClr val="C00000"/>
                </a:solidFill>
              </a:rPr>
              <a:t>,</a:t>
            </a:r>
            <a:r>
              <a:rPr lang="zh-CN" altLang="en-US" dirty="0" smtClean="0">
                <a:solidFill>
                  <a:srgbClr val="C00000"/>
                </a:solidFill>
              </a:rPr>
              <a:t>精神就会麻痹。</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3. </a:t>
            </a:r>
            <a:r>
              <a:rPr lang="en-US" dirty="0" smtClean="0"/>
              <a:t>(3</a:t>
            </a:r>
            <a:r>
              <a:rPr lang="zh-CN" altLang="en-US" dirty="0" smtClean="0"/>
              <a:t>分</a:t>
            </a:r>
            <a:r>
              <a:rPr lang="en-US" dirty="0" smtClean="0"/>
              <a:t>)</a:t>
            </a:r>
            <a:r>
              <a:rPr lang="zh-CN" altLang="en-US" dirty="0" smtClean="0"/>
              <a:t>文中画线语句写得入情入理</a:t>
            </a:r>
            <a:r>
              <a:rPr lang="en-US" dirty="0" smtClean="0"/>
              <a:t>,</a:t>
            </a:r>
            <a:r>
              <a:rPr lang="zh-CN" altLang="en-US" dirty="0" smtClean="0"/>
              <a:t>作者是如何做到这点的</a:t>
            </a:r>
            <a:r>
              <a:rPr lang="en-US" dirty="0" smtClean="0"/>
              <a:t>?</a:t>
            </a:r>
            <a:endParaRPr lang="zh-CN" altLang="en-US"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8" y="850679"/>
            <a:ext cx="7804299" cy="334776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连用多个形容词</a:t>
            </a:r>
            <a:r>
              <a:rPr lang="en-US" dirty="0" smtClean="0">
                <a:solidFill>
                  <a:srgbClr val="C00000"/>
                </a:solidFill>
              </a:rPr>
              <a:t>,</a:t>
            </a:r>
            <a:r>
              <a:rPr lang="zh-CN" altLang="en-US" dirty="0" smtClean="0">
                <a:solidFill>
                  <a:srgbClr val="C00000"/>
                </a:solidFill>
              </a:rPr>
              <a:t>又运用比喻的修辞手法</a:t>
            </a:r>
            <a:r>
              <a:rPr lang="en-US" dirty="0" smtClean="0">
                <a:solidFill>
                  <a:srgbClr val="C00000"/>
                </a:solidFill>
              </a:rPr>
              <a:t>,</a:t>
            </a:r>
            <a:r>
              <a:rPr lang="zh-CN" altLang="en-US" dirty="0" smtClean="0">
                <a:solidFill>
                  <a:srgbClr val="C00000"/>
                </a:solidFill>
              </a:rPr>
              <a:t>把阅读带给人精神上的享受描写得淋漓尽致。将描写和议论相结合</a:t>
            </a:r>
            <a:r>
              <a:rPr lang="en-US" dirty="0" smtClean="0">
                <a:solidFill>
                  <a:srgbClr val="C00000"/>
                </a:solidFill>
              </a:rPr>
              <a:t>,</a:t>
            </a:r>
            <a:r>
              <a:rPr lang="zh-CN" altLang="en-US" dirty="0" smtClean="0">
                <a:solidFill>
                  <a:srgbClr val="C00000"/>
                </a:solidFill>
              </a:rPr>
              <a:t>描绘出读古人名著带给人的益处</a:t>
            </a:r>
            <a:r>
              <a:rPr lang="en-US" dirty="0" smtClean="0">
                <a:solidFill>
                  <a:srgbClr val="C00000"/>
                </a:solidFill>
              </a:rPr>
              <a:t>,</a:t>
            </a:r>
            <a:r>
              <a:rPr lang="zh-CN" altLang="en-US" dirty="0" smtClean="0">
                <a:solidFill>
                  <a:srgbClr val="C00000"/>
                </a:solidFill>
              </a:rPr>
              <a:t>高度评价了经典作品经得住时间考验</a:t>
            </a:r>
            <a:r>
              <a:rPr lang="en-US" dirty="0" smtClean="0">
                <a:solidFill>
                  <a:srgbClr val="C00000"/>
                </a:solidFill>
              </a:rPr>
              <a:t>,</a:t>
            </a:r>
            <a:r>
              <a:rPr lang="zh-CN" altLang="en-US" dirty="0" smtClean="0">
                <a:solidFill>
                  <a:srgbClr val="C00000"/>
                </a:solidFill>
              </a:rPr>
              <a:t>有很高的阅读价值。</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本题考查议论文重要语句的写作手法及特点。文中画线句</a:t>
            </a:r>
            <a:r>
              <a:rPr lang="en-US" dirty="0" smtClean="0">
                <a:solidFill>
                  <a:srgbClr val="C00000"/>
                </a:solidFill>
              </a:rPr>
              <a:t>,</a:t>
            </a:r>
            <a:r>
              <a:rPr lang="zh-CN" altLang="en-US" dirty="0" smtClean="0">
                <a:solidFill>
                  <a:srgbClr val="C00000"/>
                </a:solidFill>
              </a:rPr>
              <a:t>连用若干形容词</a:t>
            </a:r>
            <a:r>
              <a:rPr lang="en-US" dirty="0" smtClean="0">
                <a:solidFill>
                  <a:srgbClr val="C00000"/>
                </a:solidFill>
              </a:rPr>
              <a:t>,</a:t>
            </a:r>
            <a:r>
              <a:rPr lang="zh-CN" altLang="en-US" dirty="0" smtClean="0">
                <a:solidFill>
                  <a:srgbClr val="C00000"/>
                </a:solidFill>
              </a:rPr>
              <a:t>又运用比喻的修辞手法</a:t>
            </a:r>
            <a:r>
              <a:rPr lang="en-US" dirty="0" smtClean="0">
                <a:solidFill>
                  <a:srgbClr val="C00000"/>
                </a:solidFill>
              </a:rPr>
              <a:t>,</a:t>
            </a:r>
            <a:r>
              <a:rPr lang="zh-CN" altLang="en-US" dirty="0" smtClean="0">
                <a:solidFill>
                  <a:srgbClr val="C00000"/>
                </a:solidFill>
              </a:rPr>
              <a:t>把阅读带给人精神上的享受描写得淋漓尽致。将描写和议论相结合</a:t>
            </a:r>
            <a:r>
              <a:rPr lang="en-US" dirty="0" smtClean="0">
                <a:solidFill>
                  <a:srgbClr val="C00000"/>
                </a:solidFill>
              </a:rPr>
              <a:t>,</a:t>
            </a:r>
            <a:r>
              <a:rPr lang="zh-CN" altLang="en-US" dirty="0" smtClean="0">
                <a:solidFill>
                  <a:srgbClr val="C00000"/>
                </a:solidFill>
              </a:rPr>
              <a:t>描绘出读古人名著带给人的益处</a:t>
            </a:r>
            <a:r>
              <a:rPr lang="en-US" dirty="0" smtClean="0">
                <a:solidFill>
                  <a:srgbClr val="C00000"/>
                </a:solidFill>
              </a:rPr>
              <a:t>,</a:t>
            </a:r>
            <a:r>
              <a:rPr lang="zh-CN" altLang="en-US" dirty="0" smtClean="0">
                <a:solidFill>
                  <a:srgbClr val="C00000"/>
                </a:solidFill>
              </a:rPr>
              <a:t>高度评价了经典作品经得住时间考验</a:t>
            </a:r>
            <a:r>
              <a:rPr lang="en-US" dirty="0" smtClean="0">
                <a:solidFill>
                  <a:srgbClr val="C00000"/>
                </a:solidFill>
              </a:rPr>
              <a:t>,</a:t>
            </a:r>
            <a:r>
              <a:rPr lang="zh-CN" altLang="en-US" dirty="0" smtClean="0">
                <a:solidFill>
                  <a:srgbClr val="C00000"/>
                </a:solidFill>
              </a:rPr>
              <a:t>有很高的阅读价值。本题重点在于分析画线句如何写得入情入理</a:t>
            </a:r>
            <a:r>
              <a:rPr lang="en-US" dirty="0" smtClean="0">
                <a:solidFill>
                  <a:srgbClr val="C00000"/>
                </a:solidFill>
              </a:rPr>
              <a:t>,</a:t>
            </a:r>
            <a:r>
              <a:rPr lang="zh-CN" altLang="en-US" dirty="0" smtClean="0">
                <a:solidFill>
                  <a:srgbClr val="C00000"/>
                </a:solidFill>
              </a:rPr>
              <a:t>即分析句子的写作手法及写作效果。</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903700"/>
          </a:xfrm>
          <a:prstGeom prst="rect">
            <a:avLst/>
          </a:prstGeom>
          <a:noFill/>
        </p:spPr>
        <p:txBody>
          <a:bodyPr wrap="square" lIns="36000" tIns="36000" rIns="36000" bIns="36000" rtlCol="0">
            <a:spAutoFit/>
          </a:bodyPr>
          <a:lstStyle/>
          <a:p>
            <a:pPr>
              <a:lnSpc>
                <a:spcPct val="150000"/>
              </a:lnSpc>
            </a:pPr>
            <a:r>
              <a:rPr lang="en-US" b="1" dirty="0" smtClean="0"/>
              <a:t>4. </a:t>
            </a:r>
            <a:r>
              <a:rPr lang="en-US" dirty="0" smtClean="0"/>
              <a:t>(3</a:t>
            </a:r>
            <a:r>
              <a:rPr lang="zh-CN" altLang="en-US" dirty="0" smtClean="0"/>
              <a:t>分</a:t>
            </a:r>
            <a:r>
              <a:rPr lang="en-US" dirty="0" smtClean="0"/>
              <a:t>)</a:t>
            </a:r>
            <a:r>
              <a:rPr lang="zh-CN" altLang="en-US" dirty="0" smtClean="0"/>
              <a:t>以你读过的一部经典作品为例</a:t>
            </a:r>
            <a:r>
              <a:rPr lang="en-US" dirty="0" smtClean="0"/>
              <a:t>,</a:t>
            </a:r>
            <a:r>
              <a:rPr lang="zh-CN" altLang="en-US" dirty="0" smtClean="0"/>
              <a:t>说说它对你的心灵世界产生了怎样的积极影响。</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a16="http://schemas.microsoft.com/office/drawing/2014/main" xmlns="" id="{0663CE10-BAAC-47A1-869E-A722179F076F}"/>
              </a:ext>
            </a:extLst>
          </p:cNvPr>
          <p:cNvSpPr txBox="1"/>
          <p:nvPr/>
        </p:nvSpPr>
        <p:spPr>
          <a:xfrm>
            <a:off x="882502" y="340205"/>
            <a:ext cx="7814932" cy="376326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示例</a:t>
            </a:r>
            <a:r>
              <a:rPr lang="en-US" dirty="0" smtClean="0">
                <a:solidFill>
                  <a:srgbClr val="C00000"/>
                </a:solidFill>
              </a:rPr>
              <a:t>:</a:t>
            </a:r>
            <a:r>
              <a:rPr lang="zh-CN" altLang="en-US" dirty="0" smtClean="0">
                <a:solidFill>
                  <a:srgbClr val="C00000"/>
                </a:solidFill>
              </a:rPr>
              <a:t>路遥的</a:t>
            </a:r>
            <a:r>
              <a:rPr lang="en-US" altLang="zh-CN" dirty="0" smtClean="0">
                <a:solidFill>
                  <a:srgbClr val="C00000"/>
                </a:solidFill>
              </a:rPr>
              <a:t>《</a:t>
            </a:r>
            <a:r>
              <a:rPr lang="zh-CN" altLang="en-US" dirty="0" smtClean="0">
                <a:solidFill>
                  <a:srgbClr val="C00000"/>
                </a:solidFill>
              </a:rPr>
              <a:t>平凡的世界</a:t>
            </a:r>
            <a:r>
              <a:rPr lang="en-US" altLang="zh-CN" dirty="0" smtClean="0">
                <a:solidFill>
                  <a:srgbClr val="C00000"/>
                </a:solidFill>
              </a:rPr>
              <a:t>》</a:t>
            </a:r>
            <a:r>
              <a:rPr lang="zh-CN" altLang="en-US" dirty="0" smtClean="0">
                <a:solidFill>
                  <a:srgbClr val="C00000"/>
                </a:solidFill>
              </a:rPr>
              <a:t>中深厚的父子之爱、纯洁的同窗友情、美好的同事情分、淳朴的乡邻情谊</a:t>
            </a:r>
            <a:r>
              <a:rPr lang="en-US" dirty="0" smtClean="0">
                <a:solidFill>
                  <a:srgbClr val="C00000"/>
                </a:solidFill>
              </a:rPr>
              <a:t>,</a:t>
            </a:r>
            <a:r>
              <a:rPr lang="zh-CN" altLang="en-US" dirty="0" smtClean="0">
                <a:solidFill>
                  <a:srgbClr val="C00000"/>
                </a:solidFill>
              </a:rPr>
              <a:t>这些人间真情感染着我</a:t>
            </a:r>
            <a:r>
              <a:rPr lang="en-US" dirty="0" smtClean="0">
                <a:solidFill>
                  <a:srgbClr val="C00000"/>
                </a:solidFill>
              </a:rPr>
              <a:t>,</a:t>
            </a:r>
            <a:r>
              <a:rPr lang="zh-CN" altLang="en-US" dirty="0" smtClean="0">
                <a:solidFill>
                  <a:srgbClr val="C00000"/>
                </a:solidFill>
              </a:rPr>
              <a:t>我的心也变得温暖澄澈。哥哥孙少安不安于现状</a:t>
            </a:r>
            <a:r>
              <a:rPr lang="en-US" dirty="0" smtClean="0">
                <a:solidFill>
                  <a:srgbClr val="C00000"/>
                </a:solidFill>
              </a:rPr>
              <a:t>,</a:t>
            </a:r>
            <a:r>
              <a:rPr lang="zh-CN" altLang="en-US" dirty="0" smtClean="0">
                <a:solidFill>
                  <a:srgbClr val="C00000"/>
                </a:solidFill>
              </a:rPr>
              <a:t>立志改变乡村贫困面貌</a:t>
            </a:r>
            <a:r>
              <a:rPr lang="en-US" dirty="0" smtClean="0">
                <a:solidFill>
                  <a:srgbClr val="C00000"/>
                </a:solidFill>
              </a:rPr>
              <a:t>;</a:t>
            </a:r>
            <a:r>
              <a:rPr lang="zh-CN" altLang="en-US" dirty="0" smtClean="0">
                <a:solidFill>
                  <a:srgbClr val="C00000"/>
                </a:solidFill>
              </a:rPr>
              <a:t>弟弟孙少平渴望走出乡村</a:t>
            </a:r>
            <a:r>
              <a:rPr lang="en-US" dirty="0" smtClean="0">
                <a:solidFill>
                  <a:srgbClr val="C00000"/>
                </a:solidFill>
              </a:rPr>
              <a:t>,</a:t>
            </a:r>
            <a:r>
              <a:rPr lang="zh-CN" altLang="en-US" dirty="0" smtClean="0">
                <a:solidFill>
                  <a:srgbClr val="C00000"/>
                </a:solidFill>
              </a:rPr>
              <a:t>融入现代文明。他们自强不息、坚忍不拔的精神感动、激励着我</a:t>
            </a:r>
            <a:r>
              <a:rPr lang="en-US" dirty="0" smtClean="0">
                <a:solidFill>
                  <a:srgbClr val="C00000"/>
                </a:solidFill>
              </a:rPr>
              <a:t>,</a:t>
            </a:r>
            <a:r>
              <a:rPr lang="zh-CN" altLang="en-US" dirty="0" smtClean="0">
                <a:solidFill>
                  <a:srgbClr val="C00000"/>
                </a:solidFill>
              </a:rPr>
              <a:t>使我变得勇敢坚强。</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本题考查联系生活实际的发散思维能力及语言表达能力。本题要求写出某部经典作品对自己的心灵世界产生了怎样的积极影响</a:t>
            </a:r>
            <a:r>
              <a:rPr lang="en-US" dirty="0" smtClean="0">
                <a:solidFill>
                  <a:srgbClr val="C00000"/>
                </a:solidFill>
              </a:rPr>
              <a:t>,</a:t>
            </a:r>
            <a:r>
              <a:rPr lang="zh-CN" altLang="en-US" dirty="0" smtClean="0">
                <a:solidFill>
                  <a:srgbClr val="C00000"/>
                </a:solidFill>
              </a:rPr>
              <a:t>作答时一定要写积极影响</a:t>
            </a:r>
            <a:r>
              <a:rPr lang="en-US" dirty="0" smtClean="0">
                <a:solidFill>
                  <a:srgbClr val="C00000"/>
                </a:solidFill>
              </a:rPr>
              <a:t>,</a:t>
            </a:r>
            <a:r>
              <a:rPr lang="zh-CN" altLang="en-US" dirty="0" smtClean="0">
                <a:solidFill>
                  <a:srgbClr val="C00000"/>
                </a:solidFill>
              </a:rPr>
              <a:t>并恰当引用书中的情节或人物来写该作品对自己的心灵世界产生的影响。</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zh-CN" altLang="en-US" b="1" dirty="0" smtClean="0"/>
              <a:t>二、</a:t>
            </a:r>
            <a:r>
              <a:rPr lang="en-US" b="1" dirty="0" smtClean="0"/>
              <a:t>[2019</a:t>
            </a:r>
            <a:r>
              <a:rPr lang="en-US" altLang="zh-CN" b="1" dirty="0" smtClean="0"/>
              <a:t>·</a:t>
            </a:r>
            <a:r>
              <a:rPr lang="zh-CN" altLang="en-US" b="1" dirty="0" smtClean="0"/>
              <a:t>青山区二模</a:t>
            </a:r>
            <a:r>
              <a:rPr lang="en-US" b="1" dirty="0" smtClean="0"/>
              <a:t>] </a:t>
            </a:r>
            <a:r>
              <a:rPr lang="zh-CN" altLang="en-US" b="1" dirty="0" smtClean="0"/>
              <a:t>阅读下面文章</a:t>
            </a:r>
            <a:r>
              <a:rPr lang="en-US" b="1" dirty="0" smtClean="0"/>
              <a:t>,</a:t>
            </a:r>
            <a:r>
              <a:rPr lang="zh-CN" altLang="en-US" b="1" dirty="0" smtClean="0"/>
              <a:t>完成</a:t>
            </a:r>
            <a:r>
              <a:rPr lang="en-US" b="1" dirty="0" smtClean="0"/>
              <a:t>1~5</a:t>
            </a:r>
            <a:r>
              <a:rPr lang="zh-CN" altLang="en-US" b="1" dirty="0" smtClean="0"/>
              <a:t>题。</a:t>
            </a:r>
            <a:r>
              <a:rPr lang="en-US" b="1" dirty="0" smtClean="0"/>
              <a:t>(12</a:t>
            </a:r>
            <a:r>
              <a:rPr lang="zh-CN" altLang="en-US" b="1" dirty="0" smtClean="0"/>
              <a:t>分</a:t>
            </a:r>
            <a:r>
              <a:rPr lang="en-US" b="1" dirty="0" smtClean="0"/>
              <a:t>)</a:t>
            </a:r>
            <a:endParaRPr lang="zh-CN" altLang="en-US" b="1" dirty="0" smtClean="0"/>
          </a:p>
          <a:p>
            <a:pPr algn="ctr">
              <a:lnSpc>
                <a:spcPct val="150000"/>
              </a:lnSpc>
            </a:pPr>
            <a:r>
              <a:rPr lang="zh-CN" altLang="en-US" b="1" dirty="0" smtClean="0">
                <a:latin typeface="楷体" pitchFamily="49" charset="-122"/>
                <a:ea typeface="楷体" pitchFamily="49" charset="-122"/>
              </a:rPr>
              <a:t>假如人生没有磨难</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①</a:t>
            </a:r>
            <a:r>
              <a:rPr lang="zh-CN" altLang="en-US" b="1" dirty="0" smtClean="0">
                <a:latin typeface="楷体" pitchFamily="49" charset="-122"/>
                <a:ea typeface="楷体" pitchFamily="49" charset="-122"/>
              </a:rPr>
              <a:t>到过农村的人常发现这样一种农事现象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农民们对刚出土的青苗要进行碾压。开始人们觉得不可思议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甚至认为对柔嫩的幼苗采取如此高压手段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似乎近于残酷。后来有经验的老农告诉我们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碾压青苗恰恰是为了能让青苗长得更好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刚出土的青苗头重根浅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耐不住风吹雨打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必须施以重压才能扎稳根须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夯实基础。根扎得稳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苗才长得壮。</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②</a:t>
            </a:r>
            <a:r>
              <a:rPr lang="zh-CN" altLang="en-US" b="1" dirty="0" smtClean="0">
                <a:latin typeface="楷体" pitchFamily="49" charset="-122"/>
                <a:ea typeface="楷体" pitchFamily="49" charset="-122"/>
              </a:rPr>
              <a:t>一个人又何尝不是如此呢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生下来就掉进福堆里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左拥右抱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百般呵护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不经受种种磨砺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不遭受些许苦难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这种环境能培养出栋梁之材吗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显然不能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其实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从某种意义上可以这样说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磨难是人生最好的礼物</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63265"/>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③</a:t>
            </a:r>
            <a:r>
              <a:rPr lang="zh-CN" altLang="en-US" b="1" dirty="0" smtClean="0">
                <a:latin typeface="楷体" pitchFamily="49" charset="-122"/>
                <a:ea typeface="楷体" pitchFamily="49" charset="-122"/>
              </a:rPr>
              <a:t>假如人生没有磨难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人类就不会进化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社会也不会向前发展。人类长期生活在一顺百顺、无忧无虑的环境中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那么既淘汰不了劣者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也筛选不出强者。假如当初就如此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人体的各种功能必将全面退化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最后可能倒退回原始状态。真的那样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人类也许还在同猿猴们称兄道弟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与野兽们同林为伍</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④</a:t>
            </a:r>
            <a:r>
              <a:rPr lang="zh-CN" altLang="en-US" b="1" dirty="0" smtClean="0">
                <a:latin typeface="楷体" pitchFamily="49" charset="-122"/>
                <a:ea typeface="楷体" pitchFamily="49" charset="-122"/>
              </a:rPr>
              <a:t>假如人生没有磨难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人类就可能会成为愚不可及的白痴蠢蛋。</a:t>
            </a:r>
            <a:r>
              <a:rPr lang="zh-CN" altLang="en-US" b="1" u="sng" dirty="0" smtClean="0">
                <a:latin typeface="楷体" pitchFamily="49" charset="-122"/>
                <a:ea typeface="楷体" pitchFamily="49" charset="-122"/>
              </a:rPr>
              <a:t>富贵温柔真如同一把无形利剑</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它削去了人的铮铮铁骨、坚强意志、奋斗精神和冲天豪气</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将猛虎变为猫咪</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将雄狮变为绵羊</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将雄鹰变为麻雀</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将龙种变为跳蚤</a:t>
            </a:r>
            <a:r>
              <a:rPr lang="en-US" altLang="zh-CN" b="1" u="sng" dirty="0" smtClean="0">
                <a:latin typeface="楷体" pitchFamily="49" charset="-122"/>
                <a:ea typeface="楷体" pitchFamily="49" charset="-122"/>
              </a:rPr>
              <a:t>……</a:t>
            </a:r>
            <a:r>
              <a:rPr lang="zh-CN" altLang="en-US" b="1" dirty="0" smtClean="0">
                <a:latin typeface="楷体" pitchFamily="49" charset="-122"/>
                <a:ea typeface="楷体" pitchFamily="49" charset="-122"/>
              </a:rPr>
              <a:t>古语说“富贵不过三代”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又说“自古纨绔无伟男”。清代八旗子弟的历史悲剧就是明鉴。</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63265"/>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⑤</a:t>
            </a:r>
            <a:r>
              <a:rPr lang="zh-CN" altLang="en-US" b="1" dirty="0" smtClean="0">
                <a:latin typeface="楷体" pitchFamily="49" charset="-122"/>
                <a:ea typeface="楷体" pitchFamily="49" charset="-122"/>
              </a:rPr>
              <a:t>假如人生没有磨难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人类就会丧失很多优秀品质。胆识、进取、意志和坚韧等一串串闪光的字眼便没有任何社会意义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甚至可能会从字典中删除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黯然“下岗”。然而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现实中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正是这些千古不朽的社会理念在支撑着人生的框架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在构建着人生的坐标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在书写着人生的底蕴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在指引着人生的航向</a:t>
            </a:r>
            <a:r>
              <a:rPr lang="en-US" altLang="zh-CN" b="1" dirty="0" smtClean="0">
                <a:latin typeface="楷体" pitchFamily="49" charset="-122"/>
                <a:ea typeface="楷体" pitchFamily="49" charset="-122"/>
              </a:rPr>
              <a:t>……</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⑥</a:t>
            </a:r>
            <a:r>
              <a:rPr lang="zh-CN" altLang="en-US" b="1" dirty="0" smtClean="0">
                <a:latin typeface="楷体" pitchFamily="49" charset="-122"/>
                <a:ea typeface="楷体" pitchFamily="49" charset="-122"/>
              </a:rPr>
              <a:t>所以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假如人生没有磨难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其本身就是一种灾难。</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⑦</a:t>
            </a:r>
            <a:r>
              <a:rPr lang="zh-CN" altLang="en-US" b="1" dirty="0" smtClean="0">
                <a:latin typeface="楷体" pitchFamily="49" charset="-122"/>
                <a:ea typeface="楷体" pitchFamily="49" charset="-122"/>
              </a:rPr>
              <a:t>磨难乃人类的良师。它令人振作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催人奋进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教人警醒</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激人超越。正是磨难本身使人产生了对于环境的种种适应性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诱发了人的种种潜智潜能。环境需要听力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人便提高了耳朵的听觉功能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环境需要视力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人便提高了眼睛的视觉功能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环境需要思维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人便促使大脑日益聪睿精进。</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47767"/>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⑧</a:t>
            </a:r>
            <a:r>
              <a:rPr lang="zh-CN" altLang="en-US" b="1" dirty="0" smtClean="0">
                <a:latin typeface="楷体" pitchFamily="49" charset="-122"/>
                <a:ea typeface="楷体" pitchFamily="49" charset="-122"/>
              </a:rPr>
              <a:t>磨难实乃人类文明成果的孵化器、催生剂和奠基石。关于磨难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司马迁曾深有感慨地说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“文王拘而演</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周易</a:t>
            </a:r>
            <a:r>
              <a:rPr lang="en-US" altLang="zh-CN" b="1" dirty="0" smtClean="0">
                <a:latin typeface="楷体" pitchFamily="49" charset="-122"/>
                <a:ea typeface="楷体" pitchFamily="49" charset="-122"/>
              </a:rPr>
              <a:t>》</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仲尼厄而作</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春秋</a:t>
            </a:r>
            <a:r>
              <a:rPr lang="en-US" altLang="zh-CN" b="1" dirty="0" smtClean="0">
                <a:latin typeface="楷体" pitchFamily="49" charset="-122"/>
                <a:ea typeface="楷体" pitchFamily="49" charset="-122"/>
              </a:rPr>
              <a:t>》</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屈原放逐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乃赋</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离骚</a:t>
            </a:r>
            <a:r>
              <a:rPr lang="en-US" altLang="zh-CN" b="1" dirty="0" smtClean="0">
                <a:latin typeface="楷体" pitchFamily="49" charset="-122"/>
                <a:ea typeface="楷体" pitchFamily="49" charset="-122"/>
              </a:rPr>
              <a:t>》</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左丘失明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厥有</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国语</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。”此真乃千古良言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历久弥珍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我们甚至还可以将司马迁的名句续写下来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太史公受辱而作</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史记</a:t>
            </a:r>
            <a:r>
              <a:rPr lang="en-US" altLang="zh-CN" b="1" dirty="0" smtClean="0">
                <a:latin typeface="楷体" pitchFamily="49" charset="-122"/>
                <a:ea typeface="楷体" pitchFamily="49" charset="-122"/>
              </a:rPr>
              <a:t>》</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杜甫流落乃成“三吏”“三别”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吴敬梓落第方有</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儒林外史</a:t>
            </a:r>
            <a:r>
              <a:rPr lang="en-US" altLang="zh-CN" b="1" dirty="0" smtClean="0">
                <a:latin typeface="楷体" pitchFamily="49" charset="-122"/>
                <a:ea typeface="楷体" pitchFamily="49" charset="-122"/>
              </a:rPr>
              <a:t>》</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曹雪芹困顿而著</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红楼梦</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。中国历史上这些辉煌灿烂的文明成果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无一不是因作者饱受磨难而成。假如当初这些文化先贤没有遭受如此磨难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恐怕人类历史上就不会有这些文化精品出现了</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63265"/>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⑨</a:t>
            </a:r>
            <a:r>
              <a:rPr lang="zh-CN" altLang="en-US" b="1" dirty="0" smtClean="0">
                <a:latin typeface="楷体" pitchFamily="49" charset="-122"/>
                <a:ea typeface="楷体" pitchFamily="49" charset="-122"/>
              </a:rPr>
              <a:t>有人说过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人的脸型就是一个“苦”字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天生就该受尽各种苦难。此言似乎不谬。想想人的一生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在自己的哭声中临世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在亲人的哭声中辞世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中间百十年的生涯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无时无刻不在与艰难、困苦、疾病、灾祸打交道。然而正是由于人类历尽磨难而甘之如饴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才将我们的生命演绎得如此波澜起状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跌宕有致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如诗如画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如梦如歌</a:t>
            </a:r>
            <a:r>
              <a:rPr lang="en-US" altLang="zh-CN" b="1" dirty="0" smtClean="0">
                <a:latin typeface="楷体" pitchFamily="49" charset="-122"/>
                <a:ea typeface="楷体" pitchFamily="49" charset="-122"/>
              </a:rPr>
              <a:t>……</a:t>
            </a:r>
          </a:p>
          <a:p>
            <a:pPr>
              <a:lnSpc>
                <a:spcPct val="150000"/>
              </a:lnSpc>
            </a:pPr>
            <a:r>
              <a:rPr lang="zh-CN" altLang="en-US" b="1" dirty="0" smtClean="0">
                <a:latin typeface="楷体" pitchFamily="49" charset="-122"/>
                <a:ea typeface="楷体" pitchFamily="49" charset="-122"/>
              </a:rPr>
              <a:t>　　⑩因此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我们对于人生中的各种磨难要有充分的心理准备。我们知道“阳光总在风雨后”“吹尽黄沙始见金”。我们向磨难要勇气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要智慧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要韧性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要成功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只要是人生中不可摆脱的磨难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尽管来吧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早些来吧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我们昂首挺胸地站立着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绝不胆怯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绝不屈服</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39278"/>
          </a:xfrm>
          <a:prstGeom prst="rect">
            <a:avLst/>
          </a:prstGeom>
          <a:noFill/>
        </p:spPr>
        <p:txBody>
          <a:bodyPr wrap="square" lIns="36000" tIns="36000" rIns="36000" bIns="36000" rtlCol="0">
            <a:spAutoFit/>
          </a:bodyPr>
          <a:lstStyle/>
          <a:p>
            <a:pPr>
              <a:lnSpc>
                <a:spcPct val="150000"/>
              </a:lnSpc>
            </a:pPr>
            <a:r>
              <a:rPr lang="en-US" b="1" dirty="0" smtClean="0"/>
              <a:t>1. </a:t>
            </a:r>
            <a:r>
              <a:rPr lang="en-US" dirty="0" smtClean="0"/>
              <a:t>(2</a:t>
            </a:r>
            <a:r>
              <a:rPr lang="zh-CN" altLang="en-US" dirty="0" smtClean="0"/>
              <a:t>分</a:t>
            </a:r>
            <a:r>
              <a:rPr lang="en-US" dirty="0" smtClean="0"/>
              <a:t>)</a:t>
            </a:r>
            <a:r>
              <a:rPr lang="zh-CN" altLang="en-US" dirty="0" smtClean="0"/>
              <a:t>本文的中心论点是什么</a:t>
            </a:r>
            <a:r>
              <a:rPr lang="en-US" dirty="0" smtClean="0"/>
              <a:t>? </a:t>
            </a:r>
            <a:r>
              <a:rPr lang="en-US" altLang="zh-CN" b="1" dirty="0" smtClean="0"/>
              <a:t>【</a:t>
            </a:r>
            <a:r>
              <a:rPr lang="zh-CN" altLang="en-US" b="1" dirty="0" smtClean="0"/>
              <a:t>考点二　把握文章观点</a:t>
            </a:r>
            <a:r>
              <a:rPr lang="en-US" altLang="zh-CN" b="1" dirty="0" smtClean="0"/>
              <a:t>】</a:t>
            </a:r>
            <a:endParaRPr lang="zh-CN" altLang="en-US" b="1"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8" y="850679"/>
            <a:ext cx="7804299" cy="1685773"/>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只有经受住磨难考验的人</a:t>
            </a:r>
            <a:r>
              <a:rPr lang="en-US" dirty="0" smtClean="0">
                <a:solidFill>
                  <a:srgbClr val="C00000"/>
                </a:solidFill>
              </a:rPr>
              <a:t>,</a:t>
            </a:r>
            <a:r>
              <a:rPr lang="zh-CN" altLang="en-US" dirty="0" smtClean="0">
                <a:solidFill>
                  <a:srgbClr val="C00000"/>
                </a:solidFill>
              </a:rPr>
              <a:t>才能成就最终的辉煌。</a:t>
            </a:r>
            <a:r>
              <a:rPr lang="en-US" dirty="0" smtClean="0">
                <a:solidFill>
                  <a:srgbClr val="C00000"/>
                </a:solidFill>
              </a:rPr>
              <a:t>(</a:t>
            </a:r>
            <a:r>
              <a:rPr lang="zh-CN" altLang="en-US" dirty="0" smtClean="0">
                <a:solidFill>
                  <a:srgbClr val="C00000"/>
                </a:solidFill>
              </a:rPr>
              <a:t>或磨难是人生最好的礼物</a:t>
            </a:r>
            <a:r>
              <a:rPr lang="en-US" dirty="0" smtClean="0">
                <a:solidFill>
                  <a:srgbClr val="C00000"/>
                </a:solidFill>
              </a:rPr>
              <a:t>)</a:t>
            </a:r>
            <a:endParaRPr lang="zh-CN" altLang="en-US"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本题考查中心论点。本文前两段通过写</a:t>
            </a:r>
            <a:r>
              <a:rPr lang="en-US" dirty="0" smtClean="0">
                <a:solidFill>
                  <a:srgbClr val="C00000"/>
                </a:solidFill>
              </a:rPr>
              <a:t>“</a:t>
            </a:r>
            <a:r>
              <a:rPr lang="zh-CN" altLang="en-US" dirty="0" smtClean="0">
                <a:solidFill>
                  <a:srgbClr val="C00000"/>
                </a:solidFill>
              </a:rPr>
              <a:t>农民们对刚出土的青苗要进行碾压</a:t>
            </a:r>
            <a:r>
              <a:rPr lang="en-US" dirty="0" smtClean="0">
                <a:solidFill>
                  <a:srgbClr val="C00000"/>
                </a:solidFill>
              </a:rPr>
              <a:t>”</a:t>
            </a:r>
            <a:r>
              <a:rPr lang="zh-CN" altLang="en-US" dirty="0" smtClean="0">
                <a:solidFill>
                  <a:srgbClr val="C00000"/>
                </a:solidFill>
              </a:rPr>
              <a:t>这一事例引出中心论点</a:t>
            </a:r>
            <a:r>
              <a:rPr lang="en-US" dirty="0" smtClean="0">
                <a:solidFill>
                  <a:srgbClr val="C00000"/>
                </a:solidFill>
              </a:rPr>
              <a:t>“</a:t>
            </a:r>
            <a:r>
              <a:rPr lang="zh-CN" altLang="en-US" dirty="0" smtClean="0">
                <a:solidFill>
                  <a:srgbClr val="C00000"/>
                </a:solidFill>
              </a:rPr>
              <a:t>磨难是人生最好的礼物</a:t>
            </a:r>
            <a:r>
              <a:rPr lang="en-US" dirty="0" smtClean="0">
                <a:solidFill>
                  <a:srgbClr val="C00000"/>
                </a:solidFill>
              </a:rPr>
              <a:t>”</a:t>
            </a:r>
            <a:r>
              <a:rPr lang="zh-CN" altLang="en-US" dirty="0" smtClean="0">
                <a:solidFill>
                  <a:srgbClr val="C00000"/>
                </a:solidFill>
              </a:rPr>
              <a:t>。</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71869" y="801441"/>
          <a:ext cx="7836197" cy="3239100"/>
        </p:xfrm>
        <a:graphic>
          <a:graphicData uri="http://schemas.openxmlformats.org/drawingml/2006/table">
            <a:tbl>
              <a:tblPr/>
              <a:tblGrid>
                <a:gridCol w="435935"/>
                <a:gridCol w="637954"/>
                <a:gridCol w="669851"/>
                <a:gridCol w="6092457"/>
              </a:tblGrid>
              <a:tr h="468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828000">
                <a:tc rowSpan="2">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议</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论</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的</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三</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要</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素</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a:solidFill>
                            <a:srgbClr val="000000"/>
                          </a:solidFill>
                          <a:latin typeface="NEU-BZ-S92"/>
                          <a:ea typeface="微软雅黑"/>
                          <a:cs typeface="Times New Roman"/>
                        </a:rPr>
                        <a:t>论据</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nSpc>
                          <a:spcPct val="150000"/>
                        </a:lnSpc>
                        <a:spcAft>
                          <a:spcPts val="0"/>
                        </a:spcAft>
                      </a:pPr>
                      <a:r>
                        <a:rPr lang="zh-CN" sz="1700" kern="100" dirty="0">
                          <a:solidFill>
                            <a:srgbClr val="000000"/>
                          </a:solidFill>
                          <a:latin typeface="NEU-BZ-S92"/>
                          <a:ea typeface="微软雅黑"/>
                          <a:cs typeface="Times New Roman"/>
                        </a:rPr>
                        <a:t>　论据是用来证明论点的材料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分为事实论据和道理论据两大类。在议论文中</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论点是统帅</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论据是为论点服务的</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它们是被证明与证明的关系</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ltLang="en-US"/>
                    </a:p>
                  </a:txBody>
                  <a:tcPr/>
                </a:tc>
              </a:tr>
              <a:tr h="931334">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事实</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论据</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内容</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包括典型事例、历史事实和统计数字等。用来做论据的事实必须真实可靠</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有典型意义</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并与论点有一定的逻辑联系</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事实胜于雄辩</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用事实论据</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可以具体、真实、有力地论证观点</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增加可信度和说服力</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举例</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如《谈创造性思维》中谷登堡的例子就是事实论据</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2. </a:t>
            </a:r>
            <a:r>
              <a:rPr lang="en-US" dirty="0" smtClean="0"/>
              <a:t>(3</a:t>
            </a:r>
            <a:r>
              <a:rPr lang="zh-CN" altLang="en-US" dirty="0" smtClean="0"/>
              <a:t>分</a:t>
            </a:r>
            <a:r>
              <a:rPr lang="en-US" dirty="0" smtClean="0"/>
              <a:t>)</a:t>
            </a:r>
            <a:r>
              <a:rPr lang="zh-CN" altLang="en-US" dirty="0" smtClean="0"/>
              <a:t>简要分析本文的论证思路。</a:t>
            </a:r>
            <a:endParaRPr lang="zh-CN" altLang="en-US"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8" y="850679"/>
            <a:ext cx="7804299" cy="334776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首先</a:t>
            </a:r>
            <a:r>
              <a:rPr lang="en-US" dirty="0" smtClean="0">
                <a:solidFill>
                  <a:srgbClr val="C00000"/>
                </a:solidFill>
              </a:rPr>
              <a:t>,</a:t>
            </a:r>
            <a:r>
              <a:rPr lang="zh-CN" altLang="en-US" dirty="0" smtClean="0">
                <a:solidFill>
                  <a:srgbClr val="C00000"/>
                </a:solidFill>
              </a:rPr>
              <a:t>通过</a:t>
            </a:r>
            <a:r>
              <a:rPr lang="en-US" dirty="0" smtClean="0">
                <a:solidFill>
                  <a:srgbClr val="C00000"/>
                </a:solidFill>
              </a:rPr>
              <a:t>“</a:t>
            </a:r>
            <a:r>
              <a:rPr lang="zh-CN" altLang="en-US" dirty="0" smtClean="0">
                <a:solidFill>
                  <a:srgbClr val="C00000"/>
                </a:solidFill>
              </a:rPr>
              <a:t>农民碾压青苗</a:t>
            </a:r>
            <a:r>
              <a:rPr lang="en-US" dirty="0" smtClean="0">
                <a:solidFill>
                  <a:srgbClr val="C00000"/>
                </a:solidFill>
              </a:rPr>
              <a:t>”</a:t>
            </a:r>
            <a:r>
              <a:rPr lang="zh-CN" altLang="en-US" dirty="0" smtClean="0">
                <a:solidFill>
                  <a:srgbClr val="C00000"/>
                </a:solidFill>
              </a:rPr>
              <a:t>引出</a:t>
            </a:r>
            <a:r>
              <a:rPr lang="en-US" dirty="0" smtClean="0">
                <a:solidFill>
                  <a:srgbClr val="C00000"/>
                </a:solidFill>
              </a:rPr>
              <a:t>“</a:t>
            </a:r>
            <a:r>
              <a:rPr lang="zh-CN" altLang="en-US" dirty="0" smtClean="0">
                <a:solidFill>
                  <a:srgbClr val="C00000"/>
                </a:solidFill>
              </a:rPr>
              <a:t>磨难是人生最好的礼物</a:t>
            </a:r>
            <a:r>
              <a:rPr lang="en-US" dirty="0" smtClean="0">
                <a:solidFill>
                  <a:srgbClr val="C00000"/>
                </a:solidFill>
              </a:rPr>
              <a:t>”</a:t>
            </a:r>
            <a:r>
              <a:rPr lang="zh-CN" altLang="en-US" dirty="0" smtClean="0">
                <a:solidFill>
                  <a:srgbClr val="C00000"/>
                </a:solidFill>
              </a:rPr>
              <a:t>的论点</a:t>
            </a:r>
            <a:r>
              <a:rPr lang="en-US" dirty="0" smtClean="0">
                <a:solidFill>
                  <a:srgbClr val="C00000"/>
                </a:solidFill>
              </a:rPr>
              <a:t>;</a:t>
            </a:r>
            <a:r>
              <a:rPr lang="zh-CN" altLang="en-US" dirty="0" smtClean="0">
                <a:solidFill>
                  <a:srgbClr val="C00000"/>
                </a:solidFill>
              </a:rPr>
              <a:t>然后</a:t>
            </a:r>
            <a:r>
              <a:rPr lang="en-US" dirty="0" smtClean="0">
                <a:solidFill>
                  <a:srgbClr val="C00000"/>
                </a:solidFill>
              </a:rPr>
              <a:t>,</a:t>
            </a:r>
            <a:r>
              <a:rPr lang="zh-CN" altLang="en-US" dirty="0" smtClean="0">
                <a:solidFill>
                  <a:srgbClr val="C00000"/>
                </a:solidFill>
              </a:rPr>
              <a:t>从正反两方面论证了磨难之于人生甚至人类的重要意义</a:t>
            </a:r>
            <a:r>
              <a:rPr lang="en-US" dirty="0" smtClean="0">
                <a:solidFill>
                  <a:srgbClr val="C00000"/>
                </a:solidFill>
              </a:rPr>
              <a:t>;</a:t>
            </a:r>
            <a:r>
              <a:rPr lang="zh-CN" altLang="en-US" dirty="0" smtClean="0">
                <a:solidFill>
                  <a:srgbClr val="C00000"/>
                </a:solidFill>
              </a:rPr>
              <a:t>最后</a:t>
            </a:r>
            <a:r>
              <a:rPr lang="en-US" dirty="0" smtClean="0">
                <a:solidFill>
                  <a:srgbClr val="C00000"/>
                </a:solidFill>
              </a:rPr>
              <a:t>,</a:t>
            </a:r>
            <a:r>
              <a:rPr lang="zh-CN" altLang="en-US" dirty="0" smtClean="0">
                <a:solidFill>
                  <a:srgbClr val="C00000"/>
                </a:solidFill>
              </a:rPr>
              <a:t>号召我们面对磨难要有充分的心理准备</a:t>
            </a:r>
            <a:r>
              <a:rPr lang="en-US" dirty="0" smtClean="0">
                <a:solidFill>
                  <a:srgbClr val="C00000"/>
                </a:solidFill>
              </a:rPr>
              <a:t>,</a:t>
            </a:r>
            <a:r>
              <a:rPr lang="zh-CN" altLang="en-US" dirty="0" smtClean="0">
                <a:solidFill>
                  <a:srgbClr val="C00000"/>
                </a:solidFill>
              </a:rPr>
              <a:t>正确面对磨难。</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本题考查议论文的论证思路。分析本文可知</a:t>
            </a:r>
            <a:r>
              <a:rPr lang="en-US" dirty="0" smtClean="0">
                <a:solidFill>
                  <a:srgbClr val="C00000"/>
                </a:solidFill>
              </a:rPr>
              <a:t>,</a:t>
            </a:r>
            <a:r>
              <a:rPr lang="zh-CN" altLang="en-US" dirty="0" smtClean="0">
                <a:solidFill>
                  <a:srgbClr val="C00000"/>
                </a:solidFill>
              </a:rPr>
              <a:t>本文第</a:t>
            </a:r>
            <a:r>
              <a:rPr lang="en-US" dirty="0" smtClean="0">
                <a:solidFill>
                  <a:srgbClr val="C00000"/>
                </a:solidFill>
              </a:rPr>
              <a:t>①②</a:t>
            </a:r>
            <a:r>
              <a:rPr lang="zh-CN" altLang="en-US" dirty="0" smtClean="0">
                <a:solidFill>
                  <a:srgbClr val="C00000"/>
                </a:solidFill>
              </a:rPr>
              <a:t>段通过写</a:t>
            </a:r>
            <a:r>
              <a:rPr lang="en-US" dirty="0" smtClean="0">
                <a:solidFill>
                  <a:srgbClr val="C00000"/>
                </a:solidFill>
              </a:rPr>
              <a:t>“</a:t>
            </a:r>
            <a:r>
              <a:rPr lang="zh-CN" altLang="en-US" dirty="0" smtClean="0">
                <a:solidFill>
                  <a:srgbClr val="C00000"/>
                </a:solidFill>
              </a:rPr>
              <a:t>农民们对刚出土的青苗要进行碾压</a:t>
            </a:r>
            <a:r>
              <a:rPr lang="en-US" dirty="0" smtClean="0">
                <a:solidFill>
                  <a:srgbClr val="C00000"/>
                </a:solidFill>
              </a:rPr>
              <a:t>”</a:t>
            </a:r>
            <a:r>
              <a:rPr lang="zh-CN" altLang="en-US" dirty="0" smtClean="0">
                <a:solidFill>
                  <a:srgbClr val="C00000"/>
                </a:solidFill>
              </a:rPr>
              <a:t>这一事例引出中心论点</a:t>
            </a:r>
            <a:r>
              <a:rPr lang="en-US" dirty="0" smtClean="0">
                <a:solidFill>
                  <a:srgbClr val="C00000"/>
                </a:solidFill>
              </a:rPr>
              <a:t>“</a:t>
            </a:r>
            <a:r>
              <a:rPr lang="zh-CN" altLang="en-US" dirty="0" smtClean="0">
                <a:solidFill>
                  <a:srgbClr val="C00000"/>
                </a:solidFill>
              </a:rPr>
              <a:t>磨难是人生最好的礼物</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③~⑨</a:t>
            </a:r>
            <a:r>
              <a:rPr lang="zh-CN" altLang="en-US" dirty="0" smtClean="0">
                <a:solidFill>
                  <a:srgbClr val="C00000"/>
                </a:solidFill>
              </a:rPr>
              <a:t>段从正反两方面论述了磨难对于人生的重要性</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⑩</a:t>
            </a:r>
            <a:r>
              <a:rPr lang="zh-CN" altLang="en-US" dirty="0" smtClean="0">
                <a:solidFill>
                  <a:srgbClr val="C00000"/>
                </a:solidFill>
              </a:rPr>
              <a:t>段号召我们面对磨难要有充分的心理准备。据此回答即可</a:t>
            </a:r>
            <a:r>
              <a:rPr lang="en-US" dirty="0" smtClean="0">
                <a:solidFill>
                  <a:srgbClr val="C00000"/>
                </a:solidFill>
              </a:rPr>
              <a:t>,</a:t>
            </a:r>
            <a:r>
              <a:rPr lang="zh-CN" altLang="en-US" dirty="0" smtClean="0">
                <a:solidFill>
                  <a:srgbClr val="C00000"/>
                </a:solidFill>
              </a:rPr>
              <a:t>注意加上衔接词</a:t>
            </a:r>
            <a:r>
              <a:rPr lang="en-US" dirty="0" smtClean="0">
                <a:solidFill>
                  <a:srgbClr val="C00000"/>
                </a:solidFill>
              </a:rPr>
              <a:t>“</a:t>
            </a:r>
            <a:r>
              <a:rPr lang="zh-CN" altLang="en-US" dirty="0" smtClean="0">
                <a:solidFill>
                  <a:srgbClr val="C00000"/>
                </a:solidFill>
              </a:rPr>
              <a:t>首先</a:t>
            </a:r>
            <a:r>
              <a:rPr lang="en-US" dirty="0" smtClean="0">
                <a:solidFill>
                  <a:srgbClr val="C00000"/>
                </a:solidFill>
              </a:rPr>
              <a:t>” “</a:t>
            </a:r>
            <a:r>
              <a:rPr lang="zh-CN" altLang="en-US" dirty="0" smtClean="0">
                <a:solidFill>
                  <a:srgbClr val="C00000"/>
                </a:solidFill>
              </a:rPr>
              <a:t>然后</a:t>
            </a:r>
            <a:r>
              <a:rPr lang="en-US" dirty="0" smtClean="0">
                <a:solidFill>
                  <a:srgbClr val="C00000"/>
                </a:solidFill>
              </a:rPr>
              <a:t>”</a:t>
            </a:r>
            <a:r>
              <a:rPr lang="zh-CN" altLang="en-US" dirty="0" smtClean="0">
                <a:solidFill>
                  <a:srgbClr val="C00000"/>
                </a:solidFill>
              </a:rPr>
              <a:t>等。</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3. </a:t>
            </a:r>
            <a:r>
              <a:rPr lang="en-US" dirty="0" smtClean="0"/>
              <a:t>(3</a:t>
            </a:r>
            <a:r>
              <a:rPr lang="zh-CN" altLang="en-US" dirty="0" smtClean="0"/>
              <a:t>分</a:t>
            </a:r>
            <a:r>
              <a:rPr lang="en-US" dirty="0" smtClean="0"/>
              <a:t>)</a:t>
            </a:r>
            <a:r>
              <a:rPr lang="zh-CN" altLang="en-US" dirty="0" smtClean="0"/>
              <a:t>第</a:t>
            </a:r>
            <a:r>
              <a:rPr lang="en-US" dirty="0" smtClean="0"/>
              <a:t>①</a:t>
            </a:r>
            <a:r>
              <a:rPr lang="zh-CN" altLang="en-US" dirty="0" smtClean="0"/>
              <a:t>段在文中有什么作用</a:t>
            </a:r>
            <a:r>
              <a:rPr lang="en-US" dirty="0" smtClean="0"/>
              <a:t>?</a:t>
            </a:r>
            <a:endParaRPr lang="zh-CN" altLang="en-US"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8" y="850679"/>
            <a:ext cx="7804299" cy="1685773"/>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通过不可思议的</a:t>
            </a:r>
            <a:r>
              <a:rPr lang="en-US" dirty="0" smtClean="0">
                <a:solidFill>
                  <a:srgbClr val="C00000"/>
                </a:solidFill>
              </a:rPr>
              <a:t>“</a:t>
            </a:r>
            <a:r>
              <a:rPr lang="zh-CN" altLang="en-US" dirty="0" smtClean="0">
                <a:solidFill>
                  <a:srgbClr val="C00000"/>
                </a:solidFill>
              </a:rPr>
              <a:t>农事现象</a:t>
            </a:r>
            <a:r>
              <a:rPr lang="en-US" dirty="0" smtClean="0">
                <a:solidFill>
                  <a:srgbClr val="C00000"/>
                </a:solidFill>
              </a:rPr>
              <a:t>”</a:t>
            </a:r>
            <a:r>
              <a:rPr lang="zh-CN" altLang="en-US" dirty="0" smtClean="0">
                <a:solidFill>
                  <a:srgbClr val="C00000"/>
                </a:solidFill>
              </a:rPr>
              <a:t>激发读者的阅读兴趣</a:t>
            </a:r>
            <a:r>
              <a:rPr lang="en-US" dirty="0" smtClean="0">
                <a:solidFill>
                  <a:srgbClr val="C00000"/>
                </a:solidFill>
              </a:rPr>
              <a:t>;</a:t>
            </a:r>
            <a:r>
              <a:rPr lang="zh-CN" altLang="en-US" dirty="0" smtClean="0">
                <a:solidFill>
                  <a:srgbClr val="C00000"/>
                </a:solidFill>
              </a:rPr>
              <a:t>引出本文中心论点</a:t>
            </a:r>
            <a:r>
              <a:rPr lang="en-US" dirty="0" smtClean="0">
                <a:solidFill>
                  <a:srgbClr val="C00000"/>
                </a:solidFill>
              </a:rPr>
              <a:t>;</a:t>
            </a:r>
            <a:r>
              <a:rPr lang="zh-CN" altLang="en-US" dirty="0" smtClean="0">
                <a:solidFill>
                  <a:srgbClr val="C00000"/>
                </a:solidFill>
              </a:rPr>
              <a:t>同时作为论据证明本文观点。</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本题考查首段的作用。议论文首段的作用一般有</a:t>
            </a:r>
            <a:r>
              <a:rPr lang="en-US" dirty="0" smtClean="0">
                <a:solidFill>
                  <a:srgbClr val="C00000"/>
                </a:solidFill>
              </a:rPr>
              <a:t>:</a:t>
            </a:r>
            <a:r>
              <a:rPr lang="zh-CN" altLang="en-US" dirty="0" smtClean="0">
                <a:solidFill>
                  <a:srgbClr val="C00000"/>
                </a:solidFill>
              </a:rPr>
              <a:t>引出中心论点、作为论据证明论点、激发读者的阅读兴趣等</a:t>
            </a:r>
            <a:r>
              <a:rPr lang="en-US" dirty="0" smtClean="0">
                <a:solidFill>
                  <a:srgbClr val="C00000"/>
                </a:solidFill>
              </a:rPr>
              <a:t>,</a:t>
            </a:r>
            <a:r>
              <a:rPr lang="zh-CN" altLang="en-US" dirty="0" smtClean="0">
                <a:solidFill>
                  <a:srgbClr val="C00000"/>
                </a:solidFill>
              </a:rPr>
              <a:t>据此分析即可。</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4. </a:t>
            </a:r>
            <a:r>
              <a:rPr lang="en-US" dirty="0" smtClean="0"/>
              <a:t>(2</a:t>
            </a:r>
            <a:r>
              <a:rPr lang="zh-CN" altLang="en-US" dirty="0" smtClean="0"/>
              <a:t>分</a:t>
            </a:r>
            <a:r>
              <a:rPr lang="en-US" dirty="0" smtClean="0"/>
              <a:t>)</a:t>
            </a:r>
            <a:r>
              <a:rPr lang="zh-CN" altLang="en-US" dirty="0" smtClean="0"/>
              <a:t>第</a:t>
            </a:r>
            <a:r>
              <a:rPr lang="en-US" dirty="0" smtClean="0"/>
              <a:t>④</a:t>
            </a:r>
            <a:r>
              <a:rPr lang="zh-CN" altLang="en-US" dirty="0" smtClean="0"/>
              <a:t>段中画线的句子运用了什么论证方法</a:t>
            </a:r>
            <a:r>
              <a:rPr lang="en-US" dirty="0" smtClean="0"/>
              <a:t>?</a:t>
            </a:r>
            <a:r>
              <a:rPr lang="zh-CN" altLang="en-US" dirty="0" smtClean="0"/>
              <a:t>有何作用</a:t>
            </a:r>
            <a:r>
              <a:rPr lang="en-US" dirty="0" smtClean="0"/>
              <a:t>?</a:t>
            </a:r>
            <a:endParaRPr lang="zh-CN" altLang="en-US"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8" y="850679"/>
            <a:ext cx="7804299" cy="2101272"/>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比喻论证。把</a:t>
            </a:r>
            <a:r>
              <a:rPr lang="en-US" dirty="0" smtClean="0">
                <a:solidFill>
                  <a:srgbClr val="C00000"/>
                </a:solidFill>
              </a:rPr>
              <a:t>“</a:t>
            </a:r>
            <a:r>
              <a:rPr lang="zh-CN" altLang="en-US" dirty="0" smtClean="0">
                <a:solidFill>
                  <a:srgbClr val="C00000"/>
                </a:solidFill>
              </a:rPr>
              <a:t>富贵温柔</a:t>
            </a:r>
            <a:r>
              <a:rPr lang="en-US" dirty="0" smtClean="0">
                <a:solidFill>
                  <a:srgbClr val="C00000"/>
                </a:solidFill>
              </a:rPr>
              <a:t>”</a:t>
            </a:r>
            <a:r>
              <a:rPr lang="zh-CN" altLang="en-US" dirty="0" smtClean="0">
                <a:solidFill>
                  <a:srgbClr val="C00000"/>
                </a:solidFill>
              </a:rPr>
              <a:t>比作</a:t>
            </a:r>
            <a:r>
              <a:rPr lang="en-US" dirty="0" smtClean="0">
                <a:solidFill>
                  <a:srgbClr val="C00000"/>
                </a:solidFill>
              </a:rPr>
              <a:t>“</a:t>
            </a:r>
            <a:r>
              <a:rPr lang="zh-CN" altLang="en-US" dirty="0" smtClean="0">
                <a:solidFill>
                  <a:srgbClr val="C00000"/>
                </a:solidFill>
              </a:rPr>
              <a:t>一把无形利剑</a:t>
            </a:r>
            <a:r>
              <a:rPr lang="en-US" dirty="0" smtClean="0">
                <a:solidFill>
                  <a:srgbClr val="C00000"/>
                </a:solidFill>
              </a:rPr>
              <a:t>”,</a:t>
            </a:r>
            <a:r>
              <a:rPr lang="zh-CN" altLang="en-US" dirty="0" smtClean="0">
                <a:solidFill>
                  <a:srgbClr val="C00000"/>
                </a:solidFill>
              </a:rPr>
              <a:t>形象生动地论述了富贵温柔对人的危害</a:t>
            </a:r>
            <a:r>
              <a:rPr lang="en-US" dirty="0" smtClean="0">
                <a:solidFill>
                  <a:srgbClr val="C00000"/>
                </a:solidFill>
              </a:rPr>
              <a:t>,</a:t>
            </a:r>
            <a:r>
              <a:rPr lang="zh-CN" altLang="en-US" dirty="0" smtClean="0">
                <a:solidFill>
                  <a:srgbClr val="C00000"/>
                </a:solidFill>
              </a:rPr>
              <a:t>从反面有力地证明了论点。</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本题考查论证方法及其作用。论证方法主要有举例论证、对比论证、比喻论证、道理论证。根据</a:t>
            </a:r>
            <a:r>
              <a:rPr lang="en-US" dirty="0" smtClean="0">
                <a:solidFill>
                  <a:srgbClr val="C00000"/>
                </a:solidFill>
              </a:rPr>
              <a:t>“</a:t>
            </a:r>
            <a:r>
              <a:rPr lang="zh-CN" altLang="en-US" dirty="0" smtClean="0">
                <a:solidFill>
                  <a:srgbClr val="C00000"/>
                </a:solidFill>
              </a:rPr>
              <a:t>富贵温柔真如同一把无形利剑</a:t>
            </a:r>
            <a:r>
              <a:rPr lang="en-US" dirty="0" smtClean="0">
                <a:solidFill>
                  <a:srgbClr val="C00000"/>
                </a:solidFill>
              </a:rPr>
              <a:t>”</a:t>
            </a:r>
            <a:r>
              <a:rPr lang="zh-CN" altLang="en-US" dirty="0" smtClean="0">
                <a:solidFill>
                  <a:srgbClr val="C00000"/>
                </a:solidFill>
              </a:rPr>
              <a:t>可知</a:t>
            </a:r>
            <a:r>
              <a:rPr lang="en-US" dirty="0" smtClean="0">
                <a:solidFill>
                  <a:srgbClr val="C00000"/>
                </a:solidFill>
              </a:rPr>
              <a:t>,</a:t>
            </a:r>
            <a:r>
              <a:rPr lang="zh-CN" altLang="en-US" dirty="0" smtClean="0">
                <a:solidFill>
                  <a:srgbClr val="C00000"/>
                </a:solidFill>
              </a:rPr>
              <a:t>运用了比喻论证</a:t>
            </a:r>
            <a:r>
              <a:rPr lang="en-US" dirty="0" smtClean="0">
                <a:solidFill>
                  <a:srgbClr val="C00000"/>
                </a:solidFill>
              </a:rPr>
              <a:t>,</a:t>
            </a:r>
            <a:r>
              <a:rPr lang="zh-CN" altLang="en-US" dirty="0" smtClean="0">
                <a:solidFill>
                  <a:srgbClr val="C00000"/>
                </a:solidFill>
              </a:rPr>
              <a:t>生动形象地写出了富贵温柔对人的危害</a:t>
            </a:r>
            <a:r>
              <a:rPr lang="en-US" dirty="0" smtClean="0">
                <a:solidFill>
                  <a:srgbClr val="C00000"/>
                </a:solidFill>
              </a:rPr>
              <a:t>,</a:t>
            </a:r>
            <a:r>
              <a:rPr lang="zh-CN" altLang="en-US" dirty="0" smtClean="0">
                <a:solidFill>
                  <a:srgbClr val="C00000"/>
                </a:solidFill>
              </a:rPr>
              <a:t>有力地论证了论点。</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3870251" cy="1734697"/>
          </a:xfrm>
          <a:prstGeom prst="rect">
            <a:avLst/>
          </a:prstGeom>
          <a:noFill/>
        </p:spPr>
        <p:txBody>
          <a:bodyPr wrap="square" lIns="36000" tIns="36000" rIns="36000" bIns="36000" rtlCol="0">
            <a:spAutoFit/>
          </a:bodyPr>
          <a:lstStyle/>
          <a:p>
            <a:pPr>
              <a:lnSpc>
                <a:spcPct val="150000"/>
              </a:lnSpc>
            </a:pPr>
            <a:r>
              <a:rPr lang="en-US" b="1" dirty="0" smtClean="0"/>
              <a:t>5. </a:t>
            </a:r>
            <a:r>
              <a:rPr lang="en-US" dirty="0" smtClean="0"/>
              <a:t>(2</a:t>
            </a:r>
            <a:r>
              <a:rPr lang="zh-CN" altLang="en-US" dirty="0" smtClean="0"/>
              <a:t>分</a:t>
            </a:r>
            <a:r>
              <a:rPr lang="en-US" dirty="0" smtClean="0"/>
              <a:t>)</a:t>
            </a:r>
            <a:r>
              <a:rPr lang="zh-CN" altLang="en-US" dirty="0" smtClean="0"/>
              <a:t>第</a:t>
            </a:r>
            <a:r>
              <a:rPr lang="en-US" dirty="0" smtClean="0"/>
              <a:t>⑧</a:t>
            </a:r>
            <a:r>
              <a:rPr lang="zh-CN" altLang="en-US" dirty="0" smtClean="0"/>
              <a:t>段说“磨难实乃人类文明成果的孵化器、催生剂和奠基石”</a:t>
            </a:r>
            <a:r>
              <a:rPr lang="en-US" dirty="0" smtClean="0"/>
              <a:t>,</a:t>
            </a:r>
            <a:r>
              <a:rPr lang="zh-CN" altLang="en-US" dirty="0" smtClean="0"/>
              <a:t>请你从古今中外的事例中任选一个加以论证。</a:t>
            </a:r>
            <a:r>
              <a:rPr lang="en-US" dirty="0" smtClean="0"/>
              <a:t>(</a:t>
            </a:r>
            <a:r>
              <a:rPr lang="zh-CN" altLang="en-US" dirty="0" smtClean="0"/>
              <a:t>不能以文中出现的人物举例</a:t>
            </a:r>
            <a:r>
              <a:rPr lang="en-US" dirty="0" smtClean="0"/>
              <a:t>)</a:t>
            </a:r>
            <a:endParaRPr lang="zh-CN" altLang="en-US"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4880344" y="340205"/>
            <a:ext cx="3817090" cy="215019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示例</a:t>
            </a:r>
            <a:r>
              <a:rPr lang="en-US" dirty="0" smtClean="0">
                <a:solidFill>
                  <a:srgbClr val="C00000"/>
                </a:solidFill>
              </a:rPr>
              <a:t>:</a:t>
            </a:r>
            <a:r>
              <a:rPr lang="zh-CN" altLang="en-US" dirty="0" smtClean="0">
                <a:solidFill>
                  <a:srgbClr val="C00000"/>
                </a:solidFill>
              </a:rPr>
              <a:t>贝多芬面对双耳失聪、家庭拮据等磨难</a:t>
            </a:r>
            <a:r>
              <a:rPr lang="en-US" dirty="0" smtClean="0">
                <a:solidFill>
                  <a:srgbClr val="C00000"/>
                </a:solidFill>
              </a:rPr>
              <a:t>,</a:t>
            </a:r>
            <a:r>
              <a:rPr lang="zh-CN" altLang="en-US" dirty="0" smtClean="0">
                <a:solidFill>
                  <a:srgbClr val="C00000"/>
                </a:solidFill>
              </a:rPr>
              <a:t>勤练习、拜名师</a:t>
            </a:r>
            <a:r>
              <a:rPr lang="en-US" dirty="0" smtClean="0">
                <a:solidFill>
                  <a:srgbClr val="C00000"/>
                </a:solidFill>
              </a:rPr>
              <a:t>,</a:t>
            </a:r>
            <a:r>
              <a:rPr lang="zh-CN" altLang="en-US" dirty="0" smtClean="0">
                <a:solidFill>
                  <a:srgbClr val="C00000"/>
                </a:solidFill>
              </a:rPr>
              <a:t>最终成为音乐巨匠</a:t>
            </a:r>
            <a:r>
              <a:rPr lang="en-US" dirty="0" smtClean="0">
                <a:solidFill>
                  <a:srgbClr val="C00000"/>
                </a:solidFill>
              </a:rPr>
              <a:t>,</a:t>
            </a:r>
            <a:r>
              <a:rPr lang="zh-CN" altLang="en-US" dirty="0" smtClean="0">
                <a:solidFill>
                  <a:srgbClr val="C00000"/>
                </a:solidFill>
              </a:rPr>
              <a:t>完成了</a:t>
            </a:r>
            <a:r>
              <a:rPr lang="en-US" altLang="zh-CN" dirty="0" smtClean="0">
                <a:solidFill>
                  <a:srgbClr val="C00000"/>
                </a:solidFill>
              </a:rPr>
              <a:t>《</a:t>
            </a:r>
            <a:r>
              <a:rPr lang="zh-CN" altLang="en-US" dirty="0" smtClean="0">
                <a:solidFill>
                  <a:srgbClr val="C00000"/>
                </a:solidFill>
              </a:rPr>
              <a:t>命运交响曲</a:t>
            </a:r>
            <a:r>
              <a:rPr lang="en-US" altLang="zh-CN" dirty="0" smtClean="0">
                <a:solidFill>
                  <a:srgbClr val="C00000"/>
                </a:solidFill>
              </a:rPr>
              <a:t>》《</a:t>
            </a:r>
            <a:r>
              <a:rPr lang="zh-CN" altLang="en-US" dirty="0" smtClean="0">
                <a:solidFill>
                  <a:srgbClr val="C00000"/>
                </a:solidFill>
              </a:rPr>
              <a:t>英雄交响曲</a:t>
            </a:r>
            <a:r>
              <a:rPr lang="en-US" altLang="zh-CN" dirty="0" smtClean="0">
                <a:solidFill>
                  <a:srgbClr val="C00000"/>
                </a:solidFill>
              </a:rPr>
              <a:t>》《</a:t>
            </a:r>
            <a:r>
              <a:rPr lang="zh-CN" altLang="en-US" dirty="0" smtClean="0">
                <a:solidFill>
                  <a:srgbClr val="C00000"/>
                </a:solidFill>
              </a:rPr>
              <a:t>月光曲</a:t>
            </a:r>
            <a:r>
              <a:rPr lang="en-US" altLang="zh-CN" dirty="0" smtClean="0">
                <a:solidFill>
                  <a:srgbClr val="C00000"/>
                </a:solidFill>
              </a:rPr>
              <a:t>》</a:t>
            </a:r>
            <a:r>
              <a:rPr lang="zh-CN" altLang="en-US" dirty="0" smtClean="0">
                <a:solidFill>
                  <a:srgbClr val="C00000"/>
                </a:solidFill>
              </a:rPr>
              <a:t>等举世闻名的音乐作品。</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 xmlns:a16="http://schemas.microsoft.com/office/drawing/2014/main" id="{0E212731-39CB-4A88-BE94-BB6F287DDC6F}"/>
                </a:ext>
              </a:extLst>
            </p:cNvPr>
            <p:cNvSpPr txBox="1"/>
            <p:nvPr/>
          </p:nvSpPr>
          <p:spPr>
            <a:xfrm>
              <a:off x="4149152" y="706582"/>
              <a:ext cx="853104" cy="439278"/>
            </a:xfrm>
            <a:prstGeom prst="rect">
              <a:avLst/>
            </a:prstGeom>
            <a:noFill/>
          </p:spPr>
          <p:txBody>
            <a:bodyPr wrap="none" lIns="36000" tIns="36000" rIns="36000" bIns="36000" rtlCol="0">
              <a:spAutoFit/>
            </a:bodyPr>
            <a:lstStyle/>
            <a:p>
              <a:pPr algn="l">
                <a:lnSpc>
                  <a:spcPct val="150000"/>
                </a:lnSpc>
              </a:pPr>
              <a:r>
                <a:rPr lang="zh-CN" altLang="en-US" b="1" dirty="0">
                  <a:solidFill>
                    <a:srgbClr val="0092D7"/>
                  </a:solidFill>
                  <a:latin typeface="微软雅黑" panose="020B0503020204020204" pitchFamily="34" charset="-122"/>
                  <a:ea typeface="微软雅黑" panose="020B0503020204020204" pitchFamily="34" charset="-122"/>
                </a:rPr>
                <a:t>技法</a:t>
              </a:r>
              <a:r>
                <a:rPr lang="zh-CN" altLang="en-US" b="1" dirty="0">
                  <a:latin typeface="微软雅黑" panose="020B0503020204020204" pitchFamily="34" charset="-122"/>
                  <a:ea typeface="微软雅黑" panose="020B0503020204020204" pitchFamily="34" charset="-122"/>
                </a:rPr>
                <a:t>精讲</a:t>
              </a:r>
            </a:p>
          </p:txBody>
        </p:sp>
        <p:cxnSp>
          <p:nvCxnSpPr>
            <p:cNvPr id="6" name="直接箭头连接符 5">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7" name="文本框 16">
            <a:extLst>
              <a:ext uri="{FF2B5EF4-FFF2-40B4-BE49-F238E27FC236}">
                <a16:creationId xmlns="" xmlns:a16="http://schemas.microsoft.com/office/drawing/2014/main" id="{02136207-C733-452F-A42E-D34ADC8DA827}"/>
              </a:ext>
            </a:extLst>
          </p:cNvPr>
          <p:cNvSpPr txBox="1">
            <a:spLocks noChangeArrowheads="1"/>
          </p:cNvSpPr>
          <p:nvPr/>
        </p:nvSpPr>
        <p:spPr bwMode="auto">
          <a:xfrm>
            <a:off x="860158" y="850113"/>
            <a:ext cx="7872361" cy="2565693"/>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考点一　理解文章内容</a:t>
            </a:r>
            <a:r>
              <a:rPr lang="zh-CN" altLang="en-US" dirty="0" smtClean="0"/>
              <a:t>（</a:t>
            </a:r>
            <a:r>
              <a:rPr lang="en-US" dirty="0" smtClean="0"/>
              <a:t>5</a:t>
            </a:r>
            <a:r>
              <a:rPr lang="zh-CN" altLang="en-US" dirty="0" smtClean="0"/>
              <a:t>年</a:t>
            </a:r>
            <a:r>
              <a:rPr lang="en-US" dirty="0" smtClean="0"/>
              <a:t>5</a:t>
            </a:r>
            <a:r>
              <a:rPr lang="zh-CN" altLang="en-US" dirty="0" smtClean="0"/>
              <a:t>考）</a:t>
            </a:r>
            <a:endParaRPr lang="en-US" altLang="zh-CN" b="1" dirty="0" smtClean="0">
              <a:solidFill>
                <a:srgbClr val="0092D7"/>
              </a:solidFill>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en-US" b="1" dirty="0" smtClean="0"/>
              <a:t>1.</a:t>
            </a:r>
            <a:r>
              <a:rPr lang="zh-CN" altLang="en-US" dirty="0" smtClean="0"/>
              <a:t>通读课文</a:t>
            </a:r>
            <a:r>
              <a:rPr lang="en-US" dirty="0" smtClean="0"/>
              <a:t>,</a:t>
            </a:r>
            <a:r>
              <a:rPr lang="zh-CN" altLang="en-US" dirty="0" smtClean="0"/>
              <a:t>同学之间讨论</a:t>
            </a:r>
            <a:r>
              <a:rPr lang="en-US" dirty="0" smtClean="0"/>
              <a:t>:</a:t>
            </a:r>
            <a:r>
              <a:rPr lang="zh-CN" altLang="en-US" dirty="0" smtClean="0"/>
              <a:t>文中所说的怀疑精神有什么样的内涵</a:t>
            </a:r>
            <a:r>
              <a:rPr lang="en-US" dirty="0" smtClean="0"/>
              <a:t>?</a:t>
            </a:r>
            <a:r>
              <a:rPr lang="zh-CN" altLang="en-US" dirty="0" smtClean="0"/>
              <a:t>它对做学问有什么重要意义</a:t>
            </a:r>
            <a:r>
              <a:rPr lang="en-US" dirty="0" smtClean="0"/>
              <a:t>? (</a:t>
            </a:r>
            <a:r>
              <a:rPr lang="zh-CN" altLang="en-US" dirty="0" smtClean="0"/>
              <a:t>九上</a:t>
            </a:r>
            <a:r>
              <a:rPr lang="en-US" altLang="zh-CN" dirty="0" smtClean="0"/>
              <a:t>《</a:t>
            </a:r>
            <a:r>
              <a:rPr lang="zh-CN" altLang="en-US" dirty="0" smtClean="0"/>
              <a:t>怀疑与学问</a:t>
            </a:r>
            <a:r>
              <a:rPr lang="en-US" altLang="zh-CN" dirty="0" smtClean="0"/>
              <a:t>》“</a:t>
            </a:r>
            <a:r>
              <a:rPr lang="zh-CN" altLang="en-US" dirty="0" smtClean="0"/>
              <a:t>思考探究”</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作者所说的怀疑精神指的是对于传说的话</a:t>
            </a:r>
            <a:r>
              <a:rPr lang="en-US" dirty="0" smtClean="0"/>
              <a:t>,</a:t>
            </a:r>
            <a:r>
              <a:rPr lang="zh-CN" altLang="en-US" dirty="0" smtClean="0"/>
              <a:t>都要经过“怀疑”“思索” “辨别”三步</a:t>
            </a:r>
            <a:r>
              <a:rPr lang="en-US" dirty="0" smtClean="0"/>
              <a:t>,</a:t>
            </a:r>
            <a:r>
              <a:rPr lang="zh-CN" altLang="en-US" dirty="0" smtClean="0"/>
              <a:t>这样就不会盲从和迷信</a:t>
            </a:r>
            <a:r>
              <a:rPr lang="en-US" dirty="0" smtClean="0"/>
              <a:t>,</a:t>
            </a:r>
            <a:r>
              <a:rPr lang="zh-CN" altLang="en-US" dirty="0" smtClean="0"/>
              <a:t>这也是做一切学问的基本条件。</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dirty="0" smtClean="0"/>
              <a:t>这两篇短文谈的都是读书。比较阅读两篇短文</a:t>
            </a:r>
            <a:r>
              <a:rPr lang="en-US" dirty="0" smtClean="0"/>
              <a:t>,</a:t>
            </a:r>
            <a:r>
              <a:rPr lang="zh-CN" altLang="en-US" dirty="0" smtClean="0"/>
              <a:t>分别概括其主要内容</a:t>
            </a:r>
            <a:r>
              <a:rPr lang="en-US" dirty="0" smtClean="0"/>
              <a:t>,</a:t>
            </a:r>
            <a:r>
              <a:rPr lang="zh-CN" altLang="en-US" dirty="0" smtClean="0"/>
              <a:t>然后说说它们在论述角度、写作方法等方面有哪些异同。</a:t>
            </a:r>
            <a:r>
              <a:rPr lang="en-US" dirty="0" smtClean="0"/>
              <a:t>(</a:t>
            </a:r>
            <a:r>
              <a:rPr lang="zh-CN" altLang="en-US" dirty="0" smtClean="0"/>
              <a:t>九下</a:t>
            </a:r>
            <a:r>
              <a:rPr lang="en-US" altLang="zh-CN" dirty="0" smtClean="0"/>
              <a:t>《</a:t>
            </a:r>
            <a:r>
              <a:rPr lang="zh-CN" altLang="en-US" dirty="0" smtClean="0"/>
              <a:t>短文两篇</a:t>
            </a:r>
            <a:r>
              <a:rPr lang="en-US" altLang="zh-CN" dirty="0" smtClean="0"/>
              <a:t>》“</a:t>
            </a:r>
            <a:r>
              <a:rPr lang="zh-CN" altLang="en-US" dirty="0" smtClean="0"/>
              <a:t>思考探究”</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本题旨在把握主要内容</a:t>
            </a:r>
            <a:r>
              <a:rPr lang="en-US" dirty="0" smtClean="0"/>
              <a:t>,</a:t>
            </a:r>
            <a:r>
              <a:rPr lang="zh-CN" altLang="en-US" dirty="0" smtClean="0"/>
              <a:t>分析其写作方式上的异同。</a:t>
            </a:r>
            <a:r>
              <a:rPr lang="en-US" altLang="zh-CN" dirty="0" smtClean="0"/>
              <a:t>《</a:t>
            </a:r>
            <a:r>
              <a:rPr lang="zh-CN" altLang="en-US" dirty="0" smtClean="0"/>
              <a:t>谈读书</a:t>
            </a:r>
            <a:r>
              <a:rPr lang="en-US" altLang="zh-CN" dirty="0" smtClean="0"/>
              <a:t>》</a:t>
            </a:r>
            <a:r>
              <a:rPr lang="zh-CN" altLang="en-US" dirty="0" smtClean="0"/>
              <a:t>围绕读书的话题</a:t>
            </a:r>
            <a:r>
              <a:rPr lang="en-US" dirty="0" smtClean="0"/>
              <a:t>,</a:t>
            </a:r>
            <a:r>
              <a:rPr lang="zh-CN" altLang="en-US" dirty="0" smtClean="0"/>
              <a:t>探讨了读书的目的、读书的态度和方法、读书的价值等问题</a:t>
            </a:r>
            <a:r>
              <a:rPr lang="en-US" dirty="0" smtClean="0"/>
              <a:t>,</a:t>
            </a:r>
            <a:r>
              <a:rPr lang="zh-CN" altLang="en-US" dirty="0" smtClean="0"/>
              <a:t>提出了一系列观点</a:t>
            </a:r>
            <a:r>
              <a:rPr lang="en-US" dirty="0" smtClean="0"/>
              <a:t>;</a:t>
            </a:r>
            <a:r>
              <a:rPr lang="en-US" altLang="zh-CN" dirty="0" smtClean="0"/>
              <a:t>《</a:t>
            </a:r>
            <a:r>
              <a:rPr lang="zh-CN" altLang="en-US" dirty="0" smtClean="0"/>
              <a:t>不求甚解</a:t>
            </a:r>
            <a:r>
              <a:rPr lang="en-US" altLang="zh-CN" dirty="0" smtClean="0"/>
              <a:t>》</a:t>
            </a:r>
            <a:r>
              <a:rPr lang="zh-CN" altLang="en-US" dirty="0" smtClean="0"/>
              <a:t>通过对“不求甚解”语源的回溯分析</a:t>
            </a:r>
            <a:r>
              <a:rPr lang="en-US" dirty="0" smtClean="0"/>
              <a:t>,</a:t>
            </a:r>
            <a:r>
              <a:rPr lang="zh-CN" altLang="en-US" dirty="0" smtClean="0"/>
              <a:t>推求出陶渊明读书“不求甚解”的本质</a:t>
            </a:r>
            <a:r>
              <a:rPr lang="en-US" dirty="0" smtClean="0"/>
              <a:t>,</a:t>
            </a:r>
            <a:r>
              <a:rPr lang="zh-CN" altLang="en-US" dirty="0" smtClean="0"/>
              <a:t>引导读者认真体会“不求甚解”的含义</a:t>
            </a:r>
            <a:r>
              <a:rPr lang="en-US" dirty="0" smtClean="0"/>
              <a:t>,</a:t>
            </a:r>
            <a:r>
              <a:rPr lang="zh-CN" altLang="en-US" dirty="0" smtClean="0"/>
              <a:t>树立正确的读书态度</a:t>
            </a:r>
            <a:r>
              <a:rPr lang="en-US" dirty="0" smtClean="0"/>
              <a:t>,</a:t>
            </a:r>
            <a:r>
              <a:rPr lang="zh-CN" altLang="en-US" dirty="0" smtClean="0"/>
              <a:t>选择正确的读书方法。</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 </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20]</a:t>
            </a:r>
            <a:r>
              <a:rPr lang="en-US" dirty="0" smtClean="0"/>
              <a:t> </a:t>
            </a:r>
            <a:r>
              <a:rPr lang="zh-CN" altLang="en-US" dirty="0" smtClean="0"/>
              <a:t>本文围绕“读书”写了哪些方面的内容</a:t>
            </a:r>
            <a:r>
              <a:rPr lang="en-US" dirty="0" smtClean="0"/>
              <a:t>?</a:t>
            </a:r>
            <a:endParaRPr lang="zh-CN" altLang="en-US" dirty="0" smtClean="0"/>
          </a:p>
          <a:p>
            <a:pPr>
              <a:lnSpc>
                <a:spcPct val="150000"/>
              </a:lnSpc>
            </a:pPr>
            <a:r>
              <a:rPr lang="en-US" b="1" dirty="0" smtClean="0"/>
              <a:t>2.</a:t>
            </a:r>
            <a:r>
              <a:rPr lang="en-US" b="1" dirty="0" smtClean="0">
                <a:solidFill>
                  <a:srgbClr val="0092D7"/>
                </a:solidFill>
              </a:rPr>
              <a:t> </a:t>
            </a:r>
            <a:r>
              <a:rPr lang="en-US" dirty="0" smtClean="0">
                <a:solidFill>
                  <a:srgbClr val="0092D7"/>
                </a:solidFill>
              </a:rPr>
              <a:t>[2018</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22]</a:t>
            </a:r>
            <a:r>
              <a:rPr lang="zh-CN" altLang="en-US" dirty="0" smtClean="0"/>
              <a:t>请以“友谊是</a:t>
            </a:r>
            <a:r>
              <a:rPr lang="en-US" altLang="zh-CN" dirty="0" smtClean="0"/>
              <a:t>……</a:t>
            </a:r>
            <a:r>
              <a:rPr lang="zh-CN" altLang="en-US" dirty="0" smtClean="0"/>
              <a:t>而不是</a:t>
            </a:r>
            <a:r>
              <a:rPr lang="en-US" altLang="zh-CN" dirty="0" smtClean="0"/>
              <a:t>……”</a:t>
            </a:r>
            <a:r>
              <a:rPr lang="zh-CN" altLang="en-US" dirty="0" smtClean="0"/>
              <a:t>的句式写一组排比句</a:t>
            </a:r>
            <a:r>
              <a:rPr lang="en-US" dirty="0" smtClean="0"/>
              <a:t>,</a:t>
            </a:r>
            <a:r>
              <a:rPr lang="zh-CN" altLang="en-US" dirty="0" smtClean="0"/>
              <a:t>表达你对本文的理解。</a:t>
            </a:r>
          </a:p>
          <a:p>
            <a:pPr>
              <a:lnSpc>
                <a:spcPct val="150000"/>
              </a:lnSpc>
            </a:pPr>
            <a:r>
              <a:rPr lang="en-US" b="1" dirty="0" smtClean="0"/>
              <a:t>3.</a:t>
            </a:r>
            <a:r>
              <a:rPr lang="zh-CN" altLang="en-US" dirty="0" smtClean="0"/>
              <a:t>作者从哪几个方面论述了</a:t>
            </a:r>
            <a:r>
              <a:rPr lang="en-US" altLang="zh-CN" dirty="0" smtClean="0"/>
              <a:t>……</a:t>
            </a:r>
            <a:r>
              <a:rPr lang="en-US" dirty="0" smtClean="0"/>
              <a:t>?</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indent="446088">
              <a:lnSpc>
                <a:spcPct val="150000"/>
              </a:lnSpc>
            </a:pPr>
            <a:r>
              <a:rPr lang="en-US" dirty="0" smtClean="0"/>
              <a:t>(1)</a:t>
            </a:r>
            <a:r>
              <a:rPr lang="zh-CN" altLang="en-US" dirty="0" smtClean="0"/>
              <a:t>根据题干中内容及表达的主要意思</a:t>
            </a:r>
            <a:r>
              <a:rPr lang="en-US" dirty="0" smtClean="0"/>
              <a:t>,</a:t>
            </a:r>
            <a:r>
              <a:rPr lang="zh-CN" altLang="en-US" dirty="0" smtClean="0"/>
              <a:t>找出关键字眼</a:t>
            </a:r>
            <a:r>
              <a:rPr lang="en-US" dirty="0" smtClean="0"/>
              <a:t>,</a:t>
            </a:r>
            <a:r>
              <a:rPr lang="zh-CN" altLang="en-US" dirty="0" smtClean="0"/>
              <a:t>确定搜索的范围和答题方向。</a:t>
            </a:r>
          </a:p>
          <a:p>
            <a:pPr indent="446088">
              <a:lnSpc>
                <a:spcPct val="150000"/>
              </a:lnSpc>
            </a:pPr>
            <a:r>
              <a:rPr lang="en-US" dirty="0" smtClean="0"/>
              <a:t>(2)</a:t>
            </a:r>
            <a:r>
              <a:rPr lang="zh-CN" altLang="en-US" dirty="0" smtClean="0"/>
              <a:t>阅读文章内容或部分段落</a:t>
            </a:r>
            <a:r>
              <a:rPr lang="en-US" dirty="0" smtClean="0"/>
              <a:t>,</a:t>
            </a:r>
            <a:r>
              <a:rPr lang="zh-CN" altLang="en-US" dirty="0" smtClean="0"/>
              <a:t>最终确定作答区域。然后根据论点</a:t>
            </a:r>
            <a:r>
              <a:rPr lang="en-US" dirty="0" smtClean="0"/>
              <a:t>,</a:t>
            </a:r>
            <a:r>
              <a:rPr lang="zh-CN" altLang="en-US" dirty="0" smtClean="0"/>
              <a:t>筛选主要内容。</a:t>
            </a:r>
            <a:r>
              <a:rPr lang="zh-CN" altLang="en-US" u="sng" dirty="0" smtClean="0"/>
              <a:t>全文范围</a:t>
            </a:r>
            <a:r>
              <a:rPr lang="en-US" dirty="0" smtClean="0"/>
              <a:t>:</a:t>
            </a:r>
            <a:r>
              <a:rPr lang="zh-CN" altLang="en-US" dirty="0" smtClean="0"/>
              <a:t>找文章的首段和尾段中含有与题干要求相关的词句</a:t>
            </a:r>
            <a:r>
              <a:rPr lang="en-US" dirty="0" smtClean="0"/>
              <a:t>,</a:t>
            </a:r>
            <a:r>
              <a:rPr lang="zh-CN" altLang="en-US" dirty="0" smtClean="0"/>
              <a:t>明确中心论点。再紧抓每段的第一句话或段尾总结性语句</a:t>
            </a:r>
            <a:r>
              <a:rPr lang="en-US" dirty="0" smtClean="0"/>
              <a:t>,</a:t>
            </a:r>
            <a:r>
              <a:rPr lang="zh-CN" altLang="en-US" dirty="0" smtClean="0"/>
              <a:t>找到分论点。还要注意表关系、总结性的关键词</a:t>
            </a:r>
            <a:r>
              <a:rPr lang="en-US" dirty="0" smtClean="0"/>
              <a:t>,</a:t>
            </a:r>
            <a:r>
              <a:rPr lang="zh-CN" altLang="en-US" dirty="0" smtClean="0"/>
              <a:t>如“因为”“所以”“总而言之”“一般来说”等。</a:t>
            </a:r>
            <a:r>
              <a:rPr lang="zh-CN" altLang="en-US" u="sng" dirty="0" smtClean="0"/>
              <a:t>段落范围</a:t>
            </a:r>
            <a:r>
              <a:rPr lang="en-US" dirty="0" smtClean="0"/>
              <a:t>:</a:t>
            </a:r>
            <a:r>
              <a:rPr lang="zh-CN" altLang="en-US" dirty="0" smtClean="0"/>
              <a:t>理清作者的论证思路</a:t>
            </a:r>
            <a:r>
              <a:rPr lang="en-US" dirty="0" smtClean="0"/>
              <a:t>,</a:t>
            </a:r>
            <a:r>
              <a:rPr lang="zh-CN" altLang="en-US" dirty="0" smtClean="0"/>
              <a:t>找到题干要求的段落范围</a:t>
            </a:r>
            <a:r>
              <a:rPr lang="en-US" dirty="0" smtClean="0"/>
              <a:t>,</a:t>
            </a:r>
            <a:r>
              <a:rPr lang="zh-CN" altLang="en-US" dirty="0" smtClean="0"/>
              <a:t>按照“提出问题</a:t>
            </a:r>
            <a:r>
              <a:rPr lang="en-US" altLang="zh-CN" dirty="0" smtClean="0"/>
              <a:t>——</a:t>
            </a:r>
            <a:r>
              <a:rPr lang="zh-CN" altLang="en-US" dirty="0" smtClean="0"/>
              <a:t>分析问题</a:t>
            </a:r>
            <a:r>
              <a:rPr lang="en-US" altLang="zh-CN" dirty="0" smtClean="0"/>
              <a:t>——</a:t>
            </a:r>
            <a:r>
              <a:rPr lang="zh-CN" altLang="en-US" dirty="0" smtClean="0"/>
              <a:t>解决问题”的思路给段落分层</a:t>
            </a:r>
            <a:r>
              <a:rPr lang="en-US" dirty="0" smtClean="0"/>
              <a:t>,</a:t>
            </a:r>
            <a:r>
              <a:rPr lang="zh-CN" altLang="en-US" dirty="0" smtClean="0"/>
              <a:t>筛选出需要的内容。</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16770"/>
          </a:xfrm>
          <a:prstGeom prst="rect">
            <a:avLst/>
          </a:prstGeom>
          <a:noFill/>
        </p:spPr>
        <p:txBody>
          <a:bodyPr wrap="square" lIns="36000" tIns="36000" rIns="36000" bIns="36000" rtlCol="0">
            <a:spAutoFit/>
          </a:bodyPr>
          <a:lstStyle/>
          <a:p>
            <a:pPr indent="446088">
              <a:lnSpc>
                <a:spcPct val="150000"/>
              </a:lnSpc>
            </a:pPr>
            <a:r>
              <a:rPr lang="zh-CN" altLang="en-US" dirty="0" smtClean="0"/>
              <a:t>对于议论文内容的理解一般来说要归结到对观点的理解</a:t>
            </a:r>
            <a:r>
              <a:rPr lang="en-US" dirty="0" smtClean="0"/>
              <a:t>,</a:t>
            </a:r>
            <a:r>
              <a:rPr lang="zh-CN" altLang="en-US" dirty="0" smtClean="0"/>
              <a:t>就是要找到或归纳文章的观点</a:t>
            </a:r>
            <a:r>
              <a:rPr lang="en-US" dirty="0" smtClean="0"/>
              <a:t>,</a:t>
            </a:r>
            <a:r>
              <a:rPr lang="zh-CN" altLang="en-US" dirty="0" smtClean="0"/>
              <a:t>进而分析观点是什么含义</a:t>
            </a:r>
            <a:r>
              <a:rPr lang="en-US" dirty="0" smtClean="0"/>
              <a:t>,</a:t>
            </a:r>
            <a:r>
              <a:rPr lang="zh-CN" altLang="en-US" dirty="0" smtClean="0"/>
              <a:t>理解了作者的观点</a:t>
            </a:r>
            <a:r>
              <a:rPr lang="en-US" dirty="0" smtClean="0"/>
              <a:t>,</a:t>
            </a:r>
            <a:r>
              <a:rPr lang="zh-CN" altLang="en-US" dirty="0" smtClean="0"/>
              <a:t>也就理解了文章的内容。当然</a:t>
            </a:r>
            <a:r>
              <a:rPr lang="en-US" dirty="0" smtClean="0"/>
              <a:t>,</a:t>
            </a:r>
            <a:r>
              <a:rPr lang="zh-CN" altLang="en-US" dirty="0" smtClean="0"/>
              <a:t>议论文也有中心论点和分论点</a:t>
            </a:r>
            <a:r>
              <a:rPr lang="en-US" dirty="0" smtClean="0"/>
              <a:t>,</a:t>
            </a:r>
            <a:r>
              <a:rPr lang="zh-CN" altLang="en-US" dirty="0" smtClean="0"/>
              <a:t>我们在理解的时候要统观全局</a:t>
            </a:r>
            <a:r>
              <a:rPr lang="en-US" dirty="0" smtClean="0"/>
              <a:t>,</a:t>
            </a:r>
            <a:r>
              <a:rPr lang="zh-CN" altLang="en-US" dirty="0" smtClean="0"/>
              <a:t>不能以偏概全</a:t>
            </a:r>
            <a:r>
              <a:rPr lang="en-US" dirty="0" smtClean="0"/>
              <a:t>,</a:t>
            </a:r>
            <a:r>
              <a:rPr lang="zh-CN" altLang="en-US" dirty="0" smtClean="0"/>
              <a:t>要结合分论点去理解中心论点。</a:t>
            </a:r>
          </a:p>
          <a:p>
            <a:pPr indent="446088">
              <a:lnSpc>
                <a:spcPct val="150000"/>
              </a:lnSpc>
            </a:pPr>
            <a:r>
              <a:rPr lang="zh-CN" altLang="en-US" dirty="0" smtClean="0"/>
              <a:t>除了中心论点</a:t>
            </a:r>
            <a:r>
              <a:rPr lang="en-US" dirty="0" smtClean="0"/>
              <a:t>(</a:t>
            </a:r>
            <a:r>
              <a:rPr lang="zh-CN" altLang="en-US" dirty="0" smtClean="0"/>
              <a:t>观点句</a:t>
            </a:r>
            <a:r>
              <a:rPr lang="en-US" dirty="0" smtClean="0"/>
              <a:t>)</a:t>
            </a:r>
            <a:r>
              <a:rPr lang="zh-CN" altLang="en-US" dirty="0" smtClean="0"/>
              <a:t>之外</a:t>
            </a:r>
            <a:r>
              <a:rPr lang="en-US" dirty="0" smtClean="0"/>
              <a:t>,</a:t>
            </a:r>
            <a:r>
              <a:rPr lang="zh-CN" altLang="en-US" dirty="0" smtClean="0"/>
              <a:t>还要善于把握文章中的议论句、阐述句等</a:t>
            </a:r>
            <a:r>
              <a:rPr lang="en-US" dirty="0" smtClean="0"/>
              <a:t>,</a:t>
            </a:r>
            <a:r>
              <a:rPr lang="zh-CN" altLang="en-US" dirty="0" smtClean="0"/>
              <a:t>这些也是我们理解作者观点和文章内容的关键点。</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考点二　把握文章观点</a:t>
            </a:r>
            <a:r>
              <a:rPr lang="zh-CN" altLang="en-US" dirty="0" smtClean="0"/>
              <a:t>（</a:t>
            </a:r>
            <a:r>
              <a:rPr lang="en-US" dirty="0" smtClean="0"/>
              <a:t> 5</a:t>
            </a:r>
            <a:r>
              <a:rPr lang="zh-CN" altLang="en-US" dirty="0" smtClean="0"/>
              <a:t>年未考）</a:t>
            </a:r>
            <a:endParaRPr lang="en-US" altLang="zh-CN" b="1" dirty="0" smtClean="0">
              <a:solidFill>
                <a:srgbClr val="0092D7"/>
              </a:solidFill>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zh-CN" altLang="en-US" b="1" dirty="0" smtClean="0"/>
              <a:t>认真阅读课文</a:t>
            </a:r>
            <a:r>
              <a:rPr lang="en-US" b="1" dirty="0" smtClean="0"/>
              <a:t>,</a:t>
            </a:r>
            <a:r>
              <a:rPr lang="zh-CN" altLang="en-US" b="1" dirty="0" smtClean="0"/>
              <a:t>说说作者提出了什么论点</a:t>
            </a:r>
            <a:r>
              <a:rPr lang="en-US" b="1" dirty="0" smtClean="0"/>
              <a:t>,</a:t>
            </a:r>
            <a:r>
              <a:rPr lang="zh-CN" altLang="en-US" b="1" dirty="0" smtClean="0"/>
              <a:t>又是从哪几个方面进行阐释和论证的。</a:t>
            </a:r>
            <a:r>
              <a:rPr lang="en-US" dirty="0" smtClean="0"/>
              <a:t>(</a:t>
            </a:r>
            <a:r>
              <a:rPr lang="zh-CN" altLang="en-US" dirty="0" smtClean="0"/>
              <a:t>九上</a:t>
            </a:r>
            <a:r>
              <a:rPr lang="en-US" altLang="zh-CN" dirty="0" smtClean="0"/>
              <a:t>《</a:t>
            </a:r>
            <a:r>
              <a:rPr lang="zh-CN" altLang="en-US" dirty="0" smtClean="0"/>
              <a:t>敬业与乐业</a:t>
            </a:r>
            <a:r>
              <a:rPr lang="en-US" altLang="zh-CN" dirty="0" smtClean="0"/>
              <a:t>》“</a:t>
            </a:r>
            <a:r>
              <a:rPr lang="zh-CN" altLang="en-US" dirty="0" smtClean="0"/>
              <a:t>思考探究”</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本题考查把握作者观点</a:t>
            </a:r>
            <a:r>
              <a:rPr lang="en-US" dirty="0" smtClean="0"/>
              <a:t>,</a:t>
            </a:r>
            <a:r>
              <a:rPr lang="zh-CN" altLang="en-US" dirty="0" smtClean="0"/>
              <a:t>理解文章内容。作者在开篇提出了中心论点“‘敬业乐业’四个字</a:t>
            </a:r>
            <a:r>
              <a:rPr lang="en-US" dirty="0" smtClean="0"/>
              <a:t>,</a:t>
            </a:r>
            <a:r>
              <a:rPr lang="zh-CN" altLang="en-US" dirty="0" smtClean="0"/>
              <a:t>是人类生活的不二法门”</a:t>
            </a:r>
            <a:r>
              <a:rPr lang="en-US" dirty="0" smtClean="0"/>
              <a:t>,</a:t>
            </a:r>
            <a:r>
              <a:rPr lang="zh-CN" altLang="en-US" dirty="0" smtClean="0"/>
              <a:t>之后从“有业之必要”“要敬业”“要乐业”三个方面进行阐释和论证。</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71869" y="801441"/>
          <a:ext cx="7836197" cy="2799720"/>
        </p:xfrm>
        <a:graphic>
          <a:graphicData uri="http://schemas.openxmlformats.org/drawingml/2006/table">
            <a:tbl>
              <a:tblPr/>
              <a:tblGrid>
                <a:gridCol w="680484"/>
                <a:gridCol w="680484"/>
                <a:gridCol w="1020726"/>
                <a:gridCol w="5454503"/>
              </a:tblGrid>
              <a:tr h="468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931334">
                <a:tc>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议论</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文的</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三要</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素</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论据</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道理</a:t>
                      </a:r>
                      <a:endParaRPr lang="zh-CN" sz="1700" kern="100">
                        <a:solidFill>
                          <a:srgbClr val="000000"/>
                        </a:solidFill>
                        <a:latin typeface="NEU-BZ-S92"/>
                        <a:ea typeface="方正书宋_GBK"/>
                        <a:cs typeface="Times New Roman"/>
                      </a:endParaRPr>
                    </a:p>
                    <a:p>
                      <a:pPr algn="ctr">
                        <a:lnSpc>
                          <a:spcPct val="150000"/>
                        </a:lnSpc>
                        <a:spcAft>
                          <a:spcPts val="0"/>
                        </a:spcAft>
                      </a:pPr>
                      <a:r>
                        <a:rPr lang="zh-CN" sz="1700" kern="100">
                          <a:solidFill>
                            <a:srgbClr val="000000"/>
                          </a:solidFill>
                          <a:latin typeface="NEU-BZ-S92"/>
                          <a:ea typeface="微软雅黑"/>
                          <a:cs typeface="Times New Roman"/>
                        </a:rPr>
                        <a:t>论据</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内容</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包括名人名言、农谚俗语和科学原理、定理、公式等。用来做论据的言论应该有一定的权威性</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使论证更概括、更深入</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增加权威性</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增强论证的说服力</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使论证更准确严密</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举例</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如《敬业与乐业》中引用的孔子的话就是道理论据</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indent="446088">
              <a:lnSpc>
                <a:spcPct val="150000"/>
              </a:lnSpc>
            </a:pPr>
            <a:r>
              <a:rPr lang="en-US" dirty="0" smtClean="0"/>
              <a:t>(1)</a:t>
            </a:r>
            <a:r>
              <a:rPr lang="zh-CN" altLang="en-US" dirty="0" smtClean="0"/>
              <a:t>请说说文章的中心论点是什么。</a:t>
            </a:r>
          </a:p>
          <a:p>
            <a:pPr indent="446088">
              <a:lnSpc>
                <a:spcPct val="150000"/>
              </a:lnSpc>
            </a:pPr>
            <a:r>
              <a:rPr lang="en-US" dirty="0" smtClean="0"/>
              <a:t>(2)</a:t>
            </a:r>
            <a:r>
              <a:rPr lang="zh-CN" altLang="en-US" dirty="0" smtClean="0"/>
              <a:t>请用自己的语言概括本文的观点。</a:t>
            </a:r>
          </a:p>
          <a:p>
            <a:pPr indent="446088">
              <a:lnSpc>
                <a:spcPct val="150000"/>
              </a:lnSpc>
            </a:pPr>
            <a:r>
              <a:rPr lang="en-US" dirty="0" smtClean="0"/>
              <a:t>(3)</a:t>
            </a:r>
            <a:r>
              <a:rPr lang="zh-CN" altLang="en-US" dirty="0" smtClean="0"/>
              <a:t>本文第</a:t>
            </a:r>
            <a:r>
              <a:rPr lang="en-US" altLang="zh-CN" dirty="0" smtClean="0"/>
              <a:t>……</a:t>
            </a:r>
            <a:r>
              <a:rPr lang="zh-CN" altLang="en-US" dirty="0" smtClean="0"/>
              <a:t>段的分论点是什么</a:t>
            </a:r>
            <a:r>
              <a:rPr lang="en-US" dirty="0" smtClean="0"/>
              <a:t>?</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辨别标志</a:t>
            </a:r>
            <a:r>
              <a:rPr lang="en-US" altLang="zh-CN" dirty="0" smtClean="0">
                <a:solidFill>
                  <a:srgbClr val="0092D7"/>
                </a:solidFill>
              </a:rPr>
              <a:t>】</a:t>
            </a:r>
          </a:p>
          <a:p>
            <a:pPr indent="446088">
              <a:lnSpc>
                <a:spcPct val="150000"/>
              </a:lnSpc>
            </a:pPr>
            <a:r>
              <a:rPr lang="zh-CN" altLang="en-US" dirty="0" smtClean="0"/>
              <a:t>题干中出现“指出”“提炼”“概括”“中心论点”“主要观点”等字眼。</a:t>
            </a:r>
          </a:p>
          <a:p>
            <a:pPr>
              <a:lnSpc>
                <a:spcPct val="150000"/>
              </a:lnSpc>
            </a:pPr>
            <a:r>
              <a:rPr lang="en-US" altLang="zh-CN" dirty="0" smtClean="0">
                <a:solidFill>
                  <a:srgbClr val="0092D7"/>
                </a:solidFill>
              </a:rPr>
              <a:t>【</a:t>
            </a:r>
            <a:r>
              <a:rPr lang="zh-CN" altLang="en-US" dirty="0" smtClean="0">
                <a:solidFill>
                  <a:srgbClr val="0092D7"/>
                </a:solidFill>
              </a:rPr>
              <a:t>审题要点</a:t>
            </a:r>
            <a:r>
              <a:rPr lang="en-US" altLang="zh-CN" dirty="0" smtClean="0">
                <a:solidFill>
                  <a:srgbClr val="0092D7"/>
                </a:solidFill>
              </a:rPr>
              <a:t>】</a:t>
            </a:r>
          </a:p>
          <a:p>
            <a:pPr indent="446088">
              <a:lnSpc>
                <a:spcPct val="150000"/>
              </a:lnSpc>
            </a:pPr>
            <a:r>
              <a:rPr lang="zh-CN" altLang="en-US" dirty="0" smtClean="0"/>
              <a:t>审题时要看清是用自己的话概括还是引用原文的语言。还要看清指出中心论点后</a:t>
            </a:r>
            <a:r>
              <a:rPr lang="en-US" dirty="0" smtClean="0"/>
              <a:t>,</a:t>
            </a:r>
            <a:r>
              <a:rPr lang="zh-CN" altLang="en-US" dirty="0" smtClean="0"/>
              <a:t>有无对观点阐述的要求。</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indent="446088">
              <a:lnSpc>
                <a:spcPct val="150000"/>
              </a:lnSpc>
            </a:pPr>
            <a:r>
              <a:rPr lang="zh-CN" altLang="en-US" dirty="0" smtClean="0"/>
              <a:t>包头近几年很少直接考查文章论点</a:t>
            </a:r>
            <a:r>
              <a:rPr lang="en-US" dirty="0" smtClean="0"/>
              <a:t>,</a:t>
            </a:r>
            <a:r>
              <a:rPr lang="zh-CN" altLang="en-US" dirty="0" smtClean="0"/>
              <a:t>但论点作为议论文的核心要素之一</a:t>
            </a:r>
            <a:r>
              <a:rPr lang="en-US" dirty="0" smtClean="0"/>
              <a:t>,</a:t>
            </a:r>
            <a:r>
              <a:rPr lang="zh-CN" altLang="en-US" dirty="0" smtClean="0"/>
              <a:t>是理解文章、思路的前提。</a:t>
            </a:r>
          </a:p>
          <a:p>
            <a:pPr indent="446088">
              <a:lnSpc>
                <a:spcPct val="150000"/>
              </a:lnSpc>
            </a:pPr>
            <a:r>
              <a:rPr lang="en-US" b="1" dirty="0" smtClean="0"/>
              <a:t>1.</a:t>
            </a:r>
            <a:r>
              <a:rPr lang="zh-CN" altLang="en-US" b="1" dirty="0" smtClean="0"/>
              <a:t>直接提取法</a:t>
            </a:r>
            <a:r>
              <a:rPr lang="en-US" b="1" dirty="0" smtClean="0"/>
              <a:t>:</a:t>
            </a:r>
            <a:r>
              <a:rPr lang="zh-CN" altLang="en-US" dirty="0" smtClean="0"/>
              <a:t>适用于论点比较明确</a:t>
            </a:r>
            <a:r>
              <a:rPr lang="en-US" dirty="0" smtClean="0"/>
              <a:t>,</a:t>
            </a:r>
            <a:r>
              <a:rPr lang="zh-CN" altLang="en-US" dirty="0" smtClean="0"/>
              <a:t>在字面上有鲜明呈现的文章。不同的文章</a:t>
            </a:r>
            <a:r>
              <a:rPr lang="en-US" dirty="0" smtClean="0"/>
              <a:t>,</a:t>
            </a:r>
            <a:r>
              <a:rPr lang="zh-CN" altLang="en-US" dirty="0" smtClean="0"/>
              <a:t>论点提出的方式也常常不同</a:t>
            </a:r>
            <a:r>
              <a:rPr lang="en-US" dirty="0" smtClean="0"/>
              <a:t>,</a:t>
            </a:r>
            <a:r>
              <a:rPr lang="zh-CN" altLang="en-US" dirty="0" smtClean="0"/>
              <a:t>可从以下几个方面去寻找</a:t>
            </a:r>
            <a:r>
              <a:rPr lang="en-US" dirty="0" smtClean="0"/>
              <a:t>:</a:t>
            </a:r>
            <a:endParaRPr lang="zh-CN" altLang="en-US" dirty="0" smtClean="0"/>
          </a:p>
          <a:p>
            <a:pPr indent="446088">
              <a:lnSpc>
                <a:spcPct val="150000"/>
              </a:lnSpc>
            </a:pPr>
            <a:r>
              <a:rPr lang="en-US" dirty="0" smtClean="0"/>
              <a:t>(1)</a:t>
            </a:r>
            <a:r>
              <a:rPr lang="zh-CN" altLang="en-US" dirty="0" smtClean="0"/>
              <a:t>题目即中心论点。</a:t>
            </a:r>
          </a:p>
          <a:p>
            <a:pPr indent="446088">
              <a:lnSpc>
                <a:spcPct val="150000"/>
              </a:lnSpc>
            </a:pPr>
            <a:r>
              <a:rPr lang="en-US" dirty="0" smtClean="0"/>
              <a:t>(2)</a:t>
            </a:r>
            <a:r>
              <a:rPr lang="zh-CN" altLang="en-US" dirty="0" smtClean="0"/>
              <a:t>在开头</a:t>
            </a:r>
            <a:r>
              <a:rPr lang="en-US" dirty="0" smtClean="0"/>
              <a:t>,</a:t>
            </a:r>
            <a:r>
              <a:rPr lang="zh-CN" altLang="en-US" dirty="0" smtClean="0"/>
              <a:t>即所谓开宗明义</a:t>
            </a:r>
            <a:r>
              <a:rPr lang="en-US" dirty="0" smtClean="0"/>
              <a:t>,</a:t>
            </a:r>
            <a:r>
              <a:rPr lang="zh-CN" altLang="en-US" dirty="0" smtClean="0"/>
              <a:t>开门见山提出论点。</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685773"/>
          </a:xfrm>
          <a:prstGeom prst="rect">
            <a:avLst/>
          </a:prstGeom>
          <a:noFill/>
        </p:spPr>
        <p:txBody>
          <a:bodyPr wrap="square" lIns="36000" tIns="36000" rIns="36000" bIns="36000" rtlCol="0">
            <a:spAutoFit/>
          </a:bodyPr>
          <a:lstStyle/>
          <a:p>
            <a:pPr indent="446088">
              <a:lnSpc>
                <a:spcPct val="150000"/>
              </a:lnSpc>
            </a:pPr>
            <a:r>
              <a:rPr lang="en-US" dirty="0" smtClean="0"/>
              <a:t>(3)</a:t>
            </a:r>
            <a:r>
              <a:rPr lang="zh-CN" altLang="en-US" dirty="0" smtClean="0"/>
              <a:t>在中间</a:t>
            </a:r>
            <a:r>
              <a:rPr lang="en-US" dirty="0" smtClean="0"/>
              <a:t>,</a:t>
            </a:r>
            <a:r>
              <a:rPr lang="zh-CN" altLang="en-US" dirty="0" smtClean="0"/>
              <a:t>由相应话题展开论证</a:t>
            </a:r>
            <a:r>
              <a:rPr lang="en-US" dirty="0" smtClean="0"/>
              <a:t>,</a:t>
            </a:r>
            <a:r>
              <a:rPr lang="zh-CN" altLang="en-US" dirty="0" smtClean="0"/>
              <a:t>然后自然引出论点</a:t>
            </a:r>
            <a:r>
              <a:rPr lang="en-US" dirty="0" smtClean="0"/>
              <a:t>,</a:t>
            </a:r>
            <a:r>
              <a:rPr lang="zh-CN" altLang="en-US" dirty="0" smtClean="0"/>
              <a:t>需仔细阅读全文</a:t>
            </a:r>
            <a:r>
              <a:rPr lang="en-US" dirty="0" smtClean="0"/>
              <a:t>,</a:t>
            </a:r>
            <a:r>
              <a:rPr lang="zh-CN" altLang="en-US" dirty="0" smtClean="0"/>
              <a:t>整体把握。</a:t>
            </a:r>
          </a:p>
          <a:p>
            <a:pPr indent="446088">
              <a:lnSpc>
                <a:spcPct val="150000"/>
              </a:lnSpc>
            </a:pPr>
            <a:r>
              <a:rPr lang="en-US" dirty="0" smtClean="0"/>
              <a:t>(4)</a:t>
            </a:r>
            <a:r>
              <a:rPr lang="zh-CN" altLang="en-US" dirty="0" smtClean="0"/>
              <a:t>在结尾</a:t>
            </a:r>
            <a:r>
              <a:rPr lang="en-US" dirty="0" smtClean="0"/>
              <a:t>,</a:t>
            </a:r>
            <a:r>
              <a:rPr lang="zh-CN" altLang="en-US" dirty="0" smtClean="0"/>
              <a:t>即以结论的形式</a:t>
            </a:r>
            <a:r>
              <a:rPr lang="en-US" dirty="0" smtClean="0"/>
              <a:t>,</a:t>
            </a:r>
            <a:r>
              <a:rPr lang="zh-CN" altLang="en-US" dirty="0" smtClean="0"/>
              <a:t>归纳出文章的论点。论点之前往往有“所以”“因此”“总而言之”“归根结底”等总结性词语。</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270275"/>
          </a:xfrm>
          <a:prstGeom prst="rect">
            <a:avLst/>
          </a:prstGeom>
          <a:noFill/>
        </p:spPr>
        <p:txBody>
          <a:bodyPr wrap="square" lIns="36000" tIns="36000" rIns="36000" bIns="36000" rtlCol="0">
            <a:spAutoFit/>
          </a:bodyPr>
          <a:lstStyle/>
          <a:p>
            <a:pPr indent="446088">
              <a:lnSpc>
                <a:spcPct val="150000"/>
              </a:lnSpc>
            </a:pPr>
            <a:r>
              <a:rPr lang="en-US" b="1" dirty="0" smtClean="0"/>
              <a:t>2.</a:t>
            </a:r>
            <a:r>
              <a:rPr lang="zh-CN" altLang="en-US" b="1" dirty="0" smtClean="0"/>
              <a:t>概括归纳法</a:t>
            </a:r>
            <a:r>
              <a:rPr lang="en-US" b="1" dirty="0" smtClean="0"/>
              <a:t>:</a:t>
            </a:r>
            <a:r>
              <a:rPr lang="zh-CN" altLang="en-US" dirty="0" smtClean="0"/>
              <a:t>适用于论点在字面上没有明确点明的文章。可通过论据反推论点</a:t>
            </a:r>
            <a:r>
              <a:rPr lang="en-US" dirty="0" smtClean="0"/>
              <a:t>,</a:t>
            </a:r>
            <a:r>
              <a:rPr lang="zh-CN" altLang="en-US" dirty="0" smtClean="0"/>
              <a:t>因为无论是事实论据还是道理论据都是为证明论点服务的。分析论据</a:t>
            </a:r>
            <a:r>
              <a:rPr lang="en-US" dirty="0" smtClean="0"/>
              <a:t>,</a:t>
            </a:r>
            <a:r>
              <a:rPr lang="zh-CN" altLang="en-US" dirty="0" smtClean="0"/>
              <a:t>看它证明的是什么问题</a:t>
            </a:r>
            <a:r>
              <a:rPr lang="en-US" dirty="0" smtClean="0"/>
              <a:t>,</a:t>
            </a:r>
            <a:r>
              <a:rPr lang="zh-CN" altLang="en-US" dirty="0" smtClean="0"/>
              <a:t>这个问题理所当然就是论点。</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indent="446088">
              <a:lnSpc>
                <a:spcPct val="150000"/>
              </a:lnSpc>
            </a:pPr>
            <a:r>
              <a:rPr lang="en-US" b="1" dirty="0" smtClean="0"/>
              <a:t>3.</a:t>
            </a:r>
            <a:r>
              <a:rPr lang="zh-CN" altLang="en-US" b="1" dirty="0" smtClean="0"/>
              <a:t>词语提示法</a:t>
            </a:r>
            <a:r>
              <a:rPr lang="en-US" b="1" dirty="0" smtClean="0"/>
              <a:t>:</a:t>
            </a:r>
            <a:r>
              <a:rPr lang="zh-CN" altLang="en-US" dirty="0" smtClean="0"/>
              <a:t>从提示性词语</a:t>
            </a:r>
            <a:r>
              <a:rPr lang="en-US" dirty="0" smtClean="0"/>
              <a:t>(</a:t>
            </a:r>
            <a:r>
              <a:rPr lang="zh-CN" altLang="en-US" dirty="0" smtClean="0"/>
              <a:t>“可见”“总之”“所以”“归根结底”</a:t>
            </a:r>
            <a:r>
              <a:rPr lang="en-US" dirty="0" smtClean="0"/>
              <a:t>)</a:t>
            </a:r>
            <a:r>
              <a:rPr lang="zh-CN" altLang="en-US" dirty="0" smtClean="0"/>
              <a:t>以及衔接、过渡性的词语和行文中反复使用的词语等中找论点。</a:t>
            </a:r>
          </a:p>
          <a:p>
            <a:pPr indent="446088">
              <a:lnSpc>
                <a:spcPct val="150000"/>
              </a:lnSpc>
            </a:pPr>
            <a:r>
              <a:rPr lang="zh-CN" altLang="en-US" dirty="0" smtClean="0"/>
              <a:t>注意</a:t>
            </a:r>
            <a:r>
              <a:rPr lang="en-US" dirty="0" smtClean="0"/>
              <a:t>:</a:t>
            </a:r>
            <a:endParaRPr lang="zh-CN" altLang="en-US" dirty="0" smtClean="0"/>
          </a:p>
          <a:p>
            <a:pPr indent="446088">
              <a:lnSpc>
                <a:spcPct val="150000"/>
              </a:lnSpc>
            </a:pPr>
            <a:r>
              <a:rPr lang="en-US" dirty="0" smtClean="0"/>
              <a:t>①</a:t>
            </a:r>
            <a:r>
              <a:rPr lang="zh-CN" altLang="en-US" dirty="0" smtClean="0"/>
              <a:t>论题与论点的区别</a:t>
            </a:r>
            <a:r>
              <a:rPr lang="en-US" dirty="0" smtClean="0"/>
              <a:t>:</a:t>
            </a:r>
            <a:r>
              <a:rPr lang="zh-CN" altLang="en-US" dirty="0" smtClean="0"/>
              <a:t>论题是作者谈论的话题</a:t>
            </a:r>
            <a:r>
              <a:rPr lang="en-US" dirty="0" smtClean="0"/>
              <a:t>,</a:t>
            </a:r>
            <a:r>
              <a:rPr lang="zh-CN" altLang="en-US" dirty="0" smtClean="0"/>
              <a:t>也是作者论述的对象或范围等</a:t>
            </a:r>
            <a:r>
              <a:rPr lang="en-US" dirty="0" smtClean="0"/>
              <a:t>,</a:t>
            </a:r>
            <a:r>
              <a:rPr lang="zh-CN" altLang="en-US" dirty="0" smtClean="0"/>
              <a:t>表意不明</a:t>
            </a:r>
            <a:r>
              <a:rPr lang="en-US" dirty="0" smtClean="0"/>
              <a:t>;</a:t>
            </a:r>
            <a:r>
              <a:rPr lang="zh-CN" altLang="en-US" dirty="0" smtClean="0"/>
              <a:t>而论点往往是一句表意明确的判断句。</a:t>
            </a:r>
          </a:p>
          <a:p>
            <a:pPr indent="446088">
              <a:lnSpc>
                <a:spcPct val="150000"/>
              </a:lnSpc>
            </a:pPr>
            <a:r>
              <a:rPr lang="en-US" dirty="0" smtClean="0"/>
              <a:t>②</a:t>
            </a:r>
            <a:r>
              <a:rPr lang="zh-CN" altLang="en-US" dirty="0" smtClean="0"/>
              <a:t>中心论点和分论点的区别</a:t>
            </a:r>
            <a:r>
              <a:rPr lang="en-US" dirty="0" smtClean="0"/>
              <a:t>:</a:t>
            </a:r>
            <a:r>
              <a:rPr lang="zh-CN" altLang="en-US" dirty="0" smtClean="0"/>
              <a:t>一篇文章一般只有一个中心论点</a:t>
            </a:r>
            <a:r>
              <a:rPr lang="en-US" dirty="0" smtClean="0"/>
              <a:t>,</a:t>
            </a:r>
            <a:r>
              <a:rPr lang="zh-CN" altLang="en-US" dirty="0" smtClean="0"/>
              <a:t>有时可能用几个分论点来证明中心论点</a:t>
            </a:r>
            <a:r>
              <a:rPr lang="en-US" dirty="0" smtClean="0"/>
              <a:t>,</a:t>
            </a:r>
            <a:r>
              <a:rPr lang="zh-CN" altLang="en-US" dirty="0" smtClean="0"/>
              <a:t>分论点一般位于段首或有标志性词语的位置</a:t>
            </a:r>
            <a:r>
              <a:rPr lang="en-US" dirty="0" smtClean="0"/>
              <a:t>,</a:t>
            </a:r>
            <a:r>
              <a:rPr lang="zh-CN" altLang="en-US" dirty="0" smtClean="0"/>
              <a:t>例如“首先”“其次”“最后”“第一”“第二”等。</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903700"/>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答题模板</a:t>
            </a:r>
            <a:r>
              <a:rPr lang="en-US" altLang="zh-CN" dirty="0" smtClean="0">
                <a:solidFill>
                  <a:srgbClr val="0092D7"/>
                </a:solidFill>
              </a:rPr>
              <a:t>】</a:t>
            </a:r>
          </a:p>
          <a:p>
            <a:pPr>
              <a:lnSpc>
                <a:spcPct val="150000"/>
              </a:lnSpc>
            </a:pPr>
            <a:r>
              <a:rPr lang="zh-CN" altLang="en-US" dirty="0" smtClean="0"/>
              <a:t>　　本文的</a:t>
            </a:r>
            <a:r>
              <a:rPr lang="en-US" dirty="0" smtClean="0"/>
              <a:t>(</a:t>
            </a:r>
            <a:r>
              <a:rPr lang="zh-CN" altLang="en-US" dirty="0" smtClean="0"/>
              <a:t>分</a:t>
            </a:r>
            <a:r>
              <a:rPr lang="en-US" dirty="0" smtClean="0"/>
              <a:t>)</a:t>
            </a:r>
            <a:r>
              <a:rPr lang="zh-CN" altLang="en-US" dirty="0" smtClean="0"/>
              <a:t>论点是</a:t>
            </a:r>
            <a:r>
              <a:rPr lang="en-US" altLang="zh-CN" dirty="0" smtClean="0"/>
              <a:t>……</a:t>
            </a:r>
            <a:r>
              <a:rPr lang="en-US" dirty="0" smtClean="0"/>
              <a:t>/</a:t>
            </a:r>
            <a:r>
              <a:rPr lang="zh-CN" altLang="en-US" dirty="0" smtClean="0"/>
              <a:t>本文的论题是</a:t>
            </a:r>
            <a:r>
              <a:rPr lang="en-US" altLang="zh-CN" dirty="0" smtClean="0"/>
              <a:t>……</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 xmlns:a16="http://schemas.microsoft.com/office/drawing/2014/main" id="{0E212731-39CB-4A88-BE94-BB6F287DDC6F}"/>
                </a:ext>
              </a:extLst>
            </p:cNvPr>
            <p:cNvSpPr txBox="1"/>
            <p:nvPr/>
          </p:nvSpPr>
          <p:spPr>
            <a:xfrm>
              <a:off x="4149152" y="706582"/>
              <a:ext cx="853103" cy="439278"/>
            </a:xfrm>
            <a:prstGeom prst="rect">
              <a:avLst/>
            </a:prstGeom>
            <a:noFill/>
          </p:spPr>
          <p:txBody>
            <a:bodyPr wrap="none" lIns="36000" tIns="36000" rIns="36000" bIns="36000" rtlCol="0">
              <a:spAutoFit/>
            </a:bodyPr>
            <a:lstStyle/>
            <a:p>
              <a:pPr algn="l">
                <a:lnSpc>
                  <a:spcPct val="150000"/>
                </a:lnSpc>
              </a:pPr>
              <a:r>
                <a:rPr lang="zh-CN" altLang="en-US" b="1" dirty="0" smtClean="0">
                  <a:solidFill>
                    <a:srgbClr val="0092D7"/>
                  </a:solidFill>
                  <a:latin typeface="微软雅黑" panose="020B0503020204020204" pitchFamily="34" charset="-122"/>
                  <a:ea typeface="微软雅黑" panose="020B0503020204020204" pitchFamily="34" charset="-122"/>
                </a:rPr>
                <a:t>针对</a:t>
              </a:r>
              <a:r>
                <a:rPr lang="zh-CN" altLang="en-US" b="1" dirty="0" smtClean="0">
                  <a:latin typeface="微软雅黑" panose="020B0503020204020204" pitchFamily="34" charset="-122"/>
                  <a:ea typeface="微软雅黑" panose="020B0503020204020204" pitchFamily="34" charset="-122"/>
                </a:rPr>
                <a:t>训练</a:t>
              </a:r>
              <a:endParaRPr lang="zh-CN" altLang="en-US" b="1" dirty="0">
                <a:latin typeface="微软雅黑" panose="020B0503020204020204" pitchFamily="34" charset="-122"/>
                <a:ea typeface="微软雅黑" panose="020B0503020204020204" pitchFamily="34" charset="-122"/>
              </a:endParaRPr>
            </a:p>
          </p:txBody>
        </p:sp>
        <p:cxnSp>
          <p:nvCxnSpPr>
            <p:cNvPr id="6" name="直接箭头连接符 5">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8" name="TextBox 7">
            <a:extLst>
              <a:ext uri="{FF2B5EF4-FFF2-40B4-BE49-F238E27FC236}">
                <a16:creationId xmlns="" xmlns:a16="http://schemas.microsoft.com/office/drawing/2014/main" id="{83F7B276-D997-4A87-AC57-0528D662F2A6}"/>
              </a:ext>
            </a:extLst>
          </p:cNvPr>
          <p:cNvSpPr txBox="1"/>
          <p:nvPr/>
        </p:nvSpPr>
        <p:spPr>
          <a:xfrm>
            <a:off x="831850" y="1669880"/>
            <a:ext cx="7962900" cy="1226865"/>
          </a:xfrm>
          <a:prstGeom prst="rect">
            <a:avLst/>
          </a:prstGeom>
          <a:noFill/>
        </p:spPr>
        <p:txBody>
          <a:bodyPr wrap="square" lIns="36000" tIns="36000" rIns="36000" bIns="36000" rtlCol="0">
            <a:spAutoFit/>
          </a:bodyPr>
          <a:lstStyle/>
          <a:p>
            <a:pPr algn="ctr">
              <a:lnSpc>
                <a:spcPct val="150000"/>
              </a:lnSpc>
            </a:pP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内容见</a:t>
            </a:r>
            <a:r>
              <a:rPr lang="en-US" altLang="zh-CN"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Word</a:t>
            </a:r>
            <a:r>
              <a:rPr lang="zh-CN" altLang="en-US"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版</a:t>
            </a: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a:t>
            </a:r>
            <a:endParaRPr lang="en-US" altLang="zh-CN"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专题</a:t>
            </a:r>
            <a:r>
              <a:rPr lang="en-US" altLang="zh-CN"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12</a:t>
            </a: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议论文阅读</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567710"/>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2</a:t>
            </a:r>
            <a:r>
              <a:rPr lang="zh-CN" altLang="en-US" sz="2400" b="1" dirty="0" smtClean="0">
                <a:solidFill>
                  <a:srgbClr val="0092D7"/>
                </a:solidFill>
                <a:latin typeface="微软雅黑" pitchFamily="34" charset="-122"/>
                <a:ea typeface="微软雅黑" pitchFamily="34" charset="-122"/>
              </a:rPr>
              <a:t>讲　理清论证思路　辨析论证方法</a:t>
            </a:r>
          </a:p>
        </p:txBody>
      </p:sp>
      <p:sp>
        <p:nvSpPr>
          <p:cNvPr id="6" name="文本框 11">
            <a:extLst>
              <a:ext uri="{FF2B5EF4-FFF2-40B4-BE49-F238E27FC236}">
                <a16:creationId xmlns="" xmlns:a16="http://schemas.microsoft.com/office/drawing/2014/main" id="{21D37050-EF62-4E03-9C49-42484A701F06}"/>
              </a:ext>
            </a:extLst>
          </p:cNvPr>
          <p:cNvSpPr txBox="1"/>
          <p:nvPr/>
        </p:nvSpPr>
        <p:spPr>
          <a:xfrm>
            <a:off x="818705" y="923361"/>
            <a:ext cx="7846830" cy="2565693"/>
          </a:xfrm>
          <a:prstGeom prst="rect">
            <a:avLst/>
          </a:prstGeom>
          <a:noFill/>
        </p:spPr>
        <p:txBody>
          <a:bodyPr wrap="square" lIns="36000" tIns="36000" rIns="36000" bIns="36000" rtlCol="0">
            <a:spAutoFit/>
          </a:bodyPr>
          <a:lstStyle/>
          <a:p>
            <a:pPr>
              <a:lnSpc>
                <a:spcPct val="150000"/>
              </a:lnSpc>
            </a:pPr>
            <a:r>
              <a:rPr lang="en-US" b="1" dirty="0" smtClean="0"/>
              <a:t>[2019</a:t>
            </a:r>
            <a:r>
              <a:rPr lang="en-US" altLang="zh-CN" b="1" dirty="0" smtClean="0"/>
              <a:t>·</a:t>
            </a:r>
            <a:r>
              <a:rPr lang="zh-CN" altLang="en-US" b="1" dirty="0" smtClean="0"/>
              <a:t>宿迁</a:t>
            </a:r>
            <a:r>
              <a:rPr lang="en-US" b="1" dirty="0" smtClean="0"/>
              <a:t>] </a:t>
            </a:r>
            <a:r>
              <a:rPr lang="zh-CN" altLang="en-US" b="1" dirty="0" smtClean="0"/>
              <a:t>阅读下面的文字</a:t>
            </a:r>
            <a:r>
              <a:rPr lang="en-US" b="1" dirty="0" smtClean="0"/>
              <a:t>,</a:t>
            </a:r>
            <a:r>
              <a:rPr lang="zh-CN" altLang="en-US" b="1" dirty="0" smtClean="0"/>
              <a:t>完成问题。</a:t>
            </a:r>
            <a:r>
              <a:rPr lang="en-US" b="1" dirty="0" smtClean="0"/>
              <a:t>(13</a:t>
            </a:r>
            <a:r>
              <a:rPr lang="zh-CN" altLang="en-US" b="1" dirty="0" smtClean="0"/>
              <a:t>分</a:t>
            </a:r>
            <a:r>
              <a:rPr lang="en-US" b="1" dirty="0" smtClean="0"/>
              <a:t>)</a:t>
            </a:r>
            <a:endParaRPr lang="zh-CN" altLang="en-US" b="1" dirty="0" smtClean="0"/>
          </a:p>
          <a:p>
            <a:pPr algn="ctr">
              <a:lnSpc>
                <a:spcPct val="150000"/>
              </a:lnSpc>
            </a:pPr>
            <a:r>
              <a:rPr lang="zh-CN" altLang="en-US" b="1" dirty="0" smtClean="0">
                <a:latin typeface="楷体" pitchFamily="49" charset="-122"/>
                <a:ea typeface="楷体" pitchFamily="49" charset="-122"/>
              </a:rPr>
              <a:t>谈谦虚</a:t>
            </a:r>
          </a:p>
          <a:p>
            <a:pPr algn="ctr">
              <a:lnSpc>
                <a:spcPct val="150000"/>
              </a:lnSpc>
            </a:pPr>
            <a:r>
              <a:rPr lang="zh-CN" altLang="en-US" b="1" dirty="0" smtClean="0">
                <a:latin typeface="楷体" pitchFamily="49" charset="-122"/>
                <a:ea typeface="楷体" pitchFamily="49" charset="-122"/>
              </a:rPr>
              <a:t>朱光潜</a:t>
            </a:r>
          </a:p>
          <a:p>
            <a:pPr indent="446088">
              <a:lnSpc>
                <a:spcPct val="150000"/>
              </a:lnSpc>
            </a:pPr>
            <a:r>
              <a:rPr lang="en-US" b="1" dirty="0" smtClean="0">
                <a:latin typeface="楷体" pitchFamily="49" charset="-122"/>
                <a:ea typeface="楷体" pitchFamily="49" charset="-122"/>
              </a:rPr>
              <a:t>①</a:t>
            </a:r>
            <a:r>
              <a:rPr lang="zh-CN" altLang="en-US" b="1" dirty="0" smtClean="0">
                <a:latin typeface="楷体" pitchFamily="49" charset="-122"/>
                <a:ea typeface="楷体" pitchFamily="49" charset="-122"/>
              </a:rPr>
              <a:t>谦虚并非故意自贬身价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做客套应酬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像虚伪者所常表现的假面孔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它是起于自知之明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知道自己所已知的比起世间所可知的非常渺小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未知世界随着已知世界扩大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愈前走发现天边愈远。</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他发现宇宙的无边无底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对之不能不起崇高雄伟之感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反观自己渺小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就不能不起谦虚之感。谦虚必起于自我渺小的意识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谦虚者的心目中必有一种为自己所不知不能的高不可攀的东西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老是要抬着头去望它。这东西可以是全体宇宙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可以是圣贤豪杰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也可以是一个崇高的理想。一个人必须见地高远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知道天高地厚才能真正地谦虚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不知道天高地厚的人就老是觉得自己伟大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海若未曾望洋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就以为“天下之美尽在己”。谦虚有它消极方面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就是自我渺小的意识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也有它积极方面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就是高远的瞻瞩与恢阔的胸襟。</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71869" y="801441"/>
          <a:ext cx="7836197" cy="1296000"/>
        </p:xfrm>
        <a:graphic>
          <a:graphicData uri="http://schemas.openxmlformats.org/drawingml/2006/table">
            <a:tbl>
              <a:tblPr/>
              <a:tblGrid>
                <a:gridCol w="1594884"/>
                <a:gridCol w="563526"/>
                <a:gridCol w="5677787"/>
              </a:tblGrid>
              <a:tr h="468000">
                <a:tc gridSpan="3">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828000">
                <a:tc>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议论文的</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三要素</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论证</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论证是运用论据来证明论点的过程和方法。论证方法主要有举例论证、道理论证、对比论证、比喻论证等</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31737"/>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②</a:t>
            </a:r>
            <a:r>
              <a:rPr lang="zh-CN" altLang="en-US" b="1" dirty="0" smtClean="0">
                <a:latin typeface="楷体" pitchFamily="49" charset="-122"/>
                <a:ea typeface="楷体" pitchFamily="49" charset="-122"/>
              </a:rPr>
              <a:t>看浅一点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谦虚是一种处世哲学。“人道恶盈而喜谦”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人本来没有可盈的时候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自以为盈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就无法再有所容纳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有所进益。谦虚是知不足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“知不足然后能自强”。一切自然节奏都是一起一伏。引弓欲张先弛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升高欲跳先蹲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谦虚是进取向上的准备。老子譬道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常用谷和水。“谷神不死”“旷兮其若谷”“上善若水”“天下莫柔弱于水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而攻坚强者莫之能胜”。谷虚所以有 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水柔所以不毁。人的谦虚可以说是取法于谷和水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它的外表虽是空旷柔弱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而它的内在力量却极刚健。</a:t>
            </a:r>
            <a:r>
              <a:rPr lang="zh-CN" altLang="en-US" b="1" u="sng" dirty="0" smtClean="0">
                <a:latin typeface="楷体" pitchFamily="49" charset="-122"/>
                <a:ea typeface="楷体" pitchFamily="49" charset="-122"/>
              </a:rPr>
              <a:t>这道理好比打太极拳</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极力求绵软柔缓</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可是“四两拨千斤”</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极强悍的力士在这轻推慢挽之间可以望风披靡</a:t>
            </a:r>
            <a:r>
              <a:rPr lang="zh-CN" alt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③</a:t>
            </a:r>
            <a:r>
              <a:rPr lang="zh-CN" altLang="en-US" b="1" dirty="0" smtClean="0">
                <a:latin typeface="楷体" pitchFamily="49" charset="-122"/>
                <a:ea typeface="楷体" pitchFamily="49" charset="-122"/>
              </a:rPr>
              <a:t>看深一点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谦虚是一种宗教情绪。宗教都有一个被崇拜的崇高的对象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我们向外所呈献给被崇拜的对象是虔敬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向内所对待自己的是谦虚。虔敬和谦虚是宗教情绪的两方面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内外相应相成。这种情绪和美感经验中的“崇高意识”以及一般人的英雄崇拜心理是相同的。我们突然间发现对象无限伟大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无形中自觉此身渺小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于是栗然生畏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肃然起敬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但是惊心动魄之余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就继以心领神会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物我交融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不知不觉中把自己也提升到那同样伟大的境界。对自然界的壮观如此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对伟大的英雄如此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对理想中所悬的全知全能的神或尽善尽美的境界也是如此。在这种心境中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我们同时感到自我的渺小和人性的尊严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自卑和自尊打成一片。</a:t>
            </a:r>
          </a:p>
          <a:p>
            <a:pPr algn="r">
              <a:lnSpc>
                <a:spcPct val="150000"/>
              </a:lnSpc>
            </a:pP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选自</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给青年的十二封信</a:t>
            </a:r>
            <a:r>
              <a:rPr lang="en-US" altLang="zh-CN" b="1" dirty="0" smtClean="0">
                <a:latin typeface="楷体" pitchFamily="49" charset="-122"/>
                <a:ea typeface="楷体" pitchFamily="49" charset="-122"/>
              </a:rPr>
              <a:t>》</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有删改</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39278"/>
          </a:xfrm>
          <a:prstGeom prst="rect">
            <a:avLst/>
          </a:prstGeom>
          <a:noFill/>
        </p:spPr>
        <p:txBody>
          <a:bodyPr wrap="square" lIns="36000" tIns="36000" rIns="36000" bIns="36000" rtlCol="0">
            <a:spAutoFit/>
          </a:bodyPr>
          <a:lstStyle/>
          <a:p>
            <a:pPr>
              <a:lnSpc>
                <a:spcPct val="150000"/>
              </a:lnSpc>
            </a:pPr>
            <a:r>
              <a:rPr lang="en-US" b="1" dirty="0" smtClean="0"/>
              <a:t>1. </a:t>
            </a:r>
            <a:r>
              <a:rPr lang="en-US" dirty="0" smtClean="0"/>
              <a:t>(3</a:t>
            </a:r>
            <a:r>
              <a:rPr lang="zh-CN" altLang="en-US" dirty="0" smtClean="0"/>
              <a:t>分</a:t>
            </a:r>
            <a:r>
              <a:rPr lang="en-US" dirty="0" smtClean="0"/>
              <a:t>)</a:t>
            </a:r>
            <a:r>
              <a:rPr lang="zh-CN" altLang="en-US" dirty="0" smtClean="0"/>
              <a:t>请简述第</a:t>
            </a:r>
            <a:r>
              <a:rPr lang="en-US" dirty="0" smtClean="0"/>
              <a:t>①</a:t>
            </a:r>
            <a:r>
              <a:rPr lang="zh-CN" altLang="en-US" dirty="0" smtClean="0"/>
              <a:t>段的论证思路。</a:t>
            </a:r>
            <a:r>
              <a:rPr lang="en-US" altLang="zh-CN" b="1" dirty="0" smtClean="0"/>
              <a:t>【</a:t>
            </a:r>
            <a:r>
              <a:rPr lang="zh-CN" altLang="en-US" b="1" dirty="0" smtClean="0"/>
              <a:t>考点三　理清论证思路</a:t>
            </a:r>
            <a:r>
              <a:rPr lang="en-US" altLang="zh-CN" b="1" dirty="0" smtClean="0"/>
              <a:t>】</a:t>
            </a:r>
            <a:endParaRPr lang="zh-CN" altLang="en-US" b="1"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9" y="861222"/>
            <a:ext cx="7814932" cy="293226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a:t>
            </a:r>
            <a:r>
              <a:rPr lang="zh-CN" altLang="en-US" dirty="0" smtClean="0">
                <a:solidFill>
                  <a:srgbClr val="C00000"/>
                </a:solidFill>
              </a:rPr>
              <a:t>先分析谦虚的内涵</a:t>
            </a:r>
            <a:r>
              <a:rPr lang="en-US" dirty="0" smtClean="0">
                <a:solidFill>
                  <a:srgbClr val="C00000"/>
                </a:solidFill>
              </a:rPr>
              <a:t>,</a:t>
            </a:r>
            <a:r>
              <a:rPr lang="zh-CN" altLang="en-US" dirty="0" smtClean="0">
                <a:solidFill>
                  <a:srgbClr val="C00000"/>
                </a:solidFill>
              </a:rPr>
              <a:t>再分析谦虚的内因</a:t>
            </a:r>
            <a:r>
              <a:rPr lang="en-US" dirty="0" smtClean="0">
                <a:solidFill>
                  <a:srgbClr val="C00000"/>
                </a:solidFill>
              </a:rPr>
              <a:t>,</a:t>
            </a:r>
            <a:r>
              <a:rPr lang="zh-CN" altLang="en-US" dirty="0" smtClean="0">
                <a:solidFill>
                  <a:srgbClr val="C00000"/>
                </a:solidFill>
              </a:rPr>
              <a:t>然后和不知天高地厚者对比</a:t>
            </a:r>
            <a:r>
              <a:rPr lang="en-US" dirty="0" smtClean="0">
                <a:solidFill>
                  <a:srgbClr val="C00000"/>
                </a:solidFill>
              </a:rPr>
              <a:t>,</a:t>
            </a:r>
            <a:r>
              <a:rPr lang="zh-CN" altLang="en-US" dirty="0" smtClean="0">
                <a:solidFill>
                  <a:srgbClr val="C00000"/>
                </a:solidFill>
              </a:rPr>
              <a:t>点出谦虚消极和积极的意义。为下文的进一步论述做铺垫。</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本题考查理顺文段论证思路的能力。解答本题先要细读文段</a:t>
            </a:r>
            <a:r>
              <a:rPr lang="en-US" dirty="0" smtClean="0">
                <a:solidFill>
                  <a:srgbClr val="C00000"/>
                </a:solidFill>
              </a:rPr>
              <a:t>,</a:t>
            </a:r>
            <a:r>
              <a:rPr lang="zh-CN" altLang="en-US" dirty="0" smtClean="0">
                <a:solidFill>
                  <a:srgbClr val="C00000"/>
                </a:solidFill>
              </a:rPr>
              <a:t>理清本段层次</a:t>
            </a:r>
            <a:r>
              <a:rPr lang="en-US" dirty="0" smtClean="0">
                <a:solidFill>
                  <a:srgbClr val="C00000"/>
                </a:solidFill>
              </a:rPr>
              <a:t>:</a:t>
            </a:r>
            <a:r>
              <a:rPr lang="zh-CN" altLang="en-US" dirty="0" smtClean="0">
                <a:solidFill>
                  <a:srgbClr val="C00000"/>
                </a:solidFill>
              </a:rPr>
              <a:t>文章第</a:t>
            </a:r>
            <a:r>
              <a:rPr lang="en-US" dirty="0" smtClean="0">
                <a:solidFill>
                  <a:srgbClr val="C00000"/>
                </a:solidFill>
              </a:rPr>
              <a:t>①</a:t>
            </a:r>
            <a:r>
              <a:rPr lang="zh-CN" altLang="en-US" dirty="0" smtClean="0">
                <a:solidFill>
                  <a:srgbClr val="C00000"/>
                </a:solidFill>
              </a:rPr>
              <a:t>段先分析谦虚的内涵</a:t>
            </a:r>
            <a:r>
              <a:rPr lang="en-US" dirty="0" smtClean="0">
                <a:solidFill>
                  <a:srgbClr val="C00000"/>
                </a:solidFill>
              </a:rPr>
              <a:t>:</a:t>
            </a:r>
            <a:r>
              <a:rPr lang="zh-CN" altLang="en-US" dirty="0" smtClean="0">
                <a:solidFill>
                  <a:srgbClr val="C00000"/>
                </a:solidFill>
              </a:rPr>
              <a:t>谦虚并非故意自贬身价</a:t>
            </a:r>
            <a:r>
              <a:rPr lang="en-US" dirty="0" smtClean="0">
                <a:solidFill>
                  <a:srgbClr val="C00000"/>
                </a:solidFill>
              </a:rPr>
              <a:t>,</a:t>
            </a:r>
            <a:r>
              <a:rPr lang="zh-CN" altLang="en-US" dirty="0" smtClean="0">
                <a:solidFill>
                  <a:srgbClr val="C00000"/>
                </a:solidFill>
              </a:rPr>
              <a:t>做客套应酬</a:t>
            </a:r>
            <a:r>
              <a:rPr lang="en-US" dirty="0" smtClean="0">
                <a:solidFill>
                  <a:srgbClr val="C00000"/>
                </a:solidFill>
              </a:rPr>
              <a:t>……</a:t>
            </a:r>
            <a:r>
              <a:rPr lang="zh-CN" altLang="en-US" dirty="0" smtClean="0">
                <a:solidFill>
                  <a:srgbClr val="C00000"/>
                </a:solidFill>
              </a:rPr>
              <a:t>就不能不起谦虚之感</a:t>
            </a:r>
            <a:r>
              <a:rPr lang="en-US" dirty="0" smtClean="0">
                <a:solidFill>
                  <a:srgbClr val="C00000"/>
                </a:solidFill>
              </a:rPr>
              <a:t>;</a:t>
            </a:r>
            <a:r>
              <a:rPr lang="zh-CN" altLang="en-US" dirty="0" smtClean="0">
                <a:solidFill>
                  <a:srgbClr val="C00000"/>
                </a:solidFill>
              </a:rPr>
              <a:t>再分析谦虚的内因</a:t>
            </a:r>
            <a:r>
              <a:rPr lang="en-US" dirty="0" smtClean="0">
                <a:solidFill>
                  <a:srgbClr val="C00000"/>
                </a:solidFill>
              </a:rPr>
              <a:t>——</a:t>
            </a:r>
            <a:r>
              <a:rPr lang="zh-CN" altLang="en-US" dirty="0" smtClean="0">
                <a:solidFill>
                  <a:srgbClr val="C00000"/>
                </a:solidFill>
              </a:rPr>
              <a:t>谦虚必起于自我渺小的意识</a:t>
            </a:r>
            <a:r>
              <a:rPr lang="en-US" dirty="0" smtClean="0">
                <a:solidFill>
                  <a:srgbClr val="C00000"/>
                </a:solidFill>
              </a:rPr>
              <a:t>;</a:t>
            </a:r>
            <a:r>
              <a:rPr lang="zh-CN" altLang="en-US" dirty="0" smtClean="0">
                <a:solidFill>
                  <a:srgbClr val="C00000"/>
                </a:solidFill>
              </a:rPr>
              <a:t>然后和不知天高地厚者对比</a:t>
            </a:r>
            <a:r>
              <a:rPr lang="en-US" dirty="0" smtClean="0">
                <a:solidFill>
                  <a:srgbClr val="C00000"/>
                </a:solidFill>
              </a:rPr>
              <a:t>,</a:t>
            </a:r>
            <a:r>
              <a:rPr lang="zh-CN" altLang="en-US" dirty="0" smtClean="0">
                <a:solidFill>
                  <a:srgbClr val="C00000"/>
                </a:solidFill>
              </a:rPr>
              <a:t>点出谦虚消极和积极的意义。解答时在各层次前分别加上</a:t>
            </a:r>
            <a:r>
              <a:rPr lang="en-US" dirty="0" smtClean="0">
                <a:solidFill>
                  <a:srgbClr val="C00000"/>
                </a:solidFill>
              </a:rPr>
              <a:t>“</a:t>
            </a:r>
            <a:r>
              <a:rPr lang="zh-CN" altLang="en-US" dirty="0" smtClean="0">
                <a:solidFill>
                  <a:srgbClr val="C00000"/>
                </a:solidFill>
              </a:rPr>
              <a:t>首先、然后、最后</a:t>
            </a:r>
            <a:r>
              <a:rPr lang="en-US" dirty="0" smtClean="0">
                <a:solidFill>
                  <a:srgbClr val="C00000"/>
                </a:solidFill>
              </a:rPr>
              <a:t>”</a:t>
            </a:r>
            <a:r>
              <a:rPr lang="zh-CN" altLang="en-US" dirty="0" smtClean="0">
                <a:solidFill>
                  <a:srgbClr val="C00000"/>
                </a:solidFill>
              </a:rPr>
              <a:t>一类的表示承接关系的词语</a:t>
            </a:r>
            <a:r>
              <a:rPr lang="en-US" dirty="0" smtClean="0">
                <a:solidFill>
                  <a:srgbClr val="C00000"/>
                </a:solidFill>
              </a:rPr>
              <a:t>,</a:t>
            </a:r>
            <a:r>
              <a:rPr lang="zh-CN" altLang="en-US" dirty="0" smtClean="0">
                <a:solidFill>
                  <a:srgbClr val="C00000"/>
                </a:solidFill>
              </a:rPr>
              <a:t>进行表述即可。</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854777"/>
          </a:xfrm>
          <a:prstGeom prst="rect">
            <a:avLst/>
          </a:prstGeom>
          <a:noFill/>
        </p:spPr>
        <p:txBody>
          <a:bodyPr wrap="square" lIns="36000" tIns="36000" rIns="36000" bIns="36000" rtlCol="0">
            <a:spAutoFit/>
          </a:bodyPr>
          <a:lstStyle/>
          <a:p>
            <a:pPr>
              <a:lnSpc>
                <a:spcPct val="150000"/>
              </a:lnSpc>
            </a:pPr>
            <a:r>
              <a:rPr lang="en-US" b="1" dirty="0" smtClean="0"/>
              <a:t>2. </a:t>
            </a:r>
            <a:r>
              <a:rPr lang="en-US" dirty="0" smtClean="0"/>
              <a:t>(3</a:t>
            </a:r>
            <a:r>
              <a:rPr lang="zh-CN" altLang="en-US" dirty="0" smtClean="0"/>
              <a:t>分</a:t>
            </a:r>
            <a:r>
              <a:rPr lang="en-US" dirty="0" smtClean="0"/>
              <a:t>)</a:t>
            </a:r>
            <a:r>
              <a:rPr lang="zh-CN" altLang="en-US" dirty="0" smtClean="0"/>
              <a:t>第</a:t>
            </a:r>
            <a:r>
              <a:rPr lang="en-US" dirty="0" smtClean="0"/>
              <a:t>②</a:t>
            </a:r>
            <a:r>
              <a:rPr lang="zh-CN" altLang="en-US" dirty="0" smtClean="0"/>
              <a:t>段画线句子运用了什么论证方法</a:t>
            </a:r>
            <a:r>
              <a:rPr lang="en-US" dirty="0" smtClean="0"/>
              <a:t>?</a:t>
            </a:r>
            <a:r>
              <a:rPr lang="zh-CN" altLang="en-US" dirty="0" smtClean="0"/>
              <a:t>论证了什么观点</a:t>
            </a:r>
            <a:r>
              <a:rPr lang="en-US" dirty="0" smtClean="0"/>
              <a:t>? </a:t>
            </a:r>
            <a:r>
              <a:rPr lang="en-US" altLang="zh-CN" b="1" dirty="0" smtClean="0"/>
              <a:t>【</a:t>
            </a:r>
            <a:r>
              <a:rPr lang="zh-CN" altLang="en-US" b="1" dirty="0" smtClean="0"/>
              <a:t>考点四　辨析论证方法</a:t>
            </a:r>
            <a:r>
              <a:rPr lang="en-US" altLang="zh-CN" b="1" dirty="0" smtClean="0"/>
              <a:t>】</a:t>
            </a:r>
            <a:endParaRPr lang="zh-CN" altLang="en-US" b="1"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9" y="1222744"/>
            <a:ext cx="7814932" cy="251677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运用了比喻论证。通过通俗的比喻论证了</a:t>
            </a:r>
            <a:r>
              <a:rPr lang="en-US" dirty="0" smtClean="0">
                <a:solidFill>
                  <a:srgbClr val="C00000"/>
                </a:solidFill>
              </a:rPr>
              <a:t>“</a:t>
            </a:r>
            <a:r>
              <a:rPr lang="zh-CN" altLang="en-US" dirty="0" smtClean="0">
                <a:solidFill>
                  <a:srgbClr val="C00000"/>
                </a:solidFill>
              </a:rPr>
              <a:t>人的谦虚</a:t>
            </a:r>
            <a:r>
              <a:rPr lang="en-US" dirty="0" smtClean="0">
                <a:solidFill>
                  <a:srgbClr val="C00000"/>
                </a:solidFill>
              </a:rPr>
              <a:t>,</a:t>
            </a:r>
            <a:r>
              <a:rPr lang="zh-CN" altLang="en-US" dirty="0" smtClean="0">
                <a:solidFill>
                  <a:srgbClr val="C00000"/>
                </a:solidFill>
              </a:rPr>
              <a:t>它的外表虽是空旷柔弱</a:t>
            </a:r>
            <a:r>
              <a:rPr lang="en-US" dirty="0" smtClean="0">
                <a:solidFill>
                  <a:srgbClr val="C00000"/>
                </a:solidFill>
              </a:rPr>
              <a:t>,</a:t>
            </a:r>
            <a:r>
              <a:rPr lang="zh-CN" altLang="en-US" dirty="0" smtClean="0">
                <a:solidFill>
                  <a:srgbClr val="C00000"/>
                </a:solidFill>
              </a:rPr>
              <a:t>而它的内在力量却极刚健</a:t>
            </a:r>
            <a:r>
              <a:rPr lang="en-US" dirty="0" smtClean="0">
                <a:solidFill>
                  <a:srgbClr val="C00000"/>
                </a:solidFill>
              </a:rPr>
              <a:t>”</a:t>
            </a:r>
            <a:r>
              <a:rPr lang="zh-CN" altLang="en-US" dirty="0" smtClean="0">
                <a:solidFill>
                  <a:srgbClr val="C00000"/>
                </a:solidFill>
              </a:rPr>
              <a:t>的观点。</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本题考查论证方法及其作用。解答本题首先要辨识画线句所运用的论证方法</a:t>
            </a:r>
            <a:r>
              <a:rPr lang="en-US" dirty="0" smtClean="0">
                <a:solidFill>
                  <a:srgbClr val="C00000"/>
                </a:solidFill>
              </a:rPr>
              <a:t>,</a:t>
            </a:r>
            <a:r>
              <a:rPr lang="zh-CN" altLang="en-US" dirty="0" smtClean="0">
                <a:solidFill>
                  <a:srgbClr val="C00000"/>
                </a:solidFill>
              </a:rPr>
              <a:t>接着分析如何运用这一方法</a:t>
            </a:r>
            <a:r>
              <a:rPr lang="en-US" dirty="0" smtClean="0">
                <a:solidFill>
                  <a:srgbClr val="C00000"/>
                </a:solidFill>
              </a:rPr>
              <a:t>,</a:t>
            </a:r>
            <a:r>
              <a:rPr lang="zh-CN" altLang="en-US" dirty="0" smtClean="0">
                <a:solidFill>
                  <a:srgbClr val="C00000"/>
                </a:solidFill>
              </a:rPr>
              <a:t>最后指出运用这一方法所论述的观点。如画线句把</a:t>
            </a:r>
            <a:r>
              <a:rPr lang="en-US" dirty="0" smtClean="0">
                <a:solidFill>
                  <a:srgbClr val="C00000"/>
                </a:solidFill>
              </a:rPr>
              <a:t>“</a:t>
            </a:r>
            <a:r>
              <a:rPr lang="zh-CN" altLang="en-US" dirty="0" smtClean="0">
                <a:solidFill>
                  <a:srgbClr val="C00000"/>
                </a:solidFill>
              </a:rPr>
              <a:t>人的谦虚</a:t>
            </a:r>
            <a:r>
              <a:rPr lang="en-US" dirty="0" smtClean="0">
                <a:solidFill>
                  <a:srgbClr val="C00000"/>
                </a:solidFill>
              </a:rPr>
              <a:t>”</a:t>
            </a:r>
            <a:r>
              <a:rPr lang="zh-CN" altLang="en-US" dirty="0" smtClean="0">
                <a:solidFill>
                  <a:srgbClr val="C00000"/>
                </a:solidFill>
              </a:rPr>
              <a:t>比喻为</a:t>
            </a:r>
            <a:r>
              <a:rPr lang="en-US" dirty="0" smtClean="0">
                <a:solidFill>
                  <a:srgbClr val="C00000"/>
                </a:solidFill>
              </a:rPr>
              <a:t>“</a:t>
            </a:r>
            <a:r>
              <a:rPr lang="zh-CN" altLang="en-US" dirty="0" smtClean="0">
                <a:solidFill>
                  <a:srgbClr val="C00000"/>
                </a:solidFill>
              </a:rPr>
              <a:t>打太极拳</a:t>
            </a:r>
            <a:r>
              <a:rPr lang="en-US" dirty="0" smtClean="0">
                <a:solidFill>
                  <a:srgbClr val="C00000"/>
                </a:solidFill>
              </a:rPr>
              <a:t>”,</a:t>
            </a:r>
            <a:r>
              <a:rPr lang="zh-CN" altLang="en-US" dirty="0" smtClean="0">
                <a:solidFill>
                  <a:srgbClr val="C00000"/>
                </a:solidFill>
              </a:rPr>
              <a:t>这就生动形象地论证了</a:t>
            </a:r>
            <a:r>
              <a:rPr lang="en-US" dirty="0" smtClean="0">
                <a:solidFill>
                  <a:srgbClr val="C00000"/>
                </a:solidFill>
              </a:rPr>
              <a:t>“</a:t>
            </a:r>
            <a:r>
              <a:rPr lang="zh-CN" altLang="en-US" dirty="0" smtClean="0">
                <a:solidFill>
                  <a:srgbClr val="C00000"/>
                </a:solidFill>
              </a:rPr>
              <a:t>人的谦虚</a:t>
            </a:r>
            <a:r>
              <a:rPr lang="en-US" dirty="0" smtClean="0">
                <a:solidFill>
                  <a:srgbClr val="C00000"/>
                </a:solidFill>
              </a:rPr>
              <a:t>,</a:t>
            </a:r>
            <a:r>
              <a:rPr lang="zh-CN" altLang="en-US" dirty="0" smtClean="0">
                <a:solidFill>
                  <a:srgbClr val="C00000"/>
                </a:solidFill>
              </a:rPr>
              <a:t>它的外表虽是空旷柔弱</a:t>
            </a:r>
            <a:r>
              <a:rPr lang="en-US" dirty="0" smtClean="0">
                <a:solidFill>
                  <a:srgbClr val="C00000"/>
                </a:solidFill>
              </a:rPr>
              <a:t>,</a:t>
            </a:r>
            <a:r>
              <a:rPr lang="zh-CN" altLang="en-US" dirty="0" smtClean="0">
                <a:solidFill>
                  <a:srgbClr val="C00000"/>
                </a:solidFill>
              </a:rPr>
              <a:t>而它的内在力量却极刚健</a:t>
            </a:r>
            <a:r>
              <a:rPr lang="en-US" dirty="0" smtClean="0">
                <a:solidFill>
                  <a:srgbClr val="C00000"/>
                </a:solidFill>
              </a:rPr>
              <a:t>”</a:t>
            </a:r>
            <a:r>
              <a:rPr lang="zh-CN" altLang="en-US" dirty="0" smtClean="0">
                <a:solidFill>
                  <a:srgbClr val="C00000"/>
                </a:solidFill>
              </a:rPr>
              <a:t>这一观点。</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3. </a:t>
            </a:r>
            <a:r>
              <a:rPr lang="en-US" dirty="0" smtClean="0"/>
              <a:t>(3</a:t>
            </a:r>
            <a:r>
              <a:rPr lang="zh-CN" altLang="en-US" dirty="0" smtClean="0"/>
              <a:t>分</a:t>
            </a:r>
            <a:r>
              <a:rPr lang="en-US" dirty="0" smtClean="0"/>
              <a:t>)</a:t>
            </a:r>
            <a:r>
              <a:rPr lang="zh-CN" altLang="en-US" dirty="0" smtClean="0"/>
              <a:t>依据文本内容简要概括谦虚的作用。</a:t>
            </a:r>
            <a:endParaRPr lang="zh-CN" altLang="en-US"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9" y="861222"/>
            <a:ext cx="7814932" cy="293226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谦虚必见地高远</a:t>
            </a:r>
            <a:r>
              <a:rPr lang="en-US" dirty="0" smtClean="0">
                <a:solidFill>
                  <a:srgbClr val="C00000"/>
                </a:solidFill>
              </a:rPr>
              <a:t>,</a:t>
            </a:r>
            <a:r>
              <a:rPr lang="zh-CN" altLang="en-US" dirty="0" smtClean="0">
                <a:solidFill>
                  <a:srgbClr val="C00000"/>
                </a:solidFill>
              </a:rPr>
              <a:t>知道天高地厚</a:t>
            </a:r>
            <a:r>
              <a:rPr lang="en-US" dirty="0" smtClean="0">
                <a:solidFill>
                  <a:srgbClr val="C00000"/>
                </a:solidFill>
              </a:rPr>
              <a:t>;</a:t>
            </a:r>
            <a:r>
              <a:rPr lang="zh-CN" altLang="en-US" dirty="0" smtClean="0">
                <a:solidFill>
                  <a:srgbClr val="C00000"/>
                </a:solidFill>
              </a:rPr>
              <a:t>谦虚</a:t>
            </a:r>
            <a:r>
              <a:rPr lang="en-US" dirty="0" smtClean="0">
                <a:solidFill>
                  <a:srgbClr val="C00000"/>
                </a:solidFill>
              </a:rPr>
              <a:t>“</a:t>
            </a:r>
            <a:r>
              <a:rPr lang="zh-CN" altLang="en-US" dirty="0" smtClean="0">
                <a:solidFill>
                  <a:srgbClr val="C00000"/>
                </a:solidFill>
              </a:rPr>
              <a:t>知不足然后能自强</a:t>
            </a:r>
            <a:r>
              <a:rPr lang="en-US" dirty="0" smtClean="0">
                <a:solidFill>
                  <a:srgbClr val="C00000"/>
                </a:solidFill>
              </a:rPr>
              <a:t>”;</a:t>
            </a:r>
            <a:r>
              <a:rPr lang="zh-CN" altLang="en-US" dirty="0" smtClean="0">
                <a:solidFill>
                  <a:srgbClr val="C00000"/>
                </a:solidFill>
              </a:rPr>
              <a:t>谦虚是对崇高意识的虔诚和向往。</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本题考查对文章内容的理解与概括能力。解答本题需仔细阅读文本</a:t>
            </a:r>
            <a:r>
              <a:rPr lang="en-US" dirty="0" smtClean="0">
                <a:solidFill>
                  <a:srgbClr val="C00000"/>
                </a:solidFill>
              </a:rPr>
              <a:t>,</a:t>
            </a:r>
            <a:r>
              <a:rPr lang="zh-CN" altLang="en-US" dirty="0" smtClean="0">
                <a:solidFill>
                  <a:srgbClr val="C00000"/>
                </a:solidFill>
              </a:rPr>
              <a:t>在整体感知文章内容的基础上</a:t>
            </a:r>
            <a:r>
              <a:rPr lang="en-US" dirty="0" smtClean="0">
                <a:solidFill>
                  <a:srgbClr val="C00000"/>
                </a:solidFill>
              </a:rPr>
              <a:t>,</a:t>
            </a:r>
            <a:r>
              <a:rPr lang="zh-CN" altLang="en-US" dirty="0" smtClean="0">
                <a:solidFill>
                  <a:srgbClr val="C00000"/>
                </a:solidFill>
              </a:rPr>
              <a:t>结合题目要求提取关键词或基本观点并概括作答。本题可抓住以下关键句</a:t>
            </a:r>
            <a:r>
              <a:rPr lang="en-US" dirty="0" smtClean="0">
                <a:solidFill>
                  <a:srgbClr val="C00000"/>
                </a:solidFill>
              </a:rPr>
              <a:t>“</a:t>
            </a:r>
            <a:r>
              <a:rPr lang="zh-CN" altLang="en-US" dirty="0" smtClean="0">
                <a:solidFill>
                  <a:srgbClr val="C00000"/>
                </a:solidFill>
              </a:rPr>
              <a:t>必须见地高远</a:t>
            </a:r>
            <a:r>
              <a:rPr lang="en-US" dirty="0" smtClean="0">
                <a:solidFill>
                  <a:srgbClr val="C00000"/>
                </a:solidFill>
              </a:rPr>
              <a:t>,</a:t>
            </a:r>
            <a:r>
              <a:rPr lang="zh-CN" altLang="en-US" dirty="0" smtClean="0">
                <a:solidFill>
                  <a:srgbClr val="C00000"/>
                </a:solidFill>
              </a:rPr>
              <a:t>知道天高地厚才能真正地谦虚</a:t>
            </a:r>
            <a:r>
              <a:rPr lang="en-US" dirty="0" smtClean="0">
                <a:solidFill>
                  <a:srgbClr val="C00000"/>
                </a:solidFill>
              </a:rPr>
              <a:t>”“</a:t>
            </a:r>
            <a:r>
              <a:rPr lang="zh-CN" altLang="en-US" dirty="0" smtClean="0">
                <a:solidFill>
                  <a:srgbClr val="C00000"/>
                </a:solidFill>
              </a:rPr>
              <a:t>知不足然后能自强</a:t>
            </a:r>
            <a:r>
              <a:rPr lang="en-US" dirty="0" smtClean="0">
                <a:solidFill>
                  <a:srgbClr val="C00000"/>
                </a:solidFill>
              </a:rPr>
              <a:t>”“</a:t>
            </a:r>
            <a:r>
              <a:rPr lang="zh-CN" altLang="en-US" dirty="0" smtClean="0">
                <a:solidFill>
                  <a:srgbClr val="C00000"/>
                </a:solidFill>
              </a:rPr>
              <a:t>发现对象无限伟大</a:t>
            </a:r>
            <a:r>
              <a:rPr lang="en-US" dirty="0" smtClean="0">
                <a:solidFill>
                  <a:srgbClr val="C00000"/>
                </a:solidFill>
              </a:rPr>
              <a:t>,</a:t>
            </a:r>
            <a:r>
              <a:rPr lang="zh-CN" altLang="en-US" dirty="0" smtClean="0">
                <a:solidFill>
                  <a:srgbClr val="C00000"/>
                </a:solidFill>
              </a:rPr>
              <a:t>无形中自觉此身渺小</a:t>
            </a:r>
            <a:r>
              <a:rPr lang="en-US" dirty="0" smtClean="0">
                <a:solidFill>
                  <a:srgbClr val="C00000"/>
                </a:solidFill>
              </a:rPr>
              <a:t>……</a:t>
            </a:r>
            <a:r>
              <a:rPr lang="zh-CN" altLang="en-US" dirty="0" smtClean="0">
                <a:solidFill>
                  <a:srgbClr val="C00000"/>
                </a:solidFill>
              </a:rPr>
              <a:t>不知不觉中把自己也提升到那同样伟大的境界</a:t>
            </a:r>
            <a:r>
              <a:rPr lang="en-US" dirty="0" smtClean="0">
                <a:solidFill>
                  <a:srgbClr val="C00000"/>
                </a:solidFill>
              </a:rPr>
              <a:t>”</a:t>
            </a:r>
            <a:r>
              <a:rPr lang="zh-CN" altLang="en-US" dirty="0" smtClean="0">
                <a:solidFill>
                  <a:srgbClr val="C00000"/>
                </a:solidFill>
              </a:rPr>
              <a:t>等来概括作答。</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b="1" dirty="0" smtClean="0"/>
              <a:t>4. </a:t>
            </a:r>
            <a:r>
              <a:rPr lang="en-US" dirty="0" smtClean="0"/>
              <a:t>(4</a:t>
            </a:r>
            <a:r>
              <a:rPr lang="zh-CN" altLang="en-US" dirty="0" smtClean="0"/>
              <a:t>分</a:t>
            </a:r>
            <a:r>
              <a:rPr lang="en-US" dirty="0" smtClean="0"/>
              <a:t>)</a:t>
            </a:r>
            <a:r>
              <a:rPr lang="zh-CN" altLang="en-US" dirty="0" smtClean="0"/>
              <a:t>结合选文和下面的材料</a:t>
            </a:r>
            <a:r>
              <a:rPr lang="en-US" dirty="0" smtClean="0"/>
              <a:t>,</a:t>
            </a:r>
            <a:r>
              <a:rPr lang="zh-CN" altLang="en-US" dirty="0" smtClean="0"/>
              <a:t>说说你对“谦虚”的看法。</a:t>
            </a:r>
          </a:p>
          <a:p>
            <a:pPr>
              <a:lnSpc>
                <a:spcPct val="150000"/>
              </a:lnSpc>
            </a:pPr>
            <a:r>
              <a:rPr lang="zh-CN" altLang="en-US" dirty="0" smtClean="0"/>
              <a:t>链接材料</a:t>
            </a:r>
          </a:p>
          <a:p>
            <a:pPr indent="446088">
              <a:lnSpc>
                <a:spcPct val="150000"/>
              </a:lnSpc>
            </a:pPr>
            <a:r>
              <a:rPr lang="zh-CN" altLang="en-US" b="1" dirty="0" smtClean="0">
                <a:latin typeface="楷体" pitchFamily="49" charset="-122"/>
                <a:ea typeface="楷体" pitchFamily="49" charset="-122"/>
              </a:rPr>
              <a:t>在一次科研实验的关键环节中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导师要求一位同学独立去完成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可是这位同学却说自己不会做。在导师的坚持下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他无法推脱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结果实验完成得很成功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导师就问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“你为什么说不会做呢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“谦虚是我们中华民族的传统美德。”导师听了哈哈大笑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“会就会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不会就不会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为什么要如此谦虚呢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5">
            <a:extLst>
              <a:ext uri="{FF2B5EF4-FFF2-40B4-BE49-F238E27FC236}">
                <a16:creationId xmlns:a16="http://schemas.microsoft.com/office/drawing/2014/main" xmlns="" id="{0663CE10-BAAC-47A1-869E-A722179F076F}"/>
              </a:ext>
            </a:extLst>
          </p:cNvPr>
          <p:cNvSpPr txBox="1"/>
          <p:nvPr/>
        </p:nvSpPr>
        <p:spPr>
          <a:xfrm>
            <a:off x="871869" y="361471"/>
            <a:ext cx="7814932" cy="293226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谦虚是一种优良品质</a:t>
            </a:r>
            <a:r>
              <a:rPr lang="en-US" dirty="0" smtClean="0">
                <a:solidFill>
                  <a:srgbClr val="C00000"/>
                </a:solidFill>
              </a:rPr>
              <a:t>,</a:t>
            </a:r>
            <a:r>
              <a:rPr lang="zh-CN" altLang="en-US" dirty="0" smtClean="0">
                <a:solidFill>
                  <a:srgbClr val="C00000"/>
                </a:solidFill>
              </a:rPr>
              <a:t>它让你面对成就不张扬</a:t>
            </a:r>
            <a:r>
              <a:rPr lang="en-US" dirty="0" smtClean="0">
                <a:solidFill>
                  <a:srgbClr val="C00000"/>
                </a:solidFill>
              </a:rPr>
              <a:t>,</a:t>
            </a:r>
            <a:r>
              <a:rPr lang="zh-CN" altLang="en-US" dirty="0" smtClean="0">
                <a:solidFill>
                  <a:srgbClr val="C00000"/>
                </a:solidFill>
              </a:rPr>
              <a:t>面对不足而自强。生活、工作中我们应该保有这种精神品质。但我们也要恰当地发扬它</a:t>
            </a:r>
            <a:r>
              <a:rPr lang="en-US" dirty="0" smtClean="0">
                <a:solidFill>
                  <a:srgbClr val="C00000"/>
                </a:solidFill>
              </a:rPr>
              <a:t>,</a:t>
            </a:r>
            <a:r>
              <a:rPr lang="zh-CN" altLang="en-US" dirty="0" smtClean="0">
                <a:solidFill>
                  <a:srgbClr val="C00000"/>
                </a:solidFill>
              </a:rPr>
              <a:t>过分的谦虚就会让我们丧失自信和斗志</a:t>
            </a:r>
            <a:r>
              <a:rPr lang="en-US" dirty="0" smtClean="0">
                <a:solidFill>
                  <a:srgbClr val="C00000"/>
                </a:solidFill>
              </a:rPr>
              <a:t>,</a:t>
            </a:r>
            <a:r>
              <a:rPr lang="zh-CN" altLang="en-US" dirty="0" smtClean="0">
                <a:solidFill>
                  <a:srgbClr val="C00000"/>
                </a:solidFill>
              </a:rPr>
              <a:t>实事求是地面对自己的工作、学习才是正确的选择。</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本题考查文章内容理解及个性化阅读能力。解答本题</a:t>
            </a:r>
            <a:r>
              <a:rPr lang="en-US" dirty="0" smtClean="0">
                <a:solidFill>
                  <a:srgbClr val="C00000"/>
                </a:solidFill>
              </a:rPr>
              <a:t>,</a:t>
            </a:r>
            <a:r>
              <a:rPr lang="zh-CN" altLang="en-US" dirty="0" smtClean="0">
                <a:solidFill>
                  <a:srgbClr val="C00000"/>
                </a:solidFill>
              </a:rPr>
              <a:t>需在理解文章内容、准确把握文章主要观点的基础上</a:t>
            </a:r>
            <a:r>
              <a:rPr lang="en-US" dirty="0" smtClean="0">
                <a:solidFill>
                  <a:srgbClr val="C00000"/>
                </a:solidFill>
              </a:rPr>
              <a:t>,</a:t>
            </a:r>
            <a:r>
              <a:rPr lang="zh-CN" altLang="en-US" dirty="0" smtClean="0">
                <a:solidFill>
                  <a:srgbClr val="C00000"/>
                </a:solidFill>
              </a:rPr>
              <a:t>提炼出自己的观点</a:t>
            </a:r>
            <a:r>
              <a:rPr lang="en-US" dirty="0" smtClean="0">
                <a:solidFill>
                  <a:srgbClr val="C00000"/>
                </a:solidFill>
              </a:rPr>
              <a:t>,</a:t>
            </a:r>
            <a:r>
              <a:rPr lang="zh-CN" altLang="en-US" dirty="0" smtClean="0">
                <a:solidFill>
                  <a:srgbClr val="C00000"/>
                </a:solidFill>
              </a:rPr>
              <a:t>并结合链接材料阐述理由。链接材料中的同学有能力来完成任务却还要</a:t>
            </a:r>
            <a:r>
              <a:rPr lang="en-US" dirty="0" smtClean="0">
                <a:solidFill>
                  <a:srgbClr val="C00000"/>
                </a:solidFill>
              </a:rPr>
              <a:t>“</a:t>
            </a:r>
            <a:r>
              <a:rPr lang="zh-CN" altLang="en-US" dirty="0" smtClean="0">
                <a:solidFill>
                  <a:srgbClr val="C00000"/>
                </a:solidFill>
              </a:rPr>
              <a:t>谦虚</a:t>
            </a:r>
            <a:r>
              <a:rPr lang="en-US" dirty="0" smtClean="0">
                <a:solidFill>
                  <a:srgbClr val="C00000"/>
                </a:solidFill>
              </a:rPr>
              <a:t>”,</a:t>
            </a:r>
            <a:r>
              <a:rPr lang="zh-CN" altLang="en-US" dirty="0" smtClean="0">
                <a:solidFill>
                  <a:srgbClr val="C00000"/>
                </a:solidFill>
              </a:rPr>
              <a:t>可从</a:t>
            </a:r>
            <a:r>
              <a:rPr lang="en-US" dirty="0" smtClean="0">
                <a:solidFill>
                  <a:srgbClr val="C00000"/>
                </a:solidFill>
              </a:rPr>
              <a:t>“</a:t>
            </a:r>
            <a:r>
              <a:rPr lang="zh-CN" altLang="en-US" dirty="0" smtClean="0">
                <a:solidFill>
                  <a:srgbClr val="C00000"/>
                </a:solidFill>
              </a:rPr>
              <a:t>人需要谦虚</a:t>
            </a:r>
            <a:r>
              <a:rPr lang="en-US" dirty="0" smtClean="0">
                <a:solidFill>
                  <a:srgbClr val="C00000"/>
                </a:solidFill>
              </a:rPr>
              <a:t>,</a:t>
            </a:r>
            <a:r>
              <a:rPr lang="zh-CN" altLang="en-US" dirty="0" smtClean="0">
                <a:solidFill>
                  <a:srgbClr val="C00000"/>
                </a:solidFill>
              </a:rPr>
              <a:t>但不要过分谦虚</a:t>
            </a:r>
            <a:r>
              <a:rPr lang="en-US" dirty="0" smtClean="0">
                <a:solidFill>
                  <a:srgbClr val="C00000"/>
                </a:solidFill>
              </a:rPr>
              <a:t>”</a:t>
            </a:r>
            <a:r>
              <a:rPr lang="zh-CN" altLang="en-US" dirty="0" smtClean="0">
                <a:solidFill>
                  <a:srgbClr val="C00000"/>
                </a:solidFill>
              </a:rPr>
              <a:t>的角度</a:t>
            </a:r>
            <a:r>
              <a:rPr lang="en-US" dirty="0" smtClean="0">
                <a:solidFill>
                  <a:srgbClr val="C00000"/>
                </a:solidFill>
              </a:rPr>
              <a:t>,</a:t>
            </a:r>
            <a:r>
              <a:rPr lang="zh-CN" altLang="en-US" dirty="0" smtClean="0">
                <a:solidFill>
                  <a:srgbClr val="C00000"/>
                </a:solidFill>
              </a:rPr>
              <a:t>结合生活实际来发表自己的看法。</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 xmlns:a16="http://schemas.microsoft.com/office/drawing/2014/main" id="{0E212731-39CB-4A88-BE94-BB6F287DDC6F}"/>
                </a:ext>
              </a:extLst>
            </p:cNvPr>
            <p:cNvSpPr txBox="1"/>
            <p:nvPr/>
          </p:nvSpPr>
          <p:spPr>
            <a:xfrm>
              <a:off x="4149152" y="706582"/>
              <a:ext cx="853104" cy="439278"/>
            </a:xfrm>
            <a:prstGeom prst="rect">
              <a:avLst/>
            </a:prstGeom>
            <a:noFill/>
          </p:spPr>
          <p:txBody>
            <a:bodyPr wrap="none" lIns="36000" tIns="36000" rIns="36000" bIns="36000" rtlCol="0">
              <a:spAutoFit/>
            </a:bodyPr>
            <a:lstStyle/>
            <a:p>
              <a:pPr algn="l">
                <a:lnSpc>
                  <a:spcPct val="150000"/>
                </a:lnSpc>
              </a:pPr>
              <a:r>
                <a:rPr lang="zh-CN" altLang="en-US" b="1" dirty="0">
                  <a:solidFill>
                    <a:srgbClr val="0092D7"/>
                  </a:solidFill>
                  <a:latin typeface="微软雅黑" panose="020B0503020204020204" pitchFamily="34" charset="-122"/>
                  <a:ea typeface="微软雅黑" panose="020B0503020204020204" pitchFamily="34" charset="-122"/>
                </a:rPr>
                <a:t>技法</a:t>
              </a:r>
              <a:r>
                <a:rPr lang="zh-CN" altLang="en-US" b="1" dirty="0">
                  <a:latin typeface="微软雅黑" panose="020B0503020204020204" pitchFamily="34" charset="-122"/>
                  <a:ea typeface="微软雅黑" panose="020B0503020204020204" pitchFamily="34" charset="-122"/>
                </a:rPr>
                <a:t>精讲</a:t>
              </a:r>
            </a:p>
          </p:txBody>
        </p:sp>
        <p:cxnSp>
          <p:nvCxnSpPr>
            <p:cNvPr id="6" name="直接箭头连接符 5">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7" name="文本框 16">
            <a:extLst>
              <a:ext uri="{FF2B5EF4-FFF2-40B4-BE49-F238E27FC236}">
                <a16:creationId xmlns="" xmlns:a16="http://schemas.microsoft.com/office/drawing/2014/main" id="{02136207-C733-452F-A42E-D34ADC8DA827}"/>
              </a:ext>
            </a:extLst>
          </p:cNvPr>
          <p:cNvSpPr txBox="1">
            <a:spLocks noChangeArrowheads="1"/>
          </p:cNvSpPr>
          <p:nvPr/>
        </p:nvSpPr>
        <p:spPr bwMode="auto">
          <a:xfrm>
            <a:off x="860158" y="850113"/>
            <a:ext cx="7872361" cy="2565693"/>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考点三　理清论证思路</a:t>
            </a:r>
            <a:r>
              <a:rPr lang="zh-CN" altLang="en-US" dirty="0" smtClean="0"/>
              <a:t>（</a:t>
            </a:r>
            <a:r>
              <a:rPr lang="en-US" dirty="0" smtClean="0"/>
              <a:t> 2016</a:t>
            </a:r>
            <a:r>
              <a:rPr lang="zh-CN" altLang="en-US" dirty="0" smtClean="0"/>
              <a:t>年考查）</a:t>
            </a:r>
            <a:endParaRPr lang="en-US" altLang="zh-CN" b="1" dirty="0" smtClean="0">
              <a:solidFill>
                <a:srgbClr val="0092D7"/>
              </a:solidFill>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en-US" b="1" dirty="0" smtClean="0"/>
              <a:t>1.</a:t>
            </a:r>
            <a:r>
              <a:rPr lang="zh-CN" altLang="en-US" dirty="0" smtClean="0"/>
              <a:t>驳论一般是先反驳错误的观点</a:t>
            </a:r>
            <a:r>
              <a:rPr lang="en-US" dirty="0" smtClean="0"/>
              <a:t>,</a:t>
            </a:r>
            <a:r>
              <a:rPr lang="zh-CN" altLang="en-US" dirty="0" smtClean="0"/>
              <a:t>然后树立自己的观点。反驳错误观点时</a:t>
            </a:r>
            <a:r>
              <a:rPr lang="en-US" dirty="0" smtClean="0"/>
              <a:t>,</a:t>
            </a:r>
            <a:r>
              <a:rPr lang="zh-CN" altLang="en-US" dirty="0" smtClean="0"/>
              <a:t>可以针对错误观点</a:t>
            </a:r>
            <a:r>
              <a:rPr lang="en-US" dirty="0" smtClean="0"/>
              <a:t>,</a:t>
            </a:r>
            <a:r>
              <a:rPr lang="zh-CN" altLang="en-US" dirty="0" smtClean="0"/>
              <a:t>也可以针对论据和论证过程。读课文第</a:t>
            </a:r>
            <a:r>
              <a:rPr lang="en-US" dirty="0" smtClean="0"/>
              <a:t>3-5</a:t>
            </a:r>
            <a:r>
              <a:rPr lang="zh-CN" altLang="en-US" dirty="0" smtClean="0"/>
              <a:t>段</a:t>
            </a:r>
            <a:r>
              <a:rPr lang="en-US" dirty="0" smtClean="0"/>
              <a:t>,</a:t>
            </a:r>
            <a:r>
              <a:rPr lang="zh-CN" altLang="en-US" dirty="0" smtClean="0"/>
              <a:t>看看本文运用了怎样的批驳方式</a:t>
            </a:r>
            <a:r>
              <a:rPr lang="en-US" dirty="0" smtClean="0"/>
              <a:t>,</a:t>
            </a:r>
            <a:r>
              <a:rPr lang="zh-CN" altLang="en-US" dirty="0" smtClean="0"/>
              <a:t>结合具体内容加以分析。 </a:t>
            </a:r>
            <a:r>
              <a:rPr lang="en-US" dirty="0" smtClean="0"/>
              <a:t>(</a:t>
            </a:r>
            <a:r>
              <a:rPr lang="zh-CN" altLang="en-US" dirty="0" smtClean="0"/>
              <a:t>九上</a:t>
            </a:r>
            <a:r>
              <a:rPr lang="en-US" altLang="zh-CN" dirty="0" smtClean="0"/>
              <a:t>《</a:t>
            </a:r>
            <a:r>
              <a:rPr lang="zh-CN" altLang="en-US" dirty="0" smtClean="0"/>
              <a:t>中国人失掉自信力了吗</a:t>
            </a:r>
            <a:r>
              <a:rPr lang="en-US" altLang="zh-CN" dirty="0" smtClean="0"/>
              <a:t>》“</a:t>
            </a:r>
            <a:r>
              <a:rPr lang="zh-CN" altLang="en-US" dirty="0" smtClean="0"/>
              <a:t>思考探究”</a:t>
            </a:r>
            <a:r>
              <a:rPr lang="en-US" dirty="0" smtClean="0"/>
              <a:t>)</a:t>
            </a:r>
            <a:endParaRPr lang="zh-CN" altLang="en-US" dirty="0" smtClean="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01272"/>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本题考查驳论的论证方式</a:t>
            </a:r>
            <a:r>
              <a:rPr lang="en-US" dirty="0" smtClean="0"/>
              <a:t>,</a:t>
            </a:r>
            <a:r>
              <a:rPr lang="zh-CN" altLang="en-US" dirty="0" smtClean="0"/>
              <a:t>体会论证思路。课文第</a:t>
            </a:r>
            <a:r>
              <a:rPr lang="en-US" dirty="0" smtClean="0"/>
              <a:t>3-5</a:t>
            </a:r>
            <a:r>
              <a:rPr lang="zh-CN" altLang="en-US" dirty="0" smtClean="0"/>
              <a:t>段</a:t>
            </a:r>
            <a:r>
              <a:rPr lang="en-US" dirty="0" smtClean="0"/>
              <a:t>,</a:t>
            </a:r>
            <a:r>
              <a:rPr lang="zh-CN" altLang="en-US" dirty="0" smtClean="0"/>
              <a:t>自夸“地大物博”是信“地”信“物”</a:t>
            </a:r>
            <a:r>
              <a:rPr lang="en-US" dirty="0" smtClean="0"/>
              <a:t>;</a:t>
            </a:r>
            <a:r>
              <a:rPr lang="zh-CN" altLang="en-US" dirty="0" smtClean="0"/>
              <a:t>寄希望于国联是“他信”</a:t>
            </a:r>
            <a:r>
              <a:rPr lang="en-US" altLang="zh-CN" dirty="0" smtClean="0"/>
              <a:t>——</a:t>
            </a:r>
            <a:r>
              <a:rPr lang="zh-CN" altLang="en-US" dirty="0" smtClean="0"/>
              <a:t>这些都不是“自信”</a:t>
            </a:r>
            <a:r>
              <a:rPr lang="en-US" dirty="0" smtClean="0"/>
              <a:t>;</a:t>
            </a:r>
            <a:r>
              <a:rPr lang="zh-CN" altLang="en-US" dirty="0" smtClean="0"/>
              <a:t>求神拜佛是用以自我麻醉的“自欺”</a:t>
            </a:r>
            <a:r>
              <a:rPr lang="en-US" dirty="0" smtClean="0"/>
              <a:t>,</a:t>
            </a:r>
            <a:r>
              <a:rPr lang="zh-CN" altLang="en-US" dirty="0" smtClean="0"/>
              <a:t>也不是“自信”。这些批驳证明</a:t>
            </a:r>
            <a:r>
              <a:rPr lang="en-US" dirty="0" smtClean="0"/>
              <a:t>,</a:t>
            </a:r>
            <a:r>
              <a:rPr lang="zh-CN" altLang="en-US" dirty="0" smtClean="0"/>
              <a:t>不久前失掉的是“他信力”</a:t>
            </a:r>
            <a:r>
              <a:rPr lang="en-US" dirty="0" smtClean="0"/>
              <a:t>,</a:t>
            </a:r>
            <a:r>
              <a:rPr lang="zh-CN" altLang="en-US" dirty="0" smtClean="0"/>
              <a:t>现在发展着的是“自欺力”</a:t>
            </a:r>
            <a:r>
              <a:rPr lang="en-US" dirty="0" smtClean="0"/>
              <a:t>,</a:t>
            </a:r>
            <a:r>
              <a:rPr lang="zh-CN" altLang="en-US" dirty="0" smtClean="0"/>
              <a:t>都不是“自信力”</a:t>
            </a:r>
            <a:r>
              <a:rPr lang="en-US" dirty="0" smtClean="0"/>
              <a:t>;</a:t>
            </a:r>
            <a:r>
              <a:rPr lang="zh-CN" altLang="en-US" dirty="0" smtClean="0"/>
              <a:t>也就是说</a:t>
            </a:r>
            <a:r>
              <a:rPr lang="en-US" dirty="0" smtClean="0"/>
              <a:t>,</a:t>
            </a:r>
            <a:r>
              <a:rPr lang="zh-CN" altLang="en-US" dirty="0" smtClean="0"/>
              <a:t>对方的论据并不能证明论点</a:t>
            </a:r>
            <a:r>
              <a:rPr lang="en-US" dirty="0" smtClean="0"/>
              <a:t>,</a:t>
            </a:r>
            <a:r>
              <a:rPr lang="zh-CN" altLang="en-US" dirty="0" smtClean="0"/>
              <a:t>其论证过程是错误的</a:t>
            </a:r>
            <a:r>
              <a:rPr lang="en-US" dirty="0" smtClean="0"/>
              <a:t>,</a:t>
            </a:r>
            <a:r>
              <a:rPr lang="zh-CN" altLang="en-US" dirty="0" smtClean="0"/>
              <a:t>所以说对方的论点是错误的。</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dirty="0" smtClean="0"/>
              <a:t>本文结构完整</a:t>
            </a:r>
            <a:r>
              <a:rPr lang="en-US" dirty="0" smtClean="0"/>
              <a:t>,</a:t>
            </a:r>
            <a:r>
              <a:rPr lang="zh-CN" altLang="en-US" dirty="0" smtClean="0"/>
              <a:t>论证严密。细读课文</a:t>
            </a:r>
            <a:r>
              <a:rPr lang="en-US" dirty="0" smtClean="0"/>
              <a:t>,</a:t>
            </a:r>
            <a:r>
              <a:rPr lang="zh-CN" altLang="en-US" dirty="0" smtClean="0"/>
              <a:t>画出文中承上启下的关键语句</a:t>
            </a:r>
            <a:r>
              <a:rPr lang="en-US" dirty="0" smtClean="0"/>
              <a:t>,</a:t>
            </a:r>
            <a:r>
              <a:rPr lang="zh-CN" altLang="en-US" dirty="0" smtClean="0"/>
              <a:t>梳理文章的论证结构。</a:t>
            </a:r>
            <a:r>
              <a:rPr lang="en-US" dirty="0" smtClean="0"/>
              <a:t>(</a:t>
            </a:r>
            <a:r>
              <a:rPr lang="zh-CN" altLang="en-US" dirty="0" smtClean="0"/>
              <a:t>九上</a:t>
            </a:r>
            <a:r>
              <a:rPr lang="en-US" altLang="zh-CN" dirty="0" smtClean="0"/>
              <a:t>《</a:t>
            </a:r>
            <a:r>
              <a:rPr lang="zh-CN" altLang="en-US" dirty="0" smtClean="0"/>
              <a:t>怀疑与学问</a:t>
            </a:r>
            <a:r>
              <a:rPr lang="en-US" altLang="zh-CN" dirty="0" smtClean="0"/>
              <a:t>》“</a:t>
            </a:r>
            <a:r>
              <a:rPr lang="zh-CN" altLang="en-US" dirty="0" smtClean="0"/>
              <a:t>思考探究”改编</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本题旨在梳理论证思路</a:t>
            </a:r>
            <a:r>
              <a:rPr lang="en-US" dirty="0" smtClean="0"/>
              <a:t>,</a:t>
            </a:r>
            <a:r>
              <a:rPr lang="zh-CN" altLang="en-US" dirty="0" smtClean="0"/>
              <a:t>把握文章结构。文章开头引用北宋两位哲学家的名言</a:t>
            </a:r>
            <a:r>
              <a:rPr lang="en-US" dirty="0" smtClean="0"/>
              <a:t>,</a:t>
            </a:r>
            <a:r>
              <a:rPr lang="zh-CN" altLang="en-US" dirty="0" smtClean="0"/>
              <a:t>提出本文的观点</a:t>
            </a:r>
            <a:r>
              <a:rPr lang="en-US" dirty="0" smtClean="0"/>
              <a:t>:</a:t>
            </a:r>
            <a:r>
              <a:rPr lang="zh-CN" altLang="en-US" dirty="0" smtClean="0"/>
              <a:t>治学必须有怀疑精神</a:t>
            </a:r>
            <a:r>
              <a:rPr lang="en-US" dirty="0" smtClean="0"/>
              <a:t>;</a:t>
            </a:r>
            <a:r>
              <a:rPr lang="zh-CN" altLang="en-US" dirty="0" smtClean="0"/>
              <a:t>接着阐释提出此论点的缘由</a:t>
            </a:r>
            <a:r>
              <a:rPr lang="en-US" dirty="0" smtClean="0"/>
              <a:t>:</a:t>
            </a:r>
            <a:r>
              <a:rPr lang="zh-CN" altLang="en-US" dirty="0" smtClean="0"/>
              <a:t>学问的基础是“事实和证据”</a:t>
            </a:r>
            <a:r>
              <a:rPr lang="en-US" dirty="0" smtClean="0"/>
              <a:t>;</a:t>
            </a:r>
            <a:r>
              <a:rPr lang="zh-CN" altLang="en-US" dirty="0" smtClean="0"/>
              <a:t>之后作者具体阐释如何以“怀疑的精神”读书和治学</a:t>
            </a:r>
            <a:r>
              <a:rPr lang="en-US" dirty="0" smtClean="0"/>
              <a:t>;</a:t>
            </a:r>
            <a:r>
              <a:rPr lang="zh-CN" altLang="en-US" dirty="0" smtClean="0"/>
              <a:t>最后从另一个方面进行论证。</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71869" y="801441"/>
          <a:ext cx="7836197" cy="3576960"/>
        </p:xfrm>
        <a:graphic>
          <a:graphicData uri="http://schemas.openxmlformats.org/drawingml/2006/table">
            <a:tbl>
              <a:tblPr/>
              <a:tblGrid>
                <a:gridCol w="435935"/>
                <a:gridCol w="361508"/>
                <a:gridCol w="425302"/>
                <a:gridCol w="6613452"/>
              </a:tblGrid>
              <a:tr h="468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931334">
                <a:tc>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议</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论</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的</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三</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要</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素</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论证</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举例</a:t>
                      </a:r>
                      <a:endParaRPr lang="zh-CN" sz="1700" kern="100">
                        <a:solidFill>
                          <a:srgbClr val="000000"/>
                        </a:solidFill>
                        <a:latin typeface="NEU-BZ-S92"/>
                        <a:ea typeface="方正书宋_GBK"/>
                        <a:cs typeface="Times New Roman"/>
                      </a:endParaRPr>
                    </a:p>
                    <a:p>
                      <a:pPr algn="ctr">
                        <a:lnSpc>
                          <a:spcPct val="150000"/>
                        </a:lnSpc>
                        <a:spcAft>
                          <a:spcPts val="0"/>
                        </a:spcAft>
                      </a:pPr>
                      <a:r>
                        <a:rPr lang="zh-CN" sz="1700" kern="100">
                          <a:solidFill>
                            <a:srgbClr val="000000"/>
                          </a:solidFill>
                          <a:latin typeface="NEU-BZ-S92"/>
                          <a:ea typeface="微软雅黑"/>
                          <a:cs typeface="Times New Roman"/>
                        </a:rPr>
                        <a:t>论证</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内容</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运用确凿、充分、有代表性的事例证明论点。</a:t>
                      </a:r>
                      <a:r>
                        <a:rPr lang="zh-CN" sz="1700" u="wavy" kern="100" dirty="0">
                          <a:solidFill>
                            <a:srgbClr val="000000"/>
                          </a:solidFill>
                          <a:uFill>
                            <a:solidFill>
                              <a:srgbClr val="666666"/>
                            </a:solidFill>
                          </a:uFill>
                          <a:latin typeface="NEU-BZ-S92"/>
                          <a:ea typeface="微软雅黑"/>
                          <a:cs typeface="Times New Roman"/>
                        </a:rPr>
                        <a:t>标志是常含有“如”“比如”“……就是一个例子”之类的词句</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使论证真实可信</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增强文章的说服力</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举例</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假如一个人喜欢跟妻子或者孩子们开玩笑</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却不顾及他们的自尊心</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尤其是当有外人在场的时候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还要一意孤行</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恕我直言</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这样的人简直愚蠢到了极点</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《论教养》</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运用举例论证</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举“无教养”的事例</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论证“一个人的教养体现在对亲人的了解和关心上”的观点</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indent="446088">
              <a:lnSpc>
                <a:spcPct val="150000"/>
              </a:lnSpc>
            </a:pPr>
            <a:r>
              <a:rPr lang="en-US" dirty="0" smtClean="0"/>
              <a:t>(1)</a:t>
            </a:r>
            <a:r>
              <a:rPr lang="zh-CN" altLang="en-US" dirty="0" smtClean="0"/>
              <a:t>请简要分析本文的论证思路。</a:t>
            </a:r>
          </a:p>
          <a:p>
            <a:pPr indent="446088">
              <a:lnSpc>
                <a:spcPct val="150000"/>
              </a:lnSpc>
            </a:pPr>
            <a:r>
              <a:rPr lang="en-US" dirty="0" smtClean="0"/>
              <a:t>(2)</a:t>
            </a:r>
            <a:r>
              <a:rPr lang="zh-CN" altLang="en-US" dirty="0" smtClean="0"/>
              <a:t>请分析第</a:t>
            </a:r>
            <a:r>
              <a:rPr lang="en-US" dirty="0" smtClean="0"/>
              <a:t>×</a:t>
            </a:r>
            <a:r>
              <a:rPr lang="zh-CN" altLang="en-US" dirty="0" smtClean="0"/>
              <a:t>段到第</a:t>
            </a:r>
            <a:r>
              <a:rPr lang="en-US" dirty="0" smtClean="0"/>
              <a:t>×</a:t>
            </a:r>
            <a:r>
              <a:rPr lang="zh-CN" altLang="en-US" dirty="0" smtClean="0"/>
              <a:t>段的论证思路。</a:t>
            </a:r>
          </a:p>
          <a:p>
            <a:pPr indent="446088">
              <a:lnSpc>
                <a:spcPct val="150000"/>
              </a:lnSpc>
            </a:pPr>
            <a:r>
              <a:rPr lang="en-US" dirty="0" smtClean="0"/>
              <a:t>(3)</a:t>
            </a:r>
            <a:r>
              <a:rPr lang="zh-CN" altLang="en-US" dirty="0" smtClean="0"/>
              <a:t>请分析某段内部的论证思路。</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a:lnSpc>
                <a:spcPct val="150000"/>
              </a:lnSpc>
            </a:pPr>
            <a:r>
              <a:rPr lang="en-US" b="1" dirty="0" smtClean="0"/>
              <a:t>1.</a:t>
            </a:r>
            <a:r>
              <a:rPr lang="zh-CN" altLang="en-US" b="1" dirty="0" smtClean="0"/>
              <a:t>简述论证过程及论证角度</a:t>
            </a:r>
          </a:p>
          <a:p>
            <a:pPr indent="446088">
              <a:lnSpc>
                <a:spcPct val="150000"/>
              </a:lnSpc>
            </a:pPr>
            <a:r>
              <a:rPr lang="zh-CN" altLang="en-US" dirty="0" smtClean="0"/>
              <a:t>首先要理清题干所指的文或段的层次</a:t>
            </a:r>
            <a:r>
              <a:rPr lang="en-US" dirty="0" smtClean="0"/>
              <a:t>,</a:t>
            </a:r>
            <a:r>
              <a:rPr lang="zh-CN" altLang="en-US" dirty="0" smtClean="0"/>
              <a:t>再搞清各层次间的逻辑关系</a:t>
            </a:r>
            <a:r>
              <a:rPr lang="en-US" dirty="0" smtClean="0"/>
              <a:t>,</a:t>
            </a:r>
            <a:r>
              <a:rPr lang="zh-CN" altLang="en-US" dirty="0" smtClean="0"/>
              <a:t>最后分析此文或段是按照什么样的顺序</a:t>
            </a:r>
            <a:r>
              <a:rPr lang="en-US" dirty="0" smtClean="0"/>
              <a:t>,</a:t>
            </a:r>
            <a:r>
              <a:rPr lang="zh-CN" altLang="en-US" dirty="0" smtClean="0"/>
              <a:t>运用什么方法</a:t>
            </a:r>
            <a:r>
              <a:rPr lang="en-US" dirty="0" smtClean="0"/>
              <a:t>,</a:t>
            </a:r>
            <a:r>
              <a:rPr lang="zh-CN" altLang="en-US" dirty="0" smtClean="0"/>
              <a:t>经过怎样的论证得出论点的。</a:t>
            </a:r>
          </a:p>
          <a:p>
            <a:pPr indent="446088">
              <a:lnSpc>
                <a:spcPct val="150000"/>
              </a:lnSpc>
            </a:pPr>
            <a:r>
              <a:rPr lang="zh-CN" altLang="en-US" dirty="0" smtClean="0"/>
              <a:t>答题模式</a:t>
            </a:r>
            <a:r>
              <a:rPr lang="en-US" dirty="0" smtClean="0"/>
              <a:t>:</a:t>
            </a:r>
            <a:endParaRPr lang="zh-CN" altLang="en-US" dirty="0" smtClean="0"/>
          </a:p>
          <a:p>
            <a:pPr indent="446088">
              <a:lnSpc>
                <a:spcPct val="150000"/>
              </a:lnSpc>
            </a:pPr>
            <a:r>
              <a:rPr lang="zh-CN" altLang="en-US" dirty="0" smtClean="0"/>
              <a:t>首先</a:t>
            </a:r>
            <a:r>
              <a:rPr lang="en-US" dirty="0" smtClean="0"/>
              <a:t>,</a:t>
            </a:r>
            <a:r>
              <a:rPr lang="zh-CN" altLang="en-US" dirty="0" smtClean="0"/>
              <a:t>直接提出</a:t>
            </a:r>
            <a:r>
              <a:rPr lang="en-US" altLang="zh-CN" dirty="0" smtClean="0"/>
              <a:t>……</a:t>
            </a:r>
            <a:r>
              <a:rPr lang="zh-CN" altLang="en-US" dirty="0" smtClean="0"/>
              <a:t>论点</a:t>
            </a:r>
            <a:r>
              <a:rPr lang="en-US" dirty="0" smtClean="0"/>
              <a:t>(</a:t>
            </a:r>
            <a:r>
              <a:rPr lang="zh-CN" altLang="en-US" dirty="0" smtClean="0"/>
              <a:t>或通过写</a:t>
            </a:r>
            <a:r>
              <a:rPr lang="en-US" altLang="zh-CN" dirty="0" smtClean="0"/>
              <a:t>……</a:t>
            </a:r>
            <a:r>
              <a:rPr lang="zh-CN" altLang="en-US" dirty="0" smtClean="0"/>
              <a:t>事例</a:t>
            </a:r>
            <a:r>
              <a:rPr lang="en-US" dirty="0" smtClean="0"/>
              <a:t>/</a:t>
            </a:r>
            <a:r>
              <a:rPr lang="zh-CN" altLang="en-US" dirty="0" smtClean="0"/>
              <a:t>名言</a:t>
            </a:r>
            <a:r>
              <a:rPr lang="en-US" dirty="0" smtClean="0"/>
              <a:t>,</a:t>
            </a:r>
            <a:r>
              <a:rPr lang="zh-CN" altLang="en-US" dirty="0" smtClean="0"/>
              <a:t>提出</a:t>
            </a:r>
            <a:r>
              <a:rPr lang="en-US" altLang="zh-CN" dirty="0" smtClean="0"/>
              <a:t>……</a:t>
            </a:r>
            <a:r>
              <a:rPr lang="zh-CN" altLang="en-US" dirty="0" smtClean="0"/>
              <a:t>论点</a:t>
            </a:r>
            <a:r>
              <a:rPr lang="en-US" dirty="0" smtClean="0"/>
              <a:t>);</a:t>
            </a:r>
            <a:endParaRPr lang="zh-CN" altLang="en-US" dirty="0" smtClean="0"/>
          </a:p>
          <a:p>
            <a:pPr indent="446088">
              <a:lnSpc>
                <a:spcPct val="150000"/>
              </a:lnSpc>
            </a:pPr>
            <a:r>
              <a:rPr lang="zh-CN" altLang="en-US" dirty="0" smtClean="0"/>
              <a:t>接着</a:t>
            </a:r>
            <a:r>
              <a:rPr lang="en-US" dirty="0" smtClean="0"/>
              <a:t>,</a:t>
            </a:r>
            <a:r>
              <a:rPr lang="zh-CN" altLang="en-US" dirty="0" smtClean="0"/>
              <a:t>运用</a:t>
            </a:r>
            <a:r>
              <a:rPr lang="en-US" altLang="zh-CN" dirty="0" smtClean="0"/>
              <a:t>……</a:t>
            </a:r>
            <a:r>
              <a:rPr lang="zh-CN" altLang="en-US" dirty="0" smtClean="0"/>
              <a:t>事例</a:t>
            </a:r>
            <a:r>
              <a:rPr lang="en-US" dirty="0" smtClean="0"/>
              <a:t>(</a:t>
            </a:r>
            <a:r>
              <a:rPr lang="zh-CN" altLang="en-US" dirty="0" smtClean="0"/>
              <a:t>或引用名言、诗句等</a:t>
            </a:r>
            <a:r>
              <a:rPr lang="en-US" dirty="0" smtClean="0"/>
              <a:t>),</a:t>
            </a:r>
            <a:r>
              <a:rPr lang="zh-CN" altLang="en-US" dirty="0" smtClean="0"/>
              <a:t>从正面</a:t>
            </a:r>
            <a:r>
              <a:rPr lang="en-US" dirty="0" smtClean="0"/>
              <a:t>(</a:t>
            </a:r>
            <a:r>
              <a:rPr lang="zh-CN" altLang="en-US" dirty="0" smtClean="0"/>
              <a:t>或反面</a:t>
            </a:r>
            <a:r>
              <a:rPr lang="en-US" dirty="0" smtClean="0"/>
              <a:t>)</a:t>
            </a:r>
            <a:r>
              <a:rPr lang="zh-CN" altLang="en-US" dirty="0" smtClean="0"/>
              <a:t>论证论点</a:t>
            </a:r>
            <a:r>
              <a:rPr lang="en-US" dirty="0" smtClean="0"/>
              <a:t>(</a:t>
            </a:r>
            <a:r>
              <a:rPr lang="zh-CN" altLang="en-US" dirty="0" smtClean="0"/>
              <a:t>或从</a:t>
            </a:r>
            <a:r>
              <a:rPr lang="en-US" altLang="zh-CN" dirty="0" smtClean="0"/>
              <a:t>……</a:t>
            </a:r>
            <a:r>
              <a:rPr lang="zh-CN" altLang="en-US" dirty="0" smtClean="0"/>
              <a:t>几个方面论证论点</a:t>
            </a:r>
            <a:r>
              <a:rPr lang="en-US" dirty="0" smtClean="0"/>
              <a:t>);</a:t>
            </a:r>
            <a:endParaRPr lang="zh-CN" altLang="en-US" dirty="0" smtClean="0"/>
          </a:p>
          <a:p>
            <a:pPr indent="446088">
              <a:lnSpc>
                <a:spcPct val="150000"/>
              </a:lnSpc>
            </a:pPr>
            <a:r>
              <a:rPr lang="zh-CN" altLang="en-US" dirty="0" smtClean="0"/>
              <a:t>最后</a:t>
            </a:r>
            <a:r>
              <a:rPr lang="en-US" dirty="0" smtClean="0"/>
              <a:t>,</a:t>
            </a:r>
            <a:r>
              <a:rPr lang="zh-CN" altLang="en-US" dirty="0" smtClean="0"/>
              <a:t>得出</a:t>
            </a:r>
            <a:r>
              <a:rPr lang="en-US" altLang="zh-CN" dirty="0" smtClean="0"/>
              <a:t>……</a:t>
            </a:r>
            <a:r>
              <a:rPr lang="zh-CN" altLang="en-US" dirty="0" smtClean="0"/>
              <a:t>论点</a:t>
            </a:r>
            <a:r>
              <a:rPr lang="en-US" dirty="0" smtClean="0"/>
              <a:t>/</a:t>
            </a:r>
            <a:r>
              <a:rPr lang="zh-CN" altLang="en-US" dirty="0" smtClean="0"/>
              <a:t>揭示</a:t>
            </a:r>
            <a:r>
              <a:rPr lang="en-US" altLang="zh-CN" dirty="0" smtClean="0"/>
              <a:t>……</a:t>
            </a:r>
            <a:r>
              <a:rPr lang="zh-CN" altLang="en-US" dirty="0" smtClean="0"/>
              <a:t>意义</a:t>
            </a:r>
            <a:r>
              <a:rPr lang="en-US" dirty="0" smtClean="0"/>
              <a:t>/</a:t>
            </a:r>
            <a:r>
              <a:rPr lang="zh-CN" altLang="en-US" dirty="0" smtClean="0"/>
              <a:t>发出号召、提出希望等。</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分析议论文的结构方式</a:t>
            </a:r>
          </a:p>
          <a:p>
            <a:pPr indent="446088">
              <a:lnSpc>
                <a:spcPct val="150000"/>
              </a:lnSpc>
              <a:tabLst>
                <a:tab pos="85725" algn="l"/>
              </a:tabLst>
            </a:pPr>
            <a:r>
              <a:rPr lang="zh-CN" altLang="en-US" dirty="0" smtClean="0"/>
              <a:t>先分析议论文的论证层次</a:t>
            </a:r>
            <a:r>
              <a:rPr lang="en-US" dirty="0" smtClean="0"/>
              <a:t>,</a:t>
            </a:r>
            <a:r>
              <a:rPr lang="zh-CN" altLang="en-US" dirty="0" smtClean="0"/>
              <a:t>依此来确定其结构方式。</a:t>
            </a:r>
          </a:p>
          <a:p>
            <a:pPr indent="446088">
              <a:lnSpc>
                <a:spcPct val="150000"/>
              </a:lnSpc>
              <a:tabLst>
                <a:tab pos="85725" algn="l"/>
              </a:tabLst>
            </a:pPr>
            <a:r>
              <a:rPr lang="zh-CN" altLang="en-US" dirty="0" smtClean="0"/>
              <a:t>文章的结构方式</a:t>
            </a:r>
            <a:r>
              <a:rPr lang="en-US" dirty="0" smtClean="0"/>
              <a:t>,</a:t>
            </a:r>
            <a:r>
              <a:rPr lang="zh-CN" altLang="en-US" dirty="0" smtClean="0"/>
              <a:t>是指文章运用了总分式、递进式等方式。</a:t>
            </a:r>
          </a:p>
          <a:p>
            <a:pPr indent="446088">
              <a:lnSpc>
                <a:spcPct val="150000"/>
              </a:lnSpc>
              <a:tabLst>
                <a:tab pos="85725" algn="l"/>
              </a:tabLst>
            </a:pPr>
            <a:r>
              <a:rPr lang="zh-CN" altLang="en-US" dirty="0" smtClean="0"/>
              <a:t>文中句子的结构作用</a:t>
            </a:r>
            <a:r>
              <a:rPr lang="en-US" dirty="0" smtClean="0"/>
              <a:t>,</a:t>
            </a:r>
            <a:r>
              <a:rPr lang="zh-CN" altLang="en-US" dirty="0" smtClean="0"/>
              <a:t>大多可从承启过渡或领起下文、总结全文、归纳论点等角度去考虑。对有承启作用的句子</a:t>
            </a:r>
            <a:r>
              <a:rPr lang="en-US" dirty="0" smtClean="0"/>
              <a:t>,</a:t>
            </a:r>
            <a:r>
              <a:rPr lang="zh-CN" altLang="en-US" dirty="0" smtClean="0"/>
              <a:t>要说明其从何内容转到何内容。</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考点四　辨析论证方法</a:t>
            </a:r>
            <a:r>
              <a:rPr lang="zh-CN" altLang="en-US" dirty="0" smtClean="0"/>
              <a:t>（</a:t>
            </a:r>
            <a:r>
              <a:rPr lang="en-US" dirty="0" smtClean="0"/>
              <a:t> 5</a:t>
            </a:r>
            <a:r>
              <a:rPr lang="zh-CN" altLang="en-US" dirty="0" smtClean="0"/>
              <a:t>年</a:t>
            </a:r>
            <a:r>
              <a:rPr lang="en-US" dirty="0" smtClean="0"/>
              <a:t>4</a:t>
            </a:r>
            <a:r>
              <a:rPr lang="zh-CN" altLang="en-US" dirty="0" smtClean="0"/>
              <a:t>考）</a:t>
            </a:r>
            <a:endParaRPr lang="en-US" altLang="zh-CN" b="1" dirty="0" smtClean="0">
              <a:solidFill>
                <a:srgbClr val="0092D7"/>
              </a:solidFill>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zh-CN" altLang="en-US" dirty="0" smtClean="0"/>
              <a:t>议论性文章常用的论证方法有举例论证、对比论证、道理论证、比喻论证等。本文用了哪些论证方法</a:t>
            </a:r>
            <a:r>
              <a:rPr lang="en-US" dirty="0" smtClean="0"/>
              <a:t>?</a:t>
            </a:r>
            <a:r>
              <a:rPr lang="zh-CN" altLang="en-US" dirty="0" smtClean="0"/>
              <a:t>试举例说明。</a:t>
            </a:r>
            <a:r>
              <a:rPr lang="en-US" dirty="0" smtClean="0"/>
              <a:t>(</a:t>
            </a:r>
            <a:r>
              <a:rPr lang="zh-CN" altLang="en-US" dirty="0" smtClean="0"/>
              <a:t>九上</a:t>
            </a:r>
            <a:r>
              <a:rPr lang="en-US" altLang="zh-CN" dirty="0" smtClean="0"/>
              <a:t>《</a:t>
            </a:r>
            <a:r>
              <a:rPr lang="zh-CN" altLang="en-US" dirty="0" smtClean="0"/>
              <a:t>敬业与乐业</a:t>
            </a:r>
            <a:r>
              <a:rPr lang="en-US" altLang="zh-CN" dirty="0" smtClean="0"/>
              <a:t>》“</a:t>
            </a:r>
            <a:r>
              <a:rPr lang="zh-CN" altLang="en-US" dirty="0" smtClean="0"/>
              <a:t>思考探究”</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举例论证</a:t>
            </a:r>
            <a:r>
              <a:rPr lang="en-US" dirty="0" smtClean="0"/>
              <a:t>:</a:t>
            </a:r>
            <a:r>
              <a:rPr lang="zh-CN" altLang="en-US" dirty="0" smtClean="0"/>
              <a:t>百丈禅师不做事就不吃饭和佝偻丈人承蜩</a:t>
            </a:r>
            <a:r>
              <a:rPr lang="en-US" dirty="0" smtClean="0"/>
              <a:t>;</a:t>
            </a:r>
            <a:r>
              <a:rPr lang="zh-CN" altLang="en-US" dirty="0" smtClean="0"/>
              <a:t>道理论证</a:t>
            </a:r>
            <a:r>
              <a:rPr lang="en-US" dirty="0" smtClean="0"/>
              <a:t>:</a:t>
            </a:r>
            <a:r>
              <a:rPr lang="zh-CN" altLang="en-US" dirty="0" smtClean="0"/>
              <a:t>引用庄子、孔子、朱熹、曾文正等人的话</a:t>
            </a:r>
            <a:r>
              <a:rPr lang="en-US" dirty="0" smtClean="0"/>
              <a:t>;</a:t>
            </a:r>
            <a:r>
              <a:rPr lang="zh-CN" altLang="en-US" dirty="0" smtClean="0"/>
              <a:t>比喻论证</a:t>
            </a:r>
            <a:r>
              <a:rPr lang="en-US" dirty="0" smtClean="0"/>
              <a:t>:</a:t>
            </a:r>
            <a:r>
              <a:rPr lang="zh-CN" altLang="en-US" dirty="0" smtClean="0"/>
              <a:t>在说到职业乐趣时</a:t>
            </a:r>
            <a:r>
              <a:rPr lang="en-US" dirty="0" smtClean="0"/>
              <a:t>,</a:t>
            </a:r>
            <a:r>
              <a:rPr lang="zh-CN" altLang="en-US" dirty="0" smtClean="0"/>
              <a:t>用了赛球的比喻</a:t>
            </a:r>
            <a:r>
              <a:rPr lang="en-US" dirty="0" smtClean="0"/>
              <a:t>,</a:t>
            </a:r>
            <a:r>
              <a:rPr lang="zh-CN" altLang="en-US" dirty="0" smtClean="0"/>
              <a:t>属于比喻论证</a:t>
            </a:r>
            <a:r>
              <a:rPr lang="en-US" dirty="0" smtClean="0"/>
              <a:t>;</a:t>
            </a:r>
            <a:r>
              <a:rPr lang="zh-CN" altLang="en-US" dirty="0" smtClean="0"/>
              <a:t>正反论证</a:t>
            </a:r>
            <a:r>
              <a:rPr lang="en-US" dirty="0" smtClean="0"/>
              <a:t>:</a:t>
            </a:r>
            <a:r>
              <a:rPr lang="zh-CN" altLang="en-US" dirty="0" smtClean="0"/>
              <a:t>在论述要敬业这个分论点时</a:t>
            </a:r>
            <a:r>
              <a:rPr lang="en-US" dirty="0" smtClean="0"/>
              <a:t>,</a:t>
            </a:r>
            <a:r>
              <a:rPr lang="zh-CN" altLang="en-US" dirty="0" smtClean="0"/>
              <a:t>即从正面说“凡做一件事</a:t>
            </a:r>
            <a:r>
              <a:rPr lang="en-US" dirty="0" smtClean="0"/>
              <a:t>,</a:t>
            </a:r>
            <a:r>
              <a:rPr lang="zh-CN" altLang="en-US" dirty="0" smtClean="0"/>
              <a:t>便把这件事看作我的生命</a:t>
            </a:r>
            <a:r>
              <a:rPr lang="en-US" altLang="zh-CN" dirty="0" smtClean="0"/>
              <a:t>……”</a:t>
            </a:r>
            <a:r>
              <a:rPr lang="zh-CN" altLang="en-US" dirty="0" smtClean="0"/>
              <a:t>又从反面说“一个人对于自己的职业不敬</a:t>
            </a:r>
            <a:r>
              <a:rPr lang="en-US" dirty="0" smtClean="0"/>
              <a:t>,</a:t>
            </a:r>
            <a:r>
              <a:rPr lang="zh-CN" altLang="en-US" dirty="0" smtClean="0"/>
              <a:t>从学理方面说</a:t>
            </a:r>
            <a:r>
              <a:rPr lang="en-US" dirty="0" smtClean="0"/>
              <a:t>,</a:t>
            </a:r>
            <a:r>
              <a:rPr lang="zh-CN" altLang="en-US" dirty="0" smtClean="0"/>
              <a:t>便是亵渎职业之神圣</a:t>
            </a:r>
            <a:r>
              <a:rPr lang="en-US" altLang="zh-CN" dirty="0" smtClean="0"/>
              <a:t>……”</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indent="446088">
              <a:lnSpc>
                <a:spcPct val="150000"/>
              </a:lnSpc>
            </a:pPr>
            <a:r>
              <a:rPr lang="en-US" dirty="0" smtClean="0"/>
              <a:t>(1)</a:t>
            </a:r>
            <a:r>
              <a:rPr lang="zh-CN" altLang="en-US" dirty="0" smtClean="0"/>
              <a:t>请分析画线句主要运用了什么论证方法</a:t>
            </a:r>
            <a:r>
              <a:rPr lang="en-US" dirty="0" smtClean="0"/>
              <a:t>,</a:t>
            </a:r>
            <a:r>
              <a:rPr lang="zh-CN" altLang="en-US" dirty="0" smtClean="0"/>
              <a:t>有何作用</a:t>
            </a:r>
            <a:r>
              <a:rPr lang="en-US" dirty="0" smtClean="0"/>
              <a:t>?</a:t>
            </a:r>
            <a:endParaRPr lang="zh-CN" altLang="en-US" dirty="0" smtClean="0"/>
          </a:p>
          <a:p>
            <a:pPr indent="446088">
              <a:lnSpc>
                <a:spcPct val="150000"/>
              </a:lnSpc>
            </a:pPr>
            <a:r>
              <a:rPr lang="en-US" dirty="0" smtClean="0"/>
              <a:t>(2)</a:t>
            </a:r>
            <a:r>
              <a:rPr lang="zh-CN" altLang="en-US" dirty="0" smtClean="0"/>
              <a:t>请从论证方法的角度品析画线句。</a:t>
            </a:r>
          </a:p>
          <a:p>
            <a:pPr indent="446088">
              <a:lnSpc>
                <a:spcPct val="150000"/>
              </a:lnSpc>
            </a:pPr>
            <a:r>
              <a:rPr lang="en-US" dirty="0" smtClean="0"/>
              <a:t>(3)</a:t>
            </a:r>
            <a:r>
              <a:rPr lang="zh-CN" altLang="en-US" dirty="0" smtClean="0"/>
              <a:t>画线句的论述有何特点</a:t>
            </a:r>
            <a:r>
              <a:rPr lang="en-US" dirty="0" smtClean="0"/>
              <a:t>,</a:t>
            </a:r>
            <a:r>
              <a:rPr lang="zh-CN" altLang="en-US" dirty="0" smtClean="0"/>
              <a:t>请作简要品析。</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答题步骤</a:t>
            </a:r>
            <a:r>
              <a:rPr lang="en-US" altLang="zh-CN" dirty="0" smtClean="0">
                <a:solidFill>
                  <a:srgbClr val="0092D7"/>
                </a:solidFill>
              </a:rPr>
              <a:t>】</a:t>
            </a:r>
          </a:p>
          <a:p>
            <a:pPr indent="446088">
              <a:lnSpc>
                <a:spcPct val="150000"/>
              </a:lnSpc>
            </a:pPr>
            <a:r>
              <a:rPr lang="zh-CN" altLang="en-US" dirty="0" smtClean="0"/>
              <a:t>第一步</a:t>
            </a:r>
            <a:r>
              <a:rPr lang="en-US" dirty="0" smtClean="0"/>
              <a:t>:</a:t>
            </a:r>
            <a:r>
              <a:rPr lang="zh-CN" altLang="en-US" dirty="0" smtClean="0"/>
              <a:t>细读画线句子或者题干中指明的段落</a:t>
            </a:r>
            <a:r>
              <a:rPr lang="en-US" dirty="0" smtClean="0"/>
              <a:t>,</a:t>
            </a:r>
            <a:r>
              <a:rPr lang="zh-CN" altLang="en-US" dirty="0" smtClean="0"/>
              <a:t>准确判断一种或几种论证方法。</a:t>
            </a:r>
          </a:p>
          <a:p>
            <a:pPr indent="446088">
              <a:lnSpc>
                <a:spcPct val="150000"/>
              </a:lnSpc>
            </a:pPr>
            <a:r>
              <a:rPr lang="zh-CN" altLang="en-US" dirty="0" smtClean="0"/>
              <a:t>第二步</a:t>
            </a:r>
            <a:r>
              <a:rPr lang="en-US" dirty="0" smtClean="0"/>
              <a:t>:</a:t>
            </a:r>
            <a:r>
              <a:rPr lang="zh-CN" altLang="en-US" dirty="0" smtClean="0"/>
              <a:t>在原文中画线句上面或者下面标画出所论证的道理。</a:t>
            </a:r>
            <a:r>
              <a:rPr lang="en-US" dirty="0" smtClean="0"/>
              <a:t>(</a:t>
            </a:r>
            <a:r>
              <a:rPr lang="zh-CN" altLang="en-US" dirty="0" smtClean="0"/>
              <a:t>一般不自己概述</a:t>
            </a:r>
            <a:r>
              <a:rPr lang="en-US" dirty="0" smtClean="0"/>
              <a:t>)</a:t>
            </a:r>
            <a:endParaRPr lang="zh-CN" altLang="en-US" dirty="0" smtClean="0"/>
          </a:p>
          <a:p>
            <a:pPr indent="446088">
              <a:lnSpc>
                <a:spcPct val="150000"/>
              </a:lnSpc>
            </a:pPr>
            <a:r>
              <a:rPr lang="zh-CN" altLang="en-US" dirty="0" smtClean="0"/>
              <a:t>第三步</a:t>
            </a:r>
            <a:r>
              <a:rPr lang="en-US" dirty="0" smtClean="0"/>
              <a:t>:</a:t>
            </a:r>
            <a:r>
              <a:rPr lang="zh-CN" altLang="en-US" dirty="0" smtClean="0"/>
              <a:t>套用“文体知识清单”或“答题模板”里面“论证方法的作用”公式</a:t>
            </a:r>
            <a:r>
              <a:rPr lang="en-US" dirty="0" smtClean="0"/>
              <a:t>,</a:t>
            </a:r>
            <a:r>
              <a:rPr lang="zh-CN" altLang="en-US" dirty="0" smtClean="0"/>
              <a:t>准确作答。</a:t>
            </a:r>
            <a:r>
              <a:rPr lang="en-US" dirty="0" smtClean="0"/>
              <a:t>(</a:t>
            </a:r>
            <a:r>
              <a:rPr lang="zh-CN" altLang="en-US" dirty="0" smtClean="0"/>
              <a:t>注意多种论证方法公式的综合性表述</a:t>
            </a:r>
            <a:r>
              <a:rPr lang="en-US" dirty="0" smtClean="0"/>
              <a:t>)</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答题模板</a:t>
            </a:r>
            <a:r>
              <a:rPr lang="en-US" altLang="zh-CN" dirty="0" smtClean="0">
                <a:solidFill>
                  <a:srgbClr val="0092D7"/>
                </a:solidFill>
              </a:rPr>
              <a:t>】</a:t>
            </a:r>
          </a:p>
          <a:p>
            <a:pPr indent="446088">
              <a:lnSpc>
                <a:spcPct val="150000"/>
              </a:lnSpc>
            </a:pPr>
            <a:r>
              <a:rPr lang="zh-CN" altLang="en-US" dirty="0" smtClean="0"/>
              <a:t>运用了</a:t>
            </a:r>
            <a:r>
              <a:rPr lang="en-US" dirty="0" smtClean="0"/>
              <a:t>××</a:t>
            </a:r>
            <a:r>
              <a:rPr lang="zh-CN" altLang="en-US" dirty="0" smtClean="0"/>
              <a:t>论证方法</a:t>
            </a:r>
            <a:r>
              <a:rPr lang="en-US" dirty="0" smtClean="0"/>
              <a:t>,(</a:t>
            </a:r>
            <a:r>
              <a:rPr lang="zh-CN" altLang="en-US" dirty="0" smtClean="0"/>
              <a:t>如</a:t>
            </a:r>
            <a:r>
              <a:rPr lang="en-US" dirty="0" smtClean="0"/>
              <a:t>:</a:t>
            </a:r>
            <a:r>
              <a:rPr lang="zh-CN" altLang="en-US" dirty="0" smtClean="0"/>
              <a:t>举例论证</a:t>
            </a:r>
            <a:r>
              <a:rPr lang="en-US" dirty="0" smtClean="0"/>
              <a:t>,</a:t>
            </a:r>
            <a:r>
              <a:rPr lang="zh-CN" altLang="en-US" dirty="0" smtClean="0"/>
              <a:t>举了</a:t>
            </a:r>
            <a:r>
              <a:rPr lang="en-US" dirty="0" smtClean="0"/>
              <a:t>××</a:t>
            </a:r>
            <a:r>
              <a:rPr lang="zh-CN" altLang="en-US" dirty="0" smtClean="0"/>
              <a:t>事例</a:t>
            </a:r>
            <a:r>
              <a:rPr lang="en-US" dirty="0" smtClean="0"/>
              <a:t>),</a:t>
            </a:r>
            <a:r>
              <a:rPr lang="zh-CN" altLang="en-US" dirty="0" smtClean="0"/>
              <a:t>论证了</a:t>
            </a:r>
            <a:r>
              <a:rPr lang="en-US" dirty="0" smtClean="0"/>
              <a:t>××</a:t>
            </a:r>
            <a:r>
              <a:rPr lang="zh-CN" altLang="en-US" dirty="0" smtClean="0"/>
              <a:t>观点</a:t>
            </a:r>
            <a:r>
              <a:rPr lang="en-US" dirty="0" smtClean="0"/>
              <a:t>,</a:t>
            </a:r>
            <a:r>
              <a:rPr lang="zh-CN" altLang="en-US" dirty="0" smtClean="0"/>
              <a:t>从而使论证</a:t>
            </a:r>
            <a:r>
              <a:rPr lang="en-US" altLang="zh-CN" dirty="0" smtClean="0"/>
              <a:t>……</a:t>
            </a:r>
            <a:r>
              <a:rPr lang="en-US" dirty="0" smtClean="0"/>
              <a:t>(</a:t>
            </a:r>
            <a:r>
              <a:rPr lang="zh-CN" altLang="en-US" dirty="0" smtClean="0"/>
              <a:t>公式化表述</a:t>
            </a:r>
            <a:r>
              <a:rPr lang="en-US" dirty="0" smtClean="0"/>
              <a:t>)</a:t>
            </a:r>
            <a:endParaRPr lang="zh-CN" altLang="en-US" dirty="0" smtClean="0"/>
          </a:p>
          <a:p>
            <a:pPr indent="446088">
              <a:lnSpc>
                <a:spcPct val="150000"/>
              </a:lnSpc>
            </a:pPr>
            <a:r>
              <a:rPr lang="zh-CN" altLang="en-US" dirty="0" smtClean="0"/>
              <a:t>常见论证方法及作用</a:t>
            </a:r>
          </a:p>
          <a:p>
            <a:pPr indent="446088">
              <a:lnSpc>
                <a:spcPct val="150000"/>
              </a:lnSpc>
            </a:pPr>
            <a:r>
              <a:rPr lang="en-US" dirty="0" smtClean="0"/>
              <a:t>(1)</a:t>
            </a:r>
            <a:r>
              <a:rPr lang="zh-CN" altLang="en-US" dirty="0" smtClean="0"/>
              <a:t>举例论证</a:t>
            </a:r>
            <a:r>
              <a:rPr lang="en-US" dirty="0" smtClean="0"/>
              <a:t>:</a:t>
            </a:r>
            <a:r>
              <a:rPr lang="zh-CN" altLang="en-US" dirty="0" smtClean="0"/>
              <a:t>常以“例如”“譬如”等字眼为提要</a:t>
            </a:r>
            <a:r>
              <a:rPr lang="en-US" dirty="0" smtClean="0"/>
              <a:t>,</a:t>
            </a:r>
            <a:r>
              <a:rPr lang="zh-CN" altLang="en-US" dirty="0" smtClean="0"/>
              <a:t>并且所讲内容均为有代表性的事实。</a:t>
            </a:r>
          </a:p>
          <a:p>
            <a:pPr indent="446088">
              <a:lnSpc>
                <a:spcPct val="150000"/>
              </a:lnSpc>
            </a:pPr>
            <a:r>
              <a:rPr lang="zh-CN" altLang="en-US" dirty="0" smtClean="0"/>
              <a:t>答题格式</a:t>
            </a:r>
            <a:r>
              <a:rPr lang="en-US" dirty="0" smtClean="0"/>
              <a:t>:</a:t>
            </a:r>
            <a:r>
              <a:rPr lang="zh-CN" altLang="en-US" dirty="0" smtClean="0"/>
              <a:t>使用了举例论证的方法</a:t>
            </a:r>
            <a:r>
              <a:rPr lang="en-US" dirty="0" smtClean="0"/>
              <a:t>,</a:t>
            </a:r>
            <a:r>
              <a:rPr lang="zh-CN" altLang="en-US" dirty="0" smtClean="0"/>
              <a:t>举</a:t>
            </a:r>
            <a:r>
              <a:rPr lang="en-US" altLang="zh-CN" dirty="0" smtClean="0"/>
              <a:t>……</a:t>
            </a:r>
            <a:r>
              <a:rPr lang="en-US" dirty="0" smtClean="0"/>
              <a:t>(</a:t>
            </a:r>
            <a:r>
              <a:rPr lang="zh-CN" altLang="en-US" dirty="0" smtClean="0"/>
              <a:t>概括事例</a:t>
            </a:r>
            <a:r>
              <a:rPr lang="en-US" dirty="0" smtClean="0"/>
              <a:t>),</a:t>
            </a:r>
            <a:r>
              <a:rPr lang="zh-CN" altLang="en-US" dirty="0" smtClean="0"/>
              <a:t>证明了</a:t>
            </a:r>
            <a:r>
              <a:rPr lang="en-US" altLang="zh-CN" dirty="0" smtClean="0"/>
              <a:t>……</a:t>
            </a:r>
            <a:r>
              <a:rPr lang="zh-CN" altLang="en-US" dirty="0" smtClean="0"/>
              <a:t>观点</a:t>
            </a:r>
            <a:r>
              <a:rPr lang="en-US" dirty="0" smtClean="0"/>
              <a:t>(</a:t>
            </a:r>
            <a:r>
              <a:rPr lang="zh-CN" altLang="en-US" dirty="0" smtClean="0"/>
              <a:t>如果有分论点</a:t>
            </a:r>
            <a:r>
              <a:rPr lang="en-US" dirty="0" smtClean="0"/>
              <a:t>,</a:t>
            </a:r>
            <a:r>
              <a:rPr lang="zh-CN" altLang="en-US" dirty="0" smtClean="0"/>
              <a:t>则写它证明的分论点</a:t>
            </a:r>
            <a:r>
              <a:rPr lang="en-US" dirty="0" smtClean="0"/>
              <a:t>,</a:t>
            </a:r>
            <a:r>
              <a:rPr lang="zh-CN" altLang="en-US" dirty="0" smtClean="0"/>
              <a:t>否则写中心论点</a:t>
            </a:r>
            <a:r>
              <a:rPr lang="en-US" dirty="0" smtClean="0"/>
              <a:t>),</a:t>
            </a:r>
            <a:r>
              <a:rPr lang="zh-CN" altLang="en-US" dirty="0" smtClean="0"/>
              <a:t>从而使论证更具体</a:t>
            </a:r>
            <a:r>
              <a:rPr lang="en-US" dirty="0" smtClean="0"/>
              <a:t>,</a:t>
            </a:r>
            <a:r>
              <a:rPr lang="zh-CN" altLang="en-US" dirty="0" smtClean="0"/>
              <a:t>更有说服力。</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16770"/>
          </a:xfrm>
          <a:prstGeom prst="rect">
            <a:avLst/>
          </a:prstGeom>
          <a:noFill/>
        </p:spPr>
        <p:txBody>
          <a:bodyPr wrap="square" lIns="36000" tIns="36000" rIns="36000" bIns="36000" rtlCol="0">
            <a:spAutoFit/>
          </a:bodyPr>
          <a:lstStyle/>
          <a:p>
            <a:pPr indent="446088">
              <a:lnSpc>
                <a:spcPct val="150000"/>
              </a:lnSpc>
            </a:pPr>
            <a:r>
              <a:rPr lang="en-US" dirty="0" smtClean="0"/>
              <a:t>(2)</a:t>
            </a:r>
            <a:r>
              <a:rPr lang="zh-CN" altLang="en-US" dirty="0" smtClean="0"/>
              <a:t>对比论证</a:t>
            </a:r>
            <a:r>
              <a:rPr lang="en-US" dirty="0" smtClean="0"/>
              <a:t>:</a:t>
            </a:r>
            <a:r>
              <a:rPr lang="zh-CN" altLang="en-US" dirty="0" smtClean="0"/>
              <a:t>需要列举正反两方面的事实或道理进行鲜明对比</a:t>
            </a:r>
            <a:r>
              <a:rPr lang="en-US" dirty="0" smtClean="0"/>
              <a:t>,</a:t>
            </a:r>
            <a:r>
              <a:rPr lang="zh-CN" altLang="en-US" dirty="0" smtClean="0"/>
              <a:t>从而突出论证的观点。</a:t>
            </a:r>
          </a:p>
          <a:p>
            <a:pPr indent="446088">
              <a:lnSpc>
                <a:spcPct val="150000"/>
              </a:lnSpc>
            </a:pPr>
            <a:r>
              <a:rPr lang="zh-CN" altLang="en-US" dirty="0" smtClean="0"/>
              <a:t>答题格式</a:t>
            </a:r>
            <a:r>
              <a:rPr lang="en-US" dirty="0" smtClean="0"/>
              <a:t>:</a:t>
            </a:r>
            <a:r>
              <a:rPr lang="zh-CN" altLang="en-US" dirty="0" smtClean="0"/>
              <a:t>使用对比论证方法</a:t>
            </a:r>
            <a:r>
              <a:rPr lang="en-US" dirty="0" smtClean="0"/>
              <a:t>,</a:t>
            </a:r>
            <a:r>
              <a:rPr lang="zh-CN" altLang="en-US" dirty="0" smtClean="0"/>
              <a:t>将</a:t>
            </a:r>
            <a:r>
              <a:rPr lang="en-US" altLang="zh-CN" dirty="0" smtClean="0"/>
              <a:t>……</a:t>
            </a:r>
            <a:r>
              <a:rPr lang="zh-CN" altLang="en-US" dirty="0" smtClean="0"/>
              <a:t>和</a:t>
            </a:r>
            <a:r>
              <a:rPr lang="en-US" altLang="zh-CN" dirty="0" smtClean="0"/>
              <a:t>……</a:t>
            </a:r>
            <a:r>
              <a:rPr lang="zh-CN" altLang="en-US" dirty="0" smtClean="0"/>
              <a:t>加以比较</a:t>
            </a:r>
            <a:r>
              <a:rPr lang="en-US" dirty="0" smtClean="0"/>
              <a:t>,</a:t>
            </a:r>
            <a:r>
              <a:rPr lang="zh-CN" altLang="en-US" dirty="0" smtClean="0"/>
              <a:t>突出了</a:t>
            </a:r>
            <a:r>
              <a:rPr lang="en-US" altLang="zh-CN" dirty="0" smtClean="0"/>
              <a:t>……</a:t>
            </a:r>
            <a:r>
              <a:rPr lang="zh-CN" altLang="en-US" dirty="0" smtClean="0"/>
              <a:t>的观点。</a:t>
            </a:r>
          </a:p>
          <a:p>
            <a:pPr indent="446088">
              <a:lnSpc>
                <a:spcPct val="150000"/>
              </a:lnSpc>
            </a:pPr>
            <a:r>
              <a:rPr lang="en-US" dirty="0" smtClean="0"/>
              <a:t>(3)</a:t>
            </a:r>
            <a:r>
              <a:rPr lang="zh-CN" altLang="en-US" dirty="0" smtClean="0"/>
              <a:t>比喻论证</a:t>
            </a:r>
            <a:r>
              <a:rPr lang="en-US" dirty="0" smtClean="0"/>
              <a:t>:</a:t>
            </a:r>
            <a:r>
              <a:rPr lang="zh-CN" altLang="en-US" dirty="0" smtClean="0"/>
              <a:t>即通过比喻的修辞进行理性分析。</a:t>
            </a:r>
          </a:p>
          <a:p>
            <a:pPr indent="446088">
              <a:lnSpc>
                <a:spcPct val="150000"/>
              </a:lnSpc>
            </a:pPr>
            <a:r>
              <a:rPr lang="zh-CN" altLang="en-US" dirty="0" smtClean="0"/>
              <a:t>答题格式</a:t>
            </a:r>
            <a:r>
              <a:rPr lang="en-US" dirty="0" smtClean="0"/>
              <a:t>:</a:t>
            </a:r>
            <a:r>
              <a:rPr lang="zh-CN" altLang="en-US" dirty="0" smtClean="0"/>
              <a:t>通过比喻论证方法</a:t>
            </a:r>
            <a:r>
              <a:rPr lang="en-US" dirty="0" smtClean="0"/>
              <a:t>,</a:t>
            </a:r>
            <a:r>
              <a:rPr lang="zh-CN" altLang="en-US" dirty="0" smtClean="0"/>
              <a:t>将</a:t>
            </a:r>
            <a:r>
              <a:rPr lang="en-US" altLang="zh-CN" dirty="0" smtClean="0"/>
              <a:t>……</a:t>
            </a:r>
            <a:r>
              <a:rPr lang="zh-CN" altLang="en-US" dirty="0" smtClean="0"/>
              <a:t>比作</a:t>
            </a:r>
            <a:r>
              <a:rPr lang="en-US" altLang="zh-CN" dirty="0" smtClean="0"/>
              <a:t>……</a:t>
            </a:r>
            <a:r>
              <a:rPr lang="en-US" dirty="0" smtClean="0"/>
              <a:t>,</a:t>
            </a:r>
            <a:r>
              <a:rPr lang="zh-CN" altLang="en-US" dirty="0" smtClean="0"/>
              <a:t>论证了</a:t>
            </a:r>
            <a:r>
              <a:rPr lang="en-US" altLang="zh-CN" dirty="0" smtClean="0"/>
              <a:t>……</a:t>
            </a:r>
            <a:r>
              <a:rPr lang="zh-CN" altLang="en-US" dirty="0" smtClean="0"/>
              <a:t>观点</a:t>
            </a:r>
            <a:r>
              <a:rPr lang="en-US" dirty="0" smtClean="0"/>
              <a:t>,</a:t>
            </a:r>
            <a:r>
              <a:rPr lang="zh-CN" altLang="en-US" dirty="0" smtClean="0"/>
              <a:t>从而把抽象深奥的道理阐述得生动形象、浅显易懂。</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63265"/>
          </a:xfrm>
          <a:prstGeom prst="rect">
            <a:avLst/>
          </a:prstGeom>
          <a:noFill/>
        </p:spPr>
        <p:txBody>
          <a:bodyPr wrap="square" lIns="36000" tIns="36000" rIns="36000" bIns="36000" rtlCol="0">
            <a:spAutoFit/>
          </a:bodyPr>
          <a:lstStyle/>
          <a:p>
            <a:pPr indent="446088">
              <a:lnSpc>
                <a:spcPct val="150000"/>
              </a:lnSpc>
            </a:pPr>
            <a:r>
              <a:rPr lang="en-US" dirty="0" smtClean="0"/>
              <a:t>(4)</a:t>
            </a:r>
            <a:r>
              <a:rPr lang="zh-CN" altLang="en-US" dirty="0" smtClean="0"/>
              <a:t>引用论证</a:t>
            </a:r>
            <a:r>
              <a:rPr lang="en-US" dirty="0" smtClean="0"/>
              <a:t>:</a:t>
            </a:r>
            <a:r>
              <a:rPr lang="zh-CN" altLang="en-US" dirty="0" smtClean="0"/>
              <a:t>引用名人名言、格言警句、权威数据、名人逸事、笑话趣闻等进行论证的方法。引用名人名言、格言警句、权威数据</a:t>
            </a:r>
            <a:r>
              <a:rPr lang="en-US" dirty="0" smtClean="0"/>
              <a:t>,</a:t>
            </a:r>
            <a:r>
              <a:rPr lang="zh-CN" altLang="en-US" dirty="0" smtClean="0"/>
              <a:t>可以增强论证的说服力和权威性</a:t>
            </a:r>
            <a:r>
              <a:rPr lang="en-US" dirty="0" smtClean="0"/>
              <a:t>;</a:t>
            </a:r>
            <a:r>
              <a:rPr lang="zh-CN" altLang="en-US" dirty="0" smtClean="0"/>
              <a:t>引用名人逸事、笑话趣闻</a:t>
            </a:r>
            <a:r>
              <a:rPr lang="en-US" dirty="0" smtClean="0"/>
              <a:t>,</a:t>
            </a:r>
            <a:r>
              <a:rPr lang="zh-CN" altLang="en-US" dirty="0" smtClean="0"/>
              <a:t>可增强论证的趣味性</a:t>
            </a:r>
            <a:r>
              <a:rPr lang="en-US" dirty="0" smtClean="0"/>
              <a:t>,</a:t>
            </a:r>
            <a:r>
              <a:rPr lang="zh-CN" altLang="en-US" dirty="0" smtClean="0"/>
              <a:t>吸引读者</a:t>
            </a:r>
            <a:r>
              <a:rPr lang="en-US" dirty="0" smtClean="0"/>
              <a:t>,</a:t>
            </a:r>
            <a:r>
              <a:rPr lang="zh-CN" altLang="en-US" dirty="0" smtClean="0"/>
              <a:t>激发阅读兴趣。</a:t>
            </a:r>
          </a:p>
          <a:p>
            <a:pPr indent="446088">
              <a:lnSpc>
                <a:spcPct val="150000"/>
              </a:lnSpc>
            </a:pPr>
            <a:r>
              <a:rPr lang="zh-CN" altLang="en-US" dirty="0" smtClean="0"/>
              <a:t>答题格式</a:t>
            </a:r>
            <a:r>
              <a:rPr lang="en-US" dirty="0" smtClean="0"/>
              <a:t>:</a:t>
            </a:r>
            <a:r>
              <a:rPr lang="zh-CN" altLang="en-US" dirty="0" smtClean="0"/>
              <a:t>使用引用的论证方法</a:t>
            </a:r>
            <a:r>
              <a:rPr lang="en-US" dirty="0" smtClean="0"/>
              <a:t>,</a:t>
            </a:r>
            <a:r>
              <a:rPr lang="zh-CN" altLang="en-US" dirty="0" smtClean="0"/>
              <a:t>通过引用</a:t>
            </a:r>
            <a:r>
              <a:rPr lang="en-US" altLang="zh-CN" dirty="0" smtClean="0"/>
              <a:t>……</a:t>
            </a:r>
            <a:r>
              <a:rPr lang="en-US" dirty="0" smtClean="0"/>
              <a:t>,</a:t>
            </a:r>
            <a:r>
              <a:rPr lang="zh-CN" altLang="en-US" dirty="0" smtClean="0"/>
              <a:t>论证了</a:t>
            </a:r>
            <a:r>
              <a:rPr lang="en-US" altLang="zh-CN" dirty="0" smtClean="0"/>
              <a:t>……</a:t>
            </a:r>
            <a:r>
              <a:rPr lang="zh-CN" altLang="en-US" dirty="0" smtClean="0"/>
              <a:t>的观点</a:t>
            </a:r>
            <a:r>
              <a:rPr lang="en-US" dirty="0" smtClean="0"/>
              <a:t>,</a:t>
            </a:r>
            <a:r>
              <a:rPr lang="zh-CN" altLang="en-US" dirty="0" smtClean="0"/>
              <a:t>使论证更有说服力</a:t>
            </a:r>
            <a:r>
              <a:rPr lang="en-US" dirty="0" smtClean="0"/>
              <a:t>(</a:t>
            </a:r>
            <a:r>
              <a:rPr lang="zh-CN" altLang="en-US" dirty="0" smtClean="0"/>
              <a:t>或更有趣味性</a:t>
            </a:r>
            <a:r>
              <a:rPr lang="en-US" dirty="0" smtClean="0"/>
              <a:t>,</a:t>
            </a:r>
            <a:r>
              <a:rPr lang="zh-CN" altLang="en-US" dirty="0" smtClean="0"/>
              <a:t>激发阅读兴趣</a:t>
            </a:r>
            <a:r>
              <a:rPr lang="en-US" dirty="0" smtClean="0"/>
              <a:t>)</a:t>
            </a:r>
            <a:r>
              <a:rPr lang="zh-CN" altLang="en-US" dirty="0" smtClean="0"/>
              <a:t>。</a:t>
            </a:r>
          </a:p>
          <a:p>
            <a:pPr indent="446088">
              <a:lnSpc>
                <a:spcPct val="150000"/>
              </a:lnSpc>
            </a:pPr>
            <a:r>
              <a:rPr lang="en-US" dirty="0" smtClean="0"/>
              <a:t>(5)</a:t>
            </a:r>
            <a:r>
              <a:rPr lang="zh-CN" altLang="en-US" dirty="0" smtClean="0"/>
              <a:t>道理论证</a:t>
            </a:r>
            <a:r>
              <a:rPr lang="en-US" dirty="0" smtClean="0"/>
              <a:t>:</a:t>
            </a:r>
            <a:r>
              <a:rPr lang="zh-CN" altLang="en-US" dirty="0" smtClean="0"/>
              <a:t>是从理论角度对事理进行阐述</a:t>
            </a:r>
            <a:r>
              <a:rPr lang="en-US" dirty="0" smtClean="0"/>
              <a:t>,</a:t>
            </a:r>
            <a:r>
              <a:rPr lang="zh-CN" altLang="en-US" dirty="0" smtClean="0"/>
              <a:t>一般内容均为经过检验的真 理</a:t>
            </a:r>
            <a:r>
              <a:rPr lang="en-US" dirty="0" smtClean="0"/>
              <a:t>,</a:t>
            </a:r>
            <a:r>
              <a:rPr lang="zh-CN" altLang="en-US" dirty="0" smtClean="0"/>
              <a:t>自然科学的原理、定律、公式以及中外名言警句等。</a:t>
            </a:r>
          </a:p>
          <a:p>
            <a:pPr indent="446088">
              <a:lnSpc>
                <a:spcPct val="150000"/>
              </a:lnSpc>
            </a:pPr>
            <a:r>
              <a:rPr lang="zh-CN" altLang="en-US" dirty="0" smtClean="0"/>
              <a:t>答题格式</a:t>
            </a:r>
            <a:r>
              <a:rPr lang="en-US" dirty="0" smtClean="0"/>
              <a:t>:</a:t>
            </a:r>
            <a:r>
              <a:rPr lang="zh-CN" altLang="en-US" dirty="0" smtClean="0"/>
              <a:t>运用道理论证方法</a:t>
            </a:r>
            <a:r>
              <a:rPr lang="en-US" dirty="0" smtClean="0"/>
              <a:t>,</a:t>
            </a:r>
            <a:r>
              <a:rPr lang="zh-CN" altLang="en-US" dirty="0" smtClean="0"/>
              <a:t>论证了</a:t>
            </a:r>
            <a:r>
              <a:rPr lang="en-US" altLang="zh-CN" dirty="0" smtClean="0"/>
              <a:t>……</a:t>
            </a:r>
            <a:r>
              <a:rPr lang="zh-CN" altLang="en-US" dirty="0" smtClean="0"/>
              <a:t>观点</a:t>
            </a:r>
            <a:r>
              <a:rPr lang="en-US" dirty="0" smtClean="0"/>
              <a:t>,</a:t>
            </a:r>
            <a:r>
              <a:rPr lang="zh-CN" altLang="en-US" dirty="0" smtClean="0"/>
              <a:t>从而使论证更概括、更深入。</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 xmlns:a16="http://schemas.microsoft.com/office/drawing/2014/main" id="{0E212731-39CB-4A88-BE94-BB6F287DDC6F}"/>
                </a:ext>
              </a:extLst>
            </p:cNvPr>
            <p:cNvSpPr txBox="1"/>
            <p:nvPr/>
          </p:nvSpPr>
          <p:spPr>
            <a:xfrm>
              <a:off x="4149152" y="706582"/>
              <a:ext cx="853103" cy="439278"/>
            </a:xfrm>
            <a:prstGeom prst="rect">
              <a:avLst/>
            </a:prstGeom>
            <a:noFill/>
          </p:spPr>
          <p:txBody>
            <a:bodyPr wrap="none" lIns="36000" tIns="36000" rIns="36000" bIns="36000" rtlCol="0">
              <a:spAutoFit/>
            </a:bodyPr>
            <a:lstStyle/>
            <a:p>
              <a:pPr algn="l">
                <a:lnSpc>
                  <a:spcPct val="150000"/>
                </a:lnSpc>
              </a:pPr>
              <a:r>
                <a:rPr lang="zh-CN" altLang="en-US" b="1" dirty="0" smtClean="0">
                  <a:solidFill>
                    <a:srgbClr val="0092D7"/>
                  </a:solidFill>
                  <a:latin typeface="微软雅黑" panose="020B0503020204020204" pitchFamily="34" charset="-122"/>
                  <a:ea typeface="微软雅黑" panose="020B0503020204020204" pitchFamily="34" charset="-122"/>
                </a:rPr>
                <a:t>针对</a:t>
              </a:r>
              <a:r>
                <a:rPr lang="zh-CN" altLang="en-US" b="1" dirty="0" smtClean="0">
                  <a:latin typeface="微软雅黑" panose="020B0503020204020204" pitchFamily="34" charset="-122"/>
                  <a:ea typeface="微软雅黑" panose="020B0503020204020204" pitchFamily="34" charset="-122"/>
                </a:rPr>
                <a:t>训练</a:t>
              </a:r>
              <a:endParaRPr lang="zh-CN" altLang="en-US" b="1" dirty="0">
                <a:latin typeface="微软雅黑" panose="020B0503020204020204" pitchFamily="34" charset="-122"/>
                <a:ea typeface="微软雅黑" panose="020B0503020204020204" pitchFamily="34" charset="-122"/>
              </a:endParaRPr>
            </a:p>
          </p:txBody>
        </p:sp>
        <p:cxnSp>
          <p:nvCxnSpPr>
            <p:cNvPr id="6" name="直接箭头连接符 5">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8" name="TextBox 7">
            <a:extLst>
              <a:ext uri="{FF2B5EF4-FFF2-40B4-BE49-F238E27FC236}">
                <a16:creationId xmlns="" xmlns:a16="http://schemas.microsoft.com/office/drawing/2014/main" id="{83F7B276-D997-4A87-AC57-0528D662F2A6}"/>
              </a:ext>
            </a:extLst>
          </p:cNvPr>
          <p:cNvSpPr txBox="1"/>
          <p:nvPr/>
        </p:nvSpPr>
        <p:spPr>
          <a:xfrm>
            <a:off x="831850" y="1669880"/>
            <a:ext cx="7962900" cy="1226865"/>
          </a:xfrm>
          <a:prstGeom prst="rect">
            <a:avLst/>
          </a:prstGeom>
          <a:noFill/>
        </p:spPr>
        <p:txBody>
          <a:bodyPr wrap="square" lIns="36000" tIns="36000" rIns="36000" bIns="36000" rtlCol="0">
            <a:spAutoFit/>
          </a:bodyPr>
          <a:lstStyle/>
          <a:p>
            <a:pPr algn="ctr">
              <a:lnSpc>
                <a:spcPct val="150000"/>
              </a:lnSpc>
            </a:pP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内容见</a:t>
            </a:r>
            <a:r>
              <a:rPr lang="en-US" altLang="zh-CN"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Word</a:t>
            </a:r>
            <a:r>
              <a:rPr lang="zh-CN" altLang="en-US"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版</a:t>
            </a: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a:t>
            </a:r>
            <a:endParaRPr lang="en-US" altLang="zh-CN"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专题</a:t>
            </a:r>
            <a:r>
              <a:rPr lang="en-US" altLang="zh-CN"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12</a:t>
            </a: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议论文阅读</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71869" y="801441"/>
          <a:ext cx="7836197" cy="3576960"/>
        </p:xfrm>
        <a:graphic>
          <a:graphicData uri="http://schemas.openxmlformats.org/drawingml/2006/table">
            <a:tbl>
              <a:tblPr/>
              <a:tblGrid>
                <a:gridCol w="680484"/>
                <a:gridCol w="478466"/>
                <a:gridCol w="552893"/>
                <a:gridCol w="6124354"/>
              </a:tblGrid>
              <a:tr h="468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931334">
                <a:tc>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议论</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文的</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三要</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素</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ctr" defTabSz="685800" rtl="0" eaLnBrk="1" fontAlgn="auto" latinLnBrk="0" hangingPunct="1">
                        <a:lnSpc>
                          <a:spcPct val="150000"/>
                        </a:lnSpc>
                        <a:spcBef>
                          <a:spcPts val="0"/>
                        </a:spcBef>
                        <a:spcAft>
                          <a:spcPts val="0"/>
                        </a:spcAft>
                        <a:buClrTx/>
                        <a:buSzTx/>
                        <a:buFontTx/>
                        <a:buNone/>
                        <a:tabLst/>
                        <a:defRPr/>
                      </a:pPr>
                      <a:r>
                        <a:rPr lang="zh-CN" altLang="en-US" sz="1700" kern="100" dirty="0" smtClean="0">
                          <a:solidFill>
                            <a:srgbClr val="000000"/>
                          </a:solidFill>
                          <a:latin typeface="NEU-BZ-S92"/>
                          <a:ea typeface="+mn-ea"/>
                          <a:cs typeface="Times New Roman"/>
                        </a:rPr>
                        <a:t>论证</a:t>
                      </a:r>
                      <a:endParaRPr lang="zh-CN" altLang="en-US" sz="1700" kern="100" dirty="0" smtClean="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对比</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论证</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内容</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用正反两方面的论点或论据作对比</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在对比中证明论点。</a:t>
                      </a:r>
                      <a:r>
                        <a:rPr lang="zh-CN" sz="1700" u="wavy" kern="100" dirty="0">
                          <a:solidFill>
                            <a:srgbClr val="000000"/>
                          </a:solidFill>
                          <a:uFill>
                            <a:solidFill>
                              <a:srgbClr val="666666"/>
                            </a:solidFill>
                          </a:uFill>
                          <a:latin typeface="NEU-BZ-S92"/>
                          <a:ea typeface="微软雅黑"/>
                          <a:cs typeface="Times New Roman"/>
                        </a:rPr>
                        <a:t>标志是常含有“反之”“但是”之类的词语以及反义词</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运用对比论证方法</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可以使正确错误分明、是非曲直明确</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给人留下深刻的印象</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举例</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我们信它</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因为它“是”</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不信它</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因为它“非”。</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《怀疑与学问》</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运用对比论证</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从正反两方面说明“我们对于传说的话</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不论信不信</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都应当经过一番思考</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不应当随随便便就信了”的道理</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567710"/>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3</a:t>
            </a:r>
            <a:r>
              <a:rPr lang="zh-CN" altLang="en-US" sz="2400" b="1" dirty="0" smtClean="0">
                <a:solidFill>
                  <a:srgbClr val="0092D7"/>
                </a:solidFill>
                <a:latin typeface="微软雅黑" pitchFamily="34" charset="-122"/>
                <a:ea typeface="微软雅黑" pitchFamily="34" charset="-122"/>
              </a:rPr>
              <a:t>讲　理解段落作用　分析补充论据</a:t>
            </a:r>
          </a:p>
        </p:txBody>
      </p:sp>
      <p:sp>
        <p:nvSpPr>
          <p:cNvPr id="6" name="文本框 11">
            <a:extLst>
              <a:ext uri="{FF2B5EF4-FFF2-40B4-BE49-F238E27FC236}">
                <a16:creationId xmlns="" xmlns:a16="http://schemas.microsoft.com/office/drawing/2014/main" id="{21D37050-EF62-4E03-9C49-42484A701F06}"/>
              </a:ext>
            </a:extLst>
          </p:cNvPr>
          <p:cNvSpPr txBox="1"/>
          <p:nvPr/>
        </p:nvSpPr>
        <p:spPr>
          <a:xfrm>
            <a:off x="818705" y="923361"/>
            <a:ext cx="7846830" cy="2981192"/>
          </a:xfrm>
          <a:prstGeom prst="rect">
            <a:avLst/>
          </a:prstGeom>
          <a:noFill/>
        </p:spPr>
        <p:txBody>
          <a:bodyPr wrap="square" lIns="36000" tIns="36000" rIns="36000" bIns="36000" rtlCol="0">
            <a:spAutoFit/>
          </a:bodyPr>
          <a:lstStyle/>
          <a:p>
            <a:pPr>
              <a:lnSpc>
                <a:spcPct val="150000"/>
              </a:lnSpc>
            </a:pPr>
            <a:r>
              <a:rPr lang="en-US" b="1" dirty="0" smtClean="0"/>
              <a:t>[2019</a:t>
            </a:r>
            <a:r>
              <a:rPr lang="en-US" altLang="zh-CN" b="1" dirty="0" smtClean="0"/>
              <a:t>·</a:t>
            </a:r>
            <a:r>
              <a:rPr lang="zh-CN" altLang="en-US" b="1" dirty="0" smtClean="0"/>
              <a:t>邵阳</a:t>
            </a:r>
            <a:r>
              <a:rPr lang="en-US" b="1" dirty="0" smtClean="0"/>
              <a:t>] </a:t>
            </a:r>
            <a:r>
              <a:rPr lang="zh-CN" altLang="en-US" b="1" dirty="0" smtClean="0"/>
              <a:t>阅读下面的文章</a:t>
            </a:r>
            <a:r>
              <a:rPr lang="en-US" b="1" dirty="0" smtClean="0"/>
              <a:t>,</a:t>
            </a:r>
            <a:r>
              <a:rPr lang="zh-CN" altLang="en-US" b="1" dirty="0" smtClean="0"/>
              <a:t>回答问题。</a:t>
            </a:r>
            <a:r>
              <a:rPr lang="en-US" b="1" dirty="0" smtClean="0"/>
              <a:t>(8</a:t>
            </a:r>
            <a:r>
              <a:rPr lang="zh-CN" altLang="en-US" b="1" dirty="0" smtClean="0"/>
              <a:t>分</a:t>
            </a:r>
            <a:r>
              <a:rPr lang="en-US" b="1" dirty="0" smtClean="0"/>
              <a:t>)</a:t>
            </a:r>
            <a:endParaRPr lang="zh-CN" altLang="en-US" b="1" dirty="0" smtClean="0"/>
          </a:p>
          <a:p>
            <a:pPr algn="ctr">
              <a:lnSpc>
                <a:spcPct val="150000"/>
              </a:lnSpc>
            </a:pPr>
            <a:r>
              <a:rPr lang="zh-CN" altLang="en-US" b="1" dirty="0" smtClean="0">
                <a:latin typeface="楷体" pitchFamily="49" charset="-122"/>
                <a:ea typeface="楷体" pitchFamily="49" charset="-122"/>
              </a:rPr>
              <a:t>淡泊之心自高远</a:t>
            </a:r>
          </a:p>
          <a:p>
            <a:pPr algn="ctr">
              <a:lnSpc>
                <a:spcPct val="150000"/>
              </a:lnSpc>
            </a:pPr>
            <a:r>
              <a:rPr lang="zh-CN" altLang="en-US" b="1" dirty="0" smtClean="0">
                <a:latin typeface="楷体" pitchFamily="49" charset="-122"/>
                <a:ea typeface="楷体" pitchFamily="49" charset="-122"/>
              </a:rPr>
              <a:t>覃光林</a:t>
            </a:r>
          </a:p>
          <a:p>
            <a:pPr indent="446088">
              <a:lnSpc>
                <a:spcPct val="150000"/>
              </a:lnSpc>
            </a:pPr>
            <a:r>
              <a:rPr lang="en-US" b="1" dirty="0" smtClean="0">
                <a:latin typeface="楷体" pitchFamily="49" charset="-122"/>
                <a:ea typeface="楷体" pitchFamily="49" charset="-122"/>
              </a:rPr>
              <a:t>①</a:t>
            </a:r>
            <a:r>
              <a:rPr lang="zh-CN" altLang="en-US" b="1" dirty="0" smtClean="0">
                <a:latin typeface="楷体" pitchFamily="49" charset="-122"/>
                <a:ea typeface="楷体" pitchFamily="49" charset="-122"/>
              </a:rPr>
              <a:t>“菩提本无树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明镜亦非台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本来无一物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何处惹尘埃。”南北朝人慧能的这首偈子世世代代被人们所传诵。高僧淡泊名利的思想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以一种“世间万物皆空”的意念去面对尘世间的事物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以一种心中静若水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处事波澜不惊的心境去面对外界的诱惑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受到了后人的敬佩和称赞。</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②</a:t>
            </a:r>
            <a:r>
              <a:rPr lang="zh-CN" altLang="en-US" b="1" dirty="0" smtClean="0">
                <a:latin typeface="楷体" pitchFamily="49" charset="-122"/>
                <a:ea typeface="楷体" pitchFamily="49" charset="-122"/>
              </a:rPr>
              <a:t>“夫君子之行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静以修身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俭以养德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非淡泊无以明志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非宁静无以致远。”“淡泊”这个词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在字典里的意思是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不追求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不热衷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“不戚戚于贫贱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不汲汲于富贵。”朗如日月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清如水镜。</a:t>
            </a:r>
          </a:p>
          <a:p>
            <a:pPr indent="446088">
              <a:lnSpc>
                <a:spcPct val="150000"/>
              </a:lnSpc>
            </a:pPr>
            <a:r>
              <a:rPr lang="en-US" b="1" dirty="0" smtClean="0">
                <a:latin typeface="楷体" pitchFamily="49" charset="-122"/>
                <a:ea typeface="楷体" pitchFamily="49" charset="-122"/>
              </a:rPr>
              <a:t>③</a:t>
            </a:r>
            <a:r>
              <a:rPr lang="zh-CN" altLang="en-US" b="1" dirty="0" smtClean="0">
                <a:latin typeface="楷体" pitchFamily="49" charset="-122"/>
                <a:ea typeface="楷体" pitchFamily="49" charset="-122"/>
              </a:rPr>
              <a:t>淡泊之心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说着容易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做起来难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尘世繁杂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谁又能真正静心于其中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哭过、笑过、恨过、痛过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不过是一场蹉跎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每个人的背后都有故事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每个人都有不公、难过、愤恨的时候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每个人都有他自己的处理方式。要经历一些事情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才真正看清人情世故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才真正体会人走茶凉的苦楚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也更坚定了自己的信念和人生的价值。常怀淡泊之心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才能让尘世的种种规划为零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不以物喜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不以己悲</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162734"/>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④</a:t>
            </a:r>
            <a:r>
              <a:rPr lang="zh-CN" altLang="en-US" b="1" dirty="0" smtClean="0">
                <a:latin typeface="楷体" pitchFamily="49" charset="-122"/>
                <a:ea typeface="楷体" pitchFamily="49" charset="-122"/>
              </a:rPr>
              <a:t>真正的淡泊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不是力不能及的无奈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不是心满意足的自赏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更不是碌碌无为者虚伪的自嘲。淡泊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是一种功名利禄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繁华于我如浮云的心境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是一种坚守人生之道的气节。淡泊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抑或是仕道受阻后的醒悟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繁华过后的心归。但无论如何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淡泊者都有一个共同的特点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心永远纯净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目光永远辽远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思维永远清晰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信念永远坚毅。</a:t>
            </a:r>
          </a:p>
          <a:p>
            <a:pPr indent="446088">
              <a:lnSpc>
                <a:spcPct val="150000"/>
              </a:lnSpc>
            </a:pPr>
            <a:r>
              <a:rPr lang="en-US" b="1" dirty="0" smtClean="0">
                <a:latin typeface="楷体" pitchFamily="49" charset="-122"/>
                <a:ea typeface="楷体" pitchFamily="49" charset="-122"/>
              </a:rPr>
              <a:t>⑤</a:t>
            </a:r>
            <a:r>
              <a:rPr lang="zh-CN" altLang="en-US" b="1" dirty="0" smtClean="0">
                <a:latin typeface="楷体" pitchFamily="49" charset="-122"/>
                <a:ea typeface="楷体" pitchFamily="49" charset="-122"/>
              </a:rPr>
              <a:t>漫漫人生路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看风起云卷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花开花落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蓦然回首浅浅一笑。守一颗淡泊之心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拥一份淡然之美。一切随心而为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嬉笑怒骂皆自由オ是生活的本意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亮化自我心灵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放眼悠悠天地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淡泊之心自然高远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以淡泊之心对待名利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就是要树立正确的世界观、人生观、价值观。</a:t>
            </a:r>
            <a:r>
              <a:rPr lang="zh-CN" altLang="en-US" b="1" u="sng" dirty="0" smtClean="0">
                <a:latin typeface="楷体" pitchFamily="49" charset="-122"/>
                <a:ea typeface="楷体" pitchFamily="49" charset="-122"/>
              </a:rPr>
              <a:t>“贪如火</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不遏则燎原</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欲如水</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不遏则滔天。”</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16770"/>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⑥</a:t>
            </a:r>
            <a:r>
              <a:rPr lang="zh-CN" altLang="en-US" b="1" dirty="0" smtClean="0">
                <a:latin typeface="楷体" pitchFamily="49" charset="-122"/>
                <a:ea typeface="楷体" pitchFamily="49" charset="-122"/>
              </a:rPr>
              <a:t>在人的生命历程中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轰轰烈烈是暂时的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大部分时间都在平淡中度过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只要怀有淡泊的心境和一生一世永不放弃的追求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就一定能获得生活馈赠的那份幸福和快乐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成功赋予的那份慰藉和乐趣。用一颗淡泊的心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怀着感恩的信念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对父母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对朋友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珍惜生命中的每一天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享受生命中的每一天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豁达地面对人生的得失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保持从容不迫的生活态度。我们所看到的世界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被我们浸染了内心的色彩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如果我们先把内心描绘得五彩缤纷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色彩斑斓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世界就是光明和美好的。</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31737"/>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⑦</a:t>
            </a:r>
            <a:r>
              <a:rPr lang="zh-CN" altLang="en-US" b="1" dirty="0" smtClean="0">
                <a:latin typeface="楷体" pitchFamily="49" charset="-122"/>
                <a:ea typeface="楷体" pitchFamily="49" charset="-122"/>
              </a:rPr>
              <a:t>人贵有淡泊之心。有了淡泊之心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面对失败才能不灰心丧气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面对成功才会不骄傲自满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始终保持一种平和淡泊、乐观豁达的人生态度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有了淡泊之心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才能用一种超然的心态去对待眼前的一切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不以物喜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不以己悲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不做世间功名利禄的奴隶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也不为凡尘中各种烦恼左右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使自己的人生不断升华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有了淡泊之心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我们才能挑开一切名利的束缚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让人性回归本真状态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从而获得心灵的充实、丰富、自由、纯净。</a:t>
            </a:r>
          </a:p>
          <a:p>
            <a:pPr indent="446088">
              <a:lnSpc>
                <a:spcPct val="150000"/>
              </a:lnSpc>
            </a:pPr>
            <a:r>
              <a:rPr lang="en-US" b="1" dirty="0" smtClean="0">
                <a:latin typeface="楷体" pitchFamily="49" charset="-122"/>
                <a:ea typeface="楷体" pitchFamily="49" charset="-122"/>
              </a:rPr>
              <a:t>⑧</a:t>
            </a:r>
            <a:r>
              <a:rPr lang="zh-CN" altLang="en-US" b="1" dirty="0" smtClean="0">
                <a:latin typeface="楷体" pitchFamily="49" charset="-122"/>
                <a:ea typeface="楷体" pitchFamily="49" charset="-122"/>
              </a:rPr>
              <a:t>学会淡泊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你就获得了打开幸福之门的钥匙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拥有淡泊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才能体会超然的人生。</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854777"/>
          </a:xfrm>
          <a:prstGeom prst="rect">
            <a:avLst/>
          </a:prstGeom>
          <a:noFill/>
        </p:spPr>
        <p:txBody>
          <a:bodyPr wrap="square" lIns="36000" tIns="36000" rIns="36000" bIns="36000" rtlCol="0">
            <a:spAutoFit/>
          </a:bodyPr>
          <a:lstStyle/>
          <a:p>
            <a:pPr>
              <a:lnSpc>
                <a:spcPct val="150000"/>
              </a:lnSpc>
            </a:pPr>
            <a:r>
              <a:rPr lang="en-US" b="1" dirty="0" smtClean="0"/>
              <a:t>1. </a:t>
            </a:r>
            <a:r>
              <a:rPr lang="en-US" dirty="0" smtClean="0"/>
              <a:t>(2</a:t>
            </a:r>
            <a:r>
              <a:rPr lang="zh-CN" altLang="en-US" dirty="0" smtClean="0"/>
              <a:t>分</a:t>
            </a:r>
            <a:r>
              <a:rPr lang="en-US" dirty="0" smtClean="0"/>
              <a:t>)</a:t>
            </a:r>
            <a:r>
              <a:rPr lang="zh-CN" altLang="en-US" dirty="0" smtClean="0"/>
              <a:t>文章开篇引用高僧慧能的一首偈子</a:t>
            </a:r>
            <a:r>
              <a:rPr lang="en-US" dirty="0" smtClean="0"/>
              <a:t>,</a:t>
            </a:r>
            <a:r>
              <a:rPr lang="zh-CN" altLang="en-US" dirty="0" smtClean="0"/>
              <a:t>其作用是什么</a:t>
            </a:r>
            <a:r>
              <a:rPr lang="en-US" dirty="0" smtClean="0"/>
              <a:t>? </a:t>
            </a:r>
            <a:r>
              <a:rPr lang="en-US" altLang="zh-CN" b="1" dirty="0" smtClean="0"/>
              <a:t>【</a:t>
            </a:r>
            <a:r>
              <a:rPr lang="zh-CN" altLang="en-US" b="1" dirty="0" smtClean="0"/>
              <a:t>考点五　理解段落作用</a:t>
            </a:r>
            <a:r>
              <a:rPr lang="en-US" altLang="zh-CN" b="1" dirty="0" smtClean="0"/>
              <a:t>】</a:t>
            </a:r>
            <a:endParaRPr lang="zh-CN" altLang="en-US" b="1"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9" y="1222744"/>
            <a:ext cx="7814932" cy="2101272"/>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(1)</a:t>
            </a:r>
            <a:r>
              <a:rPr lang="zh-CN" altLang="en-US" dirty="0" smtClean="0">
                <a:solidFill>
                  <a:srgbClr val="C00000"/>
                </a:solidFill>
              </a:rPr>
              <a:t>引出论题</a:t>
            </a:r>
            <a:r>
              <a:rPr lang="en-US" dirty="0" smtClean="0">
                <a:solidFill>
                  <a:srgbClr val="C00000"/>
                </a:solidFill>
              </a:rPr>
              <a:t>,</a:t>
            </a:r>
            <a:r>
              <a:rPr lang="zh-CN" altLang="en-US" dirty="0" smtClean="0">
                <a:solidFill>
                  <a:srgbClr val="C00000"/>
                </a:solidFill>
              </a:rPr>
              <a:t>充当道理论据。</a:t>
            </a:r>
          </a:p>
          <a:p>
            <a:pPr>
              <a:lnSpc>
                <a:spcPct val="150000"/>
              </a:lnSpc>
            </a:pPr>
            <a:r>
              <a:rPr lang="en-US" dirty="0" smtClean="0">
                <a:solidFill>
                  <a:srgbClr val="C00000"/>
                </a:solidFill>
              </a:rPr>
              <a:t>(2)</a:t>
            </a:r>
            <a:r>
              <a:rPr lang="zh-CN" altLang="en-US" dirty="0" smtClean="0">
                <a:solidFill>
                  <a:srgbClr val="C00000"/>
                </a:solidFill>
              </a:rPr>
              <a:t>因为人物身份、故事</a:t>
            </a:r>
            <a:r>
              <a:rPr lang="en-US" dirty="0" smtClean="0">
                <a:solidFill>
                  <a:srgbClr val="C00000"/>
                </a:solidFill>
              </a:rPr>
              <a:t>,</a:t>
            </a:r>
            <a:r>
              <a:rPr lang="zh-CN" altLang="en-US" dirty="0" smtClean="0">
                <a:solidFill>
                  <a:srgbClr val="C00000"/>
                </a:solidFill>
              </a:rPr>
              <a:t>还能充当事实论据。</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本题考查引用名人名言的作用。议论文的开头</a:t>
            </a:r>
            <a:r>
              <a:rPr lang="en-US" dirty="0" smtClean="0">
                <a:solidFill>
                  <a:srgbClr val="C00000"/>
                </a:solidFill>
              </a:rPr>
              <a:t>,</a:t>
            </a:r>
            <a:r>
              <a:rPr lang="zh-CN" altLang="en-US" dirty="0" smtClean="0">
                <a:solidFill>
                  <a:srgbClr val="C00000"/>
                </a:solidFill>
              </a:rPr>
              <a:t>引用名人名言</a:t>
            </a:r>
            <a:r>
              <a:rPr lang="en-US" dirty="0" smtClean="0">
                <a:solidFill>
                  <a:srgbClr val="C00000"/>
                </a:solidFill>
              </a:rPr>
              <a:t>,</a:t>
            </a:r>
            <a:r>
              <a:rPr lang="zh-CN" altLang="en-US" dirty="0" smtClean="0">
                <a:solidFill>
                  <a:srgbClr val="C00000"/>
                </a:solidFill>
              </a:rPr>
              <a:t>一方面起到开门见山、引出论题的作用</a:t>
            </a:r>
            <a:r>
              <a:rPr lang="en-US" dirty="0" smtClean="0">
                <a:solidFill>
                  <a:srgbClr val="C00000"/>
                </a:solidFill>
              </a:rPr>
              <a:t>,</a:t>
            </a:r>
            <a:r>
              <a:rPr lang="zh-CN" altLang="en-US" dirty="0" smtClean="0">
                <a:solidFill>
                  <a:srgbClr val="C00000"/>
                </a:solidFill>
              </a:rPr>
              <a:t>并且作为道理论据</a:t>
            </a:r>
            <a:r>
              <a:rPr lang="en-US" dirty="0" smtClean="0">
                <a:solidFill>
                  <a:srgbClr val="C00000"/>
                </a:solidFill>
              </a:rPr>
              <a:t>;</a:t>
            </a:r>
            <a:r>
              <a:rPr lang="zh-CN" altLang="en-US" dirty="0" smtClean="0">
                <a:solidFill>
                  <a:srgbClr val="C00000"/>
                </a:solidFill>
              </a:rPr>
              <a:t>另一方面</a:t>
            </a:r>
            <a:r>
              <a:rPr lang="en-US" dirty="0" smtClean="0">
                <a:solidFill>
                  <a:srgbClr val="C00000"/>
                </a:solidFill>
              </a:rPr>
              <a:t>,</a:t>
            </a:r>
            <a:r>
              <a:rPr lang="zh-CN" altLang="en-US" dirty="0" smtClean="0">
                <a:solidFill>
                  <a:srgbClr val="C00000"/>
                </a:solidFill>
              </a:rPr>
              <a:t>因为具有人物和故事内容</a:t>
            </a:r>
            <a:r>
              <a:rPr lang="en-US" dirty="0" smtClean="0">
                <a:solidFill>
                  <a:srgbClr val="C00000"/>
                </a:solidFill>
              </a:rPr>
              <a:t>,</a:t>
            </a:r>
            <a:r>
              <a:rPr lang="zh-CN" altLang="en-US" dirty="0" smtClean="0">
                <a:solidFill>
                  <a:srgbClr val="C00000"/>
                </a:solidFill>
              </a:rPr>
              <a:t>属于事例</a:t>
            </a:r>
            <a:r>
              <a:rPr lang="en-US" dirty="0" smtClean="0">
                <a:solidFill>
                  <a:srgbClr val="C00000"/>
                </a:solidFill>
              </a:rPr>
              <a:t>,</a:t>
            </a:r>
            <a:r>
              <a:rPr lang="zh-CN" altLang="en-US" dirty="0" smtClean="0">
                <a:solidFill>
                  <a:srgbClr val="C00000"/>
                </a:solidFill>
              </a:rPr>
              <a:t>还可以作为事实论据。</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2. </a:t>
            </a:r>
            <a:r>
              <a:rPr lang="en-US" dirty="0" smtClean="0"/>
              <a:t>(2</a:t>
            </a:r>
            <a:r>
              <a:rPr lang="zh-CN" altLang="en-US" dirty="0" smtClean="0"/>
              <a:t>分</a:t>
            </a:r>
            <a:r>
              <a:rPr lang="en-US" dirty="0" smtClean="0"/>
              <a:t>)</a:t>
            </a:r>
            <a:r>
              <a:rPr lang="zh-CN" altLang="en-US" dirty="0" smtClean="0"/>
              <a:t>结合文章内容</a:t>
            </a:r>
            <a:r>
              <a:rPr lang="en-US" dirty="0" smtClean="0"/>
              <a:t>,</a:t>
            </a:r>
            <a:r>
              <a:rPr lang="zh-CN" altLang="en-US" dirty="0" smtClean="0"/>
              <a:t>说说什么样的人才能做到真正的淡泊。</a:t>
            </a:r>
            <a:endParaRPr lang="zh-CN" altLang="en-US"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9" y="818690"/>
            <a:ext cx="7814932" cy="251677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不以物喜</a:t>
            </a:r>
            <a:r>
              <a:rPr lang="en-US" dirty="0" smtClean="0">
                <a:solidFill>
                  <a:srgbClr val="C00000"/>
                </a:solidFill>
              </a:rPr>
              <a:t>,</a:t>
            </a:r>
            <a:r>
              <a:rPr lang="zh-CN" altLang="en-US" dirty="0" smtClean="0">
                <a:solidFill>
                  <a:srgbClr val="C00000"/>
                </a:solidFill>
              </a:rPr>
              <a:t>不以己悲的人</a:t>
            </a:r>
            <a:r>
              <a:rPr lang="en-US" dirty="0" smtClean="0">
                <a:solidFill>
                  <a:srgbClr val="C00000"/>
                </a:solidFill>
              </a:rPr>
              <a:t>;</a:t>
            </a:r>
            <a:r>
              <a:rPr lang="zh-CN" altLang="en-US" dirty="0" smtClean="0">
                <a:solidFill>
                  <a:srgbClr val="C00000"/>
                </a:solidFill>
              </a:rPr>
              <a:t>心永远纯净</a:t>
            </a:r>
            <a:r>
              <a:rPr lang="en-US" dirty="0" smtClean="0">
                <a:solidFill>
                  <a:srgbClr val="C00000"/>
                </a:solidFill>
              </a:rPr>
              <a:t>,</a:t>
            </a:r>
            <a:r>
              <a:rPr lang="zh-CN" altLang="en-US" dirty="0" smtClean="0">
                <a:solidFill>
                  <a:srgbClr val="C00000"/>
                </a:solidFill>
              </a:rPr>
              <a:t>目光永远辽远</a:t>
            </a:r>
            <a:r>
              <a:rPr lang="en-US" dirty="0" smtClean="0">
                <a:solidFill>
                  <a:srgbClr val="C00000"/>
                </a:solidFill>
              </a:rPr>
              <a:t>,</a:t>
            </a:r>
            <a:r>
              <a:rPr lang="zh-CN" altLang="en-US" dirty="0" smtClean="0">
                <a:solidFill>
                  <a:srgbClr val="C00000"/>
                </a:solidFill>
              </a:rPr>
              <a:t>思维永远清晰</a:t>
            </a:r>
            <a:r>
              <a:rPr lang="en-US" dirty="0" smtClean="0">
                <a:solidFill>
                  <a:srgbClr val="C00000"/>
                </a:solidFill>
              </a:rPr>
              <a:t>,</a:t>
            </a:r>
            <a:r>
              <a:rPr lang="zh-CN" altLang="en-US" dirty="0" smtClean="0">
                <a:solidFill>
                  <a:srgbClr val="C00000"/>
                </a:solidFill>
              </a:rPr>
              <a:t>信念永远坚毅的人</a:t>
            </a:r>
            <a:r>
              <a:rPr lang="en-US" dirty="0" smtClean="0">
                <a:solidFill>
                  <a:srgbClr val="C00000"/>
                </a:solidFill>
              </a:rPr>
              <a:t>;</a:t>
            </a:r>
            <a:r>
              <a:rPr lang="zh-CN" altLang="en-US" dirty="0" smtClean="0">
                <a:solidFill>
                  <a:srgbClr val="C00000"/>
                </a:solidFill>
              </a:rPr>
              <a:t>拥有正确的世界观、人生观、价值观的人。</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本题考查内容理解。题目是</a:t>
            </a:r>
            <a:r>
              <a:rPr lang="en-US" dirty="0" smtClean="0">
                <a:solidFill>
                  <a:srgbClr val="C00000"/>
                </a:solidFill>
              </a:rPr>
              <a:t>“</a:t>
            </a:r>
            <a:r>
              <a:rPr lang="zh-CN" altLang="en-US" dirty="0" smtClean="0">
                <a:solidFill>
                  <a:srgbClr val="C00000"/>
                </a:solidFill>
              </a:rPr>
              <a:t>淡泊之心自高远</a:t>
            </a:r>
            <a:r>
              <a:rPr lang="en-US" dirty="0" smtClean="0">
                <a:solidFill>
                  <a:srgbClr val="C00000"/>
                </a:solidFill>
              </a:rPr>
              <a:t>”,</a:t>
            </a:r>
            <a:r>
              <a:rPr lang="zh-CN" altLang="en-US" dirty="0" smtClean="0">
                <a:solidFill>
                  <a:srgbClr val="C00000"/>
                </a:solidFill>
              </a:rPr>
              <a:t>开头前两段是提出论题</a:t>
            </a:r>
            <a:r>
              <a:rPr lang="en-US" dirty="0" smtClean="0">
                <a:solidFill>
                  <a:srgbClr val="C00000"/>
                </a:solidFill>
              </a:rPr>
              <a:t>,</a:t>
            </a:r>
            <a:r>
              <a:rPr lang="zh-CN" altLang="en-US" dirty="0" smtClean="0">
                <a:solidFill>
                  <a:srgbClr val="C00000"/>
                </a:solidFill>
              </a:rPr>
              <a:t>并简要介绍</a:t>
            </a:r>
            <a:r>
              <a:rPr lang="en-US" dirty="0" smtClean="0">
                <a:solidFill>
                  <a:srgbClr val="C00000"/>
                </a:solidFill>
              </a:rPr>
              <a:t>“</a:t>
            </a:r>
            <a:r>
              <a:rPr lang="zh-CN" altLang="en-US" dirty="0" smtClean="0">
                <a:solidFill>
                  <a:srgbClr val="C00000"/>
                </a:solidFill>
              </a:rPr>
              <a:t>淡泊</a:t>
            </a:r>
            <a:r>
              <a:rPr lang="en-US" dirty="0" smtClean="0">
                <a:solidFill>
                  <a:srgbClr val="C00000"/>
                </a:solidFill>
              </a:rPr>
              <a:t>”</a:t>
            </a:r>
            <a:r>
              <a:rPr lang="zh-CN" altLang="en-US" dirty="0" smtClean="0">
                <a:solidFill>
                  <a:srgbClr val="C00000"/>
                </a:solidFill>
              </a:rPr>
              <a:t>的含义</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③~⑤</a:t>
            </a:r>
            <a:r>
              <a:rPr lang="zh-CN" altLang="en-US" dirty="0" smtClean="0">
                <a:solidFill>
                  <a:srgbClr val="C00000"/>
                </a:solidFill>
              </a:rPr>
              <a:t>段是论证什么的人才能做到真正的淡泊</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⑥~⑧</a:t>
            </a:r>
            <a:r>
              <a:rPr lang="zh-CN" altLang="en-US" dirty="0" smtClean="0">
                <a:solidFill>
                  <a:srgbClr val="C00000"/>
                </a:solidFill>
              </a:rPr>
              <a:t>段是告诉我们</a:t>
            </a:r>
            <a:r>
              <a:rPr lang="en-US" dirty="0" smtClean="0">
                <a:solidFill>
                  <a:srgbClr val="C00000"/>
                </a:solidFill>
              </a:rPr>
              <a:t>,</a:t>
            </a:r>
            <a:r>
              <a:rPr lang="zh-CN" altLang="en-US" dirty="0" smtClean="0">
                <a:solidFill>
                  <a:srgbClr val="C00000"/>
                </a:solidFill>
              </a:rPr>
              <a:t>人贵有淡泊之心</a:t>
            </a:r>
            <a:r>
              <a:rPr lang="en-US" dirty="0" smtClean="0">
                <a:solidFill>
                  <a:srgbClr val="C00000"/>
                </a:solidFill>
              </a:rPr>
              <a:t>,</a:t>
            </a:r>
            <a:r>
              <a:rPr lang="zh-CN" altLang="en-US" dirty="0" smtClean="0">
                <a:solidFill>
                  <a:srgbClr val="C00000"/>
                </a:solidFill>
              </a:rPr>
              <a:t>并总结只有淡泊才会幸福、才能体会超然的人生。</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3. </a:t>
            </a:r>
            <a:r>
              <a:rPr lang="en-US" dirty="0" smtClean="0"/>
              <a:t>(2</a:t>
            </a:r>
            <a:r>
              <a:rPr lang="zh-CN" altLang="en-US" dirty="0" smtClean="0"/>
              <a:t>分</a:t>
            </a:r>
            <a:r>
              <a:rPr lang="en-US" dirty="0" smtClean="0"/>
              <a:t>)</a:t>
            </a:r>
            <a:r>
              <a:rPr lang="zh-CN" altLang="en-US" dirty="0" smtClean="0"/>
              <a:t>试分析文章第</a:t>
            </a:r>
            <a:r>
              <a:rPr lang="en-US" dirty="0" smtClean="0"/>
              <a:t>⑤</a:t>
            </a:r>
            <a:r>
              <a:rPr lang="zh-CN" altLang="en-US" dirty="0" smtClean="0"/>
              <a:t>段画线句子的论证方法及作用。</a:t>
            </a:r>
            <a:endParaRPr lang="zh-CN" altLang="en-US"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9" y="861222"/>
            <a:ext cx="7814932" cy="293226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用了道理论证及比喻论证。两者融合在一起</a:t>
            </a:r>
            <a:r>
              <a:rPr lang="en-US" dirty="0" smtClean="0">
                <a:solidFill>
                  <a:srgbClr val="C00000"/>
                </a:solidFill>
              </a:rPr>
              <a:t>,</a:t>
            </a:r>
            <a:r>
              <a:rPr lang="zh-CN" altLang="en-US" dirty="0" smtClean="0">
                <a:solidFill>
                  <a:srgbClr val="C00000"/>
                </a:solidFill>
              </a:rPr>
              <a:t>既有道理的严谨和无可辩驳</a:t>
            </a:r>
            <a:r>
              <a:rPr lang="en-US" dirty="0" smtClean="0">
                <a:solidFill>
                  <a:srgbClr val="C00000"/>
                </a:solidFill>
              </a:rPr>
              <a:t>,</a:t>
            </a:r>
            <a:r>
              <a:rPr lang="zh-CN" altLang="en-US" dirty="0" smtClean="0">
                <a:solidFill>
                  <a:srgbClr val="C00000"/>
                </a:solidFill>
              </a:rPr>
              <a:t>又有比喻的通俗易懂</a:t>
            </a:r>
            <a:r>
              <a:rPr lang="en-US" dirty="0" smtClean="0">
                <a:solidFill>
                  <a:srgbClr val="C00000"/>
                </a:solidFill>
              </a:rPr>
              <a:t>,</a:t>
            </a:r>
            <a:r>
              <a:rPr lang="zh-CN" altLang="en-US" dirty="0" smtClean="0">
                <a:solidFill>
                  <a:srgbClr val="C00000"/>
                </a:solidFill>
              </a:rPr>
              <a:t>振聋发聩</a:t>
            </a:r>
            <a:r>
              <a:rPr lang="en-US" dirty="0" smtClean="0">
                <a:solidFill>
                  <a:srgbClr val="C00000"/>
                </a:solidFill>
              </a:rPr>
              <a:t>,</a:t>
            </a:r>
            <a:r>
              <a:rPr lang="zh-CN" altLang="en-US" dirty="0" smtClean="0">
                <a:solidFill>
                  <a:srgbClr val="C00000"/>
                </a:solidFill>
              </a:rPr>
              <a:t>又引人深思。</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本题考查论证方法及其作用。首先要了解举例论证、道理论证</a:t>
            </a:r>
            <a:r>
              <a:rPr lang="en-US" dirty="0" smtClean="0">
                <a:solidFill>
                  <a:srgbClr val="C00000"/>
                </a:solidFill>
              </a:rPr>
              <a:t>(</a:t>
            </a:r>
            <a:r>
              <a:rPr lang="zh-CN" altLang="en-US" dirty="0" smtClean="0">
                <a:solidFill>
                  <a:srgbClr val="C00000"/>
                </a:solidFill>
              </a:rPr>
              <a:t>引用论证</a:t>
            </a:r>
            <a:r>
              <a:rPr lang="en-US" dirty="0" smtClean="0">
                <a:solidFill>
                  <a:srgbClr val="C00000"/>
                </a:solidFill>
              </a:rPr>
              <a:t>)</a:t>
            </a:r>
            <a:r>
              <a:rPr lang="zh-CN" altLang="en-US" dirty="0" smtClean="0">
                <a:solidFill>
                  <a:srgbClr val="C00000"/>
                </a:solidFill>
              </a:rPr>
              <a:t>、比喻论证、对比论证等常用的论证方法及其区别</a:t>
            </a:r>
            <a:r>
              <a:rPr lang="en-US" dirty="0" smtClean="0">
                <a:solidFill>
                  <a:srgbClr val="C00000"/>
                </a:solidFill>
              </a:rPr>
              <a:t>;</a:t>
            </a:r>
            <a:r>
              <a:rPr lang="zh-CN" altLang="en-US" dirty="0" smtClean="0">
                <a:solidFill>
                  <a:srgbClr val="C00000"/>
                </a:solidFill>
              </a:rPr>
              <a:t>其次结合文章具体内容进行判断</a:t>
            </a:r>
            <a:r>
              <a:rPr lang="en-US" dirty="0" smtClean="0">
                <a:solidFill>
                  <a:srgbClr val="C00000"/>
                </a:solidFill>
              </a:rPr>
              <a:t>,</a:t>
            </a:r>
            <a:r>
              <a:rPr lang="zh-CN" altLang="en-US" dirty="0" smtClean="0">
                <a:solidFill>
                  <a:srgbClr val="C00000"/>
                </a:solidFill>
              </a:rPr>
              <a:t>并能分析其作用。第</a:t>
            </a:r>
            <a:r>
              <a:rPr lang="en-US" dirty="0" smtClean="0">
                <a:solidFill>
                  <a:srgbClr val="C00000"/>
                </a:solidFill>
              </a:rPr>
              <a:t>⑤</a:t>
            </a:r>
            <a:r>
              <a:rPr lang="zh-CN" altLang="en-US" dirty="0" smtClean="0">
                <a:solidFill>
                  <a:srgbClr val="C00000"/>
                </a:solidFill>
              </a:rPr>
              <a:t>段画线部分是韩非子的名言</a:t>
            </a:r>
            <a:r>
              <a:rPr lang="en-US" dirty="0" smtClean="0">
                <a:solidFill>
                  <a:srgbClr val="C00000"/>
                </a:solidFill>
              </a:rPr>
              <a:t>,</a:t>
            </a:r>
            <a:r>
              <a:rPr lang="zh-CN" altLang="en-US" dirty="0" smtClean="0">
                <a:solidFill>
                  <a:srgbClr val="C00000"/>
                </a:solidFill>
              </a:rPr>
              <a:t>属于道理论证</a:t>
            </a:r>
            <a:r>
              <a:rPr lang="en-US" dirty="0" smtClean="0">
                <a:solidFill>
                  <a:srgbClr val="C00000"/>
                </a:solidFill>
              </a:rPr>
              <a:t>;</a:t>
            </a:r>
            <a:r>
              <a:rPr lang="zh-CN" altLang="en-US" dirty="0" smtClean="0">
                <a:solidFill>
                  <a:srgbClr val="C00000"/>
                </a:solidFill>
              </a:rPr>
              <a:t>同时把</a:t>
            </a:r>
            <a:r>
              <a:rPr lang="en-US" dirty="0" smtClean="0">
                <a:solidFill>
                  <a:srgbClr val="C00000"/>
                </a:solidFill>
              </a:rPr>
              <a:t>“</a:t>
            </a:r>
            <a:r>
              <a:rPr lang="zh-CN" altLang="en-US" dirty="0" smtClean="0">
                <a:solidFill>
                  <a:srgbClr val="C00000"/>
                </a:solidFill>
              </a:rPr>
              <a:t>贪</a:t>
            </a:r>
            <a:r>
              <a:rPr lang="en-US" dirty="0" smtClean="0">
                <a:solidFill>
                  <a:srgbClr val="C00000"/>
                </a:solidFill>
              </a:rPr>
              <a:t>”</a:t>
            </a:r>
            <a:r>
              <a:rPr lang="zh-CN" altLang="en-US" dirty="0" smtClean="0">
                <a:solidFill>
                  <a:srgbClr val="C00000"/>
                </a:solidFill>
              </a:rPr>
              <a:t>比作</a:t>
            </a:r>
            <a:r>
              <a:rPr lang="en-US" dirty="0" smtClean="0">
                <a:solidFill>
                  <a:srgbClr val="C00000"/>
                </a:solidFill>
              </a:rPr>
              <a:t>“</a:t>
            </a:r>
            <a:r>
              <a:rPr lang="zh-CN" altLang="en-US" dirty="0" smtClean="0">
                <a:solidFill>
                  <a:srgbClr val="C00000"/>
                </a:solidFill>
              </a:rPr>
              <a:t>火</a:t>
            </a:r>
            <a:r>
              <a:rPr lang="en-US" dirty="0" smtClean="0">
                <a:solidFill>
                  <a:srgbClr val="C00000"/>
                </a:solidFill>
              </a:rPr>
              <a:t>”,</a:t>
            </a:r>
            <a:r>
              <a:rPr lang="zh-CN" altLang="en-US" dirty="0" smtClean="0">
                <a:solidFill>
                  <a:srgbClr val="C00000"/>
                </a:solidFill>
              </a:rPr>
              <a:t>把</a:t>
            </a:r>
            <a:r>
              <a:rPr lang="en-US" dirty="0" smtClean="0">
                <a:solidFill>
                  <a:srgbClr val="C00000"/>
                </a:solidFill>
              </a:rPr>
              <a:t>“</a:t>
            </a:r>
            <a:r>
              <a:rPr lang="zh-CN" altLang="en-US" dirty="0" smtClean="0">
                <a:solidFill>
                  <a:srgbClr val="C00000"/>
                </a:solidFill>
              </a:rPr>
              <a:t>欲</a:t>
            </a:r>
            <a:r>
              <a:rPr lang="en-US" dirty="0" smtClean="0">
                <a:solidFill>
                  <a:srgbClr val="C00000"/>
                </a:solidFill>
              </a:rPr>
              <a:t>”</a:t>
            </a:r>
            <a:r>
              <a:rPr lang="zh-CN" altLang="en-US" dirty="0" smtClean="0">
                <a:solidFill>
                  <a:srgbClr val="C00000"/>
                </a:solidFill>
              </a:rPr>
              <a:t>比作</a:t>
            </a:r>
            <a:r>
              <a:rPr lang="en-US" dirty="0" smtClean="0">
                <a:solidFill>
                  <a:srgbClr val="C00000"/>
                </a:solidFill>
              </a:rPr>
              <a:t>“</a:t>
            </a:r>
            <a:r>
              <a:rPr lang="zh-CN" altLang="en-US" dirty="0" smtClean="0">
                <a:solidFill>
                  <a:srgbClr val="C00000"/>
                </a:solidFill>
              </a:rPr>
              <a:t>水</a:t>
            </a:r>
            <a:r>
              <a:rPr lang="en-US" dirty="0" smtClean="0">
                <a:solidFill>
                  <a:srgbClr val="C00000"/>
                </a:solidFill>
              </a:rPr>
              <a:t>”,</a:t>
            </a:r>
            <a:r>
              <a:rPr lang="zh-CN" altLang="en-US" dirty="0" smtClean="0">
                <a:solidFill>
                  <a:srgbClr val="C00000"/>
                </a:solidFill>
              </a:rPr>
              <a:t>这是比喻论证。道理论证的作用是论证严谨、具有说服力等</a:t>
            </a:r>
            <a:r>
              <a:rPr lang="en-US" dirty="0" smtClean="0">
                <a:solidFill>
                  <a:srgbClr val="C00000"/>
                </a:solidFill>
              </a:rPr>
              <a:t>,</a:t>
            </a:r>
            <a:r>
              <a:rPr lang="zh-CN" altLang="en-US" dirty="0" smtClean="0">
                <a:solidFill>
                  <a:srgbClr val="C00000"/>
                </a:solidFill>
              </a:rPr>
              <a:t>比喻论证的作用是生动形象、通俗易懂等。</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b="1" dirty="0" smtClean="0"/>
              <a:t>4. </a:t>
            </a:r>
            <a:r>
              <a:rPr lang="en-US" dirty="0" smtClean="0"/>
              <a:t>(2</a:t>
            </a:r>
            <a:r>
              <a:rPr lang="zh-CN" altLang="en-US" dirty="0" smtClean="0"/>
              <a:t>分</a:t>
            </a:r>
            <a:r>
              <a:rPr lang="en-US" dirty="0" smtClean="0"/>
              <a:t>)</a:t>
            </a:r>
            <a:r>
              <a:rPr lang="zh-CN" altLang="en-US" dirty="0" smtClean="0"/>
              <a:t>请围绕文章“淡泊之心自高远”这一中心</a:t>
            </a:r>
            <a:r>
              <a:rPr lang="en-US" dirty="0" smtClean="0"/>
              <a:t>,</a:t>
            </a:r>
            <a:r>
              <a:rPr lang="zh-CN" altLang="en-US" dirty="0" smtClean="0"/>
              <a:t>仿照示例</a:t>
            </a:r>
            <a:r>
              <a:rPr lang="en-US" dirty="0" smtClean="0"/>
              <a:t>,</a:t>
            </a:r>
            <a:r>
              <a:rPr lang="zh-CN" altLang="en-US" dirty="0" smtClean="0"/>
              <a:t>补充一个事实论据。</a:t>
            </a:r>
            <a:r>
              <a:rPr lang="en-US" altLang="zh-CN" b="1" dirty="0" smtClean="0"/>
              <a:t>【</a:t>
            </a:r>
            <a:r>
              <a:rPr lang="zh-CN" altLang="en-US" b="1" dirty="0" smtClean="0"/>
              <a:t>考点六　分析补充论据</a:t>
            </a:r>
            <a:r>
              <a:rPr lang="en-US" altLang="zh-CN" b="1" dirty="0" smtClean="0"/>
              <a:t>】</a:t>
            </a:r>
          </a:p>
          <a:p>
            <a:pPr>
              <a:lnSpc>
                <a:spcPct val="150000"/>
              </a:lnSpc>
            </a:pPr>
            <a:r>
              <a:rPr lang="zh-CN" altLang="en-US" b="1" dirty="0" smtClean="0">
                <a:latin typeface="楷体" pitchFamily="49" charset="-122"/>
                <a:ea typeface="楷体" pitchFamily="49" charset="-122"/>
              </a:rPr>
              <a:t>示例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陶渊明因为有了淡泊之心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主动远离官场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才有了“采菊东篱下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悠然见南山”的闲适自得。</a:t>
            </a:r>
            <a:endParaRPr lang="zh-CN" altLang="en-US" b="1" dirty="0">
              <a:latin typeface="楷体" pitchFamily="49" charset="-122"/>
              <a:ea typeface="楷体" pitchFamily="49" charset="-122"/>
            </a:endParaRPr>
          </a:p>
        </p:txBody>
      </p:sp>
      <p:sp>
        <p:nvSpPr>
          <p:cNvPr id="5" name="TextBox 15">
            <a:extLst>
              <a:ext uri="{FF2B5EF4-FFF2-40B4-BE49-F238E27FC236}">
                <a16:creationId xmlns:a16="http://schemas.microsoft.com/office/drawing/2014/main" xmlns="" id="{0663CE10-BAAC-47A1-869E-A722179F076F}"/>
              </a:ext>
            </a:extLst>
          </p:cNvPr>
          <p:cNvSpPr txBox="1"/>
          <p:nvPr/>
        </p:nvSpPr>
        <p:spPr>
          <a:xfrm>
            <a:off x="871869" y="2094650"/>
            <a:ext cx="7814932" cy="251677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王维因为有了淡泊之心</a:t>
            </a:r>
            <a:r>
              <a:rPr lang="en-US" dirty="0" smtClean="0">
                <a:solidFill>
                  <a:srgbClr val="C00000"/>
                </a:solidFill>
              </a:rPr>
              <a:t>,</a:t>
            </a:r>
            <a:r>
              <a:rPr lang="zh-CN" altLang="en-US" dirty="0" smtClean="0">
                <a:solidFill>
                  <a:srgbClr val="C00000"/>
                </a:solidFill>
              </a:rPr>
              <a:t>主动放弃晋升</a:t>
            </a:r>
            <a:r>
              <a:rPr lang="en-US" dirty="0" smtClean="0">
                <a:solidFill>
                  <a:srgbClr val="C00000"/>
                </a:solidFill>
              </a:rPr>
              <a:t>,</a:t>
            </a:r>
            <a:r>
              <a:rPr lang="zh-CN" altLang="en-US" dirty="0" smtClean="0">
                <a:solidFill>
                  <a:srgbClr val="C00000"/>
                </a:solidFill>
              </a:rPr>
              <a:t>才有了</a:t>
            </a:r>
            <a:r>
              <a:rPr lang="en-US" dirty="0" smtClean="0">
                <a:solidFill>
                  <a:srgbClr val="C00000"/>
                </a:solidFill>
              </a:rPr>
              <a:t>“</a:t>
            </a:r>
            <a:r>
              <a:rPr lang="zh-CN" altLang="en-US" dirty="0" smtClean="0">
                <a:solidFill>
                  <a:srgbClr val="C00000"/>
                </a:solidFill>
              </a:rPr>
              <a:t>明月松间照</a:t>
            </a:r>
            <a:r>
              <a:rPr lang="en-US" dirty="0" smtClean="0">
                <a:solidFill>
                  <a:srgbClr val="C00000"/>
                </a:solidFill>
              </a:rPr>
              <a:t> ,</a:t>
            </a:r>
            <a:r>
              <a:rPr lang="zh-CN" altLang="en-US" dirty="0" smtClean="0">
                <a:solidFill>
                  <a:srgbClr val="C00000"/>
                </a:solidFill>
              </a:rPr>
              <a:t>清泉石上 流</a:t>
            </a:r>
            <a:r>
              <a:rPr lang="en-US" dirty="0" smtClean="0">
                <a:solidFill>
                  <a:srgbClr val="C00000"/>
                </a:solidFill>
              </a:rPr>
              <a:t>”</a:t>
            </a:r>
            <a:r>
              <a:rPr lang="zh-CN" altLang="en-US" dirty="0" smtClean="0">
                <a:solidFill>
                  <a:srgbClr val="C00000"/>
                </a:solidFill>
              </a:rPr>
              <a:t>的空灵飘逸。</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本题考查补充事实论据。根据题目来看</a:t>
            </a:r>
            <a:r>
              <a:rPr lang="en-US" dirty="0" smtClean="0">
                <a:solidFill>
                  <a:srgbClr val="C00000"/>
                </a:solidFill>
              </a:rPr>
              <a:t>,</a:t>
            </a:r>
            <a:r>
              <a:rPr lang="zh-CN" altLang="en-US" dirty="0" smtClean="0">
                <a:solidFill>
                  <a:srgbClr val="C00000"/>
                </a:solidFill>
              </a:rPr>
              <a:t>补充的事实论据需要证明</a:t>
            </a:r>
            <a:r>
              <a:rPr lang="en-US" dirty="0" smtClean="0">
                <a:solidFill>
                  <a:srgbClr val="C00000"/>
                </a:solidFill>
              </a:rPr>
              <a:t>“</a:t>
            </a:r>
            <a:r>
              <a:rPr lang="zh-CN" altLang="en-US" dirty="0" smtClean="0">
                <a:solidFill>
                  <a:srgbClr val="C00000"/>
                </a:solidFill>
              </a:rPr>
              <a:t>淡泊之心自高远</a:t>
            </a:r>
            <a:r>
              <a:rPr lang="en-US" dirty="0" smtClean="0">
                <a:solidFill>
                  <a:srgbClr val="C00000"/>
                </a:solidFill>
              </a:rPr>
              <a:t>”,</a:t>
            </a:r>
            <a:r>
              <a:rPr lang="zh-CN" altLang="en-US" dirty="0" smtClean="0">
                <a:solidFill>
                  <a:srgbClr val="C00000"/>
                </a:solidFill>
              </a:rPr>
              <a:t>同时事实论据需要有人物和事件</a:t>
            </a:r>
            <a:r>
              <a:rPr lang="en-US" dirty="0" smtClean="0">
                <a:solidFill>
                  <a:srgbClr val="C00000"/>
                </a:solidFill>
              </a:rPr>
              <a:t>;</a:t>
            </a:r>
            <a:r>
              <a:rPr lang="zh-CN" altLang="en-US" dirty="0" smtClean="0">
                <a:solidFill>
                  <a:srgbClr val="C00000"/>
                </a:solidFill>
              </a:rPr>
              <a:t>根据示例来看</a:t>
            </a:r>
            <a:r>
              <a:rPr lang="en-US" dirty="0" smtClean="0">
                <a:solidFill>
                  <a:srgbClr val="C00000"/>
                </a:solidFill>
              </a:rPr>
              <a:t>,</a:t>
            </a:r>
            <a:r>
              <a:rPr lang="zh-CN" altLang="en-US" dirty="0" smtClean="0">
                <a:solidFill>
                  <a:srgbClr val="C00000"/>
                </a:solidFill>
              </a:rPr>
              <a:t>在形式结构上为</a:t>
            </a:r>
            <a:r>
              <a:rPr lang="en-US" dirty="0" smtClean="0">
                <a:solidFill>
                  <a:srgbClr val="C00000"/>
                </a:solidFill>
              </a:rPr>
              <a:t>“</a:t>
            </a:r>
            <a:r>
              <a:rPr lang="zh-CN" altLang="en-US" dirty="0" smtClean="0">
                <a:solidFill>
                  <a:srgbClr val="C00000"/>
                </a:solidFill>
              </a:rPr>
              <a:t>人物</a:t>
            </a:r>
            <a:r>
              <a:rPr lang="en-US" dirty="0" smtClean="0">
                <a:solidFill>
                  <a:srgbClr val="C00000"/>
                </a:solidFill>
              </a:rPr>
              <a:t>+</a:t>
            </a:r>
            <a:r>
              <a:rPr lang="zh-CN" altLang="en-US" dirty="0" smtClean="0">
                <a:solidFill>
                  <a:srgbClr val="C00000"/>
                </a:solidFill>
              </a:rPr>
              <a:t>因为有了淡泊之心</a:t>
            </a:r>
            <a:r>
              <a:rPr lang="en-US" dirty="0" smtClean="0">
                <a:solidFill>
                  <a:srgbClr val="C00000"/>
                </a:solidFill>
              </a:rPr>
              <a:t>,</a:t>
            </a:r>
            <a:r>
              <a:rPr lang="zh-CN" altLang="en-US" dirty="0" smtClean="0">
                <a:solidFill>
                  <a:srgbClr val="C00000"/>
                </a:solidFill>
              </a:rPr>
              <a:t>主动</a:t>
            </a:r>
            <a:r>
              <a:rPr lang="en-US" dirty="0" smtClean="0">
                <a:solidFill>
                  <a:srgbClr val="C00000"/>
                </a:solidFill>
              </a:rPr>
              <a:t>+……,</a:t>
            </a:r>
            <a:r>
              <a:rPr lang="zh-CN" altLang="en-US" dirty="0" smtClean="0">
                <a:solidFill>
                  <a:srgbClr val="C00000"/>
                </a:solidFill>
              </a:rPr>
              <a:t>才有了</a:t>
            </a:r>
            <a:r>
              <a:rPr lang="en-US" dirty="0" smtClean="0">
                <a:solidFill>
                  <a:srgbClr val="C00000"/>
                </a:solidFill>
              </a:rPr>
              <a:t>‘……(</a:t>
            </a:r>
            <a:r>
              <a:rPr lang="zh-CN" altLang="en-US" dirty="0" smtClean="0">
                <a:solidFill>
                  <a:srgbClr val="C00000"/>
                </a:solidFill>
              </a:rPr>
              <a:t>诗句</a:t>
            </a:r>
            <a:r>
              <a:rPr lang="en-US" dirty="0" smtClean="0">
                <a:solidFill>
                  <a:srgbClr val="C00000"/>
                </a:solidFill>
              </a:rPr>
              <a:t>)’</a:t>
            </a:r>
            <a:r>
              <a:rPr lang="zh-CN" altLang="en-US" dirty="0" smtClean="0">
                <a:solidFill>
                  <a:srgbClr val="C00000"/>
                </a:solidFill>
              </a:rPr>
              <a:t>的</a:t>
            </a:r>
            <a:r>
              <a:rPr lang="en-US" dirty="0" smtClean="0">
                <a:solidFill>
                  <a:srgbClr val="C00000"/>
                </a:solidFill>
              </a:rPr>
              <a:t>+……”,</a:t>
            </a:r>
            <a:r>
              <a:rPr lang="zh-CN" altLang="en-US" dirty="0" smtClean="0">
                <a:solidFill>
                  <a:srgbClr val="C00000"/>
                </a:solidFill>
              </a:rPr>
              <a:t>选取恰当的人物、诗句和词语填空即可。</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 xmlns:a16="http://schemas.microsoft.com/office/drawing/2014/main" id="{0E212731-39CB-4A88-BE94-BB6F287DDC6F}"/>
                </a:ext>
              </a:extLst>
            </p:cNvPr>
            <p:cNvSpPr txBox="1"/>
            <p:nvPr/>
          </p:nvSpPr>
          <p:spPr>
            <a:xfrm>
              <a:off x="4149152" y="706582"/>
              <a:ext cx="853104" cy="439278"/>
            </a:xfrm>
            <a:prstGeom prst="rect">
              <a:avLst/>
            </a:prstGeom>
            <a:noFill/>
          </p:spPr>
          <p:txBody>
            <a:bodyPr wrap="none" lIns="36000" tIns="36000" rIns="36000" bIns="36000" rtlCol="0">
              <a:spAutoFit/>
            </a:bodyPr>
            <a:lstStyle/>
            <a:p>
              <a:pPr algn="l">
                <a:lnSpc>
                  <a:spcPct val="150000"/>
                </a:lnSpc>
              </a:pPr>
              <a:r>
                <a:rPr lang="zh-CN" altLang="en-US" b="1" dirty="0">
                  <a:solidFill>
                    <a:srgbClr val="0092D7"/>
                  </a:solidFill>
                  <a:latin typeface="微软雅黑" panose="020B0503020204020204" pitchFamily="34" charset="-122"/>
                  <a:ea typeface="微软雅黑" panose="020B0503020204020204" pitchFamily="34" charset="-122"/>
                </a:rPr>
                <a:t>技法</a:t>
              </a:r>
              <a:r>
                <a:rPr lang="zh-CN" altLang="en-US" b="1" dirty="0">
                  <a:latin typeface="微软雅黑" panose="020B0503020204020204" pitchFamily="34" charset="-122"/>
                  <a:ea typeface="微软雅黑" panose="020B0503020204020204" pitchFamily="34" charset="-122"/>
                </a:rPr>
                <a:t>精讲</a:t>
              </a:r>
            </a:p>
          </p:txBody>
        </p:sp>
        <p:cxnSp>
          <p:nvCxnSpPr>
            <p:cNvPr id="6" name="直接箭头连接符 5">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7" name="文本框 16">
            <a:extLst>
              <a:ext uri="{FF2B5EF4-FFF2-40B4-BE49-F238E27FC236}">
                <a16:creationId xmlns="" xmlns:a16="http://schemas.microsoft.com/office/drawing/2014/main" id="{02136207-C733-452F-A42E-D34ADC8DA827}"/>
              </a:ext>
            </a:extLst>
          </p:cNvPr>
          <p:cNvSpPr txBox="1">
            <a:spLocks noChangeArrowheads="1"/>
          </p:cNvSpPr>
          <p:nvPr/>
        </p:nvSpPr>
        <p:spPr bwMode="auto">
          <a:xfrm>
            <a:off x="860158" y="850113"/>
            <a:ext cx="7872361" cy="2565693"/>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考点五　理解段落作用</a:t>
            </a:r>
            <a:r>
              <a:rPr lang="zh-CN" altLang="en-US" dirty="0" smtClean="0"/>
              <a:t>（</a:t>
            </a:r>
            <a:r>
              <a:rPr lang="en-US" dirty="0" smtClean="0"/>
              <a:t> 5</a:t>
            </a:r>
            <a:r>
              <a:rPr lang="zh-CN" altLang="en-US" dirty="0" smtClean="0"/>
              <a:t>年</a:t>
            </a:r>
            <a:r>
              <a:rPr lang="en-US" dirty="0" smtClean="0"/>
              <a:t>2</a:t>
            </a:r>
            <a:r>
              <a:rPr lang="zh-CN" altLang="en-US" dirty="0" smtClean="0"/>
              <a:t>考）</a:t>
            </a:r>
            <a:endParaRPr lang="en-US" altLang="zh-CN" b="1" dirty="0" smtClean="0">
              <a:solidFill>
                <a:srgbClr val="0092D7"/>
              </a:solidFill>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zh-CN" altLang="en-US" dirty="0" smtClean="0"/>
              <a:t>文章开头连续列举的三个“事实”</a:t>
            </a:r>
            <a:r>
              <a:rPr lang="en-US" dirty="0" smtClean="0"/>
              <a:t>,</a:t>
            </a:r>
            <a:r>
              <a:rPr lang="zh-CN" altLang="en-US" dirty="0" smtClean="0"/>
              <a:t>有什么作用</a:t>
            </a:r>
            <a:r>
              <a:rPr lang="en-US" dirty="0" smtClean="0"/>
              <a:t>? (</a:t>
            </a:r>
            <a:r>
              <a:rPr lang="zh-CN" altLang="en-US" dirty="0" smtClean="0"/>
              <a:t>九上</a:t>
            </a:r>
            <a:r>
              <a:rPr lang="en-US" altLang="zh-CN" dirty="0" smtClean="0"/>
              <a:t>《</a:t>
            </a:r>
            <a:r>
              <a:rPr lang="zh-CN" altLang="en-US" dirty="0" smtClean="0"/>
              <a:t>中国人失掉自信力了吗</a:t>
            </a:r>
            <a:r>
              <a:rPr lang="en-US" altLang="zh-CN" dirty="0" smtClean="0"/>
              <a:t>》“</a:t>
            </a:r>
            <a:r>
              <a:rPr lang="zh-CN" altLang="en-US" dirty="0" smtClean="0"/>
              <a:t>思考探究”节选</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 </a:t>
            </a:r>
            <a:r>
              <a:rPr lang="en-US" dirty="0" smtClean="0"/>
              <a:t>(1)</a:t>
            </a:r>
            <a:r>
              <a:rPr lang="zh-CN" altLang="en-US" dirty="0" smtClean="0"/>
              <a:t>交代时代背景</a:t>
            </a:r>
            <a:r>
              <a:rPr lang="en-US" dirty="0" smtClean="0"/>
              <a:t>,</a:t>
            </a:r>
            <a:r>
              <a:rPr lang="zh-CN" altLang="en-US" dirty="0" smtClean="0"/>
              <a:t>表明自己为何而写。</a:t>
            </a:r>
            <a:r>
              <a:rPr lang="en-US" dirty="0" smtClean="0"/>
              <a:t>(2)</a:t>
            </a:r>
            <a:r>
              <a:rPr lang="zh-CN" altLang="en-US" dirty="0" smtClean="0"/>
              <a:t>先摆出对方的论据</a:t>
            </a:r>
            <a:r>
              <a:rPr lang="en-US" dirty="0" smtClean="0"/>
              <a:t>,</a:t>
            </a:r>
            <a:r>
              <a:rPr lang="zh-CN" altLang="en-US" dirty="0" smtClean="0"/>
              <a:t>并且承认这些论据本身的正确性</a:t>
            </a:r>
            <a:r>
              <a:rPr lang="en-US" dirty="0" smtClean="0"/>
              <a:t>,</a:t>
            </a:r>
            <a:r>
              <a:rPr lang="zh-CN" altLang="en-US" dirty="0" smtClean="0"/>
              <a:t>为后文批驳其论证过程的错误做铺垫。</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71869" y="780175"/>
          <a:ext cx="7836197" cy="3893580"/>
        </p:xfrm>
        <a:graphic>
          <a:graphicData uri="http://schemas.openxmlformats.org/drawingml/2006/table">
            <a:tbl>
              <a:tblPr/>
              <a:tblGrid>
                <a:gridCol w="414671"/>
                <a:gridCol w="382772"/>
                <a:gridCol w="382772"/>
                <a:gridCol w="6655982"/>
              </a:tblGrid>
              <a:tr h="396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931334">
                <a:tc>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议</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论</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的</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三</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要</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素</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ctr" defTabSz="685800" rtl="0" eaLnBrk="1" fontAlgn="auto" latinLnBrk="0" hangingPunct="1">
                        <a:lnSpc>
                          <a:spcPct val="150000"/>
                        </a:lnSpc>
                        <a:spcBef>
                          <a:spcPts val="0"/>
                        </a:spcBef>
                        <a:spcAft>
                          <a:spcPts val="0"/>
                        </a:spcAft>
                        <a:buClrTx/>
                        <a:buSzTx/>
                        <a:buFontTx/>
                        <a:buNone/>
                        <a:tabLst/>
                        <a:defRPr/>
                      </a:pPr>
                      <a:r>
                        <a:rPr lang="zh-CN" altLang="en-US" sz="1700" kern="100" dirty="0" smtClean="0">
                          <a:solidFill>
                            <a:srgbClr val="000000"/>
                          </a:solidFill>
                          <a:latin typeface="NEU-BZ-S92"/>
                          <a:ea typeface="+mn-ea"/>
                          <a:cs typeface="Times New Roman"/>
                        </a:rPr>
                        <a:t>论</a:t>
                      </a:r>
                      <a:endParaRPr lang="en-US" altLang="zh-CN" sz="1700" kern="100" dirty="0" smtClean="0">
                        <a:solidFill>
                          <a:srgbClr val="000000"/>
                        </a:solidFill>
                        <a:latin typeface="NEU-BZ-S92"/>
                        <a:ea typeface="+mn-ea"/>
                        <a:cs typeface="Times New Roman"/>
                      </a:endParaRPr>
                    </a:p>
                    <a:p>
                      <a:pPr marL="0" marR="0" indent="0" algn="ctr" defTabSz="685800" rtl="0" eaLnBrk="1" fontAlgn="auto" latinLnBrk="0" hangingPunct="1">
                        <a:lnSpc>
                          <a:spcPct val="150000"/>
                        </a:lnSpc>
                        <a:spcBef>
                          <a:spcPts val="0"/>
                        </a:spcBef>
                        <a:spcAft>
                          <a:spcPts val="0"/>
                        </a:spcAft>
                        <a:buClrTx/>
                        <a:buSzTx/>
                        <a:buFontTx/>
                        <a:buNone/>
                        <a:tabLst/>
                        <a:defRPr/>
                      </a:pPr>
                      <a:r>
                        <a:rPr lang="zh-CN" altLang="en-US" sz="1700" kern="100" dirty="0" smtClean="0">
                          <a:solidFill>
                            <a:srgbClr val="000000"/>
                          </a:solidFill>
                          <a:latin typeface="NEU-BZ-S92"/>
                          <a:ea typeface="+mn-ea"/>
                          <a:cs typeface="Times New Roman"/>
                        </a:rPr>
                        <a:t>证</a:t>
                      </a:r>
                      <a:endParaRPr lang="zh-CN" altLang="en-US" sz="1700" kern="100" dirty="0" smtClean="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比</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喻</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论</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证</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内容</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用人们熟知的事物进行比喻来证明论点。</a:t>
                      </a:r>
                      <a:r>
                        <a:rPr lang="zh-CN" sz="1700" u="wavy" kern="100" dirty="0">
                          <a:solidFill>
                            <a:srgbClr val="000000"/>
                          </a:solidFill>
                          <a:uFill>
                            <a:solidFill>
                              <a:srgbClr val="666666"/>
                            </a:solidFill>
                          </a:uFill>
                          <a:latin typeface="NEU-BZ-S92"/>
                          <a:ea typeface="微软雅黑"/>
                          <a:cs typeface="Times New Roman"/>
                        </a:rPr>
                        <a:t>标志是常含有比喻词</a:t>
                      </a:r>
                      <a:r>
                        <a:rPr lang="en-US" sz="1700" u="wavy" kern="100" dirty="0">
                          <a:solidFill>
                            <a:srgbClr val="000000"/>
                          </a:solidFill>
                          <a:uFill>
                            <a:solidFill>
                              <a:srgbClr val="666666"/>
                            </a:solidFill>
                          </a:uFill>
                          <a:latin typeface="NEU-BZ-S92"/>
                          <a:ea typeface="微软雅黑"/>
                          <a:cs typeface="Times New Roman"/>
                        </a:rPr>
                        <a:t>:</a:t>
                      </a:r>
                      <a:r>
                        <a:rPr lang="zh-CN" sz="1700" u="wavy" kern="100" dirty="0">
                          <a:solidFill>
                            <a:srgbClr val="000000"/>
                          </a:solidFill>
                          <a:uFill>
                            <a:solidFill>
                              <a:srgbClr val="666666"/>
                            </a:solidFill>
                          </a:uFill>
                          <a:latin typeface="NEU-BZ-S92"/>
                          <a:ea typeface="微软雅黑"/>
                          <a:cs typeface="Times New Roman"/>
                        </a:rPr>
                        <a:t>如、像、似、好像、仿佛、犹如、如同、恰似、比方说、像……似的、如……一般等</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把抽象的道理讲得具体、生动、形象</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举例</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这只是一半真理</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当英雄无用武之地</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他除了大无畏之斧</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还得有智慧之剑</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金刚之信念与意志</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才能开出一条生路。</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《创造宣言》</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运用比喻论证</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作者把勇气比作斧</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把智慧比作剑</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把信念与意志比作金刚</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论述了当陷入绝境</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走投无路时</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只有勇气、智慧、信念与意志</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才能使人绝处逢生</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闯出一条生路</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indent="446088">
              <a:lnSpc>
                <a:spcPct val="150000"/>
              </a:lnSpc>
            </a:pPr>
            <a:r>
              <a:rPr lang="en-US" dirty="0" smtClean="0"/>
              <a:t>(1)</a:t>
            </a:r>
            <a:r>
              <a:rPr lang="zh-CN" altLang="en-US" dirty="0" smtClean="0"/>
              <a:t>文章第</a:t>
            </a:r>
            <a:r>
              <a:rPr lang="en-US" altLang="zh-CN" dirty="0" smtClean="0"/>
              <a:t>……</a:t>
            </a:r>
            <a:r>
              <a:rPr lang="zh-CN" altLang="en-US" dirty="0" smtClean="0"/>
              <a:t>段有何作用</a:t>
            </a:r>
            <a:r>
              <a:rPr lang="en-US" dirty="0" smtClean="0"/>
              <a:t>?</a:t>
            </a:r>
            <a:endParaRPr lang="zh-CN" altLang="en-US" dirty="0" smtClean="0"/>
          </a:p>
          <a:p>
            <a:pPr indent="446088">
              <a:lnSpc>
                <a:spcPct val="150000"/>
              </a:lnSpc>
            </a:pPr>
            <a:r>
              <a:rPr lang="en-US" dirty="0" smtClean="0"/>
              <a:t>(2)</a:t>
            </a:r>
            <a:r>
              <a:rPr lang="zh-CN" altLang="en-US" dirty="0" smtClean="0"/>
              <a:t>文章第</a:t>
            </a:r>
            <a:r>
              <a:rPr lang="en-US" altLang="zh-CN" dirty="0" smtClean="0"/>
              <a:t>……</a:t>
            </a:r>
            <a:r>
              <a:rPr lang="zh-CN" altLang="en-US" dirty="0" smtClean="0"/>
              <a:t>段在结构上有何作用</a:t>
            </a:r>
            <a:r>
              <a:rPr lang="en-US" dirty="0" smtClean="0"/>
              <a:t>?</a:t>
            </a:r>
            <a:r>
              <a:rPr lang="zh-CN" altLang="en-US" dirty="0" smtClean="0"/>
              <a:t>请结合全文分析。</a:t>
            </a:r>
          </a:p>
          <a:p>
            <a:pPr indent="446088">
              <a:lnSpc>
                <a:spcPct val="150000"/>
              </a:lnSpc>
            </a:pPr>
            <a:r>
              <a:rPr lang="en-US" dirty="0" smtClean="0"/>
              <a:t>(3)</a:t>
            </a:r>
            <a:r>
              <a:rPr lang="zh-CN" altLang="en-US" dirty="0" smtClean="0"/>
              <a:t>文章开头从</a:t>
            </a:r>
            <a:r>
              <a:rPr lang="en-US" altLang="zh-CN" dirty="0" smtClean="0"/>
              <a:t>……</a:t>
            </a:r>
            <a:r>
              <a:rPr lang="zh-CN" altLang="en-US" dirty="0" smtClean="0"/>
              <a:t>的事例写起</a:t>
            </a:r>
            <a:r>
              <a:rPr lang="en-US" dirty="0" smtClean="0"/>
              <a:t>,</a:t>
            </a:r>
            <a:r>
              <a:rPr lang="zh-CN" altLang="en-US" dirty="0" smtClean="0"/>
              <a:t>其作用是什么</a:t>
            </a:r>
            <a:r>
              <a:rPr lang="en-US" dirty="0" smtClean="0"/>
              <a:t>?</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a:lnSpc>
                <a:spcPct val="150000"/>
              </a:lnSpc>
            </a:pPr>
            <a:r>
              <a:rPr lang="en-US" b="1" dirty="0" smtClean="0"/>
              <a:t>1.</a:t>
            </a:r>
            <a:r>
              <a:rPr lang="zh-CN" altLang="en-US" b="1" dirty="0" smtClean="0"/>
              <a:t>开头段落的作用</a:t>
            </a:r>
            <a:r>
              <a:rPr lang="en-US" b="1" dirty="0" smtClean="0"/>
              <a:t>:</a:t>
            </a:r>
            <a:endParaRPr lang="zh-CN" altLang="en-US" b="1" dirty="0" smtClean="0"/>
          </a:p>
          <a:p>
            <a:pPr indent="446088">
              <a:lnSpc>
                <a:spcPct val="150000"/>
              </a:lnSpc>
            </a:pPr>
            <a:r>
              <a:rPr lang="en-US" dirty="0" smtClean="0"/>
              <a:t>(1)</a:t>
            </a:r>
            <a:r>
              <a:rPr lang="zh-CN" altLang="en-US" dirty="0" smtClean="0"/>
              <a:t>结构上</a:t>
            </a:r>
            <a:r>
              <a:rPr lang="en-US" dirty="0" smtClean="0"/>
              <a:t>:</a:t>
            </a:r>
            <a:r>
              <a:rPr lang="zh-CN" altLang="en-US" dirty="0" smtClean="0"/>
              <a:t>开门见山</a:t>
            </a:r>
            <a:r>
              <a:rPr lang="en-US" dirty="0" smtClean="0"/>
              <a:t>,</a:t>
            </a:r>
            <a:r>
              <a:rPr lang="zh-CN" altLang="en-US" dirty="0" smtClean="0"/>
              <a:t>提出中心论点。</a:t>
            </a:r>
          </a:p>
          <a:p>
            <a:pPr indent="446088">
              <a:lnSpc>
                <a:spcPct val="150000"/>
              </a:lnSpc>
            </a:pPr>
            <a:r>
              <a:rPr lang="en-US" dirty="0" smtClean="0"/>
              <a:t>(2)</a:t>
            </a:r>
            <a:r>
              <a:rPr lang="zh-CN" altLang="en-US" dirty="0" smtClean="0"/>
              <a:t>内容上</a:t>
            </a:r>
            <a:r>
              <a:rPr lang="en-US" dirty="0" smtClean="0"/>
              <a:t>:</a:t>
            </a:r>
            <a:r>
              <a:rPr lang="zh-CN" altLang="en-US" dirty="0" smtClean="0"/>
              <a:t>针对现实中的某种现象</a:t>
            </a:r>
            <a:r>
              <a:rPr lang="en-US" dirty="0" smtClean="0"/>
              <a:t>(</a:t>
            </a:r>
            <a:r>
              <a:rPr lang="zh-CN" altLang="en-US" dirty="0" smtClean="0"/>
              <a:t>或事例或观点</a:t>
            </a:r>
            <a:r>
              <a:rPr lang="en-US" dirty="0" smtClean="0"/>
              <a:t>)</a:t>
            </a:r>
            <a:r>
              <a:rPr lang="zh-CN" altLang="en-US" dirty="0" smtClean="0"/>
              <a:t>进行分析</a:t>
            </a:r>
            <a:r>
              <a:rPr lang="en-US" dirty="0" smtClean="0"/>
              <a:t>,</a:t>
            </a:r>
            <a:r>
              <a:rPr lang="zh-CN" altLang="en-US" dirty="0" smtClean="0"/>
              <a:t>然后提出论点</a:t>
            </a:r>
            <a:r>
              <a:rPr lang="en-US" dirty="0" smtClean="0"/>
              <a:t>(</a:t>
            </a:r>
            <a:r>
              <a:rPr lang="zh-CN" altLang="en-US" dirty="0" smtClean="0"/>
              <a:t>或提出论题</a:t>
            </a:r>
            <a:r>
              <a:rPr lang="en-US" dirty="0" smtClean="0"/>
              <a:t>),</a:t>
            </a:r>
            <a:r>
              <a:rPr lang="zh-CN" altLang="en-US" dirty="0" smtClean="0"/>
              <a:t>具有很强的针对性</a:t>
            </a:r>
            <a:r>
              <a:rPr lang="en-US" dirty="0" smtClean="0"/>
              <a:t>;</a:t>
            </a:r>
            <a:r>
              <a:rPr lang="zh-CN" altLang="en-US" dirty="0" smtClean="0"/>
              <a:t>引用名言提出论点或论题</a:t>
            </a:r>
            <a:r>
              <a:rPr lang="en-US" dirty="0" smtClean="0"/>
              <a:t>,</a:t>
            </a:r>
            <a:r>
              <a:rPr lang="zh-CN" altLang="en-US" dirty="0" smtClean="0"/>
              <a:t>同时名言又是证明论点的依据</a:t>
            </a:r>
            <a:r>
              <a:rPr lang="en-US" dirty="0" smtClean="0"/>
              <a:t>;</a:t>
            </a:r>
            <a:r>
              <a:rPr lang="zh-CN" altLang="en-US" dirty="0" smtClean="0"/>
              <a:t>由某个故事或事例引出论点或论题</a:t>
            </a:r>
            <a:r>
              <a:rPr lang="en-US" dirty="0" smtClean="0"/>
              <a:t>;</a:t>
            </a:r>
            <a:r>
              <a:rPr lang="zh-CN" altLang="en-US" dirty="0" smtClean="0"/>
              <a:t>摆出错误的论点和论据</a:t>
            </a:r>
            <a:r>
              <a:rPr lang="en-US" dirty="0" smtClean="0"/>
              <a:t>,</a:t>
            </a:r>
            <a:r>
              <a:rPr lang="zh-CN" altLang="en-US" dirty="0" smtClean="0"/>
              <a:t>为下文的批驳树立靶子</a:t>
            </a:r>
            <a:r>
              <a:rPr lang="en-US" dirty="0" smtClean="0"/>
              <a:t>;</a:t>
            </a:r>
            <a:r>
              <a:rPr lang="zh-CN" altLang="en-US" dirty="0" smtClean="0"/>
              <a:t>用生动的比喻或故事</a:t>
            </a:r>
            <a:r>
              <a:rPr lang="en-US" dirty="0" smtClean="0"/>
              <a:t>(</a:t>
            </a:r>
            <a:r>
              <a:rPr lang="zh-CN" altLang="en-US" dirty="0" smtClean="0"/>
              <a:t>如寓言</a:t>
            </a:r>
            <a:r>
              <a:rPr lang="en-US" dirty="0" smtClean="0"/>
              <a:t>)</a:t>
            </a:r>
            <a:r>
              <a:rPr lang="zh-CN" altLang="en-US" dirty="0" smtClean="0"/>
              <a:t>引出论点</a:t>
            </a:r>
            <a:r>
              <a:rPr lang="en-US" dirty="0" smtClean="0"/>
              <a:t>,</a:t>
            </a:r>
            <a:r>
              <a:rPr lang="zh-CN" altLang="en-US" dirty="0" smtClean="0"/>
              <a:t>既能激发读者的阅读兴趣</a:t>
            </a:r>
            <a:r>
              <a:rPr lang="en-US" dirty="0" smtClean="0"/>
              <a:t>,</a:t>
            </a:r>
            <a:r>
              <a:rPr lang="zh-CN" altLang="en-US" dirty="0" smtClean="0"/>
              <a:t>又能使抽象的道理形象化</a:t>
            </a:r>
            <a:r>
              <a:rPr lang="en-US" dirty="0" smtClean="0"/>
              <a:t>,</a:t>
            </a:r>
            <a:r>
              <a:rPr lang="zh-CN" altLang="en-US" dirty="0" smtClean="0"/>
              <a:t>便于读者接受。</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中间段落的作用</a:t>
            </a:r>
            <a:r>
              <a:rPr lang="en-US" b="1" dirty="0" smtClean="0"/>
              <a:t>:</a:t>
            </a:r>
            <a:endParaRPr lang="zh-CN" altLang="en-US" b="1" dirty="0" smtClean="0"/>
          </a:p>
          <a:p>
            <a:pPr indent="446088">
              <a:lnSpc>
                <a:spcPct val="150000"/>
              </a:lnSpc>
            </a:pPr>
            <a:r>
              <a:rPr lang="en-US" dirty="0" smtClean="0"/>
              <a:t>(1)</a:t>
            </a:r>
            <a:r>
              <a:rPr lang="zh-CN" altLang="en-US" dirty="0" smtClean="0"/>
              <a:t>结构上</a:t>
            </a:r>
            <a:r>
              <a:rPr lang="en-US" dirty="0" smtClean="0"/>
              <a:t>:</a:t>
            </a:r>
            <a:r>
              <a:rPr lang="zh-CN" altLang="en-US" dirty="0" smtClean="0"/>
              <a:t>引出下文</a:t>
            </a:r>
            <a:r>
              <a:rPr lang="en-US" dirty="0" smtClean="0"/>
              <a:t>;</a:t>
            </a:r>
            <a:r>
              <a:rPr lang="zh-CN" altLang="en-US" dirty="0" smtClean="0"/>
              <a:t>总结前</a:t>
            </a:r>
            <a:r>
              <a:rPr lang="en-US" dirty="0" smtClean="0"/>
              <a:t>(</a:t>
            </a:r>
            <a:r>
              <a:rPr lang="zh-CN" altLang="en-US" dirty="0" smtClean="0"/>
              <a:t>全</a:t>
            </a:r>
            <a:r>
              <a:rPr lang="en-US" dirty="0" smtClean="0"/>
              <a:t>)</a:t>
            </a:r>
            <a:r>
              <a:rPr lang="zh-CN" altLang="en-US" dirty="0" smtClean="0"/>
              <a:t>文</a:t>
            </a:r>
            <a:r>
              <a:rPr lang="en-US" dirty="0" smtClean="0"/>
              <a:t>;</a:t>
            </a:r>
            <a:r>
              <a:rPr lang="zh-CN" altLang="en-US" dirty="0" smtClean="0"/>
              <a:t>承上启下。</a:t>
            </a:r>
          </a:p>
          <a:p>
            <a:pPr indent="446088">
              <a:lnSpc>
                <a:spcPct val="150000"/>
              </a:lnSpc>
            </a:pPr>
            <a:r>
              <a:rPr lang="en-US" dirty="0" smtClean="0"/>
              <a:t>(2)</a:t>
            </a:r>
            <a:r>
              <a:rPr lang="zh-CN" altLang="en-US" dirty="0" smtClean="0"/>
              <a:t>内容上</a:t>
            </a:r>
            <a:r>
              <a:rPr lang="en-US" dirty="0" smtClean="0"/>
              <a:t>:</a:t>
            </a:r>
            <a:r>
              <a:rPr lang="zh-CN" altLang="en-US" dirty="0" smtClean="0"/>
              <a:t>如果论点出现在文章的中间</a:t>
            </a:r>
            <a:r>
              <a:rPr lang="en-US" dirty="0" smtClean="0"/>
              <a:t>,</a:t>
            </a:r>
            <a:r>
              <a:rPr lang="zh-CN" altLang="en-US" dirty="0" smtClean="0"/>
              <a:t>文章前半部分论述问题的一个方 面</a:t>
            </a:r>
            <a:r>
              <a:rPr lang="en-US" dirty="0" smtClean="0"/>
              <a:t>,</a:t>
            </a:r>
            <a:r>
              <a:rPr lang="zh-CN" altLang="en-US" dirty="0" smtClean="0"/>
              <a:t>后半部分论述问题的另一方面。在中间用一个承上启下的段落</a:t>
            </a:r>
            <a:r>
              <a:rPr lang="en-US" dirty="0" smtClean="0"/>
              <a:t>,</a:t>
            </a:r>
            <a:r>
              <a:rPr lang="zh-CN" altLang="en-US" dirty="0" smtClean="0"/>
              <a:t>综合表明作者的观点</a:t>
            </a:r>
            <a:r>
              <a:rPr lang="en-US" dirty="0" smtClean="0"/>
              <a:t>,</a:t>
            </a:r>
            <a:r>
              <a:rPr lang="zh-CN" altLang="en-US" dirty="0" smtClean="0"/>
              <a:t>这个过渡的句子或段落便具有承接上文</a:t>
            </a:r>
            <a:r>
              <a:rPr lang="en-US" altLang="zh-CN" dirty="0" smtClean="0"/>
              <a:t>……</a:t>
            </a:r>
            <a:r>
              <a:rPr lang="zh-CN" altLang="en-US" dirty="0" smtClean="0"/>
              <a:t>内容</a:t>
            </a:r>
            <a:r>
              <a:rPr lang="en-US" dirty="0" smtClean="0"/>
              <a:t>,</a:t>
            </a:r>
            <a:r>
              <a:rPr lang="zh-CN" altLang="en-US" dirty="0" smtClean="0"/>
              <a:t>开启下文</a:t>
            </a:r>
            <a:r>
              <a:rPr lang="en-US" altLang="zh-CN" dirty="0" smtClean="0"/>
              <a:t>……</a:t>
            </a:r>
            <a:r>
              <a:rPr lang="zh-CN" altLang="en-US" dirty="0" smtClean="0"/>
              <a:t>内容的作用</a:t>
            </a:r>
            <a:r>
              <a:rPr lang="en-US" dirty="0" smtClean="0"/>
              <a:t>;</a:t>
            </a:r>
            <a:r>
              <a:rPr lang="zh-CN" altLang="en-US" dirty="0" smtClean="0"/>
              <a:t>也可能就是论点</a:t>
            </a:r>
            <a:r>
              <a:rPr lang="en-US" dirty="0" smtClean="0"/>
              <a:t>;</a:t>
            </a:r>
            <a:r>
              <a:rPr lang="zh-CN" altLang="en-US" dirty="0" smtClean="0"/>
              <a:t>如果是所举的事例或道理</a:t>
            </a:r>
            <a:r>
              <a:rPr lang="en-US" dirty="0" smtClean="0"/>
              <a:t>,</a:t>
            </a:r>
            <a:r>
              <a:rPr lang="zh-CN" altLang="en-US" dirty="0" smtClean="0"/>
              <a:t>其作用是论证论点。</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结尾段落的作用</a:t>
            </a:r>
            <a:r>
              <a:rPr lang="en-US" b="1" dirty="0" smtClean="0"/>
              <a:t>:</a:t>
            </a:r>
            <a:endParaRPr lang="zh-CN" altLang="en-US" b="1" dirty="0" smtClean="0"/>
          </a:p>
          <a:p>
            <a:pPr indent="446088">
              <a:lnSpc>
                <a:spcPct val="150000"/>
              </a:lnSpc>
            </a:pPr>
            <a:r>
              <a:rPr lang="en-US" dirty="0" smtClean="0"/>
              <a:t>(1)</a:t>
            </a:r>
            <a:r>
              <a:rPr lang="zh-CN" altLang="en-US" dirty="0" smtClean="0"/>
              <a:t>结构上</a:t>
            </a:r>
            <a:r>
              <a:rPr lang="en-US" dirty="0" smtClean="0"/>
              <a:t>:</a:t>
            </a:r>
            <a:r>
              <a:rPr lang="zh-CN" altLang="en-US" dirty="0" smtClean="0"/>
              <a:t>补充论证</a:t>
            </a:r>
            <a:r>
              <a:rPr lang="en-US" dirty="0" smtClean="0"/>
              <a:t>,</a:t>
            </a:r>
            <a:r>
              <a:rPr lang="zh-CN" altLang="en-US" dirty="0" smtClean="0"/>
              <a:t>深化中心论点</a:t>
            </a:r>
            <a:r>
              <a:rPr lang="en-US" dirty="0" smtClean="0"/>
              <a:t>,</a:t>
            </a:r>
            <a:r>
              <a:rPr lang="zh-CN" altLang="en-US" dirty="0" smtClean="0"/>
              <a:t>得出</a:t>
            </a:r>
            <a:r>
              <a:rPr lang="en-US" altLang="zh-CN" dirty="0" smtClean="0"/>
              <a:t>……</a:t>
            </a:r>
            <a:r>
              <a:rPr lang="zh-CN" altLang="en-US" dirty="0" smtClean="0"/>
              <a:t>的结论。</a:t>
            </a:r>
          </a:p>
          <a:p>
            <a:pPr indent="446088">
              <a:lnSpc>
                <a:spcPct val="150000"/>
              </a:lnSpc>
            </a:pPr>
            <a:r>
              <a:rPr lang="en-US" dirty="0" smtClean="0"/>
              <a:t>(2)</a:t>
            </a:r>
            <a:r>
              <a:rPr lang="zh-CN" altLang="en-US" dirty="0" smtClean="0"/>
              <a:t>内容上</a:t>
            </a:r>
            <a:r>
              <a:rPr lang="en-US" dirty="0" smtClean="0"/>
              <a:t>:</a:t>
            </a:r>
            <a:r>
              <a:rPr lang="zh-CN" altLang="en-US" dirty="0" smtClean="0"/>
              <a:t>强调</a:t>
            </a:r>
            <a:r>
              <a:rPr lang="en-US" altLang="zh-CN" dirty="0" smtClean="0"/>
              <a:t>……</a:t>
            </a:r>
            <a:r>
              <a:rPr lang="zh-CN" altLang="en-US" dirty="0" smtClean="0"/>
              <a:t>的中心论点</a:t>
            </a:r>
            <a:r>
              <a:rPr lang="en-US" dirty="0" smtClean="0"/>
              <a:t>;</a:t>
            </a:r>
            <a:r>
              <a:rPr lang="zh-CN" altLang="en-US" dirty="0" smtClean="0"/>
              <a:t>发出</a:t>
            </a:r>
            <a:r>
              <a:rPr lang="en-US" altLang="zh-CN" dirty="0" smtClean="0"/>
              <a:t>……</a:t>
            </a:r>
            <a:r>
              <a:rPr lang="zh-CN" altLang="en-US" dirty="0" smtClean="0"/>
              <a:t>的号召或希望人们</a:t>
            </a:r>
            <a:r>
              <a:rPr lang="en-US" altLang="zh-CN" dirty="0" smtClean="0"/>
              <a:t>……</a:t>
            </a:r>
            <a:r>
              <a:rPr lang="en-US" dirty="0" smtClean="0"/>
              <a:t>;</a:t>
            </a:r>
            <a:r>
              <a:rPr lang="zh-CN" altLang="en-US" dirty="0" smtClean="0"/>
              <a:t>补充论证了</a:t>
            </a:r>
            <a:r>
              <a:rPr lang="en-US" altLang="zh-CN" dirty="0" smtClean="0"/>
              <a:t>……</a:t>
            </a:r>
            <a:r>
              <a:rPr lang="en-US" dirty="0" smtClean="0"/>
              <a:t>(</a:t>
            </a:r>
            <a:r>
              <a:rPr lang="zh-CN" altLang="en-US" dirty="0" smtClean="0"/>
              <a:t>其作用是使论证更严密</a:t>
            </a:r>
            <a:r>
              <a:rPr lang="en-US" dirty="0" smtClean="0"/>
              <a:t>);</a:t>
            </a:r>
            <a:r>
              <a:rPr lang="zh-CN" altLang="en-US" dirty="0" smtClean="0"/>
              <a:t>总结全文</a:t>
            </a:r>
            <a:r>
              <a:rPr lang="en-US" dirty="0" smtClean="0"/>
              <a:t>,</a:t>
            </a:r>
            <a:r>
              <a:rPr lang="zh-CN" altLang="en-US" dirty="0" smtClean="0"/>
              <a:t>得出中心论点</a:t>
            </a:r>
            <a:r>
              <a:rPr lang="en-US" dirty="0" smtClean="0"/>
              <a:t>;</a:t>
            </a:r>
            <a:r>
              <a:rPr lang="zh-CN" altLang="en-US" dirty="0" smtClean="0"/>
              <a:t>提出问题</a:t>
            </a:r>
            <a:r>
              <a:rPr lang="en-US" dirty="0" smtClean="0"/>
              <a:t>,</a:t>
            </a:r>
            <a:r>
              <a:rPr lang="zh-CN" altLang="en-US" dirty="0" smtClean="0"/>
              <a:t>发人深思</a:t>
            </a:r>
            <a:r>
              <a:rPr lang="en-US" dirty="0" smtClean="0"/>
              <a:t>,</a:t>
            </a:r>
            <a:r>
              <a:rPr lang="zh-CN" altLang="en-US" dirty="0" smtClean="0"/>
              <a:t>启发人去关注或思考某个问题。</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答题模板</a:t>
            </a:r>
            <a:r>
              <a:rPr lang="en-US" altLang="zh-CN" dirty="0" smtClean="0">
                <a:solidFill>
                  <a:srgbClr val="0092D7"/>
                </a:solidFill>
              </a:rPr>
              <a:t>】</a:t>
            </a:r>
          </a:p>
          <a:p>
            <a:pPr indent="446088">
              <a:lnSpc>
                <a:spcPct val="150000"/>
              </a:lnSpc>
            </a:pPr>
            <a:r>
              <a:rPr lang="en-US" dirty="0" smtClean="0"/>
              <a:t>①</a:t>
            </a:r>
            <a:r>
              <a:rPr lang="zh-CN" altLang="en-US" dirty="0" smtClean="0"/>
              <a:t>开头通过写</a:t>
            </a:r>
            <a:r>
              <a:rPr lang="en-US" altLang="zh-CN" dirty="0" smtClean="0"/>
              <a:t>……</a:t>
            </a:r>
            <a:r>
              <a:rPr lang="zh-CN" altLang="en-US" dirty="0" smtClean="0"/>
              <a:t>事例</a:t>
            </a:r>
            <a:r>
              <a:rPr lang="en-US" dirty="0" smtClean="0"/>
              <a:t>,</a:t>
            </a:r>
            <a:r>
              <a:rPr lang="zh-CN" altLang="en-US" dirty="0" smtClean="0"/>
              <a:t>提出</a:t>
            </a:r>
            <a:r>
              <a:rPr lang="en-US" altLang="zh-CN" dirty="0" smtClean="0"/>
              <a:t>……</a:t>
            </a:r>
            <a:r>
              <a:rPr lang="zh-CN" altLang="en-US" dirty="0" smtClean="0"/>
              <a:t>中心论点</a:t>
            </a:r>
            <a:r>
              <a:rPr lang="en-US" dirty="0" smtClean="0"/>
              <a:t>(</a:t>
            </a:r>
            <a:r>
              <a:rPr lang="zh-CN" altLang="en-US" dirty="0" smtClean="0"/>
              <a:t>或引出</a:t>
            </a:r>
            <a:r>
              <a:rPr lang="en-US" altLang="zh-CN" dirty="0" smtClean="0"/>
              <a:t>……</a:t>
            </a:r>
            <a:r>
              <a:rPr lang="zh-CN" altLang="en-US" dirty="0" smtClean="0"/>
              <a:t>论题</a:t>
            </a:r>
            <a:r>
              <a:rPr lang="en-US" dirty="0" smtClean="0"/>
              <a:t>)</a:t>
            </a:r>
            <a:r>
              <a:rPr lang="zh-CN" altLang="en-US" dirty="0" smtClean="0"/>
              <a:t>。</a:t>
            </a:r>
          </a:p>
          <a:p>
            <a:pPr indent="446088">
              <a:lnSpc>
                <a:spcPct val="150000"/>
              </a:lnSpc>
            </a:pPr>
            <a:r>
              <a:rPr lang="en-US" dirty="0" smtClean="0"/>
              <a:t>②</a:t>
            </a:r>
            <a:r>
              <a:rPr lang="zh-CN" altLang="en-US" dirty="0" smtClean="0"/>
              <a:t>通过引用</a:t>
            </a:r>
            <a:r>
              <a:rPr lang="en-US" altLang="zh-CN" dirty="0" smtClean="0"/>
              <a:t>……</a:t>
            </a:r>
            <a:r>
              <a:rPr lang="zh-CN" altLang="en-US" dirty="0" smtClean="0"/>
              <a:t>名言</a:t>
            </a:r>
            <a:r>
              <a:rPr lang="en-US" dirty="0" smtClean="0"/>
              <a:t>,</a:t>
            </a:r>
            <a:r>
              <a:rPr lang="zh-CN" altLang="en-US" dirty="0" smtClean="0"/>
              <a:t>提出</a:t>
            </a:r>
            <a:r>
              <a:rPr lang="en-US" altLang="zh-CN" dirty="0" smtClean="0"/>
              <a:t>……</a:t>
            </a:r>
            <a:r>
              <a:rPr lang="zh-CN" altLang="en-US" dirty="0" smtClean="0"/>
              <a:t>论点。</a:t>
            </a:r>
          </a:p>
          <a:p>
            <a:pPr indent="446088">
              <a:lnSpc>
                <a:spcPct val="150000"/>
              </a:lnSpc>
            </a:pPr>
            <a:r>
              <a:rPr lang="en-US" dirty="0" smtClean="0"/>
              <a:t>③</a:t>
            </a:r>
            <a:r>
              <a:rPr lang="zh-CN" altLang="en-US" dirty="0" smtClean="0"/>
              <a:t>开头通过引用</a:t>
            </a:r>
            <a:r>
              <a:rPr lang="en-US" altLang="zh-CN" dirty="0" smtClean="0"/>
              <a:t>……</a:t>
            </a:r>
            <a:r>
              <a:rPr lang="zh-CN" altLang="en-US" dirty="0" smtClean="0"/>
              <a:t>提出</a:t>
            </a:r>
            <a:r>
              <a:rPr lang="en-US" altLang="zh-CN" dirty="0" smtClean="0"/>
              <a:t>……</a:t>
            </a:r>
            <a:r>
              <a:rPr lang="zh-CN" altLang="en-US" dirty="0" smtClean="0"/>
              <a:t>论点</a:t>
            </a:r>
            <a:r>
              <a:rPr lang="en-US" dirty="0" smtClean="0"/>
              <a:t>(</a:t>
            </a:r>
            <a:r>
              <a:rPr lang="zh-CN" altLang="en-US" dirty="0" smtClean="0"/>
              <a:t>论题、观点</a:t>
            </a:r>
            <a:r>
              <a:rPr lang="en-US" dirty="0" smtClean="0"/>
              <a:t>),</a:t>
            </a:r>
            <a:r>
              <a:rPr lang="zh-CN" altLang="en-US" dirty="0" smtClean="0"/>
              <a:t>也起到吸引读者兴趣的作用</a:t>
            </a:r>
            <a:r>
              <a:rPr lang="en-US" dirty="0" smtClean="0"/>
              <a:t>,</a:t>
            </a:r>
            <a:r>
              <a:rPr lang="zh-CN" altLang="en-US" dirty="0" smtClean="0"/>
              <a:t>增强了论述的趣味性。</a:t>
            </a:r>
          </a:p>
          <a:p>
            <a:pPr indent="446088">
              <a:lnSpc>
                <a:spcPct val="150000"/>
              </a:lnSpc>
            </a:pPr>
            <a:r>
              <a:rPr lang="en-US" dirty="0" smtClean="0"/>
              <a:t>④</a:t>
            </a:r>
            <a:r>
              <a:rPr lang="zh-CN" altLang="en-US" dirty="0" smtClean="0"/>
              <a:t>结构上</a:t>
            </a:r>
            <a:r>
              <a:rPr lang="en-US" altLang="zh-CN" dirty="0" smtClean="0"/>
              <a:t>……</a:t>
            </a:r>
            <a:r>
              <a:rPr lang="en-US" dirty="0" smtClean="0"/>
              <a:t>,</a:t>
            </a:r>
            <a:r>
              <a:rPr lang="zh-CN" altLang="en-US" dirty="0" smtClean="0"/>
              <a:t>内容上</a:t>
            </a:r>
            <a:r>
              <a:rPr lang="en-US" altLang="zh-CN" dirty="0" smtClean="0"/>
              <a:t>……</a:t>
            </a:r>
            <a:r>
              <a:rPr lang="zh-CN" altLang="en-US" dirty="0" smtClean="0"/>
              <a:t>。</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考点六　分析补充论据</a:t>
            </a:r>
            <a:r>
              <a:rPr lang="zh-CN" altLang="en-US" dirty="0" smtClean="0"/>
              <a:t>（</a:t>
            </a:r>
            <a:r>
              <a:rPr lang="en-US" dirty="0" smtClean="0"/>
              <a:t> 5</a:t>
            </a:r>
            <a:r>
              <a:rPr lang="zh-CN" altLang="en-US" dirty="0" smtClean="0"/>
              <a:t>年未考）</a:t>
            </a:r>
            <a:endParaRPr lang="en-US" altLang="zh-CN" b="1" dirty="0" smtClean="0">
              <a:solidFill>
                <a:srgbClr val="0092D7"/>
              </a:solidFill>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zh-CN" altLang="en-US" dirty="0" smtClean="0"/>
              <a:t>作者在谈到“有业之必要”时</a:t>
            </a:r>
            <a:r>
              <a:rPr lang="en-US" dirty="0" smtClean="0"/>
              <a:t>,</a:t>
            </a:r>
            <a:r>
              <a:rPr lang="zh-CN" altLang="en-US" dirty="0" smtClean="0"/>
              <a:t>举了孔子和百丈禅师的两个事理</a:t>
            </a:r>
            <a:r>
              <a:rPr lang="en-US" dirty="0" smtClean="0"/>
              <a:t>;</a:t>
            </a:r>
            <a:r>
              <a:rPr lang="zh-CN" altLang="en-US" dirty="0" smtClean="0"/>
              <a:t>在谈到“凡职业都是有趣味的”时</a:t>
            </a:r>
            <a:r>
              <a:rPr lang="en-US" dirty="0" smtClean="0"/>
              <a:t>,</a:t>
            </a:r>
            <a:r>
              <a:rPr lang="zh-CN" altLang="en-US" dirty="0" smtClean="0"/>
              <a:t>列出了四个原因。参照这两种写法</a:t>
            </a:r>
            <a:r>
              <a:rPr lang="en-US" dirty="0" smtClean="0"/>
              <a:t>,</a:t>
            </a:r>
            <a:r>
              <a:rPr lang="zh-CN" altLang="en-US" dirty="0" smtClean="0"/>
              <a:t>试着为“有业之必要”列举几条理由</a:t>
            </a:r>
            <a:r>
              <a:rPr lang="en-US" dirty="0" smtClean="0"/>
              <a:t>,</a:t>
            </a:r>
            <a:r>
              <a:rPr lang="zh-CN" altLang="en-US" dirty="0" smtClean="0"/>
              <a:t>或为“凡职业都是有趣味的”提供几个事例。</a:t>
            </a:r>
            <a:r>
              <a:rPr lang="en-US" dirty="0" smtClean="0"/>
              <a:t>(</a:t>
            </a:r>
            <a:r>
              <a:rPr lang="zh-CN" altLang="en-US" dirty="0" smtClean="0"/>
              <a:t>九上</a:t>
            </a:r>
            <a:r>
              <a:rPr lang="en-US" altLang="zh-CN" dirty="0" smtClean="0"/>
              <a:t>《</a:t>
            </a:r>
            <a:r>
              <a:rPr lang="zh-CN" altLang="en-US" dirty="0" smtClean="0"/>
              <a:t>敬业与乐业</a:t>
            </a:r>
            <a:r>
              <a:rPr lang="en-US" altLang="zh-CN" dirty="0" smtClean="0"/>
              <a:t>》“</a:t>
            </a:r>
            <a:r>
              <a:rPr lang="zh-CN" altLang="en-US" dirty="0" smtClean="0"/>
              <a:t>积累拓展”</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本题旨在让学生了解议论文 “摆事实”和“讲道理”的基本论证方式。举例如</a:t>
            </a:r>
            <a:r>
              <a:rPr lang="en-US" dirty="0" smtClean="0"/>
              <a:t>:</a:t>
            </a:r>
            <a:r>
              <a:rPr lang="zh-CN" altLang="en-US" dirty="0" smtClean="0"/>
              <a:t>居里夫人几十年如一日</a:t>
            </a:r>
            <a:r>
              <a:rPr lang="en-US" dirty="0" smtClean="0"/>
              <a:t>,</a:t>
            </a:r>
            <a:r>
              <a:rPr lang="zh-CN" altLang="en-US" dirty="0" smtClean="0"/>
              <a:t>非常艰辛与枯燥</a:t>
            </a:r>
            <a:r>
              <a:rPr lang="en-US" dirty="0" smtClean="0"/>
              <a:t>,</a:t>
            </a:r>
            <a:r>
              <a:rPr lang="zh-CN" altLang="en-US" dirty="0" smtClean="0"/>
              <a:t>从没有认为研究工作是无聊 的</a:t>
            </a:r>
            <a:r>
              <a:rPr lang="en-US" dirty="0" smtClean="0"/>
              <a:t>,</a:t>
            </a:r>
            <a:r>
              <a:rPr lang="zh-CN" altLang="en-US" dirty="0" smtClean="0"/>
              <a:t>从不抱怨叫苦。</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indent="446088">
              <a:lnSpc>
                <a:spcPct val="150000"/>
              </a:lnSpc>
            </a:pPr>
            <a:r>
              <a:rPr lang="en-US" dirty="0" smtClean="0"/>
              <a:t>(1)</a:t>
            </a:r>
            <a:r>
              <a:rPr lang="zh-CN" altLang="en-US" dirty="0" smtClean="0"/>
              <a:t>下面一则材料能否证明本文的中心论点</a:t>
            </a:r>
            <a:r>
              <a:rPr lang="en-US" dirty="0" smtClean="0"/>
              <a:t>?</a:t>
            </a:r>
            <a:r>
              <a:rPr lang="zh-CN" altLang="en-US" dirty="0" smtClean="0"/>
              <a:t>请说明理由。</a:t>
            </a:r>
          </a:p>
          <a:p>
            <a:pPr indent="446088">
              <a:lnSpc>
                <a:spcPct val="150000"/>
              </a:lnSpc>
            </a:pPr>
            <a:r>
              <a:rPr lang="en-US" dirty="0" smtClean="0"/>
              <a:t>(2)</a:t>
            </a:r>
            <a:r>
              <a:rPr lang="zh-CN" altLang="en-US" dirty="0" smtClean="0"/>
              <a:t>如果用以下材料作为本文论据</a:t>
            </a:r>
            <a:r>
              <a:rPr lang="en-US" dirty="0" smtClean="0"/>
              <a:t>,</a:t>
            </a:r>
            <a:r>
              <a:rPr lang="zh-CN" altLang="en-US" dirty="0" smtClean="0"/>
              <a:t>你认为放在哪一段最合适</a:t>
            </a:r>
            <a:r>
              <a:rPr lang="en-US" dirty="0" smtClean="0"/>
              <a:t>?</a:t>
            </a:r>
            <a:r>
              <a:rPr lang="zh-CN" altLang="en-US" dirty="0" smtClean="0"/>
              <a:t>请简述理由。</a:t>
            </a:r>
          </a:p>
          <a:p>
            <a:pPr indent="446088">
              <a:lnSpc>
                <a:spcPct val="150000"/>
              </a:lnSpc>
            </a:pPr>
            <a:r>
              <a:rPr lang="en-US" dirty="0" smtClean="0"/>
              <a:t>(3)</a:t>
            </a:r>
            <a:r>
              <a:rPr lang="zh-CN" altLang="en-US" dirty="0" smtClean="0"/>
              <a:t>模仿第</a:t>
            </a:r>
            <a:r>
              <a:rPr lang="en-US" altLang="zh-CN" dirty="0" smtClean="0"/>
              <a:t>……</a:t>
            </a:r>
            <a:r>
              <a:rPr lang="zh-CN" altLang="en-US" dirty="0" smtClean="0"/>
              <a:t>段画线句的句式</a:t>
            </a:r>
            <a:r>
              <a:rPr lang="en-US" dirty="0" smtClean="0"/>
              <a:t>,</a:t>
            </a:r>
            <a:r>
              <a:rPr lang="zh-CN" altLang="en-US" dirty="0" smtClean="0"/>
              <a:t>给本段补充一个论据。</a:t>
            </a:r>
          </a:p>
          <a:p>
            <a:pPr indent="446088">
              <a:lnSpc>
                <a:spcPct val="150000"/>
              </a:lnSpc>
            </a:pPr>
            <a:r>
              <a:rPr lang="en-US" dirty="0" smtClean="0"/>
              <a:t>(4)</a:t>
            </a:r>
            <a:r>
              <a:rPr lang="zh-CN" altLang="en-US" dirty="0" smtClean="0"/>
              <a:t>请为本文中心论点再补充一个论据。</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a:lnSpc>
                <a:spcPct val="150000"/>
              </a:lnSpc>
            </a:pPr>
            <a:r>
              <a:rPr lang="en-US" b="1" dirty="0" smtClean="0"/>
              <a:t>1.</a:t>
            </a:r>
            <a:r>
              <a:rPr lang="zh-CN" altLang="en-US" b="1" dirty="0" smtClean="0"/>
              <a:t>解答分析论据应该放在哪段或哪则材料适合作为论据类试题</a:t>
            </a:r>
            <a:r>
              <a:rPr lang="en-US" b="1" dirty="0" smtClean="0"/>
              <a:t>:</a:t>
            </a:r>
            <a:endParaRPr lang="zh-CN" altLang="en-US" b="1" dirty="0" smtClean="0"/>
          </a:p>
          <a:p>
            <a:pPr indent="446088">
              <a:lnSpc>
                <a:spcPct val="150000"/>
              </a:lnSpc>
            </a:pPr>
            <a:r>
              <a:rPr lang="zh-CN" altLang="en-US" dirty="0" smtClean="0"/>
              <a:t>首先</a:t>
            </a:r>
            <a:r>
              <a:rPr lang="en-US" dirty="0" smtClean="0"/>
              <a:t>,</a:t>
            </a:r>
            <a:r>
              <a:rPr lang="zh-CN" altLang="en-US" dirty="0" smtClean="0"/>
              <a:t>把握本文的论点</a:t>
            </a:r>
            <a:r>
              <a:rPr lang="en-US" dirty="0" smtClean="0"/>
              <a:t>,</a:t>
            </a:r>
            <a:r>
              <a:rPr lang="zh-CN" altLang="en-US" dirty="0" smtClean="0"/>
              <a:t>明确中心论点和分论点。</a:t>
            </a:r>
          </a:p>
          <a:p>
            <a:pPr indent="446088">
              <a:lnSpc>
                <a:spcPct val="150000"/>
              </a:lnSpc>
            </a:pPr>
            <a:r>
              <a:rPr lang="zh-CN" altLang="en-US" dirty="0" smtClean="0"/>
              <a:t>其次</a:t>
            </a:r>
            <a:r>
              <a:rPr lang="en-US" dirty="0" smtClean="0"/>
              <a:t>,</a:t>
            </a:r>
            <a:r>
              <a:rPr lang="zh-CN" altLang="en-US" dirty="0" smtClean="0"/>
              <a:t>分析材料</a:t>
            </a:r>
            <a:r>
              <a:rPr lang="en-US" dirty="0" smtClean="0"/>
              <a:t>,</a:t>
            </a:r>
            <a:r>
              <a:rPr lang="zh-CN" altLang="en-US" dirty="0" smtClean="0"/>
              <a:t>明确材料所表达的观点。看材料是人物事迹还是名言、传说等</a:t>
            </a:r>
            <a:r>
              <a:rPr lang="en-US" dirty="0" smtClean="0"/>
              <a:t>,</a:t>
            </a:r>
            <a:r>
              <a:rPr lang="zh-CN" altLang="en-US" dirty="0" smtClean="0"/>
              <a:t>判断材料是事实论据还是道理论据</a:t>
            </a:r>
            <a:r>
              <a:rPr lang="en-US" dirty="0" smtClean="0"/>
              <a:t>,</a:t>
            </a:r>
            <a:r>
              <a:rPr lang="zh-CN" altLang="en-US" dirty="0" smtClean="0"/>
              <a:t>明确材料所表达的观点。</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indent="446088">
              <a:lnSpc>
                <a:spcPct val="150000"/>
              </a:lnSpc>
            </a:pPr>
            <a:r>
              <a:rPr lang="zh-CN" altLang="en-US" dirty="0" smtClean="0"/>
              <a:t>最后</a:t>
            </a:r>
            <a:r>
              <a:rPr lang="en-US" dirty="0" smtClean="0"/>
              <a:t>,</a:t>
            </a:r>
            <a:r>
              <a:rPr lang="zh-CN" altLang="en-US" dirty="0" smtClean="0"/>
              <a:t>将材料的观点与文章的中心论点、分论点进行比较</a:t>
            </a:r>
            <a:r>
              <a:rPr lang="en-US" dirty="0" smtClean="0"/>
              <a:t>,</a:t>
            </a:r>
            <a:r>
              <a:rPr lang="zh-CN" altLang="en-US" dirty="0" smtClean="0"/>
              <a:t>作出判断。材料的观点与中心论点相似</a:t>
            </a:r>
            <a:r>
              <a:rPr lang="en-US" dirty="0" smtClean="0"/>
              <a:t>,</a:t>
            </a:r>
            <a:r>
              <a:rPr lang="zh-CN" altLang="en-US" dirty="0" smtClean="0"/>
              <a:t>则表明该材料可以作为全文的论据</a:t>
            </a:r>
            <a:r>
              <a:rPr lang="en-US" dirty="0" smtClean="0"/>
              <a:t>,</a:t>
            </a:r>
            <a:r>
              <a:rPr lang="zh-CN" altLang="en-US" dirty="0" smtClean="0"/>
              <a:t>根据论证思路安排其位置即可</a:t>
            </a:r>
            <a:r>
              <a:rPr lang="en-US" dirty="0" smtClean="0"/>
              <a:t>,</a:t>
            </a:r>
            <a:r>
              <a:rPr lang="zh-CN" altLang="en-US" dirty="0" smtClean="0"/>
              <a:t>找与之表达相近的段落中放置</a:t>
            </a:r>
            <a:r>
              <a:rPr lang="en-US" dirty="0" smtClean="0"/>
              <a:t>;</a:t>
            </a:r>
            <a:r>
              <a:rPr lang="zh-CN" altLang="en-US" dirty="0" smtClean="0"/>
              <a:t>材料的观点与分论点</a:t>
            </a:r>
            <a:r>
              <a:rPr lang="en-US" dirty="0" smtClean="0"/>
              <a:t>(</a:t>
            </a:r>
            <a:r>
              <a:rPr lang="zh-CN" altLang="en-US" dirty="0" smtClean="0"/>
              <a:t>即文章某个段落中的观点</a:t>
            </a:r>
            <a:r>
              <a:rPr lang="en-US" dirty="0" smtClean="0"/>
              <a:t>)</a:t>
            </a:r>
            <a:r>
              <a:rPr lang="zh-CN" altLang="en-US" dirty="0" smtClean="0"/>
              <a:t>相似</a:t>
            </a:r>
            <a:r>
              <a:rPr lang="en-US" dirty="0" smtClean="0"/>
              <a:t>,</a:t>
            </a:r>
            <a:r>
              <a:rPr lang="zh-CN" altLang="en-US" dirty="0" smtClean="0"/>
              <a:t>则表明该材料仅能作为这一段的论据</a:t>
            </a:r>
            <a:r>
              <a:rPr lang="en-US" dirty="0" smtClean="0"/>
              <a:t>,</a:t>
            </a:r>
            <a:r>
              <a:rPr lang="zh-CN" altLang="en-US" dirty="0" smtClean="0"/>
              <a:t>放在这段论点前后均 可</a:t>
            </a:r>
            <a:r>
              <a:rPr lang="en-US" dirty="0" smtClean="0"/>
              <a:t>;</a:t>
            </a:r>
            <a:r>
              <a:rPr lang="zh-CN" altLang="en-US" dirty="0" smtClean="0"/>
              <a:t>如材料的观点与中心论点、分论点都不相同或没有联系</a:t>
            </a:r>
            <a:r>
              <a:rPr lang="en-US" dirty="0" smtClean="0"/>
              <a:t>,</a:t>
            </a:r>
            <a:r>
              <a:rPr lang="zh-CN" altLang="en-US" dirty="0" smtClean="0"/>
              <a:t>则表明该材料不能作为这篇文章或某一段的论据。</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解答补充论据类题目</a:t>
            </a:r>
            <a:r>
              <a:rPr lang="en-US" b="1" dirty="0" smtClean="0"/>
              <a:t>:</a:t>
            </a:r>
            <a:endParaRPr lang="zh-CN" altLang="en-US" b="1" dirty="0" smtClean="0"/>
          </a:p>
          <a:p>
            <a:pPr indent="446088">
              <a:lnSpc>
                <a:spcPct val="150000"/>
              </a:lnSpc>
            </a:pPr>
            <a:r>
              <a:rPr lang="zh-CN" altLang="en-US" dirty="0" smtClean="0"/>
              <a:t>第一步</a:t>
            </a:r>
            <a:r>
              <a:rPr lang="en-US" dirty="0" smtClean="0"/>
              <a:t>:</a:t>
            </a:r>
            <a:r>
              <a:rPr lang="zh-CN" altLang="en-US" dirty="0" smtClean="0"/>
              <a:t>明确中心论点</a:t>
            </a:r>
            <a:r>
              <a:rPr lang="en-US" dirty="0" smtClean="0"/>
              <a:t>,</a:t>
            </a:r>
            <a:r>
              <a:rPr lang="zh-CN" altLang="en-US" dirty="0" smtClean="0"/>
              <a:t>选取与论点相关的补写素材</a:t>
            </a:r>
            <a:r>
              <a:rPr lang="en-US" dirty="0" smtClean="0"/>
              <a:t>,</a:t>
            </a:r>
            <a:r>
              <a:rPr lang="zh-CN" altLang="en-US" dirty="0" smtClean="0"/>
              <a:t>如名人事迹、名言警句等。补写论据一定要与论点一致。</a:t>
            </a:r>
          </a:p>
          <a:p>
            <a:pPr indent="446088">
              <a:lnSpc>
                <a:spcPct val="150000"/>
              </a:lnSpc>
            </a:pPr>
            <a:r>
              <a:rPr lang="zh-CN" altLang="en-US" dirty="0" smtClean="0"/>
              <a:t>第二步</a:t>
            </a:r>
            <a:r>
              <a:rPr lang="en-US" dirty="0" smtClean="0"/>
              <a:t>:</a:t>
            </a:r>
            <a:r>
              <a:rPr lang="zh-CN" altLang="en-US" dirty="0" smtClean="0"/>
              <a:t>审清题干要求</a:t>
            </a:r>
            <a:r>
              <a:rPr lang="en-US" dirty="0" smtClean="0"/>
              <a:t>,</a:t>
            </a:r>
            <a:r>
              <a:rPr lang="zh-CN" altLang="en-US" dirty="0" smtClean="0"/>
              <a:t>确定补写内容。</a:t>
            </a:r>
          </a:p>
          <a:p>
            <a:pPr indent="446088">
              <a:lnSpc>
                <a:spcPct val="150000"/>
              </a:lnSpc>
            </a:pPr>
            <a:r>
              <a:rPr lang="en-US" dirty="0" smtClean="0"/>
              <a:t>(1)</a:t>
            </a:r>
            <a:r>
              <a:rPr lang="zh-CN" altLang="en-US" dirty="0" smtClean="0"/>
              <a:t>事实论据</a:t>
            </a:r>
            <a:r>
              <a:rPr lang="en-US" dirty="0" smtClean="0"/>
              <a:t>,</a:t>
            </a:r>
            <a:r>
              <a:rPr lang="zh-CN" altLang="en-US" dirty="0" smtClean="0"/>
              <a:t>补写内容要表现典型人物的典型事迹</a:t>
            </a:r>
            <a:r>
              <a:rPr lang="en-US" dirty="0" smtClean="0"/>
              <a:t>,</a:t>
            </a:r>
            <a:r>
              <a:rPr lang="zh-CN" altLang="en-US" dirty="0" smtClean="0"/>
              <a:t>按照“人物事件</a:t>
            </a:r>
            <a:r>
              <a:rPr lang="en-US" dirty="0" smtClean="0"/>
              <a:t>+</a:t>
            </a:r>
            <a:r>
              <a:rPr lang="zh-CN" altLang="en-US" dirty="0" smtClean="0"/>
              <a:t>结果”的格式进行补写。注意人物要准确、具体</a:t>
            </a:r>
            <a:r>
              <a:rPr lang="en-US" dirty="0" smtClean="0"/>
              <a:t>,</a:t>
            </a:r>
            <a:r>
              <a:rPr lang="zh-CN" altLang="en-US" dirty="0" smtClean="0"/>
              <a:t>具体描写事件的起因或行为方式</a:t>
            </a:r>
            <a:r>
              <a:rPr lang="en-US" dirty="0" smtClean="0"/>
              <a:t>,</a:t>
            </a:r>
            <a:r>
              <a:rPr lang="zh-CN" altLang="en-US" dirty="0" smtClean="0"/>
              <a:t>选择真实而典型的事例</a:t>
            </a:r>
            <a:r>
              <a:rPr lang="en-US" dirty="0" smtClean="0"/>
              <a:t>,</a:t>
            </a:r>
            <a:r>
              <a:rPr lang="zh-CN" altLang="en-US" dirty="0" smtClean="0"/>
              <a:t>符合论点。</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71869" y="801441"/>
          <a:ext cx="7836197" cy="3965580"/>
        </p:xfrm>
        <a:graphic>
          <a:graphicData uri="http://schemas.openxmlformats.org/drawingml/2006/table">
            <a:tbl>
              <a:tblPr/>
              <a:tblGrid>
                <a:gridCol w="435936"/>
                <a:gridCol w="404037"/>
                <a:gridCol w="467832"/>
                <a:gridCol w="6528392"/>
              </a:tblGrid>
              <a:tr h="468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931334">
                <a:tc>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议</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论</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的</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三</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要</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素</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ctr" defTabSz="685800" rtl="0" eaLnBrk="1" fontAlgn="auto" latinLnBrk="0" hangingPunct="1">
                        <a:lnSpc>
                          <a:spcPct val="150000"/>
                        </a:lnSpc>
                        <a:spcBef>
                          <a:spcPts val="0"/>
                        </a:spcBef>
                        <a:spcAft>
                          <a:spcPts val="0"/>
                        </a:spcAft>
                        <a:buClrTx/>
                        <a:buSzTx/>
                        <a:buFontTx/>
                        <a:buNone/>
                        <a:tabLst/>
                        <a:defRPr/>
                      </a:pPr>
                      <a:r>
                        <a:rPr lang="zh-CN" altLang="en-US" sz="1700" kern="100" dirty="0" smtClean="0">
                          <a:solidFill>
                            <a:srgbClr val="000000"/>
                          </a:solidFill>
                          <a:latin typeface="NEU-BZ-S92"/>
                          <a:ea typeface="+mn-ea"/>
                          <a:cs typeface="Times New Roman"/>
                        </a:rPr>
                        <a:t>论</a:t>
                      </a:r>
                      <a:endParaRPr lang="en-US" altLang="zh-CN" sz="1700" kern="100" dirty="0" smtClean="0">
                        <a:solidFill>
                          <a:srgbClr val="000000"/>
                        </a:solidFill>
                        <a:latin typeface="NEU-BZ-S92"/>
                        <a:ea typeface="+mn-ea"/>
                        <a:cs typeface="Times New Roman"/>
                      </a:endParaRPr>
                    </a:p>
                    <a:p>
                      <a:pPr marL="0" marR="0" indent="0" algn="ctr" defTabSz="685800" rtl="0" eaLnBrk="1" fontAlgn="auto" latinLnBrk="0" hangingPunct="1">
                        <a:lnSpc>
                          <a:spcPct val="150000"/>
                        </a:lnSpc>
                        <a:spcBef>
                          <a:spcPts val="0"/>
                        </a:spcBef>
                        <a:spcAft>
                          <a:spcPts val="0"/>
                        </a:spcAft>
                        <a:buClrTx/>
                        <a:buSzTx/>
                        <a:buFontTx/>
                        <a:buNone/>
                        <a:tabLst/>
                        <a:defRPr/>
                      </a:pPr>
                      <a:r>
                        <a:rPr lang="zh-CN" altLang="en-US" sz="1700" kern="100" dirty="0" smtClean="0">
                          <a:solidFill>
                            <a:srgbClr val="000000"/>
                          </a:solidFill>
                          <a:latin typeface="NEU-BZ-S92"/>
                          <a:ea typeface="+mn-ea"/>
                          <a:cs typeface="Times New Roman"/>
                        </a:rPr>
                        <a:t>证</a:t>
                      </a:r>
                      <a:endParaRPr lang="zh-CN" altLang="en-US" sz="1700" kern="100" dirty="0" smtClean="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道</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理</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论</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证</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内容</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用经典著作中的精辟见解、古今中外名人的名言警句以及人们公认的定理、公式等来证明论点。有时作者的分析论述也是道理论证。</a:t>
                      </a:r>
                      <a:r>
                        <a:rPr lang="zh-CN" sz="1700" u="wavy" kern="100" dirty="0">
                          <a:solidFill>
                            <a:srgbClr val="000000"/>
                          </a:solidFill>
                          <a:uFill>
                            <a:solidFill>
                              <a:srgbClr val="666666"/>
                            </a:solidFill>
                          </a:uFill>
                          <a:latin typeface="NEU-BZ-S92"/>
                          <a:ea typeface="微软雅黑"/>
                          <a:cs typeface="Times New Roman"/>
                        </a:rPr>
                        <a:t>标志是多用冒号、引号标明所引用的内容</a:t>
                      </a:r>
                      <a:r>
                        <a:rPr lang="en-US" sz="1700" u="wavy" kern="100" dirty="0">
                          <a:solidFill>
                            <a:srgbClr val="000000"/>
                          </a:solidFill>
                          <a:uFill>
                            <a:solidFill>
                              <a:srgbClr val="666666"/>
                            </a:solidFill>
                          </a:uFill>
                          <a:latin typeface="NEU-BZ-S92"/>
                          <a:ea typeface="微软雅黑"/>
                          <a:cs typeface="Times New Roman"/>
                        </a:rPr>
                        <a:t>,</a:t>
                      </a:r>
                      <a:r>
                        <a:rPr lang="zh-CN" sz="1700" u="wavy" kern="100" dirty="0">
                          <a:solidFill>
                            <a:srgbClr val="000000"/>
                          </a:solidFill>
                          <a:uFill>
                            <a:solidFill>
                              <a:srgbClr val="666666"/>
                            </a:solidFill>
                          </a:uFill>
                          <a:latin typeface="NEU-BZ-S92"/>
                          <a:ea typeface="微软雅黑"/>
                          <a:cs typeface="Times New Roman"/>
                        </a:rPr>
                        <a:t>有时也有“</a:t>
                      </a:r>
                      <a:r>
                        <a:rPr lang="en-US" sz="1700" u="wavy" kern="100" dirty="0">
                          <a:solidFill>
                            <a:srgbClr val="000000"/>
                          </a:solidFill>
                          <a:uFill>
                            <a:solidFill>
                              <a:srgbClr val="666666"/>
                            </a:solidFill>
                          </a:uFill>
                          <a:latin typeface="NEU-BZ-S92"/>
                          <a:ea typeface="微软雅黑"/>
                          <a:cs typeface="Times New Roman"/>
                        </a:rPr>
                        <a:t>××</a:t>
                      </a:r>
                      <a:r>
                        <a:rPr lang="zh-CN" sz="1700" u="wavy" kern="100" dirty="0">
                          <a:solidFill>
                            <a:srgbClr val="000000"/>
                          </a:solidFill>
                          <a:uFill>
                            <a:solidFill>
                              <a:srgbClr val="666666"/>
                            </a:solidFill>
                          </a:uFill>
                          <a:latin typeface="NEU-BZ-S92"/>
                          <a:ea typeface="微软雅黑"/>
                          <a:cs typeface="Times New Roman"/>
                        </a:rPr>
                        <a:t>曾说过”之类的提示语</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它是经验的总结</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具有权威性、科学性</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使论证具有说服力</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举例</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孔子说</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“饱食终日</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无所用心</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难矣哉</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”又说</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“群居终日</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言不及义</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好行小慧</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难矣哉</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《敬业与乐业》</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运用道理论证</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引用孔子的话</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论证了无业之人难以教诲的道理</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从反面强调了有业的必要性</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01272"/>
          </a:xfrm>
          <a:prstGeom prst="rect">
            <a:avLst/>
          </a:prstGeom>
          <a:noFill/>
        </p:spPr>
        <p:txBody>
          <a:bodyPr wrap="square" lIns="36000" tIns="36000" rIns="36000" bIns="36000" rtlCol="0">
            <a:spAutoFit/>
          </a:bodyPr>
          <a:lstStyle/>
          <a:p>
            <a:pPr indent="446088">
              <a:lnSpc>
                <a:spcPct val="150000"/>
              </a:lnSpc>
            </a:pPr>
            <a:r>
              <a:rPr lang="en-US" dirty="0" smtClean="0"/>
              <a:t>(2)</a:t>
            </a:r>
            <a:r>
              <a:rPr lang="zh-CN" altLang="en-US" dirty="0" smtClean="0"/>
              <a:t>道理论据</a:t>
            </a:r>
            <a:r>
              <a:rPr lang="en-US" dirty="0" smtClean="0"/>
              <a:t>,</a:t>
            </a:r>
            <a:r>
              <a:rPr lang="zh-CN" altLang="en-US" dirty="0" smtClean="0"/>
              <a:t>补写内容要突显能论证论点的名家之言、俗语、格言等。所写的名言、格言要有一定的权威性。直接引用原文时要照抄</a:t>
            </a:r>
            <a:r>
              <a:rPr lang="en-US" dirty="0" smtClean="0"/>
              <a:t>,</a:t>
            </a:r>
            <a:r>
              <a:rPr lang="zh-CN" altLang="en-US" dirty="0" smtClean="0"/>
              <a:t>认真核对</a:t>
            </a:r>
            <a:r>
              <a:rPr lang="en-US" dirty="0" smtClean="0"/>
              <a:t>,</a:t>
            </a:r>
            <a:r>
              <a:rPr lang="zh-CN" altLang="en-US" dirty="0" smtClean="0"/>
              <a:t>不能断章取义</a:t>
            </a:r>
            <a:r>
              <a:rPr lang="en-US" dirty="0" smtClean="0"/>
              <a:t>;</a:t>
            </a:r>
            <a:r>
              <a:rPr lang="zh-CN" altLang="en-US" dirty="0" smtClean="0"/>
              <a:t>间接引用时不能曲解原意。</a:t>
            </a:r>
          </a:p>
          <a:p>
            <a:pPr indent="446088">
              <a:lnSpc>
                <a:spcPct val="150000"/>
              </a:lnSpc>
            </a:pPr>
            <a:r>
              <a:rPr lang="zh-CN" altLang="en-US" dirty="0" smtClean="0"/>
              <a:t>第三步</a:t>
            </a:r>
            <a:r>
              <a:rPr lang="en-US" dirty="0" smtClean="0"/>
              <a:t>:</a:t>
            </a:r>
            <a:r>
              <a:rPr lang="zh-CN" altLang="en-US" dirty="0" smtClean="0"/>
              <a:t>整合语言</a:t>
            </a:r>
            <a:r>
              <a:rPr lang="en-US" dirty="0" smtClean="0"/>
              <a:t>,</a:t>
            </a:r>
            <a:r>
              <a:rPr lang="zh-CN" altLang="en-US" dirty="0" smtClean="0"/>
              <a:t>补写作答。用富有文采的语言</a:t>
            </a:r>
            <a:r>
              <a:rPr lang="en-US" dirty="0" smtClean="0"/>
              <a:t>,</a:t>
            </a:r>
            <a:r>
              <a:rPr lang="zh-CN" altLang="en-US" dirty="0" smtClean="0"/>
              <a:t>讲述一件事或一个道理来论证文章的论点。思路要清晰</a:t>
            </a:r>
            <a:r>
              <a:rPr lang="en-US" dirty="0" smtClean="0"/>
              <a:t>,</a:t>
            </a:r>
            <a:r>
              <a:rPr lang="zh-CN" altLang="en-US" dirty="0" smtClean="0"/>
              <a:t>语言要通顺流畅。</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答题模板</a:t>
            </a:r>
            <a:r>
              <a:rPr lang="en-US" altLang="zh-CN" dirty="0" smtClean="0">
                <a:solidFill>
                  <a:srgbClr val="0092D7"/>
                </a:solidFill>
              </a:rPr>
              <a:t>】</a:t>
            </a:r>
          </a:p>
          <a:p>
            <a:pPr indent="446088">
              <a:lnSpc>
                <a:spcPct val="150000"/>
              </a:lnSpc>
            </a:pPr>
            <a:r>
              <a:rPr lang="en-US" dirty="0" smtClean="0"/>
              <a:t>①</a:t>
            </a:r>
            <a:r>
              <a:rPr lang="zh-CN" altLang="en-US" dirty="0" smtClean="0"/>
              <a:t>作为论据的材料突出了</a:t>
            </a:r>
            <a:r>
              <a:rPr lang="en-US" altLang="zh-CN" dirty="0" smtClean="0"/>
              <a:t>……</a:t>
            </a:r>
            <a:r>
              <a:rPr lang="en-US" dirty="0" smtClean="0"/>
              <a:t>,</a:t>
            </a:r>
            <a:r>
              <a:rPr lang="zh-CN" altLang="en-US" dirty="0" smtClean="0"/>
              <a:t>与</a:t>
            </a:r>
            <a:r>
              <a:rPr lang="en-US" altLang="zh-CN" dirty="0" smtClean="0"/>
              <a:t>……</a:t>
            </a:r>
            <a:r>
              <a:rPr lang="zh-CN" altLang="en-US" dirty="0" smtClean="0"/>
              <a:t>段论证的</a:t>
            </a:r>
            <a:r>
              <a:rPr lang="en-US" altLang="zh-CN" dirty="0" smtClean="0"/>
              <a:t>……</a:t>
            </a:r>
            <a:r>
              <a:rPr lang="zh-CN" altLang="en-US" dirty="0" smtClean="0"/>
              <a:t>观点相一致</a:t>
            </a:r>
            <a:r>
              <a:rPr lang="en-US" dirty="0" smtClean="0"/>
              <a:t>,</a:t>
            </a:r>
            <a:r>
              <a:rPr lang="zh-CN" altLang="en-US" dirty="0" smtClean="0"/>
              <a:t>所以应该放在</a:t>
            </a:r>
            <a:r>
              <a:rPr lang="en-US" altLang="zh-CN" dirty="0" smtClean="0"/>
              <a:t>……</a:t>
            </a:r>
            <a:r>
              <a:rPr lang="zh-CN" altLang="en-US" dirty="0" smtClean="0"/>
              <a:t>段。</a:t>
            </a:r>
          </a:p>
          <a:p>
            <a:pPr indent="446088">
              <a:lnSpc>
                <a:spcPct val="150000"/>
              </a:lnSpc>
            </a:pPr>
            <a:r>
              <a:rPr lang="en-US" dirty="0" smtClean="0"/>
              <a:t>②</a:t>
            </a:r>
            <a:r>
              <a:rPr lang="zh-CN" altLang="en-US" dirty="0" smtClean="0"/>
              <a:t>材料着力论证了</a:t>
            </a:r>
            <a:r>
              <a:rPr lang="en-US" altLang="zh-CN" dirty="0" smtClean="0"/>
              <a:t>……</a:t>
            </a:r>
            <a:r>
              <a:rPr lang="en-US" dirty="0" smtClean="0"/>
              <a:t>,</a:t>
            </a:r>
            <a:r>
              <a:rPr lang="zh-CN" altLang="en-US" dirty="0" smtClean="0"/>
              <a:t>与文中的观点一致</a:t>
            </a:r>
            <a:r>
              <a:rPr lang="en-US" dirty="0" smtClean="0"/>
              <a:t>,</a:t>
            </a:r>
            <a:r>
              <a:rPr lang="zh-CN" altLang="en-US" dirty="0" smtClean="0"/>
              <a:t>所以可以作为文章的论据。</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 xmlns:a16="http://schemas.microsoft.com/office/drawing/2014/main" id="{0E212731-39CB-4A88-BE94-BB6F287DDC6F}"/>
                </a:ext>
              </a:extLst>
            </p:cNvPr>
            <p:cNvSpPr txBox="1"/>
            <p:nvPr/>
          </p:nvSpPr>
          <p:spPr>
            <a:xfrm>
              <a:off x="4149152" y="706582"/>
              <a:ext cx="853103" cy="439278"/>
            </a:xfrm>
            <a:prstGeom prst="rect">
              <a:avLst/>
            </a:prstGeom>
            <a:noFill/>
          </p:spPr>
          <p:txBody>
            <a:bodyPr wrap="none" lIns="36000" tIns="36000" rIns="36000" bIns="36000" rtlCol="0">
              <a:spAutoFit/>
            </a:bodyPr>
            <a:lstStyle/>
            <a:p>
              <a:pPr algn="l">
                <a:lnSpc>
                  <a:spcPct val="150000"/>
                </a:lnSpc>
              </a:pPr>
              <a:r>
                <a:rPr lang="zh-CN" altLang="en-US" b="1" dirty="0" smtClean="0">
                  <a:solidFill>
                    <a:srgbClr val="0092D7"/>
                  </a:solidFill>
                  <a:latin typeface="微软雅黑" panose="020B0503020204020204" pitchFamily="34" charset="-122"/>
                  <a:ea typeface="微软雅黑" panose="020B0503020204020204" pitchFamily="34" charset="-122"/>
                </a:rPr>
                <a:t>针对</a:t>
              </a:r>
              <a:r>
                <a:rPr lang="zh-CN" altLang="en-US" b="1" dirty="0" smtClean="0">
                  <a:latin typeface="微软雅黑" panose="020B0503020204020204" pitchFamily="34" charset="-122"/>
                  <a:ea typeface="微软雅黑" panose="020B0503020204020204" pitchFamily="34" charset="-122"/>
                </a:rPr>
                <a:t>训练</a:t>
              </a:r>
              <a:endParaRPr lang="zh-CN" altLang="en-US" b="1" dirty="0">
                <a:latin typeface="微软雅黑" panose="020B0503020204020204" pitchFamily="34" charset="-122"/>
                <a:ea typeface="微软雅黑" panose="020B0503020204020204" pitchFamily="34" charset="-122"/>
              </a:endParaRPr>
            </a:p>
          </p:txBody>
        </p:sp>
        <p:cxnSp>
          <p:nvCxnSpPr>
            <p:cNvPr id="6" name="直接箭头连接符 5">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8" name="TextBox 7">
            <a:extLst>
              <a:ext uri="{FF2B5EF4-FFF2-40B4-BE49-F238E27FC236}">
                <a16:creationId xmlns="" xmlns:a16="http://schemas.microsoft.com/office/drawing/2014/main" id="{83F7B276-D997-4A87-AC57-0528D662F2A6}"/>
              </a:ext>
            </a:extLst>
          </p:cNvPr>
          <p:cNvSpPr txBox="1"/>
          <p:nvPr/>
        </p:nvSpPr>
        <p:spPr>
          <a:xfrm>
            <a:off x="831850" y="1669880"/>
            <a:ext cx="7962900" cy="1226865"/>
          </a:xfrm>
          <a:prstGeom prst="rect">
            <a:avLst/>
          </a:prstGeom>
          <a:noFill/>
        </p:spPr>
        <p:txBody>
          <a:bodyPr wrap="square" lIns="36000" tIns="36000" rIns="36000" bIns="36000" rtlCol="0">
            <a:spAutoFit/>
          </a:bodyPr>
          <a:lstStyle/>
          <a:p>
            <a:pPr algn="ctr">
              <a:lnSpc>
                <a:spcPct val="150000"/>
              </a:lnSpc>
            </a:pP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内容见</a:t>
            </a:r>
            <a:r>
              <a:rPr lang="en-US" altLang="zh-CN"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Word</a:t>
            </a:r>
            <a:r>
              <a:rPr lang="zh-CN" altLang="en-US"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版</a:t>
            </a: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a:t>
            </a:r>
            <a:endParaRPr lang="en-US" altLang="zh-CN"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专题</a:t>
            </a:r>
            <a:r>
              <a:rPr lang="en-US" altLang="zh-CN"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12</a:t>
            </a: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议论文阅读</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567710"/>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4</a:t>
            </a:r>
            <a:r>
              <a:rPr lang="zh-CN" altLang="en-US" sz="2400" b="1" dirty="0" smtClean="0">
                <a:solidFill>
                  <a:srgbClr val="0092D7"/>
                </a:solidFill>
                <a:latin typeface="微软雅黑" pitchFamily="34" charset="-122"/>
                <a:ea typeface="微软雅黑" pitchFamily="34" charset="-122"/>
              </a:rPr>
              <a:t>讲　赏析议论语言　拓展开放探究</a:t>
            </a:r>
          </a:p>
        </p:txBody>
      </p:sp>
      <p:sp>
        <p:nvSpPr>
          <p:cNvPr id="6" name="文本框 11">
            <a:extLst>
              <a:ext uri="{FF2B5EF4-FFF2-40B4-BE49-F238E27FC236}">
                <a16:creationId xmlns="" xmlns:a16="http://schemas.microsoft.com/office/drawing/2014/main" id="{21D37050-EF62-4E03-9C49-42484A701F06}"/>
              </a:ext>
            </a:extLst>
          </p:cNvPr>
          <p:cNvSpPr txBox="1"/>
          <p:nvPr/>
        </p:nvSpPr>
        <p:spPr>
          <a:xfrm>
            <a:off x="818705" y="923361"/>
            <a:ext cx="7846830" cy="3812188"/>
          </a:xfrm>
          <a:prstGeom prst="rect">
            <a:avLst/>
          </a:prstGeom>
          <a:noFill/>
        </p:spPr>
        <p:txBody>
          <a:bodyPr wrap="square" lIns="36000" tIns="36000" rIns="36000" bIns="36000" rtlCol="0">
            <a:spAutoFit/>
          </a:bodyPr>
          <a:lstStyle/>
          <a:p>
            <a:pPr>
              <a:lnSpc>
                <a:spcPct val="150000"/>
              </a:lnSpc>
            </a:pPr>
            <a:r>
              <a:rPr lang="zh-CN" altLang="en-US" b="1" dirty="0" smtClean="0"/>
              <a:t>阅读下文</a:t>
            </a:r>
            <a:r>
              <a:rPr lang="en-US" b="1" dirty="0" smtClean="0"/>
              <a:t>,</a:t>
            </a:r>
            <a:r>
              <a:rPr lang="zh-CN" altLang="en-US" b="1" dirty="0" smtClean="0"/>
              <a:t>完成问题。</a:t>
            </a:r>
            <a:r>
              <a:rPr lang="en-US" b="1" dirty="0" smtClean="0"/>
              <a:t>(12</a:t>
            </a:r>
            <a:r>
              <a:rPr lang="zh-CN" altLang="en-US" b="1" dirty="0" smtClean="0"/>
              <a:t>分</a:t>
            </a:r>
            <a:r>
              <a:rPr lang="en-US" b="1" dirty="0" smtClean="0"/>
              <a:t>)</a:t>
            </a:r>
            <a:endParaRPr lang="zh-CN" altLang="en-US" b="1" dirty="0" smtClean="0"/>
          </a:p>
          <a:p>
            <a:pPr algn="ctr">
              <a:lnSpc>
                <a:spcPct val="150000"/>
              </a:lnSpc>
            </a:pPr>
            <a:r>
              <a:rPr lang="zh-CN" altLang="en-US" b="1" dirty="0" smtClean="0">
                <a:latin typeface="楷体" pitchFamily="49" charset="-122"/>
                <a:ea typeface="楷体" pitchFamily="49" charset="-122"/>
              </a:rPr>
              <a:t>谈人生与我</a:t>
            </a:r>
          </a:p>
          <a:p>
            <a:pPr>
              <a:lnSpc>
                <a:spcPct val="150000"/>
              </a:lnSpc>
            </a:pPr>
            <a:r>
              <a:rPr lang="zh-CN" altLang="en-US" b="1" dirty="0" smtClean="0">
                <a:latin typeface="楷体" pitchFamily="49" charset="-122"/>
                <a:ea typeface="楷体" pitchFamily="49" charset="-122"/>
              </a:rPr>
              <a:t>　　我有两种看待人生的方法。在第一种方法里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我把我自己摆在前台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在第二种方法里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我把我自己摆在后台。</a:t>
            </a:r>
          </a:p>
          <a:p>
            <a:pPr>
              <a:lnSpc>
                <a:spcPct val="150000"/>
              </a:lnSpc>
            </a:pPr>
            <a:r>
              <a:rPr lang="zh-CN" altLang="en-US" b="1" dirty="0" smtClean="0">
                <a:latin typeface="楷体" pitchFamily="49" charset="-122"/>
                <a:ea typeface="楷体" pitchFamily="49" charset="-122"/>
              </a:rPr>
              <a:t>　　站在前台时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我把我自己看得和旁人一样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不但和旁人一样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并且和鸟兽虫鱼诸物也都一样。人类比其他物类痛苦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就因为人类把自己看得比其他物类重要。人类中有一部分人比其余的人痛苦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就因为这一部分人把自己比其余的人看得重要。比方穿衣吃饭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是多么简单的事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然而在这个世界里居然成为一个极重要的问题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就因为有一部分人要亏人自肥。</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162734"/>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再比方生死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又是多么简单的事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无数人和无数物都已生过来死过去了。一个小虫让车轮轧死了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或者一朵鲜花让狂风吹落了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在虫和花自己都不计较或留恋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而在人类则生老病死以后偏要加上一个苦字。这无非是因为人们希望造物主待他们自己应该比草木虫鱼特别优厚。</a:t>
            </a:r>
            <a:endParaRPr lang="en-US" altLang="zh-CN"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因为如此着想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我把自己看作草木虫鱼的侪辈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草木虫鱼在和风甘露中是那样活着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在炎暑寒冬中也还是那样活着。像庄子所说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它们“诱然皆生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而不知其所以生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同焉皆得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而不知其所以得”。它们时而戾天跃渊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欣欣向荣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时而含葩敛翅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晏然蛰处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都顺着自然所赋予的那一副本性。它们决不计较生活应该是如何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决不追究生活是为着什么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也决不埋怨上天待它们特薄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把它们供人类宰割凌虐。在它们说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生活自身就是方法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生活自身也就是目的。</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你如果问我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人们应该如何生活才好呢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就顺着自然所给的本性生活着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像草木虫鱼一样。你如果问我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人们生活在这变幻无常的世相中究竟为着什么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生活就是为着生活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别无其他目的。</a:t>
            </a:r>
            <a:endParaRPr lang="en-US" altLang="zh-CN" b="1" dirty="0" smtClean="0">
              <a:latin typeface="楷体" pitchFamily="49" charset="-122"/>
              <a:ea typeface="楷体" pitchFamily="49" charset="-122"/>
            </a:endParaRPr>
          </a:p>
          <a:p>
            <a:pPr>
              <a:lnSpc>
                <a:spcPct val="150000"/>
              </a:lnSpc>
            </a:pPr>
            <a:r>
              <a:rPr lang="zh-CN" altLang="en-US" b="1" dirty="0" smtClean="0">
                <a:latin typeface="楷体" pitchFamily="49" charset="-122"/>
                <a:ea typeface="楷体" pitchFamily="49" charset="-122"/>
              </a:rPr>
              <a:t>　　我拿人比禽兽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有人也许视为异端邪说。其实我如果要援引“经典”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称道孔孟以辩护我的见解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也并不是难事。孔子所谓“知命”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孟子所谓“尽性”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庄子所谓“齐物”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宋儒所谓“廓然大公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物来顺应”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和希腊廊下派哲学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我都可以引申成一篇经义文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做我的护身符。然而我觉得这大可不必。我虽不把自己比旁人看得重要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我也不把自己看得比旁人分外低能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如果我的理由是理由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就不用仗先圣先贤的声威。</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16238"/>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以上是我站在前台对于人生的态度。但是我平时很喜欢站在后台看人生。许多人把人生看作只有善恶分别的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所以他们的态度不是留恋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就是厌恶。我站在后台时把人和物也一律看待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我看西施、嫫母、秦桧、岳飞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和我看八哥、鹦鹉、甘草、黄连一样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我看匠人盖屋也和我看乌鹊营巢、蚂蚁打洞一样。我只觉得对着这些纷纭扰攘的人和物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好比看图画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好比看小说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件件都很有趣味。</a:t>
            </a:r>
          </a:p>
          <a:p>
            <a:pPr>
              <a:lnSpc>
                <a:spcPct val="150000"/>
              </a:lnSpc>
            </a:pPr>
            <a:r>
              <a:rPr lang="zh-CN" altLang="en-US" b="1" dirty="0" smtClean="0">
                <a:latin typeface="楷体" pitchFamily="49" charset="-122"/>
                <a:ea typeface="楷体" pitchFamily="49" charset="-122"/>
              </a:rPr>
              <a:t>　　有些有趣味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是因为它们带有很浓厚的喜剧成分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有些有趣味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是因为它们带有很深刻的悲剧成分。</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47767"/>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我有时看到的是人生喜剧。许多年前一位同事常常很气愤地向人说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“如果我是一个女子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我至少已接到一尺厚的求婚书了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”偏偏他不是女子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这已经是喜剧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何况他又不英俊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纵然他幸而为女子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也绝不会有求婚书的麻烦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而他却以此沾沾自喜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这总算得喜剧之喜剧了。如此一类的事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我天天都见得着。在闲静寂寞的时候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我把这一类的小小事件从记忆中召回来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寻思玩味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觉得比抽烟饮茶还更有味。</a:t>
            </a:r>
            <a:r>
              <a:rPr lang="zh-CN" altLang="en-US" b="1" u="wavy" dirty="0" smtClean="0">
                <a:latin typeface="楷体" pitchFamily="49" charset="-122"/>
                <a:ea typeface="楷体" pitchFamily="49" charset="-122"/>
              </a:rPr>
              <a:t>老实说</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假如这个世界中没有曹雪芹所描写的刘姥姥</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没有吴敬梓所描写的严贡生</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生命更不值得留恋了。我感谢刘姥姥、严贡生之流的人物</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更甚于我感谢钱塘的潮和庐山的瀑。</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63265"/>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其次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人生的悲剧尤其能使我惊心动魄。许多人因为人生多悲剧而悲观厌世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我却以为人生有价值正因其有悲剧。</a:t>
            </a:r>
          </a:p>
          <a:p>
            <a:pPr>
              <a:lnSpc>
                <a:spcPct val="150000"/>
              </a:lnSpc>
            </a:pPr>
            <a:r>
              <a:rPr lang="zh-CN" altLang="en-US" b="1" dirty="0" smtClean="0">
                <a:latin typeface="楷体" pitchFamily="49" charset="-122"/>
                <a:ea typeface="楷体" pitchFamily="49" charset="-122"/>
              </a:rPr>
              <a:t>　　</a:t>
            </a:r>
            <a:r>
              <a:rPr lang="zh-CN" altLang="en-US" b="1" u="sng" dirty="0" smtClean="0">
                <a:latin typeface="楷体" pitchFamily="49" charset="-122"/>
                <a:ea typeface="楷体" pitchFamily="49" charset="-122"/>
              </a:rPr>
              <a:t>“我们所居的世界是最完美的</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就因为它是最不完美的。”</a:t>
            </a:r>
            <a:r>
              <a:rPr lang="zh-CN" altLang="en-US" b="1" dirty="0" smtClean="0">
                <a:latin typeface="楷体" pitchFamily="49" charset="-122"/>
                <a:ea typeface="楷体" pitchFamily="49" charset="-122"/>
              </a:rPr>
              <a:t>这话表面看 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不通已极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但是含有至理。因为倘若件件事都尽美尽善了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自然没有希望发生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更没有努力奋斗的必要。</a:t>
            </a:r>
          </a:p>
          <a:p>
            <a:pPr>
              <a:lnSpc>
                <a:spcPct val="150000"/>
              </a:lnSpc>
            </a:pPr>
            <a:r>
              <a:rPr lang="zh-CN" altLang="en-US" b="1" dirty="0" smtClean="0">
                <a:latin typeface="楷体" pitchFamily="49" charset="-122"/>
                <a:ea typeface="楷体" pitchFamily="49" charset="-122"/>
              </a:rPr>
              <a:t>　　悲剧也就是人生一种缺陷。它好比洪涛巨浪</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令人在平凡中见出庄严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在黑暗中见出光彩。人生本来要有悲剧才能算人生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你偏想把它一笔勾销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不说你勾销不去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就是勾销去了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人生反更索然寡趣。</a:t>
            </a:r>
          </a:p>
          <a:p>
            <a:pPr algn="r">
              <a:lnSpc>
                <a:spcPct val="150000"/>
              </a:lnSpc>
            </a:pP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作者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朱光潜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有改动</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1. </a:t>
            </a:r>
            <a:r>
              <a:rPr lang="en-US" dirty="0" smtClean="0"/>
              <a:t>(3</a:t>
            </a:r>
            <a:r>
              <a:rPr lang="zh-CN" altLang="en-US" dirty="0" smtClean="0"/>
              <a:t>分</a:t>
            </a:r>
            <a:r>
              <a:rPr lang="en-US" dirty="0" smtClean="0"/>
              <a:t>)</a:t>
            </a:r>
            <a:r>
              <a:rPr lang="zh-CN" altLang="en-US" dirty="0" smtClean="0"/>
              <a:t>简述本文的论证思路。</a:t>
            </a:r>
            <a:endParaRPr lang="zh-CN" altLang="en-US"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9" y="861222"/>
            <a:ext cx="7814932" cy="251677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首先</a:t>
            </a:r>
            <a:r>
              <a:rPr lang="en-US" dirty="0" smtClean="0">
                <a:solidFill>
                  <a:srgbClr val="C00000"/>
                </a:solidFill>
              </a:rPr>
              <a:t>,</a:t>
            </a:r>
            <a:r>
              <a:rPr lang="zh-CN" altLang="en-US" dirty="0" smtClean="0">
                <a:solidFill>
                  <a:srgbClr val="C00000"/>
                </a:solidFill>
              </a:rPr>
              <a:t>作者交代自己看待人生的两种方法</a:t>
            </a:r>
            <a:r>
              <a:rPr lang="en-US" dirty="0" smtClean="0">
                <a:solidFill>
                  <a:srgbClr val="C00000"/>
                </a:solidFill>
              </a:rPr>
              <a:t>:</a:t>
            </a:r>
            <a:r>
              <a:rPr lang="zh-CN" altLang="en-US" dirty="0" smtClean="0">
                <a:solidFill>
                  <a:srgbClr val="C00000"/>
                </a:solidFill>
              </a:rPr>
              <a:t>把自己摆在前台和后台</a:t>
            </a:r>
            <a:r>
              <a:rPr lang="en-US" dirty="0" smtClean="0">
                <a:solidFill>
                  <a:srgbClr val="C00000"/>
                </a:solidFill>
              </a:rPr>
              <a:t>;</a:t>
            </a:r>
            <a:r>
              <a:rPr lang="zh-CN" altLang="en-US" dirty="0" smtClean="0">
                <a:solidFill>
                  <a:srgbClr val="C00000"/>
                </a:solidFill>
              </a:rPr>
              <a:t>其次</a:t>
            </a:r>
            <a:r>
              <a:rPr lang="en-US" dirty="0" smtClean="0">
                <a:solidFill>
                  <a:srgbClr val="C00000"/>
                </a:solidFill>
              </a:rPr>
              <a:t>,</a:t>
            </a:r>
            <a:r>
              <a:rPr lang="zh-CN" altLang="en-US" dirty="0" smtClean="0">
                <a:solidFill>
                  <a:srgbClr val="C00000"/>
                </a:solidFill>
              </a:rPr>
              <a:t>作者论证了站在前台对于人生的态度是视所有生命为同类</a:t>
            </a:r>
            <a:r>
              <a:rPr lang="en-US" dirty="0" smtClean="0">
                <a:solidFill>
                  <a:srgbClr val="C00000"/>
                </a:solidFill>
              </a:rPr>
              <a:t>,</a:t>
            </a:r>
            <a:r>
              <a:rPr lang="zh-CN" altLang="en-US" dirty="0" smtClean="0">
                <a:solidFill>
                  <a:srgbClr val="C00000"/>
                </a:solidFill>
              </a:rPr>
              <a:t>遵循生命的一般法则而努力生存</a:t>
            </a:r>
            <a:r>
              <a:rPr lang="en-US" dirty="0" smtClean="0">
                <a:solidFill>
                  <a:srgbClr val="C00000"/>
                </a:solidFill>
              </a:rPr>
              <a:t>;</a:t>
            </a:r>
            <a:r>
              <a:rPr lang="zh-CN" altLang="en-US" dirty="0" smtClean="0">
                <a:solidFill>
                  <a:srgbClr val="C00000"/>
                </a:solidFill>
              </a:rPr>
              <a:t>最后</a:t>
            </a:r>
            <a:r>
              <a:rPr lang="en-US" dirty="0" smtClean="0">
                <a:solidFill>
                  <a:srgbClr val="C00000"/>
                </a:solidFill>
              </a:rPr>
              <a:t>,</a:t>
            </a:r>
            <a:r>
              <a:rPr lang="zh-CN" altLang="en-US" dirty="0" smtClean="0">
                <a:solidFill>
                  <a:srgbClr val="C00000"/>
                </a:solidFill>
              </a:rPr>
              <a:t>作者论证了站在后台看人生的方法</a:t>
            </a:r>
            <a:r>
              <a:rPr lang="en-US" dirty="0" smtClean="0">
                <a:solidFill>
                  <a:srgbClr val="C00000"/>
                </a:solidFill>
              </a:rPr>
              <a:t>:</a:t>
            </a:r>
            <a:r>
              <a:rPr lang="zh-CN" altLang="en-US" dirty="0" smtClean="0">
                <a:solidFill>
                  <a:srgbClr val="C00000"/>
                </a:solidFill>
              </a:rPr>
              <a:t>超然地观察人生的喜剧和悲剧</a:t>
            </a:r>
            <a:r>
              <a:rPr lang="en-US" dirty="0" smtClean="0">
                <a:solidFill>
                  <a:srgbClr val="C00000"/>
                </a:solidFill>
              </a:rPr>
              <a:t>,</a:t>
            </a:r>
            <a:r>
              <a:rPr lang="zh-CN" altLang="en-US" dirty="0" smtClean="0">
                <a:solidFill>
                  <a:srgbClr val="C00000"/>
                </a:solidFill>
              </a:rPr>
              <a:t>体会人生的</a:t>
            </a:r>
            <a:r>
              <a:rPr lang="en-US" dirty="0" smtClean="0">
                <a:solidFill>
                  <a:srgbClr val="C00000"/>
                </a:solidFill>
              </a:rPr>
              <a:t>“</a:t>
            </a:r>
            <a:r>
              <a:rPr lang="zh-CN" altLang="en-US" dirty="0" smtClean="0">
                <a:solidFill>
                  <a:srgbClr val="C00000"/>
                </a:solidFill>
              </a:rPr>
              <a:t>趣味</a:t>
            </a:r>
            <a:r>
              <a:rPr lang="en-US" dirty="0" smtClean="0">
                <a:solidFill>
                  <a:srgbClr val="C00000"/>
                </a:solidFill>
              </a:rPr>
              <a:t>”</a:t>
            </a:r>
            <a:r>
              <a:rPr lang="zh-CN" altLang="en-US" dirty="0" smtClean="0">
                <a:solidFill>
                  <a:srgbClr val="C00000"/>
                </a:solidFill>
              </a:rPr>
              <a:t>。</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本题考查议论文的论证思路。本文思路清晰</a:t>
            </a:r>
            <a:r>
              <a:rPr lang="en-US" dirty="0" smtClean="0">
                <a:solidFill>
                  <a:srgbClr val="C00000"/>
                </a:solidFill>
              </a:rPr>
              <a:t>,</a:t>
            </a:r>
            <a:r>
              <a:rPr lang="zh-CN" altLang="en-US" dirty="0" smtClean="0">
                <a:solidFill>
                  <a:srgbClr val="C00000"/>
                </a:solidFill>
              </a:rPr>
              <a:t>先提出中心论点</a:t>
            </a:r>
            <a:r>
              <a:rPr lang="en-US" dirty="0" smtClean="0">
                <a:solidFill>
                  <a:srgbClr val="C00000"/>
                </a:solidFill>
              </a:rPr>
              <a:t>,</a:t>
            </a:r>
            <a:r>
              <a:rPr lang="zh-CN" altLang="en-US" dirty="0" smtClean="0">
                <a:solidFill>
                  <a:srgbClr val="C00000"/>
                </a:solidFill>
              </a:rPr>
              <a:t>再分成两点进行论述。据此结合原文总结作答即可。</a:t>
            </a:r>
            <a:endParaRPr lang="zh-CN" altLang="en-US" dirty="0">
              <a:solidFill>
                <a:srgbClr val="C00000"/>
              </a:solidFill>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中考文科">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36000" tIns="36000" rIns="36000" bIns="36000" rtlCol="0">
        <a:spAutoFit/>
      </a:bodyPr>
      <a:lstStyle>
        <a:defPPr>
          <a:lnSpc>
            <a:spcPct val="150000"/>
          </a:lnSpc>
          <a:defRPr sz="1400" dirty="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3382</TotalTime>
  <Words>8963</Words>
  <Application>Microsoft Office PowerPoint</Application>
  <PresentationFormat>全屏显示(16:9)</PresentationFormat>
  <Paragraphs>489</Paragraphs>
  <Slides>119</Slides>
  <Notes>0</Notes>
  <HiddenSlides>0</HiddenSlides>
  <MMClips>0</MMClips>
  <ScaleCrop>false</ScaleCrop>
  <HeadingPairs>
    <vt:vector size="4" baseType="variant">
      <vt:variant>
        <vt:lpstr>主题</vt:lpstr>
      </vt:variant>
      <vt:variant>
        <vt:i4>1</vt:i4>
      </vt:variant>
      <vt:variant>
        <vt:lpstr>幻灯片标题</vt:lpstr>
      </vt:variant>
      <vt:variant>
        <vt:i4>119</vt:i4>
      </vt:variant>
    </vt:vector>
  </HeadingPairs>
  <TitlesOfParts>
    <vt:vector size="12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cp:lastModifiedBy>
  <cp:revision>465</cp:revision>
  <cp:lastPrinted>2019-07-27T07:43:24Z</cp:lastPrinted>
  <dcterms:created xsi:type="dcterms:W3CDTF">2018-08-24T06:22:56Z</dcterms:created>
  <dcterms:modified xsi:type="dcterms:W3CDTF">2020-03-25T03:05:21Z</dcterms:modified>
</cp:coreProperties>
</file>