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57" r:id="rId3"/>
    <p:sldId id="510" r:id="rId5"/>
    <p:sldId id="509" r:id="rId6"/>
    <p:sldId id="503" r:id="rId7"/>
    <p:sldId id="504" r:id="rId8"/>
    <p:sldId id="505" r:id="rId9"/>
    <p:sldId id="506" r:id="rId10"/>
    <p:sldId id="512" r:id="rId11"/>
    <p:sldId id="513" r:id="rId12"/>
    <p:sldId id="514" r:id="rId13"/>
    <p:sldId id="379" r:id="rId14"/>
    <p:sldId id="378" r:id="rId15"/>
    <p:sldId id="382" r:id="rId16"/>
    <p:sldId id="383" r:id="rId17"/>
    <p:sldId id="451" r:id="rId18"/>
    <p:sldId id="452" r:id="rId19"/>
    <p:sldId id="449" r:id="rId20"/>
    <p:sldId id="384" r:id="rId21"/>
    <p:sldId id="385" r:id="rId22"/>
    <p:sldId id="439" r:id="rId23"/>
    <p:sldId id="443" r:id="rId24"/>
    <p:sldId id="511" r:id="rId25"/>
    <p:sldId id="386" r:id="rId26"/>
    <p:sldId id="387" r:id="rId27"/>
    <p:sldId id="442" r:id="rId28"/>
    <p:sldId id="341" r:id="rId29"/>
    <p:sldId id="444" r:id="rId30"/>
    <p:sldId id="343" r:id="rId31"/>
    <p:sldId id="344" r:id="rId32"/>
    <p:sldId id="345" r:id="rId33"/>
    <p:sldId id="342" r:id="rId34"/>
    <p:sldId id="437" r:id="rId35"/>
    <p:sldId id="438" r:id="rId36"/>
    <p:sldId id="351" r:id="rId37"/>
    <p:sldId id="352" r:id="rId38"/>
    <p:sldId id="355" r:id="rId39"/>
    <p:sldId id="441" r:id="rId40"/>
    <p:sldId id="445" r:id="rId41"/>
    <p:sldId id="446" r:id="rId42"/>
    <p:sldId id="447" r:id="rId43"/>
    <p:sldId id="448" r:id="rId44"/>
    <p:sldId id="453" r:id="rId45"/>
    <p:sldId id="454" r:id="rId46"/>
    <p:sldId id="376" r:id="rId47"/>
    <p:sldId id="455" r:id="rId48"/>
    <p:sldId id="501" r:id="rId49"/>
    <p:sldId id="434" r:id="rId50"/>
    <p:sldId id="502" r:id="rId5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FEB"/>
    <a:srgbClr val="1D2BE3"/>
    <a:srgbClr val="1A23D4"/>
    <a:srgbClr val="FF0000"/>
    <a:srgbClr val="FF0066"/>
    <a:srgbClr val="777777"/>
    <a:srgbClr val="FF9B05"/>
    <a:srgbClr val="FCE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014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幻灯片图像占位符 4097"/>
          <p:cNvSpPr/>
          <p:nvPr>
            <p:ph type="sldImg" idx="2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文本占位符 4098"/>
          <p:cNvSpPr/>
          <p:nvPr>
            <p:ph type="body" sz="quarter" idx="3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页眉占位符 4099"/>
          <p:cNvSpPr/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101" name="日期占位符 4100"/>
          <p:cNvSpPr/>
          <p:nvPr>
            <p:ph type="dt" idx="1"/>
          </p:nvPr>
        </p:nvSpPr>
        <p:spPr>
          <a:xfrm>
            <a:off x="3884613" y="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102" name="页脚占位符 4101"/>
          <p:cNvSpPr/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103" name="灯片编号占位符 4102"/>
          <p:cNvSpPr/>
          <p:nvPr>
            <p:ph type="sldNum" sz="quarter" idx="5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2994" name="标题 21299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2996" name="日期占位符 21299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2997" name="页脚占位符 21299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2998" name="灯片编号占位符 21299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220" r="905"/>
          <a:stretch>
            <a:fillRect/>
          </a:stretch>
        </p:blipFill>
        <p:spPr>
          <a:xfrm>
            <a:off x="3614420" y="2385695"/>
            <a:ext cx="5430520" cy="3757295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217660" y="6053455"/>
            <a:ext cx="3290570" cy="796290"/>
          </a:xfrm>
        </p:spPr>
        <p:txBody>
          <a:bodyPr/>
          <a:p>
            <a:pPr lvl="0">
              <a:buClrTx/>
            </a:pPr>
            <a:fld id="{BB962C8B-B14F-4D97-AF65-F5344CB8AC3E}" type="datetime1">
              <a:rPr lang="zh-CN" altLang="en-US" sz="4000" b="1">
                <a:solidFill>
                  <a:srgbClr val="7030A0"/>
                </a:solidFill>
                <a:uFillTx/>
              </a:rPr>
            </a:fld>
            <a:endParaRPr lang="zh-CN" altLang="en-US" sz="4000" b="1">
              <a:solidFill>
                <a:srgbClr val="7030A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2145" y="14605"/>
            <a:ext cx="82270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8400"/>
              </a:lnSpc>
            </a:pPr>
            <a:r>
              <a:rPr lang="en-US" altLang="zh-CN" sz="6000" b="1">
                <a:solidFill>
                  <a:srgbClr val="0000FF"/>
                </a:solidFill>
                <a:uFillTx/>
                <a:sym typeface="+mn-ea"/>
              </a:rPr>
              <a:t> </a:t>
            </a:r>
            <a:r>
              <a:rPr lang="zh-CN" sz="60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6000" b="1">
              <a:solidFill>
                <a:srgbClr val="0000FF"/>
              </a:solidFill>
              <a:uFillTx/>
              <a:sym typeface="+mn-ea"/>
            </a:endParaRPr>
          </a:p>
          <a:p>
            <a:pPr algn="ctr" fontAlgn="auto">
              <a:lnSpc>
                <a:spcPts val="8400"/>
              </a:lnSpc>
            </a:pPr>
            <a:r>
              <a:rPr lang="zh-CN" sz="6000" b="1">
                <a:solidFill>
                  <a:srgbClr val="0000FF"/>
                </a:solidFill>
                <a:uFillTx/>
                <a:sym typeface="+mn-ea"/>
              </a:rPr>
              <a:t>  我的语文生活</a:t>
            </a:r>
            <a:endParaRPr lang="zh-CN" sz="60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61110" y="1773555"/>
            <a:ext cx="96697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②某电扇厂征集一句电风扇的广告语，假如你是一名应征者，你会如何设计？要求语言风趣、幽默，朗朗上口。（不超过15个字）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__________________________________________________________________________________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9425" y="3355340"/>
            <a:ext cx="763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我们的名声是吹出来的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1217930" y="59690"/>
            <a:ext cx="1101153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完成以下对联题。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）下列句子与“墙头雨细垂纤草”对仗工整的一项是（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水面风回聚落花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数峰无语立斜阳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楼上春容带雨来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蝉曳残声过别枝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）乌衣巷口有一副对联，上联是“一巷月朦胧，欲问乌衣何处去”，下联最恰当的一项是（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旖旎春万家，且看此间来紫燕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旖旎春万家，且看此间紫燕来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万家春旖旎，且看紫燕此间来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万家春旖旎，且看此间来紫燕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773045" y="972185"/>
            <a:ext cx="521970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83178" y="3711575"/>
            <a:ext cx="431800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1557655" y="59055"/>
            <a:ext cx="982662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）郭沬若先生评价蒲松龄的一幅对联。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上联：写鬼写妖高人一等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下联：剌贪刺虐入木（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）分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一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九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）秦淮河畔的桨声灯影让人沉醉其中，有人巧借地名拟写了一副对联。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上联：远水平沙桃（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）渡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下联：斜风细雨杏花村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叶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林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蕊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1153" y="1541780"/>
            <a:ext cx="431800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9670" y="4813935"/>
            <a:ext cx="431800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1364615" y="335915"/>
            <a:ext cx="1010983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（5）李想对老师的教导感念在心，亲手书写了一副对联相赠。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上联：常祈园丁心间暖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下联：更盼桃李枝头（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A.闹      B.热      C.红      D.唱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（6）“轻风细柳，淡月梅花”本是一副四字对联，用添字的方式，将其改为一副五字对联。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上联：轻风扶细柳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下联：淡月（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）梅花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>
              <a:lnSpc>
                <a:spcPct val="100000"/>
              </a:lnSpc>
            </a:pPr>
            <a:r>
              <a:rPr lang="zh-CN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A.照      B.映      C.隐      D.失</a:t>
            </a:r>
            <a:endParaRPr lang="zh-CN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2080" y="1818640"/>
            <a:ext cx="431800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8523" y="5130483"/>
            <a:ext cx="433387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9"/>
          <p:cNvSpPr/>
          <p:nvPr/>
        </p:nvSpPr>
        <p:spPr>
          <a:xfrm>
            <a:off x="2855913" y="1628775"/>
            <a:ext cx="489585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304800" algn="l" eaLnBrk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）试着补写下联。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上联：读国学经典  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304800" algn="l" eaLnBrk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55173" y="3290888"/>
            <a:ext cx="247840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做儒雅少年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286510" y="505460"/>
            <a:ext cx="10180955" cy="53644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、学校开展了以“2012环保志愿者在行动”为主题的综合性学习活动，请你积极参与下列活动。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请你为环保志愿者设计三个词，以体现他们的活动宗旨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请你为该活动拟写一条标语。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4201160" y="3103880"/>
            <a:ext cx="6058535" cy="69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绿色、热情、服务。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1200" y="5003800"/>
            <a:ext cx="7538720" cy="69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志愿者们在行动，绿色环保最有益。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306830" y="466090"/>
            <a:ext cx="10180955" cy="53644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、班上开展“走过四季”语文实践活动，请你参加。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假如明天开展这一活动，你去邀请语文老师参加，你该怎样对老师说呢？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假如那天你迟到了，为表歉意，你进教室后怎样对全班同学说呢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1306830" y="3093720"/>
            <a:ext cx="10119360" cy="1301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老师，我们准备明天开展“走过四季”语文实践活动，请您来指导我们，行吗？   </a:t>
            </a:r>
            <a:endParaRPr lang="en-US" altLang="zh-CN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7140" y="5937885"/>
            <a:ext cx="7948295" cy="69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对不起，我迟到了，打扰大家了。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383665" y="417195"/>
            <a:ext cx="10180955" cy="6023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、仔细体会下面一段话，回答文后问题。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老师催促学生交作业，他扬了扬手上的作业本，问：“都交齐了吗？不会有漏网之鱼吧？”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有位学生怯怯地说：“老师，那条鱼明天自投罗网可以吗？”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（1）老师话中的意思是什么？___________________________________________________________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(2)学生话里的意思又是什么？__________________________________________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1600835" y="3704590"/>
            <a:ext cx="10370185" cy="1301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       老师是把没交作业的同学比作漏网之鱼，他是在问还有谁没有交作业 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5975" y="5006340"/>
            <a:ext cx="8775700" cy="1301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           还有我没交，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我明天交行吗？  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555750" y="336550"/>
            <a:ext cx="9197340" cy="618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、流淌在荆楚大地的汉江，清澈、安宁，她传承了悠久的秦楚文化，抚育了一江两岸的儿女。让我们一起参加班级“背起行囊走汉江”专题综合性学习活动吧。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(1)【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我“走”我策划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为使本次专题活动内容更加丰富，请帮助班长策划并完善下面活动项目。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本专题中已设计的活动除外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项目一：探寻母亲河源头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项目二：调查汉江水资源现状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33400" lvl="0" indent="-533400"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项目三：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21063" y="5532120"/>
            <a:ext cx="3995738" cy="922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走访汉江两岸居民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ldLvl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497330" y="799465"/>
            <a:ext cx="961580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(2)【我“走”我参与】活动结束后，班级根据襄阳市近期颁布的《襄阳市汉江流域水环境保护条例》，向大家征集公益广告用语，呼吁大家从身边小事做起，保护水资源。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请你仿照示例设计一条。(格式大体一致，字数不限)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示例：拒绝抛洒，净化汉江。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我的设计：__________________________________________________________________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0585" y="5114925"/>
            <a:ext cx="84461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让垃圾远离汉江水，让清澈伴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随母亲河。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ldLvl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94790" y="313690"/>
            <a:ext cx="966978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140"/>
              </a:lnSpc>
            </a:pPr>
            <a:r>
              <a:rPr lang="en-US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、每年3月22日，是“世界水日”，学校开展了“珍爱环境，保护水资源”综合性实践活动，请根据你对相关内容的了解，完成下面题目。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班里准备办一期相关主题的黑板报，请设计两个栏目并将栏目名称写下来。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请写一条节约用水的宣传标语。_________________________________________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在生活中，你一定发现了很多浪费水、污染水的现象，请你写两条防止浪费水、污染水的建议。  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①_______________________________________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140"/>
              </a:lnSpc>
            </a:pPr>
            <a:r>
              <a:rPr sz="32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②_______________________________________</a:t>
            </a:r>
            <a:endParaRPr sz="32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6125" y="2736215"/>
            <a:ext cx="67157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淡水分布、水的性质</a:t>
            </a:r>
            <a:r>
              <a:rPr 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或</a:t>
            </a: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水污染现状等 </a:t>
            </a:r>
            <a:endParaRPr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7705" y="3797935"/>
            <a:ext cx="549084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fontAlgn="auto">
              <a:lnSpc>
                <a:spcPct val="15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水是生命之源，请节约用水。</a:t>
            </a:r>
            <a:endParaRPr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5345" y="5582285"/>
            <a:ext cx="753237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举报污染的企业行为；</a:t>
            </a:r>
            <a:endParaRPr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不在河边、湖边倒垃圾或丢弃其他废物。</a:t>
            </a:r>
            <a:endParaRPr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492250" y="1124585"/>
            <a:ext cx="9382125" cy="33870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(宁夏中考)某学校开展“走近名著，学写对联”活动，学校为此征集对联，请根据所给上联，将下联补充完整。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上联：读名著似逢甘露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下联：赏美文如(     )春风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4543425" y="3841433"/>
            <a:ext cx="2021205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沐</a:t>
            </a:r>
            <a:endParaRPr lang="en-US" altLang="zh-CN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15975"/>
            <a:endParaRPr lang="en-US" altLang="zh-CN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(坐、浴)</a:t>
            </a:r>
            <a:endParaRPr lang="en-US" altLang="zh-CN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326515" y="59373"/>
            <a:ext cx="938212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ct val="10000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班上准备举行有关对联的综合性学习活动，请你参加。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(1)作为本次活动中一个“搜集对联”小组的负责人，你们准备怎样开展活动？请拟定两种具体的方法。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(2)一同学搜集到了蒲松龄借项羽、勾践以自勉的一副对联，但他写掉了几个字，你能用一个成语填出来吗？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有志者事竟成，破釜沉舟，百二秦关终属楚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苦心人天不负，_________， 三千越甲可吞吴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2961640" y="2770823"/>
            <a:ext cx="752856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到各家各户、商店门前去搜集；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阅读有关对联的书籍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或</a:t>
            </a: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上网查询等。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7085" y="604297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卧薪尝胆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370965" y="390525"/>
            <a:ext cx="9615805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(3)一同学搜集到了两副与名人有关的对联，你能根据对联内容写出人名吗？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志见出师表　好为梁甫吟(           )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犹留正气参天地　永剩丹心照古今(          )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(4)活动总结：在这次活动中，你对对联有了什么新的认识？受到什么启发？请选择一个方面写一个简短的活动总结。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5975" y="1920875"/>
            <a:ext cx="19900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诸葛亮               </a:t>
            </a:r>
            <a:endParaRPr kumimoji="0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2165" y="5641340"/>
            <a:ext cx="8446135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能写出自己对对联的认识或受到的启发即可。</a:t>
            </a:r>
            <a:endParaRPr kumimoji="0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32215" y="2566035"/>
            <a:ext cx="2427605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文天祥</a:t>
            </a:r>
            <a:endParaRPr kumimoji="0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ldLvl="0" uiExpand="1" build="allAtOnce"/>
      <p:bldP spid="3" grpId="0" build="p"/>
      <p:bldP spid="3" grpId="1" bldLvl="0" uiExpand="1" build="allAtOnce"/>
      <p:bldP spid="4" grpId="0" build="p"/>
      <p:bldP spid="4" grpId="1" bldLvl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370330" y="245110"/>
            <a:ext cx="9615805" cy="639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在语文学习的旅程中，我们可以感受自然山水的魅力，可以细味名胜古迹的意蕴……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在我国许多旅游胜地，精彩的对联比比皆是，自成一道风景。下面这副对联来自黄石市团城山公园的凝碧亭，上联已给出，下联有待整理，请将整理后的下联填到横线上。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上联：把酒问鲶鱼谁道磁湖水浅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下联：________________________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盛世  山高  声随  月亮  歌  临风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525" y="4686300"/>
            <a:ext cx="61385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临风歌盛世声随月亮山高</a:t>
            </a:r>
            <a:endParaRPr kumimoji="0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 bldLvl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63980" y="59690"/>
            <a:ext cx="1016444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15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、按要求完成下面的对联题。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（1）上联：为人要勤，勤能筑起通天路； 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 下联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________,   _____________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（2）小明去广州旅游，恰逢广州旅游局征集广州各景区的宣传对联。其中，一句“黄花岗前看黄花，花开报秋至”的上联引起了小明的兴趣，但他一时并没有想出合适的下联。 次日清晨，小明来到了白云观游玩，他望着白色的云雾渐渐散去 ，太阳徐徐升起，立刻对出了下联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endParaRPr lang="zh-CN" altLang="en-US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上联：黄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花岗前看黄花，花开报秋至；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下联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: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____________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_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_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__________</a:t>
            </a:r>
            <a:r>
              <a:rPr lang="zh-CN" sz="3600" b="1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。</a:t>
            </a:r>
            <a:endParaRPr lang="zh-CN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8740" y="1124585"/>
            <a:ext cx="6115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做事戒懒  懒会关闭成功门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2280" y="6075998"/>
            <a:ext cx="6188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白云观里望白云  云散见日升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287780" y="417195"/>
            <a:ext cx="9382125" cy="6023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拆字对联”是一种活泼精巧的对联样式，体现了汉字之美。下面四副对联中不属于“拆字对联”的一项是（　　）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Ａ．此木是柴山山出，因火成烟夕夕多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Ｂ．水少沙即现，木可柯方成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Ｃ．冻雨洒窗东二点西三点，切糕分客上七刀下八刀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Ｄ．苟有恒何必三更起五更眠，最无益只怕一日曝十日寒 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5663565" y="1796098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4" name="矩形 330753"/>
          <p:cNvSpPr/>
          <p:nvPr/>
        </p:nvSpPr>
        <p:spPr>
          <a:xfrm>
            <a:off x="1421130" y="517843"/>
            <a:ext cx="93497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【错误诊断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下面是市区某店的店面招牌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它有语法毛病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你觉得问题在哪？怎么修改？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注：手擀鱼汤面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    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______________________________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________________________________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0755" name="矩形 330754"/>
          <p:cNvSpPr/>
          <p:nvPr/>
        </p:nvSpPr>
        <p:spPr>
          <a:xfrm>
            <a:off x="1572260" y="3236913"/>
            <a:ext cx="9475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 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问题是词序不当，“手擀”修饰的是“面”，而不是“鱼汤面”，否则不合逻辑。</a:t>
            </a:r>
            <a:endParaRPr lang="zh-CN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0756" name="矩形 330755"/>
          <p:cNvSpPr/>
          <p:nvPr/>
        </p:nvSpPr>
        <p:spPr>
          <a:xfrm>
            <a:off x="2855913" y="4818698"/>
            <a:ext cx="52946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266700" algn="l" defTabSz="914400">
              <a:buClrTx/>
              <a:buSzTx/>
              <a:buFontTx/>
            </a:pPr>
            <a:r>
              <a:rPr lang="zh-CN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可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修改为“鱼汤手擀面”</a:t>
            </a:r>
            <a:endParaRPr lang="zh-CN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/>
      <p:bldP spid="3307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189990" y="1939925"/>
            <a:ext cx="9382125" cy="33870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下面是我市一位作家为凉都大剧院题的一幅对联，请判断上下联各是哪句？只写序号。 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A.凉都人气上，上台个个精神 B.大剧院门开，开幕连连好戏 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上联：（ 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 下联：（ 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4368800" y="4681538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Ｂ　　　　　　　Ａ</a:t>
            </a:r>
            <a:endParaRPr 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2802" name="矩形 332801"/>
          <p:cNvSpPr/>
          <p:nvPr/>
        </p:nvSpPr>
        <p:spPr>
          <a:xfrm>
            <a:off x="1347470" y="247492"/>
            <a:ext cx="8639175" cy="58851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just">
              <a:lnSpc>
                <a:spcPts val="502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对联是传统文化中很有趣味的语言形式。讲究字数相等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结构相同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意境相似或相反。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02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成语也可以对对联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如：雪中送炭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锦上添花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井然有序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杂乱无章。你也对一对。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020"/>
              </a:lnSpc>
            </a:pPr>
            <a:endParaRPr lang="en-US" altLang="zh-CN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020"/>
              </a:lnSpc>
            </a:pPr>
            <a:r>
              <a:rPr lang="en-US" altLang="zh-CN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山清水秀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02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粗茶淡饭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2803" name="矩形 332802"/>
          <p:cNvSpPr/>
          <p:nvPr/>
        </p:nvSpPr>
        <p:spPr>
          <a:xfrm>
            <a:off x="5033010" y="4741228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花好月圆（桃红柳绿、月明风清）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2804" name="矩形 332803"/>
          <p:cNvSpPr/>
          <p:nvPr/>
        </p:nvSpPr>
        <p:spPr>
          <a:xfrm>
            <a:off x="5181600" y="5386705"/>
            <a:ext cx="44113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山肴野蔌（玉盘珍羞）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3" grpId="0"/>
      <p:bldP spid="3328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3826" name="矩形 333825"/>
          <p:cNvSpPr/>
          <p:nvPr/>
        </p:nvSpPr>
        <p:spPr>
          <a:xfrm>
            <a:off x="1714500" y="469425"/>
            <a:ext cx="8639175" cy="54463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just">
              <a:lnSpc>
                <a:spcPts val="522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下面诗句中的四句可以组成两副对联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请根据对联特点完成组合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并把答案写在下面相应的横线上。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填写序号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22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松间鸣好鸟　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鸟鸣山更幽　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泉水万籁声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风定花犹落　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窗外见南山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220"/>
              </a:lnSpc>
            </a:pP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22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上联：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；下联：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ts val="522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上联：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；下联：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3827" name="矩形 333826"/>
          <p:cNvSpPr/>
          <p:nvPr/>
        </p:nvSpPr>
        <p:spPr>
          <a:xfrm>
            <a:off x="4070033" y="4499293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endParaRPr lang="en-US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3828" name="矩形 333827"/>
          <p:cNvSpPr/>
          <p:nvPr/>
        </p:nvSpPr>
        <p:spPr>
          <a:xfrm>
            <a:off x="7771130" y="4499293"/>
            <a:ext cx="43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⑤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33829" name="矩形 333828"/>
          <p:cNvSpPr/>
          <p:nvPr/>
        </p:nvSpPr>
        <p:spPr>
          <a:xfrm>
            <a:off x="4070033" y="5144453"/>
            <a:ext cx="43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  <a:endParaRPr lang="en-US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3830" name="矩形 333829"/>
          <p:cNvSpPr/>
          <p:nvPr/>
        </p:nvSpPr>
        <p:spPr>
          <a:xfrm>
            <a:off x="7770813" y="5144453"/>
            <a:ext cx="43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7" grpId="0"/>
      <p:bldP spid="333828" grpId="0"/>
      <p:bldP spid="333829" grpId="0"/>
      <p:bldP spid="3338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95425" y="508635"/>
            <a:ext cx="96697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根据例句，在仿句中填空。 </a:t>
            </a:r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例句：行对卧，听对看，昼永对春闲。手辣对心酸，虎踞对龙蟠。 </a:t>
            </a:r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仿句：朝对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，暑对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，淡雨对轻烟。郊寒对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3600" b="1" u="heavy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，酒圣对诗仙。 </a:t>
            </a:r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9180" y="2967990"/>
            <a:ext cx="64198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暮 </a:t>
            </a:r>
            <a:endParaRPr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4520" y="2967990"/>
            <a:ext cx="64198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寒</a:t>
            </a:r>
            <a:endParaRPr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1960" y="3556000"/>
            <a:ext cx="11010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岛瘦</a:t>
            </a:r>
            <a:endParaRPr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4850" name="矩形 334849"/>
          <p:cNvSpPr/>
          <p:nvPr/>
        </p:nvSpPr>
        <p:spPr>
          <a:xfrm>
            <a:off x="1411605" y="140653"/>
            <a:ext cx="93687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学校开展以“看漫画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学语文”为主题的综合实践活动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下面是这次活动中的一些问题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请你参与解决。仔细观察上面的一幅漫画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并根据它右边的提示语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用一个成语概括出漫画的寓意。</a:t>
            </a:r>
            <a:endParaRPr lang="en-US" altLang="zh-CN" sz="32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4851" name="图片 33485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595" y="2098675"/>
            <a:ext cx="8836025" cy="4736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4852" name="矩形 334851"/>
          <p:cNvSpPr/>
          <p:nvPr/>
        </p:nvSpPr>
        <p:spPr>
          <a:xfrm>
            <a:off x="5775325" y="6075045"/>
            <a:ext cx="4591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815975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寓意：大材小用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1778" name="矩形 331777"/>
          <p:cNvSpPr/>
          <p:nvPr/>
        </p:nvSpPr>
        <p:spPr>
          <a:xfrm>
            <a:off x="1593215" y="482125"/>
            <a:ext cx="8639175" cy="3415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【品味妙处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公路上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常有烟头、果壳等从车窗飞出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这些行为严重影响了城市的形象及市民的生活环境。为此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中央电视台推出了一则公益广告：“车窗抛物：知羞才知休。”试分析这则广告语的妙处。</a:t>
            </a:r>
            <a:endParaRPr lang="zh-CN" altLang="en-US" sz="36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1779" name="矩形 331778"/>
          <p:cNvSpPr/>
          <p:nvPr/>
        </p:nvSpPr>
        <p:spPr>
          <a:xfrm>
            <a:off x="1593215" y="4159727"/>
            <a:ext cx="8639175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这则广告运用谐音手法，易记好懂，提醒车窗抛物的人增强文明意识，从内心真正认识到这种行为的不文明和不道德，从而停止车窗抛物的行为。</a:t>
            </a:r>
            <a:endParaRPr lang="zh-CN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7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380490" y="501015"/>
            <a:ext cx="10121900" cy="468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、正眼看招牌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第一小组参加了“正眼看招牌”活动，他们收集到下面这些招牌，请你完成下面的问题。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①美發店　②农民書店　③新疆“哈蜜瓜”　④南方家俱店　⑤另售店　⑥烧并店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(1)上面的招牌都存在用字不规范或有错别字的问题，请你帮忙更正。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6899" name="矩形 336898"/>
          <p:cNvSpPr/>
          <p:nvPr/>
        </p:nvSpPr>
        <p:spPr>
          <a:xfrm>
            <a:off x="1665605" y="5188585"/>
            <a:ext cx="8743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defTabSz="815975">
              <a:lnSpc>
                <a:spcPct val="100000"/>
              </a:lnSpc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①美发店 ②农民书店 ③新疆“哈密瓜” ④南方家具店 ⑤零售店 ⑥烧饼店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380490" y="501015"/>
            <a:ext cx="9615805" cy="534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(2)联系上文并结合平时的积累，试探究这些差错形成的主要原因。再请你就此向有关语言文字管理部门提一条建议。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原因：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建议：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ts val="5120"/>
              </a:lnSpc>
              <a:spcBef>
                <a:spcPct val="0"/>
              </a:spcBef>
              <a:buFontTx/>
              <a:buNone/>
            </a:pPr>
            <a:endParaRPr 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6899" name="矩形 336898"/>
          <p:cNvSpPr/>
          <p:nvPr/>
        </p:nvSpPr>
        <p:spPr>
          <a:xfrm>
            <a:off x="2795905" y="3106420"/>
            <a:ext cx="8743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defTabSz="815975">
              <a:lnSpc>
                <a:spcPct val="100000"/>
              </a:lnSpc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主要是由于学习不认真、基础差等原因。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125" y="4508183"/>
            <a:ext cx="87439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defTabSz="815975">
              <a:lnSpc>
                <a:spcPct val="100000"/>
              </a:lnSpc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规范语言文字的宣传，抓好学校对学生语言文字的教学；对不规范使用语言文字的现象进行监管，如督促语言文字不规范的招牌及时纠正，建议设立举报网站等。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9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0450" name="矩形 360449"/>
          <p:cNvSpPr/>
          <p:nvPr/>
        </p:nvSpPr>
        <p:spPr>
          <a:xfrm>
            <a:off x="537210" y="100330"/>
            <a:ext cx="11116945" cy="66573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）小华搜集到部分广告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请你说明这些广告所宣传的商品或行业</a:t>
            </a:r>
            <a:r>
              <a:rPr lang="zh-CN" altLang="en-US" sz="3600" b="1" dirty="0">
                <a:solidFill>
                  <a:srgbClr val="1A23D4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并对广告中的不规范用字进行诊断。</a:t>
            </a:r>
            <a:endParaRPr lang="zh-CN" altLang="en-US" sz="3600" b="1" dirty="0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endParaRPr lang="zh-CN" altLang="en-US" sz="3600" b="1" dirty="0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①痣在必得　商品：__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诊断：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endParaRPr lang="en-US" altLang="zh-CN" sz="3600" b="1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乐在骑中　商品：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诊断：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en-US" altLang="zh-CN" sz="3600" b="1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衣衣不舍　商品：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诊断：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en-US" altLang="zh-CN" sz="3600" b="1">
                <a:solidFill>
                  <a:srgbClr val="1A23D4"/>
                </a:solidFill>
                <a:uFillTx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endParaRPr lang="en-US" altLang="zh-CN" sz="3600" b="1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咳不容缓　商品：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诊断：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</a:t>
            </a:r>
            <a:endParaRPr lang="en-US" altLang="zh-CN" sz="3600" b="1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latinLnBrk="1">
              <a:lnSpc>
                <a:spcPts val="5120"/>
              </a:lnSpc>
            </a:pP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随心所浴　商品：</a:t>
            </a:r>
            <a:r>
              <a:rPr lang="en-US" altLang="zh-CN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36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诊断：</a:t>
            </a:r>
            <a:r>
              <a:rPr lang="en-US" altLang="zh-CN" sz="36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endParaRPr lang="en-US" altLang="zh-CN" sz="3600" b="1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0451" name="矩形 360450"/>
          <p:cNvSpPr/>
          <p:nvPr/>
        </p:nvSpPr>
        <p:spPr>
          <a:xfrm>
            <a:off x="5316220" y="207867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痣疮药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2" name="矩形 360451"/>
          <p:cNvSpPr/>
          <p:nvPr/>
        </p:nvSpPr>
        <p:spPr>
          <a:xfrm>
            <a:off x="9469755" y="2078990"/>
            <a:ext cx="1605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痣－志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3" name="矩形 360452"/>
          <p:cNvSpPr/>
          <p:nvPr/>
        </p:nvSpPr>
        <p:spPr>
          <a:xfrm>
            <a:off x="5049838" y="2724150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自行车、电动车、摩托车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4" name="矩形 360453"/>
          <p:cNvSpPr/>
          <p:nvPr/>
        </p:nvSpPr>
        <p:spPr>
          <a:xfrm>
            <a:off x="2239010" y="3411855"/>
            <a:ext cx="1674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骑－其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5" name="矩形 360454"/>
          <p:cNvSpPr/>
          <p:nvPr/>
        </p:nvSpPr>
        <p:spPr>
          <a:xfrm>
            <a:off x="5050155" y="3959860"/>
            <a:ext cx="3239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洗衣粉(或服装)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6" name="矩形 360455"/>
          <p:cNvSpPr/>
          <p:nvPr/>
        </p:nvSpPr>
        <p:spPr>
          <a:xfrm>
            <a:off x="775970" y="4116070"/>
            <a:ext cx="10878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衣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衣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－依依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7" name="矩形 360456"/>
          <p:cNvSpPr/>
          <p:nvPr/>
        </p:nvSpPr>
        <p:spPr>
          <a:xfrm>
            <a:off x="5182235" y="5314950"/>
            <a:ext cx="1826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止咳药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8" name="矩形 360457"/>
          <p:cNvSpPr/>
          <p:nvPr/>
        </p:nvSpPr>
        <p:spPr>
          <a:xfrm>
            <a:off x="9388793" y="537654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咳－刻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59" name="矩形 360458"/>
          <p:cNvSpPr/>
          <p:nvPr/>
        </p:nvSpPr>
        <p:spPr>
          <a:xfrm>
            <a:off x="5182235" y="6036310"/>
            <a:ext cx="1657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淋浴器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0460" name="矩形 360459"/>
          <p:cNvSpPr/>
          <p:nvPr/>
        </p:nvSpPr>
        <p:spPr>
          <a:xfrm>
            <a:off x="9389110" y="6036310"/>
            <a:ext cx="1767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浴－欲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0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0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0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0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0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0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1" grpId="0"/>
      <p:bldP spid="360452" grpId="0"/>
      <p:bldP spid="360453" grpId="0"/>
      <p:bldP spid="360454" grpId="0"/>
      <p:bldP spid="360455" grpId="0"/>
      <p:bldP spid="360456" grpId="0"/>
      <p:bldP spid="360457" grpId="0"/>
      <p:bldP spid="360458" grpId="0"/>
      <p:bldP spid="360459" grpId="0"/>
      <p:bldP spid="36046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1474" name="矩形 361473"/>
          <p:cNvSpPr/>
          <p:nvPr/>
        </p:nvSpPr>
        <p:spPr>
          <a:xfrm>
            <a:off x="1092200" y="153988"/>
            <a:ext cx="10754360" cy="3358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3640"/>
              </a:lnSpc>
            </a:pPr>
            <a:r>
              <a:rPr lang="en-US" altLang="zh-CN" sz="3200" b="1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生活中蕴藏着丰富的语文学习资源。有同学关注到了身边的标语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并引发了一场讨论：</a:t>
            </a:r>
            <a:endParaRPr lang="zh-CN" altLang="en-US" sz="3200" b="1" dirty="0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latinLnBrk="1">
              <a:lnSpc>
                <a:spcPts val="36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宣传标语在中国几乎随处可见。很多标语确实为构建和谐社会起到了良好的宣传作用，如：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中国联通</a:t>
            </a:r>
            <a:r>
              <a:rPr lang="en-US" altLang="zh-CN" sz="3200" b="1">
                <a:solidFill>
                  <a:srgbClr val="1A23D4"/>
                </a:solidFill>
                <a:uFillTx/>
                <a:latin typeface="Courier New" panose="02070309020205020404" pitchFamily="49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情系中国结，联通四海心。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但也出现了不少奇怪的标语，如：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放火烧山，牢底坐穿。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”请选择其中一条标语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MingLiU_HKSCS" pitchFamily="18" charset="-12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从内容或语言等角度作简要评析。</a:t>
            </a:r>
            <a:endParaRPr lang="zh-CN" altLang="en-US" sz="3200" b="1" dirty="0">
              <a:solidFill>
                <a:srgbClr val="1A23D4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2498" name="矩形 362497"/>
          <p:cNvSpPr/>
          <p:nvPr/>
        </p:nvSpPr>
        <p:spPr>
          <a:xfrm>
            <a:off x="867410" y="3512820"/>
            <a:ext cx="11047730" cy="33585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ts val="36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示例一：“中国联通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情系中国结，联通四海心。”中国结既是生活中常见的一种物品，又是联通的标志，这里一语双关；后一句中的“联通”一词，在这里作动词用，同时也很容易让人联想到联通品牌，同时上下两句合辙押韵，承接顺畅，使亲情的感觉深入人心，创意丰富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atinLnBrk="1">
              <a:lnSpc>
                <a:spcPts val="364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示例二：“放火烧山，牢底坐穿。”不仅带有威胁恐吓语气，不符合以人为本的思想，而且与法律制度相左。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2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2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2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2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2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2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190625" y="106680"/>
            <a:ext cx="9382125" cy="6805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 latinLnBrk="1">
              <a:lnSpc>
                <a:spcPts val="3740"/>
              </a:lnSpc>
            </a:pPr>
            <a:r>
              <a:rPr lang="en-US" altLang="zh-CN"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请你为三坊七巷中衣锦坊的一副槛联选择恰当的下联。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latinLnBrk="1">
              <a:lnSpc>
                <a:spcPts val="37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在福州三坊七巷，曲艺文化是最时尚、最风雅的视听盛宴。观戏听曲历来是百姓的喜乐之事，有些富贵人家热衷于在自己的家里搭设独具特色的宅院戏台，时常唱演些福州的伬唱、戏剧等曲艺节目，为坊巷的生活平添了无穷的乐趣。衣锦坊的郑氏宅院里保留着福州城内唯一流传至今的水上戏台，其设计精美，意境雅致。夜晚听戏，更以隔水听音的效果为人所称道。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latinLnBrk="1">
              <a:lnSpc>
                <a:spcPts val="37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上联：春暖华堂人衣锦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latinLnBrk="1">
              <a:lnSpc>
                <a:spcPts val="37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下联：</a:t>
            </a:r>
            <a:r>
              <a:rPr lang="zh-CN" altLang="en-US" sz="3200" b="1" u="heavy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(只填序号)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latinLnBrk="1">
              <a:lnSpc>
                <a:spcPts val="37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A．管竹琴弦乐齐鸣  B．婉转莺歌凌紫烟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latinLnBrk="1">
              <a:lnSpc>
                <a:spcPts val="3740"/>
              </a:lnSpc>
            </a:pPr>
            <a:r>
              <a:rPr lang="zh-CN" altLang="en-US" sz="3200" b="1" dirty="0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C．千秋雅调遥相闻  D．月明水榭客听歌</a:t>
            </a:r>
            <a:endParaRPr lang="zh-CN" altLang="en-US" sz="3200" b="1" dirty="0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5624830" y="5184458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815975"/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677545" y="381635"/>
            <a:ext cx="5213985" cy="2068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右边是校刊中的一幅插图，请根据这幅图拟写一则公益广告语。</a:t>
            </a:r>
            <a:endParaRPr lang="zh-CN"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1" name="Picture 1"/>
          <p:cNvPicPr>
            <a:picLocks noChangeAspect="1"/>
          </p:cNvPicPr>
          <p:nvPr/>
        </p:nvPicPr>
        <p:blipFill>
          <a:blip r:embed="rId1"/>
          <a:srcRect l="59675" t="309"/>
          <a:stretch>
            <a:fillRect/>
          </a:stretch>
        </p:blipFill>
        <p:spPr>
          <a:xfrm>
            <a:off x="6057900" y="532130"/>
            <a:ext cx="5927090" cy="6347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58495" y="3938588"/>
            <a:ext cx="52330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defTabSz="815975"/>
            <a:r>
              <a:rPr lang="zh-CN" altLang="en-US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百善孝为先，忠厚传家久</a:t>
            </a:r>
            <a:endParaRPr lang="zh-CN" altLang="en-US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611505" y="200978"/>
            <a:ext cx="1096962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ct val="100000"/>
              </a:lnSpc>
            </a:pPr>
            <a:r>
              <a:rPr lang="en-US"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奇妙的语文魅力无限。读到诗句“绿树村边合”、“春风又绿江南岸”，浮现在我们眼前的满目苍翠。可还有不少无色的“绿”。如“绿色通道”往往指为方便、快捷、高效率办事的目标而建立的设施；“绿色关怀”指人类对自热生态环境的忧思和保护意识。显然，这里的“绿色”不带色彩而有了新意。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lang="zh-CN"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随着社会的发展，词语的意思越来越丰富。请你展开联想和想象，完成下面各题。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（1）“绿色食品”与“绿色装修”中的“绿色”的意思是______________________________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（2）除“绿色”一词外，还有很多词语也有这种现象。按照下面的示例另举一例。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示例：阳光工程   阳光：指公平、公正、透明。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28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___________________________________________________________</a:t>
            </a:r>
            <a:endParaRPr sz="28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774700" y="3168650"/>
            <a:ext cx="106426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/>
            <a:r>
              <a:rPr lang="zh-CN" altLang="en-US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　　　　　　　　　　　　　　　　　　　　　　　　　　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安全、健康、无公害、无污染。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2855" y="5803265"/>
            <a:ext cx="6322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/>
            <a:r>
              <a:rPr lang="en-US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辞职下海    下海：指经商    </a:t>
            </a:r>
            <a:endParaRPr lang="en-US" alt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482090" y="1337945"/>
            <a:ext cx="9382125" cy="4046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（3）仿照下面画波浪线的句子，再写一句，表达你对汉语美的感受。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不断发展的汉语,如一幅线条迷人的画卷，如一首旋律美妙的乐曲，________________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___________________________________________________</a:t>
            </a:r>
            <a:r>
              <a:rPr lang="zh-CN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令人痴迷、神往。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1708150" y="3295015"/>
            <a:ext cx="8775700" cy="19069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如一樽滋味甘醇的美酒，如一首音韵和谐的诗歌，如一曲动作优美的舞蹈  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58900" y="265430"/>
            <a:ext cx="96697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17年秋季开学后，七年级（</a:t>
            </a:r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）班针对《诫子书》和学生浪费现象开展了“俭以养德”的语文实践活动，请你完成下列各题。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（1）请你在学校的餐厅拟写一条标语。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（2）请你拟写生活中可以从哪些方面来节约。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7910" y="2632710"/>
            <a:ext cx="569214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珍惜粮食，从我做起。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谁知盘中餐，粒粒皆辛苦。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2810" y="5009515"/>
            <a:ext cx="93649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节约粮食、节约用水、节约用电、节约用纸、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少用一次性木筷、节约木材。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432560" y="95885"/>
            <a:ext cx="10180955" cy="6023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、阅读下面的材料，按要求回答问题。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近年来，随着经济和保护各地的方言，中国语言资源有声数据库启动。对此举措，同学们有着自己的看法。甲同学说：“我觉得我家乡的方言是世界上最动听的语言。有效保护，将使她永远年轻。”乙同学说：“应当大力推广普通话，‘抢救方言’没有必要。”丙同学说：“对，什么年代了。还讲方言？太土气了！”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（1）用简要的语言概括以上材料的主要信息。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2496820" y="6021705"/>
            <a:ext cx="8775700" cy="69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是否要保护方言，同学看法不一。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403350" y="1161415"/>
            <a:ext cx="10180955" cy="2727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（2）在经济快速发展的今天，你觉得“方言”应该保护，还是应该摒弃呢？请发表你的看法，并说说理由。________________________________________________________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2331085" y="3889375"/>
            <a:ext cx="8775700" cy="2512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应该摒弃方言。因为方言的使用会影响普通话的推广。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或：  应该保护方言。因为保护方言就是保护语言的多样性。 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6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772160" y="44450"/>
            <a:ext cx="111442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ct val="100000"/>
              </a:lnSpc>
            </a:pPr>
            <a:r>
              <a:rPr lang="en-US"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、阅读下面材料，按要求答题。</a:t>
            </a:r>
            <a:endParaRPr sz="32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材料一  微博是一种网络技术应用。它篇幅短小，每条不超过140个字，甚至可以三言两语。它代表了个人最真实的即时言论，人们可以用微博发布信息、发表评论，讨论问题、转发跟帖。无论是用电脑还是用手机，只要能上网，人们就可以像发短信一样发微博，非常方便。</a:t>
            </a:r>
            <a:endParaRPr sz="32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材料二  教育部、国家语委在向社会发布《2010年中国语言生活状况报告》时，称2010年是中国的“微博元年”。截止到2011年2月，腾讯、新浪两大门户网站微博注册用户均超过1亿。在微博上“人人都有麦克风”，普通人用微博维权，用微博问政；政府也开通微博，了解民意。微博正释放着它推进社会生活各个领域发生变革的巨大潜能。</a:t>
            </a:r>
            <a:endParaRPr sz="32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ct val="100000"/>
              </a:lnSpc>
            </a:pPr>
            <a:r>
              <a:rPr sz="32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1.料一中摘录出4个能概括“微博”主要特点的词语。</a:t>
            </a:r>
            <a:endParaRPr sz="32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4502785" y="6073775"/>
            <a:ext cx="5125085" cy="6965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短小   真实   即时   方便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5570" name="矩形 365569"/>
          <p:cNvSpPr/>
          <p:nvPr/>
        </p:nvSpPr>
        <p:spPr>
          <a:xfrm>
            <a:off x="1403350" y="502285"/>
            <a:ext cx="10180955" cy="4046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latinLnBrk="1">
              <a:lnSpc>
                <a:spcPts val="5140"/>
              </a:lnSpc>
            </a:pPr>
            <a:r>
              <a:rPr lang="en-US"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、请用一句话概括下则新闻的内容。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latinLnBrk="1">
              <a:lnSpc>
                <a:spcPts val="5140"/>
              </a:lnSpc>
            </a:pPr>
            <a:r>
              <a:rPr sz="3600" b="1">
                <a:solidFill>
                  <a:srgbClr val="1A23D4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新华社12月18日电  一家德国研究机构16日发布最新研究报告称，初步估算全球每年需要100亿美元的气候保险资金，以帮助发展中国家应对大规模的气候灾难。该机构呼吁哥本哈根气候变化大会就资金的筹措做出安排。</a:t>
            </a:r>
            <a:endParaRPr sz="3600" b="1">
              <a:solidFill>
                <a:srgbClr val="1A23D4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6595" name="矩形 366594"/>
          <p:cNvSpPr/>
          <p:nvPr/>
        </p:nvSpPr>
        <p:spPr>
          <a:xfrm>
            <a:off x="1572260" y="5022215"/>
            <a:ext cx="9662160" cy="696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defTabSz="815975">
              <a:lnSpc>
                <a:spcPts val="472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全球每年需要100亿美元的气候保险资金。  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占位符 31746"/>
          <p:cNvSpPr>
            <a:spLocks noGrp="1"/>
          </p:cNvSpPr>
          <p:nvPr>
            <p:ph idx="1"/>
          </p:nvPr>
        </p:nvSpPr>
        <p:spPr>
          <a:xfrm>
            <a:off x="1725295" y="2016760"/>
            <a:ext cx="9860280" cy="3159125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语文是滋味甘醇的美酒，让人回味无穷； 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语文是______________________________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语文是______________________________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9637" name="矩形 1"/>
          <p:cNvSpPr/>
          <p:nvPr/>
        </p:nvSpPr>
        <p:spPr>
          <a:xfrm>
            <a:off x="2526745" y="858838"/>
            <a:ext cx="66122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仿照例句，再写两个句子。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1"/>
          <p:cNvSpPr/>
          <p:nvPr/>
        </p:nvSpPr>
        <p:spPr>
          <a:xfrm>
            <a:off x="3509725" y="2719546"/>
            <a:ext cx="7069455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姹紫嫣红的花园，让人流连忘返。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群星璀璨的夜空，让人无限神往。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58900" y="265430"/>
            <a:ext cx="96697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年级某班以“我是合格小公民”为主题开展综合实践活动。活动中一些问题，请你参与解决。    </a:t>
            </a:r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普法活动我宣传活动中，班级进行《环保法》普法宣传，请你使用比喻或对偶的修辞手法，拟写一则宣传语。   </a:t>
            </a:r>
            <a:endParaRPr sz="3600" b="1">
              <a:solidFill>
                <a:srgbClr val="151FEB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7660" y="4239260"/>
            <a:ext cx="1028319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示例一：《环保法》，美好家园的守护神。 </a:t>
            </a:r>
            <a:endParaRPr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示例二：增强环保法律意识，守卫人类美好家园。  </a:t>
            </a:r>
            <a:endParaRPr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29690" y="109855"/>
            <a:ext cx="99815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校团委开展以“我与环境”为主题的综合实践活动。下面是这次活动中的一些问题，请你参与解决。 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校园门口的绿化区经常被踩踏，同学们觉得需要立一块牌子，提醒人们爱护花草。请从下列词语中选出四个，组成对偶句，作为牌子上的宣传语。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行人 花草 文明 爱护 踩踏 绕道 彰显 含笑  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8205" y="4755515"/>
            <a:ext cx="523303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①行人绕道，花草含笑。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②爱护花草，彰显文明。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③行人文明，花草含笑。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>
            <a:spLocks noChangeArrowheads="1"/>
          </p:cNvSpPr>
          <p:nvPr/>
        </p:nvSpPr>
        <p:spPr bwMode="auto">
          <a:xfrm>
            <a:off x="1497330" y="799465"/>
            <a:ext cx="9615805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505" indent="-357505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"/>
              <a:defRPr sz="2000" kern="1200">
                <a:solidFill>
                  <a:srgbClr val="14B3D2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357505" indent="-357505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D1BF"/>
              </a:buClr>
              <a:buFont typeface="幼圆" pitchFamily="49" charset="-122"/>
              <a:buChar char=" "/>
              <a:defRPr sz="1600" kern="120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33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综合性学习。</a:t>
            </a:r>
            <a:endParaRPr lang="zh-CN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现代社会，网络已经成为生活中一个重要组成部分。近日，学校将组织一次“网络与语文”活动，请你参加活动，并完成以下任务。</a:t>
            </a:r>
            <a:endParaRPr lang="zh-CN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①活动一：网络时代，取一个好的网名，既能展示自己独特的个性，又能体现高雅的志趣，如“柳暗花明”“夜雨时”“挑灯看剑”等。</a:t>
            </a:r>
            <a:endParaRPr lang="zh-CN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33400" lvl="0" indent="-533400" algn="l" eaLnBrk="1" latin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请你给自己取一个别致的网名，并说说它的由来和含义。(网名要求积极健康)</a:t>
            </a:r>
            <a:endParaRPr lang="zh-CN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58900" y="265430"/>
            <a:ext cx="96697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校学生会准备于5月4日下午两点在第一会议室举行主题为</a:t>
            </a:r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我与文明同行</a:t>
            </a:r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的座谈会，下面是活动过程中的一些问题，需要你去解决。 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(1)请你以</a:t>
            </a:r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文明</a:t>
            </a:r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二字开头，拟一条宣传标语。      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要求: ①紧扣座谈会的主题； ②运用比喻的修辞方法；   ③不超过20个字。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8900" y="3923030"/>
            <a:ext cx="10869295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示例一：文明像灯塔，为我们的人生航船指明方向。 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示例二：文明是滋养我成长的甘泉。 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示例三：文明，人生旅途的路标。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18945" y="1161415"/>
            <a:ext cx="9053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（3）针对同学攀比生日宴会，以及当今酒店宾馆请客浪费现象发表你的看法。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9085" y="2720340"/>
            <a:ext cx="90531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无论是生日聚会或是餐馆请客，要讲究文明消费、节约用餐，吃多少，点多少，不劝酒、不酗酒，有剩余，全打包；倡导文明餐桌，杜绝餐桌上的铺张、舌尖上的浪费。  </a:t>
            </a:r>
            <a:endParaRPr sz="3200" b="1">
              <a:solidFill>
                <a:srgbClr val="FF0000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94790" y="488950"/>
            <a:ext cx="96697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校园内的汤河河面上，常见各种飘浮物。为保持汤河清洁，学校准备制作一块警示牌，请你代写一句。(不要用“禁止”等类似的词，不超过20字)（3分）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985" y="3495675"/>
            <a:ext cx="1097280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（1）我和你一样需要洁净的脸庞。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（2）你追求的是绚丽多彩，我追求的是清澈见底。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（3）让我们共同为美丽的鱼儿创造一个洁净的空间。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19530" y="1122045"/>
            <a:ext cx="90538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2012年3月28日国务院第197次常务会议上通过《校车安全管理条例》，并公布施行。但一些校车安全隐患仍然存在，校车安全事故时有发生。请你写一则宣传标语，呼吁全社会关心重视学生的交通安全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8025" y="4210050"/>
            <a:ext cx="9053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关注校车安全，保护如花生命</a:t>
            </a:r>
            <a:r>
              <a:rPr 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3640" y="59690"/>
            <a:ext cx="966978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atinLnBrk="1"/>
            <a:r>
              <a:rPr lang="en-US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、请你认真阅读下面的材料，完成后面的问题    清晨，当你漫步在大街上时，发现草坪中的告示牌上面赫然写着“小草在成长，请勿打扰”；经过理发店门口，抬头一看店名：“今日说‘发’”“魔发师”“从头再来”……你开车到公路拐弯处，一条俏皮而又不乏温馨的标语映入你的眼帘：“此处风景如此秀丽，你何不慢慢欣赏？”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打开电视机，某化妆品正在做广告：“趁早下‘斑’，请勿‘痘’留！”……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（1）用一句话简要概括你阅读上述材料的感受或看法</a:t>
            </a:r>
            <a:r>
              <a:rPr lang="zh-CN"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3600" b="1">
                <a:solidFill>
                  <a:srgbClr val="151FE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_________________________________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0150" y="5995035"/>
            <a:ext cx="763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生活处处有语文</a:t>
            </a:r>
            <a:r>
              <a:rPr lang="zh-CN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61110" y="468630"/>
            <a:ext cx="96697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（2）上述的标语或名称运用了哪些语言技巧？请你至少指出其中一种，并结合材料中的例子作简要分析。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（3）请你动用你的智慧，选择下面的一项任务完成。 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①请你写出一则你看到过的运用了以上某种语言技巧的广告与或标语。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/>
            <a:r>
              <a:rPr sz="3600" b="1">
                <a:solidFill>
                  <a:srgbClr val="151FEB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</a:t>
            </a:r>
            <a:endParaRPr sz="3600" b="1">
              <a:solidFill>
                <a:srgbClr val="151FEB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9900" y="2040890"/>
            <a:ext cx="763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谐音双关，魔法（发）师  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5352415"/>
            <a:ext cx="763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后来生活可以更美的——美的 </a:t>
            </a:r>
            <a:endParaRPr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8994</Words>
  <Application>WPS 演示</Application>
  <PresentationFormat>在屏幕上显示</PresentationFormat>
  <Paragraphs>437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Wingdings 2</vt:lpstr>
      <vt:lpstr>幼圆</vt:lpstr>
      <vt:lpstr>华文新魏</vt:lpstr>
      <vt:lpstr>MingLiU_HKSCS</vt:lpstr>
      <vt:lpstr>MingLiU-ExtB</vt:lpstr>
      <vt:lpstr>Courier New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71</cp:revision>
  <dcterms:created xsi:type="dcterms:W3CDTF">2012-09-21T09:22:00Z</dcterms:created>
  <dcterms:modified xsi:type="dcterms:W3CDTF">2020-02-13T04:39:35Z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