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43"/>
  </p:notesMasterIdLst>
  <p:sldIdLst>
    <p:sldId id="386" r:id="rId2"/>
    <p:sldId id="412" r:id="rId3"/>
    <p:sldId id="399" r:id="rId4"/>
    <p:sldId id="389" r:id="rId5"/>
    <p:sldId id="354" r:id="rId6"/>
    <p:sldId id="353" r:id="rId7"/>
    <p:sldId id="391" r:id="rId8"/>
    <p:sldId id="392" r:id="rId9"/>
    <p:sldId id="310" r:id="rId10"/>
    <p:sldId id="357" r:id="rId11"/>
    <p:sldId id="314" r:id="rId12"/>
    <p:sldId id="359" r:id="rId13"/>
    <p:sldId id="361" r:id="rId14"/>
    <p:sldId id="264" r:id="rId15"/>
    <p:sldId id="265" r:id="rId16"/>
    <p:sldId id="393" r:id="rId17"/>
    <p:sldId id="414" r:id="rId18"/>
    <p:sldId id="413" r:id="rId19"/>
    <p:sldId id="400" r:id="rId20"/>
    <p:sldId id="395" r:id="rId21"/>
    <p:sldId id="401" r:id="rId22"/>
    <p:sldId id="396" r:id="rId23"/>
    <p:sldId id="405" r:id="rId24"/>
    <p:sldId id="406" r:id="rId25"/>
    <p:sldId id="407" r:id="rId26"/>
    <p:sldId id="408" r:id="rId27"/>
    <p:sldId id="409" r:id="rId28"/>
    <p:sldId id="410" r:id="rId29"/>
    <p:sldId id="411" r:id="rId30"/>
    <p:sldId id="416" r:id="rId31"/>
    <p:sldId id="397" r:id="rId32"/>
    <p:sldId id="415" r:id="rId33"/>
    <p:sldId id="275" r:id="rId34"/>
    <p:sldId id="277" r:id="rId35"/>
    <p:sldId id="376" r:id="rId36"/>
    <p:sldId id="378" r:id="rId37"/>
    <p:sldId id="380" r:id="rId38"/>
    <p:sldId id="382" r:id="rId39"/>
    <p:sldId id="349" r:id="rId40"/>
    <p:sldId id="350" r:id="rId41"/>
    <p:sldId id="351" r:id="rId4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FF00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591" autoAdjust="0"/>
    <p:restoredTop sz="94559" autoAdjust="0"/>
  </p:normalViewPr>
  <p:slideViewPr>
    <p:cSldViewPr>
      <p:cViewPr varScale="1">
        <p:scale>
          <a:sx n="84" d="100"/>
          <a:sy n="84" d="100"/>
        </p:scale>
        <p:origin x="-1650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71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1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宋体" pitchFamily="2" charset="-122"/>
              </a:defRPr>
            </a:lvl1pPr>
          </a:lstStyle>
          <a:p>
            <a:pPr>
              <a:defRPr/>
            </a:pPr>
            <a:fld id="{EF577803-FBAA-4F1A-8EF2-33E59D1CA6D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F577803-FBAA-4F1A-8EF2-33E59D1CA6D6}" type="slidenum">
              <a:rPr lang="en-US" altLang="zh-CN" smtClean="0"/>
              <a:pPr>
                <a:defRPr/>
              </a:pPr>
              <a:t>17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2D8839B-AEB0-48A6-97D1-C3DA5A92BB53}" type="slidenum">
              <a:rPr lang="en-US" altLang="zh-CN" smtClean="0">
                <a:ea typeface="宋体" charset="-122"/>
              </a:rPr>
              <a:pPr/>
              <a:t>33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460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r>
              <a:rPr lang="en-US" altLang="zh-CN" smtClean="0">
                <a:ea typeface="宋体" charset="-122"/>
              </a:rPr>
              <a:t>1</a:t>
            </a:r>
            <a:r>
              <a:rPr lang="zh-CN" altLang="en-US" smtClean="0">
                <a:ea typeface="宋体" charset="-122"/>
              </a:rPr>
              <a:t>、重点：说明赵州桥时抓住了那些特点？</a:t>
            </a:r>
          </a:p>
          <a:p>
            <a:pPr eaLnBrk="1" hangingPunct="1"/>
            <a:r>
              <a:rPr lang="en-US" altLang="zh-CN" smtClean="0">
                <a:ea typeface="宋体" charset="-122"/>
              </a:rPr>
              <a:t>2</a:t>
            </a:r>
            <a:r>
              <a:rPr lang="zh-CN" altLang="en-US" smtClean="0">
                <a:ea typeface="宋体" charset="-122"/>
              </a:rPr>
              <a:t>、每一小点都链接相关说明幻灯片，点击后边箭头即可，也可以返回本页。最下边箭头返回到幻灯片</a:t>
            </a:r>
            <a:r>
              <a:rPr lang="en-US" altLang="zh-CN" smtClean="0">
                <a:ea typeface="宋体" charset="-122"/>
              </a:rPr>
              <a:t>4</a:t>
            </a:r>
            <a:r>
              <a:rPr lang="zh-CN" altLang="en-US" smtClean="0">
                <a:ea typeface="宋体" charset="-122"/>
              </a:rPr>
              <a:t>（对话）。</a:t>
            </a:r>
          </a:p>
          <a:p>
            <a:pPr eaLnBrk="1" hangingPunct="1"/>
            <a:r>
              <a:rPr lang="en-US" altLang="zh-CN" smtClean="0">
                <a:ea typeface="宋体" charset="-122"/>
              </a:rPr>
              <a:t>3</a:t>
            </a:r>
            <a:r>
              <a:rPr lang="zh-CN" altLang="en-US" smtClean="0">
                <a:ea typeface="宋体" charset="-122"/>
              </a:rPr>
              <a:t>、在我国古代就能造出这么优美、科学、实用的桥，说明了什么呀？（体会劳动人民的勤劳、智慧。点击“四”后箭头）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96DC084-F5DC-4890-ACA5-7203CBA41D39}" type="slidenum">
              <a:rPr lang="en-US" altLang="zh-CN" smtClean="0">
                <a:ea typeface="宋体" charset="-122"/>
              </a:rPr>
              <a:pPr/>
              <a:t>34</a:t>
            </a:fld>
            <a:endParaRPr lang="en-US" altLang="zh-CN" smtClean="0">
              <a:ea typeface="宋体" charset="-122"/>
            </a:endParaRPr>
          </a:p>
        </p:txBody>
      </p:sp>
      <p:sp>
        <p:nvSpPr>
          <p:cNvPr id="501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r>
              <a:rPr lang="zh-CN" altLang="en-US" smtClean="0">
                <a:ea typeface="宋体" charset="-122"/>
              </a:rPr>
              <a:t>点击左下标记，返回到“对话”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"/>
          <p:cNvSpPr>
            <a:spLocks/>
          </p:cNvSpPr>
          <p:nvPr/>
        </p:nvSpPr>
        <p:spPr bwMode="auto">
          <a:xfrm>
            <a:off x="4760913" y="20638"/>
            <a:ext cx="4438650" cy="4038600"/>
          </a:xfrm>
          <a:custGeom>
            <a:avLst/>
            <a:gdLst/>
            <a:ahLst/>
            <a:cxnLst>
              <a:cxn ang="0">
                <a:pos x="23" y="4"/>
              </a:cxn>
              <a:cxn ang="0">
                <a:pos x="11" y="71"/>
              </a:cxn>
              <a:cxn ang="0">
                <a:pos x="25" y="393"/>
              </a:cxn>
              <a:cxn ang="0">
                <a:pos x="54" y="457"/>
              </a:cxn>
              <a:cxn ang="0">
                <a:pos x="158" y="482"/>
              </a:cxn>
              <a:cxn ang="0">
                <a:pos x="204" y="495"/>
              </a:cxn>
              <a:cxn ang="0">
                <a:pos x="520" y="475"/>
              </a:cxn>
              <a:cxn ang="0">
                <a:pos x="533" y="167"/>
              </a:cxn>
              <a:cxn ang="0">
                <a:pos x="369" y="16"/>
              </a:cxn>
              <a:cxn ang="0">
                <a:pos x="249" y="29"/>
              </a:cxn>
              <a:cxn ang="0">
                <a:pos x="198" y="11"/>
              </a:cxn>
              <a:cxn ang="0">
                <a:pos x="151" y="2"/>
              </a:cxn>
              <a:cxn ang="0">
                <a:pos x="23" y="4"/>
              </a:cxn>
            </a:cxnLst>
            <a:rect l="0" t="0" r="r" b="b"/>
            <a:pathLst>
              <a:path w="546" h="497">
                <a:moveTo>
                  <a:pt x="23" y="4"/>
                </a:moveTo>
                <a:cubicBezTo>
                  <a:pt x="23" y="4"/>
                  <a:pt x="0" y="34"/>
                  <a:pt x="11" y="71"/>
                </a:cubicBezTo>
                <a:cubicBezTo>
                  <a:pt x="19" y="100"/>
                  <a:pt x="25" y="393"/>
                  <a:pt x="25" y="393"/>
                </a:cubicBezTo>
                <a:cubicBezTo>
                  <a:pt x="25" y="393"/>
                  <a:pt x="42" y="452"/>
                  <a:pt x="54" y="457"/>
                </a:cubicBezTo>
                <a:cubicBezTo>
                  <a:pt x="66" y="462"/>
                  <a:pt x="158" y="482"/>
                  <a:pt x="158" y="482"/>
                </a:cubicBezTo>
                <a:cubicBezTo>
                  <a:pt x="158" y="482"/>
                  <a:pt x="191" y="497"/>
                  <a:pt x="204" y="495"/>
                </a:cubicBezTo>
                <a:cubicBezTo>
                  <a:pt x="217" y="494"/>
                  <a:pt x="506" y="487"/>
                  <a:pt x="520" y="475"/>
                </a:cubicBezTo>
                <a:cubicBezTo>
                  <a:pt x="533" y="463"/>
                  <a:pt x="546" y="218"/>
                  <a:pt x="533" y="167"/>
                </a:cubicBezTo>
                <a:cubicBezTo>
                  <a:pt x="520" y="117"/>
                  <a:pt x="404" y="14"/>
                  <a:pt x="369" y="16"/>
                </a:cubicBezTo>
                <a:cubicBezTo>
                  <a:pt x="335" y="17"/>
                  <a:pt x="249" y="29"/>
                  <a:pt x="249" y="29"/>
                </a:cubicBezTo>
                <a:lnTo>
                  <a:pt x="198" y="11"/>
                </a:lnTo>
                <a:lnTo>
                  <a:pt x="151" y="2"/>
                </a:lnTo>
                <a:cubicBezTo>
                  <a:pt x="151" y="2"/>
                  <a:pt x="79" y="0"/>
                  <a:pt x="23" y="4"/>
                </a:cubicBezTo>
                <a:close/>
              </a:path>
            </a:pathLst>
          </a:custGeom>
          <a:solidFill>
            <a:schemeClr val="accent2"/>
          </a:solidFill>
          <a:ln w="0">
            <a:noFill/>
            <a:prstDash val="solid"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zh-CN" altLang="en-US"/>
          </a:p>
        </p:txBody>
      </p:sp>
      <p:grpSp>
        <p:nvGrpSpPr>
          <p:cNvPr id="5" name="Group 3"/>
          <p:cNvGrpSpPr>
            <a:grpSpLocks/>
          </p:cNvGrpSpPr>
          <p:nvPr/>
        </p:nvGrpSpPr>
        <p:grpSpPr bwMode="auto">
          <a:xfrm>
            <a:off x="4572000" y="28575"/>
            <a:ext cx="4756150" cy="4338638"/>
            <a:chOff x="2918" y="18"/>
            <a:chExt cx="2958" cy="2699"/>
          </a:xfrm>
        </p:grpSpPr>
        <p:sp>
          <p:nvSpPr>
            <p:cNvPr id="6" name="Freeform 4"/>
            <p:cNvSpPr>
              <a:spLocks/>
            </p:cNvSpPr>
            <p:nvPr/>
          </p:nvSpPr>
          <p:spPr bwMode="auto">
            <a:xfrm>
              <a:off x="3060" y="18"/>
              <a:ext cx="490" cy="187"/>
            </a:xfrm>
            <a:custGeom>
              <a:avLst/>
              <a:gdLst/>
              <a:ahLst/>
              <a:cxnLst>
                <a:cxn ang="0">
                  <a:pos x="71" y="25"/>
                </a:cxn>
                <a:cxn ang="0">
                  <a:pos x="91" y="20"/>
                </a:cxn>
                <a:cxn ang="0">
                  <a:pos x="92" y="17"/>
                </a:cxn>
                <a:cxn ang="0">
                  <a:pos x="88" y="0"/>
                </a:cxn>
                <a:cxn ang="0">
                  <a:pos x="25" y="0"/>
                </a:cxn>
                <a:cxn ang="0">
                  <a:pos x="10" y="22"/>
                </a:cxn>
                <a:cxn ang="0">
                  <a:pos x="71" y="25"/>
                </a:cxn>
              </a:cxnLst>
              <a:rect l="0" t="0" r="r" b="b"/>
              <a:pathLst>
                <a:path w="97" h="37">
                  <a:moveTo>
                    <a:pt x="71" y="25"/>
                  </a:moveTo>
                  <a:cubicBezTo>
                    <a:pt x="81" y="22"/>
                    <a:pt x="87" y="21"/>
                    <a:pt x="91" y="20"/>
                  </a:cubicBezTo>
                  <a:cubicBezTo>
                    <a:pt x="91" y="19"/>
                    <a:pt x="91" y="19"/>
                    <a:pt x="92" y="17"/>
                  </a:cubicBezTo>
                  <a:cubicBezTo>
                    <a:pt x="97" y="11"/>
                    <a:pt x="95" y="4"/>
                    <a:pt x="88" y="0"/>
                  </a:cubicBezTo>
                  <a:lnTo>
                    <a:pt x="25" y="0"/>
                  </a:lnTo>
                  <a:cubicBezTo>
                    <a:pt x="10" y="3"/>
                    <a:pt x="0" y="10"/>
                    <a:pt x="10" y="22"/>
                  </a:cubicBezTo>
                  <a:cubicBezTo>
                    <a:pt x="10" y="22"/>
                    <a:pt x="28" y="37"/>
                    <a:pt x="71" y="25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7" name="Freeform 5"/>
            <p:cNvSpPr>
              <a:spLocks noEditPoints="1"/>
            </p:cNvSpPr>
            <p:nvPr/>
          </p:nvSpPr>
          <p:spPr bwMode="auto">
            <a:xfrm>
              <a:off x="2918" y="18"/>
              <a:ext cx="2958" cy="2699"/>
            </a:xfrm>
            <a:custGeom>
              <a:avLst/>
              <a:gdLst/>
              <a:ahLst/>
              <a:cxnLst>
                <a:cxn ang="0">
                  <a:pos x="504" y="1"/>
                </a:cxn>
                <a:cxn ang="0">
                  <a:pos x="157" y="0"/>
                </a:cxn>
                <a:cxn ang="0">
                  <a:pos x="225" y="21"/>
                </a:cxn>
                <a:cxn ang="0">
                  <a:pos x="174" y="39"/>
                </a:cxn>
                <a:cxn ang="0">
                  <a:pos x="207" y="71"/>
                </a:cxn>
                <a:cxn ang="0">
                  <a:pos x="74" y="60"/>
                </a:cxn>
                <a:cxn ang="0">
                  <a:pos x="26" y="63"/>
                </a:cxn>
                <a:cxn ang="0">
                  <a:pos x="199" y="487"/>
                </a:cxn>
                <a:cxn ang="0">
                  <a:pos x="144" y="341"/>
                </a:cxn>
                <a:cxn ang="0">
                  <a:pos x="105" y="376"/>
                </a:cxn>
                <a:cxn ang="0">
                  <a:pos x="94" y="435"/>
                </a:cxn>
                <a:cxn ang="0">
                  <a:pos x="124" y="265"/>
                </a:cxn>
                <a:cxn ang="0">
                  <a:pos x="153" y="228"/>
                </a:cxn>
                <a:cxn ang="0">
                  <a:pos x="209" y="237"/>
                </a:cxn>
                <a:cxn ang="0">
                  <a:pos x="188" y="306"/>
                </a:cxn>
                <a:cxn ang="0">
                  <a:pos x="192" y="395"/>
                </a:cxn>
                <a:cxn ang="0">
                  <a:pos x="515" y="483"/>
                </a:cxn>
                <a:cxn ang="0">
                  <a:pos x="454" y="427"/>
                </a:cxn>
                <a:cxn ang="0">
                  <a:pos x="425" y="345"/>
                </a:cxn>
                <a:cxn ang="0">
                  <a:pos x="396" y="270"/>
                </a:cxn>
                <a:cxn ang="0">
                  <a:pos x="460" y="256"/>
                </a:cxn>
                <a:cxn ang="0">
                  <a:pos x="407" y="223"/>
                </a:cxn>
                <a:cxn ang="0">
                  <a:pos x="439" y="226"/>
                </a:cxn>
                <a:cxn ang="0">
                  <a:pos x="438" y="209"/>
                </a:cxn>
                <a:cxn ang="0">
                  <a:pos x="376" y="211"/>
                </a:cxn>
                <a:cxn ang="0">
                  <a:pos x="357" y="343"/>
                </a:cxn>
                <a:cxn ang="0">
                  <a:pos x="347" y="230"/>
                </a:cxn>
                <a:cxn ang="0">
                  <a:pos x="331" y="182"/>
                </a:cxn>
                <a:cxn ang="0">
                  <a:pos x="347" y="136"/>
                </a:cxn>
                <a:cxn ang="0">
                  <a:pos x="339" y="99"/>
                </a:cxn>
                <a:cxn ang="0">
                  <a:pos x="331" y="62"/>
                </a:cxn>
                <a:cxn ang="0">
                  <a:pos x="369" y="103"/>
                </a:cxn>
                <a:cxn ang="0">
                  <a:pos x="415" y="47"/>
                </a:cxn>
                <a:cxn ang="0">
                  <a:pos x="409" y="95"/>
                </a:cxn>
                <a:cxn ang="0">
                  <a:pos x="401" y="130"/>
                </a:cxn>
                <a:cxn ang="0">
                  <a:pos x="401" y="181"/>
                </a:cxn>
                <a:cxn ang="0">
                  <a:pos x="558" y="181"/>
                </a:cxn>
                <a:cxn ang="0">
                  <a:pos x="554" y="76"/>
                </a:cxn>
                <a:cxn ang="0">
                  <a:pos x="249" y="69"/>
                </a:cxn>
                <a:cxn ang="0">
                  <a:pos x="293" y="93"/>
                </a:cxn>
                <a:cxn ang="0">
                  <a:pos x="171" y="195"/>
                </a:cxn>
                <a:cxn ang="0">
                  <a:pos x="69" y="98"/>
                </a:cxn>
                <a:cxn ang="0">
                  <a:pos x="191" y="106"/>
                </a:cxn>
                <a:cxn ang="0">
                  <a:pos x="220" y="105"/>
                </a:cxn>
                <a:cxn ang="0">
                  <a:pos x="302" y="121"/>
                </a:cxn>
                <a:cxn ang="0">
                  <a:pos x="276" y="256"/>
                </a:cxn>
                <a:cxn ang="0">
                  <a:pos x="260" y="137"/>
                </a:cxn>
                <a:cxn ang="0">
                  <a:pos x="171" y="195"/>
                </a:cxn>
                <a:cxn ang="0">
                  <a:pos x="223" y="225"/>
                </a:cxn>
                <a:cxn ang="0">
                  <a:pos x="247" y="158"/>
                </a:cxn>
                <a:cxn ang="0">
                  <a:pos x="326" y="292"/>
                </a:cxn>
                <a:cxn ang="0">
                  <a:pos x="215" y="321"/>
                </a:cxn>
                <a:cxn ang="0">
                  <a:pos x="309" y="277"/>
                </a:cxn>
                <a:cxn ang="0">
                  <a:pos x="318" y="133"/>
                </a:cxn>
                <a:cxn ang="0">
                  <a:pos x="313" y="213"/>
                </a:cxn>
                <a:cxn ang="0">
                  <a:pos x="299" y="144"/>
                </a:cxn>
                <a:cxn ang="0">
                  <a:pos x="507" y="179"/>
                </a:cxn>
                <a:cxn ang="0">
                  <a:pos x="461" y="162"/>
                </a:cxn>
              </a:cxnLst>
              <a:rect l="0" t="0" r="r" b="b"/>
              <a:pathLst>
                <a:path w="585" h="534">
                  <a:moveTo>
                    <a:pt x="554" y="76"/>
                  </a:moveTo>
                  <a:cubicBezTo>
                    <a:pt x="551" y="32"/>
                    <a:pt x="543" y="9"/>
                    <a:pt x="504" y="1"/>
                  </a:cubicBezTo>
                  <a:cubicBezTo>
                    <a:pt x="500" y="1"/>
                    <a:pt x="494" y="0"/>
                    <a:pt x="486" y="0"/>
                  </a:cubicBezTo>
                  <a:lnTo>
                    <a:pt x="157" y="0"/>
                  </a:lnTo>
                  <a:cubicBezTo>
                    <a:pt x="156" y="5"/>
                    <a:pt x="153" y="17"/>
                    <a:pt x="158" y="17"/>
                  </a:cubicBezTo>
                  <a:cubicBezTo>
                    <a:pt x="171" y="17"/>
                    <a:pt x="223" y="21"/>
                    <a:pt x="225" y="21"/>
                  </a:cubicBezTo>
                  <a:cubicBezTo>
                    <a:pt x="226" y="21"/>
                    <a:pt x="250" y="16"/>
                    <a:pt x="237" y="28"/>
                  </a:cubicBezTo>
                  <a:cubicBezTo>
                    <a:pt x="223" y="41"/>
                    <a:pt x="192" y="41"/>
                    <a:pt x="174" y="39"/>
                  </a:cubicBezTo>
                  <a:cubicBezTo>
                    <a:pt x="131" y="36"/>
                    <a:pt x="152" y="56"/>
                    <a:pt x="168" y="56"/>
                  </a:cubicBezTo>
                  <a:cubicBezTo>
                    <a:pt x="218" y="56"/>
                    <a:pt x="228" y="68"/>
                    <a:pt x="207" y="71"/>
                  </a:cubicBezTo>
                  <a:cubicBezTo>
                    <a:pt x="186" y="74"/>
                    <a:pt x="182" y="73"/>
                    <a:pt x="162" y="76"/>
                  </a:cubicBezTo>
                  <a:cubicBezTo>
                    <a:pt x="7" y="101"/>
                    <a:pt x="59" y="60"/>
                    <a:pt x="74" y="60"/>
                  </a:cubicBezTo>
                  <a:cubicBezTo>
                    <a:pt x="139" y="59"/>
                    <a:pt x="123" y="37"/>
                    <a:pt x="107" y="42"/>
                  </a:cubicBezTo>
                  <a:cubicBezTo>
                    <a:pt x="91" y="46"/>
                    <a:pt x="34" y="27"/>
                    <a:pt x="26" y="63"/>
                  </a:cubicBezTo>
                  <a:cubicBezTo>
                    <a:pt x="19" y="100"/>
                    <a:pt x="42" y="282"/>
                    <a:pt x="36" y="317"/>
                  </a:cubicBezTo>
                  <a:cubicBezTo>
                    <a:pt x="0" y="534"/>
                    <a:pt x="199" y="487"/>
                    <a:pt x="199" y="487"/>
                  </a:cubicBezTo>
                  <a:cubicBezTo>
                    <a:pt x="156" y="453"/>
                    <a:pt x="174" y="421"/>
                    <a:pt x="171" y="403"/>
                  </a:cubicBezTo>
                  <a:cubicBezTo>
                    <a:pt x="161" y="345"/>
                    <a:pt x="154" y="337"/>
                    <a:pt x="144" y="341"/>
                  </a:cubicBezTo>
                  <a:cubicBezTo>
                    <a:pt x="121" y="352"/>
                    <a:pt x="123" y="358"/>
                    <a:pt x="126" y="367"/>
                  </a:cubicBezTo>
                  <a:cubicBezTo>
                    <a:pt x="142" y="416"/>
                    <a:pt x="105" y="376"/>
                    <a:pt x="105" y="376"/>
                  </a:cubicBezTo>
                  <a:cubicBezTo>
                    <a:pt x="98" y="380"/>
                    <a:pt x="95" y="390"/>
                    <a:pt x="99" y="399"/>
                  </a:cubicBezTo>
                  <a:cubicBezTo>
                    <a:pt x="131" y="463"/>
                    <a:pt x="101" y="446"/>
                    <a:pt x="94" y="435"/>
                  </a:cubicBezTo>
                  <a:cubicBezTo>
                    <a:pt x="61" y="390"/>
                    <a:pt x="92" y="366"/>
                    <a:pt x="88" y="352"/>
                  </a:cubicBezTo>
                  <a:cubicBezTo>
                    <a:pt x="75" y="295"/>
                    <a:pt x="118" y="274"/>
                    <a:pt x="124" y="265"/>
                  </a:cubicBezTo>
                  <a:cubicBezTo>
                    <a:pt x="130" y="256"/>
                    <a:pt x="127" y="253"/>
                    <a:pt x="129" y="234"/>
                  </a:cubicBezTo>
                  <a:cubicBezTo>
                    <a:pt x="136" y="195"/>
                    <a:pt x="155" y="216"/>
                    <a:pt x="153" y="228"/>
                  </a:cubicBezTo>
                  <a:cubicBezTo>
                    <a:pt x="148" y="274"/>
                    <a:pt x="176" y="242"/>
                    <a:pt x="186" y="228"/>
                  </a:cubicBezTo>
                  <a:cubicBezTo>
                    <a:pt x="218" y="186"/>
                    <a:pt x="214" y="229"/>
                    <a:pt x="209" y="237"/>
                  </a:cubicBezTo>
                  <a:cubicBezTo>
                    <a:pt x="203" y="244"/>
                    <a:pt x="198" y="255"/>
                    <a:pt x="200" y="260"/>
                  </a:cubicBezTo>
                  <a:cubicBezTo>
                    <a:pt x="208" y="283"/>
                    <a:pt x="193" y="305"/>
                    <a:pt x="188" y="306"/>
                  </a:cubicBezTo>
                  <a:cubicBezTo>
                    <a:pt x="184" y="308"/>
                    <a:pt x="170" y="314"/>
                    <a:pt x="170" y="332"/>
                  </a:cubicBezTo>
                  <a:cubicBezTo>
                    <a:pt x="171" y="350"/>
                    <a:pt x="192" y="382"/>
                    <a:pt x="192" y="395"/>
                  </a:cubicBezTo>
                  <a:cubicBezTo>
                    <a:pt x="193" y="492"/>
                    <a:pt x="236" y="499"/>
                    <a:pt x="255" y="497"/>
                  </a:cubicBezTo>
                  <a:cubicBezTo>
                    <a:pt x="275" y="496"/>
                    <a:pt x="445" y="490"/>
                    <a:pt x="515" y="483"/>
                  </a:cubicBezTo>
                  <a:cubicBezTo>
                    <a:pt x="585" y="477"/>
                    <a:pt x="538" y="458"/>
                    <a:pt x="518" y="458"/>
                  </a:cubicBezTo>
                  <a:cubicBezTo>
                    <a:pt x="467" y="458"/>
                    <a:pt x="454" y="427"/>
                    <a:pt x="454" y="427"/>
                  </a:cubicBezTo>
                  <a:cubicBezTo>
                    <a:pt x="454" y="427"/>
                    <a:pt x="453" y="405"/>
                    <a:pt x="431" y="400"/>
                  </a:cubicBezTo>
                  <a:cubicBezTo>
                    <a:pt x="376" y="385"/>
                    <a:pt x="411" y="353"/>
                    <a:pt x="425" y="345"/>
                  </a:cubicBezTo>
                  <a:cubicBezTo>
                    <a:pt x="438" y="338"/>
                    <a:pt x="430" y="335"/>
                    <a:pt x="420" y="329"/>
                  </a:cubicBezTo>
                  <a:cubicBezTo>
                    <a:pt x="398" y="316"/>
                    <a:pt x="394" y="300"/>
                    <a:pt x="396" y="270"/>
                  </a:cubicBezTo>
                  <a:cubicBezTo>
                    <a:pt x="397" y="240"/>
                    <a:pt x="416" y="249"/>
                    <a:pt x="416" y="249"/>
                  </a:cubicBezTo>
                  <a:cubicBezTo>
                    <a:pt x="416" y="249"/>
                    <a:pt x="448" y="262"/>
                    <a:pt x="460" y="256"/>
                  </a:cubicBezTo>
                  <a:cubicBezTo>
                    <a:pt x="472" y="250"/>
                    <a:pt x="467" y="239"/>
                    <a:pt x="461" y="244"/>
                  </a:cubicBezTo>
                  <a:cubicBezTo>
                    <a:pt x="455" y="248"/>
                    <a:pt x="412" y="244"/>
                    <a:pt x="407" y="223"/>
                  </a:cubicBezTo>
                  <a:cubicBezTo>
                    <a:pt x="403" y="202"/>
                    <a:pt x="418" y="213"/>
                    <a:pt x="422" y="214"/>
                  </a:cubicBezTo>
                  <a:cubicBezTo>
                    <a:pt x="427" y="216"/>
                    <a:pt x="427" y="220"/>
                    <a:pt x="439" y="226"/>
                  </a:cubicBezTo>
                  <a:cubicBezTo>
                    <a:pt x="468" y="241"/>
                    <a:pt x="454" y="224"/>
                    <a:pt x="454" y="224"/>
                  </a:cubicBezTo>
                  <a:cubicBezTo>
                    <a:pt x="454" y="224"/>
                    <a:pt x="454" y="224"/>
                    <a:pt x="438" y="209"/>
                  </a:cubicBezTo>
                  <a:cubicBezTo>
                    <a:pt x="423" y="194"/>
                    <a:pt x="406" y="199"/>
                    <a:pt x="389" y="199"/>
                  </a:cubicBezTo>
                  <a:cubicBezTo>
                    <a:pt x="373" y="199"/>
                    <a:pt x="376" y="211"/>
                    <a:pt x="376" y="211"/>
                  </a:cubicBezTo>
                  <a:cubicBezTo>
                    <a:pt x="376" y="211"/>
                    <a:pt x="373" y="242"/>
                    <a:pt x="370" y="291"/>
                  </a:cubicBezTo>
                  <a:cubicBezTo>
                    <a:pt x="368" y="341"/>
                    <a:pt x="360" y="347"/>
                    <a:pt x="357" y="343"/>
                  </a:cubicBezTo>
                  <a:cubicBezTo>
                    <a:pt x="354" y="338"/>
                    <a:pt x="350" y="313"/>
                    <a:pt x="350" y="305"/>
                  </a:cubicBezTo>
                  <a:cubicBezTo>
                    <a:pt x="350" y="298"/>
                    <a:pt x="345" y="264"/>
                    <a:pt x="347" y="230"/>
                  </a:cubicBezTo>
                  <a:cubicBezTo>
                    <a:pt x="350" y="195"/>
                    <a:pt x="356" y="210"/>
                    <a:pt x="334" y="201"/>
                  </a:cubicBezTo>
                  <a:cubicBezTo>
                    <a:pt x="311" y="192"/>
                    <a:pt x="323" y="182"/>
                    <a:pt x="331" y="182"/>
                  </a:cubicBezTo>
                  <a:cubicBezTo>
                    <a:pt x="338" y="182"/>
                    <a:pt x="350" y="189"/>
                    <a:pt x="352" y="181"/>
                  </a:cubicBezTo>
                  <a:cubicBezTo>
                    <a:pt x="356" y="160"/>
                    <a:pt x="359" y="141"/>
                    <a:pt x="347" y="136"/>
                  </a:cubicBezTo>
                  <a:cubicBezTo>
                    <a:pt x="322" y="127"/>
                    <a:pt x="332" y="121"/>
                    <a:pt x="341" y="118"/>
                  </a:cubicBezTo>
                  <a:cubicBezTo>
                    <a:pt x="350" y="115"/>
                    <a:pt x="352" y="94"/>
                    <a:pt x="339" y="99"/>
                  </a:cubicBezTo>
                  <a:cubicBezTo>
                    <a:pt x="313" y="107"/>
                    <a:pt x="316" y="85"/>
                    <a:pt x="321" y="82"/>
                  </a:cubicBezTo>
                  <a:cubicBezTo>
                    <a:pt x="325" y="79"/>
                    <a:pt x="334" y="83"/>
                    <a:pt x="331" y="62"/>
                  </a:cubicBezTo>
                  <a:cubicBezTo>
                    <a:pt x="328" y="41"/>
                    <a:pt x="347" y="34"/>
                    <a:pt x="351" y="53"/>
                  </a:cubicBezTo>
                  <a:cubicBezTo>
                    <a:pt x="354" y="73"/>
                    <a:pt x="363" y="112"/>
                    <a:pt x="369" y="103"/>
                  </a:cubicBezTo>
                  <a:cubicBezTo>
                    <a:pt x="375" y="94"/>
                    <a:pt x="385" y="57"/>
                    <a:pt x="395" y="41"/>
                  </a:cubicBezTo>
                  <a:cubicBezTo>
                    <a:pt x="406" y="24"/>
                    <a:pt x="418" y="38"/>
                    <a:pt x="415" y="47"/>
                  </a:cubicBezTo>
                  <a:cubicBezTo>
                    <a:pt x="401" y="88"/>
                    <a:pt x="426" y="90"/>
                    <a:pt x="426" y="90"/>
                  </a:cubicBezTo>
                  <a:cubicBezTo>
                    <a:pt x="426" y="90"/>
                    <a:pt x="423" y="96"/>
                    <a:pt x="409" y="95"/>
                  </a:cubicBezTo>
                  <a:cubicBezTo>
                    <a:pt x="382" y="92"/>
                    <a:pt x="393" y="110"/>
                    <a:pt x="405" y="115"/>
                  </a:cubicBezTo>
                  <a:cubicBezTo>
                    <a:pt x="431" y="124"/>
                    <a:pt x="414" y="130"/>
                    <a:pt x="401" y="130"/>
                  </a:cubicBezTo>
                  <a:cubicBezTo>
                    <a:pt x="387" y="130"/>
                    <a:pt x="381" y="134"/>
                    <a:pt x="378" y="148"/>
                  </a:cubicBezTo>
                  <a:cubicBezTo>
                    <a:pt x="369" y="191"/>
                    <a:pt x="401" y="181"/>
                    <a:pt x="401" y="181"/>
                  </a:cubicBezTo>
                  <a:cubicBezTo>
                    <a:pt x="452" y="195"/>
                    <a:pt x="528" y="188"/>
                    <a:pt x="528" y="188"/>
                  </a:cubicBezTo>
                  <a:cubicBezTo>
                    <a:pt x="543" y="192"/>
                    <a:pt x="552" y="189"/>
                    <a:pt x="558" y="181"/>
                  </a:cubicBezTo>
                  <a:lnTo>
                    <a:pt x="558" y="103"/>
                  </a:lnTo>
                  <a:cubicBezTo>
                    <a:pt x="556" y="93"/>
                    <a:pt x="555" y="84"/>
                    <a:pt x="554" y="76"/>
                  </a:cubicBezTo>
                  <a:close/>
                  <a:moveTo>
                    <a:pt x="231" y="77"/>
                  </a:moveTo>
                  <a:cubicBezTo>
                    <a:pt x="233" y="65"/>
                    <a:pt x="249" y="69"/>
                    <a:pt x="249" y="69"/>
                  </a:cubicBezTo>
                  <a:cubicBezTo>
                    <a:pt x="249" y="69"/>
                    <a:pt x="278" y="79"/>
                    <a:pt x="290" y="78"/>
                  </a:cubicBezTo>
                  <a:cubicBezTo>
                    <a:pt x="301" y="76"/>
                    <a:pt x="318" y="93"/>
                    <a:pt x="293" y="93"/>
                  </a:cubicBezTo>
                  <a:cubicBezTo>
                    <a:pt x="267" y="93"/>
                    <a:pt x="228" y="104"/>
                    <a:pt x="231" y="77"/>
                  </a:cubicBezTo>
                  <a:close/>
                  <a:moveTo>
                    <a:pt x="171" y="195"/>
                  </a:moveTo>
                  <a:cubicBezTo>
                    <a:pt x="153" y="195"/>
                    <a:pt x="46" y="237"/>
                    <a:pt x="45" y="128"/>
                  </a:cubicBezTo>
                  <a:cubicBezTo>
                    <a:pt x="45" y="104"/>
                    <a:pt x="39" y="83"/>
                    <a:pt x="69" y="98"/>
                  </a:cubicBezTo>
                  <a:cubicBezTo>
                    <a:pt x="99" y="112"/>
                    <a:pt x="72" y="111"/>
                    <a:pt x="137" y="108"/>
                  </a:cubicBezTo>
                  <a:cubicBezTo>
                    <a:pt x="137" y="108"/>
                    <a:pt x="184" y="110"/>
                    <a:pt x="191" y="106"/>
                  </a:cubicBezTo>
                  <a:cubicBezTo>
                    <a:pt x="199" y="101"/>
                    <a:pt x="192" y="91"/>
                    <a:pt x="207" y="91"/>
                  </a:cubicBezTo>
                  <a:cubicBezTo>
                    <a:pt x="222" y="90"/>
                    <a:pt x="220" y="105"/>
                    <a:pt x="220" y="105"/>
                  </a:cubicBezTo>
                  <a:cubicBezTo>
                    <a:pt x="220" y="105"/>
                    <a:pt x="207" y="124"/>
                    <a:pt x="305" y="111"/>
                  </a:cubicBezTo>
                  <a:cubicBezTo>
                    <a:pt x="317" y="109"/>
                    <a:pt x="327" y="121"/>
                    <a:pt x="302" y="121"/>
                  </a:cubicBezTo>
                  <a:cubicBezTo>
                    <a:pt x="290" y="122"/>
                    <a:pt x="272" y="128"/>
                    <a:pt x="278" y="143"/>
                  </a:cubicBezTo>
                  <a:cubicBezTo>
                    <a:pt x="284" y="158"/>
                    <a:pt x="276" y="256"/>
                    <a:pt x="276" y="256"/>
                  </a:cubicBezTo>
                  <a:cubicBezTo>
                    <a:pt x="276" y="256"/>
                    <a:pt x="271" y="274"/>
                    <a:pt x="262" y="245"/>
                  </a:cubicBezTo>
                  <a:cubicBezTo>
                    <a:pt x="259" y="235"/>
                    <a:pt x="262" y="144"/>
                    <a:pt x="260" y="137"/>
                  </a:cubicBezTo>
                  <a:cubicBezTo>
                    <a:pt x="259" y="129"/>
                    <a:pt x="217" y="122"/>
                    <a:pt x="215" y="154"/>
                  </a:cubicBezTo>
                  <a:cubicBezTo>
                    <a:pt x="214" y="185"/>
                    <a:pt x="205" y="195"/>
                    <a:pt x="171" y="195"/>
                  </a:cubicBezTo>
                  <a:close/>
                  <a:moveTo>
                    <a:pt x="237" y="231"/>
                  </a:moveTo>
                  <a:cubicBezTo>
                    <a:pt x="230" y="240"/>
                    <a:pt x="219" y="247"/>
                    <a:pt x="223" y="225"/>
                  </a:cubicBezTo>
                  <a:cubicBezTo>
                    <a:pt x="228" y="202"/>
                    <a:pt x="232" y="170"/>
                    <a:pt x="232" y="155"/>
                  </a:cubicBezTo>
                  <a:cubicBezTo>
                    <a:pt x="232" y="155"/>
                    <a:pt x="244" y="135"/>
                    <a:pt x="247" y="158"/>
                  </a:cubicBezTo>
                  <a:cubicBezTo>
                    <a:pt x="250" y="181"/>
                    <a:pt x="244" y="221"/>
                    <a:pt x="237" y="231"/>
                  </a:cubicBezTo>
                  <a:close/>
                  <a:moveTo>
                    <a:pt x="326" y="292"/>
                  </a:moveTo>
                  <a:cubicBezTo>
                    <a:pt x="327" y="320"/>
                    <a:pt x="355" y="400"/>
                    <a:pt x="286" y="399"/>
                  </a:cubicBezTo>
                  <a:cubicBezTo>
                    <a:pt x="217" y="398"/>
                    <a:pt x="214" y="409"/>
                    <a:pt x="215" y="321"/>
                  </a:cubicBezTo>
                  <a:cubicBezTo>
                    <a:pt x="216" y="236"/>
                    <a:pt x="225" y="253"/>
                    <a:pt x="230" y="264"/>
                  </a:cubicBezTo>
                  <a:cubicBezTo>
                    <a:pt x="230" y="264"/>
                    <a:pt x="253" y="318"/>
                    <a:pt x="309" y="277"/>
                  </a:cubicBezTo>
                  <a:cubicBezTo>
                    <a:pt x="319" y="269"/>
                    <a:pt x="324" y="263"/>
                    <a:pt x="326" y="292"/>
                  </a:cubicBezTo>
                  <a:close/>
                  <a:moveTo>
                    <a:pt x="318" y="133"/>
                  </a:moveTo>
                  <a:cubicBezTo>
                    <a:pt x="338" y="148"/>
                    <a:pt x="316" y="165"/>
                    <a:pt x="316" y="165"/>
                  </a:cubicBezTo>
                  <a:cubicBezTo>
                    <a:pt x="316" y="165"/>
                    <a:pt x="302" y="189"/>
                    <a:pt x="313" y="213"/>
                  </a:cubicBezTo>
                  <a:cubicBezTo>
                    <a:pt x="324" y="237"/>
                    <a:pt x="324" y="265"/>
                    <a:pt x="301" y="239"/>
                  </a:cubicBezTo>
                  <a:cubicBezTo>
                    <a:pt x="279" y="214"/>
                    <a:pt x="293" y="156"/>
                    <a:pt x="299" y="144"/>
                  </a:cubicBezTo>
                  <a:cubicBezTo>
                    <a:pt x="299" y="144"/>
                    <a:pt x="299" y="118"/>
                    <a:pt x="318" y="133"/>
                  </a:cubicBezTo>
                  <a:close/>
                  <a:moveTo>
                    <a:pt x="507" y="179"/>
                  </a:moveTo>
                  <a:cubicBezTo>
                    <a:pt x="498" y="185"/>
                    <a:pt x="507" y="179"/>
                    <a:pt x="465" y="177"/>
                  </a:cubicBezTo>
                  <a:cubicBezTo>
                    <a:pt x="423" y="176"/>
                    <a:pt x="461" y="162"/>
                    <a:pt x="461" y="162"/>
                  </a:cubicBezTo>
                  <a:cubicBezTo>
                    <a:pt x="565" y="166"/>
                    <a:pt x="516" y="173"/>
                    <a:pt x="507" y="179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3621" y="1287"/>
              <a:ext cx="238" cy="283"/>
            </a:xfrm>
            <a:custGeom>
              <a:avLst/>
              <a:gdLst/>
              <a:ahLst/>
              <a:cxnLst>
                <a:cxn ang="0">
                  <a:pos x="40" y="15"/>
                </a:cxn>
                <a:cxn ang="0">
                  <a:pos x="27" y="56"/>
                </a:cxn>
                <a:cxn ang="0">
                  <a:pos x="40" y="15"/>
                </a:cxn>
              </a:cxnLst>
              <a:rect l="0" t="0" r="r" b="b"/>
              <a:pathLst>
                <a:path w="47" h="56">
                  <a:moveTo>
                    <a:pt x="40" y="15"/>
                  </a:moveTo>
                  <a:cubicBezTo>
                    <a:pt x="37" y="0"/>
                    <a:pt x="0" y="23"/>
                    <a:pt x="27" y="56"/>
                  </a:cubicBezTo>
                  <a:cubicBezTo>
                    <a:pt x="27" y="56"/>
                    <a:pt x="47" y="49"/>
                    <a:pt x="40" y="15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3403" y="1403"/>
              <a:ext cx="208" cy="379"/>
            </a:xfrm>
            <a:custGeom>
              <a:avLst/>
              <a:gdLst/>
              <a:ahLst/>
              <a:cxnLst>
                <a:cxn ang="0">
                  <a:pos x="19" y="27"/>
                </a:cxn>
                <a:cxn ang="0">
                  <a:pos x="12" y="69"/>
                </a:cxn>
                <a:cxn ang="0">
                  <a:pos x="40" y="45"/>
                </a:cxn>
                <a:cxn ang="0">
                  <a:pos x="37" y="24"/>
                </a:cxn>
                <a:cxn ang="0">
                  <a:pos x="19" y="27"/>
                </a:cxn>
              </a:cxnLst>
              <a:rect l="0" t="0" r="r" b="b"/>
              <a:pathLst>
                <a:path w="41" h="75">
                  <a:moveTo>
                    <a:pt x="19" y="27"/>
                  </a:moveTo>
                  <a:cubicBezTo>
                    <a:pt x="0" y="54"/>
                    <a:pt x="6" y="63"/>
                    <a:pt x="12" y="69"/>
                  </a:cubicBezTo>
                  <a:cubicBezTo>
                    <a:pt x="18" y="75"/>
                    <a:pt x="30" y="74"/>
                    <a:pt x="40" y="45"/>
                  </a:cubicBezTo>
                  <a:cubicBezTo>
                    <a:pt x="40" y="45"/>
                    <a:pt x="32" y="31"/>
                    <a:pt x="37" y="24"/>
                  </a:cubicBezTo>
                  <a:cubicBezTo>
                    <a:pt x="41" y="16"/>
                    <a:pt x="38" y="0"/>
                    <a:pt x="19" y="27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3272" y="645"/>
              <a:ext cx="681" cy="318"/>
            </a:xfrm>
            <a:custGeom>
              <a:avLst/>
              <a:gdLst/>
              <a:ahLst/>
              <a:cxnLst>
                <a:cxn ang="0">
                  <a:pos x="112" y="4"/>
                </a:cxn>
                <a:cxn ang="0">
                  <a:pos x="24" y="4"/>
                </a:cxn>
                <a:cxn ang="0">
                  <a:pos x="2" y="25"/>
                </a:cxn>
                <a:cxn ang="0">
                  <a:pos x="60" y="58"/>
                </a:cxn>
                <a:cxn ang="0">
                  <a:pos x="96" y="54"/>
                </a:cxn>
                <a:cxn ang="0">
                  <a:pos x="113" y="53"/>
                </a:cxn>
                <a:cxn ang="0">
                  <a:pos x="112" y="4"/>
                </a:cxn>
              </a:cxnLst>
              <a:rect l="0" t="0" r="r" b="b"/>
              <a:pathLst>
                <a:path w="135" h="63">
                  <a:moveTo>
                    <a:pt x="112" y="4"/>
                  </a:moveTo>
                  <a:cubicBezTo>
                    <a:pt x="105" y="9"/>
                    <a:pt x="24" y="4"/>
                    <a:pt x="24" y="4"/>
                  </a:cubicBezTo>
                  <a:cubicBezTo>
                    <a:pt x="15" y="4"/>
                    <a:pt x="3" y="1"/>
                    <a:pt x="2" y="25"/>
                  </a:cubicBezTo>
                  <a:cubicBezTo>
                    <a:pt x="0" y="63"/>
                    <a:pt x="48" y="58"/>
                    <a:pt x="60" y="58"/>
                  </a:cubicBezTo>
                  <a:cubicBezTo>
                    <a:pt x="72" y="58"/>
                    <a:pt x="84" y="48"/>
                    <a:pt x="96" y="54"/>
                  </a:cubicBezTo>
                  <a:cubicBezTo>
                    <a:pt x="96" y="54"/>
                    <a:pt x="107" y="63"/>
                    <a:pt x="113" y="53"/>
                  </a:cubicBezTo>
                  <a:cubicBezTo>
                    <a:pt x="135" y="13"/>
                    <a:pt x="120" y="0"/>
                    <a:pt x="112" y="4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4046" y="1545"/>
              <a:ext cx="492" cy="516"/>
            </a:xfrm>
            <a:custGeom>
              <a:avLst/>
              <a:gdLst/>
              <a:ahLst/>
              <a:cxnLst>
                <a:cxn ang="0">
                  <a:pos x="67" y="5"/>
                </a:cxn>
                <a:cxn ang="0">
                  <a:pos x="31" y="5"/>
                </a:cxn>
                <a:cxn ang="0">
                  <a:pos x="12" y="57"/>
                </a:cxn>
                <a:cxn ang="0">
                  <a:pos x="79" y="62"/>
                </a:cxn>
                <a:cxn ang="0">
                  <a:pos x="67" y="5"/>
                </a:cxn>
              </a:cxnLst>
              <a:rect l="0" t="0" r="r" b="b"/>
              <a:pathLst>
                <a:path w="97" h="102">
                  <a:moveTo>
                    <a:pt x="67" y="5"/>
                  </a:moveTo>
                  <a:cubicBezTo>
                    <a:pt x="55" y="10"/>
                    <a:pt x="31" y="5"/>
                    <a:pt x="31" y="5"/>
                  </a:cubicBezTo>
                  <a:cubicBezTo>
                    <a:pt x="0" y="6"/>
                    <a:pt x="16" y="39"/>
                    <a:pt x="12" y="57"/>
                  </a:cubicBezTo>
                  <a:cubicBezTo>
                    <a:pt x="8" y="76"/>
                    <a:pt x="63" y="102"/>
                    <a:pt x="79" y="62"/>
                  </a:cubicBezTo>
                  <a:cubicBezTo>
                    <a:pt x="97" y="20"/>
                    <a:pt x="79" y="0"/>
                    <a:pt x="67" y="5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5173" y="1024"/>
              <a:ext cx="501" cy="96"/>
            </a:xfrm>
            <a:custGeom>
              <a:avLst/>
              <a:gdLst/>
              <a:ahLst/>
              <a:cxnLst>
                <a:cxn ang="0">
                  <a:pos x="15" y="0"/>
                </a:cxn>
                <a:cxn ang="0">
                  <a:pos x="40" y="15"/>
                </a:cxn>
                <a:cxn ang="0">
                  <a:pos x="15" y="0"/>
                </a:cxn>
              </a:cxnLst>
              <a:rect l="0" t="0" r="r" b="b"/>
              <a:pathLst>
                <a:path w="99" h="19">
                  <a:moveTo>
                    <a:pt x="15" y="0"/>
                  </a:moveTo>
                  <a:cubicBezTo>
                    <a:pt x="0" y="0"/>
                    <a:pt x="19" y="19"/>
                    <a:pt x="40" y="15"/>
                  </a:cubicBezTo>
                  <a:cubicBezTo>
                    <a:pt x="99" y="1"/>
                    <a:pt x="15" y="0"/>
                    <a:pt x="15" y="0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5340" y="1004"/>
              <a:ext cx="385" cy="237"/>
            </a:xfrm>
            <a:custGeom>
              <a:avLst/>
              <a:gdLst/>
              <a:ahLst/>
              <a:cxnLst>
                <a:cxn ang="0">
                  <a:pos x="21" y="37"/>
                </a:cxn>
                <a:cxn ang="0">
                  <a:pos x="70" y="17"/>
                </a:cxn>
                <a:cxn ang="0">
                  <a:pos x="48" y="3"/>
                </a:cxn>
                <a:cxn ang="0">
                  <a:pos x="19" y="32"/>
                </a:cxn>
                <a:cxn ang="0">
                  <a:pos x="21" y="37"/>
                </a:cxn>
              </a:cxnLst>
              <a:rect l="0" t="0" r="r" b="b"/>
              <a:pathLst>
                <a:path w="76" h="47">
                  <a:moveTo>
                    <a:pt x="21" y="37"/>
                  </a:moveTo>
                  <a:cubicBezTo>
                    <a:pt x="21" y="37"/>
                    <a:pt x="50" y="47"/>
                    <a:pt x="70" y="17"/>
                  </a:cubicBezTo>
                  <a:cubicBezTo>
                    <a:pt x="76" y="7"/>
                    <a:pt x="65" y="0"/>
                    <a:pt x="48" y="3"/>
                  </a:cubicBezTo>
                  <a:cubicBezTo>
                    <a:pt x="39" y="5"/>
                    <a:pt x="39" y="32"/>
                    <a:pt x="19" y="32"/>
                  </a:cubicBezTo>
                  <a:cubicBezTo>
                    <a:pt x="0" y="32"/>
                    <a:pt x="21" y="37"/>
                    <a:pt x="21" y="37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5325" y="1201"/>
              <a:ext cx="415" cy="187"/>
            </a:xfrm>
            <a:custGeom>
              <a:avLst/>
              <a:gdLst/>
              <a:ahLst/>
              <a:cxnLst>
                <a:cxn ang="0">
                  <a:pos x="72" y="6"/>
                </a:cxn>
                <a:cxn ang="0">
                  <a:pos x="24" y="17"/>
                </a:cxn>
                <a:cxn ang="0">
                  <a:pos x="17" y="26"/>
                </a:cxn>
                <a:cxn ang="0">
                  <a:pos x="76" y="23"/>
                </a:cxn>
                <a:cxn ang="0">
                  <a:pos x="82" y="20"/>
                </a:cxn>
                <a:cxn ang="0">
                  <a:pos x="82" y="0"/>
                </a:cxn>
                <a:cxn ang="0">
                  <a:pos x="72" y="6"/>
                </a:cxn>
              </a:cxnLst>
              <a:rect l="0" t="0" r="r" b="b"/>
              <a:pathLst>
                <a:path w="82" h="37">
                  <a:moveTo>
                    <a:pt x="72" y="6"/>
                  </a:moveTo>
                  <a:cubicBezTo>
                    <a:pt x="57" y="23"/>
                    <a:pt x="24" y="17"/>
                    <a:pt x="24" y="17"/>
                  </a:cubicBezTo>
                  <a:cubicBezTo>
                    <a:pt x="24" y="17"/>
                    <a:pt x="0" y="16"/>
                    <a:pt x="17" y="26"/>
                  </a:cubicBezTo>
                  <a:cubicBezTo>
                    <a:pt x="33" y="37"/>
                    <a:pt x="53" y="32"/>
                    <a:pt x="76" y="23"/>
                  </a:cubicBezTo>
                  <a:cubicBezTo>
                    <a:pt x="78" y="22"/>
                    <a:pt x="80" y="21"/>
                    <a:pt x="82" y="20"/>
                  </a:cubicBezTo>
                  <a:lnTo>
                    <a:pt x="82" y="0"/>
                  </a:lnTo>
                  <a:cubicBezTo>
                    <a:pt x="79" y="1"/>
                    <a:pt x="75" y="2"/>
                    <a:pt x="72" y="6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auto">
            <a:xfrm>
              <a:off x="5001" y="1378"/>
              <a:ext cx="698" cy="167"/>
            </a:xfrm>
            <a:custGeom>
              <a:avLst/>
              <a:gdLst/>
              <a:ahLst/>
              <a:cxnLst>
                <a:cxn ang="0">
                  <a:pos x="21" y="1"/>
                </a:cxn>
                <a:cxn ang="0">
                  <a:pos x="8" y="14"/>
                </a:cxn>
                <a:cxn ang="0">
                  <a:pos x="57" y="22"/>
                </a:cxn>
                <a:cxn ang="0">
                  <a:pos x="117" y="23"/>
                </a:cxn>
                <a:cxn ang="0">
                  <a:pos x="114" y="8"/>
                </a:cxn>
                <a:cxn ang="0">
                  <a:pos x="82" y="3"/>
                </a:cxn>
                <a:cxn ang="0">
                  <a:pos x="21" y="1"/>
                </a:cxn>
              </a:cxnLst>
              <a:rect l="0" t="0" r="r" b="b"/>
              <a:pathLst>
                <a:path w="138" h="33">
                  <a:moveTo>
                    <a:pt x="21" y="1"/>
                  </a:moveTo>
                  <a:cubicBezTo>
                    <a:pt x="21" y="1"/>
                    <a:pt x="0" y="8"/>
                    <a:pt x="8" y="14"/>
                  </a:cubicBezTo>
                  <a:cubicBezTo>
                    <a:pt x="15" y="20"/>
                    <a:pt x="48" y="22"/>
                    <a:pt x="57" y="22"/>
                  </a:cubicBezTo>
                  <a:cubicBezTo>
                    <a:pt x="66" y="22"/>
                    <a:pt x="96" y="33"/>
                    <a:pt x="117" y="23"/>
                  </a:cubicBezTo>
                  <a:cubicBezTo>
                    <a:pt x="138" y="12"/>
                    <a:pt x="123" y="9"/>
                    <a:pt x="114" y="8"/>
                  </a:cubicBezTo>
                  <a:cubicBezTo>
                    <a:pt x="105" y="6"/>
                    <a:pt x="102" y="0"/>
                    <a:pt x="82" y="3"/>
                  </a:cubicBezTo>
                  <a:cubicBezTo>
                    <a:pt x="37" y="11"/>
                    <a:pt x="21" y="1"/>
                    <a:pt x="21" y="1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>
              <a:off x="5077" y="1540"/>
              <a:ext cx="567" cy="146"/>
            </a:xfrm>
            <a:custGeom>
              <a:avLst/>
              <a:gdLst/>
              <a:ahLst/>
              <a:cxnLst>
                <a:cxn ang="0">
                  <a:pos x="98" y="19"/>
                </a:cxn>
                <a:cxn ang="0">
                  <a:pos x="103" y="4"/>
                </a:cxn>
                <a:cxn ang="0">
                  <a:pos x="74" y="10"/>
                </a:cxn>
                <a:cxn ang="0">
                  <a:pos x="36" y="6"/>
                </a:cxn>
                <a:cxn ang="0">
                  <a:pos x="2" y="4"/>
                </a:cxn>
                <a:cxn ang="0">
                  <a:pos x="98" y="19"/>
                </a:cxn>
              </a:cxnLst>
              <a:rect l="0" t="0" r="r" b="b"/>
              <a:pathLst>
                <a:path w="112" h="29">
                  <a:moveTo>
                    <a:pt x="98" y="19"/>
                  </a:moveTo>
                  <a:cubicBezTo>
                    <a:pt x="112" y="13"/>
                    <a:pt x="111" y="0"/>
                    <a:pt x="103" y="4"/>
                  </a:cubicBezTo>
                  <a:cubicBezTo>
                    <a:pt x="96" y="9"/>
                    <a:pt x="83" y="10"/>
                    <a:pt x="74" y="10"/>
                  </a:cubicBezTo>
                  <a:cubicBezTo>
                    <a:pt x="65" y="11"/>
                    <a:pt x="45" y="3"/>
                    <a:pt x="36" y="6"/>
                  </a:cubicBezTo>
                  <a:cubicBezTo>
                    <a:pt x="27" y="9"/>
                    <a:pt x="2" y="4"/>
                    <a:pt x="2" y="4"/>
                  </a:cubicBezTo>
                  <a:cubicBezTo>
                    <a:pt x="0" y="29"/>
                    <a:pt x="83" y="25"/>
                    <a:pt x="98" y="19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auto">
            <a:xfrm>
              <a:off x="5042" y="1656"/>
              <a:ext cx="583" cy="480"/>
            </a:xfrm>
            <a:custGeom>
              <a:avLst/>
              <a:gdLst/>
              <a:ahLst/>
              <a:cxnLst>
                <a:cxn ang="0">
                  <a:pos x="3" y="53"/>
                </a:cxn>
                <a:cxn ang="0">
                  <a:pos x="26" y="54"/>
                </a:cxn>
                <a:cxn ang="0">
                  <a:pos x="50" y="77"/>
                </a:cxn>
                <a:cxn ang="0">
                  <a:pos x="59" y="84"/>
                </a:cxn>
                <a:cxn ang="0">
                  <a:pos x="81" y="52"/>
                </a:cxn>
                <a:cxn ang="0">
                  <a:pos x="111" y="52"/>
                </a:cxn>
                <a:cxn ang="0">
                  <a:pos x="79" y="27"/>
                </a:cxn>
                <a:cxn ang="0">
                  <a:pos x="37" y="16"/>
                </a:cxn>
                <a:cxn ang="0">
                  <a:pos x="12" y="41"/>
                </a:cxn>
                <a:cxn ang="0">
                  <a:pos x="3" y="53"/>
                </a:cxn>
              </a:cxnLst>
              <a:rect l="0" t="0" r="r" b="b"/>
              <a:pathLst>
                <a:path w="115" h="95">
                  <a:moveTo>
                    <a:pt x="3" y="53"/>
                  </a:moveTo>
                  <a:cubicBezTo>
                    <a:pt x="5" y="60"/>
                    <a:pt x="14" y="68"/>
                    <a:pt x="26" y="54"/>
                  </a:cubicBezTo>
                  <a:cubicBezTo>
                    <a:pt x="48" y="29"/>
                    <a:pt x="48" y="72"/>
                    <a:pt x="50" y="77"/>
                  </a:cubicBezTo>
                  <a:cubicBezTo>
                    <a:pt x="51" y="81"/>
                    <a:pt x="54" y="95"/>
                    <a:pt x="59" y="84"/>
                  </a:cubicBezTo>
                  <a:cubicBezTo>
                    <a:pt x="63" y="74"/>
                    <a:pt x="70" y="39"/>
                    <a:pt x="81" y="52"/>
                  </a:cubicBezTo>
                  <a:cubicBezTo>
                    <a:pt x="100" y="76"/>
                    <a:pt x="115" y="54"/>
                    <a:pt x="111" y="52"/>
                  </a:cubicBezTo>
                  <a:cubicBezTo>
                    <a:pt x="106" y="51"/>
                    <a:pt x="79" y="37"/>
                    <a:pt x="79" y="27"/>
                  </a:cubicBezTo>
                  <a:cubicBezTo>
                    <a:pt x="79" y="16"/>
                    <a:pt x="42" y="0"/>
                    <a:pt x="37" y="16"/>
                  </a:cubicBezTo>
                  <a:cubicBezTo>
                    <a:pt x="33" y="33"/>
                    <a:pt x="12" y="41"/>
                    <a:pt x="12" y="41"/>
                  </a:cubicBezTo>
                  <a:cubicBezTo>
                    <a:pt x="0" y="44"/>
                    <a:pt x="2" y="45"/>
                    <a:pt x="3" y="53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auto">
            <a:xfrm>
              <a:off x="5421" y="1464"/>
              <a:ext cx="329" cy="854"/>
            </a:xfrm>
            <a:custGeom>
              <a:avLst/>
              <a:gdLst/>
              <a:ahLst/>
              <a:cxnLst>
                <a:cxn ang="0">
                  <a:pos x="51" y="40"/>
                </a:cxn>
                <a:cxn ang="0">
                  <a:pos x="22" y="49"/>
                </a:cxn>
                <a:cxn ang="0">
                  <a:pos x="22" y="59"/>
                </a:cxn>
                <a:cxn ang="0">
                  <a:pos x="50" y="90"/>
                </a:cxn>
                <a:cxn ang="0">
                  <a:pos x="34" y="118"/>
                </a:cxn>
                <a:cxn ang="0">
                  <a:pos x="0" y="148"/>
                </a:cxn>
                <a:cxn ang="0">
                  <a:pos x="17" y="155"/>
                </a:cxn>
                <a:cxn ang="0">
                  <a:pos x="47" y="166"/>
                </a:cxn>
                <a:cxn ang="0">
                  <a:pos x="63" y="162"/>
                </a:cxn>
                <a:cxn ang="0">
                  <a:pos x="65" y="0"/>
                </a:cxn>
                <a:cxn ang="0">
                  <a:pos x="51" y="40"/>
                </a:cxn>
              </a:cxnLst>
              <a:rect l="0" t="0" r="r" b="b"/>
              <a:pathLst>
                <a:path w="65" h="169">
                  <a:moveTo>
                    <a:pt x="51" y="40"/>
                  </a:moveTo>
                  <a:cubicBezTo>
                    <a:pt x="44" y="46"/>
                    <a:pt x="30" y="49"/>
                    <a:pt x="22" y="49"/>
                  </a:cubicBezTo>
                  <a:cubicBezTo>
                    <a:pt x="13" y="48"/>
                    <a:pt x="14" y="56"/>
                    <a:pt x="22" y="59"/>
                  </a:cubicBezTo>
                  <a:cubicBezTo>
                    <a:pt x="30" y="62"/>
                    <a:pt x="49" y="75"/>
                    <a:pt x="50" y="90"/>
                  </a:cubicBezTo>
                  <a:cubicBezTo>
                    <a:pt x="50" y="104"/>
                    <a:pt x="51" y="115"/>
                    <a:pt x="34" y="118"/>
                  </a:cubicBezTo>
                  <a:cubicBezTo>
                    <a:pt x="18" y="122"/>
                    <a:pt x="3" y="124"/>
                    <a:pt x="0" y="148"/>
                  </a:cubicBezTo>
                  <a:cubicBezTo>
                    <a:pt x="0" y="148"/>
                    <a:pt x="10" y="154"/>
                    <a:pt x="17" y="155"/>
                  </a:cubicBezTo>
                  <a:cubicBezTo>
                    <a:pt x="23" y="155"/>
                    <a:pt x="42" y="163"/>
                    <a:pt x="47" y="166"/>
                  </a:cubicBezTo>
                  <a:cubicBezTo>
                    <a:pt x="51" y="169"/>
                    <a:pt x="58" y="167"/>
                    <a:pt x="63" y="162"/>
                  </a:cubicBezTo>
                  <a:lnTo>
                    <a:pt x="65" y="0"/>
                  </a:lnTo>
                  <a:cubicBezTo>
                    <a:pt x="64" y="8"/>
                    <a:pt x="58" y="36"/>
                    <a:pt x="51" y="40"/>
                  </a:cubicBezTo>
                  <a:close/>
                </a:path>
              </a:pathLst>
            </a:custGeom>
            <a:solidFill>
              <a:schemeClr val="bg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19" name="Group 17"/>
          <p:cNvGrpSpPr>
            <a:grpSpLocks/>
          </p:cNvGrpSpPr>
          <p:nvPr/>
        </p:nvGrpSpPr>
        <p:grpSpPr bwMode="auto">
          <a:xfrm>
            <a:off x="554038" y="36513"/>
            <a:ext cx="7891462" cy="6821487"/>
            <a:chOff x="349" y="23"/>
            <a:chExt cx="4971" cy="4297"/>
          </a:xfrm>
        </p:grpSpPr>
        <p:sp>
          <p:nvSpPr>
            <p:cNvPr id="20" name="Rectangle 18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1" name="Freeform 19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2" name="Freeform 20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3" name="Freeform 21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4" name="Freeform 22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5" name="Freeform 23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6" name="Freeform 24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7" name="Freeform 25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8" name="Freeform 26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29" name="Freeform 27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0" name="Freeform 28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1" name="Rectangle 29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2" name="Rectangle 30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3" name="Freeform 31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4" name="Freeform 32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5" name="Freeform 33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6" name="Freeform 34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7" name="Freeform 35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8" name="Freeform 36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39" name="Freeform 37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0" name="Freeform 38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1" name="Freeform 39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2" name="Freeform 40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3" name="Rectangle 41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4" name="Rectangle 42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5" name="Freeform 43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6" name="Freeform 44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7" name="Freeform 45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8" name="Freeform 46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49" name="Freeform 47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0" name="Freeform 48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1" name="Freeform 49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2" name="Freeform 50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3" name="Freeform 51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4" name="Freeform 52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5" name="Rectangle 53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6" name="Rectangle 54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7" name="Freeform 55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8" name="Freeform 56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59" name="Freeform 57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0" name="Freeform 58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1" name="Freeform 59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2" name="Freeform 60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3" name="Freeform 61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4" name="Freeform 62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5" name="Freeform 63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6" name="Freeform 64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7" name="Rectangle 65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8" name="Rectangle 66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69" name="Freeform 67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70" name="Freeform 68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71" name="Freeform 69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72" name="Freeform 70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73" name="Freeform 71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74" name="Freeform 72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75" name="Freeform 73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76" name="Freeform 74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77" name="Freeform 75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78" name="Freeform 76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79" name="Rectangle 77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80" name="Rectangle 78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81" name="Freeform 79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82" name="Freeform 80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83" name="Freeform 81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84" name="Freeform 82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85" name="Freeform 83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86" name="Freeform 84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87" name="Freeform 85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88" name="Freeform 86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89" name="Freeform 87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0" name="Freeform 88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1" name="Rectangle 89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2" name="Rectangle 90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" name="Freeform 91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4" name="Freeform 92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5" name="Freeform 93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6" name="Freeform 94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7" name="Freeform 95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8" name="Freeform 96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9" name="Freeform 97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00" name="Freeform 98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01" name="Freeform 99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02" name="Freeform 100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03" name="Rectangle 101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04" name="Rectangle 102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05" name="Freeform 103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06" name="Freeform 104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07" name="Freeform 105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08" name="Freeform 106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09" name="Freeform 107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10" name="Freeform 108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11" name="Freeform 109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12" name="Freeform 110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13" name="Freeform 111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14" name="Freeform 112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15" name="Rectangle 113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16" name="Rectangle 114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17" name="Freeform 115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18" name="Freeform 116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19" name="Freeform 117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20" name="Freeform 118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21" name="Freeform 119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22" name="Freeform 120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23" name="Freeform 121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24" name="Freeform 122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25" name="Freeform 123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26" name="Freeform 124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27" name="Rectangle 125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28" name="Rectangle 126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29" name="Freeform 127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30" name="Freeform 128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31" name="Freeform 129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32" name="Freeform 130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33" name="Freeform 131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34" name="Freeform 132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35" name="Freeform 133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36" name="Freeform 134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37" name="Freeform 135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38" name="Freeform 136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39" name="Rectangle 137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40" name="Rectangle 138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41" name="Freeform 139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42" name="Freeform 140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43" name="Freeform 141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44" name="Freeform 142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45" name="Freeform 143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46" name="Freeform 144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47" name="Freeform 145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48" name="Freeform 146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49" name="Freeform 147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50" name="Freeform 148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51" name="Rectangle 149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52" name="Rectangle 150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53" name="Freeform 151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54" name="Freeform 152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55" name="Freeform 153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56" name="Freeform 154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57" name="Freeform 155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58" name="Freeform 156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59" name="Freeform 157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60" name="Freeform 158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61" name="Freeform 159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62" name="Freeform 160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63" name="Rectangle 161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50000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64" name="Freeform 162"/>
            <p:cNvSpPr>
              <a:spLocks/>
            </p:cNvSpPr>
            <p:nvPr/>
          </p:nvSpPr>
          <p:spPr bwMode="auto">
            <a:xfrm>
              <a:off x="349" y="3304"/>
              <a:ext cx="20" cy="1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50000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165" name="Group 168"/>
          <p:cNvGrpSpPr>
            <a:grpSpLocks/>
          </p:cNvGrpSpPr>
          <p:nvPr/>
        </p:nvGrpSpPr>
        <p:grpSpPr bwMode="auto">
          <a:xfrm>
            <a:off x="152400" y="4724400"/>
            <a:ext cx="1685925" cy="1557338"/>
            <a:chOff x="96" y="2784"/>
            <a:chExt cx="1062" cy="981"/>
          </a:xfrm>
        </p:grpSpPr>
        <p:sp>
          <p:nvSpPr>
            <p:cNvPr id="166" name="Freeform 169"/>
            <p:cNvSpPr>
              <a:spLocks/>
            </p:cNvSpPr>
            <p:nvPr userDrawn="1"/>
          </p:nvSpPr>
          <p:spPr bwMode="auto">
            <a:xfrm>
              <a:off x="121" y="2784"/>
              <a:ext cx="207" cy="81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67" name="Freeform 170"/>
            <p:cNvSpPr>
              <a:spLocks noEditPoints="1"/>
            </p:cNvSpPr>
            <p:nvPr userDrawn="1"/>
          </p:nvSpPr>
          <p:spPr bwMode="auto">
            <a:xfrm>
              <a:off x="96" y="2789"/>
              <a:ext cx="1062" cy="976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68" name="Freeform 171"/>
            <p:cNvSpPr>
              <a:spLocks/>
            </p:cNvSpPr>
            <p:nvPr userDrawn="1"/>
          </p:nvSpPr>
          <p:spPr bwMode="auto">
            <a:xfrm>
              <a:off x="348" y="3254"/>
              <a:ext cx="86" cy="102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69" name="Freeform 172"/>
            <p:cNvSpPr>
              <a:spLocks/>
            </p:cNvSpPr>
            <p:nvPr userDrawn="1"/>
          </p:nvSpPr>
          <p:spPr bwMode="auto">
            <a:xfrm>
              <a:off x="267" y="3295"/>
              <a:ext cx="76" cy="136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70" name="Freeform 173"/>
            <p:cNvSpPr>
              <a:spLocks/>
            </p:cNvSpPr>
            <p:nvPr userDrawn="1"/>
          </p:nvSpPr>
          <p:spPr bwMode="auto">
            <a:xfrm>
              <a:off x="222" y="3022"/>
              <a:ext cx="243" cy="116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71" name="Freeform 174"/>
            <p:cNvSpPr>
              <a:spLocks/>
            </p:cNvSpPr>
            <p:nvPr userDrawn="1"/>
          </p:nvSpPr>
          <p:spPr bwMode="auto">
            <a:xfrm>
              <a:off x="500" y="3345"/>
              <a:ext cx="177" cy="187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72" name="Freeform 175"/>
            <p:cNvSpPr>
              <a:spLocks/>
            </p:cNvSpPr>
            <p:nvPr userDrawn="1"/>
          </p:nvSpPr>
          <p:spPr bwMode="auto">
            <a:xfrm>
              <a:off x="905" y="3158"/>
              <a:ext cx="177" cy="36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73" name="Freeform 176"/>
            <p:cNvSpPr>
              <a:spLocks/>
            </p:cNvSpPr>
            <p:nvPr userDrawn="1"/>
          </p:nvSpPr>
          <p:spPr bwMode="auto">
            <a:xfrm>
              <a:off x="965" y="3153"/>
              <a:ext cx="137" cy="81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74" name="Freeform 177"/>
            <p:cNvSpPr>
              <a:spLocks/>
            </p:cNvSpPr>
            <p:nvPr userDrawn="1"/>
          </p:nvSpPr>
          <p:spPr bwMode="auto">
            <a:xfrm>
              <a:off x="960" y="3204"/>
              <a:ext cx="177" cy="86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75" name="Freeform 178"/>
            <p:cNvSpPr>
              <a:spLocks/>
            </p:cNvSpPr>
            <p:nvPr userDrawn="1"/>
          </p:nvSpPr>
          <p:spPr bwMode="auto">
            <a:xfrm>
              <a:off x="844" y="3285"/>
              <a:ext cx="248" cy="60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76" name="Freeform 179"/>
            <p:cNvSpPr>
              <a:spLocks/>
            </p:cNvSpPr>
            <p:nvPr userDrawn="1"/>
          </p:nvSpPr>
          <p:spPr bwMode="auto">
            <a:xfrm>
              <a:off x="869" y="3340"/>
              <a:ext cx="203" cy="56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77" name="Freeform 180"/>
            <p:cNvSpPr>
              <a:spLocks/>
            </p:cNvSpPr>
            <p:nvPr userDrawn="1"/>
          </p:nvSpPr>
          <p:spPr bwMode="auto">
            <a:xfrm>
              <a:off x="859" y="3386"/>
              <a:ext cx="207" cy="172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178" name="Freeform 181"/>
            <p:cNvSpPr>
              <a:spLocks/>
            </p:cNvSpPr>
            <p:nvPr userDrawn="1"/>
          </p:nvSpPr>
          <p:spPr bwMode="auto">
            <a:xfrm>
              <a:off x="996" y="3305"/>
              <a:ext cx="126" cy="318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folHlink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sp>
        <p:nvSpPr>
          <p:cNvPr id="94371" name="Rectangle 163"/>
          <p:cNvSpPr>
            <a:spLocks noGrp="1" noRot="1" noChangeArrowheads="1"/>
          </p:cNvSpPr>
          <p:nvPr>
            <p:ph type="ctrTitle"/>
          </p:nvPr>
        </p:nvSpPr>
        <p:spPr>
          <a:xfrm>
            <a:off x="685800" y="205740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94375" name="Rectangle 167"/>
          <p:cNvSpPr>
            <a:spLocks noGrp="1" noRot="1" noChangeArrowheads="1"/>
          </p:cNvSpPr>
          <p:nvPr>
            <p:ph type="subTitle" idx="1"/>
          </p:nvPr>
        </p:nvSpPr>
        <p:spPr>
          <a:xfrm>
            <a:off x="1371600" y="3505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179" name="Rectangle 164"/>
          <p:cNvSpPr>
            <a:spLocks noGrp="1" noChangeArrowheads="1"/>
          </p:cNvSpPr>
          <p:nvPr>
            <p:ph type="dt" sz="half" idx="10"/>
          </p:nvPr>
        </p:nvSpPr>
        <p:spPr>
          <a:xfrm>
            <a:off x="301625" y="6248400"/>
            <a:ext cx="2289175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7145828-991D-4017-B432-66B7E6EED9BC}" type="datetimeFigureOut">
              <a:rPr lang="zh-CN" altLang="en-US"/>
              <a:pPr>
                <a:defRPr/>
              </a:pPr>
              <a:t>2016/11/15</a:t>
            </a:fld>
            <a:endParaRPr lang="en-US" altLang="zh-CN"/>
          </a:p>
        </p:txBody>
      </p:sp>
      <p:sp>
        <p:nvSpPr>
          <p:cNvPr id="180" name="Rectangle 16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81" name="Rectangle 16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2289175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7F9A51-7E8B-4BC5-A239-99354BE280A5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25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56912AE-3386-4066-BED8-65FB5710DA5C}" type="datetimeFigureOut">
              <a:rPr lang="zh-CN" altLang="en-US"/>
              <a:pPr>
                <a:defRPr/>
              </a:pPr>
              <a:t>2016/11/15</a:t>
            </a:fld>
            <a:endParaRPr lang="en-US" altLang="zh-CN"/>
          </a:p>
        </p:txBody>
      </p:sp>
      <p:sp>
        <p:nvSpPr>
          <p:cNvPr id="5" name="Rectangle 25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25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B5AAF69-978E-4D50-9DB0-F735DFAB49CD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4013" y="228600"/>
            <a:ext cx="2135187" cy="587057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298450" y="228600"/>
            <a:ext cx="6253163" cy="587057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25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F87112-CBFB-4C8B-9D65-B65F46DE1795}" type="datetimeFigureOut">
              <a:rPr lang="zh-CN" altLang="en-US"/>
              <a:pPr>
                <a:defRPr/>
              </a:pPr>
              <a:t>2016/11/15</a:t>
            </a:fld>
            <a:endParaRPr lang="en-US" altLang="zh-CN"/>
          </a:p>
        </p:txBody>
      </p:sp>
      <p:sp>
        <p:nvSpPr>
          <p:cNvPr id="5" name="Rectangle 25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25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4B0CF8-4A15-4EE5-A40F-948F9777FBC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Rectangle 25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67980F-CE1F-400C-B06D-D40821F19E15}" type="datetimeFigureOut">
              <a:rPr lang="zh-CN" altLang="en-US"/>
              <a:pPr>
                <a:defRPr/>
              </a:pPr>
              <a:t>2016/11/15</a:t>
            </a:fld>
            <a:endParaRPr lang="en-US" altLang="zh-CN"/>
          </a:p>
        </p:txBody>
      </p:sp>
      <p:sp>
        <p:nvSpPr>
          <p:cNvPr id="5" name="Rectangle 25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25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B40280-0F76-485E-9CA6-CC909C7F7E41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Rectangle 25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06D1E2-F8D7-47A5-B778-E3D9788E0B1F}" type="datetimeFigureOut">
              <a:rPr lang="zh-CN" altLang="en-US"/>
              <a:pPr>
                <a:defRPr/>
              </a:pPr>
              <a:t>2016/11/15</a:t>
            </a:fld>
            <a:endParaRPr lang="en-US" altLang="zh-CN"/>
          </a:p>
        </p:txBody>
      </p:sp>
      <p:sp>
        <p:nvSpPr>
          <p:cNvPr id="5" name="Rectangle 25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25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477808-AE92-4836-A751-72918C7A461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0"/>
            <a:ext cx="4000500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762500" y="1600200"/>
            <a:ext cx="4000500" cy="44989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Rectangle 25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CA451FC-2F99-43DF-860C-0AA6A5DED6C2}" type="datetimeFigureOut">
              <a:rPr lang="zh-CN" altLang="en-US"/>
              <a:pPr>
                <a:defRPr/>
              </a:pPr>
              <a:t>2016/11/15</a:t>
            </a:fld>
            <a:endParaRPr lang="en-US" altLang="zh-CN"/>
          </a:p>
        </p:txBody>
      </p:sp>
      <p:sp>
        <p:nvSpPr>
          <p:cNvPr id="6" name="Rectangle 25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25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42ECD44-DFAD-45F7-8CFF-10F458966713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Rectangle 25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EF72B2F-81E8-44DA-9001-022272EC998E}" type="datetimeFigureOut">
              <a:rPr lang="zh-CN" altLang="en-US"/>
              <a:pPr>
                <a:defRPr/>
              </a:pPr>
              <a:t>2016/11/15</a:t>
            </a:fld>
            <a:endParaRPr lang="en-US" altLang="zh-CN"/>
          </a:p>
        </p:txBody>
      </p:sp>
      <p:sp>
        <p:nvSpPr>
          <p:cNvPr id="8" name="Rectangle 25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25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B2AD9E-665B-4AA2-8D2B-48DE656DEA8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Rectangle 25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35F3B57-42EC-4C40-9C1E-0EB8DFB18324}" type="datetimeFigureOut">
              <a:rPr lang="zh-CN" altLang="en-US"/>
              <a:pPr>
                <a:defRPr/>
              </a:pPr>
              <a:t>2016/11/15</a:t>
            </a:fld>
            <a:endParaRPr lang="en-US" altLang="zh-CN"/>
          </a:p>
        </p:txBody>
      </p:sp>
      <p:sp>
        <p:nvSpPr>
          <p:cNvPr id="4" name="Rectangle 25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25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E60FEE-4281-43E8-BF0C-8A8B9AB3CA9E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5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F8E25B-2A9A-4F0F-A293-AA958FC7B2B5}" type="datetimeFigureOut">
              <a:rPr lang="zh-CN" altLang="en-US"/>
              <a:pPr>
                <a:defRPr/>
              </a:pPr>
              <a:t>2016/11/15</a:t>
            </a:fld>
            <a:endParaRPr lang="en-US" altLang="zh-CN"/>
          </a:p>
        </p:txBody>
      </p:sp>
      <p:sp>
        <p:nvSpPr>
          <p:cNvPr id="3" name="Rectangle 25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25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70E8AEB-2E56-4CEB-9EA7-961D5D2CCF37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5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922C15-AB0B-41DC-8CAA-6C0751EAA8DC}" type="datetimeFigureOut">
              <a:rPr lang="zh-CN" altLang="en-US"/>
              <a:pPr>
                <a:defRPr/>
              </a:pPr>
              <a:t>2016/11/15</a:t>
            </a:fld>
            <a:endParaRPr lang="en-US" altLang="zh-CN"/>
          </a:p>
        </p:txBody>
      </p:sp>
      <p:sp>
        <p:nvSpPr>
          <p:cNvPr id="6" name="Rectangle 25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25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969DD2A-E608-4286-AF8A-606DCA1D3C74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Rectangle 250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037DFAC-B47E-4B4D-B7F1-97BD9E4E058E}" type="datetimeFigureOut">
              <a:rPr lang="zh-CN" altLang="en-US"/>
              <a:pPr>
                <a:defRPr/>
              </a:pPr>
              <a:t>2016/11/15</a:t>
            </a:fld>
            <a:endParaRPr lang="en-US" altLang="zh-CN"/>
          </a:p>
        </p:txBody>
      </p:sp>
      <p:sp>
        <p:nvSpPr>
          <p:cNvPr id="6" name="Rectangle 251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252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FFECDB8-87F8-43CD-A700-0813216CAD9F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566738" y="0"/>
            <a:ext cx="7891462" cy="6821488"/>
            <a:chOff x="349" y="23"/>
            <a:chExt cx="4971" cy="4297"/>
          </a:xfrm>
        </p:grpSpPr>
        <p:sp>
          <p:nvSpPr>
            <p:cNvPr id="93187" name="Rectangle 3"/>
            <p:cNvSpPr>
              <a:spLocks noChangeArrowheads="1"/>
            </p:cNvSpPr>
            <p:nvPr/>
          </p:nvSpPr>
          <p:spPr bwMode="auto">
            <a:xfrm>
              <a:off x="384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188" name="Freeform 4"/>
            <p:cNvSpPr>
              <a:spLocks noEditPoints="1"/>
            </p:cNvSpPr>
            <p:nvPr/>
          </p:nvSpPr>
          <p:spPr bwMode="auto">
            <a:xfrm>
              <a:off x="384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189" name="Freeform 5"/>
            <p:cNvSpPr>
              <a:spLocks noEditPoints="1"/>
            </p:cNvSpPr>
            <p:nvPr/>
          </p:nvSpPr>
          <p:spPr bwMode="auto">
            <a:xfrm>
              <a:off x="384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190" name="Freeform 6"/>
            <p:cNvSpPr>
              <a:spLocks noEditPoints="1"/>
            </p:cNvSpPr>
            <p:nvPr/>
          </p:nvSpPr>
          <p:spPr bwMode="auto">
            <a:xfrm>
              <a:off x="384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191" name="Freeform 7"/>
            <p:cNvSpPr>
              <a:spLocks noEditPoints="1"/>
            </p:cNvSpPr>
            <p:nvPr/>
          </p:nvSpPr>
          <p:spPr bwMode="auto">
            <a:xfrm>
              <a:off x="384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192" name="Freeform 8"/>
            <p:cNvSpPr>
              <a:spLocks noEditPoints="1"/>
            </p:cNvSpPr>
            <p:nvPr/>
          </p:nvSpPr>
          <p:spPr bwMode="auto">
            <a:xfrm>
              <a:off x="384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193" name="Freeform 9"/>
            <p:cNvSpPr>
              <a:spLocks noEditPoints="1"/>
            </p:cNvSpPr>
            <p:nvPr/>
          </p:nvSpPr>
          <p:spPr bwMode="auto">
            <a:xfrm>
              <a:off x="384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194" name="Freeform 10"/>
            <p:cNvSpPr>
              <a:spLocks noEditPoints="1"/>
            </p:cNvSpPr>
            <p:nvPr/>
          </p:nvSpPr>
          <p:spPr bwMode="auto">
            <a:xfrm>
              <a:off x="384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195" name="Freeform 11"/>
            <p:cNvSpPr>
              <a:spLocks noEditPoints="1"/>
            </p:cNvSpPr>
            <p:nvPr/>
          </p:nvSpPr>
          <p:spPr bwMode="auto">
            <a:xfrm>
              <a:off x="384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196" name="Freeform 12"/>
            <p:cNvSpPr>
              <a:spLocks noEditPoints="1"/>
            </p:cNvSpPr>
            <p:nvPr/>
          </p:nvSpPr>
          <p:spPr bwMode="auto">
            <a:xfrm>
              <a:off x="384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197" name="Freeform 13"/>
            <p:cNvSpPr>
              <a:spLocks noEditPoints="1"/>
            </p:cNvSpPr>
            <p:nvPr/>
          </p:nvSpPr>
          <p:spPr bwMode="auto">
            <a:xfrm>
              <a:off x="384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198" name="Rectangle 14"/>
            <p:cNvSpPr>
              <a:spLocks noChangeArrowheads="1"/>
            </p:cNvSpPr>
            <p:nvPr/>
          </p:nvSpPr>
          <p:spPr bwMode="auto">
            <a:xfrm>
              <a:off x="384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199" name="Rectangle 15"/>
            <p:cNvSpPr>
              <a:spLocks noChangeArrowheads="1"/>
            </p:cNvSpPr>
            <p:nvPr/>
          </p:nvSpPr>
          <p:spPr bwMode="auto">
            <a:xfrm>
              <a:off x="829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200" name="Freeform 16"/>
            <p:cNvSpPr>
              <a:spLocks noEditPoints="1"/>
            </p:cNvSpPr>
            <p:nvPr/>
          </p:nvSpPr>
          <p:spPr bwMode="auto">
            <a:xfrm>
              <a:off x="82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201" name="Freeform 17"/>
            <p:cNvSpPr>
              <a:spLocks noEditPoints="1"/>
            </p:cNvSpPr>
            <p:nvPr/>
          </p:nvSpPr>
          <p:spPr bwMode="auto">
            <a:xfrm>
              <a:off x="82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202" name="Freeform 18"/>
            <p:cNvSpPr>
              <a:spLocks noEditPoints="1"/>
            </p:cNvSpPr>
            <p:nvPr/>
          </p:nvSpPr>
          <p:spPr bwMode="auto">
            <a:xfrm>
              <a:off x="82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203" name="Freeform 19"/>
            <p:cNvSpPr>
              <a:spLocks noEditPoints="1"/>
            </p:cNvSpPr>
            <p:nvPr/>
          </p:nvSpPr>
          <p:spPr bwMode="auto">
            <a:xfrm>
              <a:off x="82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204" name="Freeform 20"/>
            <p:cNvSpPr>
              <a:spLocks noEditPoints="1"/>
            </p:cNvSpPr>
            <p:nvPr/>
          </p:nvSpPr>
          <p:spPr bwMode="auto">
            <a:xfrm>
              <a:off x="82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205" name="Freeform 21"/>
            <p:cNvSpPr>
              <a:spLocks noEditPoints="1"/>
            </p:cNvSpPr>
            <p:nvPr/>
          </p:nvSpPr>
          <p:spPr bwMode="auto">
            <a:xfrm>
              <a:off x="82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206" name="Freeform 22"/>
            <p:cNvSpPr>
              <a:spLocks noEditPoints="1"/>
            </p:cNvSpPr>
            <p:nvPr/>
          </p:nvSpPr>
          <p:spPr bwMode="auto">
            <a:xfrm>
              <a:off x="82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207" name="Freeform 23"/>
            <p:cNvSpPr>
              <a:spLocks noEditPoints="1"/>
            </p:cNvSpPr>
            <p:nvPr/>
          </p:nvSpPr>
          <p:spPr bwMode="auto">
            <a:xfrm>
              <a:off x="82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208" name="Freeform 24"/>
            <p:cNvSpPr>
              <a:spLocks noEditPoints="1"/>
            </p:cNvSpPr>
            <p:nvPr/>
          </p:nvSpPr>
          <p:spPr bwMode="auto">
            <a:xfrm>
              <a:off x="82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209" name="Freeform 25"/>
            <p:cNvSpPr>
              <a:spLocks noEditPoints="1"/>
            </p:cNvSpPr>
            <p:nvPr/>
          </p:nvSpPr>
          <p:spPr bwMode="auto">
            <a:xfrm>
              <a:off x="82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210" name="Rectangle 26"/>
            <p:cNvSpPr>
              <a:spLocks noChangeArrowheads="1"/>
            </p:cNvSpPr>
            <p:nvPr/>
          </p:nvSpPr>
          <p:spPr bwMode="auto">
            <a:xfrm>
              <a:off x="829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211" name="Rectangle 27"/>
            <p:cNvSpPr>
              <a:spLocks noChangeArrowheads="1"/>
            </p:cNvSpPr>
            <p:nvPr/>
          </p:nvSpPr>
          <p:spPr bwMode="auto">
            <a:xfrm>
              <a:off x="1279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212" name="Freeform 28"/>
            <p:cNvSpPr>
              <a:spLocks noEditPoints="1"/>
            </p:cNvSpPr>
            <p:nvPr/>
          </p:nvSpPr>
          <p:spPr bwMode="auto">
            <a:xfrm>
              <a:off x="127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213" name="Freeform 29"/>
            <p:cNvSpPr>
              <a:spLocks noEditPoints="1"/>
            </p:cNvSpPr>
            <p:nvPr/>
          </p:nvSpPr>
          <p:spPr bwMode="auto">
            <a:xfrm>
              <a:off x="127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214" name="Freeform 30"/>
            <p:cNvSpPr>
              <a:spLocks noEditPoints="1"/>
            </p:cNvSpPr>
            <p:nvPr/>
          </p:nvSpPr>
          <p:spPr bwMode="auto">
            <a:xfrm>
              <a:off x="127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215" name="Freeform 31"/>
            <p:cNvSpPr>
              <a:spLocks noEditPoints="1"/>
            </p:cNvSpPr>
            <p:nvPr/>
          </p:nvSpPr>
          <p:spPr bwMode="auto">
            <a:xfrm>
              <a:off x="127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216" name="Freeform 32"/>
            <p:cNvSpPr>
              <a:spLocks noEditPoints="1"/>
            </p:cNvSpPr>
            <p:nvPr/>
          </p:nvSpPr>
          <p:spPr bwMode="auto">
            <a:xfrm>
              <a:off x="127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217" name="Freeform 33"/>
            <p:cNvSpPr>
              <a:spLocks noEditPoints="1"/>
            </p:cNvSpPr>
            <p:nvPr/>
          </p:nvSpPr>
          <p:spPr bwMode="auto">
            <a:xfrm>
              <a:off x="127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218" name="Freeform 34"/>
            <p:cNvSpPr>
              <a:spLocks noEditPoints="1"/>
            </p:cNvSpPr>
            <p:nvPr/>
          </p:nvSpPr>
          <p:spPr bwMode="auto">
            <a:xfrm>
              <a:off x="127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219" name="Freeform 35"/>
            <p:cNvSpPr>
              <a:spLocks noEditPoints="1"/>
            </p:cNvSpPr>
            <p:nvPr/>
          </p:nvSpPr>
          <p:spPr bwMode="auto">
            <a:xfrm>
              <a:off x="127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220" name="Freeform 36"/>
            <p:cNvSpPr>
              <a:spLocks noEditPoints="1"/>
            </p:cNvSpPr>
            <p:nvPr/>
          </p:nvSpPr>
          <p:spPr bwMode="auto">
            <a:xfrm>
              <a:off x="127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221" name="Freeform 37"/>
            <p:cNvSpPr>
              <a:spLocks noEditPoints="1"/>
            </p:cNvSpPr>
            <p:nvPr/>
          </p:nvSpPr>
          <p:spPr bwMode="auto">
            <a:xfrm>
              <a:off x="127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222" name="Rectangle 38"/>
            <p:cNvSpPr>
              <a:spLocks noChangeArrowheads="1"/>
            </p:cNvSpPr>
            <p:nvPr/>
          </p:nvSpPr>
          <p:spPr bwMode="auto">
            <a:xfrm>
              <a:off x="1279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223" name="Rectangle 39"/>
            <p:cNvSpPr>
              <a:spLocks noChangeArrowheads="1"/>
            </p:cNvSpPr>
            <p:nvPr/>
          </p:nvSpPr>
          <p:spPr bwMode="auto">
            <a:xfrm>
              <a:off x="1724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224" name="Freeform 40"/>
            <p:cNvSpPr>
              <a:spLocks noEditPoints="1"/>
            </p:cNvSpPr>
            <p:nvPr/>
          </p:nvSpPr>
          <p:spPr bwMode="auto">
            <a:xfrm>
              <a:off x="1724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225" name="Freeform 41"/>
            <p:cNvSpPr>
              <a:spLocks noEditPoints="1"/>
            </p:cNvSpPr>
            <p:nvPr/>
          </p:nvSpPr>
          <p:spPr bwMode="auto">
            <a:xfrm>
              <a:off x="1724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226" name="Freeform 42"/>
            <p:cNvSpPr>
              <a:spLocks noEditPoints="1"/>
            </p:cNvSpPr>
            <p:nvPr/>
          </p:nvSpPr>
          <p:spPr bwMode="auto">
            <a:xfrm>
              <a:off x="1724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227" name="Freeform 43"/>
            <p:cNvSpPr>
              <a:spLocks noEditPoints="1"/>
            </p:cNvSpPr>
            <p:nvPr/>
          </p:nvSpPr>
          <p:spPr bwMode="auto">
            <a:xfrm>
              <a:off x="1724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228" name="Freeform 44"/>
            <p:cNvSpPr>
              <a:spLocks noEditPoints="1"/>
            </p:cNvSpPr>
            <p:nvPr/>
          </p:nvSpPr>
          <p:spPr bwMode="auto">
            <a:xfrm>
              <a:off x="1724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229" name="Freeform 45"/>
            <p:cNvSpPr>
              <a:spLocks noEditPoints="1"/>
            </p:cNvSpPr>
            <p:nvPr/>
          </p:nvSpPr>
          <p:spPr bwMode="auto">
            <a:xfrm>
              <a:off x="1724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230" name="Freeform 46"/>
            <p:cNvSpPr>
              <a:spLocks noEditPoints="1"/>
            </p:cNvSpPr>
            <p:nvPr/>
          </p:nvSpPr>
          <p:spPr bwMode="auto">
            <a:xfrm>
              <a:off x="1724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231" name="Freeform 47"/>
            <p:cNvSpPr>
              <a:spLocks noEditPoints="1"/>
            </p:cNvSpPr>
            <p:nvPr/>
          </p:nvSpPr>
          <p:spPr bwMode="auto">
            <a:xfrm>
              <a:off x="1724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232" name="Freeform 48"/>
            <p:cNvSpPr>
              <a:spLocks noEditPoints="1"/>
            </p:cNvSpPr>
            <p:nvPr/>
          </p:nvSpPr>
          <p:spPr bwMode="auto">
            <a:xfrm>
              <a:off x="1724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233" name="Freeform 49"/>
            <p:cNvSpPr>
              <a:spLocks noEditPoints="1"/>
            </p:cNvSpPr>
            <p:nvPr/>
          </p:nvSpPr>
          <p:spPr bwMode="auto">
            <a:xfrm>
              <a:off x="1724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234" name="Rectangle 50"/>
            <p:cNvSpPr>
              <a:spLocks noChangeArrowheads="1"/>
            </p:cNvSpPr>
            <p:nvPr/>
          </p:nvSpPr>
          <p:spPr bwMode="auto">
            <a:xfrm>
              <a:off x="1724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235" name="Rectangle 51"/>
            <p:cNvSpPr>
              <a:spLocks noChangeArrowheads="1"/>
            </p:cNvSpPr>
            <p:nvPr/>
          </p:nvSpPr>
          <p:spPr bwMode="auto">
            <a:xfrm>
              <a:off x="2169" y="23"/>
              <a:ext cx="21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236" name="Freeform 52"/>
            <p:cNvSpPr>
              <a:spLocks noEditPoints="1"/>
            </p:cNvSpPr>
            <p:nvPr/>
          </p:nvSpPr>
          <p:spPr bwMode="auto">
            <a:xfrm>
              <a:off x="2169" y="225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237" name="Freeform 53"/>
            <p:cNvSpPr>
              <a:spLocks noEditPoints="1"/>
            </p:cNvSpPr>
            <p:nvPr/>
          </p:nvSpPr>
          <p:spPr bwMode="auto">
            <a:xfrm>
              <a:off x="2169" y="630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238" name="Freeform 54"/>
            <p:cNvSpPr>
              <a:spLocks noEditPoints="1"/>
            </p:cNvSpPr>
            <p:nvPr/>
          </p:nvSpPr>
          <p:spPr bwMode="auto">
            <a:xfrm>
              <a:off x="2169" y="1034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239" name="Freeform 55"/>
            <p:cNvSpPr>
              <a:spLocks noEditPoints="1"/>
            </p:cNvSpPr>
            <p:nvPr/>
          </p:nvSpPr>
          <p:spPr bwMode="auto">
            <a:xfrm>
              <a:off x="2169" y="1438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240" name="Freeform 56"/>
            <p:cNvSpPr>
              <a:spLocks noEditPoints="1"/>
            </p:cNvSpPr>
            <p:nvPr/>
          </p:nvSpPr>
          <p:spPr bwMode="auto">
            <a:xfrm>
              <a:off x="2169" y="1843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241" name="Freeform 57"/>
            <p:cNvSpPr>
              <a:spLocks noEditPoints="1"/>
            </p:cNvSpPr>
            <p:nvPr/>
          </p:nvSpPr>
          <p:spPr bwMode="auto">
            <a:xfrm>
              <a:off x="2169" y="2247"/>
              <a:ext cx="21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242" name="Freeform 58"/>
            <p:cNvSpPr>
              <a:spLocks noEditPoints="1"/>
            </p:cNvSpPr>
            <p:nvPr/>
          </p:nvSpPr>
          <p:spPr bwMode="auto">
            <a:xfrm>
              <a:off x="2169" y="2652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243" name="Freeform 59"/>
            <p:cNvSpPr>
              <a:spLocks noEditPoints="1"/>
            </p:cNvSpPr>
            <p:nvPr/>
          </p:nvSpPr>
          <p:spPr bwMode="auto">
            <a:xfrm>
              <a:off x="2169" y="3056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244" name="Freeform 60"/>
            <p:cNvSpPr>
              <a:spLocks noEditPoints="1"/>
            </p:cNvSpPr>
            <p:nvPr/>
          </p:nvSpPr>
          <p:spPr bwMode="auto">
            <a:xfrm>
              <a:off x="2169" y="3461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245" name="Freeform 61"/>
            <p:cNvSpPr>
              <a:spLocks noEditPoints="1"/>
            </p:cNvSpPr>
            <p:nvPr/>
          </p:nvSpPr>
          <p:spPr bwMode="auto">
            <a:xfrm>
              <a:off x="2169" y="3865"/>
              <a:ext cx="21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246" name="Rectangle 62"/>
            <p:cNvSpPr>
              <a:spLocks noChangeArrowheads="1"/>
            </p:cNvSpPr>
            <p:nvPr/>
          </p:nvSpPr>
          <p:spPr bwMode="auto">
            <a:xfrm>
              <a:off x="2169" y="4269"/>
              <a:ext cx="21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247" name="Rectangle 63"/>
            <p:cNvSpPr>
              <a:spLocks noChangeArrowheads="1"/>
            </p:cNvSpPr>
            <p:nvPr/>
          </p:nvSpPr>
          <p:spPr bwMode="auto">
            <a:xfrm>
              <a:off x="262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248" name="Freeform 64"/>
            <p:cNvSpPr>
              <a:spLocks noEditPoints="1"/>
            </p:cNvSpPr>
            <p:nvPr/>
          </p:nvSpPr>
          <p:spPr bwMode="auto">
            <a:xfrm>
              <a:off x="262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249" name="Freeform 65"/>
            <p:cNvSpPr>
              <a:spLocks noEditPoints="1"/>
            </p:cNvSpPr>
            <p:nvPr/>
          </p:nvSpPr>
          <p:spPr bwMode="auto">
            <a:xfrm>
              <a:off x="262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250" name="Freeform 66"/>
            <p:cNvSpPr>
              <a:spLocks noEditPoints="1"/>
            </p:cNvSpPr>
            <p:nvPr/>
          </p:nvSpPr>
          <p:spPr bwMode="auto">
            <a:xfrm>
              <a:off x="262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251" name="Freeform 67"/>
            <p:cNvSpPr>
              <a:spLocks noEditPoints="1"/>
            </p:cNvSpPr>
            <p:nvPr/>
          </p:nvSpPr>
          <p:spPr bwMode="auto">
            <a:xfrm>
              <a:off x="262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252" name="Freeform 68"/>
            <p:cNvSpPr>
              <a:spLocks noEditPoints="1"/>
            </p:cNvSpPr>
            <p:nvPr/>
          </p:nvSpPr>
          <p:spPr bwMode="auto">
            <a:xfrm>
              <a:off x="262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253" name="Freeform 69"/>
            <p:cNvSpPr>
              <a:spLocks noEditPoints="1"/>
            </p:cNvSpPr>
            <p:nvPr/>
          </p:nvSpPr>
          <p:spPr bwMode="auto">
            <a:xfrm>
              <a:off x="262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254" name="Freeform 70"/>
            <p:cNvSpPr>
              <a:spLocks noEditPoints="1"/>
            </p:cNvSpPr>
            <p:nvPr/>
          </p:nvSpPr>
          <p:spPr bwMode="auto">
            <a:xfrm>
              <a:off x="262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255" name="Freeform 71"/>
            <p:cNvSpPr>
              <a:spLocks noEditPoints="1"/>
            </p:cNvSpPr>
            <p:nvPr/>
          </p:nvSpPr>
          <p:spPr bwMode="auto">
            <a:xfrm>
              <a:off x="262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256" name="Freeform 72"/>
            <p:cNvSpPr>
              <a:spLocks noEditPoints="1"/>
            </p:cNvSpPr>
            <p:nvPr/>
          </p:nvSpPr>
          <p:spPr bwMode="auto">
            <a:xfrm>
              <a:off x="262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257" name="Freeform 73"/>
            <p:cNvSpPr>
              <a:spLocks noEditPoints="1"/>
            </p:cNvSpPr>
            <p:nvPr/>
          </p:nvSpPr>
          <p:spPr bwMode="auto">
            <a:xfrm>
              <a:off x="262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258" name="Rectangle 74"/>
            <p:cNvSpPr>
              <a:spLocks noChangeArrowheads="1"/>
            </p:cNvSpPr>
            <p:nvPr/>
          </p:nvSpPr>
          <p:spPr bwMode="auto">
            <a:xfrm>
              <a:off x="262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259" name="Rectangle 75"/>
            <p:cNvSpPr>
              <a:spLocks noChangeArrowheads="1"/>
            </p:cNvSpPr>
            <p:nvPr/>
          </p:nvSpPr>
          <p:spPr bwMode="auto">
            <a:xfrm>
              <a:off x="3065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260" name="Freeform 76"/>
            <p:cNvSpPr>
              <a:spLocks noEditPoints="1"/>
            </p:cNvSpPr>
            <p:nvPr/>
          </p:nvSpPr>
          <p:spPr bwMode="auto">
            <a:xfrm>
              <a:off x="3065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261" name="Freeform 77"/>
            <p:cNvSpPr>
              <a:spLocks noEditPoints="1"/>
            </p:cNvSpPr>
            <p:nvPr/>
          </p:nvSpPr>
          <p:spPr bwMode="auto">
            <a:xfrm>
              <a:off x="3065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262" name="Freeform 78"/>
            <p:cNvSpPr>
              <a:spLocks noEditPoints="1"/>
            </p:cNvSpPr>
            <p:nvPr/>
          </p:nvSpPr>
          <p:spPr bwMode="auto">
            <a:xfrm>
              <a:off x="3065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263" name="Freeform 79"/>
            <p:cNvSpPr>
              <a:spLocks noEditPoints="1"/>
            </p:cNvSpPr>
            <p:nvPr/>
          </p:nvSpPr>
          <p:spPr bwMode="auto">
            <a:xfrm>
              <a:off x="3065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264" name="Freeform 80"/>
            <p:cNvSpPr>
              <a:spLocks noEditPoints="1"/>
            </p:cNvSpPr>
            <p:nvPr/>
          </p:nvSpPr>
          <p:spPr bwMode="auto">
            <a:xfrm>
              <a:off x="3065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265" name="Freeform 81"/>
            <p:cNvSpPr>
              <a:spLocks noEditPoints="1"/>
            </p:cNvSpPr>
            <p:nvPr/>
          </p:nvSpPr>
          <p:spPr bwMode="auto">
            <a:xfrm>
              <a:off x="3065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266" name="Freeform 82"/>
            <p:cNvSpPr>
              <a:spLocks noEditPoints="1"/>
            </p:cNvSpPr>
            <p:nvPr/>
          </p:nvSpPr>
          <p:spPr bwMode="auto">
            <a:xfrm>
              <a:off x="3065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267" name="Freeform 83"/>
            <p:cNvSpPr>
              <a:spLocks noEditPoints="1"/>
            </p:cNvSpPr>
            <p:nvPr/>
          </p:nvSpPr>
          <p:spPr bwMode="auto">
            <a:xfrm>
              <a:off x="3065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268" name="Freeform 84"/>
            <p:cNvSpPr>
              <a:spLocks noEditPoints="1"/>
            </p:cNvSpPr>
            <p:nvPr/>
          </p:nvSpPr>
          <p:spPr bwMode="auto">
            <a:xfrm>
              <a:off x="3065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269" name="Freeform 85"/>
            <p:cNvSpPr>
              <a:spLocks noEditPoints="1"/>
            </p:cNvSpPr>
            <p:nvPr/>
          </p:nvSpPr>
          <p:spPr bwMode="auto">
            <a:xfrm>
              <a:off x="3065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270" name="Rectangle 86"/>
            <p:cNvSpPr>
              <a:spLocks noChangeArrowheads="1"/>
            </p:cNvSpPr>
            <p:nvPr/>
          </p:nvSpPr>
          <p:spPr bwMode="auto">
            <a:xfrm>
              <a:off x="3065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271" name="Rectangle 87"/>
            <p:cNvSpPr>
              <a:spLocks noChangeArrowheads="1"/>
            </p:cNvSpPr>
            <p:nvPr/>
          </p:nvSpPr>
          <p:spPr bwMode="auto">
            <a:xfrm>
              <a:off x="351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272" name="Freeform 88"/>
            <p:cNvSpPr>
              <a:spLocks noEditPoints="1"/>
            </p:cNvSpPr>
            <p:nvPr/>
          </p:nvSpPr>
          <p:spPr bwMode="auto">
            <a:xfrm>
              <a:off x="351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273" name="Freeform 89"/>
            <p:cNvSpPr>
              <a:spLocks noEditPoints="1"/>
            </p:cNvSpPr>
            <p:nvPr/>
          </p:nvSpPr>
          <p:spPr bwMode="auto">
            <a:xfrm>
              <a:off x="351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274" name="Freeform 90"/>
            <p:cNvSpPr>
              <a:spLocks noEditPoints="1"/>
            </p:cNvSpPr>
            <p:nvPr/>
          </p:nvSpPr>
          <p:spPr bwMode="auto">
            <a:xfrm>
              <a:off x="351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275" name="Freeform 91"/>
            <p:cNvSpPr>
              <a:spLocks noEditPoints="1"/>
            </p:cNvSpPr>
            <p:nvPr/>
          </p:nvSpPr>
          <p:spPr bwMode="auto">
            <a:xfrm>
              <a:off x="351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276" name="Freeform 92"/>
            <p:cNvSpPr>
              <a:spLocks noEditPoints="1"/>
            </p:cNvSpPr>
            <p:nvPr/>
          </p:nvSpPr>
          <p:spPr bwMode="auto">
            <a:xfrm>
              <a:off x="351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277" name="Freeform 93"/>
            <p:cNvSpPr>
              <a:spLocks noEditPoints="1"/>
            </p:cNvSpPr>
            <p:nvPr/>
          </p:nvSpPr>
          <p:spPr bwMode="auto">
            <a:xfrm>
              <a:off x="351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278" name="Freeform 94"/>
            <p:cNvSpPr>
              <a:spLocks noEditPoints="1"/>
            </p:cNvSpPr>
            <p:nvPr/>
          </p:nvSpPr>
          <p:spPr bwMode="auto">
            <a:xfrm>
              <a:off x="351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279" name="Freeform 95"/>
            <p:cNvSpPr>
              <a:spLocks noEditPoints="1"/>
            </p:cNvSpPr>
            <p:nvPr/>
          </p:nvSpPr>
          <p:spPr bwMode="auto">
            <a:xfrm>
              <a:off x="351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280" name="Freeform 96"/>
            <p:cNvSpPr>
              <a:spLocks noEditPoints="1"/>
            </p:cNvSpPr>
            <p:nvPr/>
          </p:nvSpPr>
          <p:spPr bwMode="auto">
            <a:xfrm>
              <a:off x="351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281" name="Freeform 97"/>
            <p:cNvSpPr>
              <a:spLocks noEditPoints="1"/>
            </p:cNvSpPr>
            <p:nvPr/>
          </p:nvSpPr>
          <p:spPr bwMode="auto">
            <a:xfrm>
              <a:off x="351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282" name="Rectangle 98"/>
            <p:cNvSpPr>
              <a:spLocks noChangeArrowheads="1"/>
            </p:cNvSpPr>
            <p:nvPr/>
          </p:nvSpPr>
          <p:spPr bwMode="auto">
            <a:xfrm>
              <a:off x="351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283" name="Rectangle 99"/>
            <p:cNvSpPr>
              <a:spLocks noChangeArrowheads="1"/>
            </p:cNvSpPr>
            <p:nvPr/>
          </p:nvSpPr>
          <p:spPr bwMode="auto">
            <a:xfrm>
              <a:off x="396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284" name="Freeform 100"/>
            <p:cNvSpPr>
              <a:spLocks noEditPoints="1"/>
            </p:cNvSpPr>
            <p:nvPr/>
          </p:nvSpPr>
          <p:spPr bwMode="auto">
            <a:xfrm>
              <a:off x="396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285" name="Freeform 101"/>
            <p:cNvSpPr>
              <a:spLocks noEditPoints="1"/>
            </p:cNvSpPr>
            <p:nvPr/>
          </p:nvSpPr>
          <p:spPr bwMode="auto">
            <a:xfrm>
              <a:off x="396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286" name="Freeform 102"/>
            <p:cNvSpPr>
              <a:spLocks noEditPoints="1"/>
            </p:cNvSpPr>
            <p:nvPr/>
          </p:nvSpPr>
          <p:spPr bwMode="auto">
            <a:xfrm>
              <a:off x="396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287" name="Freeform 103"/>
            <p:cNvSpPr>
              <a:spLocks noEditPoints="1"/>
            </p:cNvSpPr>
            <p:nvPr/>
          </p:nvSpPr>
          <p:spPr bwMode="auto">
            <a:xfrm>
              <a:off x="396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288" name="Freeform 104"/>
            <p:cNvSpPr>
              <a:spLocks noEditPoints="1"/>
            </p:cNvSpPr>
            <p:nvPr/>
          </p:nvSpPr>
          <p:spPr bwMode="auto">
            <a:xfrm>
              <a:off x="396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289" name="Freeform 105"/>
            <p:cNvSpPr>
              <a:spLocks noEditPoints="1"/>
            </p:cNvSpPr>
            <p:nvPr/>
          </p:nvSpPr>
          <p:spPr bwMode="auto">
            <a:xfrm>
              <a:off x="396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290" name="Freeform 106"/>
            <p:cNvSpPr>
              <a:spLocks noEditPoints="1"/>
            </p:cNvSpPr>
            <p:nvPr/>
          </p:nvSpPr>
          <p:spPr bwMode="auto">
            <a:xfrm>
              <a:off x="396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291" name="Freeform 107"/>
            <p:cNvSpPr>
              <a:spLocks noEditPoints="1"/>
            </p:cNvSpPr>
            <p:nvPr/>
          </p:nvSpPr>
          <p:spPr bwMode="auto">
            <a:xfrm>
              <a:off x="396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292" name="Freeform 108"/>
            <p:cNvSpPr>
              <a:spLocks noEditPoints="1"/>
            </p:cNvSpPr>
            <p:nvPr/>
          </p:nvSpPr>
          <p:spPr bwMode="auto">
            <a:xfrm>
              <a:off x="396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293" name="Freeform 109"/>
            <p:cNvSpPr>
              <a:spLocks noEditPoints="1"/>
            </p:cNvSpPr>
            <p:nvPr/>
          </p:nvSpPr>
          <p:spPr bwMode="auto">
            <a:xfrm>
              <a:off x="396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294" name="Rectangle 110"/>
            <p:cNvSpPr>
              <a:spLocks noChangeArrowheads="1"/>
            </p:cNvSpPr>
            <p:nvPr/>
          </p:nvSpPr>
          <p:spPr bwMode="auto">
            <a:xfrm>
              <a:off x="396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295" name="Rectangle 111"/>
            <p:cNvSpPr>
              <a:spLocks noChangeArrowheads="1"/>
            </p:cNvSpPr>
            <p:nvPr/>
          </p:nvSpPr>
          <p:spPr bwMode="auto">
            <a:xfrm>
              <a:off x="4405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296" name="Freeform 112"/>
            <p:cNvSpPr>
              <a:spLocks noEditPoints="1"/>
            </p:cNvSpPr>
            <p:nvPr/>
          </p:nvSpPr>
          <p:spPr bwMode="auto">
            <a:xfrm>
              <a:off x="4405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297" name="Freeform 113"/>
            <p:cNvSpPr>
              <a:spLocks noEditPoints="1"/>
            </p:cNvSpPr>
            <p:nvPr/>
          </p:nvSpPr>
          <p:spPr bwMode="auto">
            <a:xfrm>
              <a:off x="4405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298" name="Freeform 114"/>
            <p:cNvSpPr>
              <a:spLocks noEditPoints="1"/>
            </p:cNvSpPr>
            <p:nvPr/>
          </p:nvSpPr>
          <p:spPr bwMode="auto">
            <a:xfrm>
              <a:off x="4405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299" name="Freeform 115"/>
            <p:cNvSpPr>
              <a:spLocks noEditPoints="1"/>
            </p:cNvSpPr>
            <p:nvPr/>
          </p:nvSpPr>
          <p:spPr bwMode="auto">
            <a:xfrm>
              <a:off x="4405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300" name="Freeform 116"/>
            <p:cNvSpPr>
              <a:spLocks noEditPoints="1"/>
            </p:cNvSpPr>
            <p:nvPr/>
          </p:nvSpPr>
          <p:spPr bwMode="auto">
            <a:xfrm>
              <a:off x="4405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301" name="Freeform 117"/>
            <p:cNvSpPr>
              <a:spLocks noEditPoints="1"/>
            </p:cNvSpPr>
            <p:nvPr/>
          </p:nvSpPr>
          <p:spPr bwMode="auto">
            <a:xfrm>
              <a:off x="4405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302" name="Freeform 118"/>
            <p:cNvSpPr>
              <a:spLocks noEditPoints="1"/>
            </p:cNvSpPr>
            <p:nvPr/>
          </p:nvSpPr>
          <p:spPr bwMode="auto">
            <a:xfrm>
              <a:off x="4405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303" name="Freeform 119"/>
            <p:cNvSpPr>
              <a:spLocks noEditPoints="1"/>
            </p:cNvSpPr>
            <p:nvPr/>
          </p:nvSpPr>
          <p:spPr bwMode="auto">
            <a:xfrm>
              <a:off x="4405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304" name="Freeform 120"/>
            <p:cNvSpPr>
              <a:spLocks noEditPoints="1"/>
            </p:cNvSpPr>
            <p:nvPr/>
          </p:nvSpPr>
          <p:spPr bwMode="auto">
            <a:xfrm>
              <a:off x="4405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305" name="Freeform 121"/>
            <p:cNvSpPr>
              <a:spLocks noEditPoints="1"/>
            </p:cNvSpPr>
            <p:nvPr/>
          </p:nvSpPr>
          <p:spPr bwMode="auto">
            <a:xfrm>
              <a:off x="4405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306" name="Rectangle 122"/>
            <p:cNvSpPr>
              <a:spLocks noChangeArrowheads="1"/>
            </p:cNvSpPr>
            <p:nvPr/>
          </p:nvSpPr>
          <p:spPr bwMode="auto">
            <a:xfrm>
              <a:off x="4405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307" name="Rectangle 123"/>
            <p:cNvSpPr>
              <a:spLocks noChangeArrowheads="1"/>
            </p:cNvSpPr>
            <p:nvPr/>
          </p:nvSpPr>
          <p:spPr bwMode="auto">
            <a:xfrm>
              <a:off x="485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308" name="Freeform 124"/>
            <p:cNvSpPr>
              <a:spLocks noEditPoints="1"/>
            </p:cNvSpPr>
            <p:nvPr/>
          </p:nvSpPr>
          <p:spPr bwMode="auto">
            <a:xfrm>
              <a:off x="485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309" name="Freeform 125"/>
            <p:cNvSpPr>
              <a:spLocks noEditPoints="1"/>
            </p:cNvSpPr>
            <p:nvPr/>
          </p:nvSpPr>
          <p:spPr bwMode="auto">
            <a:xfrm>
              <a:off x="485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310" name="Freeform 126"/>
            <p:cNvSpPr>
              <a:spLocks noEditPoints="1"/>
            </p:cNvSpPr>
            <p:nvPr/>
          </p:nvSpPr>
          <p:spPr bwMode="auto">
            <a:xfrm>
              <a:off x="485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311" name="Freeform 127"/>
            <p:cNvSpPr>
              <a:spLocks noEditPoints="1"/>
            </p:cNvSpPr>
            <p:nvPr/>
          </p:nvSpPr>
          <p:spPr bwMode="auto">
            <a:xfrm>
              <a:off x="485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312" name="Freeform 128"/>
            <p:cNvSpPr>
              <a:spLocks noEditPoints="1"/>
            </p:cNvSpPr>
            <p:nvPr/>
          </p:nvSpPr>
          <p:spPr bwMode="auto">
            <a:xfrm>
              <a:off x="485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313" name="Freeform 129"/>
            <p:cNvSpPr>
              <a:spLocks noEditPoints="1"/>
            </p:cNvSpPr>
            <p:nvPr/>
          </p:nvSpPr>
          <p:spPr bwMode="auto">
            <a:xfrm>
              <a:off x="485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314" name="Freeform 130"/>
            <p:cNvSpPr>
              <a:spLocks noEditPoints="1"/>
            </p:cNvSpPr>
            <p:nvPr/>
          </p:nvSpPr>
          <p:spPr bwMode="auto">
            <a:xfrm>
              <a:off x="485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315" name="Freeform 131"/>
            <p:cNvSpPr>
              <a:spLocks noEditPoints="1"/>
            </p:cNvSpPr>
            <p:nvPr/>
          </p:nvSpPr>
          <p:spPr bwMode="auto">
            <a:xfrm>
              <a:off x="485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316" name="Freeform 132"/>
            <p:cNvSpPr>
              <a:spLocks noEditPoints="1"/>
            </p:cNvSpPr>
            <p:nvPr/>
          </p:nvSpPr>
          <p:spPr bwMode="auto">
            <a:xfrm>
              <a:off x="485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317" name="Freeform 133"/>
            <p:cNvSpPr>
              <a:spLocks noEditPoints="1"/>
            </p:cNvSpPr>
            <p:nvPr/>
          </p:nvSpPr>
          <p:spPr bwMode="auto">
            <a:xfrm>
              <a:off x="485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318" name="Rectangle 134"/>
            <p:cNvSpPr>
              <a:spLocks noChangeArrowheads="1"/>
            </p:cNvSpPr>
            <p:nvPr/>
          </p:nvSpPr>
          <p:spPr bwMode="auto">
            <a:xfrm>
              <a:off x="485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319" name="Rectangle 135"/>
            <p:cNvSpPr>
              <a:spLocks noChangeArrowheads="1"/>
            </p:cNvSpPr>
            <p:nvPr/>
          </p:nvSpPr>
          <p:spPr bwMode="auto">
            <a:xfrm>
              <a:off x="5300" y="23"/>
              <a:ext cx="20" cy="10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320" name="Freeform 136"/>
            <p:cNvSpPr>
              <a:spLocks noEditPoints="1"/>
            </p:cNvSpPr>
            <p:nvPr/>
          </p:nvSpPr>
          <p:spPr bwMode="auto">
            <a:xfrm>
              <a:off x="5300" y="225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321" name="Freeform 137"/>
            <p:cNvSpPr>
              <a:spLocks noEditPoints="1"/>
            </p:cNvSpPr>
            <p:nvPr/>
          </p:nvSpPr>
          <p:spPr bwMode="auto">
            <a:xfrm>
              <a:off x="5300" y="630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322" name="Freeform 138"/>
            <p:cNvSpPr>
              <a:spLocks noEditPoints="1"/>
            </p:cNvSpPr>
            <p:nvPr/>
          </p:nvSpPr>
          <p:spPr bwMode="auto">
            <a:xfrm>
              <a:off x="5300" y="1034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323" name="Freeform 139"/>
            <p:cNvSpPr>
              <a:spLocks noEditPoints="1"/>
            </p:cNvSpPr>
            <p:nvPr/>
          </p:nvSpPr>
          <p:spPr bwMode="auto">
            <a:xfrm>
              <a:off x="5300" y="1438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324" name="Freeform 140"/>
            <p:cNvSpPr>
              <a:spLocks noEditPoints="1"/>
            </p:cNvSpPr>
            <p:nvPr/>
          </p:nvSpPr>
          <p:spPr bwMode="auto">
            <a:xfrm>
              <a:off x="5300" y="1843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325" name="Freeform 141"/>
            <p:cNvSpPr>
              <a:spLocks noEditPoints="1"/>
            </p:cNvSpPr>
            <p:nvPr/>
          </p:nvSpPr>
          <p:spPr bwMode="auto">
            <a:xfrm>
              <a:off x="5300" y="2247"/>
              <a:ext cx="20" cy="304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326" name="Freeform 142"/>
            <p:cNvSpPr>
              <a:spLocks noEditPoints="1"/>
            </p:cNvSpPr>
            <p:nvPr/>
          </p:nvSpPr>
          <p:spPr bwMode="auto">
            <a:xfrm>
              <a:off x="5300" y="2652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327" name="Freeform 143"/>
            <p:cNvSpPr>
              <a:spLocks noEditPoints="1"/>
            </p:cNvSpPr>
            <p:nvPr/>
          </p:nvSpPr>
          <p:spPr bwMode="auto">
            <a:xfrm>
              <a:off x="5300" y="3056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328" name="Freeform 144"/>
            <p:cNvSpPr>
              <a:spLocks noEditPoints="1"/>
            </p:cNvSpPr>
            <p:nvPr/>
          </p:nvSpPr>
          <p:spPr bwMode="auto">
            <a:xfrm>
              <a:off x="5300" y="3461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329" name="Freeform 145"/>
            <p:cNvSpPr>
              <a:spLocks noEditPoints="1"/>
            </p:cNvSpPr>
            <p:nvPr/>
          </p:nvSpPr>
          <p:spPr bwMode="auto">
            <a:xfrm>
              <a:off x="5300" y="3865"/>
              <a:ext cx="20" cy="303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20"/>
                </a:cxn>
                <a:cxn ang="0">
                  <a:pos x="4" y="20"/>
                </a:cxn>
                <a:cxn ang="0">
                  <a:pos x="4" y="0"/>
                </a:cxn>
                <a:cxn ang="0">
                  <a:pos x="0" y="0"/>
                </a:cxn>
                <a:cxn ang="0">
                  <a:pos x="0" y="40"/>
                </a:cxn>
                <a:cxn ang="0">
                  <a:pos x="0" y="60"/>
                </a:cxn>
                <a:cxn ang="0">
                  <a:pos x="4" y="60"/>
                </a:cxn>
                <a:cxn ang="0">
                  <a:pos x="4" y="40"/>
                </a:cxn>
                <a:cxn ang="0">
                  <a:pos x="0" y="40"/>
                </a:cxn>
              </a:cxnLst>
              <a:rect l="0" t="0" r="r" b="b"/>
              <a:pathLst>
                <a:path w="4" h="60">
                  <a:moveTo>
                    <a:pt x="0" y="0"/>
                  </a:moveTo>
                  <a:lnTo>
                    <a:pt x="0" y="20"/>
                  </a:lnTo>
                  <a:lnTo>
                    <a:pt x="4" y="20"/>
                  </a:lnTo>
                  <a:lnTo>
                    <a:pt x="4" y="0"/>
                  </a:lnTo>
                  <a:lnTo>
                    <a:pt x="0" y="0"/>
                  </a:lnTo>
                  <a:close/>
                  <a:moveTo>
                    <a:pt x="0" y="40"/>
                  </a:moveTo>
                  <a:lnTo>
                    <a:pt x="0" y="60"/>
                  </a:lnTo>
                  <a:lnTo>
                    <a:pt x="4" y="60"/>
                  </a:lnTo>
                  <a:lnTo>
                    <a:pt x="4" y="40"/>
                  </a:lnTo>
                  <a:lnTo>
                    <a:pt x="0" y="40"/>
                  </a:ln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330" name="Rectangle 146"/>
            <p:cNvSpPr>
              <a:spLocks noChangeArrowheads="1"/>
            </p:cNvSpPr>
            <p:nvPr/>
          </p:nvSpPr>
          <p:spPr bwMode="auto">
            <a:xfrm>
              <a:off x="5300" y="4269"/>
              <a:ext cx="20" cy="51"/>
            </a:xfrm>
            <a:prstGeom prst="rect">
              <a:avLst/>
            </a:prstGeom>
            <a:solidFill>
              <a:schemeClr val="bg2">
                <a:alpha val="60001"/>
              </a:schemeClr>
            </a:solidFill>
            <a:ln w="0">
              <a:noFill/>
              <a:miter lim="800000"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331" name="Freeform 147"/>
            <p:cNvSpPr>
              <a:spLocks/>
            </p:cNvSpPr>
            <p:nvPr/>
          </p:nvSpPr>
          <p:spPr bwMode="auto">
            <a:xfrm>
              <a:off x="349" y="3304"/>
              <a:ext cx="20" cy="10"/>
            </a:xfrm>
            <a:custGeom>
              <a:avLst/>
              <a:gdLst/>
              <a:ahLst/>
              <a:cxnLst>
                <a:cxn ang="0">
                  <a:pos x="0" y="1"/>
                </a:cxn>
                <a:cxn ang="0">
                  <a:pos x="0" y="1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4" y="0"/>
                    <a:pt x="0" y="1"/>
                  </a:cubicBezTo>
                  <a:close/>
                </a:path>
              </a:pathLst>
            </a:custGeom>
            <a:solidFill>
              <a:schemeClr val="bg2">
                <a:alpha val="60001"/>
              </a:schemeClr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1027" name="Group 148"/>
          <p:cNvGrpSpPr>
            <a:grpSpLocks/>
          </p:cNvGrpSpPr>
          <p:nvPr/>
        </p:nvGrpSpPr>
        <p:grpSpPr bwMode="auto">
          <a:xfrm>
            <a:off x="1066800" y="3444875"/>
            <a:ext cx="533400" cy="492125"/>
            <a:chOff x="96" y="2784"/>
            <a:chExt cx="1062" cy="981"/>
          </a:xfrm>
        </p:grpSpPr>
        <p:sp>
          <p:nvSpPr>
            <p:cNvPr id="93333" name="Freeform 149"/>
            <p:cNvSpPr>
              <a:spLocks/>
            </p:cNvSpPr>
            <p:nvPr userDrawn="1"/>
          </p:nvSpPr>
          <p:spPr bwMode="auto">
            <a:xfrm>
              <a:off x="121" y="2784"/>
              <a:ext cx="205" cy="82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334" name="Freeform 150"/>
            <p:cNvSpPr>
              <a:spLocks noEditPoints="1"/>
            </p:cNvSpPr>
            <p:nvPr userDrawn="1"/>
          </p:nvSpPr>
          <p:spPr bwMode="auto">
            <a:xfrm>
              <a:off x="96" y="2790"/>
              <a:ext cx="1062" cy="975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335" name="Freeform 151"/>
            <p:cNvSpPr>
              <a:spLocks/>
            </p:cNvSpPr>
            <p:nvPr userDrawn="1"/>
          </p:nvSpPr>
          <p:spPr bwMode="auto">
            <a:xfrm>
              <a:off x="349" y="3256"/>
              <a:ext cx="85" cy="101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336" name="Freeform 152"/>
            <p:cNvSpPr>
              <a:spLocks/>
            </p:cNvSpPr>
            <p:nvPr userDrawn="1"/>
          </p:nvSpPr>
          <p:spPr bwMode="auto">
            <a:xfrm>
              <a:off x="267" y="3293"/>
              <a:ext cx="76" cy="136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337" name="Freeform 153"/>
            <p:cNvSpPr>
              <a:spLocks/>
            </p:cNvSpPr>
            <p:nvPr userDrawn="1"/>
          </p:nvSpPr>
          <p:spPr bwMode="auto">
            <a:xfrm>
              <a:off x="222" y="3021"/>
              <a:ext cx="243" cy="117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338" name="Freeform 154"/>
            <p:cNvSpPr>
              <a:spLocks/>
            </p:cNvSpPr>
            <p:nvPr userDrawn="1"/>
          </p:nvSpPr>
          <p:spPr bwMode="auto">
            <a:xfrm>
              <a:off x="501" y="3344"/>
              <a:ext cx="177" cy="187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339" name="Freeform 155"/>
            <p:cNvSpPr>
              <a:spLocks/>
            </p:cNvSpPr>
            <p:nvPr userDrawn="1"/>
          </p:nvSpPr>
          <p:spPr bwMode="auto">
            <a:xfrm>
              <a:off x="905" y="3157"/>
              <a:ext cx="177" cy="3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340" name="Freeform 156"/>
            <p:cNvSpPr>
              <a:spLocks/>
            </p:cNvSpPr>
            <p:nvPr userDrawn="1"/>
          </p:nvSpPr>
          <p:spPr bwMode="auto">
            <a:xfrm>
              <a:off x="965" y="3154"/>
              <a:ext cx="136" cy="79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341" name="Freeform 157"/>
            <p:cNvSpPr>
              <a:spLocks/>
            </p:cNvSpPr>
            <p:nvPr userDrawn="1"/>
          </p:nvSpPr>
          <p:spPr bwMode="auto">
            <a:xfrm>
              <a:off x="959" y="3205"/>
              <a:ext cx="177" cy="85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342" name="Freeform 158"/>
            <p:cNvSpPr>
              <a:spLocks/>
            </p:cNvSpPr>
            <p:nvPr userDrawn="1"/>
          </p:nvSpPr>
          <p:spPr bwMode="auto">
            <a:xfrm>
              <a:off x="845" y="3284"/>
              <a:ext cx="247" cy="60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343" name="Freeform 159"/>
            <p:cNvSpPr>
              <a:spLocks/>
            </p:cNvSpPr>
            <p:nvPr userDrawn="1"/>
          </p:nvSpPr>
          <p:spPr bwMode="auto">
            <a:xfrm>
              <a:off x="870" y="3341"/>
              <a:ext cx="202" cy="54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344" name="Freeform 160"/>
            <p:cNvSpPr>
              <a:spLocks/>
            </p:cNvSpPr>
            <p:nvPr userDrawn="1"/>
          </p:nvSpPr>
          <p:spPr bwMode="auto">
            <a:xfrm>
              <a:off x="858" y="3385"/>
              <a:ext cx="209" cy="174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345" name="Freeform 161"/>
            <p:cNvSpPr>
              <a:spLocks/>
            </p:cNvSpPr>
            <p:nvPr userDrawn="1"/>
          </p:nvSpPr>
          <p:spPr bwMode="auto">
            <a:xfrm>
              <a:off x="997" y="3306"/>
              <a:ext cx="126" cy="316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1028" name="Group 162"/>
          <p:cNvGrpSpPr>
            <a:grpSpLocks/>
          </p:cNvGrpSpPr>
          <p:nvPr/>
        </p:nvGrpSpPr>
        <p:grpSpPr bwMode="auto">
          <a:xfrm>
            <a:off x="1066800" y="4552950"/>
            <a:ext cx="533400" cy="492125"/>
            <a:chOff x="96" y="2784"/>
            <a:chExt cx="1062" cy="981"/>
          </a:xfrm>
        </p:grpSpPr>
        <p:sp>
          <p:nvSpPr>
            <p:cNvPr id="93347" name="Freeform 163"/>
            <p:cNvSpPr>
              <a:spLocks/>
            </p:cNvSpPr>
            <p:nvPr userDrawn="1"/>
          </p:nvSpPr>
          <p:spPr bwMode="auto">
            <a:xfrm>
              <a:off x="121" y="2784"/>
              <a:ext cx="205" cy="82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348" name="Freeform 164"/>
            <p:cNvSpPr>
              <a:spLocks noEditPoints="1"/>
            </p:cNvSpPr>
            <p:nvPr userDrawn="1"/>
          </p:nvSpPr>
          <p:spPr bwMode="auto">
            <a:xfrm>
              <a:off x="96" y="2790"/>
              <a:ext cx="1062" cy="975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349" name="Freeform 165"/>
            <p:cNvSpPr>
              <a:spLocks/>
            </p:cNvSpPr>
            <p:nvPr userDrawn="1"/>
          </p:nvSpPr>
          <p:spPr bwMode="auto">
            <a:xfrm>
              <a:off x="349" y="3256"/>
              <a:ext cx="85" cy="101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350" name="Freeform 166"/>
            <p:cNvSpPr>
              <a:spLocks/>
            </p:cNvSpPr>
            <p:nvPr userDrawn="1"/>
          </p:nvSpPr>
          <p:spPr bwMode="auto">
            <a:xfrm>
              <a:off x="267" y="3293"/>
              <a:ext cx="76" cy="136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351" name="Freeform 167"/>
            <p:cNvSpPr>
              <a:spLocks/>
            </p:cNvSpPr>
            <p:nvPr userDrawn="1"/>
          </p:nvSpPr>
          <p:spPr bwMode="auto">
            <a:xfrm>
              <a:off x="222" y="3021"/>
              <a:ext cx="243" cy="117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352" name="Freeform 168"/>
            <p:cNvSpPr>
              <a:spLocks/>
            </p:cNvSpPr>
            <p:nvPr userDrawn="1"/>
          </p:nvSpPr>
          <p:spPr bwMode="auto">
            <a:xfrm>
              <a:off x="501" y="3344"/>
              <a:ext cx="177" cy="187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353" name="Freeform 169"/>
            <p:cNvSpPr>
              <a:spLocks/>
            </p:cNvSpPr>
            <p:nvPr userDrawn="1"/>
          </p:nvSpPr>
          <p:spPr bwMode="auto">
            <a:xfrm>
              <a:off x="905" y="3157"/>
              <a:ext cx="177" cy="3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354" name="Freeform 170"/>
            <p:cNvSpPr>
              <a:spLocks/>
            </p:cNvSpPr>
            <p:nvPr userDrawn="1"/>
          </p:nvSpPr>
          <p:spPr bwMode="auto">
            <a:xfrm>
              <a:off x="965" y="3154"/>
              <a:ext cx="136" cy="79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355" name="Freeform 171"/>
            <p:cNvSpPr>
              <a:spLocks/>
            </p:cNvSpPr>
            <p:nvPr userDrawn="1"/>
          </p:nvSpPr>
          <p:spPr bwMode="auto">
            <a:xfrm>
              <a:off x="959" y="3205"/>
              <a:ext cx="177" cy="85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356" name="Freeform 172"/>
            <p:cNvSpPr>
              <a:spLocks/>
            </p:cNvSpPr>
            <p:nvPr userDrawn="1"/>
          </p:nvSpPr>
          <p:spPr bwMode="auto">
            <a:xfrm>
              <a:off x="845" y="3284"/>
              <a:ext cx="247" cy="60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357" name="Freeform 173"/>
            <p:cNvSpPr>
              <a:spLocks/>
            </p:cNvSpPr>
            <p:nvPr userDrawn="1"/>
          </p:nvSpPr>
          <p:spPr bwMode="auto">
            <a:xfrm>
              <a:off x="870" y="3341"/>
              <a:ext cx="202" cy="54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358" name="Freeform 174"/>
            <p:cNvSpPr>
              <a:spLocks/>
            </p:cNvSpPr>
            <p:nvPr userDrawn="1"/>
          </p:nvSpPr>
          <p:spPr bwMode="auto">
            <a:xfrm>
              <a:off x="858" y="3385"/>
              <a:ext cx="209" cy="174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359" name="Freeform 175"/>
            <p:cNvSpPr>
              <a:spLocks/>
            </p:cNvSpPr>
            <p:nvPr userDrawn="1"/>
          </p:nvSpPr>
          <p:spPr bwMode="auto">
            <a:xfrm>
              <a:off x="997" y="3306"/>
              <a:ext cx="126" cy="316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1029" name="Group 176"/>
          <p:cNvGrpSpPr>
            <a:grpSpLocks/>
          </p:cNvGrpSpPr>
          <p:nvPr/>
        </p:nvGrpSpPr>
        <p:grpSpPr bwMode="auto">
          <a:xfrm>
            <a:off x="1066800" y="5562600"/>
            <a:ext cx="533400" cy="492125"/>
            <a:chOff x="96" y="2784"/>
            <a:chExt cx="1062" cy="981"/>
          </a:xfrm>
        </p:grpSpPr>
        <p:sp>
          <p:nvSpPr>
            <p:cNvPr id="93361" name="Freeform 177"/>
            <p:cNvSpPr>
              <a:spLocks/>
            </p:cNvSpPr>
            <p:nvPr userDrawn="1"/>
          </p:nvSpPr>
          <p:spPr bwMode="auto">
            <a:xfrm>
              <a:off x="121" y="2784"/>
              <a:ext cx="205" cy="82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362" name="Freeform 178"/>
            <p:cNvSpPr>
              <a:spLocks noEditPoints="1"/>
            </p:cNvSpPr>
            <p:nvPr userDrawn="1"/>
          </p:nvSpPr>
          <p:spPr bwMode="auto">
            <a:xfrm>
              <a:off x="96" y="2790"/>
              <a:ext cx="1062" cy="975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363" name="Freeform 179"/>
            <p:cNvSpPr>
              <a:spLocks/>
            </p:cNvSpPr>
            <p:nvPr userDrawn="1"/>
          </p:nvSpPr>
          <p:spPr bwMode="auto">
            <a:xfrm>
              <a:off x="349" y="3256"/>
              <a:ext cx="85" cy="101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364" name="Freeform 180"/>
            <p:cNvSpPr>
              <a:spLocks/>
            </p:cNvSpPr>
            <p:nvPr userDrawn="1"/>
          </p:nvSpPr>
          <p:spPr bwMode="auto">
            <a:xfrm>
              <a:off x="267" y="3293"/>
              <a:ext cx="76" cy="136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365" name="Freeform 181"/>
            <p:cNvSpPr>
              <a:spLocks/>
            </p:cNvSpPr>
            <p:nvPr userDrawn="1"/>
          </p:nvSpPr>
          <p:spPr bwMode="auto">
            <a:xfrm>
              <a:off x="222" y="3021"/>
              <a:ext cx="243" cy="117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366" name="Freeform 182"/>
            <p:cNvSpPr>
              <a:spLocks/>
            </p:cNvSpPr>
            <p:nvPr userDrawn="1"/>
          </p:nvSpPr>
          <p:spPr bwMode="auto">
            <a:xfrm>
              <a:off x="501" y="3344"/>
              <a:ext cx="177" cy="187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367" name="Freeform 183"/>
            <p:cNvSpPr>
              <a:spLocks/>
            </p:cNvSpPr>
            <p:nvPr userDrawn="1"/>
          </p:nvSpPr>
          <p:spPr bwMode="auto">
            <a:xfrm>
              <a:off x="905" y="3157"/>
              <a:ext cx="177" cy="3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368" name="Freeform 184"/>
            <p:cNvSpPr>
              <a:spLocks/>
            </p:cNvSpPr>
            <p:nvPr userDrawn="1"/>
          </p:nvSpPr>
          <p:spPr bwMode="auto">
            <a:xfrm>
              <a:off x="965" y="3154"/>
              <a:ext cx="136" cy="79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369" name="Freeform 185"/>
            <p:cNvSpPr>
              <a:spLocks/>
            </p:cNvSpPr>
            <p:nvPr userDrawn="1"/>
          </p:nvSpPr>
          <p:spPr bwMode="auto">
            <a:xfrm>
              <a:off x="959" y="3205"/>
              <a:ext cx="177" cy="85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370" name="Freeform 186"/>
            <p:cNvSpPr>
              <a:spLocks/>
            </p:cNvSpPr>
            <p:nvPr userDrawn="1"/>
          </p:nvSpPr>
          <p:spPr bwMode="auto">
            <a:xfrm>
              <a:off x="845" y="3284"/>
              <a:ext cx="247" cy="60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371" name="Freeform 187"/>
            <p:cNvSpPr>
              <a:spLocks/>
            </p:cNvSpPr>
            <p:nvPr userDrawn="1"/>
          </p:nvSpPr>
          <p:spPr bwMode="auto">
            <a:xfrm>
              <a:off x="870" y="3341"/>
              <a:ext cx="202" cy="54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372" name="Freeform 188"/>
            <p:cNvSpPr>
              <a:spLocks/>
            </p:cNvSpPr>
            <p:nvPr userDrawn="1"/>
          </p:nvSpPr>
          <p:spPr bwMode="auto">
            <a:xfrm>
              <a:off x="858" y="3385"/>
              <a:ext cx="209" cy="174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373" name="Freeform 189"/>
            <p:cNvSpPr>
              <a:spLocks/>
            </p:cNvSpPr>
            <p:nvPr userDrawn="1"/>
          </p:nvSpPr>
          <p:spPr bwMode="auto">
            <a:xfrm>
              <a:off x="997" y="3306"/>
              <a:ext cx="126" cy="316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1030" name="Group 190"/>
          <p:cNvGrpSpPr>
            <a:grpSpLocks/>
          </p:cNvGrpSpPr>
          <p:nvPr/>
        </p:nvGrpSpPr>
        <p:grpSpPr bwMode="auto">
          <a:xfrm>
            <a:off x="381000" y="3962400"/>
            <a:ext cx="533400" cy="492125"/>
            <a:chOff x="96" y="2784"/>
            <a:chExt cx="1062" cy="981"/>
          </a:xfrm>
        </p:grpSpPr>
        <p:sp>
          <p:nvSpPr>
            <p:cNvPr id="93375" name="Freeform 191"/>
            <p:cNvSpPr>
              <a:spLocks/>
            </p:cNvSpPr>
            <p:nvPr userDrawn="1"/>
          </p:nvSpPr>
          <p:spPr bwMode="auto">
            <a:xfrm>
              <a:off x="121" y="2784"/>
              <a:ext cx="205" cy="82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376" name="Freeform 192"/>
            <p:cNvSpPr>
              <a:spLocks noEditPoints="1"/>
            </p:cNvSpPr>
            <p:nvPr userDrawn="1"/>
          </p:nvSpPr>
          <p:spPr bwMode="auto">
            <a:xfrm>
              <a:off x="96" y="2790"/>
              <a:ext cx="1062" cy="975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377" name="Freeform 193"/>
            <p:cNvSpPr>
              <a:spLocks/>
            </p:cNvSpPr>
            <p:nvPr userDrawn="1"/>
          </p:nvSpPr>
          <p:spPr bwMode="auto">
            <a:xfrm>
              <a:off x="349" y="3256"/>
              <a:ext cx="85" cy="101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378" name="Freeform 194"/>
            <p:cNvSpPr>
              <a:spLocks/>
            </p:cNvSpPr>
            <p:nvPr userDrawn="1"/>
          </p:nvSpPr>
          <p:spPr bwMode="auto">
            <a:xfrm>
              <a:off x="267" y="3293"/>
              <a:ext cx="76" cy="136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379" name="Freeform 195"/>
            <p:cNvSpPr>
              <a:spLocks/>
            </p:cNvSpPr>
            <p:nvPr userDrawn="1"/>
          </p:nvSpPr>
          <p:spPr bwMode="auto">
            <a:xfrm>
              <a:off x="222" y="3021"/>
              <a:ext cx="243" cy="117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380" name="Freeform 196"/>
            <p:cNvSpPr>
              <a:spLocks/>
            </p:cNvSpPr>
            <p:nvPr userDrawn="1"/>
          </p:nvSpPr>
          <p:spPr bwMode="auto">
            <a:xfrm>
              <a:off x="501" y="3344"/>
              <a:ext cx="177" cy="187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381" name="Freeform 197"/>
            <p:cNvSpPr>
              <a:spLocks/>
            </p:cNvSpPr>
            <p:nvPr userDrawn="1"/>
          </p:nvSpPr>
          <p:spPr bwMode="auto">
            <a:xfrm>
              <a:off x="905" y="3157"/>
              <a:ext cx="177" cy="3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382" name="Freeform 198"/>
            <p:cNvSpPr>
              <a:spLocks/>
            </p:cNvSpPr>
            <p:nvPr userDrawn="1"/>
          </p:nvSpPr>
          <p:spPr bwMode="auto">
            <a:xfrm>
              <a:off x="965" y="3154"/>
              <a:ext cx="136" cy="79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383" name="Freeform 199"/>
            <p:cNvSpPr>
              <a:spLocks/>
            </p:cNvSpPr>
            <p:nvPr userDrawn="1"/>
          </p:nvSpPr>
          <p:spPr bwMode="auto">
            <a:xfrm>
              <a:off x="959" y="3205"/>
              <a:ext cx="177" cy="85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384" name="Freeform 200"/>
            <p:cNvSpPr>
              <a:spLocks/>
            </p:cNvSpPr>
            <p:nvPr userDrawn="1"/>
          </p:nvSpPr>
          <p:spPr bwMode="auto">
            <a:xfrm>
              <a:off x="845" y="3284"/>
              <a:ext cx="247" cy="60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385" name="Freeform 201"/>
            <p:cNvSpPr>
              <a:spLocks/>
            </p:cNvSpPr>
            <p:nvPr userDrawn="1"/>
          </p:nvSpPr>
          <p:spPr bwMode="auto">
            <a:xfrm>
              <a:off x="870" y="3341"/>
              <a:ext cx="202" cy="54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386" name="Freeform 202"/>
            <p:cNvSpPr>
              <a:spLocks/>
            </p:cNvSpPr>
            <p:nvPr userDrawn="1"/>
          </p:nvSpPr>
          <p:spPr bwMode="auto">
            <a:xfrm>
              <a:off x="858" y="3385"/>
              <a:ext cx="209" cy="174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387" name="Freeform 203"/>
            <p:cNvSpPr>
              <a:spLocks/>
            </p:cNvSpPr>
            <p:nvPr userDrawn="1"/>
          </p:nvSpPr>
          <p:spPr bwMode="auto">
            <a:xfrm>
              <a:off x="997" y="3306"/>
              <a:ext cx="126" cy="316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1031" name="Group 204"/>
          <p:cNvGrpSpPr>
            <a:grpSpLocks/>
          </p:cNvGrpSpPr>
          <p:nvPr/>
        </p:nvGrpSpPr>
        <p:grpSpPr bwMode="auto">
          <a:xfrm>
            <a:off x="381000" y="5070475"/>
            <a:ext cx="533400" cy="492125"/>
            <a:chOff x="96" y="2784"/>
            <a:chExt cx="1062" cy="981"/>
          </a:xfrm>
        </p:grpSpPr>
        <p:sp>
          <p:nvSpPr>
            <p:cNvPr id="93389" name="Freeform 205"/>
            <p:cNvSpPr>
              <a:spLocks/>
            </p:cNvSpPr>
            <p:nvPr userDrawn="1"/>
          </p:nvSpPr>
          <p:spPr bwMode="auto">
            <a:xfrm>
              <a:off x="121" y="2784"/>
              <a:ext cx="205" cy="82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390" name="Freeform 206"/>
            <p:cNvSpPr>
              <a:spLocks noEditPoints="1"/>
            </p:cNvSpPr>
            <p:nvPr userDrawn="1"/>
          </p:nvSpPr>
          <p:spPr bwMode="auto">
            <a:xfrm>
              <a:off x="96" y="2790"/>
              <a:ext cx="1062" cy="975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391" name="Freeform 207"/>
            <p:cNvSpPr>
              <a:spLocks/>
            </p:cNvSpPr>
            <p:nvPr userDrawn="1"/>
          </p:nvSpPr>
          <p:spPr bwMode="auto">
            <a:xfrm>
              <a:off x="349" y="3256"/>
              <a:ext cx="85" cy="101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392" name="Freeform 208"/>
            <p:cNvSpPr>
              <a:spLocks/>
            </p:cNvSpPr>
            <p:nvPr userDrawn="1"/>
          </p:nvSpPr>
          <p:spPr bwMode="auto">
            <a:xfrm>
              <a:off x="267" y="3293"/>
              <a:ext cx="76" cy="136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393" name="Freeform 209"/>
            <p:cNvSpPr>
              <a:spLocks/>
            </p:cNvSpPr>
            <p:nvPr userDrawn="1"/>
          </p:nvSpPr>
          <p:spPr bwMode="auto">
            <a:xfrm>
              <a:off x="222" y="3021"/>
              <a:ext cx="243" cy="117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394" name="Freeform 210"/>
            <p:cNvSpPr>
              <a:spLocks/>
            </p:cNvSpPr>
            <p:nvPr userDrawn="1"/>
          </p:nvSpPr>
          <p:spPr bwMode="auto">
            <a:xfrm>
              <a:off x="501" y="3344"/>
              <a:ext cx="177" cy="187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395" name="Freeform 211"/>
            <p:cNvSpPr>
              <a:spLocks/>
            </p:cNvSpPr>
            <p:nvPr userDrawn="1"/>
          </p:nvSpPr>
          <p:spPr bwMode="auto">
            <a:xfrm>
              <a:off x="905" y="3157"/>
              <a:ext cx="177" cy="3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396" name="Freeform 212"/>
            <p:cNvSpPr>
              <a:spLocks/>
            </p:cNvSpPr>
            <p:nvPr userDrawn="1"/>
          </p:nvSpPr>
          <p:spPr bwMode="auto">
            <a:xfrm>
              <a:off x="965" y="3154"/>
              <a:ext cx="136" cy="79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397" name="Freeform 213"/>
            <p:cNvSpPr>
              <a:spLocks/>
            </p:cNvSpPr>
            <p:nvPr userDrawn="1"/>
          </p:nvSpPr>
          <p:spPr bwMode="auto">
            <a:xfrm>
              <a:off x="959" y="3205"/>
              <a:ext cx="177" cy="85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398" name="Freeform 214"/>
            <p:cNvSpPr>
              <a:spLocks/>
            </p:cNvSpPr>
            <p:nvPr userDrawn="1"/>
          </p:nvSpPr>
          <p:spPr bwMode="auto">
            <a:xfrm>
              <a:off x="845" y="3284"/>
              <a:ext cx="247" cy="60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399" name="Freeform 215"/>
            <p:cNvSpPr>
              <a:spLocks/>
            </p:cNvSpPr>
            <p:nvPr userDrawn="1"/>
          </p:nvSpPr>
          <p:spPr bwMode="auto">
            <a:xfrm>
              <a:off x="870" y="3341"/>
              <a:ext cx="202" cy="54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400" name="Freeform 216"/>
            <p:cNvSpPr>
              <a:spLocks/>
            </p:cNvSpPr>
            <p:nvPr userDrawn="1"/>
          </p:nvSpPr>
          <p:spPr bwMode="auto">
            <a:xfrm>
              <a:off x="858" y="3385"/>
              <a:ext cx="209" cy="174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401" name="Freeform 217"/>
            <p:cNvSpPr>
              <a:spLocks/>
            </p:cNvSpPr>
            <p:nvPr userDrawn="1"/>
          </p:nvSpPr>
          <p:spPr bwMode="auto">
            <a:xfrm>
              <a:off x="997" y="3306"/>
              <a:ext cx="126" cy="316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1032" name="Group 218"/>
          <p:cNvGrpSpPr>
            <a:grpSpLocks/>
          </p:cNvGrpSpPr>
          <p:nvPr/>
        </p:nvGrpSpPr>
        <p:grpSpPr bwMode="auto">
          <a:xfrm>
            <a:off x="381000" y="6121400"/>
            <a:ext cx="533400" cy="492125"/>
            <a:chOff x="96" y="2784"/>
            <a:chExt cx="1062" cy="981"/>
          </a:xfrm>
        </p:grpSpPr>
        <p:sp>
          <p:nvSpPr>
            <p:cNvPr id="93403" name="Freeform 219"/>
            <p:cNvSpPr>
              <a:spLocks/>
            </p:cNvSpPr>
            <p:nvPr userDrawn="1"/>
          </p:nvSpPr>
          <p:spPr bwMode="auto">
            <a:xfrm>
              <a:off x="121" y="2784"/>
              <a:ext cx="205" cy="82"/>
            </a:xfrm>
            <a:custGeom>
              <a:avLst/>
              <a:gdLst/>
              <a:ahLst/>
              <a:cxnLst>
                <a:cxn ang="0">
                  <a:pos x="30" y="12"/>
                </a:cxn>
                <a:cxn ang="0">
                  <a:pos x="37" y="10"/>
                </a:cxn>
                <a:cxn ang="0">
                  <a:pos x="38" y="9"/>
                </a:cxn>
                <a:cxn ang="0">
                  <a:pos x="31" y="1"/>
                </a:cxn>
                <a:cxn ang="0">
                  <a:pos x="8" y="11"/>
                </a:cxn>
                <a:cxn ang="0">
                  <a:pos x="30" y="12"/>
                </a:cxn>
              </a:cxnLst>
              <a:rect l="0" t="0" r="r" b="b"/>
              <a:pathLst>
                <a:path w="41" h="16">
                  <a:moveTo>
                    <a:pt x="30" y="12"/>
                  </a:moveTo>
                  <a:cubicBezTo>
                    <a:pt x="34" y="11"/>
                    <a:pt x="36" y="10"/>
                    <a:pt x="37" y="10"/>
                  </a:cubicBezTo>
                  <a:cubicBezTo>
                    <a:pt x="37" y="10"/>
                    <a:pt x="38" y="9"/>
                    <a:pt x="38" y="9"/>
                  </a:cubicBezTo>
                  <a:cubicBezTo>
                    <a:pt x="41" y="6"/>
                    <a:pt x="37" y="1"/>
                    <a:pt x="31" y="1"/>
                  </a:cubicBezTo>
                  <a:cubicBezTo>
                    <a:pt x="31" y="1"/>
                    <a:pt x="0" y="0"/>
                    <a:pt x="8" y="11"/>
                  </a:cubicBezTo>
                  <a:cubicBezTo>
                    <a:pt x="8" y="11"/>
                    <a:pt x="15" y="16"/>
                    <a:pt x="30" y="1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404" name="Freeform 220"/>
            <p:cNvSpPr>
              <a:spLocks noEditPoints="1"/>
            </p:cNvSpPr>
            <p:nvPr userDrawn="1"/>
          </p:nvSpPr>
          <p:spPr bwMode="auto">
            <a:xfrm>
              <a:off x="96" y="2790"/>
              <a:ext cx="1062" cy="975"/>
            </a:xfrm>
            <a:custGeom>
              <a:avLst/>
              <a:gdLst/>
              <a:ahLst/>
              <a:cxnLst>
                <a:cxn ang="0">
                  <a:pos x="163" y="155"/>
                </a:cxn>
                <a:cxn ang="0">
                  <a:pos x="152" y="125"/>
                </a:cxn>
                <a:cxn ang="0">
                  <a:pos x="142" y="99"/>
                </a:cxn>
                <a:cxn ang="0">
                  <a:pos x="165" y="93"/>
                </a:cxn>
                <a:cxn ang="0">
                  <a:pos x="146" y="82"/>
                </a:cxn>
                <a:cxn ang="0">
                  <a:pos x="157" y="83"/>
                </a:cxn>
                <a:cxn ang="0">
                  <a:pos x="157" y="77"/>
                </a:cxn>
                <a:cxn ang="0">
                  <a:pos x="135" y="78"/>
                </a:cxn>
                <a:cxn ang="0">
                  <a:pos x="128" y="125"/>
                </a:cxn>
                <a:cxn ang="0">
                  <a:pos x="124" y="84"/>
                </a:cxn>
                <a:cxn ang="0">
                  <a:pos x="118" y="67"/>
                </a:cxn>
                <a:cxn ang="0">
                  <a:pos x="124" y="51"/>
                </a:cxn>
                <a:cxn ang="0">
                  <a:pos x="121" y="37"/>
                </a:cxn>
                <a:cxn ang="0">
                  <a:pos x="119" y="24"/>
                </a:cxn>
                <a:cxn ang="0">
                  <a:pos x="132" y="39"/>
                </a:cxn>
                <a:cxn ang="0">
                  <a:pos x="149" y="18"/>
                </a:cxn>
                <a:cxn ang="0">
                  <a:pos x="147" y="36"/>
                </a:cxn>
                <a:cxn ang="0">
                  <a:pos x="143" y="48"/>
                </a:cxn>
                <a:cxn ang="0">
                  <a:pos x="144" y="67"/>
                </a:cxn>
                <a:cxn ang="0">
                  <a:pos x="199" y="29"/>
                </a:cxn>
                <a:cxn ang="0">
                  <a:pos x="90" y="1"/>
                </a:cxn>
                <a:cxn ang="0">
                  <a:pos x="56" y="8"/>
                </a:cxn>
                <a:cxn ang="0">
                  <a:pos x="85" y="12"/>
                </a:cxn>
                <a:cxn ang="0">
                  <a:pos x="60" y="22"/>
                </a:cxn>
                <a:cxn ang="0">
                  <a:pos x="58" y="29"/>
                </a:cxn>
                <a:cxn ang="0">
                  <a:pos x="38" y="17"/>
                </a:cxn>
                <a:cxn ang="0">
                  <a:pos x="13" y="115"/>
                </a:cxn>
                <a:cxn ang="0">
                  <a:pos x="61" y="146"/>
                </a:cxn>
                <a:cxn ang="0">
                  <a:pos x="45" y="133"/>
                </a:cxn>
                <a:cxn ang="0">
                  <a:pos x="35" y="145"/>
                </a:cxn>
                <a:cxn ang="0">
                  <a:pos x="32" y="128"/>
                </a:cxn>
                <a:cxn ang="0">
                  <a:pos x="46" y="86"/>
                </a:cxn>
                <a:cxn ang="0">
                  <a:pos x="67" y="83"/>
                </a:cxn>
                <a:cxn ang="0">
                  <a:pos x="71" y="95"/>
                </a:cxn>
                <a:cxn ang="0">
                  <a:pos x="61" y="121"/>
                </a:cxn>
                <a:cxn ang="0">
                  <a:pos x="91" y="180"/>
                </a:cxn>
                <a:cxn ang="0">
                  <a:pos x="186" y="166"/>
                </a:cxn>
                <a:cxn ang="0">
                  <a:pos x="182" y="66"/>
                </a:cxn>
                <a:cxn ang="0">
                  <a:pos x="165" y="60"/>
                </a:cxn>
                <a:cxn ang="0">
                  <a:pos x="113" y="61"/>
                </a:cxn>
                <a:cxn ang="0">
                  <a:pos x="108" y="87"/>
                </a:cxn>
                <a:cxn ang="0">
                  <a:pos x="114" y="50"/>
                </a:cxn>
                <a:cxn ang="0">
                  <a:pos x="89" y="26"/>
                </a:cxn>
                <a:cxn ang="0">
                  <a:pos x="105" y="35"/>
                </a:cxn>
                <a:cxn ang="0">
                  <a:pos x="61" y="72"/>
                </a:cxn>
                <a:cxn ang="0">
                  <a:pos x="24" y="37"/>
                </a:cxn>
                <a:cxn ang="0">
                  <a:pos x="68" y="40"/>
                </a:cxn>
                <a:cxn ang="0">
                  <a:pos x="79" y="40"/>
                </a:cxn>
                <a:cxn ang="0">
                  <a:pos x="108" y="45"/>
                </a:cxn>
                <a:cxn ang="0">
                  <a:pos x="99" y="93"/>
                </a:cxn>
                <a:cxn ang="0">
                  <a:pos x="93" y="51"/>
                </a:cxn>
                <a:cxn ang="0">
                  <a:pos x="61" y="72"/>
                </a:cxn>
                <a:cxn ang="0">
                  <a:pos x="80" y="82"/>
                </a:cxn>
                <a:cxn ang="0">
                  <a:pos x="88" y="58"/>
                </a:cxn>
                <a:cxn ang="0">
                  <a:pos x="102" y="145"/>
                </a:cxn>
                <a:cxn ang="0">
                  <a:pos x="82" y="96"/>
                </a:cxn>
                <a:cxn ang="0">
                  <a:pos x="117" y="106"/>
                </a:cxn>
              </a:cxnLst>
              <a:rect l="0" t="0" r="r" b="b"/>
              <a:pathLst>
                <a:path w="210" h="193">
                  <a:moveTo>
                    <a:pt x="186" y="166"/>
                  </a:moveTo>
                  <a:cubicBezTo>
                    <a:pt x="167" y="166"/>
                    <a:pt x="163" y="155"/>
                    <a:pt x="163" y="155"/>
                  </a:cubicBezTo>
                  <a:cubicBezTo>
                    <a:pt x="163" y="155"/>
                    <a:pt x="162" y="147"/>
                    <a:pt x="154" y="145"/>
                  </a:cubicBezTo>
                  <a:cubicBezTo>
                    <a:pt x="135" y="140"/>
                    <a:pt x="147" y="128"/>
                    <a:pt x="152" y="125"/>
                  </a:cubicBezTo>
                  <a:cubicBezTo>
                    <a:pt x="157" y="123"/>
                    <a:pt x="154" y="122"/>
                    <a:pt x="150" y="120"/>
                  </a:cubicBezTo>
                  <a:cubicBezTo>
                    <a:pt x="142" y="115"/>
                    <a:pt x="141" y="109"/>
                    <a:pt x="142" y="99"/>
                  </a:cubicBezTo>
                  <a:cubicBezTo>
                    <a:pt x="142" y="88"/>
                    <a:pt x="149" y="91"/>
                    <a:pt x="149" y="91"/>
                  </a:cubicBezTo>
                  <a:cubicBezTo>
                    <a:pt x="149" y="91"/>
                    <a:pt x="160" y="96"/>
                    <a:pt x="165" y="93"/>
                  </a:cubicBezTo>
                  <a:cubicBezTo>
                    <a:pt x="169" y="91"/>
                    <a:pt x="167" y="88"/>
                    <a:pt x="165" y="89"/>
                  </a:cubicBezTo>
                  <a:cubicBezTo>
                    <a:pt x="163" y="91"/>
                    <a:pt x="148" y="89"/>
                    <a:pt x="146" y="82"/>
                  </a:cubicBezTo>
                  <a:cubicBezTo>
                    <a:pt x="144" y="74"/>
                    <a:pt x="150" y="78"/>
                    <a:pt x="151" y="78"/>
                  </a:cubicBezTo>
                  <a:cubicBezTo>
                    <a:pt x="153" y="79"/>
                    <a:pt x="153" y="81"/>
                    <a:pt x="157" y="83"/>
                  </a:cubicBezTo>
                  <a:cubicBezTo>
                    <a:pt x="168" y="88"/>
                    <a:pt x="162" y="82"/>
                    <a:pt x="162" y="82"/>
                  </a:cubicBezTo>
                  <a:cubicBezTo>
                    <a:pt x="162" y="82"/>
                    <a:pt x="162" y="82"/>
                    <a:pt x="157" y="77"/>
                  </a:cubicBezTo>
                  <a:cubicBezTo>
                    <a:pt x="152" y="71"/>
                    <a:pt x="145" y="73"/>
                    <a:pt x="139" y="73"/>
                  </a:cubicBezTo>
                  <a:cubicBezTo>
                    <a:pt x="133" y="73"/>
                    <a:pt x="135" y="78"/>
                    <a:pt x="135" y="78"/>
                  </a:cubicBezTo>
                  <a:cubicBezTo>
                    <a:pt x="135" y="78"/>
                    <a:pt x="134" y="88"/>
                    <a:pt x="133" y="106"/>
                  </a:cubicBezTo>
                  <a:cubicBezTo>
                    <a:pt x="132" y="124"/>
                    <a:pt x="129" y="126"/>
                    <a:pt x="128" y="125"/>
                  </a:cubicBezTo>
                  <a:cubicBezTo>
                    <a:pt x="127" y="123"/>
                    <a:pt x="125" y="114"/>
                    <a:pt x="125" y="111"/>
                  </a:cubicBezTo>
                  <a:cubicBezTo>
                    <a:pt x="125" y="108"/>
                    <a:pt x="123" y="97"/>
                    <a:pt x="124" y="84"/>
                  </a:cubicBezTo>
                  <a:cubicBezTo>
                    <a:pt x="125" y="72"/>
                    <a:pt x="128" y="77"/>
                    <a:pt x="120" y="74"/>
                  </a:cubicBezTo>
                  <a:cubicBezTo>
                    <a:pt x="111" y="71"/>
                    <a:pt x="116" y="67"/>
                    <a:pt x="118" y="67"/>
                  </a:cubicBezTo>
                  <a:cubicBezTo>
                    <a:pt x="121" y="67"/>
                    <a:pt x="125" y="69"/>
                    <a:pt x="126" y="67"/>
                  </a:cubicBezTo>
                  <a:cubicBezTo>
                    <a:pt x="127" y="59"/>
                    <a:pt x="128" y="52"/>
                    <a:pt x="124" y="51"/>
                  </a:cubicBezTo>
                  <a:cubicBezTo>
                    <a:pt x="115" y="47"/>
                    <a:pt x="119" y="45"/>
                    <a:pt x="122" y="44"/>
                  </a:cubicBezTo>
                  <a:cubicBezTo>
                    <a:pt x="125" y="43"/>
                    <a:pt x="126" y="35"/>
                    <a:pt x="121" y="37"/>
                  </a:cubicBezTo>
                  <a:cubicBezTo>
                    <a:pt x="112" y="40"/>
                    <a:pt x="113" y="32"/>
                    <a:pt x="115" y="31"/>
                  </a:cubicBezTo>
                  <a:cubicBezTo>
                    <a:pt x="117" y="30"/>
                    <a:pt x="120" y="32"/>
                    <a:pt x="119" y="24"/>
                  </a:cubicBezTo>
                  <a:cubicBezTo>
                    <a:pt x="117" y="17"/>
                    <a:pt x="124" y="14"/>
                    <a:pt x="126" y="21"/>
                  </a:cubicBezTo>
                  <a:cubicBezTo>
                    <a:pt x="127" y="28"/>
                    <a:pt x="130" y="42"/>
                    <a:pt x="132" y="39"/>
                  </a:cubicBezTo>
                  <a:cubicBezTo>
                    <a:pt x="134" y="35"/>
                    <a:pt x="138" y="22"/>
                    <a:pt x="142" y="16"/>
                  </a:cubicBezTo>
                  <a:cubicBezTo>
                    <a:pt x="145" y="10"/>
                    <a:pt x="150" y="15"/>
                    <a:pt x="149" y="18"/>
                  </a:cubicBezTo>
                  <a:cubicBezTo>
                    <a:pt x="144" y="33"/>
                    <a:pt x="152" y="34"/>
                    <a:pt x="152" y="34"/>
                  </a:cubicBezTo>
                  <a:cubicBezTo>
                    <a:pt x="152" y="34"/>
                    <a:pt x="151" y="36"/>
                    <a:pt x="147" y="36"/>
                  </a:cubicBezTo>
                  <a:cubicBezTo>
                    <a:pt x="137" y="35"/>
                    <a:pt x="141" y="41"/>
                    <a:pt x="145" y="43"/>
                  </a:cubicBezTo>
                  <a:cubicBezTo>
                    <a:pt x="154" y="46"/>
                    <a:pt x="148" y="48"/>
                    <a:pt x="143" y="48"/>
                  </a:cubicBezTo>
                  <a:cubicBezTo>
                    <a:pt x="139" y="48"/>
                    <a:pt x="136" y="50"/>
                    <a:pt x="135" y="55"/>
                  </a:cubicBezTo>
                  <a:cubicBezTo>
                    <a:pt x="132" y="70"/>
                    <a:pt x="144" y="67"/>
                    <a:pt x="144" y="67"/>
                  </a:cubicBezTo>
                  <a:cubicBezTo>
                    <a:pt x="162" y="72"/>
                    <a:pt x="189" y="69"/>
                    <a:pt x="189" y="69"/>
                  </a:cubicBezTo>
                  <a:cubicBezTo>
                    <a:pt x="209" y="75"/>
                    <a:pt x="200" y="45"/>
                    <a:pt x="199" y="29"/>
                  </a:cubicBezTo>
                  <a:cubicBezTo>
                    <a:pt x="197" y="13"/>
                    <a:pt x="195" y="5"/>
                    <a:pt x="181" y="2"/>
                  </a:cubicBezTo>
                  <a:cubicBezTo>
                    <a:pt x="168" y="0"/>
                    <a:pt x="90" y="1"/>
                    <a:pt x="90" y="1"/>
                  </a:cubicBezTo>
                  <a:cubicBezTo>
                    <a:pt x="87" y="2"/>
                    <a:pt x="56" y="1"/>
                    <a:pt x="56" y="1"/>
                  </a:cubicBezTo>
                  <a:cubicBezTo>
                    <a:pt x="56" y="1"/>
                    <a:pt x="54" y="8"/>
                    <a:pt x="56" y="8"/>
                  </a:cubicBezTo>
                  <a:cubicBezTo>
                    <a:pt x="61" y="8"/>
                    <a:pt x="80" y="9"/>
                    <a:pt x="80" y="9"/>
                  </a:cubicBezTo>
                  <a:cubicBezTo>
                    <a:pt x="81" y="9"/>
                    <a:pt x="90" y="8"/>
                    <a:pt x="85" y="12"/>
                  </a:cubicBezTo>
                  <a:cubicBezTo>
                    <a:pt x="80" y="16"/>
                    <a:pt x="69" y="16"/>
                    <a:pt x="62" y="16"/>
                  </a:cubicBezTo>
                  <a:cubicBezTo>
                    <a:pt x="47" y="15"/>
                    <a:pt x="54" y="22"/>
                    <a:pt x="60" y="22"/>
                  </a:cubicBezTo>
                  <a:cubicBezTo>
                    <a:pt x="78" y="22"/>
                    <a:pt x="82" y="26"/>
                    <a:pt x="74" y="27"/>
                  </a:cubicBezTo>
                  <a:cubicBezTo>
                    <a:pt x="67" y="28"/>
                    <a:pt x="65" y="28"/>
                    <a:pt x="58" y="29"/>
                  </a:cubicBezTo>
                  <a:cubicBezTo>
                    <a:pt x="2" y="38"/>
                    <a:pt x="21" y="23"/>
                    <a:pt x="26" y="23"/>
                  </a:cubicBezTo>
                  <a:cubicBezTo>
                    <a:pt x="49" y="23"/>
                    <a:pt x="44" y="15"/>
                    <a:pt x="38" y="17"/>
                  </a:cubicBezTo>
                  <a:cubicBezTo>
                    <a:pt x="32" y="18"/>
                    <a:pt x="12" y="11"/>
                    <a:pt x="9" y="24"/>
                  </a:cubicBezTo>
                  <a:cubicBezTo>
                    <a:pt x="7" y="37"/>
                    <a:pt x="15" y="103"/>
                    <a:pt x="13" y="115"/>
                  </a:cubicBezTo>
                  <a:cubicBezTo>
                    <a:pt x="0" y="193"/>
                    <a:pt x="71" y="176"/>
                    <a:pt x="71" y="176"/>
                  </a:cubicBezTo>
                  <a:cubicBezTo>
                    <a:pt x="56" y="164"/>
                    <a:pt x="62" y="153"/>
                    <a:pt x="61" y="146"/>
                  </a:cubicBezTo>
                  <a:cubicBezTo>
                    <a:pt x="57" y="125"/>
                    <a:pt x="55" y="122"/>
                    <a:pt x="51" y="124"/>
                  </a:cubicBezTo>
                  <a:cubicBezTo>
                    <a:pt x="43" y="128"/>
                    <a:pt x="44" y="130"/>
                    <a:pt x="45" y="133"/>
                  </a:cubicBezTo>
                  <a:cubicBezTo>
                    <a:pt x="51" y="151"/>
                    <a:pt x="37" y="137"/>
                    <a:pt x="37" y="137"/>
                  </a:cubicBezTo>
                  <a:cubicBezTo>
                    <a:pt x="35" y="138"/>
                    <a:pt x="34" y="142"/>
                    <a:pt x="35" y="145"/>
                  </a:cubicBezTo>
                  <a:cubicBezTo>
                    <a:pt x="47" y="168"/>
                    <a:pt x="36" y="162"/>
                    <a:pt x="33" y="158"/>
                  </a:cubicBezTo>
                  <a:cubicBezTo>
                    <a:pt x="22" y="142"/>
                    <a:pt x="33" y="133"/>
                    <a:pt x="32" y="128"/>
                  </a:cubicBezTo>
                  <a:cubicBezTo>
                    <a:pt x="27" y="108"/>
                    <a:pt x="42" y="100"/>
                    <a:pt x="44" y="97"/>
                  </a:cubicBezTo>
                  <a:cubicBezTo>
                    <a:pt x="46" y="93"/>
                    <a:pt x="45" y="92"/>
                    <a:pt x="46" y="86"/>
                  </a:cubicBezTo>
                  <a:cubicBezTo>
                    <a:pt x="48" y="72"/>
                    <a:pt x="55" y="79"/>
                    <a:pt x="55" y="84"/>
                  </a:cubicBezTo>
                  <a:cubicBezTo>
                    <a:pt x="53" y="100"/>
                    <a:pt x="63" y="88"/>
                    <a:pt x="67" y="83"/>
                  </a:cubicBezTo>
                  <a:cubicBezTo>
                    <a:pt x="78" y="68"/>
                    <a:pt x="77" y="84"/>
                    <a:pt x="75" y="87"/>
                  </a:cubicBezTo>
                  <a:cubicBezTo>
                    <a:pt x="72" y="89"/>
                    <a:pt x="71" y="93"/>
                    <a:pt x="71" y="95"/>
                  </a:cubicBezTo>
                  <a:cubicBezTo>
                    <a:pt x="74" y="103"/>
                    <a:pt x="69" y="111"/>
                    <a:pt x="67" y="112"/>
                  </a:cubicBezTo>
                  <a:cubicBezTo>
                    <a:pt x="66" y="112"/>
                    <a:pt x="61" y="114"/>
                    <a:pt x="61" y="121"/>
                  </a:cubicBezTo>
                  <a:cubicBezTo>
                    <a:pt x="61" y="127"/>
                    <a:pt x="69" y="139"/>
                    <a:pt x="69" y="143"/>
                  </a:cubicBezTo>
                  <a:cubicBezTo>
                    <a:pt x="69" y="178"/>
                    <a:pt x="84" y="181"/>
                    <a:pt x="91" y="180"/>
                  </a:cubicBezTo>
                  <a:cubicBezTo>
                    <a:pt x="98" y="179"/>
                    <a:pt x="159" y="177"/>
                    <a:pt x="185" y="175"/>
                  </a:cubicBezTo>
                  <a:cubicBezTo>
                    <a:pt x="210" y="173"/>
                    <a:pt x="193" y="166"/>
                    <a:pt x="186" y="166"/>
                  </a:cubicBezTo>
                  <a:close/>
                  <a:moveTo>
                    <a:pt x="165" y="60"/>
                  </a:moveTo>
                  <a:cubicBezTo>
                    <a:pt x="203" y="61"/>
                    <a:pt x="185" y="64"/>
                    <a:pt x="182" y="66"/>
                  </a:cubicBezTo>
                  <a:cubicBezTo>
                    <a:pt x="178" y="68"/>
                    <a:pt x="182" y="66"/>
                    <a:pt x="167" y="65"/>
                  </a:cubicBezTo>
                  <a:cubicBezTo>
                    <a:pt x="152" y="65"/>
                    <a:pt x="165" y="60"/>
                    <a:pt x="165" y="60"/>
                  </a:cubicBezTo>
                  <a:close/>
                  <a:moveTo>
                    <a:pt x="114" y="50"/>
                  </a:moveTo>
                  <a:cubicBezTo>
                    <a:pt x="121" y="55"/>
                    <a:pt x="113" y="61"/>
                    <a:pt x="113" y="61"/>
                  </a:cubicBezTo>
                  <a:cubicBezTo>
                    <a:pt x="113" y="61"/>
                    <a:pt x="108" y="70"/>
                    <a:pt x="112" y="78"/>
                  </a:cubicBezTo>
                  <a:cubicBezTo>
                    <a:pt x="116" y="87"/>
                    <a:pt x="116" y="97"/>
                    <a:pt x="108" y="87"/>
                  </a:cubicBezTo>
                  <a:cubicBezTo>
                    <a:pt x="100" y="78"/>
                    <a:pt x="105" y="58"/>
                    <a:pt x="107" y="53"/>
                  </a:cubicBezTo>
                  <a:cubicBezTo>
                    <a:pt x="107" y="53"/>
                    <a:pt x="107" y="44"/>
                    <a:pt x="114" y="50"/>
                  </a:cubicBezTo>
                  <a:close/>
                  <a:moveTo>
                    <a:pt x="83" y="29"/>
                  </a:moveTo>
                  <a:cubicBezTo>
                    <a:pt x="83" y="25"/>
                    <a:pt x="89" y="26"/>
                    <a:pt x="89" y="26"/>
                  </a:cubicBezTo>
                  <a:cubicBezTo>
                    <a:pt x="89" y="26"/>
                    <a:pt x="99" y="30"/>
                    <a:pt x="104" y="30"/>
                  </a:cubicBezTo>
                  <a:cubicBezTo>
                    <a:pt x="108" y="29"/>
                    <a:pt x="114" y="35"/>
                    <a:pt x="105" y="35"/>
                  </a:cubicBezTo>
                  <a:cubicBezTo>
                    <a:pt x="96" y="35"/>
                    <a:pt x="82" y="39"/>
                    <a:pt x="83" y="29"/>
                  </a:cubicBezTo>
                  <a:close/>
                  <a:moveTo>
                    <a:pt x="61" y="72"/>
                  </a:moveTo>
                  <a:cubicBezTo>
                    <a:pt x="55" y="72"/>
                    <a:pt x="16" y="87"/>
                    <a:pt x="16" y="48"/>
                  </a:cubicBezTo>
                  <a:cubicBezTo>
                    <a:pt x="16" y="39"/>
                    <a:pt x="14" y="31"/>
                    <a:pt x="24" y="37"/>
                  </a:cubicBezTo>
                  <a:cubicBezTo>
                    <a:pt x="35" y="42"/>
                    <a:pt x="25" y="42"/>
                    <a:pt x="49" y="40"/>
                  </a:cubicBezTo>
                  <a:cubicBezTo>
                    <a:pt x="49" y="40"/>
                    <a:pt x="66" y="41"/>
                    <a:pt x="68" y="40"/>
                  </a:cubicBezTo>
                  <a:cubicBezTo>
                    <a:pt x="71" y="38"/>
                    <a:pt x="69" y="34"/>
                    <a:pt x="74" y="34"/>
                  </a:cubicBezTo>
                  <a:cubicBezTo>
                    <a:pt x="80" y="34"/>
                    <a:pt x="79" y="40"/>
                    <a:pt x="79" y="40"/>
                  </a:cubicBezTo>
                  <a:cubicBezTo>
                    <a:pt x="79" y="40"/>
                    <a:pt x="74" y="46"/>
                    <a:pt x="109" y="41"/>
                  </a:cubicBezTo>
                  <a:cubicBezTo>
                    <a:pt x="113" y="41"/>
                    <a:pt x="117" y="45"/>
                    <a:pt x="108" y="45"/>
                  </a:cubicBezTo>
                  <a:cubicBezTo>
                    <a:pt x="104" y="45"/>
                    <a:pt x="97" y="48"/>
                    <a:pt x="100" y="53"/>
                  </a:cubicBezTo>
                  <a:cubicBezTo>
                    <a:pt x="102" y="58"/>
                    <a:pt x="99" y="93"/>
                    <a:pt x="99" y="93"/>
                  </a:cubicBezTo>
                  <a:cubicBezTo>
                    <a:pt x="99" y="93"/>
                    <a:pt x="97" y="100"/>
                    <a:pt x="94" y="90"/>
                  </a:cubicBezTo>
                  <a:cubicBezTo>
                    <a:pt x="93" y="86"/>
                    <a:pt x="94" y="53"/>
                    <a:pt x="93" y="51"/>
                  </a:cubicBezTo>
                  <a:cubicBezTo>
                    <a:pt x="93" y="48"/>
                    <a:pt x="77" y="45"/>
                    <a:pt x="77" y="57"/>
                  </a:cubicBezTo>
                  <a:cubicBezTo>
                    <a:pt x="77" y="68"/>
                    <a:pt x="73" y="71"/>
                    <a:pt x="61" y="72"/>
                  </a:cubicBezTo>
                  <a:close/>
                  <a:moveTo>
                    <a:pt x="85" y="84"/>
                  </a:moveTo>
                  <a:cubicBezTo>
                    <a:pt x="82" y="88"/>
                    <a:pt x="78" y="90"/>
                    <a:pt x="80" y="82"/>
                  </a:cubicBezTo>
                  <a:cubicBezTo>
                    <a:pt x="81" y="74"/>
                    <a:pt x="83" y="63"/>
                    <a:pt x="83" y="57"/>
                  </a:cubicBezTo>
                  <a:cubicBezTo>
                    <a:pt x="83" y="57"/>
                    <a:pt x="87" y="50"/>
                    <a:pt x="88" y="58"/>
                  </a:cubicBezTo>
                  <a:cubicBezTo>
                    <a:pt x="89" y="66"/>
                    <a:pt x="87" y="81"/>
                    <a:pt x="85" y="84"/>
                  </a:cubicBezTo>
                  <a:close/>
                  <a:moveTo>
                    <a:pt x="102" y="145"/>
                  </a:moveTo>
                  <a:cubicBezTo>
                    <a:pt x="78" y="144"/>
                    <a:pt x="77" y="148"/>
                    <a:pt x="77" y="117"/>
                  </a:cubicBezTo>
                  <a:cubicBezTo>
                    <a:pt x="77" y="86"/>
                    <a:pt x="81" y="93"/>
                    <a:pt x="82" y="96"/>
                  </a:cubicBezTo>
                  <a:cubicBezTo>
                    <a:pt x="82" y="96"/>
                    <a:pt x="90" y="116"/>
                    <a:pt x="111" y="101"/>
                  </a:cubicBezTo>
                  <a:cubicBezTo>
                    <a:pt x="114" y="98"/>
                    <a:pt x="116" y="96"/>
                    <a:pt x="117" y="106"/>
                  </a:cubicBezTo>
                  <a:cubicBezTo>
                    <a:pt x="117" y="117"/>
                    <a:pt x="127" y="145"/>
                    <a:pt x="102" y="14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405" name="Freeform 221"/>
            <p:cNvSpPr>
              <a:spLocks/>
            </p:cNvSpPr>
            <p:nvPr userDrawn="1"/>
          </p:nvSpPr>
          <p:spPr bwMode="auto">
            <a:xfrm>
              <a:off x="349" y="3256"/>
              <a:ext cx="85" cy="101"/>
            </a:xfrm>
            <a:custGeom>
              <a:avLst/>
              <a:gdLst/>
              <a:ahLst/>
              <a:cxnLst>
                <a:cxn ang="0">
                  <a:pos x="14" y="5"/>
                </a:cxn>
                <a:cxn ang="0">
                  <a:pos x="9" y="20"/>
                </a:cxn>
                <a:cxn ang="0">
                  <a:pos x="14" y="5"/>
                </a:cxn>
              </a:cxnLst>
              <a:rect l="0" t="0" r="r" b="b"/>
              <a:pathLst>
                <a:path w="17" h="20">
                  <a:moveTo>
                    <a:pt x="14" y="5"/>
                  </a:moveTo>
                  <a:cubicBezTo>
                    <a:pt x="13" y="0"/>
                    <a:pt x="0" y="8"/>
                    <a:pt x="9" y="20"/>
                  </a:cubicBezTo>
                  <a:cubicBezTo>
                    <a:pt x="9" y="20"/>
                    <a:pt x="17" y="17"/>
                    <a:pt x="14" y="5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406" name="Freeform 222"/>
            <p:cNvSpPr>
              <a:spLocks/>
            </p:cNvSpPr>
            <p:nvPr userDrawn="1"/>
          </p:nvSpPr>
          <p:spPr bwMode="auto">
            <a:xfrm>
              <a:off x="267" y="3293"/>
              <a:ext cx="76" cy="136"/>
            </a:xfrm>
            <a:custGeom>
              <a:avLst/>
              <a:gdLst/>
              <a:ahLst/>
              <a:cxnLst>
                <a:cxn ang="0">
                  <a:pos x="7" y="10"/>
                </a:cxn>
                <a:cxn ang="0">
                  <a:pos x="4" y="25"/>
                </a:cxn>
                <a:cxn ang="0">
                  <a:pos x="15" y="16"/>
                </a:cxn>
                <a:cxn ang="0">
                  <a:pos x="13" y="8"/>
                </a:cxn>
                <a:cxn ang="0">
                  <a:pos x="7" y="10"/>
                </a:cxn>
              </a:cxnLst>
              <a:rect l="0" t="0" r="r" b="b"/>
              <a:pathLst>
                <a:path w="15" h="27">
                  <a:moveTo>
                    <a:pt x="7" y="10"/>
                  </a:moveTo>
                  <a:cubicBezTo>
                    <a:pt x="0" y="19"/>
                    <a:pt x="2" y="23"/>
                    <a:pt x="4" y="25"/>
                  </a:cubicBezTo>
                  <a:cubicBezTo>
                    <a:pt x="7" y="27"/>
                    <a:pt x="11" y="26"/>
                    <a:pt x="15" y="16"/>
                  </a:cubicBezTo>
                  <a:cubicBezTo>
                    <a:pt x="15" y="16"/>
                    <a:pt x="12" y="11"/>
                    <a:pt x="13" y="8"/>
                  </a:cubicBezTo>
                  <a:cubicBezTo>
                    <a:pt x="15" y="6"/>
                    <a:pt x="14" y="0"/>
                    <a:pt x="7" y="1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407" name="Freeform 223"/>
            <p:cNvSpPr>
              <a:spLocks/>
            </p:cNvSpPr>
            <p:nvPr userDrawn="1"/>
          </p:nvSpPr>
          <p:spPr bwMode="auto">
            <a:xfrm>
              <a:off x="222" y="3021"/>
              <a:ext cx="243" cy="117"/>
            </a:xfrm>
            <a:custGeom>
              <a:avLst/>
              <a:gdLst/>
              <a:ahLst/>
              <a:cxnLst>
                <a:cxn ang="0">
                  <a:pos x="40" y="2"/>
                </a:cxn>
                <a:cxn ang="0">
                  <a:pos x="9" y="1"/>
                </a:cxn>
                <a:cxn ang="0">
                  <a:pos x="1" y="9"/>
                </a:cxn>
                <a:cxn ang="0">
                  <a:pos x="22" y="21"/>
                </a:cxn>
                <a:cxn ang="0">
                  <a:pos x="34" y="20"/>
                </a:cxn>
                <a:cxn ang="0">
                  <a:pos x="40" y="19"/>
                </a:cxn>
                <a:cxn ang="0">
                  <a:pos x="40" y="2"/>
                </a:cxn>
              </a:cxnLst>
              <a:rect l="0" t="0" r="r" b="b"/>
              <a:pathLst>
                <a:path w="48" h="23">
                  <a:moveTo>
                    <a:pt x="40" y="2"/>
                  </a:moveTo>
                  <a:cubicBezTo>
                    <a:pt x="38" y="3"/>
                    <a:pt x="9" y="1"/>
                    <a:pt x="9" y="1"/>
                  </a:cubicBezTo>
                  <a:cubicBezTo>
                    <a:pt x="5" y="1"/>
                    <a:pt x="1" y="0"/>
                    <a:pt x="1" y="9"/>
                  </a:cubicBezTo>
                  <a:cubicBezTo>
                    <a:pt x="0" y="23"/>
                    <a:pt x="17" y="21"/>
                    <a:pt x="22" y="21"/>
                  </a:cubicBezTo>
                  <a:cubicBezTo>
                    <a:pt x="26" y="21"/>
                    <a:pt x="30" y="18"/>
                    <a:pt x="34" y="20"/>
                  </a:cubicBezTo>
                  <a:cubicBezTo>
                    <a:pt x="34" y="20"/>
                    <a:pt x="38" y="23"/>
                    <a:pt x="40" y="19"/>
                  </a:cubicBezTo>
                  <a:cubicBezTo>
                    <a:pt x="48" y="5"/>
                    <a:pt x="43" y="0"/>
                    <a:pt x="40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408" name="Freeform 224"/>
            <p:cNvSpPr>
              <a:spLocks/>
            </p:cNvSpPr>
            <p:nvPr userDrawn="1"/>
          </p:nvSpPr>
          <p:spPr bwMode="auto">
            <a:xfrm>
              <a:off x="501" y="3344"/>
              <a:ext cx="177" cy="187"/>
            </a:xfrm>
            <a:custGeom>
              <a:avLst/>
              <a:gdLst/>
              <a:ahLst/>
              <a:cxnLst>
                <a:cxn ang="0">
                  <a:pos x="24" y="2"/>
                </a:cxn>
                <a:cxn ang="0">
                  <a:pos x="11" y="2"/>
                </a:cxn>
                <a:cxn ang="0">
                  <a:pos x="4" y="20"/>
                </a:cxn>
                <a:cxn ang="0">
                  <a:pos x="28" y="22"/>
                </a:cxn>
                <a:cxn ang="0">
                  <a:pos x="24" y="2"/>
                </a:cxn>
              </a:cxnLst>
              <a:rect l="0" t="0" r="r" b="b"/>
              <a:pathLst>
                <a:path w="35" h="37">
                  <a:moveTo>
                    <a:pt x="24" y="2"/>
                  </a:moveTo>
                  <a:cubicBezTo>
                    <a:pt x="19" y="3"/>
                    <a:pt x="11" y="2"/>
                    <a:pt x="11" y="2"/>
                  </a:cubicBezTo>
                  <a:cubicBezTo>
                    <a:pt x="0" y="2"/>
                    <a:pt x="5" y="14"/>
                    <a:pt x="4" y="20"/>
                  </a:cubicBezTo>
                  <a:cubicBezTo>
                    <a:pt x="3" y="27"/>
                    <a:pt x="22" y="37"/>
                    <a:pt x="28" y="22"/>
                  </a:cubicBezTo>
                  <a:cubicBezTo>
                    <a:pt x="35" y="7"/>
                    <a:pt x="28" y="0"/>
                    <a:pt x="24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409" name="Freeform 225"/>
            <p:cNvSpPr>
              <a:spLocks/>
            </p:cNvSpPr>
            <p:nvPr userDrawn="1"/>
          </p:nvSpPr>
          <p:spPr bwMode="auto">
            <a:xfrm>
              <a:off x="905" y="3157"/>
              <a:ext cx="177" cy="38"/>
            </a:xfrm>
            <a:custGeom>
              <a:avLst/>
              <a:gdLst/>
              <a:ahLst/>
              <a:cxnLst>
                <a:cxn ang="0">
                  <a:pos x="5" y="0"/>
                </a:cxn>
                <a:cxn ang="0">
                  <a:pos x="14" y="5"/>
                </a:cxn>
                <a:cxn ang="0">
                  <a:pos x="5" y="0"/>
                </a:cxn>
              </a:cxnLst>
              <a:rect l="0" t="0" r="r" b="b"/>
              <a:pathLst>
                <a:path w="35" h="7">
                  <a:moveTo>
                    <a:pt x="5" y="0"/>
                  </a:moveTo>
                  <a:cubicBezTo>
                    <a:pt x="0" y="0"/>
                    <a:pt x="7" y="7"/>
                    <a:pt x="14" y="5"/>
                  </a:cubicBezTo>
                  <a:cubicBezTo>
                    <a:pt x="35" y="1"/>
                    <a:pt x="5" y="0"/>
                    <a:pt x="5" y="0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410" name="Freeform 226"/>
            <p:cNvSpPr>
              <a:spLocks/>
            </p:cNvSpPr>
            <p:nvPr userDrawn="1"/>
          </p:nvSpPr>
          <p:spPr bwMode="auto">
            <a:xfrm>
              <a:off x="965" y="3154"/>
              <a:ext cx="136" cy="79"/>
            </a:xfrm>
            <a:custGeom>
              <a:avLst/>
              <a:gdLst/>
              <a:ahLst/>
              <a:cxnLst>
                <a:cxn ang="0">
                  <a:pos x="7" y="13"/>
                </a:cxn>
                <a:cxn ang="0">
                  <a:pos x="25" y="6"/>
                </a:cxn>
                <a:cxn ang="0">
                  <a:pos x="17" y="1"/>
                </a:cxn>
                <a:cxn ang="0">
                  <a:pos x="7" y="11"/>
                </a:cxn>
                <a:cxn ang="0">
                  <a:pos x="7" y="13"/>
                </a:cxn>
              </a:cxnLst>
              <a:rect l="0" t="0" r="r" b="b"/>
              <a:pathLst>
                <a:path w="27" h="16">
                  <a:moveTo>
                    <a:pt x="7" y="13"/>
                  </a:moveTo>
                  <a:cubicBezTo>
                    <a:pt x="7" y="13"/>
                    <a:pt x="18" y="16"/>
                    <a:pt x="25" y="6"/>
                  </a:cubicBezTo>
                  <a:cubicBezTo>
                    <a:pt x="27" y="2"/>
                    <a:pt x="23" y="0"/>
                    <a:pt x="17" y="1"/>
                  </a:cubicBezTo>
                  <a:cubicBezTo>
                    <a:pt x="13" y="1"/>
                    <a:pt x="14" y="11"/>
                    <a:pt x="7" y="11"/>
                  </a:cubicBezTo>
                  <a:cubicBezTo>
                    <a:pt x="0" y="11"/>
                    <a:pt x="7" y="13"/>
                    <a:pt x="7" y="1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411" name="Freeform 227"/>
            <p:cNvSpPr>
              <a:spLocks/>
            </p:cNvSpPr>
            <p:nvPr userDrawn="1"/>
          </p:nvSpPr>
          <p:spPr bwMode="auto">
            <a:xfrm>
              <a:off x="959" y="3205"/>
              <a:ext cx="177" cy="85"/>
            </a:xfrm>
            <a:custGeom>
              <a:avLst/>
              <a:gdLst/>
              <a:ahLst/>
              <a:cxnLst>
                <a:cxn ang="0">
                  <a:pos x="25" y="6"/>
                </a:cxn>
                <a:cxn ang="0">
                  <a:pos x="8" y="10"/>
                </a:cxn>
                <a:cxn ang="0">
                  <a:pos x="6" y="13"/>
                </a:cxn>
                <a:cxn ang="0">
                  <a:pos x="27" y="12"/>
                </a:cxn>
                <a:cxn ang="0">
                  <a:pos x="25" y="6"/>
                </a:cxn>
              </a:cxnLst>
              <a:rect l="0" t="0" r="r" b="b"/>
              <a:pathLst>
                <a:path w="35" h="17">
                  <a:moveTo>
                    <a:pt x="25" y="6"/>
                  </a:moveTo>
                  <a:cubicBezTo>
                    <a:pt x="20" y="12"/>
                    <a:pt x="8" y="10"/>
                    <a:pt x="8" y="10"/>
                  </a:cubicBezTo>
                  <a:cubicBezTo>
                    <a:pt x="8" y="10"/>
                    <a:pt x="0" y="9"/>
                    <a:pt x="6" y="13"/>
                  </a:cubicBezTo>
                  <a:cubicBezTo>
                    <a:pt x="11" y="17"/>
                    <a:pt x="18" y="15"/>
                    <a:pt x="27" y="12"/>
                  </a:cubicBezTo>
                  <a:cubicBezTo>
                    <a:pt x="35" y="8"/>
                    <a:pt x="31" y="0"/>
                    <a:pt x="25" y="6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412" name="Freeform 228"/>
            <p:cNvSpPr>
              <a:spLocks/>
            </p:cNvSpPr>
            <p:nvPr userDrawn="1"/>
          </p:nvSpPr>
          <p:spPr bwMode="auto">
            <a:xfrm>
              <a:off x="845" y="3284"/>
              <a:ext cx="247" cy="60"/>
            </a:xfrm>
            <a:custGeom>
              <a:avLst/>
              <a:gdLst/>
              <a:ahLst/>
              <a:cxnLst>
                <a:cxn ang="0">
                  <a:pos x="40" y="3"/>
                </a:cxn>
                <a:cxn ang="0">
                  <a:pos x="29" y="1"/>
                </a:cxn>
                <a:cxn ang="0">
                  <a:pos x="7" y="0"/>
                </a:cxn>
                <a:cxn ang="0">
                  <a:pos x="2" y="5"/>
                </a:cxn>
                <a:cxn ang="0">
                  <a:pos x="20" y="8"/>
                </a:cxn>
                <a:cxn ang="0">
                  <a:pos x="41" y="8"/>
                </a:cxn>
                <a:cxn ang="0">
                  <a:pos x="40" y="3"/>
                </a:cxn>
              </a:cxnLst>
              <a:rect l="0" t="0" r="r" b="b"/>
              <a:pathLst>
                <a:path w="49" h="12">
                  <a:moveTo>
                    <a:pt x="40" y="3"/>
                  </a:moveTo>
                  <a:cubicBezTo>
                    <a:pt x="37" y="2"/>
                    <a:pt x="36" y="0"/>
                    <a:pt x="29" y="1"/>
                  </a:cubicBezTo>
                  <a:cubicBezTo>
                    <a:pt x="13" y="4"/>
                    <a:pt x="7" y="0"/>
                    <a:pt x="7" y="0"/>
                  </a:cubicBezTo>
                  <a:cubicBezTo>
                    <a:pt x="7" y="0"/>
                    <a:pt x="0" y="3"/>
                    <a:pt x="2" y="5"/>
                  </a:cubicBezTo>
                  <a:cubicBezTo>
                    <a:pt x="5" y="7"/>
                    <a:pt x="17" y="8"/>
                    <a:pt x="20" y="8"/>
                  </a:cubicBezTo>
                  <a:cubicBezTo>
                    <a:pt x="23" y="8"/>
                    <a:pt x="34" y="12"/>
                    <a:pt x="41" y="8"/>
                  </a:cubicBezTo>
                  <a:cubicBezTo>
                    <a:pt x="49" y="4"/>
                    <a:pt x="44" y="3"/>
                    <a:pt x="40" y="3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413" name="Freeform 229"/>
            <p:cNvSpPr>
              <a:spLocks/>
            </p:cNvSpPr>
            <p:nvPr userDrawn="1"/>
          </p:nvSpPr>
          <p:spPr bwMode="auto">
            <a:xfrm>
              <a:off x="870" y="3341"/>
              <a:ext cx="202" cy="54"/>
            </a:xfrm>
            <a:custGeom>
              <a:avLst/>
              <a:gdLst/>
              <a:ahLst/>
              <a:cxnLst>
                <a:cxn ang="0">
                  <a:pos x="37" y="2"/>
                </a:cxn>
                <a:cxn ang="0">
                  <a:pos x="26" y="4"/>
                </a:cxn>
                <a:cxn ang="0">
                  <a:pos x="13" y="3"/>
                </a:cxn>
                <a:cxn ang="0">
                  <a:pos x="1" y="2"/>
                </a:cxn>
                <a:cxn ang="0">
                  <a:pos x="35" y="8"/>
                </a:cxn>
                <a:cxn ang="0">
                  <a:pos x="37" y="2"/>
                </a:cxn>
              </a:cxnLst>
              <a:rect l="0" t="0" r="r" b="b"/>
              <a:pathLst>
                <a:path w="40" h="11">
                  <a:moveTo>
                    <a:pt x="37" y="2"/>
                  </a:moveTo>
                  <a:cubicBezTo>
                    <a:pt x="34" y="4"/>
                    <a:pt x="30" y="4"/>
                    <a:pt x="26" y="4"/>
                  </a:cubicBezTo>
                  <a:cubicBezTo>
                    <a:pt x="23" y="4"/>
                    <a:pt x="16" y="2"/>
                    <a:pt x="13" y="3"/>
                  </a:cubicBezTo>
                  <a:cubicBezTo>
                    <a:pt x="10" y="4"/>
                    <a:pt x="1" y="2"/>
                    <a:pt x="1" y="2"/>
                  </a:cubicBezTo>
                  <a:cubicBezTo>
                    <a:pt x="0" y="11"/>
                    <a:pt x="30" y="10"/>
                    <a:pt x="35" y="8"/>
                  </a:cubicBezTo>
                  <a:cubicBezTo>
                    <a:pt x="40" y="5"/>
                    <a:pt x="40" y="0"/>
                    <a:pt x="37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414" name="Freeform 230"/>
            <p:cNvSpPr>
              <a:spLocks/>
            </p:cNvSpPr>
            <p:nvPr userDrawn="1"/>
          </p:nvSpPr>
          <p:spPr bwMode="auto">
            <a:xfrm>
              <a:off x="858" y="3385"/>
              <a:ext cx="209" cy="174"/>
            </a:xfrm>
            <a:custGeom>
              <a:avLst/>
              <a:gdLst/>
              <a:ahLst/>
              <a:cxnLst>
                <a:cxn ang="0">
                  <a:pos x="28" y="9"/>
                </a:cxn>
                <a:cxn ang="0">
                  <a:pos x="13" y="6"/>
                </a:cxn>
                <a:cxn ang="0">
                  <a:pos x="4" y="15"/>
                </a:cxn>
                <a:cxn ang="0">
                  <a:pos x="1" y="19"/>
                </a:cxn>
                <a:cxn ang="0">
                  <a:pos x="9" y="19"/>
                </a:cxn>
                <a:cxn ang="0">
                  <a:pos x="17" y="27"/>
                </a:cxn>
                <a:cxn ang="0">
                  <a:pos x="21" y="30"/>
                </a:cxn>
                <a:cxn ang="0">
                  <a:pos x="29" y="19"/>
                </a:cxn>
                <a:cxn ang="0">
                  <a:pos x="39" y="19"/>
                </a:cxn>
                <a:cxn ang="0">
                  <a:pos x="28" y="9"/>
                </a:cxn>
              </a:cxnLst>
              <a:rect l="0" t="0" r="r" b="b"/>
              <a:pathLst>
                <a:path w="41" h="34">
                  <a:moveTo>
                    <a:pt x="28" y="9"/>
                  </a:moveTo>
                  <a:cubicBezTo>
                    <a:pt x="28" y="6"/>
                    <a:pt x="14" y="0"/>
                    <a:pt x="13" y="6"/>
                  </a:cubicBezTo>
                  <a:cubicBezTo>
                    <a:pt x="11" y="12"/>
                    <a:pt x="4" y="15"/>
                    <a:pt x="4" y="15"/>
                  </a:cubicBezTo>
                  <a:cubicBezTo>
                    <a:pt x="0" y="16"/>
                    <a:pt x="0" y="16"/>
                    <a:pt x="1" y="19"/>
                  </a:cubicBezTo>
                  <a:cubicBezTo>
                    <a:pt x="1" y="22"/>
                    <a:pt x="4" y="24"/>
                    <a:pt x="9" y="19"/>
                  </a:cubicBezTo>
                  <a:cubicBezTo>
                    <a:pt x="17" y="10"/>
                    <a:pt x="17" y="26"/>
                    <a:pt x="17" y="27"/>
                  </a:cubicBezTo>
                  <a:cubicBezTo>
                    <a:pt x="18" y="29"/>
                    <a:pt x="19" y="34"/>
                    <a:pt x="21" y="30"/>
                  </a:cubicBezTo>
                  <a:cubicBezTo>
                    <a:pt x="22" y="26"/>
                    <a:pt x="25" y="14"/>
                    <a:pt x="29" y="19"/>
                  </a:cubicBezTo>
                  <a:cubicBezTo>
                    <a:pt x="35" y="27"/>
                    <a:pt x="41" y="19"/>
                    <a:pt x="39" y="19"/>
                  </a:cubicBezTo>
                  <a:cubicBezTo>
                    <a:pt x="38" y="18"/>
                    <a:pt x="28" y="13"/>
                    <a:pt x="28" y="9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sp>
          <p:nvSpPr>
            <p:cNvPr id="93415" name="Freeform 231"/>
            <p:cNvSpPr>
              <a:spLocks/>
            </p:cNvSpPr>
            <p:nvPr userDrawn="1"/>
          </p:nvSpPr>
          <p:spPr bwMode="auto">
            <a:xfrm>
              <a:off x="997" y="3306"/>
              <a:ext cx="126" cy="316"/>
            </a:xfrm>
            <a:custGeom>
              <a:avLst/>
              <a:gdLst/>
              <a:ahLst/>
              <a:cxnLst>
                <a:cxn ang="0">
                  <a:pos x="22" y="2"/>
                </a:cxn>
                <a:cxn ang="0">
                  <a:pos x="18" y="17"/>
                </a:cxn>
                <a:cxn ang="0">
                  <a:pos x="7" y="20"/>
                </a:cxn>
                <a:cxn ang="0">
                  <a:pos x="7" y="23"/>
                </a:cxn>
                <a:cxn ang="0">
                  <a:pos x="17" y="34"/>
                </a:cxn>
                <a:cxn ang="0">
                  <a:pos x="12" y="45"/>
                </a:cxn>
                <a:cxn ang="0">
                  <a:pos x="0" y="55"/>
                </a:cxn>
                <a:cxn ang="0">
                  <a:pos x="5" y="58"/>
                </a:cxn>
                <a:cxn ang="0">
                  <a:pos x="16" y="62"/>
                </a:cxn>
                <a:cxn ang="0">
                  <a:pos x="23" y="57"/>
                </a:cxn>
                <a:cxn ang="0">
                  <a:pos x="25" y="14"/>
                </a:cxn>
                <a:cxn ang="0">
                  <a:pos x="25" y="2"/>
                </a:cxn>
                <a:cxn ang="0">
                  <a:pos x="22" y="2"/>
                </a:cxn>
              </a:cxnLst>
              <a:rect l="0" t="0" r="r" b="b"/>
              <a:pathLst>
                <a:path w="25" h="63">
                  <a:moveTo>
                    <a:pt x="22" y="2"/>
                  </a:moveTo>
                  <a:cubicBezTo>
                    <a:pt x="22" y="2"/>
                    <a:pt x="20" y="15"/>
                    <a:pt x="18" y="17"/>
                  </a:cubicBezTo>
                  <a:cubicBezTo>
                    <a:pt x="15" y="19"/>
                    <a:pt x="10" y="20"/>
                    <a:pt x="7" y="20"/>
                  </a:cubicBezTo>
                  <a:cubicBezTo>
                    <a:pt x="4" y="19"/>
                    <a:pt x="4" y="22"/>
                    <a:pt x="7" y="23"/>
                  </a:cubicBezTo>
                  <a:cubicBezTo>
                    <a:pt x="10" y="24"/>
                    <a:pt x="17" y="29"/>
                    <a:pt x="17" y="34"/>
                  </a:cubicBezTo>
                  <a:cubicBezTo>
                    <a:pt x="17" y="40"/>
                    <a:pt x="17" y="44"/>
                    <a:pt x="12" y="45"/>
                  </a:cubicBezTo>
                  <a:cubicBezTo>
                    <a:pt x="6" y="46"/>
                    <a:pt x="0" y="47"/>
                    <a:pt x="0" y="55"/>
                  </a:cubicBezTo>
                  <a:cubicBezTo>
                    <a:pt x="0" y="55"/>
                    <a:pt x="3" y="57"/>
                    <a:pt x="5" y="58"/>
                  </a:cubicBezTo>
                  <a:cubicBezTo>
                    <a:pt x="8" y="58"/>
                    <a:pt x="14" y="61"/>
                    <a:pt x="16" y="62"/>
                  </a:cubicBezTo>
                  <a:cubicBezTo>
                    <a:pt x="18" y="63"/>
                    <a:pt x="23" y="61"/>
                    <a:pt x="23" y="57"/>
                  </a:cubicBezTo>
                  <a:cubicBezTo>
                    <a:pt x="24" y="52"/>
                    <a:pt x="24" y="20"/>
                    <a:pt x="25" y="14"/>
                  </a:cubicBezTo>
                  <a:cubicBezTo>
                    <a:pt x="25" y="9"/>
                    <a:pt x="25" y="3"/>
                    <a:pt x="25" y="2"/>
                  </a:cubicBezTo>
                  <a:cubicBezTo>
                    <a:pt x="25" y="1"/>
                    <a:pt x="22" y="0"/>
                    <a:pt x="22" y="2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</p:grpSp>
      <p:grpSp>
        <p:nvGrpSpPr>
          <p:cNvPr id="1033" name="Group 232"/>
          <p:cNvGrpSpPr>
            <a:grpSpLocks/>
          </p:cNvGrpSpPr>
          <p:nvPr/>
        </p:nvGrpSpPr>
        <p:grpSpPr bwMode="auto">
          <a:xfrm>
            <a:off x="6934200" y="-7938"/>
            <a:ext cx="2317750" cy="2063751"/>
            <a:chOff x="4080" y="-5"/>
            <a:chExt cx="1748" cy="1556"/>
          </a:xfrm>
        </p:grpSpPr>
        <p:sp>
          <p:nvSpPr>
            <p:cNvPr id="93417" name="Freeform 233"/>
            <p:cNvSpPr>
              <a:spLocks/>
            </p:cNvSpPr>
            <p:nvPr userDrawn="1"/>
          </p:nvSpPr>
          <p:spPr bwMode="auto">
            <a:xfrm>
              <a:off x="4161" y="-5"/>
              <a:ext cx="1585" cy="1443"/>
            </a:xfrm>
            <a:custGeom>
              <a:avLst/>
              <a:gdLst/>
              <a:ahLst/>
              <a:cxnLst>
                <a:cxn ang="0">
                  <a:pos x="23" y="4"/>
                </a:cxn>
                <a:cxn ang="0">
                  <a:pos x="11" y="71"/>
                </a:cxn>
                <a:cxn ang="0">
                  <a:pos x="25" y="393"/>
                </a:cxn>
                <a:cxn ang="0">
                  <a:pos x="54" y="457"/>
                </a:cxn>
                <a:cxn ang="0">
                  <a:pos x="158" y="482"/>
                </a:cxn>
                <a:cxn ang="0">
                  <a:pos x="204" y="495"/>
                </a:cxn>
                <a:cxn ang="0">
                  <a:pos x="520" y="475"/>
                </a:cxn>
                <a:cxn ang="0">
                  <a:pos x="533" y="167"/>
                </a:cxn>
                <a:cxn ang="0">
                  <a:pos x="369" y="16"/>
                </a:cxn>
                <a:cxn ang="0">
                  <a:pos x="249" y="29"/>
                </a:cxn>
                <a:cxn ang="0">
                  <a:pos x="198" y="11"/>
                </a:cxn>
                <a:cxn ang="0">
                  <a:pos x="151" y="2"/>
                </a:cxn>
                <a:cxn ang="0">
                  <a:pos x="23" y="4"/>
                </a:cxn>
              </a:cxnLst>
              <a:rect l="0" t="0" r="r" b="b"/>
              <a:pathLst>
                <a:path w="546" h="497">
                  <a:moveTo>
                    <a:pt x="23" y="4"/>
                  </a:moveTo>
                  <a:cubicBezTo>
                    <a:pt x="23" y="4"/>
                    <a:pt x="0" y="34"/>
                    <a:pt x="11" y="71"/>
                  </a:cubicBezTo>
                  <a:cubicBezTo>
                    <a:pt x="19" y="100"/>
                    <a:pt x="25" y="393"/>
                    <a:pt x="25" y="393"/>
                  </a:cubicBezTo>
                  <a:cubicBezTo>
                    <a:pt x="25" y="393"/>
                    <a:pt x="42" y="452"/>
                    <a:pt x="54" y="457"/>
                  </a:cubicBezTo>
                  <a:cubicBezTo>
                    <a:pt x="66" y="462"/>
                    <a:pt x="158" y="482"/>
                    <a:pt x="158" y="482"/>
                  </a:cubicBezTo>
                  <a:cubicBezTo>
                    <a:pt x="158" y="482"/>
                    <a:pt x="191" y="497"/>
                    <a:pt x="204" y="495"/>
                  </a:cubicBezTo>
                  <a:cubicBezTo>
                    <a:pt x="217" y="494"/>
                    <a:pt x="506" y="487"/>
                    <a:pt x="520" y="475"/>
                  </a:cubicBezTo>
                  <a:cubicBezTo>
                    <a:pt x="533" y="463"/>
                    <a:pt x="546" y="218"/>
                    <a:pt x="533" y="167"/>
                  </a:cubicBezTo>
                  <a:cubicBezTo>
                    <a:pt x="520" y="117"/>
                    <a:pt x="404" y="14"/>
                    <a:pt x="369" y="16"/>
                  </a:cubicBezTo>
                  <a:cubicBezTo>
                    <a:pt x="335" y="17"/>
                    <a:pt x="249" y="29"/>
                    <a:pt x="249" y="29"/>
                  </a:cubicBezTo>
                  <a:lnTo>
                    <a:pt x="198" y="11"/>
                  </a:lnTo>
                  <a:lnTo>
                    <a:pt x="151" y="2"/>
                  </a:lnTo>
                  <a:cubicBezTo>
                    <a:pt x="151" y="2"/>
                    <a:pt x="79" y="0"/>
                    <a:pt x="23" y="4"/>
                  </a:cubicBezTo>
                  <a:close/>
                </a:path>
              </a:pathLst>
            </a:custGeom>
            <a:solidFill>
              <a:schemeClr val="accent2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zh-CN" altLang="en-US"/>
            </a:p>
          </p:txBody>
        </p:sp>
        <p:grpSp>
          <p:nvGrpSpPr>
            <p:cNvPr id="1040" name="Group 234"/>
            <p:cNvGrpSpPr>
              <a:grpSpLocks/>
            </p:cNvGrpSpPr>
            <p:nvPr userDrawn="1"/>
          </p:nvGrpSpPr>
          <p:grpSpPr bwMode="auto">
            <a:xfrm>
              <a:off x="4080" y="0"/>
              <a:ext cx="1748" cy="1551"/>
              <a:chOff x="2918" y="18"/>
              <a:chExt cx="2958" cy="2699"/>
            </a:xfrm>
          </p:grpSpPr>
          <p:sp>
            <p:nvSpPr>
              <p:cNvPr id="93419" name="Freeform 235"/>
              <p:cNvSpPr>
                <a:spLocks/>
              </p:cNvSpPr>
              <p:nvPr/>
            </p:nvSpPr>
            <p:spPr bwMode="auto">
              <a:xfrm>
                <a:off x="3060" y="18"/>
                <a:ext cx="490" cy="187"/>
              </a:xfrm>
              <a:custGeom>
                <a:avLst/>
                <a:gdLst/>
                <a:ahLst/>
                <a:cxnLst>
                  <a:cxn ang="0">
                    <a:pos x="71" y="25"/>
                  </a:cxn>
                  <a:cxn ang="0">
                    <a:pos x="91" y="20"/>
                  </a:cxn>
                  <a:cxn ang="0">
                    <a:pos x="92" y="17"/>
                  </a:cxn>
                  <a:cxn ang="0">
                    <a:pos x="88" y="0"/>
                  </a:cxn>
                  <a:cxn ang="0">
                    <a:pos x="25" y="0"/>
                  </a:cxn>
                  <a:cxn ang="0">
                    <a:pos x="10" y="22"/>
                  </a:cxn>
                  <a:cxn ang="0">
                    <a:pos x="71" y="25"/>
                  </a:cxn>
                </a:cxnLst>
                <a:rect l="0" t="0" r="r" b="b"/>
                <a:pathLst>
                  <a:path w="97" h="37">
                    <a:moveTo>
                      <a:pt x="71" y="25"/>
                    </a:moveTo>
                    <a:cubicBezTo>
                      <a:pt x="81" y="22"/>
                      <a:pt x="87" y="21"/>
                      <a:pt x="91" y="20"/>
                    </a:cubicBezTo>
                    <a:cubicBezTo>
                      <a:pt x="91" y="19"/>
                      <a:pt x="91" y="19"/>
                      <a:pt x="92" y="17"/>
                    </a:cubicBezTo>
                    <a:cubicBezTo>
                      <a:pt x="97" y="11"/>
                      <a:pt x="95" y="4"/>
                      <a:pt x="88" y="0"/>
                    </a:cubicBezTo>
                    <a:lnTo>
                      <a:pt x="25" y="0"/>
                    </a:lnTo>
                    <a:cubicBezTo>
                      <a:pt x="10" y="3"/>
                      <a:pt x="0" y="10"/>
                      <a:pt x="10" y="22"/>
                    </a:cubicBezTo>
                    <a:cubicBezTo>
                      <a:pt x="10" y="22"/>
                      <a:pt x="28" y="37"/>
                      <a:pt x="71" y="25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93420" name="Freeform 236"/>
              <p:cNvSpPr>
                <a:spLocks noEditPoints="1"/>
              </p:cNvSpPr>
              <p:nvPr/>
            </p:nvSpPr>
            <p:spPr bwMode="auto">
              <a:xfrm>
                <a:off x="2918" y="18"/>
                <a:ext cx="2958" cy="2699"/>
              </a:xfrm>
              <a:custGeom>
                <a:avLst/>
                <a:gdLst/>
                <a:ahLst/>
                <a:cxnLst>
                  <a:cxn ang="0">
                    <a:pos x="504" y="1"/>
                  </a:cxn>
                  <a:cxn ang="0">
                    <a:pos x="157" y="0"/>
                  </a:cxn>
                  <a:cxn ang="0">
                    <a:pos x="225" y="21"/>
                  </a:cxn>
                  <a:cxn ang="0">
                    <a:pos x="174" y="39"/>
                  </a:cxn>
                  <a:cxn ang="0">
                    <a:pos x="207" y="71"/>
                  </a:cxn>
                  <a:cxn ang="0">
                    <a:pos x="74" y="60"/>
                  </a:cxn>
                  <a:cxn ang="0">
                    <a:pos x="26" y="63"/>
                  </a:cxn>
                  <a:cxn ang="0">
                    <a:pos x="199" y="487"/>
                  </a:cxn>
                  <a:cxn ang="0">
                    <a:pos x="144" y="341"/>
                  </a:cxn>
                  <a:cxn ang="0">
                    <a:pos x="105" y="376"/>
                  </a:cxn>
                  <a:cxn ang="0">
                    <a:pos x="94" y="435"/>
                  </a:cxn>
                  <a:cxn ang="0">
                    <a:pos x="124" y="265"/>
                  </a:cxn>
                  <a:cxn ang="0">
                    <a:pos x="153" y="228"/>
                  </a:cxn>
                  <a:cxn ang="0">
                    <a:pos x="209" y="237"/>
                  </a:cxn>
                  <a:cxn ang="0">
                    <a:pos x="188" y="306"/>
                  </a:cxn>
                  <a:cxn ang="0">
                    <a:pos x="192" y="395"/>
                  </a:cxn>
                  <a:cxn ang="0">
                    <a:pos x="515" y="483"/>
                  </a:cxn>
                  <a:cxn ang="0">
                    <a:pos x="454" y="427"/>
                  </a:cxn>
                  <a:cxn ang="0">
                    <a:pos x="425" y="345"/>
                  </a:cxn>
                  <a:cxn ang="0">
                    <a:pos x="396" y="270"/>
                  </a:cxn>
                  <a:cxn ang="0">
                    <a:pos x="460" y="256"/>
                  </a:cxn>
                  <a:cxn ang="0">
                    <a:pos x="407" y="223"/>
                  </a:cxn>
                  <a:cxn ang="0">
                    <a:pos x="439" y="226"/>
                  </a:cxn>
                  <a:cxn ang="0">
                    <a:pos x="438" y="209"/>
                  </a:cxn>
                  <a:cxn ang="0">
                    <a:pos x="376" y="211"/>
                  </a:cxn>
                  <a:cxn ang="0">
                    <a:pos x="357" y="343"/>
                  </a:cxn>
                  <a:cxn ang="0">
                    <a:pos x="347" y="230"/>
                  </a:cxn>
                  <a:cxn ang="0">
                    <a:pos x="331" y="182"/>
                  </a:cxn>
                  <a:cxn ang="0">
                    <a:pos x="347" y="136"/>
                  </a:cxn>
                  <a:cxn ang="0">
                    <a:pos x="339" y="99"/>
                  </a:cxn>
                  <a:cxn ang="0">
                    <a:pos x="331" y="62"/>
                  </a:cxn>
                  <a:cxn ang="0">
                    <a:pos x="369" y="103"/>
                  </a:cxn>
                  <a:cxn ang="0">
                    <a:pos x="415" y="47"/>
                  </a:cxn>
                  <a:cxn ang="0">
                    <a:pos x="409" y="95"/>
                  </a:cxn>
                  <a:cxn ang="0">
                    <a:pos x="401" y="130"/>
                  </a:cxn>
                  <a:cxn ang="0">
                    <a:pos x="401" y="181"/>
                  </a:cxn>
                  <a:cxn ang="0">
                    <a:pos x="558" y="181"/>
                  </a:cxn>
                  <a:cxn ang="0">
                    <a:pos x="554" y="76"/>
                  </a:cxn>
                  <a:cxn ang="0">
                    <a:pos x="249" y="69"/>
                  </a:cxn>
                  <a:cxn ang="0">
                    <a:pos x="293" y="93"/>
                  </a:cxn>
                  <a:cxn ang="0">
                    <a:pos x="171" y="195"/>
                  </a:cxn>
                  <a:cxn ang="0">
                    <a:pos x="69" y="98"/>
                  </a:cxn>
                  <a:cxn ang="0">
                    <a:pos x="191" y="106"/>
                  </a:cxn>
                  <a:cxn ang="0">
                    <a:pos x="220" y="105"/>
                  </a:cxn>
                  <a:cxn ang="0">
                    <a:pos x="302" y="121"/>
                  </a:cxn>
                  <a:cxn ang="0">
                    <a:pos x="276" y="256"/>
                  </a:cxn>
                  <a:cxn ang="0">
                    <a:pos x="260" y="137"/>
                  </a:cxn>
                  <a:cxn ang="0">
                    <a:pos x="171" y="195"/>
                  </a:cxn>
                  <a:cxn ang="0">
                    <a:pos x="223" y="225"/>
                  </a:cxn>
                  <a:cxn ang="0">
                    <a:pos x="247" y="158"/>
                  </a:cxn>
                  <a:cxn ang="0">
                    <a:pos x="326" y="292"/>
                  </a:cxn>
                  <a:cxn ang="0">
                    <a:pos x="215" y="321"/>
                  </a:cxn>
                  <a:cxn ang="0">
                    <a:pos x="309" y="277"/>
                  </a:cxn>
                  <a:cxn ang="0">
                    <a:pos x="318" y="133"/>
                  </a:cxn>
                  <a:cxn ang="0">
                    <a:pos x="313" y="213"/>
                  </a:cxn>
                  <a:cxn ang="0">
                    <a:pos x="299" y="144"/>
                  </a:cxn>
                  <a:cxn ang="0">
                    <a:pos x="507" y="179"/>
                  </a:cxn>
                  <a:cxn ang="0">
                    <a:pos x="461" y="162"/>
                  </a:cxn>
                </a:cxnLst>
                <a:rect l="0" t="0" r="r" b="b"/>
                <a:pathLst>
                  <a:path w="585" h="534">
                    <a:moveTo>
                      <a:pt x="554" y="76"/>
                    </a:moveTo>
                    <a:cubicBezTo>
                      <a:pt x="551" y="32"/>
                      <a:pt x="543" y="9"/>
                      <a:pt x="504" y="1"/>
                    </a:cubicBezTo>
                    <a:cubicBezTo>
                      <a:pt x="500" y="1"/>
                      <a:pt x="494" y="0"/>
                      <a:pt x="486" y="0"/>
                    </a:cubicBezTo>
                    <a:lnTo>
                      <a:pt x="157" y="0"/>
                    </a:lnTo>
                    <a:cubicBezTo>
                      <a:pt x="156" y="5"/>
                      <a:pt x="153" y="17"/>
                      <a:pt x="158" y="17"/>
                    </a:cubicBezTo>
                    <a:cubicBezTo>
                      <a:pt x="171" y="17"/>
                      <a:pt x="223" y="21"/>
                      <a:pt x="225" y="21"/>
                    </a:cubicBezTo>
                    <a:cubicBezTo>
                      <a:pt x="226" y="21"/>
                      <a:pt x="250" y="16"/>
                      <a:pt x="237" y="28"/>
                    </a:cubicBezTo>
                    <a:cubicBezTo>
                      <a:pt x="223" y="41"/>
                      <a:pt x="192" y="41"/>
                      <a:pt x="174" y="39"/>
                    </a:cubicBezTo>
                    <a:cubicBezTo>
                      <a:pt x="131" y="36"/>
                      <a:pt x="152" y="56"/>
                      <a:pt x="168" y="56"/>
                    </a:cubicBezTo>
                    <a:cubicBezTo>
                      <a:pt x="218" y="56"/>
                      <a:pt x="228" y="68"/>
                      <a:pt x="207" y="71"/>
                    </a:cubicBezTo>
                    <a:cubicBezTo>
                      <a:pt x="186" y="74"/>
                      <a:pt x="182" y="73"/>
                      <a:pt x="162" y="76"/>
                    </a:cubicBezTo>
                    <a:cubicBezTo>
                      <a:pt x="7" y="101"/>
                      <a:pt x="59" y="60"/>
                      <a:pt x="74" y="60"/>
                    </a:cubicBezTo>
                    <a:cubicBezTo>
                      <a:pt x="139" y="59"/>
                      <a:pt x="123" y="37"/>
                      <a:pt x="107" y="42"/>
                    </a:cubicBezTo>
                    <a:cubicBezTo>
                      <a:pt x="91" y="46"/>
                      <a:pt x="34" y="27"/>
                      <a:pt x="26" y="63"/>
                    </a:cubicBezTo>
                    <a:cubicBezTo>
                      <a:pt x="19" y="100"/>
                      <a:pt x="42" y="282"/>
                      <a:pt x="36" y="317"/>
                    </a:cubicBezTo>
                    <a:cubicBezTo>
                      <a:pt x="0" y="534"/>
                      <a:pt x="199" y="487"/>
                      <a:pt x="199" y="487"/>
                    </a:cubicBezTo>
                    <a:cubicBezTo>
                      <a:pt x="156" y="453"/>
                      <a:pt x="174" y="421"/>
                      <a:pt x="171" y="403"/>
                    </a:cubicBezTo>
                    <a:cubicBezTo>
                      <a:pt x="161" y="345"/>
                      <a:pt x="154" y="337"/>
                      <a:pt x="144" y="341"/>
                    </a:cubicBezTo>
                    <a:cubicBezTo>
                      <a:pt x="121" y="352"/>
                      <a:pt x="123" y="358"/>
                      <a:pt x="126" y="367"/>
                    </a:cubicBezTo>
                    <a:cubicBezTo>
                      <a:pt x="142" y="416"/>
                      <a:pt x="105" y="376"/>
                      <a:pt x="105" y="376"/>
                    </a:cubicBezTo>
                    <a:cubicBezTo>
                      <a:pt x="98" y="380"/>
                      <a:pt x="95" y="390"/>
                      <a:pt x="99" y="399"/>
                    </a:cubicBezTo>
                    <a:cubicBezTo>
                      <a:pt x="131" y="463"/>
                      <a:pt x="101" y="446"/>
                      <a:pt x="94" y="435"/>
                    </a:cubicBezTo>
                    <a:cubicBezTo>
                      <a:pt x="61" y="390"/>
                      <a:pt x="92" y="366"/>
                      <a:pt x="88" y="352"/>
                    </a:cubicBezTo>
                    <a:cubicBezTo>
                      <a:pt x="75" y="295"/>
                      <a:pt x="118" y="274"/>
                      <a:pt x="124" y="265"/>
                    </a:cubicBezTo>
                    <a:cubicBezTo>
                      <a:pt x="130" y="256"/>
                      <a:pt x="127" y="253"/>
                      <a:pt x="129" y="234"/>
                    </a:cubicBezTo>
                    <a:cubicBezTo>
                      <a:pt x="136" y="195"/>
                      <a:pt x="155" y="216"/>
                      <a:pt x="153" y="228"/>
                    </a:cubicBezTo>
                    <a:cubicBezTo>
                      <a:pt x="148" y="274"/>
                      <a:pt x="176" y="242"/>
                      <a:pt x="186" y="228"/>
                    </a:cubicBezTo>
                    <a:cubicBezTo>
                      <a:pt x="218" y="186"/>
                      <a:pt x="214" y="229"/>
                      <a:pt x="209" y="237"/>
                    </a:cubicBezTo>
                    <a:cubicBezTo>
                      <a:pt x="203" y="244"/>
                      <a:pt x="198" y="255"/>
                      <a:pt x="200" y="260"/>
                    </a:cubicBezTo>
                    <a:cubicBezTo>
                      <a:pt x="208" y="283"/>
                      <a:pt x="193" y="305"/>
                      <a:pt x="188" y="306"/>
                    </a:cubicBezTo>
                    <a:cubicBezTo>
                      <a:pt x="184" y="308"/>
                      <a:pt x="170" y="314"/>
                      <a:pt x="170" y="332"/>
                    </a:cubicBezTo>
                    <a:cubicBezTo>
                      <a:pt x="171" y="350"/>
                      <a:pt x="192" y="382"/>
                      <a:pt x="192" y="395"/>
                    </a:cubicBezTo>
                    <a:cubicBezTo>
                      <a:pt x="193" y="492"/>
                      <a:pt x="236" y="499"/>
                      <a:pt x="255" y="497"/>
                    </a:cubicBezTo>
                    <a:cubicBezTo>
                      <a:pt x="275" y="496"/>
                      <a:pt x="445" y="490"/>
                      <a:pt x="515" y="483"/>
                    </a:cubicBezTo>
                    <a:cubicBezTo>
                      <a:pt x="585" y="477"/>
                      <a:pt x="538" y="458"/>
                      <a:pt x="518" y="458"/>
                    </a:cubicBezTo>
                    <a:cubicBezTo>
                      <a:pt x="467" y="458"/>
                      <a:pt x="454" y="427"/>
                      <a:pt x="454" y="427"/>
                    </a:cubicBezTo>
                    <a:cubicBezTo>
                      <a:pt x="454" y="427"/>
                      <a:pt x="453" y="405"/>
                      <a:pt x="431" y="400"/>
                    </a:cubicBezTo>
                    <a:cubicBezTo>
                      <a:pt x="376" y="385"/>
                      <a:pt x="411" y="353"/>
                      <a:pt x="425" y="345"/>
                    </a:cubicBezTo>
                    <a:cubicBezTo>
                      <a:pt x="438" y="338"/>
                      <a:pt x="430" y="335"/>
                      <a:pt x="420" y="329"/>
                    </a:cubicBezTo>
                    <a:cubicBezTo>
                      <a:pt x="398" y="316"/>
                      <a:pt x="394" y="300"/>
                      <a:pt x="396" y="270"/>
                    </a:cubicBezTo>
                    <a:cubicBezTo>
                      <a:pt x="397" y="240"/>
                      <a:pt x="416" y="249"/>
                      <a:pt x="416" y="249"/>
                    </a:cubicBezTo>
                    <a:cubicBezTo>
                      <a:pt x="416" y="249"/>
                      <a:pt x="448" y="262"/>
                      <a:pt x="460" y="256"/>
                    </a:cubicBezTo>
                    <a:cubicBezTo>
                      <a:pt x="472" y="250"/>
                      <a:pt x="467" y="239"/>
                      <a:pt x="461" y="244"/>
                    </a:cubicBezTo>
                    <a:cubicBezTo>
                      <a:pt x="455" y="248"/>
                      <a:pt x="412" y="244"/>
                      <a:pt x="407" y="223"/>
                    </a:cubicBezTo>
                    <a:cubicBezTo>
                      <a:pt x="403" y="202"/>
                      <a:pt x="418" y="213"/>
                      <a:pt x="422" y="214"/>
                    </a:cubicBezTo>
                    <a:cubicBezTo>
                      <a:pt x="427" y="216"/>
                      <a:pt x="427" y="220"/>
                      <a:pt x="439" y="226"/>
                    </a:cubicBezTo>
                    <a:cubicBezTo>
                      <a:pt x="468" y="241"/>
                      <a:pt x="454" y="224"/>
                      <a:pt x="454" y="224"/>
                    </a:cubicBezTo>
                    <a:cubicBezTo>
                      <a:pt x="454" y="224"/>
                      <a:pt x="454" y="224"/>
                      <a:pt x="438" y="209"/>
                    </a:cubicBezTo>
                    <a:cubicBezTo>
                      <a:pt x="423" y="194"/>
                      <a:pt x="406" y="199"/>
                      <a:pt x="389" y="199"/>
                    </a:cubicBezTo>
                    <a:cubicBezTo>
                      <a:pt x="373" y="199"/>
                      <a:pt x="376" y="211"/>
                      <a:pt x="376" y="211"/>
                    </a:cubicBezTo>
                    <a:cubicBezTo>
                      <a:pt x="376" y="211"/>
                      <a:pt x="373" y="242"/>
                      <a:pt x="370" y="291"/>
                    </a:cubicBezTo>
                    <a:cubicBezTo>
                      <a:pt x="368" y="341"/>
                      <a:pt x="360" y="347"/>
                      <a:pt x="357" y="343"/>
                    </a:cubicBezTo>
                    <a:cubicBezTo>
                      <a:pt x="354" y="338"/>
                      <a:pt x="350" y="313"/>
                      <a:pt x="350" y="305"/>
                    </a:cubicBezTo>
                    <a:cubicBezTo>
                      <a:pt x="350" y="298"/>
                      <a:pt x="345" y="264"/>
                      <a:pt x="347" y="230"/>
                    </a:cubicBezTo>
                    <a:cubicBezTo>
                      <a:pt x="350" y="195"/>
                      <a:pt x="356" y="210"/>
                      <a:pt x="334" y="201"/>
                    </a:cubicBezTo>
                    <a:cubicBezTo>
                      <a:pt x="311" y="192"/>
                      <a:pt x="323" y="182"/>
                      <a:pt x="331" y="182"/>
                    </a:cubicBezTo>
                    <a:cubicBezTo>
                      <a:pt x="338" y="182"/>
                      <a:pt x="350" y="189"/>
                      <a:pt x="352" y="181"/>
                    </a:cubicBezTo>
                    <a:cubicBezTo>
                      <a:pt x="356" y="160"/>
                      <a:pt x="359" y="141"/>
                      <a:pt x="347" y="136"/>
                    </a:cubicBezTo>
                    <a:cubicBezTo>
                      <a:pt x="322" y="127"/>
                      <a:pt x="332" y="121"/>
                      <a:pt x="341" y="118"/>
                    </a:cubicBezTo>
                    <a:cubicBezTo>
                      <a:pt x="350" y="115"/>
                      <a:pt x="352" y="94"/>
                      <a:pt x="339" y="99"/>
                    </a:cubicBezTo>
                    <a:cubicBezTo>
                      <a:pt x="313" y="107"/>
                      <a:pt x="316" y="85"/>
                      <a:pt x="321" y="82"/>
                    </a:cubicBezTo>
                    <a:cubicBezTo>
                      <a:pt x="325" y="79"/>
                      <a:pt x="334" y="83"/>
                      <a:pt x="331" y="62"/>
                    </a:cubicBezTo>
                    <a:cubicBezTo>
                      <a:pt x="328" y="41"/>
                      <a:pt x="347" y="34"/>
                      <a:pt x="351" y="53"/>
                    </a:cubicBezTo>
                    <a:cubicBezTo>
                      <a:pt x="354" y="73"/>
                      <a:pt x="363" y="112"/>
                      <a:pt x="369" y="103"/>
                    </a:cubicBezTo>
                    <a:cubicBezTo>
                      <a:pt x="375" y="94"/>
                      <a:pt x="385" y="57"/>
                      <a:pt x="395" y="41"/>
                    </a:cubicBezTo>
                    <a:cubicBezTo>
                      <a:pt x="406" y="24"/>
                      <a:pt x="418" y="38"/>
                      <a:pt x="415" y="47"/>
                    </a:cubicBezTo>
                    <a:cubicBezTo>
                      <a:pt x="401" y="88"/>
                      <a:pt x="426" y="90"/>
                      <a:pt x="426" y="90"/>
                    </a:cubicBezTo>
                    <a:cubicBezTo>
                      <a:pt x="426" y="90"/>
                      <a:pt x="423" y="96"/>
                      <a:pt x="409" y="95"/>
                    </a:cubicBezTo>
                    <a:cubicBezTo>
                      <a:pt x="382" y="92"/>
                      <a:pt x="393" y="110"/>
                      <a:pt x="405" y="115"/>
                    </a:cubicBezTo>
                    <a:cubicBezTo>
                      <a:pt x="431" y="124"/>
                      <a:pt x="414" y="130"/>
                      <a:pt x="401" y="130"/>
                    </a:cubicBezTo>
                    <a:cubicBezTo>
                      <a:pt x="387" y="130"/>
                      <a:pt x="381" y="134"/>
                      <a:pt x="378" y="148"/>
                    </a:cubicBezTo>
                    <a:cubicBezTo>
                      <a:pt x="369" y="191"/>
                      <a:pt x="401" y="181"/>
                      <a:pt x="401" y="181"/>
                    </a:cubicBezTo>
                    <a:cubicBezTo>
                      <a:pt x="452" y="195"/>
                      <a:pt x="528" y="188"/>
                      <a:pt x="528" y="188"/>
                    </a:cubicBezTo>
                    <a:cubicBezTo>
                      <a:pt x="543" y="192"/>
                      <a:pt x="552" y="189"/>
                      <a:pt x="558" y="181"/>
                    </a:cubicBezTo>
                    <a:lnTo>
                      <a:pt x="558" y="103"/>
                    </a:lnTo>
                    <a:cubicBezTo>
                      <a:pt x="556" y="93"/>
                      <a:pt x="555" y="84"/>
                      <a:pt x="554" y="76"/>
                    </a:cubicBezTo>
                    <a:close/>
                    <a:moveTo>
                      <a:pt x="231" y="77"/>
                    </a:moveTo>
                    <a:cubicBezTo>
                      <a:pt x="233" y="65"/>
                      <a:pt x="249" y="69"/>
                      <a:pt x="249" y="69"/>
                    </a:cubicBezTo>
                    <a:cubicBezTo>
                      <a:pt x="249" y="69"/>
                      <a:pt x="278" y="79"/>
                      <a:pt x="290" y="78"/>
                    </a:cubicBezTo>
                    <a:cubicBezTo>
                      <a:pt x="301" y="76"/>
                      <a:pt x="318" y="93"/>
                      <a:pt x="293" y="93"/>
                    </a:cubicBezTo>
                    <a:cubicBezTo>
                      <a:pt x="267" y="93"/>
                      <a:pt x="228" y="104"/>
                      <a:pt x="231" y="77"/>
                    </a:cubicBezTo>
                    <a:close/>
                    <a:moveTo>
                      <a:pt x="171" y="195"/>
                    </a:moveTo>
                    <a:cubicBezTo>
                      <a:pt x="153" y="195"/>
                      <a:pt x="46" y="237"/>
                      <a:pt x="45" y="128"/>
                    </a:cubicBezTo>
                    <a:cubicBezTo>
                      <a:pt x="45" y="104"/>
                      <a:pt x="39" y="83"/>
                      <a:pt x="69" y="98"/>
                    </a:cubicBezTo>
                    <a:cubicBezTo>
                      <a:pt x="99" y="112"/>
                      <a:pt x="72" y="111"/>
                      <a:pt x="137" y="108"/>
                    </a:cubicBezTo>
                    <a:cubicBezTo>
                      <a:pt x="137" y="108"/>
                      <a:pt x="184" y="110"/>
                      <a:pt x="191" y="106"/>
                    </a:cubicBezTo>
                    <a:cubicBezTo>
                      <a:pt x="199" y="101"/>
                      <a:pt x="192" y="91"/>
                      <a:pt x="207" y="91"/>
                    </a:cubicBezTo>
                    <a:cubicBezTo>
                      <a:pt x="222" y="90"/>
                      <a:pt x="220" y="105"/>
                      <a:pt x="220" y="105"/>
                    </a:cubicBezTo>
                    <a:cubicBezTo>
                      <a:pt x="220" y="105"/>
                      <a:pt x="207" y="124"/>
                      <a:pt x="305" y="111"/>
                    </a:cubicBezTo>
                    <a:cubicBezTo>
                      <a:pt x="317" y="109"/>
                      <a:pt x="327" y="121"/>
                      <a:pt x="302" y="121"/>
                    </a:cubicBezTo>
                    <a:cubicBezTo>
                      <a:pt x="290" y="122"/>
                      <a:pt x="272" y="128"/>
                      <a:pt x="278" y="143"/>
                    </a:cubicBezTo>
                    <a:cubicBezTo>
                      <a:pt x="284" y="158"/>
                      <a:pt x="276" y="256"/>
                      <a:pt x="276" y="256"/>
                    </a:cubicBezTo>
                    <a:cubicBezTo>
                      <a:pt x="276" y="256"/>
                      <a:pt x="271" y="274"/>
                      <a:pt x="262" y="245"/>
                    </a:cubicBezTo>
                    <a:cubicBezTo>
                      <a:pt x="259" y="235"/>
                      <a:pt x="262" y="144"/>
                      <a:pt x="260" y="137"/>
                    </a:cubicBezTo>
                    <a:cubicBezTo>
                      <a:pt x="259" y="129"/>
                      <a:pt x="217" y="122"/>
                      <a:pt x="215" y="154"/>
                    </a:cubicBezTo>
                    <a:cubicBezTo>
                      <a:pt x="214" y="185"/>
                      <a:pt x="205" y="195"/>
                      <a:pt x="171" y="195"/>
                    </a:cubicBezTo>
                    <a:close/>
                    <a:moveTo>
                      <a:pt x="237" y="231"/>
                    </a:moveTo>
                    <a:cubicBezTo>
                      <a:pt x="230" y="240"/>
                      <a:pt x="219" y="247"/>
                      <a:pt x="223" y="225"/>
                    </a:cubicBezTo>
                    <a:cubicBezTo>
                      <a:pt x="228" y="202"/>
                      <a:pt x="232" y="170"/>
                      <a:pt x="232" y="155"/>
                    </a:cubicBezTo>
                    <a:cubicBezTo>
                      <a:pt x="232" y="155"/>
                      <a:pt x="244" y="135"/>
                      <a:pt x="247" y="158"/>
                    </a:cubicBezTo>
                    <a:cubicBezTo>
                      <a:pt x="250" y="181"/>
                      <a:pt x="244" y="221"/>
                      <a:pt x="237" y="231"/>
                    </a:cubicBezTo>
                    <a:close/>
                    <a:moveTo>
                      <a:pt x="326" y="292"/>
                    </a:moveTo>
                    <a:cubicBezTo>
                      <a:pt x="327" y="320"/>
                      <a:pt x="355" y="400"/>
                      <a:pt x="286" y="399"/>
                    </a:cubicBezTo>
                    <a:cubicBezTo>
                      <a:pt x="217" y="398"/>
                      <a:pt x="214" y="409"/>
                      <a:pt x="215" y="321"/>
                    </a:cubicBezTo>
                    <a:cubicBezTo>
                      <a:pt x="216" y="236"/>
                      <a:pt x="225" y="253"/>
                      <a:pt x="230" y="264"/>
                    </a:cubicBezTo>
                    <a:cubicBezTo>
                      <a:pt x="230" y="264"/>
                      <a:pt x="253" y="318"/>
                      <a:pt x="309" y="277"/>
                    </a:cubicBezTo>
                    <a:cubicBezTo>
                      <a:pt x="319" y="269"/>
                      <a:pt x="324" y="263"/>
                      <a:pt x="326" y="292"/>
                    </a:cubicBezTo>
                    <a:close/>
                    <a:moveTo>
                      <a:pt x="318" y="133"/>
                    </a:moveTo>
                    <a:cubicBezTo>
                      <a:pt x="338" y="148"/>
                      <a:pt x="316" y="165"/>
                      <a:pt x="316" y="165"/>
                    </a:cubicBezTo>
                    <a:cubicBezTo>
                      <a:pt x="316" y="165"/>
                      <a:pt x="302" y="189"/>
                      <a:pt x="313" y="213"/>
                    </a:cubicBezTo>
                    <a:cubicBezTo>
                      <a:pt x="324" y="237"/>
                      <a:pt x="324" y="265"/>
                      <a:pt x="301" y="239"/>
                    </a:cubicBezTo>
                    <a:cubicBezTo>
                      <a:pt x="279" y="214"/>
                      <a:pt x="293" y="156"/>
                      <a:pt x="299" y="144"/>
                    </a:cubicBezTo>
                    <a:cubicBezTo>
                      <a:pt x="299" y="144"/>
                      <a:pt x="299" y="118"/>
                      <a:pt x="318" y="133"/>
                    </a:cubicBezTo>
                    <a:close/>
                    <a:moveTo>
                      <a:pt x="507" y="179"/>
                    </a:moveTo>
                    <a:cubicBezTo>
                      <a:pt x="498" y="185"/>
                      <a:pt x="507" y="179"/>
                      <a:pt x="465" y="177"/>
                    </a:cubicBezTo>
                    <a:cubicBezTo>
                      <a:pt x="423" y="176"/>
                      <a:pt x="461" y="162"/>
                      <a:pt x="461" y="162"/>
                    </a:cubicBezTo>
                    <a:cubicBezTo>
                      <a:pt x="565" y="166"/>
                      <a:pt x="516" y="173"/>
                      <a:pt x="507" y="179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93421" name="Freeform 237"/>
              <p:cNvSpPr>
                <a:spLocks/>
              </p:cNvSpPr>
              <p:nvPr/>
            </p:nvSpPr>
            <p:spPr bwMode="auto">
              <a:xfrm>
                <a:off x="3621" y="1286"/>
                <a:ext cx="237" cy="283"/>
              </a:xfrm>
              <a:custGeom>
                <a:avLst/>
                <a:gdLst/>
                <a:ahLst/>
                <a:cxnLst>
                  <a:cxn ang="0">
                    <a:pos x="40" y="15"/>
                  </a:cxn>
                  <a:cxn ang="0">
                    <a:pos x="27" y="56"/>
                  </a:cxn>
                  <a:cxn ang="0">
                    <a:pos x="40" y="15"/>
                  </a:cxn>
                </a:cxnLst>
                <a:rect l="0" t="0" r="r" b="b"/>
                <a:pathLst>
                  <a:path w="47" h="56">
                    <a:moveTo>
                      <a:pt x="40" y="15"/>
                    </a:moveTo>
                    <a:cubicBezTo>
                      <a:pt x="37" y="0"/>
                      <a:pt x="0" y="23"/>
                      <a:pt x="27" y="56"/>
                    </a:cubicBezTo>
                    <a:cubicBezTo>
                      <a:pt x="27" y="56"/>
                      <a:pt x="47" y="49"/>
                      <a:pt x="40" y="15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93422" name="Freeform 238"/>
              <p:cNvSpPr>
                <a:spLocks/>
              </p:cNvSpPr>
              <p:nvPr/>
            </p:nvSpPr>
            <p:spPr bwMode="auto">
              <a:xfrm>
                <a:off x="3402" y="1403"/>
                <a:ext cx="209" cy="379"/>
              </a:xfrm>
              <a:custGeom>
                <a:avLst/>
                <a:gdLst/>
                <a:ahLst/>
                <a:cxnLst>
                  <a:cxn ang="0">
                    <a:pos x="19" y="27"/>
                  </a:cxn>
                  <a:cxn ang="0">
                    <a:pos x="12" y="69"/>
                  </a:cxn>
                  <a:cxn ang="0">
                    <a:pos x="40" y="45"/>
                  </a:cxn>
                  <a:cxn ang="0">
                    <a:pos x="37" y="24"/>
                  </a:cxn>
                  <a:cxn ang="0">
                    <a:pos x="19" y="27"/>
                  </a:cxn>
                </a:cxnLst>
                <a:rect l="0" t="0" r="r" b="b"/>
                <a:pathLst>
                  <a:path w="41" h="75">
                    <a:moveTo>
                      <a:pt x="19" y="27"/>
                    </a:moveTo>
                    <a:cubicBezTo>
                      <a:pt x="0" y="54"/>
                      <a:pt x="6" y="63"/>
                      <a:pt x="12" y="69"/>
                    </a:cubicBezTo>
                    <a:cubicBezTo>
                      <a:pt x="18" y="75"/>
                      <a:pt x="30" y="74"/>
                      <a:pt x="40" y="45"/>
                    </a:cubicBezTo>
                    <a:cubicBezTo>
                      <a:pt x="40" y="45"/>
                      <a:pt x="32" y="31"/>
                      <a:pt x="37" y="24"/>
                    </a:cubicBezTo>
                    <a:cubicBezTo>
                      <a:pt x="41" y="16"/>
                      <a:pt x="38" y="0"/>
                      <a:pt x="19" y="27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93423" name="Freeform 239"/>
              <p:cNvSpPr>
                <a:spLocks/>
              </p:cNvSpPr>
              <p:nvPr/>
            </p:nvSpPr>
            <p:spPr bwMode="auto">
              <a:xfrm>
                <a:off x="3273" y="645"/>
                <a:ext cx="683" cy="319"/>
              </a:xfrm>
              <a:custGeom>
                <a:avLst/>
                <a:gdLst/>
                <a:ahLst/>
                <a:cxnLst>
                  <a:cxn ang="0">
                    <a:pos x="112" y="4"/>
                  </a:cxn>
                  <a:cxn ang="0">
                    <a:pos x="24" y="4"/>
                  </a:cxn>
                  <a:cxn ang="0">
                    <a:pos x="2" y="25"/>
                  </a:cxn>
                  <a:cxn ang="0">
                    <a:pos x="60" y="58"/>
                  </a:cxn>
                  <a:cxn ang="0">
                    <a:pos x="96" y="54"/>
                  </a:cxn>
                  <a:cxn ang="0">
                    <a:pos x="113" y="53"/>
                  </a:cxn>
                  <a:cxn ang="0">
                    <a:pos x="112" y="4"/>
                  </a:cxn>
                </a:cxnLst>
                <a:rect l="0" t="0" r="r" b="b"/>
                <a:pathLst>
                  <a:path w="135" h="63">
                    <a:moveTo>
                      <a:pt x="112" y="4"/>
                    </a:moveTo>
                    <a:cubicBezTo>
                      <a:pt x="105" y="9"/>
                      <a:pt x="24" y="4"/>
                      <a:pt x="24" y="4"/>
                    </a:cubicBezTo>
                    <a:cubicBezTo>
                      <a:pt x="15" y="4"/>
                      <a:pt x="3" y="1"/>
                      <a:pt x="2" y="25"/>
                    </a:cubicBezTo>
                    <a:cubicBezTo>
                      <a:pt x="0" y="63"/>
                      <a:pt x="48" y="58"/>
                      <a:pt x="60" y="58"/>
                    </a:cubicBezTo>
                    <a:cubicBezTo>
                      <a:pt x="72" y="58"/>
                      <a:pt x="84" y="48"/>
                      <a:pt x="96" y="54"/>
                    </a:cubicBezTo>
                    <a:cubicBezTo>
                      <a:pt x="96" y="54"/>
                      <a:pt x="107" y="63"/>
                      <a:pt x="113" y="53"/>
                    </a:cubicBezTo>
                    <a:cubicBezTo>
                      <a:pt x="135" y="13"/>
                      <a:pt x="120" y="0"/>
                      <a:pt x="112" y="4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93424" name="Freeform 240"/>
              <p:cNvSpPr>
                <a:spLocks/>
              </p:cNvSpPr>
              <p:nvPr/>
            </p:nvSpPr>
            <p:spPr bwMode="auto">
              <a:xfrm>
                <a:off x="4046" y="1544"/>
                <a:ext cx="490" cy="517"/>
              </a:xfrm>
              <a:custGeom>
                <a:avLst/>
                <a:gdLst/>
                <a:ahLst/>
                <a:cxnLst>
                  <a:cxn ang="0">
                    <a:pos x="67" y="5"/>
                  </a:cxn>
                  <a:cxn ang="0">
                    <a:pos x="31" y="5"/>
                  </a:cxn>
                  <a:cxn ang="0">
                    <a:pos x="12" y="57"/>
                  </a:cxn>
                  <a:cxn ang="0">
                    <a:pos x="79" y="62"/>
                  </a:cxn>
                  <a:cxn ang="0">
                    <a:pos x="67" y="5"/>
                  </a:cxn>
                </a:cxnLst>
                <a:rect l="0" t="0" r="r" b="b"/>
                <a:pathLst>
                  <a:path w="97" h="102">
                    <a:moveTo>
                      <a:pt x="67" y="5"/>
                    </a:moveTo>
                    <a:cubicBezTo>
                      <a:pt x="55" y="10"/>
                      <a:pt x="31" y="5"/>
                      <a:pt x="31" y="5"/>
                    </a:cubicBezTo>
                    <a:cubicBezTo>
                      <a:pt x="0" y="6"/>
                      <a:pt x="16" y="39"/>
                      <a:pt x="12" y="57"/>
                    </a:cubicBezTo>
                    <a:cubicBezTo>
                      <a:pt x="8" y="76"/>
                      <a:pt x="63" y="102"/>
                      <a:pt x="79" y="62"/>
                    </a:cubicBezTo>
                    <a:cubicBezTo>
                      <a:pt x="97" y="20"/>
                      <a:pt x="79" y="0"/>
                      <a:pt x="67" y="5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93425" name="Freeform 241"/>
              <p:cNvSpPr>
                <a:spLocks/>
              </p:cNvSpPr>
              <p:nvPr/>
            </p:nvSpPr>
            <p:spPr bwMode="auto">
              <a:xfrm>
                <a:off x="5173" y="1024"/>
                <a:ext cx="500" cy="96"/>
              </a:xfrm>
              <a:custGeom>
                <a:avLst/>
                <a:gdLst/>
                <a:ahLst/>
                <a:cxnLst>
                  <a:cxn ang="0">
                    <a:pos x="15" y="0"/>
                  </a:cxn>
                  <a:cxn ang="0">
                    <a:pos x="40" y="15"/>
                  </a:cxn>
                  <a:cxn ang="0">
                    <a:pos x="15" y="0"/>
                  </a:cxn>
                </a:cxnLst>
                <a:rect l="0" t="0" r="r" b="b"/>
                <a:pathLst>
                  <a:path w="99" h="19">
                    <a:moveTo>
                      <a:pt x="15" y="0"/>
                    </a:moveTo>
                    <a:cubicBezTo>
                      <a:pt x="0" y="0"/>
                      <a:pt x="19" y="19"/>
                      <a:pt x="40" y="15"/>
                    </a:cubicBezTo>
                    <a:cubicBezTo>
                      <a:pt x="99" y="1"/>
                      <a:pt x="15" y="0"/>
                      <a:pt x="1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93426" name="Freeform 242"/>
              <p:cNvSpPr>
                <a:spLocks/>
              </p:cNvSpPr>
              <p:nvPr/>
            </p:nvSpPr>
            <p:spPr bwMode="auto">
              <a:xfrm>
                <a:off x="5339" y="1003"/>
                <a:ext cx="385" cy="237"/>
              </a:xfrm>
              <a:custGeom>
                <a:avLst/>
                <a:gdLst/>
                <a:ahLst/>
                <a:cxnLst>
                  <a:cxn ang="0">
                    <a:pos x="21" y="37"/>
                  </a:cxn>
                  <a:cxn ang="0">
                    <a:pos x="70" y="17"/>
                  </a:cxn>
                  <a:cxn ang="0">
                    <a:pos x="48" y="3"/>
                  </a:cxn>
                  <a:cxn ang="0">
                    <a:pos x="19" y="32"/>
                  </a:cxn>
                  <a:cxn ang="0">
                    <a:pos x="21" y="37"/>
                  </a:cxn>
                </a:cxnLst>
                <a:rect l="0" t="0" r="r" b="b"/>
                <a:pathLst>
                  <a:path w="76" h="47">
                    <a:moveTo>
                      <a:pt x="21" y="37"/>
                    </a:moveTo>
                    <a:cubicBezTo>
                      <a:pt x="21" y="37"/>
                      <a:pt x="50" y="47"/>
                      <a:pt x="70" y="17"/>
                    </a:cubicBezTo>
                    <a:cubicBezTo>
                      <a:pt x="76" y="7"/>
                      <a:pt x="65" y="0"/>
                      <a:pt x="48" y="3"/>
                    </a:cubicBezTo>
                    <a:cubicBezTo>
                      <a:pt x="39" y="5"/>
                      <a:pt x="39" y="32"/>
                      <a:pt x="19" y="32"/>
                    </a:cubicBezTo>
                    <a:cubicBezTo>
                      <a:pt x="0" y="32"/>
                      <a:pt x="21" y="37"/>
                      <a:pt x="21" y="37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93427" name="Freeform 243"/>
              <p:cNvSpPr>
                <a:spLocks/>
              </p:cNvSpPr>
              <p:nvPr/>
            </p:nvSpPr>
            <p:spPr bwMode="auto">
              <a:xfrm>
                <a:off x="5325" y="1201"/>
                <a:ext cx="415" cy="187"/>
              </a:xfrm>
              <a:custGeom>
                <a:avLst/>
                <a:gdLst/>
                <a:ahLst/>
                <a:cxnLst>
                  <a:cxn ang="0">
                    <a:pos x="72" y="6"/>
                  </a:cxn>
                  <a:cxn ang="0">
                    <a:pos x="24" y="17"/>
                  </a:cxn>
                  <a:cxn ang="0">
                    <a:pos x="17" y="26"/>
                  </a:cxn>
                  <a:cxn ang="0">
                    <a:pos x="76" y="23"/>
                  </a:cxn>
                  <a:cxn ang="0">
                    <a:pos x="82" y="20"/>
                  </a:cxn>
                  <a:cxn ang="0">
                    <a:pos x="82" y="0"/>
                  </a:cxn>
                  <a:cxn ang="0">
                    <a:pos x="72" y="6"/>
                  </a:cxn>
                </a:cxnLst>
                <a:rect l="0" t="0" r="r" b="b"/>
                <a:pathLst>
                  <a:path w="82" h="37">
                    <a:moveTo>
                      <a:pt x="72" y="6"/>
                    </a:moveTo>
                    <a:cubicBezTo>
                      <a:pt x="57" y="23"/>
                      <a:pt x="24" y="17"/>
                      <a:pt x="24" y="17"/>
                    </a:cubicBezTo>
                    <a:cubicBezTo>
                      <a:pt x="24" y="17"/>
                      <a:pt x="0" y="16"/>
                      <a:pt x="17" y="26"/>
                    </a:cubicBezTo>
                    <a:cubicBezTo>
                      <a:pt x="33" y="37"/>
                      <a:pt x="53" y="32"/>
                      <a:pt x="76" y="23"/>
                    </a:cubicBezTo>
                    <a:cubicBezTo>
                      <a:pt x="78" y="22"/>
                      <a:pt x="80" y="21"/>
                      <a:pt x="82" y="20"/>
                    </a:cubicBezTo>
                    <a:lnTo>
                      <a:pt x="82" y="0"/>
                    </a:lnTo>
                    <a:cubicBezTo>
                      <a:pt x="79" y="1"/>
                      <a:pt x="75" y="2"/>
                      <a:pt x="72" y="6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93428" name="Freeform 244"/>
              <p:cNvSpPr>
                <a:spLocks/>
              </p:cNvSpPr>
              <p:nvPr/>
            </p:nvSpPr>
            <p:spPr bwMode="auto">
              <a:xfrm>
                <a:off x="5001" y="1378"/>
                <a:ext cx="699" cy="167"/>
              </a:xfrm>
              <a:custGeom>
                <a:avLst/>
                <a:gdLst/>
                <a:ahLst/>
                <a:cxnLst>
                  <a:cxn ang="0">
                    <a:pos x="21" y="1"/>
                  </a:cxn>
                  <a:cxn ang="0">
                    <a:pos x="8" y="14"/>
                  </a:cxn>
                  <a:cxn ang="0">
                    <a:pos x="57" y="22"/>
                  </a:cxn>
                  <a:cxn ang="0">
                    <a:pos x="117" y="23"/>
                  </a:cxn>
                  <a:cxn ang="0">
                    <a:pos x="114" y="8"/>
                  </a:cxn>
                  <a:cxn ang="0">
                    <a:pos x="82" y="3"/>
                  </a:cxn>
                  <a:cxn ang="0">
                    <a:pos x="21" y="1"/>
                  </a:cxn>
                </a:cxnLst>
                <a:rect l="0" t="0" r="r" b="b"/>
                <a:pathLst>
                  <a:path w="138" h="33">
                    <a:moveTo>
                      <a:pt x="21" y="1"/>
                    </a:moveTo>
                    <a:cubicBezTo>
                      <a:pt x="21" y="1"/>
                      <a:pt x="0" y="8"/>
                      <a:pt x="8" y="14"/>
                    </a:cubicBezTo>
                    <a:cubicBezTo>
                      <a:pt x="15" y="20"/>
                      <a:pt x="48" y="22"/>
                      <a:pt x="57" y="22"/>
                    </a:cubicBezTo>
                    <a:cubicBezTo>
                      <a:pt x="66" y="22"/>
                      <a:pt x="96" y="33"/>
                      <a:pt x="117" y="23"/>
                    </a:cubicBezTo>
                    <a:cubicBezTo>
                      <a:pt x="138" y="12"/>
                      <a:pt x="123" y="9"/>
                      <a:pt x="114" y="8"/>
                    </a:cubicBezTo>
                    <a:cubicBezTo>
                      <a:pt x="105" y="6"/>
                      <a:pt x="102" y="0"/>
                      <a:pt x="82" y="3"/>
                    </a:cubicBezTo>
                    <a:cubicBezTo>
                      <a:pt x="37" y="11"/>
                      <a:pt x="21" y="1"/>
                      <a:pt x="21" y="1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93429" name="Freeform 245"/>
              <p:cNvSpPr>
                <a:spLocks/>
              </p:cNvSpPr>
              <p:nvPr/>
            </p:nvSpPr>
            <p:spPr bwMode="auto">
              <a:xfrm>
                <a:off x="5078" y="1540"/>
                <a:ext cx="565" cy="146"/>
              </a:xfrm>
              <a:custGeom>
                <a:avLst/>
                <a:gdLst/>
                <a:ahLst/>
                <a:cxnLst>
                  <a:cxn ang="0">
                    <a:pos x="98" y="19"/>
                  </a:cxn>
                  <a:cxn ang="0">
                    <a:pos x="103" y="4"/>
                  </a:cxn>
                  <a:cxn ang="0">
                    <a:pos x="74" y="10"/>
                  </a:cxn>
                  <a:cxn ang="0">
                    <a:pos x="36" y="6"/>
                  </a:cxn>
                  <a:cxn ang="0">
                    <a:pos x="2" y="4"/>
                  </a:cxn>
                  <a:cxn ang="0">
                    <a:pos x="98" y="19"/>
                  </a:cxn>
                </a:cxnLst>
                <a:rect l="0" t="0" r="r" b="b"/>
                <a:pathLst>
                  <a:path w="112" h="29">
                    <a:moveTo>
                      <a:pt x="98" y="19"/>
                    </a:moveTo>
                    <a:cubicBezTo>
                      <a:pt x="112" y="13"/>
                      <a:pt x="111" y="0"/>
                      <a:pt x="103" y="4"/>
                    </a:cubicBezTo>
                    <a:cubicBezTo>
                      <a:pt x="96" y="9"/>
                      <a:pt x="83" y="10"/>
                      <a:pt x="74" y="10"/>
                    </a:cubicBezTo>
                    <a:cubicBezTo>
                      <a:pt x="65" y="11"/>
                      <a:pt x="45" y="3"/>
                      <a:pt x="36" y="6"/>
                    </a:cubicBezTo>
                    <a:cubicBezTo>
                      <a:pt x="27" y="9"/>
                      <a:pt x="2" y="4"/>
                      <a:pt x="2" y="4"/>
                    </a:cubicBezTo>
                    <a:cubicBezTo>
                      <a:pt x="0" y="29"/>
                      <a:pt x="83" y="25"/>
                      <a:pt x="98" y="19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93430" name="Freeform 246"/>
              <p:cNvSpPr>
                <a:spLocks/>
              </p:cNvSpPr>
              <p:nvPr/>
            </p:nvSpPr>
            <p:spPr bwMode="auto">
              <a:xfrm>
                <a:off x="5041" y="1657"/>
                <a:ext cx="581" cy="479"/>
              </a:xfrm>
              <a:custGeom>
                <a:avLst/>
                <a:gdLst/>
                <a:ahLst/>
                <a:cxnLst>
                  <a:cxn ang="0">
                    <a:pos x="3" y="53"/>
                  </a:cxn>
                  <a:cxn ang="0">
                    <a:pos x="26" y="54"/>
                  </a:cxn>
                  <a:cxn ang="0">
                    <a:pos x="50" y="77"/>
                  </a:cxn>
                  <a:cxn ang="0">
                    <a:pos x="59" y="84"/>
                  </a:cxn>
                  <a:cxn ang="0">
                    <a:pos x="81" y="52"/>
                  </a:cxn>
                  <a:cxn ang="0">
                    <a:pos x="111" y="52"/>
                  </a:cxn>
                  <a:cxn ang="0">
                    <a:pos x="79" y="27"/>
                  </a:cxn>
                  <a:cxn ang="0">
                    <a:pos x="37" y="16"/>
                  </a:cxn>
                  <a:cxn ang="0">
                    <a:pos x="12" y="41"/>
                  </a:cxn>
                  <a:cxn ang="0">
                    <a:pos x="3" y="53"/>
                  </a:cxn>
                </a:cxnLst>
                <a:rect l="0" t="0" r="r" b="b"/>
                <a:pathLst>
                  <a:path w="115" h="95">
                    <a:moveTo>
                      <a:pt x="3" y="53"/>
                    </a:moveTo>
                    <a:cubicBezTo>
                      <a:pt x="5" y="60"/>
                      <a:pt x="14" y="68"/>
                      <a:pt x="26" y="54"/>
                    </a:cubicBezTo>
                    <a:cubicBezTo>
                      <a:pt x="48" y="29"/>
                      <a:pt x="48" y="72"/>
                      <a:pt x="50" y="77"/>
                    </a:cubicBezTo>
                    <a:cubicBezTo>
                      <a:pt x="51" y="81"/>
                      <a:pt x="54" y="95"/>
                      <a:pt x="59" y="84"/>
                    </a:cubicBezTo>
                    <a:cubicBezTo>
                      <a:pt x="63" y="74"/>
                      <a:pt x="70" y="39"/>
                      <a:pt x="81" y="52"/>
                    </a:cubicBezTo>
                    <a:cubicBezTo>
                      <a:pt x="100" y="76"/>
                      <a:pt x="115" y="54"/>
                      <a:pt x="111" y="52"/>
                    </a:cubicBezTo>
                    <a:cubicBezTo>
                      <a:pt x="106" y="51"/>
                      <a:pt x="79" y="37"/>
                      <a:pt x="79" y="27"/>
                    </a:cubicBezTo>
                    <a:cubicBezTo>
                      <a:pt x="79" y="16"/>
                      <a:pt x="42" y="0"/>
                      <a:pt x="37" y="16"/>
                    </a:cubicBezTo>
                    <a:cubicBezTo>
                      <a:pt x="33" y="33"/>
                      <a:pt x="12" y="41"/>
                      <a:pt x="12" y="41"/>
                    </a:cubicBezTo>
                    <a:cubicBezTo>
                      <a:pt x="0" y="44"/>
                      <a:pt x="2" y="45"/>
                      <a:pt x="3" y="53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  <p:sp>
            <p:nvSpPr>
              <p:cNvPr id="93431" name="Freeform 247"/>
              <p:cNvSpPr>
                <a:spLocks/>
              </p:cNvSpPr>
              <p:nvPr/>
            </p:nvSpPr>
            <p:spPr bwMode="auto">
              <a:xfrm>
                <a:off x="5420" y="1463"/>
                <a:ext cx="330" cy="854"/>
              </a:xfrm>
              <a:custGeom>
                <a:avLst/>
                <a:gdLst/>
                <a:ahLst/>
                <a:cxnLst>
                  <a:cxn ang="0">
                    <a:pos x="51" y="40"/>
                  </a:cxn>
                  <a:cxn ang="0">
                    <a:pos x="22" y="49"/>
                  </a:cxn>
                  <a:cxn ang="0">
                    <a:pos x="22" y="59"/>
                  </a:cxn>
                  <a:cxn ang="0">
                    <a:pos x="50" y="90"/>
                  </a:cxn>
                  <a:cxn ang="0">
                    <a:pos x="34" y="118"/>
                  </a:cxn>
                  <a:cxn ang="0">
                    <a:pos x="0" y="148"/>
                  </a:cxn>
                  <a:cxn ang="0">
                    <a:pos x="17" y="155"/>
                  </a:cxn>
                  <a:cxn ang="0">
                    <a:pos x="47" y="166"/>
                  </a:cxn>
                  <a:cxn ang="0">
                    <a:pos x="63" y="162"/>
                  </a:cxn>
                  <a:cxn ang="0">
                    <a:pos x="65" y="0"/>
                  </a:cxn>
                  <a:cxn ang="0">
                    <a:pos x="51" y="40"/>
                  </a:cxn>
                </a:cxnLst>
                <a:rect l="0" t="0" r="r" b="b"/>
                <a:pathLst>
                  <a:path w="65" h="169">
                    <a:moveTo>
                      <a:pt x="51" y="40"/>
                    </a:moveTo>
                    <a:cubicBezTo>
                      <a:pt x="44" y="46"/>
                      <a:pt x="30" y="49"/>
                      <a:pt x="22" y="49"/>
                    </a:cubicBezTo>
                    <a:cubicBezTo>
                      <a:pt x="13" y="48"/>
                      <a:pt x="14" y="56"/>
                      <a:pt x="22" y="59"/>
                    </a:cubicBezTo>
                    <a:cubicBezTo>
                      <a:pt x="30" y="62"/>
                      <a:pt x="49" y="75"/>
                      <a:pt x="50" y="90"/>
                    </a:cubicBezTo>
                    <a:cubicBezTo>
                      <a:pt x="50" y="104"/>
                      <a:pt x="51" y="115"/>
                      <a:pt x="34" y="118"/>
                    </a:cubicBezTo>
                    <a:cubicBezTo>
                      <a:pt x="18" y="122"/>
                      <a:pt x="3" y="124"/>
                      <a:pt x="0" y="148"/>
                    </a:cubicBezTo>
                    <a:cubicBezTo>
                      <a:pt x="0" y="148"/>
                      <a:pt x="10" y="154"/>
                      <a:pt x="17" y="155"/>
                    </a:cubicBezTo>
                    <a:cubicBezTo>
                      <a:pt x="23" y="155"/>
                      <a:pt x="42" y="163"/>
                      <a:pt x="47" y="166"/>
                    </a:cubicBezTo>
                    <a:cubicBezTo>
                      <a:pt x="51" y="169"/>
                      <a:pt x="58" y="167"/>
                      <a:pt x="63" y="162"/>
                    </a:cubicBezTo>
                    <a:lnTo>
                      <a:pt x="65" y="0"/>
                    </a:lnTo>
                    <a:cubicBezTo>
                      <a:pt x="64" y="8"/>
                      <a:pt x="58" y="36"/>
                      <a:pt x="51" y="40"/>
                    </a:cubicBezTo>
                    <a:close/>
                  </a:path>
                </a:pathLst>
              </a:custGeom>
              <a:solidFill>
                <a:schemeClr val="bg1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zh-CN" altLang="en-US"/>
              </a:p>
            </p:txBody>
          </p:sp>
        </p:grpSp>
      </p:grpSp>
      <p:sp>
        <p:nvSpPr>
          <p:cNvPr id="1034" name="Rectangle 248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298450" y="228600"/>
            <a:ext cx="85407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35" name="Rectangle 249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609600" y="1600200"/>
            <a:ext cx="8153400" cy="449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93434" name="Rectangle 25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298450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fld id="{BA8ADA52-D3EA-40A0-9A3E-B27E655143F3}" type="datetimeFigureOut">
              <a:rPr lang="zh-CN" altLang="en-US"/>
              <a:pPr>
                <a:defRPr/>
              </a:pPr>
              <a:t>2016/11/15</a:t>
            </a:fld>
            <a:endParaRPr lang="en-US" altLang="zh-CN"/>
          </a:p>
        </p:txBody>
      </p:sp>
      <p:sp>
        <p:nvSpPr>
          <p:cNvPr id="93435" name="Rectangle 25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1025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3436" name="Rectangle 25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0025" y="6245225"/>
            <a:ext cx="22891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8BC5515F-CAA2-4437-8584-9EC4D01384CB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0" r:id="rId2"/>
    <p:sldLayoutId id="2147483659" r:id="rId3"/>
    <p:sldLayoutId id="2147483658" r:id="rId4"/>
    <p:sldLayoutId id="2147483657" r:id="rId5"/>
    <p:sldLayoutId id="2147483656" r:id="rId6"/>
    <p:sldLayoutId id="2147483655" r:id="rId7"/>
    <p:sldLayoutId id="2147483654" r:id="rId8"/>
    <p:sldLayoutId id="2147483653" r:id="rId9"/>
    <p:sldLayoutId id="2147483652" r:id="rId10"/>
    <p:sldLayoutId id="214748365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§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5000"/>
        <a:buFont typeface="Wingdings" pitchFamily="2" charset="2"/>
        <a:buChar char="Ø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95000"/>
        <a:buFont typeface="Wingdings 2" pitchFamily="18" charset="2"/>
        <a:buChar char="¡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itchFamily="2" charset="2"/>
        <a:buChar char="Ø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Font typeface="Wingdings 2" pitchFamily="18" charset="2"/>
        <a:buChar char="¡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jpeg"/><Relationship Id="rId10" Type="http://schemas.openxmlformats.org/officeDocument/2006/relationships/image" Target="../media/image26.jpeg"/><Relationship Id="rId4" Type="http://schemas.openxmlformats.org/officeDocument/2006/relationships/image" Target="../media/image20.jpeg"/><Relationship Id="rId9" Type="http://schemas.openxmlformats.org/officeDocument/2006/relationships/image" Target="../media/image25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5.jpe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jpeg"/><Relationship Id="rId3" Type="http://schemas.openxmlformats.org/officeDocument/2006/relationships/audio" Target="../media/audio2.wav"/><Relationship Id="rId7" Type="http://schemas.openxmlformats.org/officeDocument/2006/relationships/image" Target="../media/image40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png"/><Relationship Id="rId5" Type="http://schemas.openxmlformats.org/officeDocument/2006/relationships/image" Target="../media/image38.jpeg"/><Relationship Id="rId4" Type="http://schemas.openxmlformats.org/officeDocument/2006/relationships/audio" Target="../media/audio1.wav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4" descr="u=245480244,3709167692&amp;fm=0&amp;gp=2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7400" y="304800"/>
            <a:ext cx="7010400" cy="601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1141" name="Rectangle 5"/>
          <p:cNvSpPr>
            <a:spLocks noChangeArrowheads="1"/>
          </p:cNvSpPr>
          <p:nvPr/>
        </p:nvSpPr>
        <p:spPr bwMode="auto">
          <a:xfrm>
            <a:off x="2667000" y="1973263"/>
            <a:ext cx="4648200" cy="1844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驼背公公，力大无穷。</a:t>
            </a:r>
          </a:p>
          <a:p>
            <a:pPr>
              <a:lnSpc>
                <a:spcPct val="120000"/>
              </a:lnSpc>
            </a:pP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爱驮什么？车水马龙。</a:t>
            </a:r>
          </a:p>
          <a:p>
            <a:pPr>
              <a:lnSpc>
                <a:spcPct val="120000"/>
              </a:lnSpc>
            </a:pPr>
            <a:r>
              <a:rPr lang="zh-CN" altLang="en-US" sz="3200" b="1">
                <a:latin typeface="楷体_GB2312" pitchFamily="49" charset="-122"/>
                <a:ea typeface="楷体_GB2312" pitchFamily="49" charset="-122"/>
              </a:rPr>
              <a:t>       （打一物）</a:t>
            </a:r>
            <a:r>
              <a:rPr lang="zh-CN" altLang="en-US" sz="3200">
                <a:latin typeface="楷体_GB2312" pitchFamily="49" charset="-122"/>
                <a:ea typeface="楷体_GB2312" pitchFamily="49" charset="-122"/>
              </a:rPr>
              <a:t> </a:t>
            </a:r>
          </a:p>
        </p:txBody>
      </p:sp>
      <p:sp>
        <p:nvSpPr>
          <p:cNvPr id="14339" name="Text Box 6"/>
          <p:cNvSpPr txBox="1">
            <a:spLocks noChangeArrowheads="1"/>
          </p:cNvSpPr>
          <p:nvPr/>
        </p:nvSpPr>
        <p:spPr bwMode="auto">
          <a:xfrm>
            <a:off x="762000" y="838200"/>
            <a:ext cx="1190625" cy="472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600">
                <a:ea typeface="华文行楷"/>
                <a:cs typeface="华文行楷"/>
              </a:rPr>
              <a:t>猜一猜？</a:t>
            </a:r>
          </a:p>
        </p:txBody>
      </p:sp>
      <p:sp>
        <p:nvSpPr>
          <p:cNvPr id="91143" name="Text Box 7"/>
          <p:cNvSpPr txBox="1">
            <a:spLocks noChangeArrowheads="1"/>
          </p:cNvSpPr>
          <p:nvPr/>
        </p:nvSpPr>
        <p:spPr bwMode="auto">
          <a:xfrm>
            <a:off x="2743200" y="4114800"/>
            <a:ext cx="44958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5400" b="1"/>
              <a:t>谜底：</a:t>
            </a:r>
            <a:r>
              <a:rPr lang="zh-CN" altLang="en-US" sz="5400" b="1">
                <a:solidFill>
                  <a:srgbClr val="FF0000"/>
                </a:solidFill>
              </a:rPr>
              <a:t>拱桥</a:t>
            </a:r>
          </a:p>
        </p:txBody>
      </p:sp>
      <p:pic>
        <p:nvPicPr>
          <p:cNvPr id="91144" name="Picture 2" descr="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1145" name="WordArt 4"/>
          <p:cNvSpPr>
            <a:spLocks noChangeArrowheads="1" noChangeShapeType="1" noTextEdit="1"/>
          </p:cNvSpPr>
          <p:nvPr/>
        </p:nvSpPr>
        <p:spPr bwMode="auto">
          <a:xfrm>
            <a:off x="2128838" y="1341438"/>
            <a:ext cx="4662487" cy="1811337"/>
          </a:xfrm>
          <a:prstGeom prst="rect">
            <a:avLst/>
          </a:prstGeom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宋体"/>
                <a:ea typeface="宋体"/>
              </a:rPr>
              <a:t>中国石拱桥</a:t>
            </a:r>
          </a:p>
        </p:txBody>
      </p:sp>
      <p:sp>
        <p:nvSpPr>
          <p:cNvPr id="91146" name="WordArt 5"/>
          <p:cNvSpPr>
            <a:spLocks noChangeArrowheads="1" noChangeShapeType="1" noTextEdit="1"/>
          </p:cNvSpPr>
          <p:nvPr/>
        </p:nvSpPr>
        <p:spPr bwMode="auto">
          <a:xfrm>
            <a:off x="3594100" y="2203450"/>
            <a:ext cx="1852613" cy="4191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00"/>
                </a:solidFill>
                <a:latin typeface="宋体"/>
                <a:ea typeface="宋体"/>
              </a:rPr>
              <a:t>作者　茅以升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91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91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91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91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911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91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91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911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91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91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91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1141" grpId="0"/>
      <p:bldP spid="91143" grpId="0"/>
      <p:bldP spid="91145" grpId="0" animBg="1"/>
      <p:bldP spid="9114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 descr="http://www.ctps.cn/PhotoNet/Profiles/lmkssy/200912318321733274334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0" y="152400"/>
            <a:ext cx="5181600" cy="33450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6" name="矩形 2"/>
          <p:cNvSpPr>
            <a:spLocks noChangeArrowheads="1"/>
          </p:cNvSpPr>
          <p:nvPr/>
        </p:nvSpPr>
        <p:spPr bwMode="auto">
          <a:xfrm>
            <a:off x="2209800" y="2590800"/>
            <a:ext cx="20193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周庄双桥</a:t>
            </a:r>
          </a:p>
        </p:txBody>
      </p:sp>
      <p:pic>
        <p:nvPicPr>
          <p:cNvPr id="21508" name="Picture 2" descr="http://a2.att.hudong.com/91/17/01000000000000119091711629791_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0" y="3505200"/>
            <a:ext cx="5791200" cy="31713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9" name="矩形 2"/>
          <p:cNvSpPr>
            <a:spLocks noChangeArrowheads="1"/>
          </p:cNvSpPr>
          <p:nvPr/>
        </p:nvSpPr>
        <p:spPr bwMode="auto">
          <a:xfrm>
            <a:off x="4656138" y="6019800"/>
            <a:ext cx="2478087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苏州吴门桥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600" decel="100000"/>
                                        <p:tgtEl>
                                          <p:spTgt spid="215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600" decel="1000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600" decel="1000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600" decel="100000" fill="hold"/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15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600" decel="100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600" decel="100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00" decel="100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00" decel="100000" fill="hold"/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cmd type="evt" cmd="onstopaudio">
                                      <p:cBhvr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</p:cTn>
                                        <p:tgtEl>
                                          <p:sldTgt/>
                                        </p:tgtEl>
                                      </p:cBhvr>
                                    </p:cmd>
                                  </p:subTnLst>
                                </p:cTn>
                              </p:par>
                              <p:par>
                                <p:cTn id="26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2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215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215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6" grpId="0"/>
      <p:bldP spid="2150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3" name="Picture 3" descr="B3010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228600"/>
            <a:ext cx="5181600" cy="29779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4" name="矩形 3"/>
          <p:cNvSpPr>
            <a:spLocks noChangeArrowheads="1"/>
          </p:cNvSpPr>
          <p:nvPr/>
        </p:nvSpPr>
        <p:spPr bwMode="auto">
          <a:xfrm>
            <a:off x="1981200" y="152400"/>
            <a:ext cx="1560513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赵州桥</a:t>
            </a:r>
          </a:p>
        </p:txBody>
      </p:sp>
      <p:pic>
        <p:nvPicPr>
          <p:cNvPr id="23556" name="Picture 2" descr="http://www.bjee.org.cn/s_sheying2010/pic_upload/D_13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87182" y="3505200"/>
            <a:ext cx="5575817" cy="31585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7" name="矩形 5"/>
          <p:cNvSpPr>
            <a:spLocks noChangeArrowheads="1"/>
          </p:cNvSpPr>
          <p:nvPr/>
        </p:nvSpPr>
        <p:spPr bwMode="auto">
          <a:xfrm>
            <a:off x="6629400" y="5867400"/>
            <a:ext cx="1712913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</a:rPr>
              <a:t>卢沟桥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819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819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819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819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819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0" dur="20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3" dur="2000"/>
                                        <p:tgtEl>
                                          <p:spTgt spid="235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4" grpId="0"/>
      <p:bldP spid="2355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4" descr="http://img.pconline.com.cn/images/upload/upc/tx/photoblog/1011/01/c6/5713279_5713279_128859938317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4801" y="152400"/>
            <a:ext cx="54864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2" name="矩形 2"/>
          <p:cNvSpPr>
            <a:spLocks noChangeArrowheads="1"/>
          </p:cNvSpPr>
          <p:nvPr/>
        </p:nvSpPr>
        <p:spPr bwMode="auto">
          <a:xfrm>
            <a:off x="304800" y="152400"/>
            <a:ext cx="1878013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400" b="1">
                <a:solidFill>
                  <a:srgbClr val="FF0000"/>
                </a:solidFill>
              </a:rPr>
              <a:t>玉带桥</a:t>
            </a:r>
          </a:p>
        </p:txBody>
      </p:sp>
      <p:pic>
        <p:nvPicPr>
          <p:cNvPr id="25604" name="Picture 2" descr="http://t3.baidu.com/it/u=2590637570,1561761318&amp;fm=90&amp;gp=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9000" y="3581400"/>
            <a:ext cx="5439156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5" name="矩形 2"/>
          <p:cNvSpPr>
            <a:spLocks noChangeArrowheads="1"/>
          </p:cNvSpPr>
          <p:nvPr/>
        </p:nvSpPr>
        <p:spPr bwMode="auto">
          <a:xfrm>
            <a:off x="4648200" y="5943600"/>
            <a:ext cx="11017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断桥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56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56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560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5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9" dur="2000"/>
                                        <p:tgtEl>
                                          <p:spTgt spid="256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2" dur="2000"/>
                                        <p:tgtEl>
                                          <p:spTgt spid="256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/>
      <p:bldP spid="2560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49" name="Picture 4" descr="http://pic.jschina.com.cn/0/10/33/64/10336457_15266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79120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0" name="矩形 2"/>
          <p:cNvSpPr>
            <a:spLocks noChangeArrowheads="1"/>
          </p:cNvSpPr>
          <p:nvPr/>
        </p:nvSpPr>
        <p:spPr bwMode="auto">
          <a:xfrm>
            <a:off x="990600" y="457200"/>
            <a:ext cx="2732088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</a:rPr>
              <a:t>苏州宝带桥</a:t>
            </a:r>
          </a:p>
        </p:txBody>
      </p:sp>
      <p:pic>
        <p:nvPicPr>
          <p:cNvPr id="86019" name="Picture 3" descr="PIC3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886200"/>
            <a:ext cx="4189413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020" name="Picture 4" descr="PIC3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8713" y="838200"/>
            <a:ext cx="4205287" cy="276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022" name="Picture 6" descr="PIC3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810125" y="3962400"/>
            <a:ext cx="4333875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/>
          <p:nvPr/>
        </p:nvSpPr>
        <p:spPr>
          <a:xfrm>
            <a:off x="3717925" y="3562350"/>
            <a:ext cx="3272050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40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ea typeface="宋体" pitchFamily="2" charset="-122"/>
              </a:rPr>
              <a:t>更多江南小桥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accel="50000" fill="hold">
                                          <p:stCondLst>
                                            <p:cond delay="100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2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5" dur="1" fill="hold"/>
                                        <p:tgtEl>
                                          <p:spTgt spid="86019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6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8" dur="1" fill="hold"/>
                                        <p:tgtEl>
                                          <p:spTgt spid="86020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9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0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51" dur="1" fill="hold"/>
                                        <p:tgtEl>
                                          <p:spTgt spid="8602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65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04800" y="1143000"/>
            <a:ext cx="8610600" cy="39333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indent="304800" algn="just">
              <a:lnSpc>
                <a:spcPct val="130000"/>
              </a:lnSpc>
              <a:defRPr/>
            </a:pPr>
            <a:r>
              <a:rPr kumimoji="1" lang="zh-CN" altLang="en-US" sz="32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弧</a:t>
            </a:r>
            <a:r>
              <a:rPr kumimoji="1" lang="zh-CN" altLang="en-US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形				</a:t>
            </a:r>
            <a:r>
              <a:rPr kumimoji="1" lang="zh-CN" altLang="en-US" sz="32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拱</a:t>
            </a:r>
            <a:r>
              <a:rPr kumimoji="1" lang="zh-CN" altLang="en-US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桥</a:t>
            </a:r>
          </a:p>
          <a:p>
            <a:pPr indent="304800" algn="just">
              <a:lnSpc>
                <a:spcPct val="130000"/>
              </a:lnSpc>
              <a:defRPr/>
            </a:pPr>
            <a:r>
              <a:rPr kumimoji="1" lang="zh-CN" altLang="en-US" sz="32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洨</a:t>
            </a:r>
            <a:r>
              <a:rPr kumimoji="1" lang="zh-CN" altLang="en-US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河				</a:t>
            </a:r>
            <a:r>
              <a:rPr kumimoji="1" lang="zh-CN" altLang="en-US" sz="32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陡</a:t>
            </a:r>
            <a:r>
              <a:rPr kumimoji="1" lang="zh-CN" altLang="en-US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坡</a:t>
            </a:r>
          </a:p>
          <a:p>
            <a:pPr indent="304800" algn="just">
              <a:lnSpc>
                <a:spcPct val="130000"/>
              </a:lnSpc>
              <a:defRPr/>
            </a:pPr>
            <a:r>
              <a:rPr kumimoji="1" lang="zh-CN" altLang="en-US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和</a:t>
            </a:r>
            <a:r>
              <a:rPr kumimoji="1" lang="zh-CN" altLang="en-US" sz="32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谐</a:t>
            </a:r>
            <a:r>
              <a:rPr kumimoji="1" lang="zh-CN" altLang="en-US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				饮</a:t>
            </a:r>
            <a:r>
              <a:rPr kumimoji="1" lang="zh-CN" altLang="en-US" sz="32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涧</a:t>
            </a:r>
          </a:p>
          <a:p>
            <a:pPr indent="304800" algn="just" eaLnBrk="0" hangingPunct="0">
              <a:lnSpc>
                <a:spcPct val="130000"/>
              </a:lnSpc>
              <a:defRPr/>
            </a:pPr>
            <a:r>
              <a:rPr kumimoji="1" lang="zh-CN" altLang="en-US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桥</a:t>
            </a:r>
            <a:r>
              <a:rPr kumimoji="1" lang="zh-CN" altLang="en-US" sz="32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墩</a:t>
            </a:r>
            <a:r>
              <a:rPr kumimoji="1" lang="zh-CN" altLang="en-US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				</a:t>
            </a:r>
            <a:r>
              <a:rPr kumimoji="1" lang="zh-CN" altLang="en-US" sz="32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郦</a:t>
            </a:r>
            <a:r>
              <a:rPr kumimoji="1" lang="zh-CN" altLang="en-US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道元</a:t>
            </a:r>
          </a:p>
          <a:p>
            <a:pPr indent="304800" algn="just" eaLnBrk="0" hangingPunct="0">
              <a:lnSpc>
                <a:spcPct val="130000"/>
              </a:lnSpc>
              <a:defRPr/>
            </a:pPr>
            <a:r>
              <a:rPr kumimoji="1" lang="zh-CN" altLang="en-US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张</a:t>
            </a:r>
            <a:r>
              <a:rPr kumimoji="1" lang="zh-CN" altLang="en-US" sz="32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鷟</a:t>
            </a:r>
            <a:r>
              <a:rPr kumimoji="1" lang="zh-CN" altLang="en-US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				</a:t>
            </a:r>
            <a:r>
              <a:rPr kumimoji="1" lang="zh-CN" altLang="en-US" sz="32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匀称</a:t>
            </a:r>
          </a:p>
          <a:p>
            <a:pPr indent="304800" algn="just" eaLnBrk="0" hangingPunct="0">
              <a:lnSpc>
                <a:spcPct val="130000"/>
              </a:lnSpc>
              <a:defRPr/>
            </a:pPr>
            <a:r>
              <a:rPr kumimoji="1" lang="zh-CN" altLang="en-US" sz="32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惟妙惟</a:t>
            </a:r>
            <a:r>
              <a:rPr kumimoji="1" lang="zh-CN" altLang="en-US" sz="32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黑体" pitchFamily="49" charset="-122"/>
                <a:ea typeface="黑体" pitchFamily="49" charset="-122"/>
              </a:rPr>
              <a:t>肖</a:t>
            </a:r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2057400" y="1247775"/>
            <a:ext cx="61908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en-US" altLang="zh-CN" sz="3200" b="1" dirty="0" err="1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</a:rPr>
              <a:t>h</a:t>
            </a:r>
            <a:r>
              <a:rPr kumimoji="1" lang="en-US" altLang="zh-CN" sz="3200" b="1" dirty="0" err="1">
                <a:solidFill>
                  <a:srgbClr val="0000FF"/>
                </a:solidFill>
                <a:latin typeface="Times New Roman"/>
                <a:ea typeface="华文细黑" pitchFamily="2" charset="-122"/>
              </a:rPr>
              <a:t>ú</a:t>
            </a:r>
            <a:endParaRPr kumimoji="1" lang="en-US" altLang="zh-CN" sz="3200" b="1" dirty="0">
              <a:solidFill>
                <a:srgbClr val="0000FF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6096000" y="1143000"/>
            <a:ext cx="101181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en-US" altLang="zh-CN" sz="3200" b="1" dirty="0" err="1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</a:rPr>
              <a:t>gǒng</a:t>
            </a:r>
            <a:endParaRPr kumimoji="1" lang="en-US" altLang="zh-CN" sz="3200" b="1" dirty="0">
              <a:solidFill>
                <a:srgbClr val="0000FF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1828800" y="1828800"/>
            <a:ext cx="101021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en-US" altLang="zh-CN" sz="3200" b="1" dirty="0" err="1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</a:rPr>
              <a:t>xi</a:t>
            </a:r>
            <a:r>
              <a:rPr kumimoji="1" lang="en-US" altLang="zh-CN" sz="3200" b="1" dirty="0" err="1">
                <a:solidFill>
                  <a:srgbClr val="0000FF"/>
                </a:solidFill>
                <a:latin typeface="Times New Roman"/>
                <a:ea typeface="华文细黑" pitchFamily="2" charset="-122"/>
              </a:rPr>
              <a:t>á</a:t>
            </a:r>
            <a:r>
              <a:rPr kumimoji="1" lang="en-US" altLang="zh-CN" sz="3200" b="1" dirty="0" err="1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</a:rPr>
              <a:t>o</a:t>
            </a:r>
            <a:endParaRPr kumimoji="1" lang="en-US" altLang="zh-CN" sz="3200" b="1" dirty="0">
              <a:solidFill>
                <a:srgbClr val="0000FF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8438" name="Rectangle 6"/>
          <p:cNvSpPr>
            <a:spLocks noChangeArrowheads="1"/>
          </p:cNvSpPr>
          <p:nvPr/>
        </p:nvSpPr>
        <p:spPr bwMode="auto">
          <a:xfrm>
            <a:off x="6096000" y="1828800"/>
            <a:ext cx="80502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en-US" altLang="zh-CN" sz="3200" b="1" dirty="0" err="1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</a:rPr>
              <a:t>dǒu</a:t>
            </a:r>
            <a:endParaRPr kumimoji="1" lang="en-US" altLang="zh-CN" sz="3200" b="1" dirty="0">
              <a:solidFill>
                <a:srgbClr val="0000FF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8439" name="Rectangle 7"/>
          <p:cNvSpPr>
            <a:spLocks noChangeArrowheads="1"/>
          </p:cNvSpPr>
          <p:nvPr/>
        </p:nvSpPr>
        <p:spPr bwMode="auto">
          <a:xfrm>
            <a:off x="1905000" y="2438400"/>
            <a:ext cx="78098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en-US" altLang="zh-CN" sz="3200" b="1" dirty="0" err="1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</a:rPr>
              <a:t>xi</a:t>
            </a:r>
            <a:r>
              <a:rPr kumimoji="1" lang="en-US" altLang="zh-CN" sz="3200" b="1" dirty="0" err="1">
                <a:solidFill>
                  <a:srgbClr val="0000FF"/>
                </a:solidFill>
                <a:latin typeface="Times New Roman"/>
                <a:ea typeface="华文细黑" pitchFamily="2" charset="-122"/>
              </a:rPr>
              <a:t>é</a:t>
            </a:r>
            <a:endParaRPr kumimoji="1" lang="en-US" altLang="zh-CN" sz="3200" b="1" dirty="0">
              <a:solidFill>
                <a:srgbClr val="0000FF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8440" name="Rectangle 8"/>
          <p:cNvSpPr>
            <a:spLocks noChangeArrowheads="1"/>
          </p:cNvSpPr>
          <p:nvPr/>
        </p:nvSpPr>
        <p:spPr bwMode="auto">
          <a:xfrm>
            <a:off x="6172200" y="2514600"/>
            <a:ext cx="101021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en-US" altLang="zh-CN" sz="3200" b="1" dirty="0" err="1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</a:rPr>
              <a:t>ji</a:t>
            </a:r>
            <a:r>
              <a:rPr kumimoji="1" lang="en-US" altLang="zh-CN" sz="3200" b="1" dirty="0" err="1">
                <a:solidFill>
                  <a:srgbClr val="0000FF"/>
                </a:solidFill>
                <a:latin typeface="Times New Roman"/>
                <a:ea typeface="华文细黑" pitchFamily="2" charset="-122"/>
              </a:rPr>
              <a:t>à</a:t>
            </a:r>
            <a:r>
              <a:rPr kumimoji="1" lang="en-US" altLang="zh-CN" sz="3200" b="1" dirty="0" err="1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</a:rPr>
              <a:t>n</a:t>
            </a:r>
            <a:endParaRPr kumimoji="1" lang="en-US" altLang="zh-CN" sz="3200" b="1" dirty="0">
              <a:solidFill>
                <a:srgbClr val="0000FF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8441" name="Rectangle 9"/>
          <p:cNvSpPr>
            <a:spLocks noChangeArrowheads="1"/>
          </p:cNvSpPr>
          <p:nvPr/>
        </p:nvSpPr>
        <p:spPr bwMode="auto">
          <a:xfrm>
            <a:off x="1828800" y="3124200"/>
            <a:ext cx="80502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en-US" altLang="zh-CN" sz="3200" b="1" dirty="0" err="1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</a:rPr>
              <a:t>dūn</a:t>
            </a:r>
            <a:endParaRPr kumimoji="1" lang="en-US" altLang="zh-CN" sz="3200" b="1" dirty="0">
              <a:solidFill>
                <a:srgbClr val="0000FF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8442" name="Rectangle 10"/>
          <p:cNvSpPr>
            <a:spLocks noChangeArrowheads="1"/>
          </p:cNvSpPr>
          <p:nvPr/>
        </p:nvSpPr>
        <p:spPr bwMode="auto">
          <a:xfrm>
            <a:off x="6400800" y="3124200"/>
            <a:ext cx="1107996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en-US" altLang="zh-CN" sz="3200" b="1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</a:rPr>
              <a:t>l</a:t>
            </a:r>
            <a:r>
              <a:rPr kumimoji="1" lang="en-US" altLang="zh-CN" sz="3200" b="1">
                <a:solidFill>
                  <a:srgbClr val="0000FF"/>
                </a:solidFill>
                <a:latin typeface="Times New Roman"/>
                <a:ea typeface="华文细黑" pitchFamily="2" charset="-122"/>
              </a:rPr>
              <a:t>ì</a:t>
            </a:r>
            <a:r>
              <a:rPr kumimoji="1" lang="en-US" altLang="zh-CN" sz="3200" b="1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</a:rPr>
              <a:t>	</a:t>
            </a:r>
          </a:p>
        </p:txBody>
      </p:sp>
      <p:sp>
        <p:nvSpPr>
          <p:cNvPr id="18443" name="Rectangle 11"/>
          <p:cNvSpPr>
            <a:spLocks noChangeArrowheads="1"/>
          </p:cNvSpPr>
          <p:nvPr/>
        </p:nvSpPr>
        <p:spPr bwMode="auto">
          <a:xfrm>
            <a:off x="1752600" y="3733800"/>
            <a:ext cx="101021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en-US" altLang="zh-CN" sz="3200" b="1" dirty="0" err="1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</a:rPr>
              <a:t>zhu</a:t>
            </a:r>
            <a:r>
              <a:rPr kumimoji="1" lang="en-US" altLang="zh-CN" sz="3200" b="1" dirty="0" err="1">
                <a:solidFill>
                  <a:srgbClr val="0000FF"/>
                </a:solidFill>
                <a:latin typeface="Times New Roman"/>
                <a:ea typeface="华文细黑" pitchFamily="2" charset="-122"/>
              </a:rPr>
              <a:t>ó</a:t>
            </a:r>
            <a:endParaRPr kumimoji="1" lang="en-US" altLang="zh-CN" sz="3200" b="1" dirty="0">
              <a:solidFill>
                <a:srgbClr val="0000FF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8444" name="Rectangle 12"/>
          <p:cNvSpPr>
            <a:spLocks noChangeArrowheads="1"/>
          </p:cNvSpPr>
          <p:nvPr/>
        </p:nvSpPr>
        <p:spPr bwMode="auto">
          <a:xfrm>
            <a:off x="6172200" y="3733800"/>
            <a:ext cx="183575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en-US" altLang="zh-CN" sz="3200" b="1" dirty="0" err="1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</a:rPr>
              <a:t>Y</a:t>
            </a:r>
            <a:r>
              <a:rPr kumimoji="1" lang="en-US" altLang="zh-CN" sz="3200" b="1" dirty="0" err="1">
                <a:solidFill>
                  <a:srgbClr val="0000FF"/>
                </a:solidFill>
                <a:latin typeface="Times New Roman"/>
                <a:ea typeface="华文细黑" pitchFamily="2" charset="-122"/>
              </a:rPr>
              <a:t>ú</a:t>
            </a:r>
            <a:r>
              <a:rPr kumimoji="1" lang="en-US" altLang="zh-CN" sz="3200" b="1" dirty="0" err="1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</a:rPr>
              <a:t>n</a:t>
            </a:r>
            <a:r>
              <a:rPr kumimoji="1" lang="en-US" altLang="zh-CN" sz="3200" b="1" dirty="0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</a:rPr>
              <a:t> </a:t>
            </a:r>
            <a:r>
              <a:rPr kumimoji="1" lang="en-US" altLang="zh-CN" sz="3200" b="1" dirty="0" err="1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</a:rPr>
              <a:t>ch</a:t>
            </a:r>
            <a:r>
              <a:rPr kumimoji="1" lang="en-US" altLang="zh-CN" sz="3200" b="1" dirty="0" err="1">
                <a:solidFill>
                  <a:srgbClr val="0000FF"/>
                </a:solidFill>
                <a:latin typeface="Times New Roman"/>
                <a:ea typeface="华文细黑" pitchFamily="2" charset="-122"/>
              </a:rPr>
              <a:t>è</a:t>
            </a:r>
            <a:r>
              <a:rPr kumimoji="1" lang="en-US" altLang="zh-CN" sz="3200" b="1" dirty="0" err="1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</a:rPr>
              <a:t>n</a:t>
            </a:r>
            <a:endParaRPr kumimoji="1" lang="en-US" altLang="zh-CN" sz="3200" b="1" dirty="0">
              <a:solidFill>
                <a:srgbClr val="0000FF"/>
              </a:solidFill>
              <a:latin typeface="华文细黑" pitchFamily="2" charset="-122"/>
              <a:ea typeface="华文细黑" pitchFamily="2" charset="-122"/>
            </a:endParaRPr>
          </a:p>
        </p:txBody>
      </p:sp>
      <p:sp>
        <p:nvSpPr>
          <p:cNvPr id="18445" name="Rectangle 13"/>
          <p:cNvSpPr>
            <a:spLocks noChangeArrowheads="1"/>
          </p:cNvSpPr>
          <p:nvPr/>
        </p:nvSpPr>
        <p:spPr bwMode="auto">
          <a:xfrm>
            <a:off x="2590800" y="4343400"/>
            <a:ext cx="1010213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en-US" altLang="zh-CN" sz="3200" b="1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</a:rPr>
              <a:t>xi</a:t>
            </a:r>
            <a:r>
              <a:rPr kumimoji="1" lang="en-US" altLang="zh-CN" sz="3200" b="1">
                <a:solidFill>
                  <a:srgbClr val="0000FF"/>
                </a:solidFill>
                <a:latin typeface="Times New Roman"/>
                <a:ea typeface="华文细黑" pitchFamily="2" charset="-122"/>
              </a:rPr>
              <a:t>à</a:t>
            </a:r>
            <a:r>
              <a:rPr kumimoji="1" lang="en-US" altLang="zh-CN" sz="3200" b="1">
                <a:solidFill>
                  <a:srgbClr val="0000FF"/>
                </a:solidFill>
                <a:latin typeface="华文细黑" pitchFamily="2" charset="-122"/>
                <a:ea typeface="华文细黑" pitchFamily="2" charset="-122"/>
              </a:rPr>
              <a:t>o</a:t>
            </a:r>
          </a:p>
        </p:txBody>
      </p:sp>
      <p:sp>
        <p:nvSpPr>
          <p:cNvPr id="29709" name="Rectangle 14"/>
          <p:cNvSpPr>
            <a:spLocks noChangeArrowheads="1"/>
          </p:cNvSpPr>
          <p:nvPr/>
        </p:nvSpPr>
        <p:spPr bwMode="auto">
          <a:xfrm>
            <a:off x="1066800" y="533400"/>
            <a:ext cx="3068469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3200" b="1" dirty="0">
                <a:solidFill>
                  <a:schemeClr val="tx2"/>
                </a:solidFill>
                <a:latin typeface="黑体" pitchFamily="2" charset="-122"/>
                <a:ea typeface="黑体" pitchFamily="2" charset="-122"/>
              </a:rPr>
              <a:t>给下面的字注音</a:t>
            </a:r>
          </a:p>
        </p:txBody>
      </p:sp>
    </p:spTree>
  </p:cSld>
  <p:clrMapOvr>
    <a:masterClrMapping/>
  </p:clrMapOvr>
  <p:transition spd="med"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3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2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2000"/>
                                        <p:tgtEl>
                                          <p:spTgt spid="184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20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7" dur="20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2" dur="2000"/>
                                        <p:tgtEl>
                                          <p:spTgt spid="184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2000"/>
                                        <p:tgtEl>
                                          <p:spTgt spid="184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2000"/>
                                        <p:tgtEl>
                                          <p:spTgt spid="184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2000"/>
                                        <p:tgtEl>
                                          <p:spTgt spid="184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2000"/>
                                        <p:tgtEl>
                                          <p:spTgt spid="184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7" dur="3000"/>
                                        <p:tgtEl>
                                          <p:spTgt spid="184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 autoUpdateAnimBg="0"/>
      <p:bldP spid="18436" grpId="0" autoUpdateAnimBg="0"/>
      <p:bldP spid="18437" grpId="0" autoUpdateAnimBg="0"/>
      <p:bldP spid="18438" grpId="0" autoUpdateAnimBg="0"/>
      <p:bldP spid="18439" grpId="0" autoUpdateAnimBg="0"/>
      <p:bldP spid="18440" grpId="0" autoUpdateAnimBg="0"/>
      <p:bldP spid="18441" grpId="0" autoUpdateAnimBg="0"/>
      <p:bldP spid="18442" grpId="0" autoUpdateAnimBg="0"/>
      <p:bldP spid="18443" grpId="0" autoUpdateAnimBg="0"/>
      <p:bldP spid="18444" grpId="0" autoUpdateAnimBg="0"/>
      <p:bldP spid="18445" grpId="0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Rectangle 2"/>
          <p:cNvSpPr>
            <a:spLocks noChangeArrowheads="1"/>
          </p:cNvSpPr>
          <p:nvPr/>
        </p:nvSpPr>
        <p:spPr bwMode="auto">
          <a:xfrm>
            <a:off x="0" y="0"/>
            <a:ext cx="3810000" cy="3681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indent="304800" algn="just">
              <a:lnSpc>
                <a:spcPct val="155000"/>
              </a:lnSpc>
            </a:pPr>
            <a:r>
              <a:rPr kumimoji="1" lang="zh-CN" altLang="en-US" sz="32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  <a:cs typeface="华文中宋"/>
              </a:rPr>
              <a:t>解释下列词语</a:t>
            </a:r>
          </a:p>
          <a:p>
            <a:pPr indent="304800" algn="just" eaLnBrk="0" hangingPunct="0">
              <a:lnSpc>
                <a:spcPct val="155000"/>
              </a:lnSpc>
            </a:pPr>
            <a:r>
              <a:rPr kumimoji="1" lang="zh-CN" altLang="en-US" sz="2400" b="1" dirty="0">
                <a:solidFill>
                  <a:srgbClr val="0000FF"/>
                </a:solidFill>
                <a:latin typeface="华文新魏"/>
                <a:ea typeface="楷体_GB2312" pitchFamily="49" charset="-122"/>
                <a:cs typeface="华文中宋"/>
              </a:rPr>
              <a:t>⑴悠久：</a:t>
            </a:r>
          </a:p>
          <a:p>
            <a:pPr indent="304800" algn="just" eaLnBrk="0" hangingPunct="0">
              <a:lnSpc>
                <a:spcPct val="155000"/>
              </a:lnSpc>
            </a:pPr>
            <a:r>
              <a:rPr kumimoji="1" lang="zh-CN" altLang="en-US" sz="2400" b="1" dirty="0">
                <a:solidFill>
                  <a:srgbClr val="0000FF"/>
                </a:solidFill>
                <a:latin typeface="华文新魏"/>
                <a:ea typeface="楷体_GB2312" pitchFamily="49" charset="-122"/>
                <a:cs typeface="华文中宋"/>
              </a:rPr>
              <a:t>⑵杰作：</a:t>
            </a:r>
          </a:p>
          <a:p>
            <a:pPr indent="304800" algn="just" eaLnBrk="0" hangingPunct="0">
              <a:lnSpc>
                <a:spcPct val="155000"/>
              </a:lnSpc>
            </a:pPr>
            <a:r>
              <a:rPr kumimoji="1" lang="zh-CN" altLang="en-US" sz="2400" b="1" dirty="0">
                <a:solidFill>
                  <a:srgbClr val="0000FF"/>
                </a:solidFill>
                <a:latin typeface="华文新魏"/>
                <a:ea typeface="楷体_GB2312" pitchFamily="49" charset="-122"/>
                <a:cs typeface="华文中宋"/>
              </a:rPr>
              <a:t>⑶雄姿：</a:t>
            </a:r>
          </a:p>
          <a:p>
            <a:pPr indent="304800" algn="just" eaLnBrk="0" hangingPunct="0">
              <a:lnSpc>
                <a:spcPct val="155000"/>
              </a:lnSpc>
            </a:pPr>
            <a:r>
              <a:rPr kumimoji="1" lang="zh-CN" altLang="en-US" sz="2400" b="1" dirty="0">
                <a:solidFill>
                  <a:srgbClr val="0000FF"/>
                </a:solidFill>
                <a:latin typeface="华文新魏"/>
                <a:ea typeface="楷体_GB2312" pitchFamily="49" charset="-122"/>
                <a:cs typeface="华文中宋"/>
              </a:rPr>
              <a:t>⑷巧妙绝伦：</a:t>
            </a:r>
          </a:p>
          <a:p>
            <a:pPr indent="304800" algn="just" eaLnBrk="0" hangingPunct="0">
              <a:lnSpc>
                <a:spcPct val="155000"/>
              </a:lnSpc>
            </a:pPr>
            <a:r>
              <a:rPr kumimoji="1" lang="zh-CN" altLang="en-US" sz="2400" b="1" dirty="0">
                <a:solidFill>
                  <a:srgbClr val="0000FF"/>
                </a:solidFill>
                <a:latin typeface="华文新魏"/>
                <a:ea typeface="楷体_GB2312" pitchFamily="49" charset="-122"/>
                <a:cs typeface="华文中宋"/>
              </a:rPr>
              <a:t>⑸惟妙惟肖：</a:t>
            </a:r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1524000" y="914400"/>
            <a:ext cx="32480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zh-CN" altLang="en-US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年代久远。悠：长久。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1524000" y="1447800"/>
            <a:ext cx="44735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zh-CN" altLang="en-US" sz="2400" b="1">
                <a:latin typeface="楷体_GB2312" pitchFamily="49" charset="-122"/>
                <a:ea typeface="楷体_GB2312" pitchFamily="49" charset="-122"/>
              </a:rPr>
              <a:t>出色的，超过一般水平的作品。</a:t>
            </a:r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1600200" y="1981200"/>
            <a:ext cx="26352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zh-CN" altLang="en-US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威武雄壮的姿态。</a:t>
            </a:r>
          </a:p>
        </p:txBody>
      </p:sp>
      <p:sp>
        <p:nvSpPr>
          <p:cNvPr id="19462" name="Rectangle 6"/>
          <p:cNvSpPr>
            <a:spLocks noChangeArrowheads="1"/>
          </p:cNvSpPr>
          <p:nvPr/>
        </p:nvSpPr>
        <p:spPr bwMode="auto">
          <a:xfrm>
            <a:off x="2057400" y="2438400"/>
            <a:ext cx="59436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kumimoji="1" lang="en-US" altLang="zh-CN" sz="2400" b="1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kumimoji="1" lang="zh-CN" altLang="en-US" sz="2400" b="1">
                <a:latin typeface="楷体_GB2312" pitchFamily="49" charset="-122"/>
                <a:ea typeface="楷体_GB2312" pitchFamily="49" charset="-122"/>
              </a:rPr>
              <a:t>形容非常灵巧，独一无二，没有什么可以相比的。伦：同类、同等。</a:t>
            </a:r>
          </a:p>
        </p:txBody>
      </p:sp>
      <p:sp>
        <p:nvSpPr>
          <p:cNvPr id="19463" name="Rectangle 7"/>
          <p:cNvSpPr>
            <a:spLocks noChangeArrowheads="1"/>
          </p:cNvSpPr>
          <p:nvPr/>
        </p:nvSpPr>
        <p:spPr bwMode="auto">
          <a:xfrm>
            <a:off x="2133600" y="3276600"/>
            <a:ext cx="3860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none">
            <a:spAutoFit/>
          </a:bodyPr>
          <a:lstStyle/>
          <a:p>
            <a:pPr>
              <a:defRPr/>
            </a:pPr>
            <a:r>
              <a:rPr kumimoji="1"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形容描绘的十分精妙逼真。</a:t>
            </a:r>
          </a:p>
        </p:txBody>
      </p:sp>
      <p:sp>
        <p:nvSpPr>
          <p:cNvPr id="30727" name="Rectangle 2"/>
          <p:cNvSpPr>
            <a:spLocks noChangeArrowheads="1"/>
          </p:cNvSpPr>
          <p:nvPr/>
        </p:nvSpPr>
        <p:spPr bwMode="auto">
          <a:xfrm>
            <a:off x="304800" y="3886200"/>
            <a:ext cx="3276600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lnSpc>
                <a:spcPct val="160000"/>
              </a:lnSpc>
            </a:pPr>
            <a:r>
              <a:rPr kumimoji="1" lang="en-US" altLang="zh-CN" sz="24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⑹</a:t>
            </a:r>
            <a:r>
              <a:rPr kumimoji="1" lang="zh-CN" altLang="en-US" sz="24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推崇：</a:t>
            </a:r>
          </a:p>
          <a:p>
            <a:pPr eaLnBrk="0" hangingPunct="0">
              <a:lnSpc>
                <a:spcPct val="160000"/>
              </a:lnSpc>
            </a:pPr>
            <a:r>
              <a:rPr kumimoji="1" lang="zh-CN" altLang="en-US" sz="24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⑺就地取材：</a:t>
            </a:r>
          </a:p>
          <a:p>
            <a:pPr eaLnBrk="0" hangingPunct="0">
              <a:lnSpc>
                <a:spcPct val="160000"/>
              </a:lnSpc>
            </a:pPr>
            <a:r>
              <a:rPr kumimoji="1" lang="zh-CN" altLang="en-US" sz="24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⑻千姿万状：</a:t>
            </a:r>
          </a:p>
          <a:p>
            <a:pPr eaLnBrk="0" hangingPunct="0">
              <a:lnSpc>
                <a:spcPct val="160000"/>
              </a:lnSpc>
            </a:pPr>
            <a:r>
              <a:rPr kumimoji="1" lang="zh-CN" altLang="en-US" sz="24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⑼奇观</a:t>
            </a:r>
            <a:r>
              <a:rPr kumimoji="1" lang="zh-CN" altLang="en-US" sz="24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：</a:t>
            </a:r>
            <a:endParaRPr kumimoji="1" lang="en-US" altLang="zh-CN" sz="2400" b="1" dirty="0" smtClean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0" hangingPunct="0">
              <a:lnSpc>
                <a:spcPct val="160000"/>
              </a:lnSpc>
            </a:pPr>
            <a:r>
              <a:rPr kumimoji="1" lang="en-US" altLang="zh-CN" sz="24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10</a:t>
            </a:r>
            <a:r>
              <a:rPr kumimoji="1" lang="zh-CN" altLang="en-US" sz="2400" b="1" dirty="0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、交头接耳：</a:t>
            </a:r>
            <a:endParaRPr kumimoji="1" lang="zh-CN" altLang="en-US" sz="24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1600200" y="4038600"/>
            <a:ext cx="57467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kumimoji="1" lang="zh-CN" altLang="en-US" sz="2400" b="1">
                <a:latin typeface="楷体_GB2312" pitchFamily="49" charset="-122"/>
                <a:ea typeface="楷体_GB2312" pitchFamily="49" charset="-122"/>
              </a:rPr>
              <a:t>十分重视，并给以很高的评价。崇：尊重。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2209801" y="4572000"/>
            <a:ext cx="3810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kumimoji="1"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在当地找所需要的材料。</a:t>
            </a:r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2133600" y="5181600"/>
            <a:ext cx="6096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kumimoji="1" lang="zh-CN" altLang="en-US" sz="2400" b="1">
                <a:latin typeface="楷体_GB2312" pitchFamily="49" charset="-122"/>
                <a:ea typeface="楷体_GB2312" pitchFamily="49" charset="-122"/>
              </a:rPr>
              <a:t>指各种各样的形状和姿态。</a:t>
            </a:r>
          </a:p>
        </p:txBody>
      </p:sp>
      <p:sp>
        <p:nvSpPr>
          <p:cNvPr id="20486" name="Rectangle 6"/>
          <p:cNvSpPr>
            <a:spLocks noChangeArrowheads="1"/>
          </p:cNvSpPr>
          <p:nvPr/>
        </p:nvSpPr>
        <p:spPr bwMode="auto">
          <a:xfrm>
            <a:off x="1600200" y="5715000"/>
            <a:ext cx="6248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kumimoji="1"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雄伟美丽而罕见的景</a:t>
            </a:r>
            <a:r>
              <a:rPr kumimoji="1" lang="zh-CN" altLang="en-US" sz="2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象 。</a:t>
            </a:r>
            <a:endParaRPr kumimoji="1" lang="zh-CN" altLang="en-US" sz="2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3" name="Rectangle 6"/>
          <p:cNvSpPr>
            <a:spLocks noChangeArrowheads="1"/>
          </p:cNvSpPr>
          <p:nvPr/>
        </p:nvSpPr>
        <p:spPr bwMode="auto">
          <a:xfrm>
            <a:off x="2362200" y="6248400"/>
            <a:ext cx="3886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1"/>
            </a:outerShdw>
          </a:effectLst>
        </p:spPr>
        <p:txBody>
          <a:bodyPr wrap="square">
            <a:spAutoFit/>
          </a:bodyPr>
          <a:lstStyle/>
          <a:p>
            <a:pPr>
              <a:defRPr/>
            </a:pPr>
            <a:r>
              <a:rPr kumimoji="1" lang="zh-CN" altLang="en-US" sz="2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彼此在耳朵边低声说话。</a:t>
            </a:r>
            <a:endParaRPr kumimoji="1" lang="zh-CN" altLang="en-US" sz="24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ransition>
    <p:blind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94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94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94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3" presetClass="entr" presetSubtype="27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2/3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autoUpdateAnimBg="0"/>
      <p:bldP spid="19460" grpId="0" autoUpdateAnimBg="0"/>
      <p:bldP spid="19461" grpId="0" autoUpdateAnimBg="0"/>
      <p:bldP spid="19462" grpId="0" autoUpdateAnimBg="0"/>
      <p:bldP spid="19463" grpId="0" autoUpdateAnimBg="0"/>
      <p:bldP spid="20483" grpId="0" autoUpdateAnimBg="0"/>
      <p:bldP spid="20484" grpId="0" autoUpdateAnimBg="0"/>
      <p:bldP spid="20485" grpId="0" autoUpdateAnimBg="0"/>
      <p:bldP spid="20486" grpId="0" autoUpdateAnimBg="0"/>
      <p:bldP spid="13" grpId="0" autoUpdateAnimBg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34"/>
          <p:cNvSpPr>
            <a:spLocks noChangeArrowheads="1"/>
          </p:cNvSpPr>
          <p:nvPr/>
        </p:nvSpPr>
        <p:spPr bwMode="auto">
          <a:xfrm>
            <a:off x="152400" y="224778"/>
            <a:ext cx="8839200" cy="45735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indent="266700" eaLnBrk="0" hangingPunct="0">
              <a:lnSpc>
                <a:spcPct val="130000"/>
              </a:lnSpc>
            </a:pPr>
            <a:r>
              <a:rPr lang="en-US" altLang="zh-CN" sz="3200" b="1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一</a:t>
            </a:r>
            <a:r>
              <a:rPr lang="en-US" altLang="zh-CN" sz="3200" b="1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  <a:cs typeface="Times New Roman" pitchFamily="18" charset="0"/>
              </a:rPr>
              <a:t>)</a:t>
            </a:r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整体感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  <a:cs typeface="Times New Roman" pitchFamily="18" charset="0"/>
              </a:rPr>
              <a:t>知</a:t>
            </a:r>
            <a:r>
              <a:rPr lang="zh-CN" altLang="en-US" sz="3200" b="1" dirty="0" smtClean="0">
                <a:solidFill>
                  <a:srgbClr val="FF0000"/>
                </a:solidFill>
                <a:cs typeface="Times New Roman" pitchFamily="18" charset="0"/>
              </a:rPr>
              <a:t>      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快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速阅读课文</a:t>
            </a:r>
            <a:r>
              <a:rPr lang="zh-CN" altLang="en-US" sz="2400" b="1" dirty="0">
                <a:latin typeface="MingLiU_HKSCS" pitchFamily="18" charset="-120"/>
                <a:ea typeface="MingLiU_HKSCS" pitchFamily="18" charset="-120"/>
                <a:cs typeface="Times New Roman" pitchFamily="18" charset="0"/>
              </a:rPr>
              <a:t>，</a:t>
            </a:r>
            <a:r>
              <a:rPr lang="zh-CN" altLang="en-US" sz="2400" b="1" dirty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回答下列问题：</a:t>
            </a:r>
            <a:endParaRPr lang="zh-CN" altLang="en-US" sz="2400" b="1" dirty="0">
              <a:cs typeface="Times New Roman" pitchFamily="18" charset="0"/>
            </a:endParaRPr>
          </a:p>
          <a:p>
            <a:pPr indent="266700" eaLnBrk="0" hangingPunct="0">
              <a:lnSpc>
                <a:spcPct val="130000"/>
              </a:lnSpc>
            </a:pP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en-US" sz="2400" b="1" dirty="0">
                <a:latin typeface="MingLiU_HKSCS" pitchFamily="18" charset="-120"/>
                <a:ea typeface="MingLiU_HKSCS" pitchFamily="18" charset="-120"/>
              </a:rPr>
              <a:t>．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石拱桥有什么特征</a:t>
            </a:r>
            <a:r>
              <a:rPr lang="zh-CN" altLang="en-US" sz="2400" b="1" dirty="0" smtClean="0">
                <a:latin typeface="Times New Roman" pitchFamily="18" charset="0"/>
                <a:cs typeface="Times New Roman" pitchFamily="18" charset="0"/>
              </a:rPr>
              <a:t>？</a:t>
            </a:r>
            <a:endParaRPr lang="zh-CN" altLang="en-US" sz="2400" b="1" dirty="0">
              <a:solidFill>
                <a:srgbClr val="FF0000"/>
              </a:solidFill>
            </a:endParaRPr>
          </a:p>
          <a:p>
            <a:pPr indent="266700" eaLnBrk="0" hangingPunct="0">
              <a:lnSpc>
                <a:spcPct val="130000"/>
              </a:lnSpc>
            </a:pP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en-US" sz="2400" b="1" dirty="0">
                <a:latin typeface="MingLiU_HKSCS" pitchFamily="18" charset="-120"/>
                <a:ea typeface="MingLiU_HKSCS" pitchFamily="18" charset="-120"/>
              </a:rPr>
              <a:t>．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中国石拱桥又有什么特征？</a:t>
            </a:r>
            <a:endParaRPr lang="zh-CN" altLang="en-US" sz="2400" b="1" dirty="0"/>
          </a:p>
          <a:p>
            <a:pPr indent="266700" eaLnBrk="0" hangingPunct="0">
              <a:lnSpc>
                <a:spcPct val="13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历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史悠久、结构坚固、形式美观、分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布广泛、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形式多样</a:t>
            </a:r>
            <a:r>
              <a:rPr lang="zh-CN" altLang="en-US" sz="2400" b="1" dirty="0">
                <a:solidFill>
                  <a:srgbClr val="FF0000"/>
                </a:solidFill>
                <a:ea typeface="MingLiU_HKSCS" pitchFamily="18" charset="-120"/>
              </a:rPr>
              <a:t>，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有许多惊人的杰作。</a:t>
            </a:r>
            <a:endParaRPr lang="zh-CN" altLang="en-US" sz="2400" b="1" dirty="0">
              <a:solidFill>
                <a:srgbClr val="FF0000"/>
              </a:solidFill>
            </a:endParaRPr>
          </a:p>
          <a:p>
            <a:pPr indent="266700" eaLnBrk="0" hangingPunct="0">
              <a:lnSpc>
                <a:spcPct val="130000"/>
              </a:lnSpc>
            </a:pP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en-US" sz="2400" b="1" dirty="0">
                <a:latin typeface="MingLiU_HKSCS" pitchFamily="18" charset="-120"/>
                <a:ea typeface="MingLiU_HKSCS" pitchFamily="18" charset="-120"/>
              </a:rPr>
              <a:t>．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作者是怎样说明中国石拱桥的特征的？</a:t>
            </a:r>
            <a:endParaRPr lang="zh-CN" altLang="en-US" sz="2400" b="1" dirty="0"/>
          </a:p>
          <a:p>
            <a:pPr indent="266700" eaLnBrk="0" hangingPunct="0">
              <a:lnSpc>
                <a:spcPct val="13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</a:rPr>
              <a:t>以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</a:rPr>
              <a:t>赵州桥和卢沟桥为例</a:t>
            </a:r>
            <a:r>
              <a:rPr lang="zh-CN" altLang="en-US" sz="2400" b="1" dirty="0">
                <a:solidFill>
                  <a:srgbClr val="FF0000"/>
                </a:solidFill>
                <a:ea typeface="楷体" pitchFamily="49" charset="-122"/>
              </a:rPr>
              <a:t>，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ea typeface="楷体" pitchFamily="49" charset="-122"/>
              </a:rPr>
              <a:t>具体说明中国石拱桥的特点。即运用举例子的说明方法</a:t>
            </a:r>
            <a:r>
              <a:rPr lang="zh-CN" altLang="en-US" sz="2400" b="1" dirty="0">
                <a:solidFill>
                  <a:srgbClr val="FF0000"/>
                </a:solidFill>
                <a:ea typeface="楷体" pitchFamily="49" charset="-122"/>
              </a:rPr>
              <a:t>，用具体的例子使中国石拱桥的特点具体化、形象化，增强说服力。</a:t>
            </a:r>
          </a:p>
        </p:txBody>
      </p:sp>
      <p:sp>
        <p:nvSpPr>
          <p:cNvPr id="3" name="Rectangle 23"/>
          <p:cNvSpPr>
            <a:spLocks noChangeArrowheads="1"/>
          </p:cNvSpPr>
          <p:nvPr/>
        </p:nvSpPr>
        <p:spPr bwMode="auto">
          <a:xfrm>
            <a:off x="381000" y="4648200"/>
            <a:ext cx="8382000" cy="20128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indent="266700" eaLnBrk="0" hangingPunct="0">
              <a:lnSpc>
                <a:spcPct val="130000"/>
              </a:lnSpc>
            </a:pP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zh-CN" altLang="en-US" sz="2400" b="1" dirty="0">
                <a:latin typeface="MingLiU_HKSCS" pitchFamily="18" charset="-120"/>
                <a:ea typeface="MingLiU_HKSCS" pitchFamily="18" charset="-120"/>
                <a:cs typeface="Times New Roman" pitchFamily="18" charset="0"/>
              </a:rPr>
              <a:t>．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文章主要运用了什么说明顺序？</a:t>
            </a:r>
            <a:endParaRPr lang="zh-CN" altLang="en-US" sz="2400" b="1" dirty="0"/>
          </a:p>
          <a:p>
            <a:pPr indent="266700" eaLnBrk="0" hangingPunct="0">
              <a:lnSpc>
                <a:spcPct val="130000"/>
              </a:lnSpc>
            </a:pPr>
            <a:r>
              <a:rPr lang="zh-CN" altLang="en-US" sz="24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    本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文按照总分总的结构方式和从一般到个别的逻辑说明顺序</a:t>
            </a:r>
            <a:r>
              <a:rPr lang="zh-CN" altLang="en-US" sz="2400" b="1" dirty="0">
                <a:solidFill>
                  <a:srgbClr val="FF0000"/>
                </a:solidFill>
                <a:ea typeface="MingLiU_HKSCS" pitchFamily="18" charset="-120"/>
              </a:rPr>
              <a:t>，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抓住中国石拱桥形式优美、结构坚固、历史悠久的三个特征进行说明</a:t>
            </a:r>
            <a:r>
              <a:rPr lang="zh-CN" altLang="en-US" sz="2400" b="1" dirty="0">
                <a:solidFill>
                  <a:srgbClr val="FF0000"/>
                </a:solidFill>
                <a:ea typeface="MingLiU_HKSCS" pitchFamily="18" charset="-120"/>
              </a:rPr>
              <a:t>，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有条不紊</a:t>
            </a:r>
            <a:r>
              <a:rPr lang="zh-CN" altLang="en-US" sz="24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。</a:t>
            </a:r>
            <a:endParaRPr lang="zh-CN" altLang="en-US" sz="2400" b="1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886200" y="914400"/>
            <a:ext cx="480131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</a:rPr>
              <a:t>历史悠久、形式优美、结构坚固。</a:t>
            </a:r>
            <a:endParaRPr lang="zh-CN" alt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AutoShape 2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04800" y="1508125"/>
            <a:ext cx="685800" cy="1616075"/>
          </a:xfrm>
          <a:prstGeom prst="actionButtonBlank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pPr algn="ctr"/>
            <a:r>
              <a:rPr kumimoji="1" lang="zh-CN" altLang="en-US" sz="3200" b="1" dirty="0">
                <a:solidFill>
                  <a:srgbClr val="0000FF"/>
                </a:solidFill>
                <a:latin typeface="Times New Roman" pitchFamily="18" charset="0"/>
              </a:rPr>
              <a:t>石拱桥</a:t>
            </a:r>
          </a:p>
        </p:txBody>
      </p:sp>
      <p:sp>
        <p:nvSpPr>
          <p:cNvPr id="98307" name="AutoShape 3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905000" y="1295400"/>
            <a:ext cx="685800" cy="2301875"/>
          </a:xfrm>
          <a:prstGeom prst="actionButtonBlank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pPr algn="ctr"/>
            <a:r>
              <a:rPr kumimoji="1" lang="zh-CN" altLang="en-US" sz="3200" b="1">
                <a:solidFill>
                  <a:srgbClr val="0000FF"/>
                </a:solidFill>
                <a:latin typeface="Times New Roman" pitchFamily="18" charset="0"/>
              </a:rPr>
              <a:t>中国石拱桥</a:t>
            </a:r>
          </a:p>
        </p:txBody>
      </p:sp>
      <p:sp>
        <p:nvSpPr>
          <p:cNvPr id="98308" name="AutoShape 4"/>
          <p:cNvSpPr>
            <a:spLocks noChangeArrowheads="1"/>
          </p:cNvSpPr>
          <p:nvPr/>
        </p:nvSpPr>
        <p:spPr bwMode="auto">
          <a:xfrm>
            <a:off x="1219200" y="2209800"/>
            <a:ext cx="609600" cy="304800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kumimoji="1" lang="zh-CN" altLang="zh-CN" sz="2400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98309" name="AutoShape 5"/>
          <p:cNvSpPr>
            <a:spLocks/>
          </p:cNvSpPr>
          <p:nvPr/>
        </p:nvSpPr>
        <p:spPr bwMode="auto">
          <a:xfrm>
            <a:off x="2743200" y="1143000"/>
            <a:ext cx="228600" cy="2454275"/>
          </a:xfrm>
          <a:prstGeom prst="leftBrace">
            <a:avLst>
              <a:gd name="adj1" fmla="val 105556"/>
              <a:gd name="adj2" fmla="val 50000"/>
            </a:avLst>
          </a:prstGeom>
          <a:noFill/>
          <a:ln w="5715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kumimoji="1" lang="zh-CN" altLang="zh-CN" sz="2400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98310" name="AutoShape 6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048000" y="1143001"/>
            <a:ext cx="2286000" cy="533400"/>
          </a:xfrm>
          <a:prstGeom prst="actionButtonBlank">
            <a:avLst/>
          </a:prstGeom>
          <a:gradFill rotWithShape="0">
            <a:gsLst>
              <a:gs pos="0">
                <a:schemeClr val="bg2"/>
              </a:gs>
              <a:gs pos="100000">
                <a:schemeClr val="accent1"/>
              </a:gs>
            </a:gsLst>
            <a:lin ang="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kumimoji="1" lang="zh-CN" altLang="en-US" sz="3600" b="1">
                <a:solidFill>
                  <a:srgbClr val="0000FF"/>
                </a:solidFill>
                <a:latin typeface="Times New Roman" pitchFamily="18" charset="0"/>
              </a:rPr>
              <a:t>赵州桥</a:t>
            </a:r>
          </a:p>
        </p:txBody>
      </p:sp>
      <p:sp>
        <p:nvSpPr>
          <p:cNvPr id="98311" name="AutoShape 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048000" y="2971801"/>
            <a:ext cx="2286000" cy="685800"/>
          </a:xfrm>
          <a:prstGeom prst="actionButtonBlank">
            <a:avLst/>
          </a:prstGeom>
          <a:gradFill rotWithShape="0">
            <a:gsLst>
              <a:gs pos="0">
                <a:schemeClr val="bg2"/>
              </a:gs>
              <a:gs pos="100000">
                <a:schemeClr val="accent1"/>
              </a:gs>
            </a:gsLst>
            <a:lin ang="0" scaled="1"/>
          </a:gra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r>
              <a:rPr kumimoji="1" lang="zh-CN" altLang="en-US" sz="3600" b="1" dirty="0">
                <a:solidFill>
                  <a:srgbClr val="0000FF"/>
                </a:solidFill>
                <a:latin typeface="Times New Roman" pitchFamily="18" charset="0"/>
              </a:rPr>
              <a:t>卢沟桥</a:t>
            </a:r>
          </a:p>
        </p:txBody>
      </p:sp>
      <p:sp>
        <p:nvSpPr>
          <p:cNvPr id="98312" name="AutoShape 8"/>
          <p:cNvSpPr>
            <a:spLocks noChangeArrowheads="1"/>
          </p:cNvSpPr>
          <p:nvPr/>
        </p:nvSpPr>
        <p:spPr bwMode="auto">
          <a:xfrm>
            <a:off x="5410200" y="2133600"/>
            <a:ext cx="381000" cy="381000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kumimoji="1" lang="zh-CN" altLang="zh-CN" sz="2400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98313" name="AutoShape 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7620000" y="685800"/>
            <a:ext cx="609600" cy="3749675"/>
          </a:xfrm>
          <a:prstGeom prst="actionButtonBlank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pPr algn="ctr"/>
            <a:r>
              <a:rPr kumimoji="1" lang="zh-CN" altLang="en-US" sz="2800" b="1">
                <a:solidFill>
                  <a:srgbClr val="0000FF"/>
                </a:solidFill>
                <a:latin typeface="Times New Roman" pitchFamily="18" charset="0"/>
              </a:rPr>
              <a:t>解放后兴建的各种拱桥</a:t>
            </a:r>
          </a:p>
        </p:txBody>
      </p:sp>
      <p:sp>
        <p:nvSpPr>
          <p:cNvPr id="32777" name="Text Box 10"/>
          <p:cNvSpPr txBox="1">
            <a:spLocks noChangeArrowheads="1"/>
          </p:cNvSpPr>
          <p:nvPr/>
        </p:nvSpPr>
        <p:spPr bwMode="auto">
          <a:xfrm>
            <a:off x="152400" y="152400"/>
            <a:ext cx="7585731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zh-CN" sz="3600" b="1" dirty="0">
                <a:latin typeface="Times New Roman" pitchFamily="18" charset="0"/>
              </a:rPr>
              <a:t> </a:t>
            </a:r>
            <a:r>
              <a:rPr kumimoji="1" lang="en-US" altLang="zh-CN" sz="3600" b="1" dirty="0" smtClean="0">
                <a:latin typeface="Times New Roman" pitchFamily="18" charset="0"/>
              </a:rPr>
              <a:t>5</a:t>
            </a:r>
            <a:r>
              <a:rPr kumimoji="1" lang="zh-CN" altLang="en-US" sz="3600" b="1" dirty="0" smtClean="0">
                <a:latin typeface="Times New Roman" pitchFamily="18" charset="0"/>
              </a:rPr>
              <a:t>、</a:t>
            </a:r>
            <a:r>
              <a:rPr kumimoji="1" lang="zh-CN" altLang="en-US" sz="3200" b="1" dirty="0" smtClean="0">
                <a:solidFill>
                  <a:srgbClr val="0000FF"/>
                </a:solidFill>
                <a:latin typeface="Times New Roman" pitchFamily="18" charset="0"/>
              </a:rPr>
              <a:t>从</a:t>
            </a:r>
            <a:r>
              <a:rPr kumimoji="1" lang="zh-CN" altLang="en-US" sz="3200" b="1" dirty="0">
                <a:solidFill>
                  <a:srgbClr val="0000FF"/>
                </a:solidFill>
                <a:latin typeface="Times New Roman" pitchFamily="18" charset="0"/>
              </a:rPr>
              <a:t>整体看，全文用了什么说明顺序？</a:t>
            </a:r>
          </a:p>
        </p:txBody>
      </p:sp>
      <p:sp>
        <p:nvSpPr>
          <p:cNvPr id="98315" name="Text Box 11"/>
          <p:cNvSpPr txBox="1">
            <a:spLocks noChangeArrowheads="1"/>
          </p:cNvSpPr>
          <p:nvPr/>
        </p:nvSpPr>
        <p:spPr bwMode="auto">
          <a:xfrm>
            <a:off x="228600" y="4038600"/>
            <a:ext cx="11017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36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一般</a:t>
            </a:r>
          </a:p>
        </p:txBody>
      </p:sp>
      <p:sp>
        <p:nvSpPr>
          <p:cNvPr id="98316" name="Text Box 12"/>
          <p:cNvSpPr txBox="1">
            <a:spLocks noChangeArrowheads="1"/>
          </p:cNvSpPr>
          <p:nvPr/>
        </p:nvSpPr>
        <p:spPr bwMode="auto">
          <a:xfrm>
            <a:off x="2514600" y="4114800"/>
            <a:ext cx="11017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36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特殊</a:t>
            </a:r>
          </a:p>
        </p:txBody>
      </p:sp>
      <p:sp>
        <p:nvSpPr>
          <p:cNvPr id="98317" name="Line 13"/>
          <p:cNvSpPr>
            <a:spLocks noChangeShapeType="1"/>
          </p:cNvSpPr>
          <p:nvPr/>
        </p:nvSpPr>
        <p:spPr bwMode="auto">
          <a:xfrm>
            <a:off x="1371600" y="4419600"/>
            <a:ext cx="11430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pic>
        <p:nvPicPr>
          <p:cNvPr id="98318" name="Picture 14" descr="逻辑顺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14800" y="3886200"/>
            <a:ext cx="3124200" cy="169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8319" name="AutoShape 15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6096000" y="822325"/>
            <a:ext cx="685800" cy="3292475"/>
          </a:xfrm>
          <a:prstGeom prst="actionButtonBlank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vert="eaVert" wrap="none" anchor="ctr"/>
          <a:lstStyle/>
          <a:p>
            <a:pPr algn="ctr"/>
            <a:r>
              <a:rPr kumimoji="1" lang="zh-CN" altLang="en-US" sz="2800" b="1" dirty="0">
                <a:solidFill>
                  <a:srgbClr val="0000FF"/>
                </a:solidFill>
                <a:latin typeface="Times New Roman" pitchFamily="18" charset="0"/>
              </a:rPr>
              <a:t>取得辉煌成就的原因</a:t>
            </a:r>
          </a:p>
        </p:txBody>
      </p:sp>
      <p:sp>
        <p:nvSpPr>
          <p:cNvPr id="98320" name="AutoShape 16"/>
          <p:cNvSpPr>
            <a:spLocks noChangeArrowheads="1"/>
          </p:cNvSpPr>
          <p:nvPr/>
        </p:nvSpPr>
        <p:spPr bwMode="auto">
          <a:xfrm>
            <a:off x="7010400" y="2133600"/>
            <a:ext cx="381000" cy="381000"/>
          </a:xfrm>
          <a:prstGeom prst="rightArrow">
            <a:avLst>
              <a:gd name="adj1" fmla="val 50000"/>
              <a:gd name="adj2" fmla="val 25000"/>
            </a:avLst>
          </a:prstGeom>
          <a:solidFill>
            <a:schemeClr val="hlink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kumimoji="1" lang="zh-CN" altLang="zh-CN" sz="2400">
              <a:solidFill>
                <a:srgbClr val="0000FF"/>
              </a:solidFill>
              <a:latin typeface="Times New Roman" pitchFamily="18" charset="0"/>
            </a:endParaRPr>
          </a:p>
        </p:txBody>
      </p:sp>
      <p:sp>
        <p:nvSpPr>
          <p:cNvPr id="2" name="Text Box 11"/>
          <p:cNvSpPr txBox="1">
            <a:spLocks noChangeArrowheads="1"/>
          </p:cNvSpPr>
          <p:nvPr/>
        </p:nvSpPr>
        <p:spPr bwMode="auto">
          <a:xfrm>
            <a:off x="304800" y="4724400"/>
            <a:ext cx="11017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36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现象</a:t>
            </a:r>
          </a:p>
        </p:txBody>
      </p:sp>
      <p:sp>
        <p:nvSpPr>
          <p:cNvPr id="3" name="Line 13"/>
          <p:cNvSpPr>
            <a:spLocks noChangeShapeType="1"/>
          </p:cNvSpPr>
          <p:nvPr/>
        </p:nvSpPr>
        <p:spPr bwMode="auto">
          <a:xfrm>
            <a:off x="1371600" y="5105400"/>
            <a:ext cx="1143000" cy="0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" name="Text Box 12"/>
          <p:cNvSpPr txBox="1">
            <a:spLocks noChangeArrowheads="1"/>
          </p:cNvSpPr>
          <p:nvPr/>
        </p:nvSpPr>
        <p:spPr bwMode="auto">
          <a:xfrm>
            <a:off x="2514600" y="4800600"/>
            <a:ext cx="11017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36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原因</a:t>
            </a:r>
          </a:p>
        </p:txBody>
      </p:sp>
      <p:sp>
        <p:nvSpPr>
          <p:cNvPr id="32788" name="Text Box 20"/>
          <p:cNvSpPr txBox="1">
            <a:spLocks noChangeArrowheads="1"/>
          </p:cNvSpPr>
          <p:nvPr/>
        </p:nvSpPr>
        <p:spPr bwMode="auto">
          <a:xfrm>
            <a:off x="228600" y="5410200"/>
            <a:ext cx="8455025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zh-CN" sz="2800" b="1" dirty="0" smtClean="0"/>
              <a:t>6</a:t>
            </a:r>
            <a:r>
              <a:rPr kumimoji="1" lang="zh-CN" altLang="en-US" sz="2800" b="1" dirty="0" smtClean="0"/>
              <a:t>、</a:t>
            </a:r>
            <a:r>
              <a:rPr kumimoji="1" lang="zh-CN" altLang="en-US" sz="2800" b="1" dirty="0"/>
              <a:t>理解本文的</a:t>
            </a:r>
            <a:r>
              <a:rPr kumimoji="1" lang="zh-CN" altLang="en-US" sz="2800" b="1" dirty="0">
                <a:solidFill>
                  <a:srgbClr val="FF0000"/>
                </a:solidFill>
              </a:rPr>
              <a:t>说明对象（                      ） </a:t>
            </a:r>
            <a:endParaRPr kumimoji="1" lang="zh-CN" altLang="en-US" sz="2800" b="1" dirty="0"/>
          </a:p>
          <a:p>
            <a:r>
              <a:rPr kumimoji="1" lang="zh-CN" altLang="en-US" sz="2800" b="1" dirty="0">
                <a:solidFill>
                  <a:srgbClr val="FF0000"/>
                </a:solidFill>
              </a:rPr>
              <a:t>对象的特征（                                                       ）</a:t>
            </a:r>
            <a:r>
              <a:rPr kumimoji="1" lang="zh-CN" altLang="en-US" sz="2800" b="1" dirty="0"/>
              <a:t>。</a:t>
            </a:r>
          </a:p>
        </p:txBody>
      </p:sp>
      <p:sp>
        <p:nvSpPr>
          <p:cNvPr id="24579" name="Text Box 3"/>
          <p:cNvSpPr txBox="1">
            <a:spLocks noChangeArrowheads="1"/>
          </p:cNvSpPr>
          <p:nvPr/>
        </p:nvSpPr>
        <p:spPr bwMode="auto">
          <a:xfrm>
            <a:off x="4419600" y="5257800"/>
            <a:ext cx="2743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 dirty="0">
                <a:latin typeface="黑体" pitchFamily="2" charset="-122"/>
                <a:ea typeface="黑体" pitchFamily="2" charset="-122"/>
              </a:rPr>
              <a:t>中国石拱桥</a:t>
            </a:r>
          </a:p>
        </p:txBody>
      </p:sp>
      <p:sp>
        <p:nvSpPr>
          <p:cNvPr id="24582" name="Text Box 6"/>
          <p:cNvSpPr txBox="1">
            <a:spLocks noChangeArrowheads="1"/>
          </p:cNvSpPr>
          <p:nvPr/>
        </p:nvSpPr>
        <p:spPr bwMode="auto">
          <a:xfrm>
            <a:off x="2667000" y="5791200"/>
            <a:ext cx="57150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2800" b="1" dirty="0">
                <a:latin typeface="黑体" pitchFamily="2" charset="-122"/>
                <a:ea typeface="黑体" pitchFamily="2" charset="-122"/>
              </a:rPr>
              <a:t>形式优美、结构坚固、历史悠久</a:t>
            </a:r>
          </a:p>
        </p:txBody>
      </p:sp>
      <p:sp>
        <p:nvSpPr>
          <p:cNvPr id="23" name="AutoShape 5"/>
          <p:cNvSpPr>
            <a:spLocks/>
          </p:cNvSpPr>
          <p:nvPr/>
        </p:nvSpPr>
        <p:spPr bwMode="auto">
          <a:xfrm flipH="1">
            <a:off x="3733800" y="4267200"/>
            <a:ext cx="381000" cy="1066800"/>
          </a:xfrm>
          <a:prstGeom prst="leftBrace">
            <a:avLst>
              <a:gd name="adj1" fmla="val 105556"/>
              <a:gd name="adj2" fmla="val 50000"/>
            </a:avLst>
          </a:prstGeom>
          <a:noFill/>
          <a:ln w="57150">
            <a:solidFill>
              <a:srgbClr val="0000FF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kumimoji="1" lang="zh-CN" altLang="zh-CN" sz="2400">
              <a:solidFill>
                <a:srgbClr val="0000FF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8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83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8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83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98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8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83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83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83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98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98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98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98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98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98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98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2000" fill="hold"/>
                                        <p:tgtEl>
                                          <p:spTgt spid="327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2000" fill="hold"/>
                                        <p:tgtEl>
                                          <p:spTgt spid="327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0" fill="hold"/>
                                        <p:tgtEl>
                                          <p:spTgt spid="327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2000"/>
                                        <p:tgtEl>
                                          <p:spTgt spid="32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45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45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06" grpId="0" animBg="1"/>
      <p:bldP spid="98307" grpId="0" animBg="1"/>
      <p:bldP spid="98308" grpId="0" animBg="1"/>
      <p:bldP spid="98309" grpId="0" animBg="1"/>
      <p:bldP spid="98310" grpId="0" animBg="1"/>
      <p:bldP spid="98311" grpId="0" animBg="1"/>
      <p:bldP spid="98312" grpId="0" animBg="1"/>
      <p:bldP spid="98313" grpId="0" animBg="1"/>
      <p:bldP spid="98315" grpId="0" autoUpdateAnimBg="0"/>
      <p:bldP spid="98316" grpId="0" autoUpdateAnimBg="0"/>
      <p:bldP spid="98317" grpId="0" animBg="1"/>
      <p:bldP spid="98319" grpId="0" animBg="1"/>
      <p:bldP spid="98320" grpId="0" animBg="1"/>
      <p:bldP spid="2" grpId="0" autoUpdateAnimBg="0"/>
      <p:bldP spid="3" grpId="0" animBg="1"/>
      <p:bldP spid="4" grpId="0" autoUpdateAnimBg="0"/>
      <p:bldP spid="32788" grpId="0"/>
      <p:bldP spid="24579" grpId="0" autoUpdateAnimBg="0"/>
      <p:bldP spid="24582" grpId="0" autoUpdateAnimBg="0"/>
      <p:bldP spid="2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8000" y="2133600"/>
            <a:ext cx="264687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rgbClr val="FF0000"/>
                </a:solidFill>
              </a:rPr>
              <a:t>第二课时</a:t>
            </a:r>
            <a:endParaRPr lang="zh-CN" altLang="en-US" sz="4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381000" y="228600"/>
            <a:ext cx="8229600" cy="1219200"/>
          </a:xfrm>
          <a:prstGeom prst="rect">
            <a:avLst/>
          </a:prstGeom>
        </p:spPr>
        <p:txBody>
          <a:bodyPr/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(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二</a:t>
            </a:r>
            <a:r>
              <a:rPr lang="en-US" altLang="zh-CN" sz="2800" b="1" dirty="0" smtClean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)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文本研读</a:t>
            </a:r>
            <a:endParaRPr lang="zh-CN" altLang="en-US" sz="2800" b="1" dirty="0" smtClean="0">
              <a:solidFill>
                <a:srgbClr val="FF0000"/>
              </a:solidFill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1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、阅读</a:t>
            </a:r>
            <a:r>
              <a:rPr kumimoji="0" lang="en-US" altLang="zh-CN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3——8</a:t>
            </a:r>
            <a:r>
              <a:rPr kumimoji="0" lang="zh-CN" altLang="en-US" sz="24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段，根据课文内容具体分析，填表说说赵州桥、卢沟桥的概况，了解两座桥的特征。</a:t>
            </a:r>
          </a:p>
        </p:txBody>
      </p:sp>
      <p:graphicFrame>
        <p:nvGraphicFramePr>
          <p:cNvPr id="4" name="Group 51"/>
          <p:cNvGraphicFramePr>
            <a:graphicFrameLocks/>
          </p:cNvGraphicFramePr>
          <p:nvPr/>
        </p:nvGraphicFramePr>
        <p:xfrm>
          <a:off x="457200" y="2057400"/>
          <a:ext cx="8229600" cy="4572000"/>
        </p:xfrm>
        <a:graphic>
          <a:graphicData uri="http://schemas.openxmlformats.org/drawingml/2006/table">
            <a:tbl>
              <a:tblPr/>
              <a:tblGrid>
                <a:gridCol w="543464"/>
                <a:gridCol w="751936"/>
                <a:gridCol w="1371600"/>
                <a:gridCol w="2209800"/>
                <a:gridCol w="1447800"/>
                <a:gridCol w="1905000"/>
              </a:tblGrid>
              <a:tr h="129223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名</a:t>
                      </a:r>
                      <a:endParaRPr kumimoji="0" lang="en-US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称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位置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  历史</a:t>
                      </a:r>
                      <a:endParaRPr kumimoji="0" lang="en-US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  修建</a:t>
                      </a:r>
                      <a:endParaRPr kumimoji="0" lang="en-US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  年代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    结构特征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艺术价值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      评价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57967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赵</a:t>
                      </a:r>
                      <a:endParaRPr kumimoji="0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州</a:t>
                      </a:r>
                      <a:endParaRPr kumimoji="0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桥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5514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卢</a:t>
                      </a:r>
                      <a:endParaRPr kumimoji="0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沟</a:t>
                      </a:r>
                      <a:endParaRPr kumimoji="0" lang="en-US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桥</a:t>
                      </a:r>
                    </a:p>
                  </a:txBody>
                  <a:tcPr marL="90000" marR="90000" marT="46800" marB="46800"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5" name="Rectangle 37"/>
          <p:cNvSpPr>
            <a:spLocks noChangeArrowheads="1"/>
          </p:cNvSpPr>
          <p:nvPr/>
        </p:nvSpPr>
        <p:spPr bwMode="auto">
          <a:xfrm>
            <a:off x="2819400" y="1524000"/>
            <a:ext cx="3756025" cy="43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lnSpc>
                <a:spcPct val="80000"/>
              </a:lnSpc>
              <a:spcBef>
                <a:spcPct val="20000"/>
              </a:spcBef>
            </a:pPr>
            <a:r>
              <a:rPr lang="zh-CN" altLang="en-US" sz="2800" b="1" dirty="0"/>
              <a:t>赵州桥与卢沟桥的概况</a:t>
            </a: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>
            <a:off x="990600" y="3642866"/>
            <a:ext cx="990600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横跨</a:t>
            </a:r>
            <a:endParaRPr lang="en-US" altLang="zh-CN" sz="20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在洨</a:t>
            </a:r>
            <a:endParaRPr lang="en-US" altLang="zh-CN" sz="20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河上</a:t>
            </a:r>
            <a:r>
              <a:rPr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</a:p>
        </p:txBody>
      </p:sp>
      <p:sp>
        <p:nvSpPr>
          <p:cNvPr id="7" name="Rectangle 27"/>
          <p:cNvSpPr>
            <a:spLocks noChangeArrowheads="1"/>
          </p:cNvSpPr>
          <p:nvPr/>
        </p:nvSpPr>
        <p:spPr bwMode="auto">
          <a:xfrm>
            <a:off x="914400" y="5395466"/>
            <a:ext cx="856325" cy="10772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位于</a:t>
            </a:r>
            <a:endParaRPr lang="en-US" altLang="zh-CN" sz="20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永定</a:t>
            </a:r>
            <a:endParaRPr lang="en-US" altLang="zh-CN" sz="20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zh-CN" altLang="en-US" sz="2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河上</a:t>
            </a:r>
            <a:r>
              <a:rPr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1828800" y="3583255"/>
            <a:ext cx="12192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zh-CN" altLang="en-US" sz="20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公元</a:t>
            </a:r>
            <a:r>
              <a:rPr lang="en-US" altLang="zh-CN" sz="20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605</a:t>
            </a:r>
            <a:r>
              <a:rPr lang="zh-CN" altLang="en-US" sz="20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年左右，已有</a:t>
            </a:r>
            <a:endParaRPr lang="en-US" altLang="zh-CN" sz="2000" b="1" dirty="0">
              <a:solidFill>
                <a:srgbClr val="0000FF"/>
              </a:solidFill>
              <a:latin typeface="楷体_GB2312" pitchFamily="49" charset="-122"/>
              <a:ea typeface="楷体_GB2312" pitchFamily="49" charset="-122"/>
            </a:endParaRPr>
          </a:p>
          <a:p>
            <a:r>
              <a:rPr lang="en-US" altLang="zh-CN" sz="20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1300</a:t>
            </a:r>
            <a:r>
              <a:rPr lang="zh-CN" altLang="en-US" sz="20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多年 </a:t>
            </a:r>
          </a:p>
        </p:txBody>
      </p:sp>
      <p:sp>
        <p:nvSpPr>
          <p:cNvPr id="9" name="Rectangle 23"/>
          <p:cNvSpPr>
            <a:spLocks noChangeArrowheads="1"/>
          </p:cNvSpPr>
          <p:nvPr/>
        </p:nvSpPr>
        <p:spPr bwMode="auto">
          <a:xfrm>
            <a:off x="1752600" y="5105400"/>
            <a:ext cx="137160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r>
              <a:rPr lang="zh-CN" altLang="en-US" sz="20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公元</a:t>
            </a:r>
            <a:r>
              <a:rPr lang="en-US" altLang="zh-CN" sz="20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1189</a:t>
            </a:r>
            <a:r>
              <a:rPr lang="zh-CN" altLang="en-US" sz="20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到</a:t>
            </a:r>
            <a:r>
              <a:rPr lang="en-US" altLang="zh-CN" sz="20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1192</a:t>
            </a:r>
            <a:r>
              <a:rPr lang="zh-CN" altLang="en-US" sz="20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年间，近</a:t>
            </a:r>
            <a:r>
              <a:rPr lang="en-US" altLang="zh-CN" sz="20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800</a:t>
            </a:r>
            <a:r>
              <a:rPr lang="zh-CN" altLang="en-US" sz="20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年历史 </a:t>
            </a:r>
          </a:p>
        </p:txBody>
      </p:sp>
      <p:sp>
        <p:nvSpPr>
          <p:cNvPr id="10" name="Rectangle 8"/>
          <p:cNvSpPr>
            <a:spLocks noChangeArrowheads="1"/>
          </p:cNvSpPr>
          <p:nvPr/>
        </p:nvSpPr>
        <p:spPr bwMode="auto">
          <a:xfrm>
            <a:off x="3124200" y="3429000"/>
            <a:ext cx="2438400" cy="150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15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CN" altLang="en-US" sz="2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独拱，桥洞像弓</a:t>
            </a:r>
            <a:endParaRPr lang="en-US" altLang="zh-CN" sz="20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15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 sz="2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各有两个小拱</a:t>
            </a:r>
            <a:endParaRPr lang="en-US" altLang="zh-CN" sz="20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15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3.</a:t>
            </a:r>
            <a:r>
              <a:rPr lang="zh-CN" altLang="en-US" sz="2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en-US" altLang="zh-CN" sz="2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28</a:t>
            </a:r>
            <a:r>
              <a:rPr lang="zh-CN" altLang="en-US" sz="2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道拱圈</a:t>
            </a:r>
            <a:endParaRPr lang="en-US" altLang="zh-CN" sz="20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15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4.</a:t>
            </a:r>
            <a:r>
              <a:rPr lang="zh-CN" altLang="en-US" sz="2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结构匀称 </a:t>
            </a:r>
          </a:p>
        </p:txBody>
      </p:sp>
      <p:sp>
        <p:nvSpPr>
          <p:cNvPr id="11" name="Rectangle 8"/>
          <p:cNvSpPr>
            <a:spLocks noChangeArrowheads="1"/>
          </p:cNvSpPr>
          <p:nvPr/>
        </p:nvSpPr>
        <p:spPr bwMode="auto">
          <a:xfrm>
            <a:off x="3124200" y="5105400"/>
            <a:ext cx="2133600" cy="1154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>
              <a:lnSpc>
                <a:spcPct val="115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1.</a:t>
            </a:r>
            <a:r>
              <a:rPr lang="zh-CN" altLang="en-US" sz="2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联拱，</a:t>
            </a:r>
            <a:endParaRPr lang="en-US" altLang="zh-CN" sz="20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15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2.</a:t>
            </a:r>
            <a:r>
              <a:rPr lang="zh-CN" altLang="en-US" sz="2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路面平坦</a:t>
            </a:r>
            <a:endParaRPr lang="en-US" altLang="zh-CN" sz="20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  <a:p>
            <a:pPr>
              <a:lnSpc>
                <a:spcPct val="115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3.</a:t>
            </a:r>
            <a:r>
              <a:rPr lang="zh-CN" altLang="en-US" sz="2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有石砌桥墩</a:t>
            </a:r>
            <a:endParaRPr lang="en-US" altLang="zh-CN" sz="20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2" name="Rectangle 9"/>
          <p:cNvSpPr>
            <a:spLocks noChangeArrowheads="1"/>
          </p:cNvSpPr>
          <p:nvPr/>
        </p:nvSpPr>
        <p:spPr bwMode="auto">
          <a:xfrm>
            <a:off x="5334000" y="3352800"/>
            <a:ext cx="1600200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20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结构匀称，景色配合和谐，石栏石板雕刻古朴美观 </a:t>
            </a:r>
          </a:p>
        </p:txBody>
      </p:sp>
      <p:sp>
        <p:nvSpPr>
          <p:cNvPr id="13" name="Rectangle 25"/>
          <p:cNvSpPr>
            <a:spLocks noChangeArrowheads="1"/>
          </p:cNvSpPr>
          <p:nvPr/>
        </p:nvSpPr>
        <p:spPr bwMode="auto">
          <a:xfrm>
            <a:off x="5334000" y="5181600"/>
            <a:ext cx="144780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20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柱头上石刻狮子惟妙惟肖 </a:t>
            </a:r>
          </a:p>
        </p:txBody>
      </p:sp>
      <p:sp>
        <p:nvSpPr>
          <p:cNvPr id="14" name="Rectangle 10"/>
          <p:cNvSpPr>
            <a:spLocks noChangeArrowheads="1"/>
          </p:cNvSpPr>
          <p:nvPr/>
        </p:nvSpPr>
        <p:spPr bwMode="auto">
          <a:xfrm>
            <a:off x="6705600" y="3429000"/>
            <a:ext cx="2057400" cy="1631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张嘉贞</a:t>
            </a:r>
            <a:r>
              <a:rPr lang="zh-CN" altLang="en-US" sz="2000" b="1" dirty="0">
                <a:solidFill>
                  <a:srgbClr val="FF0000"/>
                </a:solidFill>
                <a:ea typeface="楷体_GB2312" pitchFamily="49" charset="-122"/>
              </a:rPr>
              <a:t>“</a:t>
            </a:r>
            <a:r>
              <a:rPr lang="zh-CN" altLang="en-US" sz="2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制造奇特，人不知其所以为</a:t>
            </a:r>
            <a:r>
              <a:rPr lang="zh-CN" altLang="en-US" sz="2000" b="1" dirty="0">
                <a:solidFill>
                  <a:srgbClr val="FF0000"/>
                </a:solidFill>
                <a:ea typeface="楷体_GB2312" pitchFamily="49" charset="-122"/>
              </a:rPr>
              <a:t>”</a:t>
            </a:r>
            <a:r>
              <a:rPr lang="zh-CN" altLang="en-US" sz="2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张  </a:t>
            </a:r>
            <a:r>
              <a:rPr lang="zh-CN" altLang="en-US" sz="2000" b="1" dirty="0">
                <a:solidFill>
                  <a:srgbClr val="FF0000"/>
                </a:solidFill>
                <a:ea typeface="楷体_GB2312" pitchFamily="49" charset="-122"/>
              </a:rPr>
              <a:t>“</a:t>
            </a:r>
            <a:r>
              <a:rPr lang="zh-CN" altLang="en-US" sz="2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初月出云，长虹饮涧</a:t>
            </a:r>
            <a:r>
              <a:rPr lang="zh-CN" altLang="en-US" sz="2000" b="1" dirty="0">
                <a:solidFill>
                  <a:srgbClr val="FF0000"/>
                </a:solidFill>
                <a:ea typeface="楷体_GB2312" pitchFamily="49" charset="-122"/>
              </a:rPr>
              <a:t>”</a:t>
            </a:r>
            <a:endParaRPr lang="zh-CN" altLang="en-US" sz="20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5" name="Rectangle 26"/>
          <p:cNvSpPr>
            <a:spLocks noChangeArrowheads="1"/>
          </p:cNvSpPr>
          <p:nvPr/>
        </p:nvSpPr>
        <p:spPr bwMode="auto">
          <a:xfrm>
            <a:off x="6781800" y="5181600"/>
            <a:ext cx="1828800" cy="1323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马可</a:t>
            </a:r>
            <a:r>
              <a:rPr lang="en-US" altLang="zh-CN" sz="2000" b="1" dirty="0">
                <a:solidFill>
                  <a:srgbClr val="FF0000"/>
                </a:solidFill>
                <a:ea typeface="楷体_GB2312" pitchFamily="49" charset="-122"/>
              </a:rPr>
              <a:t>·</a:t>
            </a:r>
            <a:r>
              <a:rPr lang="zh-CN" altLang="en-US" sz="2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波罗</a:t>
            </a:r>
            <a:r>
              <a:rPr lang="zh-CN" altLang="en-US" sz="2000" b="1" dirty="0">
                <a:solidFill>
                  <a:srgbClr val="FF0000"/>
                </a:solidFill>
                <a:ea typeface="楷体_GB2312" pitchFamily="49" charset="-122"/>
              </a:rPr>
              <a:t>“</a:t>
            </a:r>
            <a:r>
              <a:rPr lang="zh-CN" altLang="en-US" sz="2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世界上独一无二</a:t>
            </a:r>
            <a:r>
              <a:rPr lang="zh-CN" altLang="en-US" sz="2000" b="1" dirty="0">
                <a:solidFill>
                  <a:srgbClr val="FF0000"/>
                </a:solidFill>
                <a:ea typeface="楷体_GB2312" pitchFamily="49" charset="-122"/>
              </a:rPr>
              <a:t>”“</a:t>
            </a:r>
            <a:r>
              <a:rPr lang="zh-CN" altLang="en-US" sz="20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共同构成美丽的奇观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6" grpId="0"/>
      <p:bldP spid="7" grpId="0"/>
      <p:bldP spid="8" grpId="0"/>
      <p:bldP spid="9" grpId="0"/>
      <p:bldP spid="12" grpId="0"/>
      <p:bldP spid="13" grpId="0"/>
      <p:bldP spid="14" grpId="0"/>
      <p:bldP spid="1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>
            <a:spLocks noChangeArrowheads="1"/>
          </p:cNvSpPr>
          <p:nvPr/>
        </p:nvSpPr>
        <p:spPr bwMode="auto">
          <a:xfrm>
            <a:off x="457200" y="304800"/>
            <a:ext cx="8305800" cy="48936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indent="266700" algn="just">
              <a:lnSpc>
                <a:spcPct val="130000"/>
              </a:lnSpc>
            </a:pPr>
            <a:r>
              <a:rPr lang="zh-CN" altLang="en-US" sz="4400" b="1" dirty="0" smtClean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教学目标：</a:t>
            </a:r>
            <a:endParaRPr lang="en-US" altLang="zh-CN" sz="4400" b="1" dirty="0" smtClean="0">
              <a:solidFill>
                <a:srgbClr val="FF0000"/>
              </a:solidFill>
              <a:latin typeface="Times New Roman" pitchFamily="18" charset="0"/>
              <a:ea typeface="楷体_GB2312" pitchFamily="49" charset="-122"/>
              <a:cs typeface="Times New Roman" pitchFamily="18" charset="0"/>
            </a:endParaRPr>
          </a:p>
          <a:p>
            <a:pPr indent="266700" algn="just">
              <a:lnSpc>
                <a:spcPct val="130000"/>
              </a:lnSpc>
            </a:pPr>
            <a:r>
              <a:rPr lang="en-US" altLang="zh-CN" sz="2800" b="1" dirty="0" smtClean="0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1</a:t>
            </a:r>
            <a:r>
              <a:rPr lang="zh-CN" altLang="en-US" sz="2800" b="1" dirty="0">
                <a:solidFill>
                  <a:srgbClr val="000000"/>
                </a:solidFill>
                <a:latin typeface="宋体" charset="-122"/>
                <a:ea typeface="MingLiU_HKSCS" pitchFamily="18" charset="-120"/>
                <a:cs typeface="Times New Roman" pitchFamily="18" charset="0"/>
              </a:rPr>
              <a:t>．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理解课文内容</a:t>
            </a:r>
            <a:r>
              <a:rPr lang="zh-CN" altLang="en-US" sz="2800" b="1" dirty="0">
                <a:solidFill>
                  <a:srgbClr val="000000"/>
                </a:solidFill>
                <a:latin typeface="宋体" charset="-122"/>
                <a:ea typeface="MingLiU_HKSCS" pitchFamily="18" charset="-120"/>
                <a:cs typeface="Times New Roman" pitchFamily="18" charset="0"/>
              </a:rPr>
              <a:t>，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了解中国石拱桥的特征。</a:t>
            </a:r>
          </a:p>
          <a:p>
            <a:pPr indent="266700" algn="just">
              <a:lnSpc>
                <a:spcPct val="13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2</a:t>
            </a:r>
            <a:r>
              <a:rPr lang="zh-CN" altLang="en-US" sz="2800" b="1" dirty="0">
                <a:solidFill>
                  <a:srgbClr val="000000"/>
                </a:solidFill>
                <a:latin typeface="宋体" charset="-122"/>
                <a:ea typeface="MingLiU_HKSCS" pitchFamily="18" charset="-120"/>
              </a:rPr>
              <a:t>．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学习有关举例说明的知识</a:t>
            </a:r>
            <a:r>
              <a:rPr lang="zh-CN" altLang="en-US" sz="2800" b="1" dirty="0">
                <a:solidFill>
                  <a:srgbClr val="000000"/>
                </a:solidFill>
                <a:latin typeface="宋体" charset="-122"/>
                <a:ea typeface="MingLiU_HKSCS" pitchFamily="18" charset="-120"/>
              </a:rPr>
              <a:t>，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体会分析举例的典型性。</a:t>
            </a:r>
          </a:p>
          <a:p>
            <a:pPr indent="266700" algn="just">
              <a:lnSpc>
                <a:spcPct val="13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3</a:t>
            </a:r>
            <a:r>
              <a:rPr lang="zh-CN" altLang="en-US" sz="2800" b="1" dirty="0">
                <a:solidFill>
                  <a:srgbClr val="000000"/>
                </a:solidFill>
                <a:latin typeface="宋体" charset="-122"/>
                <a:ea typeface="MingLiU_HKSCS" pitchFamily="18" charset="-120"/>
              </a:rPr>
              <a:t>．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学习列数字、引资料等说明方法</a:t>
            </a:r>
            <a:r>
              <a:rPr lang="zh-CN" altLang="en-US" sz="2800" b="1" dirty="0">
                <a:solidFill>
                  <a:srgbClr val="000000"/>
                </a:solidFill>
                <a:latin typeface="宋体" charset="-122"/>
                <a:ea typeface="MingLiU_HKSCS" pitchFamily="18" charset="-120"/>
              </a:rPr>
              <a:t>，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了解其作用。</a:t>
            </a:r>
          </a:p>
          <a:p>
            <a:pPr indent="266700" algn="just">
              <a:lnSpc>
                <a:spcPct val="13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4</a:t>
            </a:r>
            <a:r>
              <a:rPr lang="zh-CN" altLang="en-US" sz="2800" b="1" dirty="0">
                <a:solidFill>
                  <a:srgbClr val="000000"/>
                </a:solidFill>
                <a:latin typeface="宋体" charset="-122"/>
                <a:ea typeface="MingLiU_HKSCS" pitchFamily="18" charset="-120"/>
              </a:rPr>
              <a:t>．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品味本文说明语言的准确性。</a:t>
            </a:r>
          </a:p>
          <a:p>
            <a:pPr indent="266700" algn="just">
              <a:lnSpc>
                <a:spcPct val="130000"/>
              </a:lnSpc>
            </a:pPr>
            <a:r>
              <a:rPr lang="en-US" altLang="zh-CN" sz="2800" b="1" dirty="0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5</a:t>
            </a:r>
            <a:r>
              <a:rPr lang="zh-CN" altLang="en-US" sz="2800" b="1" dirty="0">
                <a:solidFill>
                  <a:srgbClr val="000000"/>
                </a:solidFill>
                <a:latin typeface="宋体" charset="-122"/>
                <a:ea typeface="MingLiU_HKSCS" pitchFamily="18" charset="-120"/>
              </a:rPr>
              <a:t>．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了解我国劳动人民的勤劳勇敢和卓越才能</a:t>
            </a:r>
            <a:r>
              <a:rPr lang="zh-CN" altLang="en-US" sz="2800" b="1" dirty="0">
                <a:solidFill>
                  <a:srgbClr val="000000"/>
                </a:solidFill>
                <a:latin typeface="宋体" charset="-122"/>
                <a:ea typeface="MingLiU_HKSCS" pitchFamily="18" charset="-120"/>
              </a:rPr>
              <a:t>，</a:t>
            </a:r>
            <a:r>
              <a:rPr lang="zh-CN" altLang="en-US" sz="2800" b="1" dirty="0">
                <a:solidFill>
                  <a:srgbClr val="000000"/>
                </a:solidFill>
                <a:latin typeface="Times New Roman" pitchFamily="18" charset="0"/>
                <a:ea typeface="楷体_GB2312" pitchFamily="49" charset="-122"/>
              </a:rPr>
              <a:t>增强民族自豪感。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8414" name="Group 46"/>
          <p:cNvGraphicFramePr>
            <a:graphicFrameLocks noGrp="1"/>
          </p:cNvGraphicFramePr>
          <p:nvPr/>
        </p:nvGraphicFramePr>
        <p:xfrm>
          <a:off x="322264" y="1219200"/>
          <a:ext cx="8551861" cy="2667000"/>
        </p:xfrm>
        <a:graphic>
          <a:graphicData uri="http://schemas.openxmlformats.org/drawingml/2006/table">
            <a:tbl>
              <a:tblPr/>
              <a:tblGrid>
                <a:gridCol w="2444921"/>
                <a:gridCol w="2795948"/>
                <a:gridCol w="3310992"/>
              </a:tblGrid>
              <a:tr h="533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609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609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914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hlink"/>
                        </a:buClr>
                        <a:buSzTx/>
                        <a:buFont typeface="Wingdings" pitchFamily="2" charset="2"/>
                        <a:buNone/>
                        <a:tabLst/>
                      </a:pPr>
                      <a:endParaRPr kumimoji="0" lang="zh-CN" altLang="zh-CN" sz="2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horzOverflow="overflow">
                    <a:lnL w="381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FF33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</a:tbl>
          </a:graphicData>
        </a:graphic>
      </p:graphicFrame>
      <p:sp>
        <p:nvSpPr>
          <p:cNvPr id="43033" name="Rectangle 25"/>
          <p:cNvSpPr>
            <a:spLocks noChangeArrowheads="1"/>
          </p:cNvSpPr>
          <p:nvPr/>
        </p:nvSpPr>
        <p:spPr bwMode="auto">
          <a:xfrm>
            <a:off x="949325" y="1295400"/>
            <a:ext cx="10096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defRPr/>
            </a:pPr>
            <a:r>
              <a:rPr kumimoji="1" lang="zh-CN" altLang="en-US" sz="24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华文中宋"/>
                <a:ea typeface="华文中宋"/>
                <a:cs typeface="华文中宋"/>
              </a:rPr>
              <a:t>同</a:t>
            </a:r>
          </a:p>
        </p:txBody>
      </p:sp>
      <p:sp>
        <p:nvSpPr>
          <p:cNvPr id="43034" name="Rectangle 26"/>
          <p:cNvSpPr>
            <a:spLocks noChangeArrowheads="1"/>
          </p:cNvSpPr>
          <p:nvPr/>
        </p:nvSpPr>
        <p:spPr bwMode="auto">
          <a:xfrm>
            <a:off x="415925" y="1828800"/>
            <a:ext cx="2514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CN" sz="24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⑴</a:t>
            </a:r>
            <a:r>
              <a:rPr kumimoji="1" lang="zh-CN" altLang="en-US" sz="24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历史悠久</a:t>
            </a:r>
          </a:p>
        </p:txBody>
      </p:sp>
      <p:sp>
        <p:nvSpPr>
          <p:cNvPr id="43035" name="Rectangle 27"/>
          <p:cNvSpPr>
            <a:spLocks noChangeArrowheads="1"/>
          </p:cNvSpPr>
          <p:nvPr/>
        </p:nvSpPr>
        <p:spPr bwMode="auto">
          <a:xfrm>
            <a:off x="3463925" y="1295400"/>
            <a:ext cx="11033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24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赵州桥</a:t>
            </a:r>
          </a:p>
        </p:txBody>
      </p:sp>
      <p:sp>
        <p:nvSpPr>
          <p:cNvPr id="43036" name="Rectangle 28"/>
          <p:cNvSpPr>
            <a:spLocks noChangeArrowheads="1"/>
          </p:cNvSpPr>
          <p:nvPr/>
        </p:nvSpPr>
        <p:spPr bwMode="auto">
          <a:xfrm>
            <a:off x="6664325" y="1295400"/>
            <a:ext cx="11033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24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卢沟桥</a:t>
            </a:r>
          </a:p>
        </p:txBody>
      </p:sp>
      <p:sp>
        <p:nvSpPr>
          <p:cNvPr id="43037" name="Rectangle 29"/>
          <p:cNvSpPr>
            <a:spLocks noChangeArrowheads="1"/>
          </p:cNvSpPr>
          <p:nvPr/>
        </p:nvSpPr>
        <p:spPr bwMode="auto">
          <a:xfrm>
            <a:off x="3463925" y="1828800"/>
            <a:ext cx="14128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zh-CN" sz="24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1300</a:t>
            </a:r>
            <a:r>
              <a:rPr kumimoji="1" lang="zh-CN" altLang="en-US" sz="24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多年</a:t>
            </a:r>
          </a:p>
        </p:txBody>
      </p:sp>
      <p:sp>
        <p:nvSpPr>
          <p:cNvPr id="43038" name="Rectangle 30"/>
          <p:cNvSpPr>
            <a:spLocks noChangeArrowheads="1"/>
          </p:cNvSpPr>
          <p:nvPr/>
        </p:nvSpPr>
        <p:spPr bwMode="auto">
          <a:xfrm>
            <a:off x="6664325" y="1828800"/>
            <a:ext cx="12588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zh-CN" sz="24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800</a:t>
            </a:r>
            <a:r>
              <a:rPr kumimoji="1" lang="zh-CN" altLang="en-US" sz="24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多年</a:t>
            </a:r>
          </a:p>
        </p:txBody>
      </p:sp>
      <p:sp>
        <p:nvSpPr>
          <p:cNvPr id="43039" name="Rectangle 31"/>
          <p:cNvSpPr>
            <a:spLocks noChangeArrowheads="1"/>
          </p:cNvSpPr>
          <p:nvPr/>
        </p:nvSpPr>
        <p:spPr bwMode="auto">
          <a:xfrm>
            <a:off x="415925" y="2438400"/>
            <a:ext cx="17160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zh-CN" sz="24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⑵</a:t>
            </a:r>
            <a:r>
              <a:rPr kumimoji="1" lang="zh-CN" altLang="en-US" sz="24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结构坚固</a:t>
            </a:r>
          </a:p>
        </p:txBody>
      </p:sp>
      <p:sp>
        <p:nvSpPr>
          <p:cNvPr id="43040" name="Rectangle 32"/>
          <p:cNvSpPr>
            <a:spLocks noChangeArrowheads="1"/>
          </p:cNvSpPr>
          <p:nvPr/>
        </p:nvSpPr>
        <p:spPr bwMode="auto">
          <a:xfrm>
            <a:off x="3387725" y="2438400"/>
            <a:ext cx="14097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24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保持雄姿</a:t>
            </a:r>
          </a:p>
        </p:txBody>
      </p:sp>
      <p:sp>
        <p:nvSpPr>
          <p:cNvPr id="43041" name="Rectangle 33"/>
          <p:cNvSpPr>
            <a:spLocks noChangeArrowheads="1"/>
          </p:cNvSpPr>
          <p:nvPr/>
        </p:nvSpPr>
        <p:spPr bwMode="auto">
          <a:xfrm>
            <a:off x="6359525" y="2438400"/>
            <a:ext cx="17160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24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从没出过事</a:t>
            </a:r>
          </a:p>
        </p:txBody>
      </p:sp>
      <p:sp>
        <p:nvSpPr>
          <p:cNvPr id="43042" name="Rectangle 34"/>
          <p:cNvSpPr>
            <a:spLocks noChangeArrowheads="1"/>
          </p:cNvSpPr>
          <p:nvPr/>
        </p:nvSpPr>
        <p:spPr bwMode="auto">
          <a:xfrm>
            <a:off x="415925" y="3048000"/>
            <a:ext cx="17160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zh-CN" sz="24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⑶</a:t>
            </a:r>
            <a:r>
              <a:rPr kumimoji="1" lang="zh-CN" altLang="en-US" sz="24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形式优美</a:t>
            </a:r>
          </a:p>
        </p:txBody>
      </p:sp>
      <p:sp>
        <p:nvSpPr>
          <p:cNvPr id="43043" name="Rectangle 35"/>
          <p:cNvSpPr>
            <a:spLocks noChangeArrowheads="1"/>
          </p:cNvSpPr>
          <p:nvPr/>
        </p:nvSpPr>
        <p:spPr bwMode="auto">
          <a:xfrm>
            <a:off x="3463925" y="2971800"/>
            <a:ext cx="1868488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zh-CN" sz="2400" b="1" dirty="0">
                <a:solidFill>
                  <a:srgbClr val="0000FF"/>
                </a:solidFill>
                <a:latin typeface="Times New Roman" pitchFamily="18" charset="0"/>
                <a:ea typeface="黑体" pitchFamily="2" charset="-122"/>
              </a:rPr>
              <a:t>“</a:t>
            </a:r>
            <a:r>
              <a:rPr kumimoji="1" lang="zh-CN" altLang="en-US" sz="24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初月出云，</a:t>
            </a:r>
          </a:p>
          <a:p>
            <a:r>
              <a:rPr kumimoji="1" lang="zh-CN" altLang="en-US" sz="24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长虹饮涧</a:t>
            </a:r>
            <a:r>
              <a:rPr kumimoji="1" lang="zh-CN" altLang="en-US" sz="2400" b="1" dirty="0">
                <a:solidFill>
                  <a:srgbClr val="0000FF"/>
                </a:solidFill>
                <a:latin typeface="Times New Roman" pitchFamily="18" charset="0"/>
                <a:ea typeface="黑体" pitchFamily="2" charset="-122"/>
              </a:rPr>
              <a:t>”</a:t>
            </a:r>
            <a:endParaRPr kumimoji="1" lang="zh-CN" altLang="en-US" sz="2400" b="1" dirty="0">
              <a:solidFill>
                <a:srgbClr val="0000FF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43044" name="Rectangle 36"/>
          <p:cNvSpPr>
            <a:spLocks noChangeArrowheads="1"/>
          </p:cNvSpPr>
          <p:nvPr/>
        </p:nvSpPr>
        <p:spPr bwMode="auto">
          <a:xfrm>
            <a:off x="6435725" y="3048000"/>
            <a:ext cx="17145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zh-CN" sz="2400" b="1">
                <a:solidFill>
                  <a:srgbClr val="0000FF"/>
                </a:solidFill>
                <a:latin typeface="Times New Roman" pitchFamily="18" charset="0"/>
                <a:ea typeface="黑体" pitchFamily="2" charset="-122"/>
              </a:rPr>
              <a:t>“</a:t>
            </a:r>
            <a:r>
              <a:rPr kumimoji="1" lang="zh-CN" altLang="en-US" sz="24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独一无二</a:t>
            </a:r>
            <a:r>
              <a:rPr kumimoji="1" lang="zh-CN" altLang="en-US" sz="2400" b="1">
                <a:solidFill>
                  <a:srgbClr val="0000FF"/>
                </a:solidFill>
                <a:latin typeface="Times New Roman" pitchFamily="18" charset="0"/>
                <a:ea typeface="黑体" pitchFamily="2" charset="-122"/>
              </a:rPr>
              <a:t>”</a:t>
            </a:r>
            <a:endParaRPr kumimoji="1" lang="zh-CN" altLang="en-US" sz="2400" b="1">
              <a:solidFill>
                <a:srgbClr val="0000FF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43045" name="Rectangle 37"/>
          <p:cNvSpPr>
            <a:spLocks noChangeArrowheads="1"/>
          </p:cNvSpPr>
          <p:nvPr/>
        </p:nvSpPr>
        <p:spPr bwMode="auto">
          <a:xfrm>
            <a:off x="6359525" y="3429000"/>
            <a:ext cx="20208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zh-CN" sz="2400" b="1">
                <a:solidFill>
                  <a:srgbClr val="0000FF"/>
                </a:solidFill>
                <a:latin typeface="Times New Roman" pitchFamily="18" charset="0"/>
                <a:ea typeface="黑体" pitchFamily="2" charset="-122"/>
              </a:rPr>
              <a:t>“</a:t>
            </a:r>
            <a:r>
              <a:rPr kumimoji="1" lang="zh-CN" altLang="en-US" sz="24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美丽的奇观</a:t>
            </a:r>
            <a:r>
              <a:rPr kumimoji="1" lang="zh-CN" altLang="en-US" sz="2400" b="1">
                <a:solidFill>
                  <a:srgbClr val="0000FF"/>
                </a:solidFill>
                <a:latin typeface="Times New Roman" pitchFamily="18" charset="0"/>
                <a:ea typeface="黑体" pitchFamily="2" charset="-122"/>
              </a:rPr>
              <a:t>”</a:t>
            </a:r>
            <a:endParaRPr kumimoji="1" lang="zh-CN" altLang="en-US" sz="2400" b="1">
              <a:solidFill>
                <a:srgbClr val="0000FF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51238" name="Rectangle 8"/>
          <p:cNvSpPr>
            <a:spLocks noChangeArrowheads="1"/>
          </p:cNvSpPr>
          <p:nvPr/>
        </p:nvSpPr>
        <p:spPr bwMode="auto">
          <a:xfrm>
            <a:off x="6070600" y="5357813"/>
            <a:ext cx="3073400" cy="1119187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endParaRPr lang="zh-CN" altLang="zh-CN" sz="2400"/>
          </a:p>
        </p:txBody>
      </p:sp>
      <p:sp>
        <p:nvSpPr>
          <p:cNvPr id="51239" name="Rectangle 9"/>
          <p:cNvSpPr>
            <a:spLocks noChangeArrowheads="1"/>
          </p:cNvSpPr>
          <p:nvPr/>
        </p:nvSpPr>
        <p:spPr bwMode="auto">
          <a:xfrm>
            <a:off x="3022600" y="5357813"/>
            <a:ext cx="3048000" cy="1119187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endParaRPr lang="zh-CN" altLang="zh-CN" sz="2400"/>
          </a:p>
        </p:txBody>
      </p:sp>
      <p:sp>
        <p:nvSpPr>
          <p:cNvPr id="51240" name="Rectangle 10"/>
          <p:cNvSpPr>
            <a:spLocks noChangeArrowheads="1"/>
          </p:cNvSpPr>
          <p:nvPr/>
        </p:nvSpPr>
        <p:spPr bwMode="auto">
          <a:xfrm>
            <a:off x="263525" y="5562600"/>
            <a:ext cx="2735263" cy="9144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endParaRPr lang="zh-CN" altLang="zh-CN" sz="2400"/>
          </a:p>
        </p:txBody>
      </p:sp>
      <p:sp>
        <p:nvSpPr>
          <p:cNvPr id="51241" name="Rectangle 11"/>
          <p:cNvSpPr>
            <a:spLocks noChangeArrowheads="1"/>
          </p:cNvSpPr>
          <p:nvPr/>
        </p:nvSpPr>
        <p:spPr bwMode="auto">
          <a:xfrm>
            <a:off x="6070600" y="4278313"/>
            <a:ext cx="3073400" cy="10795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endParaRPr lang="zh-CN" altLang="zh-CN" sz="2400"/>
          </a:p>
        </p:txBody>
      </p:sp>
      <p:sp>
        <p:nvSpPr>
          <p:cNvPr id="51242" name="Rectangle 12"/>
          <p:cNvSpPr>
            <a:spLocks noChangeArrowheads="1"/>
          </p:cNvSpPr>
          <p:nvPr/>
        </p:nvSpPr>
        <p:spPr bwMode="auto">
          <a:xfrm>
            <a:off x="3022600" y="4278313"/>
            <a:ext cx="3048000" cy="10795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spcBef>
                <a:spcPct val="20000"/>
              </a:spcBef>
            </a:pPr>
            <a:endParaRPr lang="zh-CN" altLang="zh-CN" sz="2400"/>
          </a:p>
        </p:txBody>
      </p:sp>
      <p:sp>
        <p:nvSpPr>
          <p:cNvPr id="44045" name="Rectangle 13"/>
          <p:cNvSpPr>
            <a:spLocks noChangeArrowheads="1"/>
          </p:cNvSpPr>
          <p:nvPr/>
        </p:nvSpPr>
        <p:spPr bwMode="auto">
          <a:xfrm>
            <a:off x="287338" y="4278313"/>
            <a:ext cx="2735262" cy="1284287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20000"/>
              </a:spcBef>
              <a:defRPr/>
            </a:pPr>
            <a:r>
              <a:rPr lang="zh-CN" altLang="en-US" sz="2400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ea typeface="华文细黑"/>
                <a:cs typeface="华文细黑"/>
              </a:rPr>
              <a:t>异</a:t>
            </a:r>
          </a:p>
        </p:txBody>
      </p:sp>
      <p:sp>
        <p:nvSpPr>
          <p:cNvPr id="51244" name="Line 14"/>
          <p:cNvSpPr>
            <a:spLocks noChangeShapeType="1"/>
          </p:cNvSpPr>
          <p:nvPr/>
        </p:nvSpPr>
        <p:spPr bwMode="auto">
          <a:xfrm flipV="1">
            <a:off x="358775" y="5029200"/>
            <a:ext cx="8515350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245" name="Line 15"/>
          <p:cNvSpPr>
            <a:spLocks noChangeShapeType="1"/>
          </p:cNvSpPr>
          <p:nvPr/>
        </p:nvSpPr>
        <p:spPr bwMode="auto">
          <a:xfrm>
            <a:off x="322263" y="5562600"/>
            <a:ext cx="8551862" cy="0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246" name="Line 16"/>
          <p:cNvSpPr>
            <a:spLocks noChangeShapeType="1"/>
          </p:cNvSpPr>
          <p:nvPr/>
        </p:nvSpPr>
        <p:spPr bwMode="auto">
          <a:xfrm flipH="1">
            <a:off x="3006725" y="4278313"/>
            <a:ext cx="15875" cy="2198687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247" name="Line 17"/>
          <p:cNvSpPr>
            <a:spLocks noChangeShapeType="1"/>
          </p:cNvSpPr>
          <p:nvPr/>
        </p:nvSpPr>
        <p:spPr bwMode="auto">
          <a:xfrm flipH="1">
            <a:off x="6054725" y="4278313"/>
            <a:ext cx="15875" cy="2198687"/>
          </a:xfrm>
          <a:prstGeom prst="line">
            <a:avLst/>
          </a:prstGeom>
          <a:noFill/>
          <a:ln w="38100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248" name="Line 18"/>
          <p:cNvSpPr>
            <a:spLocks noChangeShapeType="1"/>
          </p:cNvSpPr>
          <p:nvPr/>
        </p:nvSpPr>
        <p:spPr bwMode="auto">
          <a:xfrm>
            <a:off x="322263" y="4267200"/>
            <a:ext cx="8551862" cy="0"/>
          </a:xfrm>
          <a:prstGeom prst="line">
            <a:avLst/>
          </a:prstGeom>
          <a:noFill/>
          <a:ln w="38100" cap="sq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249" name="Line 19"/>
          <p:cNvSpPr>
            <a:spLocks noChangeShapeType="1"/>
          </p:cNvSpPr>
          <p:nvPr/>
        </p:nvSpPr>
        <p:spPr bwMode="auto">
          <a:xfrm>
            <a:off x="263525" y="4267200"/>
            <a:ext cx="0" cy="2209800"/>
          </a:xfrm>
          <a:prstGeom prst="line">
            <a:avLst/>
          </a:prstGeom>
          <a:noFill/>
          <a:ln w="38100" cap="sq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250" name="Line 20"/>
          <p:cNvSpPr>
            <a:spLocks noChangeShapeType="1"/>
          </p:cNvSpPr>
          <p:nvPr/>
        </p:nvSpPr>
        <p:spPr bwMode="auto">
          <a:xfrm>
            <a:off x="8874125" y="4267200"/>
            <a:ext cx="1" cy="2209800"/>
          </a:xfrm>
          <a:prstGeom prst="line">
            <a:avLst/>
          </a:prstGeom>
          <a:noFill/>
          <a:ln w="38100" cap="sq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51251" name="Line 21"/>
          <p:cNvSpPr>
            <a:spLocks noChangeShapeType="1"/>
          </p:cNvSpPr>
          <p:nvPr/>
        </p:nvSpPr>
        <p:spPr bwMode="auto">
          <a:xfrm>
            <a:off x="322263" y="6477000"/>
            <a:ext cx="8551862" cy="0"/>
          </a:xfrm>
          <a:prstGeom prst="line">
            <a:avLst/>
          </a:prstGeom>
          <a:noFill/>
          <a:ln w="38100" cap="sq">
            <a:solidFill>
              <a:srgbClr val="0000FF"/>
            </a:solidFill>
            <a:round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4054" name="Rectangle 22"/>
          <p:cNvSpPr>
            <a:spLocks noChangeArrowheads="1"/>
          </p:cNvSpPr>
          <p:nvPr/>
        </p:nvSpPr>
        <p:spPr bwMode="auto">
          <a:xfrm>
            <a:off x="568325" y="5029200"/>
            <a:ext cx="21447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CN" sz="2400" b="1" dirty="0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⑴</a:t>
            </a:r>
            <a:r>
              <a:rPr kumimoji="1" lang="zh-CN" altLang="en-US" sz="2400" b="1" dirty="0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制造奇特 </a:t>
            </a:r>
          </a:p>
        </p:txBody>
      </p:sp>
      <p:sp>
        <p:nvSpPr>
          <p:cNvPr id="51253" name="Rectangle 23"/>
          <p:cNvSpPr>
            <a:spLocks noChangeArrowheads="1"/>
          </p:cNvSpPr>
          <p:nvPr/>
        </p:nvSpPr>
        <p:spPr bwMode="auto">
          <a:xfrm>
            <a:off x="3387725" y="4419600"/>
            <a:ext cx="1981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2400" b="1">
                <a:solidFill>
                  <a:srgbClr val="FF00FF"/>
                </a:solidFill>
                <a:latin typeface="黑体" pitchFamily="2" charset="-122"/>
                <a:ea typeface="黑体" pitchFamily="2" charset="-122"/>
              </a:rPr>
              <a:t>赵州桥</a:t>
            </a:r>
          </a:p>
        </p:txBody>
      </p:sp>
      <p:sp>
        <p:nvSpPr>
          <p:cNvPr id="51254" name="Rectangle 24"/>
          <p:cNvSpPr>
            <a:spLocks noChangeArrowheads="1"/>
          </p:cNvSpPr>
          <p:nvPr/>
        </p:nvSpPr>
        <p:spPr bwMode="auto">
          <a:xfrm>
            <a:off x="6588125" y="44196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2400" b="1">
                <a:solidFill>
                  <a:srgbClr val="FF00FF"/>
                </a:solidFill>
                <a:latin typeface="黑体" pitchFamily="2" charset="-122"/>
                <a:ea typeface="黑体" pitchFamily="2" charset="-122"/>
              </a:rPr>
              <a:t>卢沟桥</a:t>
            </a:r>
          </a:p>
        </p:txBody>
      </p:sp>
      <p:sp>
        <p:nvSpPr>
          <p:cNvPr id="44057" name="Rectangle 25"/>
          <p:cNvSpPr>
            <a:spLocks noChangeArrowheads="1"/>
          </p:cNvSpPr>
          <p:nvPr/>
        </p:nvSpPr>
        <p:spPr bwMode="auto">
          <a:xfrm>
            <a:off x="796925" y="5715000"/>
            <a:ext cx="1763713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CN" sz="2400" b="1" dirty="0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⑵</a:t>
            </a:r>
            <a:r>
              <a:rPr kumimoji="1" lang="zh-CN" altLang="en-US" sz="2400" b="1" dirty="0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历史意义 </a:t>
            </a:r>
          </a:p>
        </p:txBody>
      </p:sp>
      <p:sp>
        <p:nvSpPr>
          <p:cNvPr id="44058" name="Rectangle 26"/>
          <p:cNvSpPr>
            <a:spLocks noChangeArrowheads="1"/>
          </p:cNvSpPr>
          <p:nvPr/>
        </p:nvSpPr>
        <p:spPr bwMode="auto">
          <a:xfrm>
            <a:off x="3082925" y="5638800"/>
            <a:ext cx="28194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24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世界著</a:t>
            </a:r>
            <a:r>
              <a:rPr kumimoji="1" lang="zh-CN" altLang="en-US" sz="2400" b="1" dirty="0" smtClean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名，使</a:t>
            </a:r>
            <a:r>
              <a:rPr kumimoji="1" lang="zh-CN" altLang="en-US" sz="2400" b="1" dirty="0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用到现在的最古的石桥 </a:t>
            </a:r>
          </a:p>
        </p:txBody>
      </p:sp>
      <p:sp>
        <p:nvSpPr>
          <p:cNvPr id="44059" name="Rectangle 27"/>
          <p:cNvSpPr>
            <a:spLocks noChangeArrowheads="1"/>
          </p:cNvSpPr>
          <p:nvPr/>
        </p:nvSpPr>
        <p:spPr bwMode="auto">
          <a:xfrm>
            <a:off x="6130925" y="5715000"/>
            <a:ext cx="2819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24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反帝斗争纪念意义 </a:t>
            </a:r>
          </a:p>
        </p:txBody>
      </p:sp>
      <p:sp>
        <p:nvSpPr>
          <p:cNvPr id="44060" name="Rectangle 28"/>
          <p:cNvSpPr>
            <a:spLocks noChangeArrowheads="1"/>
          </p:cNvSpPr>
          <p:nvPr/>
        </p:nvSpPr>
        <p:spPr bwMode="auto">
          <a:xfrm>
            <a:off x="3692525" y="5105400"/>
            <a:ext cx="14430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24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拱肩加拱</a:t>
            </a:r>
          </a:p>
        </p:txBody>
      </p:sp>
      <p:sp>
        <p:nvSpPr>
          <p:cNvPr id="44061" name="Rectangle 29"/>
          <p:cNvSpPr>
            <a:spLocks noChangeArrowheads="1"/>
          </p:cNvSpPr>
          <p:nvPr/>
        </p:nvSpPr>
        <p:spPr bwMode="auto">
          <a:xfrm>
            <a:off x="6588125" y="5105400"/>
            <a:ext cx="18113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2400" b="1">
                <a:solidFill>
                  <a:srgbClr val="0000FF"/>
                </a:solidFill>
                <a:latin typeface="黑体" pitchFamily="2" charset="-122"/>
                <a:ea typeface="黑体" pitchFamily="2" charset="-122"/>
              </a:rPr>
              <a:t>联拱石桥</a:t>
            </a:r>
          </a:p>
        </p:txBody>
      </p:sp>
      <p:sp>
        <p:nvSpPr>
          <p:cNvPr id="39" name="Rectangle 23"/>
          <p:cNvSpPr>
            <a:spLocks noChangeArrowheads="1"/>
          </p:cNvSpPr>
          <p:nvPr/>
        </p:nvSpPr>
        <p:spPr bwMode="auto">
          <a:xfrm>
            <a:off x="304800" y="32368"/>
            <a:ext cx="8305800" cy="12126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266700" eaLnBrk="0" hangingPunct="0">
              <a:lnSpc>
                <a:spcPct val="130000"/>
              </a:lnSpc>
            </a:pP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(</a:t>
            </a:r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二</a:t>
            </a:r>
            <a:r>
              <a:rPr lang="en-US" altLang="zh-CN" sz="3200" b="1" dirty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)</a:t>
            </a:r>
            <a:r>
              <a:rPr lang="zh-CN" altLang="en-US" sz="32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文本研读</a:t>
            </a:r>
            <a:endParaRPr lang="zh-CN" altLang="en-US" sz="3200" b="1" dirty="0">
              <a:solidFill>
                <a:srgbClr val="FF0000"/>
              </a:solidFill>
            </a:endParaRPr>
          </a:p>
          <a:p>
            <a:pPr indent="266700" eaLnBrk="0" hangingPunct="0">
              <a:lnSpc>
                <a:spcPct val="130000"/>
              </a:lnSpc>
            </a:pPr>
            <a:r>
              <a:rPr lang="en-US" altLang="zh-CN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en-US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、卢</a:t>
            </a:r>
            <a:r>
              <a:rPr lang="zh-CN" altLang="en-US" sz="24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沟桥与赵州桥有哪些异同点？</a:t>
            </a: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43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43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9" presetClass="entr" presetSubtype="0" fill="hold" grpId="0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43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0" dur="500"/>
                                        <p:tgtEl>
                                          <p:spTgt spid="430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9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4" dur="500"/>
                                        <p:tgtEl>
                                          <p:spTgt spid="430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9" presetClass="entr" presetSubtype="0" fill="hold" grpId="0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43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3" dur="500"/>
                                        <p:tgtEl>
                                          <p:spTgt spid="43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9" presetClass="entr" presetSubtype="0" fill="hold" grpId="0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7" dur="500"/>
                                        <p:tgtEl>
                                          <p:spTgt spid="43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4000"/>
                            </p:stCondLst>
                            <p:childTnLst>
                              <p:par>
                                <p:cTn id="39" presetID="9" presetClass="entr" presetSubtype="0" fill="hold" grpId="0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1" dur="2000"/>
                                        <p:tgtEl>
                                          <p:spTgt spid="43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2000"/>
                            </p:stCondLst>
                            <p:childTnLst>
                              <p:par>
                                <p:cTn id="43" presetID="9" presetClass="entr" presetSubtype="0" fill="hold" grpId="0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5" dur="2000"/>
                                        <p:tgtEl>
                                          <p:spTgt spid="43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500"/>
                                        <p:tgtEl>
                                          <p:spTgt spid="44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440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500"/>
                                        <p:tgtEl>
                                          <p:spTgt spid="440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3" dur="500"/>
                                        <p:tgtEl>
                                          <p:spTgt spid="440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44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"/>
                            </p:stCondLst>
                            <p:childTnLst>
                              <p:par>
                                <p:cTn id="69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1" dur="500"/>
                                        <p:tgtEl>
                                          <p:spTgt spid="440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034" grpId="0" autoUpdateAnimBg="0"/>
      <p:bldP spid="43037" grpId="0" autoUpdateAnimBg="0"/>
      <p:bldP spid="43038" grpId="0" autoUpdateAnimBg="0"/>
      <p:bldP spid="43039" grpId="0" autoUpdateAnimBg="0"/>
      <p:bldP spid="43040" grpId="0" autoUpdateAnimBg="0"/>
      <p:bldP spid="43041" grpId="0" autoUpdateAnimBg="0"/>
      <p:bldP spid="43042" grpId="0" autoUpdateAnimBg="0"/>
      <p:bldP spid="43043" grpId="0" autoUpdateAnimBg="0"/>
      <p:bldP spid="43044" grpId="0" autoUpdateAnimBg="0"/>
      <p:bldP spid="43045" grpId="0" autoUpdateAnimBg="0"/>
      <p:bldP spid="44054" grpId="0" autoUpdateAnimBg="0"/>
      <p:bldP spid="44057" grpId="0" autoUpdateAnimBg="0"/>
      <p:bldP spid="44058" grpId="0" autoUpdateAnimBg="0"/>
      <p:bldP spid="44059" grpId="0" autoUpdateAnimBg="0"/>
      <p:bldP spid="44060" grpId="0" autoUpdateAnimBg="0"/>
      <p:bldP spid="44061" grpId="0" autoUpdateAnimBg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493" name="Picture 5" descr="U_4681~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152400"/>
            <a:ext cx="28194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7" name="Picture 9" descr="U_3072~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943600" y="152400"/>
            <a:ext cx="32004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9" name="Picture 11" descr="U_5253~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71800" y="152400"/>
            <a:ext cx="274320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3" descr="卢沟桥A-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8600" y="2895600"/>
            <a:ext cx="28194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4" descr="狮子-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352800" y="2743200"/>
            <a:ext cx="3048000" cy="1981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5" descr="10_lugouqiao00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010400" y="2362200"/>
            <a:ext cx="21336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8382000" y="3276600"/>
            <a:ext cx="554038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>
                <a:solidFill>
                  <a:schemeClr val="bg1"/>
                </a:solidFill>
                <a:latin typeface="Times New Roman" pitchFamily="18" charset="0"/>
                <a:ea typeface="华文行楷" pitchFamily="2" charset="-122"/>
              </a:rPr>
              <a:t>卢沟晓月</a:t>
            </a:r>
          </a:p>
        </p:txBody>
      </p:sp>
      <p:sp>
        <p:nvSpPr>
          <p:cNvPr id="10" name="Text Box 7"/>
          <p:cNvSpPr txBox="1">
            <a:spLocks noChangeArrowheads="1"/>
          </p:cNvSpPr>
          <p:nvPr/>
        </p:nvSpPr>
        <p:spPr bwMode="auto">
          <a:xfrm>
            <a:off x="3581400" y="4953000"/>
            <a:ext cx="21336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 i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rPr>
              <a:t>卢沟桥</a:t>
            </a:r>
          </a:p>
        </p:txBody>
      </p:sp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3352800" y="2209800"/>
            <a:ext cx="2133600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>
                <a:solidFill>
                  <a:srgbClr val="FF0000"/>
                </a:solidFill>
                <a:latin typeface="Times New Roman" pitchFamily="18" charset="0"/>
                <a:ea typeface="华文新魏" pitchFamily="2" charset="-122"/>
              </a:rPr>
              <a:t>赵州桥</a:t>
            </a:r>
          </a:p>
        </p:txBody>
      </p:sp>
      <p:pic>
        <p:nvPicPr>
          <p:cNvPr id="13" name="Picture 2" descr="lugouqiao-shizi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04800" y="4800600"/>
            <a:ext cx="2590800" cy="193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3" descr="lugou00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096000" y="5029200"/>
            <a:ext cx="27432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63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0" dur="2000"/>
                                        <p:tgtEl>
                                          <p:spTgt spid="6349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1" presetID="21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13" dur="2000"/>
                                        <p:tgtEl>
                                          <p:spTgt spid="63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8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45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utoUpdateAnimBg="0"/>
      <p:bldP spid="10" grpId="0" autoUpdateAnimBg="0"/>
      <p:bldP spid="12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ChangeArrowheads="1"/>
          </p:cNvSpPr>
          <p:nvPr>
            <p:ph type="body" sz="half" idx="4294967295"/>
          </p:nvPr>
        </p:nvSpPr>
        <p:spPr>
          <a:xfrm>
            <a:off x="0" y="2819400"/>
            <a:ext cx="5260975" cy="4038600"/>
          </a:xfrm>
        </p:spPr>
        <p:txBody>
          <a:bodyPr/>
          <a:lstStyle/>
          <a:p>
            <a:pPr eaLnBrk="1" hangingPunct="1"/>
            <a:r>
              <a:rPr lang="en-US" altLang="zh-CN" sz="2400" b="1" dirty="0" smtClean="0">
                <a:solidFill>
                  <a:srgbClr val="0000CC"/>
                </a:solidFill>
                <a:ea typeface="隶书"/>
                <a:cs typeface="隶书"/>
              </a:rPr>
              <a:t>4</a:t>
            </a:r>
            <a:r>
              <a:rPr lang="zh-CN" altLang="en-US" sz="2400" b="1" dirty="0" smtClean="0">
                <a:solidFill>
                  <a:srgbClr val="0000CC"/>
                </a:solidFill>
                <a:ea typeface="隶书"/>
                <a:cs typeface="隶书"/>
              </a:rPr>
              <a:t>、讨论：既然赵州桥和卢沟桥都具有中国石拱桥的共同特点，作者为什么不选一个而要选两个呢？</a:t>
            </a:r>
          </a:p>
          <a:p>
            <a:pPr eaLnBrk="1" hangingPunct="1"/>
            <a:r>
              <a:rPr lang="zh-CN" altLang="en-US" sz="2400" dirty="0" smtClean="0"/>
              <a:t>　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小结：赵州桥和卢沟桥既有共同点，也有不同点。前者是“独拱”石桥，后者是“联拱”石桥。</a:t>
            </a:r>
            <a:r>
              <a:rPr lang="zh-CN" altLang="en-US" sz="2400" b="1" dirty="0" smtClean="0">
                <a:solidFill>
                  <a:srgbClr val="0000FF"/>
                </a:solidFill>
              </a:rPr>
              <a:t>作者选择两例可以起到互相对照、互相补充的作用，说明了中国石拱桥形式多样、多彩多姿的特点。</a:t>
            </a:r>
          </a:p>
        </p:txBody>
      </p:sp>
      <p:pic>
        <p:nvPicPr>
          <p:cNvPr id="100355" name="Picture 3" descr="ZAOZHOUQIAO-AB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562600" y="2667000"/>
            <a:ext cx="3352800" cy="2057400"/>
          </a:xfrm>
        </p:spPr>
      </p:pic>
      <p:pic>
        <p:nvPicPr>
          <p:cNvPr id="100356" name="Picture 4" descr="卢沟桥A-1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5562600" y="4572000"/>
            <a:ext cx="3352800" cy="2133600"/>
          </a:xfrm>
        </p:spPr>
      </p:pic>
      <p:sp>
        <p:nvSpPr>
          <p:cNvPr id="100357" name="Text Box 5"/>
          <p:cNvSpPr txBox="1">
            <a:spLocks noChangeArrowheads="1"/>
          </p:cNvSpPr>
          <p:nvPr/>
        </p:nvSpPr>
        <p:spPr bwMode="auto">
          <a:xfrm>
            <a:off x="7696200" y="3733800"/>
            <a:ext cx="914400" cy="366713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FF0066"/>
                </a:solidFill>
                <a:latin typeface="Times New Roman" pitchFamily="18" charset="0"/>
              </a:rPr>
              <a:t>赵州桥</a:t>
            </a:r>
          </a:p>
        </p:txBody>
      </p:sp>
      <p:sp>
        <p:nvSpPr>
          <p:cNvPr id="100358" name="Text Box 6"/>
          <p:cNvSpPr txBox="1">
            <a:spLocks noChangeArrowheads="1"/>
          </p:cNvSpPr>
          <p:nvPr/>
        </p:nvSpPr>
        <p:spPr bwMode="auto">
          <a:xfrm>
            <a:off x="7315200" y="6096000"/>
            <a:ext cx="936625" cy="366713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b="1" dirty="0">
                <a:solidFill>
                  <a:srgbClr val="FF0066"/>
                </a:solidFill>
                <a:latin typeface="Times New Roman" pitchFamily="18" charset="0"/>
              </a:rPr>
              <a:t>卢沟桥</a:t>
            </a:r>
          </a:p>
        </p:txBody>
      </p:sp>
      <p:sp>
        <p:nvSpPr>
          <p:cNvPr id="99330" name="Rectangle 2"/>
          <p:cNvSpPr>
            <a:spLocks noChangeArrowheads="1"/>
          </p:cNvSpPr>
          <p:nvPr/>
        </p:nvSpPr>
        <p:spPr bwMode="auto">
          <a:xfrm>
            <a:off x="0" y="152400"/>
            <a:ext cx="89916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</a:pPr>
            <a:r>
              <a:rPr lang="en-US" altLang="zh-CN" sz="2400" b="1" dirty="0" smtClean="0">
                <a:solidFill>
                  <a:srgbClr val="0000CC"/>
                </a:solidFill>
                <a:ea typeface="隶书"/>
                <a:cs typeface="隶书"/>
              </a:rPr>
              <a:t>3</a:t>
            </a:r>
            <a:r>
              <a:rPr lang="zh-CN" altLang="en-US" sz="2400" b="1" dirty="0" smtClean="0">
                <a:solidFill>
                  <a:srgbClr val="0000CC"/>
                </a:solidFill>
                <a:ea typeface="隶书"/>
                <a:cs typeface="隶书"/>
              </a:rPr>
              <a:t>、讨</a:t>
            </a:r>
            <a:r>
              <a:rPr lang="zh-CN" altLang="en-US" sz="2400" b="1" dirty="0">
                <a:solidFill>
                  <a:srgbClr val="0000CC"/>
                </a:solidFill>
                <a:ea typeface="隶书"/>
                <a:cs typeface="隶书"/>
              </a:rPr>
              <a:t>论：中国的石拱桥很多，都有相同的特点，作者为什么选择赵州桥和卢沟桥作为说明的例子？</a:t>
            </a:r>
            <a:r>
              <a:rPr lang="zh-CN" altLang="en-US" sz="2400" dirty="0"/>
              <a:t> </a:t>
            </a:r>
          </a:p>
          <a:p>
            <a:pPr marL="342900" indent="-342900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Char char="§"/>
            </a:pPr>
            <a:r>
              <a:rPr lang="zh-CN" altLang="en-US" sz="2400" dirty="0"/>
              <a:t>      </a:t>
            </a:r>
            <a:r>
              <a:rPr lang="zh-CN" altLang="en-US" sz="2400" b="1" dirty="0">
                <a:solidFill>
                  <a:srgbClr val="FF0000"/>
                </a:solidFill>
              </a:rPr>
              <a:t>小结：赵州桥和卢沟桥历史悠久，气魄宏伟、驰名中外，有中国石拱桥的典型特点，很有代表性。</a:t>
            </a:r>
            <a:r>
              <a:rPr lang="zh-CN" altLang="en-US" sz="2400" b="1" dirty="0">
                <a:solidFill>
                  <a:srgbClr val="0000FF"/>
                </a:solidFill>
              </a:rPr>
              <a:t>选择有代表性的例子说明事物的特征方法可以起到举一反三的作用，使读者对被说明事物的特征认识得更具体、更明确、更深刻。</a:t>
            </a:r>
            <a:r>
              <a:rPr lang="zh-CN" altLang="en-US" sz="2400" dirty="0"/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993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3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9933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1003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22" dur="1" fill="hold"/>
                                        <p:tgtEl>
                                          <p:spTgt spid="10035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0035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1003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03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4" dur="500"/>
                                        <p:tgtEl>
                                          <p:spTgt spid="10035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5" presetID="2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3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100358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354" grpId="0" build="p"/>
      <p:bldP spid="100357" grpId="0" animBg="1"/>
      <p:bldP spid="100358" grpId="0" animBg="1"/>
      <p:bldP spid="99330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228600"/>
            <a:ext cx="8229600" cy="868363"/>
          </a:xfrm>
        </p:spPr>
        <p:txBody>
          <a:bodyPr/>
          <a:lstStyle/>
          <a:p>
            <a:pPr eaLnBrk="1" hangingPunct="1"/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(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二</a:t>
            </a:r>
            <a:r>
              <a:rPr lang="en-US" altLang="zh-CN" sz="3200" b="1" dirty="0" smtClean="0">
                <a:solidFill>
                  <a:srgbClr val="FF0000"/>
                </a:solidFill>
                <a:latin typeface="Times New Roman" pitchFamily="18" charset="0"/>
                <a:ea typeface="黑体" pitchFamily="49" charset="-122"/>
              </a:rPr>
              <a:t>)</a:t>
            </a:r>
            <a:r>
              <a:rPr lang="zh-CN" altLang="en-US" sz="32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文本研读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/>
            </a:r>
            <a:br>
              <a:rPr lang="zh-CN" altLang="en-US" sz="3200" b="1" dirty="0" smtClean="0">
                <a:solidFill>
                  <a:srgbClr val="FF0000"/>
                </a:solidFill>
              </a:rPr>
            </a:br>
            <a:r>
              <a:rPr lang="en-US" altLang="zh-CN" sz="3200" b="1" dirty="0" smtClean="0">
                <a:solidFill>
                  <a:srgbClr val="FF0000"/>
                </a:solidFill>
              </a:rPr>
              <a:t>5</a:t>
            </a:r>
            <a:r>
              <a:rPr lang="zh-CN" altLang="en-US" sz="3200" b="1" dirty="0" smtClean="0">
                <a:solidFill>
                  <a:srgbClr val="FF0000"/>
                </a:solidFill>
              </a:rPr>
              <a:t>、</a:t>
            </a:r>
            <a:r>
              <a:rPr lang="zh-CN" altLang="en-US" sz="3200" dirty="0" smtClean="0">
                <a:solidFill>
                  <a:srgbClr val="0000FF"/>
                </a:solidFill>
              </a:rPr>
              <a:t>学习</a:t>
            </a:r>
            <a:r>
              <a:rPr lang="en-US" altLang="zh-CN" sz="3200" dirty="0" smtClean="0">
                <a:solidFill>
                  <a:srgbClr val="0000FF"/>
                </a:solidFill>
              </a:rPr>
              <a:t>9</a:t>
            </a:r>
            <a:r>
              <a:rPr lang="zh-CN" altLang="en-US" sz="3200" dirty="0" smtClean="0">
                <a:solidFill>
                  <a:srgbClr val="0000FF"/>
                </a:solidFill>
              </a:rPr>
              <a:t>、</a:t>
            </a:r>
            <a:r>
              <a:rPr lang="en-US" altLang="zh-CN" sz="3200" dirty="0" smtClean="0">
                <a:solidFill>
                  <a:srgbClr val="0000FF"/>
                </a:solidFill>
              </a:rPr>
              <a:t>10</a:t>
            </a:r>
            <a:r>
              <a:rPr lang="zh-CN" altLang="en-US" sz="3200" dirty="0" smtClean="0">
                <a:solidFill>
                  <a:srgbClr val="0000FF"/>
                </a:solidFill>
              </a:rPr>
              <a:t>自然段</a:t>
            </a: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3400" y="1143000"/>
            <a:ext cx="8077200" cy="3733800"/>
          </a:xfrm>
        </p:spPr>
        <p:txBody>
          <a:bodyPr/>
          <a:lstStyle/>
          <a:p>
            <a:pPr eaLnBrk="1" hangingPunct="1">
              <a:lnSpc>
                <a:spcPct val="105000"/>
              </a:lnSpc>
            </a:pPr>
            <a:r>
              <a:rPr lang="en-US" altLang="zh-CN" sz="2400" b="1" smtClean="0">
                <a:solidFill>
                  <a:srgbClr val="FF3300"/>
                </a:solidFill>
              </a:rPr>
              <a:t>①</a:t>
            </a:r>
            <a:r>
              <a:rPr lang="zh-CN" altLang="en-US" sz="2400" b="1" smtClean="0">
                <a:solidFill>
                  <a:srgbClr val="FF3300"/>
                </a:solidFill>
              </a:rPr>
              <a:t>概括第</a:t>
            </a:r>
            <a:r>
              <a:rPr lang="en-US" altLang="zh-CN" sz="2400" b="1" smtClean="0">
                <a:solidFill>
                  <a:srgbClr val="FF3300"/>
                </a:solidFill>
              </a:rPr>
              <a:t>9</a:t>
            </a:r>
            <a:r>
              <a:rPr lang="zh-CN" altLang="en-US" sz="2400" b="1" smtClean="0">
                <a:solidFill>
                  <a:srgbClr val="FF3300"/>
                </a:solidFill>
              </a:rPr>
              <a:t>段内容：</a:t>
            </a:r>
          </a:p>
          <a:p>
            <a:pPr eaLnBrk="1" hangingPunct="1">
              <a:lnSpc>
                <a:spcPct val="105000"/>
              </a:lnSpc>
            </a:pPr>
            <a:r>
              <a:rPr lang="zh-CN" altLang="en-US" sz="2400" b="1" smtClean="0">
                <a:solidFill>
                  <a:srgbClr val="0000FF"/>
                </a:solidFill>
                <a:ea typeface="楷体_GB2312" pitchFamily="49" charset="-122"/>
              </a:rPr>
              <a:t>中国石拱桥取得光辉成就的原因。</a:t>
            </a:r>
            <a:r>
              <a:rPr lang="zh-CN" altLang="en-US" sz="2400" b="1" smtClean="0"/>
              <a:t>  </a:t>
            </a:r>
          </a:p>
          <a:p>
            <a:pPr eaLnBrk="1" hangingPunct="1">
              <a:lnSpc>
                <a:spcPct val="105000"/>
              </a:lnSpc>
            </a:pPr>
            <a:r>
              <a:rPr lang="zh-CN" altLang="en-US" sz="2400" b="1" smtClean="0">
                <a:solidFill>
                  <a:srgbClr val="FF3300"/>
                </a:solidFill>
              </a:rPr>
              <a:t>②归纳原因有几个，是什么？</a:t>
            </a:r>
            <a:r>
              <a:rPr lang="zh-CN" altLang="en-US" sz="2400" b="1" smtClean="0"/>
              <a:t>  </a:t>
            </a:r>
          </a:p>
          <a:p>
            <a:pPr eaLnBrk="1" hangingPunct="1">
              <a:lnSpc>
                <a:spcPct val="105000"/>
              </a:lnSpc>
            </a:pPr>
            <a:r>
              <a:rPr lang="zh-CN" altLang="en-US" sz="2400" b="1" smtClean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原因有三： 首先，劳动人民的勤劳和智慧；其次，设计施工有优良传统（用料省、结构巧、强度高）；再次，富有建筑用的各种石料。</a:t>
            </a:r>
            <a:r>
              <a:rPr lang="zh-CN" altLang="en-US" sz="2400" b="1" smtClean="0">
                <a:solidFill>
                  <a:srgbClr val="0000FF"/>
                </a:solidFill>
              </a:rPr>
              <a:t> </a:t>
            </a:r>
          </a:p>
          <a:p>
            <a:pPr eaLnBrk="1" hangingPunct="1">
              <a:lnSpc>
                <a:spcPct val="105000"/>
              </a:lnSpc>
            </a:pPr>
            <a:r>
              <a:rPr lang="zh-CN" altLang="en-US" sz="2400" b="1" smtClean="0">
                <a:ea typeface="隶书" pitchFamily="49" charset="-122"/>
              </a:rPr>
              <a:t>三条中第一条是最重要的，因为人民的勤劳智慧，才可能利用丰富的石料，才可能发扬优良的传统。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533400"/>
            <a:ext cx="8305800" cy="1265237"/>
          </a:xfrm>
        </p:spPr>
        <p:txBody>
          <a:bodyPr/>
          <a:lstStyle/>
          <a:p>
            <a:pPr algn="l" eaLnBrk="1" hangingPunct="1"/>
            <a:r>
              <a:rPr lang="en-US" altLang="zh-CN" sz="2400" b="1" dirty="0" smtClean="0">
                <a:solidFill>
                  <a:srgbClr val="FF3300"/>
                </a:solidFill>
              </a:rPr>
              <a:t>③</a:t>
            </a:r>
            <a:r>
              <a:rPr lang="zh-CN" altLang="en-US" sz="2400" b="1" dirty="0" smtClean="0">
                <a:solidFill>
                  <a:srgbClr val="FF3300"/>
                </a:solidFill>
              </a:rPr>
              <a:t>第</a:t>
            </a:r>
            <a:r>
              <a:rPr lang="en-US" altLang="zh-CN" sz="2400" b="1" dirty="0" smtClean="0">
                <a:solidFill>
                  <a:srgbClr val="FF3300"/>
                </a:solidFill>
              </a:rPr>
              <a:t>10</a:t>
            </a:r>
            <a:r>
              <a:rPr lang="zh-CN" altLang="en-US" sz="2400" b="1" dirty="0" smtClean="0">
                <a:solidFill>
                  <a:srgbClr val="FF3300"/>
                </a:solidFill>
              </a:rPr>
              <a:t>段举了哪些例子说明中国石拱桥的新发展？取得这些成就的原因是什么？</a:t>
            </a:r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874837"/>
            <a:ext cx="8153400" cy="2514600"/>
          </a:xfrm>
        </p:spPr>
        <p:txBody>
          <a:bodyPr/>
          <a:lstStyle/>
          <a:p>
            <a:pPr eaLnBrk="1" hangingPunct="1"/>
            <a:r>
              <a:rPr lang="zh-CN" altLang="en-US" sz="2400" b="1" dirty="0" smtClean="0">
                <a:latin typeface="楷体_GB2312" pitchFamily="49" charset="-122"/>
                <a:ea typeface="楷体_GB2312" pitchFamily="49" charset="-122"/>
              </a:rPr>
              <a:t>长虹大桥，世界最长的独拱石桥，拱长达</a:t>
            </a:r>
            <a:r>
              <a:rPr lang="en-US" altLang="zh-CN" sz="2400" b="1" dirty="0" smtClean="0">
                <a:latin typeface="楷体_GB2312" pitchFamily="49" charset="-122"/>
                <a:ea typeface="楷体_GB2312" pitchFamily="49" charset="-122"/>
              </a:rPr>
              <a:t>112.5</a:t>
            </a:r>
            <a:r>
              <a:rPr lang="zh-CN" altLang="en-US" sz="2400" b="1" dirty="0" smtClean="0">
                <a:latin typeface="楷体_GB2312" pitchFamily="49" charset="-122"/>
                <a:ea typeface="楷体_GB2312" pitchFamily="49" charset="-122"/>
              </a:rPr>
              <a:t>米，是赵州桥的三倍。 双曲拱桥，世界上仅有，全国造了总长</a:t>
            </a:r>
            <a:r>
              <a:rPr lang="en-US" altLang="zh-CN" sz="2400" b="1" dirty="0" smtClean="0">
                <a:latin typeface="楷体_GB2312" pitchFamily="49" charset="-122"/>
                <a:ea typeface="楷体_GB2312" pitchFamily="49" charset="-122"/>
              </a:rPr>
              <a:t>20</a:t>
            </a:r>
            <a:r>
              <a:rPr lang="zh-CN" altLang="en-US" sz="2400" b="1" dirty="0" smtClean="0">
                <a:latin typeface="楷体_GB2312" pitchFamily="49" charset="-122"/>
                <a:ea typeface="楷体_GB2312" pitchFamily="49" charset="-122"/>
              </a:rPr>
              <a:t>余万米，最大一孔长达</a:t>
            </a:r>
            <a:r>
              <a:rPr lang="en-US" altLang="zh-CN" sz="2400" b="1" dirty="0" smtClean="0">
                <a:latin typeface="楷体_GB2312" pitchFamily="49" charset="-122"/>
                <a:ea typeface="楷体_GB2312" pitchFamily="49" charset="-122"/>
              </a:rPr>
              <a:t>150</a:t>
            </a:r>
            <a:r>
              <a:rPr lang="zh-CN" altLang="en-US" sz="2400" b="1" dirty="0" smtClean="0">
                <a:latin typeface="楷体_GB2312" pitchFamily="49" charset="-122"/>
                <a:ea typeface="楷体_GB2312" pitchFamily="49" charset="-122"/>
              </a:rPr>
              <a:t>米。这种钢筋混凝土拱桥继承发展了石拱桥的传统。</a:t>
            </a:r>
          </a:p>
          <a:p>
            <a:pPr eaLnBrk="1" hangingPunct="1"/>
            <a:r>
              <a:rPr lang="zh-CN" altLang="en-US" sz="2400" b="1" dirty="0" smtClean="0">
                <a:solidFill>
                  <a:srgbClr val="0000FF"/>
                </a:solidFill>
                <a:latin typeface="隶书" pitchFamily="49" charset="-122"/>
                <a:ea typeface="隶书" pitchFamily="49" charset="-122"/>
              </a:rPr>
              <a:t>这种新发展，新成就，是因为一个新原因：社会主义制度无比优越。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53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1536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1" name="Picture 2" descr="http://imgsrc.baidu.com/forum/pic/item/3c3207087bf40ad1cadab0c3572c11dfa9ecce9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63880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22" name="矩形 2"/>
          <p:cNvSpPr>
            <a:spLocks noChangeArrowheads="1"/>
          </p:cNvSpPr>
          <p:nvPr/>
        </p:nvSpPr>
        <p:spPr bwMode="auto">
          <a:xfrm>
            <a:off x="990600" y="152400"/>
            <a:ext cx="431800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5400" b="1">
                <a:solidFill>
                  <a:srgbClr val="FF0000"/>
                </a:solidFill>
              </a:rPr>
              <a:t>云南长虹大桥</a:t>
            </a:r>
          </a:p>
        </p:txBody>
      </p:sp>
      <p:pic>
        <p:nvPicPr>
          <p:cNvPr id="56324" name="Picture 2" descr="http://bridge.fjut.edu.cn/admin.login/eWebEditor/UploadFile/200673012162597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76600" y="2735263"/>
            <a:ext cx="5867400" cy="4122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25" name="矩形 2"/>
          <p:cNvSpPr>
            <a:spLocks noChangeArrowheads="1"/>
          </p:cNvSpPr>
          <p:nvPr/>
        </p:nvSpPr>
        <p:spPr bwMode="auto">
          <a:xfrm>
            <a:off x="3394075" y="5638800"/>
            <a:ext cx="5695950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5400" b="1">
                <a:solidFill>
                  <a:srgbClr val="FF0000"/>
                </a:solidFill>
              </a:rPr>
              <a:t>江苏无锡双曲拱桥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Text Box 2"/>
          <p:cNvSpPr txBox="1">
            <a:spLocks noChangeArrowheads="1"/>
          </p:cNvSpPr>
          <p:nvPr/>
        </p:nvSpPr>
        <p:spPr bwMode="auto">
          <a:xfrm>
            <a:off x="5882044" y="228600"/>
            <a:ext cx="738664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虎门大桥</a:t>
            </a:r>
          </a:p>
        </p:txBody>
      </p:sp>
      <p:sp>
        <p:nvSpPr>
          <p:cNvPr id="61442" name="Text Box 3"/>
          <p:cNvSpPr txBox="1">
            <a:spLocks noChangeArrowheads="1"/>
          </p:cNvSpPr>
          <p:nvPr/>
        </p:nvSpPr>
        <p:spPr bwMode="auto">
          <a:xfrm>
            <a:off x="3087211" y="3733800"/>
            <a:ext cx="738664" cy="2895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南京长江二桥</a:t>
            </a:r>
          </a:p>
        </p:txBody>
      </p:sp>
      <p:pic>
        <p:nvPicPr>
          <p:cNvPr id="61443" name="Picture 4" descr="图片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62400" y="3581400"/>
            <a:ext cx="5181600" cy="327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44" name="Picture 5" descr="图片1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5715000" cy="350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50" name="Picture 2" descr="Baishazhou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7150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466" name="WordArt 3"/>
          <p:cNvSpPr>
            <a:spLocks noChangeArrowheads="1" noChangeShapeType="1"/>
          </p:cNvSpPr>
          <p:nvPr/>
        </p:nvSpPr>
        <p:spPr bwMode="auto">
          <a:xfrm>
            <a:off x="381000" y="457200"/>
            <a:ext cx="3505200" cy="609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9525" cap="rnd">
                  <a:solidFill>
                    <a:srgbClr val="000080"/>
                  </a:solidFill>
                  <a:prstDash val="sysDot"/>
                  <a:round/>
                  <a:headEnd/>
                  <a:tailEnd/>
                </a:ln>
                <a:solidFill>
                  <a:srgbClr val="336699"/>
                </a:solidFill>
                <a:effectLst>
                  <a:outerShdw dist="45791" dir="2021404" algn="ctr" rotWithShape="0">
                    <a:srgbClr val="C0C0C0"/>
                  </a:outerShdw>
                </a:effectLst>
                <a:latin typeface="宋体"/>
                <a:ea typeface="宋体"/>
              </a:rPr>
              <a:t>武汉白沙洲大桥</a:t>
            </a:r>
          </a:p>
        </p:txBody>
      </p:sp>
      <p:pic>
        <p:nvPicPr>
          <p:cNvPr id="105474" name="Picture 2" descr="nanpu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29000" y="3198813"/>
            <a:ext cx="5715000" cy="3659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469" name="WordArt 3"/>
          <p:cNvSpPr>
            <a:spLocks noChangeArrowheads="1" noChangeShapeType="1"/>
          </p:cNvSpPr>
          <p:nvPr/>
        </p:nvSpPr>
        <p:spPr bwMode="auto">
          <a:xfrm>
            <a:off x="3581400" y="3352800"/>
            <a:ext cx="3200400" cy="8382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zh-CN" altLang="en-US" sz="4400" b="1" i="1" kern="10" dirty="0">
                <a:ln w="9525">
                  <a:solidFill>
                    <a:srgbClr val="0000FF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53882" dir="2700000" algn="ctr" rotWithShape="0">
                    <a:srgbClr val="9999FF"/>
                  </a:outerShdw>
                </a:effectLst>
                <a:latin typeface="黑体"/>
                <a:ea typeface="黑体"/>
              </a:rPr>
              <a:t>上海南浦大桥</a:t>
            </a:r>
          </a:p>
        </p:txBody>
      </p:sp>
    </p:spTree>
  </p:cSld>
  <p:clrMapOvr>
    <a:masterClrMapping/>
  </p:clrMapOvr>
  <p:transition advClick="0" advTm="5000">
    <p:checker dir="vert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498" name="Picture 2" descr="广州丫髻沙大桥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5200" y="0"/>
            <a:ext cx="56388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14" name="WordArt 3"/>
          <p:cNvSpPr>
            <a:spLocks noChangeArrowheads="1" noChangeShapeType="1"/>
          </p:cNvSpPr>
          <p:nvPr/>
        </p:nvSpPr>
        <p:spPr bwMode="auto">
          <a:xfrm>
            <a:off x="4495800" y="304800"/>
            <a:ext cx="4038600" cy="5905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0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宋体"/>
                <a:ea typeface="宋体"/>
              </a:rPr>
              <a:t>广州丫髻沙大桥</a:t>
            </a:r>
          </a:p>
        </p:txBody>
      </p:sp>
      <p:pic>
        <p:nvPicPr>
          <p:cNvPr id="107522" name="Picture 2" descr="香港青马大桥（施工时，18K）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3276600"/>
            <a:ext cx="571500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17" name="WordArt 3"/>
          <p:cNvSpPr>
            <a:spLocks noChangeArrowheads="1" noChangeShapeType="1"/>
          </p:cNvSpPr>
          <p:nvPr/>
        </p:nvSpPr>
        <p:spPr bwMode="auto">
          <a:xfrm>
            <a:off x="304800" y="3276600"/>
            <a:ext cx="3581400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/>
                <a:ea typeface="宋体"/>
              </a:rPr>
              <a:t>香港青马大桥</a:t>
            </a:r>
          </a:p>
        </p:txBody>
      </p:sp>
    </p:spTree>
  </p:cSld>
  <p:clrMapOvr>
    <a:masterClrMapping/>
  </p:clrMapOvr>
  <p:transition advClick="0" advTm="5000">
    <p:blinds/>
    <p:sndAc>
      <p:stSnd>
        <p:snd r:embed="rId2" name="type.wav"/>
      </p:stSnd>
    </p:sndAc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1" name="Picture 2" descr="图片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95400" y="1143000"/>
            <a:ext cx="7010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8548" name="WordArt 4"/>
          <p:cNvSpPr>
            <a:spLocks noChangeArrowheads="1" noChangeShapeType="1" noTextEdit="1"/>
          </p:cNvSpPr>
          <p:nvPr/>
        </p:nvSpPr>
        <p:spPr bwMode="auto">
          <a:xfrm>
            <a:off x="4648200" y="1066800"/>
            <a:ext cx="3398838" cy="13716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zh-CN" altLang="en-US" sz="3600" b="1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solidFill>
                  <a:srgbClr val="FFFF00"/>
                </a:solidFill>
                <a:effectLst>
                  <a:outerShdw dist="53882" dir="2700000" algn="ctr" rotWithShape="0">
                    <a:srgbClr val="9999FF"/>
                  </a:outerShdw>
                </a:effectLst>
                <a:latin typeface="宋体"/>
                <a:ea typeface="宋体"/>
              </a:rPr>
              <a:t>上海杨浦大桥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8000" y="2667000"/>
            <a:ext cx="265970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rgbClr val="FF0000"/>
                </a:solidFill>
              </a:rPr>
              <a:t>第一课时</a:t>
            </a:r>
            <a:endParaRPr lang="zh-CN" altLang="en-US" sz="4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>
          <a:xfrm>
            <a:off x="533400" y="0"/>
            <a:ext cx="5181600" cy="685800"/>
          </a:xfrm>
        </p:spPr>
        <p:txBody>
          <a:bodyPr/>
          <a:lstStyle/>
          <a:p>
            <a:pPr eaLnBrk="1" hangingPunct="1"/>
            <a:r>
              <a:rPr lang="zh-CN" altLang="en-US" sz="3600" b="1" dirty="0" smtClean="0">
                <a:solidFill>
                  <a:srgbClr val="0000FF"/>
                </a:solidFill>
              </a:rPr>
              <a:t>小结</a:t>
            </a:r>
            <a:r>
              <a:rPr lang="en-US" altLang="zh-CN" sz="3600" b="1" dirty="0" smtClean="0">
                <a:solidFill>
                  <a:srgbClr val="0000FF"/>
                </a:solidFill>
              </a:rPr>
              <a:t>1</a:t>
            </a:r>
            <a:r>
              <a:rPr lang="zh-CN" altLang="en-US" sz="3600" b="1" dirty="0" smtClean="0">
                <a:solidFill>
                  <a:srgbClr val="0000FF"/>
                </a:solidFill>
              </a:rPr>
              <a:t>、理清文章思路</a:t>
            </a:r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609600"/>
            <a:ext cx="8229600" cy="3505200"/>
          </a:xfrm>
        </p:spPr>
        <p:txBody>
          <a:bodyPr/>
          <a:lstStyle/>
          <a:p>
            <a:pPr eaLnBrk="1" hangingPunct="1">
              <a:lnSpc>
                <a:spcPct val="115000"/>
              </a:lnSpc>
            </a:pPr>
            <a:r>
              <a:rPr lang="zh-CN" altLang="en-US" sz="2800" b="1" dirty="0" smtClean="0">
                <a:solidFill>
                  <a:srgbClr val="FF3300"/>
                </a:solidFill>
              </a:rPr>
              <a:t>本文是一篇介绍石拱桥知识的说明文。</a:t>
            </a:r>
          </a:p>
          <a:p>
            <a:pPr eaLnBrk="1" hangingPunct="1">
              <a:lnSpc>
                <a:spcPct val="115000"/>
              </a:lnSpc>
            </a:pPr>
            <a:r>
              <a:rPr lang="zh-CN" altLang="en-US" sz="2400" b="1" dirty="0" smtClean="0">
                <a:latin typeface="隶书" pitchFamily="49" charset="-122"/>
                <a:ea typeface="隶书" pitchFamily="49" charset="-122"/>
              </a:rPr>
              <a:t>（</a:t>
            </a:r>
            <a:r>
              <a:rPr lang="en-US" altLang="zh-CN" sz="2400" b="1" dirty="0" smtClean="0">
                <a:latin typeface="隶书" pitchFamily="49" charset="-122"/>
                <a:ea typeface="隶书" pitchFamily="49" charset="-122"/>
              </a:rPr>
              <a:t>1</a:t>
            </a:r>
            <a:r>
              <a:rPr lang="zh-CN" altLang="en-US" sz="2400" b="1" dirty="0" smtClean="0">
                <a:latin typeface="隶书" pitchFamily="49" charset="-122"/>
                <a:ea typeface="隶书" pitchFamily="49" charset="-122"/>
              </a:rPr>
              <a:t>）介绍一般石拱桥的特点：桥洞成弧形；在世界桥梁史上出现得比较早；不但形式优美，而且结构坚固。</a:t>
            </a:r>
          </a:p>
          <a:p>
            <a:pPr eaLnBrk="1" hangingPunct="1">
              <a:lnSpc>
                <a:spcPct val="115000"/>
              </a:lnSpc>
            </a:pPr>
            <a:r>
              <a:rPr lang="zh-CN" altLang="en-US" sz="2400" b="1" dirty="0" smtClean="0">
                <a:latin typeface="隶书" pitchFamily="49" charset="-122"/>
                <a:ea typeface="隶书" pitchFamily="49" charset="-122"/>
              </a:rPr>
              <a:t>（</a:t>
            </a:r>
            <a:r>
              <a:rPr lang="en-US" altLang="zh-CN" sz="2400" b="1" dirty="0" smtClean="0">
                <a:latin typeface="隶书" pitchFamily="49" charset="-122"/>
                <a:ea typeface="隶书" pitchFamily="49" charset="-122"/>
              </a:rPr>
              <a:t>2</a:t>
            </a:r>
            <a:r>
              <a:rPr lang="zh-CN" altLang="en-US" sz="2400" b="1" dirty="0" smtClean="0">
                <a:latin typeface="隶书" pitchFamily="49" charset="-122"/>
                <a:ea typeface="隶书" pitchFamily="49" charset="-122"/>
              </a:rPr>
              <a:t>）以赵州桥和卢沟桥这两座不同形式的石拱桥作为典型例子，来说明中国石拱桥取得的光辉成就。</a:t>
            </a:r>
          </a:p>
          <a:p>
            <a:pPr eaLnBrk="1" hangingPunct="1">
              <a:lnSpc>
                <a:spcPct val="115000"/>
              </a:lnSpc>
            </a:pPr>
            <a:r>
              <a:rPr lang="zh-CN" altLang="en-US" sz="2400" b="1" dirty="0" smtClean="0">
                <a:latin typeface="隶书" pitchFamily="49" charset="-122"/>
                <a:ea typeface="隶书" pitchFamily="49" charset="-122"/>
              </a:rPr>
              <a:t>（</a:t>
            </a:r>
            <a:r>
              <a:rPr lang="en-US" altLang="zh-CN" sz="2400" b="1" dirty="0" smtClean="0">
                <a:latin typeface="隶书" pitchFamily="49" charset="-122"/>
                <a:ea typeface="隶书" pitchFamily="49" charset="-122"/>
              </a:rPr>
              <a:t>3</a:t>
            </a:r>
            <a:r>
              <a:rPr lang="zh-CN" altLang="en-US" sz="2400" b="1" dirty="0" smtClean="0">
                <a:latin typeface="隶书" pitchFamily="49" charset="-122"/>
                <a:ea typeface="隶书" pitchFamily="49" charset="-122"/>
              </a:rPr>
              <a:t>）解释了我国石拱桥取得如此辉煌成就的原因，综述新中国成立后我国桥梁事业的新发展。 </a:t>
            </a:r>
          </a:p>
        </p:txBody>
      </p:sp>
      <p:sp>
        <p:nvSpPr>
          <p:cNvPr id="4" name="Text Box 3"/>
          <p:cNvSpPr txBox="1">
            <a:spLocks noChangeArrowheads="1"/>
          </p:cNvSpPr>
          <p:nvPr/>
        </p:nvSpPr>
        <p:spPr bwMode="auto">
          <a:xfrm>
            <a:off x="381000" y="3962400"/>
            <a:ext cx="8458200" cy="23391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 dirty="0" smtClean="0">
                <a:solidFill>
                  <a:srgbClr val="FF0000"/>
                </a:solidFill>
              </a:rPr>
              <a:t>小结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2</a:t>
            </a:r>
            <a:r>
              <a:rPr lang="zh-CN" altLang="en-US" sz="3600" b="1" dirty="0" smtClean="0">
                <a:solidFill>
                  <a:srgbClr val="FF0000"/>
                </a:solidFill>
              </a:rPr>
              <a:t>、中</a:t>
            </a:r>
            <a:r>
              <a:rPr lang="zh-CN" altLang="en-US" sz="3600" b="1" dirty="0">
                <a:solidFill>
                  <a:srgbClr val="FF0000"/>
                </a:solidFill>
              </a:rPr>
              <a:t>心思想</a:t>
            </a:r>
          </a:p>
          <a:p>
            <a:pPr>
              <a:spcBef>
                <a:spcPct val="50000"/>
              </a:spcBef>
            </a:pPr>
            <a:r>
              <a:rPr lang="zh-CN" altLang="en-US" sz="3600" b="1" dirty="0"/>
              <a:t>       </a:t>
            </a:r>
            <a:r>
              <a:rPr lang="zh-CN" altLang="en-US" sz="2800" b="1" dirty="0">
                <a:solidFill>
                  <a:srgbClr val="0000FF"/>
                </a:solidFill>
              </a:rPr>
              <a:t>这篇课文介绍了中国石拱桥的特点，历史上的辉煌成就，及新中国成立后的发展，赞扬了我国劳动人民的聪明才智和社会主义制度的优越性。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3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3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38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38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1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2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80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7" grpId="0" build="p"/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2"/>
          <p:cNvSpPr>
            <a:spLocks noChangeArrowheads="1"/>
          </p:cNvSpPr>
          <p:nvPr/>
        </p:nvSpPr>
        <p:spPr bwMode="auto">
          <a:xfrm>
            <a:off x="914400" y="533400"/>
            <a:ext cx="5131533" cy="5853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indent="266700" eaLnBrk="0" hangingPunct="0">
              <a:lnSpc>
                <a:spcPct val="130000"/>
              </a:lnSpc>
            </a:pPr>
            <a:r>
              <a:rPr lang="zh-CN" altLang="en-US" sz="2400" b="1" dirty="0">
                <a:latin typeface="黑体" pitchFamily="49" charset="-122"/>
                <a:ea typeface="黑体" pitchFamily="49" charset="-122"/>
                <a:cs typeface="Times New Roman" pitchFamily="18" charset="0"/>
              </a:rPr>
              <a:t>关于桥的歇后语</a:t>
            </a:r>
            <a:endParaRPr lang="zh-CN" altLang="en-US" sz="2400" b="1" dirty="0">
              <a:cs typeface="Times New Roman" pitchFamily="18" charset="0"/>
            </a:endParaRPr>
          </a:p>
          <a:p>
            <a:pPr indent="266700" eaLnBrk="0" hangingPunct="0">
              <a:lnSpc>
                <a:spcPct val="130000"/>
              </a:lnSpc>
            </a:pPr>
            <a:r>
              <a:rPr lang="zh-CN" altLang="en-US" sz="2400" b="1" dirty="0">
                <a:cs typeface="Times New Roman" pitchFamily="18" charset="0"/>
              </a:rPr>
              <a:t>①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半夜过独木桥</a:t>
            </a:r>
            <a:r>
              <a:rPr lang="en-US" altLang="zh-CN" sz="2400" b="1" dirty="0">
                <a:latin typeface="Courier New"/>
                <a:cs typeface="Times New Roman" pitchFamily="18" charset="0"/>
              </a:rPr>
              <a:t>——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步步小心</a:t>
            </a:r>
            <a:endParaRPr lang="zh-CN" altLang="en-US" sz="2400" b="1" dirty="0">
              <a:cs typeface="Times New Roman" pitchFamily="18" charset="0"/>
            </a:endParaRPr>
          </a:p>
          <a:p>
            <a:pPr indent="266700" eaLnBrk="0" hangingPunct="0">
              <a:lnSpc>
                <a:spcPct val="130000"/>
              </a:lnSpc>
            </a:pPr>
            <a:r>
              <a:rPr lang="zh-CN" altLang="en-US" sz="2400" b="1" dirty="0">
                <a:cs typeface="Times New Roman" pitchFamily="18" charset="0"/>
              </a:rPr>
              <a:t>②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背媳妇过独木桥</a:t>
            </a:r>
            <a:r>
              <a:rPr lang="en-US" altLang="zh-CN" sz="2400" b="1" dirty="0">
                <a:latin typeface="Courier New"/>
                <a:cs typeface="Times New Roman" pitchFamily="18" charset="0"/>
              </a:rPr>
              <a:t>——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又惊又喜</a:t>
            </a:r>
            <a:endParaRPr lang="zh-CN" altLang="en-US" sz="2400" b="1" dirty="0">
              <a:cs typeface="Times New Roman" pitchFamily="18" charset="0"/>
            </a:endParaRPr>
          </a:p>
          <a:p>
            <a:pPr indent="266700" eaLnBrk="0" hangingPunct="0">
              <a:lnSpc>
                <a:spcPct val="130000"/>
              </a:lnSpc>
            </a:pPr>
            <a:r>
              <a:rPr lang="zh-CN" altLang="en-US" sz="2400" b="1" dirty="0">
                <a:cs typeface="Times New Roman" pitchFamily="18" charset="0"/>
              </a:rPr>
              <a:t>③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笨驴子过桥</a:t>
            </a:r>
            <a:r>
              <a:rPr lang="en-US" altLang="zh-CN" sz="2400" b="1" dirty="0">
                <a:latin typeface="Courier New"/>
                <a:cs typeface="Times New Roman" pitchFamily="18" charset="0"/>
              </a:rPr>
              <a:t>——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步步难</a:t>
            </a:r>
            <a:endParaRPr lang="zh-CN" altLang="en-US" sz="2400" b="1" dirty="0">
              <a:cs typeface="Times New Roman" pitchFamily="18" charset="0"/>
            </a:endParaRPr>
          </a:p>
          <a:p>
            <a:pPr indent="266700" eaLnBrk="0" hangingPunct="0">
              <a:lnSpc>
                <a:spcPct val="130000"/>
              </a:lnSpc>
            </a:pPr>
            <a:r>
              <a:rPr lang="zh-CN" altLang="en-US" sz="2400" b="1" dirty="0">
                <a:cs typeface="Times New Roman" pitchFamily="18" charset="0"/>
              </a:rPr>
              <a:t>④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踩着高跷过独木桥</a:t>
            </a:r>
            <a:r>
              <a:rPr lang="en-US" altLang="zh-CN" sz="2400" b="1" dirty="0">
                <a:latin typeface="Courier New"/>
                <a:cs typeface="Times New Roman" pitchFamily="18" charset="0"/>
              </a:rPr>
              <a:t>——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艺高人胆大</a:t>
            </a:r>
            <a:endParaRPr lang="zh-CN" altLang="en-US" sz="2400" b="1" dirty="0">
              <a:cs typeface="Times New Roman" pitchFamily="18" charset="0"/>
            </a:endParaRPr>
          </a:p>
          <a:p>
            <a:pPr indent="266700" eaLnBrk="0" hangingPunct="0">
              <a:lnSpc>
                <a:spcPct val="130000"/>
              </a:lnSpc>
            </a:pPr>
            <a:r>
              <a:rPr lang="zh-CN" altLang="en-US" sz="2400" b="1" dirty="0">
                <a:cs typeface="Times New Roman" pitchFamily="18" charset="0"/>
              </a:rPr>
              <a:t>⑤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船到桥头</a:t>
            </a:r>
            <a:r>
              <a:rPr lang="en-US" altLang="zh-CN" sz="2400" b="1" dirty="0">
                <a:latin typeface="Courier New"/>
                <a:cs typeface="Times New Roman" pitchFamily="18" charset="0"/>
              </a:rPr>
              <a:t>——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不顺也得顺</a:t>
            </a:r>
            <a:endParaRPr lang="zh-CN" altLang="en-US" sz="2400" b="1" dirty="0">
              <a:cs typeface="Times New Roman" pitchFamily="18" charset="0"/>
            </a:endParaRPr>
          </a:p>
          <a:p>
            <a:pPr indent="266700" eaLnBrk="0" hangingPunct="0">
              <a:lnSpc>
                <a:spcPct val="130000"/>
              </a:lnSpc>
            </a:pPr>
            <a:r>
              <a:rPr lang="zh-CN" altLang="en-US" sz="2400" b="1" dirty="0">
                <a:cs typeface="Times New Roman" pitchFamily="18" charset="0"/>
              </a:rPr>
              <a:t>⑥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独木桥上踩车</a:t>
            </a:r>
            <a:r>
              <a:rPr lang="en-US" altLang="zh-CN" sz="2400" b="1" dirty="0">
                <a:latin typeface="Courier New"/>
                <a:cs typeface="Times New Roman" pitchFamily="18" charset="0"/>
              </a:rPr>
              <a:t>——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别拐弯</a:t>
            </a:r>
            <a:endParaRPr lang="zh-CN" altLang="en-US" sz="2400" b="1" dirty="0">
              <a:cs typeface="Times New Roman" pitchFamily="18" charset="0"/>
            </a:endParaRPr>
          </a:p>
          <a:p>
            <a:pPr indent="266700" eaLnBrk="0" hangingPunct="0">
              <a:lnSpc>
                <a:spcPct val="130000"/>
              </a:lnSpc>
            </a:pPr>
            <a:r>
              <a:rPr lang="zh-CN" altLang="en-US" sz="2400" b="1" dirty="0">
                <a:cs typeface="Times New Roman" pitchFamily="18" charset="0"/>
              </a:rPr>
              <a:t>⑦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独木桥上睡觉</a:t>
            </a:r>
            <a:r>
              <a:rPr lang="en-US" altLang="zh-CN" sz="2400" b="1" dirty="0">
                <a:latin typeface="Courier New"/>
                <a:cs typeface="Times New Roman" pitchFamily="18" charset="0"/>
              </a:rPr>
              <a:t>——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翻不了身</a:t>
            </a:r>
            <a:endParaRPr lang="zh-CN" altLang="en-US" sz="2400" b="1" dirty="0">
              <a:cs typeface="Times New Roman" pitchFamily="18" charset="0"/>
            </a:endParaRPr>
          </a:p>
          <a:p>
            <a:pPr indent="266700" eaLnBrk="0" hangingPunct="0">
              <a:lnSpc>
                <a:spcPct val="130000"/>
              </a:lnSpc>
            </a:pPr>
            <a:r>
              <a:rPr lang="zh-CN" altLang="en-US" sz="2400" b="1" dirty="0">
                <a:cs typeface="Times New Roman" pitchFamily="18" charset="0"/>
              </a:rPr>
              <a:t>⑧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扶着醉汉过破桥</a:t>
            </a:r>
            <a:r>
              <a:rPr lang="en-US" altLang="zh-CN" sz="2400" b="1" dirty="0">
                <a:latin typeface="Courier New"/>
                <a:cs typeface="Times New Roman" pitchFamily="18" charset="0"/>
              </a:rPr>
              <a:t>——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上晃下摇</a:t>
            </a:r>
            <a:endParaRPr lang="zh-CN" altLang="en-US" sz="2400" b="1" dirty="0">
              <a:cs typeface="Times New Roman" pitchFamily="18" charset="0"/>
            </a:endParaRPr>
          </a:p>
          <a:p>
            <a:pPr indent="266700" eaLnBrk="0" hangingPunct="0">
              <a:lnSpc>
                <a:spcPct val="130000"/>
              </a:lnSpc>
            </a:pPr>
            <a:r>
              <a:rPr lang="zh-CN" altLang="en-US" sz="2400" b="1" dirty="0">
                <a:cs typeface="Times New Roman" pitchFamily="18" charset="0"/>
              </a:rPr>
              <a:t>⑨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近视眼过独木桥</a:t>
            </a:r>
            <a:r>
              <a:rPr lang="en-US" altLang="zh-CN" sz="2400" b="1" dirty="0">
                <a:latin typeface="Courier New"/>
                <a:cs typeface="Times New Roman" pitchFamily="18" charset="0"/>
              </a:rPr>
              <a:t>——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放不开步子</a:t>
            </a:r>
            <a:endParaRPr lang="zh-CN" altLang="en-US" sz="2400" b="1" dirty="0">
              <a:cs typeface="Times New Roman" pitchFamily="18" charset="0"/>
            </a:endParaRPr>
          </a:p>
          <a:p>
            <a:pPr indent="266700" eaLnBrk="0" hangingPunct="0">
              <a:lnSpc>
                <a:spcPct val="130000"/>
              </a:lnSpc>
            </a:pPr>
            <a:r>
              <a:rPr lang="zh-CN" altLang="en-US" sz="2400" b="1" dirty="0">
                <a:cs typeface="Times New Roman" pitchFamily="18" charset="0"/>
              </a:rPr>
              <a:t>⑩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天上架桥</a:t>
            </a:r>
            <a:r>
              <a:rPr lang="en-US" altLang="zh-CN" sz="2400" b="1" dirty="0">
                <a:latin typeface="Courier New"/>
                <a:cs typeface="Times New Roman" pitchFamily="18" charset="0"/>
              </a:rPr>
              <a:t>—</a:t>
            </a:r>
            <a:r>
              <a:rPr lang="en-US" altLang="zh-CN" sz="2400" b="1" dirty="0">
                <a:latin typeface="Times New Roman" pitchFamily="18" charset="0"/>
                <a:cs typeface="Times New Roman" pitchFamily="18" charset="0"/>
              </a:rPr>
              <a:t>—</a:t>
            </a:r>
            <a:r>
              <a:rPr lang="zh-CN" altLang="en-US" sz="2400" b="1" dirty="0">
                <a:latin typeface="Times New Roman" pitchFamily="18" charset="0"/>
                <a:cs typeface="Times New Roman" pitchFamily="18" charset="0"/>
              </a:rPr>
              <a:t>想到办不到</a:t>
            </a:r>
            <a:endParaRPr lang="zh-CN" altLang="en-US" sz="2400" b="1" dirty="0">
              <a:cs typeface="Times New Roman" pitchFamily="18" charset="0"/>
            </a:endParaRPr>
          </a:p>
          <a:p>
            <a:pPr indent="266700" eaLnBrk="0" hangingPunct="0">
              <a:lnSpc>
                <a:spcPct val="130000"/>
              </a:lnSpc>
            </a:pPr>
            <a:r>
              <a:rPr lang="zh-CN" altLang="en-US" sz="2400" b="1" dirty="0">
                <a:ea typeface="MS Mincho" pitchFamily="49" charset="-128"/>
                <a:cs typeface="Times New Roman" pitchFamily="18" charset="0"/>
              </a:rPr>
              <a:t>⑪</a:t>
            </a:r>
            <a:r>
              <a:rPr lang="zh-CN" altLang="en-US" sz="2400" b="1" dirty="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张飞拆桥</a:t>
            </a:r>
            <a:r>
              <a:rPr lang="en-US" altLang="zh-CN" sz="2400" b="1" dirty="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——</a:t>
            </a:r>
            <a:r>
              <a:rPr lang="zh-CN" altLang="en-US" sz="2400" b="1" dirty="0">
                <a:latin typeface="Times New Roman" pitchFamily="18" charset="0"/>
                <a:ea typeface="MS Mincho" pitchFamily="49" charset="-128"/>
                <a:cs typeface="Times New Roman" pitchFamily="18" charset="0"/>
              </a:rPr>
              <a:t>有勇无谋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5638800" y="228600"/>
            <a:ext cx="2954655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b="1" dirty="0" smtClean="0">
                <a:solidFill>
                  <a:srgbClr val="FF0000"/>
                </a:solidFill>
              </a:rPr>
              <a:t>课</a:t>
            </a:r>
            <a:r>
              <a:rPr lang="zh-CN" altLang="en-US" sz="5400" b="1" dirty="0" smtClean="0">
                <a:solidFill>
                  <a:srgbClr val="FF0000"/>
                </a:solidFill>
              </a:rPr>
              <a:t>外拓展</a:t>
            </a:r>
            <a:endParaRPr lang="zh-CN" altLang="en-US" sz="54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8000" y="2133600"/>
            <a:ext cx="265970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800" b="1" dirty="0" smtClean="0">
                <a:solidFill>
                  <a:srgbClr val="FF0000"/>
                </a:solidFill>
              </a:rPr>
              <a:t>第三课时</a:t>
            </a:r>
            <a:endParaRPr lang="zh-CN" altLang="en-US" sz="4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Text Box 2"/>
          <p:cNvSpPr txBox="1">
            <a:spLocks noChangeArrowheads="1"/>
          </p:cNvSpPr>
          <p:nvPr/>
        </p:nvSpPr>
        <p:spPr bwMode="auto">
          <a:xfrm>
            <a:off x="2057400" y="990600"/>
            <a:ext cx="5410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>
                <a:latin typeface="Times New Roman" pitchFamily="18" charset="0"/>
              </a:rPr>
              <a:t>一、</a:t>
            </a:r>
            <a:r>
              <a:rPr kumimoji="1" lang="zh-CN" altLang="en-US" sz="2400" b="1">
                <a:latin typeface="Times New Roman" pitchFamily="18" charset="0"/>
                <a:ea typeface="方正粗圆简体"/>
                <a:cs typeface="方正粗圆简体"/>
              </a:rPr>
              <a:t>只有一个弓型大拱（最长、无坡）</a:t>
            </a:r>
          </a:p>
        </p:txBody>
      </p:sp>
      <p:sp>
        <p:nvSpPr>
          <p:cNvPr id="32771" name="Rectangle 3"/>
          <p:cNvSpPr>
            <a:spLocks noChangeArrowheads="1"/>
          </p:cNvSpPr>
          <p:nvPr/>
        </p:nvSpPr>
        <p:spPr bwMode="auto">
          <a:xfrm>
            <a:off x="2057400" y="1544638"/>
            <a:ext cx="62833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2400" b="1">
                <a:latin typeface="Times New Roman" pitchFamily="18" charset="0"/>
              </a:rPr>
              <a:t>二、</a:t>
            </a:r>
            <a:r>
              <a:rPr kumimoji="1" lang="zh-CN" altLang="en-US" sz="2400" b="1">
                <a:latin typeface="Times New Roman" pitchFamily="18" charset="0"/>
                <a:ea typeface="方正粗圆简体"/>
                <a:cs typeface="方正粗圆简体"/>
              </a:rPr>
              <a:t>拱肩上各有两小拱（省料、防洪、美观）</a:t>
            </a:r>
          </a:p>
        </p:txBody>
      </p:sp>
      <p:sp>
        <p:nvSpPr>
          <p:cNvPr id="32772" name="Rectangle 4"/>
          <p:cNvSpPr>
            <a:spLocks noChangeArrowheads="1"/>
          </p:cNvSpPr>
          <p:nvPr/>
        </p:nvSpPr>
        <p:spPr bwMode="auto">
          <a:xfrm>
            <a:off x="1981200" y="2057400"/>
            <a:ext cx="517525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zh-CN" sz="2400" b="1" dirty="0">
                <a:latin typeface="Times New Roman" pitchFamily="18" charset="0"/>
              </a:rPr>
              <a:t> </a:t>
            </a:r>
            <a:r>
              <a:rPr kumimoji="1" lang="zh-CN" altLang="en-US" sz="2400" b="1" dirty="0">
                <a:latin typeface="Times New Roman" pitchFamily="18" charset="0"/>
              </a:rPr>
              <a:t>三、</a:t>
            </a:r>
            <a:r>
              <a:rPr kumimoji="1" lang="en-US" altLang="zh-CN" sz="2400" b="1" dirty="0">
                <a:latin typeface="方正粗圆简体"/>
                <a:ea typeface="方正粗圆简体"/>
                <a:cs typeface="方正粗圆简体"/>
              </a:rPr>
              <a:t>28</a:t>
            </a:r>
            <a:r>
              <a:rPr kumimoji="1" lang="zh-CN" altLang="en-US" sz="2400" b="1" dirty="0">
                <a:latin typeface="方正粗圆简体"/>
                <a:ea typeface="方正粗圆简体"/>
                <a:cs typeface="方正粗圆简体"/>
              </a:rPr>
              <a:t>道拱圈拼成大拱（独立承重）</a:t>
            </a:r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1981200" y="2514600"/>
            <a:ext cx="666432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zh-CN" sz="2400" b="1">
                <a:latin typeface="Times New Roman" pitchFamily="18" charset="0"/>
              </a:rPr>
              <a:t> </a:t>
            </a:r>
            <a:r>
              <a:rPr kumimoji="1" lang="zh-CN" altLang="en-US" sz="2400" b="1">
                <a:latin typeface="Times New Roman" pitchFamily="18" charset="0"/>
              </a:rPr>
              <a:t>四、</a:t>
            </a:r>
            <a:r>
              <a:rPr kumimoji="1" lang="zh-CN" altLang="en-US" sz="2400" b="1">
                <a:latin typeface="Times New Roman" pitchFamily="18" charset="0"/>
                <a:ea typeface="方正粗圆简体"/>
                <a:cs typeface="方正粗圆简体"/>
              </a:rPr>
              <a:t>结构匀称环境和谐（初月出云，长虹饮涧）</a:t>
            </a:r>
          </a:p>
        </p:txBody>
      </p:sp>
      <p:pic>
        <p:nvPicPr>
          <p:cNvPr id="32774" name="Picture 6" descr="ZAOZHOUQIAO-AB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19600" y="3657600"/>
            <a:ext cx="47244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5" name="AutoShape 7"/>
          <p:cNvSpPr>
            <a:spLocks/>
          </p:cNvSpPr>
          <p:nvPr/>
        </p:nvSpPr>
        <p:spPr bwMode="auto">
          <a:xfrm>
            <a:off x="1828800" y="1219200"/>
            <a:ext cx="304800" cy="1676400"/>
          </a:xfrm>
          <a:prstGeom prst="leftBrace">
            <a:avLst>
              <a:gd name="adj1" fmla="val 45833"/>
              <a:gd name="adj2" fmla="val 50000"/>
            </a:avLst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kumimoji="1" lang="zh-CN" altLang="zh-CN" sz="2400">
              <a:latin typeface="Times New Roman" pitchFamily="18" charset="0"/>
            </a:endParaRPr>
          </a:p>
        </p:txBody>
      </p:sp>
      <p:sp>
        <p:nvSpPr>
          <p:cNvPr id="32776" name="Text Box 8"/>
          <p:cNvSpPr txBox="1">
            <a:spLocks noChangeArrowheads="1"/>
          </p:cNvSpPr>
          <p:nvPr/>
        </p:nvSpPr>
        <p:spPr bwMode="auto">
          <a:xfrm>
            <a:off x="0" y="1676400"/>
            <a:ext cx="1828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200" b="1">
                <a:latin typeface="Times New Roman" pitchFamily="18" charset="0"/>
                <a:ea typeface="方正美黑简体"/>
                <a:cs typeface="方正美黑简体"/>
              </a:rPr>
              <a:t>独拱石桥</a:t>
            </a:r>
          </a:p>
        </p:txBody>
      </p:sp>
      <p:sp>
        <p:nvSpPr>
          <p:cNvPr id="32777" name="Text Box 9"/>
          <p:cNvSpPr txBox="1">
            <a:spLocks noChangeArrowheads="1"/>
          </p:cNvSpPr>
          <p:nvPr/>
        </p:nvSpPr>
        <p:spPr bwMode="auto">
          <a:xfrm>
            <a:off x="6172200" y="3810000"/>
            <a:ext cx="19050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4000" b="1" dirty="0">
                <a:solidFill>
                  <a:srgbClr val="FF3300"/>
                </a:solidFill>
                <a:latin typeface="Times New Roman" pitchFamily="18" charset="0"/>
                <a:ea typeface="隶书"/>
                <a:cs typeface="隶书"/>
              </a:rPr>
              <a:t>赵州桥</a:t>
            </a:r>
          </a:p>
        </p:txBody>
      </p:sp>
      <p:sp>
        <p:nvSpPr>
          <p:cNvPr id="2" name="Text Box 9"/>
          <p:cNvSpPr txBox="1">
            <a:spLocks noChangeArrowheads="1"/>
          </p:cNvSpPr>
          <p:nvPr/>
        </p:nvSpPr>
        <p:spPr bwMode="auto">
          <a:xfrm>
            <a:off x="2438400" y="381000"/>
            <a:ext cx="39624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800" b="1" dirty="0" smtClean="0">
                <a:solidFill>
                  <a:srgbClr val="FF3300"/>
                </a:solidFill>
                <a:latin typeface="Times New Roman" pitchFamily="18" charset="0"/>
                <a:ea typeface="隶书"/>
                <a:cs typeface="隶书"/>
              </a:rPr>
              <a:t>1</a:t>
            </a:r>
            <a:r>
              <a:rPr kumimoji="1" lang="zh-CN" altLang="en-US" sz="2800" b="1" dirty="0" smtClean="0">
                <a:solidFill>
                  <a:srgbClr val="FF3300"/>
                </a:solidFill>
                <a:latin typeface="Times New Roman" pitchFamily="18" charset="0"/>
                <a:ea typeface="隶书"/>
                <a:cs typeface="隶书"/>
              </a:rPr>
              <a:t>、</a:t>
            </a:r>
            <a:r>
              <a:rPr kumimoji="1" lang="zh-CN" altLang="en-US" sz="2800" b="1" dirty="0">
                <a:solidFill>
                  <a:srgbClr val="FF3300"/>
                </a:solidFill>
                <a:latin typeface="Times New Roman" pitchFamily="18" charset="0"/>
                <a:ea typeface="隶书"/>
                <a:cs typeface="隶书"/>
              </a:rPr>
              <a:t>赵州桥有哪些特点？</a:t>
            </a:r>
          </a:p>
        </p:txBody>
      </p:sp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228600" y="3048000"/>
            <a:ext cx="64547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kumimoji="1" lang="en-US" altLang="zh-CN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2</a:t>
            </a:r>
            <a:r>
              <a:rPr kumimoji="1" lang="zh-CN" alt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、</a:t>
            </a:r>
            <a:r>
              <a:rPr kumimoji="1"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赵州桥的四个特点顺序能不能对调？</a:t>
            </a:r>
          </a:p>
        </p:txBody>
      </p:sp>
      <p:sp>
        <p:nvSpPr>
          <p:cNvPr id="34821" name="Text Box 5"/>
          <p:cNvSpPr txBox="1">
            <a:spLocks noChangeArrowheads="1"/>
          </p:cNvSpPr>
          <p:nvPr/>
        </p:nvSpPr>
        <p:spPr bwMode="auto">
          <a:xfrm>
            <a:off x="228600" y="3657600"/>
            <a:ext cx="4038600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1" lang="zh-CN" altLang="en-US" sz="2800" b="1" dirty="0"/>
              <a:t>介绍赵州桥的四个特点</a:t>
            </a:r>
            <a:r>
              <a:rPr kumimoji="1" lang="zh-CN" altLang="en-US" sz="2800" b="1" dirty="0" smtClean="0"/>
              <a:t>按</a:t>
            </a:r>
            <a:r>
              <a:rPr kumimoji="1" lang="zh-CN" altLang="en-US" sz="2800" b="1" dirty="0" smtClean="0">
                <a:solidFill>
                  <a:srgbClr val="FF0000"/>
                </a:solidFill>
              </a:rPr>
              <a:t>从</a:t>
            </a:r>
            <a:r>
              <a:rPr kumimoji="1" lang="zh-CN" altLang="en-US" sz="2800" b="1" dirty="0">
                <a:solidFill>
                  <a:srgbClr val="FF0000"/>
                </a:solidFill>
              </a:rPr>
              <a:t>主到次</a:t>
            </a:r>
            <a:r>
              <a:rPr kumimoji="1" lang="zh-CN" altLang="en-US" sz="2800" b="1" dirty="0" smtClean="0"/>
              <a:t>的</a:t>
            </a:r>
            <a:r>
              <a:rPr kumimoji="1" lang="zh-CN" altLang="en-US" sz="2800" b="1" dirty="0" smtClean="0">
                <a:solidFill>
                  <a:srgbClr val="FF0000"/>
                </a:solidFill>
              </a:rPr>
              <a:t>逻辑顺序</a:t>
            </a:r>
            <a:r>
              <a:rPr kumimoji="1" lang="zh-CN" altLang="en-US" sz="2800" b="1" dirty="0" smtClean="0"/>
              <a:t>，</a:t>
            </a:r>
            <a:endParaRPr kumimoji="1" lang="zh-CN" altLang="en-US" sz="2800" b="1" dirty="0"/>
          </a:p>
          <a:p>
            <a:r>
              <a:rPr kumimoji="1" lang="zh-CN" altLang="en-US" sz="2800" b="1" dirty="0"/>
              <a:t>不能互换。</a:t>
            </a:r>
          </a:p>
        </p:txBody>
      </p:sp>
      <p:sp>
        <p:nvSpPr>
          <p:cNvPr id="14" name="矩形 13"/>
          <p:cNvSpPr/>
          <p:nvPr/>
        </p:nvSpPr>
        <p:spPr>
          <a:xfrm>
            <a:off x="152400" y="381000"/>
            <a:ext cx="1447800" cy="1143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 smtClean="0">
                <a:solidFill>
                  <a:srgbClr val="FF0000"/>
                </a:solidFill>
              </a:rPr>
              <a:t>内容</a:t>
            </a:r>
            <a:endParaRPr lang="en-US" altLang="zh-CN" sz="4000" b="1" dirty="0" smtClean="0">
              <a:solidFill>
                <a:srgbClr val="FF0000"/>
              </a:solidFill>
            </a:endParaRPr>
          </a:p>
          <a:p>
            <a:pPr algn="ctr"/>
            <a:r>
              <a:rPr lang="zh-CN" altLang="en-US" sz="4000" b="1" dirty="0" smtClean="0">
                <a:solidFill>
                  <a:srgbClr val="FF0000"/>
                </a:solidFill>
              </a:rPr>
              <a:t>回顾</a:t>
            </a:r>
            <a:endParaRPr lang="zh-CN" altLang="en-US" sz="4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7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0" fill="hold"/>
                                        <p:tgtEl>
                                          <p:spTgt spid="327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3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27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3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(6*min(max(#ppt_w*#ppt_h,.3),1)-7.4)/-.7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(6*min(max(#ppt_w*#ppt_h,.3),1)-7.4)/-.7*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 nodeType="withEffect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277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 nodeType="withEffect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277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 nodeType="withEffect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 nodeType="withEffect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7" dur="5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27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 nodeType="withEffect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8" dur="500"/>
                                        <p:tgtEl>
                                          <p:spTgt spid="348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3" dur="500"/>
                                        <p:tgtEl>
                                          <p:spTgt spid="348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770" grpId="0" autoUpdateAnimBg="0"/>
      <p:bldP spid="32771" grpId="0" autoUpdateAnimBg="0"/>
      <p:bldP spid="32772" grpId="0" autoUpdateAnimBg="0"/>
      <p:bldP spid="32773" grpId="0" autoUpdateAnimBg="0"/>
      <p:bldP spid="32775" grpId="0" animBg="1" autoUpdateAnimBg="0"/>
      <p:bldP spid="32776" grpId="0" autoUpdateAnimBg="0"/>
      <p:bldP spid="32777" grpId="0" autoUpdateAnimBg="0"/>
      <p:bldP spid="2" grpId="0" autoUpdateAnimBg="0"/>
      <p:bldP spid="34820" grpId="0"/>
      <p:bldP spid="34821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lugouqiao-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791200" y="457200"/>
            <a:ext cx="3080084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3" name="Picture 3" descr="卢沟桥A-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28600" y="3505200"/>
            <a:ext cx="5334000" cy="30912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4" name="Picture 4" descr="狮子-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48400" y="2895600"/>
            <a:ext cx="2362200" cy="153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5" name="Picture 5" descr="10_lugouqiao001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172200" y="4724400"/>
            <a:ext cx="2362200" cy="213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6" name="Text Box 6"/>
          <p:cNvSpPr txBox="1">
            <a:spLocks noChangeArrowheads="1"/>
          </p:cNvSpPr>
          <p:nvPr/>
        </p:nvSpPr>
        <p:spPr bwMode="auto">
          <a:xfrm>
            <a:off x="1524000" y="762000"/>
            <a:ext cx="4495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>
                <a:solidFill>
                  <a:srgbClr val="FF0000"/>
                </a:solidFill>
                <a:latin typeface="Times New Roman" pitchFamily="18" charset="0"/>
              </a:rPr>
              <a:t> 1.</a:t>
            </a:r>
            <a:r>
              <a:rPr kumimoji="1" lang="zh-CN" altLang="en-US" sz="2400" b="1">
                <a:solidFill>
                  <a:srgbClr val="FF0000"/>
                </a:solidFill>
                <a:latin typeface="Times New Roman" pitchFamily="18" charset="0"/>
                <a:ea typeface="方正隶二简体"/>
                <a:cs typeface="方正隶二简体"/>
              </a:rPr>
              <a:t>十一个拱联成整体，坚固</a:t>
            </a:r>
            <a:r>
              <a:rPr kumimoji="1" lang="zh-CN" altLang="en-US" sz="2400">
                <a:solidFill>
                  <a:srgbClr val="FF0000"/>
                </a:solidFill>
                <a:latin typeface="Times New Roman" pitchFamily="18" charset="0"/>
              </a:rPr>
              <a:t>。</a:t>
            </a:r>
          </a:p>
        </p:txBody>
      </p:sp>
      <p:sp>
        <p:nvSpPr>
          <p:cNvPr id="35847" name="Text Box 7"/>
          <p:cNvSpPr txBox="1">
            <a:spLocks noChangeArrowheads="1"/>
          </p:cNvSpPr>
          <p:nvPr/>
        </p:nvSpPr>
        <p:spPr bwMode="auto">
          <a:xfrm>
            <a:off x="1447800" y="1295400"/>
            <a:ext cx="4572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 b="1" dirty="0">
                <a:solidFill>
                  <a:srgbClr val="FF0000"/>
                </a:solidFill>
                <a:latin typeface="方正隶二简体"/>
                <a:ea typeface="方正隶二简体"/>
                <a:cs typeface="方正隶二简体"/>
              </a:rPr>
              <a:t> 2.</a:t>
            </a:r>
            <a:r>
              <a:rPr kumimoji="1" lang="zh-CN" altLang="en-US" sz="2400" b="1" dirty="0">
                <a:solidFill>
                  <a:srgbClr val="FF0000"/>
                </a:solidFill>
                <a:latin typeface="方正隶二简体"/>
                <a:ea typeface="方正隶二简体"/>
                <a:cs typeface="方正隶二简体"/>
              </a:rPr>
              <a:t>桥面用石板铺砌成，平坦</a:t>
            </a:r>
            <a:r>
              <a:rPr kumimoji="1" lang="zh-CN" altLang="en-US" sz="2400" b="1" dirty="0">
                <a:solidFill>
                  <a:srgbClr val="FF0000"/>
                </a:solidFill>
                <a:latin typeface="Times New Roman" pitchFamily="18" charset="0"/>
              </a:rPr>
              <a:t>。</a:t>
            </a:r>
          </a:p>
        </p:txBody>
      </p:sp>
      <p:sp>
        <p:nvSpPr>
          <p:cNvPr id="35848" name="Text Box 8"/>
          <p:cNvSpPr txBox="1">
            <a:spLocks noChangeArrowheads="1"/>
          </p:cNvSpPr>
          <p:nvPr/>
        </p:nvSpPr>
        <p:spPr bwMode="auto">
          <a:xfrm>
            <a:off x="1371600" y="1905000"/>
            <a:ext cx="43434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2400">
                <a:solidFill>
                  <a:srgbClr val="FF0000"/>
                </a:solidFill>
                <a:latin typeface="Times New Roman" pitchFamily="18" charset="0"/>
              </a:rPr>
              <a:t>   </a:t>
            </a:r>
            <a:r>
              <a:rPr kumimoji="1" lang="en-US" altLang="zh-CN" sz="2400" b="1">
                <a:solidFill>
                  <a:srgbClr val="FF0000"/>
                </a:solidFill>
                <a:latin typeface="Times New Roman" pitchFamily="18" charset="0"/>
              </a:rPr>
              <a:t>3.</a:t>
            </a:r>
            <a:r>
              <a:rPr kumimoji="1" lang="zh-CN" altLang="en-US" sz="2400" b="1">
                <a:solidFill>
                  <a:srgbClr val="FF0000"/>
                </a:solidFill>
                <a:latin typeface="Times New Roman" pitchFamily="18" charset="0"/>
                <a:ea typeface="方正隶二简体"/>
                <a:cs typeface="方正隶二简体"/>
              </a:rPr>
              <a:t>石栏上雕刻有狮子，美观</a:t>
            </a:r>
            <a:r>
              <a:rPr kumimoji="1" lang="zh-CN" altLang="en-US" sz="2400" b="1">
                <a:solidFill>
                  <a:srgbClr val="FF0000"/>
                </a:solidFill>
                <a:latin typeface="Times New Roman" pitchFamily="18" charset="0"/>
              </a:rPr>
              <a:t>。</a:t>
            </a:r>
          </a:p>
        </p:txBody>
      </p:sp>
      <p:sp>
        <p:nvSpPr>
          <p:cNvPr id="35850" name="AutoShape 10"/>
          <p:cNvSpPr>
            <a:spLocks/>
          </p:cNvSpPr>
          <p:nvPr/>
        </p:nvSpPr>
        <p:spPr bwMode="auto">
          <a:xfrm>
            <a:off x="1371600" y="990600"/>
            <a:ext cx="228600" cy="1219200"/>
          </a:xfrm>
          <a:prstGeom prst="leftBrace">
            <a:avLst>
              <a:gd name="adj1" fmla="val 44444"/>
              <a:gd name="adj2" fmla="val 50000"/>
            </a:avLst>
          </a:prstGeom>
          <a:noFill/>
          <a:ln w="38100">
            <a:solidFill>
              <a:srgbClr val="000080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endParaRPr kumimoji="1" lang="zh-CN" altLang="zh-CN" sz="2400" b="1">
              <a:latin typeface="Times New Roman" pitchFamily="18" charset="0"/>
            </a:endParaRPr>
          </a:p>
        </p:txBody>
      </p:sp>
      <p:sp>
        <p:nvSpPr>
          <p:cNvPr id="35851" name="Text Box 11"/>
          <p:cNvSpPr txBox="1">
            <a:spLocks noChangeArrowheads="1"/>
          </p:cNvSpPr>
          <p:nvPr/>
        </p:nvSpPr>
        <p:spPr bwMode="auto">
          <a:xfrm>
            <a:off x="0" y="1371600"/>
            <a:ext cx="1447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2400" b="1">
                <a:latin typeface="Times New Roman" pitchFamily="18" charset="0"/>
                <a:ea typeface="黑体" pitchFamily="2" charset="-122"/>
              </a:rPr>
              <a:t>联拱石桥</a:t>
            </a:r>
          </a:p>
        </p:txBody>
      </p:sp>
      <p:sp>
        <p:nvSpPr>
          <p:cNvPr id="35852" name="Text Box 12"/>
          <p:cNvSpPr txBox="1">
            <a:spLocks noChangeArrowheads="1"/>
          </p:cNvSpPr>
          <p:nvPr/>
        </p:nvSpPr>
        <p:spPr bwMode="auto">
          <a:xfrm>
            <a:off x="1447800" y="152400"/>
            <a:ext cx="4267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en-US" altLang="zh-CN" sz="3200" b="1" dirty="0" smtClean="0">
                <a:solidFill>
                  <a:srgbClr val="0000FF"/>
                </a:solidFill>
                <a:latin typeface="Times New Roman" pitchFamily="18" charset="0"/>
                <a:ea typeface="华文新魏"/>
                <a:cs typeface="华文新魏"/>
              </a:rPr>
              <a:t>3</a:t>
            </a:r>
            <a:r>
              <a:rPr kumimoji="1" lang="zh-CN" altLang="en-US" sz="3200" b="1" dirty="0" smtClean="0">
                <a:solidFill>
                  <a:srgbClr val="0000FF"/>
                </a:solidFill>
                <a:latin typeface="Times New Roman" pitchFamily="18" charset="0"/>
                <a:ea typeface="华文新魏"/>
                <a:cs typeface="华文新魏"/>
              </a:rPr>
              <a:t>、</a:t>
            </a:r>
            <a:r>
              <a:rPr kumimoji="1" lang="zh-CN" altLang="en-US" sz="3200" b="1" dirty="0">
                <a:solidFill>
                  <a:srgbClr val="0000FF"/>
                </a:solidFill>
                <a:latin typeface="Times New Roman" pitchFamily="18" charset="0"/>
                <a:ea typeface="华文新魏"/>
                <a:cs typeface="华文新魏"/>
              </a:rPr>
              <a:t>卢沟桥有何特点？</a:t>
            </a:r>
          </a:p>
        </p:txBody>
      </p:sp>
      <p:sp>
        <p:nvSpPr>
          <p:cNvPr id="49167" name="Text Box 2"/>
          <p:cNvSpPr txBox="1">
            <a:spLocks noChangeArrowheads="1"/>
          </p:cNvSpPr>
          <p:nvPr/>
        </p:nvSpPr>
        <p:spPr bwMode="auto">
          <a:xfrm>
            <a:off x="3352800" y="3733800"/>
            <a:ext cx="24384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b="1" dirty="0">
                <a:solidFill>
                  <a:srgbClr val="FF0000"/>
                </a:solidFill>
                <a:latin typeface="Arial Narrow" pitchFamily="34" charset="0"/>
                <a:ea typeface="隶书"/>
                <a:cs typeface="隶书"/>
              </a:rPr>
              <a:t>卢沟桥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7848600" y="5257800"/>
            <a:ext cx="553998" cy="1304203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</a:rPr>
              <a:t>卢沟晓月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58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58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58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 nodeType="withEffect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7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9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9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91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916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91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916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91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916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916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916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916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58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 nodeType="withEffect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58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 nodeType="withEffect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58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 nodeType="withEffect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58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 nodeType="withEffect">
                                          <p:stCondLst>
                                            <p:cond evt="begin" delay="0">
                                              <p:tn val="5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58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 nodeType="withEffect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63" dur="500"/>
                                        <p:tgtEl>
                                          <p:spTgt spid="358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0"/>
                                  </p:iterate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300" fill="hold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300" fill="hold"/>
                                        <p:tgtEl>
                                          <p:spTgt spid="358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 nodeType="withEffect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358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 nodeType="withEffect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7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6" grpId="0" autoUpdateAnimBg="0"/>
      <p:bldP spid="35847" grpId="0" autoUpdateAnimBg="0"/>
      <p:bldP spid="35848" grpId="0" autoUpdateAnimBg="0"/>
      <p:bldP spid="35850" grpId="0" animBg="1" autoUpdateAnimBg="0"/>
      <p:bldP spid="35851" grpId="0" autoUpdateAnimBg="0"/>
      <p:bldP spid="35852" grpId="0" autoUpdateAnimBg="0"/>
      <p:bldP spid="49167" grpId="0"/>
      <p:bldP spid="1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3" name="Text Box 3"/>
          <p:cNvSpPr txBox="1">
            <a:spLocks noChangeArrowheads="1"/>
          </p:cNvSpPr>
          <p:nvPr/>
        </p:nvSpPr>
        <p:spPr bwMode="auto">
          <a:xfrm>
            <a:off x="381000" y="304800"/>
            <a:ext cx="3746500" cy="650875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zh-CN" sz="3600" b="1">
                <a:latin typeface="Times New Roman" pitchFamily="18" charset="0"/>
                <a:ea typeface="黑体" pitchFamily="2" charset="-122"/>
              </a:rPr>
              <a:t>1</a:t>
            </a:r>
            <a:r>
              <a:rPr kumimoji="1" lang="zh-CN" altLang="en-US" sz="3600" b="1">
                <a:latin typeface="Times New Roman" pitchFamily="18" charset="0"/>
                <a:ea typeface="黑体" pitchFamily="2" charset="-122"/>
              </a:rPr>
              <a:t>、打比方     如：</a:t>
            </a:r>
          </a:p>
        </p:txBody>
      </p:sp>
      <p:sp>
        <p:nvSpPr>
          <p:cNvPr id="92164" name="Text Box 4"/>
          <p:cNvSpPr txBox="1">
            <a:spLocks noChangeArrowheads="1"/>
          </p:cNvSpPr>
          <p:nvPr/>
        </p:nvSpPr>
        <p:spPr bwMode="auto">
          <a:xfrm>
            <a:off x="304800" y="1447800"/>
            <a:ext cx="4787900" cy="466725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kumimoji="1" lang="en-US" altLang="zh-CN" sz="2400" b="1" dirty="0">
                <a:latin typeface="Times New Roman" pitchFamily="18" charset="0"/>
                <a:ea typeface="黑体" pitchFamily="2" charset="-122"/>
              </a:rPr>
              <a:t>“</a:t>
            </a:r>
            <a:r>
              <a:rPr kumimoji="1" lang="zh-CN" altLang="en-US" sz="2400" b="1" dirty="0">
                <a:latin typeface="Times New Roman" pitchFamily="18" charset="0"/>
                <a:ea typeface="黑体" pitchFamily="2" charset="-122"/>
              </a:rPr>
              <a:t>石拱桥的桥洞成弧形，就像虹。”</a:t>
            </a:r>
          </a:p>
        </p:txBody>
      </p:sp>
      <p:sp>
        <p:nvSpPr>
          <p:cNvPr id="92165" name="Text Box 5"/>
          <p:cNvSpPr txBox="1">
            <a:spLocks noChangeArrowheads="1"/>
          </p:cNvSpPr>
          <p:nvPr/>
        </p:nvSpPr>
        <p:spPr bwMode="auto">
          <a:xfrm>
            <a:off x="304800" y="2057400"/>
            <a:ext cx="5402263" cy="1562100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kumimoji="1" lang="zh-CN" altLang="en-US" sz="2400" b="1">
                <a:latin typeface="Times New Roman" pitchFamily="18" charset="0"/>
                <a:ea typeface="黑体" pitchFamily="2" charset="-122"/>
              </a:rPr>
              <a:t>作用：</a:t>
            </a:r>
          </a:p>
          <a:p>
            <a:pPr>
              <a:buFont typeface="Wingdings" pitchFamily="2" charset="2"/>
              <a:buNone/>
            </a:pPr>
            <a:r>
              <a:rPr kumimoji="1" lang="zh-CN" altLang="en-US" sz="2400" b="1">
                <a:latin typeface="Times New Roman" pitchFamily="18" charset="0"/>
                <a:ea typeface="黑体" pitchFamily="2" charset="-122"/>
              </a:rPr>
              <a:t>将石拱桥的桥洞比作虹，</a:t>
            </a:r>
            <a:r>
              <a:rPr kumimoji="1" lang="zh-CN" altLang="en-US" sz="2400" b="1">
                <a:solidFill>
                  <a:srgbClr val="FF3300"/>
                </a:solidFill>
                <a:latin typeface="Times New Roman" pitchFamily="18" charset="0"/>
                <a:ea typeface="黑体" pitchFamily="2" charset="-122"/>
              </a:rPr>
              <a:t>形象</a:t>
            </a:r>
          </a:p>
          <a:p>
            <a:pPr>
              <a:buFont typeface="Wingdings" pitchFamily="2" charset="2"/>
              <a:buNone/>
            </a:pPr>
            <a:r>
              <a:rPr kumimoji="1" lang="zh-CN" altLang="en-US" sz="2400" b="1">
                <a:solidFill>
                  <a:srgbClr val="FF3300"/>
                </a:solidFill>
                <a:latin typeface="Times New Roman" pitchFamily="18" charset="0"/>
                <a:ea typeface="黑体" pitchFamily="2" charset="-122"/>
              </a:rPr>
              <a:t>生动</a:t>
            </a:r>
            <a:r>
              <a:rPr kumimoji="1" lang="zh-CN" altLang="en-US" sz="2400" b="1">
                <a:latin typeface="Times New Roman" pitchFamily="18" charset="0"/>
                <a:ea typeface="黑体" pitchFamily="2" charset="-122"/>
              </a:rPr>
              <a:t>地说明了</a:t>
            </a:r>
            <a:r>
              <a:rPr kumimoji="1" lang="zh-CN" altLang="en-US" sz="2400" b="1">
                <a:solidFill>
                  <a:schemeClr val="tx2"/>
                </a:solidFill>
                <a:latin typeface="Times New Roman" pitchFamily="18" charset="0"/>
                <a:ea typeface="黑体" pitchFamily="2" charset="-122"/>
              </a:rPr>
              <a:t>石拱桥桥洞的形状</a:t>
            </a:r>
            <a:r>
              <a:rPr kumimoji="1" lang="zh-CN" altLang="en-US" sz="2400" b="1">
                <a:latin typeface="Times New Roman" pitchFamily="18" charset="0"/>
                <a:ea typeface="黑体" pitchFamily="2" charset="-122"/>
              </a:rPr>
              <a:t>，突出</a:t>
            </a:r>
          </a:p>
          <a:p>
            <a:pPr>
              <a:buFont typeface="Wingdings" pitchFamily="2" charset="2"/>
              <a:buNone/>
            </a:pPr>
            <a:r>
              <a:rPr kumimoji="1" lang="zh-CN" altLang="en-US" sz="2400" b="1">
                <a:latin typeface="Times New Roman" pitchFamily="18" charset="0"/>
                <a:ea typeface="黑体" pitchFamily="2" charset="-122"/>
              </a:rPr>
              <a:t>了它</a:t>
            </a:r>
            <a:r>
              <a:rPr kumimoji="1" lang="zh-CN" altLang="en-US" sz="2400" b="1">
                <a:solidFill>
                  <a:schemeClr val="tx2"/>
                </a:solidFill>
                <a:latin typeface="Times New Roman" pitchFamily="18" charset="0"/>
                <a:ea typeface="黑体" pitchFamily="2" charset="-122"/>
              </a:rPr>
              <a:t>形式优美的特点</a:t>
            </a:r>
            <a:r>
              <a:rPr kumimoji="1" lang="zh-CN" altLang="en-US" sz="2400" b="1">
                <a:latin typeface="Times New Roman" pitchFamily="18" charset="0"/>
                <a:ea typeface="黑体" pitchFamily="2" charset="-122"/>
              </a:rPr>
              <a:t>。</a:t>
            </a:r>
          </a:p>
        </p:txBody>
      </p:sp>
      <p:sp>
        <p:nvSpPr>
          <p:cNvPr id="93188" name="Text Box 4"/>
          <p:cNvSpPr txBox="1">
            <a:spLocks noChangeArrowheads="1"/>
          </p:cNvSpPr>
          <p:nvPr/>
        </p:nvSpPr>
        <p:spPr bwMode="auto">
          <a:xfrm>
            <a:off x="304800" y="4572000"/>
            <a:ext cx="8431213" cy="1196975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2400" b="1">
                <a:latin typeface="Times New Roman" pitchFamily="18" charset="0"/>
                <a:ea typeface="黑体" pitchFamily="2" charset="-122"/>
              </a:rPr>
              <a:t>作用： </a:t>
            </a:r>
          </a:p>
          <a:p>
            <a:r>
              <a:rPr kumimoji="1" lang="zh-CN" altLang="en-US" sz="2400" b="1">
                <a:latin typeface="Times New Roman" pitchFamily="18" charset="0"/>
                <a:ea typeface="黑体" pitchFamily="2" charset="-122"/>
              </a:rPr>
              <a:t>     将桥洞比作弓，</a:t>
            </a:r>
            <a:r>
              <a:rPr kumimoji="1" lang="zh-CN" altLang="en-US" sz="2400" b="1">
                <a:solidFill>
                  <a:srgbClr val="FF3300"/>
                </a:solidFill>
                <a:latin typeface="Times New Roman" pitchFamily="18" charset="0"/>
                <a:ea typeface="黑体" pitchFamily="2" charset="-122"/>
              </a:rPr>
              <a:t>形象生动</a:t>
            </a:r>
            <a:r>
              <a:rPr kumimoji="1" lang="zh-CN" altLang="en-US" sz="2400" b="1">
                <a:latin typeface="Times New Roman" pitchFamily="18" charset="0"/>
                <a:ea typeface="黑体" pitchFamily="2" charset="-122"/>
              </a:rPr>
              <a:t>地说明了</a:t>
            </a:r>
            <a:r>
              <a:rPr kumimoji="1" lang="zh-CN" altLang="en-US" sz="2400" b="1">
                <a:solidFill>
                  <a:schemeClr val="tx2"/>
                </a:solidFill>
                <a:latin typeface="Times New Roman" pitchFamily="18" charset="0"/>
                <a:ea typeface="黑体" pitchFamily="2" charset="-122"/>
              </a:rPr>
              <a:t>赵州桥桥洞的形状，</a:t>
            </a:r>
            <a:r>
              <a:rPr kumimoji="1" lang="zh-CN" altLang="en-US" sz="2400" b="1">
                <a:latin typeface="Times New Roman" pitchFamily="18" charset="0"/>
                <a:ea typeface="黑体" pitchFamily="2" charset="-122"/>
              </a:rPr>
              <a:t>突出了</a:t>
            </a:r>
            <a:r>
              <a:rPr kumimoji="1" lang="zh-CN" altLang="en-US" sz="2400" b="1">
                <a:solidFill>
                  <a:schemeClr val="tx2"/>
                </a:solidFill>
                <a:latin typeface="Times New Roman" pitchFamily="18" charset="0"/>
                <a:ea typeface="黑体" pitchFamily="2" charset="-122"/>
              </a:rPr>
              <a:t>它形式优美的特点，</a:t>
            </a:r>
            <a:r>
              <a:rPr kumimoji="1" lang="zh-CN" altLang="en-US" sz="2400" b="1">
                <a:latin typeface="Times New Roman" pitchFamily="18" charset="0"/>
                <a:ea typeface="黑体" pitchFamily="2" charset="-122"/>
              </a:rPr>
              <a:t>给读者</a:t>
            </a:r>
            <a:r>
              <a:rPr kumimoji="1" lang="zh-CN" altLang="en-US" sz="2400" b="1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鲜明</a:t>
            </a:r>
            <a:r>
              <a:rPr kumimoji="1" lang="zh-CN" altLang="en-US" sz="2400" b="1">
                <a:latin typeface="Times New Roman" pitchFamily="18" charset="0"/>
                <a:ea typeface="黑体" pitchFamily="2" charset="-122"/>
              </a:rPr>
              <a:t>的印象。</a:t>
            </a:r>
          </a:p>
        </p:txBody>
      </p:sp>
      <p:sp>
        <p:nvSpPr>
          <p:cNvPr id="93189" name="Text Box 5"/>
          <p:cNvSpPr txBox="1">
            <a:spLocks noChangeArrowheads="1"/>
          </p:cNvSpPr>
          <p:nvPr/>
        </p:nvSpPr>
        <p:spPr bwMode="auto">
          <a:xfrm>
            <a:off x="609600" y="3962400"/>
            <a:ext cx="6013450" cy="466725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>
              <a:buFont typeface="Wingdings" pitchFamily="2" charset="2"/>
              <a:buNone/>
            </a:pPr>
            <a:r>
              <a:rPr kumimoji="1" lang="en-US" altLang="zh-CN" sz="2400" b="1">
                <a:latin typeface="Times New Roman" pitchFamily="18" charset="0"/>
                <a:ea typeface="黑体" pitchFamily="2" charset="-122"/>
              </a:rPr>
              <a:t>“</a:t>
            </a:r>
            <a:r>
              <a:rPr kumimoji="1" lang="zh-CN" altLang="en-US" sz="2400" b="1">
                <a:latin typeface="Times New Roman" pitchFamily="18" charset="0"/>
                <a:ea typeface="黑体" pitchFamily="2" charset="-122"/>
              </a:rPr>
              <a:t>桥洞不是普通的半圆形，而是像一张弓。”</a:t>
            </a:r>
          </a:p>
        </p:txBody>
      </p:sp>
      <p:sp>
        <p:nvSpPr>
          <p:cNvPr id="8" name="矩形 7"/>
          <p:cNvSpPr/>
          <p:nvPr/>
        </p:nvSpPr>
        <p:spPr>
          <a:xfrm>
            <a:off x="5257800" y="228600"/>
            <a:ext cx="3886200" cy="10668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spcBef>
                <a:spcPct val="20000"/>
              </a:spcBef>
              <a:buClr>
                <a:schemeClr val="hlink"/>
              </a:buClr>
              <a:buFont typeface="Wingdings" pitchFamily="2" charset="2"/>
              <a:buNone/>
            </a:pPr>
            <a:r>
              <a:rPr lang="zh-CN" altLang="en-US" sz="32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品味课文语句，举例分析说明方法。</a:t>
            </a:r>
            <a:endParaRPr lang="zh-CN" altLang="en-US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1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1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1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1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2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31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31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31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31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3" grpId="0" animBg="1" autoUpdateAnimBg="0"/>
      <p:bldP spid="92164" grpId="0" animBg="1" autoUpdateAnimBg="0"/>
      <p:bldP spid="92165" grpId="0" animBg="1" autoUpdateAnimBg="0"/>
      <p:bldP spid="93188" grpId="0" animBg="1" autoUpdateAnimBg="0"/>
      <p:bldP spid="93189" grpId="0" animBg="1" autoUpdateAnimBg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1" name="Text Box 3"/>
          <p:cNvSpPr txBox="1">
            <a:spLocks noChangeArrowheads="1"/>
          </p:cNvSpPr>
          <p:nvPr/>
        </p:nvSpPr>
        <p:spPr bwMode="auto">
          <a:xfrm>
            <a:off x="152400" y="152400"/>
            <a:ext cx="3352800" cy="588963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zh-CN" sz="3200" b="1">
                <a:latin typeface="Times New Roman" pitchFamily="18" charset="0"/>
                <a:ea typeface="黑体" pitchFamily="2" charset="-122"/>
              </a:rPr>
              <a:t>2</a:t>
            </a:r>
            <a:r>
              <a:rPr kumimoji="1" lang="zh-CN" altLang="en-US" sz="3200" b="1">
                <a:latin typeface="Times New Roman" pitchFamily="18" charset="0"/>
                <a:ea typeface="黑体" pitchFamily="2" charset="-122"/>
              </a:rPr>
              <a:t>、列数据     如：</a:t>
            </a:r>
          </a:p>
        </p:txBody>
      </p:sp>
      <p:sp>
        <p:nvSpPr>
          <p:cNvPr id="94212" name="Text Box 4"/>
          <p:cNvSpPr txBox="1">
            <a:spLocks noChangeArrowheads="1"/>
          </p:cNvSpPr>
          <p:nvPr/>
        </p:nvSpPr>
        <p:spPr bwMode="auto">
          <a:xfrm>
            <a:off x="304800" y="1752600"/>
            <a:ext cx="8682037" cy="831850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1" lang="zh-CN" altLang="en-US" sz="2400" b="1" dirty="0">
                <a:latin typeface="Times New Roman" pitchFamily="18" charset="0"/>
                <a:ea typeface="黑体" pitchFamily="2" charset="-122"/>
              </a:rPr>
              <a:t>作用： 通过列举数据，</a:t>
            </a:r>
            <a:r>
              <a:rPr kumimoji="1" lang="zh-CN" altLang="en-US" sz="2400" b="1" dirty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准确而具体</a:t>
            </a:r>
            <a:r>
              <a:rPr kumimoji="1" lang="zh-CN" altLang="en-US" sz="2400" b="1" dirty="0">
                <a:solidFill>
                  <a:schemeClr val="tx2"/>
                </a:solidFill>
                <a:latin typeface="Times New Roman" pitchFamily="18" charset="0"/>
                <a:ea typeface="黑体" pitchFamily="2" charset="-122"/>
              </a:rPr>
              <a:t>地说明了</a:t>
            </a:r>
            <a:r>
              <a:rPr kumimoji="1" lang="zh-CN" altLang="en-US" sz="2400" b="1" dirty="0">
                <a:latin typeface="Times New Roman" pitchFamily="18" charset="0"/>
                <a:ea typeface="黑体" pitchFamily="2" charset="-122"/>
              </a:rPr>
              <a:t>“赵州桥非常雄伟”的特点，</a:t>
            </a:r>
            <a:r>
              <a:rPr kumimoji="1" lang="zh-CN" altLang="en-US" sz="2400" b="1" dirty="0">
                <a:solidFill>
                  <a:schemeClr val="tx2"/>
                </a:solidFill>
                <a:latin typeface="Times New Roman" pitchFamily="18" charset="0"/>
                <a:ea typeface="黑体" pitchFamily="2" charset="-122"/>
              </a:rPr>
              <a:t>给人以</a:t>
            </a:r>
            <a:r>
              <a:rPr kumimoji="1" lang="zh-CN" altLang="en-US" sz="2400" b="1" dirty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具体而清晰</a:t>
            </a:r>
            <a:r>
              <a:rPr kumimoji="1" lang="zh-CN" altLang="en-US" sz="2400" b="1" dirty="0">
                <a:solidFill>
                  <a:schemeClr val="tx2"/>
                </a:solidFill>
                <a:latin typeface="Times New Roman" pitchFamily="18" charset="0"/>
                <a:ea typeface="黑体" pitchFamily="2" charset="-122"/>
              </a:rPr>
              <a:t>的印象。</a:t>
            </a:r>
          </a:p>
        </p:txBody>
      </p:sp>
      <p:sp>
        <p:nvSpPr>
          <p:cNvPr id="94213" name="Text Box 5"/>
          <p:cNvSpPr txBox="1">
            <a:spLocks noChangeArrowheads="1"/>
          </p:cNvSpPr>
          <p:nvPr/>
        </p:nvSpPr>
        <p:spPr bwMode="auto">
          <a:xfrm>
            <a:off x="228600" y="838200"/>
            <a:ext cx="8686800" cy="831850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buFont typeface="Wingdings" pitchFamily="2" charset="2"/>
              <a:buNone/>
            </a:pPr>
            <a:r>
              <a:rPr kumimoji="1" lang="en-US" altLang="zh-CN" sz="2400" b="1" dirty="0">
                <a:latin typeface="Times New Roman" pitchFamily="18" charset="0"/>
                <a:ea typeface="黑体" pitchFamily="2" charset="-122"/>
              </a:rPr>
              <a:t>“</a:t>
            </a:r>
            <a:r>
              <a:rPr kumimoji="1" lang="zh-CN" altLang="en-US" sz="2400" b="1" dirty="0">
                <a:latin typeface="Times New Roman" pitchFamily="18" charset="0"/>
                <a:ea typeface="黑体" pitchFamily="2" charset="-122"/>
              </a:rPr>
              <a:t>赵州桥非常雄伟，全长</a:t>
            </a:r>
            <a:r>
              <a:rPr kumimoji="1" lang="en-US" altLang="zh-CN" sz="2400" b="1" dirty="0">
                <a:latin typeface="Times New Roman" pitchFamily="18" charset="0"/>
                <a:ea typeface="黑体" pitchFamily="2" charset="-122"/>
              </a:rPr>
              <a:t>50.82</a:t>
            </a:r>
            <a:r>
              <a:rPr kumimoji="1" lang="zh-CN" altLang="en-US" sz="2400" b="1" dirty="0">
                <a:latin typeface="Times New Roman" pitchFamily="18" charset="0"/>
                <a:ea typeface="黑体" pitchFamily="2" charset="-122"/>
              </a:rPr>
              <a:t>米，两端宽</a:t>
            </a:r>
            <a:r>
              <a:rPr kumimoji="1" lang="en-US" altLang="zh-CN" sz="2400" b="1" dirty="0">
                <a:latin typeface="Times New Roman" pitchFamily="18" charset="0"/>
                <a:ea typeface="黑体" pitchFamily="2" charset="-122"/>
              </a:rPr>
              <a:t>9.6</a:t>
            </a:r>
            <a:r>
              <a:rPr kumimoji="1" lang="zh-CN" altLang="en-US" sz="2400" b="1" dirty="0">
                <a:latin typeface="Times New Roman" pitchFamily="18" charset="0"/>
                <a:ea typeface="黑体" pitchFamily="2" charset="-122"/>
              </a:rPr>
              <a:t>米，中部略窄，宽</a:t>
            </a:r>
            <a:r>
              <a:rPr kumimoji="1" lang="en-US" altLang="zh-CN" sz="2400" b="1" dirty="0">
                <a:latin typeface="Times New Roman" pitchFamily="18" charset="0"/>
                <a:ea typeface="黑体" pitchFamily="2" charset="-122"/>
              </a:rPr>
              <a:t>9</a:t>
            </a:r>
            <a:r>
              <a:rPr kumimoji="1" lang="zh-CN" altLang="en-US" sz="2400" b="1" dirty="0">
                <a:latin typeface="Times New Roman" pitchFamily="18" charset="0"/>
                <a:ea typeface="黑体" pitchFamily="2" charset="-122"/>
              </a:rPr>
              <a:t>米。”</a:t>
            </a:r>
          </a:p>
        </p:txBody>
      </p:sp>
      <p:sp>
        <p:nvSpPr>
          <p:cNvPr id="95235" name="Text Box 3"/>
          <p:cNvSpPr txBox="1">
            <a:spLocks noChangeArrowheads="1"/>
          </p:cNvSpPr>
          <p:nvPr/>
        </p:nvSpPr>
        <p:spPr bwMode="auto">
          <a:xfrm>
            <a:off x="381000" y="2743200"/>
            <a:ext cx="3352800" cy="588963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zh-CN" sz="3200" b="1" dirty="0">
                <a:latin typeface="Times New Roman" pitchFamily="18" charset="0"/>
                <a:ea typeface="黑体" pitchFamily="2" charset="-122"/>
              </a:rPr>
              <a:t>3</a:t>
            </a:r>
            <a:r>
              <a:rPr kumimoji="1" lang="zh-CN" altLang="en-US" sz="3200" b="1" dirty="0">
                <a:latin typeface="Times New Roman" pitchFamily="18" charset="0"/>
                <a:ea typeface="黑体" pitchFamily="2" charset="-122"/>
              </a:rPr>
              <a:t>、作比较     如：</a:t>
            </a:r>
          </a:p>
        </p:txBody>
      </p:sp>
      <p:sp>
        <p:nvSpPr>
          <p:cNvPr id="95236" name="Text Box 4"/>
          <p:cNvSpPr txBox="1">
            <a:spLocks noChangeArrowheads="1"/>
          </p:cNvSpPr>
          <p:nvPr/>
        </p:nvSpPr>
        <p:spPr bwMode="auto">
          <a:xfrm>
            <a:off x="457200" y="4495800"/>
            <a:ext cx="8382000" cy="1196975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2400" b="1" dirty="0">
                <a:latin typeface="Times New Roman" pitchFamily="18" charset="0"/>
                <a:ea typeface="黑体" pitchFamily="2" charset="-122"/>
              </a:rPr>
              <a:t>作用：</a:t>
            </a:r>
          </a:p>
          <a:p>
            <a:r>
              <a:rPr kumimoji="1" lang="zh-CN" altLang="en-US" sz="2400" b="1" dirty="0">
                <a:latin typeface="Times New Roman" pitchFamily="18" charset="0"/>
                <a:ea typeface="黑体" pitchFamily="2" charset="-122"/>
              </a:rPr>
              <a:t>        通过比较，</a:t>
            </a:r>
            <a:r>
              <a:rPr kumimoji="1" lang="zh-CN" altLang="en-US" sz="2400" b="1" dirty="0">
                <a:solidFill>
                  <a:srgbClr val="FF3300"/>
                </a:solidFill>
                <a:latin typeface="Times New Roman" pitchFamily="18" charset="0"/>
                <a:ea typeface="黑体" pitchFamily="2" charset="-122"/>
              </a:rPr>
              <a:t>突出了</a:t>
            </a:r>
            <a:r>
              <a:rPr kumimoji="1" lang="zh-CN" altLang="en-US" sz="2400" b="1" dirty="0">
                <a:latin typeface="Times New Roman" pitchFamily="18" charset="0"/>
                <a:ea typeface="黑体" pitchFamily="2" charset="-122"/>
              </a:rPr>
              <a:t>卢沟桥</a:t>
            </a:r>
            <a:r>
              <a:rPr kumimoji="1" lang="zh-CN" altLang="en-US" sz="2400" b="1" dirty="0">
                <a:solidFill>
                  <a:srgbClr val="310CBA"/>
                </a:solidFill>
                <a:latin typeface="Times New Roman" pitchFamily="18" charset="0"/>
                <a:ea typeface="黑体" pitchFamily="2" charset="-122"/>
              </a:rPr>
              <a:t>结构坚固</a:t>
            </a:r>
            <a:r>
              <a:rPr kumimoji="1" lang="zh-CN" altLang="en-US" sz="2400" b="1" dirty="0">
                <a:solidFill>
                  <a:srgbClr val="FF3300"/>
                </a:solidFill>
                <a:latin typeface="Times New Roman" pitchFamily="18" charset="0"/>
                <a:ea typeface="黑体" pitchFamily="2" charset="-122"/>
              </a:rPr>
              <a:t>的特点</a:t>
            </a:r>
            <a:r>
              <a:rPr kumimoji="1" lang="zh-CN" altLang="en-US" sz="2400" b="1" dirty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，</a:t>
            </a:r>
            <a:r>
              <a:rPr kumimoji="1" lang="zh-CN" altLang="en-US" sz="2400" b="1" dirty="0">
                <a:latin typeface="Times New Roman" pitchFamily="18" charset="0"/>
                <a:ea typeface="黑体" pitchFamily="2" charset="-122"/>
              </a:rPr>
              <a:t>给读者留下具体清晰的印象。</a:t>
            </a:r>
          </a:p>
        </p:txBody>
      </p:sp>
      <p:sp>
        <p:nvSpPr>
          <p:cNvPr id="95237" name="Text Box 5"/>
          <p:cNvSpPr txBox="1">
            <a:spLocks noChangeArrowheads="1"/>
          </p:cNvSpPr>
          <p:nvPr/>
        </p:nvSpPr>
        <p:spPr bwMode="auto">
          <a:xfrm>
            <a:off x="609600" y="3505200"/>
            <a:ext cx="7772400" cy="893763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kumimoji="1" lang="en-US" altLang="zh-CN" sz="2800" b="1" dirty="0">
                <a:latin typeface="Times New Roman" pitchFamily="18" charset="0"/>
                <a:ea typeface="黑体" pitchFamily="2" charset="-122"/>
              </a:rPr>
              <a:t>     </a:t>
            </a:r>
            <a:r>
              <a:rPr kumimoji="1" lang="zh-CN" altLang="en-US" sz="2400" b="1" dirty="0">
                <a:latin typeface="Times New Roman" pitchFamily="18" charset="0"/>
                <a:ea typeface="黑体" pitchFamily="2" charset="-122"/>
              </a:rPr>
              <a:t>永定河发水时，来势很猛，以前两岸河堤常被冲毁，但是这座桥却极少出事，足见它的坚固。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42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42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42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42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42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42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52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52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52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52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2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52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52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4211" grpId="0" animBg="1" autoUpdateAnimBg="0"/>
      <p:bldP spid="94212" grpId="0" animBg="1" autoUpdateAnimBg="0"/>
      <p:bldP spid="94213" grpId="0" animBg="1" autoUpdateAnimBg="0"/>
      <p:bldP spid="95235" grpId="0" animBg="1" autoUpdateAnimBg="0"/>
      <p:bldP spid="95236" grpId="0" animBg="1" autoUpdateAnimBg="0"/>
      <p:bldP spid="95237" grpId="0" animBg="1" autoUpdateAnimBg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9" name="Text Box 3"/>
          <p:cNvSpPr txBox="1">
            <a:spLocks noChangeArrowheads="1"/>
          </p:cNvSpPr>
          <p:nvPr/>
        </p:nvSpPr>
        <p:spPr bwMode="auto">
          <a:xfrm>
            <a:off x="457200" y="152400"/>
            <a:ext cx="3352800" cy="588963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zh-CN" sz="3200" b="1">
                <a:latin typeface="Times New Roman" pitchFamily="18" charset="0"/>
                <a:ea typeface="黑体" pitchFamily="2" charset="-122"/>
              </a:rPr>
              <a:t>4</a:t>
            </a:r>
            <a:r>
              <a:rPr kumimoji="1" lang="zh-CN" altLang="en-US" sz="3200" b="1">
                <a:latin typeface="Times New Roman" pitchFamily="18" charset="0"/>
                <a:ea typeface="黑体" pitchFamily="2" charset="-122"/>
              </a:rPr>
              <a:t>、举例子     如：</a:t>
            </a:r>
          </a:p>
        </p:txBody>
      </p:sp>
      <p:sp>
        <p:nvSpPr>
          <p:cNvPr id="96260" name="Text Box 4"/>
          <p:cNvSpPr txBox="1">
            <a:spLocks noChangeArrowheads="1"/>
          </p:cNvSpPr>
          <p:nvPr/>
        </p:nvSpPr>
        <p:spPr bwMode="auto">
          <a:xfrm>
            <a:off x="228600" y="762000"/>
            <a:ext cx="8686800" cy="1552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2400" b="1">
                <a:latin typeface="Times New Roman" pitchFamily="18" charset="0"/>
                <a:ea typeface="黑体" pitchFamily="2" charset="-122"/>
              </a:rPr>
              <a:t>（我国的石拱桥）在建筑技术上有很多创造，在起重吊装方面更有意想不到的办法。</a:t>
            </a:r>
            <a:r>
              <a:rPr kumimoji="1" lang="zh-CN" altLang="en-US" sz="2400" b="1">
                <a:solidFill>
                  <a:schemeClr val="tx2"/>
                </a:solidFill>
                <a:latin typeface="Times New Roman" pitchFamily="18" charset="0"/>
                <a:ea typeface="黑体" pitchFamily="2" charset="-122"/>
              </a:rPr>
              <a:t>如福建漳州的江东桥，修建于八百多年前，有的石梁一块就有二百来吨重，究竟是怎么安装上去的，至今还不完全知道。</a:t>
            </a:r>
          </a:p>
        </p:txBody>
      </p:sp>
      <p:sp>
        <p:nvSpPr>
          <p:cNvPr id="96261" name="Text Box 5"/>
          <p:cNvSpPr txBox="1">
            <a:spLocks noChangeArrowheads="1"/>
          </p:cNvSpPr>
          <p:nvPr/>
        </p:nvSpPr>
        <p:spPr bwMode="auto">
          <a:xfrm>
            <a:off x="304800" y="2286000"/>
            <a:ext cx="7924800" cy="1196975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2400" b="1" dirty="0">
                <a:latin typeface="Times New Roman" pitchFamily="18" charset="0"/>
                <a:ea typeface="黑体" pitchFamily="2" charset="-122"/>
              </a:rPr>
              <a:t>作用：</a:t>
            </a:r>
          </a:p>
          <a:p>
            <a:r>
              <a:rPr kumimoji="1" lang="zh-CN" altLang="en-US" sz="2400" b="1" dirty="0">
                <a:latin typeface="Times New Roman" pitchFamily="18" charset="0"/>
                <a:ea typeface="黑体" pitchFamily="2" charset="-122"/>
              </a:rPr>
              <a:t>        通过举例，</a:t>
            </a:r>
            <a:r>
              <a:rPr kumimoji="1" lang="zh-CN" altLang="en-US" sz="2400" b="1" dirty="0">
                <a:solidFill>
                  <a:srgbClr val="310CBA"/>
                </a:solidFill>
                <a:latin typeface="Times New Roman" pitchFamily="18" charset="0"/>
                <a:ea typeface="黑体" pitchFamily="2" charset="-122"/>
              </a:rPr>
              <a:t>具体而清楚地</a:t>
            </a:r>
            <a:r>
              <a:rPr kumimoji="1" lang="zh-CN" altLang="en-US" sz="2400" b="1" dirty="0">
                <a:latin typeface="Times New Roman" pitchFamily="18" charset="0"/>
                <a:ea typeface="黑体" pitchFamily="2" charset="-122"/>
              </a:rPr>
              <a:t>说明了我国石拱桥在建筑技术上有很多令人意想不到的创造。</a:t>
            </a:r>
          </a:p>
        </p:txBody>
      </p:sp>
      <p:sp>
        <p:nvSpPr>
          <p:cNvPr id="97283" name="Text Box 3"/>
          <p:cNvSpPr txBox="1">
            <a:spLocks noChangeArrowheads="1"/>
          </p:cNvSpPr>
          <p:nvPr/>
        </p:nvSpPr>
        <p:spPr bwMode="auto">
          <a:xfrm>
            <a:off x="381000" y="3505200"/>
            <a:ext cx="3352800" cy="588963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zh-CN" sz="3200" b="1" dirty="0">
                <a:latin typeface="Times New Roman" pitchFamily="18" charset="0"/>
                <a:ea typeface="黑体" pitchFamily="2" charset="-122"/>
              </a:rPr>
              <a:t>5</a:t>
            </a:r>
            <a:r>
              <a:rPr kumimoji="1" lang="zh-CN" altLang="en-US" sz="3200" b="1" dirty="0">
                <a:latin typeface="Times New Roman" pitchFamily="18" charset="0"/>
                <a:ea typeface="黑体" pitchFamily="2" charset="-122"/>
              </a:rPr>
              <a:t>、摹状貌     如：</a:t>
            </a:r>
          </a:p>
        </p:txBody>
      </p:sp>
      <p:sp>
        <p:nvSpPr>
          <p:cNvPr id="97284" name="Text Box 4"/>
          <p:cNvSpPr txBox="1">
            <a:spLocks noChangeArrowheads="1"/>
          </p:cNvSpPr>
          <p:nvPr/>
        </p:nvSpPr>
        <p:spPr bwMode="auto">
          <a:xfrm>
            <a:off x="381000" y="4953000"/>
            <a:ext cx="7848600" cy="1196975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2400" b="1" dirty="0">
                <a:latin typeface="Times New Roman" pitchFamily="18" charset="0"/>
                <a:ea typeface="黑体" pitchFamily="2" charset="-122"/>
              </a:rPr>
              <a:t>作用：</a:t>
            </a:r>
          </a:p>
          <a:p>
            <a:r>
              <a:rPr kumimoji="1" lang="zh-CN" altLang="en-US" sz="2400" b="1" dirty="0">
                <a:latin typeface="Times New Roman" pitchFamily="18" charset="0"/>
                <a:ea typeface="黑体" pitchFamily="2" charset="-122"/>
              </a:rPr>
              <a:t>       通过描摹，</a:t>
            </a:r>
            <a:r>
              <a:rPr kumimoji="1" lang="zh-CN" altLang="en-US" sz="2400" b="1" dirty="0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具体而形象</a:t>
            </a:r>
            <a:r>
              <a:rPr kumimoji="1" lang="zh-CN" altLang="en-US" sz="2400" b="1" dirty="0">
                <a:latin typeface="黑体" pitchFamily="2" charset="-122"/>
                <a:ea typeface="黑体" pitchFamily="2" charset="-122"/>
              </a:rPr>
              <a:t>地说明了</a:t>
            </a:r>
            <a:r>
              <a:rPr kumimoji="1" lang="zh-CN" altLang="en-US" sz="2400" b="1" dirty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“</a:t>
            </a:r>
            <a:r>
              <a:rPr kumimoji="1" lang="zh-CN" altLang="en-US" sz="24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卢沟桥形式优美</a:t>
            </a:r>
            <a:r>
              <a:rPr kumimoji="1" lang="zh-CN" altLang="en-US" sz="2400" b="1" dirty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”</a:t>
            </a:r>
            <a:r>
              <a:rPr kumimoji="1" lang="zh-CN" altLang="en-US" sz="24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的特点</a:t>
            </a:r>
            <a:r>
              <a:rPr kumimoji="1" lang="zh-CN" altLang="en-US" sz="2400" b="1" dirty="0">
                <a:solidFill>
                  <a:schemeClr val="tx2"/>
                </a:solidFill>
                <a:latin typeface="黑体" pitchFamily="2" charset="-122"/>
                <a:ea typeface="黑体" pitchFamily="2" charset="-122"/>
              </a:rPr>
              <a:t>，</a:t>
            </a:r>
            <a:r>
              <a:rPr kumimoji="1" lang="zh-CN" altLang="en-US" sz="2400" b="1" dirty="0">
                <a:latin typeface="黑体" pitchFamily="2" charset="-122"/>
                <a:ea typeface="黑体" pitchFamily="2" charset="-122"/>
              </a:rPr>
              <a:t>给读者提供想象的空间</a:t>
            </a:r>
            <a:r>
              <a:rPr kumimoji="1" lang="en-US" altLang="zh-CN" sz="2400" b="1" dirty="0">
                <a:latin typeface="黑体" pitchFamily="2" charset="-122"/>
                <a:ea typeface="黑体" pitchFamily="2" charset="-122"/>
              </a:rPr>
              <a:t>,</a:t>
            </a:r>
            <a:r>
              <a:rPr kumimoji="1" lang="zh-CN" altLang="en-US" sz="2400" b="1" dirty="0">
                <a:latin typeface="黑体" pitchFamily="2" charset="-122"/>
                <a:ea typeface="黑体" pitchFamily="2" charset="-122"/>
              </a:rPr>
              <a:t>留下深刻的印象</a:t>
            </a:r>
            <a:r>
              <a:rPr kumimoji="1" lang="zh-CN" altLang="en-US" sz="2400" b="1" dirty="0">
                <a:solidFill>
                  <a:schemeClr val="tx2"/>
                </a:solidFill>
                <a:latin typeface="黑体" pitchFamily="2" charset="-122"/>
                <a:ea typeface="黑体" pitchFamily="2" charset="-122"/>
              </a:rPr>
              <a:t>。</a:t>
            </a:r>
          </a:p>
        </p:txBody>
      </p:sp>
      <p:sp>
        <p:nvSpPr>
          <p:cNvPr id="97285" name="Text Box 5"/>
          <p:cNvSpPr txBox="1">
            <a:spLocks noChangeArrowheads="1"/>
          </p:cNvSpPr>
          <p:nvPr/>
        </p:nvSpPr>
        <p:spPr bwMode="auto">
          <a:xfrm>
            <a:off x="381000" y="4038600"/>
            <a:ext cx="8353425" cy="954087"/>
          </a:xfrm>
          <a:prstGeom prst="rect">
            <a:avLst/>
          </a:prstGeom>
          <a:noFill/>
          <a:ln w="9525">
            <a:solidFill>
              <a:schemeClr val="bg2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kumimoji="1" lang="en-US" altLang="zh-CN" sz="3200" b="1" dirty="0">
                <a:latin typeface="Times New Roman" pitchFamily="18" charset="0"/>
                <a:ea typeface="黑体" pitchFamily="2" charset="-122"/>
              </a:rPr>
              <a:t>      </a:t>
            </a:r>
            <a:r>
              <a:rPr kumimoji="1" lang="en-US" altLang="zh-CN" sz="2400" b="1" dirty="0">
                <a:latin typeface="Times New Roman" pitchFamily="18" charset="0"/>
                <a:ea typeface="黑体" pitchFamily="2" charset="-122"/>
              </a:rPr>
              <a:t>“</a:t>
            </a:r>
            <a:r>
              <a:rPr kumimoji="1" lang="zh-CN" altLang="en-US" sz="2400" b="1" dirty="0">
                <a:latin typeface="Times New Roman" pitchFamily="18" charset="0"/>
                <a:ea typeface="黑体" pitchFamily="2" charset="-122"/>
              </a:rPr>
              <a:t>这些石刻狮子，有的母子相抱，有的交头接耳，有的像倾听水声，有的像注视行人，千态万状，惟妙惟肖。”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62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62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62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62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62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6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72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72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72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72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7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7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6259" grpId="0" animBg="1" autoUpdateAnimBg="0"/>
      <p:bldP spid="96260" grpId="0"/>
      <p:bldP spid="96261" grpId="0" animBg="1" autoUpdateAnimBg="0"/>
      <p:bldP spid="97283" grpId="0" animBg="1" autoUpdateAnimBg="0"/>
      <p:bldP spid="97284" grpId="0" animBg="1" autoUpdateAnimBg="0"/>
      <p:bldP spid="97285" grpId="0" animBg="1" autoUpdateAnimBg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7" name="Text Box 3"/>
          <p:cNvSpPr txBox="1">
            <a:spLocks noChangeArrowheads="1"/>
          </p:cNvSpPr>
          <p:nvPr/>
        </p:nvSpPr>
        <p:spPr bwMode="auto">
          <a:xfrm>
            <a:off x="228600" y="152400"/>
            <a:ext cx="29352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en-US" altLang="zh-CN" sz="3200" b="1">
                <a:latin typeface="Times New Roman" pitchFamily="18" charset="0"/>
                <a:ea typeface="黑体" pitchFamily="2" charset="-122"/>
              </a:rPr>
              <a:t>6</a:t>
            </a:r>
            <a:r>
              <a:rPr kumimoji="1" lang="zh-CN" altLang="en-US" sz="3200" b="1">
                <a:latin typeface="Times New Roman" pitchFamily="18" charset="0"/>
                <a:ea typeface="黑体" pitchFamily="2" charset="-122"/>
              </a:rPr>
              <a:t>、引用     如：</a:t>
            </a:r>
          </a:p>
        </p:txBody>
      </p:sp>
      <p:sp>
        <p:nvSpPr>
          <p:cNvPr id="98308" name="Text Box 4"/>
          <p:cNvSpPr txBox="1">
            <a:spLocks noChangeArrowheads="1"/>
          </p:cNvSpPr>
          <p:nvPr/>
        </p:nvSpPr>
        <p:spPr bwMode="auto">
          <a:xfrm>
            <a:off x="228600" y="1981200"/>
            <a:ext cx="86868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2400" b="1">
                <a:latin typeface="Times New Roman" pitchFamily="18" charset="0"/>
                <a:ea typeface="黑体" pitchFamily="2" charset="-122"/>
              </a:rPr>
              <a:t>作用：</a:t>
            </a:r>
          </a:p>
          <a:p>
            <a:r>
              <a:rPr kumimoji="1" lang="zh-CN" altLang="en-US" sz="2400" b="1">
                <a:latin typeface="Times New Roman" pitchFamily="18" charset="0"/>
                <a:ea typeface="黑体" pitchFamily="2" charset="-122"/>
              </a:rPr>
              <a:t>        通过引用唐朝的张鷟的话，</a:t>
            </a:r>
            <a:r>
              <a:rPr kumimoji="1" lang="zh-CN" altLang="en-US" sz="2400" b="1">
                <a:solidFill>
                  <a:srgbClr val="FF3300"/>
                </a:solidFill>
                <a:latin typeface="Times New Roman" pitchFamily="18" charset="0"/>
                <a:ea typeface="黑体" pitchFamily="2" charset="-122"/>
              </a:rPr>
              <a:t>有力地说明了</a:t>
            </a:r>
            <a:r>
              <a:rPr kumimoji="1" lang="zh-CN" altLang="en-US" sz="2400" b="1">
                <a:solidFill>
                  <a:schemeClr val="tx2"/>
                </a:solidFill>
                <a:latin typeface="Times New Roman" pitchFamily="18" charset="0"/>
                <a:ea typeface="黑体" pitchFamily="2" charset="-122"/>
              </a:rPr>
              <a:t>赵州桥</a:t>
            </a:r>
            <a:r>
              <a:rPr kumimoji="1" lang="zh-CN" altLang="en-US" sz="2400" b="1">
                <a:solidFill>
                  <a:srgbClr val="FF0000"/>
                </a:solidFill>
                <a:latin typeface="Times New Roman" pitchFamily="18" charset="0"/>
                <a:ea typeface="黑体" pitchFamily="2" charset="-122"/>
              </a:rPr>
              <a:t>“结构匀称，和四周景色配合得十分和谐”（或形式优美）的特点</a:t>
            </a:r>
            <a:r>
              <a:rPr kumimoji="1" lang="zh-CN" altLang="en-US" sz="2400" b="1">
                <a:latin typeface="黑体" pitchFamily="2" charset="-122"/>
                <a:ea typeface="黑体" pitchFamily="2" charset="-122"/>
              </a:rPr>
              <a:t>。</a:t>
            </a:r>
          </a:p>
        </p:txBody>
      </p:sp>
      <p:sp>
        <p:nvSpPr>
          <p:cNvPr id="98309" name="Text Box 5"/>
          <p:cNvSpPr txBox="1">
            <a:spLocks noChangeArrowheads="1"/>
          </p:cNvSpPr>
          <p:nvPr/>
        </p:nvSpPr>
        <p:spPr bwMode="auto">
          <a:xfrm>
            <a:off x="304800" y="838200"/>
            <a:ext cx="8839200" cy="1187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kumimoji="1" lang="en-US" altLang="zh-CN" sz="2400" b="1">
                <a:latin typeface="Times New Roman" pitchFamily="18" charset="0"/>
                <a:ea typeface="黑体" pitchFamily="2" charset="-122"/>
              </a:rPr>
              <a:t>“</a:t>
            </a:r>
            <a:r>
              <a:rPr kumimoji="1" lang="zh-CN" altLang="en-US" sz="2400" b="1">
                <a:latin typeface="Times New Roman" pitchFamily="18" charset="0"/>
                <a:ea typeface="黑体" pitchFamily="2" charset="-122"/>
              </a:rPr>
              <a:t>全桥结构匀称，和四周景色配合得十分和谐；桥上的石栏石板也雕刻得古朴美观。唐朝的张鷟说，远望这座桥就像‘</a:t>
            </a:r>
            <a:r>
              <a:rPr kumimoji="1" lang="zh-CN" altLang="en-US" sz="2400" b="1">
                <a:solidFill>
                  <a:schemeClr val="tx2"/>
                </a:solidFill>
                <a:latin typeface="Times New Roman" pitchFamily="18" charset="0"/>
                <a:ea typeface="黑体" pitchFamily="2" charset="-122"/>
              </a:rPr>
              <a:t>初月出云，长虹饮涧</a:t>
            </a:r>
            <a:r>
              <a:rPr kumimoji="1" lang="zh-CN" altLang="en-US" sz="2400" b="1">
                <a:latin typeface="Times New Roman" pitchFamily="18" charset="0"/>
                <a:ea typeface="黑体" pitchFamily="2" charset="-122"/>
              </a:rPr>
              <a:t>’”</a:t>
            </a:r>
          </a:p>
        </p:txBody>
      </p:sp>
      <p:sp>
        <p:nvSpPr>
          <p:cNvPr id="3" name="Text Box 3"/>
          <p:cNvSpPr txBox="1">
            <a:spLocks noChangeArrowheads="1"/>
          </p:cNvSpPr>
          <p:nvPr/>
        </p:nvSpPr>
        <p:spPr bwMode="auto">
          <a:xfrm>
            <a:off x="381000" y="4343400"/>
            <a:ext cx="3925888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CN" sz="3200" b="1">
                <a:latin typeface="Times New Roman" pitchFamily="18" charset="0"/>
                <a:ea typeface="黑体" pitchFamily="2" charset="-122"/>
              </a:rPr>
              <a:t>7</a:t>
            </a:r>
            <a:r>
              <a:rPr kumimoji="1" lang="zh-CN" altLang="en-US" sz="3200" b="1">
                <a:latin typeface="Times New Roman" pitchFamily="18" charset="0"/>
                <a:ea typeface="黑体" pitchFamily="2" charset="-122"/>
              </a:rPr>
              <a:t>、</a:t>
            </a:r>
            <a:r>
              <a:rPr kumimoji="1" lang="zh-CN" altLang="en-US" sz="3200" b="1">
                <a:latin typeface="Times New Roman" pitchFamily="18" charset="0"/>
              </a:rPr>
              <a:t>分类别</a:t>
            </a:r>
            <a:r>
              <a:rPr kumimoji="1" lang="zh-CN" altLang="en-US" sz="3200" b="1">
                <a:latin typeface="Times New Roman" pitchFamily="18" charset="0"/>
                <a:ea typeface="黑体" pitchFamily="2" charset="-122"/>
              </a:rPr>
              <a:t>     如：</a:t>
            </a: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0" y="5029200"/>
            <a:ext cx="86868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2400" b="1">
                <a:latin typeface="Times New Roman" pitchFamily="18" charset="0"/>
              </a:rPr>
              <a:t>(</a:t>
            </a:r>
            <a:r>
              <a:rPr lang="zh-CN" altLang="en-US" sz="2400" b="1">
                <a:latin typeface="Times New Roman" pitchFamily="18" charset="0"/>
              </a:rPr>
              <a:t>一</a:t>
            </a:r>
            <a:r>
              <a:rPr lang="en-US" altLang="zh-CN" sz="2400" b="1">
                <a:latin typeface="Times New Roman" pitchFamily="18" charset="0"/>
              </a:rPr>
              <a:t>)</a:t>
            </a:r>
            <a:r>
              <a:rPr lang="zh-CN" altLang="en-US" sz="2400" b="1">
                <a:latin typeface="Times New Roman" pitchFamily="18" charset="0"/>
              </a:rPr>
              <a:t>全桥只有一个大拱</a:t>
            </a:r>
            <a:r>
              <a:rPr lang="en-US" altLang="zh-CN" sz="2400" b="1">
                <a:latin typeface="Times New Roman" pitchFamily="18" charset="0"/>
              </a:rPr>
              <a:t>……(</a:t>
            </a:r>
            <a:r>
              <a:rPr lang="zh-CN" altLang="en-US" sz="2400" b="1">
                <a:latin typeface="Times New Roman" pitchFamily="18" charset="0"/>
              </a:rPr>
              <a:t>二</a:t>
            </a:r>
            <a:r>
              <a:rPr lang="en-US" altLang="zh-CN" sz="2400" b="1">
                <a:latin typeface="Times New Roman" pitchFamily="18" charset="0"/>
              </a:rPr>
              <a:t>)</a:t>
            </a:r>
            <a:r>
              <a:rPr lang="zh-CN" altLang="en-US" sz="2400" b="1">
                <a:latin typeface="Times New Roman" pitchFamily="18" charset="0"/>
              </a:rPr>
              <a:t>大拱的两肩上</a:t>
            </a:r>
            <a:r>
              <a:rPr lang="en-US" altLang="zh-CN" sz="2400" b="1">
                <a:latin typeface="Times New Roman" pitchFamily="18" charset="0"/>
              </a:rPr>
              <a:t>,</a:t>
            </a:r>
            <a:r>
              <a:rPr lang="zh-CN" altLang="en-US" sz="2400" b="1">
                <a:latin typeface="Times New Roman" pitchFamily="18" charset="0"/>
              </a:rPr>
              <a:t>各有两个小拱</a:t>
            </a:r>
            <a:r>
              <a:rPr lang="en-US" altLang="zh-CN" sz="2400" b="1">
                <a:latin typeface="Times New Roman" pitchFamily="18" charset="0"/>
              </a:rPr>
              <a:t>……</a:t>
            </a:r>
          </a:p>
          <a:p>
            <a:r>
              <a:rPr lang="en-US" altLang="zh-CN" sz="2400" b="1">
                <a:latin typeface="Times New Roman" pitchFamily="18" charset="0"/>
              </a:rPr>
              <a:t>(</a:t>
            </a:r>
            <a:r>
              <a:rPr lang="zh-CN" altLang="en-US" sz="2400" b="1">
                <a:latin typeface="Times New Roman" pitchFamily="18" charset="0"/>
              </a:rPr>
              <a:t>三</a:t>
            </a:r>
            <a:r>
              <a:rPr lang="en-US" altLang="zh-CN" sz="2400" b="1">
                <a:latin typeface="Times New Roman" pitchFamily="18" charset="0"/>
              </a:rPr>
              <a:t>)</a:t>
            </a:r>
            <a:r>
              <a:rPr lang="zh-CN" altLang="en-US" sz="2400" b="1">
                <a:latin typeface="Times New Roman" pitchFamily="18" charset="0"/>
              </a:rPr>
              <a:t>大拱由</a:t>
            </a:r>
            <a:r>
              <a:rPr lang="en-US" altLang="zh-CN" sz="2400" b="1">
                <a:latin typeface="Times New Roman" pitchFamily="18" charset="0"/>
              </a:rPr>
              <a:t>28</a:t>
            </a:r>
            <a:r>
              <a:rPr lang="zh-CN" altLang="en-US" sz="2400" b="1">
                <a:latin typeface="Times New Roman" pitchFamily="18" charset="0"/>
              </a:rPr>
              <a:t>道拱圈拼成</a:t>
            </a:r>
            <a:r>
              <a:rPr lang="en-US" altLang="zh-CN" sz="2400" b="1">
                <a:latin typeface="Times New Roman" pitchFamily="18" charset="0"/>
              </a:rPr>
              <a:t>……(</a:t>
            </a:r>
            <a:r>
              <a:rPr lang="zh-CN" altLang="en-US" sz="2400" b="1">
                <a:latin typeface="Times New Roman" pitchFamily="18" charset="0"/>
              </a:rPr>
              <a:t>四</a:t>
            </a:r>
            <a:r>
              <a:rPr lang="en-US" altLang="zh-CN" sz="2400" b="1">
                <a:latin typeface="Times New Roman" pitchFamily="18" charset="0"/>
              </a:rPr>
              <a:t>)</a:t>
            </a:r>
            <a:r>
              <a:rPr lang="zh-CN" altLang="en-US" sz="2400" b="1">
                <a:latin typeface="Times New Roman" pitchFamily="18" charset="0"/>
              </a:rPr>
              <a:t>全桥结构匀称</a:t>
            </a:r>
            <a:r>
              <a:rPr lang="en-US" altLang="zh-CN" sz="2400" b="1">
                <a:latin typeface="Times New Roman" pitchFamily="18" charset="0"/>
              </a:rPr>
              <a:t>…… </a:t>
            </a:r>
          </a:p>
        </p:txBody>
      </p:sp>
      <p:sp>
        <p:nvSpPr>
          <p:cNvPr id="75784" name="Rectangle 1"/>
          <p:cNvSpPr>
            <a:spLocks noChangeArrowheads="1"/>
          </p:cNvSpPr>
          <p:nvPr/>
        </p:nvSpPr>
        <p:spPr bwMode="auto">
          <a:xfrm>
            <a:off x="533400" y="5943600"/>
            <a:ext cx="7162800" cy="730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>
            <a:spAutoFit/>
          </a:bodyPr>
          <a:lstStyle/>
          <a:p>
            <a:r>
              <a:rPr lang="zh-CN" sz="2400" b="1">
                <a:solidFill>
                  <a:srgbClr val="FF0000"/>
                </a:solidFill>
                <a:cs typeface="Arial" charset="0"/>
              </a:rPr>
              <a:t>使说明条理清楚，层次分明，说明全面，避免遗漏、交叉、重复。</a:t>
            </a:r>
            <a:r>
              <a:rPr lang="zh-CN" sz="2400" b="1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76803" name="Text Box 3"/>
          <p:cNvSpPr txBox="1">
            <a:spLocks noChangeArrowheads="1"/>
          </p:cNvSpPr>
          <p:nvPr/>
        </p:nvSpPr>
        <p:spPr bwMode="auto">
          <a:xfrm>
            <a:off x="304800" y="3733800"/>
            <a:ext cx="54181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400" b="1">
                <a:latin typeface="Times New Roman" pitchFamily="18" charset="0"/>
              </a:rPr>
              <a:t>引用张嘉贞的话是为了说明：</a:t>
            </a:r>
          </a:p>
        </p:txBody>
      </p:sp>
      <p:sp>
        <p:nvSpPr>
          <p:cNvPr id="76806" name="Text Box 6"/>
          <p:cNvSpPr txBox="1">
            <a:spLocks noChangeArrowheads="1"/>
          </p:cNvSpPr>
          <p:nvPr/>
        </p:nvSpPr>
        <p:spPr bwMode="auto">
          <a:xfrm>
            <a:off x="5181600" y="3733800"/>
            <a:ext cx="29416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b="1">
                <a:solidFill>
                  <a:srgbClr val="FF0000"/>
                </a:solidFill>
                <a:latin typeface="Times New Roman" pitchFamily="18" charset="0"/>
              </a:rPr>
              <a:t>赵州桥构造的奇特。</a:t>
            </a:r>
          </a:p>
        </p:txBody>
      </p:sp>
      <p:sp>
        <p:nvSpPr>
          <p:cNvPr id="75788" name="Text Box 12"/>
          <p:cNvSpPr txBox="1">
            <a:spLocks noChangeArrowheads="1"/>
          </p:cNvSpPr>
          <p:nvPr/>
        </p:nvSpPr>
        <p:spPr bwMode="auto">
          <a:xfrm>
            <a:off x="822325" y="329882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zh-CN" altLang="en-US"/>
          </a:p>
        </p:txBody>
      </p:sp>
      <p:sp>
        <p:nvSpPr>
          <p:cNvPr id="37891" name="WordArt 3"/>
          <p:cNvSpPr>
            <a:spLocks noChangeArrowheads="1" noChangeShapeType="1" noTextEdit="1"/>
          </p:cNvSpPr>
          <p:nvPr/>
        </p:nvSpPr>
        <p:spPr bwMode="auto">
          <a:xfrm>
            <a:off x="462649" y="3279942"/>
            <a:ext cx="4539304" cy="360947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4782"/>
              </a:avLst>
            </a:prstTxWarp>
          </a:bodyPr>
          <a:lstStyle/>
          <a:p>
            <a:pPr algn="ctr">
              <a:defRPr/>
            </a:pPr>
            <a:r>
              <a:rPr lang="zh-CN" altLang="en-US" sz="3600" b="1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隶书"/>
                <a:ea typeface="宋体" pitchFamily="2" charset="-122"/>
              </a:rPr>
              <a:t>制造奇特，人不知其所以为。</a:t>
            </a:r>
            <a:r>
              <a:rPr lang="en-US" altLang="zh-CN" sz="3600" b="1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隶书"/>
                <a:ea typeface="宋体" pitchFamily="2" charset="-122"/>
              </a:rPr>
              <a:t>—</a:t>
            </a:r>
            <a:r>
              <a:rPr lang="zh-CN" altLang="en-US" sz="3600" b="1" kern="1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隶书"/>
                <a:ea typeface="宋体" pitchFamily="2" charset="-122"/>
              </a:rPr>
              <a:t>张嘉贞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8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8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83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8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8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8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68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68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68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68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757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57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57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757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07" grpId="0"/>
      <p:bldP spid="98308" grpId="0"/>
      <p:bldP spid="98309" grpId="0"/>
      <p:bldP spid="3" grpId="0"/>
      <p:bldP spid="4" grpId="0"/>
      <p:bldP spid="75784" grpId="0"/>
      <p:bldP spid="76803" grpId="0" autoUpdateAnimBg="0"/>
      <p:bldP spid="76806" grpId="0" autoUpdateAnimBg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Text Box 6"/>
          <p:cNvSpPr txBox="1">
            <a:spLocks noChangeArrowheads="1"/>
          </p:cNvSpPr>
          <p:nvPr/>
        </p:nvSpPr>
        <p:spPr bwMode="auto">
          <a:xfrm>
            <a:off x="1979613" y="3357563"/>
            <a:ext cx="671512" cy="13684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 algn="ctr">
              <a:spcBef>
                <a:spcPct val="50000"/>
              </a:spcBef>
            </a:pPr>
            <a:endParaRPr kumimoji="1" lang="zh-CN" altLang="zh-CN" sz="3200" b="1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77826" name="Text Box 10"/>
          <p:cNvSpPr txBox="1">
            <a:spLocks noChangeArrowheads="1"/>
          </p:cNvSpPr>
          <p:nvPr/>
        </p:nvSpPr>
        <p:spPr bwMode="auto">
          <a:xfrm>
            <a:off x="381000" y="838200"/>
            <a:ext cx="7993063" cy="95410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2800" b="1" dirty="0">
                <a:latin typeface="黑体" pitchFamily="2" charset="-122"/>
                <a:ea typeface="黑体" pitchFamily="2" charset="-122"/>
              </a:rPr>
              <a:t>同其他文体相比较，说明文的语言更讲究</a:t>
            </a:r>
            <a:r>
              <a:rPr kumimoji="1" lang="zh-CN" altLang="en-US" sz="28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准确、周密</a:t>
            </a:r>
            <a:r>
              <a:rPr kumimoji="1" lang="zh-CN" altLang="en-US" sz="2800" b="1" dirty="0">
                <a:latin typeface="黑体" pitchFamily="2" charset="-122"/>
                <a:ea typeface="黑体" pitchFamily="2" charset="-122"/>
              </a:rPr>
              <a:t>。请对例句加以分析。</a:t>
            </a:r>
          </a:p>
        </p:txBody>
      </p:sp>
      <p:sp>
        <p:nvSpPr>
          <p:cNvPr id="77827" name="Rectangle 11" descr="水滴"/>
          <p:cNvSpPr>
            <a:spLocks noChangeArrowheads="1"/>
          </p:cNvSpPr>
          <p:nvPr/>
        </p:nvSpPr>
        <p:spPr bwMode="auto">
          <a:xfrm>
            <a:off x="228600" y="0"/>
            <a:ext cx="44958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/>
            <a:r>
              <a:rPr lang="zh-CN" altLang="en-US" sz="3600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选读课文，揣摩语言</a:t>
            </a:r>
            <a:r>
              <a:rPr lang="zh-CN" altLang="en-US" sz="44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 </a:t>
            </a: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304800" y="1828800"/>
            <a:ext cx="61595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kumimoji="1" lang="zh-CN" altLang="en-US" sz="2400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kumimoji="1" lang="en-US" altLang="zh-CN" sz="2400" b="1" dirty="0">
                <a:latin typeface="楷体_GB2312" pitchFamily="49" charset="-122"/>
                <a:ea typeface="楷体_GB2312" pitchFamily="49" charset="-122"/>
              </a:rPr>
              <a:t>1</a:t>
            </a:r>
            <a:r>
              <a:rPr kumimoji="1" lang="zh-CN" altLang="en-US" sz="2400" b="1" dirty="0">
                <a:latin typeface="楷体_GB2312" pitchFamily="49" charset="-122"/>
                <a:ea typeface="楷体_GB2312" pitchFamily="49" charset="-122"/>
              </a:rPr>
              <a:t>）石拱桥在世界桥梁史上出现得</a:t>
            </a:r>
            <a:r>
              <a:rPr kumimoji="1"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比较</a:t>
            </a:r>
            <a:r>
              <a:rPr kumimoji="1" lang="zh-CN" altLang="en-US" sz="2400" b="1" dirty="0">
                <a:latin typeface="楷体_GB2312" pitchFamily="49" charset="-122"/>
                <a:ea typeface="楷体_GB2312" pitchFamily="49" charset="-122"/>
              </a:rPr>
              <a:t>早。</a:t>
            </a:r>
          </a:p>
        </p:txBody>
      </p:sp>
      <p:sp>
        <p:nvSpPr>
          <p:cNvPr id="83976" name="Rectangle 8"/>
          <p:cNvSpPr>
            <a:spLocks noChangeArrowheads="1"/>
          </p:cNvSpPr>
          <p:nvPr/>
        </p:nvSpPr>
        <p:spPr bwMode="auto">
          <a:xfrm>
            <a:off x="381000" y="2362200"/>
            <a:ext cx="83058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>
              <a:defRPr/>
            </a:pPr>
            <a:r>
              <a:rPr lang="zh-CN" altLang="en-US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/>
                <a:ea typeface="楷体_GB2312" pitchFamily="49" charset="-122"/>
              </a:rPr>
              <a:t>“</a:t>
            </a:r>
            <a:r>
              <a:rPr lang="zh-CN" altLang="en-US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比较</a:t>
            </a:r>
            <a:r>
              <a:rPr lang="zh-CN" altLang="en-US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/>
                <a:ea typeface="楷体_GB2312" pitchFamily="49" charset="-122"/>
              </a:rPr>
              <a:t>”</a:t>
            </a:r>
            <a:r>
              <a:rPr lang="zh-CN" altLang="en-US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表现石拱桥在世界桥梁史上出现不是</a:t>
            </a:r>
            <a:r>
              <a:rPr lang="zh-CN" altLang="en-US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/>
                <a:ea typeface="楷体_GB2312" pitchFamily="49" charset="-122"/>
              </a:rPr>
              <a:t>“</a:t>
            </a:r>
            <a:r>
              <a:rPr lang="zh-CN" altLang="en-US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最早</a:t>
            </a:r>
            <a:r>
              <a:rPr lang="zh-CN" altLang="en-US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/>
                <a:ea typeface="楷体_GB2312" pitchFamily="49" charset="-122"/>
              </a:rPr>
              <a:t>”</a:t>
            </a:r>
            <a:r>
              <a:rPr lang="zh-CN" altLang="en-US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也不是</a:t>
            </a:r>
            <a:r>
              <a:rPr lang="zh-CN" altLang="en-US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/>
                <a:ea typeface="楷体_GB2312" pitchFamily="49" charset="-122"/>
              </a:rPr>
              <a:t>“</a:t>
            </a:r>
            <a:r>
              <a:rPr lang="zh-CN" altLang="en-US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很迟</a:t>
            </a:r>
            <a:r>
              <a:rPr lang="zh-CN" altLang="en-US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/>
                <a:ea typeface="楷体_GB2312" pitchFamily="49" charset="-122"/>
              </a:rPr>
              <a:t>”</a:t>
            </a:r>
            <a:r>
              <a:rPr lang="zh-CN" altLang="en-US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，准确地说明出现的程度。 </a:t>
            </a:r>
          </a:p>
        </p:txBody>
      </p:sp>
      <p:sp>
        <p:nvSpPr>
          <p:cNvPr id="77832" name="矩形 1"/>
          <p:cNvSpPr>
            <a:spLocks noChangeArrowheads="1"/>
          </p:cNvSpPr>
          <p:nvPr/>
        </p:nvSpPr>
        <p:spPr bwMode="auto">
          <a:xfrm>
            <a:off x="533400" y="3429000"/>
            <a:ext cx="7924800" cy="817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5000"/>
              </a:lnSpc>
            </a:pPr>
            <a:r>
              <a:rPr kumimoji="1" lang="zh-CN" altLang="en-US" sz="2400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kumimoji="1" lang="en-US" altLang="zh-CN" sz="2400" b="1" dirty="0">
                <a:latin typeface="楷体_GB2312" pitchFamily="49" charset="-122"/>
                <a:ea typeface="楷体_GB2312" pitchFamily="49" charset="-122"/>
              </a:rPr>
              <a:t>2</a:t>
            </a:r>
            <a:r>
              <a:rPr kumimoji="1" lang="zh-CN" altLang="en-US" sz="2400" b="1" dirty="0">
                <a:latin typeface="楷体_GB2312" pitchFamily="49" charset="-122"/>
                <a:ea typeface="楷体_GB2312" pitchFamily="49" charset="-122"/>
              </a:rPr>
              <a:t>）</a:t>
            </a:r>
            <a:r>
              <a:rPr kumimoji="1" lang="en-US" altLang="zh-CN" sz="2400" b="1" dirty="0">
                <a:latin typeface="楷体_GB2312" pitchFamily="49" charset="-122"/>
                <a:ea typeface="楷体_GB2312" pitchFamily="49" charset="-122"/>
              </a:rPr>
              <a:t>《</a:t>
            </a:r>
            <a:r>
              <a:rPr kumimoji="1" lang="zh-CN" altLang="en-US" sz="2400" b="1" dirty="0">
                <a:latin typeface="楷体_GB2312" pitchFamily="49" charset="-122"/>
                <a:ea typeface="楷体_GB2312" pitchFamily="49" charset="-122"/>
              </a:rPr>
              <a:t>水经注</a:t>
            </a:r>
            <a:r>
              <a:rPr kumimoji="1" lang="en-US" altLang="zh-CN" sz="2400" b="1" dirty="0">
                <a:latin typeface="楷体_GB2312" pitchFamily="49" charset="-122"/>
                <a:ea typeface="楷体_GB2312" pitchFamily="49" charset="-122"/>
              </a:rPr>
              <a:t>》</a:t>
            </a:r>
            <a:r>
              <a:rPr kumimoji="1" lang="zh-CN" altLang="en-US" sz="2400" b="1" dirty="0">
                <a:latin typeface="楷体_GB2312" pitchFamily="49" charset="-122"/>
                <a:ea typeface="楷体_GB2312" pitchFamily="49" charset="-122"/>
              </a:rPr>
              <a:t>里提到的</a:t>
            </a:r>
            <a:r>
              <a:rPr kumimoji="1" lang="zh-CN" altLang="en-US" sz="2400" b="1" dirty="0">
                <a:latin typeface="Times New Roman" pitchFamily="18" charset="0"/>
                <a:ea typeface="楷体_GB2312" pitchFamily="49" charset="-122"/>
              </a:rPr>
              <a:t>“</a:t>
            </a:r>
            <a:r>
              <a:rPr kumimoji="1" lang="zh-CN" altLang="en-US" sz="2400" b="1" dirty="0">
                <a:latin typeface="楷体_GB2312" pitchFamily="49" charset="-122"/>
                <a:ea typeface="楷体_GB2312" pitchFamily="49" charset="-122"/>
              </a:rPr>
              <a:t>旅人桥</a:t>
            </a:r>
            <a:r>
              <a:rPr kumimoji="1" lang="zh-CN" altLang="en-US" sz="2400" b="1" dirty="0">
                <a:latin typeface="Times New Roman" pitchFamily="18" charset="0"/>
                <a:ea typeface="楷体_GB2312" pitchFamily="49" charset="-122"/>
              </a:rPr>
              <a:t>”</a:t>
            </a:r>
            <a:r>
              <a:rPr kumimoji="1" lang="zh-CN" altLang="en-US" sz="2400" b="1" dirty="0">
                <a:latin typeface="楷体_GB2312" pitchFamily="49" charset="-122"/>
                <a:ea typeface="楷体_GB2312" pitchFamily="49" charset="-122"/>
              </a:rPr>
              <a:t>，</a:t>
            </a:r>
            <a:r>
              <a:rPr kumimoji="1"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大约</a:t>
            </a:r>
            <a:r>
              <a:rPr kumimoji="1" lang="zh-CN" altLang="en-US" sz="2400" b="1" dirty="0">
                <a:latin typeface="楷体_GB2312" pitchFamily="49" charset="-122"/>
                <a:ea typeface="楷体_GB2312" pitchFamily="49" charset="-122"/>
              </a:rPr>
              <a:t>建成于公元</a:t>
            </a:r>
            <a:r>
              <a:rPr kumimoji="1" lang="en-US" altLang="zh-CN" sz="2400" b="1" dirty="0">
                <a:latin typeface="楷体_GB2312" pitchFamily="49" charset="-122"/>
                <a:ea typeface="楷体_GB2312" pitchFamily="49" charset="-122"/>
              </a:rPr>
              <a:t>282</a:t>
            </a:r>
            <a:r>
              <a:rPr kumimoji="1" lang="zh-CN" altLang="en-US" sz="2400" b="1" dirty="0">
                <a:latin typeface="楷体_GB2312" pitchFamily="49" charset="-122"/>
                <a:ea typeface="楷体_GB2312" pitchFamily="49" charset="-122"/>
              </a:rPr>
              <a:t>年，</a:t>
            </a:r>
            <a:r>
              <a:rPr kumimoji="1"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可能</a:t>
            </a:r>
            <a:r>
              <a:rPr kumimoji="1" lang="zh-CN" altLang="en-US" sz="2400" b="1" dirty="0">
                <a:latin typeface="楷体_GB2312" pitchFamily="49" charset="-122"/>
                <a:ea typeface="楷体_GB2312" pitchFamily="49" charset="-122"/>
              </a:rPr>
              <a:t>是</a:t>
            </a:r>
            <a:r>
              <a:rPr kumimoji="1"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有记载的</a:t>
            </a:r>
            <a:r>
              <a:rPr kumimoji="1" lang="zh-CN" altLang="en-US" sz="2400" b="1" dirty="0">
                <a:latin typeface="楷体_GB2312" pitchFamily="49" charset="-122"/>
                <a:ea typeface="楷体_GB2312" pitchFamily="49" charset="-122"/>
              </a:rPr>
              <a:t>最早的石拱桥了。</a:t>
            </a:r>
            <a:r>
              <a:rPr kumimoji="1" lang="zh-CN" altLang="en-US" sz="3200" b="1" dirty="0">
                <a:latin typeface="楷体_GB2312" pitchFamily="49" charset="-122"/>
                <a:ea typeface="楷体_GB2312" pitchFamily="49" charset="-122"/>
              </a:rPr>
              <a:t>  </a:t>
            </a:r>
          </a:p>
        </p:txBody>
      </p:sp>
      <p:sp>
        <p:nvSpPr>
          <p:cNvPr id="3" name="矩形 2"/>
          <p:cNvSpPr>
            <a:spLocks noChangeArrowheads="1"/>
          </p:cNvSpPr>
          <p:nvPr/>
        </p:nvSpPr>
        <p:spPr bwMode="auto">
          <a:xfrm>
            <a:off x="457200" y="4419600"/>
            <a:ext cx="76962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2400" b="1" dirty="0">
                <a:solidFill>
                  <a:srgbClr val="0000FF"/>
                </a:solidFill>
                <a:latin typeface="Times New Roman" pitchFamily="18" charset="0"/>
              </a:rPr>
              <a:t>“大约”“可能”都表示不确定，只是推测的情况。“有记载的”使说明有根据，增加可靠性，体现本文语言的准</a:t>
            </a:r>
            <a:r>
              <a:rPr kumimoji="1" lang="zh-CN" altLang="en-US" sz="2400" b="1" dirty="0" smtClean="0">
                <a:solidFill>
                  <a:srgbClr val="0000FF"/>
                </a:solidFill>
                <a:latin typeface="Times New Roman" pitchFamily="18" charset="0"/>
              </a:rPr>
              <a:t>确性。</a:t>
            </a:r>
            <a:endParaRPr kumimoji="1" lang="zh-CN" altLang="en-US" sz="2400" dirty="0">
              <a:solidFill>
                <a:srgbClr val="0000FF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39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39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39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9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78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78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778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77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3976" grpId="0"/>
      <p:bldP spid="7783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3972" name="Picture 4" descr="图片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81000" y="762000"/>
            <a:ext cx="3733800" cy="449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09" name="Rectangle 2"/>
          <p:cNvSpPr>
            <a:spLocks noChangeArrowheads="1"/>
          </p:cNvSpPr>
          <p:nvPr/>
        </p:nvSpPr>
        <p:spPr bwMode="auto">
          <a:xfrm>
            <a:off x="4343400" y="990600"/>
            <a:ext cx="4572000" cy="350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en-US" altLang="zh-CN" sz="2800" b="1" dirty="0">
                <a:latin typeface="黑体" pitchFamily="2" charset="-122"/>
                <a:ea typeface="黑体" pitchFamily="2" charset="-122"/>
              </a:rPr>
              <a:t>     </a:t>
            </a:r>
            <a:r>
              <a:rPr kumimoji="1"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茅以升</a:t>
            </a:r>
            <a:r>
              <a:rPr kumimoji="1" lang="zh-CN" altLang="en-US" sz="2800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kumimoji="1" lang="en-US" altLang="zh-CN" sz="2800" b="1" dirty="0">
                <a:latin typeface="楷体_GB2312" pitchFamily="49" charset="-122"/>
                <a:ea typeface="楷体_GB2312" pitchFamily="49" charset="-122"/>
              </a:rPr>
              <a:t>1896</a:t>
            </a:r>
            <a:r>
              <a:rPr kumimoji="1" lang="zh-CN" altLang="en-US" sz="2800" b="1" dirty="0">
                <a:latin typeface="楷体_GB2312" pitchFamily="49" charset="-122"/>
                <a:ea typeface="楷体_GB2312" pitchFamily="49" charset="-122"/>
              </a:rPr>
              <a:t>～</a:t>
            </a:r>
            <a:r>
              <a:rPr kumimoji="1" lang="en-US" altLang="zh-CN" sz="2800" b="1" dirty="0">
                <a:latin typeface="楷体_GB2312" pitchFamily="49" charset="-122"/>
                <a:ea typeface="楷体_GB2312" pitchFamily="49" charset="-122"/>
              </a:rPr>
              <a:t>1989</a:t>
            </a:r>
            <a:r>
              <a:rPr kumimoji="1" lang="zh-CN" altLang="en-US" sz="2800" b="1" dirty="0">
                <a:latin typeface="楷体_GB2312" pitchFamily="49" charset="-122"/>
                <a:ea typeface="楷体_GB2312" pitchFamily="49" charset="-122"/>
              </a:rPr>
              <a:t>），江苏省镇江市人，</a:t>
            </a:r>
            <a:r>
              <a:rPr kumimoji="1"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中国桥梁专家</a:t>
            </a:r>
            <a:r>
              <a:rPr kumimoji="1" lang="zh-CN" altLang="en-US" sz="2800" b="1" dirty="0">
                <a:latin typeface="楷体_GB2312" pitchFamily="49" charset="-122"/>
                <a:ea typeface="楷体_GB2312" pitchFamily="49" charset="-122"/>
              </a:rPr>
              <a:t>，</a:t>
            </a:r>
            <a:r>
              <a:rPr kumimoji="1"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教育家</a:t>
            </a:r>
            <a:r>
              <a:rPr kumimoji="1" lang="zh-CN" altLang="en-US" sz="2800" b="1" dirty="0">
                <a:latin typeface="楷体_GB2312" pitchFamily="49" charset="-122"/>
                <a:ea typeface="楷体_GB2312" pitchFamily="49" charset="-122"/>
              </a:rPr>
              <a:t>，中国科学院院士，美国国家工程科学院外籍院士。被誉为</a:t>
            </a:r>
            <a:r>
              <a:rPr kumimoji="1" lang="zh-CN" altLang="en-US" sz="2800" b="1" dirty="0">
                <a:solidFill>
                  <a:srgbClr val="FF0000"/>
                </a:solidFill>
                <a:latin typeface="黑体"/>
                <a:ea typeface="楷体_GB2312" pitchFamily="49" charset="-122"/>
              </a:rPr>
              <a:t>“</a:t>
            </a:r>
            <a:r>
              <a:rPr kumimoji="1"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中国桥梁之父</a:t>
            </a:r>
            <a:r>
              <a:rPr kumimoji="1" lang="zh-CN" altLang="en-US" sz="2800" b="1" dirty="0">
                <a:solidFill>
                  <a:srgbClr val="FF0000"/>
                </a:solidFill>
                <a:latin typeface="黑体"/>
                <a:ea typeface="楷体_GB2312" pitchFamily="49" charset="-122"/>
              </a:rPr>
              <a:t>”</a:t>
            </a:r>
            <a:r>
              <a:rPr kumimoji="1"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。</a:t>
            </a:r>
            <a:r>
              <a:rPr kumimoji="1" lang="zh-CN" altLang="en-US" sz="2800" b="1" dirty="0">
                <a:latin typeface="楷体_GB2312" pitchFamily="49" charset="-122"/>
                <a:ea typeface="楷体_GB2312" pitchFamily="49" charset="-122"/>
                <a:sym typeface="Wingdings" pitchFamily="2" charset="2"/>
              </a:rPr>
              <a:t>撰写了大量的科普文章，</a:t>
            </a:r>
            <a:r>
              <a:rPr kumimoji="1"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著有</a:t>
            </a:r>
            <a:r>
              <a:rPr kumimoji="1" lang="en-US" altLang="zh-CN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《</a:t>
            </a:r>
            <a:r>
              <a:rPr kumimoji="1"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中国桥梁史</a:t>
            </a:r>
            <a:r>
              <a:rPr kumimoji="1" lang="en-US" altLang="zh-CN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》</a:t>
            </a:r>
            <a:r>
              <a:rPr kumimoji="1"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等论著</a:t>
            </a:r>
            <a:r>
              <a:rPr kumimoji="1" lang="en-US" altLang="zh-CN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200</a:t>
            </a:r>
            <a:r>
              <a:rPr kumimoji="1"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余</a:t>
            </a:r>
            <a:r>
              <a:rPr kumimoji="1"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49" charset="-122"/>
                <a:ea typeface="楷体_GB2312" pitchFamily="49" charset="-122"/>
              </a:rPr>
              <a:t>篇。 </a:t>
            </a:r>
            <a:endParaRPr kumimoji="1" lang="zh-CN" altLang="en-US" sz="2800" b="1" dirty="0">
              <a:solidFill>
                <a:srgbClr val="FF0000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74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9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Text Box 7"/>
          <p:cNvSpPr txBox="1">
            <a:spLocks noChangeArrowheads="1"/>
          </p:cNvSpPr>
          <p:nvPr/>
        </p:nvSpPr>
        <p:spPr bwMode="auto">
          <a:xfrm>
            <a:off x="4764088" y="1844675"/>
            <a:ext cx="671512" cy="13684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vert="eaVert">
            <a:spAutoFit/>
          </a:bodyPr>
          <a:lstStyle/>
          <a:p>
            <a:pPr algn="ctr">
              <a:spcBef>
                <a:spcPct val="50000"/>
              </a:spcBef>
            </a:pPr>
            <a:endParaRPr kumimoji="1" lang="zh-CN" altLang="zh-CN" sz="3200" b="1">
              <a:solidFill>
                <a:schemeClr val="bg1"/>
              </a:solidFill>
              <a:latin typeface="Times New Roman" pitchFamily="18" charset="0"/>
            </a:endParaRPr>
          </a:p>
        </p:txBody>
      </p:sp>
      <p:sp>
        <p:nvSpPr>
          <p:cNvPr id="90121" name="Text Box 9"/>
          <p:cNvSpPr txBox="1">
            <a:spLocks noChangeArrowheads="1"/>
          </p:cNvSpPr>
          <p:nvPr/>
        </p:nvSpPr>
        <p:spPr bwMode="auto">
          <a:xfrm>
            <a:off x="250825" y="304800"/>
            <a:ext cx="8893175" cy="4572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2400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kumimoji="1" lang="en-US" altLang="zh-CN" sz="2400" b="1" dirty="0">
                <a:latin typeface="楷体_GB2312" pitchFamily="49" charset="-122"/>
                <a:ea typeface="楷体_GB2312" pitchFamily="49" charset="-122"/>
              </a:rPr>
              <a:t>3</a:t>
            </a:r>
            <a:r>
              <a:rPr kumimoji="1" lang="zh-CN" altLang="en-US" sz="2400" b="1" dirty="0">
                <a:latin typeface="楷体_GB2312" pitchFamily="49" charset="-122"/>
                <a:ea typeface="楷体_GB2312" pitchFamily="49" charset="-122"/>
              </a:rPr>
              <a:t>）我国的石拱桥</a:t>
            </a:r>
            <a:r>
              <a:rPr kumimoji="1" lang="zh-CN" altLang="en-US" sz="24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几乎</a:t>
            </a:r>
            <a:r>
              <a:rPr kumimoji="1" lang="zh-CN" altLang="en-US" sz="2400" b="1" dirty="0">
                <a:latin typeface="楷体_GB2312" pitchFamily="49" charset="-122"/>
                <a:ea typeface="楷体_GB2312" pitchFamily="49" charset="-122"/>
              </a:rPr>
              <a:t>到处都有。</a:t>
            </a:r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304800" y="1676400"/>
            <a:ext cx="80772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2400" b="1" dirty="0">
                <a:latin typeface="楷体_GB2312" pitchFamily="49" charset="-122"/>
                <a:ea typeface="楷体_GB2312" pitchFamily="49" charset="-122"/>
              </a:rPr>
              <a:t>（</a:t>
            </a:r>
            <a:r>
              <a:rPr kumimoji="1" lang="en-US" altLang="zh-CN" sz="2400" b="1" dirty="0">
                <a:latin typeface="楷体_GB2312" pitchFamily="49" charset="-122"/>
                <a:ea typeface="楷体_GB2312" pitchFamily="49" charset="-122"/>
              </a:rPr>
              <a:t>4</a:t>
            </a:r>
            <a:r>
              <a:rPr kumimoji="1" lang="zh-CN" altLang="en-US" sz="2400" b="1" dirty="0">
                <a:latin typeface="楷体_GB2312" pitchFamily="49" charset="-122"/>
                <a:ea typeface="楷体_GB2312" pitchFamily="49" charset="-122"/>
              </a:rPr>
              <a:t>）全桥只有一个大拱，长达</a:t>
            </a:r>
            <a:r>
              <a:rPr kumimoji="1" lang="en-US" altLang="zh-CN" sz="2400" b="1" dirty="0">
                <a:latin typeface="楷体_GB2312" pitchFamily="49" charset="-122"/>
                <a:ea typeface="楷体_GB2312" pitchFamily="49" charset="-122"/>
              </a:rPr>
              <a:t>37.4</a:t>
            </a:r>
            <a:r>
              <a:rPr kumimoji="1" lang="zh-CN" altLang="en-US" sz="2400" b="1" dirty="0">
                <a:latin typeface="楷体_GB2312" pitchFamily="49" charset="-122"/>
                <a:ea typeface="楷体_GB2312" pitchFamily="49" charset="-122"/>
              </a:rPr>
              <a:t>米，</a:t>
            </a:r>
            <a:r>
              <a:rPr kumimoji="1" lang="zh-CN" altLang="en-US" sz="2400" b="1" dirty="0">
                <a:solidFill>
                  <a:srgbClr val="0000FF"/>
                </a:solidFill>
                <a:latin typeface="楷体_GB2312" pitchFamily="49" charset="-122"/>
                <a:ea typeface="楷体_GB2312" pitchFamily="49" charset="-122"/>
              </a:rPr>
              <a:t>在当时可算</a:t>
            </a:r>
            <a:r>
              <a:rPr kumimoji="1" lang="zh-CN" altLang="en-US" sz="2400" b="1" dirty="0">
                <a:latin typeface="楷体_GB2312" pitchFamily="49" charset="-122"/>
                <a:ea typeface="楷体_GB2312" pitchFamily="49" charset="-122"/>
              </a:rPr>
              <a:t>是世界上最长的石拱。</a:t>
            </a: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381000" y="762000"/>
            <a:ext cx="80772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2400" b="1" dirty="0">
                <a:solidFill>
                  <a:srgbClr val="FF0000"/>
                </a:solidFill>
                <a:latin typeface="Times New Roman" pitchFamily="18" charset="0"/>
              </a:rPr>
              <a:t>“几乎”强调了石拱桥分布范围很广，但并不排除有的地方没有石拱桥的可能，体现本文语言的准确、周密。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228600" y="2514600"/>
            <a:ext cx="8229600" cy="822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kumimoji="1" lang="zh-CN" altLang="en-US" sz="2400" b="1" dirty="0">
                <a:solidFill>
                  <a:srgbClr val="FF0000"/>
                </a:solidFill>
                <a:latin typeface="Times New Roman" pitchFamily="18" charset="0"/>
              </a:rPr>
              <a:t>“当时”是从时间上限定，“可算”是从程度上限定。这样才更符合实际情况，体现本文语言的准确、周密。</a:t>
            </a:r>
            <a:endParaRPr lang="zh-CN" altLang="en-US" sz="2400" dirty="0">
              <a:solidFill>
                <a:srgbClr val="FF0000"/>
              </a:solidFill>
            </a:endParaRPr>
          </a:p>
        </p:txBody>
      </p:sp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457200" y="3352800"/>
            <a:ext cx="7924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charset="-122"/>
              </a:rPr>
              <a:t>（</a:t>
            </a:r>
            <a:r>
              <a:rPr kumimoji="1" lang="en-US" altLang="zh-CN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charset="-122"/>
              </a:rPr>
              <a:t>5</a:t>
            </a:r>
            <a:r>
              <a:rPr kumimoji="1"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charset="-122"/>
              </a:rPr>
              <a:t>）这座桥修建于公元</a:t>
            </a:r>
            <a:r>
              <a:rPr kumimoji="1" lang="en-US" altLang="zh-CN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charset="-122"/>
              </a:rPr>
              <a:t>605</a:t>
            </a:r>
            <a:r>
              <a:rPr kumimoji="1" lang="zh-CN" altLang="en-US" sz="24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宋体" charset="-122"/>
              </a:rPr>
              <a:t>年</a:t>
            </a:r>
            <a:r>
              <a:rPr kumimoji="1" lang="zh-CN" altLang="en-US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宋体" charset="-122"/>
              </a:rPr>
              <a:t>左右。</a:t>
            </a:r>
          </a:p>
        </p:txBody>
      </p:sp>
      <p:sp>
        <p:nvSpPr>
          <p:cNvPr id="36871" name="Rectangle 7"/>
          <p:cNvSpPr>
            <a:spLocks noChangeArrowheads="1"/>
          </p:cNvSpPr>
          <p:nvPr/>
        </p:nvSpPr>
        <p:spPr bwMode="auto">
          <a:xfrm>
            <a:off x="381000" y="3581400"/>
            <a:ext cx="8001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en-US" altLang="zh-CN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     </a:t>
            </a:r>
            <a:r>
              <a:rPr kumimoji="1" lang="en-US" altLang="zh-CN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“</a:t>
            </a:r>
            <a:r>
              <a:rPr kumimoji="1" lang="zh-CN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左右”表示估计，说明这座桥大致的修建时间，避免了绝对化，</a:t>
            </a:r>
            <a:r>
              <a:rPr kumimoji="1" lang="zh-CN" altLang="en-US" sz="24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</a:rPr>
              <a:t>体现本文语言的准确、周密。 </a:t>
            </a:r>
            <a:endParaRPr kumimoji="1" lang="zh-CN" altLang="en-US" sz="40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381000" y="4648200"/>
            <a:ext cx="683873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en-US" altLang="zh-CN" sz="2400" b="1" dirty="0" smtClean="0">
                <a:latin typeface="楷体_GB2312" pitchFamily="49" charset="-122"/>
                <a:ea typeface="楷体_GB2312" pitchFamily="49" charset="-122"/>
              </a:rPr>
              <a:t>(6)</a:t>
            </a:r>
            <a:r>
              <a:rPr lang="zh-CN" altLang="en-US" sz="2400" b="1" dirty="0" smtClean="0">
                <a:latin typeface="楷体_GB2312" pitchFamily="49" charset="-122"/>
                <a:ea typeface="楷体_GB2312" pitchFamily="49" charset="-122"/>
              </a:rPr>
              <a:t>形</a:t>
            </a:r>
            <a:r>
              <a:rPr lang="zh-CN" altLang="en-US" sz="2400" b="1" dirty="0">
                <a:latin typeface="楷体_GB2312" pitchFamily="49" charset="-122"/>
                <a:ea typeface="楷体_GB2312" pitchFamily="49" charset="-122"/>
              </a:rPr>
              <a:t>势优美和结构坚固不能互换，原因是什么？</a:t>
            </a:r>
            <a:endParaRPr lang="en-US" altLang="zh-CN" sz="2400" b="1" dirty="0"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10" name="Text Box 11"/>
          <p:cNvSpPr txBox="1">
            <a:spLocks noChangeArrowheads="1"/>
          </p:cNvSpPr>
          <p:nvPr/>
        </p:nvSpPr>
        <p:spPr bwMode="auto">
          <a:xfrm>
            <a:off x="381000" y="5181600"/>
            <a:ext cx="80772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前者是</a:t>
            </a:r>
            <a:r>
              <a:rPr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桥给人的直观印象，是感性认识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；后者是</a:t>
            </a:r>
            <a:r>
              <a:rPr lang="zh-CN" altLang="en-US" sz="24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对桥的进一步认识，是理性认识。他们之间是递进关系。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400" decel="100000"/>
                                        <p:tgtEl>
                                          <p:spTgt spid="901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decel="100000" fill="hold"/>
                                        <p:tgtEl>
                                          <p:spTgt spid="901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decel="100000" fill="hold"/>
                                        <p:tgtEl>
                                          <p:spTgt spid="90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400" decel="100000" fill="hold"/>
                                        <p:tgtEl>
                                          <p:spTgt spid="90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0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" accel="10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90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21" grpId="0"/>
      <p:bldP spid="4" grpId="0"/>
      <p:bldP spid="5" grpId="0"/>
      <p:bldP spid="6" grpId="0"/>
      <p:bldP spid="36867" grpId="0"/>
      <p:bldP spid="36871" grpId="0"/>
      <p:bldP spid="9" grpId="0"/>
      <p:bldP spid="10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200400" y="1447800"/>
            <a:ext cx="2246128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zh-CN" altLang="en-US" sz="8000" b="1" dirty="0" smtClean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作业</a:t>
            </a:r>
            <a:endParaRPr kumimoji="1" lang="zh-CN" altLang="en-US" sz="8000" b="1" dirty="0">
              <a:solidFill>
                <a:srgbClr val="FF0000"/>
              </a:solidFill>
              <a:latin typeface="黑体" pitchFamily="2" charset="-122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0"/>
          <p:cNvGrpSpPr>
            <a:grpSpLocks noGrp="1"/>
          </p:cNvGrpSpPr>
          <p:nvPr>
            <p:ph idx="4294967295"/>
          </p:nvPr>
        </p:nvGrpSpPr>
        <p:grpSpPr bwMode="auto">
          <a:xfrm>
            <a:off x="-706" y="304825"/>
            <a:ext cx="8763442" cy="5664602"/>
            <a:chOff x="1936" y="1152"/>
            <a:chExt cx="3272" cy="4090"/>
          </a:xfrm>
        </p:grpSpPr>
        <p:sp>
          <p:nvSpPr>
            <p:cNvPr id="16386" name="Text Box 11"/>
            <p:cNvSpPr txBox="1">
              <a:spLocks noChangeArrowheads="1"/>
            </p:cNvSpPr>
            <p:nvPr/>
          </p:nvSpPr>
          <p:spPr bwMode="auto">
            <a:xfrm>
              <a:off x="1936" y="4398"/>
              <a:ext cx="3272" cy="84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>
                <a:lnSpc>
                  <a:spcPct val="125000"/>
                </a:lnSpc>
              </a:pPr>
              <a:r>
                <a:rPr kumimoji="1" lang="zh-CN" altLang="en-US" sz="2400" b="1" dirty="0">
                  <a:solidFill>
                    <a:srgbClr val="FF0000"/>
                  </a:solidFill>
                  <a:latin typeface="黑体" pitchFamily="2" charset="-122"/>
                  <a:ea typeface="黑体" pitchFamily="2" charset="-122"/>
                  <a:sym typeface="Wingdings" pitchFamily="2" charset="2"/>
                </a:rPr>
                <a:t>＊</a:t>
              </a:r>
              <a:r>
                <a:rPr kumimoji="1" lang="en-US" altLang="zh-CN" sz="2400" b="1" dirty="0">
                  <a:solidFill>
                    <a:srgbClr val="FF0000"/>
                  </a:solidFill>
                  <a:latin typeface="黑体" pitchFamily="2" charset="-122"/>
                  <a:ea typeface="黑体" pitchFamily="2" charset="-122"/>
                </a:rPr>
                <a:t> </a:t>
              </a:r>
              <a:r>
                <a:rPr kumimoji="1" lang="en-US" altLang="zh-CN" sz="2800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20</a:t>
              </a:r>
              <a:r>
                <a:rPr kumimoji="1" lang="zh-CN" altLang="en-US" sz="2800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世纪</a:t>
              </a:r>
              <a:r>
                <a:rPr kumimoji="1" lang="en-US" altLang="zh-CN" sz="2800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30</a:t>
              </a:r>
              <a:r>
                <a:rPr kumimoji="1" lang="zh-CN" altLang="en-US" sz="2800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</a:rPr>
                <a:t>年代</a:t>
              </a:r>
              <a:r>
                <a:rPr kumimoji="1" lang="zh-CN" altLang="en-US" sz="2800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  <a:sym typeface="Wingdings" pitchFamily="2" charset="2"/>
                </a:rPr>
                <a:t>主持设计的</a:t>
              </a:r>
              <a:r>
                <a:rPr kumimoji="1" lang="zh-CN" altLang="en-US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  <a:sym typeface="Wingdings" pitchFamily="2" charset="2"/>
                </a:rPr>
                <a:t>钱塘江大桥</a:t>
              </a:r>
              <a:r>
                <a:rPr kumimoji="1" lang="zh-CN" altLang="en-US" sz="2800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  <a:sym typeface="Wingdings" pitchFamily="2" charset="2"/>
                </a:rPr>
                <a:t>是第一座由中国人自己设计建造的</a:t>
              </a:r>
              <a:r>
                <a:rPr kumimoji="1" lang="zh-CN" altLang="en-US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  <a:sym typeface="Wingdings" pitchFamily="2" charset="2"/>
                </a:rPr>
                <a:t>铁路公路两用桥</a:t>
              </a:r>
              <a:endParaRPr kumimoji="1"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pic>
          <p:nvPicPr>
            <p:cNvPr id="6" name="Picture 12" descr="qian_hl9N4hQxu67Z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993" y="1152"/>
              <a:ext cx="3175" cy="2916"/>
            </a:xfrm>
            <a:prstGeom prst="rect">
              <a:avLst/>
            </a:prstGeom>
            <a:noFill/>
            <a:ln w="19050">
              <a:solidFill>
                <a:srgbClr val="C0C0C0"/>
              </a:solidFill>
              <a:miter lim="800000"/>
              <a:headEnd/>
              <a:tailEnd/>
            </a:ln>
            <a:effectLst>
              <a:outerShdw dist="107763" dir="8100000" algn="ctr" rotWithShape="0">
                <a:srgbClr val="808080">
                  <a:alpha val="50000"/>
                </a:srgbClr>
              </a:outerShdw>
            </a:effec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3"/>
          <p:cNvGrpSpPr>
            <a:grpSpLocks noGrp="1"/>
          </p:cNvGrpSpPr>
          <p:nvPr>
            <p:ph idx="4294967295"/>
          </p:nvPr>
        </p:nvGrpSpPr>
        <p:grpSpPr bwMode="auto">
          <a:xfrm>
            <a:off x="381000" y="381000"/>
            <a:ext cx="8229600" cy="5358861"/>
            <a:chOff x="2020" y="1797"/>
            <a:chExt cx="3357" cy="3829"/>
          </a:xfrm>
        </p:grpSpPr>
        <p:sp>
          <p:nvSpPr>
            <p:cNvPr id="17410" name="Text Box 14"/>
            <p:cNvSpPr txBox="1">
              <a:spLocks noChangeArrowheads="1"/>
            </p:cNvSpPr>
            <p:nvPr/>
          </p:nvSpPr>
          <p:spPr bwMode="auto">
            <a:xfrm>
              <a:off x="2020" y="4509"/>
              <a:ext cx="3341" cy="111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r>
                <a:rPr kumimoji="1" lang="zh-CN" altLang="en-US" sz="26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  <a:sym typeface="Wingdings" pitchFamily="2" charset="2"/>
                </a:rPr>
                <a:t>＊</a:t>
              </a:r>
              <a:r>
                <a:rPr kumimoji="1" lang="zh-CN" altLang="en-US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  <a:sym typeface="Wingdings" pitchFamily="2" charset="2"/>
                </a:rPr>
                <a:t>参加了</a:t>
              </a:r>
              <a:r>
                <a:rPr kumimoji="1" lang="zh-CN" altLang="en-US" sz="2800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  <a:sym typeface="Wingdings" pitchFamily="2" charset="2"/>
                </a:rPr>
                <a:t>新中国第一座现代化的大桥</a:t>
              </a:r>
              <a:r>
                <a:rPr kumimoji="1" lang="en-US" altLang="zh-CN" sz="2800" b="1" dirty="0">
                  <a:solidFill>
                    <a:srgbClr val="0000FF"/>
                  </a:solidFill>
                  <a:latin typeface="Times New Roman" pitchFamily="18" charset="0"/>
                  <a:ea typeface="楷体_GB2312" pitchFamily="49" charset="-122"/>
                  <a:sym typeface="Wingdings" pitchFamily="2" charset="2"/>
                </a:rPr>
                <a:t>—</a:t>
              </a:r>
              <a:r>
                <a:rPr kumimoji="1" lang="zh-CN" altLang="en-US" sz="2800" b="1" dirty="0">
                  <a:solidFill>
                    <a:srgbClr val="0000FF"/>
                  </a:solidFill>
                  <a:latin typeface="楷体_GB2312" pitchFamily="49" charset="-122"/>
                  <a:ea typeface="楷体_GB2312" pitchFamily="49" charset="-122"/>
                  <a:sym typeface="Wingdings" pitchFamily="2" charset="2"/>
                </a:rPr>
                <a:t>武汉长江大桥</a:t>
              </a:r>
              <a:r>
                <a:rPr kumimoji="1" lang="zh-CN" altLang="en-US" sz="2800" b="1" dirty="0">
                  <a:solidFill>
                    <a:srgbClr val="FF0000"/>
                  </a:solidFill>
                  <a:latin typeface="楷体_GB2312" pitchFamily="49" charset="-122"/>
                  <a:ea typeface="楷体_GB2312" pitchFamily="49" charset="-122"/>
                  <a:sym typeface="Wingdings" pitchFamily="2" charset="2"/>
                </a:rPr>
                <a:t>的建造</a:t>
              </a:r>
              <a:endParaRPr kumimoji="1" lang="zh-CN" altLang="en-US" sz="2800" b="1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endParaRPr>
            </a:p>
          </p:txBody>
        </p:sp>
        <p:pic>
          <p:nvPicPr>
            <p:cNvPr id="6" name="Picture 15" descr="68eb35eedb20ceee0bb468ccc9a2140d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64" y="1797"/>
              <a:ext cx="3313" cy="2282"/>
            </a:xfrm>
            <a:prstGeom prst="rect">
              <a:avLst/>
            </a:prstGeom>
            <a:noFill/>
            <a:ln w="19050" algn="ctr">
              <a:solidFill>
                <a:srgbClr val="C0C0C0"/>
              </a:solidFill>
              <a:miter lim="800000"/>
              <a:headEnd/>
              <a:tailEnd/>
            </a:ln>
            <a:effectLst>
              <a:outerShdw dist="107763" dir="8100000" algn="ctr" rotWithShape="0">
                <a:srgbClr val="808080">
                  <a:alpha val="50000"/>
                </a:srgbClr>
              </a:outerShdw>
            </a:effectLst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7"/>
          <p:cNvSpPr>
            <a:spLocks noChangeArrowheads="1"/>
          </p:cNvSpPr>
          <p:nvPr/>
        </p:nvSpPr>
        <p:spPr bwMode="auto">
          <a:xfrm>
            <a:off x="152400" y="200054"/>
            <a:ext cx="8763000" cy="29731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indent="266700" algn="just" eaLnBrk="0" hangingPunct="0">
              <a:lnSpc>
                <a:spcPct val="130000"/>
              </a:lnSpc>
            </a:pPr>
            <a:r>
              <a:rPr lang="zh-CN" altLang="en-US" sz="2400" b="1" dirty="0" smtClean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二、了</a:t>
            </a:r>
            <a:r>
              <a:rPr lang="zh-CN" altLang="en-US" sz="2400" b="1" dirty="0">
                <a:solidFill>
                  <a:srgbClr val="000000"/>
                </a:solidFill>
                <a:latin typeface="黑体" pitchFamily="49" charset="-122"/>
                <a:ea typeface="黑体" pitchFamily="49" charset="-122"/>
              </a:rPr>
              <a:t>解文体</a:t>
            </a:r>
            <a:endParaRPr lang="zh-CN" altLang="en-US" sz="24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266700" algn="just" eaLnBrk="0" hangingPunct="0">
              <a:lnSpc>
                <a:spcPct val="13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(1)</a:t>
            </a:r>
            <a:r>
              <a:rPr lang="zh-CN" alt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什么是说明文：说明事物的</a:t>
            </a:r>
            <a:r>
              <a:rPr lang="en-US" altLang="zh-CN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____________________</a:t>
            </a:r>
            <a:r>
              <a:rPr lang="zh-CN" alt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的文体叫做</a:t>
            </a:r>
            <a:r>
              <a:rPr lang="zh-CN" altLang="en-US" sz="2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事物说明文</a:t>
            </a:r>
            <a:r>
              <a:rPr lang="zh-CN" alt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；</a:t>
            </a:r>
            <a:r>
              <a:rPr lang="en-US" altLang="zh-CN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_____________</a:t>
            </a:r>
            <a:r>
              <a:rPr lang="zh-CN" alt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的文体叫做</a:t>
            </a:r>
            <a:r>
              <a:rPr lang="zh-CN" altLang="en-US" sz="2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事理说明文</a:t>
            </a:r>
            <a:r>
              <a:rPr lang="zh-CN" alt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。说明文是客观地说明事物的一种文体</a:t>
            </a:r>
            <a:r>
              <a:rPr lang="zh-CN" altLang="en-US" sz="2000" b="1" dirty="0">
                <a:solidFill>
                  <a:srgbClr val="000000"/>
                </a:solidFill>
                <a:latin typeface="MingLiU_HKSCS" pitchFamily="18" charset="-120"/>
                <a:ea typeface="MingLiU_HKSCS" pitchFamily="18" charset="-120"/>
              </a:rPr>
              <a:t>，</a:t>
            </a:r>
            <a:r>
              <a:rPr lang="zh-CN" alt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目的在于</a:t>
            </a:r>
            <a:r>
              <a:rPr lang="en-US" altLang="zh-CN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____________</a:t>
            </a:r>
            <a:r>
              <a:rPr lang="zh-CN" altLang="en-US" sz="20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。</a:t>
            </a:r>
            <a:endParaRPr lang="zh-CN" altLang="en-US" sz="20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266700" algn="just" eaLnBrk="0" hangingPunct="0">
              <a:lnSpc>
                <a:spcPct val="130000"/>
              </a:lnSpc>
            </a:pPr>
            <a:r>
              <a:rPr lang="en-US" altLang="zh-CN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说明顺序。常见的说明顺序有三种：</a:t>
            </a:r>
          </a:p>
          <a:p>
            <a:pPr indent="266700" algn="just" eaLnBrk="0" hangingPunct="0">
              <a:lnSpc>
                <a:spcPct val="130000"/>
              </a:lnSpc>
            </a:pPr>
            <a:r>
              <a:rPr lang="zh-CN" alt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①时间顺序：即以</a:t>
            </a:r>
            <a:r>
              <a:rPr lang="en-US" altLang="zh-CN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______________</a:t>
            </a:r>
            <a:r>
              <a:rPr lang="zh-CN" altLang="en-US" sz="20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为说明顺序。一般用于介绍人物的生平、记录科学家研究历程、说明事物的发生及发展过程或讲解制作步骤等。</a:t>
            </a:r>
          </a:p>
        </p:txBody>
      </p:sp>
      <p:sp>
        <p:nvSpPr>
          <p:cNvPr id="4" name="Rectangle 30"/>
          <p:cNvSpPr>
            <a:spLocks noChangeArrowheads="1"/>
          </p:cNvSpPr>
          <p:nvPr/>
        </p:nvSpPr>
        <p:spPr bwMode="auto">
          <a:xfrm>
            <a:off x="4114800" y="609600"/>
            <a:ext cx="224933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状态、性质、功能</a:t>
            </a:r>
          </a:p>
        </p:txBody>
      </p:sp>
      <p:sp>
        <p:nvSpPr>
          <p:cNvPr id="5" name="Rectangle 32"/>
          <p:cNvSpPr>
            <a:spLocks noChangeArrowheads="1"/>
          </p:cNvSpPr>
          <p:nvPr/>
        </p:nvSpPr>
        <p:spPr bwMode="auto">
          <a:xfrm>
            <a:off x="1066800" y="1066800"/>
            <a:ext cx="12170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阐明事理</a:t>
            </a:r>
          </a:p>
        </p:txBody>
      </p:sp>
      <p:sp>
        <p:nvSpPr>
          <p:cNvPr id="6" name="Rectangle 34"/>
          <p:cNvSpPr>
            <a:spLocks noChangeArrowheads="1"/>
          </p:cNvSpPr>
          <p:nvPr/>
        </p:nvSpPr>
        <p:spPr bwMode="auto">
          <a:xfrm>
            <a:off x="2362200" y="1447800"/>
            <a:ext cx="147508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给人以知识</a:t>
            </a:r>
          </a:p>
        </p:txBody>
      </p:sp>
      <p:sp>
        <p:nvSpPr>
          <p:cNvPr id="7" name="Rectangle 36"/>
          <p:cNvSpPr>
            <a:spLocks noChangeArrowheads="1"/>
          </p:cNvSpPr>
          <p:nvPr/>
        </p:nvSpPr>
        <p:spPr bwMode="auto">
          <a:xfrm>
            <a:off x="2743200" y="2209800"/>
            <a:ext cx="147508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时间的先后</a:t>
            </a:r>
          </a:p>
        </p:txBody>
      </p:sp>
      <p:sp>
        <p:nvSpPr>
          <p:cNvPr id="8" name="Rectangle 35"/>
          <p:cNvSpPr>
            <a:spLocks noChangeArrowheads="1"/>
          </p:cNvSpPr>
          <p:nvPr/>
        </p:nvSpPr>
        <p:spPr bwMode="auto">
          <a:xfrm>
            <a:off x="381000" y="3331288"/>
            <a:ext cx="8077200" cy="289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indent="266700" eaLnBrk="0" hangingPunct="0">
              <a:lnSpc>
                <a:spcPct val="130000"/>
              </a:lnSpc>
            </a:pPr>
            <a:r>
              <a:rPr lang="zh-CN" altLang="en-US" sz="2000" b="1" dirty="0">
                <a:cs typeface="Times New Roman" pitchFamily="18" charset="0"/>
              </a:rPr>
              <a:t>②</a:t>
            </a:r>
            <a:r>
              <a:rPr lang="zh-CN" altLang="en-US" sz="2000" b="1" dirty="0">
                <a:latin typeface="Times New Roman" pitchFamily="18" charset="0"/>
                <a:cs typeface="Times New Roman" pitchFamily="18" charset="0"/>
              </a:rPr>
              <a:t>空间顺序：即按照</a:t>
            </a:r>
            <a:r>
              <a:rPr lang="en-US" altLang="zh-CN" sz="2000" b="1" dirty="0">
                <a:latin typeface="Times New Roman" pitchFamily="18" charset="0"/>
                <a:cs typeface="Times New Roman" pitchFamily="18" charset="0"/>
              </a:rPr>
              <a:t>___________________________________</a:t>
            </a:r>
          </a:p>
          <a:p>
            <a:pPr indent="266700" eaLnBrk="0" hangingPunct="0">
              <a:lnSpc>
                <a:spcPct val="130000"/>
              </a:lnSpc>
            </a:pPr>
            <a:r>
              <a:rPr lang="en-US" altLang="zh-CN" sz="2000" b="1" dirty="0">
                <a:latin typeface="Times New Roman" pitchFamily="18" charset="0"/>
                <a:cs typeface="Times New Roman" pitchFamily="18" charset="0"/>
              </a:rPr>
              <a:t>__________________________________________________</a:t>
            </a:r>
            <a:r>
              <a:rPr lang="zh-CN" altLang="en-US" sz="2000" b="1" dirty="0">
                <a:latin typeface="Times New Roman" pitchFamily="18" charset="0"/>
                <a:cs typeface="Times New Roman" pitchFamily="18" charset="0"/>
              </a:rPr>
              <a:t>为顺序</a:t>
            </a:r>
            <a:r>
              <a:rPr lang="zh-CN" altLang="en-US" sz="2000" b="1" dirty="0">
                <a:latin typeface="MingLiU_HKSCS" pitchFamily="18" charset="-120"/>
                <a:ea typeface="MingLiU_HKSCS" pitchFamily="18" charset="-120"/>
                <a:cs typeface="Times New Roman" pitchFamily="18" charset="0"/>
              </a:rPr>
              <a:t>，</a:t>
            </a:r>
            <a:r>
              <a:rPr lang="zh-CN" altLang="en-US" sz="2000" b="1" dirty="0">
                <a:latin typeface="Times New Roman" pitchFamily="18" charset="0"/>
                <a:cs typeface="Times New Roman" pitchFamily="18" charset="0"/>
              </a:rPr>
              <a:t>一般用来说明事物的构造或形态。</a:t>
            </a:r>
            <a:endParaRPr lang="zh-CN" altLang="en-US" sz="2000" b="1" dirty="0"/>
          </a:p>
          <a:p>
            <a:pPr indent="266700" eaLnBrk="0" hangingPunct="0">
              <a:lnSpc>
                <a:spcPct val="130000"/>
              </a:lnSpc>
            </a:pPr>
            <a:r>
              <a:rPr lang="zh-CN" altLang="en-US" sz="2000" b="1" dirty="0">
                <a:cs typeface="Times New Roman" pitchFamily="18" charset="0"/>
              </a:rPr>
              <a:t>③</a:t>
            </a:r>
            <a:r>
              <a:rPr lang="zh-CN" altLang="en-US" sz="2000" b="1" dirty="0">
                <a:latin typeface="Times New Roman" pitchFamily="18" charset="0"/>
                <a:cs typeface="Times New Roman" pitchFamily="18" charset="0"/>
              </a:rPr>
              <a:t>逻辑顺序：即按照</a:t>
            </a:r>
            <a:r>
              <a:rPr lang="en-US" altLang="zh-CN" sz="2000" b="1" dirty="0">
                <a:latin typeface="Times New Roman" pitchFamily="18" charset="0"/>
                <a:cs typeface="Times New Roman" pitchFamily="18" charset="0"/>
              </a:rPr>
              <a:t>___________________________________</a:t>
            </a:r>
            <a:r>
              <a:rPr lang="zh-CN" altLang="en-US" sz="2000" b="1" dirty="0">
                <a:latin typeface="Times New Roman" pitchFamily="18" charset="0"/>
                <a:cs typeface="Times New Roman" pitchFamily="18" charset="0"/>
              </a:rPr>
              <a:t>来安排说明顺序</a:t>
            </a:r>
            <a:r>
              <a:rPr lang="zh-CN" altLang="en-US" sz="2000" b="1" dirty="0">
                <a:latin typeface="MingLiU_HKSCS" pitchFamily="18" charset="-120"/>
                <a:ea typeface="MingLiU_HKSCS" pitchFamily="18" charset="-120"/>
              </a:rPr>
              <a:t>，</a:t>
            </a:r>
            <a:r>
              <a:rPr lang="zh-CN" altLang="en-US" sz="2000" b="1" dirty="0">
                <a:latin typeface="Times New Roman" pitchFamily="18" charset="0"/>
                <a:cs typeface="Times New Roman" pitchFamily="18" charset="0"/>
              </a:rPr>
              <a:t>事物的内部联系包括因果关系、层递关系、</a:t>
            </a:r>
            <a:r>
              <a:rPr lang="zh-CN" altLang="en-US" sz="2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主次关系</a:t>
            </a:r>
            <a:r>
              <a:rPr lang="zh-CN" altLang="en-US" sz="2000" b="1" dirty="0">
                <a:latin typeface="Times New Roman" pitchFamily="18" charset="0"/>
                <a:cs typeface="Times New Roman" pitchFamily="18" charset="0"/>
              </a:rPr>
              <a:t>、总分关系、并列关系等。认识事物的过程则指</a:t>
            </a:r>
            <a:r>
              <a:rPr lang="zh-CN" altLang="en-US" sz="2000" b="1" dirty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由浅入深、由现象到本质、由具体到概括</a:t>
            </a:r>
            <a:r>
              <a:rPr lang="zh-CN" altLang="en-US" sz="2000" b="1" dirty="0">
                <a:latin typeface="Times New Roman" pitchFamily="18" charset="0"/>
                <a:cs typeface="Times New Roman" pitchFamily="18" charset="0"/>
              </a:rPr>
              <a:t>等。事理说明文一般以逻辑顺序为主要的说明顺序。</a:t>
            </a:r>
          </a:p>
        </p:txBody>
      </p:sp>
      <p:sp>
        <p:nvSpPr>
          <p:cNvPr id="9" name="Rectangle 37"/>
          <p:cNvSpPr>
            <a:spLocks noChangeArrowheads="1"/>
          </p:cNvSpPr>
          <p:nvPr/>
        </p:nvSpPr>
        <p:spPr bwMode="auto">
          <a:xfrm>
            <a:off x="533400" y="3276600"/>
            <a:ext cx="7391400" cy="849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                                            事物的空间的存在形式</a:t>
            </a:r>
            <a:r>
              <a:rPr lang="zh-CN" altLang="en-US" sz="2000" b="1" dirty="0">
                <a:solidFill>
                  <a:srgbClr val="FF0000"/>
                </a:solidFill>
                <a:ea typeface="MingLiU_HKSCS" pitchFamily="18" charset="-120"/>
                <a:cs typeface="Times New Roman" pitchFamily="18" charset="0"/>
              </a:rPr>
              <a:t>，</a:t>
            </a:r>
            <a:r>
              <a:rPr lang="zh-CN" altLang="en-US" sz="20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以前后左右、上下高低、东西南北、从整体到局部等</a:t>
            </a:r>
          </a:p>
        </p:txBody>
      </p:sp>
      <p:sp>
        <p:nvSpPr>
          <p:cNvPr id="10" name="Rectangle 39"/>
          <p:cNvSpPr>
            <a:spLocks noChangeArrowheads="1"/>
          </p:cNvSpPr>
          <p:nvPr/>
        </p:nvSpPr>
        <p:spPr bwMode="auto">
          <a:xfrm>
            <a:off x="3124200" y="4572000"/>
            <a:ext cx="454483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事物的内部联系或人们认识事物的过程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9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228600" y="0"/>
            <a:ext cx="269817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0" hangingPunct="0"/>
            <a:r>
              <a:rPr lang="en-US" altLang="zh-CN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(3)</a:t>
            </a:r>
            <a:r>
              <a:rPr lang="zh-CN" alt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说明方法及作用</a:t>
            </a:r>
          </a:p>
        </p:txBody>
      </p:sp>
      <p:graphicFrame>
        <p:nvGraphicFramePr>
          <p:cNvPr id="3" name="Group 145"/>
          <p:cNvGraphicFramePr>
            <a:graphicFrameLocks noGrp="1"/>
          </p:cNvGraphicFramePr>
          <p:nvPr/>
        </p:nvGraphicFramePr>
        <p:xfrm>
          <a:off x="304800" y="533400"/>
          <a:ext cx="8610600" cy="5577840"/>
        </p:xfrm>
        <a:graphic>
          <a:graphicData uri="http://schemas.openxmlformats.org/drawingml/2006/table">
            <a:tbl>
              <a:tblPr/>
              <a:tblGrid>
                <a:gridCol w="1235075"/>
                <a:gridCol w="3641725"/>
                <a:gridCol w="3733800"/>
              </a:tblGrid>
              <a:tr h="24447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说明方法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定义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作用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下定义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用简明扼要的话给事物一个说法</a:t>
                      </a: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ngLiU_HKSCS" pitchFamily="18" charset="-120"/>
                          <a:ea typeface="MingLiU_HKSCS" pitchFamily="18" charset="-120"/>
                          <a:cs typeface="Times New Roman" pitchFamily="18" charset="0"/>
                        </a:rPr>
                        <a:t>，</a:t>
                      </a: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使读者对被说明对象有个明确的概念。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  <a:cs typeface="Times New Roman" pitchFamily="18" charset="0"/>
                        </a:rPr>
                        <a:t>准确简明地说明事物的本质特征。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分类别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根据事物的形状、性质、成因、功用等属性的异同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ngLiU_HKSCS" pitchFamily="18" charset="-120"/>
                          <a:ea typeface="MingLiU_HKSCS" pitchFamily="18" charset="-120"/>
                          <a:cs typeface="Times New Roman" pitchFamily="18" charset="0"/>
                        </a:rPr>
                        <a:t>，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把事物分成若干类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ngLiU_HKSCS" pitchFamily="18" charset="-120"/>
                          <a:ea typeface="MingLiU_HKSCS" pitchFamily="18" charset="-120"/>
                        </a:rPr>
                        <a:t>，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然后依照类别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ngLiU_HKSCS" pitchFamily="18" charset="-120"/>
                          <a:ea typeface="MingLiU_HKSCS" pitchFamily="18" charset="-120"/>
                        </a:rPr>
                        <a:t>，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逐一说明。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  <a:cs typeface="Times New Roman" pitchFamily="18" charset="0"/>
                        </a:rPr>
                        <a:t>全方位、多角度地说明事物或事理</a:t>
                      </a: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宋体" charset="-122"/>
                          <a:ea typeface="MingLiU_HKSCS" pitchFamily="18" charset="-120"/>
                          <a:cs typeface="Times New Roman" pitchFamily="18" charset="0"/>
                        </a:rPr>
                        <a:t>，</a:t>
                      </a: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  <a:cs typeface="Times New Roman" pitchFamily="18" charset="0"/>
                        </a:rPr>
                        <a:t>使说明更有条理、更加清楚。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举例子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举出有代表性的恰当的例子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ngLiU_HKSCS" pitchFamily="18" charset="-120"/>
                          <a:ea typeface="MingLiU_HKSCS" pitchFamily="18" charset="-120"/>
                          <a:cs typeface="Times New Roman" pitchFamily="18" charset="0"/>
                        </a:rPr>
                        <a:t>，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能够反映一般的情况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ngLiU_HKSCS" pitchFamily="18" charset="-120"/>
                          <a:ea typeface="MingLiU_HKSCS" pitchFamily="18" charset="-120"/>
                        </a:rPr>
                        <a:t>，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真切地说明事物。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  <a:cs typeface="Times New Roman" pitchFamily="18" charset="0"/>
                        </a:rPr>
                        <a:t>通过具体事例</a:t>
                      </a: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宋体" charset="-122"/>
                          <a:ea typeface="MingLiU_HKSCS" pitchFamily="18" charset="-120"/>
                          <a:cs typeface="Times New Roman" pitchFamily="18" charset="0"/>
                        </a:rPr>
                        <a:t>，</a:t>
                      </a: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  <a:cs typeface="Times New Roman" pitchFamily="18" charset="0"/>
                        </a:rPr>
                        <a:t>清楚、真实、有力地说明事物或事理。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列数字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为便于从数量上说明有些事物的特征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ngLiU_HKSCS" pitchFamily="18" charset="-120"/>
                          <a:ea typeface="MingLiU_HKSCS" pitchFamily="18" charset="-120"/>
                          <a:cs typeface="Times New Roman" pitchFamily="18" charset="0"/>
                        </a:rPr>
                        <a:t>，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往往运用一些数字来说明。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  <a:cs typeface="Times New Roman" pitchFamily="18" charset="0"/>
                        </a:rPr>
                        <a:t>更准确、更具体地说明事物或事理的特征。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宋体" charset="-122"/>
                        <a:cs typeface="Times New Roman" pitchFamily="18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作比较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选择有内部或外部联系的事物进行比较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  <a:cs typeface="Times New Roman" pitchFamily="18" charset="0"/>
                        </a:rPr>
                        <a:t>化深奥为浅显</a:t>
                      </a: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宋体" charset="-122"/>
                          <a:ea typeface="MingLiU_HKSCS" pitchFamily="18" charset="-120"/>
                          <a:cs typeface="Times New Roman" pitchFamily="18" charset="0"/>
                        </a:rPr>
                        <a:t>，</a:t>
                      </a: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  <a:cs typeface="Times New Roman" pitchFamily="18" charset="0"/>
                        </a:rPr>
                        <a:t>变复杂为简单</a:t>
                      </a: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宋体" charset="-122"/>
                          <a:ea typeface="MingLiU_HKSCS" pitchFamily="18" charset="-120"/>
                        </a:rPr>
                        <a:t>，</a:t>
                      </a: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</a:rPr>
                        <a:t>更清晰、更鲜明地</a:t>
                      </a: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楷体" pitchFamily="49" charset="-122"/>
                        </a:rPr>
                        <a:t>说明事物</a:t>
                      </a: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宋体" charset="-122"/>
                          <a:ea typeface="楷体" pitchFamily="49" charset="-122"/>
                        </a:rPr>
                        <a:t>，增强说明效果。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楷体" pitchFamily="49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44475"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打比方</a:t>
                      </a: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运用比喻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MingLiU_HKSCS" pitchFamily="18" charset="-120"/>
                          <a:ea typeface="MingLiU_HKSCS" pitchFamily="18" charset="-120"/>
                          <a:cs typeface="Times New Roman" pitchFamily="18" charset="0"/>
                        </a:rPr>
                        <a:t>，</a:t>
                      </a: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宋体" charset="-122"/>
                          <a:cs typeface="Times New Roman" pitchFamily="18" charset="0"/>
                        </a:rPr>
                        <a:t>增强被说明事物的形象性和生动性。</a:t>
                      </a:r>
                      <a:endParaRPr kumimoji="0" lang="zh-CN" altLang="en-US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  <a:cs typeface="Times New Roman" pitchFamily="18" charset="0"/>
                        </a:rPr>
                        <a:t>增强说明的形象性、生动性</a:t>
                      </a: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宋体" charset="-122"/>
                          <a:ea typeface="MingLiU_HKSCS" pitchFamily="18" charset="-120"/>
                          <a:cs typeface="Times New Roman" pitchFamily="18" charset="0"/>
                        </a:rPr>
                        <a:t>，</a:t>
                      </a: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  <a:cs typeface="Times New Roman" pitchFamily="18" charset="0"/>
                        </a:rPr>
                        <a:t>使抽象的事物变得更具体</a:t>
                      </a: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宋体" charset="-122"/>
                          <a:ea typeface="MingLiU_HKSCS" pitchFamily="18" charset="-120"/>
                        </a:rPr>
                        <a:t>，</a:t>
                      </a: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itchFamily="18" charset="0"/>
                          <a:ea typeface="楷体_GB2312" pitchFamily="49" charset="-122"/>
                        </a:rPr>
                        <a:t>更能吸引读者。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Rectangle 147"/>
          <p:cNvSpPr>
            <a:spLocks noChangeArrowheads="1"/>
          </p:cNvSpPr>
          <p:nvPr/>
        </p:nvSpPr>
        <p:spPr bwMode="auto">
          <a:xfrm>
            <a:off x="304800" y="6231215"/>
            <a:ext cx="6546985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0" hangingPunct="0"/>
            <a:r>
              <a:rPr lang="zh-CN" altLang="en-US" b="1" dirty="0">
                <a:latin typeface="Times New Roman" pitchFamily="18" charset="0"/>
                <a:cs typeface="Times New Roman" pitchFamily="18" charset="0"/>
              </a:rPr>
              <a:t>此外</a:t>
            </a:r>
            <a:r>
              <a:rPr lang="zh-CN" altLang="en-US" b="1" dirty="0">
                <a:latin typeface="MingLiU_HKSCS" pitchFamily="18" charset="-120"/>
                <a:ea typeface="MingLiU_HKSCS" pitchFamily="18" charset="-120"/>
                <a:cs typeface="Times New Roman" pitchFamily="18" charset="0"/>
              </a:rPr>
              <a:t>，</a:t>
            </a:r>
            <a:r>
              <a:rPr lang="zh-CN" altLang="en-US" b="1" dirty="0">
                <a:latin typeface="Times New Roman" pitchFamily="18" charset="0"/>
                <a:cs typeface="Times New Roman" pitchFamily="18" charset="0"/>
              </a:rPr>
              <a:t>还有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___________________________________</a:t>
            </a:r>
            <a:r>
              <a:rPr lang="zh-CN" altLang="en-US" b="1" dirty="0">
                <a:latin typeface="Times New Roman" pitchFamily="18" charset="0"/>
                <a:cs typeface="Times New Roman" pitchFamily="18" charset="0"/>
              </a:rPr>
              <a:t>等说明方法</a:t>
            </a:r>
          </a:p>
        </p:txBody>
      </p:sp>
      <p:sp>
        <p:nvSpPr>
          <p:cNvPr id="5" name="Rectangle 149"/>
          <p:cNvSpPr>
            <a:spLocks noChangeArrowheads="1"/>
          </p:cNvSpPr>
          <p:nvPr/>
        </p:nvSpPr>
        <p:spPr bwMode="auto">
          <a:xfrm>
            <a:off x="1524000" y="6172200"/>
            <a:ext cx="411480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引</a:t>
            </a:r>
            <a:r>
              <a:rPr lang="zh-CN" altLang="en-US" sz="2000" b="1" dirty="0">
                <a:solidFill>
                  <a:srgbClr val="FF0000"/>
                </a:solidFill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资料、摹状貌、列图表、作诠释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 descr="17孔桥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09600" y="3581400"/>
            <a:ext cx="475996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4" name="Text Box 3"/>
          <p:cNvSpPr txBox="1">
            <a:spLocks noChangeArrowheads="1"/>
          </p:cNvSpPr>
          <p:nvPr/>
        </p:nvSpPr>
        <p:spPr bwMode="auto">
          <a:xfrm>
            <a:off x="1219200" y="5943600"/>
            <a:ext cx="41910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</a:rPr>
              <a:t>颐和园</a:t>
            </a:r>
            <a:r>
              <a:rPr lang="en-US" altLang="zh-CN" sz="3600" b="1">
                <a:solidFill>
                  <a:srgbClr val="FF0000"/>
                </a:solidFill>
              </a:rPr>
              <a:t>—17</a:t>
            </a:r>
            <a:r>
              <a:rPr lang="zh-CN" altLang="en-US" sz="3600" b="1">
                <a:solidFill>
                  <a:srgbClr val="FF0000"/>
                </a:solidFill>
              </a:rPr>
              <a:t>孔桥</a:t>
            </a:r>
          </a:p>
        </p:txBody>
      </p:sp>
      <p:sp>
        <p:nvSpPr>
          <p:cNvPr id="18435" name="WordArt 2"/>
          <p:cNvSpPr>
            <a:spLocks noChangeArrowheads="1" noChangeShapeType="1" noTextEdit="1"/>
          </p:cNvSpPr>
          <p:nvPr/>
        </p:nvSpPr>
        <p:spPr bwMode="auto">
          <a:xfrm>
            <a:off x="381000" y="0"/>
            <a:ext cx="2089150" cy="7921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请欣赏</a:t>
            </a:r>
          </a:p>
        </p:txBody>
      </p:sp>
      <p:pic>
        <p:nvPicPr>
          <p:cNvPr id="18438" name="Picture 2" descr="http://www.yikuaiqu.net/tyftp/image/0/2/224/188536/1328061_.320x240.800x48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33800" y="228600"/>
            <a:ext cx="5137573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9" name="矩形 5"/>
          <p:cNvSpPr>
            <a:spLocks noChangeArrowheads="1"/>
          </p:cNvSpPr>
          <p:nvPr/>
        </p:nvSpPr>
        <p:spPr bwMode="auto">
          <a:xfrm>
            <a:off x="6324600" y="152400"/>
            <a:ext cx="11017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600" b="1">
                <a:solidFill>
                  <a:srgbClr val="FF0000"/>
                </a:solidFill>
              </a:rPr>
              <a:t>枫桥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1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600" decel="100000"/>
                                        <p:tgtEl>
                                          <p:spTgt spid="184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600" decel="100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600" decel="100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600" decel="100000" fill="hold"/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84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600" decel="100000"/>
                                        <p:tgtEl>
                                          <p:spTgt spid="184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600" decel="1000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600" decel="1000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00" decel="100000" fill="hold"/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84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600" decel="100000"/>
                                        <p:tgtEl>
                                          <p:spTgt spid="184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600" decel="1000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600" decel="1000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600" decel="100000" fill="hold"/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84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3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600" decel="100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600" decel="100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600" decel="100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00" decel="100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400" accel="100000" fill="hold">
                                          <p:stCondLst>
                                            <p:cond delay="160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4" grpId="0"/>
      <p:bldP spid="18435" grpId="0" animBg="1"/>
      <p:bldP spid="18439" grpId="0"/>
    </p:bldLst>
  </p:timing>
</p:sld>
</file>

<file path=ppt/theme/theme1.xml><?xml version="1.0" encoding="utf-8"?>
<a:theme xmlns:a="http://schemas.openxmlformats.org/drawingml/2006/main" name="吉祥如意">
  <a:themeElements>
    <a:clrScheme name="吉祥如意 1">
      <a:dk1>
        <a:srgbClr val="000000"/>
      </a:dk1>
      <a:lt1>
        <a:srgbClr val="FFFFFF"/>
      </a:lt1>
      <a:dk2>
        <a:srgbClr val="E40000"/>
      </a:dk2>
      <a:lt2>
        <a:srgbClr val="DDDDDD"/>
      </a:lt2>
      <a:accent1>
        <a:srgbClr val="E1F4FF"/>
      </a:accent1>
      <a:accent2>
        <a:srgbClr val="FFE2C5"/>
      </a:accent2>
      <a:accent3>
        <a:srgbClr val="FFFFFF"/>
      </a:accent3>
      <a:accent4>
        <a:srgbClr val="000000"/>
      </a:accent4>
      <a:accent5>
        <a:srgbClr val="EEF8FF"/>
      </a:accent5>
      <a:accent6>
        <a:srgbClr val="E7CDB2"/>
      </a:accent6>
      <a:hlink>
        <a:srgbClr val="0066CC"/>
      </a:hlink>
      <a:folHlink>
        <a:srgbClr val="9F9FBF"/>
      </a:folHlink>
    </a:clrScheme>
    <a:fontScheme name="吉祥如意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吉祥如意 1">
        <a:dk1>
          <a:srgbClr val="000000"/>
        </a:dk1>
        <a:lt1>
          <a:srgbClr val="FFFFFF"/>
        </a:lt1>
        <a:dk2>
          <a:srgbClr val="E40000"/>
        </a:dk2>
        <a:lt2>
          <a:srgbClr val="DDDDDD"/>
        </a:lt2>
        <a:accent1>
          <a:srgbClr val="E1F4FF"/>
        </a:accent1>
        <a:accent2>
          <a:srgbClr val="FFE2C5"/>
        </a:accent2>
        <a:accent3>
          <a:srgbClr val="FFFFFF"/>
        </a:accent3>
        <a:accent4>
          <a:srgbClr val="000000"/>
        </a:accent4>
        <a:accent5>
          <a:srgbClr val="EEF8FF"/>
        </a:accent5>
        <a:accent6>
          <a:srgbClr val="E7CDB2"/>
        </a:accent6>
        <a:hlink>
          <a:srgbClr val="0066CC"/>
        </a:hlink>
        <a:folHlink>
          <a:srgbClr val="9F9FB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2">
        <a:dk1>
          <a:srgbClr val="59582D"/>
        </a:dk1>
        <a:lt1>
          <a:srgbClr val="EAEAEA"/>
        </a:lt1>
        <a:dk2>
          <a:srgbClr val="666699"/>
        </a:dk2>
        <a:lt2>
          <a:srgbClr val="D9D9D9"/>
        </a:lt2>
        <a:accent1>
          <a:srgbClr val="CCECFF"/>
        </a:accent1>
        <a:accent2>
          <a:srgbClr val="B2D2C7"/>
        </a:accent2>
        <a:accent3>
          <a:srgbClr val="F3F3F3"/>
        </a:accent3>
        <a:accent4>
          <a:srgbClr val="4B4A25"/>
        </a:accent4>
        <a:accent5>
          <a:srgbClr val="E2F4FF"/>
        </a:accent5>
        <a:accent6>
          <a:srgbClr val="A1BEB4"/>
        </a:accent6>
        <a:hlink>
          <a:srgbClr val="993366"/>
        </a:hlink>
        <a:folHlink>
          <a:srgbClr val="92B9E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3">
        <a:dk1>
          <a:srgbClr val="000099"/>
        </a:dk1>
        <a:lt1>
          <a:srgbClr val="FFFFCC"/>
        </a:lt1>
        <a:dk2>
          <a:srgbClr val="004000"/>
        </a:dk2>
        <a:lt2>
          <a:srgbClr val="FFD9B3"/>
        </a:lt2>
        <a:accent1>
          <a:srgbClr val="FFD9D9"/>
        </a:accent1>
        <a:accent2>
          <a:srgbClr val="DDDDDD"/>
        </a:accent2>
        <a:accent3>
          <a:srgbClr val="FFFFE2"/>
        </a:accent3>
        <a:accent4>
          <a:srgbClr val="000082"/>
        </a:accent4>
        <a:accent5>
          <a:srgbClr val="FFE9E9"/>
        </a:accent5>
        <a:accent6>
          <a:srgbClr val="C8C8C8"/>
        </a:accent6>
        <a:hlink>
          <a:srgbClr val="FF0000"/>
        </a:hlink>
        <a:folHlink>
          <a:srgbClr val="FFAB5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4">
        <a:dk1>
          <a:srgbClr val="000000"/>
        </a:dk1>
        <a:lt1>
          <a:srgbClr val="DCE8E2"/>
        </a:lt1>
        <a:dk2>
          <a:srgbClr val="0033CC"/>
        </a:dk2>
        <a:lt2>
          <a:srgbClr val="C4C4D8"/>
        </a:lt2>
        <a:accent1>
          <a:srgbClr val="FFFFFF"/>
        </a:accent1>
        <a:accent2>
          <a:srgbClr val="A9CFB1"/>
        </a:accent2>
        <a:accent3>
          <a:srgbClr val="EBF2EE"/>
        </a:accent3>
        <a:accent4>
          <a:srgbClr val="000000"/>
        </a:accent4>
        <a:accent5>
          <a:srgbClr val="FFFFFF"/>
        </a:accent5>
        <a:accent6>
          <a:srgbClr val="99BBA0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5">
        <a:dk1>
          <a:srgbClr val="606090"/>
        </a:dk1>
        <a:lt1>
          <a:srgbClr val="E5FFFF"/>
        </a:lt1>
        <a:dk2>
          <a:srgbClr val="0000CC"/>
        </a:dk2>
        <a:lt2>
          <a:srgbClr val="91DAFF"/>
        </a:lt2>
        <a:accent1>
          <a:srgbClr val="EAEAEA"/>
        </a:accent1>
        <a:accent2>
          <a:srgbClr val="FFE2C5"/>
        </a:accent2>
        <a:accent3>
          <a:srgbClr val="F0FFFF"/>
        </a:accent3>
        <a:accent4>
          <a:srgbClr val="51517A"/>
        </a:accent4>
        <a:accent5>
          <a:srgbClr val="F3F3F3"/>
        </a:accent5>
        <a:accent6>
          <a:srgbClr val="E7CDB2"/>
        </a:accent6>
        <a:hlink>
          <a:srgbClr val="000000"/>
        </a:hlink>
        <a:folHlink>
          <a:srgbClr val="3DB7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6">
        <a:dk1>
          <a:srgbClr val="CC0066"/>
        </a:dk1>
        <a:lt1>
          <a:srgbClr val="FFDDBB"/>
        </a:lt1>
        <a:dk2>
          <a:srgbClr val="000000"/>
        </a:dk2>
        <a:lt2>
          <a:srgbClr val="C0C0C0"/>
        </a:lt2>
        <a:accent1>
          <a:srgbClr val="FFFFCC"/>
        </a:accent1>
        <a:accent2>
          <a:srgbClr val="FFFFFF"/>
        </a:accent2>
        <a:accent3>
          <a:srgbClr val="FFEBDA"/>
        </a:accent3>
        <a:accent4>
          <a:srgbClr val="AE0056"/>
        </a:accent4>
        <a:accent5>
          <a:srgbClr val="FFFFE2"/>
        </a:accent5>
        <a:accent6>
          <a:srgbClr val="E7E7E7"/>
        </a:accent6>
        <a:hlink>
          <a:srgbClr val="0066CC"/>
        </a:hlink>
        <a:folHlink>
          <a:srgbClr val="8EB3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吉祥如意 7">
        <a:dk1>
          <a:srgbClr val="B60000"/>
        </a:dk1>
        <a:lt1>
          <a:srgbClr val="FFFF99"/>
        </a:lt1>
        <a:dk2>
          <a:srgbClr val="800000"/>
        </a:dk2>
        <a:lt2>
          <a:srgbClr val="FFFFFF"/>
        </a:lt2>
        <a:accent1>
          <a:srgbClr val="9888A4"/>
        </a:accent1>
        <a:accent2>
          <a:srgbClr val="A9335D"/>
        </a:accent2>
        <a:accent3>
          <a:srgbClr val="C0AAAA"/>
        </a:accent3>
        <a:accent4>
          <a:srgbClr val="DADA82"/>
        </a:accent4>
        <a:accent5>
          <a:srgbClr val="CAC3CF"/>
        </a:accent5>
        <a:accent6>
          <a:srgbClr val="992D53"/>
        </a:accent6>
        <a:hlink>
          <a:srgbClr val="CCECFF"/>
        </a:hlink>
        <a:folHlink>
          <a:srgbClr val="FF66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吉祥如意 8">
        <a:dk1>
          <a:srgbClr val="808080"/>
        </a:dk1>
        <a:lt1>
          <a:srgbClr val="FFFFFF"/>
        </a:lt1>
        <a:dk2>
          <a:srgbClr val="1C1C1C"/>
        </a:dk2>
        <a:lt2>
          <a:srgbClr val="FFFF66"/>
        </a:lt2>
        <a:accent1>
          <a:srgbClr val="9898BA"/>
        </a:accent1>
        <a:accent2>
          <a:srgbClr val="777777"/>
        </a:accent2>
        <a:accent3>
          <a:srgbClr val="ABABAB"/>
        </a:accent3>
        <a:accent4>
          <a:srgbClr val="DADADA"/>
        </a:accent4>
        <a:accent5>
          <a:srgbClr val="CACAD9"/>
        </a:accent5>
        <a:accent6>
          <a:srgbClr val="6B6B6B"/>
        </a:accent6>
        <a:hlink>
          <a:srgbClr val="CCFF99"/>
        </a:hlink>
        <a:folHlink>
          <a:srgbClr val="E436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CDESIGNN</Template>
  <TotalTime>650</TotalTime>
  <Words>4637</Words>
  <Application>Microsoft Office PowerPoint</Application>
  <PresentationFormat>全屏显示(4:3)</PresentationFormat>
  <Paragraphs>317</Paragraphs>
  <Slides>41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2" baseType="lpstr">
      <vt:lpstr>吉祥如意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(二)文本研读 5、学习9、10自然段</vt:lpstr>
      <vt:lpstr>③第10段举了哪些例子说明中国石拱桥的新发展？取得这些成就的原因是什么？</vt:lpstr>
      <vt:lpstr>幻灯片 25</vt:lpstr>
      <vt:lpstr>幻灯片 26</vt:lpstr>
      <vt:lpstr>幻灯片 27</vt:lpstr>
      <vt:lpstr>幻灯片 28</vt:lpstr>
      <vt:lpstr>幻灯片 29</vt:lpstr>
      <vt:lpstr>小结1、理清文章思路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刘申保</dc:creator>
  <cp:lastModifiedBy>Administrator</cp:lastModifiedBy>
  <cp:revision>151</cp:revision>
  <dcterms:created xsi:type="dcterms:W3CDTF">2012-01-08T15:15:40Z</dcterms:created>
  <dcterms:modified xsi:type="dcterms:W3CDTF">2016-11-15T06:59:00Z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