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7"/>
  </p:notesMasterIdLst>
  <p:sldIdLst>
    <p:sldId id="272" r:id="rId4"/>
    <p:sldId id="376" r:id="rId5"/>
    <p:sldId id="265" r:id="rId6"/>
    <p:sldId id="268" r:id="rId7"/>
    <p:sldId id="278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FF99"/>
    <a:srgbClr val="CCFFCC"/>
    <a:srgbClr val="0066FF"/>
    <a:srgbClr val="FF00FF"/>
    <a:srgbClr val="CCFFFF"/>
    <a:srgbClr val="00FF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92"/>
    <p:restoredTop sz="94660"/>
  </p:normalViewPr>
  <p:slideViewPr>
    <p:cSldViewPr snapToGrid="0" showGuides="1">
      <p:cViewPr>
        <p:scale>
          <a:sx n="75" d="100"/>
          <a:sy n="75" d="100"/>
        </p:scale>
        <p:origin x="-312" y="-372"/>
      </p:cViewPr>
      <p:guideLst>
        <p:guide orient="horz" pos="16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Grp="1" noRo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fontAlgn="base">
              <a:buChar char="•"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8509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509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8509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8509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8509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8509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8509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8509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8509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19405" indent="-319405" algn="l" defTabSz="850900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266700" algn="l" defTabSz="850900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  <a:ea typeface="+mn-ea"/>
        </a:defRPr>
      </a:lvl2pPr>
      <a:lvl3pPr marL="1063625" indent="-212725" algn="l" defTabSz="850900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89075" indent="-212725" algn="l" defTabSz="850900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1914525" indent="-212725" algn="l" defTabSz="850900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371725" indent="-212725" algn="l" defTabSz="850900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828925" indent="-212725" algn="l" defTabSz="850900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286125" indent="-212725" algn="l" defTabSz="850900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743325" indent="-212725" algn="l" defTabSz="850900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09345" y="200660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36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微课预学</a:t>
            </a:r>
            <a:endParaRPr lang="zh-CN" altLang="en-US" sz="36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245" y="1154430"/>
            <a:ext cx="77368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微课</a:t>
            </a:r>
            <a:r>
              <a:rPr lang="en-US" altLang="zh-CN" sz="2800" b="1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2800" b="1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观看经过老师精选、加工的壶口瀑布短片（爱奇艺。山西壶口瀑布宣传片），初步感受壶口瀑布，关注解说词对壶口瀑布的描述；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微课</a:t>
            </a:r>
            <a:r>
              <a:rPr lang="en-US" altLang="zh-CN" sz="2800" b="1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：以《小石潭记》为例，系统介绍山水游记散文的主要知识（内容、写法）。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4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7688" y="2746375"/>
            <a:ext cx="19145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18783" y="200660"/>
            <a:ext cx="3400425" cy="52196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28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细读文本，深层赏析</a:t>
            </a:r>
            <a:endParaRPr lang="zh-CN" altLang="en-US" sz="28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388" y="828675"/>
            <a:ext cx="7935913" cy="35385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6.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精读第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段思考：写石头实则写什么？作者写出了水的什么性格？水的精神给你怎样的人生感悟？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写石头侧写瀑流、河水；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宽厚柔和；刚烈抗争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柔能克刚；不平则鸣；甘于反抗；上善若水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……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cs typeface="Arial" panose="020B0604020202020204" pitchFamily="34" charset="0"/>
            </a:endParaRPr>
          </a:p>
          <a:p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情趣</a:t>
            </a:r>
            <a:r>
              <a:rPr lang="en-US" altLang="zh-CN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+</a:t>
            </a:r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理趣</a:t>
            </a:r>
            <a:endParaRPr lang="zh-CN" altLang="en-US" sz="2800" b="1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59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9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69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2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92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4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7688" y="2746375"/>
            <a:ext cx="19145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18783" y="200660"/>
            <a:ext cx="3400425" cy="52196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28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细读文本，深层赏析</a:t>
            </a:r>
            <a:endParaRPr lang="zh-CN" altLang="en-US" sz="28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388" y="828675"/>
            <a:ext cx="7935913" cy="39703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7.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你认为写最后一段有什么作用？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）在上文具体描写的基础上，抒情与议论结合，以画龙点睛之笔，写出黄河的个性；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）以黄河象征中国民族，写出了民族精神，深化主题；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）抒发了作者对黄河的性格、民族精神的赞美之情，写出了作者的民族自豪感；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）收束全文。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5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85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3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123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charRg st="1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5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charRg st="85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3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charRg st="123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4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7688" y="2746375"/>
            <a:ext cx="19145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518535" y="307340"/>
            <a:ext cx="161290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课堂小结</a:t>
            </a:r>
            <a:endParaRPr lang="zh-CN" altLang="en-US" sz="28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163" y="769938"/>
            <a:ext cx="7935913" cy="3968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这篇游记散文，作者调动多种感官，运用多种修辞，注重锤炼词语，精心调配句式，融叙述、描写、议论、抒情为一炉，绘形绘神，绘声绘色，渲染出壶口瀑布磅礴的气势、壮丽的图景，并发掘出黄河、中华民族博大宽厚、柔中有刚、不屈不挠、勇于抗争、勇往直前等个性、精神。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4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7688" y="2746375"/>
            <a:ext cx="19145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503931" y="673735"/>
            <a:ext cx="161290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课外练笔</a:t>
            </a:r>
            <a:endParaRPr lang="zh-CN" altLang="en-US" sz="28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568" y="1360488"/>
            <a:ext cx="7935913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借鉴《小石潭记》《壶口瀑布》的某些写作手法，选择你曾亲历的、印象最深的一次山水游，写一篇游记散文。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18782" y="200660"/>
            <a:ext cx="3400425" cy="52196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28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自读文本，初步感知</a:t>
            </a:r>
            <a:endParaRPr lang="zh-CN" altLang="en-US" sz="28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400" y="892810"/>
            <a:ext cx="77368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任务</a:t>
            </a:r>
            <a:r>
              <a:rPr lang="en-US" altLang="zh-CN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：个性化积累文中字词，并将其整理到练习本上；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任务</a:t>
            </a:r>
            <a:r>
              <a:rPr lang="en-US" altLang="zh-CN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：圈出本文显示观察点（观察立足点）的词句，思考游记散文常见写法；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任务</a:t>
            </a:r>
            <a:r>
              <a:rPr lang="en-US" altLang="zh-CN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：划出本文中你认为描写生动、表现力强或议论深刻、含蕴丰厚的句子，并作简要批注式赏析。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030" descr="aa18972bd40735fa0a2d975494510fb30e24087a"/>
          <p:cNvPicPr>
            <a:picLocks noChangeAspect="1"/>
          </p:cNvPicPr>
          <p:nvPr/>
        </p:nvPicPr>
        <p:blipFill>
          <a:blip r:embed="rId1"/>
          <a:srcRect b="12694"/>
          <a:stretch>
            <a:fillRect/>
          </a:stretch>
        </p:blipFill>
        <p:spPr>
          <a:xfrm>
            <a:off x="0" y="0"/>
            <a:ext cx="9144000" cy="512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标题 1"/>
          <p:cNvSpPr txBox="1"/>
          <p:nvPr/>
        </p:nvSpPr>
        <p:spPr>
          <a:xfrm>
            <a:off x="709613" y="3201988"/>
            <a:ext cx="7364412" cy="7794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 defTabSz="850900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FF"/>
                </a:solidFill>
                <a:latin typeface="华文隶书" panose="02010800040101010101" charset="-122"/>
                <a:ea typeface="华文隶书" panose="02010800040101010101" charset="-122"/>
              </a:rPr>
              <a:t>壶口瀑布</a:t>
            </a:r>
            <a:endParaRPr lang="zh-CN" altLang="en-US" sz="4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850900">
              <a:buFont typeface="Arial" panose="020B0604020202020204" pitchFamily="34" charset="0"/>
              <a:buNone/>
            </a:pPr>
            <a:endParaRPr lang="zh-CN" altLang="en-US" sz="4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文本框 1"/>
          <p:cNvSpPr txBox="1"/>
          <p:nvPr/>
        </p:nvSpPr>
        <p:spPr>
          <a:xfrm>
            <a:off x="5248275" y="3968750"/>
            <a:ext cx="9969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华文新魏" panose="02010800040101010101" charset="-122"/>
                <a:ea typeface="华文新魏" panose="02010800040101010101" charset="-122"/>
              </a:rPr>
              <a:t>梁衡</a:t>
            </a:r>
            <a:endParaRPr lang="zh-CN" altLang="en-US" sz="3200" b="1" dirty="0">
              <a:solidFill>
                <a:srgbClr val="FF00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/>
      <p:bldP spid="5123" grpId="0"/>
      <p:bldP spid="1032" grpId="1"/>
      <p:bldP spid="51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2"/>
          <p:cNvSpPr txBox="1"/>
          <p:nvPr/>
        </p:nvSpPr>
        <p:spPr>
          <a:xfrm>
            <a:off x="3228975" y="311150"/>
            <a:ext cx="19875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作家简介</a:t>
            </a:r>
            <a:endParaRPr lang="zh-CN" altLang="en-US" sz="3200" b="1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矩形 4111"/>
          <p:cNvSpPr/>
          <p:nvPr/>
        </p:nvSpPr>
        <p:spPr>
          <a:xfrm>
            <a:off x="581025" y="1080769"/>
            <a:ext cx="8218170" cy="218376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bIns="71415" anchor="ctr">
            <a:spAutoFit/>
          </a:bodyPr>
          <a:p>
            <a:pPr indent="133350" eaLnBrk="0" fontAlgn="base" hangingPunct="0">
              <a:lnSpc>
                <a:spcPct val="120000"/>
              </a:lnSpc>
            </a:pPr>
            <a:r>
              <a:rPr lang="en-US" altLang="zh-CN" sz="2800" strike="noStrike" noProof="1" dirty="0">
                <a:latin typeface="隶书" panose="02010509060101010101" charset="-122"/>
                <a:ea typeface="隶书" panose="02010509060101010101" charset="-122"/>
                <a:cs typeface="+mn-cs"/>
              </a:rPr>
              <a:t>   </a:t>
            </a:r>
            <a:r>
              <a:rPr lang="zh-CN" altLang="en-US" sz="2800" strike="noStrike" noProof="1" dirty="0">
                <a:latin typeface="隶书" panose="02010509060101010101" charset="-122"/>
                <a:ea typeface="隶书" panose="02010509060101010101" charset="-122"/>
                <a:cs typeface="+mn-cs"/>
              </a:rPr>
              <a:t>梁衡，山西霍州人，著名的新闻理论家、</a:t>
            </a:r>
            <a:r>
              <a:rPr lang="zh-CN" altLang="en-US" sz="2800" strike="noStrike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</a:rPr>
              <a:t>散文家、</a:t>
            </a:r>
            <a:r>
              <a:rPr lang="zh-CN" altLang="en-US" sz="2800" strike="noStrike" noProof="1" dirty="0">
                <a:latin typeface="隶书" panose="02010509060101010101" charset="-122"/>
                <a:ea typeface="隶书" panose="02010509060101010101" charset="-122"/>
                <a:cs typeface="+mn-cs"/>
              </a:rPr>
              <a:t>科普作家和政论家。曾荣获全国青年文学奖、赵树理文学奖、全国优秀科普作品奖和中宣部“五个一”工程奖等多种荣誉称号。</a:t>
            </a:r>
            <a:endParaRPr lang="zh-CN" altLang="en-US" sz="2800" strike="noStrike" noProof="1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7173" name="图片 4113" descr="1b4c510fd9f9d72afb809115d42a2834359bbbd6"/>
          <p:cNvPicPr>
            <a:picLocks noChangeAspect="1"/>
          </p:cNvPicPr>
          <p:nvPr/>
        </p:nvPicPr>
        <p:blipFill>
          <a:blip r:embed="rId1"/>
          <a:srcRect l="28" t="6532" r="-28" b="-6532"/>
          <a:stretch>
            <a:fillRect/>
          </a:stretch>
        </p:blipFill>
        <p:spPr>
          <a:xfrm>
            <a:off x="6089333" y="2617786"/>
            <a:ext cx="2271712" cy="1954214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4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7688" y="2746375"/>
            <a:ext cx="19145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18783" y="200660"/>
            <a:ext cx="3400425" cy="52196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反馈预学，整体感知</a:t>
            </a:r>
            <a:endParaRPr lang="zh-CN" altLang="en-US" sz="28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069" y="829310"/>
            <a:ext cx="7936866" cy="39693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写景抒情的游记散文一般写哪些内容？一般以什么为线索？写景的基本手法有哪些？写景怎么串联组织起来的？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内容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：所见所闻，所思所感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线索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：一般以游踪为线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写景基本手法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：精选择，显特点；多感官，多视角，多表现手法（含修辞手法）；绘形绘神、绘声绘色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串联办法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：移步换形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4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7688" y="2746375"/>
            <a:ext cx="19145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18783" y="200660"/>
            <a:ext cx="3400425" cy="52196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28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反馈预学，整体感知</a:t>
            </a:r>
            <a:endParaRPr lang="zh-CN" altLang="en-US" sz="28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069" y="829310"/>
            <a:ext cx="7936866" cy="26765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文章的基本层次脉络是怎样的？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lang="en-US" altLang="zh-CN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）交代壶口瀑布位置、游览情况，总起全文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lang="en-US" altLang="zh-CN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）雨季游壶口瀑布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lang="en-US" altLang="zh-CN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r>
              <a:rPr lang="en-US" altLang="zh-CN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lang="en-US" altLang="zh-CN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）枯水季游壶口瀑布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lang="en-US" altLang="zh-CN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）点出黄河及中国民族性格、精神，总括全文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14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7688" y="2746375"/>
            <a:ext cx="19145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18783" y="200660"/>
            <a:ext cx="3400425" cy="52196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细读文本，深层赏析</a:t>
            </a:r>
            <a:endParaRPr lang="zh-CN" altLang="en-US" sz="28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388" y="828675"/>
            <a:ext cx="7935913" cy="35385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精读第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段，请概括作者所选择的景物及其基本特征（请尽量用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字短语概括）。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涛声如雷；水势凶猛；水汽弥漫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本段写出发时别人的告诫有什么作用？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lang="en-US" altLang="zh-CN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）侧写雨季壶口瀑布的凶险；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lang="en-US" altLang="zh-CN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）为下文具体写壶口瀑布作渲染、铺垫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4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76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2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92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4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7688" y="2746375"/>
            <a:ext cx="19145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18783" y="200660"/>
            <a:ext cx="3400425" cy="52196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细读文本，深层赏析</a:t>
            </a:r>
            <a:endParaRPr lang="zh-CN" altLang="en-US" sz="28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388" y="828675"/>
            <a:ext cx="7935913" cy="35385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精读第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2-4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段，请尽量用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字短语概括你对枯水季壶口瀑布特点的感受，并说出你从哪些描写语句读出了这种感受。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气势磅礴，壮阔雄浑，绚丽多姿，深厚庄重，震撼心魄</a:t>
            </a:r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……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4.2-4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段运用了哪些修辞手法？请举例赏析这些修辞手法使用所取得的表达效果。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比喻；排比；拟人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55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2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82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1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121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4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7688" y="2746375"/>
            <a:ext cx="19145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18783" y="200660"/>
            <a:ext cx="3400425" cy="52196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28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细读文本，深层赏析</a:t>
            </a:r>
            <a:endParaRPr lang="zh-CN" altLang="en-US" sz="28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388" y="828675"/>
            <a:ext cx="7935913" cy="35385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5.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精读第</a:t>
            </a:r>
            <a:r>
              <a:rPr lang="en-US" altLang="zh-CN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2-4</a:t>
            </a:r>
            <a:r>
              <a:rPr lang="zh-CN" altLang="en-US" sz="28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段，从句式调配的角度看，本段句式选用有怎样的特点？如此调配句式取得了怎样的表达效果。</a:t>
            </a:r>
            <a:endParaRPr lang="zh-CN" altLang="en-US" sz="28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多用短句、排比句；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节奏强烈、快捷，气势充沛；契合并表现了瀑布跌落、河水奔涌的雄浑气势，也体现出壶口瀑布那种震人心魄、让作者心情激荡的魔力</a:t>
            </a:r>
            <a:endParaRPr lang="zh-CN" altLang="en-US" sz="2800" b="1" noProof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5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2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62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800" b="1" dirty="0">
            <a:latin typeface="黑体" panose="02010609060101010101" pitchFamily="49" charset="-122"/>
            <a:ea typeface="黑体" panose="02010609060101010101" pitchFamily="49" charset="-122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1342</Words>
  <Application>WPS 演示</Application>
  <PresentationFormat>自定义</PresentationFormat>
  <Paragraphs>91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Calibri</vt:lpstr>
      <vt:lpstr>华文隶书</vt:lpstr>
      <vt:lpstr>华文新魏</vt:lpstr>
      <vt:lpstr>隶书</vt:lpstr>
      <vt:lpstr>微软雅黑</vt:lpstr>
      <vt:lpstr>Arial Unicode MS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yellownancy</dc:creator>
  <cp:lastModifiedBy>江贵生</cp:lastModifiedBy>
  <cp:revision>354</cp:revision>
  <dcterms:created xsi:type="dcterms:W3CDTF">2013-01-25T01:44:00Z</dcterms:created>
  <dcterms:modified xsi:type="dcterms:W3CDTF">2018-05-18T01:31:44Z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