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22" autoAdjust="0"/>
    <p:restoredTop sz="94660"/>
  </p:normalViewPr>
  <p:slideViewPr>
    <p:cSldViewPr snapToGrid="0">
      <p:cViewPr varScale="1">
        <p:scale>
          <a:sx n="67" d="100"/>
          <a:sy n="67" d="100"/>
        </p:scale>
        <p:origin x="508" y="5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75" d="100"/>
          <a:sy n="75" d="100"/>
        </p:scale>
        <p:origin x="1452"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84EC56-8E46-498C-9F82-A1E67B00170F}" type="datetimeFigureOut">
              <a:rPr lang="zh-CN" altLang="en-US" smtClean="0"/>
              <a:t>2020/3/11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46E617E-3889-48F8-A988-C1F6B731C0CA}"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15E39-A528-4D57-82F3-E569C95CA8D2}" type="slidenum">
              <a:rPr lang="zh-CN" altLang="en-US" smtClean="0"/>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15E39-A528-4D57-82F3-E569C95CA8D2}" type="slidenum">
              <a:rPr lang="zh-CN" altLang="en-US" smtClean="0"/>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15E39-A528-4D57-82F3-E569C95CA8D2}"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90106F6D-FB2C-4A93-B18F-24E90D5C3B62}" type="datetime1">
              <a:rPr lang="zh-CN" altLang="en-US" smtClean="0"/>
              <a:t>2020/3/11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686B1-6509-4CC6-A0C8-F609EF2537BF}" type="slidenum">
              <a:rPr lang="zh-CN" altLang="en-US" smtClean="0"/>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06F6D-FB2C-4A93-B18F-24E90D5C3B62}" type="datetime1">
              <a:rPr lang="zh-CN" altLang="en-US" smtClean="0"/>
              <a:t>2020/3/11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686B1-6509-4CC6-A0C8-F609EF2537BF}" type="slidenum">
              <a:rPr lang="zh-CN" altLang="en-US" smtClean="0"/>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lgn="l">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106F6D-FB2C-4A93-B18F-24E90D5C3B62}" type="datetime1">
              <a:rPr lang="zh-CN" altLang="en-US" smtClean="0"/>
              <a:t>2020/3/11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686B1-6509-4CC6-A0C8-F609EF2537BF}" type="slidenum">
              <a:rPr lang="zh-CN" altLang="en-US" smtClean="0"/>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106F6D-FB2C-4A93-B18F-24E90D5C3B62}" type="datetime1">
              <a:rPr lang="zh-CN" altLang="en-US" smtClean="0"/>
              <a:t>2020/3/11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D686B1-6509-4CC6-A0C8-F609EF2537BF}" type="slidenum">
              <a:rPr lang="zh-CN" altLang="en-US" smtClean="0"/>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970222"/>
          </a:xfrm>
        </p:spPr>
        <p:txBody>
          <a:bodyPr/>
          <a:lstStyle>
            <a:lvl1pPr algn="l">
              <a:defRPr/>
            </a:lvl1pPr>
          </a:lstStyle>
          <a:p>
            <a:r>
              <a:rPr lang="zh-CN" altLang="en-US" dirty="0"/>
              <a:t>单击此处编辑母版标题样式</a:t>
            </a:r>
          </a:p>
        </p:txBody>
      </p:sp>
      <p:sp>
        <p:nvSpPr>
          <p:cNvPr id="3" name="文本占位符 2"/>
          <p:cNvSpPr>
            <a:spLocks noGrp="1"/>
          </p:cNvSpPr>
          <p:nvPr>
            <p:ph type="body" idx="1"/>
          </p:nvPr>
        </p:nvSpPr>
        <p:spPr>
          <a:xfrm>
            <a:off x="1259724" y="1567346"/>
            <a:ext cx="4701840" cy="710095"/>
          </a:xfrm>
        </p:spPr>
        <p:txBody>
          <a:bodyPr anchor="ctr" anchorCtr="0">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1259724" y="2338388"/>
            <a:ext cx="4701840" cy="3785964"/>
          </a:xfrm>
        </p:spPr>
        <p:txBody>
          <a:bodyPr>
            <a:normAutofit/>
          </a:bodyPr>
          <a:lstStyle>
            <a:lvl1pPr>
              <a:defRPr sz="2400"/>
            </a:lvl1pPr>
            <a:lvl2pPr>
              <a:defRPr sz="2000"/>
            </a:lvl2pPr>
            <a:lvl3pPr>
              <a:defRPr sz="18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289616" y="1567346"/>
            <a:ext cx="4701841" cy="710095"/>
          </a:xfrm>
        </p:spPr>
        <p:txBody>
          <a:bodyPr vert="horz" lIns="91440" tIns="45720" rIns="91440" bIns="45720" rtlCol="0" anchor="ctr" anchorCtr="0">
            <a:normAutofit/>
          </a:bodyPr>
          <a:lstStyle>
            <a:lvl1pPr marL="228600" indent="-228600">
              <a:buNone/>
              <a:defRPr lang="zh-CN" altLang="en-US" b="0" smtClean="0"/>
            </a:lvl1pPr>
          </a:lstStyle>
          <a:p>
            <a:pPr marL="0" lvl="0" indent="0"/>
            <a:r>
              <a:rPr lang="zh-CN" altLang="en-US"/>
              <a:t>单击此处编辑母版文本样式</a:t>
            </a:r>
          </a:p>
        </p:txBody>
      </p:sp>
      <p:sp>
        <p:nvSpPr>
          <p:cNvPr id="6" name="内容占位符 5"/>
          <p:cNvSpPr>
            <a:spLocks noGrp="1"/>
          </p:cNvSpPr>
          <p:nvPr>
            <p:ph sz="quarter" idx="4"/>
          </p:nvPr>
        </p:nvSpPr>
        <p:spPr>
          <a:xfrm>
            <a:off x="6289616" y="2357460"/>
            <a:ext cx="4701841" cy="3766892"/>
          </a:xfrm>
        </p:spPr>
        <p:txBody>
          <a:bodyPr>
            <a:normAutofit/>
          </a:bodyPr>
          <a:lstStyle>
            <a:lvl1pPr>
              <a:defRPr sz="2400"/>
            </a:lvl1pPr>
            <a:lvl2pPr>
              <a:defRPr sz="2000"/>
            </a:lvl2pPr>
            <a:lvl3pPr>
              <a:defRPr sz="1800"/>
            </a:lvl3pPr>
            <a:lvl4pPr>
              <a:defRPr sz="1600"/>
            </a:lvl4pPr>
            <a:lvl5pPr>
              <a:defRPr sz="16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D4851DC-CD24-4E20-AC43-84D4817493CE}" type="datetime1">
              <a:rPr lang="zh-CN" altLang="en-US" smtClean="0"/>
              <a:t>2020/3/11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F1D1A5-9DB9-47CE-AB47-B90B00FE3C9F}" type="slidenum">
              <a:rPr lang="zh-CN" altLang="en-US" smtClean="0"/>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p>
            <a:fld id="{90106F6D-FB2C-4A93-B18F-24E90D5C3B62}" type="datetime1">
              <a:rPr lang="zh-CN" altLang="en-US" smtClean="0"/>
              <a:t>2020/3/11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D686B1-6509-4CC6-A0C8-F609EF2537BF}" type="slidenum">
              <a:rPr lang="zh-CN" altLang="en-US" smtClean="0"/>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106F6D-FB2C-4A93-B18F-24E90D5C3B62}" type="datetime1">
              <a:rPr lang="zh-CN" altLang="en-US" smtClean="0"/>
              <a:t>2020/3/11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D686B1-6509-4CC6-A0C8-F609EF2537BF}" type="slidenum">
              <a:rPr lang="zh-CN" altLang="en-US" smtClean="0"/>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B018836-6699-441E-9BAB-C61FC75AFD51}" type="datetime1">
              <a:rPr lang="zh-CN" altLang="en-US" smtClean="0">
                <a:solidFill>
                  <a:prstClr val="black">
                    <a:tint val="75000"/>
                  </a:prstClr>
                </a:solidFill>
              </a:rPr>
              <a:t>2020/3/11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040BF0B-87F8-415C-BAC5-F65F41346B0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dirty="0"/>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90106F6D-FB2C-4A93-B18F-24E90D5C3B62}" type="datetime1">
              <a:rPr lang="zh-CN" altLang="en-US" smtClean="0"/>
              <a:t>2020/3/11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686B1-6509-4CC6-A0C8-F609EF2537BF}" type="slidenum">
              <a:rPr lang="zh-CN" altLang="en-US" smtClean="0"/>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106F6D-FB2C-4A93-B18F-24E90D5C3B62}" type="datetime1">
              <a:rPr lang="zh-CN" altLang="en-US" smtClean="0"/>
              <a:t>2020/3/11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D686B1-6509-4CC6-A0C8-F609EF2537B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7.png"/><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3.png"/><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4.png"/><Relationship Id="rId4"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5.png"/><Relationship Id="rId5" Type="http://schemas.openxmlformats.org/officeDocument/2006/relationships/slideLayout" Target="../slideLayouts/slideLayout4.xml"/><Relationship Id="rId4" Type="http://schemas.openxmlformats.org/officeDocument/2006/relationships/tags" Target="../tags/tag24.xml"/></Relationships>
</file>

<file path=ppt/slides/_rels/slide9.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2"/>
            </p:custDataLst>
          </p:nvPr>
        </p:nvSpPr>
        <p:spPr>
          <a:xfrm>
            <a:off x="1524000" y="454978"/>
            <a:ext cx="9144000" cy="2387600"/>
          </a:xfrm>
        </p:spPr>
        <p:txBody>
          <a:bodyPr/>
          <a:lstStyle/>
          <a:p>
            <a:r>
              <a:rPr lang="zh-CN" altLang="en-US" dirty="0"/>
              <a:t>第十八回</a:t>
            </a:r>
            <a:br>
              <a:rPr lang="zh-CN" altLang="en-US" dirty="0"/>
            </a:br>
            <a:r>
              <a:rPr lang="zh-CN" altLang="en-US" sz="4000" dirty="0"/>
              <a:t>皇恩重元妃省父母 天伦乐宝玉呈才藻</a:t>
            </a:r>
          </a:p>
        </p:txBody>
      </p:sp>
      <p:pic>
        <p:nvPicPr>
          <p:cNvPr id="3" name="图片 2" descr="2020-03-11 16:46:22.426000"/>
          <p:cNvPicPr>
            <a:picLocks noChangeAspect="1"/>
          </p:cNvPicPr>
          <p:nvPr/>
        </p:nvPicPr>
        <p:blipFill>
          <a:blip r:embed="rId4"/>
          <a:stretch>
            <a:fillRect/>
          </a:stretch>
        </p:blipFill>
        <p:spPr>
          <a:xfrm>
            <a:off x="3255645" y="2994660"/>
            <a:ext cx="6217285" cy="3677285"/>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4" descr="/private/var/mobile/Containers/Data/Application/95A97DA3-5ABC-4E67-8239-041E8BBF0E83/tmp/insert_image_tmp_dir/2020-03-10 22:26:12.511000.png2020-03-10 22:26:12.511000"/>
          <p:cNvPicPr>
            <a:picLocks noChangeAspect="1"/>
          </p:cNvPicPr>
          <p:nvPr>
            <p:custDataLst>
              <p:tags r:id="rId2"/>
            </p:custDataLst>
          </p:nvPr>
        </p:nvPicPr>
        <p:blipFill>
          <a:blip r:embed="rId6"/>
          <a:srcRect/>
          <a:stretch>
            <a:fillRect/>
          </a:stretch>
        </p:blipFill>
        <p:spPr>
          <a:xfrm>
            <a:off x="6525260" y="1627505"/>
            <a:ext cx="5261610" cy="4177665"/>
          </a:xfrm>
          <a:prstGeom prst="rect">
            <a:avLst/>
          </a:prstGeom>
        </p:spPr>
      </p:pic>
      <p:sp>
        <p:nvSpPr>
          <p:cNvPr id="7" name="文本占位符 3"/>
          <p:cNvSpPr txBox="1"/>
          <p:nvPr>
            <p:custDataLst>
              <p:tags r:id="rId3"/>
            </p:custDataLst>
          </p:nvPr>
        </p:nvSpPr>
        <p:spPr>
          <a:xfrm>
            <a:off x="382905" y="1627505"/>
            <a:ext cx="5817235" cy="5670550"/>
          </a:xfrm>
          <a:prstGeom prst="rect">
            <a:avLst/>
          </a:prstGeom>
        </p:spPr>
        <p:txBody>
          <a:bodyPr/>
          <a:lstStyle>
            <a:lvl1pPr marL="228600" indent="-228600" algn="l" defTabSz="914400" rtl="0" eaLnBrk="1" latinLnBrk="0" hangingPunct="1">
              <a:lnSpc>
                <a:spcPct val="90000"/>
              </a:lnSpc>
              <a:spcBef>
                <a:spcPts val="1000"/>
              </a:spcBef>
              <a:buFont typeface="Arial"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9pPr>
          </a:lstStyle>
          <a:p>
            <a:r>
              <a:rPr lang="zh-CN" altLang="en-US" sz="2800">
                <a:solidFill>
                  <a:schemeClr val="tx1"/>
                </a:solidFill>
              </a:rPr>
              <a:t>二十年来辨是非，榴花开处照宫闱。三春争及初春景，虎兕相逢大梦归。</a:t>
            </a:r>
          </a:p>
          <a:p>
            <a:r>
              <a:rPr lang="zh-CN" altLang="en-US" sz="2800">
                <a:solidFill>
                  <a:schemeClr val="tx1"/>
                </a:solidFill>
              </a:rPr>
              <a:t>辨是非：懂得世事人情。</a:t>
            </a:r>
          </a:p>
          <a:p>
            <a:r>
              <a:rPr lang="zh-CN" altLang="en-US" sz="2800">
                <a:solidFill>
                  <a:schemeClr val="tx1"/>
                </a:solidFill>
              </a:rPr>
              <a:t>榴花：即石榴花。很多学者认为这是在说石榴多子，也代表多子，而元春无子或怀有身孕，这是她悲剧的其中之一，但同时石榴花开的最晚（农历五月），对应了元春封妃对盛世中贾府是锦上添花，而封妃对末世的贾府就是雪上加霜，原因在于贾府已没有充足的经济相抗衡。</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454660" y="2185670"/>
            <a:ext cx="5181600" cy="4351338"/>
          </a:xfrm>
        </p:spPr>
        <p:txBody>
          <a:bodyPr/>
          <a:lstStyle/>
          <a:p>
            <a:r>
              <a:rPr lang="zh-CN" altLang="en-US" dirty="0">
                <a:solidFill>
                  <a:schemeClr val="tx1"/>
                </a:solidFill>
              </a:rPr>
              <a:t>“弓”谐音“宫”，隐喻凤藻宫；“橼”谐音“元”，隐喻元春。香橼意指元春晋封</a:t>
            </a:r>
            <a:r>
              <a:rPr lang="zh-CN" altLang="en-US" dirty="0">
                <a:solidFill>
                  <a:srgbClr val="FF0000"/>
                </a:solidFill>
              </a:rPr>
              <a:t>贵妃是一件非常喜事</a:t>
            </a:r>
            <a:r>
              <a:rPr lang="zh-CN" altLang="en-US" dirty="0">
                <a:solidFill>
                  <a:schemeClr val="tx1"/>
                </a:solidFill>
              </a:rPr>
              <a:t>。“弓橼”谐音“宫苑”，指元春的宫苑生活。又谐音“</a:t>
            </a:r>
            <a:r>
              <a:rPr lang="zh-CN" altLang="en-US" dirty="0">
                <a:solidFill>
                  <a:srgbClr val="7030A0"/>
                </a:solidFill>
              </a:rPr>
              <a:t>宫怨</a:t>
            </a:r>
            <a:r>
              <a:rPr lang="zh-CN" altLang="en-US" dirty="0">
                <a:solidFill>
                  <a:schemeClr val="tx1"/>
                </a:solidFill>
              </a:rPr>
              <a:t>”，暗喻了元春在宫中并不幸福。</a:t>
            </a:r>
          </a:p>
        </p:txBody>
      </p:sp>
      <p:sp>
        <p:nvSpPr>
          <p:cNvPr id="7" name="内容占位符 6"/>
          <p:cNvSpPr>
            <a:spLocks noGrp="1"/>
          </p:cNvSpPr>
          <p:nvPr>
            <p:ph sz="half" idx="2"/>
            <p:custDataLst>
              <p:tags r:id="rId3"/>
            </p:custDataLst>
          </p:nvPr>
        </p:nvSpPr>
        <p:spPr>
          <a:xfrm>
            <a:off x="6172200" y="2185670"/>
            <a:ext cx="5181600" cy="4351338"/>
          </a:xfrm>
        </p:spPr>
        <p:txBody>
          <a:bodyPr/>
          <a:lstStyle/>
          <a:p>
            <a:r>
              <a:rPr lang="zh-CN" altLang="en-US" dirty="0">
                <a:solidFill>
                  <a:schemeClr val="tx1"/>
                </a:solidFill>
              </a:rPr>
              <a:t>“榴花”多子，寓意多子多孙，所以宫廷之中盆景多有石榴，</a:t>
            </a:r>
            <a:r>
              <a:rPr lang="zh-CN" altLang="en-US" dirty="0">
                <a:solidFill>
                  <a:srgbClr val="7030A0"/>
                </a:solidFill>
              </a:rPr>
              <a:t>榴花说明元春已经怀孕了</a:t>
            </a:r>
            <a:r>
              <a:rPr lang="zh-CN" altLang="en-US" dirty="0">
                <a:solidFill>
                  <a:schemeClr val="tx1"/>
                </a:solidFill>
              </a:rPr>
              <a:t>，然而</a:t>
            </a:r>
            <a:r>
              <a:rPr lang="zh-CN" altLang="en-US" dirty="0">
                <a:solidFill>
                  <a:srgbClr val="00B0F0"/>
                </a:solidFill>
              </a:rPr>
              <a:t>也仅仅</a:t>
            </a:r>
            <a:r>
              <a:rPr lang="zh-CN" altLang="en-US" dirty="0">
                <a:solidFill>
                  <a:schemeClr val="tx1"/>
                </a:solidFill>
              </a:rPr>
              <a:t>是榴花，而不是榴子，说明她死的时候并没有生下孩子</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p:txBody>
          <a:bodyPr>
            <a:normAutofit/>
          </a:bodyPr>
          <a:lstStyle/>
          <a:p>
            <a:r>
              <a:rPr lang="zh-CN" altLang="en-US" sz="2400" dirty="0">
                <a:solidFill>
                  <a:schemeClr val="tx1"/>
                </a:solidFill>
              </a:rPr>
              <a:t>元春回家省亲在私室与亲人相聚的一幕，在“荣华”的背后便可见骨肉生离的惨状。</a:t>
            </a:r>
            <a:r>
              <a:rPr lang="zh-CN" altLang="en-US" sz="2400" dirty="0">
                <a:solidFill>
                  <a:srgbClr val="FF0000"/>
                </a:solidFill>
              </a:rPr>
              <a:t>元春说一句哭一句</a:t>
            </a:r>
            <a:r>
              <a:rPr lang="zh-CN" altLang="en-US" sz="2400" dirty="0">
                <a:solidFill>
                  <a:schemeClr val="tx1"/>
                </a:solidFill>
              </a:rPr>
              <a:t>，把皇宫大内说成是“</a:t>
            </a:r>
            <a:r>
              <a:rPr lang="zh-CN" altLang="en-US" sz="2400" dirty="0">
                <a:solidFill>
                  <a:srgbClr val="00B050"/>
                </a:solidFill>
              </a:rPr>
              <a:t>终无意趣</a:t>
            </a:r>
            <a:r>
              <a:rPr lang="zh-CN" altLang="en-US" sz="2400" dirty="0">
                <a:solidFill>
                  <a:schemeClr val="tx1"/>
                </a:solidFill>
              </a:rPr>
              <a:t>”的“不得见人的去处”，完全像从</a:t>
            </a:r>
            <a:r>
              <a:rPr lang="zh-CN" altLang="en-US" sz="2400" dirty="0">
                <a:solidFill>
                  <a:srgbClr val="FF0000"/>
                </a:solidFill>
              </a:rPr>
              <a:t>一个幽闭囚禁她的地方</a:t>
            </a:r>
            <a:r>
              <a:rPr lang="zh-CN" altLang="en-US" sz="2400" dirty="0">
                <a:solidFill>
                  <a:schemeClr val="tx1"/>
                </a:solidFill>
              </a:rPr>
              <a:t>出来一样，从这里也让作者一眼便看出了元春心中</a:t>
            </a:r>
            <a:r>
              <a:rPr lang="zh-CN" altLang="en-US" sz="2400" dirty="0">
                <a:solidFill>
                  <a:srgbClr val="7030A0"/>
                </a:solidFill>
              </a:rPr>
              <a:t>高出世俗的光辉</a:t>
            </a:r>
            <a:r>
              <a:rPr lang="zh-CN" altLang="en-US" sz="2400" dirty="0">
                <a:solidFill>
                  <a:schemeClr val="tx1"/>
                </a:solidFill>
              </a:rPr>
              <a:t>。曹雪芹有力的笔触，</a:t>
            </a:r>
            <a:r>
              <a:rPr lang="zh-CN" altLang="en-US" sz="2400" dirty="0">
                <a:solidFill>
                  <a:srgbClr val="7030A0"/>
                </a:solidFill>
              </a:rPr>
              <a:t>揭出了封建阶级所钦羡的荣华对贾元春这样的贵族女子来说也还是深渊</a:t>
            </a:r>
            <a:r>
              <a:rPr lang="zh-CN" altLang="en-US" sz="2400" dirty="0">
                <a:solidFill>
                  <a:schemeClr val="tx1"/>
                </a:solidFill>
              </a:rPr>
              <a:t>，她不得不为此付出</a:t>
            </a:r>
            <a:r>
              <a:rPr lang="zh-CN" altLang="en-US" sz="2400" dirty="0">
                <a:solidFill>
                  <a:srgbClr val="00B0F0"/>
                </a:solidFill>
              </a:rPr>
              <a:t>丧失自由</a:t>
            </a:r>
            <a:r>
              <a:rPr lang="zh-CN" altLang="en-US" sz="2400" dirty="0">
                <a:solidFill>
                  <a:schemeClr val="tx1"/>
                </a:solidFill>
              </a:rPr>
              <a:t>的代价。</a:t>
            </a:r>
          </a:p>
        </p:txBody>
      </p:sp>
      <p:sp>
        <p:nvSpPr>
          <p:cNvPr id="7" name="内容占位符 6"/>
          <p:cNvSpPr>
            <a:spLocks noGrp="1"/>
          </p:cNvSpPr>
          <p:nvPr>
            <p:ph sz="half" idx="2"/>
            <p:custDataLst>
              <p:tags r:id="rId3"/>
            </p:custDataLst>
          </p:nvPr>
        </p:nvSpPr>
        <p:spPr/>
        <p:txBody>
          <a:bodyPr/>
          <a:lstStyle/>
          <a:p>
            <a:pPr marL="0" indent="0">
              <a:buNone/>
            </a:pPr>
            <a:r>
              <a:rPr lang="zh-CN" altLang="en-US" sz="2400" dirty="0">
                <a:solidFill>
                  <a:schemeClr val="tx1"/>
                </a:solidFill>
              </a:rPr>
              <a:t>元春是根正苗红的名门闺秀、贾府的掌上明珠，她遗传了贾家最优质的基因，幼年在贾母的调教下，才、貌、德、贤俱全。正是因为她过于的优秀，让她成为了封建社会政治斗争的牺牲品，若是她生在近代，我相信元春一定是一位很优秀的独立女性。</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solidFill>
                  <a:schemeClr val="tx1"/>
                </a:solidFill>
              </a:rPr>
              <a:t>元妃省亲</a:t>
            </a:r>
          </a:p>
        </p:txBody>
      </p:sp>
      <p:sp>
        <p:nvSpPr>
          <p:cNvPr id="5" name="内容占位符 4"/>
          <p:cNvSpPr>
            <a:spLocks noGrp="1"/>
          </p:cNvSpPr>
          <p:nvPr>
            <p:ph idx="1"/>
            <p:custDataLst>
              <p:tags r:id="rId3"/>
            </p:custDataLst>
          </p:nvPr>
        </p:nvSpPr>
        <p:spPr/>
        <p:txBody>
          <a:bodyPr/>
          <a:lstStyle/>
          <a:p>
            <a:r>
              <a:rPr lang="zh-CN" altLang="en-US">
                <a:solidFill>
                  <a:schemeClr val="tx1"/>
                </a:solidFill>
              </a:rPr>
              <a:t>元妃省亲时先看到大观园，暗叹过于</a:t>
            </a:r>
            <a:r>
              <a:rPr lang="zh-CN" altLang="en-US">
                <a:solidFill>
                  <a:srgbClr val="01579B"/>
                </a:solidFill>
              </a:rPr>
              <a:t>奢华</a:t>
            </a:r>
            <a:r>
              <a:rPr lang="zh-CN" altLang="en-US">
                <a:solidFill>
                  <a:schemeClr val="tx1"/>
                </a:solidFill>
              </a:rPr>
              <a:t>。后来与贾母等人相遇，都哭了一场。接着见了林黛玉、薛宝钗和薛姨妈，又见了贾宝玉，然后看了匾额，她着各人选一首题诗，薛、林二人得到赞誉。宝玉独占四首，薛宝钗看见他用了“绿玉春犹卷”这一句，提醒他元妃不喜欢“绿玉”一词，叫宝玉改成了“绿蜡”。宝玉作了三首，正在冥思苦想，黛玉见他只抄“杏帘在望”一首，就帮他作了一首，让宝玉抄。其实黛玉本想今夜大展奇才压倒众人的，但元妃只命一人作一首诗，她只好作罢。结果元妃看了，喜之不尽，说最后一首为上。把山庄名改成了“稻香村”。之后再听了几出戏，也就散了。</a:t>
            </a:r>
          </a:p>
        </p:txBody>
      </p:sp>
      <p:sp>
        <p:nvSpPr>
          <p:cNvPr id="3" name="文本框 2"/>
          <p:cNvSpPr txBox="1"/>
          <p:nvPr/>
        </p:nvSpPr>
        <p:spPr>
          <a:xfrm>
            <a:off x="6464300" y="1094740"/>
            <a:ext cx="5688330" cy="1148715"/>
          </a:xfrm>
          <a:prstGeom prst="rect">
            <a:avLst/>
          </a:prstGeom>
          <a:noFill/>
        </p:spPr>
        <p:txBody>
          <a:bodyPr wrap="square" rtlCol="0">
            <a:noAutofit/>
          </a:bodyPr>
          <a:lstStyle/>
          <a:p>
            <a:pPr marL="342900" indent="-342900">
              <a:lnSpc>
                <a:spcPct val="100000"/>
              </a:lnSpc>
              <a:buChar char="•"/>
            </a:pPr>
            <a:r>
              <a:rPr lang="zh-CN" altLang="en-US" sz="2400"/>
              <a:t>暗示了贾府无节制的挥霍 以至于贾府衰落</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p:txBody>
          <a:bodyPr/>
          <a:lstStyle/>
          <a:p>
            <a:r>
              <a:rPr lang="zh-CN" altLang="en-US" dirty="0">
                <a:solidFill>
                  <a:schemeClr val="tx1"/>
                </a:solidFill>
              </a:rPr>
              <a:t>对于元妃省亲可以理解是一个出嫁的女儿回娘家的故事，只不过这个娘家回的比较风光，</a:t>
            </a:r>
            <a:r>
              <a:rPr lang="zh-CN" altLang="en-US" dirty="0">
                <a:solidFill>
                  <a:schemeClr val="accent1">
                    <a:lumMod val="50000"/>
                  </a:schemeClr>
                </a:solidFill>
              </a:rPr>
              <a:t>贾家甚至为了女儿回家还建了一座大观园</a:t>
            </a:r>
            <a:r>
              <a:rPr lang="zh-CN" altLang="en-US" dirty="0">
                <a:solidFill>
                  <a:schemeClr val="tx1"/>
                </a:solidFill>
              </a:rPr>
              <a:t>。</a:t>
            </a:r>
          </a:p>
          <a:p>
            <a:r>
              <a:rPr lang="zh-CN" altLang="en-US" dirty="0">
                <a:solidFill>
                  <a:schemeClr val="tx1"/>
                </a:solidFill>
              </a:rPr>
              <a:t>这次元妃省亲只仅仅在贾家待了</a:t>
            </a:r>
            <a:r>
              <a:rPr lang="zh-CN" altLang="en-US" dirty="0">
                <a:solidFill>
                  <a:srgbClr val="FF0000"/>
                </a:solidFill>
              </a:rPr>
              <a:t>不过几个时辰</a:t>
            </a:r>
            <a:r>
              <a:rPr lang="zh-CN" altLang="en-US" dirty="0">
                <a:solidFill>
                  <a:schemeClr val="tx1"/>
                </a:solidFill>
              </a:rPr>
              <a:t>，但这次省亲贾府用了</a:t>
            </a:r>
            <a:r>
              <a:rPr lang="zh-CN" altLang="en-US" dirty="0">
                <a:solidFill>
                  <a:srgbClr val="00B0F0"/>
                </a:solidFill>
              </a:rPr>
              <a:t>一年多</a:t>
            </a:r>
            <a:r>
              <a:rPr lang="zh-CN" altLang="en-US" dirty="0">
                <a:solidFill>
                  <a:schemeClr val="tx1"/>
                </a:solidFill>
              </a:rPr>
              <a:t>的时间大兴土木，算得上一次高配置的省亲</a:t>
            </a:r>
          </a:p>
        </p:txBody>
      </p:sp>
      <p:sp>
        <p:nvSpPr>
          <p:cNvPr id="7" name="内容占位符 6"/>
          <p:cNvSpPr>
            <a:spLocks noGrp="1"/>
          </p:cNvSpPr>
          <p:nvPr>
            <p:ph sz="half" idx="2"/>
            <p:custDataLst>
              <p:tags r:id="rId3"/>
            </p:custDataLst>
          </p:nvPr>
        </p:nvSpPr>
        <p:spPr/>
        <p:txBody>
          <a:bodyPr>
            <a:normAutofit lnSpcReduction="10000"/>
          </a:bodyPr>
          <a:lstStyle/>
          <a:p>
            <a:r>
              <a:rPr lang="zh-CN" altLang="en-US" dirty="0">
                <a:solidFill>
                  <a:schemeClr val="tx1"/>
                </a:solidFill>
              </a:rPr>
              <a:t>这样的置办之下，贾府的新年都过的</a:t>
            </a:r>
            <a:r>
              <a:rPr lang="zh-CN" altLang="en-US" dirty="0">
                <a:solidFill>
                  <a:srgbClr val="00B0F0"/>
                </a:solidFill>
              </a:rPr>
              <a:t>异常慌乱</a:t>
            </a:r>
            <a:r>
              <a:rPr lang="zh-CN" altLang="en-US" dirty="0">
                <a:solidFill>
                  <a:schemeClr val="tx1"/>
                </a:solidFill>
              </a:rPr>
              <a:t>，而就是这样准备之下，贾元春只是在贾府待了三四个时辰，虽然接见了众人，也听了戏，也做了诗，不缺体面，</a:t>
            </a:r>
            <a:r>
              <a:rPr lang="zh-CN" altLang="en-US" dirty="0">
                <a:solidFill>
                  <a:srgbClr val="FF0000"/>
                </a:solidFill>
              </a:rPr>
              <a:t>但是缺了亲情</a:t>
            </a:r>
            <a:r>
              <a:rPr lang="zh-CN" altLang="en-US" dirty="0">
                <a:solidFill>
                  <a:schemeClr val="tx1"/>
                </a:solidFill>
              </a:rPr>
              <a:t>。</a:t>
            </a:r>
          </a:p>
          <a:p>
            <a:r>
              <a:rPr lang="zh-CN" altLang="en-US" dirty="0">
                <a:solidFill>
                  <a:schemeClr val="tx1"/>
                </a:solidFill>
              </a:rPr>
              <a:t>而这时候的贾府，其实已经从祖上的</a:t>
            </a:r>
            <a:r>
              <a:rPr lang="zh-CN" altLang="en-US" dirty="0">
                <a:solidFill>
                  <a:srgbClr val="FF0000"/>
                </a:solidFill>
              </a:rPr>
              <a:t>兴盛开始衰落</a:t>
            </a:r>
            <a:r>
              <a:rPr lang="zh-CN" altLang="en-US" dirty="0">
                <a:solidFill>
                  <a:schemeClr val="tx1"/>
                </a:solidFill>
              </a:rPr>
              <a:t>，只是饿死的骆驼比马大，还能维持着表面的尊崇，而元妃省亲的大笔花费。</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p:txBody>
          <a:bodyPr>
            <a:normAutofit/>
          </a:bodyPr>
          <a:lstStyle/>
          <a:p>
            <a:r>
              <a:rPr lang="zh-CN" altLang="en-US" sz="2400" dirty="0">
                <a:solidFill>
                  <a:schemeClr val="tx1"/>
                </a:solidFill>
              </a:rPr>
              <a:t>贾母、王夫人等相见。大家相对无言，只是抽泣，最后还是元春强说：“</a:t>
            </a:r>
            <a:r>
              <a:rPr lang="zh-CN" altLang="en-US" sz="2400" dirty="0">
                <a:solidFill>
                  <a:srgbClr val="7030A0"/>
                </a:solidFill>
              </a:rPr>
              <a:t>当初送我到那不得人的地方</a:t>
            </a:r>
            <a:r>
              <a:rPr lang="zh-CN" altLang="en-US" sz="2400" dirty="0">
                <a:solidFill>
                  <a:schemeClr val="tx1"/>
                </a:solidFill>
              </a:rPr>
              <a:t>，好不容易才回家，大家不说笑只顾哭，我回去了，不知何时才能再见……”说着又哭起来。宴会齐备，请贵妃入席。贵妃请姐妹们与宝玉咏诗。元春对每个都有赏赐，临走时，拉住贾母、王夫人的手，要她们保重身体，并叮嘱，如下次省亲，切不可浪费，</a:t>
            </a:r>
            <a:r>
              <a:rPr lang="zh-CN" altLang="en-US" sz="2400" dirty="0">
                <a:solidFill>
                  <a:srgbClr val="FF0000"/>
                </a:solidFill>
              </a:rPr>
              <a:t>说完悲悲切切地转身而去</a:t>
            </a:r>
            <a:r>
              <a:rPr lang="zh-CN" altLang="en-US" sz="2400" dirty="0">
                <a:solidFill>
                  <a:schemeClr val="tx1"/>
                </a:solidFill>
              </a:rPr>
              <a:t>。</a:t>
            </a:r>
          </a:p>
        </p:txBody>
      </p:sp>
      <p:sp>
        <p:nvSpPr>
          <p:cNvPr id="7" name="内容占位符 6"/>
          <p:cNvSpPr>
            <a:spLocks noGrp="1"/>
          </p:cNvSpPr>
          <p:nvPr>
            <p:ph sz="half" idx="2"/>
            <p:custDataLst>
              <p:tags r:id="rId3"/>
            </p:custDataLst>
          </p:nvPr>
        </p:nvSpPr>
        <p:spPr/>
        <p:txBody>
          <a:bodyPr/>
          <a:lstStyle/>
          <a:p>
            <a:r>
              <a:rPr lang="zh-CN" altLang="en-US" dirty="0">
                <a:solidFill>
                  <a:schemeClr val="tx1"/>
                </a:solidFill>
              </a:rPr>
              <a:t>临走其实也写出了</a:t>
            </a:r>
            <a:r>
              <a:rPr lang="zh-CN" altLang="en-US" dirty="0">
                <a:solidFill>
                  <a:srgbClr val="FF0000"/>
                </a:solidFill>
              </a:rPr>
              <a:t>元妃的不舍</a:t>
            </a:r>
            <a:r>
              <a:rPr lang="zh-CN" altLang="en-US" dirty="0">
                <a:solidFill>
                  <a:schemeClr val="tx1"/>
                </a:solidFill>
              </a:rPr>
              <a:t>，在皇宫中的生活并不想大家想象的那样美好，</a:t>
            </a:r>
            <a:r>
              <a:rPr lang="zh-CN" altLang="en-US" dirty="0">
                <a:solidFill>
                  <a:srgbClr val="7030A0"/>
                </a:solidFill>
              </a:rPr>
              <a:t>是孤单、寂寞、无助、思亲的，</a:t>
            </a:r>
            <a:r>
              <a:rPr lang="zh-CN" altLang="en-US" dirty="0">
                <a:solidFill>
                  <a:schemeClr val="tx1"/>
                </a:solidFill>
              </a:rPr>
              <a:t>她</a:t>
            </a:r>
            <a:r>
              <a:rPr lang="zh-CN" altLang="en-US" b="1" dirty="0">
                <a:solidFill>
                  <a:srgbClr val="00B0F0"/>
                </a:solidFill>
              </a:rPr>
              <a:t>厌倦</a:t>
            </a:r>
            <a:r>
              <a:rPr lang="zh-CN" altLang="en-US" dirty="0">
                <a:solidFill>
                  <a:schemeClr val="tx1"/>
                </a:solidFill>
              </a:rPr>
              <a:t>皇宫的生活，逐渐成疾，又因政治纷争过度劳神，最后积劳成疾，死在宫中。贾府也逐渐衰败。</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4" descr="/private/var/mobile/Containers/Data/Application/95A97DA3-5ABC-4E67-8239-041E8BBF0E83/tmp/insert_image_tmp_dir/2020-03-10 21:08:41.305000.png2020-03-10 21:08:41.305000"/>
          <p:cNvPicPr>
            <a:picLocks noChangeAspect="1"/>
          </p:cNvPicPr>
          <p:nvPr>
            <p:custDataLst>
              <p:tags r:id="rId2"/>
            </p:custDataLst>
          </p:nvPr>
        </p:nvPicPr>
        <p:blipFill>
          <a:blip r:embed="rId6"/>
          <a:srcRect/>
          <a:stretch>
            <a:fillRect/>
          </a:stretch>
        </p:blipFill>
        <p:spPr>
          <a:xfrm>
            <a:off x="444183" y="1118235"/>
            <a:ext cx="5260975" cy="3165475"/>
          </a:xfrm>
          <a:prstGeom prst="rect">
            <a:avLst/>
          </a:prstGeom>
        </p:spPr>
      </p:pic>
      <p:sp>
        <p:nvSpPr>
          <p:cNvPr id="7" name="文本占位符 3"/>
          <p:cNvSpPr txBox="1"/>
          <p:nvPr>
            <p:custDataLst>
              <p:tags r:id="rId3"/>
            </p:custDataLst>
          </p:nvPr>
        </p:nvSpPr>
        <p:spPr>
          <a:xfrm>
            <a:off x="6207760" y="939165"/>
            <a:ext cx="5150485" cy="4980940"/>
          </a:xfrm>
          <a:prstGeom prst="rect">
            <a:avLst/>
          </a:prstGeom>
        </p:spPr>
        <p:txBody>
          <a:bodyPr/>
          <a:lstStyle>
            <a:lvl1pPr marL="228600" indent="-228600" algn="l" defTabSz="914400" rtl="0" eaLnBrk="1" latinLnBrk="0" hangingPunct="1">
              <a:lnSpc>
                <a:spcPct val="90000"/>
              </a:lnSpc>
              <a:spcBef>
                <a:spcPts val="1000"/>
              </a:spcBef>
              <a:buFont typeface="Arial"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9pPr>
          </a:lstStyle>
          <a:p>
            <a:endParaRPr lang="zh-CN" altLang="en-US" sz="2800">
              <a:solidFill>
                <a:schemeClr val="tx1"/>
              </a:solidFill>
            </a:endParaRPr>
          </a:p>
          <a:p>
            <a:r>
              <a:rPr lang="zh-CN" altLang="en-US">
                <a:solidFill>
                  <a:schemeClr val="tx1"/>
                </a:solidFill>
              </a:rPr>
              <a:t>早在《红楼梦》开篇，曹公曹公就借冷子兴词条之口言明——“如今的宁荣两门，</a:t>
            </a:r>
            <a:r>
              <a:rPr lang="zh-CN" altLang="en-US">
                <a:solidFill>
                  <a:srgbClr val="7030A0"/>
                </a:solidFill>
              </a:rPr>
              <a:t>也都萧疏了，不比先时的光景。</a:t>
            </a:r>
            <a:r>
              <a:rPr lang="zh-CN" altLang="en-US">
                <a:solidFill>
                  <a:schemeClr val="tx1"/>
                </a:solidFill>
              </a:rPr>
              <a:t>”即赫赫扬扬近百年的贾府，已经在走下坡路了。</a:t>
            </a:r>
            <a:r>
              <a:rPr lang="zh-CN" altLang="en-US">
                <a:solidFill>
                  <a:srgbClr val="FF0000"/>
                </a:solidFill>
              </a:rPr>
              <a:t>而贾府在朝中失势，不得圣心</a:t>
            </a:r>
            <a:r>
              <a:rPr lang="zh-CN" altLang="en-US">
                <a:solidFill>
                  <a:schemeClr val="tx1"/>
                </a:solidFill>
              </a:rPr>
              <a:t>，后宫的元春突然被封妃，岂非怪哉？</a:t>
            </a:r>
          </a:p>
          <a:p>
            <a:r>
              <a:rPr lang="zh-CN" altLang="en-US">
                <a:solidFill>
                  <a:schemeClr val="tx1"/>
                </a:solidFill>
              </a:rPr>
              <a:t>元春的生辰为正月初一，所谓一元初始。</a:t>
            </a:r>
            <a:r>
              <a:rPr lang="zh-CN" altLang="en-US">
                <a:solidFill>
                  <a:srgbClr val="00B0F0"/>
                </a:solidFill>
              </a:rPr>
              <a:t>贾家上下认为有大福气</a:t>
            </a:r>
            <a:r>
              <a:rPr lang="zh-CN" altLang="en-US">
                <a:solidFill>
                  <a:schemeClr val="tx1"/>
                </a:solidFill>
              </a:rPr>
              <a:t>，连冷子兴都说她生在大年初一“这就奇了”。古时候人口少，很难碰到一个和新年重合出生的孩子，所以元春正月初一出生在当时算得上</a:t>
            </a:r>
            <a:r>
              <a:rPr lang="zh-CN" altLang="en-US">
                <a:solidFill>
                  <a:srgbClr val="FF0000"/>
                </a:solidFill>
              </a:rPr>
              <a:t>祥瑞</a:t>
            </a:r>
            <a:r>
              <a:rPr lang="zh-CN" altLang="en-US">
                <a:solidFill>
                  <a:schemeClr val="tx1"/>
                </a:solidFill>
              </a:rPr>
              <a:t>。</a:t>
            </a:r>
          </a:p>
        </p:txBody>
      </p:sp>
      <p:sp>
        <p:nvSpPr>
          <p:cNvPr id="2" name="文本框 1"/>
          <p:cNvSpPr txBox="1"/>
          <p:nvPr/>
        </p:nvSpPr>
        <p:spPr>
          <a:xfrm>
            <a:off x="444500" y="4731385"/>
            <a:ext cx="5439410" cy="1456690"/>
          </a:xfrm>
          <a:prstGeom prst="rect">
            <a:avLst/>
          </a:prstGeom>
          <a:noFill/>
        </p:spPr>
        <p:txBody>
          <a:bodyPr wrap="square" rtlCol="0">
            <a:noAutofit/>
          </a:bodyPr>
          <a:lstStyle/>
          <a:p>
            <a:pPr marL="342900" indent="-342900">
              <a:lnSpc>
                <a:spcPct val="100000"/>
              </a:lnSpc>
              <a:buChar char="•"/>
            </a:pPr>
            <a:r>
              <a:rPr lang="zh-CN" altLang="en-US" sz="2400"/>
              <a:t>省亲时间  从正月初一到正月十五，是月亮不断上盈的时候，至正月十五彻底满月，达到最盛，随后就越来越亏损下去</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p:txBody>
          <a:bodyPr/>
          <a:lstStyle/>
          <a:p>
            <a:r>
              <a:rPr lang="en-US" altLang="zh-CN" dirty="0">
                <a:solidFill>
                  <a:schemeClr val="tx1"/>
                </a:solidFill>
              </a:rPr>
              <a:t>“当日既送我到那不得见人的去处”</a:t>
            </a:r>
          </a:p>
          <a:p>
            <a:r>
              <a:rPr lang="zh-CN" altLang="en-US" dirty="0">
                <a:solidFill>
                  <a:schemeClr val="tx1"/>
                </a:solidFill>
              </a:rPr>
              <a:t>如果仅仅只是因为远离父母家乡，不能有共享天伦之乐，</a:t>
            </a:r>
            <a:r>
              <a:rPr lang="zh-CN" altLang="en-US" dirty="0">
                <a:solidFill>
                  <a:srgbClr val="7030A0"/>
                </a:solidFill>
              </a:rPr>
              <a:t>元春何至于在这么开心的场合大哭，且说出如此不得体的话？</a:t>
            </a:r>
            <a:r>
              <a:rPr lang="zh-CN" altLang="en-US" dirty="0">
                <a:solidFill>
                  <a:schemeClr val="tx1"/>
                </a:solidFill>
              </a:rPr>
              <a:t>什么是“不得见人的去处”？言语之中，都透露出元春宫中生活，并非表面上那么简单。</a:t>
            </a:r>
          </a:p>
        </p:txBody>
      </p:sp>
      <p:sp>
        <p:nvSpPr>
          <p:cNvPr id="7" name="内容占位符 6"/>
          <p:cNvSpPr>
            <a:spLocks noGrp="1"/>
          </p:cNvSpPr>
          <p:nvPr>
            <p:ph sz="half" idx="2"/>
            <p:custDataLst>
              <p:tags r:id="rId3"/>
            </p:custDataLst>
          </p:nvPr>
        </p:nvSpPr>
        <p:spPr/>
        <p:txBody>
          <a:bodyPr/>
          <a:lstStyle/>
          <a:p>
            <a:r>
              <a:rPr lang="en-US" altLang="zh-CN" dirty="0">
                <a:solidFill>
                  <a:schemeClr val="tx1"/>
                </a:solidFill>
              </a:rPr>
              <a:t>p</a:t>
            </a:r>
          </a:p>
        </p:txBody>
      </p:sp>
      <p:pic>
        <p:nvPicPr>
          <p:cNvPr id="4" name="图片 3" descr="2020-03-10 21:15:35.224000"/>
          <p:cNvPicPr>
            <a:picLocks noChangeAspect="1"/>
          </p:cNvPicPr>
          <p:nvPr/>
        </p:nvPicPr>
        <p:blipFill>
          <a:blip r:embed="rId5"/>
          <a:stretch>
            <a:fillRect/>
          </a:stretch>
        </p:blipFill>
        <p:spPr>
          <a:xfrm>
            <a:off x="6019800" y="1390650"/>
            <a:ext cx="5715635" cy="4077335"/>
          </a:xfrm>
          <a:prstGeom prst="rect">
            <a:avLst/>
          </a:prstGeom>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349885" y="2004695"/>
            <a:ext cx="5181600" cy="4351338"/>
          </a:xfrm>
        </p:spPr>
        <p:txBody>
          <a:bodyPr/>
          <a:lstStyle/>
          <a:p>
            <a:r>
              <a:rPr lang="zh-CN" altLang="en-US" dirty="0">
                <a:solidFill>
                  <a:schemeClr val="tx1"/>
                </a:solidFill>
              </a:rPr>
              <a:t>犹记得，最终回宫时，元春说“如今天恩浩荡，一月许进内省视一次，</a:t>
            </a:r>
            <a:r>
              <a:rPr lang="zh-CN" altLang="en-US" dirty="0">
                <a:solidFill>
                  <a:srgbClr val="00B050"/>
                </a:solidFill>
              </a:rPr>
              <a:t>见面是尽有的</a:t>
            </a:r>
            <a:r>
              <a:rPr lang="zh-CN" altLang="en-US" dirty="0">
                <a:solidFill>
                  <a:schemeClr val="tx1"/>
                </a:solidFill>
              </a:rPr>
              <a:t>，何必伤惨。倘明岁天恩仍许归省，万不可如此奢华靡费了。”</a:t>
            </a:r>
          </a:p>
          <a:p>
            <a:r>
              <a:rPr lang="zh-CN" altLang="en-US" dirty="0">
                <a:solidFill>
                  <a:schemeClr val="tx1"/>
                </a:solidFill>
              </a:rPr>
              <a:t>奈何，众人皆知，</a:t>
            </a:r>
            <a:r>
              <a:rPr lang="zh-CN" altLang="en-US" dirty="0">
                <a:solidFill>
                  <a:srgbClr val="FF0000"/>
                </a:solidFill>
              </a:rPr>
              <a:t>元春再也没有第二次省亲</a:t>
            </a:r>
            <a:r>
              <a:rPr lang="zh-CN" altLang="en-US" dirty="0">
                <a:solidFill>
                  <a:schemeClr val="tx1"/>
                </a:solidFill>
              </a:rPr>
              <a:t>，贾府也并未因此得到任何实际的荣耀，没有一个人因为元春封妃而加官进爵，也没有人因此而晋诰命。</a:t>
            </a:r>
          </a:p>
        </p:txBody>
      </p:sp>
      <p:sp>
        <p:nvSpPr>
          <p:cNvPr id="7" name="内容占位符 6"/>
          <p:cNvSpPr>
            <a:spLocks noGrp="1"/>
          </p:cNvSpPr>
          <p:nvPr>
            <p:ph sz="half" idx="2"/>
            <p:custDataLst>
              <p:tags r:id="rId3"/>
            </p:custDataLst>
          </p:nvPr>
        </p:nvSpPr>
        <p:spPr>
          <a:xfrm>
            <a:off x="6172200" y="5282565"/>
            <a:ext cx="5181600" cy="4351338"/>
          </a:xfrm>
        </p:spPr>
        <p:txBody>
          <a:bodyPr/>
          <a:lstStyle/>
          <a:p>
            <a:r>
              <a:rPr lang="zh-CN" altLang="en-US" dirty="0">
                <a:solidFill>
                  <a:schemeClr val="tx1"/>
                </a:solidFill>
              </a:rPr>
              <a:t>元妃省亲的壮观景象</a:t>
            </a:r>
          </a:p>
        </p:txBody>
      </p:sp>
      <p:pic>
        <p:nvPicPr>
          <p:cNvPr id="4" name="图片 3" descr="2020-03-10 21:51:48.493000"/>
          <p:cNvPicPr>
            <a:picLocks noChangeAspect="1"/>
          </p:cNvPicPr>
          <p:nvPr/>
        </p:nvPicPr>
        <p:blipFill>
          <a:blip r:embed="rId5"/>
          <a:stretch>
            <a:fillRect/>
          </a:stretch>
        </p:blipFill>
        <p:spPr>
          <a:xfrm>
            <a:off x="5715000" y="1691005"/>
            <a:ext cx="6096635" cy="3467735"/>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solidFill>
                  <a:schemeClr val="tx1"/>
                </a:solidFill>
              </a:rPr>
              <a:t>为何要把元春送进宫中</a:t>
            </a:r>
          </a:p>
        </p:txBody>
      </p:sp>
      <p:sp>
        <p:nvSpPr>
          <p:cNvPr id="3" name="内容占位符 2"/>
          <p:cNvSpPr>
            <a:spLocks noGrp="1"/>
          </p:cNvSpPr>
          <p:nvPr>
            <p:ph sz="half" idx="1"/>
            <p:custDataLst>
              <p:tags r:id="rId3"/>
            </p:custDataLst>
          </p:nvPr>
        </p:nvSpPr>
        <p:spPr/>
        <p:txBody>
          <a:bodyPr/>
          <a:lstStyle/>
          <a:p>
            <a:r>
              <a:rPr lang="zh-CN" altLang="en-US" dirty="0">
                <a:solidFill>
                  <a:schemeClr val="tx1"/>
                </a:solidFill>
              </a:rPr>
              <a:t>贾元春</a:t>
            </a:r>
            <a:r>
              <a:rPr lang="zh-CN" altLang="en-US" dirty="0">
                <a:solidFill>
                  <a:srgbClr val="FF0000"/>
                </a:solidFill>
              </a:rPr>
              <a:t>大年初一出生</a:t>
            </a:r>
            <a:r>
              <a:rPr lang="zh-CN" altLang="en-US" dirty="0">
                <a:solidFill>
                  <a:schemeClr val="tx1"/>
                </a:solidFill>
              </a:rPr>
              <a:t>，有娘娘命，贵不可言。</a:t>
            </a:r>
          </a:p>
          <a:p>
            <a:r>
              <a:rPr lang="zh-CN" altLang="en-US" dirty="0">
                <a:solidFill>
                  <a:schemeClr val="tx1"/>
                </a:solidFill>
              </a:rPr>
              <a:t>贾家的已成</a:t>
            </a:r>
            <a:r>
              <a:rPr lang="zh-CN" altLang="en-US" dirty="0">
                <a:solidFill>
                  <a:srgbClr val="7030A0"/>
                </a:solidFill>
              </a:rPr>
              <a:t>下滑之势</a:t>
            </a:r>
            <a:r>
              <a:rPr lang="zh-CN" altLang="en-US" dirty="0">
                <a:solidFill>
                  <a:schemeClr val="tx1"/>
                </a:solidFill>
              </a:rPr>
              <a:t>，急需一个新的力量增长点</a:t>
            </a:r>
          </a:p>
          <a:p>
            <a:endParaRPr lang="zh-CN" altLang="en-US" dirty="0">
              <a:solidFill>
                <a:schemeClr val="tx1"/>
              </a:solidFill>
            </a:endParaRPr>
          </a:p>
        </p:txBody>
      </p:sp>
      <p:sp>
        <p:nvSpPr>
          <p:cNvPr id="7" name="内容占位符 6"/>
          <p:cNvSpPr>
            <a:spLocks noGrp="1"/>
          </p:cNvSpPr>
          <p:nvPr>
            <p:ph sz="half" idx="2"/>
            <p:custDataLst>
              <p:tags r:id="rId4"/>
            </p:custDataLst>
          </p:nvPr>
        </p:nvSpPr>
        <p:spPr/>
        <p:txBody>
          <a:bodyPr/>
          <a:lstStyle/>
          <a:p>
            <a:r>
              <a:rPr lang="zh-CN" altLang="en-US" dirty="0">
                <a:solidFill>
                  <a:schemeClr val="tx1"/>
                </a:solidFill>
              </a:rPr>
              <a:t>贾代善和贾代化死后，贾府每况愈下，逐渐退出了权力中心。贾府急需找到新的力量增长点。</a:t>
            </a:r>
          </a:p>
          <a:p>
            <a:r>
              <a:rPr lang="zh-CN" altLang="en-US" dirty="0">
                <a:solidFill>
                  <a:schemeClr val="tx1"/>
                </a:solidFill>
              </a:rPr>
              <a:t>贾府的男人们都是酒囊饭袋，不堪大用。只有元春才貌俱佳，贤淑良德，又极其孝顺。她知道贾府的现状，</a:t>
            </a:r>
            <a:r>
              <a:rPr lang="zh-CN" altLang="en-US" dirty="0">
                <a:solidFill>
                  <a:srgbClr val="00B050"/>
                </a:solidFill>
              </a:rPr>
              <a:t>为了贾府的未来</a:t>
            </a:r>
            <a:r>
              <a:rPr lang="zh-CN" altLang="en-US" dirty="0">
                <a:solidFill>
                  <a:schemeClr val="tx1"/>
                </a:solidFill>
              </a:rPr>
              <a:t>，她愿意进宫博得一个前程，为贾府保驾护航。</a:t>
            </a:r>
          </a:p>
        </p:txBody>
      </p:sp>
      <p:pic>
        <p:nvPicPr>
          <p:cNvPr id="4" name="图片 3" descr="2020-03-10 22:18:21.735000"/>
          <p:cNvPicPr>
            <a:picLocks noChangeAspect="1"/>
          </p:cNvPicPr>
          <p:nvPr/>
        </p:nvPicPr>
        <p:blipFill>
          <a:blip r:embed="rId6"/>
          <a:stretch>
            <a:fillRect/>
          </a:stretch>
        </p:blipFill>
        <p:spPr>
          <a:xfrm>
            <a:off x="1171575" y="3592830"/>
            <a:ext cx="4154805" cy="2761615"/>
          </a:xfrm>
          <a:prstGeom prst="rect">
            <a:avLst/>
          </a:prstGeom>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4" descr="/private/var/mobile/Containers/Data/Application/95A97DA3-5ABC-4E67-8239-041E8BBF0E83/tmp/insert_image_tmp_dir/2020-03-10 22:19:10.763000.png2020-03-10 22:19:10.763000"/>
          <p:cNvPicPr>
            <a:picLocks noChangeAspect="1"/>
          </p:cNvPicPr>
          <p:nvPr>
            <p:custDataLst>
              <p:tags r:id="rId2"/>
            </p:custDataLst>
          </p:nvPr>
        </p:nvPicPr>
        <p:blipFill>
          <a:blip r:embed="rId6"/>
          <a:srcRect/>
          <a:stretch>
            <a:fillRect/>
          </a:stretch>
        </p:blipFill>
        <p:spPr>
          <a:xfrm>
            <a:off x="524193" y="2178685"/>
            <a:ext cx="5260975" cy="3739515"/>
          </a:xfrm>
          <a:prstGeom prst="rect">
            <a:avLst/>
          </a:prstGeom>
        </p:spPr>
      </p:pic>
      <p:sp>
        <p:nvSpPr>
          <p:cNvPr id="7" name="文本占位符 3"/>
          <p:cNvSpPr txBox="1"/>
          <p:nvPr>
            <p:custDataLst>
              <p:tags r:id="rId3"/>
            </p:custDataLst>
          </p:nvPr>
        </p:nvSpPr>
        <p:spPr>
          <a:xfrm>
            <a:off x="6207760" y="1219200"/>
            <a:ext cx="5150485" cy="5658485"/>
          </a:xfrm>
          <a:prstGeom prst="rect">
            <a:avLst/>
          </a:prstGeom>
        </p:spPr>
        <p:txBody>
          <a:bodyPr/>
          <a:lstStyle>
            <a:lvl1pPr marL="228600" indent="-228600" algn="l" defTabSz="914400" rtl="0" eaLnBrk="1" latinLnBrk="0" hangingPunct="1">
              <a:lnSpc>
                <a:spcPct val="90000"/>
              </a:lnSpc>
              <a:spcBef>
                <a:spcPts val="1000"/>
              </a:spcBef>
              <a:buFont typeface="Arial"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9pPr>
          </a:lstStyle>
          <a:p>
            <a:r>
              <a:rPr lang="zh-CN" altLang="en-US" sz="2800">
                <a:solidFill>
                  <a:schemeClr val="tx1"/>
                </a:solidFill>
              </a:rPr>
              <a:t>元春通过努力 ，获得皇帝的赏识。又因为元春的生辰八字好，皇帝加封她为贤德妃。</a:t>
            </a:r>
          </a:p>
          <a:p>
            <a:r>
              <a:rPr lang="zh-CN" altLang="en-US" sz="2800">
                <a:solidFill>
                  <a:schemeClr val="tx1"/>
                </a:solidFill>
              </a:rPr>
              <a:t>她即是</a:t>
            </a:r>
            <a:r>
              <a:rPr lang="zh-CN" altLang="en-US" sz="2800">
                <a:solidFill>
                  <a:srgbClr val="FF0000"/>
                </a:solidFill>
              </a:rPr>
              <a:t>贾府的政治靠山</a:t>
            </a:r>
            <a:r>
              <a:rPr lang="zh-CN" altLang="en-US" sz="2800">
                <a:solidFill>
                  <a:schemeClr val="tx1"/>
                </a:solidFill>
              </a:rPr>
              <a:t>，也是“金玉良缘”</a:t>
            </a:r>
            <a:r>
              <a:rPr lang="zh-CN" altLang="en-US" sz="2800">
                <a:solidFill>
                  <a:srgbClr val="00B0F0"/>
                </a:solidFill>
              </a:rPr>
              <a:t>政治婚姻的支持者</a:t>
            </a:r>
            <a:r>
              <a:rPr lang="zh-CN" altLang="en-US" sz="2800">
                <a:solidFill>
                  <a:schemeClr val="tx1"/>
                </a:solidFill>
              </a:rPr>
              <a:t>。但她又是为了家族牺牲的可怜儿，她用她最好的青春帮助贾府重新站稳脚跟，放弃了自己的幸福，投身于水生火热的深宫中，但她身为贾府的嫡长女，不得不成为封建社会家族兴衰的牺牲品，</a:t>
            </a:r>
            <a:r>
              <a:rPr lang="zh-CN" altLang="en-US" sz="2800">
                <a:solidFill>
                  <a:srgbClr val="7030A0"/>
                </a:solidFill>
              </a:rPr>
              <a:t>她是悲剧的也是伟大的</a:t>
            </a:r>
            <a:r>
              <a:rPr lang="zh-CN" altLang="en-US" sz="2800">
                <a:solidFill>
                  <a:schemeClr val="tx1"/>
                </a:solidFill>
              </a:rPr>
              <a:t>。</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256"/>
  <p:tag name="KSO_WM_SLIDE_INDEX" val="1"/>
  <p:tag name="KSO_WM_SLIDE_ITEM_CNT" val="2"/>
  <p:tag name="KSO_WM_SLIDE_LAYOUT" val="a_b"/>
  <p:tag name="KSO_WM_SLIDE_LAYOUT_CNT" val="1_1"/>
  <p:tag name="KSO_WM_SLIDE_TYPE" val="title"/>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1"/>
  <p:tag name="KSO_WM_UNIT_ID" val="260*f*1"/>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2"/>
  <p:tag name="KSO_WM_UNIT_ID" val="260*f*2"/>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SLIDE_ID" val="preset201_90"/>
  <p:tag name="KSO_WM_SLIDE_INDEX" val="90"/>
  <p:tag name="KSO_WM_SLIDE_ITEM_CNT" val="2"/>
  <p:tag name="KSO_WM_SLIDE_LAYOUT" val="a_d_f"/>
  <p:tag name="KSO_WM_SLIDE_LAYOUT_CNT" val="1_1_1"/>
  <p:tag name="KSO_WM_SLIDE_TYPE" val="text"/>
  <p:tag name="KSO_WM_BEAUTIFY_FLAG" val="#wm#"/>
  <p:tag name="KSO_WM_SLIDE_POSITION" val="66*126"/>
  <p:tag name="KSO_WM_SLIDE_SIZE" val="827*339"/>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UNIT_TYPE" val="d"/>
  <p:tag name="KSO_WM_UNIT_INDEX" val="1"/>
  <p:tag name="KSO_WM_UNIT_ID" val="preset201_90*d*1"/>
  <p:tag name="KSO_WM_UNIT_LAYERLEVEL" val="1"/>
  <p:tag name="KSO_WM_UNIT_VALUE" val="1198*1460"/>
  <p:tag name="KSO_WM_UNIT_HIGHLIGHT" val="0"/>
  <p:tag name="KSO_WM_UNIT_COMPATIBLE" val="0"/>
  <p:tag name="KSO_WM_UNIT_CLEAR" val="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UNIT_TYPE" val="f"/>
  <p:tag name="KSO_WM_UNIT_INDEX" val="1"/>
  <p:tag name="KSO_WM_UNIT_ID" val="preset201_90*f*1"/>
  <p:tag name="KSO_WM_UNIT_LAYERLEVEL" val="1"/>
  <p:tag name="KSO_WM_UNIT_VALUE" val="143"/>
  <p:tag name="KSO_WM_UNIT_HIGHLIGHT" val="0"/>
  <p:tag name="KSO_WM_UNIT_COMPATIBLE" val="0"/>
  <p:tag name="KSO_WM_UNIT_CLEAR" val="0"/>
  <p:tag name="KSO_WM_BEAUTIFY_FLAG" val="#wm#"/>
  <p:tag name="KSO_WM_UNIT_PRESET_TEXT" val="请在此处添加文本"/>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4"/>
  <p:tag name="KSO_WM_SLIDE_INDEX" val="4"/>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1"/>
  <p:tag name="KSO_WM_UNIT_ID" val="260*f*1"/>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2"/>
  <p:tag name="KSO_WM_UNIT_ID" val="260*f*2"/>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4"/>
  <p:tag name="KSO_WM_SLIDE_INDEX" val="4"/>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1"/>
  <p:tag name="KSO_WM_UNIT_ID" val="260*f*1"/>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UNIT_TYPE" val="a"/>
  <p:tag name="KSO_WM_UNIT_INDEX" val="1"/>
  <p:tag name="KSO_WM_UNIT_ID" val="256*a*1"/>
  <p:tag name="KSO_WM_UNIT_CLEAR" val="1"/>
  <p:tag name="KSO_WM_UNIT_LAYERLEVEL" val="1"/>
  <p:tag name="KSO_WM_UNIT_VALUE" val="26"/>
  <p:tag name="KSO_WM_UNIT_ISCONTENTSTITLE" val="0"/>
  <p:tag name="KSO_WM_UNIT_HIGHLIGHT" val="0"/>
  <p:tag name="KSO_WM_UNIT_COMPATIBLE" val="0"/>
  <p:tag name="KSO_WM_UNIT_PRESET_TEXT" val="请在此处添加标题"/>
  <p:tag name="KSO_WM_BEAUTIFY_FLAG" val="#wm#"/>
  <p:tag name="KSO_WM_TAG_VERSION" val="1.0"/>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2"/>
  <p:tag name="KSO_WM_UNIT_ID" val="260*f*2"/>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4"/>
  <p:tag name="KSO_WM_SLIDE_INDEX" val="4"/>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a"/>
  <p:tag name="KSO_WM_UNIT_INDEX" val="1"/>
  <p:tag name="KSO_WM_UNIT_ID" val="260*a*1"/>
  <p:tag name="KSO_WM_UNIT_CLEAR" val="1"/>
  <p:tag name="KSO_WM_UNIT_LAYERLEVEL" val="1"/>
  <p:tag name="KSO_WM_UNIT_VALUE" val="40"/>
  <p:tag name="KSO_WM_UNIT_ISCONTENTSTITLE" val="0"/>
  <p:tag name="KSO_WM_UNIT_HIGHLIGHT" val="0"/>
  <p:tag name="KSO_WM_UNIT_COMPATIBLE" val="0"/>
  <p:tag name="KSO_WM_UNIT_PRESET_TEXT" val="请在此处添加标题"/>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1"/>
  <p:tag name="KSO_WM_UNIT_ID" val="260*f*1"/>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2"/>
  <p:tag name="KSO_WM_UNIT_ID" val="260*f*2"/>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SLIDE_ID" val="preset201_90"/>
  <p:tag name="KSO_WM_SLIDE_INDEX" val="90"/>
  <p:tag name="KSO_WM_SLIDE_ITEM_CNT" val="2"/>
  <p:tag name="KSO_WM_SLIDE_LAYOUT" val="a_d_f"/>
  <p:tag name="KSO_WM_SLIDE_LAYOUT_CNT" val="1_1_1"/>
  <p:tag name="KSO_WM_SLIDE_TYPE" val="text"/>
  <p:tag name="KSO_WM_BEAUTIFY_FLAG" val="#wm#"/>
  <p:tag name="KSO_WM_SLIDE_POSITION" val="66*126"/>
  <p:tag name="KSO_WM_SLIDE_SIZE" val="827*339"/>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UNIT_TYPE" val="d"/>
  <p:tag name="KSO_WM_UNIT_INDEX" val="1"/>
  <p:tag name="KSO_WM_UNIT_ID" val="preset201_90*d*1"/>
  <p:tag name="KSO_WM_UNIT_LAYERLEVEL" val="1"/>
  <p:tag name="KSO_WM_UNIT_VALUE" val="1198*1460"/>
  <p:tag name="KSO_WM_UNIT_HIGHLIGHT" val="0"/>
  <p:tag name="KSO_WM_UNIT_COMPATIBLE" val="0"/>
  <p:tag name="KSO_WM_UNIT_CLEAR" val="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UNIT_TYPE" val="f"/>
  <p:tag name="KSO_WM_UNIT_INDEX" val="1"/>
  <p:tag name="KSO_WM_UNIT_ID" val="preset201_90*f*1"/>
  <p:tag name="KSO_WM_UNIT_LAYERLEVEL" val="1"/>
  <p:tag name="KSO_WM_UNIT_VALUE" val="143"/>
  <p:tag name="KSO_WM_UNIT_HIGHLIGHT" val="0"/>
  <p:tag name="KSO_WM_UNIT_COMPATIBLE" val="0"/>
  <p:tag name="KSO_WM_UNIT_CLEAR" val="0"/>
  <p:tag name="KSO_WM_BEAUTIFY_FLAG" val="#wm#"/>
  <p:tag name="KSO_WM_UNIT_PRESET_TEXT" val="请在此处添加文本"/>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SLIDE_ID" val="preset201_91"/>
  <p:tag name="KSO_WM_SLIDE_INDEX" val="91"/>
  <p:tag name="KSO_WM_SLIDE_ITEM_CNT" val="2"/>
  <p:tag name="KSO_WM_SLIDE_LAYOUT" val="a_f_d"/>
  <p:tag name="KSO_WM_SLIDE_LAYOUT_CNT" val="1_1_1"/>
  <p:tag name="KSO_WM_SLIDE_TYPE" val="text"/>
  <p:tag name="KSO_WM_BEAUTIFY_FLAG" val="#wm#"/>
  <p:tag name="KSO_WM_SLIDE_POSITION" val="66*122"/>
  <p:tag name="KSO_WM_SLIDE_SIZE" val="828*339"/>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UNIT_TYPE" val="d"/>
  <p:tag name="KSO_WM_UNIT_INDEX" val="1"/>
  <p:tag name="KSO_WM_UNIT_ID" val="preset201_91*d*1"/>
  <p:tag name="KSO_WM_UNIT_LAYERLEVEL" val="1"/>
  <p:tag name="KSO_WM_UNIT_VALUE" val="1198*1460"/>
  <p:tag name="KSO_WM_UNIT_HIGHLIGHT" val="0"/>
  <p:tag name="KSO_WM_UNIT_COMPATIBLE" val="0"/>
  <p:tag name="KSO_WM_UNIT_CLEAR" val="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2"/>
  <p:tag name="KSO_WM_SLIDE_INDEX" val="2"/>
  <p:tag name="KSO_WM_SLIDE_ITEM_CNT" val="1"/>
  <p:tag name="KSO_WM_SLIDE_LAYOUT" val="a_f"/>
  <p:tag name="KSO_WM_SLIDE_LAYOUT_CNT" val="1_1"/>
  <p:tag name="KSO_WM_SLIDE_TYPE" val="text"/>
  <p:tag name="KSO_WM_BEAUTIFY_FLAG" val="#wm#"/>
  <p:tag name="KSO_WM_SLIDE_POSITION" val="66*144"/>
  <p:tag name="KSO_WM_SLIDE_SIZE" val="828*343"/>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201"/>
  <p:tag name="KSO_WM_TAG_VERSION" val="1.0"/>
  <p:tag name="KSO_WM_UNIT_TYPE" val="f"/>
  <p:tag name="KSO_WM_UNIT_INDEX" val="1"/>
  <p:tag name="KSO_WM_UNIT_ID" val="preset201_91*f*1"/>
  <p:tag name="KSO_WM_UNIT_LAYERLEVEL" val="1"/>
  <p:tag name="KSO_WM_UNIT_VALUE" val="143"/>
  <p:tag name="KSO_WM_UNIT_HIGHLIGHT" val="0"/>
  <p:tag name="KSO_WM_UNIT_COMPATIBLE" val="0"/>
  <p:tag name="KSO_WM_UNIT_CLEAR" val="0"/>
  <p:tag name="KSO_WM_BEAUTIFY_FLAG" val="#wm#"/>
  <p:tag name="KSO_WM_UNIT_PRESET_TEXT" val="请在此处添加文本"/>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4"/>
  <p:tag name="KSO_WM_SLIDE_INDEX" val="4"/>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1"/>
  <p:tag name="KSO_WM_UNIT_ID" val="260*f*1"/>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2"/>
  <p:tag name="KSO_WM_UNIT_ID" val="260*f*2"/>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4"/>
  <p:tag name="KSO_WM_SLIDE_INDEX" val="4"/>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1"/>
  <p:tag name="KSO_WM_UNIT_ID" val="260*f*1"/>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2"/>
  <p:tag name="KSO_WM_UNIT_ID" val="260*f*2"/>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UNIT_TYPE" val="a"/>
  <p:tag name="KSO_WM_UNIT_INDEX" val="1"/>
  <p:tag name="KSO_WM_UNIT_ID" val="259*a*1"/>
  <p:tag name="KSO_WM_UNIT_CLEAR" val="1"/>
  <p:tag name="KSO_WM_UNIT_LAYERLEVEL" val="1"/>
  <p:tag name="KSO_WM_UNIT_VALUE" val="40"/>
  <p:tag name="KSO_WM_UNIT_ISCONTENTSTITLE" val="0"/>
  <p:tag name="KSO_WM_UNIT_HIGHLIGHT" val="0"/>
  <p:tag name="KSO_WM_UNIT_COMPATIBLE" val="0"/>
  <p:tag name="KSO_WM_UNIT_PRESET_TEXT" val="请在此处添加标题"/>
  <p:tag name="KSO_WM_BEAUTIFY_FLAG" val="#wm#"/>
  <p:tag name="KSO_WM_TAG_VERSION" val="1.0"/>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UNIT_TYPE" val="f"/>
  <p:tag name="KSO_WM_UNIT_INDEX" val="1"/>
  <p:tag name="KSO_WM_UNIT_ID" val="259*f*1"/>
  <p:tag name="KSO_WM_UNIT_CLEAR" val="1"/>
  <p:tag name="KSO_WM_UNIT_LAYERLEVEL" val="1"/>
  <p:tag name="KSO_WM_UNIT_VALUE" val="319"/>
  <p:tag name="KSO_WM_UNIT_HIGHLIGHT" val="0"/>
  <p:tag name="KSO_WM_UNIT_COMPATIBLE" val="0"/>
  <p:tag name="KSO_WM_UNIT_PRESET_TEXT" val="请在此处添加文本"/>
  <p:tag name="KSO_WM_BEAUTIFY_FLAG" val="#wm#"/>
  <p:tag name="KSO_WM_TAG_VERSION" val="1.0"/>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4"/>
  <p:tag name="KSO_WM_SLIDE_INDEX" val="4"/>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1"/>
  <p:tag name="KSO_WM_UNIT_ID" val="260*f*1"/>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1"/>
  <p:tag name="KSO_WM_UNIT_TYPE" val="f"/>
  <p:tag name="KSO_WM_UNIT_INDEX" val="2"/>
  <p:tag name="KSO_WM_UNIT_ID" val="260*f*2"/>
  <p:tag name="KSO_WM_UNIT_CLEAR" val="1"/>
  <p:tag name="KSO_WM_UNIT_LAYERLEVEL" val="1"/>
  <p:tag name="KSO_WM_UNIT_VALUE" val="154"/>
  <p:tag name="KSO_WM_UNIT_HIGHLIGHT" val="0"/>
  <p:tag name="KSO_WM_UNIT_COMPATIBLE" val="0"/>
  <p:tag name="KSO_WM_UNIT_PRESET_TEXT" val="请在此处添加文本"/>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preset"/>
  <p:tag name="KSO_WM_TEMPLATE_INDEX" val="11"/>
  <p:tag name="KSO_WM_TAG_VERSION" val="1.0"/>
  <p:tag name="KSO_WM_SLIDE_ID" val="preset11_4"/>
  <p:tag name="KSO_WM_SLIDE_INDEX" val="4"/>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1524</Words>
  <Application>Microsoft Office PowerPoint</Application>
  <PresentationFormat>宽屏</PresentationFormat>
  <Paragraphs>37</Paragraphs>
  <Slides>12</Slides>
  <Notes>3</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12</vt:i4>
      </vt:variant>
    </vt:vector>
  </HeadingPairs>
  <TitlesOfParts>
    <vt:vector size="16" baseType="lpstr">
      <vt:lpstr>Arial</vt:lpstr>
      <vt:lpstr>Calibri</vt:lpstr>
      <vt:lpstr>Calibri Light</vt:lpstr>
      <vt:lpstr>Office 主题</vt:lpstr>
      <vt:lpstr>第十八回 皇恩重元妃省父母 天伦乐宝玉呈才藻</vt:lpstr>
      <vt:lpstr>元妃省亲</vt:lpstr>
      <vt:lpstr>PowerPoint 演示文稿</vt:lpstr>
      <vt:lpstr>PowerPoint 演示文稿</vt:lpstr>
      <vt:lpstr>PowerPoint 演示文稿</vt:lpstr>
      <vt:lpstr>PowerPoint 演示文稿</vt:lpstr>
      <vt:lpstr>PowerPoint 演示文稿</vt:lpstr>
      <vt:lpstr>为何要把元春送进宫中</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桑蚕丝</dc:creator>
  <cp:lastModifiedBy>lenovo</cp:lastModifiedBy>
  <cp:revision>493</cp:revision>
  <dcterms:created xsi:type="dcterms:W3CDTF">1900-01-01T00:00:00Z</dcterms:created>
  <dcterms:modified xsi:type="dcterms:W3CDTF">2020-03-11T09:02:06Z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2052-10.7.0</vt:lpwstr>
  </property>
</Properties>
</file>