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Lst>
  <p:notesMasterIdLst>
    <p:notesMasterId r:id="rId4"/>
  </p:notesMasterIdLst>
  <p:handoutMasterIdLst>
    <p:handoutMasterId r:id="rId5"/>
  </p:handoutMasterIdLst>
  <p:sldIdLst>
    <p:sldId id="370" r:id="rId6"/>
    <p:sldId id="311" r:id="rId7"/>
    <p:sldId id="390" r:id="rId8"/>
    <p:sldId id="396" r:id="rId9"/>
    <p:sldId id="371" r:id="rId10"/>
    <p:sldId id="397" r:id="rId11"/>
    <p:sldId id="427" r:id="rId12"/>
    <p:sldId id="391" r:id="rId13"/>
    <p:sldId id="392" r:id="rId14"/>
    <p:sldId id="393" r:id="rId15"/>
    <p:sldId id="394" r:id="rId16"/>
    <p:sldId id="395" r:id="rId17"/>
    <p:sldId id="406" r:id="rId18"/>
    <p:sldId id="413" r:id="rId19"/>
    <p:sldId id="414" r:id="rId20"/>
    <p:sldId id="415" r:id="rId21"/>
    <p:sldId id="416" r:id="rId22"/>
    <p:sldId id="417" r:id="rId23"/>
    <p:sldId id="418" r:id="rId24"/>
    <p:sldId id="419" r:id="rId25"/>
    <p:sldId id="428" r:id="rId26"/>
    <p:sldId id="429" r:id="rId27"/>
    <p:sldId id="430" r:id="rId28"/>
    <p:sldId id="431" r:id="rId29"/>
    <p:sldId id="432" r:id="rId30"/>
    <p:sldId id="421" r:id="rId31"/>
    <p:sldId id="422" r:id="rId32"/>
    <p:sldId id="423" r:id="rId33"/>
    <p:sldId id="425" r:id="rId34"/>
    <p:sldId id="424" r:id="rId35"/>
    <p:sldId id="433" r:id="rId36"/>
    <p:sldId id="426" r:id="rId37"/>
    <p:sldId id="434" r:id="rId38"/>
    <p:sldId id="435" r:id="rId39"/>
    <p:sldId id="436" r:id="rId40"/>
    <p:sldId id="437" r:id="rId41"/>
    <p:sldId id="438" r:id="rId42"/>
    <p:sldId id="285" r:id="rId43"/>
  </p:sldIdLst>
  <p:sldSz cx="12192000" cy="6858000"/>
  <p:notesSz cx="7104063" cy="10234613"/>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40" autoAdjust="0"/>
    <p:restoredTop sz="94660"/>
  </p:normalViewPr>
  <p:slideViewPr>
    <p:cSldViewPr snapToGrid="0">
      <p:cViewPr varScale="1">
        <p:scale>
          <a:sx n="70" d="100"/>
          <a:sy n="70" d="100"/>
        </p:scale>
        <p:origin x="-144"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notesMaster" Target="notesMasters/notesMaster1.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tags" Target="tags/tag253.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2022/4/28 Thursday</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2022/4/28 Thursday</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image" Target="../media/image2.png"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3.xml" /><Relationship Id="rId10" Type="http://schemas.openxmlformats.org/officeDocument/2006/relationships/tags" Target="../tags/tag70.xml" /><Relationship Id="rId11"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64.xml" /><Relationship Id="rId4" Type="http://schemas.openxmlformats.org/officeDocument/2006/relationships/image" Target="../media/image4.png"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slideMaster" Target="../slideMasters/slideMaster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image" Target="../media/image4.png" /><Relationship Id="rId9" Type="http://schemas.openxmlformats.org/officeDocument/2006/relationships/tags" Target="../tags/tag7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9.xml" /><Relationship Id="rId10" Type="http://schemas.openxmlformats.org/officeDocument/2006/relationships/slideMaster" Target="../slideMasters/slideMaster1.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image" Target="../media/image4.png" /><Relationship Id="rId9" Type="http://schemas.openxmlformats.org/officeDocument/2006/relationships/tags" Target="../tags/tag86.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slideMaster" Target="../slideMasters/slideMaster1.xml" /><Relationship Id="rId2" Type="http://schemas.openxmlformats.org/officeDocument/2006/relationships/image" Target="../media/image5.png"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slideMaster" Target="../slideMasters/slideMaster1.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tags" Target="../tags/tag112.xml" /><Relationship Id="rId11" Type="http://schemas.openxmlformats.org/officeDocument/2006/relationships/slideMaster" Target="../slideMasters/slideMaster1.xml" /><Relationship Id="rId2" Type="http://schemas.openxmlformats.org/officeDocument/2006/relationships/image" Target="../media/image6.png" /><Relationship Id="rId3" Type="http://schemas.openxmlformats.org/officeDocument/2006/relationships/tags" Target="../tags/tag106.xml" /><Relationship Id="rId4" Type="http://schemas.openxmlformats.org/officeDocument/2006/relationships/image" Target="../media/image7.png"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9.jpeg"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image" Target="../media/image10.jpeg"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tags" Target="../tags/tag147.xml" /><Relationship Id="rId8" Type="http://schemas.openxmlformats.org/officeDocument/2006/relationships/tags" Target="../tags/tag148.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image" Target="../media/image10.jpeg" /><Relationship Id="rId6"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6.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image" Target="../media/image10.jpeg"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image" Target="../media/image2.png"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1.png"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81.xml" /><Relationship Id="rId10" Type="http://schemas.openxmlformats.org/officeDocument/2006/relationships/tags" Target="../tags/tag188.xml" /><Relationship Id="rId11"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82.xml" /><Relationship Id="rId4" Type="http://schemas.openxmlformats.org/officeDocument/2006/relationships/image" Target="../media/image12.png"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89.xml" /><Relationship Id="rId10" Type="http://schemas.openxmlformats.org/officeDocument/2006/relationships/slideMaster" Target="../slideMasters/slideMaster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image" Target="../media/image12.png" /><Relationship Id="rId9" Type="http://schemas.openxmlformats.org/officeDocument/2006/relationships/tags" Target="../tags/tag196.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97.xml" /><Relationship Id="rId10" Type="http://schemas.openxmlformats.org/officeDocument/2006/relationships/slideMaster" Target="../slideMasters/slideMaster2.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image" Target="../media/image12.png" /><Relationship Id="rId9" Type="http://schemas.openxmlformats.org/officeDocument/2006/relationships/tags" Target="../tags/tag204.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05.xml" /><Relationship Id="rId10"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tags" Target="../tags/tag212.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11.png" /><Relationship Id="rId10" Type="http://schemas.openxmlformats.org/officeDocument/2006/relationships/tags" Target="../tags/tag221.xml" /><Relationship Id="rId11" Type="http://schemas.openxmlformats.org/officeDocument/2006/relationships/tags" Target="../tags/tag222.xml" /><Relationship Id="rId12" Type="http://schemas.openxmlformats.org/officeDocument/2006/relationships/slideMaster" Target="../slideMasters/slideMaster2.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 Id="rId8" Type="http://schemas.openxmlformats.org/officeDocument/2006/relationships/tags" Target="../tags/tag219.xml" /><Relationship Id="rId9" Type="http://schemas.openxmlformats.org/officeDocument/2006/relationships/tags" Target="../tags/tag220.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23.xml" /><Relationship Id="rId10" Type="http://schemas.openxmlformats.org/officeDocument/2006/relationships/tags" Target="../tags/tag230.xml" /><Relationship Id="rId11" Type="http://schemas.openxmlformats.org/officeDocument/2006/relationships/slideMaster" Target="../slideMasters/slideMaster2.xml" /><Relationship Id="rId2" Type="http://schemas.openxmlformats.org/officeDocument/2006/relationships/image" Target="../media/image14.png" /><Relationship Id="rId3" Type="http://schemas.openxmlformats.org/officeDocument/2006/relationships/tags" Target="../tags/tag224.xml" /><Relationship Id="rId4" Type="http://schemas.openxmlformats.org/officeDocument/2006/relationships/image" Target="../media/image15.png"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tags" Target="../tags/tag227.xml" /><Relationship Id="rId8" Type="http://schemas.openxmlformats.org/officeDocument/2006/relationships/tags" Target="../tags/tag228.xml" /><Relationship Id="rId9" Type="http://schemas.openxmlformats.org/officeDocument/2006/relationships/tags" Target="../tags/tag229.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16.jpeg" /><Relationship Id="rId2"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1.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image" Target="../media/image2.png"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8.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3810" y="-13335"/>
            <a:ext cx="12174855" cy="6856095"/>
          </a:xfrm>
          <a:prstGeom prst="rect">
            <a:avLst/>
          </a:prstGeom>
        </p:spPr>
      </p:pic>
      <p:sp>
        <p:nvSpPr>
          <p:cNvPr id="2" name="标题 1"/>
          <p:cNvSpPr>
            <a:spLocks noGrp="1"/>
          </p:cNvSpPr>
          <p:nvPr>
            <p:ph type="ctrTitle" hasCustomPrompt="1"/>
            <p:custDataLst>
              <p:tags r:id="rId3"/>
            </p:custDataLst>
          </p:nvPr>
        </p:nvSpPr>
        <p:spPr>
          <a:xfrm>
            <a:off x="2612500" y="2404110"/>
            <a:ext cx="6967001" cy="1249344"/>
          </a:xfrm>
        </p:spPr>
        <p:txBody>
          <a:bodyPr lIns="90170" tIns="46990" rIns="90170" bIns="46990" anchor="b" anchorCtr="0">
            <a:normAutofit/>
          </a:bodyPr>
          <a:lstStyle>
            <a:lvl1pPr algn="ctr">
              <a:defRPr sz="7200" b="0" spc="600" baseline="0">
                <a:solidFill>
                  <a:schemeClr val="tx1">
                    <a:lumMod val="85000"/>
                    <a:lumOff val="15000"/>
                  </a:schemeClr>
                </a:solidFill>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4"/>
            </p:custDataLst>
          </p:nvPr>
        </p:nvSpPr>
        <p:spPr>
          <a:xfrm>
            <a:off x="2612500" y="3732166"/>
            <a:ext cx="6967001" cy="950984"/>
          </a:xfrm>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t>2022/4/28 Thursday</a:t>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2109470" y="2179955"/>
            <a:ext cx="7792720" cy="156845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0" name="文本占位符 9"/>
          <p:cNvSpPr>
            <a:spLocks noGrp="1"/>
          </p:cNvSpPr>
          <p:nvPr>
            <p:ph type="body" sz="quarter" idx="13" hasCustomPrompt="1"/>
            <p:custDataLst>
              <p:tags r:id="rId5"/>
            </p:custDataLst>
          </p:nvPr>
        </p:nvSpPr>
        <p:spPr>
          <a:xfrm>
            <a:off x="2109470" y="3785235"/>
            <a:ext cx="7792720" cy="1045210"/>
          </a:xfrm>
        </p:spPr>
        <p:txBody>
          <a:bodyPr lIns="90000" tIns="46800" rIns="90000" bIns="46800">
            <a:normAutofit/>
          </a:bodyPr>
          <a:lstStyle>
            <a:lvl1pPr marL="0" indent="0" algn="ctr">
              <a:buNone/>
              <a:defRPr sz="2400" baseline="0">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10071100" y="5712875"/>
            <a:ext cx="2120900" cy="1145124"/>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p:custDataLst>
              <p:tags r:id="rId1"/>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stretch>
            <a:fillRect/>
          </a:stretch>
        </p:blipFill>
        <p:spPr>
          <a:xfrm>
            <a:off x="10071100" y="5713095"/>
            <a:ext cx="2120900" cy="1144905"/>
          </a:xfrm>
          <a:prstGeom prst="rect">
            <a:avLst/>
          </a:prstGeom>
        </p:spPr>
      </p:pic>
      <p:pic>
        <p:nvPicPr>
          <p:cNvPr id="10" name="图片 9"/>
          <p:cNvPicPr>
            <a:picLocks noChangeAspect="1"/>
          </p:cNvPicPr>
          <p:nvPr>
            <p:custDataLst>
              <p:tags r:id="rId5"/>
            </p:custDataLst>
          </p:nvPr>
        </p:nvPicPr>
        <p:blipFill>
          <a:blip r:embed="rId4"/>
          <a:stretch>
            <a:fillRect/>
          </a:stretch>
        </p:blipFill>
        <p:spPr>
          <a:xfrm>
            <a:off x="0" y="-191135"/>
            <a:ext cx="1281430" cy="208216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13970" y="-4445"/>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0" name="图片 9"/>
          <p:cNvPicPr>
            <a:picLocks noChangeAspect="1"/>
          </p:cNvPicPr>
          <p:nvPr>
            <p:custDataLst>
              <p:tags r:id="rId9"/>
            </p:custDataLst>
          </p:nvPr>
        </p:nvPicPr>
        <p:blipFill>
          <a:blip r:embed="rId8"/>
          <a:stretch>
            <a:fillRect/>
          </a:stretch>
        </p:blipFill>
        <p:spPr>
          <a:xfrm>
            <a:off x="0" y="-191366"/>
            <a:ext cx="1281113" cy="2081917"/>
          </a:xfrm>
          <a:prstGeom prst="rect">
            <a:avLst/>
          </a:prstGeom>
        </p:spPr>
      </p:pic>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1" name="图片 10"/>
          <p:cNvPicPr>
            <a:picLocks noChangeAspect="1"/>
          </p:cNvPicPr>
          <p:nvPr>
            <p:custDataLst>
              <p:tags r:id="rId9"/>
            </p:custDataLst>
          </p:nvPr>
        </p:nvPicPr>
        <p:blipFill>
          <a:blip r:embed="rId8"/>
          <a:stretch>
            <a:fillRect/>
          </a:stretch>
        </p:blipFill>
        <p:spPr>
          <a:xfrm flipH="1">
            <a:off x="10910887" y="-191366"/>
            <a:ext cx="1281113" cy="2081917"/>
          </a:xfrm>
          <a:prstGeom prst="rect">
            <a:avLst/>
          </a:prstGeom>
        </p:spPr>
      </p:pic>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3"/>
            </p:custDataLst>
          </p:nvPr>
        </p:nvPicPr>
        <p:blipFill>
          <a:blip r:embed="rId2"/>
          <a:stretch>
            <a:fillRect/>
          </a:stretch>
        </p:blipFill>
        <p:spPr>
          <a:xfrm>
            <a:off x="10579100" y="5987155"/>
            <a:ext cx="1612900" cy="870843"/>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80030" y="5180400"/>
            <a:ext cx="11001600" cy="1011600"/>
          </a:xfrm>
        </p:spPr>
        <p:txBody>
          <a:bodyPr>
            <a:normAutofit/>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2"/>
            </p:custDataLst>
          </p:nvPr>
        </p:nvPicPr>
        <p:blipFill>
          <a:blip r:embed="rId1"/>
          <a:stretch>
            <a:fillRect/>
          </a:stretch>
        </p:blipFill>
        <p:spPr>
          <a:xfrm>
            <a:off x="10071100" y="5712875"/>
            <a:ext cx="2120900" cy="1145124"/>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stretch>
            <a:fillRect/>
          </a:stretch>
        </p:blipFill>
        <p:spPr>
          <a:xfrm>
            <a:off x="9385300" y="5342890"/>
            <a:ext cx="2806700" cy="1515110"/>
          </a:xfrm>
          <a:prstGeom prst="rect">
            <a:avLst/>
          </a:prstGeom>
        </p:spPr>
      </p:pic>
      <p:pic>
        <p:nvPicPr>
          <p:cNvPr id="9" name="图片 8"/>
          <p:cNvPicPr>
            <a:picLocks noChangeAspect="1"/>
          </p:cNvPicPr>
          <p:nvPr>
            <p:custDataLst>
              <p:tags r:id="rId5"/>
            </p:custDataLst>
          </p:nvPr>
        </p:nvPicPr>
        <p:blipFill>
          <a:blip r:embed="rId4"/>
          <a:stretch>
            <a:fillRect/>
          </a:stretch>
        </p:blipFill>
        <p:spPr>
          <a:xfrm>
            <a:off x="0" y="-344805"/>
            <a:ext cx="1904365" cy="309499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nvGrpSpPr>
      <p:grpSpPr>
        <a:xfrm>
          <a:off x="0" y="0"/>
          <a:ext cx="0" cy="0"/>
        </a:xfrm>
      </p:grpSpPr>
      <p:pic>
        <p:nvPicPr>
          <p:cNvPr id="4" name="图片 3" descr="图片1"/>
          <p:cNvPicPr>
            <a:picLocks noChangeAspect="1"/>
          </p:cNvPicPr>
          <p:nvPr userDrawn="1">
            <p:custDataLst>
              <p:tags r:id="rId2"/>
            </p:custDataLst>
          </p:nvPr>
        </p:nvPicPr>
        <p:blipFill>
          <a:blip r:embed="rId1"/>
          <a:stretch>
            <a:fillRect/>
          </a:stretch>
        </p:blipFill>
        <p:spPr>
          <a:xfrm>
            <a:off x="3810" y="-13335"/>
            <a:ext cx="12174855" cy="6856095"/>
          </a:xfrm>
          <a:prstGeom prst="rect">
            <a:avLst/>
          </a:prstGeom>
        </p:spPr>
      </p:pic>
      <p:sp>
        <p:nvSpPr>
          <p:cNvPr id="2" name="标题 1"/>
          <p:cNvSpPr>
            <a:spLocks noGrp="1"/>
          </p:cNvSpPr>
          <p:nvPr>
            <p:ph type="ctrTitle" hasCustomPrompt="1"/>
            <p:custDataLst>
              <p:tags r:id="rId3"/>
            </p:custDataLst>
          </p:nvPr>
        </p:nvSpPr>
        <p:spPr>
          <a:xfrm>
            <a:off x="2612500" y="2404110"/>
            <a:ext cx="6967001" cy="1249344"/>
          </a:xfrm>
        </p:spPr>
        <p:txBody>
          <a:bodyPr lIns="90170" tIns="46990" rIns="90170" bIns="46990" anchor="b" anchorCtr="0">
            <a:normAutofit/>
          </a:bodyPr>
          <a:lstStyle>
            <a:lvl1pPr algn="ctr">
              <a:defRPr sz="7200" b="0" spc="600" baseline="0">
                <a:solidFill>
                  <a:schemeClr val="tx1">
                    <a:lumMod val="85000"/>
                    <a:lumOff val="15000"/>
                  </a:schemeClr>
                </a:solidFill>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4"/>
            </p:custDataLst>
          </p:nvPr>
        </p:nvSpPr>
        <p:spPr>
          <a:xfrm>
            <a:off x="2612500" y="3732166"/>
            <a:ext cx="6967001" cy="950984"/>
          </a:xfrm>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t>2022/4/28 Thursday</a:t>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6">
            <a:lum/>
          </a:blip>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p:custDataLst>
              <p:tags r:id="rId1"/>
            </p:custDataLst>
          </p:nvPr>
        </p:nvSpPr>
        <p:spPr>
          <a:xfrm>
            <a:off x="2493282" y="4174945"/>
            <a:ext cx="7205436" cy="1077985"/>
          </a:xfrm>
        </p:spPr>
        <p:txBody>
          <a:bodyPr lIns="90000" tIns="0" rIns="90000" bIns="46800">
            <a:normAutofit/>
          </a:bodyPr>
          <a:lstStyle>
            <a:lvl1pPr marL="0" indent="0" algn="ctr" eaLnBrk="1" fontAlgn="auto" latinLnBrk="0" hangingPunct="1">
              <a:lnSpc>
                <a:spcPct val="100000"/>
              </a:lnSpc>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493282" y="3066080"/>
            <a:ext cx="7205436" cy="1077985"/>
          </a:xfrm>
        </p:spPr>
        <p:txBody>
          <a:bodyPr lIns="90000" tIns="46800" rIns="90000" bIns="46800" anchor="b" anchorCtr="0">
            <a:normAutofit/>
          </a:bodyPr>
          <a:lstStyle>
            <a:lvl1pPr algn="ctr">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2022/4/28 Thursday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2022/4/28 Thursday</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2022/4/28 Thursday</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2022/4/28 Thursday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2109470" y="2179955"/>
            <a:ext cx="7792720" cy="156845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0" name="文本占位符 9"/>
          <p:cNvSpPr>
            <a:spLocks noGrp="1"/>
          </p:cNvSpPr>
          <p:nvPr>
            <p:ph type="body" sz="quarter" idx="13" hasCustomPrompt="1"/>
            <p:custDataLst>
              <p:tags r:id="rId5"/>
            </p:custDataLst>
          </p:nvPr>
        </p:nvSpPr>
        <p:spPr>
          <a:xfrm>
            <a:off x="2109470" y="3785235"/>
            <a:ext cx="7792720" cy="1045210"/>
          </a:xfrm>
        </p:spPr>
        <p:txBody>
          <a:bodyPr lIns="90000" tIns="46800" rIns="90000" bIns="46800">
            <a:normAutofit/>
          </a:bodyPr>
          <a:lstStyle>
            <a:lvl1pPr marL="0" indent="0" algn="ctr">
              <a:buNone/>
              <a:defRPr sz="2400" baseline="0">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6">
            <a:lum/>
          </a:blip>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p:custDataLst>
              <p:tags r:id="rId1"/>
            </p:custDataLst>
          </p:nvPr>
        </p:nvSpPr>
        <p:spPr>
          <a:xfrm>
            <a:off x="2493282" y="4174945"/>
            <a:ext cx="7205436" cy="1077985"/>
          </a:xfrm>
        </p:spPr>
        <p:txBody>
          <a:bodyPr lIns="90000" tIns="0" rIns="90000" bIns="46800">
            <a:normAutofit/>
          </a:bodyPr>
          <a:lstStyle>
            <a:lvl1pPr marL="0" indent="0" algn="ctr" eaLnBrk="1" fontAlgn="auto" latinLnBrk="0" hangingPunct="1">
              <a:lnSpc>
                <a:spcPct val="100000"/>
              </a:lnSpc>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493282" y="3066080"/>
            <a:ext cx="7205436" cy="1077985"/>
          </a:xfrm>
        </p:spPr>
        <p:txBody>
          <a:bodyPr lIns="90000" tIns="46800" rIns="90000" bIns="46800" anchor="b" anchorCtr="0">
            <a:normAutofit/>
          </a:bodyPr>
          <a:lstStyle>
            <a:lvl1pPr algn="ctr">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10071100" y="5712875"/>
            <a:ext cx="2120900" cy="1145124"/>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userDrawn="1">
            <p:custDataLst>
              <p:tags r:id="rId1"/>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10071100" y="5713095"/>
            <a:ext cx="2120900" cy="1144905"/>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a:off x="0" y="-191135"/>
            <a:ext cx="1281430" cy="208216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13970" y="-4445"/>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0" name="图片 9"/>
          <p:cNvPicPr>
            <a:picLocks noChangeAspect="1"/>
          </p:cNvPicPr>
          <p:nvPr userDrawn="1">
            <p:custDataLst>
              <p:tags r:id="rId9"/>
            </p:custDataLst>
          </p:nvPr>
        </p:nvPicPr>
        <p:blipFill>
          <a:blip r:embed="rId8"/>
          <a:stretch>
            <a:fillRect/>
          </a:stretch>
        </p:blipFill>
        <p:spPr>
          <a:xfrm>
            <a:off x="0" y="-191366"/>
            <a:ext cx="1281113" cy="2081917"/>
          </a:xfrm>
          <a:prstGeom prst="rect">
            <a:avLst/>
          </a:prstGeom>
        </p:spPr>
      </p:pic>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1" name="图片 10"/>
          <p:cNvPicPr>
            <a:picLocks noChangeAspect="1"/>
          </p:cNvPicPr>
          <p:nvPr userDrawn="1">
            <p:custDataLst>
              <p:tags r:id="rId9"/>
            </p:custDataLst>
          </p:nvPr>
        </p:nvPicPr>
        <p:blipFill>
          <a:blip r:embed="rId8"/>
          <a:stretch>
            <a:fillRect/>
          </a:stretch>
        </p:blipFill>
        <p:spPr>
          <a:xfrm flipH="1">
            <a:off x="10910887" y="-191366"/>
            <a:ext cx="1281113" cy="2081917"/>
          </a:xfrm>
          <a:prstGeom prst="rect">
            <a:avLst/>
          </a:prstGeom>
        </p:spPr>
      </p:pic>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3"/>
            </p:custDataLst>
          </p:nvPr>
        </p:nvPicPr>
        <p:blipFill>
          <a:blip r:embed="rId2"/>
          <a:stretch>
            <a:fillRect/>
          </a:stretch>
        </p:blipFill>
        <p:spPr>
          <a:xfrm>
            <a:off x="10579100" y="5987155"/>
            <a:ext cx="1612900" cy="870843"/>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80030" y="5180400"/>
            <a:ext cx="11001600" cy="1011600"/>
          </a:xfrm>
        </p:spPr>
        <p:txBody>
          <a:bodyPr>
            <a:normAutofit/>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userDrawn="1">
            <p:custDataLst>
              <p:tags r:id="rId2"/>
            </p:custDataLst>
          </p:nvPr>
        </p:nvPicPr>
        <p:blipFill>
          <a:blip r:embed="rId1"/>
          <a:stretch>
            <a:fillRect/>
          </a:stretch>
        </p:blipFill>
        <p:spPr>
          <a:xfrm>
            <a:off x="10071100" y="5712875"/>
            <a:ext cx="2120900" cy="1145124"/>
          </a:xfrm>
          <a:prstGeom prst="rect">
            <a:avLst/>
          </a:pr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9385300" y="5342890"/>
            <a:ext cx="2806700" cy="151511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0" y="-344805"/>
            <a:ext cx="1904365" cy="309499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自定义版式">
    <p:spTree>
      <p:nvGrpSpPr>
        <p:cNvPr id="1" name=""/>
        <p:cNvGrpSpPr/>
        <p:nvPr/>
      </p:nvGrpSpPr>
      <p:grpSpPr>
        <a:xfrm>
          <a:off x="0" y="0"/>
          <a:ext cx="0" cy="0"/>
        </a:xfrm>
      </p:grpSpPr>
      <p:sp>
        <p:nvSpPr>
          <p:cNvPr id="1048613" name="日期占位符 2"/>
          <p:cNvSpPr>
            <a:spLocks noGrp="1"/>
          </p:cNvSpPr>
          <p:nvPr>
            <p:ph type="dt" sz="half" idx="10"/>
          </p:nvPr>
        </p:nvSpPr>
        <p:spPr/>
        <p:txBody>
          <a:bodyPr/>
          <a:lstStyle/>
          <a:p>
            <a:fld id="{895E7D65-3AA4-45A4-A6E2-ABCE29FF7D50}" type="datetimeFigureOut">
              <a:rPr lang="zh-CN" altLang="en-US" smtClean="0"/>
              <a:t>2022/4/28 Thursday</a:t>
            </a:fld>
            <a:endParaRPr lang="zh-CN" altLang="en-US"/>
          </a:p>
        </p:txBody>
      </p:sp>
      <p:sp>
        <p:nvSpPr>
          <p:cNvPr id="1048614" name="页脚占位符 3"/>
          <p:cNvSpPr>
            <a:spLocks noGrp="1"/>
          </p:cNvSpPr>
          <p:nvPr>
            <p:ph type="ftr" sz="quarter" idx="11"/>
          </p:nvPr>
        </p:nvSpPr>
        <p:spPr/>
        <p:txBody>
          <a:bodyPr/>
          <a:lstStyle/>
          <a:p>
            <a:endParaRPr lang="zh-CN" altLang="en-US"/>
          </a:p>
        </p:txBody>
      </p:sp>
      <p:sp>
        <p:nvSpPr>
          <p:cNvPr id="1048615" name="灯片编号占位符 4"/>
          <p:cNvSpPr>
            <a:spLocks noGrp="1"/>
          </p:cNvSpPr>
          <p:nvPr>
            <p:ph type="sldNum" sz="quarter" idx="12"/>
          </p:nvPr>
        </p:nvSpPr>
        <p:spPr/>
        <p:txBody>
          <a:bodyPr/>
          <a:lstStyle/>
          <a:p>
            <a:fld id="{6BCBECE8-91DB-4B6D-9A05-6D533AA15E5F}" type="slidenum">
              <a:rPr lang="zh-CN" altLang="en-US" smtClean="0"/>
              <a:t>‹#›</a:t>
            </a:fld>
            <a:endParaRPr lang="zh-CN" altLang="en-US"/>
          </a:p>
        </p:txBody>
      </p:sp>
      <p:pic>
        <p:nvPicPr>
          <p:cNvPr id="2097157" name="图片 5"/>
          <p:cNvPicPr>
            <a:picLocks noChangeAspect="1"/>
          </p:cNvPicPr>
          <p:nvPr userDrawn="1"/>
        </p:nvPicPr>
        <p:blipFill>
          <a:blip r:embed="rId1"/>
          <a:stretch>
            <a:fillRect/>
          </a:stretch>
        </p:blipFill>
        <p:spPr>
          <a:xfrm>
            <a:off x="-1" y="0"/>
            <a:ext cx="12192001" cy="6858000"/>
          </a:xfrm>
          <a:prstGeom prst="rect">
            <a:avLst/>
          </a:prstGeom>
        </p:spPr>
      </p:pic>
      <p:sp>
        <p:nvSpPr>
          <p:cNvPr id="1048616" name="矩形 10"/>
          <p:cNvSpPr/>
          <p:nvPr userDrawn="1"/>
        </p:nvSpPr>
        <p:spPr>
          <a:xfrm>
            <a:off x="1" y="0"/>
            <a:ext cx="3801745" cy="824865"/>
          </a:xfrm>
          <a:prstGeom prst="rect">
            <a:avLst/>
          </a:prstGeom>
          <a:noFill/>
        </p:spPr>
        <p:txBody>
          <a:bodyPr wrap="none" lIns="90170" tIns="46990" rIns="90170" bIns="46990" rtlCol="0" anchor="t">
            <a:noAutofit/>
          </a:bodyPr>
          <a:lstStyle/>
          <a:p>
            <a:pPr algn="ctr"/>
            <a:r>
              <a:rPr lang="zh-CN" altLang="en-US" sz="4400" b="1">
                <a:ln w="34925">
                  <a:solidFill>
                    <a:srgbClr val="F6F6F6"/>
                  </a:solidFill>
                </a:ln>
                <a:gradFill>
                  <a:gsLst>
                    <a:gs pos="0">
                      <a:srgbClr val="242729">
                        <a:alpha val="10000"/>
                      </a:srgbClr>
                    </a:gs>
                    <a:gs pos="50000">
                      <a:srgbClr val="242729"/>
                    </a:gs>
                    <a:gs pos="100000">
                      <a:srgbClr val="242729">
                        <a:alpha val="10000"/>
                      </a:srgbClr>
                    </a:gs>
                  </a:gsLst>
                  <a:lin ang="5400000" scaled="0"/>
                </a:gradFill>
                <a:effectLst>
                  <a:outerShdw dist="38100" dir="8100000" algn="tr" rotWithShape="0">
                    <a:prstClr val="black">
                      <a:alpha val="100000"/>
                    </a:prstClr>
                  </a:outerShdw>
                </a:effectLst>
                <a:latin typeface="汉仪颜楷简" panose="00020600040101010101" charset="-122"/>
                <a:ea typeface="汉仪颜楷简" panose="00020600040101010101" charset="-122"/>
              </a:rPr>
              <a:t>苏派高中语文</a:t>
            </a:r>
          </a:p>
        </p:txBody>
      </p:sp>
    </p:spTree>
    <p:extLst>
      <p:ext uri="{BB962C8B-B14F-4D97-AF65-F5344CB8AC3E}">
        <p14:creationId xmlns="" xmlns:p14="http://schemas.microsoft.com/office/powerpoint/2010/main" val="3372545504"/>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2022/4/28 Thursday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2022/4/28 Thursday</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2022/4/28 Thursday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2022/4/28 Thursday</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2022/4/28 Thursday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13.xml" /><Relationship Id="rId2" Type="http://schemas.openxmlformats.org/officeDocument/2006/relationships/slideLayout" Target="../slideLayouts/slideLayout2.xml" /><Relationship Id="rId20" Type="http://schemas.openxmlformats.org/officeDocument/2006/relationships/tags" Target="../tags/tag114.xml" /><Relationship Id="rId21" Type="http://schemas.openxmlformats.org/officeDocument/2006/relationships/tags" Target="../tags/tag115.xml" /><Relationship Id="rId22" Type="http://schemas.openxmlformats.org/officeDocument/2006/relationships/tags" Target="../tags/tag116.xml" /><Relationship Id="rId23" Type="http://schemas.openxmlformats.org/officeDocument/2006/relationships/tags" Target="../tags/tag117.xml" /><Relationship Id="rId24" Type="http://schemas.openxmlformats.org/officeDocument/2006/relationships/tags" Target="../tags/tag118.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8.png" /><Relationship Id="rId27"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slideLayout" Target="../slideLayouts/slideLayout37.xml" /><Relationship Id="rId2" Type="http://schemas.openxmlformats.org/officeDocument/2006/relationships/slideLayout" Target="../slideLayouts/slideLayout20.xml" /><Relationship Id="rId20" Type="http://schemas.openxmlformats.org/officeDocument/2006/relationships/tags" Target="../tags/tag231.xml" /><Relationship Id="rId21" Type="http://schemas.openxmlformats.org/officeDocument/2006/relationships/tags" Target="../tags/tag232.xml" /><Relationship Id="rId22" Type="http://schemas.openxmlformats.org/officeDocument/2006/relationships/tags" Target="../tags/tag233.xml" /><Relationship Id="rId23" Type="http://schemas.openxmlformats.org/officeDocument/2006/relationships/tags" Target="../tags/tag234.xml" /><Relationship Id="rId24" Type="http://schemas.openxmlformats.org/officeDocument/2006/relationships/tags" Target="../tags/tag235.xml" /><Relationship Id="rId25" Type="http://schemas.openxmlformats.org/officeDocument/2006/relationships/tags" Target="../tags/tag236.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8.png" /><Relationship Id="rId28"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2022/4/28 Thursday</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237.xml" /><Relationship Id="rId3" Type="http://schemas.openxmlformats.org/officeDocument/2006/relationships/tags" Target="../tags/tag23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3.xml"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tags" Target="../tags/tag24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1.xml" /><Relationship Id="rId3" Type="http://schemas.openxmlformats.org/officeDocument/2006/relationships/tags" Target="../tags/tag23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4.xml" /><Relationship Id="rId3" Type="http://schemas.openxmlformats.org/officeDocument/2006/relationships/tags" Target="../tags/tag24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5.xml" /><Relationship Id="rId3" Type="http://schemas.openxmlformats.org/officeDocument/2006/relationships/tags" Target="../tags/tag24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6.xml" /><Relationship Id="rId3" Type="http://schemas.openxmlformats.org/officeDocument/2006/relationships/tags" Target="../tags/tag24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7.xml" /><Relationship Id="rId3" Type="http://schemas.openxmlformats.org/officeDocument/2006/relationships/tags" Target="../tags/tag24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8.xml" /><Relationship Id="rId3" Type="http://schemas.openxmlformats.org/officeDocument/2006/relationships/tags" Target="../tags/tag24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9.xml" /><Relationship Id="rId3" Type="http://schemas.openxmlformats.org/officeDocument/2006/relationships/tags" Target="../tags/tag24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10.xml" /><Relationship Id="rId3" Type="http://schemas.openxmlformats.org/officeDocument/2006/relationships/tags" Target="../tags/tag24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11.xml" /><Relationship Id="rId3" Type="http://schemas.openxmlformats.org/officeDocument/2006/relationships/tags" Target="../tags/tag24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12.xml" /><Relationship Id="rId3" Type="http://schemas.openxmlformats.org/officeDocument/2006/relationships/tags" Target="../tags/tag25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51.xml" /><Relationship Id="rId3" Type="http://schemas.openxmlformats.org/officeDocument/2006/relationships/image" Target="../media/image19.png" /><Relationship Id="rId4" Type="http://schemas.openxmlformats.org/officeDocument/2006/relationships/tags" Target="../tags/tag25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2.xml" /><Relationship Id="rId3" Type="http://schemas.openxmlformats.org/officeDocument/2006/relationships/tags" Target="../tags/tag24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custDataLst>
              <p:tags r:id="rId2"/>
            </p:custDataLst>
          </p:nvPr>
        </p:nvSpPr>
        <p:spPr>
          <a:xfrm>
            <a:off x="337185" y="1091820"/>
            <a:ext cx="10769600" cy="4885899"/>
          </a:xfrm>
        </p:spPr>
        <p:txBody>
          <a:bodyPr>
            <a:noAutofit/>
          </a:bodyPr>
          <a:lstStyle/>
          <a:p>
            <a:r>
              <a:rPr lang="zh-CN" altLang="en-US" sz="7200" smtClean="0">
                <a:solidFill>
                  <a:srgbClr val="FF0000"/>
                </a:solidFill>
                <a:latin typeface="隶书" panose="02010509060101010101" pitchFamily="49" charset="-122"/>
                <a:ea typeface="隶书" panose="02010509060101010101" pitchFamily="49" charset="-122"/>
              </a:rPr>
              <a:t>见“招” 拆招</a:t>
            </a:r>
            <a:br>
              <a:rPr lang="en-US" altLang="zh-CN" sz="7200" smtClean="0">
                <a:solidFill>
                  <a:srgbClr val="FF0000"/>
                </a:solidFill>
                <a:latin typeface="隶书" panose="02010509060101010101" pitchFamily="49" charset="-122"/>
                <a:ea typeface="隶书" panose="02010509060101010101" pitchFamily="49" charset="-122"/>
              </a:rPr>
            </a:br>
            <a:r>
              <a:rPr lang="zh-CN" altLang="en-US" sz="7200" smtClean="0">
                <a:solidFill>
                  <a:srgbClr val="FF0000"/>
                </a:solidFill>
                <a:latin typeface="隶书" panose="02010509060101010101" pitchFamily="49" charset="-122"/>
                <a:ea typeface="隶书" panose="02010509060101010101" pitchFamily="49" charset="-122"/>
              </a:rPr>
              <a:t>探微“语言题” </a:t>
            </a:r>
            <a:br>
              <a:rPr lang="en-US" altLang="zh-CN" sz="7200" smtClean="0">
                <a:solidFill>
                  <a:srgbClr val="FF0000"/>
                </a:solidFill>
                <a:latin typeface="隶书" panose="02010509060101010101" pitchFamily="49" charset="-122"/>
                <a:ea typeface="隶书" panose="02010509060101010101" pitchFamily="49" charset="-122"/>
              </a:rPr>
            </a:br>
            <a:r>
              <a:rPr lang="en-US" altLang="zh-CN" sz="7200" smtClean="0">
                <a:solidFill>
                  <a:srgbClr val="FF0000"/>
                </a:solidFill>
                <a:latin typeface="隶书" panose="02010509060101010101" pitchFamily="49" charset="-122"/>
                <a:ea typeface="隶书" panose="02010509060101010101" pitchFamily="49" charset="-122"/>
              </a:rPr>
              <a:t>   </a:t>
            </a:r>
            <a:r>
              <a:rPr lang="en-US" altLang="zh-CN" sz="3200" smtClean="0">
                <a:solidFill>
                  <a:srgbClr val="FF0000"/>
                </a:solidFill>
                <a:latin typeface="隶书" panose="02010509060101010101" pitchFamily="49" charset="-122"/>
                <a:ea typeface="隶书" panose="02010509060101010101" pitchFamily="49" charset="-122"/>
              </a:rPr>
              <a:t>——</a:t>
            </a:r>
            <a:r>
              <a:rPr lang="zh-CN" altLang="en-US" sz="3200" smtClean="0">
                <a:solidFill>
                  <a:srgbClr val="FF0000"/>
                </a:solidFill>
                <a:latin typeface="隶书" panose="02010509060101010101" pitchFamily="49" charset="-122"/>
                <a:ea typeface="隶书" panose="02010509060101010101" pitchFamily="49" charset="-122"/>
              </a:rPr>
              <a:t>文本阅读和诗歌</a:t>
            </a:r>
            <a:r>
              <a:rPr lang="en-US" altLang="zh-CN" sz="3200" smtClean="0">
                <a:solidFill>
                  <a:srgbClr val="FF0000"/>
                </a:solidFill>
                <a:latin typeface="隶书" panose="02010509060101010101" pitchFamily="49" charset="-122"/>
                <a:ea typeface="隶书" panose="02010509060101010101" pitchFamily="49" charset="-122"/>
              </a:rPr>
              <a:t>“</a:t>
            </a:r>
            <a:r>
              <a:rPr lang="zh-CN" altLang="en-US" sz="3200" smtClean="0">
                <a:solidFill>
                  <a:srgbClr val="FF0000"/>
                </a:solidFill>
                <a:latin typeface="隶书" panose="02010509060101010101" pitchFamily="49" charset="-122"/>
                <a:ea typeface="隶书" panose="02010509060101010101" pitchFamily="49" charset="-122"/>
              </a:rPr>
              <a:t>语言题</a:t>
            </a:r>
            <a:r>
              <a:rPr lang="en-US" altLang="zh-CN" sz="3200" smtClean="0">
                <a:solidFill>
                  <a:srgbClr val="FF0000"/>
                </a:solidFill>
                <a:latin typeface="隶书" panose="02010509060101010101" pitchFamily="49" charset="-122"/>
                <a:ea typeface="隶书" panose="02010509060101010101" pitchFamily="49" charset="-122"/>
              </a:rPr>
              <a:t>”</a:t>
            </a:r>
            <a:r>
              <a:rPr lang="zh-CN" altLang="en-US" sz="3200" smtClean="0">
                <a:solidFill>
                  <a:srgbClr val="FF0000"/>
                </a:solidFill>
                <a:latin typeface="隶书" panose="02010509060101010101" pitchFamily="49" charset="-122"/>
                <a:ea typeface="隶书" panose="02010509060101010101" pitchFamily="49" charset="-122"/>
              </a:rPr>
              <a:t>解题策略</a:t>
            </a:r>
            <a:br>
              <a:rPr lang="zh-CN" altLang="en-US" sz="7200" smtClean="0">
                <a:solidFill>
                  <a:srgbClr val="FF0000"/>
                </a:solidFill>
                <a:latin typeface="隶书" panose="02010509060101010101" pitchFamily="49" charset="-122"/>
                <a:ea typeface="隶书" panose="02010509060101010101" pitchFamily="49" charset="-122"/>
              </a:rPr>
            </a:br>
            <a:endParaRPr lang="zh-CN" altLang="en-US" sz="7200">
              <a:solidFill>
                <a:srgbClr val="FF0000"/>
              </a:solidFill>
              <a:latin typeface="隶书" panose="02010509060101010101" pitchFamily="49" charset="-122"/>
              <a:ea typeface="隶书" panose="02010509060101010101" pitchFamily="49"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7" name="矩形 1"/>
          <p:cNvSpPr/>
          <p:nvPr/>
        </p:nvSpPr>
        <p:spPr>
          <a:xfrm>
            <a:off x="245660" y="1"/>
            <a:ext cx="11787013" cy="6740308"/>
          </a:xfrm>
          <a:prstGeom prst="rect">
            <a:avLst/>
          </a:prstGeom>
        </p:spPr>
        <p:txBody>
          <a:bodyPr wrap="square">
            <a:spAutoFit/>
          </a:bodyPr>
          <a:lstStyle/>
          <a:p>
            <a:pPr fontAlgn="ctr"/>
            <a:r>
              <a:rPr lang="zh-CN" altLang="zh-CN" sz="2400" b="1" smtClean="0"/>
              <a:t>材料二：</a:t>
            </a:r>
            <a:r>
              <a:rPr lang="zh-CN" altLang="zh-CN" sz="2400" smtClean="0"/>
              <a:t>《拉奥孔》所讲绘画或造型艺术和诗歌或文字艺术在功能上的区别，已成老生常谈了。它的主要论点</a:t>
            </a:r>
            <a:r>
              <a:rPr lang="en-US" altLang="zh-CN" sz="2400" smtClean="0"/>
              <a:t>——</a:t>
            </a:r>
            <a:r>
              <a:rPr lang="zh-CN" altLang="zh-CN" sz="2400" smtClean="0"/>
              <a:t>绘画宜于表现</a:t>
            </a:r>
            <a:r>
              <a:rPr lang="en-US" altLang="zh-CN" sz="2400" smtClean="0"/>
              <a:t>“</a:t>
            </a:r>
            <a:r>
              <a:rPr lang="zh-CN" altLang="zh-CN" sz="2400" smtClean="0"/>
              <a:t>物体</a:t>
            </a:r>
            <a:r>
              <a:rPr lang="en-US" altLang="zh-CN" sz="2400" smtClean="0"/>
              <a:t>”</a:t>
            </a:r>
            <a:r>
              <a:rPr lang="zh-CN" altLang="zh-CN" sz="2400" smtClean="0"/>
              <a:t>或形态，而诗歌宜于表现</a:t>
            </a:r>
            <a:r>
              <a:rPr lang="en-US" altLang="zh-CN" sz="2400" smtClean="0"/>
              <a:t>“</a:t>
            </a:r>
            <a:r>
              <a:rPr lang="zh-CN" altLang="zh-CN" sz="2400" smtClean="0"/>
              <a:t>动作</a:t>
            </a:r>
            <a:r>
              <a:rPr lang="en-US" altLang="zh-CN" sz="2400" smtClean="0"/>
              <a:t>”</a:t>
            </a:r>
            <a:r>
              <a:rPr lang="zh-CN" altLang="zh-CN" sz="2400" smtClean="0"/>
              <a:t>或情事，中国古人也浮泛地讲过。晋代陆机分划</a:t>
            </a:r>
            <a:r>
              <a:rPr lang="en-US" altLang="zh-CN" sz="2400" smtClean="0"/>
              <a:t>“</a:t>
            </a:r>
            <a:r>
              <a:rPr lang="zh-CN" altLang="zh-CN" sz="2400" smtClean="0"/>
              <a:t>丹青</a:t>
            </a:r>
            <a:r>
              <a:rPr lang="en-US" altLang="zh-CN" sz="2400" smtClean="0"/>
              <a:t>”</a:t>
            </a:r>
            <a:r>
              <a:rPr lang="zh-CN" altLang="zh-CN" sz="2400" smtClean="0"/>
              <a:t>和</a:t>
            </a:r>
            <a:r>
              <a:rPr lang="en-US" altLang="zh-CN" sz="2400" smtClean="0"/>
              <a:t>“</a:t>
            </a:r>
            <a:r>
              <a:rPr lang="zh-CN" altLang="zh-CN" sz="2400" smtClean="0"/>
              <a:t>雅颂</a:t>
            </a:r>
            <a:r>
              <a:rPr lang="en-US" altLang="zh-CN" sz="2400" smtClean="0"/>
              <a:t>”</a:t>
            </a:r>
            <a:r>
              <a:rPr lang="zh-CN" altLang="zh-CN" sz="2400" smtClean="0"/>
              <a:t>的界限，说：</a:t>
            </a:r>
            <a:r>
              <a:rPr lang="en-US" altLang="zh-CN" sz="2400" smtClean="0"/>
              <a:t>“</a:t>
            </a:r>
            <a:r>
              <a:rPr lang="zh-CN" altLang="zh-CN" sz="2400" smtClean="0"/>
              <a:t>宣物莫大于言，存形莫善于画。</a:t>
            </a:r>
            <a:r>
              <a:rPr lang="en-US" altLang="zh-CN" sz="2400" smtClean="0"/>
              <a:t>”</a:t>
            </a:r>
            <a:r>
              <a:rPr lang="zh-CN" altLang="zh-CN" sz="2400" smtClean="0"/>
              <a:t>这里的</a:t>
            </a:r>
            <a:r>
              <a:rPr lang="en-US" altLang="zh-CN" sz="2400" smtClean="0"/>
              <a:t>“</a:t>
            </a:r>
            <a:r>
              <a:rPr lang="zh-CN" altLang="zh-CN" sz="2400" smtClean="0"/>
              <a:t>物</a:t>
            </a:r>
            <a:r>
              <a:rPr lang="en-US" altLang="zh-CN" sz="2400" smtClean="0"/>
              <a:t>”</a:t>
            </a:r>
            <a:r>
              <a:rPr lang="zh-CN" altLang="zh-CN" sz="2400" smtClean="0"/>
              <a:t>是</a:t>
            </a:r>
            <a:r>
              <a:rPr lang="en-US" altLang="zh-CN" sz="2400" smtClean="0"/>
              <a:t>“</a:t>
            </a:r>
            <a:r>
              <a:rPr lang="zh-CN" altLang="zh-CN" sz="2400" smtClean="0"/>
              <a:t>事</a:t>
            </a:r>
            <a:r>
              <a:rPr lang="en-US" altLang="zh-CN" sz="2400" smtClean="0"/>
              <a:t>”</a:t>
            </a:r>
            <a:r>
              <a:rPr lang="zh-CN" altLang="zh-CN" sz="2400" smtClean="0"/>
              <a:t>的同义字。邵雍有两首诗说得详细些：</a:t>
            </a:r>
            <a:r>
              <a:rPr lang="en-US" altLang="zh-CN" sz="2400" smtClean="0"/>
              <a:t>“</a:t>
            </a:r>
            <a:r>
              <a:rPr lang="zh-CN" altLang="zh-CN" sz="2400" smtClean="0"/>
              <a:t>史笔善记事，画笔善状物，状物与记事，二者各得一</a:t>
            </a:r>
            <a:r>
              <a:rPr lang="en-US" altLang="zh-CN" sz="2400" smtClean="0"/>
              <a:t>”</a:t>
            </a:r>
            <a:r>
              <a:rPr lang="zh-CN" altLang="zh-CN" sz="2400" smtClean="0"/>
              <a:t>；</a:t>
            </a:r>
            <a:r>
              <a:rPr lang="en-US" altLang="zh-CN" sz="2400" smtClean="0"/>
              <a:t>“</a:t>
            </a:r>
            <a:r>
              <a:rPr lang="zh-CN" altLang="zh-CN" sz="2400" smtClean="0"/>
              <a:t>画笔善状物，长于运丹青。丹青入巧思，万物无遁形。诗笔善状物，长于运丹诚。丹诚入秀句，万物无遁情</a:t>
            </a:r>
            <a:r>
              <a:rPr lang="en-US" altLang="zh-CN" sz="2400" smtClean="0"/>
              <a:t>”</a:t>
            </a:r>
            <a:r>
              <a:rPr lang="zh-CN" altLang="zh-CN" sz="2400" smtClean="0"/>
              <a:t>。</a:t>
            </a:r>
          </a:p>
          <a:p>
            <a:pPr fontAlgn="ctr"/>
            <a:r>
              <a:rPr lang="zh-CN" altLang="zh-CN" sz="2400" smtClean="0"/>
              <a:t>但是，莱辛的议论透彻深细得多，他不仅把</a:t>
            </a:r>
            <a:r>
              <a:rPr lang="en-US" altLang="zh-CN" sz="2400" smtClean="0"/>
              <a:t>“</a:t>
            </a:r>
            <a:r>
              <a:rPr lang="zh-CN" altLang="zh-CN" sz="2400" smtClean="0"/>
              <a:t>事</a:t>
            </a:r>
            <a:r>
              <a:rPr lang="en-US" altLang="zh-CN" sz="2400" smtClean="0"/>
              <a:t>”“</a:t>
            </a:r>
            <a:r>
              <a:rPr lang="zh-CN" altLang="zh-CN" sz="2400" smtClean="0"/>
              <a:t>情</a:t>
            </a:r>
            <a:r>
              <a:rPr lang="en-US" altLang="zh-CN" sz="2400" smtClean="0"/>
              <a:t>”</a:t>
            </a:r>
            <a:r>
              <a:rPr lang="zh-CN" altLang="zh-CN" sz="2400" smtClean="0"/>
              <a:t>和</a:t>
            </a:r>
            <a:r>
              <a:rPr lang="en-US" altLang="zh-CN" sz="2400" smtClean="0"/>
              <a:t>“</a:t>
            </a:r>
            <a:r>
              <a:rPr lang="zh-CN" altLang="zh-CN" sz="2400" smtClean="0"/>
              <a:t>物</a:t>
            </a:r>
            <a:r>
              <a:rPr lang="en-US" altLang="zh-CN" sz="2400" smtClean="0"/>
              <a:t>”“</a:t>
            </a:r>
            <a:r>
              <a:rPr lang="zh-CN" altLang="zh-CN" sz="2400" smtClean="0"/>
              <a:t>形</a:t>
            </a:r>
            <a:r>
              <a:rPr lang="en-US" altLang="zh-CN" sz="2400" smtClean="0"/>
              <a:t>”</a:t>
            </a:r>
            <a:r>
              <a:rPr lang="zh-CN" altLang="zh-CN" sz="2400" smtClean="0"/>
              <a:t>分开，还进一步把两者各和时间与空间结合；作为空间艺术的绘画、雕塑只能表现最小限度的时间，所画出、塑出的不可能超过一刹那内的物态和景象，绘画更是这一刹那内景物的一面观。我联想起唐代的传说：</a:t>
            </a:r>
            <a:r>
              <a:rPr lang="en-US" altLang="zh-CN" sz="2400" smtClean="0"/>
              <a:t>“</a:t>
            </a:r>
            <a:r>
              <a:rPr lang="zh-CN" altLang="zh-CN" sz="2400" smtClean="0"/>
              <a:t>客有以《按乐图》示王维，维曰：</a:t>
            </a:r>
            <a:r>
              <a:rPr lang="en-US" altLang="zh-CN" sz="2400" smtClean="0"/>
              <a:t>‘</a:t>
            </a:r>
            <a:r>
              <a:rPr lang="zh-CN" altLang="zh-CN" sz="2400" smtClean="0"/>
              <a:t>此《霓裳》第三叠第一拍也。</a:t>
            </a:r>
            <a:r>
              <a:rPr lang="en-US" altLang="zh-CN" sz="2400" smtClean="0"/>
              <a:t>’</a:t>
            </a:r>
            <a:r>
              <a:rPr lang="zh-CN" altLang="zh-CN" sz="2400" smtClean="0"/>
              <a:t>客未然，引工按曲，乃信。</a:t>
            </a:r>
            <a:r>
              <a:rPr lang="en-US" altLang="zh-CN" sz="2400" smtClean="0"/>
              <a:t>”</a:t>
            </a:r>
            <a:r>
              <a:rPr lang="zh-CN" altLang="zh-CN" sz="2400" smtClean="0"/>
              <a:t>宋代沈括《梦溪笔谈》批驳了这个无稽之谈：</a:t>
            </a:r>
            <a:r>
              <a:rPr lang="en-US" altLang="zh-CN" sz="2400" smtClean="0"/>
              <a:t>“</a:t>
            </a:r>
            <a:r>
              <a:rPr lang="zh-CN" altLang="zh-CN" sz="2400" smtClean="0"/>
              <a:t>此好奇者之，凡画奏乐，止能画一声。</a:t>
            </a:r>
            <a:r>
              <a:rPr lang="en-US" altLang="zh-CN" sz="2400" smtClean="0"/>
              <a:t>”“</a:t>
            </a:r>
            <a:r>
              <a:rPr lang="zh-CN" altLang="zh-CN" sz="2400" smtClean="0"/>
              <a:t>止能画一声</a:t>
            </a:r>
            <a:r>
              <a:rPr lang="en-US" altLang="zh-CN" sz="2400" smtClean="0"/>
              <a:t>”</a:t>
            </a:r>
            <a:r>
              <a:rPr lang="zh-CN" altLang="zh-CN" sz="2400" smtClean="0"/>
              <a:t>五字也能帮助我们了解一首唐诗。徐凝《观钓台画图》：</a:t>
            </a:r>
            <a:r>
              <a:rPr lang="en-US" altLang="zh-CN" sz="2400" smtClean="0"/>
              <a:t>“</a:t>
            </a:r>
            <a:r>
              <a:rPr lang="zh-CN" altLang="zh-CN" sz="2400" smtClean="0"/>
              <a:t>一水寂寥青霭合，两崖崔崒白云残。画人心到啼猿破，欲作三声出树难。</a:t>
            </a:r>
            <a:r>
              <a:rPr lang="en-US" altLang="zh-CN" sz="2400" smtClean="0"/>
              <a:t>”</a:t>
            </a:r>
            <a:r>
              <a:rPr lang="zh-CN" altLang="zh-CN" sz="2400" smtClean="0"/>
              <a:t>画家挖空心思，终画不出</a:t>
            </a:r>
            <a:r>
              <a:rPr lang="en-US" altLang="zh-CN" sz="2400" smtClean="0"/>
              <a:t>“</a:t>
            </a:r>
            <a:r>
              <a:rPr lang="zh-CN" altLang="zh-CN" sz="2400" smtClean="0"/>
              <a:t>三声</a:t>
            </a:r>
            <a:r>
              <a:rPr lang="en-US" altLang="zh-CN" sz="2400" smtClean="0"/>
              <a:t>”</a:t>
            </a:r>
            <a:r>
              <a:rPr lang="zh-CN" altLang="zh-CN" sz="2400" smtClean="0"/>
              <a:t>连续的猿啼，四为他</a:t>
            </a:r>
            <a:r>
              <a:rPr lang="en-US" altLang="zh-CN" sz="2400" smtClean="0"/>
              <a:t>“</a:t>
            </a:r>
            <a:r>
              <a:rPr lang="zh-CN" altLang="zh-CN" sz="2400" smtClean="0"/>
              <a:t>止能画一声</a:t>
            </a:r>
            <a:r>
              <a:rPr lang="en-US" altLang="zh-CN" sz="2400" smtClean="0"/>
              <a:t>”</a:t>
            </a:r>
            <a:r>
              <a:rPr lang="zh-CN" altLang="zh-CN" sz="2400" smtClean="0"/>
              <a:t>。徐凝很可以写</a:t>
            </a:r>
            <a:r>
              <a:rPr lang="en-US" altLang="zh-CN" sz="2400" smtClean="0"/>
              <a:t>“</a:t>
            </a:r>
            <a:r>
              <a:rPr lang="zh-CN" altLang="zh-CN" sz="2400" smtClean="0"/>
              <a:t>欲作悲鸣出树难</a:t>
            </a:r>
            <a:r>
              <a:rPr lang="en-US" altLang="zh-CN" sz="2400" smtClean="0"/>
              <a:t>”</a:t>
            </a:r>
            <a:r>
              <a:rPr lang="zh-CN" altLang="zh-CN" sz="2400" smtClean="0"/>
              <a:t>，那不过说图画只能绘形而不能</a:t>
            </a:r>
            <a:r>
              <a:rPr lang="en-US" altLang="zh-CN" sz="2400" smtClean="0"/>
              <a:t>“</a:t>
            </a:r>
            <a:r>
              <a:rPr lang="zh-CN" altLang="zh-CN" sz="2400" smtClean="0"/>
              <a:t>绘声</a:t>
            </a:r>
            <a:r>
              <a:rPr lang="en-US" altLang="zh-CN" sz="2400" smtClean="0"/>
              <a:t>”</a:t>
            </a:r>
            <a:r>
              <a:rPr lang="zh-CN" altLang="zh-CN" sz="2400" smtClean="0"/>
              <a:t>，他写</a:t>
            </a:r>
            <a:r>
              <a:rPr lang="en-US" altLang="zh-CN" sz="2400" smtClean="0"/>
              <a:t>“</a:t>
            </a:r>
            <a:r>
              <a:rPr lang="zh-CN" altLang="zh-CN" sz="2400" smtClean="0"/>
              <a:t>三声</a:t>
            </a:r>
            <a:r>
              <a:rPr lang="en-US" altLang="zh-CN" sz="2400" smtClean="0"/>
              <a:t>”</a:t>
            </a:r>
            <a:r>
              <a:rPr lang="zh-CN" altLang="zh-CN" sz="2400" smtClean="0"/>
              <a:t>，寓意精微，就是莱辛所谓绘画只表达空间里的平列，不表达时间上的后继，所以画家画</a:t>
            </a:r>
            <a:r>
              <a:rPr lang="en-US" altLang="zh-CN" sz="2400" smtClean="0"/>
              <a:t>“</a:t>
            </a:r>
            <a:r>
              <a:rPr lang="zh-CN" altLang="zh-CN" sz="2400" smtClean="0"/>
              <a:t>一水</a:t>
            </a:r>
            <a:r>
              <a:rPr lang="en-US" altLang="zh-CN" sz="2400" smtClean="0"/>
              <a:t>”</a:t>
            </a:r>
            <a:r>
              <a:rPr lang="zh-CN" altLang="zh-CN" sz="2400" smtClean="0"/>
              <a:t>加</a:t>
            </a:r>
            <a:r>
              <a:rPr lang="en-US" altLang="zh-CN" sz="2400" smtClean="0"/>
              <a:t>“</a:t>
            </a:r>
            <a:r>
              <a:rPr lang="zh-CN" altLang="zh-CN" sz="2400" smtClean="0"/>
              <a:t>两崖</a:t>
            </a:r>
            <a:r>
              <a:rPr lang="en-US" altLang="zh-CN" sz="2400" smtClean="0"/>
              <a:t>”</a:t>
            </a:r>
            <a:r>
              <a:rPr lang="zh-CN" altLang="zh-CN" sz="2400" smtClean="0"/>
              <a:t>的排列易，画</a:t>
            </a:r>
            <a:r>
              <a:rPr lang="en-US" altLang="zh-CN" sz="2400" smtClean="0"/>
              <a:t>“</a:t>
            </a:r>
            <a:r>
              <a:rPr lang="zh-CN" altLang="zh-CN" sz="2400" smtClean="0"/>
              <a:t>一</a:t>
            </a:r>
            <a:r>
              <a:rPr lang="en-US" altLang="zh-CN" sz="2400" smtClean="0"/>
              <a:t>”</a:t>
            </a:r>
            <a:r>
              <a:rPr lang="zh-CN" altLang="zh-CN" sz="2400" smtClean="0"/>
              <a:t>而</a:t>
            </a:r>
            <a:r>
              <a:rPr lang="en-US" altLang="zh-CN" sz="2400" smtClean="0"/>
              <a:t>“</a:t>
            </a:r>
            <a:r>
              <a:rPr lang="zh-CN" altLang="zh-CN" sz="2400" smtClean="0"/>
              <a:t>两</a:t>
            </a:r>
            <a:r>
              <a:rPr lang="en-US" altLang="zh-CN" sz="2400" smtClean="0"/>
              <a:t>”</a:t>
            </a:r>
            <a:r>
              <a:rPr lang="zh-CN" altLang="zh-CN" sz="2400" smtClean="0"/>
              <a:t>，</a:t>
            </a:r>
            <a:r>
              <a:rPr lang="en-US" altLang="zh-CN" sz="2400" smtClean="0"/>
              <a:t>“</a:t>
            </a:r>
            <a:r>
              <a:rPr lang="zh-CN" altLang="zh-CN" sz="2400" smtClean="0"/>
              <a:t>两</a:t>
            </a:r>
            <a:r>
              <a:rPr lang="en-US" altLang="zh-CN" sz="2400" smtClean="0"/>
              <a:t>”</a:t>
            </a:r>
            <a:r>
              <a:rPr lang="zh-CN" altLang="zh-CN" sz="2400" smtClean="0"/>
              <a:t>而</a:t>
            </a:r>
            <a:r>
              <a:rPr lang="en-US" altLang="zh-CN" sz="2400" smtClean="0"/>
              <a:t>“</a:t>
            </a:r>
            <a:r>
              <a:rPr lang="zh-CN" altLang="zh-CN" sz="2400" smtClean="0"/>
              <a:t>三</a:t>
            </a:r>
            <a:r>
              <a:rPr lang="en-US" altLang="zh-CN" sz="2400" smtClean="0"/>
              <a:t>”</a:t>
            </a:r>
            <a:r>
              <a:rPr lang="zh-CN" altLang="zh-CN" sz="2400" smtClean="0"/>
              <a:t>的连续</a:t>
            </a:r>
            <a:r>
              <a:rPr lang="en-US" altLang="zh-CN" sz="2400" smtClean="0"/>
              <a:t>“</a:t>
            </a:r>
            <a:r>
              <a:rPr lang="zh-CN" altLang="zh-CN" sz="2400" smtClean="0"/>
              <a:t>三声</a:t>
            </a:r>
            <a:r>
              <a:rPr lang="en-US" altLang="zh-CN" sz="2400" smtClean="0"/>
              <a:t>”</a:t>
            </a:r>
            <a:r>
              <a:rPr lang="zh-CN" altLang="zh-CN" sz="2400" smtClean="0"/>
              <a:t>难。</a:t>
            </a:r>
          </a:p>
          <a:p>
            <a:pPr fontAlgn="ctr"/>
            <a:r>
              <a:rPr lang="zh-CN" altLang="zh-CN" sz="2400" smtClean="0"/>
              <a:t>（摘编自钱锺书读《拉奥孔》）</a:t>
            </a:r>
            <a:endParaRPr lang="zh-CN" altLang="zh-CN" sz="240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8" name="矩形 1"/>
          <p:cNvSpPr/>
          <p:nvPr/>
        </p:nvSpPr>
        <p:spPr>
          <a:xfrm>
            <a:off x="83129" y="491320"/>
            <a:ext cx="11845636" cy="897553"/>
          </a:xfrm>
          <a:prstGeom prst="rect">
            <a:avLst/>
          </a:prstGeom>
        </p:spPr>
        <p:txBody>
          <a:bodyPr wrap="square">
            <a:spAutoFit/>
          </a:bodyPr>
          <a:lstStyle/>
          <a:p>
            <a:pPr indent="266700">
              <a:lnSpc>
                <a:spcPct val="114000"/>
              </a:lnSpc>
              <a:spcAft>
                <a:spcPct val="0"/>
              </a:spcAft>
            </a:pPr>
            <a:r>
              <a:rPr lang="zh-CN" altLang="en-US" sz="2400" smtClean="0">
                <a:solidFill>
                  <a:srgbClr val="FF0000"/>
                </a:solidFill>
                <a:ea typeface="宋体" pitchFamily="2" charset="-122"/>
              </a:rPr>
              <a:t>思考：</a:t>
            </a:r>
            <a:r>
              <a:rPr lang="zh-CN" altLang="zh-CN" sz="2400" smtClean="0">
                <a:solidFill>
                  <a:srgbClr val="FF0000"/>
                </a:solidFill>
                <a:ea typeface="宋体" pitchFamily="2" charset="-122"/>
              </a:rPr>
              <a:t>嵇康诗有</a:t>
            </a:r>
            <a:r>
              <a:rPr lang="en-US" altLang="zh-CN" sz="2400" smtClean="0">
                <a:solidFill>
                  <a:srgbClr val="FF0000"/>
                </a:solidFill>
                <a:ea typeface="宋体" pitchFamily="2" charset="-122"/>
              </a:rPr>
              <a:t>“</a:t>
            </a:r>
            <a:r>
              <a:rPr lang="zh-CN" altLang="zh-CN" sz="2400" smtClean="0">
                <a:solidFill>
                  <a:srgbClr val="FF0000"/>
                </a:solidFill>
                <a:ea typeface="宋体" pitchFamily="2" charset="-122"/>
              </a:rPr>
              <a:t>目送归鸿，手挥五弦</a:t>
            </a:r>
            <a:r>
              <a:rPr lang="en-US" altLang="zh-CN" sz="2400" smtClean="0">
                <a:solidFill>
                  <a:srgbClr val="FF0000"/>
                </a:solidFill>
                <a:ea typeface="宋体" pitchFamily="2" charset="-122"/>
              </a:rPr>
              <a:t>”</a:t>
            </a:r>
            <a:r>
              <a:rPr lang="zh-CN" altLang="zh-CN" sz="2400" smtClean="0">
                <a:solidFill>
                  <a:srgbClr val="FF0000"/>
                </a:solidFill>
                <a:ea typeface="宋体" pitchFamily="2" charset="-122"/>
              </a:rPr>
              <a:t>一句，顾恺之说画</a:t>
            </a:r>
            <a:r>
              <a:rPr lang="en-US" altLang="zh-CN" sz="2400" smtClean="0">
                <a:solidFill>
                  <a:srgbClr val="FF0000"/>
                </a:solidFill>
                <a:ea typeface="宋体" pitchFamily="2" charset="-122"/>
              </a:rPr>
              <a:t>“</a:t>
            </a:r>
            <a:r>
              <a:rPr lang="zh-CN" altLang="zh-CN" sz="2400" smtClean="0">
                <a:solidFill>
                  <a:srgbClr val="FF0000"/>
                </a:solidFill>
                <a:ea typeface="宋体" pitchFamily="2" charset="-122"/>
              </a:rPr>
              <a:t>手挥五弦易，目送归鸿难</a:t>
            </a:r>
            <a:r>
              <a:rPr lang="en-US" altLang="zh-CN" sz="2400" smtClean="0">
                <a:solidFill>
                  <a:srgbClr val="FF0000"/>
                </a:solidFill>
                <a:ea typeface="宋体" pitchFamily="2" charset="-122"/>
              </a:rPr>
              <a:t>”</a:t>
            </a:r>
            <a:r>
              <a:rPr lang="zh-CN" altLang="zh-CN" sz="2400" smtClean="0">
                <a:solidFill>
                  <a:srgbClr val="FF0000"/>
                </a:solidFill>
                <a:ea typeface="宋体" pitchFamily="2" charset="-122"/>
              </a:rPr>
              <a:t>。请结合材料，谈谈你对此的理解。</a:t>
            </a:r>
            <a:endParaRPr lang="zh-CN" altLang="zh-CN" sz="2400">
              <a:solidFill>
                <a:srgbClr val="FF0000"/>
              </a:solidFill>
              <a:latin typeface="Times New Roman" panose="02020603050405020304" pitchFamily="18" charset="0"/>
              <a:ea typeface="楷体" pitchFamily="49" charset="-122"/>
              <a:cs typeface="楷体" panose="02010609060101010101" pitchFamily="49" charset="-122"/>
            </a:endParaRPr>
          </a:p>
        </p:txBody>
      </p:sp>
      <p:sp>
        <p:nvSpPr>
          <p:cNvPr id="3" name="内容占位符 2"/>
          <p:cNvSpPr txBox="1"/>
          <p:nvPr/>
        </p:nvSpPr>
        <p:spPr>
          <a:xfrm>
            <a:off x="0" y="1405718"/>
            <a:ext cx="12191999" cy="5117911"/>
          </a:xfrm>
          <a:prstGeom prst="rect">
            <a:avLst/>
          </a:prstGeom>
        </p:spPr>
        <p:txBody>
          <a:bodyPr/>
          <a:lstStyle/>
          <a:p>
            <a:pPr marL="228600" marR="0" lvl="0" indent="-228600" algn="l" defTabSz="914400" rtl="0" eaLnBrk="1" fontAlgn="ctr" latinLnBrk="0" hangingPunct="1">
              <a:lnSpc>
                <a:spcPct val="130000"/>
              </a:lnSpc>
              <a:spcBef>
                <a:spcPct val="0"/>
              </a:spcBef>
              <a:spcAft>
                <a:spcPts val="1000"/>
              </a:spcAft>
              <a:buClrTx/>
              <a:buSzTx/>
              <a:buFont typeface="Arial" panose="020b0604020202020204" pitchFamily="34" charset="0"/>
              <a:buChar char="•"/>
              <a:defRPr/>
            </a:pP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本题考查学生探究文本问题，提出个人见解的能力。</a:t>
            </a:r>
          </a:p>
          <a:p>
            <a:pPr marL="228600" marR="0" lvl="0" indent="-228600" algn="l" defTabSz="914400" rtl="0" eaLnBrk="1" fontAlgn="ctr" latinLnBrk="0" hangingPunct="1">
              <a:lnSpc>
                <a:spcPct val="130000"/>
              </a:lnSpc>
              <a:spcBef>
                <a:spcPct val="0"/>
              </a:spcBef>
              <a:spcAft>
                <a:spcPts val="1000"/>
              </a:spcAft>
              <a:buClrTx/>
              <a:buSzTx/>
              <a:buFont typeface="Arial" panose="020b0604020202020204" pitchFamily="34" charset="0"/>
              <a:buChar char="•"/>
              <a:defRPr/>
            </a:pP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目送归鸿，手挥五弦</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两句，通过诗歌文字可以让人想象到</a:t>
            </a:r>
            <a:r>
              <a:rPr kumimoji="0" lang="zh-CN" altLang="zh-CN" sz="2400" b="0" i="0" u="none" strike="noStrike" kern="1200" cap="none" spc="150" normalizeH="0" baseline="0" noProof="0" smtClean="0">
                <a:ln>
                  <a:noFill/>
                </a:ln>
                <a:solidFill>
                  <a:srgbClr val="FF0000"/>
                </a:solidFill>
                <a:effectLst/>
                <a:uLnTx/>
                <a:uFillTx/>
                <a:latin typeface="Arial" panose="020b0604020202020204" pitchFamily="34" charset="0"/>
                <a:ea typeface="宋体" pitchFamily="2" charset="-122"/>
                <a:cs typeface="+mn-cs"/>
              </a:rPr>
              <a:t>诗人目送鸿雁飞去，双手拂动琴弦的画面。</a:t>
            </a:r>
          </a:p>
          <a:p>
            <a:pPr marL="228600" marR="0" lvl="0" indent="-228600" algn="l" defTabSz="914400" rtl="0" eaLnBrk="1" fontAlgn="ctr" latinLnBrk="0" hangingPunct="1">
              <a:lnSpc>
                <a:spcPct val="130000"/>
              </a:lnSpc>
              <a:spcBef>
                <a:spcPct val="0"/>
              </a:spcBef>
              <a:spcAft>
                <a:spcPts val="1000"/>
              </a:spcAft>
              <a:buClrTx/>
              <a:buSzTx/>
              <a:buFont typeface="Arial" panose="020b0604020202020204" pitchFamily="34" charset="0"/>
              <a:buChar char="•"/>
              <a:defRPr/>
            </a:pP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而呈现在画面上，由于</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作为空间艺术的绘画、雕塑只能表现最小限度的时间，所画出、塑出的不可能超过一刹那内的物态和景象，绘画更是这一刹那内景物的一面观</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，所以画</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手挥五弦易</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，因为琴不移动，手指也可以抓住某一刹那的动态进行描绘；而</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目送归鸿</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则是一个连续性的动作，画家只能画出诗人遥望高飞的鸿雁的姿态，却无法画出</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目送归鸿</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的连续画面，故说画</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目送归鸿难</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，符合材料一</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画只宜于描写静物</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动作不宜于画，因为一幅画仅能表现时间上的某一点，而动作却是一条绵延的直线</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和材料二</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绘画只表达空间里的平列，不表达时间上的后继</a:t>
            </a:r>
            <a:r>
              <a:rPr kumimoji="0" lang="en-US"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a:t>
            </a:r>
            <a:r>
              <a:rPr kumimoji="0" lang="zh-CN" altLang="zh-CN"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rPr>
              <a:t>的观点。</a:t>
            </a:r>
          </a:p>
          <a:p>
            <a:pPr marL="228600" marR="0" lvl="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a:pPr>
            <a:endParaRPr kumimoji="0" lang="zh-CN" altLang="en-US" sz="24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8"/>
                                        </p:tgtEl>
                                        <p:attrNameLst>
                                          <p:attrName>style.visibility</p:attrName>
                                        </p:attrNameLst>
                                      </p:cBhvr>
                                      <p:to>
                                        <p:strVal val="visible"/>
                                      </p:to>
                                    </p:set>
                                    <p:anim calcmode="lin" valueType="num">
                                      <p:cBhvr additive="base">
                                        <p:cTn id="7" dur="500" fill="hold"/>
                                        <p:tgtEl>
                                          <p:spTgt spid="1048658"/>
                                        </p:tgtEl>
                                        <p:attrNameLst>
                                          <p:attrName>ppt_x</p:attrName>
                                        </p:attrNameLst>
                                      </p:cBhvr>
                                      <p:tavLst>
                                        <p:tav tm="0">
                                          <p:val>
                                            <p:strVal val="#ppt_x"/>
                                          </p:val>
                                        </p:tav>
                                        <p:tav tm="100000">
                                          <p:val>
                                            <p:strVal val="#ppt_x"/>
                                          </p:val>
                                        </p:tav>
                                      </p:tavLst>
                                    </p:anim>
                                    <p:anim calcmode="lin" valueType="num">
                                      <p:cBhvr additive="base">
                                        <p:cTn id="8" dur="500" fill="hold"/>
                                        <p:tgtEl>
                                          <p:spTgt spid="10486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8"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9" name="矩形 1"/>
          <p:cNvSpPr/>
          <p:nvPr/>
        </p:nvSpPr>
        <p:spPr>
          <a:xfrm>
            <a:off x="187036" y="286603"/>
            <a:ext cx="12004963" cy="2515047"/>
          </a:xfrm>
          <a:prstGeom prst="rect">
            <a:avLst/>
          </a:prstGeom>
        </p:spPr>
        <p:txBody>
          <a:bodyPr wrap="square">
            <a:spAutoFit/>
          </a:bodyPr>
          <a:lstStyle/>
          <a:p>
            <a:pPr indent="266700">
              <a:lnSpc>
                <a:spcPct val="145000"/>
              </a:lnSpc>
              <a:spcAft>
                <a:spcPct val="0"/>
              </a:spcAft>
            </a:pPr>
            <a:r>
              <a:rPr lang="zh-CN" altLang="en-US" sz="2800" smtClean="0">
                <a:ea typeface="宋体" pitchFamily="2" charset="-122"/>
              </a:rPr>
              <a:t>参考答案：</a:t>
            </a:r>
            <a:r>
              <a:rPr lang="en-US" altLang="zh-CN" sz="2800" smtClean="0">
                <a:ea typeface="宋体" pitchFamily="2" charset="-122"/>
              </a:rPr>
              <a:t>①</a:t>
            </a:r>
            <a:r>
              <a:rPr lang="zh-CN" altLang="zh-CN" sz="2800" smtClean="0">
                <a:ea typeface="宋体" pitchFamily="2" charset="-122"/>
              </a:rPr>
              <a:t>根据莱辛的观点，绘画宜于描写静物而诗歌宜于叙述动作，</a:t>
            </a:r>
            <a:r>
              <a:rPr lang="en-US" altLang="zh-CN" sz="2800" smtClean="0">
                <a:ea typeface="宋体" pitchFamily="2" charset="-122"/>
              </a:rPr>
              <a:t>“</a:t>
            </a:r>
            <a:r>
              <a:rPr lang="zh-CN" altLang="zh-CN" sz="2800" smtClean="0">
                <a:ea typeface="宋体" pitchFamily="2" charset="-122"/>
              </a:rPr>
              <a:t>手挥五弦</a:t>
            </a:r>
            <a:r>
              <a:rPr lang="en-US" altLang="zh-CN" sz="2800" smtClean="0">
                <a:ea typeface="宋体" pitchFamily="2" charset="-122"/>
              </a:rPr>
              <a:t>”</a:t>
            </a:r>
            <a:r>
              <a:rPr lang="zh-CN" altLang="zh-CN" sz="2800" smtClean="0">
                <a:ea typeface="宋体" pitchFamily="2" charset="-122"/>
              </a:rPr>
              <a:t>和</a:t>
            </a:r>
            <a:r>
              <a:rPr lang="en-US" altLang="zh-CN" sz="2800" smtClean="0">
                <a:ea typeface="宋体" pitchFamily="2" charset="-122"/>
              </a:rPr>
              <a:t>“</a:t>
            </a:r>
            <a:r>
              <a:rPr lang="zh-CN" altLang="zh-CN" sz="2800" smtClean="0">
                <a:ea typeface="宋体" pitchFamily="2" charset="-122"/>
              </a:rPr>
              <a:t>目送归鸿</a:t>
            </a:r>
            <a:r>
              <a:rPr lang="en-US" altLang="zh-CN" sz="2800" smtClean="0">
                <a:ea typeface="宋体" pitchFamily="2" charset="-122"/>
              </a:rPr>
              <a:t>”</a:t>
            </a:r>
            <a:r>
              <a:rPr lang="zh-CN" altLang="zh-CN" sz="2800" smtClean="0">
                <a:ea typeface="宋体" pitchFamily="2" charset="-122"/>
              </a:rPr>
              <a:t>这两句诗都含有动作；</a:t>
            </a:r>
            <a:r>
              <a:rPr lang="en-US" altLang="zh-CN" sz="2800" smtClean="0">
                <a:ea typeface="宋体" pitchFamily="2" charset="-122"/>
              </a:rPr>
              <a:t>②</a:t>
            </a:r>
            <a:r>
              <a:rPr lang="zh-CN" altLang="zh-CN" sz="2800" smtClean="0">
                <a:ea typeface="宋体" pitchFamily="2" charset="-122"/>
              </a:rPr>
              <a:t>而作为空间艺术的绘画只能表现最小限度的时间；</a:t>
            </a:r>
            <a:r>
              <a:rPr lang="en-US" altLang="zh-CN" sz="2800" smtClean="0">
                <a:ea typeface="宋体" pitchFamily="2" charset="-122"/>
              </a:rPr>
              <a:t>③</a:t>
            </a:r>
            <a:r>
              <a:rPr lang="zh-CN" altLang="zh-CN" sz="2800" smtClean="0">
                <a:ea typeface="宋体" pitchFamily="2" charset="-122"/>
              </a:rPr>
              <a:t>与</a:t>
            </a:r>
            <a:r>
              <a:rPr lang="en-US" altLang="zh-CN" sz="2800" smtClean="0">
                <a:ea typeface="宋体" pitchFamily="2" charset="-122"/>
              </a:rPr>
              <a:t>“</a:t>
            </a:r>
            <a:r>
              <a:rPr lang="zh-CN" altLang="zh-CN" sz="2800" smtClean="0">
                <a:ea typeface="宋体" pitchFamily="2" charset="-122"/>
              </a:rPr>
              <a:t>手挥五弦</a:t>
            </a:r>
            <a:r>
              <a:rPr lang="en-US" altLang="zh-CN" sz="2800" smtClean="0">
                <a:ea typeface="宋体" pitchFamily="2" charset="-122"/>
              </a:rPr>
              <a:t>”</a:t>
            </a:r>
            <a:r>
              <a:rPr lang="zh-CN" altLang="zh-CN" sz="2800" smtClean="0">
                <a:ea typeface="宋体" pitchFamily="2" charset="-122"/>
              </a:rPr>
              <a:t>相比，</a:t>
            </a:r>
            <a:r>
              <a:rPr lang="en-US" altLang="zh-CN" sz="2800" smtClean="0">
                <a:ea typeface="宋体" pitchFamily="2" charset="-122"/>
              </a:rPr>
              <a:t>“</a:t>
            </a:r>
            <a:r>
              <a:rPr lang="zh-CN" altLang="zh-CN" sz="2800" smtClean="0">
                <a:ea typeface="宋体" pitchFamily="2" charset="-122"/>
              </a:rPr>
              <a:t>目送归鸿</a:t>
            </a:r>
            <a:r>
              <a:rPr lang="en-US" altLang="zh-CN" sz="2800" smtClean="0">
                <a:ea typeface="宋体" pitchFamily="2" charset="-122"/>
              </a:rPr>
              <a:t>”</a:t>
            </a:r>
            <a:r>
              <a:rPr lang="zh-CN" altLang="zh-CN" sz="2800" smtClean="0">
                <a:ea typeface="宋体" pitchFamily="2" charset="-122"/>
              </a:rPr>
              <a:t>包含更长的时间先后承续的过程，所以更难以被转化为绘画。</a:t>
            </a:r>
            <a:endParaRPr lang="zh-CN" altLang="zh-CN" sz="2800">
              <a:effectLst/>
              <a:latin typeface="Times New Roman" panose="02020603050405020304" pitchFamily="18" charset="0"/>
              <a:ea typeface="宋体" pitchFamily="2" charset="-122"/>
            </a:endParaRPr>
          </a:p>
        </p:txBody>
      </p:sp>
      <p:sp>
        <p:nvSpPr>
          <p:cNvPr id="3" name="内容占位符 3"/>
          <p:cNvSpPr txBox="1"/>
          <p:nvPr/>
        </p:nvSpPr>
        <p:spPr>
          <a:xfrm>
            <a:off x="614149" y="3323660"/>
            <a:ext cx="11013744" cy="2927015"/>
          </a:xfrm>
          <a:prstGeom prst="rect">
            <a:avLst/>
          </a:prstGeom>
        </p:spPr>
        <p:txBody>
          <a:bodyPr>
            <a:normAutofit/>
          </a:bodyPr>
          <a:lstStyle/>
          <a:p>
            <a:pPr marL="228600" lvl="0" indent="-228600">
              <a:lnSpc>
                <a:spcPct val="130000"/>
              </a:lnSpc>
              <a:spcAft>
                <a:spcPts val="1000"/>
              </a:spcAft>
              <a:buFont typeface="Arial" panose="020b0604020202020204" pitchFamily="34" charset="0"/>
              <a:buChar char="•"/>
            </a:pPr>
            <a:r>
              <a:rPr kumimoji="0" lang="zh-CN" altLang="en-US" sz="28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n-cs"/>
              </a:rPr>
              <a:t>反思：本题解题思路我们也应该抓住“</a:t>
            </a:r>
            <a:r>
              <a:rPr lang="zh-CN" altLang="zh-CN" sz="2800" smtClean="0">
                <a:solidFill>
                  <a:srgbClr val="FF0000"/>
                </a:solidFill>
                <a:ea typeface="宋体" pitchFamily="2" charset="-122"/>
              </a:rPr>
              <a:t>目送归鸿，手挥五弦</a:t>
            </a:r>
            <a:r>
              <a:rPr kumimoji="0" lang="zh-CN" altLang="en-US" sz="2800" b="0" i="0" u="none" strike="noStrike" kern="1200" cap="none" spc="15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n-cs"/>
              </a:rPr>
              <a:t>”入手，</a:t>
            </a:r>
            <a:r>
              <a:rPr lang="zh-CN" altLang="zh-CN" sz="2800" spc="150" smtClean="0">
                <a:solidFill>
                  <a:schemeClr val="tx1">
                    <a:lumMod val="85000"/>
                    <a:lumOff val="15000"/>
                  </a:schemeClr>
                </a:solidFill>
                <a:latin typeface="Arial" panose="020b0604020202020204" pitchFamily="34" charset="0"/>
                <a:ea typeface="宋体" pitchFamily="2" charset="-122"/>
              </a:rPr>
              <a:t>想象到</a:t>
            </a:r>
            <a:r>
              <a:rPr lang="zh-CN" altLang="zh-CN" sz="2800" spc="150" smtClean="0">
                <a:solidFill>
                  <a:srgbClr val="FF0000"/>
                </a:solidFill>
                <a:latin typeface="Arial" panose="020b0604020202020204" pitchFamily="34" charset="0"/>
                <a:ea typeface="宋体" pitchFamily="2" charset="-122"/>
              </a:rPr>
              <a:t>诗人目送鸿雁飞去，双手拂动琴弦的画面。</a:t>
            </a:r>
            <a:r>
              <a:rPr lang="zh-CN" altLang="en-US" sz="2800" spc="150" smtClean="0">
                <a:latin typeface="Arial" panose="020b0604020202020204" pitchFamily="34" charset="0"/>
                <a:ea typeface="宋体" pitchFamily="2" charset="-122"/>
              </a:rPr>
              <a:t>然后联系</a:t>
            </a:r>
            <a:r>
              <a:rPr lang="zh-CN" altLang="zh-CN" sz="2800" smtClean="0">
                <a:ea typeface="宋体" pitchFamily="2" charset="-122"/>
              </a:rPr>
              <a:t>顾恺之说画</a:t>
            </a:r>
            <a:r>
              <a:rPr lang="en-US" altLang="zh-CN" sz="2800" smtClean="0">
                <a:solidFill>
                  <a:srgbClr val="FF0000"/>
                </a:solidFill>
                <a:ea typeface="宋体" pitchFamily="2" charset="-122"/>
              </a:rPr>
              <a:t>“</a:t>
            </a:r>
            <a:r>
              <a:rPr lang="zh-CN" altLang="zh-CN" sz="2800" smtClean="0">
                <a:solidFill>
                  <a:srgbClr val="FF0000"/>
                </a:solidFill>
                <a:ea typeface="宋体" pitchFamily="2" charset="-122"/>
              </a:rPr>
              <a:t>手挥五弦易，目送归鸿难</a:t>
            </a:r>
            <a:r>
              <a:rPr lang="en-US" altLang="zh-CN" sz="2800" smtClean="0">
                <a:solidFill>
                  <a:srgbClr val="FF0000"/>
                </a:solidFill>
                <a:ea typeface="宋体" pitchFamily="2" charset="-122"/>
              </a:rPr>
              <a:t>”</a:t>
            </a:r>
            <a:r>
              <a:rPr lang="zh-CN" altLang="en-US" sz="2800" smtClean="0">
                <a:ea typeface="宋体" pitchFamily="2" charset="-122"/>
              </a:rPr>
              <a:t>，结合文本理解何为“易” ，何为“难”。答案也就水到渠成了！</a:t>
            </a:r>
            <a:endParaRPr kumimoji="0" lang="zh-CN" altLang="en-US" sz="2800" b="0" i="0" u="none" strike="noStrike" kern="1200" cap="none" spc="150" normalizeH="0" baseline="0" noProof="0" smtClean="0">
              <a:ln>
                <a:noFill/>
              </a:ln>
              <a:effectLst/>
              <a:uLnTx/>
              <a:uFillTx/>
              <a:latin typeface="Arial" panose="020b0604020202020204" pitchFamily="34" charset="0"/>
              <a:ea typeface="隶书" panose="020105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59"/>
                                        </p:tgtEl>
                                        <p:attrNameLst>
                                          <p:attrName>style.visibility</p:attrName>
                                        </p:attrNameLst>
                                      </p:cBhvr>
                                      <p:to>
                                        <p:strVal val="visible"/>
                                      </p:to>
                                    </p:set>
                                    <p:animEffect transition="in" filter="box(in)">
                                      <p:cBhvr>
                                        <p:cTn id="7" dur="500"/>
                                        <p:tgtEl>
                                          <p:spTgt spid="104865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9" grpId="0"/>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70" name="文本框 5"/>
          <p:cNvSpPr txBox="1"/>
          <p:nvPr/>
        </p:nvSpPr>
        <p:spPr>
          <a:xfrm>
            <a:off x="370413" y="413097"/>
            <a:ext cx="7247083" cy="707886"/>
          </a:xfrm>
          <a:prstGeom prst="rect">
            <a:avLst/>
          </a:prstGeom>
          <a:noFill/>
        </p:spPr>
        <p:txBody>
          <a:bodyPr wrap="square">
            <a:spAutoFit/>
          </a:bodyPr>
          <a:lstStyle/>
          <a:p>
            <a:r>
              <a:rPr lang="zh-CN" altLang="en-US" sz="3200" b="1" smtClean="0">
                <a:solidFill>
                  <a:srgbClr val="466280"/>
                </a:solidFill>
                <a:effectLst>
                  <a:outerShdw blurRad="38100" dist="38100" dir="2700000" algn="tl">
                    <a:srgbClr val="000000">
                      <a:alpha val="43137"/>
                    </a:srgbClr>
                  </a:outerShdw>
                </a:effectLst>
                <a:latin typeface="字体管家简行" panose="00020600040101010101" charset="-122"/>
                <a:ea typeface="字体管家简行" panose="00020600040101010101" charset="-122"/>
              </a:rPr>
              <a:t>总结：</a:t>
            </a:r>
            <a:r>
              <a:rPr lang="zh-CN" altLang="zh-CN" sz="3200" b="1" smtClean="0">
                <a:solidFill>
                  <a:srgbClr val="466280"/>
                </a:solidFill>
                <a:effectLst>
                  <a:outerShdw blurRad="38100" dist="38100" dir="2700000" algn="tl">
                    <a:srgbClr val="000000">
                      <a:alpha val="43137"/>
                    </a:srgbClr>
                  </a:outerShdw>
                </a:effectLst>
                <a:latin typeface="字体管家简行" panose="00020600040101010101" charset="-122"/>
                <a:ea typeface="字体管家简行" panose="00020600040101010101" charset="-122"/>
              </a:rPr>
              <a:t>熟悉</a:t>
            </a:r>
            <a:r>
              <a:rPr lang="zh-CN" altLang="zh-CN" sz="3200" b="1">
                <a:solidFill>
                  <a:srgbClr val="466280"/>
                </a:solidFill>
                <a:effectLst>
                  <a:outerShdw blurRad="38100" dist="38100" dir="2700000" algn="tl">
                    <a:srgbClr val="000000">
                      <a:alpha val="43137"/>
                    </a:srgbClr>
                  </a:outerShdw>
                </a:effectLst>
                <a:latin typeface="字体管家简行" panose="00020600040101010101" charset="-122"/>
                <a:ea typeface="字体管家简行" panose="00020600040101010101" charset="-122"/>
              </a:rPr>
              <a:t>考</a:t>
            </a:r>
            <a:r>
              <a:rPr lang="zh-CN" altLang="zh-CN" sz="3200" b="1" smtClean="0">
                <a:solidFill>
                  <a:srgbClr val="466280"/>
                </a:solidFill>
                <a:effectLst>
                  <a:outerShdw blurRad="38100" dist="38100" dir="2700000" algn="tl">
                    <a:srgbClr val="000000">
                      <a:alpha val="43137"/>
                    </a:srgbClr>
                  </a:outerShdw>
                </a:effectLst>
                <a:latin typeface="字体管家简行" panose="00020600040101010101" charset="-122"/>
                <a:ea typeface="字体管家简行" panose="00020600040101010101" charset="-122"/>
              </a:rPr>
              <a:t>题</a:t>
            </a:r>
            <a:r>
              <a:rPr lang="zh-CN" altLang="en-US" sz="3200" b="1" smtClean="0">
                <a:solidFill>
                  <a:srgbClr val="466280"/>
                </a:solidFill>
                <a:effectLst>
                  <a:outerShdw blurRad="38100" dist="38100" dir="2700000" algn="tl">
                    <a:srgbClr val="000000">
                      <a:alpha val="43137"/>
                    </a:srgbClr>
                  </a:outerShdw>
                </a:effectLst>
                <a:latin typeface="字体管家简行" panose="00020600040101010101" charset="-122"/>
                <a:ea typeface="字体管家简行" panose="00020600040101010101" charset="-122"/>
              </a:rPr>
              <a:t>之间的共性</a:t>
            </a:r>
            <a:r>
              <a:rPr lang="en-US" altLang="zh-CN" sz="4000"/>
              <a:t> </a:t>
            </a:r>
            <a:endParaRPr lang="zh-CN" altLang="zh-CN" sz="4000"/>
          </a:p>
        </p:txBody>
      </p:sp>
      <p:graphicFrame>
        <p:nvGraphicFramePr>
          <p:cNvPr id="4194304" name="表格 6"/>
          <p:cNvGraphicFramePr>
            <a:graphicFrameLocks noGrp="1"/>
          </p:cNvGraphicFramePr>
          <p:nvPr/>
        </p:nvGraphicFramePr>
        <p:xfrm>
          <a:off x="370414" y="1269241"/>
          <a:ext cx="11255460" cy="5002771"/>
        </p:xfrm>
        <a:graphic>
          <a:graphicData uri="http://schemas.openxmlformats.org/drawingml/2006/table">
            <a:tbl>
              <a:tblPr/>
              <a:tblGrid>
                <a:gridCol w="1896743">
                  <a:extLst>
                    <a:ext uri="{9D8B030D-6E8A-4147-A177-3AD203B41FA5}">
                      <a16:colId xmlns="" xmlns:a16="http://schemas.microsoft.com/office/drawing/2014/main" val="20000"/>
                    </a:ext>
                  </a:extLst>
                </a:gridCol>
                <a:gridCol w="4564479">
                  <a:extLst>
                    <a:ext uri="{9D8B030D-6E8A-4147-A177-3AD203B41FA5}">
                      <a16:colId xmlns="" xmlns:a16="http://schemas.microsoft.com/office/drawing/2014/main" val="20001"/>
                    </a:ext>
                  </a:extLst>
                </a:gridCol>
                <a:gridCol w="2295735">
                  <a:extLst>
                    <a:ext uri="{9D8B030D-6E8A-4147-A177-3AD203B41FA5}">
                      <a16:colId xmlns="" xmlns:a16="http://schemas.microsoft.com/office/drawing/2014/main" val="20002"/>
                    </a:ext>
                  </a:extLst>
                </a:gridCol>
                <a:gridCol w="2498503">
                  <a:extLst>
                    <a:ext uri="{9D8B030D-6E8A-4147-A177-3AD203B41FA5}">
                      <a16:colId xmlns="" xmlns:a16="http://schemas.microsoft.com/office/drawing/2014/main" val="20003"/>
                    </a:ext>
                  </a:extLst>
                </a:gridCol>
              </a:tblGrid>
              <a:tr h="719693">
                <a:tc gridSpan="3">
                  <a:txBody>
                    <a:bodyPr vert="horz" wrap="square"/>
                    <a:lstStyle/>
                    <a:p>
                      <a:pPr algn="ctr">
                        <a:spcAft>
                          <a:spcPct val="0"/>
                        </a:spcAft>
                      </a:pPr>
                      <a:r>
                        <a:rPr lang="zh-CN" sz="1800" kern="100">
                          <a:latin typeface="黑体" panose="02010609060101010101" pitchFamily="49" charset="-122"/>
                          <a:ea typeface="黑体" panose="02010609060101010101" pitchFamily="49" charset="-122"/>
                          <a:cs typeface="Times New Roman" panose="02020603050405020304"/>
                        </a:rPr>
                        <a:t>审题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pPr algn="ctr">
                        <a:spcAft>
                          <a:spcPct val="0"/>
                        </a:spcAft>
                      </a:pPr>
                      <a:r>
                        <a:rPr lang="zh-CN" sz="1800" kern="100">
                          <a:latin typeface="黑体" panose="02010609060101010101" pitchFamily="49" charset="-122"/>
                          <a:ea typeface="黑体" panose="02010609060101010101" pitchFamily="49" charset="-122"/>
                          <a:cs typeface="Times New Roman" panose="02020603050405020304"/>
                        </a:rPr>
                        <a:t>审题</a:t>
                      </a:r>
                    </a:p>
                  </a:txBody>
                  <a:tcPr/>
                </a:tc>
                <a:tc hMerge="1">
                  <a:txBody>
                    <a:bodyPr vert="horz" wrap="square"/>
                    <a:lstStyle/>
                    <a:p>
                      <a:pPr algn="ctr">
                        <a:spcAft>
                          <a:spcPct val="0"/>
                        </a:spcAft>
                      </a:pPr>
                      <a:r>
                        <a:rPr lang="zh-CN" sz="1800" kern="100">
                          <a:latin typeface="黑体" panose="02010609060101010101" pitchFamily="49" charset="-122"/>
                          <a:ea typeface="黑体" panose="02010609060101010101" pitchFamily="49" charset="-122"/>
                          <a:cs typeface="Times New Roman" panose="02020603050405020304"/>
                        </a:rPr>
                        <a:t>审题</a:t>
                      </a:r>
                    </a:p>
                  </a:txBody>
                  <a:tcPr/>
                </a:tc>
                <a:tc>
                  <a:txBody>
                    <a:bodyPr vert="horz" wrap="square"/>
                    <a:lstStyle/>
                    <a:p>
                      <a:pPr algn="ctr">
                        <a:spcAft>
                          <a:spcPct val="0"/>
                        </a:spcAft>
                      </a:pPr>
                      <a:r>
                        <a:rPr lang="zh-CN" sz="1800" kern="100">
                          <a:latin typeface="黑体" panose="02010609060101010101" pitchFamily="49" charset="-122"/>
                          <a:ea typeface="黑体" panose="02010609060101010101" pitchFamily="49" charset="-122"/>
                          <a:cs typeface="Times New Roman" panose="02020603050405020304"/>
                        </a:rPr>
                        <a:t>答题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719693">
                <a:tc>
                  <a:txBody>
                    <a:bodyPr vert="horz" wrap="square"/>
                    <a:lstStyle/>
                    <a:p>
                      <a:pPr algn="ctr">
                        <a:spcAft>
                          <a:spcPct val="0"/>
                        </a:spcAft>
                      </a:pPr>
                      <a:r>
                        <a:rPr lang="zh-CN" sz="2400" kern="100">
                          <a:latin typeface="黑体" panose="02010609060101010101" pitchFamily="49" charset="-122"/>
                          <a:ea typeface="黑体" panose="02010609060101010101" pitchFamily="49" charset="-122"/>
                          <a:cs typeface="Times New Roman" panose="02020603050405020304"/>
                        </a:rPr>
                        <a:t>提问方式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r>
                        <a:rPr lang="zh-CN" sz="2000" kern="100">
                          <a:latin typeface="黑体" panose="02010609060101010101" pitchFamily="49" charset="-122"/>
                          <a:ea typeface="黑体" panose="02010609060101010101" pitchFamily="49" charset="-122"/>
                          <a:cs typeface="Times New Roman" panose="02020603050405020304"/>
                        </a:rPr>
                        <a:t>题干示例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r>
                        <a:rPr lang="zh-CN" sz="2000" kern="100">
                          <a:latin typeface="黑体" panose="02010609060101010101" pitchFamily="49" charset="-122"/>
                          <a:ea typeface="黑体" panose="02010609060101010101" pitchFamily="49" charset="-122"/>
                          <a:cs typeface="Times New Roman" panose="02020603050405020304"/>
                        </a:rPr>
                        <a:t>题型特点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vert="horz" wrap="square"/>
                    <a:lstStyle/>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准确理解</a:t>
                      </a:r>
                      <a:r>
                        <a:rPr lang="zh-CN" sz="2000" kern="100">
                          <a:solidFill>
                            <a:srgbClr val="FF0000"/>
                          </a:solidFill>
                          <a:latin typeface="黑体" panose="02010609060101010101" pitchFamily="49" charset="-122"/>
                          <a:ea typeface="黑体" panose="02010609060101010101" pitchFamily="49" charset="-122"/>
                          <a:cs typeface="Times New Roman" panose="02020603050405020304"/>
                        </a:rPr>
                        <a:t>术语含义</a:t>
                      </a:r>
                      <a:r>
                        <a:rPr lang="zh-CN" sz="2000" kern="100">
                          <a:latin typeface="黑体" panose="02010609060101010101" pitchFamily="49" charset="-122"/>
                          <a:ea typeface="黑体" panose="02010609060101010101" pitchFamily="49" charset="-122"/>
                          <a:cs typeface="Times New Roman" panose="02020603050405020304"/>
                        </a:rPr>
                        <a:t>及其互相关系</a:t>
                      </a:r>
                    </a:p>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准确理解所给出的特征或风格含义</a:t>
                      </a:r>
                    </a:p>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结合文本从</a:t>
                      </a:r>
                      <a:r>
                        <a:rPr lang="zh-CN" sz="2000" kern="100">
                          <a:solidFill>
                            <a:srgbClr val="FF0000"/>
                          </a:solidFill>
                          <a:latin typeface="黑体" panose="02010609060101010101" pitchFamily="49" charset="-122"/>
                          <a:ea typeface="黑体" panose="02010609060101010101" pitchFamily="49" charset="-122"/>
                          <a:cs typeface="Times New Roman" panose="02020603050405020304"/>
                        </a:rPr>
                        <a:t>内容、情感、主题、情节、人物、环境、语言</a:t>
                      </a:r>
                      <a:r>
                        <a:rPr lang="zh-CN" sz="2000" kern="100">
                          <a:latin typeface="黑体" panose="02010609060101010101" pitchFamily="49" charset="-122"/>
                          <a:ea typeface="黑体" panose="02010609060101010101" pitchFamily="49" charset="-122"/>
                          <a:cs typeface="Times New Roman" panose="02020603050405020304"/>
                        </a:rPr>
                        <a:t>等多角度分析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706107">
                <a:tc rowSpan="2">
                  <a:txBody>
                    <a:bodyPr vert="horz" wrap="square"/>
                    <a:lstStyle/>
                    <a:p>
                      <a:pPr algn="ctr">
                        <a:spcAft>
                          <a:spcPct val="0"/>
                        </a:spcAft>
                      </a:pPr>
                      <a:r>
                        <a:rPr lang="zh-CN" altLang="en-US" sz="2400" kern="100" smtClean="0">
                          <a:latin typeface="黑体" panose="02010609060101010101" pitchFamily="49" charset="-122"/>
                          <a:ea typeface="黑体" panose="02010609060101010101" pitchFamily="49" charset="-122"/>
                          <a:cs typeface="Times New Roman" panose="02020603050405020304"/>
                        </a:rPr>
                        <a:t>结合名家评论，分析文本内容</a:t>
                      </a:r>
                      <a:endParaRPr lang="zh-CN" sz="2400" kern="100">
                        <a:latin typeface="黑体" panose="02010609060101010101" pitchFamily="49" charset="-122"/>
                        <a:ea typeface="黑体" panose="02010609060101010101" pitchFamily="49"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altLang="en-US" sz="2000" smtClean="0">
                          <a:solidFill>
                            <a:prstClr val="black"/>
                          </a:solidFill>
                          <a:latin typeface="等线"/>
                        </a:rPr>
                        <a:t>思考：南宋沈义父提出，诗词“</a:t>
                      </a:r>
                      <a:r>
                        <a:rPr lang="zh-CN" altLang="en-US" sz="2000" smtClean="0">
                          <a:solidFill>
                            <a:srgbClr val="FF0000"/>
                          </a:solidFill>
                          <a:latin typeface="等线"/>
                        </a:rPr>
                        <a:t>结句需要放开，含有余不尽之意”</a:t>
                      </a:r>
                      <a:r>
                        <a:rPr lang="zh-CN" altLang="en-US" sz="2000" smtClean="0">
                          <a:solidFill>
                            <a:prstClr val="black"/>
                          </a:solidFill>
                          <a:latin typeface="等线"/>
                        </a:rPr>
                        <a:t>。请据此对尾联加以赏析。（</a:t>
                      </a:r>
                      <a:r>
                        <a:rPr lang="zh-CN" altLang="en-US" sz="2000" smtClean="0">
                          <a:solidFill>
                            <a:srgbClr val="FF0000"/>
                          </a:solidFill>
                          <a:latin typeface="等线"/>
                        </a:rPr>
                        <a:t>诗歌</a:t>
                      </a:r>
                      <a:r>
                        <a:rPr lang="zh-CN" altLang="en-US" sz="2000" smtClean="0">
                          <a:solidFill>
                            <a:prstClr val="black"/>
                          </a:solidFill>
                          <a:latin typeface="等线"/>
                        </a:rPr>
                        <a:t>）</a:t>
                      </a:r>
                      <a:endParaRPr lang="zh-CN" sz="2000" kern="100">
                        <a:latin typeface="黑体" panose="02010609060101010101" pitchFamily="49" charset="-122"/>
                        <a:ea typeface="黑体" panose="02010609060101010101" pitchFamily="49"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vert="horz" wrap="square"/>
                    <a:lstStyle/>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给</a:t>
                      </a:r>
                      <a:r>
                        <a:rPr lang="zh-CN" sz="2000" kern="100" smtClean="0">
                          <a:latin typeface="黑体" panose="02010609060101010101" pitchFamily="49" charset="-122"/>
                          <a:ea typeface="黑体" panose="02010609060101010101" pitchFamily="49" charset="-122"/>
                          <a:cs typeface="Times New Roman" panose="02020603050405020304"/>
                        </a:rPr>
                        <a:t>出</a:t>
                      </a:r>
                      <a:r>
                        <a:rPr lang="zh-CN" altLang="en-US" sz="2000" kern="100" smtClean="0">
                          <a:latin typeface="黑体" panose="02010609060101010101" pitchFamily="49" charset="-122"/>
                          <a:ea typeface="黑体" panose="02010609060101010101" pitchFamily="49" charset="-122"/>
                          <a:cs typeface="Times New Roman" panose="02020603050405020304"/>
                        </a:rPr>
                        <a:t>专业评价</a:t>
                      </a:r>
                      <a:endParaRPr lang="zh-CN" sz="2000" kern="100">
                        <a:latin typeface="黑体" panose="02010609060101010101" pitchFamily="49" charset="-122"/>
                        <a:ea typeface="黑体" panose="02010609060101010101" pitchFamily="49" charset="-122"/>
                        <a:cs typeface="Times New Roman" panose="02020603050405020304"/>
                      </a:endParaRPr>
                    </a:p>
                    <a:p>
                      <a:pPr marL="342900" lvl="0" indent="-342900" algn="just">
                        <a:spcAft>
                          <a:spcPct val="0"/>
                        </a:spcAft>
                        <a:buFont typeface="+mj-lt"/>
                        <a:buAutoNum type="arabicPeriod"/>
                        <a:tabLst>
                          <a:tab pos="198120"/>
                        </a:tabLst>
                      </a:pPr>
                      <a:r>
                        <a:rPr lang="zh-CN" altLang="en-US" sz="2000" kern="100" smtClean="0">
                          <a:latin typeface="黑体" panose="02010609060101010101" pitchFamily="49" charset="-122"/>
                          <a:ea typeface="黑体" panose="02010609060101010101" pitchFamily="49" charset="-122"/>
                          <a:cs typeface="Times New Roman" panose="02020603050405020304"/>
                        </a:rPr>
                        <a:t>联系文本</a:t>
                      </a:r>
                      <a:r>
                        <a:rPr lang="zh-CN" sz="2000" kern="100" smtClean="0">
                          <a:latin typeface="黑体" panose="02010609060101010101" pitchFamily="49" charset="-122"/>
                          <a:ea typeface="黑体" panose="02010609060101010101" pitchFamily="49" charset="-122"/>
                          <a:cs typeface="Times New Roman" panose="02020603050405020304"/>
                        </a:rPr>
                        <a:t>展</a:t>
                      </a:r>
                      <a:r>
                        <a:rPr lang="zh-CN" sz="2000" kern="100">
                          <a:latin typeface="黑体" panose="02010609060101010101" pitchFamily="49" charset="-122"/>
                          <a:ea typeface="黑体" panose="02010609060101010101" pitchFamily="49" charset="-122"/>
                          <a:cs typeface="Times New Roman" panose="02020603050405020304"/>
                        </a:rPr>
                        <a:t>开分析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给出该文本的特征或风格</a:t>
                      </a:r>
                    </a:p>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多角度展开分析</a:t>
                      </a:r>
                    </a:p>
                  </a:txBody>
                  <a:tcPr/>
                </a:tc>
                <a:extLst>
                  <a:ext uri="{0D108BD9-81ED-4DB2-BD59-A6C34878D82A}">
                    <a16:rowId xmlns="" xmlns:a16="http://schemas.microsoft.com/office/drawing/2014/main" val="10002"/>
                  </a:ext>
                </a:extLst>
              </a:tr>
              <a:tr h="1857278">
                <a:tc vMerge="1">
                  <a:txBody>
                    <a:bodyPr vert="horz" wrap="square"/>
                    <a:lstStyle/>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给出该文本的特征或风格</a:t>
                      </a:r>
                    </a:p>
                    <a:p>
                      <a:pPr marL="342900" lvl="0" indent="-342900" algn="just">
                        <a:spcAft>
                          <a:spcPct val="0"/>
                        </a:spcAft>
                        <a:buFont typeface="+mj-lt"/>
                        <a:buAutoNum type="arabicPeriod"/>
                        <a:tabLst>
                          <a:tab pos="198120"/>
                        </a:tabLst>
                      </a:pPr>
                      <a:r>
                        <a:rPr lang="zh-CN" sz="2000" kern="100">
                          <a:latin typeface="黑体" panose="02010609060101010101" pitchFamily="49" charset="-122"/>
                          <a:ea typeface="黑体" panose="02010609060101010101" pitchFamily="49" charset="-122"/>
                          <a:cs typeface="Times New Roman" panose="02020603050405020304"/>
                        </a:rPr>
                        <a:t>多角度展开分析</a:t>
                      </a:r>
                    </a:p>
                  </a:txBody>
                  <a:tcPr/>
                </a:tc>
                <a:tc>
                  <a:txBody>
                    <a:bodyPr vert="horz" wrap="square"/>
                    <a:lstStyle/>
                    <a:p>
                      <a:pPr indent="266700">
                        <a:lnSpc>
                          <a:spcPct val="114000"/>
                        </a:lnSpc>
                        <a:spcAft>
                          <a:spcPct val="0"/>
                        </a:spcAft>
                      </a:pPr>
                      <a:r>
                        <a:rPr lang="zh-CN" altLang="en-US" sz="2000" kern="1200" smtClean="0">
                          <a:solidFill>
                            <a:prstClr val="black"/>
                          </a:solidFill>
                          <a:latin typeface="等线"/>
                          <a:ea typeface="+mn-ea"/>
                          <a:cs typeface="+mn-cs"/>
                        </a:rPr>
                        <a:t>思考：</a:t>
                      </a:r>
                      <a:r>
                        <a:rPr lang="zh-CN" altLang="zh-CN" sz="2000" kern="1200" smtClean="0">
                          <a:solidFill>
                            <a:prstClr val="black"/>
                          </a:solidFill>
                          <a:latin typeface="等线"/>
                          <a:ea typeface="+mn-ea"/>
                          <a:cs typeface="+mn-cs"/>
                        </a:rPr>
                        <a:t>嵇康诗有</a:t>
                      </a:r>
                      <a:r>
                        <a:rPr lang="en-US" altLang="zh-CN" sz="2000" kern="1200" smtClean="0">
                          <a:solidFill>
                            <a:prstClr val="black"/>
                          </a:solidFill>
                          <a:latin typeface="等线"/>
                          <a:ea typeface="+mn-ea"/>
                          <a:cs typeface="+mn-cs"/>
                        </a:rPr>
                        <a:t>“</a:t>
                      </a:r>
                      <a:r>
                        <a:rPr lang="zh-CN" altLang="zh-CN" sz="2000" kern="1200" smtClean="0">
                          <a:solidFill>
                            <a:srgbClr val="FF0000"/>
                          </a:solidFill>
                          <a:latin typeface="等线"/>
                          <a:ea typeface="+mn-ea"/>
                          <a:cs typeface="+mn-cs"/>
                        </a:rPr>
                        <a:t>目送归鸿，手挥五弦</a:t>
                      </a:r>
                      <a:r>
                        <a:rPr lang="en-US" altLang="zh-CN" sz="2000" kern="1200" smtClean="0">
                          <a:solidFill>
                            <a:srgbClr val="FF0000"/>
                          </a:solidFill>
                          <a:latin typeface="等线"/>
                          <a:ea typeface="+mn-ea"/>
                          <a:cs typeface="+mn-cs"/>
                        </a:rPr>
                        <a:t>”</a:t>
                      </a:r>
                      <a:r>
                        <a:rPr lang="zh-CN" altLang="zh-CN" sz="2000" kern="1200" smtClean="0">
                          <a:solidFill>
                            <a:prstClr val="black"/>
                          </a:solidFill>
                          <a:latin typeface="等线"/>
                          <a:ea typeface="+mn-ea"/>
                          <a:cs typeface="+mn-cs"/>
                        </a:rPr>
                        <a:t>一句，顾恺之说画</a:t>
                      </a:r>
                      <a:r>
                        <a:rPr lang="en-US" altLang="zh-CN" sz="2000" kern="1200" smtClean="0">
                          <a:solidFill>
                            <a:prstClr val="black"/>
                          </a:solidFill>
                          <a:latin typeface="等线"/>
                          <a:ea typeface="+mn-ea"/>
                          <a:cs typeface="+mn-cs"/>
                        </a:rPr>
                        <a:t>“</a:t>
                      </a:r>
                      <a:r>
                        <a:rPr lang="zh-CN" altLang="zh-CN" sz="2000" kern="1200" smtClean="0">
                          <a:solidFill>
                            <a:srgbClr val="FF0000"/>
                          </a:solidFill>
                          <a:latin typeface="等线"/>
                          <a:ea typeface="+mn-ea"/>
                          <a:cs typeface="+mn-cs"/>
                        </a:rPr>
                        <a:t>手挥五弦易，目送归鸿难</a:t>
                      </a:r>
                      <a:r>
                        <a:rPr lang="en-US" altLang="zh-CN" sz="2000" kern="1200" smtClean="0">
                          <a:solidFill>
                            <a:srgbClr val="FF0000"/>
                          </a:solidFill>
                          <a:latin typeface="等线"/>
                          <a:ea typeface="+mn-ea"/>
                          <a:cs typeface="+mn-cs"/>
                        </a:rPr>
                        <a:t>”</a:t>
                      </a:r>
                      <a:r>
                        <a:rPr lang="zh-CN" altLang="zh-CN" sz="2000" kern="1200" smtClean="0">
                          <a:solidFill>
                            <a:prstClr val="black"/>
                          </a:solidFill>
                          <a:latin typeface="等线"/>
                          <a:ea typeface="+mn-ea"/>
                          <a:cs typeface="+mn-cs"/>
                        </a:rPr>
                        <a:t>。请结合材料，谈谈你对此的理解。</a:t>
                      </a:r>
                      <a:r>
                        <a:rPr lang="zh-CN" altLang="en-US" sz="2000" kern="1200" smtClean="0">
                          <a:solidFill>
                            <a:prstClr val="black"/>
                          </a:solidFill>
                          <a:latin typeface="等线"/>
                          <a:ea typeface="+mn-ea"/>
                          <a:cs typeface="+mn-cs"/>
                        </a:rPr>
                        <a:t>（</a:t>
                      </a:r>
                      <a:r>
                        <a:rPr lang="zh-CN" altLang="en-US" sz="2000" kern="1200" smtClean="0">
                          <a:solidFill>
                            <a:srgbClr val="FF0000"/>
                          </a:solidFill>
                          <a:latin typeface="等线"/>
                          <a:ea typeface="+mn-ea"/>
                          <a:cs typeface="+mn-cs"/>
                        </a:rPr>
                        <a:t>材料阅读</a:t>
                      </a:r>
                      <a:r>
                        <a:rPr lang="zh-CN" altLang="en-US" sz="2000" kern="1200" smtClean="0">
                          <a:solidFill>
                            <a:prstClr val="black"/>
                          </a:solidFill>
                          <a:latin typeface="等线"/>
                          <a:ea typeface="+mn-ea"/>
                          <a:cs typeface="+mn-cs"/>
                        </a:rPr>
                        <a:t>）</a:t>
                      </a:r>
                      <a:endParaRPr lang="zh-CN" altLang="zh-CN" sz="2000" kern="1200">
                        <a:solidFill>
                          <a:prstClr val="black"/>
                        </a:solidFill>
                        <a:latin typeface="等线"/>
                        <a:ea typeface="+mn-ea"/>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pPr algn="just">
                        <a:spcAft>
                          <a:spcPct val="0"/>
                        </a:spcAft>
                      </a:pPr>
                      <a:r>
                        <a:rPr lang="zh-CN" sz="2000" kern="100">
                          <a:latin typeface="黑体" panose="02010609060101010101" pitchFamily="49" charset="-122"/>
                          <a:ea typeface="黑体" panose="02010609060101010101" pitchFamily="49" charset="-122"/>
                          <a:cs typeface="Times New Roman" panose="02020603050405020304"/>
                        </a:rPr>
                        <a:t>《失灯影》体现了张炜小说既厚重又轻灵的艺术风格，请结合文本分析。（张炜《失灯影》）</a:t>
                      </a:r>
                    </a:p>
                  </a:txBody>
                  <a:tcPr/>
                </a:tc>
                <a:tc vMerge="1">
                  <a:txBody>
                    <a:bodyPr vert="horz" wrap="square"/>
                    <a:lstStyle/>
                    <a:p>
                      <a:pPr algn="just">
                        <a:spcAft>
                          <a:spcPct val="0"/>
                        </a:spcAft>
                      </a:pPr>
                      <a:r>
                        <a:rPr lang="zh-CN" sz="2000" kern="100">
                          <a:latin typeface="黑体" panose="02010609060101010101" pitchFamily="49" charset="-122"/>
                          <a:ea typeface="黑体" panose="02010609060101010101" pitchFamily="49" charset="-122"/>
                          <a:cs typeface="Times New Roman" panose="02020603050405020304"/>
                        </a:rPr>
                        <a:t>《失灯影》体现了张炜小说既厚重又轻灵的艺术风格，请结合文本分析。（张炜《失灯影》）</a:t>
                      </a:r>
                    </a:p>
                  </a:txBody>
                  <a:tcPr/>
                </a:tc>
                <a:extLst>
                  <a:ext uri="{0D108BD9-81ED-4DB2-BD59-A6C34878D82A}">
                    <a16:rowId xmlns="" xmlns:a16="http://schemas.microsoft.com/office/drawing/2014/main" val="10003"/>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70"/>
                                        </p:tgtEl>
                                        <p:attrNameLst>
                                          <p:attrName>style.visibility</p:attrName>
                                        </p:attrNameLst>
                                      </p:cBhvr>
                                      <p:to>
                                        <p:strVal val="visible"/>
                                      </p:to>
                                    </p:set>
                                    <p:anim calcmode="lin" valueType="num">
                                      <p:cBhvr additive="base">
                                        <p:cTn id="7" dur="500" fill="hold"/>
                                        <p:tgtEl>
                                          <p:spTgt spid="1048670"/>
                                        </p:tgtEl>
                                        <p:attrNameLst>
                                          <p:attrName>ppt_x</p:attrName>
                                        </p:attrNameLst>
                                      </p:cBhvr>
                                      <p:tavLst>
                                        <p:tav tm="0">
                                          <p:val>
                                            <p:strVal val="#ppt_x"/>
                                          </p:val>
                                        </p:tav>
                                        <p:tav tm="100000">
                                          <p:val>
                                            <p:strVal val="#ppt_x"/>
                                          </p:val>
                                        </p:tav>
                                      </p:tavLst>
                                    </p:anim>
                                    <p:anim calcmode="lin" valueType="num">
                                      <p:cBhvr additive="base">
                                        <p:cTn id="8" dur="500" fill="hold"/>
                                        <p:tgtEl>
                                          <p:spTgt spid="104867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194304"/>
                                        </p:tgtEl>
                                        <p:attrNameLst>
                                          <p:attrName>style.visibility</p:attrName>
                                        </p:attrNameLst>
                                      </p:cBhvr>
                                      <p:to>
                                        <p:strVal val="visible"/>
                                      </p:to>
                                    </p:set>
                                    <p:animEffect transition="in" filter="blinds(horizontal)">
                                      <p:cBhvr>
                                        <p:cTn id="13" dur="500"/>
                                        <p:tgtEl>
                                          <p:spTgt spid="4194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p:nvPr/>
        </p:nvSpPr>
        <p:spPr>
          <a:xfrm>
            <a:off x="354843" y="1278553"/>
            <a:ext cx="11382232" cy="3539430"/>
          </a:xfrm>
          <a:prstGeom prst="rect">
            <a:avLst/>
          </a:prstGeom>
        </p:spPr>
        <p:txBody>
          <a:bodyPr wrap="square">
            <a:spAutoFit/>
          </a:bodyPr>
          <a:lstStyle/>
          <a:p>
            <a:r>
              <a:rPr lang="zh-CN" altLang="en-US" sz="3200" smtClean="0"/>
              <a:t>                                           失灯影</a:t>
            </a:r>
            <a:br>
              <a:rPr lang="zh-CN" altLang="en-US" sz="3200" smtClean="0"/>
            </a:br>
            <a:r>
              <a:rPr lang="zh-CN" altLang="en-US" sz="3200" smtClean="0"/>
              <a:t>                                              张炜</a:t>
            </a:r>
            <a:br>
              <a:rPr lang="zh-CN" altLang="en-US" sz="3200" smtClean="0"/>
            </a:br>
            <a:r>
              <a:rPr lang="zh-CN" altLang="en-US" sz="3200" smtClean="0"/>
              <a:t>       </a:t>
            </a:r>
            <a:r>
              <a:rPr lang="zh-CN" altLang="en-US" sz="3200" b="1" smtClean="0">
                <a:latin typeface="宋体" pitchFamily="2" charset="-122"/>
                <a:ea typeface="宋体" pitchFamily="2" charset="-122"/>
              </a:rPr>
              <a:t>直到现在，古登州一带还有一个村子叫“灯影”。但这个村子是否就是过去那个得而复失的地方，人们还说不准。近一二百年来的变化之速，真可以说是沧海桑田，从古登州府置往西直到屺砪岛、三山岛，现在都成了人烟最稠密的地区。而不足一百年前这里只是荒野，二百年前则是莽莽苍苍的林子。</a:t>
            </a:r>
            <a:endParaRPr lang="zh-CN" altLang="en-US" sz="3200" b="1">
              <a:latin typeface="宋体" pitchFamily="2" charset="-122"/>
              <a:ea typeface="宋体" pitchFamily="2" charset="-122"/>
            </a:endParaRPr>
          </a:p>
        </p:txBody>
      </p:sp>
      <p:sp>
        <p:nvSpPr>
          <p:cNvPr id="4" name="标题 4"/>
          <p:cNvSpPr txBox="1"/>
          <p:nvPr/>
        </p:nvSpPr>
        <p:spPr>
          <a:xfrm>
            <a:off x="382137" y="218365"/>
            <a:ext cx="11163868" cy="900752"/>
          </a:xfrm>
          <a:prstGeom prst="rect">
            <a:avLst/>
          </a:prstGeom>
        </p:spPr>
        <p:txBody>
          <a:bodyP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4000" b="1" spc="200" smtClean="0">
                <a:solidFill>
                  <a:schemeClr val="tx1">
                    <a:lumMod val="85000"/>
                    <a:lumOff val="15000"/>
                  </a:schemeClr>
                </a:solidFill>
                <a:latin typeface="Arial" panose="020b0604020202020204" pitchFamily="34" charset="0"/>
                <a:ea typeface="隶书" panose="02010509060101010101" pitchFamily="49" charset="-122"/>
                <a:cs typeface="+mj-cs"/>
              </a:rPr>
              <a:t>课堂精炼（一）</a:t>
            </a:r>
            <a:endParaRPr kumimoji="0" lang="zh-CN" altLang="zh-CN" sz="40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p:nvPr/>
        </p:nvSpPr>
        <p:spPr>
          <a:xfrm>
            <a:off x="1" y="191069"/>
            <a:ext cx="12192000" cy="6986528"/>
          </a:xfrm>
          <a:prstGeom prst="rect">
            <a:avLst/>
          </a:prstGeom>
        </p:spPr>
        <p:txBody>
          <a:bodyPr wrap="square">
            <a:spAutoFit/>
          </a:bodyPr>
          <a:lstStyle/>
          <a:p>
            <a:r>
              <a:rPr lang="zh-CN" altLang="en-US" sz="2800" smtClean="0">
                <a:latin typeface="宋体" pitchFamily="2" charset="-122"/>
                <a:ea typeface="宋体" pitchFamily="2" charset="-122"/>
              </a:rPr>
              <a:t>    那时候这里的人走夜路，如果到了荒凉地方，最喜欢也是最害怕的，就是前边遥远处出现一处闪烁的灯影。有人就在挨近了荒郊的一点儿光亮时，才发现这是一处瓜棚，柱子上挂了一盏灯笼，有人坐在灯影里，问他话只字不答，赶路人忍不住拍拍他的肩膀，这人一回头把赶路人吓个半死。原来黑影里坐的是一头老狼，刚刚吃了一个人，正坐在那里舔嘴巴呢。类似的警示故事很多，一半是口耳相传的野趣，一半是当时的真实经历。时过境迁，现在这一带入夜常常是灯火辉煌，早就没有黑夜中星星点点的光亮了。现在所忧虑的只是太热闹了，是人气过盛，除了人什么都没有了。</a:t>
            </a:r>
            <a:br>
              <a:rPr lang="zh-CN" altLang="en-US" sz="2800" smtClean="0">
                <a:latin typeface="宋体" pitchFamily="2" charset="-122"/>
                <a:ea typeface="宋体" pitchFamily="2" charset="-122"/>
              </a:rPr>
            </a:br>
            <a:r>
              <a:rPr lang="zh-CN" altLang="en-US" sz="2800" smtClean="0">
                <a:latin typeface="宋体" pitchFamily="2" charset="-122"/>
                <a:ea typeface="宋体" pitchFamily="2" charset="-122"/>
              </a:rPr>
              <a:t>    就在这样的村落里，曾有一位顽皮少年，他像大多数野孩子一样好奇，聪明却不喜读书，愿意冒险，越是家长禁止的事情越是要尝试一番。他多次在夜间独自一人跑到野外，总想遇到一两桩怪事。有一次他真的在野外瓜棚那儿见到了悬挂的灯笼，也真的发现了垂头反坐的人。就像传说中那样，他伸手往那人后背一拍，结果却大失所望：转回头来的是一个上年纪的看瓜人。对方看清了是个孩子，立刻叫出了他的小名。这使他觉得实在无趣。离开瓜棚又往更深的林子里走，这在一般人是绝对不敢的，因为一旦迷路麻烦就大了。</a:t>
            </a:r>
            <a:endParaRPr lang="zh-CN" altLang="en-US" sz="2800">
              <a:latin typeface="宋体" pitchFamily="2" charset="-122"/>
              <a:ea typeface="宋体"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p:nvPr/>
        </p:nvSpPr>
        <p:spPr>
          <a:xfrm>
            <a:off x="272956" y="163773"/>
            <a:ext cx="11682484" cy="6124754"/>
          </a:xfrm>
          <a:prstGeom prst="rect">
            <a:avLst/>
          </a:prstGeom>
        </p:spPr>
        <p:txBody>
          <a:bodyPr wrap="square">
            <a:spAutoFit/>
          </a:bodyPr>
          <a:lstStyle/>
          <a:p>
            <a:r>
              <a:rPr lang="zh-CN" altLang="en-US" sz="2800" smtClean="0">
                <a:latin typeface="宋体" pitchFamily="2" charset="-122"/>
                <a:ea typeface="宋体" pitchFamily="2" charset="-122"/>
              </a:rPr>
              <a:t>    经过了多次冒险，这个孩子胆子更大了。有一次他不知走了多远，感觉就快听到海浪声了，前面还是黑漆漆一片林子。突然他看到了树隙里有一两点灯影在闪烁，心上立刻怦怦乱跳，有不可抑制的兴奋涌出来。随着往前，那灯影竟扩大开来，渐渐显出了街道的形状，原来是一个藏在林子深处的小小村庄</a:t>
            </a:r>
            <a:r>
              <a:rPr lang="en-US" altLang="zh-CN" sz="2800" smtClean="0">
                <a:latin typeface="宋体" pitchFamily="2" charset="-122"/>
                <a:ea typeface="宋体" pitchFamily="2" charset="-122"/>
              </a:rPr>
              <a:t>!</a:t>
            </a:r>
            <a:r>
              <a:rPr lang="zh-CN" altLang="en-US" sz="2800" smtClean="0">
                <a:latin typeface="宋体" pitchFamily="2" charset="-122"/>
                <a:ea typeface="宋体" pitchFamily="2" charset="-122"/>
              </a:rPr>
              <a:t>这一下他就放开步子往里闯了。</a:t>
            </a:r>
            <a:br>
              <a:rPr lang="zh-CN" altLang="en-US" sz="2800" smtClean="0">
                <a:latin typeface="宋体" pitchFamily="2" charset="-122"/>
                <a:ea typeface="宋体" pitchFamily="2" charset="-122"/>
              </a:rPr>
            </a:br>
            <a:r>
              <a:rPr lang="zh-CN" altLang="en-US" sz="2800" smtClean="0">
                <a:latin typeface="宋体" pitchFamily="2" charset="-122"/>
                <a:ea typeface="宋体" pitchFamily="2" charset="-122"/>
              </a:rPr>
              <a:t>    进了小村，马上有些比他还小的孩子围上来看，一个个毛头毛脑分外好奇，问他是从哪里来的、叫什么等等。他们告诉他这个小小的村子叫“灯影”。他和他们玩儿得高兴，又跳又叫，玩儿捉迷藏之类，累了就随他们进小茅屋吃各种果子。他从来没见过这么多野果，一大堆摆满了桌子。这些野果甜得很，结果他一口气吃得肚子都圆了。左右小孩子有男有女，扯上他的手跑到街上，还让他去一个地方打秋千，看另一些有奇才异能的孩子在大树梢上蹿跳。他惊得合不上嘴，因为这是从来没有见过的。午夜过了，村里的老人扯着他的手，让另几个孩子把他送出林子，叮嘱他对谁也不要告诉这个灯影，要不就来不成了。</a:t>
            </a:r>
            <a:endParaRPr lang="zh-CN" altLang="en-US" sz="2800">
              <a:latin typeface="宋体" pitchFamily="2" charset="-122"/>
              <a:ea typeface="宋体"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p:nvPr/>
        </p:nvSpPr>
        <p:spPr>
          <a:xfrm>
            <a:off x="764275" y="382138"/>
            <a:ext cx="10890913" cy="6001643"/>
          </a:xfrm>
          <a:prstGeom prst="rect">
            <a:avLst/>
          </a:prstGeom>
        </p:spPr>
        <p:txBody>
          <a:bodyPr wrap="square">
            <a:spAutoFit/>
          </a:bodyPr>
          <a:lstStyle/>
          <a:p>
            <a:r>
              <a:rPr lang="zh-CN" altLang="en-US" sz="3200" smtClean="0"/>
              <a:t>       他心里揣了个秘密，到后来每隔几天就到林子深处找这个小村子。他走熟了路，为了不再迷失，就在沿途做了一些记号。这个叫灯影的小村成了他的乐园。他在这儿有吃不完的好东西，比如果子、野蜜；还有看不完的趣事，比如连年迈的白发婆婆高兴了也会扔下拐杖，灵活无比地翻起跟头或跃上树梢。他把自己村里才有的一些玩儿法教给他们，比如踢毽子等等。这个小村从老人到小孩都喜欢他。</a:t>
            </a:r>
            <a:br>
              <a:rPr lang="zh-CN" altLang="en-US" sz="3200" smtClean="0"/>
            </a:br>
            <a:r>
              <a:rPr lang="zh-CN" altLang="en-US" sz="3200" smtClean="0"/>
              <a:t>        这样过了半年，让小孩子愁闷的事情发生了，这就是家里人要送他去很远的一个镇子上学，那里有一户亲戚。这是不能逃脱的事，他只好找一个夜晚到灯影告别了。小村的人也舍不得他，都说你只要不忘路，过多久来都行，这儿会一直等着你。</a:t>
            </a:r>
            <a:endParaRPr lang="zh-CN" altLang="en-US" sz="3200"/>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p:nvPr/>
        </p:nvSpPr>
        <p:spPr>
          <a:xfrm>
            <a:off x="163773" y="0"/>
            <a:ext cx="12028228" cy="6986528"/>
          </a:xfrm>
          <a:prstGeom prst="rect">
            <a:avLst/>
          </a:prstGeom>
        </p:spPr>
        <p:txBody>
          <a:bodyPr wrap="square">
            <a:spAutoFit/>
          </a:bodyPr>
          <a:lstStyle/>
          <a:p>
            <a:r>
              <a:rPr lang="zh-CN" altLang="en-US" sz="2800" smtClean="0"/>
              <a:t>        这个孩子上了外地的学堂，中间只回过一两次村子，也去灯影欢聚过一次。又是几年过去，他长大了，聪明过人，没费劲儿就考中了功名。上任后忙于应酬，一连多年后才有空回了一趟老家。因为身在官场，一时忘了灯影，可是一回村子就想起了它，于是就打听起这个村子。村里人摇头，从老到少竟没有一个人知道附近还有这么个村庄。他觉得奇怪极了。</a:t>
            </a:r>
            <a:br>
              <a:rPr lang="zh-CN" altLang="en-US" sz="2800" smtClean="0"/>
            </a:br>
            <a:r>
              <a:rPr lang="zh-CN" altLang="en-US" sz="2800" smtClean="0"/>
              <a:t>        这天，他实在忍不住，就脱了官服，按照小时候牢牢记住的路径往林子深处来了。他料定一定会找得到，因为一个村子既然落成了，哪能轻易挪动</a:t>
            </a:r>
            <a:br>
              <a:rPr lang="zh-CN" altLang="en-US" sz="2800" smtClean="0"/>
            </a:br>
            <a:r>
              <a:rPr lang="zh-CN" altLang="en-US" sz="2800" smtClean="0"/>
              <a:t>可惜他花了大半天时间，直到天黑，把记忆中的那一带找了个遍，就是没有小村的影子。就在他失望至极往回走的路上，也许是有什么在怜惜他吧，一抬头竟看见了影影绰绰的光亮。他嘴里说着“就是这儿了”，赶紧奔了过去，到了近前只见一个老人坐在那儿吸烟。他当时并没想别的，没觉得一个老人坐在荒野里吸烟有多么不正常，只脱口问：灯影在哪儿？</a:t>
            </a:r>
            <a:br>
              <a:rPr lang="zh-CN" altLang="en-US" sz="2800" smtClean="0"/>
            </a:br>
            <a:r>
              <a:rPr lang="zh-CN" altLang="en-US" sz="2800" smtClean="0"/>
              <a:t>        老人把烟嘴抽出来，说：它还在原来的地方。他说：那怪了，我怎么就是找不见哪？老人说：灯影的人厌弃官人，躲着你。他惊讶说：怪了，我脱了官服啊。老人哼了一声说：这也没用，灯影的人鼻子尖，他们远远一嗅就知道了。</a:t>
            </a:r>
            <a:endParaRPr lang="zh-CN" altLang="en-US" sz="2800"/>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668741" y="354841"/>
            <a:ext cx="11163868" cy="1951631"/>
          </a:xfrm>
        </p:spPr>
        <p:txBody>
          <a:bodyPr>
            <a:noAutofit/>
          </a:bodyPr>
          <a:lstStyle/>
          <a:p>
            <a:r>
              <a:rPr lang="zh-CN" altLang="en-US" sz="3600" smtClean="0">
                <a:latin typeface="Times New Roman" panose="02020603050405020304" pitchFamily="18" charset="0"/>
                <a:ea typeface="宋体" pitchFamily="2" charset="-122"/>
              </a:rPr>
              <a:t>思考：</a:t>
            </a:r>
            <a:r>
              <a:rPr lang="en-US" altLang="zh-CN" sz="3600" smtClean="0"/>
              <a:t> </a:t>
            </a:r>
            <a:r>
              <a:rPr lang="zh-CN" altLang="en-US" sz="3600" smtClean="0"/>
              <a:t>小说</a:t>
            </a:r>
            <a:r>
              <a:rPr lang="zh-CN" altLang="en-US" sz="3600" smtClean="0">
                <a:latin typeface="方正姚体" panose="02010601030101010101" pitchFamily="2" charset="-122"/>
                <a:ea typeface="方正姚体" panose="02010601030101010101" pitchFamily="2" charset="-122"/>
              </a:rPr>
              <a:t>体现了</a:t>
            </a:r>
            <a:r>
              <a:rPr lang="zh-CN" altLang="en-US" sz="3600" smtClean="0">
                <a:solidFill>
                  <a:srgbClr val="FF0000"/>
                </a:solidFill>
                <a:latin typeface="方正姚体" panose="02010601030101010101" pitchFamily="2" charset="-122"/>
                <a:ea typeface="方正姚体" panose="02010601030101010101" pitchFamily="2" charset="-122"/>
              </a:rPr>
              <a:t>张炜既厚实又轻灵的艺术风格</a:t>
            </a:r>
            <a:r>
              <a:rPr lang="zh-CN" altLang="en-US" sz="3600" smtClean="0">
                <a:latin typeface="方正姚体" panose="02010601030101010101" pitchFamily="2" charset="-122"/>
                <a:ea typeface="方正姚体" panose="02010601030101010101" pitchFamily="2" charset="-122"/>
              </a:rPr>
              <a:t>，请结合文本分析。</a:t>
            </a:r>
            <a:endParaRPr lang="zh-CN" altLang="zh-CN" sz="3600"/>
          </a:p>
        </p:txBody>
      </p:sp>
      <p:sp>
        <p:nvSpPr>
          <p:cNvPr id="3" name="标题 4"/>
          <p:cNvSpPr txBox="1"/>
          <p:nvPr/>
        </p:nvSpPr>
        <p:spPr>
          <a:xfrm>
            <a:off x="602777" y="2729130"/>
            <a:ext cx="11163868" cy="4128869"/>
          </a:xfrm>
          <a:prstGeom prst="rect">
            <a:avLst/>
          </a:prstGeom>
        </p:spPr>
        <p:txBody>
          <a:bodyPr vert="horz" lIns="101600" tIns="38100" rIns="76200" bIns="38100" rtlCol="0" anchor="ctr" anchorCtr="0">
            <a:normAutofit/>
          </a:bodyPr>
          <a:lstStyle/>
          <a:p>
            <a:pPr marL="0" marR="0" lvl="0" indent="0" algn="l" defTabSz="914400" rtl="0" eaLnBrk="1" fontAlgn="auto" latinLnBrk="0" hangingPunct="1">
              <a:lnSpc>
                <a:spcPct val="100000"/>
              </a:lnSpc>
              <a:spcBef>
                <a:spcPct val="0"/>
              </a:spcBef>
              <a:spcAft>
                <a:spcPct val="0"/>
              </a:spcAft>
              <a:buClrTx/>
              <a:buSzTx/>
              <a:buFontTx/>
              <a:buNone/>
              <a:defRPr/>
            </a:pPr>
            <a:b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br>
            <a:endParaRPr kumimoji="0" lang="zh-CN" altLang="zh-CN" sz="32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pic>
        <p:nvPicPr>
          <p:cNvPr id="65538" name="Picture 2"/>
          <p:cNvPicPr>
            <a:picLocks noChangeAspect="1" noChangeArrowheads="1"/>
          </p:cNvPicPr>
          <p:nvPr/>
        </p:nvPicPr>
        <p:blipFill>
          <a:blip r:embed="rId3"/>
          <a:stretch>
            <a:fillRect/>
          </a:stretch>
        </p:blipFill>
        <p:spPr bwMode="auto">
          <a:xfrm>
            <a:off x="955343" y="2060812"/>
            <a:ext cx="9799093" cy="1749188"/>
          </a:xfrm>
          <a:prstGeom prst="rect">
            <a:avLst/>
          </a:prstGeom>
          <a:noFill/>
          <a:ln w="9525">
            <a:noFill/>
            <a:miter lim="800000"/>
          </a:ln>
        </p:spPr>
      </p:pic>
      <p:pic>
        <p:nvPicPr>
          <p:cNvPr id="65539" name="Picture 3"/>
          <p:cNvPicPr>
            <a:picLocks noChangeAspect="1" noChangeArrowheads="1"/>
          </p:cNvPicPr>
          <p:nvPr/>
        </p:nvPicPr>
        <p:blipFill>
          <a:blip r:embed="rId4"/>
          <a:stretch>
            <a:fillRect/>
          </a:stretch>
        </p:blipFill>
        <p:spPr bwMode="auto">
          <a:xfrm>
            <a:off x="1064525" y="3780431"/>
            <a:ext cx="9703559" cy="2238232"/>
          </a:xfrm>
          <a:prstGeom prst="rect">
            <a:avLst/>
          </a:prstGeom>
          <a:noFill/>
          <a:ln w="9525">
            <a:noFill/>
            <a:miter lim="800000"/>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573207" y="272955"/>
            <a:ext cx="11163868" cy="3957851"/>
          </a:xfrm>
        </p:spPr>
        <p:txBody>
          <a:bodyPr>
            <a:normAutofit/>
          </a:bodyPr>
          <a:lstStyle/>
          <a:p>
            <a:r>
              <a:rPr lang="zh-CN" altLang="en-US" smtClean="0"/>
              <a:t>       一、</a:t>
            </a:r>
            <a:r>
              <a:rPr lang="en-US" altLang="zh-CN" smtClean="0"/>
              <a:t>《</a:t>
            </a:r>
            <a:r>
              <a:rPr lang="zh-CN" altLang="en-US" smtClean="0"/>
              <a:t>考纲</a:t>
            </a:r>
            <a:r>
              <a:rPr lang="en-US" altLang="zh-CN" smtClean="0"/>
              <a:t>》</a:t>
            </a:r>
            <a:r>
              <a:rPr lang="zh-CN" altLang="en-US" smtClean="0"/>
              <a:t>解读：</a:t>
            </a:r>
            <a:br>
              <a:rPr lang="zh-CN" altLang="en-US" smtClean="0"/>
            </a:br>
            <a:r>
              <a:rPr lang="zh-CN" altLang="en-US" smtClean="0"/>
              <a:t>鉴赏文学作品的艺术特色，能力层级为</a:t>
            </a:r>
            <a:r>
              <a:rPr lang="en-US" altLang="zh-CN" smtClean="0"/>
              <a:t>E</a:t>
            </a:r>
            <a:r>
              <a:rPr lang="zh-CN" altLang="en-US" smtClean="0"/>
              <a:t>级。此类试题的难度主要在于：</a:t>
            </a:r>
            <a:br>
              <a:rPr lang="en-US" altLang="zh-CN" smtClean="0"/>
            </a:br>
            <a:r>
              <a:rPr lang="en-US" altLang="zh-CN" smtClean="0"/>
              <a:t>       </a:t>
            </a:r>
            <a:r>
              <a:rPr lang="zh-CN" altLang="en-US" smtClean="0"/>
              <a:t>①以有关文学鉴赏知识和能力为基础，</a:t>
            </a:r>
            <a:br>
              <a:rPr lang="en-US" altLang="zh-CN" smtClean="0"/>
            </a:br>
            <a:r>
              <a:rPr lang="en-US" altLang="zh-CN" smtClean="0"/>
              <a:t>       </a:t>
            </a:r>
            <a:r>
              <a:rPr lang="zh-CN" altLang="en-US" smtClean="0"/>
              <a:t>②结合试题要求把握好下笔的角度，</a:t>
            </a:r>
            <a:br>
              <a:rPr lang="en-US" altLang="zh-CN" smtClean="0"/>
            </a:br>
            <a:r>
              <a:rPr lang="en-US" altLang="zh-CN" smtClean="0"/>
              <a:t>       </a:t>
            </a:r>
            <a:r>
              <a:rPr lang="zh-CN" altLang="en-US" smtClean="0"/>
              <a:t>③运用自己的语言恰当地概括出有关答案要点。 </a:t>
            </a:r>
            <a:br>
              <a:rPr lang="en-US" altLang="zh-CN" smtClean="0"/>
            </a:br>
            <a:endParaRPr lang="zh-CN" altLang="zh-CN"/>
          </a:p>
        </p:txBody>
      </p:sp>
      <p:sp>
        <p:nvSpPr>
          <p:cNvPr id="11" name="标题 4"/>
          <p:cNvSpPr txBox="1"/>
          <p:nvPr/>
        </p:nvSpPr>
        <p:spPr>
          <a:xfrm>
            <a:off x="387316" y="3545058"/>
            <a:ext cx="11570222" cy="3060458"/>
          </a:xfrm>
          <a:prstGeom prst="rect">
            <a:avLst/>
          </a:prstGeom>
        </p:spPr>
        <p:txBody>
          <a:bodyPr vert="horz" lIns="101600" tIns="38100" rIns="76200" bIns="38100" rtlCol="0" anchor="ctr" anchorCtr="0">
            <a:normAutofit fontScale="97500" lnSpcReduction="10000"/>
          </a:bodyPr>
          <a:lstStyle/>
          <a:p>
            <a:pPr lvl="0">
              <a:spcBef>
                <a:spcPct val="0"/>
              </a:spcBef>
            </a:pPr>
            <a:b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br>
            <a: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t>      </a:t>
            </a:r>
            <a:r>
              <a:rPr lang="zh-CN" altLang="en-US" sz="3200" smtClean="0"/>
              <a:t>文学作品的艺术特色，是指作家运用了哪些写作原则、规律和方法来塑造文学形象和表现作品的内容的。具体来说，一是作家在表达方式运用上的技巧和文体知识运用方面的技巧，二是修辞手法的运用和其他相关写作方面的技巧。一般从以下三个方面进行： </a:t>
            </a:r>
            <a:b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br>
            <a:endParaRPr kumimoji="0" lang="zh-CN" altLang="zh-CN" sz="32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1023581" y="354842"/>
            <a:ext cx="10809027" cy="1160060"/>
          </a:xfrm>
        </p:spPr>
        <p:txBody>
          <a:bodyPr>
            <a:noAutofit/>
          </a:bodyPr>
          <a:lstStyle/>
          <a:p>
            <a:r>
              <a:rPr lang="zh-CN" altLang="en-US" sz="4000" smtClean="0"/>
              <a:t>参考答案：</a:t>
            </a:r>
            <a:endParaRPr lang="zh-CN" altLang="zh-CN" sz="4000"/>
          </a:p>
        </p:txBody>
      </p:sp>
      <p:sp>
        <p:nvSpPr>
          <p:cNvPr id="3" name="标题 4"/>
          <p:cNvSpPr txBox="1"/>
          <p:nvPr/>
        </p:nvSpPr>
        <p:spPr>
          <a:xfrm>
            <a:off x="750627" y="1514902"/>
            <a:ext cx="10754436" cy="5049671"/>
          </a:xfrm>
          <a:prstGeom prst="rect">
            <a:avLst/>
          </a:prstGeom>
        </p:spPr>
        <p:txBody>
          <a:bodyPr vert="horz" lIns="101600" tIns="38100" rIns="76200" bIns="38100" rtlCol="0" anchor="ctr" anchorCtr="0">
            <a:normAutofit fontScale="77500" lnSpcReduction="20000"/>
          </a:bodyPr>
          <a:lstStyle/>
          <a:p>
            <a:pPr>
              <a:lnSpc>
                <a:spcPct val="135000"/>
              </a:lnSpc>
            </a:pPr>
            <a:r>
              <a:rPr lang="zh-CN" altLang="zh-CN" sz="3200" smtClean="0"/>
              <a:t> </a:t>
            </a:r>
            <a:r>
              <a:rPr lang="zh-CN" altLang="en-US" sz="3200" smtClean="0">
                <a:solidFill>
                  <a:srgbClr val="FF0000"/>
                </a:solidFill>
                <a:latin typeface="方正宋刻本秀楷_GBK" panose="02000000000000000000" charset="-122"/>
                <a:ea typeface="方正宋刻本秀楷_GBK" panose="02000000000000000000" charset="-122"/>
              </a:rPr>
              <a:t>“厚实”</a:t>
            </a:r>
            <a:r>
              <a:rPr lang="zh-CN" altLang="en-US" sz="3200" smtClean="0">
                <a:latin typeface="方正宋刻本秀楷_GBK" panose="02000000000000000000" charset="-122"/>
                <a:ea typeface="方正宋刻本秀楷_GBK" panose="02000000000000000000" charset="-122"/>
              </a:rPr>
              <a:t>体现在：</a:t>
            </a:r>
          </a:p>
          <a:p>
            <a:pPr>
              <a:lnSpc>
                <a:spcPct val="135000"/>
              </a:lnSpc>
            </a:pPr>
            <a:r>
              <a:rPr lang="zh-CN" altLang="en-US" sz="3200" smtClean="0">
                <a:latin typeface="方正宋刻本秀楷_GBK" panose="02000000000000000000" charset="-122"/>
                <a:ea typeface="方正宋刻本秀楷_GBK" panose="02000000000000000000" charset="-122"/>
              </a:rPr>
              <a:t>（</a:t>
            </a:r>
            <a:r>
              <a:rPr lang="en-US" altLang="zh-CN" sz="3200" smtClean="0">
                <a:latin typeface="方正宋刻本秀楷_GBK" panose="02000000000000000000" charset="-122"/>
                <a:ea typeface="方正宋刻本秀楷_GBK" panose="02000000000000000000" charset="-122"/>
              </a:rPr>
              <a:t>1</a:t>
            </a:r>
            <a:r>
              <a:rPr lang="zh-CN" altLang="en-US" sz="3200" smtClean="0">
                <a:latin typeface="方正宋刻本秀楷_GBK" panose="02000000000000000000" charset="-122"/>
                <a:ea typeface="方正宋刻本秀楷_GBK" panose="02000000000000000000" charset="-122"/>
              </a:rPr>
              <a:t>）作者把故事放在历史、民俗的氛围中，使小说有丰富的历史文化内涵。</a:t>
            </a:r>
          </a:p>
          <a:p>
            <a:pPr>
              <a:lnSpc>
                <a:spcPct val="135000"/>
              </a:lnSpc>
            </a:pPr>
            <a:r>
              <a:rPr lang="zh-CN" altLang="en-US" sz="3200" smtClean="0">
                <a:latin typeface="方正宋刻本秀楷_GBK" panose="02000000000000000000" charset="-122"/>
                <a:ea typeface="方正宋刻本秀楷_GBK" panose="02000000000000000000" charset="-122"/>
              </a:rPr>
              <a:t>（</a:t>
            </a:r>
            <a:r>
              <a:rPr lang="en-US" altLang="zh-CN" sz="3200" smtClean="0">
                <a:latin typeface="方正宋刻本秀楷_GBK" panose="02000000000000000000" charset="-122"/>
                <a:ea typeface="方正宋刻本秀楷_GBK" panose="02000000000000000000" charset="-122"/>
              </a:rPr>
              <a:t>2</a:t>
            </a:r>
            <a:r>
              <a:rPr lang="zh-CN" altLang="en-US" sz="3200" smtClean="0">
                <a:latin typeface="方正宋刻本秀楷_GBK" panose="02000000000000000000" charset="-122"/>
                <a:ea typeface="方正宋刻本秀楷_GBK" panose="02000000000000000000" charset="-122"/>
              </a:rPr>
              <a:t>）灯影村的失落寓示着人们失去纯真的天性，故事具有深刻的现实意义。</a:t>
            </a:r>
          </a:p>
          <a:p>
            <a:pPr>
              <a:lnSpc>
                <a:spcPct val="135000"/>
              </a:lnSpc>
            </a:pPr>
            <a:r>
              <a:rPr lang="zh-CN" altLang="en-US" sz="3200" smtClean="0">
                <a:latin typeface="方正宋刻本秀楷_GBK" panose="02000000000000000000" charset="-122"/>
                <a:ea typeface="方正宋刻本秀楷_GBK" panose="02000000000000000000" charset="-122"/>
              </a:rPr>
              <a:t>（</a:t>
            </a:r>
            <a:r>
              <a:rPr lang="en-US" altLang="zh-CN" sz="3200" smtClean="0">
                <a:latin typeface="方正宋刻本秀楷_GBK" panose="02000000000000000000" charset="-122"/>
                <a:ea typeface="方正宋刻本秀楷_GBK" panose="02000000000000000000" charset="-122"/>
              </a:rPr>
              <a:t>3</a:t>
            </a:r>
            <a:r>
              <a:rPr lang="zh-CN" altLang="en-US" sz="3200" smtClean="0">
                <a:latin typeface="方正宋刻本秀楷_GBK" panose="02000000000000000000" charset="-122"/>
                <a:ea typeface="方正宋刻本秀楷_GBK" panose="02000000000000000000" charset="-122"/>
              </a:rPr>
              <a:t>）天真勇敢的少年变成庸俗功利的大人，这一角色有着很强的典型意义。</a:t>
            </a:r>
          </a:p>
          <a:p>
            <a:pPr>
              <a:lnSpc>
                <a:spcPct val="135000"/>
              </a:lnSpc>
            </a:pPr>
            <a:r>
              <a:rPr lang="zh-CN" altLang="en-US" sz="3200" smtClean="0">
                <a:latin typeface="方正宋刻本秀楷_GBK" panose="02000000000000000000" charset="-122"/>
                <a:ea typeface="方正宋刻本秀楷_GBK" panose="02000000000000000000" charset="-122"/>
              </a:rPr>
              <a:t>（</a:t>
            </a:r>
            <a:r>
              <a:rPr lang="en-US" altLang="zh-CN" sz="3200" smtClean="0">
                <a:latin typeface="方正宋刻本秀楷_GBK" panose="02000000000000000000" charset="-122"/>
                <a:ea typeface="方正宋刻本秀楷_GBK" panose="02000000000000000000" charset="-122"/>
              </a:rPr>
              <a:t>4</a:t>
            </a:r>
            <a:r>
              <a:rPr lang="zh-CN" altLang="en-US" sz="3200" smtClean="0">
                <a:latin typeface="方正宋刻本秀楷_GBK" panose="02000000000000000000" charset="-122"/>
                <a:ea typeface="方正宋刻本秀楷_GBK" panose="02000000000000000000" charset="-122"/>
              </a:rPr>
              <a:t>）对灯影村的描写反映作者对理想生活的追求与向往，情感真挚而热烈。</a:t>
            </a:r>
          </a:p>
          <a:p>
            <a:pPr>
              <a:lnSpc>
                <a:spcPct val="135000"/>
              </a:lnSpc>
            </a:pPr>
            <a:r>
              <a:rPr lang="zh-CN" altLang="en-US" sz="3200" smtClean="0">
                <a:solidFill>
                  <a:srgbClr val="FF0000"/>
                </a:solidFill>
                <a:latin typeface="方正宋刻本秀楷_GBK" panose="02000000000000000000" charset="-122"/>
                <a:ea typeface="方正宋刻本秀楷_GBK" panose="02000000000000000000" charset="-122"/>
              </a:rPr>
              <a:t>“轻灵”</a:t>
            </a:r>
            <a:r>
              <a:rPr lang="zh-CN" altLang="en-US" sz="3200" smtClean="0">
                <a:latin typeface="方正宋刻本秀楷_GBK" panose="02000000000000000000" charset="-122"/>
                <a:ea typeface="方正宋刻本秀楷_GBK" panose="02000000000000000000" charset="-122"/>
              </a:rPr>
              <a:t>体现在：</a:t>
            </a:r>
          </a:p>
          <a:p>
            <a:pPr>
              <a:lnSpc>
                <a:spcPct val="135000"/>
              </a:lnSpc>
            </a:pPr>
            <a:r>
              <a:rPr lang="zh-CN" altLang="en-US" sz="3200" smtClean="0">
                <a:latin typeface="方正宋刻本秀楷_GBK" panose="02000000000000000000" charset="-122"/>
                <a:ea typeface="方正宋刻本秀楷_GBK" panose="02000000000000000000" charset="-122"/>
              </a:rPr>
              <a:t>（</a:t>
            </a:r>
            <a:r>
              <a:rPr lang="en-US" altLang="zh-CN" sz="3200" smtClean="0">
                <a:latin typeface="方正宋刻本秀楷_GBK" panose="02000000000000000000" charset="-122"/>
                <a:ea typeface="方正宋刻本秀楷_GBK" panose="02000000000000000000" charset="-122"/>
              </a:rPr>
              <a:t>1</a:t>
            </a:r>
            <a:r>
              <a:rPr lang="zh-CN" altLang="en-US" sz="3200" smtClean="0">
                <a:latin typeface="方正宋刻本秀楷_GBK" panose="02000000000000000000" charset="-122"/>
                <a:ea typeface="方正宋刻本秀楷_GBK" panose="02000000000000000000" charset="-122"/>
              </a:rPr>
              <a:t>）小说描写的灯影村具有强烈的奇幻色彩，是轻灵飘逸的精神世界。</a:t>
            </a:r>
          </a:p>
          <a:p>
            <a:pPr>
              <a:lnSpc>
                <a:spcPct val="135000"/>
              </a:lnSpc>
            </a:pPr>
            <a:r>
              <a:rPr lang="zh-CN" altLang="en-US" sz="3200" smtClean="0">
                <a:latin typeface="方正宋刻本秀楷_GBK" panose="02000000000000000000" charset="-122"/>
                <a:ea typeface="方正宋刻本秀楷_GBK" panose="02000000000000000000" charset="-122"/>
              </a:rPr>
              <a:t>（</a:t>
            </a:r>
            <a:r>
              <a:rPr lang="en-US" altLang="zh-CN" sz="3200" smtClean="0">
                <a:latin typeface="方正宋刻本秀楷_GBK" panose="02000000000000000000" charset="-122"/>
                <a:ea typeface="方正宋刻本秀楷_GBK" panose="02000000000000000000" charset="-122"/>
              </a:rPr>
              <a:t>2</a:t>
            </a:r>
            <a:r>
              <a:rPr lang="zh-CN" altLang="en-US" sz="3200" smtClean="0">
                <a:latin typeface="方正宋刻本秀楷_GBK" panose="02000000000000000000" charset="-122"/>
                <a:ea typeface="方正宋刻本秀楷_GBK" panose="02000000000000000000" charset="-122"/>
              </a:rPr>
              <a:t>）小说语言平易流畅，情节环环相扣，引人入胜，给人一气呵成之感。</a:t>
            </a:r>
          </a:p>
          <a:p>
            <a:pPr marL="0" marR="0" lvl="0" indent="0" algn="l" defTabSz="914400" rtl="0" eaLnBrk="1" fontAlgn="auto" latinLnBrk="0" hangingPunct="1">
              <a:lnSpc>
                <a:spcPct val="100000"/>
              </a:lnSpc>
              <a:spcBef>
                <a:spcPct val="0"/>
              </a:spcBef>
              <a:spcAft>
                <a:spcPct val="0"/>
              </a:spcAft>
              <a:buClrTx/>
              <a:buSzTx/>
              <a:buFontTx/>
              <a:buNone/>
              <a:defRPr/>
            </a:pPr>
            <a:b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br>
            <a:endParaRPr kumimoji="0" lang="zh-CN" altLang="zh-CN" sz="32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07818" y="723332"/>
            <a:ext cx="11984183" cy="5332229"/>
          </a:xfrm>
          <a:prstGeom prst="rect">
            <a:avLst/>
          </a:prstGeom>
        </p:spPr>
        <p:txBody>
          <a:bodyPr wrap="square">
            <a:spAutoFit/>
          </a:bodyPr>
          <a:lstStyle/>
          <a:p>
            <a:pPr eaLnBrk="0" hangingPunct="0">
              <a:lnSpc>
                <a:spcPct val="120000"/>
              </a:lnSpc>
              <a:defRPr/>
            </a:pPr>
            <a:r>
              <a:rPr lang="zh-CN" altLang="zh-CN" sz="3200" smtClean="0">
                <a:ea typeface="宋体" pitchFamily="2" charset="-122"/>
                <a:sym typeface="+mn-ea"/>
              </a:rPr>
              <a:t>
阅读下面这首唐诗，完成</a:t>
            </a:r>
            <a:r>
              <a:rPr lang="zh-CN" altLang="zh-CN" sz="3200" smtClean="0">
                <a:ea typeface="宋体" pitchFamily="2" charset="-122"/>
                <a:cs typeface="Times New Roman" panose="02020603050405020304"/>
                <a:sym typeface="+mn-ea"/>
              </a:rPr>
              <a:t> </a:t>
            </a:r>
            <a:r>
              <a:rPr lang="zh-CN" altLang="en-US" sz="3200" smtClean="0">
                <a:ea typeface="宋体" pitchFamily="2" charset="-122"/>
                <a:cs typeface="Times New Roman" panose="02020603050405020304"/>
                <a:sym typeface="+mn-ea"/>
              </a:rPr>
              <a:t>习</a:t>
            </a:r>
            <a:r>
              <a:rPr lang="zh-CN" altLang="zh-CN" sz="3200" smtClean="0">
                <a:ea typeface="宋体" pitchFamily="2" charset="-122"/>
                <a:cs typeface="Times New Roman" panose="02020603050405020304"/>
                <a:sym typeface="+mn-ea"/>
              </a:rPr>
              <a:t>题。</a:t>
            </a:r>
            <a:endParaRPr lang="zh-CN" altLang="zh-CN" sz="3200" b="1" smtClean="0">
              <a:ea typeface="宋体" pitchFamily="2" charset="-122"/>
              <a:sym typeface="+mn-ea"/>
            </a:endParaRPr>
          </a:p>
          <a:p>
            <a:pPr eaLnBrk="0" hangingPunct="0">
              <a:lnSpc>
                <a:spcPct val="120000"/>
              </a:lnSpc>
              <a:defRPr/>
            </a:pPr>
            <a:endParaRPr lang="zh-CN" altLang="zh-CN" sz="3200" b="1" smtClean="0">
              <a:ea typeface="宋体" pitchFamily="2" charset="-122"/>
              <a:sym typeface="+mn-ea"/>
            </a:endParaRPr>
          </a:p>
          <a:p>
            <a:pPr eaLnBrk="0" hangingPunct="0">
              <a:lnSpc>
                <a:spcPct val="120000"/>
              </a:lnSpc>
              <a:defRPr/>
            </a:pPr>
            <a:r>
              <a:rPr lang="en-US" altLang="zh-CN" sz="3200" b="1" smtClean="0">
                <a:ea typeface="宋体" pitchFamily="2" charset="-122"/>
                <a:sym typeface="+mn-ea"/>
              </a:rPr>
              <a:t>                                     </a:t>
            </a:r>
            <a:r>
              <a:rPr lang="zh-CN" altLang="zh-CN" sz="3200" b="1" smtClean="0">
                <a:latin typeface="楷体" pitchFamily="49" charset="-122"/>
                <a:ea typeface="楷体" pitchFamily="49" charset="-122"/>
                <a:cs typeface="楷体" panose="02010609060101010101" pitchFamily="49" charset="-122"/>
                <a:sym typeface="+mn-ea"/>
              </a:rPr>
              <a:t>雪中寄李知诲判官</a:t>
            </a:r>
          </a:p>
          <a:p>
            <a:pPr algn="ctr" eaLnBrk="0" hangingPunct="0">
              <a:lnSpc>
                <a:spcPct val="120000"/>
              </a:lnSpc>
              <a:defRPr/>
            </a:pPr>
            <a:r>
              <a:rPr lang="en-US" altLang="zh-CN" sz="3200" smtClean="0">
                <a:latin typeface="楷体" pitchFamily="49" charset="-122"/>
                <a:ea typeface="楷体" pitchFamily="49" charset="-122"/>
                <a:cs typeface="楷体" panose="02010609060101010101" pitchFamily="49" charset="-122"/>
                <a:sym typeface="+mn-ea"/>
              </a:rPr>
              <a:t> </a:t>
            </a:r>
            <a:r>
              <a:rPr lang="zh-CN" altLang="zh-CN" sz="3200" smtClean="0">
                <a:latin typeface="楷体" pitchFamily="49" charset="-122"/>
                <a:ea typeface="楷体" pitchFamily="49" charset="-122"/>
                <a:cs typeface="楷体" panose="02010609060101010101" pitchFamily="49" charset="-122"/>
                <a:sym typeface="+mn-ea"/>
              </a:rPr>
              <a:t>方干
聚散联翩急复迟，解将华发两相欺。
虽云竹重先藏路，却讶巢倾不损枝。
入户便从风起后，照窗翻似月明时。
此时门巷无行迹，尘满尊罍谁得知。</a:t>
            </a:r>
            <a:endParaRPr lang="zh-CN" altLang="en-US" sz="3200">
              <a:latin typeface="楷体" pitchFamily="49" charset="-122"/>
              <a:ea typeface="楷体" pitchFamily="49" charset="-122"/>
              <a:cs typeface="楷体" panose="02010609060101010101" pitchFamily="49" charset="-122"/>
            </a:endParaRPr>
          </a:p>
        </p:txBody>
      </p:sp>
      <p:sp>
        <p:nvSpPr>
          <p:cNvPr id="3" name="标题 4"/>
          <p:cNvSpPr txBox="1"/>
          <p:nvPr/>
        </p:nvSpPr>
        <p:spPr>
          <a:xfrm>
            <a:off x="382137" y="218365"/>
            <a:ext cx="11163868" cy="900752"/>
          </a:xfrm>
          <a:prstGeom prst="rect">
            <a:avLst/>
          </a:prstGeom>
        </p:spPr>
        <p:txBody>
          <a:bodyP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t>课堂精炼（二）</a:t>
            </a:r>
            <a:endParaRPr kumimoji="0" lang="zh-CN" altLang="zh-CN" sz="40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48654"/>
                                        </p:tgtEl>
                                        <p:attrNameLst>
                                          <p:attrName>style.visibility</p:attrName>
                                        </p:attrNameLst>
                                      </p:cBhvr>
                                      <p:to>
                                        <p:strVal val="visible"/>
                                      </p:to>
                                    </p:set>
                                    <p:anim calcmode="lin" valueType="num">
                                      <p:cBhvr additive="base">
                                        <p:cTn id="11" dur="500" fill="hold"/>
                                        <p:tgtEl>
                                          <p:spTgt spid="1048654"/>
                                        </p:tgtEl>
                                        <p:attrNameLst>
                                          <p:attrName>ppt_x</p:attrName>
                                        </p:attrNameLst>
                                      </p:cBhvr>
                                      <p:tavLst>
                                        <p:tav tm="0">
                                          <p:val>
                                            <p:strVal val="#ppt_x"/>
                                          </p:val>
                                        </p:tav>
                                        <p:tav tm="100000">
                                          <p:val>
                                            <p:strVal val="#ppt_x"/>
                                          </p:val>
                                        </p:tav>
                                      </p:tavLst>
                                    </p:anim>
                                    <p:anim calcmode="lin" valueType="num">
                                      <p:cBhvr additive="base">
                                        <p:cTn id="12"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a:xfrm>
            <a:off x="914400" y="518615"/>
            <a:ext cx="10645254" cy="1760561"/>
          </a:xfrm>
        </p:spPr>
        <p:txBody>
          <a:bodyPr>
            <a:noAutofit/>
          </a:bodyPr>
          <a:lstStyle/>
          <a:p>
            <a:pPr indent="457200" eaLnBrk="0" hangingPunct="0">
              <a:lnSpc>
                <a:spcPct val="120000"/>
              </a:lnSpc>
              <a:defRPr/>
            </a:pPr>
            <a:r>
              <a:rPr lang="zh-CN" altLang="en-US" sz="2800" b="1" smtClean="0">
                <a:solidFill>
                  <a:srgbClr val="FF0000"/>
                </a:solidFill>
                <a:effectLst>
                  <a:outerShdw blurRad="38100" dist="25400" dir="5400000" algn="ctr" rotWithShape="0">
                    <a:srgbClr val="6E747A">
                      <a:alpha val="43000"/>
                    </a:srgbClr>
                  </a:outerShdw>
                </a:effectLst>
                <a:highlight>
                  <a:srgbClr val="00FF00"/>
                </a:highlight>
                <a:latin typeface="楷体" pitchFamily="49" charset="-122"/>
                <a:ea typeface="楷体" pitchFamily="49" charset="-122"/>
                <a:cs typeface="楷体" panose="02010609060101010101" pitchFamily="49" charset="-122"/>
                <a:sym typeface="+mn-ea"/>
              </a:rPr>
              <a:t>思考：16．诗歌尾联和白居易《问刘十九》中“晚来天欲雪，能饮一杯无”相比，用意有相同之处，但表达更含蓄，意蕴也更丰富，请作简要分析。（6 分）</a:t>
            </a:r>
            <a:endParaRPr lang="zh-CN" altLang="en-US" sz="2800" b="1">
              <a:solidFill>
                <a:srgbClr val="FF0000"/>
              </a:solidFill>
              <a:effectLst>
                <a:outerShdw blurRad="38100" dist="25400" dir="5400000" algn="ctr" rotWithShape="0">
                  <a:srgbClr val="6E747A">
                    <a:alpha val="43000"/>
                  </a:srgbClr>
                </a:outerShdw>
              </a:effectLst>
              <a:highlight>
                <a:srgbClr val="00FF00"/>
              </a:highlight>
              <a:latin typeface="楷体" pitchFamily="49" charset="-122"/>
              <a:ea typeface="楷体" pitchFamily="49" charset="-122"/>
              <a:cs typeface="楷体" panose="02010609060101010101" pitchFamily="49" charset="-122"/>
              <a:sym typeface="+mn-ea"/>
            </a:endParaRPr>
          </a:p>
        </p:txBody>
      </p:sp>
      <p:sp>
        <p:nvSpPr>
          <p:cNvPr id="4" name="文本框 1"/>
          <p:cNvSpPr txBox="1"/>
          <p:nvPr/>
        </p:nvSpPr>
        <p:spPr>
          <a:xfrm>
            <a:off x="1187354" y="2047336"/>
            <a:ext cx="10290412" cy="4056495"/>
          </a:xfrm>
          <a:prstGeom prst="rect">
            <a:avLst/>
          </a:prstGeom>
          <a:noFill/>
          <a:ln w="9525">
            <a:gradFill>
              <a:gsLst>
                <a:gs pos="0">
                  <a:srgbClr val="7B32B2"/>
                </a:gs>
                <a:gs pos="100000">
                  <a:srgbClr val="401A5D"/>
                </a:gs>
              </a:gsLst>
            </a:gradFill>
          </a:ln>
        </p:spPr>
        <p:txBody>
          <a:bodyPr wrap="square">
            <a:spAutoFit/>
          </a:bodyPr>
          <a:lstStyle/>
          <a:p>
            <a:pPr indent="457200" eaLnBrk="0" hangingPunct="0">
              <a:lnSpc>
                <a:spcPct val="120000"/>
              </a:lnSpc>
              <a:defRPr/>
            </a:pPr>
            <a:r>
              <a:rPr lang="zh-CN" altLang="zh-CN" sz="2800" b="1" smtClean="0">
                <a:solidFill>
                  <a:srgbClr val="FF0000"/>
                </a:solidFill>
                <a:effectLst>
                  <a:outerShdw blurRad="38100" dist="38100" dir="2700000" algn="tl">
                    <a:srgbClr val="000000">
                      <a:alpha val="43137"/>
                    </a:srgbClr>
                  </a:outerShdw>
                </a:effectLst>
                <a:latin typeface="楷体" pitchFamily="49" charset="-122"/>
                <a:ea typeface="楷体" pitchFamily="49" charset="-122"/>
                <a:cs typeface="楷体" panose="02010609060101010101" pitchFamily="49" charset="-122"/>
                <a:sym typeface="+mn-ea"/>
              </a:rPr>
              <a:t>【解析】</a:t>
            </a:r>
          </a:p>
          <a:p>
            <a:pPr indent="457200" eaLnBrk="0" hangingPunct="0">
              <a:defRPr/>
            </a:pPr>
            <a:r>
              <a:rPr lang="zh-CN" altLang="en-US" sz="2800" b="1" smtClean="0">
                <a:solidFill>
                  <a:srgbClr val="1D41D5"/>
                </a:solidFill>
                <a:latin typeface="楷体" pitchFamily="49" charset="-122"/>
                <a:ea typeface="楷体" pitchFamily="49" charset="-122"/>
                <a:cs typeface="楷体" panose="02010609060101010101" pitchFamily="49" charset="-122"/>
                <a:sym typeface="+mn-ea"/>
              </a:rPr>
              <a:t>一、白诗“晚来天欲雪，能饮一杯无”，指夜晚天将下雪，邀请并期待友人能够过来饮酒。</a:t>
            </a:r>
          </a:p>
          <a:p>
            <a:pPr indent="457200" eaLnBrk="0" hangingPunct="0">
              <a:defRPr/>
            </a:pPr>
            <a:r>
              <a:rPr lang="zh-CN" altLang="en-US" sz="2800" b="1" smtClean="0">
                <a:solidFill>
                  <a:srgbClr val="1D41D5"/>
                </a:solidFill>
                <a:latin typeface="楷体" pitchFamily="49" charset="-122"/>
                <a:ea typeface="楷体" pitchFamily="49" charset="-122"/>
                <a:cs typeface="楷体" panose="02010609060101010101" pitchFamily="49" charset="-122"/>
                <a:sym typeface="+mn-ea"/>
              </a:rPr>
              <a:t>二、本诗尾联写“此时此刻，门庭里巷已经再也没有了行人的踪迹，谁人能够知晓，我空空的酒杯已经布满了灰尘”。</a:t>
            </a:r>
          </a:p>
          <a:p>
            <a:pPr indent="457200" eaLnBrk="0" hangingPunct="0">
              <a:defRPr/>
            </a:pPr>
            <a:r>
              <a:rPr lang="zh-CN" altLang="en-US" sz="2800" b="1" smtClean="0">
                <a:solidFill>
                  <a:srgbClr val="1D41D5"/>
                </a:solidFill>
                <a:latin typeface="楷体" pitchFamily="49" charset="-122"/>
                <a:ea typeface="楷体" pitchFamily="49" charset="-122"/>
                <a:cs typeface="楷体" panose="02010609060101010101" pitchFamily="49" charset="-122"/>
                <a:sym typeface="+mn-ea"/>
              </a:rPr>
              <a:t>三、诗人通过写酒杯布满灰尘，表达已经很久没有人和自己一起喝酒了。因此委婉地期待李知诲判官能和诗人一起喝酒。而“谁得知”则指无人知晓，表达了诗人内心的孤独、缺少知音的无奈，更含蓄地表达了诗人视李知诲为知音的恳切之意。</a:t>
            </a:r>
            <a:endParaRPr lang="zh-CN" altLang="en-US" sz="2800" b="1">
              <a:solidFill>
                <a:srgbClr val="1D41D5"/>
              </a:solidFill>
              <a:latin typeface="楷体" pitchFamily="49" charset="-122"/>
              <a:ea typeface="楷体"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a:xfrm>
            <a:off x="382136" y="2743199"/>
            <a:ext cx="11641541" cy="4114801"/>
          </a:xfrm>
        </p:spPr>
        <p:txBody>
          <a:bodyPr>
            <a:noAutofit/>
          </a:bodyPr>
          <a:lstStyle/>
          <a:p>
            <a:pPr indent="457200" eaLnBrk="0" hangingPunct="0">
              <a:lnSpc>
                <a:spcPct val="100000"/>
              </a:lnSpc>
              <a:defRPr/>
            </a:pPr>
            <a:r>
              <a:rPr lang="zh-CN" altLang="zh-CN" sz="2400" b="1" smtClean="0">
                <a:solidFill>
                  <a:srgbClr val="FF0000"/>
                </a:solidFill>
                <a:latin typeface="楷体" pitchFamily="49" charset="-122"/>
                <a:ea typeface="楷体" pitchFamily="49" charset="-122"/>
                <a:cs typeface="楷体" panose="02010609060101010101" pitchFamily="49" charset="-122"/>
                <a:sym typeface="+mn-ea"/>
              </a:rPr>
              <a:t>【评分细则】</a:t>
            </a:r>
          </a:p>
          <a:p>
            <a:pPr indent="457200" eaLnBrk="0" hangingPunct="0">
              <a:lnSpc>
                <a:spcPct val="100000"/>
              </a:lnSpc>
              <a:defRPr/>
            </a:pPr>
            <a:r>
              <a:rPr lang="zh-CN" altLang="zh-CN" sz="2400" b="1" smtClean="0">
                <a:solidFill>
                  <a:srgbClr val="FF0000"/>
                </a:solidFill>
                <a:latin typeface="楷体" pitchFamily="49" charset="-122"/>
                <a:ea typeface="楷体" pitchFamily="49" charset="-122"/>
                <a:cs typeface="楷体" panose="02010609060101010101" pitchFamily="49" charset="-122"/>
                <a:sym typeface="+mn-ea"/>
              </a:rPr>
              <a:t>第一点，相同用意，答出“</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期待一起喝酒</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”大意，给2分，如答“</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邀请一起喝酒</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”，给1分；</a:t>
            </a:r>
          </a:p>
          <a:p>
            <a:pPr indent="457200" eaLnBrk="0" hangingPunct="0">
              <a:lnSpc>
                <a:spcPct val="100000"/>
              </a:lnSpc>
              <a:defRPr/>
            </a:pPr>
            <a:r>
              <a:rPr lang="zh-CN" altLang="zh-CN" sz="2400" b="1" smtClean="0">
                <a:solidFill>
                  <a:srgbClr val="FF0000"/>
                </a:solidFill>
                <a:latin typeface="楷体" pitchFamily="49" charset="-122"/>
                <a:ea typeface="楷体" pitchFamily="49" charset="-122"/>
                <a:cs typeface="楷体" panose="02010609060101010101" pitchFamily="49" charset="-122"/>
                <a:sym typeface="+mn-ea"/>
              </a:rPr>
              <a:t>第二点，“</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表达更含蓄</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”，应有比较，答出白居易诗“</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直接邀请</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”大意，给1分，答出本诗“通过‘尘满尊罍’或‘无行迹’</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委婉地表达期望</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”大意，给1分（</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必须结合具体诗句分析</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，只说“委婉表达”这样的术语不得分）；</a:t>
            </a:r>
          </a:p>
          <a:p>
            <a:pPr indent="457200" eaLnBrk="0" hangingPunct="0">
              <a:lnSpc>
                <a:spcPct val="100000"/>
              </a:lnSpc>
              <a:defRPr/>
            </a:pPr>
            <a:r>
              <a:rPr lang="zh-CN" altLang="zh-CN" sz="2400" b="1" smtClean="0">
                <a:solidFill>
                  <a:srgbClr val="FF0000"/>
                </a:solidFill>
                <a:latin typeface="楷体" pitchFamily="49" charset="-122"/>
                <a:ea typeface="楷体" pitchFamily="49" charset="-122"/>
                <a:cs typeface="楷体" panose="02010609060101010101" pitchFamily="49" charset="-122"/>
                <a:sym typeface="+mn-ea"/>
              </a:rPr>
              <a:t>第三点，“意蕴更丰富”，“谁得知”写出他将李知诲视为知己（关键词“</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知己</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”），给1分；答出“</a:t>
            </a:r>
            <a:r>
              <a:rPr lang="zh-CN" altLang="zh-CN" sz="2400" b="1" smtClean="0">
                <a:solidFill>
                  <a:srgbClr val="0616EA"/>
                </a:solidFill>
                <a:latin typeface="楷体" pitchFamily="49" charset="-122"/>
                <a:ea typeface="楷体" pitchFamily="49" charset="-122"/>
                <a:cs typeface="楷体" panose="02010609060101010101" pitchFamily="49" charset="-122"/>
                <a:sym typeface="+mn-ea"/>
              </a:rPr>
              <a:t>孤独（或寂寞、孤寂、落寞）、无人理解</a:t>
            </a:r>
            <a:r>
              <a:rPr lang="zh-CN" altLang="zh-CN" sz="2400" b="1" smtClean="0">
                <a:solidFill>
                  <a:srgbClr val="FF0000"/>
                </a:solidFill>
                <a:latin typeface="楷体" pitchFamily="49" charset="-122"/>
                <a:ea typeface="楷体" pitchFamily="49" charset="-122"/>
                <a:cs typeface="楷体" panose="02010609060101010101" pitchFamily="49" charset="-122"/>
                <a:sym typeface="+mn-ea"/>
              </a:rPr>
              <a:t>”其中任一点，给1分，答“无奈、惆怅、凄凉、思念”等不得分。</a:t>
            </a:r>
            <a:endParaRPr lang="zh-CN" altLang="zh-CN" sz="2400" b="1">
              <a:solidFill>
                <a:srgbClr val="FF0000"/>
              </a:solidFill>
              <a:latin typeface="楷体" pitchFamily="49" charset="-122"/>
              <a:ea typeface="楷体" pitchFamily="49" charset="-122"/>
              <a:cs typeface="楷体" panose="02010609060101010101" pitchFamily="49" charset="-122"/>
              <a:sym typeface="+mn-ea"/>
            </a:endParaRPr>
          </a:p>
        </p:txBody>
      </p:sp>
      <p:sp>
        <p:nvSpPr>
          <p:cNvPr id="4" name="文本框 1"/>
          <p:cNvSpPr txBox="1"/>
          <p:nvPr/>
        </p:nvSpPr>
        <p:spPr>
          <a:xfrm>
            <a:off x="395785" y="314072"/>
            <a:ext cx="11600597" cy="2308324"/>
          </a:xfrm>
          <a:prstGeom prst="rect">
            <a:avLst/>
          </a:prstGeom>
          <a:noFill/>
          <a:ln w="9525">
            <a:gradFill>
              <a:gsLst>
                <a:gs pos="0">
                  <a:srgbClr val="7B32B2"/>
                </a:gs>
                <a:gs pos="100000">
                  <a:srgbClr val="401A5D"/>
                </a:gs>
              </a:gsLst>
            </a:gradFill>
          </a:ln>
        </p:spPr>
        <p:txBody>
          <a:bodyPr wrap="square">
            <a:spAutoFit/>
          </a:bodyPr>
          <a:lstStyle/>
          <a:p>
            <a:pPr indent="457200" eaLnBrk="0" hangingPunct="0">
              <a:defRPr/>
            </a:pPr>
            <a:r>
              <a:rPr lang="en-US" altLang="zh-CN" sz="2400" b="1" smtClean="0">
                <a:solidFill>
                  <a:srgbClr val="FF0000"/>
                </a:solidFill>
                <a:effectLst>
                  <a:outerShdw blurRad="38100" dist="38100" dir="2700000" algn="tl">
                    <a:srgbClr val="000000">
                      <a:alpha val="43137"/>
                    </a:srgbClr>
                  </a:outerShdw>
                </a:effectLst>
                <a:latin typeface="楷体" pitchFamily="49" charset="-122"/>
                <a:ea typeface="楷体" pitchFamily="49" charset="-122"/>
                <a:cs typeface="楷体" panose="02010609060101010101" pitchFamily="49" charset="-122"/>
                <a:sym typeface="+mn-ea"/>
              </a:rPr>
              <a:t>【</a:t>
            </a:r>
            <a:r>
              <a:rPr lang="zh-CN" altLang="en-US" sz="2400" b="1" smtClean="0">
                <a:solidFill>
                  <a:srgbClr val="FF0000"/>
                </a:solidFill>
                <a:effectLst>
                  <a:outerShdw blurRad="38100" dist="38100" dir="2700000" algn="tl">
                    <a:srgbClr val="000000">
                      <a:alpha val="43137"/>
                    </a:srgbClr>
                  </a:outerShdw>
                </a:effectLst>
                <a:latin typeface="楷体" pitchFamily="49" charset="-122"/>
                <a:ea typeface="楷体" pitchFamily="49" charset="-122"/>
                <a:cs typeface="楷体" panose="02010609060101010101" pitchFamily="49" charset="-122"/>
                <a:sym typeface="+mn-ea"/>
              </a:rPr>
              <a:t>参考答案</a:t>
            </a:r>
            <a:r>
              <a:rPr lang="en-US" altLang="zh-CN" sz="2400" b="1" smtClean="0">
                <a:solidFill>
                  <a:srgbClr val="FF0000"/>
                </a:solidFill>
                <a:effectLst>
                  <a:outerShdw blurRad="38100" dist="38100" dir="2700000" algn="tl">
                    <a:srgbClr val="000000">
                      <a:alpha val="43137"/>
                    </a:srgbClr>
                  </a:outerShdw>
                </a:effectLst>
                <a:latin typeface="楷体" pitchFamily="49" charset="-122"/>
                <a:ea typeface="楷体" pitchFamily="49" charset="-122"/>
                <a:cs typeface="楷体" panose="02010609060101010101" pitchFamily="49" charset="-122"/>
                <a:sym typeface="+mn-ea"/>
              </a:rPr>
              <a:t>】</a:t>
            </a:r>
          </a:p>
          <a:p>
            <a:pPr indent="457200" eaLnBrk="0" hangingPunct="0">
              <a:defRPr/>
            </a:pPr>
            <a:r>
              <a:rPr lang="zh-CN" altLang="en-US" sz="2400" b="1" smtClean="0">
                <a:latin typeface="楷体" pitchFamily="49" charset="-122"/>
                <a:ea typeface="楷体" pitchFamily="49" charset="-122"/>
                <a:cs typeface="楷体" panose="02010609060101010101" pitchFamily="49" charset="-122"/>
                <a:sym typeface="+mn-ea"/>
              </a:rPr>
              <a:t>（</a:t>
            </a:r>
            <a:r>
              <a:rPr lang="en-US" altLang="zh-CN" sz="2400" b="1" smtClean="0">
                <a:latin typeface="楷体" pitchFamily="49" charset="-122"/>
                <a:ea typeface="楷体" pitchFamily="49" charset="-122"/>
                <a:cs typeface="楷体" panose="02010609060101010101" pitchFamily="49" charset="-122"/>
                <a:sym typeface="+mn-ea"/>
              </a:rPr>
              <a:t>1</a:t>
            </a:r>
            <a:r>
              <a:rPr lang="zh-CN" altLang="en-US" sz="2400" b="1" smtClean="0">
                <a:latin typeface="楷体" pitchFamily="49" charset="-122"/>
                <a:ea typeface="楷体" pitchFamily="49" charset="-122"/>
                <a:cs typeface="楷体" panose="02010609060101010101" pitchFamily="49" charset="-122"/>
                <a:sym typeface="+mn-ea"/>
              </a:rPr>
              <a:t>）都是期待朋友能来赏雪喝酒；</a:t>
            </a:r>
          </a:p>
          <a:p>
            <a:pPr indent="457200" eaLnBrk="0" hangingPunct="0">
              <a:defRPr/>
            </a:pPr>
            <a:r>
              <a:rPr lang="zh-CN" altLang="en-US" sz="2400" b="1" smtClean="0">
                <a:latin typeface="楷体" pitchFamily="49" charset="-122"/>
                <a:ea typeface="楷体" pitchFamily="49" charset="-122"/>
                <a:cs typeface="楷体" panose="02010609060101010101" pitchFamily="49" charset="-122"/>
                <a:sym typeface="+mn-ea"/>
              </a:rPr>
              <a:t>（</a:t>
            </a:r>
            <a:r>
              <a:rPr lang="en-US" altLang="zh-CN" sz="2400" b="1" smtClean="0">
                <a:latin typeface="楷体" pitchFamily="49" charset="-122"/>
                <a:ea typeface="楷体" pitchFamily="49" charset="-122"/>
                <a:cs typeface="楷体" panose="02010609060101010101" pitchFamily="49" charset="-122"/>
                <a:sym typeface="+mn-ea"/>
              </a:rPr>
              <a:t>2</a:t>
            </a:r>
            <a:r>
              <a:rPr lang="zh-CN" altLang="en-US" sz="2400" b="1" smtClean="0">
                <a:latin typeface="楷体" pitchFamily="49" charset="-122"/>
                <a:ea typeface="楷体" pitchFamily="49" charset="-122"/>
                <a:cs typeface="楷体" panose="02010609060101010101" pitchFamily="49" charset="-122"/>
                <a:sym typeface="+mn-ea"/>
              </a:rPr>
              <a:t>）前者是直接发出邀请，后者通过“尘满尊罍”写出很久没有人和他一起饮酒，委婉地表达期望；</a:t>
            </a:r>
          </a:p>
          <a:p>
            <a:pPr indent="457200" eaLnBrk="0" hangingPunct="0">
              <a:defRPr/>
            </a:pPr>
            <a:r>
              <a:rPr lang="zh-CN" altLang="en-US" sz="2400" b="1" smtClean="0">
                <a:latin typeface="楷体" pitchFamily="49" charset="-122"/>
                <a:ea typeface="楷体" pitchFamily="49" charset="-122"/>
                <a:cs typeface="楷体" panose="02010609060101010101" pitchFamily="49" charset="-122"/>
                <a:sym typeface="+mn-ea"/>
              </a:rPr>
              <a:t>（</a:t>
            </a:r>
            <a:r>
              <a:rPr lang="en-US" altLang="zh-CN" sz="2400" b="1" smtClean="0">
                <a:latin typeface="楷体" pitchFamily="49" charset="-122"/>
                <a:ea typeface="楷体" pitchFamily="49" charset="-122"/>
                <a:cs typeface="楷体" panose="02010609060101010101" pitchFamily="49" charset="-122"/>
                <a:sym typeface="+mn-ea"/>
              </a:rPr>
              <a:t>3</a:t>
            </a:r>
            <a:r>
              <a:rPr lang="zh-CN" altLang="en-US" sz="2400" b="1" smtClean="0">
                <a:latin typeface="楷体" pitchFamily="49" charset="-122"/>
                <a:ea typeface="楷体" pitchFamily="49" charset="-122"/>
                <a:cs typeface="楷体" panose="02010609060101010101" pitchFamily="49" charset="-122"/>
                <a:sym typeface="+mn-ea"/>
              </a:rPr>
              <a:t>）“谁得知”表明作者将李知诲视为知己，更包含他孤独、无人理解的心境。        </a:t>
            </a:r>
          </a:p>
          <a:p>
            <a:pPr indent="457200" eaLnBrk="0" hangingPunct="0">
              <a:defRPr/>
            </a:pPr>
            <a:r>
              <a:rPr lang="zh-CN" altLang="en-US" sz="2400" b="1" smtClean="0">
                <a:latin typeface="楷体" pitchFamily="49" charset="-122"/>
                <a:ea typeface="楷体" pitchFamily="49" charset="-122"/>
                <a:cs typeface="楷体" panose="02010609060101010101" pitchFamily="49" charset="-122"/>
                <a:sym typeface="+mn-ea"/>
              </a:rPr>
              <a:t>（</a:t>
            </a:r>
            <a:r>
              <a:rPr lang="en-US" altLang="zh-CN" sz="2400" b="1" smtClean="0">
                <a:latin typeface="楷体" pitchFamily="49" charset="-122"/>
                <a:ea typeface="楷体" pitchFamily="49" charset="-122"/>
                <a:cs typeface="楷体" panose="02010609060101010101" pitchFamily="49" charset="-122"/>
                <a:sym typeface="+mn-ea"/>
              </a:rPr>
              <a:t>6 </a:t>
            </a:r>
            <a:r>
              <a:rPr lang="zh-CN" altLang="en-US" sz="2400" b="1" smtClean="0">
                <a:latin typeface="楷体" pitchFamily="49" charset="-122"/>
                <a:ea typeface="楷体" pitchFamily="49" charset="-122"/>
                <a:cs typeface="楷体" panose="02010609060101010101" pitchFamily="49" charset="-122"/>
                <a:sym typeface="+mn-ea"/>
              </a:rPr>
              <a:t>分，每点 </a:t>
            </a:r>
            <a:r>
              <a:rPr lang="en-US" altLang="zh-CN" sz="2400" b="1" smtClean="0">
                <a:latin typeface="楷体" pitchFamily="49" charset="-122"/>
                <a:ea typeface="楷体" pitchFamily="49" charset="-122"/>
                <a:cs typeface="楷体" panose="02010609060101010101" pitchFamily="49" charset="-122"/>
                <a:sym typeface="+mn-ea"/>
              </a:rPr>
              <a:t>2 </a:t>
            </a:r>
            <a:r>
              <a:rPr lang="zh-CN" altLang="en-US" sz="2400" b="1" smtClean="0">
                <a:latin typeface="楷体" pitchFamily="49" charset="-122"/>
                <a:ea typeface="楷体" pitchFamily="49" charset="-122"/>
                <a:cs typeface="楷体" panose="02010609060101010101" pitchFamily="49" charset="-122"/>
                <a:sym typeface="+mn-ea"/>
              </a:rPr>
              <a:t>分）</a:t>
            </a:r>
            <a:endParaRPr lang="zh-CN" altLang="en-US" sz="2400" b="1">
              <a:latin typeface="楷体" pitchFamily="49" charset="-122"/>
              <a:ea typeface="楷体"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diamond(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a:xfrm>
            <a:off x="586854" y="668739"/>
            <a:ext cx="11150221" cy="5349925"/>
          </a:xfrm>
        </p:spPr>
        <p:txBody>
          <a:bodyPr>
            <a:noAutofit/>
          </a:bodyPr>
          <a:lstStyle/>
          <a:p>
            <a:pPr indent="457200" eaLnBrk="0" hangingPunct="0">
              <a:lnSpc>
                <a:spcPct val="100000"/>
              </a:lnSpc>
              <a:defRPr/>
            </a:pPr>
            <a:r>
              <a:rPr lang="zh-CN" altLang="zh-CN" sz="3200" b="1" smtClean="0">
                <a:solidFill>
                  <a:srgbClr val="FF0000"/>
                </a:solidFill>
                <a:latin typeface="楷体" pitchFamily="49" charset="-122"/>
                <a:ea typeface="楷体" pitchFamily="49" charset="-122"/>
                <a:cs typeface="楷体" panose="02010609060101010101" pitchFamily="49" charset="-122"/>
                <a:sym typeface="+mn-ea"/>
              </a:rPr>
              <a:t>【</a:t>
            </a:r>
            <a:r>
              <a:rPr lang="zh-CN" altLang="en-US" sz="3200" b="1" smtClean="0">
                <a:solidFill>
                  <a:srgbClr val="FF0000"/>
                </a:solidFill>
                <a:latin typeface="楷体" pitchFamily="49" charset="-122"/>
                <a:ea typeface="楷体" pitchFamily="49" charset="-122"/>
                <a:cs typeface="楷体" panose="02010609060101010101" pitchFamily="49" charset="-122"/>
                <a:sym typeface="+mn-ea"/>
              </a:rPr>
              <a:t>友情提醒</a:t>
            </a:r>
            <a:r>
              <a:rPr lang="zh-CN" altLang="zh-CN" sz="3200" b="1" smtClean="0">
                <a:solidFill>
                  <a:srgbClr val="FF0000"/>
                </a:solidFill>
                <a:latin typeface="楷体" pitchFamily="49" charset="-122"/>
                <a:ea typeface="楷体" pitchFamily="49" charset="-122"/>
                <a:cs typeface="楷体" panose="02010609060101010101" pitchFamily="49" charset="-122"/>
                <a:sym typeface="+mn-ea"/>
              </a:rPr>
              <a:t>】</a:t>
            </a:r>
            <a:endParaRPr lang="en-US" altLang="zh-CN" sz="3200" b="1" smtClean="0">
              <a:solidFill>
                <a:srgbClr val="FF0000"/>
              </a:solidFill>
              <a:latin typeface="楷体" pitchFamily="49" charset="-122"/>
              <a:ea typeface="楷体" pitchFamily="49" charset="-122"/>
              <a:cs typeface="楷体" panose="02010609060101010101" pitchFamily="49" charset="-122"/>
              <a:sym typeface="+mn-ea"/>
            </a:endParaRPr>
          </a:p>
          <a:p>
            <a:pPr indent="457200" eaLnBrk="0" hangingPunct="0">
              <a:lnSpc>
                <a:spcPct val="150000"/>
              </a:lnSpc>
              <a:defRPr/>
            </a:pPr>
            <a:r>
              <a:rPr lang="zh-CN" altLang="en-US" sz="3200" b="1" smtClean="0">
                <a:solidFill>
                  <a:schemeClr val="tx1"/>
                </a:solidFill>
                <a:latin typeface="楷体" pitchFamily="49" charset="-122"/>
                <a:ea typeface="楷体" pitchFamily="49" charset="-122"/>
                <a:cs typeface="楷体" panose="02010609060101010101" pitchFamily="49" charset="-122"/>
                <a:sym typeface="+mn-ea"/>
              </a:rPr>
              <a:t>本题考查的方向看似并没有名家评论的语言，但是答题的思路和前面如出一辙。我们在理解诗歌的基础上，也要理解</a:t>
            </a:r>
            <a:r>
              <a:rPr lang="zh-CN" altLang="en-US" sz="3200" b="1" smtClean="0">
                <a:solidFill>
                  <a:srgbClr val="FF0000"/>
                </a:solidFill>
                <a:latin typeface="楷体" pitchFamily="49" charset="-122"/>
                <a:ea typeface="楷体" pitchFamily="49" charset="-122"/>
                <a:cs typeface="楷体" panose="02010609060101010101" pitchFamily="49" charset="-122"/>
                <a:sym typeface="+mn-ea"/>
              </a:rPr>
              <a:t>“晚来天欲雪，能饮一杯无”</a:t>
            </a:r>
            <a:r>
              <a:rPr lang="zh-CN" altLang="en-US" sz="3200" b="1" smtClean="0">
                <a:solidFill>
                  <a:schemeClr val="tx1"/>
                </a:solidFill>
                <a:latin typeface="楷体" pitchFamily="49" charset="-122"/>
                <a:ea typeface="楷体" pitchFamily="49" charset="-122"/>
                <a:cs typeface="楷体" panose="02010609060101010101" pitchFamily="49" charset="-122"/>
                <a:sym typeface="+mn-ea"/>
              </a:rPr>
              <a:t>的含义，然后把两者作分析。那么我们是否可以反过来思考，特别是对文本把握不准的情况下，从“晚来天欲雪，能饮一杯无”入手，反向分析，那么情感意蕴也就自然而然能写出来啊。</a:t>
            </a:r>
            <a:endParaRPr lang="en-US" altLang="zh-CN" sz="3200" b="1" smtClean="0">
              <a:solidFill>
                <a:schemeClr val="tx1"/>
              </a:solidFill>
              <a:latin typeface="楷体" pitchFamily="49" charset="-122"/>
              <a:ea typeface="楷体" pitchFamily="49" charset="-122"/>
              <a:cs typeface="楷体" panose="02010609060101010101" pitchFamily="49" charset="-122"/>
              <a:sym typeface="+mn-ea"/>
            </a:endParaRPr>
          </a:p>
          <a:p>
            <a:pPr indent="457200" eaLnBrk="0" hangingPunct="0">
              <a:lnSpc>
                <a:spcPct val="100000"/>
              </a:lnSpc>
              <a:defRPr/>
            </a:pPr>
            <a:endParaRPr lang="zh-CN" altLang="zh-CN" sz="3200" b="1" smtClean="0">
              <a:solidFill>
                <a:srgbClr val="FF0000"/>
              </a:solidFill>
              <a:latin typeface="楷体" pitchFamily="49" charset="-122"/>
              <a:ea typeface="楷体" pitchFamily="49" charset="-122"/>
              <a:cs typeface="楷体" panose="02010609060101010101" pitchFamily="49" charset="-122"/>
              <a:sym typeface="+mn-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07819" y="723332"/>
            <a:ext cx="11788564" cy="6075509"/>
          </a:xfrm>
          <a:prstGeom prst="rect">
            <a:avLst/>
          </a:prstGeom>
        </p:spPr>
        <p:txBody>
          <a:bodyPr wrap="square">
            <a:spAutoFit/>
          </a:bodyPr>
          <a:lstStyle/>
          <a:p>
            <a:pPr eaLnBrk="0" hangingPunct="0">
              <a:lnSpc>
                <a:spcPct val="120000"/>
              </a:lnSpc>
              <a:defRPr/>
            </a:pPr>
            <a:r>
              <a:rPr lang="zh-CN" altLang="zh-CN" sz="2400" smtClean="0"/>
              <a:t>阅读下面的文字，完成下面小题。</a:t>
            </a:r>
          </a:p>
          <a:p>
            <a:r>
              <a:rPr lang="zh-CN" altLang="en-US" sz="2400" smtClean="0"/>
              <a:t>①　</a:t>
            </a:r>
            <a:r>
              <a:rPr lang="zh-CN" altLang="en-US" sz="2400" b="1" smtClean="0">
                <a:latin typeface="宋体" pitchFamily="2" charset="-122"/>
                <a:ea typeface="宋体" pitchFamily="2" charset="-122"/>
                <a:cs typeface="宋体" panose="02010600030101010101" pitchFamily="2" charset="-122"/>
              </a:rPr>
              <a:t>在上古神话中，有一支西北大荒神话系统，为我们提供了许多叛神的形象。这里有偷了天帝的“息壤”跑到人间治水的鲧，后被天帝命火神祝融杀于羽郊，神话说他化为黄龙而入于羽渊。这个叛神很有点近于希腊神话中盗火的普罗米修斯，不过有书说他不服尧让位于舜而率众造反。这里有人面蛇身而朱发的水神共工，他与火神祝融交战，不胜而怒，头触不周之山，把支撑天地的天柱撞倒，所以才有女娲炼石补天，积灰理水。这里有敢和黄帝争战的刑天，失败后，被黄帝砍下脑袋。断头的刑天以乳为目，以脐为口，继续拿着干戚作战。</a:t>
            </a:r>
          </a:p>
          <a:p>
            <a:r>
              <a:rPr lang="zh-CN" altLang="en-US" sz="2400" b="1" smtClean="0">
                <a:latin typeface="宋体" pitchFamily="2" charset="-122"/>
                <a:ea typeface="宋体" pitchFamily="2" charset="-122"/>
                <a:cs typeface="宋体" panose="02010600030101010101" pitchFamily="2" charset="-122"/>
              </a:rPr>
              <a:t>②　在叛神的诸神中间，以环绕后羿的神话最有叛逆的特色。神话说当尧之时，天上十日并出，草木不生，民无所食。后羿原是天神，奉帝命而降大地，以箭射落九日……后来他爱上洛水之神宓妃，射瞎宓妃丈夫河伯的左眼，被河伯上诉于天帝，而失败于天帝，这时的后羿已是叛神之神了。成为叛神的后羿不能自由上达天都，他西上昆仑取得不死之药，但是不死药带给后羿另一个更大的悲剧：他的妻子嫦娥因为不死的诱惑背叛了他，偷吃不死之药，飞身入月。后羿最后死在他最心爱的学生逢蒙的桃木杖下。逢蒙认为天下能胜过自己的唯有老师后羿，所以设下埋伏，杀了后羿。叛神、叛情、叛师，古代后羿的神话是由叛逆而组成的悲剧。</a:t>
            </a:r>
            <a:endParaRPr lang="zh-CN" altLang="en-US" sz="2400" b="1">
              <a:latin typeface="宋体" pitchFamily="2" charset="-122"/>
              <a:ea typeface="宋体" pitchFamily="2" charset="-122"/>
              <a:cs typeface="宋体" panose="02010600030101010101" pitchFamily="2" charset="-122"/>
            </a:endParaRPr>
          </a:p>
        </p:txBody>
      </p:sp>
      <p:sp>
        <p:nvSpPr>
          <p:cNvPr id="3" name="标题 4"/>
          <p:cNvSpPr txBox="1"/>
          <p:nvPr/>
        </p:nvSpPr>
        <p:spPr>
          <a:xfrm>
            <a:off x="354841" y="0"/>
            <a:ext cx="11163868" cy="900752"/>
          </a:xfrm>
          <a:prstGeom prst="rect">
            <a:avLst/>
          </a:prstGeom>
        </p:spPr>
        <p:txBody>
          <a:bodyP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t>课堂精炼（三）</a:t>
            </a:r>
            <a:endParaRPr kumimoji="0" lang="zh-CN" altLang="zh-CN" sz="40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48654"/>
                                        </p:tgtEl>
                                        <p:attrNameLst>
                                          <p:attrName>style.visibility</p:attrName>
                                        </p:attrNameLst>
                                      </p:cBhvr>
                                      <p:to>
                                        <p:strVal val="visible"/>
                                      </p:to>
                                    </p:set>
                                    <p:anim calcmode="lin" valueType="num">
                                      <p:cBhvr additive="base">
                                        <p:cTn id="11" dur="500" fill="hold"/>
                                        <p:tgtEl>
                                          <p:spTgt spid="1048654"/>
                                        </p:tgtEl>
                                        <p:attrNameLst>
                                          <p:attrName>ppt_x</p:attrName>
                                        </p:attrNameLst>
                                      </p:cBhvr>
                                      <p:tavLst>
                                        <p:tav tm="0">
                                          <p:val>
                                            <p:strVal val="#ppt_x"/>
                                          </p:val>
                                        </p:tav>
                                        <p:tav tm="100000">
                                          <p:val>
                                            <p:strVal val="#ppt_x"/>
                                          </p:val>
                                        </p:tav>
                                      </p:tavLst>
                                    </p:anim>
                                    <p:anim calcmode="lin" valueType="num">
                                      <p:cBhvr additive="base">
                                        <p:cTn id="12"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2955" y="204716"/>
            <a:ext cx="11627894" cy="6124754"/>
          </a:xfrm>
          <a:prstGeom prst="rect">
            <a:avLst/>
          </a:prstGeom>
        </p:spPr>
        <p:txBody>
          <a:bodyPr wrap="square">
            <a:spAutoFit/>
          </a:bodyPr>
          <a:lstStyle/>
          <a:p>
            <a:r>
              <a:rPr lang="en-US" altLang="zh-CN" sz="2800" smtClean="0"/>
              <a:t> </a:t>
            </a:r>
            <a:r>
              <a:rPr lang="zh-CN" altLang="en-US" sz="2800" b="1" smtClean="0">
                <a:latin typeface="宋体" pitchFamily="2" charset="-122"/>
                <a:ea typeface="宋体" pitchFamily="2" charset="-122"/>
                <a:cs typeface="宋体" panose="02010600030101010101" pitchFamily="2" charset="-122"/>
              </a:rPr>
              <a:t>③　</a:t>
            </a:r>
            <a:r>
              <a:rPr lang="zh-CN" altLang="en-US" sz="2800" smtClean="0"/>
              <a:t>古代神话中的诗情、悲剧、叛逆，构成了中国文化中的另一个人文意境，存在于后世无数中国人的思想之中，个体自我的成长使它已不再浮现神话所含有的原初隐喻和象征，它被赋予了更多的人文意义。</a:t>
            </a:r>
          </a:p>
          <a:p>
            <a:r>
              <a:rPr lang="zh-CN" altLang="en-US" sz="2800" smtClean="0"/>
              <a:t>④　在这种人文特性的笼罩下，这种叛逆思想在文学上一般衍化为两支系统。一支是作为“士”的知识阶层的情感流露，大都体现为诗词创作常以“佯狂”的形象出现，流露出一种愤世嫉俗、不与黑暗现实合作的自然情绪;而在具体的文化规约下，这种倾向又大都有“隐者”的因素，回归自然是这批人所共同具有的美学理想。另一支主要体现了市民精神，尤其是进入明代以后，这种市民精神又主要以爱情婚姻的题材出现，像“杜十娘怒沉百宝箱”、许仙与白娘子的民间传说等。</a:t>
            </a:r>
          </a:p>
          <a:p>
            <a:r>
              <a:rPr lang="zh-CN" altLang="en-US" sz="2800" smtClean="0"/>
              <a:t>⑤　当然，这只是一般而言，“士”的文化与市民文化一直处在相互影响之中，清代的《红楼梦》可以说是融合了当时中国的各种思想精神，其流露出的叛逆精神就很难用某一简单的概念加以框定。</a:t>
            </a:r>
            <a:endParaRPr lang="zh-CN" altLang="en-US" sz="2800" smtClean="0">
              <a:solidFill>
                <a:srgbClr val="FF0000"/>
              </a:solidFill>
              <a:highlight>
                <a:srgbClr val="00FFFF"/>
              </a:highlight>
            </a:endParaRPr>
          </a:p>
          <a:p>
            <a:pPr fontAlgn="ctr"/>
            <a:endParaRPr lang="zh-CN"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395785" y="395785"/>
            <a:ext cx="11532358" cy="6124754"/>
          </a:xfrm>
          <a:prstGeom prst="rect">
            <a:avLst/>
          </a:prstGeom>
        </p:spPr>
        <p:txBody>
          <a:bodyPr wrap="square">
            <a:spAutoFit/>
          </a:bodyPr>
          <a:lstStyle/>
          <a:p>
            <a:r>
              <a:rPr lang="zh-CN" altLang="en-US" sz="2800" smtClean="0"/>
              <a:t>⑥　这种人文意义的逐步加强，固然明确了文学的特指内涵，但随着知性原理在思想方法上的占统治地位，所观照出的世界也逐渐演化为一个价值的世界、一个有序的世界、一个善恶可辨的世界。这在美学上，反而丧失了神话所体现出的那种原初的混沌与无序，那种更有审美意义的叛逆悲剧。</a:t>
            </a:r>
            <a:endParaRPr lang="zh-CN" altLang="en-US" sz="2800" smtClean="0"/>
          </a:p>
          <a:p>
            <a:pPr fontAlgn="ctr"/>
            <a:r>
              <a:rPr lang="zh-CN" altLang="en-US" sz="2800" smtClean="0"/>
              <a:t>⑦　在美学上，比较接近于神话的，有古典小说《封神演义》。其中哪吒“剜肠剔骨，还骨肉于父母”，除了表示“好汉做事好汉当”外，还意味着对亲情的割舍，在当时的道德文化中，确是一种大胆的叛逆。最富悲剧意味的还是纣王的儿子殷效，殷效的母亲因纣王而死，要报母仇就必须杀父，可是他又是殷王的太子，如果要维护殷商的江山，就必须助父抗周。结果终于叛师，违背了答应师父的诺言而抗周，最后惨死在太极图中。这幕悲剧展现出一种人的不可选择的叛逆结果，应该说具有极为震撼人的美学力量。</a:t>
            </a:r>
          </a:p>
          <a:p>
            <a:pPr fontAlgn="ctr"/>
            <a:endParaRPr lang="zh-CN"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300251" y="204716"/>
            <a:ext cx="11682484" cy="7417415"/>
          </a:xfrm>
          <a:prstGeom prst="rect">
            <a:avLst/>
          </a:prstGeom>
        </p:spPr>
        <p:txBody>
          <a:bodyPr wrap="square">
            <a:spAutoFit/>
          </a:bodyPr>
          <a:lstStyle/>
          <a:p>
            <a:r>
              <a:rPr lang="zh-CN" altLang="en-US" sz="2800" smtClean="0"/>
              <a:t>⑧　神话是集合了许多无意识活动的群体思想，具有人类更多的普遍性。后世的文学在具体文化的规约下，则呈现出它的特指涵义，因为文明社会的价值判断逐步加强，社会要求代替了人的自然情欲，在知性原理的分割下，逐步丧失了神话所具有的那种原初的隐喻和象征。（摘编自蔡翔《叛神世界》）</a:t>
            </a:r>
          </a:p>
          <a:p>
            <a:r>
              <a:rPr lang="zh-CN" altLang="en-US" sz="2800" smtClean="0"/>
              <a:t>材料二：</a:t>
            </a:r>
          </a:p>
          <a:p>
            <a:r>
              <a:rPr lang="en-US" altLang="zh-CN" sz="2800" smtClean="0"/>
              <a:t>     </a:t>
            </a:r>
            <a:r>
              <a:rPr lang="zh-CN" altLang="en-US" sz="2800" smtClean="0"/>
              <a:t>昔者初民，见天地万物，变异不常，其诸现象，又出于人力所能以上，则自造众说以解释之：凡所解释，今谓之神话。神话大抵以一“神格”为中枢，又推演为叙说，而于所叙说之神、之事，又从而信仰敬畏之，于是歌颂其威灵，致美于坛庙，久而愈进，文物遂繁。故神话不特为宗教之萌芽，美术所由起，且实为文章之渊源。惟神话虽生文章，而诗人则为神话之仇敌，盖当歌颂记叙之际，每不免有所粉饰，失其本来，是以神话托诗歌以光大，以存留，然亦因之而改易，而销歇也。如天地开辟之说，在中国所留遗者，已设想较高，而初民之本色不可见，即其例矣。（摘自鲁迅《神话与传说》）</a:t>
            </a:r>
          </a:p>
          <a:p>
            <a:pPr fontAlgn="ctr"/>
            <a:endParaRPr lang="zh-CN" altLang="zh-CN" sz="2800" smtClean="0"/>
          </a:p>
          <a:p>
            <a:pPr fontAlgn="ctr"/>
            <a:endParaRPr lang="zh-CN"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846161" y="0"/>
            <a:ext cx="10658901" cy="1978924"/>
          </a:xfrm>
        </p:spPr>
        <p:txBody>
          <a:bodyPr>
            <a:noAutofit/>
          </a:bodyPr>
          <a:lstStyle/>
          <a:p>
            <a:r>
              <a:rPr lang="zh-CN" altLang="en-US" smtClean="0">
                <a:latin typeface="Times New Roman" panose="02020603050405020304" pitchFamily="18" charset="0"/>
                <a:ea typeface="宋体" pitchFamily="2" charset="-122"/>
              </a:rPr>
              <a:t>思考：</a:t>
            </a:r>
            <a:r>
              <a:rPr lang="zh-CN" altLang="en-US" smtClean="0">
                <a:solidFill>
                  <a:schemeClr val="tx1"/>
                </a:solidFill>
                <a:effectLst>
                  <a:outerShdw blurRad="38100" dist="25400" dir="5400000" algn="ctr" rotWithShape="0">
                    <a:srgbClr val="6E747A">
                      <a:alpha val="43000"/>
                    </a:srgbClr>
                  </a:outerShdw>
                </a:effectLst>
                <a:latin typeface="楷体" pitchFamily="49" charset="-122"/>
                <a:ea typeface="楷体" pitchFamily="49" charset="-122"/>
                <a:cs typeface="楷体" panose="02010609060101010101" pitchFamily="49" charset="-122"/>
              </a:rPr>
              <a:t>有评论认为，</a:t>
            </a:r>
            <a:r>
              <a:rPr lang="zh-CN" altLang="en-US" smtClean="0">
                <a:solidFill>
                  <a:srgbClr val="FF0000"/>
                </a:solidFill>
                <a:effectLst>
                  <a:outerShdw blurRad="38100" dist="25400" dir="5400000" algn="ctr" rotWithShape="0">
                    <a:srgbClr val="6E747A">
                      <a:alpha val="43000"/>
                    </a:srgbClr>
                  </a:outerShdw>
                </a:effectLst>
                <a:latin typeface="楷体" pitchFamily="49" charset="-122"/>
                <a:ea typeface="楷体" pitchFamily="49" charset="-122"/>
                <a:cs typeface="楷体" panose="02010609060101010101" pitchFamily="49" charset="-122"/>
              </a:rPr>
              <a:t>从大闹天宫到修成正果</a:t>
            </a:r>
            <a:r>
              <a:rPr lang="zh-CN" altLang="en-US" smtClean="0">
                <a:solidFill>
                  <a:schemeClr val="tx1"/>
                </a:solidFill>
                <a:effectLst>
                  <a:outerShdw blurRad="38100" dist="25400" dir="5400000" algn="ctr" rotWithShape="0">
                    <a:srgbClr val="6E747A">
                      <a:alpha val="43000"/>
                    </a:srgbClr>
                  </a:outerShdw>
                </a:effectLst>
                <a:latin typeface="楷体" pitchFamily="49" charset="-122"/>
                <a:ea typeface="楷体" pitchFamily="49" charset="-122"/>
                <a:cs typeface="楷体" panose="02010609060101010101" pitchFamily="49" charset="-122"/>
              </a:rPr>
              <a:t>，《西游记》中孙悟空形象的审美力量是逐步减弱的。请结合材料一的相关论述，作简要分析。（6分）</a:t>
            </a:r>
            <a:endParaRPr lang="zh-CN" altLang="zh-CN">
              <a:solidFill>
                <a:schemeClr val="tx1"/>
              </a:solidFill>
            </a:endParaRPr>
          </a:p>
        </p:txBody>
      </p:sp>
      <p:sp>
        <p:nvSpPr>
          <p:cNvPr id="3" name="文本框 2"/>
          <p:cNvSpPr txBox="1"/>
          <p:nvPr/>
        </p:nvSpPr>
        <p:spPr>
          <a:xfrm>
            <a:off x="286603" y="1848488"/>
            <a:ext cx="11614244" cy="4832092"/>
          </a:xfrm>
          <a:prstGeom prst="rect">
            <a:avLst/>
          </a:prstGeom>
          <a:noFill/>
        </p:spPr>
        <p:txBody>
          <a:bodyPr wrap="square" rtlCol="0">
            <a:spAutoFit/>
          </a:bodyPr>
          <a:lstStyle/>
          <a:p>
            <a:r>
              <a:rPr lang="zh-CN" altLang="en-US" sz="2800" b="1">
                <a:solidFill>
                  <a:srgbClr val="1D41D5"/>
                </a:solidFill>
                <a:latin typeface="楷体" pitchFamily="49" charset="-122"/>
                <a:ea typeface="楷体" pitchFamily="49" charset="-122"/>
                <a:cs typeface="楷体" panose="02010609060101010101" pitchFamily="49" charset="-122"/>
              </a:rPr>
              <a:t>【解析】首先我们需要先找到材料一的相关论述：材料一第6段，这种人文意义的逐步加强，固然明确了文学的特指内涵，但随着知性原理在思想方法上的占统治地位，所观照出的世界也逐渐演化为一个价值的世界、一个有序的世界、一个善恶可辨的世界。这在美学上，反而丧失了神话所体现出的那种原初的混沌与无序，那种更有审美意义的叛逆悲剧。</a:t>
            </a:r>
          </a:p>
          <a:p>
            <a:r>
              <a:rPr lang="en-US" altLang="zh-CN" sz="2800" b="1">
                <a:solidFill>
                  <a:srgbClr val="1D41D5"/>
                </a:solidFill>
                <a:latin typeface="楷体" pitchFamily="49" charset="-122"/>
                <a:ea typeface="楷体" pitchFamily="49" charset="-122"/>
                <a:cs typeface="楷体" panose="02010609060101010101" pitchFamily="49" charset="-122"/>
              </a:rPr>
              <a:t>    </a:t>
            </a:r>
            <a:r>
              <a:rPr lang="zh-CN" altLang="en-US" sz="2800" b="1">
                <a:solidFill>
                  <a:srgbClr val="1D41D5"/>
                </a:solidFill>
                <a:latin typeface="楷体" pitchFamily="49" charset="-122"/>
                <a:ea typeface="楷体" pitchFamily="49" charset="-122"/>
                <a:cs typeface="楷体" panose="02010609060101010101" pitchFamily="49" charset="-122"/>
              </a:rPr>
              <a:t>第8段，因为文明社会的价值判断逐步加强，社会要求代替了人的自然情欲，在知性原理的分割下，逐步丧失了神话所具有的那种原初的隐喻和象征。</a:t>
            </a:r>
          </a:p>
          <a:p>
            <a:r>
              <a:rPr lang="zh-CN" altLang="en-US" sz="2800" b="1">
                <a:solidFill>
                  <a:srgbClr val="1D41D5"/>
                </a:solidFill>
                <a:latin typeface="楷体" pitchFamily="49" charset="-122"/>
                <a:ea typeface="楷体" pitchFamily="49" charset="-122"/>
                <a:cs typeface="楷体" panose="02010609060101010101" pitchFamily="49" charset="-122"/>
              </a:rPr>
              <a:t>根据这两处论述，结合《西游记》中孙悟空大闹天宫和修成正果两个细节，我们得出答案点。审美力量的变化是指孙悟空从叛逆和桀骜不驯，到最终接受约束和驯化，变得更符合社会要求。</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0" y="1078172"/>
            <a:ext cx="12010029" cy="3970318"/>
          </a:xfrm>
          <a:prstGeom prst="rect">
            <a:avLst/>
          </a:prstGeom>
        </p:spPr>
        <p:txBody>
          <a:bodyPr wrap="square">
            <a:spAutoFit/>
          </a:bodyPr>
          <a:lstStyle/>
          <a:p>
            <a:r>
              <a:rPr lang="zh-CN" altLang="en-US" sz="2800" b="1" smtClean="0">
                <a:solidFill>
                  <a:srgbClr val="000000"/>
                </a:solidFill>
                <a:latin typeface="楷体" pitchFamily="49" charset="-122"/>
                <a:ea typeface="楷体" pitchFamily="49" charset="-122"/>
              </a:rPr>
              <a:t>古代诗歌阅读</a:t>
            </a:r>
            <a:r>
              <a:rPr lang="zh-CN" altLang="en-US" sz="2800" smtClean="0">
                <a:solidFill>
                  <a:srgbClr val="000000"/>
                </a:solidFill>
                <a:latin typeface="楷体" pitchFamily="49" charset="-122"/>
                <a:ea typeface="楷体" pitchFamily="49" charset="-122"/>
              </a:rPr>
              <a:t>   阅读下面这首宋诗，完成后面习题。</a:t>
            </a:r>
          </a:p>
          <a:p>
            <a:r>
              <a:rPr lang="zh-CN" altLang="en-US" sz="2800" smtClean="0">
                <a:solidFill>
                  <a:srgbClr val="000000"/>
                </a:solidFill>
                <a:latin typeface="楷体" pitchFamily="49" charset="-122"/>
                <a:ea typeface="楷体" pitchFamily="49" charset="-122"/>
              </a:rPr>
              <a:t>                              建康①  文天祥</a:t>
            </a:r>
          </a:p>
          <a:p>
            <a:r>
              <a:rPr lang="zh-CN" altLang="en-US" sz="2800" smtClean="0">
                <a:solidFill>
                  <a:srgbClr val="000000"/>
                </a:solidFill>
                <a:latin typeface="楷体" pitchFamily="49" charset="-122"/>
                <a:ea typeface="楷体" pitchFamily="49" charset="-122"/>
              </a:rPr>
              <a:t>                         金陵古会府②</a:t>
            </a:r>
            <a:r>
              <a:rPr lang="en-US" altLang="zh-CN" sz="2800" smtClean="0">
                <a:solidFill>
                  <a:srgbClr val="000000"/>
                </a:solidFill>
                <a:latin typeface="楷体" pitchFamily="49" charset="-122"/>
                <a:ea typeface="楷体" pitchFamily="49" charset="-122"/>
              </a:rPr>
              <a:t>,</a:t>
            </a:r>
            <a:r>
              <a:rPr lang="zh-CN" altLang="en-US" sz="2800" smtClean="0">
                <a:solidFill>
                  <a:srgbClr val="000000"/>
                </a:solidFill>
                <a:latin typeface="楷体" pitchFamily="49" charset="-122"/>
                <a:ea typeface="楷体" pitchFamily="49" charset="-122"/>
              </a:rPr>
              <a:t>南渡旧陪京。</a:t>
            </a:r>
          </a:p>
          <a:p>
            <a:r>
              <a:rPr lang="zh-CN" altLang="en-US" sz="2800" smtClean="0">
                <a:solidFill>
                  <a:srgbClr val="000000"/>
                </a:solidFill>
                <a:latin typeface="楷体" pitchFamily="49" charset="-122"/>
                <a:ea typeface="楷体" pitchFamily="49" charset="-122"/>
              </a:rPr>
              <a:t>                         山势尤盘礴③</a:t>
            </a:r>
            <a:r>
              <a:rPr lang="en-US" altLang="zh-CN" sz="2800" smtClean="0">
                <a:solidFill>
                  <a:srgbClr val="000000"/>
                </a:solidFill>
                <a:latin typeface="楷体" pitchFamily="49" charset="-122"/>
                <a:ea typeface="楷体" pitchFamily="49" charset="-122"/>
              </a:rPr>
              <a:t>,</a:t>
            </a:r>
            <a:r>
              <a:rPr lang="zh-CN" altLang="en-US" sz="2800" smtClean="0">
                <a:solidFill>
                  <a:srgbClr val="000000"/>
                </a:solidFill>
                <a:latin typeface="楷体" pitchFamily="49" charset="-122"/>
                <a:ea typeface="楷体" pitchFamily="49" charset="-122"/>
              </a:rPr>
              <a:t>江流已变更。</a:t>
            </a:r>
          </a:p>
          <a:p>
            <a:r>
              <a:rPr lang="zh-CN" altLang="en-US" sz="2800" smtClean="0">
                <a:solidFill>
                  <a:srgbClr val="000000"/>
                </a:solidFill>
                <a:latin typeface="楷体" pitchFamily="49" charset="-122"/>
                <a:ea typeface="楷体" pitchFamily="49" charset="-122"/>
              </a:rPr>
              <a:t>                         健儿徙幽土</a:t>
            </a:r>
            <a:r>
              <a:rPr lang="en-US" altLang="zh-CN" sz="2800" smtClean="0">
                <a:solidFill>
                  <a:srgbClr val="000000"/>
                </a:solidFill>
                <a:latin typeface="楷体" pitchFamily="49" charset="-122"/>
                <a:ea typeface="楷体" pitchFamily="49" charset="-122"/>
              </a:rPr>
              <a:t>,</a:t>
            </a:r>
            <a:r>
              <a:rPr lang="zh-CN" altLang="en-US" sz="2800" smtClean="0">
                <a:solidFill>
                  <a:srgbClr val="000000"/>
                </a:solidFill>
                <a:latin typeface="楷体" pitchFamily="49" charset="-122"/>
                <a:ea typeface="楷体" pitchFamily="49" charset="-122"/>
              </a:rPr>
              <a:t>新鬼哭台城。</a:t>
            </a:r>
          </a:p>
          <a:p>
            <a:r>
              <a:rPr lang="zh-CN" altLang="en-US" sz="2800" smtClean="0">
                <a:solidFill>
                  <a:srgbClr val="000000"/>
                </a:solidFill>
                <a:latin typeface="楷体" pitchFamily="49" charset="-122"/>
                <a:ea typeface="楷体" pitchFamily="49" charset="-122"/>
              </a:rPr>
              <a:t>                         一片清溪月</a:t>
            </a:r>
            <a:r>
              <a:rPr lang="en-US" altLang="zh-CN" sz="2800" smtClean="0">
                <a:solidFill>
                  <a:srgbClr val="000000"/>
                </a:solidFill>
                <a:latin typeface="楷体" pitchFamily="49" charset="-122"/>
                <a:ea typeface="楷体" pitchFamily="49" charset="-122"/>
              </a:rPr>
              <a:t>,</a:t>
            </a:r>
            <a:r>
              <a:rPr lang="zh-CN" altLang="en-US" sz="2800" smtClean="0">
                <a:solidFill>
                  <a:srgbClr val="000000"/>
                </a:solidFill>
                <a:latin typeface="楷体" pitchFamily="49" charset="-122"/>
                <a:ea typeface="楷体" pitchFamily="49" charset="-122"/>
              </a:rPr>
              <a:t>偏于客有情。</a:t>
            </a:r>
          </a:p>
          <a:p>
            <a:r>
              <a:rPr lang="zh-CN" altLang="en-US" sz="2800" smtClean="0">
                <a:solidFill>
                  <a:srgbClr val="000000"/>
                </a:solidFill>
                <a:latin typeface="楷体" pitchFamily="49" charset="-122"/>
                <a:ea typeface="楷体" pitchFamily="49" charset="-122"/>
              </a:rPr>
              <a:t>［注］①建康，今南京。本诗为文天祥被元兵押解北上途径南京时所作。②会府，都会。</a:t>
            </a:r>
          </a:p>
          <a:p>
            <a:r>
              <a:rPr lang="zh-CN" altLang="en-US" sz="2800" smtClean="0">
                <a:solidFill>
                  <a:srgbClr val="000000"/>
                </a:solidFill>
                <a:latin typeface="楷体" pitchFamily="49" charset="-122"/>
                <a:ea typeface="楷体" pitchFamily="49" charset="-122"/>
              </a:rPr>
              <a:t>③盘礴，据持牢固的样子。</a:t>
            </a:r>
            <a:endParaRPr lang="zh-CN" altLang="en-US" sz="2800">
              <a:solidFill>
                <a:srgbClr val="000000"/>
              </a:solidFill>
              <a:latin typeface="楷体" pitchFamily="49" charset="-122"/>
              <a:ea typeface="楷体" pitchFamily="49" charset="-122"/>
            </a:endParaRPr>
          </a:p>
        </p:txBody>
      </p:sp>
      <p:sp>
        <p:nvSpPr>
          <p:cNvPr id="3" name="标题 4"/>
          <p:cNvSpPr txBox="1"/>
          <p:nvPr/>
        </p:nvSpPr>
        <p:spPr>
          <a:xfrm>
            <a:off x="382137" y="218365"/>
            <a:ext cx="11163868" cy="900752"/>
          </a:xfrm>
          <a:prstGeom prst="rect">
            <a:avLst/>
          </a:prstGeom>
        </p:spPr>
        <p:txBody>
          <a:bodyP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t>课前练习（一）</a:t>
            </a:r>
            <a:endParaRPr kumimoji="0" lang="zh-CN" altLang="zh-CN" sz="40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48654"/>
                                        </p:tgtEl>
                                        <p:attrNameLst>
                                          <p:attrName>style.visibility</p:attrName>
                                        </p:attrNameLst>
                                      </p:cBhvr>
                                      <p:to>
                                        <p:strVal val="visible"/>
                                      </p:to>
                                    </p:set>
                                    <p:anim calcmode="lin" valueType="num">
                                      <p:cBhvr additive="base">
                                        <p:cTn id="11" dur="500" fill="hold"/>
                                        <p:tgtEl>
                                          <p:spTgt spid="1048654"/>
                                        </p:tgtEl>
                                        <p:attrNameLst>
                                          <p:attrName>ppt_x</p:attrName>
                                        </p:attrNameLst>
                                      </p:cBhvr>
                                      <p:tavLst>
                                        <p:tav tm="0">
                                          <p:val>
                                            <p:strVal val="#ppt_x"/>
                                          </p:val>
                                        </p:tav>
                                        <p:tav tm="100000">
                                          <p:val>
                                            <p:strVal val="#ppt_x"/>
                                          </p:val>
                                        </p:tav>
                                      </p:tavLst>
                                    </p:anim>
                                    <p:anim calcmode="lin" valueType="num">
                                      <p:cBhvr additive="base">
                                        <p:cTn id="12"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368490" y="204716"/>
            <a:ext cx="11573301" cy="2677656"/>
          </a:xfrm>
          <a:prstGeom prst="rect">
            <a:avLst/>
          </a:prstGeom>
        </p:spPr>
        <p:txBody>
          <a:bodyPr wrap="square">
            <a:spAutoFit/>
          </a:bodyPr>
          <a:lstStyle/>
          <a:p>
            <a:r>
              <a:rPr lang="zh-CN" altLang="en-US" sz="2800" b="1" smtClean="0"/>
              <a:t>【参考答案】孙悟空自立“齐天大圣”，受到天庭戏弄后大闹天宫，表现出的对权力和秩序的叛逆，具有叛神意味，带有神话所具有的无序和混沌，善恶并不可辨；</a:t>
            </a:r>
          </a:p>
          <a:p>
            <a:r>
              <a:rPr lang="zh-CN" altLang="en-US" sz="2800" b="1" smtClean="0"/>
              <a:t>后来保唐僧西天取经，从不服管教到接受约束、修成正果，呈现社会要求代替人的自然情欲的过程，包含的是文明社会的价值判断。（6 分，每点 3 分）</a:t>
            </a:r>
            <a:endParaRPr lang="zh-CN" altLang="en-US" sz="2800" b="1"/>
          </a:p>
        </p:txBody>
      </p:sp>
      <p:sp>
        <p:nvSpPr>
          <p:cNvPr id="3" name="文本框 2"/>
          <p:cNvSpPr txBox="1"/>
          <p:nvPr/>
        </p:nvSpPr>
        <p:spPr>
          <a:xfrm>
            <a:off x="368489" y="2884057"/>
            <a:ext cx="11532358" cy="2245360"/>
          </a:xfrm>
          <a:prstGeom prst="rect">
            <a:avLst/>
          </a:prstGeom>
          <a:noFill/>
        </p:spPr>
        <p:txBody>
          <a:bodyPr wrap="square" rtlCol="0">
            <a:spAutoFit/>
          </a:bodyPr>
          <a:lstStyle/>
          <a:p>
            <a:pPr algn="l">
              <a:buClrTx/>
              <a:buSzTx/>
              <a:buFontTx/>
            </a:pPr>
            <a:r>
              <a:rPr lang="zh-CN" altLang="en-US" sz="2800">
                <a:highlight>
                  <a:srgbClr val="FFFF00"/>
                </a:highlight>
              </a:rPr>
              <a:t>【评分标准及调整】</a:t>
            </a:r>
            <a:r>
              <a:rPr lang="zh-CN" altLang="en-US" sz="2800"/>
              <a:t>分为两部分，各占3分。大闹天宫部分答到“叛逆”“叛神”1分，答出具有神话无序和混沌信息者，2分（只写出“善恶不可辨”给1分）；修成正果部分答到“约束”“规约”或类似信息者，1分，答到“社会要求代替了自然情欲”“表明文明社会价值判断”2分（只有价值或只有代替只给1分）。</a:t>
            </a:r>
          </a:p>
        </p:txBody>
      </p:sp>
      <p:sp>
        <p:nvSpPr>
          <p:cNvPr id="4" name="文本框 2"/>
          <p:cNvSpPr txBox="1"/>
          <p:nvPr/>
        </p:nvSpPr>
        <p:spPr>
          <a:xfrm>
            <a:off x="745588" y="5274130"/>
            <a:ext cx="10578904" cy="1077218"/>
          </a:xfrm>
          <a:prstGeom prst="rect">
            <a:avLst/>
          </a:prstGeom>
          <a:noFill/>
        </p:spPr>
        <p:txBody>
          <a:bodyPr wrap="square" rtlCol="0">
            <a:spAutoFit/>
          </a:bodyPr>
          <a:lstStyle/>
          <a:p>
            <a:r>
              <a:rPr lang="zh-CN" altLang="en-US" sz="3200" smtClean="0"/>
              <a:t>总结：本题只要能紧扣题目中的“</a:t>
            </a:r>
            <a:r>
              <a:rPr lang="zh-CN" altLang="en-US" sz="3200" smtClean="0">
                <a:solidFill>
                  <a:srgbClr val="FF0000"/>
                </a:solidFill>
                <a:effectLst>
                  <a:outerShdw blurRad="38100" dist="25400" dir="5400000" algn="ctr" rotWithShape="0">
                    <a:srgbClr val="6E747A">
                      <a:alpha val="43000"/>
                    </a:srgbClr>
                  </a:outerShdw>
                </a:effectLst>
                <a:latin typeface="楷体" pitchFamily="49" charset="-122"/>
                <a:ea typeface="楷体" pitchFamily="49" charset="-122"/>
                <a:cs typeface="楷体" panose="02010609060101010101" pitchFamily="49" charset="-122"/>
              </a:rPr>
              <a:t>从大闹天宫到修成正果</a:t>
            </a:r>
            <a:endParaRPr lang="zh-CN" altLang="en-US" sz="3200" smtClean="0"/>
          </a:p>
          <a:p>
            <a:r>
              <a:rPr lang="zh-CN" altLang="en-US" sz="3200" smtClean="0"/>
              <a:t>”，再联系文本答题，那么答案就非常清晰了。</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3"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668741" y="300251"/>
            <a:ext cx="11163868" cy="6346209"/>
          </a:xfrm>
        </p:spPr>
        <p:txBody>
          <a:bodyPr>
            <a:noAutofit/>
          </a:bodyPr>
          <a:lstStyle/>
          <a:p>
            <a:pPr marL="342900" lvl="0" indent="-342900">
              <a:spcAft>
                <a:spcPct val="0"/>
              </a:spcAft>
              <a:tabLst>
                <a:tab pos="198120"/>
              </a:tabLst>
            </a:pPr>
            <a:r>
              <a:rPr lang="zh-CN" altLang="en-US" sz="4800" smtClean="0"/>
              <a:t>总结：</a:t>
            </a:r>
            <a:br>
              <a:rPr lang="en-US" altLang="zh-CN" sz="4400" smtClean="0"/>
            </a:br>
            <a:r>
              <a:rPr lang="zh-CN" altLang="en-US" sz="3600" smtClean="0"/>
              <a:t>解答名家评论的语言题，无论是材料阅读、诗歌鉴赏，还是小说阅读。我们首先应</a:t>
            </a:r>
            <a:r>
              <a:rPr lang="zh-CN" altLang="zh-CN" sz="3600" smtClean="0"/>
              <a:t>准确理解</a:t>
            </a:r>
            <a:r>
              <a:rPr lang="zh-CN" altLang="en-US" sz="3600" smtClean="0"/>
              <a:t>评论的语言内容</a:t>
            </a:r>
            <a:r>
              <a:rPr lang="zh-CN" altLang="zh-CN" sz="3600" smtClean="0"/>
              <a:t>及其</a:t>
            </a:r>
            <a:r>
              <a:rPr lang="zh-CN" altLang="en-US" sz="3600" smtClean="0"/>
              <a:t>与文本的</a:t>
            </a:r>
            <a:r>
              <a:rPr lang="zh-CN" altLang="zh-CN" sz="3600" smtClean="0"/>
              <a:t>互相关系</a:t>
            </a:r>
            <a:r>
              <a:rPr lang="zh-CN" altLang="en-US" sz="3600" smtClean="0"/>
              <a:t>，然后再</a:t>
            </a:r>
            <a:r>
              <a:rPr lang="zh-CN" altLang="zh-CN" sz="3600" smtClean="0"/>
              <a:t>结合文本从</a:t>
            </a:r>
            <a:r>
              <a:rPr lang="zh-CN" altLang="zh-CN" sz="3600" kern="100" smtClean="0">
                <a:solidFill>
                  <a:srgbClr val="FF0000"/>
                </a:solidFill>
                <a:latin typeface="黑体" panose="02010609060101010101" pitchFamily="49" charset="-122"/>
                <a:ea typeface="黑体" panose="02010609060101010101" pitchFamily="49" charset="-122"/>
                <a:cs typeface="Times New Roman" panose="02020603050405020304"/>
              </a:rPr>
              <a:t>内容、情感、主题、情节、人物、环境、语言</a:t>
            </a:r>
            <a:r>
              <a:rPr lang="zh-CN" altLang="zh-CN" sz="3600" smtClean="0"/>
              <a:t>等多角度分析</a:t>
            </a:r>
            <a:r>
              <a:rPr lang="zh-CN" altLang="en-US" sz="3600" smtClean="0"/>
              <a:t>。当然了，不能把评论的术语丢开。当文本内容把握不准时，题目中所给的评论或术语也就成为我们解题的关键。</a:t>
            </a:r>
            <a:endParaRPr lang="zh-CN" altLang="zh-CN" sz="3600"/>
          </a:p>
        </p:txBody>
      </p:sp>
      <p:sp>
        <p:nvSpPr>
          <p:cNvPr id="3" name="标题 4"/>
          <p:cNvSpPr txBox="1"/>
          <p:nvPr/>
        </p:nvSpPr>
        <p:spPr>
          <a:xfrm>
            <a:off x="602777" y="2019870"/>
            <a:ext cx="11163868" cy="4838130"/>
          </a:xfrm>
          <a:prstGeom prst="rect">
            <a:avLst/>
          </a:prstGeom>
        </p:spPr>
        <p:txBody>
          <a:bodyPr vert="horz" lIns="101600" tIns="38100" rIns="76200" bIns="38100" rtlCol="0" anchor="ctr" anchorCtr="0">
            <a:normAutofit/>
          </a:bodyPr>
          <a:lstStyle/>
          <a:p>
            <a:pPr lvl="0"/>
            <a:endParaRPr kumimoji="0" lang="zh-CN" altLang="zh-CN" sz="32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1023581" y="354842"/>
            <a:ext cx="10809027" cy="1160060"/>
          </a:xfrm>
        </p:spPr>
        <p:txBody>
          <a:bodyPr>
            <a:noAutofit/>
          </a:bodyPr>
          <a:lstStyle/>
          <a:p>
            <a:r>
              <a:rPr lang="zh-CN" altLang="en-US" sz="4000" smtClean="0"/>
              <a:t>课后练习</a:t>
            </a:r>
            <a:endParaRPr lang="zh-CN" altLang="zh-CN" sz="4000"/>
          </a:p>
        </p:txBody>
      </p:sp>
      <p:sp>
        <p:nvSpPr>
          <p:cNvPr id="3" name="标题 4"/>
          <p:cNvSpPr txBox="1"/>
          <p:nvPr/>
        </p:nvSpPr>
        <p:spPr>
          <a:xfrm>
            <a:off x="750627" y="1433015"/>
            <a:ext cx="10754436" cy="5076967"/>
          </a:xfrm>
          <a:prstGeom prst="rect">
            <a:avLst/>
          </a:prstGeom>
        </p:spPr>
        <p:txBody>
          <a:bodyPr vert="horz" lIns="101600" tIns="38100" rIns="76200" bIns="38100" rtlCol="0" anchor="ctr" anchorCtr="0">
            <a:normAutofit fontScale="85000" lnSpcReduction="10000"/>
          </a:bodyPr>
          <a:lstStyle/>
          <a:p>
            <a:pPr fontAlgn="ctr"/>
            <a:r>
              <a:rPr lang="zh-CN" altLang="zh-CN" sz="3200" smtClean="0"/>
              <a:t>阅读下面的文字，完成下面小题。</a:t>
            </a:r>
          </a:p>
          <a:p>
            <a:pPr algn="ctr" fontAlgn="ctr"/>
            <a:r>
              <a:rPr lang="zh-CN" altLang="zh-CN" sz="3200" b="1" smtClean="0"/>
              <a:t>纸的胜利</a:t>
            </a:r>
            <a:endParaRPr lang="zh-CN" altLang="zh-CN" sz="3200" smtClean="0"/>
          </a:p>
          <a:p>
            <a:pPr algn="ctr" fontAlgn="ctr"/>
            <a:r>
              <a:rPr lang="zh-CN" altLang="zh-CN" sz="3200" smtClean="0"/>
              <a:t>【俄罗斯】杉德米拉·乌利茨卡娅</a:t>
            </a:r>
          </a:p>
          <a:p>
            <a:pPr fontAlgn="ctr"/>
            <a:r>
              <a:rPr lang="zh-CN" altLang="zh-CN" sz="3200" smtClean="0"/>
              <a:t>阳光融化了黑粒状的积雪，污浊的水流中漂着积存了一整个冬天的家用废料，空气中弥漫着混浊的气味，在这些气味中最为浓烈的，是春天那潮湿而甜蜜的泥土气息。根尼亚来到院子里透透气。</a:t>
            </a:r>
          </a:p>
          <a:p>
            <a:pPr fontAlgn="ctr"/>
            <a:r>
              <a:rPr lang="zh-CN" altLang="zh-CN" sz="3200" smtClean="0"/>
              <a:t>他的双腿天生就有毛病，因而走起路来一蹦一跳的，很是奇怪。他的鼻子总是不通气，他只能靠嘴呼吸，此外，他没有父亲。在这里，半数孩子没有父亲。但和其他孩子不同的是，根尼亚没法像他们那样说自己的父亲战死了，因为他压根儿就不知道自己父亲的任何讯息。</a:t>
            </a:r>
          </a:p>
          <a:p>
            <a:pPr fontAlgn="ctr"/>
            <a:r>
              <a:rPr lang="zh-CN" altLang="zh-CN" sz="3200" smtClean="0"/>
              <a:t>他刚刚从冬春季节的病势中复原，阳光暖和得出奇，不管是空气还是大地，一切都显得鼓胀而饱满，尤其是那些裸露的树干，眼看就要迸发出细小的、幸福的叶芽。</a:t>
            </a:r>
            <a:endParaRPr lang="zh-CN" altLang="zh-CN" sz="32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4"/>
          <p:cNvSpPr txBox="1"/>
          <p:nvPr/>
        </p:nvSpPr>
        <p:spPr>
          <a:xfrm>
            <a:off x="750627" y="627797"/>
            <a:ext cx="10754436" cy="5882185"/>
          </a:xfrm>
          <a:prstGeom prst="rect">
            <a:avLst/>
          </a:prstGeom>
        </p:spPr>
        <p:txBody>
          <a:bodyPr vert="horz" lIns="101600" tIns="38100" rIns="76200" bIns="38100" rtlCol="0" anchor="ctr" anchorCtr="0">
            <a:normAutofit fontScale="85000" lnSpcReduction="20000"/>
          </a:bodyPr>
          <a:lstStyle/>
          <a:p>
            <a:pPr fontAlgn="ctr"/>
            <a:r>
              <a:rPr lang="zh-CN" altLang="zh-CN" sz="3200" smtClean="0"/>
              <a:t>根尼亚站在院子中央，愕然谛听着远处天空的隆隆声。第一团泥巴正巧落在一只猫和男孩的正中间。肥猫弓起身子向后跳去，根尼亚一哆嗦，飞溅的污泥“啪”的一声重重地打在他脸上，第二团泥巴落在他的背上，未等第三团泥巴砸下来，他就急忙拔腿连蹦带跳地向自家门口奔去。紧跟着，一句打油诗像响亮的飞镖一样穿过：“瘸腿根尼亚，鼻涕流成河！”</a:t>
            </a:r>
          </a:p>
          <a:p>
            <a:pPr fontAlgn="ctr"/>
            <a:r>
              <a:rPr lang="zh-CN" altLang="zh-CN" sz="3200" smtClean="0"/>
              <a:t>根尼亚望了望四周：孩子们身后，站着那个他们为之卖力的人——天不怕地不怕的机灵鬼热尼卡，所有没给他当过小跟班的孩子都是他的敌人。</a:t>
            </a:r>
          </a:p>
          <a:p>
            <a:pPr fontAlgn="ctr"/>
            <a:r>
              <a:rPr lang="zh-CN" altLang="zh-CN" sz="3200" smtClean="0"/>
              <a:t>天黑了，母亲和外婆在桌旁坐了好一会儿。“我想，应该请他们来家里做客，给根尼亚过个生日。”母亲喃喃道。“我也想不出别的法子，”母亲愁容满面道，“应该烤点儿馅饼，做一桌好菜招待他们，总之，得给孩子们举办一场热热闹闹的生日活动。”</a:t>
            </a:r>
          </a:p>
          <a:p>
            <a:pPr fontAlgn="ctr"/>
            <a:r>
              <a:rPr lang="zh-CN" altLang="zh-CN" sz="3200" smtClean="0"/>
              <a:t>两个星期过去了，宁静而温柔的春天来临。庭院里干净整洁，绿草如茵。</a:t>
            </a:r>
          </a:p>
          <a:p>
            <a:pPr fontAlgn="ctr"/>
            <a:r>
              <a:rPr lang="zh-CN" altLang="zh-CN" sz="3200" smtClean="0"/>
              <a:t>生日前夜，母亲告诉根尼亚，要为他举办一场真正的生日会。“叫上你们班里和院子里你想请的孩子。”她提议道。</a:t>
            </a:r>
            <a:endParaRPr lang="zh-CN" altLang="zh-CN" sz="32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4"/>
          <p:cNvSpPr txBox="1"/>
          <p:nvPr/>
        </p:nvSpPr>
        <p:spPr>
          <a:xfrm>
            <a:off x="750627" y="218364"/>
            <a:ext cx="10754436" cy="6291619"/>
          </a:xfrm>
          <a:prstGeom prst="rect">
            <a:avLst/>
          </a:prstGeom>
        </p:spPr>
        <p:txBody>
          <a:bodyPr vert="horz" lIns="101600" tIns="38100" rIns="76200" bIns="38100" rtlCol="0" anchor="ctr" anchorCtr="0">
            <a:normAutofit/>
          </a:bodyPr>
          <a:lstStyle/>
          <a:p>
            <a:pPr fontAlgn="ctr"/>
            <a:r>
              <a:rPr lang="zh-CN" altLang="zh-CN" sz="2800" smtClean="0"/>
              <a:t>“我谁也不想请。妈妈，不要。”根尼亚恳求道，“要。”母亲简短地回答。看她眉毛抖动的样子，他明白自己没法逃避了。</a:t>
            </a:r>
          </a:p>
          <a:p>
            <a:pPr fontAlgn="ctr"/>
            <a:r>
              <a:rPr lang="zh-CN" altLang="zh-CN" sz="2800" smtClean="0"/>
              <a:t>傍晚，母亲来到院子里，亲自邀请孩子们第二天来家里。她邀请了所有人，并没有挑挑拣拣，但热尼卡是她单独去找的：“还有你，热尼卡，你也过来吧。”</a:t>
            </a:r>
          </a:p>
          <a:p>
            <a:pPr fontAlgn="ctr"/>
            <a:r>
              <a:rPr lang="zh-CN" altLang="zh-CN" sz="2800" smtClean="0"/>
              <a:t>他眼神冷漠而成熟地看了看她，看得她有些发窘，“我会来的。”热尼卡平静地回答。</a:t>
            </a:r>
          </a:p>
          <a:p>
            <a:pPr fontAlgn="ctr"/>
            <a:r>
              <a:rPr lang="zh-CN" altLang="zh-CN" sz="2800" smtClean="0"/>
              <a:t>将近四点钟，大桌上已经摆好了一个大大的汤盆，配上切得细细的杂拌菜，还有搭配鲱鱼的烤面包、馅饼和米饭。</a:t>
            </a:r>
          </a:p>
          <a:p>
            <a:pPr fontAlgn="ctr"/>
            <a:r>
              <a:rPr lang="zh-CN" altLang="zh-CN" sz="2800" smtClean="0"/>
              <a:t>根尼亚坐在窗边，背朝着餐桌，竭力不去想那群吵吵嚷嚷、快活无比却又和他水火不容的敌人马上就要闯进他家的样子……看上去他正在全心全意地用报纸折一艘带帆的小船。</a:t>
            </a:r>
            <a:endParaRPr lang="zh-CN" altLang="zh-CN" sz="2800"/>
          </a:p>
        </p:txBody>
      </p:sp>
      <p:sp>
        <p:nvSpPr>
          <p:cNvPr id="4" name="标题 3"/>
          <p:cNvSpPr>
            <a:spLocks noGrp="1"/>
          </p:cNvSpPr>
          <p:nvPr>
            <p:ph type="title"/>
          </p:nvPr>
        </p:nvSpPr>
        <p:spPr/>
        <p:txBody>
          <a:bodyPr/>
          <a:lstStyle/>
          <a:p>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4"/>
          <p:cNvSpPr txBox="1"/>
          <p:nvPr/>
        </p:nvSpPr>
        <p:spPr>
          <a:xfrm>
            <a:off x="750627" y="218364"/>
            <a:ext cx="10754436" cy="6291619"/>
          </a:xfrm>
          <a:prstGeom prst="rect">
            <a:avLst/>
          </a:prstGeom>
        </p:spPr>
        <p:txBody>
          <a:bodyPr vert="horz" lIns="101600" tIns="38100" rIns="76200" bIns="38100" rtlCol="0" anchor="ctr" anchorCtr="0">
            <a:normAutofit/>
          </a:bodyPr>
          <a:lstStyle/>
          <a:p>
            <a:pPr fontAlgn="ctr"/>
            <a:r>
              <a:rPr lang="zh-CN" altLang="zh-CN" sz="2800" smtClean="0"/>
              <a:t>他是这项纸艺的能工巧匠。根尼亚生活中有几千个日夜是在床榻上度过的。他耐心地忍受着秋天的黏膜炎、冬天的咽峡炎、春天的伤风感冒，折出一个个纸角，将每一页纸的弯折处压得平平的根尼亚手中转动着那只还未做好的小船，惶恐地等待着客人到来，他们来的时候刚好四点整，是结伴一起来的、一对肤色白皙的小姐妹带来了一大束黄灿灿的蒲公英花，而别的孩子都没带礼物。</a:t>
            </a:r>
          </a:p>
          <a:p>
            <a:pPr fontAlgn="ctr"/>
            <a:r>
              <a:rPr lang="zh-CN" altLang="zh-CN" sz="2800" smtClean="0"/>
              <a:t>大家彬彬有礼地围着桌子坐下，母亲给每个人的杯子倒上自制的气泡饮料，然后说道：“让我们为根尼亚干杯——今天是他的生日。”</a:t>
            </a:r>
          </a:p>
          <a:p>
            <a:pPr fontAlgn="ctr"/>
            <a:r>
              <a:rPr lang="zh-CN" altLang="zh-CN" sz="2800" smtClean="0"/>
              <a:t>“我们来玩点儿什么吧，你们喜欢玩什么呢？”</a:t>
            </a:r>
          </a:p>
          <a:p>
            <a:pPr fontAlgn="ctr"/>
            <a:r>
              <a:rPr lang="zh-CN" altLang="zh-CN" sz="2800" smtClean="0"/>
              <a:t>“可以玩牌，”科柳尼亚憨憨地说。</a:t>
            </a:r>
          </a:p>
          <a:p>
            <a:pPr fontAlgn="ctr"/>
            <a:r>
              <a:rPr lang="zh-CN" altLang="zh-CN" sz="2800" smtClean="0"/>
              <a:t>“我们玩方特游戏吧”，母亲提议道、热尼卡在窗台旁摆弄着那只还未做好的小船。母亲向大家解释游戏怎么玩，不过看样子谁都没带方特。</a:t>
            </a:r>
            <a:endParaRPr lang="zh-CN" altLang="zh-CN" sz="2800"/>
          </a:p>
        </p:txBody>
      </p:sp>
      <p:sp>
        <p:nvSpPr>
          <p:cNvPr id="4" name="标题 3"/>
          <p:cNvSpPr>
            <a:spLocks noGrp="1"/>
          </p:cNvSpPr>
          <p:nvPr>
            <p:ph type="title"/>
          </p:nvPr>
        </p:nvSpPr>
        <p:spPr/>
        <p:txBody>
          <a:bodyPr/>
          <a:lstStyle/>
          <a:p>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4"/>
          <p:cNvSpPr txBox="1"/>
          <p:nvPr/>
        </p:nvSpPr>
        <p:spPr>
          <a:xfrm>
            <a:off x="750627" y="218364"/>
            <a:ext cx="10754436" cy="6291619"/>
          </a:xfrm>
          <a:prstGeom prst="rect">
            <a:avLst/>
          </a:prstGeom>
        </p:spPr>
        <p:txBody>
          <a:bodyPr vert="horz" lIns="101600" tIns="38100" rIns="76200" bIns="38100" rtlCol="0" anchor="ctr" anchorCtr="0">
            <a:normAutofit fontScale="92500" lnSpcReduction="20000"/>
          </a:bodyPr>
          <a:lstStyle/>
          <a:p>
            <a:pPr fontAlgn="ctr"/>
            <a:r>
              <a:rPr lang="zh-CN" altLang="zh-CN" sz="2800" smtClean="0"/>
              <a:t>“根尼亚，给孩子们做几个方特吧”，母亲请求道，根尼亚拿起纸来，思考片刻，就折出了一个纵向的弯褶……男孩们剃得光光的小脑袋和女孩们被辫子绷得紧紧的小脑袋齐齐地向桌子这边凑了过来，小船、杯子、盐瓶、面包篮、衬衫……他每完成最后一步，做好的小东西马上就被等待已久的手一把夺走。</a:t>
            </a:r>
          </a:p>
          <a:p>
            <a:pPr fontAlgn="ctr"/>
            <a:r>
              <a:rPr lang="zh-CN" altLang="zh-CN" sz="2800" smtClean="0"/>
              <a:t>“根尼亚，请给我做一个杯子！”</a:t>
            </a:r>
          </a:p>
          <a:p>
            <a:pPr fontAlgn="ctr"/>
            <a:r>
              <a:rPr lang="zh-CN" altLang="zh-CN" sz="2800" smtClean="0"/>
              <a:t>“小人儿，根尼亚，给我做一个小人儿！”</a:t>
            </a:r>
          </a:p>
          <a:p>
            <a:pPr fontAlgn="ctr"/>
            <a:r>
              <a:rPr lang="zh-CN" altLang="zh-CN" sz="2800" smtClean="0"/>
              <a:t>所有人都忘了方特游戏。根尼亚麻利地折起纸，把接缝处压平整，再次折起，弯出折角。小人儿、衬衫、小狗……他给大家分发那些纸做的稀罕玩意儿，所有人都笑着，所有人都向他道谢、他不自觉地从口袋里搁出手帕，擦了擦鼻子，但没有一个人注意到他的举动，就连他自己也没察觉。</a:t>
            </a:r>
          </a:p>
          <a:p>
            <a:pPr fontAlgn="ctr"/>
            <a:r>
              <a:rPr lang="zh-CN" altLang="zh-CN" sz="2800" smtClean="0"/>
              <a:t>这种感受他只在梦中体验过，他是幸福的。他没有感受到任何恐惧，任何厌恶，任何敌意，甚至，他们还赞赏了他那不值一提的天赋，而他自己从未觉得这天赋有何意义。他似乎生平第一次真正看清了他们的面孔，他们根本不是什么凶神恶煞。热尼卡在窗台上把小船展开，然后试着重新折一遍，但怎么也折不好，于是他走到根尼亚面前，碰了碰他的肩膀，生平第一次叫了他的名字，请求道：“根尼亚，帮我看看吧，下一步怎么折……”</a:t>
            </a:r>
          </a:p>
          <a:p>
            <a:pPr fontAlgn="ctr"/>
            <a:r>
              <a:rPr lang="zh-CN" altLang="zh-CN" sz="2800" smtClean="0"/>
              <a:t>正在擦拭餐具的母亲微笑着，泪水滴落在肥皂水中。</a:t>
            </a:r>
          </a:p>
          <a:p>
            <a:pPr fontAlgn="ctr"/>
            <a:r>
              <a:rPr lang="zh-CN" altLang="zh-CN" sz="2800" smtClean="0"/>
              <a:t>（选自《世界文学》</a:t>
            </a:r>
            <a:r>
              <a:rPr lang="en-US" altLang="zh-CN" sz="2800" smtClean="0"/>
              <a:t>2021</a:t>
            </a:r>
            <a:r>
              <a:rPr lang="zh-CN" altLang="zh-CN" sz="2800" smtClean="0"/>
              <a:t>年第</a:t>
            </a:r>
            <a:r>
              <a:rPr lang="en-US" altLang="zh-CN" sz="2800" smtClean="0"/>
              <a:t>3</a:t>
            </a:r>
            <a:r>
              <a:rPr lang="zh-CN" altLang="zh-CN" sz="2800" smtClean="0"/>
              <a:t>期，有删改）</a:t>
            </a:r>
            <a:endParaRPr lang="zh-CN" altLang="zh-CN" sz="2800"/>
          </a:p>
        </p:txBody>
      </p:sp>
      <p:sp>
        <p:nvSpPr>
          <p:cNvPr id="4" name="标题 3"/>
          <p:cNvSpPr>
            <a:spLocks noGrp="1"/>
          </p:cNvSpPr>
          <p:nvPr>
            <p:ph type="title"/>
          </p:nvPr>
        </p:nvSpPr>
        <p:spPr/>
        <p:txBody>
          <a:bodyPr/>
          <a:lstStyle/>
          <a:p>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4"/>
          <p:cNvSpPr txBox="1"/>
          <p:nvPr/>
        </p:nvSpPr>
        <p:spPr>
          <a:xfrm>
            <a:off x="750627" y="1705970"/>
            <a:ext cx="10754436" cy="4804013"/>
          </a:xfrm>
          <a:prstGeom prst="rect">
            <a:avLst/>
          </a:prstGeom>
        </p:spPr>
        <p:txBody>
          <a:bodyPr vert="horz" lIns="101600" tIns="38100" rIns="76200" bIns="38100" rtlCol="0" anchor="ctr" anchorCtr="0">
            <a:normAutofit/>
          </a:bodyPr>
          <a:lstStyle/>
          <a:p>
            <a:pPr fontAlgn="ctr"/>
            <a:r>
              <a:rPr lang="zh-CN" altLang="en-US" sz="2800" smtClean="0"/>
              <a:t>参考答案：</a:t>
            </a:r>
            <a:r>
              <a:rPr lang="zh-CN" altLang="zh-CN" sz="2800" smtClean="0"/>
              <a:t>（</a:t>
            </a:r>
            <a:r>
              <a:rPr lang="en-US" altLang="zh-CN" sz="2800" smtClean="0"/>
              <a:t>1</a:t>
            </a:r>
            <a:r>
              <a:rPr lang="zh-CN" altLang="zh-CN" sz="2800" smtClean="0"/>
              <a:t>）这些普通人都面临着生存困境，即战争让人们失去亲人，疾病、被欺侮。文章说很多孩子的父亲战死了，而根尼亚压根儿就不知道自己父亲的任何讯息。</a:t>
            </a:r>
          </a:p>
          <a:p>
            <a:pPr fontAlgn="ctr"/>
            <a:r>
              <a:rPr lang="zh-CN" altLang="zh-CN" sz="2800" smtClean="0"/>
              <a:t>（</a:t>
            </a:r>
            <a:r>
              <a:rPr lang="en-US" altLang="zh-CN" sz="2800" smtClean="0"/>
              <a:t>2</a:t>
            </a:r>
            <a:r>
              <a:rPr lang="zh-CN" altLang="zh-CN" sz="2800" smtClean="0"/>
              <a:t>）亲人和朋友的爱使人们得到慰藉。小说中母亲和外婆商量着要为他举办一场真正的生日会。生日宴会上，根尼亚展示了他的折纸特长，孩子们的认可和友谊让根尼亚感受到了爱，对生活有了新的希望。母亲也欣慰地笑了。</a:t>
            </a:r>
          </a:p>
          <a:p>
            <a:pPr fontAlgn="ctr"/>
            <a:r>
              <a:rPr lang="zh-CN" altLang="zh-CN" sz="2800" smtClean="0"/>
              <a:t>（</a:t>
            </a:r>
            <a:r>
              <a:rPr lang="en-US" altLang="zh-CN" sz="2800" smtClean="0"/>
              <a:t>3</a:t>
            </a:r>
            <a:r>
              <a:rPr lang="zh-CN" altLang="zh-CN" sz="2800" smtClean="0"/>
              <a:t>）俄罗斯普通人的怕有战争、没有友谊和温暖，怕失去亲人，怕疾病。但有了互相的关爱，他们的生活就会继续下去。</a:t>
            </a:r>
          </a:p>
          <a:p>
            <a:pPr fontAlgn="ctr"/>
            <a:r>
              <a:rPr lang="en-US" altLang="zh-CN" sz="2800" smtClean="0"/>
              <a:t> </a:t>
            </a:r>
            <a:endParaRPr lang="zh-CN" altLang="zh-CN" sz="2800"/>
          </a:p>
        </p:txBody>
      </p:sp>
      <p:sp>
        <p:nvSpPr>
          <p:cNvPr id="4" name="标题 3"/>
          <p:cNvSpPr>
            <a:spLocks noGrp="1"/>
          </p:cNvSpPr>
          <p:nvPr>
            <p:ph type="title"/>
          </p:nvPr>
        </p:nvSpPr>
        <p:spPr>
          <a:xfrm>
            <a:off x="955343" y="545910"/>
            <a:ext cx="10222173" cy="1419368"/>
          </a:xfrm>
        </p:spPr>
        <p:txBody>
          <a:bodyPr>
            <a:normAutofit fontScale="90000"/>
          </a:bodyPr>
          <a:lstStyle/>
          <a:p>
            <a:r>
              <a:rPr lang="zh-CN" altLang="en-US" smtClean="0"/>
              <a:t>思考：</a:t>
            </a:r>
            <a:r>
              <a:rPr lang="zh-CN" altLang="zh-CN" smtClean="0"/>
              <a:t>有人评价柳德米拉</a:t>
            </a:r>
            <a:r>
              <a:rPr lang="en-US" altLang="zh-CN" smtClean="0"/>
              <a:t>·</a:t>
            </a:r>
            <a:r>
              <a:rPr lang="zh-CN" altLang="zh-CN" smtClean="0"/>
              <a:t>乌利茨卡娅的作品</a:t>
            </a:r>
            <a:r>
              <a:rPr lang="en-US" altLang="zh-CN" smtClean="0">
                <a:solidFill>
                  <a:srgbClr val="FF0000"/>
                </a:solidFill>
              </a:rPr>
              <a:t>“</a:t>
            </a:r>
            <a:r>
              <a:rPr lang="zh-CN" altLang="zh-CN" smtClean="0">
                <a:solidFill>
                  <a:srgbClr val="FF0000"/>
                </a:solidFill>
              </a:rPr>
              <a:t>执着于从普通人的生存困境，去表现当代俄罗斯人的怕与爱</a:t>
            </a:r>
            <a:r>
              <a:rPr lang="en-US" altLang="zh-CN" smtClean="0">
                <a:solidFill>
                  <a:srgbClr val="FF0000"/>
                </a:solidFill>
              </a:rPr>
              <a:t>”</a:t>
            </a:r>
            <a:r>
              <a:rPr lang="zh-CN" altLang="zh-CN" smtClean="0"/>
              <a:t>，对此应如何理解？请结合文章具体内容加以分析。</a:t>
            </a:r>
            <a:br>
              <a:rPr lang="zh-CN" altLang="zh-CN" smtClean="0"/>
            </a:br>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2"/>
            </p:custDataLst>
          </p:nvPr>
        </p:nvSpPr>
        <p:spPr/>
        <p:txBody>
          <a:bodyPr/>
          <a:lstStyle/>
          <a:p>
            <a:r>
              <a:rPr lang="zh-CN" altLang="en-US"/>
              <a:t>感谢您的观看</a:t>
            </a:r>
          </a:p>
        </p:txBody>
      </p:sp>
      <p:pic>
        <p:nvPicPr>
          <p:cNvPr id="4" name="New picture"/>
          <p:cNvPicPr/>
          <p:nvPr/>
        </p:nvPicPr>
        <p:blipFill>
          <a:blip r:embed="rId3"/>
          <a:stretch>
            <a:fillRect/>
          </a:stretch>
        </p:blipFill>
        <p:spPr>
          <a:xfrm>
            <a:off x="11315700" y="11887200"/>
            <a:ext cx="355600" cy="2667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a:xfrm>
            <a:off x="1050878" y="764275"/>
            <a:ext cx="10181229" cy="1514901"/>
          </a:xfrm>
        </p:spPr>
        <p:txBody>
          <a:bodyPr>
            <a:noAutofit/>
          </a:bodyPr>
          <a:lstStyle/>
          <a:p>
            <a:pPr>
              <a:spcAft>
                <a:spcPct val="0"/>
              </a:spcAft>
              <a:defRPr/>
            </a:pPr>
            <a:r>
              <a:rPr lang="zh-CN" altLang="en-US" sz="2800" smtClean="0">
                <a:solidFill>
                  <a:prstClr val="black"/>
                </a:solidFill>
                <a:latin typeface="等线"/>
              </a:rPr>
              <a:t>南宋沈义父提出，诗词“结句需要放开，含有余不尽之意”。请据此对尾联加以赏析。（</a:t>
            </a:r>
            <a:r>
              <a:rPr lang="en-US" altLang="zh-CN" sz="2800" smtClean="0">
                <a:solidFill>
                  <a:prstClr val="black"/>
                </a:solidFill>
                <a:latin typeface="等线"/>
              </a:rPr>
              <a:t>6</a:t>
            </a:r>
            <a:r>
              <a:rPr lang="zh-CN" altLang="en-US" sz="2800" smtClean="0">
                <a:solidFill>
                  <a:prstClr val="black"/>
                </a:solidFill>
                <a:latin typeface="等线"/>
              </a:rPr>
              <a:t>分）</a:t>
            </a:r>
            <a:endParaRPr lang="zh-CN" altLang="en-US" sz="2800">
              <a:solidFill>
                <a:prstClr val="black"/>
              </a:solidFill>
              <a:latin typeface="等线"/>
              <a:ea typeface="等线" panose="02010600030101010101" pitchFamily="2" charset="-122"/>
            </a:endParaRPr>
          </a:p>
        </p:txBody>
      </p:sp>
      <p:sp>
        <p:nvSpPr>
          <p:cNvPr id="4" name="文本框 1"/>
          <p:cNvSpPr txBox="1"/>
          <p:nvPr/>
        </p:nvSpPr>
        <p:spPr>
          <a:xfrm>
            <a:off x="1187354" y="2047336"/>
            <a:ext cx="10290412" cy="4401205"/>
          </a:xfrm>
          <a:prstGeom prst="rect">
            <a:avLst/>
          </a:prstGeom>
          <a:noFill/>
          <a:ln w="9525">
            <a:gradFill>
              <a:gsLst>
                <a:gs pos="0">
                  <a:srgbClr val="7B32B2"/>
                </a:gs>
                <a:gs pos="100000">
                  <a:srgbClr val="401A5D"/>
                </a:gs>
              </a:gsLst>
            </a:gradFill>
          </a:ln>
        </p:spPr>
        <p:txBody>
          <a:bodyPr wrap="square">
            <a:spAutoFit/>
          </a:bodyPr>
          <a:lstStyle/>
          <a:p>
            <a:pPr fontAlgn="auto">
              <a:spcBef>
                <a:spcPct val="0"/>
              </a:spcBef>
              <a:spcAft>
                <a:spcPct val="0"/>
              </a:spcAft>
              <a:defRPr/>
            </a:pPr>
            <a:r>
              <a:rPr lang="zh-CN" altLang="en-US" sz="2800" smtClean="0">
                <a:solidFill>
                  <a:srgbClr val="FF0000"/>
                </a:solidFill>
                <a:latin typeface="楷体" panose="02010609060101010101" charset="-122"/>
                <a:ea typeface="楷体" panose="02010609060101010101" charset="-122"/>
                <a:cs typeface="楷体" panose="02010609060101010101" charset="-122"/>
              </a:rPr>
              <a:t>设题模式：</a:t>
            </a:r>
          </a:p>
          <a:p>
            <a:pPr fontAlgn="auto">
              <a:spcBef>
                <a:spcPct val="0"/>
              </a:spcBef>
              <a:spcAft>
                <a:spcPct val="0"/>
              </a:spcAft>
              <a:defRPr/>
            </a:pPr>
            <a:r>
              <a:rPr lang="zh-CN" altLang="en-US" sz="2800" smtClean="0">
                <a:solidFill>
                  <a:srgbClr val="0000FF"/>
                </a:solidFill>
                <a:latin typeface="楷体" panose="02010609060101010101" charset="-122"/>
                <a:ea typeface="楷体" panose="02010609060101010101" charset="-122"/>
                <a:cs typeface="楷体" panose="02010609060101010101" charset="-122"/>
              </a:rPr>
              <a:t>（</a:t>
            </a:r>
            <a:r>
              <a:rPr lang="en-US" altLang="zh-CN" sz="2800" smtClean="0">
                <a:solidFill>
                  <a:srgbClr val="0000FF"/>
                </a:solidFill>
                <a:latin typeface="楷体" panose="02010609060101010101" charset="-122"/>
                <a:ea typeface="楷体" panose="02010609060101010101" charset="-122"/>
                <a:cs typeface="楷体" panose="02010609060101010101" charset="-122"/>
              </a:rPr>
              <a:t>1</a:t>
            </a:r>
            <a:r>
              <a:rPr lang="zh-CN" altLang="en-US" sz="2800" smtClean="0">
                <a:solidFill>
                  <a:srgbClr val="0000FF"/>
                </a:solidFill>
                <a:latin typeface="楷体" panose="02010609060101010101" charset="-122"/>
                <a:ea typeface="楷体" panose="02010609060101010101" charset="-122"/>
                <a:cs typeface="楷体" panose="02010609060101010101" charset="-122"/>
              </a:rPr>
              <a:t>）题干理解</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首先要理解</a:t>
            </a:r>
            <a:r>
              <a:rPr lang="zh-CN" altLang="en-US" sz="2800" smtClean="0">
                <a:solidFill>
                  <a:prstClr val="black"/>
                </a:solidFill>
                <a:latin typeface="楷体" panose="02010609060101010101" charset="-122"/>
                <a:ea typeface="楷体" panose="02010609060101010101" charset="-122"/>
                <a:cs typeface="楷体" panose="02010609060101010101" charset="-122"/>
                <a:sym typeface="+mn-ea"/>
              </a:rPr>
              <a:t>南宋沈义父提出的</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sym typeface="+mn-ea"/>
              </a:rPr>
              <a:t>结句需要放开，含有余不尽之意</a:t>
            </a:r>
            <a:r>
              <a:rPr lang="en-US" altLang="zh-CN" sz="2800" smtClean="0">
                <a:solidFill>
                  <a:prstClr val="black"/>
                </a:solidFill>
                <a:latin typeface="楷体" panose="02010609060101010101" charset="-122"/>
                <a:ea typeface="楷体" panose="02010609060101010101" charset="-122"/>
                <a:cs typeface="楷体" panose="02010609060101010101" charset="-122"/>
                <a:sym typeface="+mn-ea"/>
              </a:rPr>
              <a:t>”</a:t>
            </a:r>
            <a:r>
              <a:rPr lang="zh-CN" altLang="en-US" sz="2800" smtClean="0">
                <a:solidFill>
                  <a:prstClr val="black"/>
                </a:solidFill>
                <a:latin typeface="楷体" panose="02010609060101010101" charset="-122"/>
                <a:ea typeface="楷体" panose="02010609060101010101" charset="-122"/>
                <a:cs typeface="楷体" panose="02010609060101010101" charset="-122"/>
                <a:sym typeface="+mn-ea"/>
              </a:rPr>
              <a:t>意思。</a:t>
            </a:r>
            <a:endParaRPr lang="zh-CN" altLang="en-US" sz="2800" smtClean="0">
              <a:solidFill>
                <a:prstClr val="black"/>
              </a:solidFill>
              <a:latin typeface="楷体" panose="02010609060101010101" charset="-122"/>
              <a:ea typeface="楷体" panose="02010609060101010101" charset="-122"/>
              <a:cs typeface="楷体" panose="02010609060101010101" charset="-122"/>
            </a:endParaRPr>
          </a:p>
          <a:p>
            <a:pPr fontAlgn="auto">
              <a:spcBef>
                <a:spcPct val="0"/>
              </a:spcBef>
              <a:spcAft>
                <a:spcPct val="0"/>
              </a:spcAft>
              <a:defRPr/>
            </a:pPr>
            <a:r>
              <a:rPr lang="zh-CN" altLang="en-US" sz="2800" smtClean="0">
                <a:solidFill>
                  <a:srgbClr val="0000FF"/>
                </a:solidFill>
                <a:latin typeface="楷体" panose="02010609060101010101" charset="-122"/>
                <a:ea typeface="楷体" panose="02010609060101010101" charset="-122"/>
                <a:cs typeface="楷体" panose="02010609060101010101" charset="-122"/>
              </a:rPr>
              <a:t>（</a:t>
            </a:r>
            <a:r>
              <a:rPr lang="en-US" altLang="zh-CN" sz="2800" smtClean="0">
                <a:solidFill>
                  <a:srgbClr val="0000FF"/>
                </a:solidFill>
                <a:latin typeface="楷体" panose="02010609060101010101" charset="-122"/>
                <a:ea typeface="楷体" panose="02010609060101010101" charset="-122"/>
                <a:cs typeface="楷体" panose="02010609060101010101" charset="-122"/>
              </a:rPr>
              <a:t>2</a:t>
            </a:r>
            <a:r>
              <a:rPr lang="zh-CN" altLang="en-US" sz="2800" smtClean="0">
                <a:solidFill>
                  <a:srgbClr val="0000FF"/>
                </a:solidFill>
                <a:latin typeface="楷体" panose="02010609060101010101" charset="-122"/>
                <a:ea typeface="楷体" panose="02010609060101010101" charset="-122"/>
                <a:cs typeface="楷体" panose="02010609060101010101" charset="-122"/>
              </a:rPr>
              <a:t>）答题任务</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赏析尾联如何</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放开</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 </a:t>
            </a:r>
            <a:r>
              <a:rPr lang="zh-CN" altLang="en-US" sz="2800" smtClean="0">
                <a:solidFill>
                  <a:prstClr val="black"/>
                </a:solidFill>
                <a:latin typeface="楷体" panose="02010609060101010101" charset="-122"/>
                <a:ea typeface="楷体" panose="02010609060101010101" charset="-122"/>
                <a:cs typeface="楷体" panose="02010609060101010101" charset="-122"/>
                <a:sym typeface="+mn-ea"/>
              </a:rPr>
              <a:t>如何体现</a:t>
            </a:r>
            <a:r>
              <a:rPr lang="en-US" altLang="zh-CN" sz="2800" smtClean="0">
                <a:solidFill>
                  <a:prstClr val="black"/>
                </a:solidFill>
                <a:latin typeface="楷体" panose="02010609060101010101" charset="-122"/>
                <a:ea typeface="楷体" panose="02010609060101010101" charset="-122"/>
                <a:cs typeface="楷体" panose="02010609060101010101" charset="-122"/>
                <a:sym typeface="+mn-ea"/>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不尽之意</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a:t>
            </a:r>
          </a:p>
          <a:p>
            <a:pPr fontAlgn="auto">
              <a:spcBef>
                <a:spcPct val="0"/>
              </a:spcBef>
              <a:spcAft>
                <a:spcPct val="0"/>
              </a:spcAft>
              <a:defRPr/>
            </a:pPr>
            <a:r>
              <a:rPr lang="zh-CN" altLang="en-US" sz="2800" smtClean="0">
                <a:solidFill>
                  <a:srgbClr val="0000FF"/>
                </a:solidFill>
                <a:latin typeface="楷体" panose="02010609060101010101" charset="-122"/>
                <a:ea typeface="楷体" panose="02010609060101010101" charset="-122"/>
                <a:cs typeface="楷体" panose="02010609060101010101" charset="-122"/>
              </a:rPr>
              <a:t>（</a:t>
            </a:r>
            <a:r>
              <a:rPr lang="en-US" altLang="zh-CN" sz="2800" smtClean="0">
                <a:solidFill>
                  <a:srgbClr val="0000FF"/>
                </a:solidFill>
                <a:latin typeface="楷体" panose="02010609060101010101" charset="-122"/>
                <a:ea typeface="楷体" panose="02010609060101010101" charset="-122"/>
                <a:cs typeface="楷体" panose="02010609060101010101" charset="-122"/>
              </a:rPr>
              <a:t>3</a:t>
            </a:r>
            <a:r>
              <a:rPr lang="zh-CN" altLang="en-US" sz="2800" smtClean="0">
                <a:solidFill>
                  <a:srgbClr val="0000FF"/>
                </a:solidFill>
                <a:latin typeface="楷体" panose="02010609060101010101" charset="-122"/>
                <a:ea typeface="楷体" panose="02010609060101010101" charset="-122"/>
                <a:cs typeface="楷体" panose="02010609060101010101" charset="-122"/>
              </a:rPr>
              <a:t>）尾联赏析</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要求回归原文，从原文字里行间挖掘赏析。作答时可以从内容上  手法上  效果上三个角度赏析。要有一定程度的分析，但由于作答条目多，答题空间有限，只能是简要分析，很考验同学们遣词用语的精练性、精准性。</a:t>
            </a:r>
          </a:p>
          <a:p>
            <a:pPr fontAlgn="auto">
              <a:spcBef>
                <a:spcPct val="0"/>
              </a:spcBef>
              <a:spcAft>
                <a:spcPct val="0"/>
              </a:spcAft>
              <a:defRPr/>
            </a:pPr>
            <a:r>
              <a:rPr lang="zh-CN" altLang="en-US" sz="2800" smtClean="0">
                <a:solidFill>
                  <a:srgbClr val="0000FF"/>
                </a:solidFill>
                <a:latin typeface="楷体" panose="02010609060101010101" charset="-122"/>
                <a:ea typeface="楷体" panose="02010609060101010101" charset="-122"/>
                <a:cs typeface="楷体" panose="02010609060101010101" charset="-122"/>
              </a:rPr>
              <a:t>（</a:t>
            </a:r>
            <a:r>
              <a:rPr lang="en-US" altLang="zh-CN" sz="2800" smtClean="0">
                <a:solidFill>
                  <a:srgbClr val="0000FF"/>
                </a:solidFill>
                <a:latin typeface="楷体" panose="02010609060101010101" charset="-122"/>
                <a:ea typeface="楷体" panose="02010609060101010101" charset="-122"/>
                <a:cs typeface="楷体" panose="02010609060101010101" charset="-122"/>
              </a:rPr>
              <a:t>4</a:t>
            </a:r>
            <a:r>
              <a:rPr lang="zh-CN" altLang="en-US" sz="2800" smtClean="0">
                <a:solidFill>
                  <a:srgbClr val="0000FF"/>
                </a:solidFill>
                <a:latin typeface="楷体" panose="02010609060101010101" charset="-122"/>
                <a:ea typeface="楷体" panose="02010609060101010101" charset="-122"/>
                <a:cs typeface="楷体" panose="02010609060101010101" charset="-122"/>
              </a:rPr>
              <a:t>）</a:t>
            </a:r>
            <a:r>
              <a:rPr lang="en-US" altLang="zh-CN" sz="2800" smtClean="0">
                <a:solidFill>
                  <a:srgbClr val="0000FF"/>
                </a:solidFill>
                <a:latin typeface="楷体" panose="02010609060101010101" charset="-122"/>
                <a:ea typeface="楷体" panose="02010609060101010101" charset="-122"/>
                <a:cs typeface="楷体" panose="02010609060101010101" charset="-122"/>
              </a:rPr>
              <a:t>6</a:t>
            </a:r>
            <a:r>
              <a:rPr lang="zh-CN" altLang="en-US" sz="2800" smtClean="0">
                <a:solidFill>
                  <a:srgbClr val="0000FF"/>
                </a:solidFill>
                <a:latin typeface="楷体" panose="02010609060101010101" charset="-122"/>
                <a:ea typeface="楷体" panose="02010609060101010101" charset="-122"/>
                <a:cs typeface="楷体" panose="02010609060101010101" charset="-122"/>
              </a:rPr>
              <a:t>分</a:t>
            </a:r>
            <a:r>
              <a:rPr lang="en-US" altLang="zh-CN"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smtClean="0">
                <a:solidFill>
                  <a:prstClr val="black"/>
                </a:solidFill>
                <a:latin typeface="楷体" panose="02010609060101010101" charset="-122"/>
                <a:ea typeface="楷体" panose="02010609060101010101" charset="-122"/>
                <a:cs typeface="楷体" panose="02010609060101010101" charset="-122"/>
              </a:rPr>
              <a:t>作答条目至少</a:t>
            </a:r>
            <a:r>
              <a:rPr lang="en-US" altLang="zh-CN" sz="2800" smtClean="0">
                <a:solidFill>
                  <a:prstClr val="black"/>
                </a:solidFill>
                <a:latin typeface="楷体" panose="02010609060101010101" charset="-122"/>
                <a:ea typeface="楷体" panose="02010609060101010101" charset="-122"/>
                <a:cs typeface="楷体" panose="02010609060101010101" charset="-122"/>
              </a:rPr>
              <a:t>3</a:t>
            </a:r>
            <a:r>
              <a:rPr lang="zh-CN" altLang="en-US" sz="2800" smtClean="0">
                <a:solidFill>
                  <a:prstClr val="black"/>
                </a:solidFill>
                <a:latin typeface="楷体" panose="02010609060101010101" charset="-122"/>
                <a:ea typeface="楷体" panose="02010609060101010101" charset="-122"/>
                <a:cs typeface="楷体" panose="02010609060101010101" charset="-122"/>
              </a:rPr>
              <a:t>条，分条目作答，尽量达到</a:t>
            </a:r>
            <a:r>
              <a:rPr lang="en-US" altLang="zh-CN" sz="2800" smtClean="0">
                <a:solidFill>
                  <a:prstClr val="black"/>
                </a:solidFill>
                <a:latin typeface="楷体" panose="02010609060101010101" charset="-122"/>
                <a:ea typeface="楷体" panose="02010609060101010101" charset="-122"/>
                <a:cs typeface="楷体" panose="02010609060101010101" charset="-122"/>
              </a:rPr>
              <a:t>4-5</a:t>
            </a:r>
            <a:r>
              <a:rPr lang="zh-CN" altLang="en-US" sz="2800" smtClean="0">
                <a:solidFill>
                  <a:prstClr val="black"/>
                </a:solidFill>
                <a:latin typeface="楷体" panose="02010609060101010101" charset="-122"/>
                <a:ea typeface="楷体" panose="02010609060101010101" charset="-122"/>
                <a:cs typeface="楷体" panose="02010609060101010101" charset="-122"/>
              </a:rPr>
              <a:t>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600501" y="218364"/>
            <a:ext cx="11068335" cy="2677656"/>
          </a:xfrm>
          <a:prstGeom prst="rect">
            <a:avLst/>
          </a:prstGeom>
          <a:noFill/>
          <a:ln w="9525">
            <a:gradFill>
              <a:gsLst>
                <a:gs pos="0">
                  <a:srgbClr val="7B32B2"/>
                </a:gs>
                <a:gs pos="100000">
                  <a:srgbClr val="401A5D"/>
                </a:gs>
              </a:gsLst>
            </a:gradFill>
          </a:ln>
        </p:spPr>
        <p:txBody>
          <a:bodyPr wrap="square">
            <a:spAutoFit/>
          </a:bodyPr>
          <a:lstStyle/>
          <a:p>
            <a:pPr fontAlgn="auto">
              <a:spcBef>
                <a:spcPct val="0"/>
              </a:spcBef>
              <a:spcAft>
                <a:spcPct val="0"/>
              </a:spcAft>
              <a:defRPr/>
            </a:pPr>
            <a:r>
              <a:rPr lang="zh-CN" altLang="en-US" sz="2400" smtClean="0">
                <a:solidFill>
                  <a:srgbClr val="FF0000"/>
                </a:solidFill>
                <a:latin typeface="楷体" panose="02010609060101010101" charset="-122"/>
                <a:ea typeface="楷体" panose="02010609060101010101" charset="-122"/>
                <a:cs typeface="楷体" panose="02010609060101010101" charset="-122"/>
              </a:rPr>
              <a:t>答</a:t>
            </a:r>
            <a:r>
              <a:rPr lang="zh-CN" altLang="en-US" sz="2400">
                <a:solidFill>
                  <a:srgbClr val="FF0000"/>
                </a:solidFill>
                <a:latin typeface="楷体" panose="02010609060101010101" charset="-122"/>
                <a:ea typeface="楷体" panose="02010609060101010101" charset="-122"/>
                <a:cs typeface="楷体" panose="02010609060101010101" charset="-122"/>
              </a:rPr>
              <a:t>题策略：</a:t>
            </a:r>
          </a:p>
          <a:p>
            <a:pPr fontAlgn="auto">
              <a:spcBef>
                <a:spcPct val="0"/>
              </a:spcBef>
              <a:spcAft>
                <a:spcPct val="0"/>
              </a:spcAft>
              <a:defRPr/>
            </a:pPr>
            <a:r>
              <a:rPr lang="zh-CN" altLang="en-US" sz="2400">
                <a:solidFill>
                  <a:prstClr val="black"/>
                </a:solidFill>
                <a:latin typeface="楷体" panose="02010609060101010101" charset="-122"/>
                <a:ea typeface="楷体" panose="02010609060101010101" charset="-122"/>
                <a:cs typeface="楷体" panose="02010609060101010101" charset="-122"/>
              </a:rPr>
              <a:t>作答时，要仔细理解南宋沈义父评价的含意，一是要解释结句是如何“放开”的，即尾联的内容与前三联不同，由感慨建康地位的变化及人民的不幸转到国土沦陷的伤痛与无奈。二是要解释“有余不尽”的表达效果，一方面诗人运用了拟人的修辞手法，写出了明月的多情，富有韵味；另一方面，诗人欲言又止，给读者以留白，产生“无声胜有声”的效果。，多角度多层次分析；注意分条作答；注意结合文本分析。</a:t>
            </a:r>
          </a:p>
        </p:txBody>
      </p:sp>
      <p:sp>
        <p:nvSpPr>
          <p:cNvPr id="5" name="文本框 1"/>
          <p:cNvSpPr txBox="1"/>
          <p:nvPr/>
        </p:nvSpPr>
        <p:spPr>
          <a:xfrm>
            <a:off x="436728" y="3166281"/>
            <a:ext cx="11395881" cy="3115226"/>
          </a:xfrm>
          <a:prstGeom prst="rect">
            <a:avLst/>
          </a:prstGeom>
          <a:noFill/>
          <a:ln w="9525">
            <a:gradFill>
              <a:gsLst>
                <a:gs pos="0">
                  <a:srgbClr val="7B32B2"/>
                </a:gs>
                <a:gs pos="100000">
                  <a:srgbClr val="401A5D"/>
                </a:gs>
              </a:gsLst>
            </a:gradFill>
          </a:ln>
        </p:spPr>
        <p:txBody>
          <a:bodyPr wrap="square">
            <a:spAutoFit/>
          </a:bodyPr>
          <a:lstStyle/>
          <a:p>
            <a:pPr fontAlgn="auto">
              <a:spcBef>
                <a:spcPct val="0"/>
              </a:spcBef>
              <a:spcAft>
                <a:spcPct val="0"/>
              </a:spcAft>
              <a:defRPr/>
            </a:pPr>
            <a:r>
              <a:rPr lang="en-US" altLang="zh-CN" sz="2400">
                <a:solidFill>
                  <a:prstClr val="black"/>
                </a:solidFill>
                <a:latin typeface="楷体" panose="02010609060101010101" charset="-122"/>
                <a:ea typeface="楷体" panose="02010609060101010101" charset="-122"/>
                <a:cs typeface="楷体" panose="02010609060101010101" charset="-122"/>
              </a:rPr>
              <a:t> </a:t>
            </a:r>
            <a:r>
              <a:rPr lang="zh-CN" altLang="en-US" sz="2400">
                <a:solidFill>
                  <a:prstClr val="black"/>
                </a:solidFill>
                <a:latin typeface="楷体" panose="02010609060101010101" charset="-122"/>
                <a:ea typeface="楷体" panose="02010609060101010101" charset="-122"/>
                <a:cs typeface="楷体" panose="02010609060101010101" charset="-122"/>
              </a:rPr>
              <a:t>本题考查评价文学作品的构思与表达技巧的能力。</a:t>
            </a:r>
          </a:p>
          <a:p>
            <a:pPr fontAlgn="auto">
              <a:spcBef>
                <a:spcPct val="0"/>
              </a:spcBef>
              <a:spcAft>
                <a:spcPct val="0"/>
              </a:spcAft>
              <a:defRPr/>
            </a:pPr>
            <a:r>
              <a:rPr lang="zh-CN" altLang="en-US" sz="2400">
                <a:solidFill>
                  <a:prstClr val="black"/>
                </a:solidFill>
                <a:latin typeface="楷体" panose="02010609060101010101" charset="-122"/>
                <a:ea typeface="楷体" panose="02010609060101010101" charset="-122"/>
                <a:cs typeface="楷体" panose="02010609060101010101" charset="-122"/>
              </a:rPr>
              <a:t>一、尾联写诗人“感叹朗朗乾坤，江河天地，故国河山，其心唯有悲叹。一片清溪，倒映一轮明月，其身将执守高洁。月明溪清，对照深情，其心将誓死坚贞！”</a:t>
            </a:r>
          </a:p>
          <a:p>
            <a:pPr fontAlgn="auto">
              <a:spcBef>
                <a:spcPct val="0"/>
              </a:spcBef>
              <a:spcAft>
                <a:spcPct val="0"/>
              </a:spcAft>
              <a:defRPr/>
            </a:pPr>
            <a:r>
              <a:rPr lang="zh-CN" altLang="en-US" sz="2400">
                <a:solidFill>
                  <a:prstClr val="black"/>
                </a:solidFill>
                <a:latin typeface="楷体" panose="02010609060101010101" charset="-122"/>
                <a:ea typeface="楷体" panose="02010609060101010101" charset="-122"/>
                <a:cs typeface="楷体" panose="02010609060101010101" charset="-122"/>
              </a:rPr>
              <a:t>二、其诗前三联写尽了家国的沧桑变化，于尾联借“清溪明月”抒怀，不仅表达了对家国沦陷的悲痛，更是在抒发诗人内心为国尽忠的高洁与贤贞。境界广阔而开放，余音不断。</a:t>
            </a:r>
          </a:p>
          <a:p>
            <a:pPr fontAlgn="auto">
              <a:spcBef>
                <a:spcPct val="0"/>
              </a:spcBef>
              <a:spcAft>
                <a:spcPct val="0"/>
              </a:spcAft>
              <a:defRPr/>
            </a:pPr>
            <a:r>
              <a:rPr lang="zh-CN" altLang="en-US" sz="2400">
                <a:solidFill>
                  <a:prstClr val="black"/>
                </a:solidFill>
                <a:latin typeface="楷体" panose="02010609060101010101" charset="-122"/>
                <a:ea typeface="楷体" panose="02010609060101010101" charset="-122"/>
                <a:cs typeface="楷体" panose="02010609060101010101" charset="-122"/>
              </a:rPr>
              <a:t>三、尾联运用拟人的手法，以“清溪明月”于客有情，因情而更衬伤痛与无奈，家国沦丧，人已被囚，诸多哀叹，回天无力，唯有誓死忠诚</a:t>
            </a:r>
            <a:r>
              <a:rPr lang="en-US" altLang="zh-CN" sz="2400">
                <a:solidFill>
                  <a:prstClr val="black"/>
                </a:solidFill>
                <a:latin typeface="楷体" panose="02010609060101010101" charset="-122"/>
                <a:ea typeface="楷体" panose="02010609060101010101" charset="-122"/>
                <a:cs typeface="楷体" panose="02010609060101010101" charset="-122"/>
              </a:rPr>
              <a:t>……</a:t>
            </a:r>
            <a:r>
              <a:rPr lang="zh-CN" altLang="en-US" sz="2400">
                <a:solidFill>
                  <a:prstClr val="black"/>
                </a:solidFill>
                <a:latin typeface="楷体" panose="02010609060101010101" charset="-122"/>
                <a:ea typeface="楷体" panose="02010609060101010101" charset="-122"/>
                <a:cs typeface="楷体" panose="02010609060101010101" charset="-122"/>
              </a:rPr>
              <a:t>言有余，而意不尽。</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sz="quarter" idx="13"/>
          </p:nvPr>
        </p:nvSpPr>
        <p:spPr>
          <a:xfrm>
            <a:off x="1281114" y="3323659"/>
            <a:ext cx="9626600" cy="2449343"/>
          </a:xfrm>
        </p:spPr>
        <p:txBody>
          <a:bodyPr>
            <a:normAutofit/>
          </a:bodyPr>
          <a:lstStyle/>
          <a:p>
            <a:r>
              <a:rPr lang="zh-CN" altLang="en-US" sz="2800" smtClean="0"/>
              <a:t>反思：本题解题思路应该从</a:t>
            </a:r>
            <a:r>
              <a:rPr lang="zh-CN" altLang="en-US" sz="2800" smtClean="0">
                <a:solidFill>
                  <a:srgbClr val="FF0000"/>
                </a:solidFill>
              </a:rPr>
              <a:t>“</a:t>
            </a:r>
            <a:r>
              <a:rPr lang="zh-CN" altLang="en-US" sz="2800" smtClean="0">
                <a:solidFill>
                  <a:srgbClr val="FF0000"/>
                </a:solidFill>
                <a:latin typeface="等线"/>
              </a:rPr>
              <a:t>结句需要放开，含有余不尽之意</a:t>
            </a:r>
            <a:r>
              <a:rPr lang="zh-CN" altLang="en-US" sz="2800" smtClean="0">
                <a:solidFill>
                  <a:srgbClr val="FF0000"/>
                </a:solidFill>
              </a:rPr>
              <a:t>”入手，紧扣如何</a:t>
            </a:r>
            <a:r>
              <a:rPr lang="en-US" altLang="zh-CN" sz="2800" smtClean="0">
                <a:solidFill>
                  <a:srgbClr val="FF0000"/>
                </a:solidFill>
              </a:rPr>
              <a:t>“</a:t>
            </a:r>
            <a:r>
              <a:rPr lang="zh-CN" altLang="en-US" sz="2800" smtClean="0">
                <a:solidFill>
                  <a:srgbClr val="FF0000"/>
                </a:solidFill>
              </a:rPr>
              <a:t>放开</a:t>
            </a:r>
            <a:r>
              <a:rPr lang="en-US" altLang="zh-CN" sz="2800" smtClean="0">
                <a:solidFill>
                  <a:srgbClr val="FF0000"/>
                </a:solidFill>
              </a:rPr>
              <a:t>”</a:t>
            </a:r>
            <a:r>
              <a:rPr lang="zh-CN" altLang="en-US" sz="2800" smtClean="0">
                <a:solidFill>
                  <a:srgbClr val="FF0000"/>
                </a:solidFill>
              </a:rPr>
              <a:t> </a:t>
            </a:r>
            <a:r>
              <a:rPr lang="zh-CN" altLang="en-US" sz="2800" smtClean="0">
                <a:solidFill>
                  <a:srgbClr val="FF0000"/>
                </a:solidFill>
                <a:sym typeface="+mn-ea"/>
              </a:rPr>
              <a:t>如何体现</a:t>
            </a:r>
            <a:r>
              <a:rPr lang="en-US" altLang="zh-CN" sz="2800" smtClean="0">
                <a:solidFill>
                  <a:srgbClr val="FF0000"/>
                </a:solidFill>
                <a:sym typeface="+mn-ea"/>
              </a:rPr>
              <a:t>“</a:t>
            </a:r>
            <a:r>
              <a:rPr lang="zh-CN" altLang="en-US" sz="2800" smtClean="0">
                <a:solidFill>
                  <a:srgbClr val="FF0000"/>
                </a:solidFill>
              </a:rPr>
              <a:t>不尽之意</a:t>
            </a:r>
            <a:r>
              <a:rPr lang="en-US" altLang="zh-CN" sz="2800" smtClean="0">
                <a:solidFill>
                  <a:srgbClr val="FF0000"/>
                </a:solidFill>
              </a:rPr>
              <a:t>”</a:t>
            </a:r>
            <a:r>
              <a:rPr lang="zh-CN" altLang="en-US" sz="2800" smtClean="0">
                <a:solidFill>
                  <a:srgbClr val="FF0000"/>
                </a:solidFill>
              </a:rPr>
              <a:t>，</a:t>
            </a:r>
            <a:r>
              <a:rPr lang="zh-CN" altLang="en-US" sz="2800" smtClean="0"/>
              <a:t>然后结合内容分析，那么答案一目了然。再看参考答案最后一点的一分不正是对题中名家语言的分析吗！</a:t>
            </a:r>
            <a:endParaRPr lang="zh-CN" altLang="en-US" sz="2800" smtClean="0"/>
          </a:p>
        </p:txBody>
      </p:sp>
      <p:sp>
        <p:nvSpPr>
          <p:cNvPr id="5" name="文本框 2"/>
          <p:cNvSpPr txBox="1"/>
          <p:nvPr/>
        </p:nvSpPr>
        <p:spPr>
          <a:xfrm>
            <a:off x="1369922" y="487879"/>
            <a:ext cx="9671117" cy="2677656"/>
          </a:xfrm>
          <a:prstGeom prst="rect">
            <a:avLst/>
          </a:prstGeom>
          <a:noFill/>
          <a:ln>
            <a:gradFill>
              <a:gsLst>
                <a:gs pos="0">
                  <a:srgbClr val="7B32B2"/>
                </a:gs>
                <a:gs pos="100000">
                  <a:srgbClr val="401A5D"/>
                </a:gs>
              </a:gsLst>
            </a:gradFill>
          </a:ln>
        </p:spPr>
        <p:txBody>
          <a:bodyPr wrap="square">
            <a:spAutoFit/>
          </a:bodyPr>
          <a:lstStyle/>
          <a:p>
            <a:pPr fontAlgn="auto">
              <a:spcBef>
                <a:spcPct val="0"/>
              </a:spcBef>
              <a:spcAft>
                <a:spcPct val="0"/>
              </a:spcAft>
              <a:defRPr/>
            </a:pPr>
            <a:r>
              <a:rPr lang="zh-CN" altLang="en-US" sz="2800" smtClean="0">
                <a:solidFill>
                  <a:prstClr val="black"/>
                </a:solidFill>
                <a:latin typeface="楷体" panose="02010609060101010101" charset="-122"/>
                <a:ea typeface="楷体" panose="02010609060101010101" charset="-122"/>
                <a:cs typeface="楷体" panose="02010609060101010101" charset="-122"/>
              </a:rPr>
              <a:t>【</a:t>
            </a:r>
            <a:r>
              <a:rPr lang="zh-CN" altLang="en-US" sz="2800">
                <a:solidFill>
                  <a:prstClr val="black"/>
                </a:solidFill>
                <a:latin typeface="楷体" panose="02010609060101010101" charset="-122"/>
                <a:ea typeface="楷体" panose="02010609060101010101" charset="-122"/>
                <a:cs typeface="楷体" panose="02010609060101010101" charset="-122"/>
              </a:rPr>
              <a:t>参考答案】</a:t>
            </a:r>
            <a:r>
              <a:rPr lang="zh-CN" altLang="en-US" sz="2800">
                <a:solidFill>
                  <a:prstClr val="black"/>
                </a:solidFill>
                <a:latin typeface="楷体" panose="02010609060101010101" charset="-122"/>
                <a:ea typeface="楷体" panose="02010609060101010101" charset="-122"/>
                <a:cs typeface="楷体" panose="02010609060101010101" charset="-122"/>
                <a:sym typeface="+mn-ea"/>
              </a:rPr>
              <a:t>（6 分）</a:t>
            </a:r>
            <a:endParaRPr lang="zh-CN" altLang="en-US" sz="2800">
              <a:solidFill>
                <a:prstClr val="black"/>
              </a:solidFill>
              <a:latin typeface="楷体" panose="02010609060101010101" charset="-122"/>
              <a:ea typeface="楷体" panose="02010609060101010101" charset="-122"/>
              <a:cs typeface="楷体" panose="02010609060101010101" charset="-122"/>
            </a:endParaRPr>
          </a:p>
          <a:p>
            <a:pPr fontAlgn="auto">
              <a:spcBef>
                <a:spcPct val="0"/>
              </a:spcBef>
              <a:spcAft>
                <a:spcPct val="0"/>
              </a:spcAft>
              <a:defRPr/>
            </a:pPr>
            <a:r>
              <a:rPr lang="zh-CN" altLang="en-US" sz="2800">
                <a:solidFill>
                  <a:prstClr val="black"/>
                </a:solidFill>
                <a:latin typeface="楷体" panose="02010609060101010101" charset="-122"/>
                <a:ea typeface="楷体" panose="02010609060101010101" charset="-122"/>
                <a:cs typeface="楷体" panose="02010609060101010101" charset="-122"/>
              </a:rPr>
              <a:t>（1）前三联抒写建康历史地位的变化及人民不幸，尾联笔锋一荡，借月抒情，含蓄地表达了国土沦陷的伤痛与无奈。（3分）（2）运用拟人手法，赋予月以人的丰富情感，写明月与诗人共愁，韵味无穷。（2分）（3）尾联欲言又止，给读者以广阔的想象天地，有“无声胜有声”的艺术效果。（1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ox(in)">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0" y="1078172"/>
            <a:ext cx="12010029" cy="5693866"/>
          </a:xfrm>
          <a:prstGeom prst="rect">
            <a:avLst/>
          </a:prstGeom>
        </p:spPr>
        <p:txBody>
          <a:bodyPr wrap="square">
            <a:spAutoFit/>
          </a:bodyPr>
          <a:lstStyle/>
          <a:p>
            <a:pPr fontAlgn="ctr"/>
            <a:r>
              <a:rPr lang="zh-CN" altLang="zh-CN" sz="2800" smtClean="0"/>
              <a:t>阅读下面的文字，完成下面小题。</a:t>
            </a:r>
          </a:p>
          <a:p>
            <a:pPr fontAlgn="ctr"/>
            <a:r>
              <a:rPr lang="zh-CN" altLang="zh-CN" sz="2800" b="1" smtClean="0"/>
              <a:t>材料一：</a:t>
            </a:r>
            <a:endParaRPr lang="zh-CN" altLang="zh-CN" sz="2800" smtClean="0"/>
          </a:p>
          <a:p>
            <a:pPr fontAlgn="ctr"/>
            <a:r>
              <a:rPr lang="zh-CN" altLang="zh-CN" sz="2800" smtClean="0"/>
              <a:t>十八世纪德国学者莱辛的《拉奥孔》是近代诗画理论文献中第一部重要著作。从前人们相信诗画同质，直到莱辛才提出丰富的例证，用动人的雄辩，说明诗画并不同质。</a:t>
            </a:r>
          </a:p>
          <a:p>
            <a:pPr fontAlgn="ctr"/>
            <a:r>
              <a:rPr lang="zh-CN" altLang="zh-CN" sz="2800" smtClean="0"/>
              <a:t>据传说，希腊人为了夺回海伦，举兵围攻特洛伊城，十年不下。最后他们佯逃，留着一匹腹内埋伏精兵的大木马在城外，特洛伊人看见木马，把它移到城内。典祭官拉奥孔当时极力劝阻，说留下木马是希腊人的诡计。他这番忠告激怒了偏心于希腊人的天神。当拉奥孔典祭时，河里就爬出两条大蛇，把拉奥孔和他的两个儿子一齐绞死了。</a:t>
            </a:r>
          </a:p>
          <a:p>
            <a:pPr fontAlgn="ctr"/>
            <a:r>
              <a:rPr lang="zh-CN" altLang="zh-CN" sz="2800" smtClean="0"/>
              <a:t>这是罗马诗人维吉尔《伊尼特》第二卷里最有名的一段。十六世纪在罗马发现的拉奥孔雕像似以这段史诗为蓝本。莱辛拿这段诗和雕像互较，发现几个重要的异点。因为要解释这些异点，他才提出诗画异质说。</a:t>
            </a:r>
            <a:endParaRPr lang="zh-CN" altLang="zh-CN" sz="2800"/>
          </a:p>
        </p:txBody>
      </p:sp>
      <p:sp>
        <p:nvSpPr>
          <p:cNvPr id="3" name="标题 4"/>
          <p:cNvSpPr txBox="1"/>
          <p:nvPr/>
        </p:nvSpPr>
        <p:spPr>
          <a:xfrm>
            <a:off x="382137" y="218365"/>
            <a:ext cx="11163868" cy="900752"/>
          </a:xfrm>
          <a:prstGeom prst="rect">
            <a:avLst/>
          </a:prstGeom>
        </p:spPr>
        <p:txBody>
          <a:bodyP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t>课前练习（二）</a:t>
            </a:r>
            <a:endParaRPr kumimoji="0" lang="zh-CN" altLang="zh-CN" sz="40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48654"/>
                                        </p:tgtEl>
                                        <p:attrNameLst>
                                          <p:attrName>style.visibility</p:attrName>
                                        </p:attrNameLst>
                                      </p:cBhvr>
                                      <p:to>
                                        <p:strVal val="visible"/>
                                      </p:to>
                                    </p:set>
                                    <p:anim calcmode="lin" valueType="num">
                                      <p:cBhvr additive="base">
                                        <p:cTn id="11" dur="500" fill="hold"/>
                                        <p:tgtEl>
                                          <p:spTgt spid="1048654"/>
                                        </p:tgtEl>
                                        <p:attrNameLst>
                                          <p:attrName>ppt_x</p:attrName>
                                        </p:attrNameLst>
                                      </p:cBhvr>
                                      <p:tavLst>
                                        <p:tav tm="0">
                                          <p:val>
                                            <p:strVal val="#ppt_x"/>
                                          </p:val>
                                        </p:tav>
                                        <p:tav tm="100000">
                                          <p:val>
                                            <p:strVal val="#ppt_x"/>
                                          </p:val>
                                        </p:tav>
                                      </p:tavLst>
                                    </p:anim>
                                    <p:anim calcmode="lin" valueType="num">
                                      <p:cBhvr additive="base">
                                        <p:cTn id="12"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5" name="矩形 1"/>
          <p:cNvSpPr/>
          <p:nvPr/>
        </p:nvSpPr>
        <p:spPr>
          <a:xfrm>
            <a:off x="187038" y="327547"/>
            <a:ext cx="12004964" cy="6001643"/>
          </a:xfrm>
          <a:prstGeom prst="rect">
            <a:avLst/>
          </a:prstGeom>
        </p:spPr>
        <p:txBody>
          <a:bodyPr wrap="square">
            <a:spAutoFit/>
          </a:bodyPr>
          <a:lstStyle/>
          <a:p>
            <a:pPr fontAlgn="ctr"/>
            <a:r>
              <a:rPr lang="zh-CN" altLang="zh-CN" sz="2400" smtClean="0"/>
              <a:t>据史诗，拉奥孔在被捆时放声号叫；在雕像中他的面孔只表现一种轻微的叹息，具有希腊艺术所特有的恬静与肃穆。为什么雕像的作者不表现诗人所描写的号啕呢？希腊人在诗中并不怕表现苦痛，而在造型艺术中却永远避免痛感所产生的面孔筋肉挛曲的丑状。在表现痛感之中，他们仍求形象的完美。</a:t>
            </a:r>
          </a:p>
          <a:p>
            <a:pPr fontAlgn="ctr"/>
            <a:r>
              <a:rPr lang="zh-CN" altLang="zh-CN" sz="2400" smtClean="0"/>
              <a:t>其次，据史诗，那两条长蛇绕腰三圈，绕颈两圈，而在雕像中它们仅绕着两腿。因为作者要从全身筋肉上表现出拉奥孔的苦痛，如果依史诗，筋肉方面所表现的苦痛就看不见了。同理，雕像的作者让拉奥孔父子赤裸着身体，虽然在史诗中拉奥孔穿着典祭官的衣服。</a:t>
            </a:r>
          </a:p>
          <a:p>
            <a:pPr fontAlgn="ctr"/>
            <a:r>
              <a:rPr lang="zh-CN" altLang="zh-CN" sz="2400" smtClean="0"/>
              <a:t>莱辛推原这不同的理由，作这样一个结论：</a:t>
            </a:r>
            <a:r>
              <a:rPr lang="en-US" altLang="zh-CN" sz="2400" smtClean="0"/>
              <a:t>“</a:t>
            </a:r>
            <a:r>
              <a:rPr lang="zh-CN" altLang="zh-CN" sz="2400" smtClean="0"/>
              <a:t>图画和诗所用的模仿媒介或符号完全不同，图画用存于空间的形色，诗用存于时间的声音。</a:t>
            </a:r>
            <a:r>
              <a:rPr lang="en-US" altLang="zh-CN" sz="2400" smtClean="0"/>
              <a:t>……</a:t>
            </a:r>
            <a:r>
              <a:rPr lang="zh-CN" altLang="zh-CN" sz="2400" smtClean="0"/>
              <a:t>全体或部分在空间中相并立的事物叫作</a:t>
            </a:r>
            <a:r>
              <a:rPr lang="en-US" altLang="zh-CN" sz="2400" smtClean="0"/>
              <a:t>‘</a:t>
            </a:r>
            <a:r>
              <a:rPr lang="zh-CN" altLang="zh-CN" sz="2400" smtClean="0"/>
              <a:t>物体</a:t>
            </a:r>
            <a:r>
              <a:rPr lang="en-US" altLang="zh-CN" sz="2400" smtClean="0"/>
              <a:t>’</a:t>
            </a:r>
            <a:r>
              <a:rPr lang="zh-CN" altLang="zh-CN" sz="2400" smtClean="0"/>
              <a:t>，物体和它们的看得见的属性是图画的特殊题材，全体或部分在时间上相承续的事物叫作</a:t>
            </a:r>
            <a:r>
              <a:rPr lang="en-US" altLang="zh-CN" sz="2400" smtClean="0"/>
              <a:t>‘</a:t>
            </a:r>
            <a:r>
              <a:rPr lang="zh-CN" altLang="zh-CN" sz="2400" smtClean="0"/>
              <a:t>动作</a:t>
            </a:r>
            <a:r>
              <a:rPr lang="en-US" altLang="zh-CN" sz="2400" smtClean="0"/>
              <a:t>’</a:t>
            </a:r>
            <a:r>
              <a:rPr lang="zh-CN" altLang="zh-CN" sz="2400" smtClean="0"/>
              <a:t>，动作是诗的特殊题材</a:t>
            </a:r>
            <a:r>
              <a:rPr lang="en-US" altLang="zh-CN" sz="2400" smtClean="0"/>
              <a:t>”</a:t>
            </a:r>
            <a:r>
              <a:rPr lang="zh-CN" altLang="zh-CN" sz="2400" smtClean="0"/>
              <a:t>。</a:t>
            </a:r>
          </a:p>
          <a:p>
            <a:pPr fontAlgn="ctr"/>
            <a:r>
              <a:rPr lang="zh-CN" altLang="zh-CN" sz="2400" smtClean="0"/>
              <a:t>换句话说，画只宜于描写静物，诗只宜于叙述动作。静物各部分在空间中同时并存，这种静物不宜于诗，因为诗的媒介是在时间上相承续的语言。比如说一张桌子，画家只需用寥寥数笔，使人一眼看到就明白它是桌子。如果用语言来描写，你须从某一点说起，说它有多长多宽等等，说了一大篇，读者还不一定马上就明白它是桌子。</a:t>
            </a:r>
            <a:endParaRPr lang="zh-CN" altLang="zh-CN" sz="2400"/>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6" name="矩形 1"/>
          <p:cNvSpPr/>
          <p:nvPr/>
        </p:nvSpPr>
        <p:spPr>
          <a:xfrm>
            <a:off x="313899" y="910833"/>
            <a:ext cx="11594084" cy="3785652"/>
          </a:xfrm>
          <a:prstGeom prst="rect">
            <a:avLst/>
          </a:prstGeom>
        </p:spPr>
        <p:txBody>
          <a:bodyPr wrap="square">
            <a:spAutoFit/>
          </a:bodyPr>
          <a:lstStyle/>
          <a:p>
            <a:pPr fontAlgn="ctr"/>
            <a:r>
              <a:rPr lang="zh-CN" altLang="zh-CN" sz="2400" smtClean="0"/>
              <a:t>诗只宜叙述动作，因为动作在时间上先后相承续，而诗所用的语言声音也是如此。这种动作不宜于画，因为一幅画仅能表现时间上的某一点，而动作却是一条绵延的直线。比如说，</a:t>
            </a:r>
            <a:r>
              <a:rPr lang="en-US" altLang="zh-CN" sz="2400" smtClean="0"/>
              <a:t>“</a:t>
            </a:r>
            <a:r>
              <a:rPr lang="zh-CN" altLang="zh-CN" sz="2400" smtClean="0"/>
              <a:t>我弯下腰，拾一块石头打狗，狗见着就跑了</a:t>
            </a:r>
            <a:r>
              <a:rPr lang="en-US" altLang="zh-CN" sz="2400" smtClean="0"/>
              <a:t>”</a:t>
            </a:r>
            <a:r>
              <a:rPr lang="zh-CN" altLang="zh-CN" sz="2400" smtClean="0"/>
              <a:t>，用语言来叙述这事，多么容易，但是如果把这简单的故事画出来，画十幅、二十幅，也不一定使观者一目了然。</a:t>
            </a:r>
          </a:p>
          <a:p>
            <a:pPr fontAlgn="ctr"/>
            <a:r>
              <a:rPr lang="zh-CN" altLang="zh-CN" sz="2400" smtClean="0"/>
              <a:t>但是谈到这里，我们不免有疑问；画绝对不能叙述动作，而诗绝对不能描写静物么？莱辛也谈到这个问题，他说：</a:t>
            </a:r>
            <a:r>
              <a:rPr lang="en-US" altLang="zh-CN" sz="2400" smtClean="0"/>
              <a:t>“</a:t>
            </a:r>
            <a:r>
              <a:rPr lang="zh-CN" altLang="zh-CN" sz="2400" smtClean="0"/>
              <a:t>图画也可以模仿动作，但是只能间接地用物体模仿动作。</a:t>
            </a:r>
            <a:r>
              <a:rPr lang="en-US" altLang="zh-CN" sz="2400" smtClean="0"/>
              <a:t>……</a:t>
            </a:r>
            <a:r>
              <a:rPr lang="zh-CN" altLang="zh-CN" sz="2400" smtClean="0"/>
              <a:t>诗也能描绘物体，但是也只能间接地用动作描绘物体。</a:t>
            </a:r>
            <a:r>
              <a:rPr lang="en-US" altLang="zh-CN" sz="2400" smtClean="0"/>
              <a:t>”</a:t>
            </a:r>
            <a:endParaRPr lang="zh-CN" altLang="zh-CN" sz="2400" smtClean="0"/>
          </a:p>
          <a:p>
            <a:pPr fontAlgn="ctr"/>
            <a:r>
              <a:rPr lang="zh-CN" altLang="zh-CN" sz="2400" smtClean="0"/>
              <a:t>换句话说，图画叙述动作时，必化动为静，以一静面表现动作的全过程；诗描写静物时，亦必化静为动，以时间上的承续暗示空间中的绵延。</a:t>
            </a:r>
          </a:p>
          <a:p>
            <a:pPr fontAlgn="ctr"/>
            <a:r>
              <a:rPr lang="zh-CN" altLang="zh-CN" sz="2400" smtClean="0"/>
              <a:t>（摘编自朱光潜《诗论》）</a:t>
            </a:r>
            <a:endParaRPr lang="zh-CN" altLang="zh-CN" sz="2400"/>
          </a:p>
        </p:txBody>
      </p:sp>
    </p:spTree>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9"/>
  <p:tag name="KSO_WM_TEMPLATE_MASTER_THUMB_INDEX" val="12"/>
  <p:tag name="KSO_WM_TEMPLATE_MASTER_TYPE" val="1"/>
  <p:tag name="KSO_WM_TEMPLATE_SUBCATEGORY" val="0"/>
  <p:tag name="KSO_WM_TEMPLATE_THUMBS_INDEX" val="1、4、7、8、9、10、11、12、13、14、15"/>
</p:tagLst>
</file>

<file path=ppt/tags/tag1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1.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9"/>
  <p:tag name="KSO_WM_TEMPLATE_MASTER_THUMB_INDEX" val="12"/>
  <p:tag name="KSO_WM_TEMPLATE_MASTER_TYPE" val="1"/>
  <p:tag name="KSO_WM_TEMPLATE_SUBCATEGORY" val="0"/>
  <p:tag name="KSO_WM_TEMPLATE_THUMBS_INDEX" val="1、4、7、8、9、10、11、12、13、14、15"/>
</p:tagLst>
</file>

<file path=ppt/tags/tag237.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custom20202809_1*a*1"/>
  <p:tag name="KSO_WM_UNIT_INDEX" val="1"/>
  <p:tag name="KSO_WM_UNIT_ISCONTENTSTITLE" val="0"/>
  <p:tag name="KSO_WM_UNIT_LAYERLEVEL" val="1"/>
  <p:tag name="KSO_WM_UNIT_NOCLEAR" val="0"/>
  <p:tag name="KSO_WM_UNIT_PRESET_TEXT" val="中国古韵文化"/>
  <p:tag name="KSO_WM_UNIT_TYPE" val="a"/>
  <p:tag name="KSO_WM_UNIT_VALUE" val="16"/>
</p:tagLst>
</file>

<file path=ppt/tags/tag238.xml><?xml version="1.0" encoding="utf-8"?>
<p:tagLst xmlns:p="http://schemas.openxmlformats.org/presentationml/2006/main">
  <p:tag name="KSO_WM_BEAUTIFY_FLAG" val="#wm#"/>
  <p:tag name="KSO_WM_SLIDE_ID" val="custom20202809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9"/>
  <p:tag name="KSO_WM_TEMPLATE_MASTER_THUMB_INDEX" val="12"/>
  <p:tag name="KSO_WM_TEMPLATE_MASTER_TYPE" val="1"/>
  <p:tag name="KSO_WM_TEMPLATE_SUBCATEGORY" val="0"/>
  <p:tag name="KSO_WM_TEMPLATE_THUMBS_INDEX" val="1、4、7、8、9、10、11、12、13、14、15"/>
</p:tagLst>
</file>

<file path=ppt/tags/tag239.xml><?xml version="1.0" encoding="utf-8"?>
<p:tagLst xmlns:p="http://schemas.openxmlformats.org/presentationml/2006/main">
  <p:tag name="KSO_WM_BEAUTIFY_FLAG" val="#wm#"/>
  <p:tag name="KSO_WM_TEMPLATE_CATEGORY" val="custom"/>
  <p:tag name="KSO_WM_TEMPLATE_INDEX" val="20202809"/>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2809"/>
</p:tagLst>
</file>

<file path=ppt/tags/tag241.xml><?xml version="1.0" encoding="utf-8"?>
<p:tagLst xmlns:p="http://schemas.openxmlformats.org/presentationml/2006/main">
  <p:tag name="KSO_WM_BEAUTIFY_FLAG" val="#wm#"/>
  <p:tag name="KSO_WM_TEMPLATE_CATEGORY" val="custom"/>
  <p:tag name="KSO_WM_TEMPLATE_INDEX" val="20202809"/>
</p:tagLst>
</file>

<file path=ppt/tags/tag242.xml><?xml version="1.0" encoding="utf-8"?>
<p:tagLst xmlns:p="http://schemas.openxmlformats.org/presentationml/2006/main">
  <p:tag name="KSO_WM_BEAUTIFY_FLAG" val="#wm#"/>
  <p:tag name="KSO_WM_TEMPLATE_CATEGORY" val="custom"/>
  <p:tag name="KSO_WM_TEMPLATE_INDEX" val="20202809"/>
</p:tagLst>
</file>

<file path=ppt/tags/tag243.xml><?xml version="1.0" encoding="utf-8"?>
<p:tagLst xmlns:p="http://schemas.openxmlformats.org/presentationml/2006/main">
  <p:tag name="KSO_WM_BEAUTIFY_FLAG" val="#wm#"/>
  <p:tag name="KSO_WM_TEMPLATE_CATEGORY" val="custom"/>
  <p:tag name="KSO_WM_TEMPLATE_INDEX" val="20202809"/>
</p:tagLst>
</file>

<file path=ppt/tags/tag244.xml><?xml version="1.0" encoding="utf-8"?>
<p:tagLst xmlns:p="http://schemas.openxmlformats.org/presentationml/2006/main">
  <p:tag name="KSO_WM_BEAUTIFY_FLAG" val="#wm#"/>
  <p:tag name="KSO_WM_TEMPLATE_CATEGORY" val="custom"/>
  <p:tag name="KSO_WM_TEMPLATE_INDEX" val="20202809"/>
</p:tagLst>
</file>

<file path=ppt/tags/tag245.xml><?xml version="1.0" encoding="utf-8"?>
<p:tagLst xmlns:p="http://schemas.openxmlformats.org/presentationml/2006/main">
  <p:tag name="KSO_WM_BEAUTIFY_FLAG" val="#wm#"/>
  <p:tag name="KSO_WM_TEMPLATE_CATEGORY" val="custom"/>
  <p:tag name="KSO_WM_TEMPLATE_INDEX" val="20202809"/>
</p:tagLst>
</file>

<file path=ppt/tags/tag246.xml><?xml version="1.0" encoding="utf-8"?>
<p:tagLst xmlns:p="http://schemas.openxmlformats.org/presentationml/2006/main">
  <p:tag name="KSO_WM_BEAUTIFY_FLAG" val="#wm#"/>
  <p:tag name="KSO_WM_TEMPLATE_CATEGORY" val="custom"/>
  <p:tag name="KSO_WM_TEMPLATE_INDEX" val="20202809"/>
</p:tagLst>
</file>

<file path=ppt/tags/tag247.xml><?xml version="1.0" encoding="utf-8"?>
<p:tagLst xmlns:p="http://schemas.openxmlformats.org/presentationml/2006/main">
  <p:tag name="KSO_WM_BEAUTIFY_FLAG" val="#wm#"/>
  <p:tag name="KSO_WM_TEMPLATE_CATEGORY" val="custom"/>
  <p:tag name="KSO_WM_TEMPLATE_INDEX" val="20202809"/>
</p:tagLst>
</file>

<file path=ppt/tags/tag248.xml><?xml version="1.0" encoding="utf-8"?>
<p:tagLst xmlns:p="http://schemas.openxmlformats.org/presentationml/2006/main">
  <p:tag name="KSO_WM_BEAUTIFY_FLAG" val="#wm#"/>
  <p:tag name="KSO_WM_TEMPLATE_CATEGORY" val="custom"/>
  <p:tag name="KSO_WM_TEMPLATE_INDEX" val="20202809"/>
</p:tagLst>
</file>

<file path=ppt/tags/tag249.xml><?xml version="1.0" encoding="utf-8"?>
<p:tagLst xmlns:p="http://schemas.openxmlformats.org/presentationml/2006/main">
  <p:tag name="KSO_WM_BEAUTIFY_FLAG" val="#wm#"/>
  <p:tag name="KSO_WM_TEMPLATE_CATEGORY" val="custom"/>
  <p:tag name="KSO_WM_TEMPLATE_INDEX" val="20202809"/>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EMPLATE_CATEGORY" val="custom"/>
  <p:tag name="KSO_WM_TEMPLATE_INDEX" val="20202809"/>
</p:tagLst>
</file>

<file path=ppt/tags/tag251.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custom20202809_15*a*1"/>
  <p:tag name="KSO_WM_UNIT_INDEX" val="1"/>
  <p:tag name="KSO_WM_UNIT_ISCONTENTSTITLE" val="0"/>
  <p:tag name="KSO_WM_UNIT_LAYERLEVEL" val="1"/>
  <p:tag name="KSO_WM_UNIT_NOCLEAR" val="1"/>
  <p:tag name="KSO_WM_UNIT_PRESET_TEXT" val="感谢您的观看"/>
  <p:tag name="KSO_WM_UNIT_TYPE" val="a"/>
</p:tagLst>
</file>

<file path=ppt/tags/tag252.xml><?xml version="1.0" encoding="utf-8"?>
<p:tagLst xmlns:p="http://schemas.openxmlformats.org/presentationml/2006/main">
  <p:tag name="KSO_WM_BEAUTIFY_FLAG" val="#wm#"/>
  <p:tag name="KSO_WM_SLIDE_ID" val="custom20202809_15"/>
  <p:tag name="KSO_WM_SLIDE_INDEX" val="15"/>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2809"/>
  <p:tag name="KSO_WM_TEMPLATE_MASTER_TYPE" val="1"/>
  <p:tag name="KSO_WM_TEMPLATE_SUBCATEGORY" val="0"/>
</p:tagLst>
</file>

<file path=ppt/tags/tag253.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heme/theme1.xml><?xml version="1.0" encoding="utf-8"?>
<a:theme xmlns:r="http://schemas.openxmlformats.org/officeDocument/2006/relationships" xmlns:a="http://schemas.openxmlformats.org/drawingml/2006/main" name="Office 主题​​">
  <a:themeElements>
    <a:clrScheme name="20202809">
      <a:dk1>
        <a:sysClr val="windowText" lastClr="000000"/>
      </a:dk1>
      <a:lt1>
        <a:sysClr val="window" lastClr="FFFFFF"/>
      </a:lt1>
      <a:dk2>
        <a:srgbClr val="EFECEB"/>
      </a:dk2>
      <a:lt2>
        <a:srgbClr val="FFFFFF"/>
      </a:lt2>
      <a:accent1>
        <a:srgbClr val="ACC4B3"/>
      </a:accent1>
      <a:accent2>
        <a:srgbClr val="AFC4AC"/>
      </a:accent2>
      <a:accent3>
        <a:srgbClr val="B8C4AC"/>
      </a:accent3>
      <a:accent4>
        <a:srgbClr val="C2C4AC"/>
      </a:accent4>
      <a:accent5>
        <a:srgbClr val="C4BDAC"/>
      </a:accent5>
      <a:accent6>
        <a:srgbClr val="C4B3AC"/>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20202809">
      <a:dk1>
        <a:sysClr val="windowText" lastClr="000000"/>
      </a:dk1>
      <a:lt1>
        <a:sysClr val="window" lastClr="FFFFFF"/>
      </a:lt1>
      <a:dk2>
        <a:srgbClr val="EFECEB"/>
      </a:dk2>
      <a:lt2>
        <a:srgbClr val="FFFFFF"/>
      </a:lt2>
      <a:accent1>
        <a:srgbClr val="ACC4B3"/>
      </a:accent1>
      <a:accent2>
        <a:srgbClr val="AFC4AC"/>
      </a:accent2>
      <a:accent3>
        <a:srgbClr val="B8C4AC"/>
      </a:accent3>
      <a:accent4>
        <a:srgbClr val="C2C4AC"/>
      </a:accent4>
      <a:accent5>
        <a:srgbClr val="C4BDAC"/>
      </a:accent5>
      <a:accent6>
        <a:srgbClr val="C4B3AC"/>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146</Paragraphs>
  <Slides>38</Slides>
  <Notes>12</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38</vt:i4>
      </vt:variant>
    </vt:vector>
  </HeadingPairs>
  <TitlesOfParts>
    <vt:vector baseType="lpstr" size="54">
      <vt:lpstr>Arial</vt:lpstr>
      <vt:lpstr>微软雅黑</vt:lpstr>
      <vt:lpstr>隶书</vt:lpstr>
      <vt:lpstr>汉仪尚巍手书W</vt:lpstr>
      <vt:lpstr>汉仪颜楷简</vt:lpstr>
      <vt:lpstr>Calibri Light</vt:lpstr>
      <vt:lpstr>Calibri</vt:lpstr>
      <vt:lpstr>楷体</vt:lpstr>
      <vt:lpstr>等线</vt:lpstr>
      <vt:lpstr>宋体</vt:lpstr>
      <vt:lpstr>Times New Roman</vt:lpstr>
      <vt:lpstr>字体管家简行</vt:lpstr>
      <vt:lpstr>黑体</vt:lpstr>
      <vt:lpstr>方正姚体</vt:lpstr>
      <vt:lpstr>方正宋刻本秀楷_GBK</vt:lpstr>
      <vt:lpstr>Office 主题​​</vt:lpstr>
      <vt:lpstr>见“招” 拆招探微“语言题”    ——文本阅读和诗歌“语言题”解题策略</vt:lpstr>
      <vt:lpstr>       一、《考纲》解读：鉴赏文学作品的艺术特色，能力层级为E级。此类试题的难度主要在于：       ①以有关文学鉴赏知识和能力为基础，       ②结合试题要求把握好下笔的角度，       ③运用自己的语言恰当地概括出有关答案要点。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思考： 小说体现了张炜既厚实又轻灵的艺术风格，请结合文本分析。</vt:lpstr>
      <vt:lpstr>参考答案：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思考：有评论认为，从大闹天宫到修成正果，《西游记》中孙悟空形象的审美力量是逐步减弱的。请结合材料一的相关论述，作简要分析。（6分）</vt:lpstr>
      <vt:lpstr>PowerPoint Presentation</vt:lpstr>
      <vt:lpstr>总结：解答名家评论的语言题，无论是材料阅读、诗歌鉴赏，还是小说阅读。我们首先应准确理解评论的语言内容及其与文本的互相关系，然后再结合文本从内容、情感、主题、情节、人物、环境、语言等多角度分析。当然了，不能把评论的术语丢开。当文本内容把握不准时，题目中所给的评论或术语也就成为我们解题的关键。</vt:lpstr>
      <vt:lpstr>课后练习</vt:lpstr>
      <vt:lpstr>PowerPoint Presentation</vt:lpstr>
      <vt:lpstr>PowerPoint Presentation</vt:lpstr>
      <vt:lpstr>PowerPoint Presentation</vt:lpstr>
      <vt:lpstr>PowerPoint Presentation</vt:lpstr>
      <vt:lpstr>思考：有人评价柳德米拉·乌利茨卡娅的作品“执着于从普通人的生存困境，去表现当代俄罗斯人的怕与爱”，对此应如何理解？请结合文章具体内容加以分析。</vt:lpstr>
      <vt:lpstr>感谢您的观看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2022-04-28T16:47:37.944</cp:lastPrinted>
  <dcterms:created xsi:type="dcterms:W3CDTF">2022-04-28T16:47:37Z</dcterms:created>
  <dcterms:modified xsi:type="dcterms:W3CDTF">2022-04-28T08:47:38Z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