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6" r:id="rId4"/>
    <p:sldId id="257" r:id="rId5"/>
    <p:sldId id="258" r:id="rId6"/>
    <p:sldId id="259" r:id="rId7"/>
    <p:sldId id="269" r:id="rId8"/>
    <p:sldId id="270" r:id="rId9"/>
    <p:sldId id="271" r:id="rId10"/>
    <p:sldId id="261" r:id="rId11"/>
    <p:sldId id="260" r:id="rId12"/>
    <p:sldId id="262" r:id="rId13"/>
    <p:sldId id="273" r:id="rId14"/>
    <p:sldId id="274" r:id="rId15"/>
    <p:sldId id="263" r:id="rId16"/>
    <p:sldId id="264" r:id="rId17"/>
    <p:sldId id="276" r:id="rId18"/>
    <p:sldId id="266" r:id="rId19"/>
    <p:sldId id="267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300" r:id="rId42"/>
    <p:sldId id="301" r:id="rId43"/>
    <p:sldId id="305" r:id="rId44"/>
  </p:sldIdLst>
  <p:sldSz cx="12192000" cy="6858000"/>
  <p:notesSz cx="6858000" cy="9144000"/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42"/>
        <p:guide pos="382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tags" Target="tags/tag105.xml" /><Relationship Id="rId46" Type="http://schemas.openxmlformats.org/officeDocument/2006/relationships/presProps" Target="presProps.xml" /><Relationship Id="rId47" Type="http://schemas.openxmlformats.org/officeDocument/2006/relationships/viewProps" Target="viewProps.xml" /><Relationship Id="rId48" Type="http://schemas.openxmlformats.org/officeDocument/2006/relationships/theme" Target="theme/theme1.xml" /><Relationship Id="rId49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image" Target="file:///D:\qq&#25991;&#20214;\712321467\Image\C2C\Image2\%7b75232B38-A165-1FB7-499C-2E1C792CACB5%7d.png" TargetMode="External" /><Relationship Id="rId18" Type="http://schemas.openxmlformats.org/officeDocument/2006/relationships/image" Target="../media/image1.png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8" r:link="rId1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18" r:link="rId1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62.xml" /><Relationship Id="rId3" Type="http://schemas.openxmlformats.org/officeDocument/2006/relationships/tags" Target="../tags/tag6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4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6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8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9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0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4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3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4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5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6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8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9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0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5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3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4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5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6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7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8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9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0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6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102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03.xml" /><Relationship Id="rId3" Type="http://schemas.openxmlformats.org/officeDocument/2006/relationships/image" Target="../media/image3.png" /><Relationship Id="rId4" Type="http://schemas.openxmlformats.org/officeDocument/2006/relationships/tags" Target="../tags/tag10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8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9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0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zh-CN">
                <a:solidFill>
                  <a:srgbClr val="FF0000"/>
                </a:solidFill>
              </a:rPr>
              <a:t>2022年高考成语运用专题</a:t>
            </a:r>
            <a:endParaRPr lang="zh-CN" altLang="zh-CN">
              <a:solidFill>
                <a:srgbClr val="FF0000"/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8635" y="593725"/>
            <a:ext cx="11068685" cy="565594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/>
              <a:t> 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抑扬顿挫：</a:t>
            </a:r>
            <a:r>
              <a:rPr lang="zh-CN" altLang="en-US" sz="4000"/>
              <a:t>指声音的高低起伏、停顿转折。小说中情节不能用抑扬顿挫，只能用跌宕起伏.</a:t>
            </a:r>
            <a:endParaRPr lang="zh-CN" altLang="en-US" sz="4000"/>
          </a:p>
          <a:p>
            <a:pPr marL="0" indent="0">
              <a:buNone/>
            </a:pPr>
            <a:r>
              <a:rPr lang="zh-CN" altLang="en-US" sz="4000"/>
              <a:t> 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天伦之乐：</a:t>
            </a:r>
            <a:r>
              <a:rPr lang="zh-CN" altLang="en-US" sz="4000"/>
              <a:t>只能指家庭成员之间的乐趣，不能用来指老师与学生之间的乐趣。</a:t>
            </a:r>
            <a:endParaRPr lang="zh-CN" altLang="en-US" sz="4000"/>
          </a:p>
          <a:p>
            <a:pPr marL="0" indent="0">
              <a:buNone/>
            </a:pPr>
            <a:r>
              <a:rPr lang="zh-CN" altLang="en-US" sz="4000"/>
              <a:t> 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举案齐眉：</a:t>
            </a:r>
            <a:r>
              <a:rPr lang="zh-CN" altLang="en-US" sz="4000"/>
              <a:t>只能指夫妻之间的相敬相爱，不能用来指父子之间，母女之间的相敬相爱。</a:t>
            </a:r>
            <a:endParaRPr lang="zh-CN" altLang="en-US" sz="40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1180" y="593725"/>
            <a:ext cx="11026140" cy="5655945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marL="0" indent="0">
              <a:buNone/>
            </a:pP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(6)一见如故：初次见面就很相投，像老朋友一样。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marL="0" indent="0">
              <a:buNone/>
            </a:pP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一见钟情：一见面就产生了爱情。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marL="0" indent="0">
              <a:buNone/>
            </a:pP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(7)戛然而止：专指声音的突然停止。不能用于其它活动的停止。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marL="0" indent="0">
              <a:buNone/>
            </a:pP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(8)鬼斧神工：像是鬼神制作出来的。形容艺术技巧高超，不是人力所能达到的。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05" y="558800"/>
            <a:ext cx="10968990" cy="5740400"/>
          </a:xfrm>
          <a:solidFill>
            <a:schemeClr val="accent2"/>
          </a:solidFill>
        </p:spPr>
        <p:txBody>
          <a:bodyPr/>
          <a:lstStyle/>
          <a:p>
            <a:pPr marL="0" indent="0">
              <a:buNone/>
            </a:pPr>
            <a:r>
              <a:rPr lang="zh-CN" altLang="en-US" sz="3600">
                <a:solidFill>
                  <a:srgbClr val="FF0000"/>
                </a:solidFill>
              </a:rPr>
              <a:t>(9)不耻下问：乐于向学问或地位比自己低的人学习，而不觉得不好意思。不能用于学生问老师。</a:t>
            </a:r>
            <a:endParaRPr lang="zh-CN" altLang="en-US" sz="360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3600">
                <a:solidFill>
                  <a:srgbClr val="FF0000"/>
                </a:solidFill>
              </a:rPr>
              <a:t>(10).趋之若鹜：意思是指像鸭子一样成群跑过去。 比喻许多人争着去追逐某些不好的事物。</a:t>
            </a:r>
            <a:endParaRPr lang="zh-CN" altLang="en-US" sz="360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3600">
                <a:solidFill>
                  <a:srgbClr val="FF0000"/>
                </a:solidFill>
              </a:rPr>
              <a:t>(11).鳞次栉比：像鱼鳞和梳子齿那样有次序地排列着。多用来形容房屋或船只等排列得很密很整齐。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65785" y="651510"/>
            <a:ext cx="11011535" cy="559816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4。注意成语的意思是否与前后的</a:t>
            </a:r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marL="0" indent="0">
              <a:buNone/>
            </a:pP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词语意思重复。</a:t>
            </a:r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marL="0" indent="0">
              <a:buNone/>
            </a:pPr>
            <a:r>
              <a:rPr lang="zh-CN" altLang="en-US" sz="4000"/>
              <a:t>例如：忍俊不禁地笑了，前后意思</a:t>
            </a:r>
            <a:endParaRPr lang="zh-CN" altLang="en-US" sz="4000"/>
          </a:p>
          <a:p>
            <a:pPr marL="0" indent="0">
              <a:buNone/>
            </a:pPr>
            <a:r>
              <a:rPr lang="zh-CN" altLang="en-US" sz="4000"/>
              <a:t>就重复了。</a:t>
            </a:r>
            <a:endParaRPr lang="zh-CN" altLang="en-US" sz="40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8635" y="636270"/>
            <a:ext cx="11068685" cy="56134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/>
              <a:t> 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5。不能望文生义。</a:t>
            </a:r>
            <a:endParaRPr lang="zh-CN" altLang="en-US" sz="4000"/>
          </a:p>
          <a:p>
            <a:pPr marL="0" indent="0">
              <a:buNone/>
            </a:pPr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例如：七月流火：意思是说在农历七月天气转凉的时候，天刚檫黑，可以看见大火星从西方落下去。常被误认为天气炎热。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835" y="541655"/>
            <a:ext cx="11119485" cy="570801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>
                <a:solidFill>
                  <a:srgbClr val="FF0000"/>
                </a:solidFill>
              </a:rPr>
              <a:t>6.容易用错意思的成语</a:t>
            </a:r>
            <a:endParaRPr lang="zh-CN" altLang="en-US" sz="4000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3600"/>
              <a:t>(1).  间不容发：比喻与灾祸相距极近，情势极其危急。</a:t>
            </a:r>
            <a:endParaRPr lang="zh-CN" altLang="en-US" sz="3600"/>
          </a:p>
          <a:p>
            <a:pPr marL="0" indent="0">
              <a:buNone/>
            </a:pPr>
            <a:r>
              <a:rPr lang="zh-CN" altLang="en-US" sz="3600"/>
              <a:t>   亲密无间：形容非常亲密，没有任何隔阂。</a:t>
            </a:r>
            <a:endParaRPr lang="zh-CN" altLang="en-US" sz="3600"/>
          </a:p>
          <a:p>
            <a:pPr marL="0" indent="0">
              <a:buNone/>
            </a:pPr>
            <a:r>
              <a:rPr lang="zh-CN" altLang="en-US" sz="3600"/>
              <a:t>(2). 有声有色： 形容说话或表演精彩生动。绘声绘色的意思：把人物的声音、神色都描绘出来了。形容叙述或描写生动逼真。</a:t>
            </a:r>
            <a:endParaRPr lang="zh-CN" altLang="en-US" sz="36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6265" y="552450"/>
            <a:ext cx="10999470" cy="5753100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marL="0" indent="0">
              <a:buNone/>
            </a:pP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(3). 水落石出的意思：水落下去，水底的石头就露出来。比喻事情的真相完全显露出来。东窗事发的意思：比喻阴谋已败露。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marL="0" indent="0">
              <a:buNone/>
            </a:pP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(4).事半功倍的意思：指做事得法，因而费力小，收效大。事倍功半的意思：指工作费力大，收效小。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4035" y="481965"/>
            <a:ext cx="11043285" cy="5767705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marL="0" indent="0">
              <a:buNone/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(5).开山祖师的意思：原指开创寺院的和尚。后借指某一事业的创始人。始作俑者的意思：俑：古代殉葬用的木制或陶制的俑人。开始制作俑的人。比喻首先做某件坏事的人。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>
              <a:buNone/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(6).不胫而走：消息传得很快。  不翼而飞：比喻事物忽然丢失。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>
              <a:buNone/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(7).望眼欲穿：眼睛都要望穿了。形容盼望殷切。      火眼金睛：形容人的眼光锐利，能够识别真伪。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4190" y="422275"/>
            <a:ext cx="11073130" cy="5827395"/>
          </a:xfrm>
        </p:spPr>
        <p:txBody>
          <a:bodyPr>
            <a:noAutofit/>
            <a:scene3d>
              <a:camera prst="orthographicFront"/>
              <a:lightRig rig="threePt" dir="t"/>
            </a:scene3d>
          </a:bodyPr>
          <a:lstStyle/>
          <a:p>
            <a:pPr marL="0" indent="0">
              <a:buNone/>
            </a:pP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(8).苦心孤诣与苦口婆心：苦心孤诣的意思：指苦心钻研，到了别人所达不到的地步。也指为寻求解决问题的办法而煞费苦心。苦口婆心的意思：比喻善意而又耐心地劝导。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>
              <a:buNone/>
            </a:pP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 (9).骇人听闻与耸人听闻  ：骇人听闻的意思：骇：震惊。使人听了非常吃惊、害怕。耸人听闻的意思：耸：惊动。夸大或捏造事实，使人听了感到惊异或震动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481965"/>
            <a:ext cx="11577320" cy="627951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三。例句解析：</a:t>
            </a:r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marL="0" indent="0">
              <a:buNone/>
            </a:pP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下列句中加点成语使用有错误的一项是（C）A.她讲的娓娓动听，妹仔听着忽而笑容满面，忽而愁眉双锁。B.我们观赏两岸风光，宫殿和贵族院落，鳞次栉比。C.贝多芬、爱因斯坦、莎士比亚是光辉灿烂的明星，这是不可理喻的。D.我以揠苗助长的心情，巴不得它长得快.  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>
              <a:buNone/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解析：C项的本意是“不言而喻”“毋庸置疑”“毫无疑问”，错用为贬义词不可理喻。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1180" y="622300"/>
            <a:ext cx="11026140" cy="5627370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marL="0" indent="0">
              <a:buNone/>
            </a:pP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成语的运用在日常口语和写作中都很重要，在高考试卷中有一个选择题专门考成语的运用</a:t>
            </a:r>
            <a:r>
              <a:rPr lang="en-US" altLang="zh-CN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,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弄得好这个3分的题很容易得分</a:t>
            </a:r>
            <a:r>
              <a:rPr lang="en-US" altLang="zh-CN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,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弄得不好</a:t>
            </a:r>
            <a:r>
              <a:rPr lang="en-US" altLang="zh-CN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,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失分</a:t>
            </a:r>
            <a:r>
              <a:rPr lang="en-US" altLang="zh-CN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,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那就很可惜了。笔者在长期的教学中总结了一些经验</a:t>
            </a:r>
            <a:r>
              <a:rPr lang="en-US" altLang="zh-CN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,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积累了一些例句</a:t>
            </a:r>
            <a:r>
              <a:rPr lang="en-US" altLang="zh-CN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,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现在拿出来与同学们一起分享。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240" y="635"/>
            <a:ext cx="12050395" cy="685673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200"/>
              <a:t>2.</a:t>
            </a:r>
            <a:r>
              <a:rPr lang="zh-CN" altLang="en-US" sz="3200"/>
              <a:t>下列语句中，加点的成语使用错误的一句是（C）</a:t>
            </a:r>
            <a:r>
              <a:rPr lang="en-US" altLang="zh-CN" sz="3200"/>
              <a:t> </a:t>
            </a:r>
            <a:r>
              <a:rPr lang="zh-CN" altLang="en-US" sz="3200"/>
              <a:t>A．带着这么一张脸，你不会有一种鹤立鸡群、引人注目的可能。B．新建造的高楼大厦就像雨后春笋一般接连不断地竖起来。C．交通拥堵的现象戛然而止【jiá rán ér zhǐ】。D．举世瞩目的博览会开幕式30日晚在上海世博文化中心隆重举行。 </a:t>
            </a:r>
            <a:endParaRPr lang="zh-CN" altLang="en-US" sz="3200"/>
          </a:p>
          <a:p>
            <a:pPr marL="0" indent="0">
              <a:buNone/>
            </a:pPr>
            <a:r>
              <a:rPr lang="zh-CN" altLang="en-US" sz="3200"/>
              <a:t>鹤立鸡群：象鹤站在鸡群中一样。比喻一个人的仪表或才能在周围一群人里显得很突出。雨后春笋：比喻事物迅速大量地涌现出来。戛然而止：形容声音突然终止。举世瞩目：全世界的人都注视着。 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解析：戛然而止专指声音的突然停止。交通拥堵不能用戛然而止。</a:t>
            </a:r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8950" y="301625"/>
            <a:ext cx="11283950" cy="639889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200"/>
              <a:t>3.</a:t>
            </a:r>
            <a:r>
              <a:rPr lang="zh-CN" altLang="en-US" sz="3200"/>
              <a:t>下列各句中的成语使用正确的一项是   ( B )</a:t>
            </a:r>
            <a:endParaRPr lang="zh-CN" altLang="en-US" sz="3200"/>
          </a:p>
          <a:p>
            <a:pPr marL="0" indent="0">
              <a:buNone/>
            </a:pPr>
            <a:r>
              <a:rPr lang="zh-CN" altLang="en-US" sz="3200"/>
              <a:t>A、一个初一的学生，竟能写出如此漂亮的字，真叫人肃然起敬。（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改为：刮目相看</a:t>
            </a:r>
            <a:r>
              <a:rPr lang="zh-CN" altLang="en-US" sz="3200"/>
              <a:t>）。</a:t>
            </a:r>
            <a:endParaRPr lang="zh-CN" altLang="en-US" sz="3200"/>
          </a:p>
          <a:p>
            <a:pPr marL="0" indent="0">
              <a:buNone/>
            </a:pPr>
            <a:r>
              <a:rPr lang="zh-CN" altLang="en-US" sz="3200"/>
              <a:t>B、不容置疑，这是一篇动人心魄的文章，读着读着我似乎感到有一股汹涌澎湃的激情在胸中激荡。</a:t>
            </a:r>
            <a:endParaRPr lang="zh-CN" altLang="en-US" sz="3200"/>
          </a:p>
          <a:p>
            <a:pPr marL="0" indent="0">
              <a:buNone/>
            </a:pPr>
            <a:r>
              <a:rPr lang="zh-CN" altLang="en-US" sz="3200"/>
              <a:t>C、任何个人的成绩和人民群众的伟大创造比起来，都不过是沧海桑田。（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改为：沧海一粟）</a:t>
            </a:r>
            <a:endParaRPr lang="zh-CN" altLang="en-US" sz="3200"/>
          </a:p>
          <a:p>
            <a:pPr marL="0" indent="0">
              <a:buNone/>
            </a:pPr>
            <a:r>
              <a:rPr lang="zh-CN" altLang="en-US" sz="3200"/>
              <a:t>D、当暴风雨袭来时，我感到一种不自量力的恐惧，一种同亲人隔绝的孤独感油然而生。（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改为：不可名状</a:t>
            </a:r>
            <a:r>
              <a:rPr lang="zh-CN" altLang="en-US" sz="3200"/>
              <a:t>）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635" y="225425"/>
            <a:ext cx="11878945" cy="663194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/>
              <a:t>4.</a:t>
            </a:r>
            <a:r>
              <a:rPr lang="zh-CN" altLang="en-US" sz="2800"/>
              <a:t>下列各句中的成语使用正确的一项是   ( D )</a:t>
            </a:r>
            <a:endParaRPr lang="zh-CN" altLang="en-US" sz="2800"/>
          </a:p>
          <a:p>
            <a:pPr marL="0" indent="0">
              <a:buNone/>
            </a:pPr>
            <a:r>
              <a:rPr lang="zh-CN" altLang="en-US" sz="2800"/>
              <a:t>A、我家这个孩子呀，基础不太好，读书又无动于衷，这样的学习态度，怎能指望他的成绩会提高呢？（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改为：心不在焉</a:t>
            </a:r>
            <a:r>
              <a:rPr lang="zh-CN" altLang="en-US" sz="2800"/>
              <a:t>）</a:t>
            </a:r>
            <a:endParaRPr lang="zh-CN" altLang="en-US" sz="2800"/>
          </a:p>
          <a:p>
            <a:pPr marL="0" indent="0">
              <a:buNone/>
            </a:pPr>
            <a:r>
              <a:rPr lang="zh-CN" altLang="en-US" sz="2800"/>
              <a:t>B、一座座新建的楼房，一排排电视天线，短短三年，故乡已经面目全非了。（</a:t>
            </a:r>
            <a:r>
              <a:rPr lang="zh-CN" altLang="en-US" sz="2800">
                <a:solidFill>
                  <a:srgbClr val="FF0000"/>
                </a:solidFill>
              </a:rPr>
              <a:t>改为：面目一新</a:t>
            </a:r>
            <a:r>
              <a:rPr lang="zh-CN" altLang="en-US" sz="2800"/>
              <a:t>）</a:t>
            </a:r>
            <a:endParaRPr lang="zh-CN" altLang="en-US" sz="2800"/>
          </a:p>
          <a:p>
            <a:pPr marL="0" indent="0">
              <a:buNone/>
            </a:pPr>
            <a:r>
              <a:rPr lang="zh-CN" altLang="en-US" sz="2800"/>
              <a:t>C、他在选择高考志愿的第一志愿学校时，既想报清华大学，又想报北京大学，总是随波逐流。（ 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随波逐流为贬义词，用在这里与语境不符，可改为举棋不定）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marL="0" indent="0">
              <a:buNone/>
            </a:pPr>
            <a:r>
              <a:rPr lang="zh-CN" altLang="en-US" sz="2800"/>
              <a:t>D、不管是扔进去什么东西，这个慷慨大方的洞全部一视同仁，照收不误。</a:t>
            </a:r>
            <a:endParaRPr lang="zh-CN" altLang="en-US" sz="28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7510" y="165735"/>
            <a:ext cx="11570335" cy="669226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/>
              <a:t>5.</a:t>
            </a:r>
            <a:r>
              <a:rPr lang="zh-CN" altLang="en-US" sz="2800"/>
              <a:t>下列各句中，加点的成语使用恰当的一项是 （A）</a:t>
            </a:r>
            <a:r>
              <a:rPr lang="en-US" altLang="zh-CN" sz="2800"/>
              <a:t> </a:t>
            </a:r>
            <a:r>
              <a:rPr lang="zh-CN" altLang="en-US" sz="2800"/>
              <a:t>A．任何个人的成就和人民群众的伟大创造比较起来，都不过是沧海一粟。B．这位年轻的班主任虽然工作很繁重，但看起来精神矍铄。C．他在大会上的即兴讲话逻辑严密、语无伦次，博得了与会专家的一致好评。  D．托尔斯泰的作品不会放过小巧玲珑的生活细节 ，同样也能全面关注社会变革的现实。        </a:t>
            </a:r>
            <a:endParaRPr lang="zh-CN" altLang="en-US" sz="2800"/>
          </a:p>
          <a:p>
            <a:pPr marL="0" indent="0">
              <a:buNone/>
            </a:pPr>
            <a:r>
              <a:rPr lang="zh-CN" altLang="en-US" sz="2800"/>
              <a:t>沧海一粟：大海里的一粒谷子。比喻非常渺小。 精神矍铄：指老人有精神，老而强健，不失风采。 语无伦次：话讲得乱七八糟，毫无次序。 小巧玲珑：形容东西小而精致。</a:t>
            </a:r>
            <a:r>
              <a:rPr lang="zh-CN" altLang="en-US" sz="2800" b="1">
                <a:solidFill>
                  <a:srgbClr val="FF0000"/>
                </a:solidFill>
              </a:rPr>
              <a:t>解析：精神矍铄专用于老人；语无伦次为贬义词，不适用于“好评”；小巧玲珑指物品，不能指抽象的“生活细节”。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7510" y="255905"/>
            <a:ext cx="11555730" cy="660209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/>
              <a:t>6.</a:t>
            </a:r>
            <a:r>
              <a:rPr lang="zh-CN" altLang="en-US" sz="2800"/>
              <a:t>下列句子中加点成语使用正确的一项是( D)A. 目前，住房价格一涨再涨，令购房者叹为观止。  B. 春节联欢晚会上，赵本山的爱徒小沈阳幽默风趣的表演逗得观众忍俊不禁地大笑。  C. 同学们聚在一起，享受着天伦之乐。 D. 危难之时，绿色的迷彩撑起了生命的希望，人民解放军无愧为共和国的中流砥柱。 </a:t>
            </a:r>
            <a:endParaRPr lang="zh-CN" altLang="en-US" sz="2800"/>
          </a:p>
          <a:p>
            <a:pPr marL="0" indent="0">
              <a:buNone/>
            </a:pPr>
            <a:r>
              <a:rPr lang="zh-CN" altLang="en-US" sz="2800"/>
              <a:t>叹为观止：指赞美所见到的事物好到了极点。忍俊不禁：指忍不住要发笑。天伦之乐：泛指家庭的乐趣。中流砥柱：就象屹立在黄河急流中的砥柱山一样。比喻坚强独立的人能在动荡艰难的环境中起支柱作用。 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解析：叹为观止为赞美，与涨价矛盾；忍俊不禁本身已包含有笑的意思，和后面的笑构成重复语病；天伦之乐指骨肉亲情的乐趣，不宜用于家庭之外。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36525"/>
            <a:ext cx="12014200" cy="686498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200"/>
              <a:t>7.下列句子中加点的词语使用得当的一项是（C）A．《水浒传》这部小说情节跌宕起伏，抑扬顿挫，具有很强的感染力。B．他妄自菲薄别人，在班级很是孤立，大家一致认为他是一个很自负的人。C．如果我们的学习负担太重，学习的效果往往会适得其反。D．班会课上他夸夸其谈，出众的口才使大家十分佩服。 </a:t>
            </a:r>
            <a:endParaRPr lang="en-US" altLang="zh-CN" sz="3200"/>
          </a:p>
          <a:p>
            <a:pPr marL="0" indent="0">
              <a:buNone/>
            </a:pPr>
            <a:r>
              <a:rPr lang="en-US" altLang="zh-CN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抑扬顿挫：指声音的高低起伏和停顿转折。  妄自菲薄：过分看轻自己。形容自卑。 适得其反：恰恰得到与预期相反的结果。    夸夸其谈：形容说话浮夸不切实际。</a:t>
            </a:r>
            <a:r>
              <a:rPr lang="en-US" altLang="zh-CN" sz="3200" b="1">
                <a:solidFill>
                  <a:srgbClr val="FF0000"/>
                </a:solidFill>
              </a:rPr>
              <a:t>解析：抑扬顿挫只用于声音的高低；妄自菲薄只用于本人；夸夸其谈是贬义词。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7170" y="332105"/>
            <a:ext cx="11736705" cy="652526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/>
              <a:t>8.下列各句中加点词语使用正确的一项是（A）A．人类的智慧与大自然的智慧相比实在是相形见绌。B．毕业前夕，同学们欢聚一堂，载歌载舞各展风采，尽情地享受天伦之乐。C．重庆的黑势力团伙气焰嚣张锐不可当，但在我公安机关的严厉打击下，被彻底粉碎。D．《西游记》这部小说情节跌宕起伏，抑扬顿挫，具有很强的感染力。</a:t>
            </a:r>
            <a:endParaRPr lang="en-US" altLang="zh-CN" sz="2800"/>
          </a:p>
          <a:p>
            <a:pPr marL="0" indent="0">
              <a:buNone/>
            </a:pPr>
            <a:r>
              <a:rPr lang="en-US" altLang="zh-CN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相形见绌：和同类的事物相比较，显出不足。 天伦之乐：泛指家庭内部的乐趣。 锐不可当：形容勇往直前的气势，不可抵挡.  抑扬顿挫：指声音的高低起伏和停顿转折。</a:t>
            </a:r>
            <a:r>
              <a:rPr lang="en-US" altLang="zh-CN" sz="2800" b="1">
                <a:solidFill>
                  <a:srgbClr val="FF0000"/>
                </a:solidFill>
              </a:rPr>
              <a:t> 解析：天伦之乐适用于家庭内部的骨肉亲情之乐；锐不可当是褒义词，形容好人；抑扬顿挫专指声音的变化。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2255" y="256540"/>
            <a:ext cx="11826240" cy="660209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sz="2400"/>
              <a:t>9.下列句中加点词语使用正确的一项是（B）A.本来藏在叶底下的那盏路灯格外明亮，马路</a:t>
            </a:r>
            <a:r>
              <a:rPr lang="en-US" altLang="zh-CN" sz="2400" u="sng"/>
              <a:t>豁然开朗</a:t>
            </a:r>
            <a:r>
              <a:rPr lang="en-US" altLang="zh-CN" sz="2400"/>
              <a:t>，像拓宽了几尺。B.我感到一种不可名状的恐怖，一种同亲人隔绝、同大地分离的孤独感油然而生。C.他仍是教练眼中一个遵守纪律的队员，是山东大学老师眼中一个</a:t>
            </a:r>
            <a:r>
              <a:rPr lang="en-US" altLang="zh-CN" sz="2400" u="sng"/>
              <a:t>不耻下问</a:t>
            </a:r>
            <a:r>
              <a:rPr lang="en-US" altLang="zh-CN" sz="2400"/>
              <a:t>的学生。D.近日，北京、大连鼓励和引导大学生到基层就业，到广大的中西部就业，两地学生已</a:t>
            </a:r>
            <a:r>
              <a:rPr lang="en-US" altLang="zh-CN" sz="2400" u="sng"/>
              <a:t>蠢蠢欲动</a:t>
            </a:r>
            <a:r>
              <a:rPr lang="en-US" altLang="zh-CN" sz="2400"/>
              <a:t>。</a:t>
            </a:r>
            <a:endParaRPr lang="en-US" altLang="zh-CN" sz="2400"/>
          </a:p>
          <a:p>
            <a:pPr marL="0" indent="0">
              <a:buNone/>
            </a:pPr>
            <a:r>
              <a:rPr lang="en-US" altLang="zh-CN" sz="2400"/>
              <a:t>豁然开朗：由狭窄幽暗变为宽敞明亮。也形容原来不明白，一下子领悟了。不可名状：不能够用语言形容（名：说出）。不耻下问：不以向地位比自己低、知识比自己少的人请教为耻。蠢蠢欲动：指敌人准备进行攻击或坏人策划破坏活动。 </a:t>
            </a:r>
            <a:endParaRPr lang="en-US" altLang="zh-CN" sz="2400"/>
          </a:p>
          <a:p>
            <a:pPr marL="0" indent="0">
              <a:buNone/>
            </a:pPr>
            <a:r>
              <a:rPr lang="en-US" altLang="zh-CN" sz="3600" b="1">
                <a:solidFill>
                  <a:srgbClr val="FF0000"/>
                </a:solidFill>
              </a:rPr>
              <a:t>解析：  A项，豁然开朗，在句中与主语“马路”不搭配，不合语境C项，不耻下问句中用以形容“老师眼中的学生”，适用对象不当。D项，蠢蠢欲动，句中用以形容“两地学生”，感情色彩不当。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5755" y="240665"/>
            <a:ext cx="11765915" cy="674687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/>
              <a:t>10</a:t>
            </a:r>
            <a:r>
              <a:rPr lang="zh-CN" altLang="en-US" sz="2400"/>
              <a:t>.下列各句中，加点的成语使用恰当的一项是（ C ）A. 故宫博物院的珍宝馆里，陈列着各种奇珍异宝、古玩文物，真是</a:t>
            </a:r>
            <a:r>
              <a:rPr lang="zh-CN" altLang="en-US" sz="2400" u="sng"/>
              <a:t>沁人心脾</a:t>
            </a:r>
            <a:r>
              <a:rPr lang="zh-CN" altLang="en-US" sz="2400"/>
              <a:t>。B. 这位摄影大师极善于</a:t>
            </a:r>
            <a:r>
              <a:rPr lang="zh-CN" altLang="en-US" sz="2400" u="sng"/>
              <a:t>捕风捉影</a:t>
            </a:r>
            <a:r>
              <a:rPr lang="zh-CN" altLang="en-US" sz="2400"/>
              <a:t>，从普通百姓的日常小事中发现劳动之乐、生活之趣和人性之美。C. 在</a:t>
            </a:r>
            <a:r>
              <a:rPr lang="zh-CN" altLang="en-US" sz="2400" u="sng"/>
              <a:t>猝不及防</a:t>
            </a:r>
            <a:r>
              <a:rPr lang="zh-CN" altLang="en-US" sz="2400"/>
              <a:t>的灾难面前，更需要心与心的关怀和交融。D. 他们原来是形影不离的好朋友，毕业后各自回到故乡，从此便</a:t>
            </a:r>
            <a:r>
              <a:rPr lang="zh-CN" altLang="en-US" sz="2400" u="sng"/>
              <a:t>分道扬镳</a:t>
            </a:r>
            <a:r>
              <a:rPr lang="zh-CN" altLang="en-US" sz="2400"/>
              <a:t>了。 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沁人心脾：原指芳香凉爽的空气或饮料使人感到舒适。也形容诗歌和文章优美动人，给人清新爽朗的感觉。  捕风捉影：风和影子都是抓不着的。比喻说话做事丝毫没有事实根据。猝不及防：事情来得突然，来不及防备。  分道扬镳：分路而行。比喻志趣、目的的不同，各自向不同的目标前进。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3200" b="1">
                <a:solidFill>
                  <a:srgbClr val="FF0000"/>
                </a:solidFill>
              </a:rPr>
              <a:t>解析：沁人心脾指的是味道芳香；捕风捉影是无中生有，是贬义词；分道扬镳是走上不同的人生道路，不是说分手。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240" y="135890"/>
            <a:ext cx="12050395" cy="672211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200"/>
              <a:t>1</a:t>
            </a:r>
            <a:r>
              <a:rPr lang="en-US" altLang="zh-CN" sz="3200"/>
              <a:t>1</a:t>
            </a:r>
            <a:r>
              <a:rPr lang="zh-CN" altLang="en-US" sz="3200"/>
              <a:t>.  下列各句中，加点成语使用恰当的一项是（ B）</a:t>
            </a:r>
            <a:endParaRPr lang="zh-CN" altLang="en-US" sz="3200"/>
          </a:p>
          <a:p>
            <a:pPr marL="0" indent="0">
              <a:buNone/>
            </a:pPr>
            <a:r>
              <a:rPr lang="zh-CN" altLang="en-US" sz="3200"/>
              <a:t>A．小说《窗》的结尾别有用心，既在情理之中，又在意料之外。</a:t>
            </a:r>
            <a:endParaRPr lang="zh-CN" altLang="en-US" sz="3200"/>
          </a:p>
          <a:p>
            <a:pPr marL="0" indent="0">
              <a:buNone/>
            </a:pPr>
            <a:r>
              <a:rPr lang="zh-CN" altLang="en-US" sz="3200"/>
              <a:t>B．陈水扁公然宣布中止“国统会”运作和“国统纲领”适用，无疑是玩火自焚。C．同学之间一定要和谐相处，相敬如宾。</a:t>
            </a:r>
            <a:endParaRPr lang="zh-CN" altLang="en-US" sz="3200"/>
          </a:p>
          <a:p>
            <a:pPr marL="0" indent="0">
              <a:buNone/>
            </a:pPr>
            <a:r>
              <a:rPr lang="zh-CN" altLang="en-US" sz="3200" b="1">
                <a:solidFill>
                  <a:srgbClr val="FF0000"/>
                </a:solidFill>
              </a:rPr>
              <a:t>【解析：A中改为别具匠心。C中相敬如宾形容夫妻互相尊敬，像对待宾客一样。同学之间不能用。】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822325"/>
            <a:ext cx="10968990" cy="542734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一。注意积累。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>
              <a:buNone/>
            </a:pP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小学六年和高中毕业，我们积累了很多成语，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>
              <a:buNone/>
            </a:pP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考试的时候，厚积薄发，功到自然成。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2410" y="180975"/>
            <a:ext cx="11825605" cy="656463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3200"/>
              <a:t>12.</a:t>
            </a:r>
            <a:r>
              <a:rPr lang="zh-CN" altLang="en-US" sz="3200" b="1">
                <a:sym typeface="+mn-ea"/>
              </a:rPr>
              <a:t>下列句子中，加点的成语使用正确的一项是(</a:t>
            </a:r>
            <a:r>
              <a:rPr lang="en-US" altLang="zh-CN" sz="3200" b="1">
                <a:sym typeface="+mn-ea"/>
              </a:rPr>
              <a:t>C</a:t>
            </a:r>
            <a:r>
              <a:rPr lang="zh-CN" altLang="en-US" sz="3200" b="1">
                <a:sym typeface="+mn-ea"/>
              </a:rPr>
              <a:t> )A.刚学做菜的王艳老是忘记放盐和其他调料，吃起来让我们觉得</a:t>
            </a:r>
            <a:r>
              <a:rPr lang="zh-CN" altLang="en-US" sz="3200" b="1" u="sng">
                <a:sym typeface="+mn-ea"/>
              </a:rPr>
              <a:t>味同嚼蜡</a:t>
            </a:r>
            <a:r>
              <a:rPr lang="zh-CN" altLang="en-US" sz="3200" b="1">
                <a:sym typeface="+mn-ea"/>
              </a:rPr>
              <a:t>。</a:t>
            </a:r>
            <a:endParaRPr lang="zh-CN" altLang="en-US" sz="3200" b="1"/>
          </a:p>
          <a:p>
            <a:pPr marL="0" indent="0">
              <a:buNone/>
            </a:pPr>
            <a:r>
              <a:rPr lang="zh-CN" altLang="en-US" sz="3200" b="1">
                <a:sym typeface="+mn-ea"/>
              </a:rPr>
              <a:t>B.晚自习课上，老师又教了我们一种思路，</a:t>
            </a:r>
            <a:r>
              <a:rPr lang="zh-CN" altLang="en-US" sz="3200" b="1" u="sng">
                <a:sym typeface="+mn-ea"/>
              </a:rPr>
              <a:t>重蹈覆辙</a:t>
            </a:r>
            <a:r>
              <a:rPr lang="zh-CN" altLang="en-US" sz="3200" b="1">
                <a:sym typeface="+mn-ea"/>
              </a:rPr>
              <a:t>地将这道题做了一遍。</a:t>
            </a:r>
            <a:endParaRPr lang="zh-CN" altLang="en-US" sz="3200" b="1"/>
          </a:p>
          <a:p>
            <a:pPr marL="0" indent="0">
              <a:buNone/>
            </a:pPr>
            <a:r>
              <a:rPr lang="zh-CN" altLang="en-US" sz="3200" b="1">
                <a:sym typeface="+mn-ea"/>
              </a:rPr>
              <a:t>C.我们要把叶子切下来拿到显微镜下去观察，</a:t>
            </a:r>
            <a:r>
              <a:rPr lang="zh-CN" altLang="en-US" sz="3200" b="1" u="sng">
                <a:sym typeface="+mn-ea"/>
              </a:rPr>
              <a:t>袖手旁观</a:t>
            </a:r>
            <a:r>
              <a:rPr lang="zh-CN" altLang="en-US" sz="3200" b="1">
                <a:sym typeface="+mn-ea"/>
              </a:rPr>
              <a:t>是不能得到知识的。</a:t>
            </a:r>
            <a:endParaRPr lang="zh-CN" altLang="en-US" sz="3200" b="1"/>
          </a:p>
          <a:p>
            <a:pPr marL="0" indent="0">
              <a:buNone/>
            </a:pPr>
            <a:r>
              <a:rPr lang="zh-CN" altLang="en-US" sz="3200" b="1">
                <a:sym typeface="+mn-ea"/>
              </a:rPr>
              <a:t>D.李琪经常为孤寡老人做好事，他的事迹真是</a:t>
            </a:r>
            <a:r>
              <a:rPr lang="zh-CN" altLang="en-US" sz="3200" b="1" u="sng">
                <a:sym typeface="+mn-ea"/>
              </a:rPr>
              <a:t>罄竹难书</a:t>
            </a:r>
            <a:r>
              <a:rPr lang="zh-CN" altLang="en-US" sz="3200" b="1">
                <a:sym typeface="+mn-ea"/>
              </a:rPr>
              <a:t>。</a:t>
            </a:r>
            <a:endParaRPr lang="zh-CN" altLang="en-US" sz="3200" b="1"/>
          </a:p>
          <a:p>
            <a:pPr marL="0" indent="0">
              <a:buNone/>
            </a:pPr>
            <a:r>
              <a:rPr lang="zh-CN" altLang="en-US" sz="3200" b="1">
                <a:solidFill>
                  <a:srgbClr val="FF0000"/>
                </a:solidFill>
                <a:sym typeface="+mn-ea"/>
              </a:rPr>
              <a:t>解析：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A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中的</a:t>
            </a:r>
            <a:r>
              <a:rPr lang="zh-CN" altLang="en-US" sz="3200" b="1" u="sng">
                <a:solidFill>
                  <a:srgbClr val="FF0000"/>
                </a:solidFill>
                <a:sym typeface="+mn-ea"/>
              </a:rPr>
              <a:t>味同嚼蜡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形容语言或文章枯燥无味。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B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中的</a:t>
            </a:r>
            <a:r>
              <a:rPr lang="zh-CN" altLang="en-US" sz="3200" b="1" u="sng">
                <a:solidFill>
                  <a:srgbClr val="FF0000"/>
                </a:solidFill>
                <a:sym typeface="+mn-ea"/>
              </a:rPr>
              <a:t>重蹈覆辙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是贬义词。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D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中的是贬义词。所以选（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C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）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  <a:p>
            <a:pPr marL="0" indent="0">
              <a:buNone/>
            </a:pP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1760" y="635"/>
            <a:ext cx="12079605" cy="695579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/>
              <a:t>13.</a:t>
            </a:r>
            <a:r>
              <a:rPr lang="zh-CN" altLang="en-US" sz="2800" b="1">
                <a:sym typeface="+mn-ea"/>
              </a:rPr>
              <a:t>下列句子中加点的成语，使用恰当的一句是（ B ） A．那是一张两人的合影，左边是一位英俊的解放军战士，右边是一位文弱的</a:t>
            </a:r>
            <a:r>
              <a:rPr lang="zh-CN" altLang="en-US" sz="2800" b="1" u="sng">
                <a:sym typeface="+mn-ea"/>
              </a:rPr>
              <a:t>莘莘学子</a:t>
            </a:r>
            <a:r>
              <a:rPr lang="zh-CN" altLang="en-US" sz="2800" b="1">
                <a:sym typeface="+mn-ea"/>
              </a:rPr>
              <a:t>。 B．这次选举，本来他是最有希望的，但由于他近来的所作所为</a:t>
            </a:r>
            <a:r>
              <a:rPr lang="zh-CN" altLang="en-US" sz="2800" b="1" u="sng">
                <a:sym typeface="+mn-ea"/>
              </a:rPr>
              <a:t>不孚众望</a:t>
            </a:r>
            <a:r>
              <a:rPr lang="zh-CN" altLang="en-US" sz="2800" b="1">
                <a:sym typeface="+mn-ea"/>
              </a:rPr>
              <a:t>，结果落选了。 C．齐白石画展在美术馆开幕了，国画研究院的画家竟相观摩，艺术爱好者也</a:t>
            </a:r>
            <a:r>
              <a:rPr lang="zh-CN" altLang="en-US" sz="2800" b="1" u="sng">
                <a:sym typeface="+mn-ea"/>
              </a:rPr>
              <a:t>趋之若鹜</a:t>
            </a:r>
            <a:r>
              <a:rPr lang="zh-CN" altLang="en-US" sz="2800" b="1">
                <a:sym typeface="+mn-ea"/>
              </a:rPr>
              <a:t>。 </a:t>
            </a:r>
            <a:endParaRPr lang="zh-CN" altLang="en-US" sz="2800" b="1"/>
          </a:p>
          <a:p>
            <a:pPr marL="0" indent="0">
              <a:buNone/>
            </a:pPr>
            <a:r>
              <a:rPr lang="zh-CN" altLang="en-US" sz="2800" b="1">
                <a:sym typeface="+mn-ea"/>
              </a:rPr>
              <a:t>D．这部精彩的电视剧播出时，几乎</a:t>
            </a:r>
            <a:r>
              <a:rPr lang="zh-CN" altLang="en-US" sz="2800" b="1" u="sng">
                <a:sym typeface="+mn-ea"/>
              </a:rPr>
              <a:t>万人空巷</a:t>
            </a:r>
            <a:r>
              <a:rPr lang="zh-CN" altLang="en-US" sz="2800" b="1">
                <a:sym typeface="+mn-ea"/>
              </a:rPr>
              <a:t>，人们在家里守着荧屏，街上显得静悄悄的。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【解析：</a:t>
            </a:r>
            <a:r>
              <a:rPr lang="en-US" altLang="zh-CN" sz="2800" b="1">
                <a:solidFill>
                  <a:srgbClr val="FF0000"/>
                </a:solidFill>
                <a:sym typeface="+mn-ea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中的指众多学子，</a:t>
            </a:r>
            <a:r>
              <a:rPr lang="en-US" altLang="zh-CN" sz="2800" b="1">
                <a:solidFill>
                  <a:srgbClr val="FF0000"/>
                </a:solidFill>
                <a:sym typeface="+mn-ea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中的</a:t>
            </a:r>
            <a:r>
              <a:rPr lang="zh-CN" altLang="en-US" sz="2800" b="1" u="sng">
                <a:solidFill>
                  <a:srgbClr val="FF0000"/>
                </a:solidFill>
                <a:sym typeface="+mn-ea"/>
              </a:rPr>
              <a:t>趋之若鹜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指像鸭子一样成群跑过去。 比喻许多人争着去追逐某些不好的事物。含贬义。</a:t>
            </a:r>
            <a:r>
              <a:rPr lang="en-US" altLang="zh-CN" sz="2800" b="1">
                <a:solidFill>
                  <a:srgbClr val="FF0000"/>
                </a:solidFill>
                <a:sym typeface="+mn-ea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中的</a:t>
            </a:r>
            <a:r>
              <a:rPr lang="zh-CN" altLang="en-US" sz="2800" b="1" u="sng">
                <a:solidFill>
                  <a:srgbClr val="FF0000"/>
                </a:solidFill>
                <a:sym typeface="+mn-ea"/>
              </a:rPr>
              <a:t>万人空巷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指家家户户的人都从巷里出来了。多形容庆祝、欢迎等盛况。】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  <a:p>
            <a:pPr marL="0" indent="0">
              <a:buNone/>
            </a:pPr>
            <a:endParaRPr lang="en-US" altLang="zh-CN" sz="28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5" y="635"/>
            <a:ext cx="12192000" cy="685736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600"/>
              <a:t>14.</a:t>
            </a:r>
            <a:r>
              <a:rPr lang="zh-CN" altLang="en-US" sz="3600" b="1">
                <a:sym typeface="+mn-ea"/>
              </a:rPr>
              <a:t>下列各句中加点的成语使用恰当的一句是( B ) A 为了逃避法律制裁，这些贩黄窝点曾一度销声匿迹，待风声一过，又如</a:t>
            </a:r>
            <a:r>
              <a:rPr lang="zh-CN" altLang="en-US" sz="3600" b="1" u="sng">
                <a:sym typeface="+mn-ea"/>
              </a:rPr>
              <a:t>雨后春笋</a:t>
            </a:r>
            <a:r>
              <a:rPr lang="zh-CN" altLang="en-US" sz="3600" b="1">
                <a:sym typeface="+mn-ea"/>
              </a:rPr>
              <a:t>般出现了。 B 周总理的话</a:t>
            </a:r>
            <a:r>
              <a:rPr lang="zh-CN" altLang="en-US" sz="3600" b="1" u="sng">
                <a:sym typeface="+mn-ea"/>
              </a:rPr>
              <a:t>高屋建瓴</a:t>
            </a:r>
            <a:r>
              <a:rPr lang="en-US" altLang="zh-CN" sz="3600" b="1" u="sng">
                <a:sym typeface="+mn-ea"/>
              </a:rPr>
              <a:t>,</a:t>
            </a:r>
            <a:r>
              <a:rPr lang="zh-CN" altLang="en-US" sz="3600" b="1">
                <a:sym typeface="+mn-ea"/>
              </a:rPr>
              <a:t>对中美贸易谈判具有重要的指导意义。 C 我们这些十七八岁的中学生，正值</a:t>
            </a:r>
            <a:r>
              <a:rPr lang="zh-CN" altLang="en-US" sz="3600" b="1" u="sng">
                <a:sym typeface="+mn-ea"/>
              </a:rPr>
              <a:t>豆蔻年华</a:t>
            </a:r>
            <a:r>
              <a:rPr lang="zh-CN" altLang="en-US" sz="3600" b="1">
                <a:sym typeface="+mn-ea"/>
              </a:rPr>
              <a:t>，要努力学习才是。</a:t>
            </a:r>
            <a:endParaRPr lang="zh-CN" altLang="en-US" sz="3600" b="1"/>
          </a:p>
          <a:p>
            <a:pPr marL="0" indent="0">
              <a:buNone/>
            </a:pPr>
            <a:r>
              <a:rPr lang="zh-CN" altLang="en-US" sz="3600" b="1">
                <a:solidFill>
                  <a:srgbClr val="FF0000"/>
                </a:solidFill>
                <a:sym typeface="+mn-ea"/>
              </a:rPr>
              <a:t>解析：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A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为褒义词，与语境不符。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B</a:t>
            </a:r>
            <a:r>
              <a:rPr lang="zh-CN" altLang="en-US" sz="3600" b="1" u="sng">
                <a:solidFill>
                  <a:srgbClr val="FF0000"/>
                </a:solidFill>
                <a:sym typeface="+mn-ea"/>
              </a:rPr>
              <a:t>高屋建瓴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一般用来指对事物掌握全面，了解很透彻的意思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.C指女子十三四岁时。</a:t>
            </a:r>
            <a:endParaRPr lang="en-US" altLang="zh-CN" sz="3600" b="1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CN" sz="36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8780" y="436880"/>
            <a:ext cx="11599545" cy="64211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sz="3600"/>
              <a:t>15.</a:t>
            </a:r>
            <a:r>
              <a:rPr lang="zh-CN" altLang="en-US" sz="3600" b="1">
                <a:sym typeface="+mn-ea"/>
              </a:rPr>
              <a:t>下列各句中加点的成语使用恰当的一句是( B ) A 为了逃避法律制裁，这些贩黄窝点曾一度销声匿迹，待风声一过，又如</a:t>
            </a:r>
            <a:r>
              <a:rPr lang="zh-CN" altLang="en-US" sz="3600" b="1" u="sng">
                <a:sym typeface="+mn-ea"/>
              </a:rPr>
              <a:t>雨后春笋</a:t>
            </a:r>
            <a:r>
              <a:rPr lang="zh-CN" altLang="en-US" sz="3600" b="1">
                <a:sym typeface="+mn-ea"/>
              </a:rPr>
              <a:t>般出现了。 B 周总理的话</a:t>
            </a:r>
            <a:r>
              <a:rPr lang="zh-CN" altLang="en-US" sz="3600" b="1" u="sng">
                <a:sym typeface="+mn-ea"/>
              </a:rPr>
              <a:t>高屋建瓴</a:t>
            </a:r>
            <a:r>
              <a:rPr lang="en-US" altLang="zh-CN" sz="3600" b="1" u="sng">
                <a:sym typeface="+mn-ea"/>
              </a:rPr>
              <a:t>,</a:t>
            </a:r>
            <a:r>
              <a:rPr lang="zh-CN" altLang="en-US" sz="3600" b="1">
                <a:sym typeface="+mn-ea"/>
              </a:rPr>
              <a:t>对中美贸易谈判具有重要的指导意义。 C 我们这些十七八岁的中学生，正值</a:t>
            </a:r>
            <a:r>
              <a:rPr lang="zh-CN" altLang="en-US" sz="3600" b="1" u="sng">
                <a:sym typeface="+mn-ea"/>
              </a:rPr>
              <a:t>豆蔻年华</a:t>
            </a:r>
            <a:r>
              <a:rPr lang="zh-CN" altLang="en-US" sz="3600" b="1">
                <a:sym typeface="+mn-ea"/>
              </a:rPr>
              <a:t>，要努力学习才是。</a:t>
            </a:r>
            <a:endParaRPr lang="zh-CN" altLang="en-US" sz="3600" b="1"/>
          </a:p>
          <a:p>
            <a:pPr marL="0" indent="0">
              <a:buNone/>
            </a:pPr>
            <a:r>
              <a:rPr lang="zh-CN" altLang="en-US" sz="3600" b="1">
                <a:solidFill>
                  <a:srgbClr val="FF0000"/>
                </a:solidFill>
                <a:sym typeface="+mn-ea"/>
              </a:rPr>
              <a:t>解析：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A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为褒义词，与语境不符。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B</a:t>
            </a:r>
            <a:r>
              <a:rPr lang="zh-CN" altLang="en-US" sz="3600" b="1" u="sng">
                <a:solidFill>
                  <a:srgbClr val="FF0000"/>
                </a:solidFill>
                <a:sym typeface="+mn-ea"/>
              </a:rPr>
              <a:t>高屋建瓴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一般用来指对事物掌握全面，了解很透彻的意思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.C指女子十三四岁时。</a:t>
            </a:r>
            <a:endParaRPr lang="en-US" altLang="zh-CN" sz="3600" b="1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CN" sz="36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7495" y="146685"/>
            <a:ext cx="11913870" cy="653478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200"/>
              <a:t>16.</a:t>
            </a:r>
            <a:r>
              <a:rPr lang="zh-CN" altLang="en-US" sz="3200" b="1">
                <a:sym typeface="+mn-ea"/>
              </a:rPr>
              <a:t>下列语句中，加点的成语使用错误的一句是（C）A．带着这么一张脸，你不会有一种</a:t>
            </a:r>
            <a:r>
              <a:rPr lang="zh-CN" altLang="en-US" sz="3200" b="1" u="sng">
                <a:sym typeface="+mn-ea"/>
              </a:rPr>
              <a:t>鹤立鸡群</a:t>
            </a:r>
            <a:r>
              <a:rPr lang="zh-CN" altLang="en-US" sz="3200" b="1">
                <a:sym typeface="+mn-ea"/>
              </a:rPr>
              <a:t>、引人注目的可能。B．新建造的高楼大厦就像</a:t>
            </a:r>
            <a:r>
              <a:rPr lang="zh-CN" altLang="en-US" sz="3200" b="1" u="sng">
                <a:sym typeface="+mn-ea"/>
              </a:rPr>
              <a:t>雨后春笋</a:t>
            </a:r>
            <a:r>
              <a:rPr lang="zh-CN" altLang="en-US" sz="3200" b="1">
                <a:sym typeface="+mn-ea"/>
              </a:rPr>
              <a:t>一般接连不断地竖起来。C．交通拥堵的现象</a:t>
            </a:r>
            <a:r>
              <a:rPr lang="zh-CN" altLang="en-US" sz="3200" b="1" u="sng">
                <a:sym typeface="+mn-ea"/>
              </a:rPr>
              <a:t>戛然而止</a:t>
            </a:r>
            <a:r>
              <a:rPr lang="zh-CN" altLang="en-US" sz="3200" b="1">
                <a:sym typeface="+mn-ea"/>
              </a:rPr>
              <a:t>【jiá rán ér zhǐ】。D．</a:t>
            </a:r>
            <a:r>
              <a:rPr lang="zh-CN" altLang="en-US" sz="3200" b="1" u="sng">
                <a:sym typeface="+mn-ea"/>
              </a:rPr>
              <a:t>举世瞩目</a:t>
            </a:r>
            <a:r>
              <a:rPr lang="zh-CN" altLang="en-US" sz="3200" b="1">
                <a:sym typeface="+mn-ea"/>
              </a:rPr>
              <a:t>的博览会开幕式30日晚在上海世博文化中心隆重举行。</a:t>
            </a:r>
            <a:endParaRPr lang="zh-CN" altLang="en-US" sz="3200" b="1"/>
          </a:p>
          <a:p>
            <a:pPr marL="0" indent="0">
              <a:buNone/>
            </a:pPr>
            <a:r>
              <a:rPr lang="zh-CN" altLang="en-US" sz="3200" b="1">
                <a:solidFill>
                  <a:srgbClr val="FF0000"/>
                </a:solidFill>
                <a:sym typeface="+mn-ea"/>
              </a:rPr>
              <a:t>解析： 鹤立鸡群：比喻一个人的仪表或才能在周围一群人里显得很突出。雨后春笋：比喻事物迅速大量地涌现出来。举世瞩目：全世界的人都注视着。  戛然而止：专指声音的突然停止。</a:t>
            </a:r>
            <a:endParaRPr lang="zh-CN" altLang="en-US" sz="3200" b="1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CN" sz="32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7510" y="332105"/>
            <a:ext cx="11676380" cy="65265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200"/>
              <a:t>17.</a:t>
            </a:r>
            <a:r>
              <a:rPr lang="zh-CN" altLang="en-US" sz="3200" b="1">
                <a:sym typeface="+mn-ea"/>
              </a:rPr>
              <a:t>下列句子中加点成语使用正确的一项是( D)A. 目前，住房价格一涨再涨，令购房者</a:t>
            </a:r>
            <a:r>
              <a:rPr lang="zh-CN" altLang="en-US" sz="3200" b="1" u="sng">
                <a:sym typeface="+mn-ea"/>
              </a:rPr>
              <a:t>叹为观止</a:t>
            </a:r>
            <a:r>
              <a:rPr lang="zh-CN" altLang="en-US" sz="3200" b="1">
                <a:sym typeface="+mn-ea"/>
              </a:rPr>
              <a:t>。  B. 春节联欢晚会上，赵本山的爱徒小沈阳幽默风趣的表演逗得观众</a:t>
            </a:r>
            <a:r>
              <a:rPr lang="zh-CN" altLang="en-US" sz="3200" b="1" u="sng">
                <a:sym typeface="+mn-ea"/>
              </a:rPr>
              <a:t>忍俊不禁</a:t>
            </a:r>
            <a:r>
              <a:rPr lang="zh-CN" altLang="en-US" sz="3200" b="1">
                <a:sym typeface="+mn-ea"/>
              </a:rPr>
              <a:t>地大笑。  C. 同学们聚在一起，享受着</a:t>
            </a:r>
            <a:r>
              <a:rPr lang="zh-CN" altLang="en-US" sz="3200" b="1" u="sng">
                <a:sym typeface="+mn-ea"/>
              </a:rPr>
              <a:t>天伦之乐</a:t>
            </a:r>
            <a:r>
              <a:rPr lang="zh-CN" altLang="en-US" sz="3200" b="1">
                <a:sym typeface="+mn-ea"/>
              </a:rPr>
              <a:t>。 D. 危难之时，绿色的迷彩撑起了生命的希望，人民解放军无愧为共和国的</a:t>
            </a:r>
            <a:r>
              <a:rPr lang="zh-CN" altLang="en-US" sz="3200" b="1" u="sng">
                <a:sym typeface="+mn-ea"/>
              </a:rPr>
              <a:t>中流砥柱</a:t>
            </a:r>
            <a:r>
              <a:rPr lang="zh-CN" altLang="en-US" sz="3200" b="1">
                <a:sym typeface="+mn-ea"/>
              </a:rPr>
              <a:t>。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解析：叹为观止指赞美所见到的事物好到了极点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与涨价矛盾。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//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忍俊不禁本身已包含有笑的意思，和后面的笑构成重复语病 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// 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天伦之乐指骨肉亲情的乐趣，不宜用于家庭之外。</a:t>
            </a:r>
            <a:endParaRPr lang="zh-CN" altLang="en-US" sz="3200" b="1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CN" sz="32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7015" y="361315"/>
            <a:ext cx="11330305" cy="588835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800"/>
              <a:t>18.</a:t>
            </a:r>
            <a:r>
              <a:rPr lang="zh-CN" altLang="en-US" sz="2800" b="1">
                <a:sym typeface="+mn-ea"/>
              </a:rPr>
              <a:t>下列句子中，加点成语使用不正确的一项是（C）A．做一个人，我们要行使自己的权利；做一个公民，我们要</a:t>
            </a:r>
            <a:r>
              <a:rPr lang="zh-CN" altLang="en-US" sz="2800" b="1" u="sng">
                <a:sym typeface="+mn-ea"/>
              </a:rPr>
              <a:t>恪尽职守</a:t>
            </a:r>
            <a:r>
              <a:rPr lang="zh-CN" altLang="en-US" sz="2800" b="1">
                <a:sym typeface="+mn-ea"/>
              </a:rPr>
              <a:t>。B．梯田上面，有漫漫云海的覆盖；梯田旁边，是茫茫森林的掩映。此景真是神奇瑰丽、</a:t>
            </a:r>
            <a:r>
              <a:rPr lang="zh-CN" altLang="en-US" sz="2800" b="1" u="sng">
                <a:sym typeface="+mn-ea"/>
              </a:rPr>
              <a:t>莫可名状</a:t>
            </a:r>
            <a:r>
              <a:rPr lang="zh-CN" altLang="en-US" sz="2800" b="1">
                <a:sym typeface="+mn-ea"/>
              </a:rPr>
              <a:t>，让人惊叹。C．十四年未曾谋面的老同学在长城上</a:t>
            </a:r>
            <a:r>
              <a:rPr lang="zh-CN" altLang="en-US" sz="2800" b="1" u="sng">
                <a:sym typeface="+mn-ea"/>
              </a:rPr>
              <a:t>萍水相逢</a:t>
            </a:r>
            <a:r>
              <a:rPr lang="zh-CN" altLang="en-US" sz="2800" b="1">
                <a:sym typeface="+mn-ea"/>
              </a:rPr>
              <a:t>，共叙别后之情。D．每一个舞姿都使人颤栗在浓烈的艺术享受中，使人</a:t>
            </a:r>
            <a:r>
              <a:rPr lang="zh-CN" altLang="en-US" sz="2800" b="1" u="sng">
                <a:sym typeface="+mn-ea"/>
              </a:rPr>
              <a:t>叹为观止</a:t>
            </a:r>
            <a:r>
              <a:rPr lang="zh-CN" altLang="en-US" sz="2800" b="1">
                <a:sym typeface="+mn-ea"/>
              </a:rPr>
              <a:t>。  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 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  <a:p>
            <a:pPr marL="0" indent="0">
              <a:buNone/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解析：   恪尽职守：比喻谨慎认真地做好本职工作。莫可名状：不能用言语来形容。指事物极复杂微妙，无法描述。叹为观止：指赞美所见到的事物好到了极点。萍水相逢：比喻向来不认识的人偶然相遇。  与老同学矛盾。</a:t>
            </a:r>
            <a:endParaRPr lang="zh-CN" altLang="en-US" sz="2800" b="1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sz="2800" b="1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2750" y="512445"/>
            <a:ext cx="11405235" cy="585724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800" b="1">
                <a:sym typeface="+mn-ea"/>
              </a:rPr>
              <a:t>19.</a:t>
            </a:r>
            <a:r>
              <a:rPr lang="zh-CN" altLang="en-US" sz="2800" b="1">
                <a:sym typeface="+mn-ea"/>
              </a:rPr>
              <a:t>下列句子中加点的词语使用错误的一项(D)  A．目睹西宁</a:t>
            </a:r>
            <a:r>
              <a:rPr lang="zh-CN" altLang="en-US" sz="2800" b="1" u="sng">
                <a:solidFill>
                  <a:srgbClr val="00B050"/>
                </a:solidFill>
                <a:sym typeface="+mn-ea"/>
              </a:rPr>
              <a:t>沧海桑田</a:t>
            </a:r>
            <a:r>
              <a:rPr lang="zh-CN" altLang="en-US" sz="2800" b="1">
                <a:sym typeface="+mn-ea"/>
              </a:rPr>
              <a:t>的巨变，时代的发展给予我们光荣与梦想，更赋予我们责任与使命。 B．离开了忙碌的工作岗位，妈妈这回不但没显露出失落，反而表现出</a:t>
            </a:r>
            <a:r>
              <a:rPr lang="zh-CN" altLang="en-US" sz="2800" b="1" u="sng">
                <a:solidFill>
                  <a:srgbClr val="00B050"/>
                </a:solidFill>
                <a:sym typeface="+mn-ea"/>
              </a:rPr>
              <a:t>如释重负</a:t>
            </a:r>
            <a:r>
              <a:rPr lang="zh-CN" altLang="en-US" sz="2800" b="1">
                <a:sym typeface="+mn-ea"/>
              </a:rPr>
              <a:t>的感觉。 C．在这片土地上，他像祖辈一样，</a:t>
            </a:r>
            <a:r>
              <a:rPr lang="zh-CN" altLang="en-US" sz="2800" b="1" u="sng">
                <a:solidFill>
                  <a:srgbClr val="00B050"/>
                </a:solidFill>
                <a:sym typeface="+mn-ea"/>
              </a:rPr>
              <a:t>孜孜不倦</a:t>
            </a:r>
            <a:r>
              <a:rPr lang="zh-CN" altLang="en-US" sz="2800" b="1">
                <a:sym typeface="+mn-ea"/>
              </a:rPr>
              <a:t>地耕耘着日出而作日落而归的田园生活。D．九寨沟的水、黄山的松，真是</a:t>
            </a:r>
            <a:r>
              <a:rPr lang="zh-CN" altLang="en-US" sz="2800" b="1" u="sng">
                <a:solidFill>
                  <a:srgbClr val="00B050"/>
                </a:solidFill>
                <a:sym typeface="+mn-ea"/>
              </a:rPr>
              <a:t>巧夺天工</a:t>
            </a:r>
            <a:r>
              <a:rPr lang="zh-CN" altLang="en-US" sz="2800" b="1">
                <a:sym typeface="+mn-ea"/>
              </a:rPr>
              <a:t>，令人赞叹拍案叫绝啊!  </a:t>
            </a:r>
            <a:endParaRPr lang="zh-CN" altLang="en-US" sz="2800" b="1"/>
          </a:p>
          <a:p>
            <a:pPr marL="0" indent="0">
              <a:buNone/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解析：</a:t>
            </a:r>
            <a:r>
              <a:rPr lang="zh-CN" altLang="en-US" sz="2800" b="1" u="sng">
                <a:solidFill>
                  <a:srgbClr val="FF0000"/>
                </a:solidFill>
                <a:sym typeface="+mn-ea"/>
              </a:rPr>
              <a:t>沧海桑田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比喻世事变化很大。</a:t>
            </a:r>
            <a:r>
              <a:rPr lang="en-US" altLang="zh-CN" sz="2800" b="1">
                <a:solidFill>
                  <a:srgbClr val="FF0000"/>
                </a:solidFill>
                <a:sym typeface="+mn-ea"/>
              </a:rPr>
              <a:t>//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 如释重负：形容紧张心情过去以后的的轻松愉快。</a:t>
            </a:r>
            <a:r>
              <a:rPr lang="en-US" altLang="zh-CN" sz="2800" b="1">
                <a:solidFill>
                  <a:srgbClr val="FF0000"/>
                </a:solidFill>
                <a:sym typeface="+mn-ea"/>
              </a:rPr>
              <a:t>//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  孜孜不倦：指工作或学习勤奋不知疲倦。</a:t>
            </a:r>
            <a:r>
              <a:rPr lang="en-US" altLang="zh-CN" sz="2800" b="1">
                <a:solidFill>
                  <a:srgbClr val="FF0000"/>
                </a:solidFill>
                <a:sym typeface="+mn-ea"/>
              </a:rPr>
              <a:t>//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   巧夺天工：人工的精巧胜过天然。  水和松树本为天工之作，并非人工</a:t>
            </a:r>
            <a:r>
              <a:rPr lang="en-US" altLang="zh-CN" sz="2800" b="1">
                <a:solidFill>
                  <a:srgbClr val="FF0000"/>
                </a:solidFill>
                <a:sym typeface="+mn-ea"/>
              </a:rPr>
              <a:t>.</a:t>
            </a:r>
            <a:endParaRPr lang="en-US" altLang="zh-CN" sz="2800" b="1">
              <a:solidFill>
                <a:srgbClr val="FF0000"/>
              </a:solidFill>
            </a:endParaRPr>
          </a:p>
          <a:p>
            <a:endParaRPr lang="en-US" altLang="zh-CN" sz="2800" b="1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7510" y="211455"/>
            <a:ext cx="11586210" cy="624903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3200" b="1">
                <a:sym typeface="+mn-ea"/>
              </a:rPr>
              <a:t>20.</a:t>
            </a:r>
            <a:r>
              <a:rPr lang="zh-CN" altLang="en-US" sz="3200" b="1">
                <a:sym typeface="+mn-ea"/>
              </a:rPr>
              <a:t>下列句子中加点的词语使用得当的一项是（C）A《水浒传》这部小说情节跌宕起伏，</a:t>
            </a:r>
            <a:r>
              <a:rPr lang="zh-CN" altLang="en-US" sz="3200" b="1" u="sng">
                <a:sym typeface="+mn-ea"/>
              </a:rPr>
              <a:t>抑扬顿挫</a:t>
            </a:r>
            <a:r>
              <a:rPr lang="zh-CN" altLang="en-US" sz="3200" b="1">
                <a:sym typeface="+mn-ea"/>
              </a:rPr>
              <a:t>，具有很强的感染力。B他</a:t>
            </a:r>
            <a:r>
              <a:rPr lang="zh-CN" altLang="en-US" sz="3200" b="1" u="sng">
                <a:sym typeface="+mn-ea"/>
              </a:rPr>
              <a:t>妄自菲薄</a:t>
            </a:r>
            <a:r>
              <a:rPr lang="zh-CN" altLang="en-US" sz="3200" b="1">
                <a:sym typeface="+mn-ea"/>
              </a:rPr>
              <a:t>别人，在班级很是孤立，大家一致认为他是一个很自负的人。C如果我们的学习负担太重，学习的效果往往会</a:t>
            </a:r>
            <a:r>
              <a:rPr lang="zh-CN" altLang="en-US" sz="3200" b="1" u="sng">
                <a:sym typeface="+mn-ea"/>
              </a:rPr>
              <a:t>适得其反</a:t>
            </a:r>
            <a:r>
              <a:rPr lang="zh-CN" altLang="en-US" sz="3200" b="1">
                <a:sym typeface="+mn-ea"/>
              </a:rPr>
              <a:t>。D班会课上他</a:t>
            </a:r>
            <a:r>
              <a:rPr lang="zh-CN" altLang="en-US" sz="3200" b="1" u="sng">
                <a:sym typeface="+mn-ea"/>
              </a:rPr>
              <a:t>夸夸其谈</a:t>
            </a:r>
            <a:r>
              <a:rPr lang="zh-CN" altLang="en-US" sz="3200" b="1">
                <a:sym typeface="+mn-ea"/>
              </a:rPr>
              <a:t>，出众的口才使大家十分佩服。</a:t>
            </a:r>
            <a:r>
              <a:rPr lang="zh-CN" altLang="en-US" sz="3200" b="1">
                <a:solidFill>
                  <a:srgbClr val="00B050"/>
                </a:solidFill>
                <a:sym typeface="+mn-ea"/>
              </a:rPr>
              <a:t> 抑扬顿挫：指声音的高低起伏和停顿转折。  妄自菲薄：过分看轻自己。形容自卑。 适得其反：恰恰得到与预期相反的结果。    夸夸其谈：形容说话浮夸不切实际。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 解析：抑扬顿挫只用于声音的高低；妄自菲薄只用于本人；夸夸其谈是贬义词。</a:t>
            </a:r>
            <a:endParaRPr lang="zh-CN" altLang="en-US" sz="3200" b="1">
              <a:solidFill>
                <a:srgbClr val="FF0000"/>
              </a:solidFill>
            </a:endParaRPr>
          </a:p>
          <a:p>
            <a:endParaRPr lang="zh-CN" altLang="en-US" sz="3200" b="1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2395" y="166370"/>
            <a:ext cx="12079605" cy="669226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800" b="1">
                <a:sym typeface="+mn-ea"/>
              </a:rPr>
              <a:t>21.</a:t>
            </a:r>
            <a:r>
              <a:rPr lang="zh-CN" altLang="en-US" sz="2800" b="1">
                <a:sym typeface="+mn-ea"/>
              </a:rPr>
              <a:t>下列各句中，加点的词语使用不恰当的一项是（B）A．今天小学同学相聚，我看到了张明，真想不到当年拿起英语书就头疼的他，竟然能说出一口流利的英语，真得</a:t>
            </a:r>
            <a:r>
              <a:rPr lang="zh-CN" altLang="en-US" sz="2800" b="1" u="sng">
                <a:solidFill>
                  <a:srgbClr val="FF0000"/>
                </a:solidFill>
                <a:sym typeface="+mn-ea"/>
              </a:rPr>
              <a:t>刮目相看</a:t>
            </a:r>
            <a:r>
              <a:rPr lang="zh-CN" altLang="en-US" sz="2800" b="1">
                <a:sym typeface="+mn-ea"/>
              </a:rPr>
              <a:t>了。B．学问是“问”出来的，遇到不懂的问题，我们一定要发扬</a:t>
            </a:r>
            <a:r>
              <a:rPr lang="zh-CN" altLang="en-US" sz="2800" b="1" u="sng">
                <a:solidFill>
                  <a:srgbClr val="FF0000"/>
                </a:solidFill>
                <a:sym typeface="+mn-ea"/>
              </a:rPr>
              <a:t>不耻下问</a:t>
            </a:r>
            <a:r>
              <a:rPr lang="zh-CN" altLang="en-US" sz="2800" b="1">
                <a:sym typeface="+mn-ea"/>
              </a:rPr>
              <a:t>的精神，主动向老师请教。C．游客虽然来自世界各地，</a:t>
            </a:r>
            <a:r>
              <a:rPr lang="zh-CN" altLang="en-US" sz="2800" b="1" u="sng">
                <a:solidFill>
                  <a:srgbClr val="FF0000"/>
                </a:solidFill>
                <a:sym typeface="+mn-ea"/>
              </a:rPr>
              <a:t>萍水相逢</a:t>
            </a:r>
            <a:r>
              <a:rPr lang="zh-CN" altLang="en-US" sz="2800" b="1">
                <a:sym typeface="+mn-ea"/>
              </a:rPr>
              <a:t>，但在进馆排队的漫长等待中，他们成了朋友。D．北雁南飞，活跃在田间草地的昆虫也都</a:t>
            </a:r>
            <a:r>
              <a:rPr lang="zh-CN" altLang="en-US" sz="2800" b="1" u="sng">
                <a:solidFill>
                  <a:srgbClr val="FF0000"/>
                </a:solidFill>
                <a:sym typeface="+mn-ea"/>
              </a:rPr>
              <a:t>销声匿迹</a:t>
            </a:r>
            <a:r>
              <a:rPr lang="zh-CN" altLang="en-US" sz="2800" b="1">
                <a:sym typeface="+mn-ea"/>
              </a:rPr>
              <a:t>了。</a:t>
            </a:r>
            <a:endParaRPr lang="zh-CN" altLang="en-US" sz="2800" b="1"/>
          </a:p>
          <a:p>
            <a:pPr marL="0" indent="0">
              <a:buNone/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 解析：</a:t>
            </a:r>
            <a:r>
              <a:rPr lang="zh-CN" altLang="en-US" sz="2800" b="1" u="sng">
                <a:solidFill>
                  <a:srgbClr val="00B050"/>
                </a:solidFill>
                <a:sym typeface="+mn-ea"/>
              </a:rPr>
              <a:t>刮目相看</a:t>
            </a:r>
            <a:r>
              <a:rPr lang="zh-CN" altLang="en-US" sz="2800" b="1">
                <a:sym typeface="+mn-ea"/>
              </a:rPr>
              <a:t>指别人已有进步，不能再用老眼光去看他。</a:t>
            </a:r>
            <a:r>
              <a:rPr lang="zh-CN" altLang="en-US" sz="2800" b="1">
                <a:solidFill>
                  <a:srgbClr val="00B050"/>
                </a:solidFill>
                <a:sym typeface="+mn-ea"/>
              </a:rPr>
              <a:t>不耻下问：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乐于向学问或地位比自己低的人学习，而不觉得不好意思。老师的地位不比学生低，不能用“不耻下问”。</a:t>
            </a:r>
            <a:r>
              <a:rPr lang="zh-CN" altLang="en-US" sz="2800" b="1" u="sng">
                <a:solidFill>
                  <a:srgbClr val="00B050"/>
                </a:solidFill>
                <a:sym typeface="+mn-ea"/>
              </a:rPr>
              <a:t>萍水相逢</a:t>
            </a:r>
            <a:r>
              <a:rPr lang="zh-CN" altLang="en-US" sz="2800" b="1">
                <a:sym typeface="+mn-ea"/>
              </a:rPr>
              <a:t>比喻向来不认识的人偶然相遇。</a:t>
            </a:r>
            <a:r>
              <a:rPr lang="zh-CN" altLang="en-US" sz="2800" b="1" u="sng">
                <a:solidFill>
                  <a:srgbClr val="00B050"/>
                </a:solidFill>
                <a:sym typeface="+mn-ea"/>
              </a:rPr>
              <a:t>销声匿迹</a:t>
            </a:r>
            <a:r>
              <a:rPr lang="zh-CN" altLang="en-US" sz="2800" b="1">
                <a:sym typeface="+mn-ea"/>
              </a:rPr>
              <a:t>指隐藏起来，不公开露面。 </a:t>
            </a:r>
            <a:endParaRPr lang="zh-CN" altLang="en-US" sz="2800" b="1"/>
          </a:p>
          <a:p>
            <a:endParaRPr lang="zh-CN" altLang="en-US" sz="28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4360" y="551815"/>
            <a:ext cx="10982960" cy="569785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/>
              <a:t> 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二。注意以下几个方面：</a:t>
            </a:r>
            <a:endParaRPr lang="zh-CN" altLang="en-US" sz="3600"/>
          </a:p>
          <a:p>
            <a:pPr marL="0" indent="0">
              <a:buNone/>
            </a:pPr>
            <a:r>
              <a:rPr lang="zh-CN" altLang="en-US" sz="3600"/>
              <a:t>   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1。注意成语的感情色彩。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marL="0" indent="0">
              <a:buNone/>
            </a:pP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例如：情投意合是褒义，臭味相投是贬义；殚精竭虑是褒义，挖空心思是贬义。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>
              <a:buNone/>
            </a:pP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我在这里不多说，后面的例句解析中有一些例子。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2580" y="165735"/>
            <a:ext cx="11691620" cy="65055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200" b="1">
                <a:sym typeface="+mn-ea"/>
              </a:rPr>
              <a:t>22.</a:t>
            </a:r>
            <a:r>
              <a:rPr lang="zh-CN" altLang="en-US" sz="3200" b="1">
                <a:sym typeface="+mn-ea"/>
              </a:rPr>
              <a:t>下列各句中加点词语使用正确的一项是（A）A．人类的智慧与大自然的智慧相比实在是</a:t>
            </a:r>
            <a:r>
              <a:rPr lang="zh-CN" altLang="en-US" sz="3200" b="1" u="sng">
                <a:solidFill>
                  <a:srgbClr val="00B050"/>
                </a:solidFill>
                <a:sym typeface="+mn-ea"/>
              </a:rPr>
              <a:t>相形见绌</a:t>
            </a:r>
            <a:r>
              <a:rPr lang="zh-CN" altLang="en-US" sz="3200" b="1">
                <a:sym typeface="+mn-ea"/>
              </a:rPr>
              <a:t>。B．毕业前夕，同学们欢聚一堂，载歌载舞各展风采，尽情地享受</a:t>
            </a:r>
            <a:r>
              <a:rPr lang="zh-CN" altLang="en-US" sz="3200" b="1" u="sng">
                <a:solidFill>
                  <a:srgbClr val="00B050"/>
                </a:solidFill>
                <a:sym typeface="+mn-ea"/>
              </a:rPr>
              <a:t>天伦之乐</a:t>
            </a:r>
            <a:r>
              <a:rPr lang="zh-CN" altLang="en-US" sz="3200" b="1">
                <a:solidFill>
                  <a:srgbClr val="00B050"/>
                </a:solidFill>
                <a:sym typeface="+mn-ea"/>
              </a:rPr>
              <a:t>。</a:t>
            </a:r>
            <a:r>
              <a:rPr lang="zh-CN" altLang="en-US" sz="3200" b="1">
                <a:sym typeface="+mn-ea"/>
              </a:rPr>
              <a:t>C．重庆的黑势力团伙气焰嚣张</a:t>
            </a:r>
            <a:r>
              <a:rPr lang="zh-CN" altLang="en-US" sz="3200" b="1" u="sng">
                <a:solidFill>
                  <a:srgbClr val="00B050"/>
                </a:solidFill>
                <a:sym typeface="+mn-ea"/>
              </a:rPr>
              <a:t>锐不可当</a:t>
            </a:r>
            <a:r>
              <a:rPr lang="zh-CN" altLang="en-US" sz="3200" b="1">
                <a:sym typeface="+mn-ea"/>
              </a:rPr>
              <a:t>，但在我公安机关的严厉打击下，被彻底粉碎。D．《西游记》这部小说情节跌宕起伏，</a:t>
            </a:r>
            <a:r>
              <a:rPr lang="zh-CN" altLang="en-US" sz="3200" b="1" u="sng">
                <a:solidFill>
                  <a:srgbClr val="00B050"/>
                </a:solidFill>
                <a:sym typeface="+mn-ea"/>
              </a:rPr>
              <a:t>抑扬顿挫，</a:t>
            </a:r>
            <a:r>
              <a:rPr lang="zh-CN" altLang="en-US" sz="3200" b="1">
                <a:sym typeface="+mn-ea"/>
              </a:rPr>
              <a:t>具有很强的感染力。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 解析：</a:t>
            </a:r>
            <a:r>
              <a:rPr lang="zh-CN" altLang="en-US" sz="3200" b="1" u="sng">
                <a:solidFill>
                  <a:srgbClr val="00B050"/>
                </a:solidFill>
                <a:sym typeface="+mn-ea"/>
              </a:rPr>
              <a:t>相形见绌：和同类的事物相比较，显出不足。</a:t>
            </a:r>
            <a:r>
              <a:rPr lang="zh-CN" altLang="en-US" sz="3200" b="1" u="sng">
                <a:solidFill>
                  <a:srgbClr val="FF0000"/>
                </a:solidFill>
                <a:sym typeface="+mn-ea"/>
              </a:rPr>
              <a:t>天伦之乐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适用于家庭内部的骨肉亲情之乐；</a:t>
            </a:r>
            <a:r>
              <a:rPr lang="zh-CN" altLang="en-US" sz="3200" b="1" u="sng">
                <a:solidFill>
                  <a:srgbClr val="FF0000"/>
                </a:solidFill>
                <a:sym typeface="+mn-ea"/>
              </a:rPr>
              <a:t>锐不可当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是褒义词，形容好人；</a:t>
            </a:r>
            <a:r>
              <a:rPr lang="zh-CN" altLang="en-US" sz="3200" b="1" u="sng">
                <a:solidFill>
                  <a:srgbClr val="FF0000"/>
                </a:solidFill>
                <a:sym typeface="+mn-ea"/>
              </a:rPr>
              <a:t>抑扬顿挫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专指声音的高低起伏。</a:t>
            </a:r>
            <a:endParaRPr lang="zh-CN" altLang="en-US" sz="3200"/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274300" y="12458700"/>
            <a:ext cx="342900" cy="254000"/>
          </a:xfrm>
          <a:prstGeom prst="cube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zh-CN" sz="9600">
                <a:solidFill>
                  <a:srgbClr val="FF0000"/>
                </a:solidFill>
              </a:rPr>
              <a:t>再见</a:t>
            </a:r>
            <a:endParaRPr lang="zh-CN" altLang="zh-CN" sz="9600">
              <a:solidFill>
                <a:srgbClr val="FF0000"/>
              </a:solidFill>
            </a:endParaRPr>
          </a:p>
        </p:txBody>
      </p:sp>
      <p:pic>
        <p:nvPicPr>
          <p:cNvPr id="3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950700" y="10401300"/>
            <a:ext cx="330200" cy="241300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1485" y="551815"/>
            <a:ext cx="11125835" cy="5697855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marL="0" indent="0">
              <a:buNone/>
            </a:pP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(1)．情投意合：形容双方思想感情融洽，合得来。臭味相投：比喻由于有相同的坏思想和习气而彼此很合得来。一个是褒义，一个是贬义。</a:t>
            </a:r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marL="0" indent="0">
              <a:buNone/>
            </a:pP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(2).无所不至：指没有不到的地方，也指凡是能做的都做了。无微不至：形容关怀、照顾得非常细心周到。一个是贬义，一个是褒义。</a:t>
            </a:r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marL="0" indent="0">
              <a:buNone/>
            </a:pP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(3).深思熟虑：反复深入地思考。处心积虑：指长期谋划要干某件事。前一个是褒义，后一个是贬义。</a:t>
            </a:r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80390" y="680085"/>
            <a:ext cx="10996930" cy="5569585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marL="0" indent="0">
              <a:buNone/>
            </a:pP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(4).侃侃而谈：理直气壮，从容不迫地说话。夸夸其谈：形容说话浮夸不切实际。一个是褒义，一个是贬义。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marL="0" indent="0">
              <a:buNone/>
            </a:pP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(5).再接再厉：比喻继续努力，再加一把劲。变本加厉：情况变得比本来更加严重，多指缺点、错误。一个是褒义，一个是贬义。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marL="0" indent="0">
              <a:buNone/>
            </a:pP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(6).开山祖师：指某一事业创始人。始作俑者：比喻第一个作某一项坏事的人或恶劣风气创始人。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marL="0" indent="0">
              <a:buNone/>
            </a:pP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(7).见机行事：看具体情况灵活办事。见风使舵：比喻看势头或看别人的眼色行事。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7845" y="422910"/>
            <a:ext cx="11124565" cy="6153150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marL="0" indent="0">
              <a:buNone/>
            </a:pP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(8).一得之见：谦虚的说法，指自己对某个问题的一点肤浅的见解。一孔之见：比喻狭隘片面的见解。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marL="0" indent="0">
              <a:buNone/>
            </a:pP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(9).绞尽脑汁：费尽思虑，费尽脑筋。费尽心思：挖空心思，想尽办法。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marL="0" indent="0">
              <a:buNone/>
            </a:pP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(10).昂首阔步：形容精神抖擞，意气风发。趾高气扬：形容骄傲自满、得意忘形的样子。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80390" y="679450"/>
            <a:ext cx="10996930" cy="557022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/>
              <a:t> 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2。注意成语的语体色彩。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  <a:p>
            <a:pPr marL="0" indent="0">
              <a:buNone/>
            </a:pP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有些成语适合在书面用，有些成语适合在口语中用。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>
              <a:buNone/>
            </a:pP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例如：喜结连理，喜结金兰，琴瑟失调适合在书面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>
              <a:buNone/>
            </a:pP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用；喜结良缘，心心相印，情投意合适合在口语中用。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1180" y="551815"/>
            <a:ext cx="11026140" cy="569785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3。注意成语的使用对象和范围。</a:t>
            </a:r>
            <a:endParaRPr lang="zh-CN" altLang="en-US" sz="3600"/>
          </a:p>
          <a:p>
            <a:pPr marL="0" indent="0">
              <a:buNone/>
            </a:pP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例如：豆蔻年华：比喻少女十三四岁，不能指别的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>
              <a:buNone/>
            </a:pP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年龄，更不能指男生。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>
              <a:buNone/>
            </a:pP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巧夺天工：指人工的精巧胜过天然，大自然本来就有的山石树木，就不能用。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0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0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104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0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ZGUyYTllMTI4MjliZDg0OGNhNjI5OWQ1YjZmNTNjYjkifQ==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63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110</Paragraphs>
  <Slides>41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baseType="lpstr" size="47">
      <vt:lpstr>Arial</vt:lpstr>
      <vt:lpstr>微软雅黑</vt:lpstr>
      <vt:lpstr>Wingdings</vt:lpstr>
      <vt:lpstr>Calibri Light</vt:lpstr>
      <vt:lpstr>Calibri</vt:lpstr>
      <vt:lpstr>Office 主题​​</vt:lpstr>
      <vt:lpstr>2022年高考成语运用专题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再见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2022-05-15T19:53:35.418</cp:lastPrinted>
  <dcterms:created xsi:type="dcterms:W3CDTF">2022-05-15T19:53:35Z</dcterms:created>
  <dcterms:modified xsi:type="dcterms:W3CDTF">2022-05-15T11:53:35Z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