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405890"/>
            <a:ext cx="10515600" cy="1325563"/>
          </a:xfrm>
        </p:spPr>
        <p:txBody>
          <a:bodyPr>
            <a:noAutofit/>
            <a:scene3d>
              <a:camera prst="orthographicFront"/>
              <a:lightRig rig="threePt" dir="t"/>
            </a:scene3d>
          </a:bodyPr>
          <a:p>
            <a:r>
              <a:rPr lang="zh-CN" altLang="en-US" sz="9600" b="1">
                <a:ln w="22225">
                  <a:solidFill>
                    <a:schemeClr val="accent2"/>
                  </a:solidFill>
                  <a:prstDash val="solid"/>
                </a:ln>
                <a:solidFill>
                  <a:srgbClr val="FF0000"/>
                </a:solidFill>
                <a:effectLst/>
              </a:rPr>
              <a:t>宝贝，欢迎你到家</a:t>
            </a:r>
            <a:endParaRPr lang="zh-CN" altLang="en-US" sz="9600" b="1">
              <a:ln w="22225">
                <a:solidFill>
                  <a:schemeClr val="accent2"/>
                </a:solidFill>
                <a:prstDash val="solid"/>
              </a:ln>
              <a:solidFill>
                <a:srgbClr val="FF0000"/>
              </a:solidFill>
              <a:effectLst/>
            </a:endParaRPr>
          </a:p>
        </p:txBody>
      </p:sp>
      <p:sp>
        <p:nvSpPr>
          <p:cNvPr id="3" name="内容占位符 2"/>
          <p:cNvSpPr>
            <a:spLocks noGrp="1"/>
          </p:cNvSpPr>
          <p:nvPr>
            <p:ph idx="1"/>
          </p:nvPr>
        </p:nvSpPr>
        <p:spPr>
          <a:xfrm>
            <a:off x="2768600" y="3252470"/>
            <a:ext cx="8585200" cy="2387600"/>
          </a:xfrm>
        </p:spPr>
        <p:txBody>
          <a:bodyPr>
            <a:normAutofit/>
          </a:bodyPr>
          <a:p>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望江初中</a:t>
            </a:r>
            <a:r>
              <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711</a:t>
            </a:r>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班班主任   徐道苗</a:t>
            </a:r>
            <a:endPar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endPar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联系电话：</a:t>
            </a:r>
            <a:r>
              <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18075355728</a:t>
            </a:r>
            <a:endPar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4" name="内容占位符 2"/>
          <p:cNvSpPr>
            <a:spLocks noGrp="1"/>
          </p:cNvSpPr>
          <p:nvPr/>
        </p:nvSpPr>
        <p:spPr>
          <a:xfrm>
            <a:off x="259080" y="407035"/>
            <a:ext cx="8585200" cy="608965"/>
          </a:xfrm>
          <a:prstGeom prst="rect">
            <a:avLst/>
          </a:prstGeom>
        </p:spPr>
        <p:txBody>
          <a:bodyPr vert="horz" lIns="91440" tIns="45720" rIns="91440" bIns="45720" rtlCol="0">
            <a:normAutofit fontScale="8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400" b="1">
                <a:ln w="12700">
                  <a:solidFill>
                    <a:schemeClr val="accent1"/>
                  </a:solidFill>
                  <a:prstDash val="solid"/>
                </a:ln>
                <a:solidFill>
                  <a:srgbClr val="00B050"/>
                </a:solidFill>
                <a:effectLst>
                  <a:outerShdw dist="38100" dir="2640000" algn="bl" rotWithShape="0">
                    <a:schemeClr val="accent1"/>
                  </a:outerShdw>
                </a:effectLst>
              </a:rPr>
              <a:t>七年级新生第一课</a:t>
            </a:r>
            <a:endParaRPr lang="zh-CN" altLang="en-US" sz="4400" b="1">
              <a:ln w="12700">
                <a:solidFill>
                  <a:schemeClr val="accent1"/>
                </a:solidFill>
                <a:prstDash val="solid"/>
              </a:ln>
              <a:solidFill>
                <a:srgbClr val="00B050"/>
              </a:solidFill>
              <a:effectLst>
                <a:outerShdw dist="38100" dir="2640000" algn="bl" rotWithShape="0">
                  <a:schemeClr val="accent1"/>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94360"/>
            <a:ext cx="10515600" cy="5582920"/>
          </a:xfrm>
        </p:spPr>
        <p:txBody>
          <a:bodyPr/>
          <a:p>
            <a:r>
              <a:rPr lang="en-US" altLang="zh-CN" sz="4000" b="1"/>
              <a:t>4</a:t>
            </a:r>
            <a:r>
              <a:rPr lang="en-US" altLang="zh-CN" sz="4000" b="1">
                <a:latin typeface="宋体" panose="02010600030101010101" pitchFamily="2" charset="-122"/>
                <a:ea typeface="宋体" panose="02010600030101010101" pitchFamily="2" charset="-122"/>
              </a:rPr>
              <a:t>、</a:t>
            </a:r>
            <a:r>
              <a:rPr lang="zh-CN" altLang="en-US" sz="4000" b="1">
                <a:solidFill>
                  <a:srgbClr val="FF0000"/>
                </a:solidFill>
                <a:latin typeface="宋体" panose="02010600030101010101" pitchFamily="2" charset="-122"/>
                <a:ea typeface="宋体" panose="02010600030101010101" pitchFamily="2" charset="-122"/>
              </a:rPr>
              <a:t>不带电子产品（手机、</a:t>
            </a:r>
            <a:r>
              <a:rPr lang="en-US" altLang="zh-CN" sz="4000" b="1">
                <a:solidFill>
                  <a:srgbClr val="FF0000"/>
                </a:solidFill>
                <a:latin typeface="宋体" panose="02010600030101010101" pitchFamily="2" charset="-122"/>
                <a:ea typeface="宋体" panose="02010600030101010101" pitchFamily="2" charset="-122"/>
              </a:rPr>
              <a:t>mp3、mp4</a:t>
            </a:r>
            <a:r>
              <a:rPr lang="zh-CN" altLang="en-US" sz="4000" b="1">
                <a:solidFill>
                  <a:srgbClr val="FF0000"/>
                </a:solidFill>
                <a:latin typeface="宋体" panose="02010600030101010101" pitchFamily="2" charset="-122"/>
                <a:ea typeface="宋体" panose="02010600030101010101" pitchFamily="2" charset="-122"/>
              </a:rPr>
              <a:t>等）到校，</a:t>
            </a:r>
            <a:r>
              <a:rPr lang="zh-CN" altLang="en-US" sz="4000" b="1">
                <a:latin typeface="宋体" panose="02010600030101010101" pitchFamily="2" charset="-122"/>
                <a:ea typeface="宋体" panose="02010600030101010101" pitchFamily="2" charset="-122"/>
              </a:rPr>
              <a:t>一经发现，没收并视其行为表现在学期末酌情处理。屡教不改的，将当众销毁。</a:t>
            </a:r>
            <a:endParaRPr lang="zh-CN" altLang="en-US" sz="4000" b="1">
              <a:latin typeface="宋体" panose="02010600030101010101" pitchFamily="2" charset="-122"/>
              <a:ea typeface="宋体" panose="02010600030101010101" pitchFamily="2" charset="-122"/>
            </a:endParaRPr>
          </a:p>
          <a:p>
            <a:r>
              <a:rPr lang="en-US" altLang="zh-CN" sz="4000" b="1">
                <a:latin typeface="宋体" panose="02010600030101010101" pitchFamily="2" charset="-122"/>
                <a:ea typeface="宋体" panose="02010600030101010101" pitchFamily="2" charset="-122"/>
              </a:rPr>
              <a:t>5、</a:t>
            </a:r>
            <a:r>
              <a:rPr lang="zh-CN" altLang="en-US" sz="4000" b="1">
                <a:solidFill>
                  <a:srgbClr val="FF0000"/>
                </a:solidFill>
                <a:latin typeface="宋体" panose="02010600030101010101" pitchFamily="2" charset="-122"/>
                <a:ea typeface="宋体" panose="02010600030101010101" pitchFamily="2" charset="-122"/>
              </a:rPr>
              <a:t>聚会：</a:t>
            </a:r>
            <a:r>
              <a:rPr lang="zh-CN" altLang="en-US" sz="4000" b="1">
                <a:latin typeface="宋体" panose="02010600030101010101" pitchFamily="2" charset="-122"/>
                <a:ea typeface="宋体" panose="02010600030101010101" pitchFamily="2" charset="-122"/>
              </a:rPr>
              <a:t>不得无故缺席，集合要快、静、齐，整队迅速找到自己的位置，前后左右对齐；集会中保持安静，站姿、坐姿端正；专题会议时（如法制教育、安全教育等）需带笔记本做笔记；保持会场静、洁。</a:t>
            </a:r>
            <a:endParaRPr lang="zh-CN" altLang="en-US" sz="40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6351905" cy="1074420"/>
          </a:xfrm>
        </p:spPr>
        <p:txBody>
          <a:bodyPr>
            <a:scene3d>
              <a:camera prst="orthographicFront"/>
              <a:lightRig rig="harsh" dir="t"/>
            </a:scene3d>
            <a:sp3d extrusionH="57150" prstMaterial="matte">
              <a:bevelT w="63500" h="12700" prst="angle"/>
              <a:contourClr>
                <a:schemeClr val="bg1">
                  <a:lumMod val="65000"/>
                </a:schemeClr>
              </a:contourClr>
            </a:sp3d>
          </a:bodyPr>
          <a:p>
            <a:r>
              <a:rPr lang="zh-CN" altLang="en-US" b="1">
                <a:solidFill>
                  <a:srgbClr val="FF0000"/>
                </a:solidFill>
                <a:effectLst/>
              </a:rPr>
              <a:t>爱护集体财产</a:t>
            </a:r>
            <a:endParaRPr lang="zh-CN" altLang="en-US" b="1">
              <a:solidFill>
                <a:srgbClr val="FF0000"/>
              </a:solidFill>
              <a:effectLst/>
            </a:endParaRPr>
          </a:p>
        </p:txBody>
      </p:sp>
      <p:sp>
        <p:nvSpPr>
          <p:cNvPr id="3" name="内容占位符 2"/>
          <p:cNvSpPr>
            <a:spLocks noGrp="1"/>
          </p:cNvSpPr>
          <p:nvPr>
            <p:ph idx="1"/>
          </p:nvPr>
        </p:nvSpPr>
        <p:spPr>
          <a:xfrm>
            <a:off x="502285" y="1253490"/>
            <a:ext cx="10515600" cy="4351338"/>
          </a:xfrm>
        </p:spPr>
        <p:txBody>
          <a:bodyPr>
            <a:noAutofit/>
          </a:bodyPr>
          <a:p>
            <a:r>
              <a:rPr lang="en-US" altLang="zh-CN" sz="3200" b="1"/>
              <a:t>1</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教室的电子设备不得随意碰撞；注意节约水电（如课间操关灯、关电扇等）</a:t>
            </a:r>
            <a:endParaRPr lang="zh-CN" altLang="en-US" sz="3200" b="1">
              <a:latin typeface="宋体" panose="02010600030101010101" pitchFamily="2" charset="-122"/>
              <a:ea typeface="宋体" panose="02010600030101010101" pitchFamily="2" charset="-122"/>
            </a:endParaRPr>
          </a:p>
          <a:p>
            <a:r>
              <a:rPr lang="en-US" altLang="zh-CN" sz="3200" b="1">
                <a:latin typeface="宋体" panose="02010600030101010101" pitchFamily="2" charset="-122"/>
                <a:ea typeface="宋体" panose="02010600030101010101" pitchFamily="2" charset="-122"/>
              </a:rPr>
              <a:t>2、</a:t>
            </a:r>
            <a:r>
              <a:rPr lang="zh-CN" altLang="en-US" sz="3200" b="1">
                <a:latin typeface="宋体" panose="02010600030101010101" pitchFamily="2" charset="-122"/>
                <a:ea typeface="宋体" panose="02010600030101010101" pitchFamily="2" charset="-122"/>
              </a:rPr>
              <a:t>自己的课桌凳编号管理，随行三年，若有损坏，自行安排家长修理。</a:t>
            </a:r>
            <a:endParaRPr lang="zh-CN" altLang="en-US" sz="3200" b="1">
              <a:latin typeface="宋体" panose="02010600030101010101" pitchFamily="2" charset="-122"/>
              <a:ea typeface="宋体" panose="02010600030101010101" pitchFamily="2" charset="-122"/>
            </a:endParaRPr>
          </a:p>
          <a:p>
            <a:r>
              <a:rPr lang="en-US" altLang="zh-CN" sz="3200" b="1">
                <a:latin typeface="宋体" panose="02010600030101010101" pitchFamily="2" charset="-122"/>
                <a:ea typeface="宋体" panose="02010600030101010101" pitchFamily="2" charset="-122"/>
              </a:rPr>
              <a:t>3、</a:t>
            </a:r>
            <a:r>
              <a:rPr lang="zh-CN" altLang="en-US" sz="3200" b="1">
                <a:latin typeface="宋体" panose="02010600030101010101" pitchFamily="2" charset="-122"/>
                <a:ea typeface="宋体" panose="02010600030101010101" pitchFamily="2" charset="-122"/>
              </a:rPr>
              <a:t>劳动工具按要求摆放；若有意损坏，按两倍赔偿。</a:t>
            </a:r>
            <a:endParaRPr lang="zh-CN" altLang="en-US" sz="3200" b="1">
              <a:latin typeface="宋体" panose="02010600030101010101" pitchFamily="2" charset="-122"/>
              <a:ea typeface="宋体" panose="02010600030101010101" pitchFamily="2" charset="-122"/>
            </a:endParaRPr>
          </a:p>
          <a:p>
            <a:r>
              <a:rPr lang="en-US" altLang="zh-CN" sz="3200" b="1">
                <a:latin typeface="宋体" panose="02010600030101010101" pitchFamily="2" charset="-122"/>
                <a:ea typeface="宋体" panose="02010600030101010101" pitchFamily="2" charset="-122"/>
              </a:rPr>
              <a:t>4、</a:t>
            </a:r>
            <a:r>
              <a:rPr lang="zh-CN" altLang="en-US" sz="3200" b="1">
                <a:latin typeface="宋体" panose="02010600030101010101" pitchFamily="2" charset="-122"/>
                <a:ea typeface="宋体" panose="02010600030101010101" pitchFamily="2" charset="-122"/>
              </a:rPr>
              <a:t>班级墙壁、地板、门窗等公物要细心爱护，随意图画、踢打者从严惩罚。</a:t>
            </a:r>
            <a:endParaRPr lang="zh-CN" altLang="en-US" sz="3200" b="1">
              <a:latin typeface="宋体" panose="02010600030101010101" pitchFamily="2" charset="-122"/>
              <a:ea typeface="宋体" panose="02010600030101010101" pitchFamily="2" charset="-122"/>
            </a:endParaRPr>
          </a:p>
          <a:p>
            <a:r>
              <a:rPr lang="en-US" altLang="zh-CN" sz="3200" b="1">
                <a:latin typeface="宋体" panose="02010600030101010101" pitchFamily="2" charset="-122"/>
                <a:ea typeface="宋体" panose="02010600030101010101" pitchFamily="2" charset="-122"/>
              </a:rPr>
              <a:t>5、</a:t>
            </a:r>
            <a:r>
              <a:rPr lang="zh-CN" altLang="en-US" sz="3200" b="1">
                <a:latin typeface="宋体" panose="02010600030101010101" pitchFamily="2" charset="-122"/>
                <a:ea typeface="宋体" panose="02010600030101010101" pitchFamily="2" charset="-122"/>
              </a:rPr>
              <a:t>电子白板</a:t>
            </a:r>
            <a:r>
              <a:rPr lang="zh-CN" altLang="en-US" sz="3200" b="1">
                <a:latin typeface="宋体" panose="02010600030101010101" pitchFamily="2" charset="-122"/>
                <a:ea typeface="宋体" panose="02010600030101010101" pitchFamily="2" charset="-122"/>
                <a:cs typeface="宋体" panose="02010600030101010101" pitchFamily="2" charset="-122"/>
              </a:rPr>
              <a:t>、置物柜安排专人管理，责任到人。未经允许，任何人不得动用。</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14960"/>
            <a:ext cx="3160395" cy="889000"/>
          </a:xfrm>
        </p:spPr>
        <p:txBody>
          <a:bodyPr>
            <a:scene3d>
              <a:camera prst="orthographicFront"/>
              <a:lightRig rig="harsh" dir="t"/>
            </a:scene3d>
            <a:sp3d extrusionH="57150" prstMaterial="matte">
              <a:bevelT w="63500" h="12700" prst="angle"/>
              <a:contourClr>
                <a:schemeClr val="bg1">
                  <a:lumMod val="65000"/>
                </a:schemeClr>
              </a:contourClr>
            </a:sp3d>
          </a:bodyPr>
          <a:p>
            <a:r>
              <a:rPr lang="zh-CN" altLang="en-US" b="1">
                <a:solidFill>
                  <a:srgbClr val="FF0000"/>
                </a:solidFill>
                <a:effectLst/>
              </a:rPr>
              <a:t>卫生：</a:t>
            </a:r>
            <a:endParaRPr lang="zh-CN" altLang="en-US" b="1">
              <a:solidFill>
                <a:srgbClr val="FF0000"/>
              </a:solidFill>
              <a:effectLst/>
            </a:endParaRPr>
          </a:p>
        </p:txBody>
      </p:sp>
      <p:sp>
        <p:nvSpPr>
          <p:cNvPr id="3" name="内容占位符 2"/>
          <p:cNvSpPr>
            <a:spLocks noGrp="1"/>
          </p:cNvSpPr>
          <p:nvPr>
            <p:ph idx="1"/>
          </p:nvPr>
        </p:nvSpPr>
        <p:spPr/>
        <p:txBody>
          <a:bodyPr/>
          <a:p>
            <a:r>
              <a:rPr lang="en-US" altLang="zh-CN" sz="3600" b="1"/>
              <a:t>1</a:t>
            </a:r>
            <a:r>
              <a:rPr lang="en-US" altLang="zh-CN" sz="3600" b="1">
                <a:latin typeface="宋体" panose="02010600030101010101" pitchFamily="2" charset="-122"/>
                <a:ea typeface="宋体" panose="02010600030101010101" pitchFamily="2" charset="-122"/>
              </a:rPr>
              <a:t>、</a:t>
            </a:r>
            <a:r>
              <a:rPr lang="zh-CN" altLang="en-US" sz="3600" b="1">
                <a:latin typeface="宋体" panose="02010600030101010101" pitchFamily="2" charset="-122"/>
                <a:ea typeface="宋体" panose="02010600030101010101" pitchFamily="2" charset="-122"/>
              </a:rPr>
              <a:t>值日生需早、晚两次打扫保洁。并保管好劳动工具。</a:t>
            </a:r>
            <a:endParaRPr lang="zh-CN" altLang="en-US" sz="3600" b="1">
              <a:latin typeface="宋体" panose="02010600030101010101" pitchFamily="2" charset="-122"/>
              <a:ea typeface="宋体" panose="02010600030101010101" pitchFamily="2" charset="-122"/>
            </a:endParaRPr>
          </a:p>
          <a:p>
            <a:r>
              <a:rPr lang="en-US" altLang="zh-CN" sz="3600" b="1">
                <a:latin typeface="宋体" panose="02010600030101010101" pitchFamily="2" charset="-122"/>
                <a:ea typeface="宋体" panose="02010600030101010101" pitchFamily="2" charset="-122"/>
              </a:rPr>
              <a:t>2、</a:t>
            </a:r>
            <a:r>
              <a:rPr lang="zh-CN" altLang="en-US" sz="3600" b="1">
                <a:latin typeface="宋体" panose="02010600030101010101" pitchFamily="2" charset="-122"/>
                <a:ea typeface="宋体" panose="02010600030101010101" pitchFamily="2" charset="-122"/>
              </a:rPr>
              <a:t>按组完成卫生工作，全员参与，各司其职，各尽其责。</a:t>
            </a:r>
            <a:endParaRPr lang="zh-CN" altLang="en-US" sz="3600" b="1">
              <a:latin typeface="宋体" panose="02010600030101010101" pitchFamily="2" charset="-122"/>
              <a:ea typeface="宋体" panose="02010600030101010101" pitchFamily="2" charset="-122"/>
            </a:endParaRPr>
          </a:p>
          <a:p>
            <a:r>
              <a:rPr lang="en-US" altLang="zh-CN" sz="3600" b="1">
                <a:latin typeface="宋体" panose="02010600030101010101" pitchFamily="2" charset="-122"/>
                <a:ea typeface="宋体" panose="02010600030101010101" pitchFamily="2" charset="-122"/>
              </a:rPr>
              <a:t>3、</a:t>
            </a:r>
            <a:r>
              <a:rPr lang="zh-CN" altLang="en-US" sz="3600" b="1">
                <a:latin typeface="宋体" panose="02010600030101010101" pitchFamily="2" charset="-122"/>
                <a:ea typeface="宋体" panose="02010600030101010101" pitchFamily="2" charset="-122"/>
              </a:rPr>
              <a:t>全班全员负责教室卫生及保洁，自备垃圾袋清理垃圾，杜绝乱丢乱扔现象。更不得用粉笔互相打砸，一但发生，从严惩罚。</a:t>
            </a:r>
            <a:endParaRPr lang="zh-CN" altLang="en-US" sz="36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98780"/>
            <a:ext cx="2656205" cy="771525"/>
          </a:xfrm>
        </p:spPr>
        <p:txBody>
          <a:bodyPr>
            <a:scene3d>
              <a:camera prst="orthographicFront"/>
              <a:lightRig rig="harsh" dir="t"/>
            </a:scene3d>
            <a:sp3d extrusionH="57150" prstMaterial="matte">
              <a:bevelT w="63500" h="12700" prst="angle"/>
              <a:contourClr>
                <a:schemeClr val="bg1">
                  <a:lumMod val="65000"/>
                </a:schemeClr>
              </a:contourClr>
            </a:sp3d>
          </a:bodyPr>
          <a:p>
            <a:r>
              <a:rPr lang="zh-CN" altLang="en-US" b="1">
                <a:solidFill>
                  <a:srgbClr val="FF0000"/>
                </a:solidFill>
                <a:effectLst/>
              </a:rPr>
              <a:t>礼仪：</a:t>
            </a:r>
            <a:endParaRPr lang="zh-CN" altLang="en-US" b="1">
              <a:solidFill>
                <a:srgbClr val="FF0000"/>
              </a:solidFill>
              <a:effectLst/>
            </a:endParaRPr>
          </a:p>
        </p:txBody>
      </p:sp>
      <p:sp>
        <p:nvSpPr>
          <p:cNvPr id="3" name="内容占位符 2"/>
          <p:cNvSpPr>
            <a:spLocks noGrp="1"/>
          </p:cNvSpPr>
          <p:nvPr>
            <p:ph idx="1"/>
          </p:nvPr>
        </p:nvSpPr>
        <p:spPr>
          <a:xfrm>
            <a:off x="838200" y="1170305"/>
            <a:ext cx="10515600" cy="5006975"/>
          </a:xfrm>
        </p:spPr>
        <p:txBody>
          <a:bodyPr>
            <a:noAutofit/>
          </a:bodyPr>
          <a:p>
            <a:r>
              <a:rPr lang="en-US" altLang="zh-CN" sz="3600" b="1"/>
              <a:t>1</a:t>
            </a:r>
            <a:r>
              <a:rPr lang="en-US" altLang="zh-CN" sz="3600" b="1">
                <a:latin typeface="宋体" panose="02010600030101010101" pitchFamily="2" charset="-122"/>
                <a:ea typeface="宋体" panose="02010600030101010101" pitchFamily="2" charset="-122"/>
              </a:rPr>
              <a:t>、</a:t>
            </a:r>
            <a:r>
              <a:rPr lang="zh-CN" altLang="en-US" sz="3600" b="1">
                <a:latin typeface="宋体" panose="02010600030101010101" pitchFamily="2" charset="-122"/>
                <a:ea typeface="宋体" panose="02010600030101010101" pitchFamily="2" charset="-122"/>
              </a:rPr>
              <a:t>预备铃响在位上坐好，准备好相应的学习用具，做好上课准备。课间，每节课上课前</a:t>
            </a:r>
            <a:r>
              <a:rPr lang="en-US" altLang="zh-CN" sz="3600" b="1">
                <a:latin typeface="宋体" panose="02010600030101010101" pitchFamily="2" charset="-122"/>
                <a:ea typeface="宋体" panose="02010600030101010101" pitchFamily="2" charset="-122"/>
              </a:rPr>
              <a:t>3</a:t>
            </a:r>
            <a:r>
              <a:rPr lang="zh-CN" altLang="en-US" sz="3600" b="1">
                <a:latin typeface="宋体" panose="02010600030101010101" pitchFamily="2" charset="-122"/>
                <a:ea typeface="宋体" panose="02010600030101010101" pitchFamily="2" charset="-122"/>
              </a:rPr>
              <a:t>分钟，准备好相应的学习用具，静候老师上课，值日班干及值日班长上台维持班纪，直到老师上堂。</a:t>
            </a:r>
            <a:endParaRPr lang="zh-CN" altLang="en-US" sz="3600" b="1">
              <a:latin typeface="宋体" panose="02010600030101010101" pitchFamily="2" charset="-122"/>
              <a:ea typeface="宋体" panose="02010600030101010101" pitchFamily="2" charset="-122"/>
            </a:endParaRPr>
          </a:p>
          <a:p>
            <a:r>
              <a:rPr lang="en-US" altLang="zh-CN" sz="3600" b="1">
                <a:latin typeface="宋体" panose="02010600030101010101" pitchFamily="2" charset="-122"/>
                <a:ea typeface="宋体" panose="02010600030101010101" pitchFamily="2" charset="-122"/>
              </a:rPr>
              <a:t>2、</a:t>
            </a:r>
            <a:r>
              <a:rPr lang="zh-CN" altLang="en-US" sz="3600" b="1">
                <a:latin typeface="宋体" panose="02010600030101010101" pitchFamily="2" charset="-122"/>
                <a:ea typeface="宋体" panose="02010600030101010101" pitchFamily="2" charset="-122"/>
              </a:rPr>
              <a:t>敬礼：</a:t>
            </a:r>
            <a:endParaRPr lang="zh-CN" altLang="en-US" sz="3600" b="1">
              <a:latin typeface="宋体" panose="02010600030101010101" pitchFamily="2" charset="-122"/>
              <a:ea typeface="宋体" panose="02010600030101010101" pitchFamily="2" charset="-122"/>
            </a:endParaRPr>
          </a:p>
          <a:p>
            <a:r>
              <a:rPr lang="zh-CN" altLang="en-US" sz="3600" b="1">
                <a:latin typeface="宋体" panose="02010600030101010101" pitchFamily="2" charset="-122"/>
                <a:ea typeface="宋体" panose="02010600030101010101" pitchFamily="2" charset="-122"/>
                <a:cs typeface="宋体" panose="02010600030101010101" pitchFamily="2" charset="-122"/>
              </a:rPr>
              <a:t>①上课开始</a:t>
            </a:r>
            <a:r>
              <a:rPr lang="zh-CN" altLang="en-US" sz="3600" b="1">
                <a:latin typeface="仿宋_GB2312" panose="02010609030101010101" charset="-122"/>
                <a:ea typeface="仿宋_GB2312" panose="02010609030101010101" charset="-122"/>
                <a:cs typeface="宋体" panose="02010600030101010101" pitchFamily="2" charset="-122"/>
              </a:rPr>
              <a:t>/结束：向老师问好/道别，敬礼。</a:t>
            </a:r>
            <a:endParaRPr lang="zh-CN" altLang="en-US" sz="3600" b="1">
              <a:latin typeface="仿宋_GB2312" panose="02010609030101010101" charset="-122"/>
              <a:ea typeface="仿宋_GB2312" panose="02010609030101010101" charset="-122"/>
              <a:cs typeface="宋体" panose="02010600030101010101" pitchFamily="2" charset="-122"/>
            </a:endParaRPr>
          </a:p>
          <a:p>
            <a:r>
              <a:rPr lang="zh-CN" altLang="en-US" sz="3600" b="1">
                <a:latin typeface="仿宋_GB2312" panose="02010609030101010101" charset="-122"/>
                <a:ea typeface="仿宋_GB2312" panose="02010609030101010101" charset="-122"/>
                <a:cs typeface="宋体" panose="02010600030101010101" pitchFamily="2" charset="-122"/>
              </a:rPr>
              <a:t>②课余见到师长：问好</a:t>
            </a:r>
            <a:r>
              <a:rPr lang="zh-CN" altLang="en-US"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仿宋_GB2312" panose="02010609030101010101" charset="-122"/>
                <a:ea typeface="仿宋_GB2312" panose="02010609030101010101" charset="-122"/>
                <a:cs typeface="宋体" panose="02010600030101010101" pitchFamily="2" charset="-122"/>
              </a:rPr>
              <a:t>行礼</a:t>
            </a:r>
            <a:r>
              <a:rPr lang="zh-CN" altLang="en-US"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仿宋_GB2312" panose="02010609030101010101" charset="-122"/>
                <a:ea typeface="仿宋_GB2312" panose="02010609030101010101" charset="-122"/>
                <a:cs typeface="宋体" panose="02010600030101010101" pitchFamily="2" charset="-122"/>
              </a:rPr>
              <a:t>不冲撞</a:t>
            </a:r>
            <a:r>
              <a:rPr lang="zh-CN" altLang="en-US"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仿宋_GB2312" panose="02010609030101010101" charset="-122"/>
                <a:ea typeface="仿宋_GB2312" panose="02010609030101010101" charset="-122"/>
                <a:cs typeface="宋体" panose="02010600030101010101" pitchFamily="2" charset="-122"/>
              </a:rPr>
              <a:t>抢道。</a:t>
            </a:r>
            <a:endParaRPr lang="zh-CN" altLang="en-US" sz="3600" b="1">
              <a:latin typeface="仿宋_GB2312" panose="02010609030101010101" charset="-122"/>
              <a:ea typeface="仿宋_GB2312" panose="02010609030101010101" charset="-122"/>
              <a:cs typeface="宋体" panose="02010600030101010101" pitchFamily="2" charset="-122"/>
            </a:endParaRPr>
          </a:p>
          <a:p>
            <a:r>
              <a:rPr lang="zh-CN" altLang="en-US" sz="3600" b="1">
                <a:latin typeface="仿宋_GB2312" panose="02010609030101010101" charset="-122"/>
                <a:ea typeface="仿宋_GB2312" panose="02010609030101010101" charset="-122"/>
                <a:cs typeface="宋体" panose="02010600030101010101" pitchFamily="2" charset="-122"/>
              </a:rPr>
              <a:t>③与同学交流：使用文明用语，不乱取绰号。</a:t>
            </a:r>
            <a:endParaRPr lang="zh-CN" altLang="en-US" sz="3600" b="1">
              <a:latin typeface="仿宋_GB2312" panose="02010609030101010101" charset="-122"/>
              <a:ea typeface="仿宋_GB2312" panose="02010609030101010101"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47650"/>
            <a:ext cx="2891790" cy="989965"/>
          </a:xfrm>
        </p:spPr>
        <p:txBody>
          <a:bodyPr>
            <a:scene3d>
              <a:camera prst="orthographicFront"/>
              <a:lightRig rig="harsh" dir="t"/>
            </a:scene3d>
            <a:sp3d extrusionH="57150" prstMaterial="matte">
              <a:bevelT w="63500" h="12700" prst="angle"/>
              <a:contourClr>
                <a:schemeClr val="bg1">
                  <a:lumMod val="65000"/>
                </a:schemeClr>
              </a:contourClr>
            </a:sp3d>
          </a:bodyPr>
          <a:p>
            <a:r>
              <a:rPr lang="zh-CN" altLang="en-US" b="1">
                <a:solidFill>
                  <a:srgbClr val="FF0000"/>
                </a:solidFill>
                <a:effectLst/>
              </a:rPr>
              <a:t>仪表：</a:t>
            </a:r>
            <a:endParaRPr lang="zh-CN" altLang="en-US" b="1">
              <a:solidFill>
                <a:srgbClr val="FF0000"/>
              </a:solidFill>
              <a:effectLst/>
            </a:endParaRPr>
          </a:p>
        </p:txBody>
      </p:sp>
      <p:sp>
        <p:nvSpPr>
          <p:cNvPr id="3" name="内容占位符 2"/>
          <p:cNvSpPr>
            <a:spLocks noGrp="1"/>
          </p:cNvSpPr>
          <p:nvPr>
            <p:ph idx="1"/>
          </p:nvPr>
        </p:nvSpPr>
        <p:spPr/>
        <p:txBody>
          <a:bodyPr/>
          <a:p>
            <a:r>
              <a:rPr lang="en-US" altLang="zh-CN" sz="4000" b="1"/>
              <a:t>1</a:t>
            </a:r>
            <a:r>
              <a:rPr lang="en-US" altLang="zh-CN" sz="4000" b="1">
                <a:latin typeface="宋体" panose="02010600030101010101" pitchFamily="2" charset="-122"/>
                <a:ea typeface="宋体" panose="02010600030101010101" pitchFamily="2" charset="-122"/>
              </a:rPr>
              <a:t>、</a:t>
            </a:r>
            <a:r>
              <a:rPr lang="zh-CN" altLang="en-US" sz="4000" b="1">
                <a:latin typeface="宋体" panose="02010600030101010101" pitchFamily="2" charset="-122"/>
                <a:ea typeface="宋体" panose="02010600030101010101" pitchFamily="2" charset="-122"/>
              </a:rPr>
              <a:t>头发：男生不留长发、不理异样头或光头；女生不烫发、不拉发（不合要求，立即整改）。</a:t>
            </a:r>
            <a:endParaRPr lang="zh-CN" altLang="en-US" sz="4000" b="1">
              <a:latin typeface="宋体" panose="02010600030101010101" pitchFamily="2" charset="-122"/>
              <a:ea typeface="宋体" panose="02010600030101010101" pitchFamily="2" charset="-122"/>
            </a:endParaRPr>
          </a:p>
          <a:p>
            <a:r>
              <a:rPr lang="en-US" altLang="zh-CN" sz="4000" b="1">
                <a:latin typeface="宋体" panose="02010600030101010101" pitchFamily="2" charset="-122"/>
                <a:ea typeface="宋体" panose="02010600030101010101" pitchFamily="2" charset="-122"/>
              </a:rPr>
              <a:t>2、</a:t>
            </a:r>
            <a:r>
              <a:rPr lang="zh-CN" altLang="en-US" sz="4000" b="1">
                <a:latin typeface="宋体" panose="02010600030101010101" pitchFamily="2" charset="-122"/>
                <a:ea typeface="宋体" panose="02010600030101010101" pitchFamily="2" charset="-122"/>
              </a:rPr>
              <a:t>仪容：不化妆、不戴首饰，装扮应合乎初中学生年龄及学生身份特点。</a:t>
            </a:r>
            <a:endParaRPr lang="zh-CN" altLang="en-US" sz="4000" b="1">
              <a:latin typeface="宋体" panose="02010600030101010101" pitchFamily="2" charset="-122"/>
              <a:ea typeface="宋体" panose="02010600030101010101" pitchFamily="2" charset="-122"/>
            </a:endParaRPr>
          </a:p>
          <a:p>
            <a:r>
              <a:rPr lang="en-US" altLang="zh-CN" sz="4000" b="1">
                <a:latin typeface="宋体" panose="02010600030101010101" pitchFamily="2" charset="-122"/>
                <a:ea typeface="宋体" panose="02010600030101010101" pitchFamily="2" charset="-122"/>
              </a:rPr>
              <a:t>3、</a:t>
            </a:r>
            <a:r>
              <a:rPr lang="zh-CN" altLang="en-US" sz="4000" b="1">
                <a:latin typeface="宋体" panose="02010600030101010101" pitchFamily="2" charset="-122"/>
                <a:ea typeface="宋体" panose="02010600030101010101" pitchFamily="2" charset="-122"/>
              </a:rPr>
              <a:t>指甲：勤修剪指甲，不留长指甲。</a:t>
            </a:r>
            <a:endParaRPr lang="zh-CN" altLang="en-US" sz="40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82270"/>
            <a:ext cx="4588510" cy="1308735"/>
          </a:xfrm>
        </p:spPr>
        <p:txBody>
          <a:bodyPr>
            <a:scene3d>
              <a:camera prst="orthographicFront"/>
              <a:lightRig rig="threePt" dir="t"/>
            </a:scene3d>
          </a:bodyPr>
          <a:p>
            <a:r>
              <a:rPr lang="zh-CN" altLang="en-US"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我们要做到：</a:t>
            </a:r>
            <a:endParaRPr lang="zh-CN" altLang="en-US"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3" name="内容占位符 2"/>
          <p:cNvSpPr>
            <a:spLocks noGrp="1"/>
          </p:cNvSpPr>
          <p:nvPr>
            <p:ph idx="1"/>
          </p:nvPr>
        </p:nvSpPr>
        <p:spPr/>
        <p:txBody>
          <a:bodyPr/>
          <a:p>
            <a:r>
              <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rPr>
              <a:t>互信</a:t>
            </a:r>
            <a:r>
              <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a:t>
            </a:r>
            <a:r>
              <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rPr>
              <a:t>互敬</a:t>
            </a:r>
            <a:r>
              <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a:t>
            </a:r>
            <a:endPar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endParaRPr>
          </a:p>
          <a:p>
            <a:r>
              <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rPr>
              <a:t>互学</a:t>
            </a:r>
            <a:r>
              <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、互助、</a:t>
            </a:r>
            <a:endPar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endParaRPr>
          </a:p>
          <a:p>
            <a:r>
              <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互爱、互让、</a:t>
            </a:r>
            <a:endPar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endParaRPr>
          </a:p>
          <a:p>
            <a:r>
              <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互勉、互谅。</a:t>
            </a:r>
            <a:endParaRPr lang="zh-CN" altLang="en-US" sz="6600" b="1">
              <a:ln w="10160">
                <a:solidFill>
                  <a:schemeClr val="accent5"/>
                </a:solidFill>
                <a:prstDash val="solid"/>
              </a:ln>
              <a:solidFill>
                <a:srgbClr val="FF0000"/>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13690"/>
            <a:ext cx="8887460" cy="1141730"/>
          </a:xfrm>
        </p:spPr>
        <p:txBody>
          <a:bodyPr/>
          <a:p>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rPr>
              <a:t>发现你我他（她）的闪光点：</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 name="内容占位符 2"/>
          <p:cNvSpPr>
            <a:spLocks noGrp="1"/>
          </p:cNvSpPr>
          <p:nvPr>
            <p:ph idx="1"/>
          </p:nvPr>
        </p:nvSpPr>
        <p:spPr/>
        <p:txBody>
          <a:bodyPr/>
          <a:p>
            <a:r>
              <a:rPr lang="zh-CN" altLang="en-US" sz="4400" b="1">
                <a:solidFill>
                  <a:srgbClr val="FF0000"/>
                </a:solidFill>
              </a:rPr>
              <a:t>同学间：</a:t>
            </a:r>
            <a:r>
              <a:rPr lang="zh-CN" altLang="en-US" sz="4400" b="1"/>
              <a:t>多一点宽容，少一点埋怨</a:t>
            </a:r>
            <a:endParaRPr lang="zh-CN" altLang="en-US" sz="4400" b="1"/>
          </a:p>
          <a:p>
            <a:r>
              <a:rPr lang="zh-CN" altLang="en-US" sz="4400" b="1">
                <a:solidFill>
                  <a:srgbClr val="00B050"/>
                </a:solidFill>
              </a:rPr>
              <a:t>课堂上：</a:t>
            </a:r>
            <a:r>
              <a:rPr lang="zh-CN" altLang="en-US" sz="4400" b="1"/>
              <a:t>多一点活泼，少一点淘气</a:t>
            </a:r>
            <a:endParaRPr lang="zh-CN" altLang="en-US" sz="4400" b="1"/>
          </a:p>
          <a:p>
            <a:r>
              <a:rPr lang="zh-CN" altLang="en-US" sz="4400" b="1">
                <a:solidFill>
                  <a:srgbClr val="00B0F0"/>
                </a:solidFill>
              </a:rPr>
              <a:t>教室里：</a:t>
            </a:r>
            <a:r>
              <a:rPr lang="zh-CN" altLang="en-US" sz="4400" b="1"/>
              <a:t>多一点整洁，少一点邋遢（</a:t>
            </a:r>
            <a:r>
              <a:rPr lang="en-US" altLang="zh-CN" sz="4400" b="1"/>
              <a:t>l</a:t>
            </a:r>
            <a:r>
              <a:rPr lang="en-US" altLang="zh-CN" sz="4400" b="1">
                <a:cs typeface="宋体" panose="02010600030101010101" pitchFamily="2" charset="-122"/>
              </a:rPr>
              <a:t>ā</a:t>
            </a:r>
            <a:r>
              <a:rPr lang="en-US" altLang="zh-CN" sz="4400" b="1"/>
              <a:t>ta</a:t>
            </a:r>
            <a:r>
              <a:rPr lang="zh-CN" altLang="en-US" sz="4400" b="1"/>
              <a:t>）</a:t>
            </a:r>
            <a:endParaRPr lang="zh-CN" altLang="en-US" sz="4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ln w="22225">
                  <a:solidFill>
                    <a:schemeClr val="accent2"/>
                  </a:solidFill>
                  <a:prstDash val="solid"/>
                </a:ln>
                <a:solidFill>
                  <a:schemeClr val="accent2">
                    <a:lumMod val="40000"/>
                    <a:lumOff val="60000"/>
                  </a:schemeClr>
                </a:solidFill>
                <a:effectLst/>
              </a:rPr>
              <a:t>我们的奋斗目标</a:t>
            </a:r>
            <a:r>
              <a:rPr lang="en-US" altLang="zh-CN" b="1">
                <a:ln w="22225">
                  <a:solidFill>
                    <a:schemeClr val="accent2"/>
                  </a:solidFill>
                  <a:prstDash val="solid"/>
                </a:ln>
                <a:solidFill>
                  <a:schemeClr val="accent2">
                    <a:lumMod val="40000"/>
                    <a:lumOff val="60000"/>
                  </a:schemeClr>
                </a:solidFill>
                <a:effectLst/>
              </a:rPr>
              <a:t>——</a:t>
            </a:r>
            <a:r>
              <a:rPr lang="zh-CN" altLang="en-US" b="1">
                <a:ln w="22225">
                  <a:solidFill>
                    <a:schemeClr val="accent2"/>
                  </a:solidFill>
                  <a:prstDash val="solid"/>
                </a:ln>
                <a:solidFill>
                  <a:schemeClr val="accent2">
                    <a:lumMod val="40000"/>
                    <a:lumOff val="60000"/>
                  </a:schemeClr>
                </a:solidFill>
                <a:effectLst/>
              </a:rPr>
              <a:t>吾班五尊重</a:t>
            </a:r>
            <a:endParaRPr lang="zh-CN" altLang="en-US"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838200" y="1691005"/>
            <a:ext cx="10515600" cy="4351338"/>
          </a:xfrm>
        </p:spPr>
        <p:txBody>
          <a:bodyPr>
            <a:scene3d>
              <a:camera prst="orthographicFront"/>
              <a:lightRig rig="harsh" dir="t"/>
            </a:scene3d>
            <a:sp3d extrusionH="57150" prstMaterial="matte">
              <a:bevelT w="63500" h="12700" prst="angle"/>
              <a:contourClr>
                <a:schemeClr val="bg1">
                  <a:lumMod val="65000"/>
                </a:schemeClr>
              </a:contourClr>
            </a:sp3d>
          </a:bodyPr>
          <a:p>
            <a:r>
              <a:rPr lang="zh-CN" altLang="en-US" sz="4400" b="1">
                <a:solidFill>
                  <a:schemeClr val="accent3"/>
                </a:solidFill>
                <a:effectLst/>
              </a:rPr>
              <a:t>尊重老师：停步问好；亲师信道</a:t>
            </a:r>
            <a:endParaRPr lang="zh-CN" altLang="en-US" sz="4400" b="1">
              <a:solidFill>
                <a:schemeClr val="accent3"/>
              </a:solidFill>
              <a:effectLst/>
            </a:endParaRPr>
          </a:p>
          <a:p>
            <a:r>
              <a:rPr lang="zh-CN" altLang="en-US" sz="4400" b="1">
                <a:solidFill>
                  <a:schemeClr val="accent3"/>
                </a:solidFill>
                <a:effectLst/>
              </a:rPr>
              <a:t>尊重课堂：不接话茬；专注倾听</a:t>
            </a:r>
            <a:endParaRPr lang="zh-CN" altLang="en-US" sz="4400" b="1">
              <a:solidFill>
                <a:schemeClr val="accent3"/>
              </a:solidFill>
              <a:effectLst/>
            </a:endParaRPr>
          </a:p>
          <a:p>
            <a:r>
              <a:rPr lang="zh-CN" altLang="en-US" sz="4400" b="1">
                <a:solidFill>
                  <a:schemeClr val="accent3"/>
                </a:solidFill>
                <a:effectLst/>
              </a:rPr>
              <a:t>尊重校规：严于律己；正直守纪</a:t>
            </a:r>
            <a:endParaRPr lang="zh-CN" altLang="en-US" sz="4400" b="1">
              <a:solidFill>
                <a:schemeClr val="accent3"/>
              </a:solidFill>
              <a:effectLst/>
            </a:endParaRPr>
          </a:p>
          <a:p>
            <a:r>
              <a:rPr lang="zh-CN" altLang="en-US" sz="4400" b="1">
                <a:solidFill>
                  <a:schemeClr val="accent3"/>
                </a:solidFill>
                <a:effectLst/>
              </a:rPr>
              <a:t>尊重同学：友善待人；互帮互学</a:t>
            </a:r>
            <a:endParaRPr lang="zh-CN" altLang="en-US" sz="4400" b="1">
              <a:solidFill>
                <a:schemeClr val="accent3"/>
              </a:solidFill>
              <a:effectLst/>
            </a:endParaRPr>
          </a:p>
          <a:p>
            <a:r>
              <a:rPr lang="zh-CN" altLang="en-US" sz="4400" b="1">
                <a:solidFill>
                  <a:schemeClr val="accent3"/>
                </a:solidFill>
                <a:effectLst/>
              </a:rPr>
              <a:t>尊重劳动：乐于奉献；勤劳质朴</a:t>
            </a:r>
            <a:endParaRPr lang="zh-CN" altLang="en-US" sz="4400" b="1">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822960"/>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p>
            <a:r>
              <a:rPr lang="en-US" altLang="zh-CN" b="1">
                <a:solidFill>
                  <a:srgbClr val="FF0000"/>
                </a:solidFill>
                <a:effectLst/>
              </a:rPr>
              <a:t>711</a:t>
            </a:r>
            <a:r>
              <a:rPr lang="zh-CN" altLang="en-US" b="1">
                <a:solidFill>
                  <a:srgbClr val="FF0000"/>
                </a:solidFill>
                <a:effectLst/>
              </a:rPr>
              <a:t>班，我们共同的家</a:t>
            </a:r>
            <a:r>
              <a:rPr lang="en-US" altLang="zh-CN" b="1">
                <a:solidFill>
                  <a:srgbClr val="FF0000"/>
                </a:solidFill>
                <a:effectLst/>
              </a:rPr>
              <a:t>——</a:t>
            </a:r>
            <a:r>
              <a:rPr lang="zh-CN" altLang="en-US" b="1">
                <a:solidFill>
                  <a:srgbClr val="FF0000"/>
                </a:solidFill>
                <a:effectLst/>
              </a:rPr>
              <a:t>我该怎么做？（齐读）</a:t>
            </a:r>
            <a:endParaRPr lang="zh-CN" altLang="en-US" b="1">
              <a:solidFill>
                <a:srgbClr val="FF0000"/>
              </a:solidFill>
              <a:effectLst/>
            </a:endParaRPr>
          </a:p>
        </p:txBody>
      </p:sp>
      <p:sp>
        <p:nvSpPr>
          <p:cNvPr id="3" name="内容占位符 2"/>
          <p:cNvSpPr>
            <a:spLocks noGrp="1"/>
          </p:cNvSpPr>
          <p:nvPr>
            <p:ph idx="1"/>
          </p:nvPr>
        </p:nvSpPr>
        <p:spPr>
          <a:xfrm>
            <a:off x="653415" y="1188720"/>
            <a:ext cx="10515600" cy="5389880"/>
          </a:xfrm>
        </p:spPr>
        <p:txBody>
          <a:bodyPr>
            <a:noAutofit/>
          </a:bodyPr>
          <a:p>
            <a:r>
              <a:rPr lang="zh-CN" altLang="en-US" sz="3600" b="1">
                <a:solidFill>
                  <a:srgbClr val="00B0F0"/>
                </a:solidFill>
              </a:rPr>
              <a:t>我是谁？</a:t>
            </a:r>
            <a:endParaRPr lang="zh-CN" altLang="en-US" sz="3600" b="1">
              <a:solidFill>
                <a:srgbClr val="00B0F0"/>
              </a:solidFill>
            </a:endParaRPr>
          </a:p>
          <a:p>
            <a:r>
              <a:rPr lang="zh-CN" altLang="en-US" sz="3600" b="1">
                <a:solidFill>
                  <a:srgbClr val="FF0000"/>
                </a:solidFill>
              </a:rPr>
              <a:t>我是家中的一员</a:t>
            </a:r>
            <a:r>
              <a:rPr lang="zh-CN" altLang="en-US" sz="3600" b="1">
                <a:solidFill>
                  <a:srgbClr val="FF0000"/>
                </a:solidFill>
                <a:latin typeface="Arial" panose="020B0604020202020204" pitchFamily="34" charset="0"/>
              </a:rPr>
              <a:t>…</a:t>
            </a:r>
            <a:endParaRPr lang="zh-CN" altLang="en-US" sz="3600" b="1">
              <a:solidFill>
                <a:srgbClr val="FF0000"/>
              </a:solidFill>
              <a:latin typeface="Arial" panose="020B0604020202020204" pitchFamily="34" charset="0"/>
            </a:endParaRPr>
          </a:p>
          <a:p>
            <a:r>
              <a:rPr lang="zh-CN" altLang="en-US" sz="3600" b="1">
                <a:solidFill>
                  <a:srgbClr val="FF0000"/>
                </a:solidFill>
                <a:latin typeface="Arial" panose="020B0604020202020204" pitchFamily="34" charset="0"/>
              </a:rPr>
              <a:t>我是班集体的一份子…</a:t>
            </a:r>
            <a:endParaRPr lang="zh-CN" altLang="en-US" sz="3600" b="1">
              <a:solidFill>
                <a:srgbClr val="FF0000"/>
              </a:solidFill>
              <a:latin typeface="Arial" panose="020B0604020202020204" pitchFamily="34" charset="0"/>
            </a:endParaRPr>
          </a:p>
          <a:p>
            <a:r>
              <a:rPr lang="zh-CN" altLang="en-US" sz="3600" b="1">
                <a:solidFill>
                  <a:srgbClr val="FF0000"/>
                </a:solidFill>
                <a:latin typeface="Arial" panose="020B0604020202020204" pitchFamily="34" charset="0"/>
              </a:rPr>
              <a:t>我就是</a:t>
            </a:r>
            <a:r>
              <a:rPr lang="en-US" altLang="zh-CN" sz="3600" b="1">
                <a:solidFill>
                  <a:srgbClr val="FF0000"/>
                </a:solidFill>
                <a:latin typeface="Arial" panose="020B0604020202020204" pitchFamily="34" charset="0"/>
              </a:rPr>
              <a:t>711</a:t>
            </a:r>
            <a:r>
              <a:rPr lang="zh-CN" altLang="en-US" sz="3600" b="1">
                <a:solidFill>
                  <a:srgbClr val="FF0000"/>
                </a:solidFill>
                <a:latin typeface="Arial" panose="020B0604020202020204" pitchFamily="34" charset="0"/>
              </a:rPr>
              <a:t>班，</a:t>
            </a:r>
            <a:r>
              <a:rPr lang="en-US" altLang="zh-CN" sz="3600" b="1">
                <a:solidFill>
                  <a:srgbClr val="FF0000"/>
                </a:solidFill>
                <a:latin typeface="Arial" panose="020B0604020202020204" pitchFamily="34" charset="0"/>
              </a:rPr>
              <a:t>711</a:t>
            </a:r>
            <a:r>
              <a:rPr lang="zh-CN" altLang="en-US" sz="3600" b="1">
                <a:solidFill>
                  <a:srgbClr val="FF0000"/>
                </a:solidFill>
                <a:latin typeface="Arial" panose="020B0604020202020204" pitchFamily="34" charset="0"/>
              </a:rPr>
              <a:t>班就是我…</a:t>
            </a:r>
            <a:endParaRPr lang="zh-CN" altLang="en-US" sz="3600" b="1">
              <a:solidFill>
                <a:srgbClr val="FF0000"/>
              </a:solidFill>
              <a:latin typeface="Arial" panose="020B0604020202020204" pitchFamily="34" charset="0"/>
            </a:endParaRPr>
          </a:p>
          <a:p>
            <a:r>
              <a:rPr lang="zh-CN" altLang="en-US" sz="3600" b="1">
                <a:solidFill>
                  <a:srgbClr val="FF0000"/>
                </a:solidFill>
                <a:latin typeface="Arial" panose="020B0604020202020204" pitchFamily="34" charset="0"/>
              </a:rPr>
              <a:t>我懒了，</a:t>
            </a:r>
            <a:r>
              <a:rPr lang="en-US" altLang="zh-CN" sz="3600" b="1">
                <a:solidFill>
                  <a:srgbClr val="FF0000"/>
                </a:solidFill>
                <a:latin typeface="Arial" panose="020B0604020202020204" pitchFamily="34" charset="0"/>
              </a:rPr>
              <a:t>711 </a:t>
            </a:r>
            <a:r>
              <a:rPr lang="zh-CN" altLang="en-US" sz="3600" b="1">
                <a:solidFill>
                  <a:srgbClr val="FF0000"/>
                </a:solidFill>
                <a:latin typeface="Arial" panose="020B0604020202020204" pitchFamily="34" charset="0"/>
              </a:rPr>
              <a:t>就懒了；</a:t>
            </a:r>
            <a:endParaRPr lang="zh-CN" altLang="en-US" sz="3600" b="1">
              <a:solidFill>
                <a:srgbClr val="FF0000"/>
              </a:solidFill>
              <a:latin typeface="Arial" panose="020B0604020202020204" pitchFamily="34" charset="0"/>
            </a:endParaRPr>
          </a:p>
          <a:p>
            <a:r>
              <a:rPr lang="zh-CN" altLang="en-US" sz="3600" b="1">
                <a:solidFill>
                  <a:srgbClr val="FF0000"/>
                </a:solidFill>
                <a:latin typeface="Arial" panose="020B0604020202020204" pitchFamily="34" charset="0"/>
              </a:rPr>
              <a:t>我脏了，</a:t>
            </a:r>
            <a:r>
              <a:rPr lang="en-US" altLang="zh-CN" sz="3600" b="1">
                <a:solidFill>
                  <a:srgbClr val="FF0000"/>
                </a:solidFill>
                <a:latin typeface="Arial" panose="020B0604020202020204" pitchFamily="34" charset="0"/>
              </a:rPr>
              <a:t>711 </a:t>
            </a:r>
            <a:r>
              <a:rPr lang="zh-CN" altLang="en-US" sz="3600" b="1">
                <a:solidFill>
                  <a:srgbClr val="FF0000"/>
                </a:solidFill>
                <a:latin typeface="Arial" panose="020B0604020202020204" pitchFamily="34" charset="0"/>
              </a:rPr>
              <a:t>就脏了；</a:t>
            </a:r>
            <a:endParaRPr lang="zh-CN" altLang="en-US" sz="3600" b="1">
              <a:solidFill>
                <a:srgbClr val="FF0000"/>
              </a:solidFill>
              <a:latin typeface="Arial" panose="020B0604020202020204" pitchFamily="34" charset="0"/>
            </a:endParaRPr>
          </a:p>
          <a:p>
            <a:r>
              <a:rPr lang="zh-CN" altLang="en-US" sz="3600" b="1">
                <a:solidFill>
                  <a:srgbClr val="FF0000"/>
                </a:solidFill>
                <a:latin typeface="Arial" panose="020B0604020202020204" pitchFamily="34" charset="0"/>
              </a:rPr>
              <a:t>我落后了，</a:t>
            </a:r>
            <a:r>
              <a:rPr lang="en-US" altLang="zh-CN" sz="3600" b="1">
                <a:solidFill>
                  <a:srgbClr val="FF0000"/>
                </a:solidFill>
                <a:latin typeface="Arial" panose="020B0604020202020204" pitchFamily="34" charset="0"/>
              </a:rPr>
              <a:t>711</a:t>
            </a:r>
            <a:r>
              <a:rPr lang="zh-CN" altLang="en-US" sz="3600" b="1">
                <a:solidFill>
                  <a:srgbClr val="FF0000"/>
                </a:solidFill>
                <a:latin typeface="Arial" panose="020B0604020202020204" pitchFamily="34" charset="0"/>
              </a:rPr>
              <a:t>就落后了；</a:t>
            </a:r>
            <a:endParaRPr lang="zh-CN" altLang="en-US" sz="3600" b="1">
              <a:solidFill>
                <a:srgbClr val="FF0000"/>
              </a:solidFill>
              <a:latin typeface="Arial" panose="020B0604020202020204" pitchFamily="34" charset="0"/>
            </a:endParaRPr>
          </a:p>
          <a:p>
            <a:r>
              <a:rPr lang="zh-CN" altLang="en-US" sz="3600" b="1">
                <a:solidFill>
                  <a:srgbClr val="FF0000"/>
                </a:solidFill>
                <a:latin typeface="Arial" panose="020B0604020202020204" pitchFamily="34" charset="0"/>
              </a:rPr>
              <a:t>我失败了，</a:t>
            </a:r>
            <a:r>
              <a:rPr lang="en-US" altLang="zh-CN" sz="3600" b="1">
                <a:solidFill>
                  <a:srgbClr val="FF0000"/>
                </a:solidFill>
                <a:latin typeface="Arial" panose="020B0604020202020204" pitchFamily="34" charset="0"/>
              </a:rPr>
              <a:t>711</a:t>
            </a:r>
            <a:r>
              <a:rPr lang="zh-CN" altLang="en-US" sz="3600" b="1">
                <a:solidFill>
                  <a:srgbClr val="FF0000"/>
                </a:solidFill>
                <a:latin typeface="Arial" panose="020B0604020202020204" pitchFamily="34" charset="0"/>
              </a:rPr>
              <a:t>就失败了；</a:t>
            </a:r>
            <a:endParaRPr lang="zh-CN" altLang="en-US" sz="3600" b="1">
              <a:solidFill>
                <a:srgbClr val="FF0000"/>
              </a:solidFill>
              <a:latin typeface="Arial" panose="020B0604020202020204" pitchFamily="34" charset="0"/>
            </a:endParaRPr>
          </a:p>
          <a:p>
            <a:r>
              <a:rPr lang="zh-CN" altLang="en-US" sz="3600" b="1">
                <a:solidFill>
                  <a:srgbClr val="FF0000"/>
                </a:solidFill>
                <a:latin typeface="Arial" panose="020B0604020202020204" pitchFamily="34" charset="0"/>
              </a:rPr>
              <a:t>我进步了，</a:t>
            </a:r>
            <a:r>
              <a:rPr lang="en-US" altLang="zh-CN" sz="3600" b="1">
                <a:solidFill>
                  <a:srgbClr val="FF0000"/>
                </a:solidFill>
                <a:latin typeface="Arial" panose="020B0604020202020204" pitchFamily="34" charset="0"/>
              </a:rPr>
              <a:t>711</a:t>
            </a:r>
            <a:r>
              <a:rPr lang="zh-CN" altLang="en-US" sz="3600" b="1">
                <a:solidFill>
                  <a:srgbClr val="FF0000"/>
                </a:solidFill>
                <a:latin typeface="Arial" panose="020B0604020202020204" pitchFamily="34" charset="0"/>
              </a:rPr>
              <a:t>就优秀了</a:t>
            </a:r>
            <a:r>
              <a:rPr lang="en-US" altLang="zh-CN" sz="3600" b="1">
                <a:solidFill>
                  <a:srgbClr val="FF0000"/>
                </a:solidFill>
                <a:latin typeface="Arial" panose="020B0604020202020204" pitchFamily="34" charset="0"/>
              </a:rPr>
              <a:t>!</a:t>
            </a:r>
            <a:endParaRPr lang="en-US" altLang="zh-CN" sz="3600" b="1">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48615"/>
            <a:ext cx="10515600" cy="1325563"/>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p>
            <a:r>
              <a:rPr lang="zh-CN" altLang="en-US" b="1">
                <a:solidFill>
                  <a:srgbClr val="FF0000"/>
                </a:solidFill>
                <a:effectLst/>
              </a:rPr>
              <a:t>做最好的自己，创优秀的班级</a:t>
            </a:r>
            <a:r>
              <a:rPr lang="en-US" altLang="zh-CN" b="1">
                <a:solidFill>
                  <a:srgbClr val="FF0000"/>
                </a:solidFill>
                <a:effectLst/>
              </a:rPr>
              <a:t>——</a:t>
            </a:r>
            <a:r>
              <a:rPr lang="zh-CN" altLang="en-US" b="1">
                <a:solidFill>
                  <a:srgbClr val="FF0000"/>
                </a:solidFill>
                <a:effectLst/>
              </a:rPr>
              <a:t>誓师（齐读）</a:t>
            </a:r>
            <a:endParaRPr lang="zh-CN" altLang="en-US" b="1">
              <a:solidFill>
                <a:srgbClr val="FF0000"/>
              </a:solidFill>
              <a:effectLst/>
            </a:endParaRPr>
          </a:p>
        </p:txBody>
      </p:sp>
      <p:sp>
        <p:nvSpPr>
          <p:cNvPr id="3" name="内容占位符 2"/>
          <p:cNvSpPr>
            <a:spLocks noGrp="1"/>
          </p:cNvSpPr>
          <p:nvPr>
            <p:ph idx="1"/>
          </p:nvPr>
        </p:nvSpPr>
        <p:spPr/>
        <p:txBody>
          <a:bodyPr/>
          <a:p>
            <a:r>
              <a:rPr lang="zh-CN" altLang="en-US" sz="4000" b="1">
                <a:solidFill>
                  <a:srgbClr val="FF0000"/>
                </a:solidFill>
                <a:effectLst>
                  <a:reflection blurRad="6350" stA="53000" endA="300" endPos="35500" dir="5400000" sy="-90000" algn="bl" rotWithShape="0"/>
                </a:effectLst>
              </a:rPr>
              <a:t>扬帆起航</a:t>
            </a:r>
            <a:endParaRPr lang="zh-CN" altLang="en-US" sz="4000" b="1">
              <a:solidFill>
                <a:srgbClr val="FF0000"/>
              </a:solidFill>
              <a:effectLst>
                <a:reflection blurRad="6350" stA="53000" endA="300" endPos="35500" dir="5400000" sy="-90000" algn="bl" rotWithShape="0"/>
              </a:effectLst>
            </a:endParaRPr>
          </a:p>
          <a:p>
            <a:r>
              <a:rPr lang="zh-CN" altLang="en-US" sz="4000" b="1">
                <a:solidFill>
                  <a:srgbClr val="FF0000"/>
                </a:solidFill>
                <a:effectLst>
                  <a:reflection blurRad="6350" stA="53000" endA="300" endPos="35500" dir="5400000" sy="-90000" algn="bl" rotWithShape="0"/>
                </a:effectLst>
              </a:rPr>
              <a:t>碧波斩浪</a:t>
            </a:r>
            <a:endParaRPr lang="zh-CN" altLang="en-US" sz="4000" b="1">
              <a:solidFill>
                <a:srgbClr val="FF0000"/>
              </a:solidFill>
              <a:effectLst>
                <a:reflection blurRad="6350" stA="53000" endA="300" endPos="35500" dir="5400000" sy="-90000" algn="bl" rotWithShape="0"/>
              </a:effectLst>
            </a:endParaRPr>
          </a:p>
          <a:p>
            <a:r>
              <a:rPr lang="zh-CN" altLang="en-US" sz="4000" b="1">
                <a:solidFill>
                  <a:srgbClr val="FF0000"/>
                </a:solidFill>
                <a:effectLst>
                  <a:reflection blurRad="6350" stA="53000" endA="300" endPos="35500" dir="5400000" sy="-90000" algn="bl" rotWithShape="0"/>
                </a:effectLst>
              </a:rPr>
              <a:t>齐心协力</a:t>
            </a:r>
            <a:endParaRPr lang="zh-CN" altLang="en-US" sz="4000" b="1">
              <a:solidFill>
                <a:srgbClr val="FF0000"/>
              </a:solidFill>
              <a:effectLst>
                <a:reflection blurRad="6350" stA="53000" endA="300" endPos="35500" dir="5400000" sy="-90000" algn="bl" rotWithShape="0"/>
              </a:effectLst>
            </a:endParaRPr>
          </a:p>
          <a:p>
            <a:r>
              <a:rPr lang="zh-CN" altLang="en-US" sz="4000" b="1">
                <a:solidFill>
                  <a:srgbClr val="FF0000"/>
                </a:solidFill>
                <a:effectLst>
                  <a:reflection blurRad="6350" stA="53000" endA="300" endPos="35500" dir="5400000" sy="-90000" algn="bl" rotWithShape="0"/>
                </a:effectLst>
              </a:rPr>
              <a:t>争创佳绩</a:t>
            </a:r>
            <a:endParaRPr lang="zh-CN" altLang="en-US" sz="4000" b="1">
              <a:solidFill>
                <a:srgbClr val="FF0000"/>
              </a:solidFill>
              <a:effectLst>
                <a:reflection blurRad="6350" stA="53000" endA="300" endPos="35500" dir="5400000" sy="-90000" algn="bl" rotWithShape="0"/>
              </a:effectLst>
            </a:endParaRPr>
          </a:p>
          <a:p>
            <a:r>
              <a:rPr lang="zh-CN" altLang="en-US" sz="4000" b="1">
                <a:solidFill>
                  <a:srgbClr val="FF0000"/>
                </a:solidFill>
                <a:effectLst>
                  <a:reflection blurRad="6350" stA="53000" endA="300" endPos="35500" dir="5400000" sy="-90000" algn="bl" rotWithShape="0"/>
                </a:effectLst>
              </a:rPr>
              <a:t>七一一班</a:t>
            </a:r>
            <a:endParaRPr lang="zh-CN" altLang="en-US" sz="4000" b="1">
              <a:solidFill>
                <a:srgbClr val="FF0000"/>
              </a:solidFill>
              <a:effectLst>
                <a:reflection blurRad="6350" stA="53000" endA="300" endPos="35500" dir="5400000" sy="-90000" algn="bl" rotWithShape="0"/>
              </a:effectLst>
            </a:endParaRPr>
          </a:p>
          <a:p>
            <a:r>
              <a:rPr lang="zh-CN" altLang="en-US" sz="4000" b="1">
                <a:solidFill>
                  <a:srgbClr val="FF0000"/>
                </a:solidFill>
                <a:effectLst>
                  <a:reflection blurRad="6350" stA="53000" endA="300" endPos="35500" dir="5400000" sy="-90000" algn="bl" rotWithShape="0"/>
                </a:effectLst>
              </a:rPr>
              <a:t>绝不一般</a:t>
            </a:r>
            <a:endParaRPr lang="zh-CN" altLang="en-US" sz="4000" b="1">
              <a:solidFill>
                <a:srgbClr val="FF0000"/>
              </a:solidFill>
              <a:effectLst>
                <a:reflection blurRad="6350" stA="53000" endA="300" endPos="35500" dir="5400000" sy="-9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36" dur="500"/>
                                        <p:tgtEl>
                                          <p:spTgt spid="3">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4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60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初中</a:t>
            </a:r>
            <a:r>
              <a:rPr lang="en-US" altLang="zh-CN" sz="60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a:t>
            </a:r>
            <a:r>
              <a:rPr lang="zh-CN" altLang="en-US" sz="60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是什么？</a:t>
            </a:r>
            <a:endParaRPr lang="zh-CN" altLang="en-US" sz="60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endParaRPr>
          </a:p>
        </p:txBody>
      </p:sp>
      <p:sp>
        <p:nvSpPr>
          <p:cNvPr id="3" name="内容占位符 2"/>
          <p:cNvSpPr>
            <a:spLocks noGrp="1"/>
          </p:cNvSpPr>
          <p:nvPr>
            <p:ph idx="1"/>
          </p:nvPr>
        </p:nvSpPr>
        <p:spPr>
          <a:xfrm>
            <a:off x="838200" y="1825625"/>
            <a:ext cx="10934700" cy="4351655"/>
          </a:xfrm>
        </p:spPr>
        <p:txBody>
          <a:bodyPr/>
          <a:p>
            <a:r>
              <a:rPr lang="zh-CN" altLang="en-US" sz="7200">
                <a:ln w="6600">
                  <a:solidFill>
                    <a:schemeClr val="accent2"/>
                  </a:solidFill>
                  <a:prstDash val="solid"/>
                </a:ln>
                <a:solidFill>
                  <a:srgbClr val="FFFFFF"/>
                </a:solidFill>
                <a:effectLst>
                  <a:outerShdw dist="38100" dir="2700000" algn="tl" rotWithShape="0">
                    <a:schemeClr val="accent2"/>
                  </a:outerShdw>
                </a:effectLst>
              </a:rPr>
              <a:t>九年义务教育的结果期</a:t>
            </a:r>
            <a:endParaRPr lang="zh-CN" altLang="en-US" sz="7200">
              <a:ln w="6600">
                <a:solidFill>
                  <a:schemeClr val="accent2"/>
                </a:solidFill>
                <a:prstDash val="solid"/>
              </a:ln>
              <a:solidFill>
                <a:srgbClr val="FFFFFF"/>
              </a:solidFill>
              <a:effectLst>
                <a:outerShdw dist="38100" dir="2700000" algn="tl" rotWithShape="0">
                  <a:schemeClr val="accent2"/>
                </a:outerShdw>
              </a:effectLst>
            </a:endParaRPr>
          </a:p>
          <a:p>
            <a:r>
              <a:rPr lang="zh-CN" altLang="en-US" sz="7200">
                <a:ln w="6600">
                  <a:solidFill>
                    <a:schemeClr val="accent2"/>
                  </a:solidFill>
                  <a:prstDash val="solid"/>
                </a:ln>
                <a:solidFill>
                  <a:srgbClr val="FFFFFF"/>
                </a:solidFill>
                <a:effectLst>
                  <a:outerShdw dist="38100" dir="2700000" algn="tl" rotWithShape="0">
                    <a:schemeClr val="accent2"/>
                  </a:outerShdw>
                </a:effectLst>
              </a:rPr>
              <a:t>人生选拔性考试的开始</a:t>
            </a:r>
            <a:endParaRPr lang="zh-CN" altLang="en-US" sz="7200">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scene3d>
              <a:camera prst="orthographicFront"/>
              <a:lightRig rig="threePt" dir="t"/>
            </a:scene3d>
          </a:bodyPr>
          <a:p>
            <a:r>
              <a:rPr lang="zh-CN" altLang="en-US" b="1">
                <a:ln w="9525" cmpd="sng">
                  <a:solidFill>
                    <a:schemeClr val="accent1"/>
                  </a:solidFill>
                  <a:prstDash val="solid"/>
                </a:ln>
                <a:solidFill>
                  <a:srgbClr val="70AD47">
                    <a:tint val="1000"/>
                  </a:srgbClr>
                </a:solidFill>
                <a:effectLst>
                  <a:glow rad="38100">
                    <a:schemeClr val="accent1">
                      <a:alpha val="40000"/>
                    </a:schemeClr>
                  </a:glow>
                </a:effectLst>
              </a:rPr>
              <a:t>寄语：</a:t>
            </a:r>
            <a:endParaRPr lang="zh-CN" altLang="en-US" b="1">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内容占位符 2"/>
          <p:cNvSpPr>
            <a:spLocks noGrp="1"/>
          </p:cNvSpPr>
          <p:nvPr>
            <p:ph idx="1"/>
          </p:nvPr>
        </p:nvSpPr>
        <p:spPr/>
        <p:txBody>
          <a:bodyPr/>
          <a:p>
            <a:r>
              <a:rPr lang="en-US" altLang="zh-CN" sz="4400" b="1"/>
              <a:t>1</a:t>
            </a:r>
            <a:r>
              <a:rPr lang="en-US" altLang="zh-CN" sz="4400" b="1">
                <a:latin typeface="宋体" panose="02010600030101010101" pitchFamily="2" charset="-122"/>
                <a:ea typeface="宋体" panose="02010600030101010101" pitchFamily="2" charset="-122"/>
              </a:rPr>
              <a:t>、</a:t>
            </a:r>
            <a:r>
              <a:rPr lang="zh-CN" altLang="en-US" sz="4400" b="1">
                <a:ln w="12700" cmpd="sng">
                  <a:solidFill>
                    <a:schemeClr val="accent4"/>
                  </a:solidFill>
                  <a:prstDash val="solid"/>
                </a:ln>
                <a:solidFill>
                  <a:srgbClr val="FF0000"/>
                </a:solidFill>
                <a:effectLst/>
                <a:latin typeface="宋体" panose="02010600030101010101" pitchFamily="2" charset="-122"/>
                <a:ea typeface="宋体" panose="02010600030101010101" pitchFamily="2" charset="-122"/>
              </a:rPr>
              <a:t>安全：</a:t>
            </a:r>
            <a:r>
              <a:rPr lang="zh-CN" altLang="en-US" sz="4400" b="1">
                <a:latin typeface="宋体" panose="02010600030101010101" pitchFamily="2" charset="-122"/>
                <a:ea typeface="宋体" panose="02010600030101010101" pitchFamily="2" charset="-122"/>
              </a:rPr>
              <a:t>是你做任何事情的第一要素！爱护、珍惜自己，非常重要！没有什么比生命和健康更重要！</a:t>
            </a:r>
            <a:endParaRPr lang="zh-CN" altLang="en-US" sz="4400" b="1">
              <a:latin typeface="宋体" panose="02010600030101010101" pitchFamily="2" charset="-122"/>
              <a:ea typeface="宋体" panose="02010600030101010101" pitchFamily="2" charset="-122"/>
            </a:endParaRPr>
          </a:p>
          <a:p>
            <a:r>
              <a:rPr lang="en-US" altLang="zh-CN" sz="4400" b="1">
                <a:latin typeface="宋体" panose="02010600030101010101" pitchFamily="2" charset="-122"/>
                <a:ea typeface="宋体" panose="02010600030101010101" pitchFamily="2" charset="-122"/>
              </a:rPr>
              <a:t>2、</a:t>
            </a:r>
            <a:r>
              <a:rPr lang="zh-CN" altLang="en-US" sz="4400" b="1">
                <a:ln w="12700" cmpd="sng">
                  <a:solidFill>
                    <a:schemeClr val="accent4"/>
                  </a:solidFill>
                  <a:prstDash val="solid"/>
                </a:ln>
                <a:solidFill>
                  <a:srgbClr val="FF0000"/>
                </a:solidFill>
                <a:effectLst/>
                <a:latin typeface="宋体" panose="02010600030101010101" pitchFamily="2" charset="-122"/>
                <a:ea typeface="宋体" panose="02010600030101010101" pitchFamily="2" charset="-122"/>
              </a:rPr>
              <a:t>老师会是你的朋友</a:t>
            </a:r>
            <a:r>
              <a:rPr lang="zh-CN" altLang="en-US" sz="4400" b="1">
                <a:latin typeface="宋体" panose="02010600030101010101" pitchFamily="2" charset="-122"/>
                <a:ea typeface="宋体" panose="02010600030101010101" pitchFamily="2" charset="-122"/>
              </a:rPr>
              <a:t>。是教你知识的人，指点你前进的长者，和你一起探讨的伙伴！</a:t>
            </a:r>
            <a:endParaRPr lang="zh-CN" altLang="en-US" sz="4400" b="1">
              <a:latin typeface="宋体" panose="02010600030101010101" pitchFamily="2" charset="-122"/>
              <a:ea typeface="宋体" panose="02010600030101010101" pitchFamily="2" charset="-122"/>
            </a:endParaRPr>
          </a:p>
          <a:p>
            <a:endParaRPr lang="en-US" altLang="zh-CN" sz="44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scene3d>
              <a:camera prst="orthographicFront"/>
              <a:lightRig rig="harsh" dir="t"/>
            </a:scene3d>
            <a:sp3d extrusionH="57150" prstMaterial="matte">
              <a:bevelT w="63500" h="12700" prst="angle"/>
              <a:contourClr>
                <a:schemeClr val="bg1">
                  <a:lumMod val="65000"/>
                </a:schemeClr>
              </a:contourClr>
            </a:sp3d>
          </a:bodyPr>
          <a:p>
            <a:r>
              <a:rPr lang="en-US" altLang="zh-CN" sz="4000" b="1">
                <a:solidFill>
                  <a:srgbClr val="FF0000"/>
                </a:solidFill>
                <a:effectLst/>
              </a:rPr>
              <a:t>3</a:t>
            </a:r>
            <a:r>
              <a:rPr lang="en-US" altLang="zh-CN" sz="4000" b="1">
                <a:solidFill>
                  <a:srgbClr val="FF0000"/>
                </a:solidFill>
                <a:effectLst/>
                <a:latin typeface="宋体" panose="02010600030101010101" pitchFamily="2" charset="-122"/>
                <a:ea typeface="宋体" panose="02010600030101010101" pitchFamily="2" charset="-122"/>
              </a:rPr>
              <a:t>、</a:t>
            </a:r>
            <a:r>
              <a:rPr lang="zh-CN" altLang="en-US" sz="4000" b="1">
                <a:solidFill>
                  <a:srgbClr val="FF0000"/>
                </a:solidFill>
                <a:effectLst/>
                <a:latin typeface="宋体" panose="02010600030101010101" pitchFamily="2" charset="-122"/>
                <a:ea typeface="宋体" panose="02010600030101010101" pitchFamily="2" charset="-122"/>
              </a:rPr>
              <a:t>千万别迷恋网络游戏！</a:t>
            </a:r>
            <a:r>
              <a:rPr lang="zh-CN" altLang="en-US" sz="4000" b="1">
                <a:solidFill>
                  <a:schemeClr val="accent3"/>
                </a:solidFill>
                <a:effectLst/>
                <a:latin typeface="宋体" panose="02010600030101010101" pitchFamily="2" charset="-122"/>
                <a:ea typeface="宋体" panose="02010600030101010101" pitchFamily="2" charset="-122"/>
              </a:rPr>
              <a:t>千万！要知道，玩物一定丧志！</a:t>
            </a:r>
            <a:endParaRPr lang="zh-CN" altLang="en-US" sz="4000" b="1">
              <a:solidFill>
                <a:schemeClr val="accent3"/>
              </a:solidFill>
              <a:effectLst/>
              <a:latin typeface="宋体" panose="02010600030101010101" pitchFamily="2" charset="-122"/>
              <a:ea typeface="宋体" panose="02010600030101010101" pitchFamily="2" charset="-122"/>
            </a:endParaRPr>
          </a:p>
          <a:p>
            <a:r>
              <a:rPr lang="en-US" altLang="zh-CN" sz="4000" b="1">
                <a:solidFill>
                  <a:srgbClr val="FF0000"/>
                </a:solidFill>
                <a:effectLst/>
                <a:latin typeface="宋体" panose="02010600030101010101" pitchFamily="2" charset="-122"/>
                <a:ea typeface="宋体" panose="02010600030101010101" pitchFamily="2" charset="-122"/>
              </a:rPr>
              <a:t>4、</a:t>
            </a:r>
            <a:r>
              <a:rPr lang="zh-CN" altLang="en-US" sz="4000" b="1">
                <a:solidFill>
                  <a:srgbClr val="FF0000"/>
                </a:solidFill>
                <a:effectLst/>
                <a:latin typeface="宋体" panose="02010600030101010101" pitchFamily="2" charset="-122"/>
                <a:ea typeface="宋体" panose="02010600030101010101" pitchFamily="2" charset="-122"/>
              </a:rPr>
              <a:t>天道酬勤：</a:t>
            </a:r>
            <a:r>
              <a:rPr lang="zh-CN" altLang="en-US" sz="4000" b="1">
                <a:solidFill>
                  <a:schemeClr val="accent3"/>
                </a:solidFill>
                <a:effectLst/>
                <a:latin typeface="宋体" panose="02010600030101010101" pitchFamily="2" charset="-122"/>
                <a:ea typeface="宋体" panose="02010600030101010101" pitchFamily="2" charset="-122"/>
              </a:rPr>
              <a:t>努力了不一定成功，但不努力一定不会成功！</a:t>
            </a:r>
            <a:endParaRPr lang="zh-CN" altLang="en-US" sz="4000" b="1">
              <a:solidFill>
                <a:schemeClr val="accent3"/>
              </a:solidFill>
              <a:effectLst/>
              <a:latin typeface="宋体" panose="02010600030101010101" pitchFamily="2" charset="-122"/>
              <a:ea typeface="宋体" panose="02010600030101010101" pitchFamily="2" charset="-122"/>
            </a:endParaRPr>
          </a:p>
          <a:p>
            <a:r>
              <a:rPr lang="en-US" altLang="zh-CN" sz="4000" b="1">
                <a:solidFill>
                  <a:srgbClr val="FF0000"/>
                </a:solidFill>
                <a:effectLst/>
                <a:latin typeface="宋体" panose="02010600030101010101" pitchFamily="2" charset="-122"/>
                <a:ea typeface="宋体" panose="02010600030101010101" pitchFamily="2" charset="-122"/>
              </a:rPr>
              <a:t>5、</a:t>
            </a:r>
            <a:r>
              <a:rPr lang="zh-CN" altLang="en-US" sz="4000" b="1">
                <a:solidFill>
                  <a:srgbClr val="FF0000"/>
                </a:solidFill>
                <a:effectLst/>
                <a:latin typeface="宋体" panose="02010600030101010101" pitchFamily="2" charset="-122"/>
                <a:ea typeface="宋体" panose="02010600030101010101" pitchFamily="2" charset="-122"/>
              </a:rPr>
              <a:t>不要动不动就生气。</a:t>
            </a:r>
            <a:r>
              <a:rPr lang="zh-CN" altLang="en-US" sz="4000" b="1">
                <a:solidFill>
                  <a:schemeClr val="accent3"/>
                </a:solidFill>
                <a:effectLst/>
                <a:latin typeface="宋体" panose="02010600030101010101" pitchFamily="2" charset="-122"/>
                <a:ea typeface="宋体" panose="02010600030101010101" pitchFamily="2" charset="-122"/>
              </a:rPr>
              <a:t>有时，生气是拿别人的错误来惩罚自己。</a:t>
            </a:r>
            <a:endParaRPr lang="zh-CN" altLang="en-US" sz="4000" b="1">
              <a:solidFill>
                <a:schemeClr val="accent3"/>
              </a:solidFill>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scene3d>
              <a:camera prst="orthographicFront"/>
              <a:lightRig rig="harsh" dir="t"/>
            </a:scene3d>
            <a:sp3d extrusionH="57150" prstMaterial="matte">
              <a:bevelT w="63500" h="12700" prst="angle"/>
              <a:contourClr>
                <a:schemeClr val="bg1">
                  <a:lumMod val="65000"/>
                </a:schemeClr>
              </a:contourClr>
            </a:sp3d>
          </a:bodyPr>
          <a:p>
            <a:r>
              <a:rPr lang="en-US" altLang="zh-CN" sz="4400" b="1">
                <a:solidFill>
                  <a:srgbClr val="FF0000"/>
                </a:solidFill>
                <a:effectLst/>
              </a:rPr>
              <a:t>6</a:t>
            </a:r>
            <a:r>
              <a:rPr lang="en-US" altLang="zh-CN" sz="4400" b="1">
                <a:solidFill>
                  <a:srgbClr val="FF0000"/>
                </a:solidFill>
                <a:effectLst/>
                <a:latin typeface="宋体" panose="02010600030101010101" pitchFamily="2" charset="-122"/>
                <a:ea typeface="宋体" panose="02010600030101010101" pitchFamily="2" charset="-122"/>
              </a:rPr>
              <a:t>、</a:t>
            </a:r>
            <a:r>
              <a:rPr lang="zh-CN" altLang="en-US" sz="4400" b="1">
                <a:solidFill>
                  <a:srgbClr val="FF0000"/>
                </a:solidFill>
                <a:effectLst/>
                <a:latin typeface="宋体" panose="02010600030101010101" pitchFamily="2" charset="-122"/>
                <a:ea typeface="宋体" panose="02010600030101010101" pitchFamily="2" charset="-122"/>
              </a:rPr>
              <a:t>千万不要把贵重的物品放在桌上或书包里。</a:t>
            </a:r>
            <a:r>
              <a:rPr lang="zh-CN" altLang="en-US" sz="4400" b="1">
                <a:solidFill>
                  <a:schemeClr val="accent3"/>
                </a:solidFill>
                <a:effectLst/>
                <a:latin typeface="宋体" panose="02010600030101010101" pitchFamily="2" charset="-122"/>
                <a:ea typeface="宋体" panose="02010600030101010101" pitchFamily="2" charset="-122"/>
              </a:rPr>
              <a:t>防人之心不可无，也不要给别人犯错误的机会。</a:t>
            </a:r>
            <a:endParaRPr lang="zh-CN" altLang="en-US" sz="4400" b="1">
              <a:solidFill>
                <a:schemeClr val="accent3"/>
              </a:solidFill>
              <a:effectLst/>
              <a:latin typeface="宋体" panose="02010600030101010101" pitchFamily="2" charset="-122"/>
              <a:ea typeface="宋体" panose="02010600030101010101" pitchFamily="2" charset="-122"/>
            </a:endParaRPr>
          </a:p>
          <a:p>
            <a:r>
              <a:rPr lang="en-US" altLang="zh-CN" sz="4400" b="1">
                <a:solidFill>
                  <a:srgbClr val="FF0000"/>
                </a:solidFill>
                <a:effectLst/>
                <a:latin typeface="宋体" panose="02010600030101010101" pitchFamily="2" charset="-122"/>
                <a:ea typeface="宋体" panose="02010600030101010101" pitchFamily="2" charset="-122"/>
              </a:rPr>
              <a:t>7、</a:t>
            </a:r>
            <a:r>
              <a:rPr lang="zh-CN" altLang="en-US" sz="4400" b="1">
                <a:solidFill>
                  <a:srgbClr val="FF0000"/>
                </a:solidFill>
                <a:effectLst/>
                <a:latin typeface="宋体" panose="02010600030101010101" pitchFamily="2" charset="-122"/>
                <a:ea typeface="宋体" panose="02010600030101010101" pitchFamily="2" charset="-122"/>
              </a:rPr>
              <a:t>临渊羡鱼，不如退而结网。</a:t>
            </a:r>
            <a:r>
              <a:rPr lang="zh-CN" altLang="en-US" sz="4400" b="1">
                <a:solidFill>
                  <a:schemeClr val="accent3"/>
                </a:solidFill>
                <a:effectLst/>
                <a:latin typeface="宋体" panose="02010600030101010101" pitchFamily="2" charset="-122"/>
                <a:ea typeface="宋体" panose="02010600030101010101" pitchFamily="2" charset="-122"/>
              </a:rPr>
              <a:t>嫉妒别人，不如虚心学人之长补己之短，来增强自己的实力。</a:t>
            </a:r>
            <a:endParaRPr lang="zh-CN" altLang="en-US" sz="4400" b="1">
              <a:solidFill>
                <a:schemeClr val="accent3"/>
              </a:solidFill>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800" b="1"/>
              <a:t>8</a:t>
            </a:r>
            <a:r>
              <a:rPr lang="en-US" altLang="zh-CN" sz="4800" b="1">
                <a:latin typeface="宋体" panose="02010600030101010101" pitchFamily="2" charset="-122"/>
                <a:ea typeface="宋体" panose="02010600030101010101" pitchFamily="2" charset="-122"/>
              </a:rPr>
              <a:t>、</a:t>
            </a:r>
            <a:r>
              <a:rPr lang="zh-CN" altLang="en-US" sz="4800" b="1">
                <a:latin typeface="宋体" panose="02010600030101010101" pitchFamily="2" charset="-122"/>
                <a:ea typeface="宋体" panose="02010600030101010101" pitchFamily="2" charset="-122"/>
              </a:rPr>
              <a:t>想可以好高骛远地想，但做</a:t>
            </a:r>
            <a:r>
              <a:rPr lang="zh-CN" altLang="en-US" sz="4800" b="1">
                <a:solidFill>
                  <a:srgbClr val="FF0000"/>
                </a:solidFill>
                <a:latin typeface="宋体" panose="02010600030101010101" pitchFamily="2" charset="-122"/>
                <a:ea typeface="宋体" panose="02010600030101010101" pitchFamily="2" charset="-122"/>
              </a:rPr>
              <a:t>必须脚踏实地的做</a:t>
            </a:r>
            <a:r>
              <a:rPr lang="zh-CN" altLang="en-US" sz="4800" b="1">
                <a:latin typeface="宋体" panose="02010600030101010101" pitchFamily="2" charset="-122"/>
                <a:ea typeface="宋体" panose="02010600030101010101" pitchFamily="2" charset="-122"/>
              </a:rPr>
              <a:t>。不一定是大鱼吃小鱼，往往是快鱼吃慢鱼。</a:t>
            </a:r>
            <a:endParaRPr lang="zh-CN" altLang="en-US" sz="4800" b="1">
              <a:latin typeface="宋体" panose="02010600030101010101" pitchFamily="2" charset="-122"/>
              <a:ea typeface="宋体" panose="02010600030101010101" pitchFamily="2" charset="-122"/>
            </a:endParaRPr>
          </a:p>
          <a:p>
            <a:r>
              <a:rPr lang="zh-CN" altLang="en-US" sz="4800" b="1">
                <a:ln w="9525">
                  <a:solidFill>
                    <a:schemeClr val="bg1"/>
                  </a:solidFill>
                  <a:prstDash val="solid"/>
                </a:ln>
                <a:solidFill>
                  <a:srgbClr val="FF0000"/>
                </a:solidFill>
                <a:effectLst>
                  <a:outerShdw blurRad="12700" dist="38100" dir="2700000" algn="tl" rotWithShape="0">
                    <a:schemeClr val="bg1">
                      <a:lumMod val="50000"/>
                    </a:schemeClr>
                  </a:outerShdw>
                </a:effectLst>
                <a:latin typeface="宋体" panose="02010600030101010101" pitchFamily="2" charset="-122"/>
                <a:ea typeface="宋体" panose="02010600030101010101" pitchFamily="2" charset="-122"/>
              </a:rPr>
              <a:t>物竞天择，适者生存！</a:t>
            </a:r>
            <a:endParaRPr lang="zh-CN" altLang="en-US" sz="4800" b="1">
              <a:ln w="9525">
                <a:solidFill>
                  <a:schemeClr val="bg1"/>
                </a:solidFill>
                <a:prstDash val="solid"/>
              </a:ln>
              <a:solidFill>
                <a:srgbClr val="FF0000"/>
              </a:solidFill>
              <a:effectLst>
                <a:outerShdw blurRad="12700" dist="38100" dir="2700000" algn="tl" rotWithShape="0">
                  <a:schemeClr val="bg1">
                    <a:lumMod val="50000"/>
                  </a:scheme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9</a:t>
            </a:r>
            <a:r>
              <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rPr>
              <a:t>、</a:t>
            </a:r>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rPr>
              <a:t>播种行为，收获习惯；</a:t>
            </a:r>
            <a:endPar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endParaRPr>
          </a:p>
          <a:p>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rPr>
              <a:t>播种习惯，收获性格；</a:t>
            </a:r>
            <a:endPar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endParaRPr>
          </a:p>
          <a:p>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rPr>
              <a:t>播种性格，收获命运。</a:t>
            </a:r>
            <a:endPar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endParaRPr>
          </a:p>
          <a:p>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rPr>
              <a:t>思想决定行为，行为养成习惯，习惯形成品质，品质决定命运！</a:t>
            </a:r>
            <a:r>
              <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rPr>
              <a:t>——</a:t>
            </a:r>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rPr>
              <a:t>陶行知</a:t>
            </a:r>
            <a:endPar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b="1">
                <a:ln w="6600">
                  <a:solidFill>
                    <a:schemeClr val="accent2"/>
                  </a:solidFill>
                  <a:prstDash val="solid"/>
                </a:ln>
                <a:solidFill>
                  <a:srgbClr val="FF0000"/>
                </a:solidFill>
                <a:effectLst>
                  <a:outerShdw dist="38100" dir="2700000" algn="tl" rotWithShape="0">
                    <a:schemeClr val="accent2"/>
                  </a:outerShdw>
                </a:effectLst>
              </a:rPr>
              <a:t>“</a:t>
            </a:r>
            <a:r>
              <a:rPr lang="zh-CN" altLang="en-US" b="1">
                <a:ln w="6600">
                  <a:solidFill>
                    <a:schemeClr val="accent2"/>
                  </a:solidFill>
                  <a:prstDash val="solid"/>
                </a:ln>
                <a:solidFill>
                  <a:srgbClr val="FF0000"/>
                </a:solidFill>
                <a:effectLst>
                  <a:outerShdw dist="38100" dir="2700000" algn="tl" rotWithShape="0">
                    <a:schemeClr val="accent2"/>
                  </a:outerShdw>
                </a:effectLst>
              </a:rPr>
              <a:t>五心</a:t>
            </a:r>
            <a:r>
              <a:rPr lang="en-US" altLang="zh-CN" b="1">
                <a:ln w="6600">
                  <a:solidFill>
                    <a:schemeClr val="accent2"/>
                  </a:solidFill>
                  <a:prstDash val="solid"/>
                </a:ln>
                <a:solidFill>
                  <a:srgbClr val="FF0000"/>
                </a:solidFill>
                <a:effectLst>
                  <a:outerShdw dist="38100" dir="2700000" algn="tl" rotWithShape="0">
                    <a:schemeClr val="accent2"/>
                  </a:outerShdw>
                </a:effectLst>
              </a:rPr>
              <a:t>”</a:t>
            </a:r>
            <a:r>
              <a:rPr lang="zh-CN" altLang="en-US" b="1">
                <a:ln w="6600">
                  <a:solidFill>
                    <a:schemeClr val="accent2"/>
                  </a:solidFill>
                  <a:prstDash val="solid"/>
                </a:ln>
                <a:solidFill>
                  <a:srgbClr val="FF0000"/>
                </a:solidFill>
                <a:effectLst>
                  <a:outerShdw dist="38100" dir="2700000" algn="tl" rotWithShape="0">
                    <a:schemeClr val="accent2"/>
                  </a:outerShdw>
                </a:effectLst>
              </a:rPr>
              <a:t>是立身之本</a:t>
            </a:r>
            <a:endParaRPr lang="zh-CN" altLang="en-US" b="1">
              <a:ln w="6600">
                <a:solidFill>
                  <a:schemeClr val="accent2"/>
                </a:solidFill>
                <a:prstDash val="solid"/>
              </a:ln>
              <a:solidFill>
                <a:srgbClr val="FF0000"/>
              </a:solidFill>
              <a:effectLst>
                <a:outerShdw dist="38100" dir="2700000" algn="tl" rotWithShape="0">
                  <a:schemeClr val="accent2"/>
                </a:outerShdw>
              </a:effectLst>
            </a:endParaRPr>
          </a:p>
        </p:txBody>
      </p:sp>
      <p:sp>
        <p:nvSpPr>
          <p:cNvPr id="3" name="内容占位符 2"/>
          <p:cNvSpPr>
            <a:spLocks noGrp="1"/>
          </p:cNvSpPr>
          <p:nvPr>
            <p:ph idx="1"/>
          </p:nvPr>
        </p:nvSpPr>
        <p:spPr>
          <a:xfrm>
            <a:off x="838200" y="1456055"/>
            <a:ext cx="10515600" cy="4351338"/>
          </a:xfrm>
        </p:spPr>
        <p:txBody>
          <a:bodyPr>
            <a:noAutofit/>
          </a:bodyPr>
          <a:p>
            <a:r>
              <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爱心</a:t>
            </a:r>
            <a:endPar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决心</a:t>
            </a:r>
            <a:endPar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信心</a:t>
            </a:r>
            <a:endPar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热心</a:t>
            </a:r>
            <a:endPar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恒心</a:t>
            </a:r>
            <a:endPar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愿同学们</a:t>
            </a:r>
            <a:r>
              <a:rPr lang="en-US" altLang="zh-CN"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t>
            </a:r>
            <a:endParaRPr lang="en-US" altLang="zh-CN"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把爱心奉献给别人，</a:t>
            </a:r>
            <a:endPar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把信心留给自己，坚信自己能圆满地完成初中学业！</a:t>
            </a:r>
            <a:endParaRPr lang="zh-CN" altLang="en-US" sz="3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ox(in)">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ox(in)">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ox(in)">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ox(in)">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box(in)">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box(in)">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box(in)">
                                      <p:cBhvr>
                                        <p:cTn id="41" dur="5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box(in)">
                                      <p:cBhvr>
                                        <p:cTn id="4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p:cNvSpPr>
          <p:nvPr>
            <p:ph type="title"/>
          </p:nvPr>
        </p:nvSpPr>
        <p:spPr/>
        <p:txBody>
          <a:bodyPr vert="horz" wrap="square" anchor="ctr"/>
          <a:p>
            <a:pPr lvl="0"/>
          </a:p>
        </p:txBody>
      </p:sp>
      <p:sp>
        <p:nvSpPr>
          <p:cNvPr id="3075" name="Rectangle 3"/>
          <p:cNvSpPr>
            <a:spLocks noGrp="1"/>
          </p:cNvSpPr>
          <p:nvPr>
            <p:ph type="body"/>
          </p:nvPr>
        </p:nvSpPr>
        <p:spPr/>
        <p:txBody>
          <a:bodyPr vert="horz" wrap="square" anchor="t"/>
          <a:p>
            <a:pPr lvl="0"/>
          </a:p>
        </p:txBody>
      </p:sp>
      <p:pic>
        <p:nvPicPr>
          <p:cNvPr id="3076" name="Picture 4" descr="ca522c093f2508a90a7b82d0"/>
          <p:cNvPicPr>
            <a:picLocks noChangeAspect="1"/>
          </p:cNvPicPr>
          <p:nvPr/>
        </p:nvPicPr>
        <p:blipFill>
          <a:blip r:embed="rId1"/>
          <a:stretch>
            <a:fillRect/>
          </a:stretch>
        </p:blipFill>
        <p:spPr>
          <a:xfrm>
            <a:off x="-55880" y="-458470"/>
            <a:ext cx="12304395" cy="7315200"/>
          </a:xfrm>
          <a:prstGeom prst="rect">
            <a:avLst/>
          </a:prstGeom>
          <a:noFill/>
          <a:ln w="9525">
            <a:noFill/>
          </a:ln>
        </p:spPr>
      </p:pic>
      <p:sp>
        <p:nvSpPr>
          <p:cNvPr id="3077" name="Rectangle 5"/>
          <p:cNvSpPr/>
          <p:nvPr/>
        </p:nvSpPr>
        <p:spPr>
          <a:xfrm>
            <a:off x="2982595" y="-97155"/>
            <a:ext cx="8371205" cy="3168650"/>
          </a:xfrm>
          <a:prstGeom prst="rect">
            <a:avLst/>
          </a:prstGeom>
          <a:noFill/>
          <a:ln w="9525">
            <a:noFill/>
          </a:ln>
        </p:spPr>
        <p:txBody>
          <a:bodyPr vert="horz" wrap="square" anchor="ctr"/>
          <a:p>
            <a:pPr lvl="0" algn="ctr" eaLnBrk="0" hangingPunct="0"/>
            <a:r>
              <a:rPr lang="zh-CN" altLang="en-US" sz="24400" b="1" dirty="0">
                <a:solidFill>
                  <a:srgbClr val="FFFF00"/>
                </a:solidFill>
                <a:latin typeface="Calibri" charset="0"/>
                <a:ea typeface="楷体_GB2312" panose="02010609030101010101" pitchFamily="1" charset="-122"/>
              </a:rPr>
              <a:t>再见</a:t>
            </a:r>
            <a:endParaRPr lang="zh-CN" altLang="en-US" sz="24400" b="1" dirty="0">
              <a:solidFill>
                <a:srgbClr val="FFFF00"/>
              </a:solidFill>
              <a:latin typeface="Calibri" charset="0"/>
              <a:ea typeface="楷体_GB2312" panose="02010609030101010101" pitchFamily="1" charset="-122"/>
            </a:endParaRPr>
          </a:p>
        </p:txBody>
      </p:sp>
      <p:sp>
        <p:nvSpPr>
          <p:cNvPr id="3078" name="Rectangle 6"/>
          <p:cNvSpPr/>
          <p:nvPr/>
        </p:nvSpPr>
        <p:spPr>
          <a:xfrm>
            <a:off x="6049645" y="4498340"/>
            <a:ext cx="4525010" cy="1055370"/>
          </a:xfrm>
          <a:prstGeom prst="rect">
            <a:avLst/>
          </a:prstGeom>
          <a:noFill/>
          <a:ln w="9525">
            <a:noFill/>
          </a:ln>
        </p:spPr>
        <p:txBody>
          <a:bodyPr vert="horz" wrap="square" anchor="t"/>
          <a:p>
            <a:pPr marL="342900" lvl="0" indent="-342900" algn="ctr" eaLnBrk="0" hangingPunct="0">
              <a:spcBef>
                <a:spcPct val="20000"/>
              </a:spcBef>
            </a:pPr>
            <a:r>
              <a:rPr lang="zh-CN" altLang="en-US" sz="4000" b="1" dirty="0">
                <a:latin typeface="Calibri" charset="0"/>
                <a:ea typeface="楷体_GB2312" panose="02010609030101010101" pitchFamily="1" charset="-122"/>
              </a:rPr>
              <a:t>制作：南港先生</a:t>
            </a:r>
            <a:endParaRPr lang="zh-CN" altLang="en-US" sz="4000" b="1" dirty="0">
              <a:latin typeface="Calibri" charset="0"/>
              <a:ea typeface="楷体_GB2312" panose="02010609030101010101" pitchFamily="1" charset="-122"/>
            </a:endParaRPr>
          </a:p>
        </p:txBody>
      </p:sp>
      <p:sp>
        <p:nvSpPr>
          <p:cNvPr id="2" name="Rectangle 6"/>
          <p:cNvSpPr/>
          <p:nvPr/>
        </p:nvSpPr>
        <p:spPr>
          <a:xfrm>
            <a:off x="6529070" y="5553710"/>
            <a:ext cx="4525010" cy="1055370"/>
          </a:xfrm>
          <a:prstGeom prst="rect">
            <a:avLst/>
          </a:prstGeom>
          <a:noFill/>
          <a:ln w="9525">
            <a:noFill/>
          </a:ln>
        </p:spPr>
        <p:txBody>
          <a:bodyPr vert="horz" wrap="square" anchor="t"/>
          <a:p>
            <a:pPr marL="342900" lvl="0" indent="-342900" algn="ctr" eaLnBrk="0" hangingPunct="0">
              <a:spcBef>
                <a:spcPct val="20000"/>
              </a:spcBef>
            </a:pPr>
            <a:r>
              <a:rPr lang="en-US" altLang="zh-CN" sz="4000" b="1" dirty="0">
                <a:latin typeface="Calibri" charset="0"/>
                <a:ea typeface="楷体_GB2312" panose="02010609030101010101" pitchFamily="1" charset="-122"/>
              </a:rPr>
              <a:t>2016</a:t>
            </a:r>
            <a:r>
              <a:rPr lang="zh-CN" altLang="en-US" sz="4000" b="1" dirty="0">
                <a:latin typeface="Calibri" charset="0"/>
                <a:ea typeface="楷体_GB2312" panose="02010609030101010101" pitchFamily="1" charset="-122"/>
              </a:rPr>
              <a:t>年</a:t>
            </a:r>
            <a:r>
              <a:rPr lang="en-US" altLang="zh-CN" sz="4000" b="1" dirty="0">
                <a:latin typeface="Calibri" charset="0"/>
                <a:ea typeface="楷体_GB2312" panose="02010609030101010101" pitchFamily="1" charset="-122"/>
              </a:rPr>
              <a:t>9</a:t>
            </a:r>
            <a:r>
              <a:rPr lang="zh-CN" altLang="en-US" sz="4000" b="1" dirty="0">
                <a:latin typeface="Calibri" charset="0"/>
                <a:ea typeface="楷体_GB2312" panose="02010609030101010101" pitchFamily="1" charset="-122"/>
              </a:rPr>
              <a:t>月</a:t>
            </a:r>
            <a:r>
              <a:rPr lang="en-US" altLang="zh-CN" sz="4000" b="1" dirty="0">
                <a:latin typeface="Calibri" charset="0"/>
                <a:ea typeface="楷体_GB2312" panose="02010609030101010101" pitchFamily="1" charset="-122"/>
              </a:rPr>
              <a:t>5</a:t>
            </a:r>
            <a:r>
              <a:rPr lang="zh-CN" altLang="en-US" sz="4000" b="1" dirty="0">
                <a:latin typeface="Calibri" charset="0"/>
                <a:ea typeface="楷体_GB2312" panose="02010609030101010101" pitchFamily="1" charset="-122"/>
              </a:rPr>
              <a:t>日</a:t>
            </a:r>
            <a:endParaRPr lang="zh-CN" altLang="en-US" sz="4000" b="1" dirty="0">
              <a:latin typeface="Calibri" charset="0"/>
              <a:ea typeface="楷体_GB2312" panose="02010609030101010101" pitchFamily="1" charset="-122"/>
            </a:endParaRPr>
          </a:p>
        </p:txBody>
      </p:sp>
    </p:spTree>
  </p:cSld>
  <p:clrMapOvr>
    <a:masterClrMapping/>
  </p:clrMapOvr>
  <p:transition advClick="0" advTm="2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6000" b="1">
                <a:solidFill>
                  <a:srgbClr val="FF0000"/>
                </a:solidFill>
                <a:effectLst>
                  <a:innerShdw blurRad="63500" dist="50800" dir="13500000">
                    <a:srgbClr val="000000">
                      <a:alpha val="50000"/>
                    </a:srgbClr>
                  </a:innerShdw>
                </a:effectLst>
              </a:rPr>
              <a:t>初中</a:t>
            </a:r>
            <a:r>
              <a:rPr lang="en-US" altLang="zh-CN" sz="6000" b="1">
                <a:solidFill>
                  <a:srgbClr val="FF0000"/>
                </a:solidFill>
                <a:effectLst>
                  <a:innerShdw blurRad="63500" dist="50800" dir="13500000">
                    <a:srgbClr val="000000">
                      <a:alpha val="50000"/>
                    </a:srgbClr>
                  </a:innerShdw>
                </a:effectLst>
              </a:rPr>
              <a:t>——</a:t>
            </a:r>
            <a:r>
              <a:rPr lang="zh-CN" altLang="en-US" sz="6000" b="1">
                <a:solidFill>
                  <a:srgbClr val="FF0000"/>
                </a:solidFill>
                <a:effectLst>
                  <a:innerShdw blurRad="63500" dist="50800" dir="13500000">
                    <a:srgbClr val="000000">
                      <a:alpha val="50000"/>
                    </a:srgbClr>
                  </a:innerShdw>
                </a:effectLst>
              </a:rPr>
              <a:t>学什么？</a:t>
            </a:r>
            <a:endParaRPr lang="zh-CN" altLang="en-US" sz="6000" b="1">
              <a:solidFill>
                <a:srgbClr val="FF0000"/>
              </a:solidFill>
              <a:effectLst>
                <a:innerShdw blurRad="63500" dist="50800" dir="13500000">
                  <a:srgbClr val="000000">
                    <a:alpha val="50000"/>
                  </a:srgbClr>
                </a:innerShdw>
              </a:effectLst>
            </a:endParaRPr>
          </a:p>
        </p:txBody>
      </p:sp>
      <p:sp>
        <p:nvSpPr>
          <p:cNvPr id="3" name="内容占位符 2"/>
          <p:cNvSpPr>
            <a:spLocks noGrp="1"/>
          </p:cNvSpPr>
          <p:nvPr>
            <p:ph idx="1"/>
          </p:nvPr>
        </p:nvSpPr>
        <p:spPr/>
        <p:txBody>
          <a:bodyPr>
            <a:scene3d>
              <a:camera prst="orthographicFront"/>
              <a:lightRig rig="threePt" dir="t"/>
            </a:scene3d>
          </a:bodyPr>
          <a:p>
            <a:r>
              <a:rPr lang="zh-CN" altLang="en-US" sz="6000" b="1">
                <a:solidFill>
                  <a:srgbClr val="00B050"/>
                </a:solidFill>
                <a:effectLst>
                  <a:innerShdw blurRad="63500" dist="50800" dir="13500000">
                    <a:srgbClr val="000000">
                      <a:alpha val="50000"/>
                    </a:srgbClr>
                  </a:innerShdw>
                </a:effectLst>
              </a:rPr>
              <a:t>学</a:t>
            </a:r>
            <a:endParaRPr lang="zh-CN" altLang="en-US" sz="6000" b="1">
              <a:solidFill>
                <a:srgbClr val="00B050"/>
              </a:solidFill>
              <a:effectLst>
                <a:innerShdw blurRad="63500" dist="50800" dir="13500000">
                  <a:srgbClr val="000000">
                    <a:alpha val="50000"/>
                  </a:srgbClr>
                </a:innerShdw>
              </a:effectLst>
            </a:endParaRPr>
          </a:p>
          <a:p>
            <a:r>
              <a:rPr lang="zh-CN" altLang="en-US" sz="6000" b="1">
                <a:solidFill>
                  <a:srgbClr val="C00000"/>
                </a:solidFill>
                <a:effectLst>
                  <a:innerShdw blurRad="63500" dist="50800" dir="13500000">
                    <a:srgbClr val="000000">
                      <a:alpha val="50000"/>
                    </a:srgbClr>
                  </a:innerShdw>
                </a:effectLst>
              </a:rPr>
              <a:t>更细化</a:t>
            </a:r>
            <a:r>
              <a:rPr lang="zh-CN" altLang="en-US" sz="6000" b="1">
                <a:solidFill>
                  <a:srgbClr val="C00000"/>
                </a:solidFill>
                <a:effectLst>
                  <a:innerShdw blurRad="63500" dist="50800" dir="13500000">
                    <a:srgbClr val="000000">
                      <a:alpha val="50000"/>
                    </a:srgbClr>
                  </a:innerShdw>
                </a:effectLst>
                <a:latin typeface="宋体" panose="02010600030101010101" pitchFamily="2" charset="-122"/>
                <a:ea typeface="宋体" panose="02010600030101010101" pitchFamily="2" charset="-122"/>
              </a:rPr>
              <a:t>、</a:t>
            </a:r>
            <a:endParaRPr lang="zh-CN" altLang="en-US" sz="6000" b="1">
              <a:solidFill>
                <a:srgbClr val="C00000"/>
              </a:solidFill>
              <a:effectLst>
                <a:innerShdw blurRad="63500" dist="50800" dir="13500000">
                  <a:srgbClr val="000000">
                    <a:alpha val="50000"/>
                  </a:srgbClr>
                </a:innerShdw>
              </a:effectLst>
              <a:latin typeface="宋体" panose="02010600030101010101" pitchFamily="2" charset="-122"/>
              <a:ea typeface="宋体" panose="02010600030101010101" pitchFamily="2" charset="-122"/>
            </a:endParaRPr>
          </a:p>
          <a:p>
            <a:r>
              <a:rPr lang="zh-CN" altLang="en-US" sz="6000" b="1">
                <a:solidFill>
                  <a:srgbClr val="C00000"/>
                </a:solidFill>
                <a:effectLst>
                  <a:innerShdw blurRad="63500" dist="50800" dir="13500000">
                    <a:srgbClr val="000000">
                      <a:alpha val="50000"/>
                    </a:srgbClr>
                  </a:innerShdw>
                </a:effectLst>
                <a:latin typeface="宋体" panose="02010600030101010101" pitchFamily="2" charset="-122"/>
                <a:ea typeface="宋体" panose="02010600030101010101" pitchFamily="2" charset="-122"/>
              </a:rPr>
              <a:t>更深入、</a:t>
            </a:r>
            <a:endParaRPr lang="zh-CN" altLang="en-US" sz="6000" b="1">
              <a:solidFill>
                <a:srgbClr val="C00000"/>
              </a:solidFill>
              <a:effectLst>
                <a:innerShdw blurRad="63500" dist="50800" dir="13500000">
                  <a:srgbClr val="000000">
                    <a:alpha val="50000"/>
                  </a:srgbClr>
                </a:innerShdw>
              </a:effectLst>
              <a:latin typeface="宋体" panose="02010600030101010101" pitchFamily="2" charset="-122"/>
              <a:ea typeface="宋体" panose="02010600030101010101" pitchFamily="2" charset="-122"/>
            </a:endParaRPr>
          </a:p>
          <a:p>
            <a:r>
              <a:rPr lang="zh-CN" altLang="en-US" sz="6000" b="1">
                <a:solidFill>
                  <a:srgbClr val="C00000"/>
                </a:solidFill>
                <a:effectLst>
                  <a:innerShdw blurRad="63500" dist="50800" dir="13500000">
                    <a:srgbClr val="000000">
                      <a:alpha val="50000"/>
                    </a:srgbClr>
                  </a:innerShdw>
                </a:effectLst>
                <a:latin typeface="宋体" panose="02010600030101010101" pitchFamily="2" charset="-122"/>
                <a:ea typeface="宋体" panose="02010600030101010101" pitchFamily="2" charset="-122"/>
              </a:rPr>
              <a:t>更广泛</a:t>
            </a:r>
            <a:r>
              <a:rPr lang="zh-CN" altLang="en-US" sz="6000" b="1">
                <a:solidFill>
                  <a:srgbClr val="00B050"/>
                </a:solidFill>
                <a:effectLst>
                  <a:innerShdw blurRad="63500" dist="50800" dir="13500000">
                    <a:srgbClr val="000000">
                      <a:alpha val="50000"/>
                    </a:srgbClr>
                  </a:innerShdw>
                </a:effectLst>
                <a:latin typeface="宋体" panose="02010600030101010101" pitchFamily="2" charset="-122"/>
                <a:ea typeface="宋体" panose="02010600030101010101" pitchFamily="2" charset="-122"/>
              </a:rPr>
              <a:t>的学科知识</a:t>
            </a:r>
            <a:endParaRPr lang="zh-CN" altLang="en-US" sz="6000" b="1">
              <a:solidFill>
                <a:srgbClr val="00B050"/>
              </a:solidFill>
              <a:effectLst>
                <a:innerShdw blurRad="63500" dist="50800" dir="13500000">
                  <a:srgbClr val="000000">
                    <a:alpha val="50000"/>
                  </a:srgbClr>
                </a:inn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6000" b="1">
                <a:ln w="12700">
                  <a:solidFill>
                    <a:schemeClr val="accent3">
                      <a:lumMod val="50000"/>
                    </a:schemeClr>
                  </a:solidFill>
                  <a:prstDash val="solid"/>
                </a:ln>
                <a:solidFill>
                  <a:srgbClr val="FF0000"/>
                </a:solidFill>
                <a:effectLst>
                  <a:innerShdw blurRad="177800">
                    <a:schemeClr val="accent3">
                      <a:lumMod val="50000"/>
                    </a:schemeClr>
                  </a:innerShdw>
                </a:effectLst>
              </a:rPr>
              <a:t>初中</a:t>
            </a:r>
            <a:r>
              <a:rPr lang="en-US" altLang="zh-CN" sz="6000" b="1">
                <a:ln w="12700">
                  <a:solidFill>
                    <a:schemeClr val="accent3">
                      <a:lumMod val="50000"/>
                    </a:schemeClr>
                  </a:solidFill>
                  <a:prstDash val="solid"/>
                </a:ln>
                <a:solidFill>
                  <a:srgbClr val="FF0000"/>
                </a:solidFill>
                <a:effectLst>
                  <a:innerShdw blurRad="177800">
                    <a:schemeClr val="accent3">
                      <a:lumMod val="50000"/>
                    </a:schemeClr>
                  </a:innerShdw>
                </a:effectLst>
              </a:rPr>
              <a:t>——</a:t>
            </a:r>
            <a:r>
              <a:rPr lang="zh-CN" altLang="en-US" sz="6000" b="1">
                <a:ln w="12700">
                  <a:solidFill>
                    <a:schemeClr val="accent3">
                      <a:lumMod val="50000"/>
                    </a:schemeClr>
                  </a:solidFill>
                  <a:prstDash val="solid"/>
                </a:ln>
                <a:solidFill>
                  <a:srgbClr val="FF0000"/>
                </a:solidFill>
                <a:effectLst>
                  <a:innerShdw blurRad="177800">
                    <a:schemeClr val="accent3">
                      <a:lumMod val="50000"/>
                    </a:schemeClr>
                  </a:innerShdw>
                </a:effectLst>
              </a:rPr>
              <a:t>学做人</a:t>
            </a:r>
            <a:endParaRPr lang="zh-CN" altLang="en-US" sz="6000" b="1">
              <a:ln w="12700">
                <a:solidFill>
                  <a:schemeClr val="accent3">
                    <a:lumMod val="50000"/>
                  </a:schemeClr>
                </a:solidFill>
                <a:prstDash val="solid"/>
              </a:ln>
              <a:solidFill>
                <a:srgbClr val="FF0000"/>
              </a:solidFill>
              <a:effectLst>
                <a:innerShdw blurRad="177800">
                  <a:schemeClr val="accent3">
                    <a:lumMod val="50000"/>
                  </a:schemeClr>
                </a:innerShdw>
              </a:effectLst>
            </a:endParaRPr>
          </a:p>
        </p:txBody>
      </p:sp>
      <p:sp>
        <p:nvSpPr>
          <p:cNvPr id="3" name="内容占位符 2"/>
          <p:cNvSpPr>
            <a:spLocks noGrp="1"/>
          </p:cNvSpPr>
          <p:nvPr>
            <p:ph idx="1"/>
          </p:nvPr>
        </p:nvSpPr>
        <p:spPr/>
        <p:txBody>
          <a:bodyPr>
            <a:scene3d>
              <a:camera prst="orthographicFront"/>
              <a:lightRig rig="threePt" dir="t"/>
            </a:scene3d>
          </a:bodyPr>
          <a:p>
            <a:r>
              <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培养良好性格</a:t>
            </a:r>
            <a:r>
              <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（如谦虚</a:t>
            </a:r>
            <a:r>
              <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latin typeface="宋体" panose="02010600030101010101" pitchFamily="2" charset="-122"/>
                <a:ea typeface="宋体" panose="02010600030101010101" pitchFamily="2" charset="-122"/>
              </a:rPr>
              <a:t>、自省等</a:t>
            </a:r>
            <a:r>
              <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a:t>
            </a:r>
            <a:endPar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endParaRPr>
          </a:p>
          <a:p>
            <a:r>
              <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提升个人素质</a:t>
            </a:r>
            <a:r>
              <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（如卫生</a:t>
            </a:r>
            <a:r>
              <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latin typeface="宋体" panose="02010600030101010101" pitchFamily="2" charset="-122"/>
                <a:ea typeface="宋体" panose="02010600030101010101" pitchFamily="2" charset="-122"/>
              </a:rPr>
              <a:t>、礼仪等</a:t>
            </a:r>
            <a:r>
              <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a:t>
            </a:r>
            <a:endPar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endParaRPr>
          </a:p>
          <a:p>
            <a:r>
              <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加强自身能力</a:t>
            </a:r>
            <a:r>
              <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（如适应力</a:t>
            </a:r>
            <a:r>
              <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latin typeface="宋体" panose="02010600030101010101" pitchFamily="2" charset="-122"/>
                <a:ea typeface="宋体" panose="02010600030101010101" pitchFamily="2" charset="-122"/>
              </a:rPr>
              <a:t>、交际力等</a:t>
            </a:r>
            <a:r>
              <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a:t>
            </a:r>
            <a:endParaRPr lang="zh-CN" altLang="en-US" sz="4800" b="1">
              <a:ln w="12700">
                <a:solidFill>
                  <a:schemeClr val="tx2">
                    <a:lumMod val="75000"/>
                  </a:schemeClr>
                </a:solidFill>
                <a:prstDash val="solid"/>
              </a:ln>
              <a:solidFill>
                <a:srgbClr val="FF0000"/>
              </a:solidFill>
              <a:effectLst>
                <a:outerShdw dist="38100" dir="2640000" algn="bl" rotWithShape="0">
                  <a:schemeClr val="tx2">
                    <a:lumMod val="75000"/>
                  </a:schemeClr>
                </a:outerShdw>
              </a:effectLst>
            </a:endParaRPr>
          </a:p>
          <a:p>
            <a:endPar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scene3d>
              <a:camera prst="orthographicFront"/>
              <a:lightRig rig="harsh" dir="t"/>
            </a:scene3d>
            <a:sp3d extrusionH="57150" prstMaterial="matte">
              <a:bevelT w="63500" h="12700" prst="angle"/>
              <a:contourClr>
                <a:schemeClr val="bg1">
                  <a:lumMod val="65000"/>
                </a:schemeClr>
              </a:contourClr>
            </a:sp3d>
          </a:bodyPr>
          <a:p>
            <a:r>
              <a:rPr lang="zh-CN" altLang="en-US" sz="6000" b="1">
                <a:solidFill>
                  <a:srgbClr val="FF0000"/>
                </a:solidFill>
                <a:effectLst/>
              </a:rPr>
              <a:t>初中</a:t>
            </a:r>
            <a:r>
              <a:rPr lang="en-US" altLang="zh-CN" sz="6000" b="1">
                <a:solidFill>
                  <a:srgbClr val="FF0000"/>
                </a:solidFill>
                <a:effectLst/>
              </a:rPr>
              <a:t>——</a:t>
            </a:r>
            <a:r>
              <a:rPr lang="zh-CN" altLang="en-US" sz="6000" b="1">
                <a:solidFill>
                  <a:srgbClr val="FF0000"/>
                </a:solidFill>
                <a:effectLst/>
              </a:rPr>
              <a:t>新学期</a:t>
            </a:r>
            <a:endParaRPr lang="zh-CN" altLang="en-US" sz="6000" b="1">
              <a:solidFill>
                <a:srgbClr val="FF0000"/>
              </a:solidFill>
              <a:effectLst/>
            </a:endParaRPr>
          </a:p>
        </p:txBody>
      </p:sp>
      <p:sp>
        <p:nvSpPr>
          <p:cNvPr id="3" name="内容占位符 2"/>
          <p:cNvSpPr>
            <a:spLocks noGrp="1"/>
          </p:cNvSpPr>
          <p:nvPr>
            <p:ph idx="1"/>
          </p:nvPr>
        </p:nvSpPr>
        <p:spPr/>
        <p:txBody>
          <a:bodyPr>
            <a:scene3d>
              <a:camera prst="orthographicFront"/>
              <a:lightRig rig="harsh" dir="t"/>
            </a:scene3d>
            <a:sp3d extrusionH="57150" prstMaterial="matte">
              <a:bevelT w="63500" h="12700" prst="angle"/>
              <a:contourClr>
                <a:schemeClr val="bg1">
                  <a:lumMod val="65000"/>
                </a:schemeClr>
              </a:contourClr>
            </a:sp3d>
          </a:bodyPr>
          <a:p>
            <a:r>
              <a:rPr lang="zh-CN" altLang="en-US" sz="4000" b="1">
                <a:solidFill>
                  <a:srgbClr val="FF0000"/>
                </a:solidFill>
                <a:effectLst/>
              </a:rPr>
              <a:t>【新开始】</a:t>
            </a:r>
            <a:r>
              <a:rPr lang="zh-CN" altLang="en-US" sz="4000" b="1">
                <a:solidFill>
                  <a:srgbClr val="92D050"/>
                </a:solidFill>
                <a:effectLst/>
              </a:rPr>
              <a:t>不以小学已取得成绩衡量自己将在初中取得的成果</a:t>
            </a:r>
            <a:endParaRPr lang="zh-CN" altLang="en-US" sz="4000" b="1">
              <a:solidFill>
                <a:srgbClr val="92D050"/>
              </a:solidFill>
              <a:effectLst/>
            </a:endParaRPr>
          </a:p>
          <a:p>
            <a:r>
              <a:rPr lang="zh-CN" altLang="en-US" sz="4000" b="1">
                <a:solidFill>
                  <a:srgbClr val="C00000"/>
                </a:solidFill>
                <a:effectLst/>
              </a:rPr>
              <a:t>请明白：我们全部同学是从零出发。</a:t>
            </a:r>
            <a:endParaRPr lang="zh-CN" altLang="en-US" sz="4000" b="1">
              <a:solidFill>
                <a:srgbClr val="C00000"/>
              </a:solidFill>
              <a:effectLst/>
            </a:endParaRPr>
          </a:p>
          <a:p>
            <a:r>
              <a:rPr lang="zh-CN" altLang="en-US" sz="4000" b="1">
                <a:solidFill>
                  <a:srgbClr val="FF0000"/>
                </a:solidFill>
                <a:effectLst/>
              </a:rPr>
              <a:t>【新定位】</a:t>
            </a:r>
            <a:r>
              <a:rPr lang="zh-CN" altLang="en-US" sz="4000" b="1">
                <a:solidFill>
                  <a:srgbClr val="92D050"/>
                </a:solidFill>
                <a:effectLst/>
              </a:rPr>
              <a:t>不以小学已取得的地位来衡量自己将在初中的位置。</a:t>
            </a:r>
            <a:endParaRPr lang="zh-CN" altLang="en-US" sz="4000" b="1">
              <a:solidFill>
                <a:srgbClr val="92D050"/>
              </a:solidFill>
              <a:effectLst/>
            </a:endParaRPr>
          </a:p>
          <a:p>
            <a:r>
              <a:rPr lang="zh-CN" altLang="en-US" sz="4000" b="1">
                <a:solidFill>
                  <a:srgbClr val="C00000"/>
                </a:solidFill>
                <a:effectLst/>
              </a:rPr>
              <a:t>请谨记：</a:t>
            </a:r>
            <a:r>
              <a:rPr lang="en-US" altLang="zh-CN" sz="4000" b="1">
                <a:solidFill>
                  <a:srgbClr val="C00000"/>
                </a:solidFill>
                <a:effectLst/>
              </a:rPr>
              <a:t>“</a:t>
            </a:r>
            <a:r>
              <a:rPr lang="zh-CN" altLang="en-US" sz="4000" b="1">
                <a:solidFill>
                  <a:srgbClr val="C00000"/>
                </a:solidFill>
                <a:effectLst/>
              </a:rPr>
              <a:t>山外有山，人外有人。</a:t>
            </a:r>
            <a:r>
              <a:rPr lang="en-US" altLang="zh-CN" sz="4000" b="1">
                <a:solidFill>
                  <a:srgbClr val="C00000"/>
                </a:solidFill>
                <a:effectLst/>
              </a:rPr>
              <a:t>”</a:t>
            </a:r>
            <a:endParaRPr lang="en-US" altLang="zh-CN" sz="4000" b="1">
              <a:solidFill>
                <a:srgbClr val="C00000"/>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ox(in)">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ox(in)">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ox(in)">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ox(in)">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81355"/>
            <a:ext cx="10515600" cy="5495925"/>
          </a:xfrm>
        </p:spPr>
        <p:txBody>
          <a:bodyPr>
            <a:scene3d>
              <a:camera prst="orthographicFront"/>
              <a:lightRig rig="harsh" dir="t"/>
            </a:scene3d>
            <a:sp3d extrusionH="57150" prstMaterial="matte">
              <a:bevelT w="63500" h="12700" prst="angle"/>
              <a:contourClr>
                <a:schemeClr val="bg1">
                  <a:lumMod val="65000"/>
                </a:schemeClr>
              </a:contourClr>
            </a:sp3d>
          </a:bodyPr>
          <a:p>
            <a:r>
              <a:rPr lang="zh-CN" altLang="en-US" sz="4000" b="1">
                <a:solidFill>
                  <a:schemeClr val="accent3"/>
                </a:solidFill>
                <a:effectLst/>
                <a:cs typeface="宋体" panose="02010600030101010101" pitchFamily="2" charset="-122"/>
              </a:rPr>
              <a:t>①</a:t>
            </a:r>
            <a:r>
              <a:rPr lang="zh-CN" altLang="en-US" sz="4000" b="1">
                <a:solidFill>
                  <a:schemeClr val="accent3"/>
                </a:solidFill>
                <a:effectLst/>
              </a:rPr>
              <a:t>这是你最好的重新塑造你自己形象的时候，要以全新的好的形象出现。</a:t>
            </a:r>
            <a:endParaRPr lang="zh-CN" altLang="en-US" sz="4000" b="1">
              <a:solidFill>
                <a:schemeClr val="accent3"/>
              </a:solidFill>
              <a:effectLst/>
            </a:endParaRPr>
          </a:p>
          <a:p>
            <a:r>
              <a:rPr lang="zh-CN" altLang="en-US" sz="4000" b="1">
                <a:solidFill>
                  <a:schemeClr val="accent3"/>
                </a:solidFill>
                <a:effectLst/>
                <a:cs typeface="宋体" panose="02010600030101010101" pitchFamily="2" charset="-122"/>
              </a:rPr>
              <a:t>②你是谁？你来做什么？该怎么做？</a:t>
            </a:r>
            <a:endParaRPr lang="zh-CN" altLang="en-US" sz="4000" b="1">
              <a:solidFill>
                <a:schemeClr val="accent3"/>
              </a:solidFill>
              <a:effectLst/>
              <a:cs typeface="宋体" panose="02010600030101010101" pitchFamily="2" charset="-122"/>
            </a:endParaRPr>
          </a:p>
          <a:p>
            <a:r>
              <a:rPr lang="zh-CN" altLang="en-US" sz="4000" b="1">
                <a:solidFill>
                  <a:srgbClr val="FF0000"/>
                </a:solidFill>
                <a:effectLst/>
                <a:cs typeface="宋体" panose="02010600030101010101" pitchFamily="2" charset="-122"/>
              </a:rPr>
              <a:t>中学生</a:t>
            </a:r>
            <a:endParaRPr lang="zh-CN" altLang="en-US" sz="4000" b="1">
              <a:solidFill>
                <a:srgbClr val="FF0000"/>
              </a:solidFill>
              <a:effectLst/>
              <a:cs typeface="宋体" panose="02010600030101010101" pitchFamily="2" charset="-122"/>
            </a:endParaRPr>
          </a:p>
          <a:p>
            <a:r>
              <a:rPr lang="zh-CN" altLang="en-US" sz="4000" b="1">
                <a:solidFill>
                  <a:srgbClr val="FF0000"/>
                </a:solidFill>
                <a:effectLst/>
                <a:cs typeface="宋体" panose="02010600030101010101" pitchFamily="2" charset="-122"/>
              </a:rPr>
              <a:t>学习</a:t>
            </a:r>
            <a:endParaRPr lang="zh-CN" altLang="en-US" sz="4000" b="1">
              <a:solidFill>
                <a:srgbClr val="FF0000"/>
              </a:solidFill>
              <a:effectLst/>
              <a:cs typeface="宋体" panose="02010600030101010101" pitchFamily="2" charset="-122"/>
            </a:endParaRPr>
          </a:p>
          <a:p>
            <a:r>
              <a:rPr lang="zh-CN" altLang="en-US" sz="4000" b="1">
                <a:solidFill>
                  <a:srgbClr val="FF0000"/>
                </a:solidFill>
                <a:effectLst/>
                <a:cs typeface="宋体" panose="02010600030101010101" pitchFamily="2" charset="-122"/>
              </a:rPr>
              <a:t>学习上，要上进</a:t>
            </a:r>
            <a:r>
              <a:rPr lang="zh-CN" altLang="en-US" sz="4000" b="1">
                <a:solidFill>
                  <a:srgbClr val="FF0000"/>
                </a:solidFill>
                <a:effectLst/>
                <a:latin typeface="宋体" panose="02010600030101010101" pitchFamily="2" charset="-122"/>
                <a:ea typeface="宋体" panose="02010600030101010101" pitchFamily="2" charset="-122"/>
                <a:cs typeface="宋体" panose="02010600030101010101" pitchFamily="2" charset="-122"/>
              </a:rPr>
              <a:t>、勤奋、拼搏；</a:t>
            </a:r>
            <a:endParaRPr lang="zh-CN" altLang="en-US" sz="4000" b="1">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r>
              <a:rPr lang="zh-CN" altLang="en-US" sz="4000" b="1">
                <a:solidFill>
                  <a:srgbClr val="FF0000"/>
                </a:solidFill>
                <a:effectLst/>
                <a:latin typeface="宋体" panose="02010600030101010101" pitchFamily="2" charset="-122"/>
                <a:ea typeface="宋体" panose="02010600030101010101" pitchFamily="2" charset="-122"/>
                <a:cs typeface="宋体" panose="02010600030101010101" pitchFamily="2" charset="-122"/>
              </a:rPr>
              <a:t>生活上，要快乐、健康、自立。</a:t>
            </a:r>
            <a:endParaRPr lang="zh-CN" altLang="en-US" sz="4000" b="1">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6000" b="1">
                <a:solidFill>
                  <a:srgbClr val="FF0000"/>
                </a:solidFill>
                <a:effectLst>
                  <a:reflection blurRad="6350" stA="53000" endA="300" endPos="35500" dir="5400000" sy="-90000" algn="bl" rotWithShape="0"/>
                </a:effectLst>
              </a:rPr>
              <a:t>初中</a:t>
            </a:r>
            <a:r>
              <a:rPr lang="en-US" altLang="zh-CN" sz="6000" b="1">
                <a:solidFill>
                  <a:srgbClr val="FF0000"/>
                </a:solidFill>
                <a:effectLst>
                  <a:reflection blurRad="6350" stA="53000" endA="300" endPos="35500" dir="5400000" sy="-90000" algn="bl" rotWithShape="0"/>
                </a:effectLst>
              </a:rPr>
              <a:t>——</a:t>
            </a:r>
            <a:r>
              <a:rPr lang="zh-CN" altLang="en-US" sz="6000" b="1">
                <a:solidFill>
                  <a:srgbClr val="FF0000"/>
                </a:solidFill>
                <a:effectLst>
                  <a:reflection blurRad="6350" stA="53000" endA="300" endPos="35500" dir="5400000" sy="-90000" algn="bl" rotWithShape="0"/>
                </a:effectLst>
              </a:rPr>
              <a:t>新环境</a:t>
            </a:r>
            <a:endParaRPr lang="zh-CN" altLang="en-US" sz="6000" b="1">
              <a:solidFill>
                <a:srgbClr val="FF0000"/>
              </a:solidFill>
              <a:effectLst>
                <a:reflection blurRad="6350" stA="53000" endA="300" endPos="35500" dir="5400000" sy="-90000" algn="bl" rotWithShape="0"/>
              </a:effectLst>
            </a:endParaRPr>
          </a:p>
        </p:txBody>
      </p:sp>
      <p:sp>
        <p:nvSpPr>
          <p:cNvPr id="3" name="内容占位符 2"/>
          <p:cNvSpPr>
            <a:spLocks noGrp="1"/>
          </p:cNvSpPr>
          <p:nvPr>
            <p:ph idx="1"/>
          </p:nvPr>
        </p:nvSpPr>
        <p:spPr>
          <a:xfrm>
            <a:off x="368300" y="1355725"/>
            <a:ext cx="11303635" cy="4821555"/>
          </a:xfrm>
        </p:spPr>
        <p:txBody>
          <a:bodyPr>
            <a:noAutofit/>
            <a:scene3d>
              <a:camera prst="orthographicFront"/>
              <a:lightRig rig="harsh" dir="t"/>
            </a:scene3d>
            <a:sp3d extrusionH="57150" prstMaterial="matte">
              <a:bevelT w="63500" h="12700" prst="angle"/>
              <a:contourClr>
                <a:schemeClr val="bg1">
                  <a:lumMod val="65000"/>
                </a:schemeClr>
              </a:contourClr>
            </a:sp3d>
          </a:bodyPr>
          <a:p>
            <a:r>
              <a:rPr lang="zh-CN" altLang="en-US" sz="4400" b="1">
                <a:solidFill>
                  <a:schemeClr val="accent3"/>
                </a:solidFill>
                <a:effectLst/>
              </a:rPr>
              <a:t>【新同学】无论是否来自同一所小学，是否曾经认识</a:t>
            </a:r>
            <a:endParaRPr lang="zh-CN" altLang="en-US" sz="4400" b="1">
              <a:solidFill>
                <a:schemeClr val="accent3"/>
              </a:solidFill>
              <a:effectLst/>
            </a:endParaRPr>
          </a:p>
          <a:p>
            <a:r>
              <a:rPr lang="zh-CN" altLang="en-US" sz="4400" b="1">
                <a:solidFill>
                  <a:srgbClr val="FF0000"/>
                </a:solidFill>
                <a:effectLst/>
              </a:rPr>
              <a:t>请记住：从这一刻起，我们都是</a:t>
            </a:r>
            <a:r>
              <a:rPr lang="en-US" altLang="zh-CN" sz="4400" b="1">
                <a:solidFill>
                  <a:srgbClr val="FF0000"/>
                </a:solidFill>
                <a:effectLst/>
              </a:rPr>
              <a:t>711 </a:t>
            </a:r>
            <a:r>
              <a:rPr lang="zh-CN" altLang="en-US" sz="4400" b="1">
                <a:solidFill>
                  <a:srgbClr val="FF0000"/>
                </a:solidFill>
                <a:effectLst/>
              </a:rPr>
              <a:t>的一员。</a:t>
            </a:r>
            <a:endParaRPr lang="zh-CN" altLang="en-US" sz="4400" b="1">
              <a:solidFill>
                <a:srgbClr val="FF0000"/>
              </a:solidFill>
              <a:effectLst/>
            </a:endParaRPr>
          </a:p>
          <a:p>
            <a:r>
              <a:rPr lang="zh-CN" altLang="en-US" sz="4400" b="1">
                <a:solidFill>
                  <a:schemeClr val="accent3"/>
                </a:solidFill>
                <a:effectLst/>
              </a:rPr>
              <a:t>【新教室】你们的师兄师姐曾经挥洒汗水</a:t>
            </a:r>
            <a:r>
              <a:rPr lang="zh-CN" altLang="en-US" sz="4400" b="1">
                <a:solidFill>
                  <a:schemeClr val="accent3"/>
                </a:solidFill>
                <a:effectLst/>
                <a:latin typeface="宋体" panose="02010600030101010101" pitchFamily="2" charset="-122"/>
                <a:ea typeface="宋体" panose="02010600030101010101" pitchFamily="2" charset="-122"/>
              </a:rPr>
              <a:t>、创下辉煌</a:t>
            </a:r>
            <a:endParaRPr lang="zh-CN" altLang="en-US" sz="4400" b="1">
              <a:solidFill>
                <a:schemeClr val="accent3"/>
              </a:solidFill>
              <a:effectLst/>
              <a:latin typeface="宋体" panose="02010600030101010101" pitchFamily="2" charset="-122"/>
              <a:ea typeface="宋体" panose="02010600030101010101" pitchFamily="2" charset="-122"/>
            </a:endParaRPr>
          </a:p>
          <a:p>
            <a:r>
              <a:rPr lang="zh-CN" altLang="en-US" sz="4400" b="1">
                <a:solidFill>
                  <a:srgbClr val="FF0000"/>
                </a:solidFill>
                <a:effectLst/>
                <a:latin typeface="宋体" panose="02010600030101010101" pitchFamily="2" charset="-122"/>
                <a:ea typeface="宋体" panose="02010600030101010101" pitchFamily="2" charset="-122"/>
              </a:rPr>
              <a:t>请爱惜：属于我们的这个教室</a:t>
            </a:r>
            <a:r>
              <a:rPr lang="en-US" altLang="zh-CN" sz="4400" b="1">
                <a:solidFill>
                  <a:srgbClr val="FF0000"/>
                </a:solidFill>
                <a:effectLst/>
                <a:latin typeface="宋体" panose="02010600030101010101" pitchFamily="2" charset="-122"/>
                <a:ea typeface="宋体" panose="02010600030101010101" pitchFamily="2" charset="-122"/>
              </a:rPr>
              <a:t>——</a:t>
            </a:r>
            <a:r>
              <a:rPr lang="zh-CN" altLang="en-US" sz="4400" b="1">
                <a:solidFill>
                  <a:srgbClr val="FF0000"/>
                </a:solidFill>
                <a:effectLst/>
                <a:latin typeface="宋体" panose="02010600030101010101" pitchFamily="2" charset="-122"/>
                <a:ea typeface="宋体" panose="02010600030101010101" pitchFamily="2" charset="-122"/>
              </a:rPr>
              <a:t>这个家！</a:t>
            </a:r>
            <a:endParaRPr lang="zh-CN" altLang="en-US" sz="4400" b="1">
              <a:solidFill>
                <a:srgbClr val="FF0000"/>
              </a:solidFill>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amond(in)">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diamond(in)">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diamond(in)">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6000" b="1">
                <a:ln w="9525">
                  <a:solidFill>
                    <a:schemeClr val="bg1"/>
                  </a:solidFill>
                  <a:prstDash val="solid"/>
                </a:ln>
                <a:solidFill>
                  <a:srgbClr val="FF0000"/>
                </a:solidFill>
                <a:effectLst>
                  <a:outerShdw blurRad="12700" dist="38100" dir="2700000" algn="tl" rotWithShape="0">
                    <a:schemeClr val="bg1">
                      <a:lumMod val="50000"/>
                    </a:schemeClr>
                  </a:outerShdw>
                </a:effectLst>
              </a:rPr>
              <a:t>初中</a:t>
            </a:r>
            <a:r>
              <a:rPr lang="en-US" altLang="zh-CN" sz="6000" b="1">
                <a:ln w="9525">
                  <a:solidFill>
                    <a:schemeClr val="bg1"/>
                  </a:solidFill>
                  <a:prstDash val="solid"/>
                </a:ln>
                <a:solidFill>
                  <a:srgbClr val="FF0000"/>
                </a:solidFill>
                <a:effectLst>
                  <a:outerShdw blurRad="12700" dist="38100" dir="2700000" algn="tl" rotWithShape="0">
                    <a:schemeClr val="bg1">
                      <a:lumMod val="50000"/>
                    </a:schemeClr>
                  </a:outerShdw>
                </a:effectLst>
              </a:rPr>
              <a:t>——</a:t>
            </a:r>
            <a:r>
              <a:rPr lang="zh-CN" altLang="en-US" sz="6000" b="1">
                <a:ln w="9525">
                  <a:solidFill>
                    <a:schemeClr val="bg1"/>
                  </a:solidFill>
                  <a:prstDash val="solid"/>
                </a:ln>
                <a:solidFill>
                  <a:srgbClr val="FF0000"/>
                </a:solidFill>
                <a:effectLst>
                  <a:outerShdw blurRad="12700" dist="38100" dir="2700000" algn="tl" rotWithShape="0">
                    <a:schemeClr val="bg1">
                      <a:lumMod val="50000"/>
                    </a:schemeClr>
                  </a:outerShdw>
                </a:effectLst>
              </a:rPr>
              <a:t>新要求</a:t>
            </a:r>
            <a:endParaRPr lang="zh-CN" altLang="en-US" sz="6000" b="1">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
        <p:nvSpPr>
          <p:cNvPr id="3" name="内容占位符 2"/>
          <p:cNvSpPr>
            <a:spLocks noGrp="1"/>
          </p:cNvSpPr>
          <p:nvPr>
            <p:ph idx="1"/>
          </p:nvPr>
        </p:nvSpPr>
        <p:spPr>
          <a:xfrm>
            <a:off x="200025" y="1540510"/>
            <a:ext cx="11707495" cy="4636770"/>
          </a:xfrm>
        </p:spPr>
        <p:txBody>
          <a:bodyPr>
            <a:noAutofit/>
          </a:bodyPr>
          <a:p>
            <a:r>
              <a:rPr lang="zh-CN" altLang="en-US" sz="3200" b="1">
                <a:solidFill>
                  <a:srgbClr val="FF0000"/>
                </a:solidFill>
              </a:rPr>
              <a:t>考勤：</a:t>
            </a:r>
            <a:r>
              <a:rPr lang="zh-CN" altLang="en-US" sz="3200" b="1"/>
              <a:t>早晨</a:t>
            </a:r>
            <a:r>
              <a:rPr lang="en-US" altLang="zh-CN" sz="3200" b="1"/>
              <a:t>-6:40</a:t>
            </a:r>
            <a:r>
              <a:rPr lang="zh-CN" altLang="en-US" sz="3200" b="1"/>
              <a:t>到校；下午</a:t>
            </a:r>
            <a:r>
              <a:rPr lang="en-US" altLang="zh-CN" sz="3200" b="1"/>
              <a:t>2:00</a:t>
            </a:r>
            <a:r>
              <a:rPr lang="zh-CN" altLang="en-US" sz="3200" b="1"/>
              <a:t>到校（随校作息时间而变）</a:t>
            </a:r>
            <a:endParaRPr lang="zh-CN" altLang="en-US" sz="3200" b="1"/>
          </a:p>
          <a:p>
            <a:r>
              <a:rPr lang="zh-CN" altLang="en-US" sz="3200" b="1">
                <a:solidFill>
                  <a:srgbClr val="FF0000"/>
                </a:solidFill>
              </a:rPr>
              <a:t>请假：</a:t>
            </a:r>
            <a:r>
              <a:rPr lang="en-US" altLang="zh-CN" sz="3200" b="1"/>
              <a:t>1</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必需由家长亲自给班主任打电话，并同时发信息备案。</a:t>
            </a:r>
            <a:endParaRPr lang="zh-CN" altLang="en-US" sz="3200" b="1">
              <a:latin typeface="宋体" panose="02010600030101010101" pitchFamily="2" charset="-122"/>
              <a:ea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      2、</a:t>
            </a:r>
            <a:r>
              <a:rPr lang="zh-CN" altLang="en-US" sz="3200" b="1">
                <a:latin typeface="宋体" panose="02010600030101010101" pitchFamily="2" charset="-122"/>
                <a:ea typeface="宋体" panose="02010600030101010101" pitchFamily="2" charset="-122"/>
                <a:cs typeface="宋体" panose="02010600030101010101" pitchFamily="2" charset="-122"/>
              </a:rPr>
              <a:t>学生在校期间不得随意出校门，有特殊情况，必需向班主任请假，并填写专门的请假条。（若班主任有事外出了，可向本班主要授课老师请假，但之后要补请假条。）</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交流：</a:t>
            </a:r>
            <a:r>
              <a:rPr lang="zh-CN" altLang="en-US" sz="3200" b="1">
                <a:latin typeface="宋体" panose="02010600030101010101" pitchFamily="2" charset="-122"/>
                <a:ea typeface="宋体" panose="02010600030101010101" pitchFamily="2" charset="-122"/>
                <a:cs typeface="宋体" panose="02010600030101010101" pitchFamily="2" charset="-122"/>
              </a:rPr>
              <a:t>①方便联系的手机号（如有变更，需第一时间告知班主任）</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②每位家长需上报微信号（用学生姓名）并进入班级微信群。</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1"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1"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1"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1"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1"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3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46685"/>
            <a:ext cx="10515600" cy="1325563"/>
          </a:xfrm>
        </p:spPr>
        <p:txBody>
          <a:bodyPr>
            <a:scene3d>
              <a:camera prst="orthographicFront"/>
              <a:lightRig rig="harsh" dir="t"/>
            </a:scene3d>
            <a:sp3d extrusionH="57150" prstMaterial="matte">
              <a:bevelT w="63500" h="12700" prst="angle"/>
              <a:contourClr>
                <a:schemeClr val="bg1">
                  <a:lumMod val="65000"/>
                </a:schemeClr>
              </a:contourClr>
            </a:sp3d>
          </a:bodyPr>
          <a:p>
            <a:r>
              <a:rPr lang="zh-CN" altLang="en-US" sz="6000" b="1">
                <a:solidFill>
                  <a:srgbClr val="FF0000"/>
                </a:solidFill>
                <a:effectLst/>
              </a:rPr>
              <a:t>纪律：</a:t>
            </a:r>
            <a:endParaRPr lang="zh-CN" altLang="en-US" sz="6000" b="1">
              <a:solidFill>
                <a:srgbClr val="FF0000"/>
              </a:solidFill>
              <a:effectLst/>
            </a:endParaRPr>
          </a:p>
        </p:txBody>
      </p:sp>
      <p:sp>
        <p:nvSpPr>
          <p:cNvPr id="3" name="内容占位符 2"/>
          <p:cNvSpPr>
            <a:spLocks noGrp="1"/>
          </p:cNvSpPr>
          <p:nvPr>
            <p:ph idx="1"/>
          </p:nvPr>
        </p:nvSpPr>
        <p:spPr>
          <a:xfrm>
            <a:off x="250825" y="1203960"/>
            <a:ext cx="11741150" cy="4973320"/>
          </a:xfrm>
        </p:spPr>
        <p:txBody>
          <a:bodyPr>
            <a:noAutofit/>
          </a:bodyPr>
          <a:p>
            <a:r>
              <a:rPr lang="en-US" altLang="zh-CN" sz="4000" b="1"/>
              <a:t>1</a:t>
            </a:r>
            <a:r>
              <a:rPr lang="en-US" altLang="zh-CN" sz="4000" b="1">
                <a:latin typeface="宋体" panose="02010600030101010101" pitchFamily="2" charset="-122"/>
                <a:ea typeface="宋体" panose="02010600030101010101" pitchFamily="2" charset="-122"/>
              </a:rPr>
              <a:t>、</a:t>
            </a:r>
            <a:r>
              <a:rPr lang="zh-CN" altLang="en-US" sz="4000" b="1">
                <a:latin typeface="宋体" panose="02010600030101010101" pitchFamily="2" charset="-122"/>
                <a:ea typeface="宋体" panose="02010600030101010101" pitchFamily="2" charset="-122"/>
              </a:rPr>
              <a:t>课堂上，包括自习、大课间和午间习字时间：不吃喝、不擅自讲话、不影响他人学习、不做与该学科无关的事。</a:t>
            </a:r>
            <a:endParaRPr lang="zh-CN" altLang="en-US" sz="4000" b="1">
              <a:latin typeface="宋体" panose="02010600030101010101" pitchFamily="2" charset="-122"/>
              <a:ea typeface="宋体" panose="02010600030101010101" pitchFamily="2" charset="-122"/>
            </a:endParaRPr>
          </a:p>
          <a:p>
            <a:r>
              <a:rPr lang="en-US" altLang="zh-CN" sz="4000" b="1">
                <a:latin typeface="宋体" panose="02010600030101010101" pitchFamily="2" charset="-122"/>
                <a:ea typeface="宋体" panose="02010600030101010101" pitchFamily="2" charset="-122"/>
                <a:cs typeface="宋体" panose="02010600030101010101" pitchFamily="2" charset="-122"/>
              </a:rPr>
              <a:t>2、</a:t>
            </a:r>
            <a:r>
              <a:rPr lang="zh-CN" altLang="en-US" sz="4000" b="1">
                <a:latin typeface="宋体" panose="02010600030101010101" pitchFamily="2" charset="-122"/>
                <a:ea typeface="宋体" panose="02010600030101010101" pitchFamily="2" charset="-122"/>
                <a:cs typeface="宋体" panose="02010600030101010101" pitchFamily="2" charset="-122"/>
              </a:rPr>
              <a:t>任何时候，不允许带零食进教室，一经发现，没收、警告并适当惩罚。</a:t>
            </a:r>
            <a:endParaRPr lang="zh-CN" altLang="en-US" sz="4000" b="1">
              <a:latin typeface="宋体" panose="02010600030101010101" pitchFamily="2" charset="-122"/>
              <a:ea typeface="宋体" panose="02010600030101010101" pitchFamily="2" charset="-122"/>
              <a:cs typeface="宋体" panose="02010600030101010101" pitchFamily="2" charset="-122"/>
            </a:endParaRPr>
          </a:p>
          <a:p>
            <a:r>
              <a:rPr lang="en-US" altLang="zh-CN" sz="4000" b="1">
                <a:latin typeface="宋体" panose="02010600030101010101" pitchFamily="2" charset="-122"/>
                <a:ea typeface="宋体" panose="02010600030101010101" pitchFamily="2" charset="-122"/>
                <a:cs typeface="宋体" panose="02010600030101010101" pitchFamily="2" charset="-122"/>
              </a:rPr>
              <a:t>3、</a:t>
            </a:r>
            <a:r>
              <a:rPr lang="zh-CN" altLang="en-US" sz="4000" b="1">
                <a:latin typeface="宋体" panose="02010600030101010101" pitchFamily="2" charset="-122"/>
                <a:ea typeface="宋体" panose="02010600030101010101" pitchFamily="2" charset="-122"/>
                <a:cs typeface="宋体" panose="02010600030101010101" pitchFamily="2" charset="-122"/>
              </a:rPr>
              <a:t>课间，不追逐打闹，不串班。若发生事端，当天约见家长处理，此后一个月的大课间到班主任办公室学习中学生守则和望江初中中学生一日常规。</a:t>
            </a:r>
            <a:endParaRPr lang="zh-CN" altLang="en-US" sz="4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ffice 主题">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2249</Words>
  <Application>WPS 演示</Application>
  <PresentationFormat>宽屏</PresentationFormat>
  <Paragraphs>173</Paragraphs>
  <Slides>26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仿宋_GB2312</vt:lpstr>
      <vt:lpstr>Calibri Light</vt:lpstr>
      <vt:lpstr>Courier New</vt:lpstr>
      <vt:lpstr>Calibri</vt:lpstr>
      <vt:lpstr>Lucida Sans Unicode</vt:lpstr>
      <vt:lpstr>微软雅黑</vt:lpstr>
      <vt:lpstr>黑体</vt:lpstr>
      <vt:lpstr>楷体_GB2312</vt:lpstr>
      <vt:lpstr>Office 主题</vt:lpstr>
      <vt:lpstr>宝贝，欢迎你到家</vt:lpstr>
      <vt:lpstr>初中——是什么？</vt:lpstr>
      <vt:lpstr>初中——学什么？</vt:lpstr>
      <vt:lpstr>初中——学做人</vt:lpstr>
      <vt:lpstr>初中——新学期</vt:lpstr>
      <vt:lpstr>PowerPoint 演示文稿</vt:lpstr>
      <vt:lpstr>初中——新环境</vt:lpstr>
      <vt:lpstr>初中——新要求</vt:lpstr>
      <vt:lpstr>纪律：</vt:lpstr>
      <vt:lpstr>PowerPoint 演示文稿</vt:lpstr>
      <vt:lpstr>爱护集体财产</vt:lpstr>
      <vt:lpstr>卫生：</vt:lpstr>
      <vt:lpstr>礼仪：</vt:lpstr>
      <vt:lpstr>仪表：</vt:lpstr>
      <vt:lpstr>我们要做到：</vt:lpstr>
      <vt:lpstr>发现你我他（她）的闪光点：</vt:lpstr>
      <vt:lpstr>我们的奋斗目标——吾班五尊重</vt:lpstr>
      <vt:lpstr>711班，我们共同的家——我该怎么做？（齐读）</vt:lpstr>
      <vt:lpstr>做最好的自己，创优秀的班级——誓师（齐读）</vt:lpstr>
      <vt:lpstr>寄语：</vt:lpstr>
      <vt:lpstr>PowerPoint 演示文稿</vt:lpstr>
      <vt:lpstr>PowerPoint 演示文稿</vt:lpstr>
      <vt:lpstr>PowerPoint 演示文稿</vt:lpstr>
      <vt:lpstr>PowerPoint 演示文稿</vt:lpstr>
      <vt:lpstr>“五心”是立身之本</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cp:revision>
  <dcterms:created xsi:type="dcterms:W3CDTF">2016-08-31T12:22:00Z</dcterms:created>
  <dcterms:modified xsi:type="dcterms:W3CDTF">2016-09-04T09:09:36Z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