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4" r:id="rId3"/>
    <p:sldId id="256" r:id="rId4"/>
    <p:sldId id="257" r:id="rId5"/>
    <p:sldId id="305" r:id="rId6"/>
    <p:sldId id="282" r:id="rId7"/>
    <p:sldId id="306" r:id="rId8"/>
    <p:sldId id="283" r:id="rId9"/>
    <p:sldId id="266" r:id="rId10"/>
    <p:sldId id="267" r:id="rId11"/>
    <p:sldId id="285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9922" y="2012700"/>
            <a:ext cx="6722899" cy="189379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9922" y="4096590"/>
            <a:ext cx="6722899" cy="60147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accent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accent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accent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6896" y="1709738"/>
            <a:ext cx="5556503" cy="1524781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3651" y="3634120"/>
            <a:ext cx="3814318" cy="65127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3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0" y="3330563"/>
            <a:ext cx="8153399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4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5073651" y="3368062"/>
            <a:ext cx="7118348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177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927" y="2548766"/>
            <a:ext cx="5890146" cy="9177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199"/>
            <a:ext cx="6172200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17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678675"/>
            <a:ext cx="10515600" cy="4498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0064-1D3A-4468-A1B1-52CF93AA3D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29EE8-1FE3-4EDB-A8CA-BA68A812CE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image" Target="../media/image3.jpe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36750" y="1818640"/>
            <a:ext cx="8522970" cy="2348865"/>
          </a:xfrm>
        </p:spPr>
        <p:txBody>
          <a:bodyPr/>
          <a:p>
            <a:br>
              <a:rPr lang="zh-CN" altLang="en-US" sz="8000" smtClean="0">
                <a:sym typeface="+mn-ea"/>
              </a:rPr>
            </a:br>
            <a:br>
              <a:rPr lang="zh-CN" altLang="en-US" sz="8000" smtClean="0">
                <a:sym typeface="+mn-ea"/>
              </a:rPr>
            </a:br>
            <a:br>
              <a:rPr lang="zh-CN" altLang="en-US" sz="8000" smtClean="0">
                <a:sym typeface="+mn-ea"/>
              </a:rPr>
            </a:br>
            <a:br>
              <a:rPr lang="zh-CN" altLang="en-US" sz="8000" smtClean="0">
                <a:sym typeface="+mn-ea"/>
              </a:rPr>
            </a:br>
            <a:br>
              <a:rPr lang="zh-CN" altLang="en-US" sz="8000" smtClean="0">
                <a:sym typeface="+mn-ea"/>
              </a:rPr>
            </a:br>
            <a:r>
              <a:rPr lang="zh-CN" altLang="en-US" sz="8000" smtClean="0">
                <a:sym typeface="+mn-ea"/>
              </a:rPr>
              <a:t>叶圣陶先生二三事</a:t>
            </a:r>
            <a:br>
              <a:rPr lang="zh-CN" altLang="en-US" sz="8000" smtClean="0">
                <a:sym typeface="+mn-ea"/>
              </a:rPr>
            </a:br>
            <a:endParaRPr lang="zh-CN" altLang="en-US" sz="8000" smtClean="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917765"/>
          </a:xfrm>
        </p:spPr>
        <p:txBody>
          <a:bodyPr/>
          <a:p>
            <a:r>
              <a:rPr lang="zh-CN" altLang="en-US"/>
              <a:t>字词积累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" y="897890"/>
            <a:ext cx="11983085" cy="5966460"/>
          </a:xfrm>
        </p:spPr>
        <p:txBody>
          <a:bodyPr>
            <a:normAutofit fontScale="90000" lnSpcReduction="10000"/>
          </a:bodyPr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自顾不暇（zì gù bù xiá）：光顾自己都没法动了，不能帮助别人了。指没有力量再照顾别人。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颠沛流离（diān pèi liú）：颠沛：跌倒，比喻穷困，受挫折；流离：浪落。由于灾荒或战乱而流转离散。形容生活艰难，四处流浪。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仁者见仁、智者见智（rénzhějiànrénzhìzhějiànzhì）：仁者从仁的角度看待，智者从智的角度看待。比喻对同一个问题，不同的人从不同的立场或角度去看有不同的看法。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大势所趋（dà shì suǒ qū）：大势：指整个局势；趋：向、往。整个局势发展的趋向。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不即不离（bù jí bù lí）：即：接近，靠近；离：疏远，离开。指对人既不接近，也不疏远。多指对人似亲非亲、似疏非疏的关系。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修饰（xiū shì）：①整理，装饰。②修改润饰，使文字生动。③梳妆打扮，亦指讲究外表、形式。④修养品德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晦涩（huì sè）：文辞等隐晦，不流畅，不易懂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朦胧（méng lóng）：①月光不明;，看不清。 ②看不分明，没有鲜明轮廓或细节;，勉强看得见。③在感情或直觉的意义上微微感觉到或觉察到。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endParaRPr lang="zh-CN" altLang="en-US" sz="2800" b="1">
              <a:solidFill>
                <a:schemeClr val="tx2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文章结构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7935" y="1099185"/>
            <a:ext cx="11875770" cy="5679440"/>
          </a:xfrm>
        </p:spPr>
        <p:txBody>
          <a:bodyPr>
            <a:noAutofit/>
          </a:bodyPr>
          <a:p>
            <a:r>
              <a:rPr lang="zh-CN" altLang="en-US" sz="21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划分段落，概括大意：</a:t>
            </a:r>
            <a:endParaRPr lang="zh-CN" altLang="en-US" sz="21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第一段（1）：叶老逝世我深感悲哀。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第二段（</a:t>
            </a:r>
            <a:r>
              <a:rPr lang="en-US" altLang="zh-CN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-9）：叶老待人宽待己严。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1．总写叶老品行（2）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2．叶老待人深厚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⑴文字往来谦和待人（3）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⑵日常交往守礼敬人（4-5）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3．叶老待己严格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⑴写作言文如一（7）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⑵文风倡导简洁（8）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⑶重语文求完美（9）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2100" b="1">
                <a:solidFill>
                  <a:schemeClr val="tx2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第三段（10）：学叶老为人，学叶老为文。</a:t>
            </a:r>
            <a:endParaRPr lang="zh-CN" altLang="en-US" sz="2100" b="1">
              <a:solidFill>
                <a:schemeClr val="tx2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5245" y="365125"/>
            <a:ext cx="10515600" cy="917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0000"/>
                </a:solidFill>
                <a:sym typeface="+mn-ea"/>
              </a:rPr>
              <a:t>理解文章结构要从抓线索或文眼入手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44880"/>
            <a:ext cx="10515600" cy="5232400"/>
          </a:xfrm>
        </p:spPr>
        <p:txBody>
          <a:bodyPr/>
          <a:p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叶圣陶先生是中国文艺界、教育界的老前辈，他为人敦厚，彬彬有礼。著名诗人臧克家曾经说过：“温、良、恭、俭、让这五个大字是做人的一种美德，我觉得叶老先生身上兼而有之。”</a:t>
            </a:r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叶圣陶热切的主张规范现代汉语包含规范的语法、修辞、词汇、标点、简化字和除去异体汉字。最重要的是，叶圣陶在出版领域提倡使用白话文。 他的杂志和报纸大多使用白话文，这极大地方便了记者和读者的阅读。所有的这些贡献促进了中国新闻事业的发展。</a:t>
            </a:r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朗读课文第一部分，然后回答问题：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78940"/>
            <a:ext cx="10515600" cy="10255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“心里立即罩上双层的悲哀”这句话表达了怎样的含义？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022350" y="2294890"/>
            <a:ext cx="9980295" cy="7042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对叶老的去世深感悲哀，也暗示了他与叶老的关系非比寻常。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二、朗读课文第二部分，然后回答问题：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5360" y="3187700"/>
            <a:ext cx="10255250" cy="244856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“过去的印象”指：中先生的作品叶先生只是平实规矩而已。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“失之太浅”指：评价只看到了作品这一表面现象，没有触及品格。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965200" y="1104900"/>
            <a:ext cx="10225405" cy="17754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1．“相识之后，交往渐多，感到过去的印象虽然不能说错，也失之太浅”，这句话中“过去的印象”指什么？“失之太浅”指什么？</a:t>
            </a:r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2．作者为什么要写汉魏以后中国读书人思想搀合的情况？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强调叶圣陶先生的思想没有搀合，是单一的儒。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3．作者强调叶圣陶先生是单一的儒的目的是什么？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强调叶圣陶先是躬行君子，又能学而不厌，诲人不倦，是人之师表，并为写他行为的单一作铺垫。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4．“凡是同叶圣陶先生有些交往的，无不为他的待人深厚而感动”，第三自然段是从哪些方面来表现叶老深厚的？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36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</a:rPr>
              <a:t>为吕叔湘先生的文章改标点；让张中行先生帮助修改文章，叶老认为改得不妥之处，谦虚而恳切地问张中行先生，同意不同意恢复。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5．“日常交往，他同样是一以贯之，宽厚待人”，文中举了哪些事例来说叶老在日常生活方面宽以待人的？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       送别，一定还是走过三道门，四道台阶，送到大门外才告别，他鞠躬，口说谢谢，看着来人上路才转身回去。晚年，有两次是已经不能起床了，我同一些人去问候，告辞，他总是举手打拱，还是不断地说谢谢。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      我去拜访，他因与朋友有约不在家而他非常悔恨，以为朋友住旅店而悲伤。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6．“他还有严的一面，是律己”，作者是从哪些方面来表现他的律己严的？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      是从三方面来表现的。写文章方面要求自己言文如一，文风方面要求简洁，重视语文求完美。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666365" y="487045"/>
            <a:ext cx="6435090" cy="2706370"/>
          </a:xfrm>
        </p:spPr>
        <p:txBody>
          <a:bodyPr>
            <a:normAutofit/>
          </a:bodyPr>
          <a:p>
            <a:pPr algn="ctr">
              <a:defRPr/>
            </a:pPr>
            <a:r>
              <a:rPr lang="zh-CN" altLang="en-US" sz="8000" smtClean="0"/>
              <a:t>教学目标</a:t>
            </a:r>
            <a:br>
              <a:rPr lang="zh-CN" altLang="en-US" sz="8000" smtClean="0"/>
            </a:br>
            <a:endParaRPr lang="zh-CN" altLang="en-US" sz="8000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57225" y="3333750"/>
            <a:ext cx="10877550" cy="2174240"/>
          </a:xfrm>
        </p:spPr>
        <p:txBody>
          <a:bodyPr>
            <a:noAutofit/>
          </a:bodyPr>
          <a:p>
            <a:pPr algn="l"/>
            <a:b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</a:br>
            <a: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  <a:t>1．了解作者，积累相关语言。</a:t>
            </a:r>
            <a:b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</a:br>
            <a: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  <a:t>2．学习与运用略读的方式，抓住阅读重点，并读出自己的心得。</a:t>
            </a:r>
            <a:b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</a:br>
            <a:r>
              <a:rPr lang="zh-CN" altLang="en-US" sz="4800" b="1">
                <a:solidFill>
                  <a:schemeClr val="tx1">
                    <a:lumMod val="50000"/>
                  </a:schemeClr>
                </a:solidFill>
                <a:sym typeface="+mn-ea"/>
              </a:rPr>
              <a:t>3．学习叶老待人宽待己严的品质。</a:t>
            </a:r>
            <a:endParaRPr lang="zh-CN" altLang="en-US" sz="4800" b="1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ctr"/>
            <a:endParaRPr lang="zh-CN" altLang="en-US" sz="4800" b="1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三、朗读课文第三部分，然后回答问题：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78940"/>
            <a:ext cx="10515600" cy="2830830"/>
          </a:xfrm>
        </p:spPr>
        <p:txBody>
          <a:bodyPr>
            <a:normAutofit/>
          </a:bodyPr>
          <a:p>
            <a:endParaRPr lang="zh-CN" altLang="en-US" sz="44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400" b="1">
                <a:solidFill>
                  <a:schemeClr val="tx2">
                    <a:lumMod val="50000"/>
                  </a:schemeClr>
                </a:solidFill>
              </a:rPr>
              <a:t>1．“问题是行方面的如何效法”，作者认为应如何效？</a:t>
            </a:r>
            <a:endParaRPr lang="zh-CN" altLang="en-US" sz="4400" b="1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965200" y="3162300"/>
            <a:ext cx="10515600" cy="2830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44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要知难而不畏难，要长记于心，向叶先生学习，德行如一。</a:t>
            </a:r>
            <a:endParaRPr lang="zh-CN" altLang="en-US" sz="4400" b="1">
              <a:solidFill>
                <a:srgbClr val="FF0000"/>
              </a:solidFill>
            </a:endParaRPr>
          </a:p>
          <a:p>
            <a:endParaRPr lang="zh-CN" altLang="en-US" sz="44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2．“都要常常想想叶圣陶先生的写话的主张，以及提出这种主张的深重的苦心”，这句话表达的含义是什么？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4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400" b="1">
                <a:solidFill>
                  <a:schemeClr val="tx2">
                    <a:lumMod val="50000"/>
                  </a:schemeClr>
                </a:solidFill>
                <a:sym typeface="+mn-ea"/>
              </a:rPr>
              <a:t>语文方面要学习叶老关于写话的主张，要体会他提出那种主张的良苦用心。</a:t>
            </a:r>
            <a:endParaRPr lang="zh-CN" altLang="en-US" sz="4400" b="1">
              <a:solidFill>
                <a:schemeClr val="tx2">
                  <a:lumMod val="50000"/>
                </a:schemeClr>
              </a:solidFill>
              <a:sym typeface="+mn-ea"/>
            </a:endParaRPr>
          </a:p>
          <a:p>
            <a:endParaRPr lang="zh-CN" altLang="en-US" sz="4400" b="1">
              <a:solidFill>
                <a:schemeClr val="tx2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</a:rPr>
              <a:t>1．这篇文章表达了怎样的中心思想？</a:t>
            </a:r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</a:rPr>
              <a:t>2．本文的中心思想对你有何启示？</a:t>
            </a:r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31520" y="3118485"/>
            <a:ext cx="10316845" cy="2341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800" b="1">
                <a:solidFill>
                  <a:srgbClr val="FF0000"/>
                </a:solidFill>
              </a:rPr>
              <a:t>本文表现了叶老严以律己、宽以待人的品格。</a:t>
            </a:r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8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/>
              <a:t>叶圣陶名言</a:t>
            </a:r>
            <a:endParaRPr lang="zh-CN" altLang="en-US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1680" y="1282435"/>
            <a:ext cx="10515600" cy="4498288"/>
          </a:xfrm>
        </p:spPr>
        <p:txBody>
          <a:bodyPr>
            <a:noAutofit/>
          </a:bodyPr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一辈子坚持自学的人就是一辈子自强不息的人。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品德教育重在实做，不在于能说会道。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文当然要作的，但是要紧的在乎做人。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教育是什么？往简单方面说，只须一句话，就是养成良好的习惯。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尽量运用语言文字并不是生活上一种奢侈的要求，实在是现代公民所必须具有的一种生活能力。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4000" b="1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zh-CN" altLang="en-US" sz="4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8" name="直接连接符 17"/>
          <p:cNvCxnSpPr/>
          <p:nvPr>
            <p:custDataLst>
              <p:tags r:id="rId1"/>
            </p:custDataLst>
          </p:nvPr>
        </p:nvCxnSpPr>
        <p:spPr>
          <a:xfrm>
            <a:off x="838200" y="1282890"/>
            <a:ext cx="10515600" cy="0"/>
          </a:xfrm>
          <a:prstGeom prst="line">
            <a:avLst/>
          </a:prstGeom>
          <a:ln w="444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en-US" altLang="zh-CN" sz="6600" dirty="0">
                <a:sym typeface="+mn-ea"/>
              </a:rPr>
              <a:t>张中行</a:t>
            </a:r>
            <a:endParaRPr lang="en-US" altLang="zh-CN" sz="6600" dirty="0">
              <a:sym typeface="+mn-ea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30200" y="1282700"/>
            <a:ext cx="6980555" cy="4654550"/>
          </a:xfrm>
        </p:spPr>
        <p:txBody>
          <a:bodyPr>
            <a:no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</a:rPr>
              <a:t>张中行，原名张璇，著名学者、哲学家、散文家。主要从事语文、古代文学及思想史的研究。是二十世纪末未名湖畔三雅士之一，与季羡林、金克木合称“燕园三老”。季羡林先生称赞他为“高人、逸人、至人、超人”。许怡评价他涉猎广泛，博闻强记，遍及文史、古典、佛学、哲学诸多领域，人称“杂家”。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2" name="图片 1" descr="t01adc2ca8c60634ea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4935" y="1368425"/>
            <a:ext cx="4043045" cy="48761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01da88142e58113e3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83065" y="875665"/>
            <a:ext cx="2739390" cy="3652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53955" y="5114925"/>
            <a:ext cx="1731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书法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6" name="图片 5" descr="t013908404c769892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" y="875030"/>
            <a:ext cx="4668520" cy="3813175"/>
          </a:xfrm>
          <a:prstGeom prst="rect">
            <a:avLst/>
          </a:prstGeom>
        </p:spPr>
      </p:pic>
      <p:pic>
        <p:nvPicPr>
          <p:cNvPr id="7" name="图片 6" descr="t0125abe74f0ed241c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440" y="972185"/>
            <a:ext cx="3555365" cy="3555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9300" y="5041265"/>
            <a:ext cx="72567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丰硕的成果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000">
                <a:sym typeface="+mn-ea"/>
              </a:rPr>
              <a:t>叶圣陶简介 </a:t>
            </a:r>
            <a:endParaRPr lang="zh-CN" altLang="en-US" sz="6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0005" y="1552575"/>
            <a:ext cx="6983095" cy="474472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</a:rPr>
              <a:t>叶圣陶（1894年10月28日~1988年2月16日），原名叶绍钧，字圣陶，汉族人，江苏苏州人，著名作家、教育家、编辑家、文学出版家和社会活动家。早年当小学教师，并参加新潮社和文学研究会。解放后，叶圣陶曾担任出版总署副署长、人民教育出版社社长、教育部副部长。他也是第六届全国政协副主席、第五届全国人大常委委员、第五届全国政协常委委员、民进中央主席。原名叶绍钧、字秉臣、圣陶，现代作家、教育家、文学出版家和社会活动家，有“优秀的语言艺术家”之称。其代表作有童话故事《稻草人》、长篇小说《倪焕之》等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" name="图片 3" descr="t01e2231a459d0c86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8670" y="186055"/>
            <a:ext cx="4484370" cy="3048635"/>
          </a:xfrm>
          <a:prstGeom prst="rect">
            <a:avLst/>
          </a:prstGeom>
        </p:spPr>
      </p:pic>
      <p:pic>
        <p:nvPicPr>
          <p:cNvPr id="5" name="图片 4" descr="t012a69a5c1d6d9a7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425" y="3594735"/>
            <a:ext cx="2185035" cy="30486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01ecc6f34687c383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0" y="212090"/>
            <a:ext cx="2478405" cy="3268345"/>
          </a:xfrm>
          <a:prstGeom prst="rect">
            <a:avLst/>
          </a:prstGeom>
        </p:spPr>
      </p:pic>
      <p:pic>
        <p:nvPicPr>
          <p:cNvPr id="5" name="图片 4" descr="t01e1bf2bd62d0d85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" y="131445"/>
            <a:ext cx="2285365" cy="3448685"/>
          </a:xfrm>
          <a:prstGeom prst="rect">
            <a:avLst/>
          </a:prstGeom>
        </p:spPr>
      </p:pic>
      <p:pic>
        <p:nvPicPr>
          <p:cNvPr id="8" name="图片 7" descr="t01f696e5b40d68a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0205" y="254635"/>
            <a:ext cx="2480310" cy="3308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151130" y="1002665"/>
            <a:ext cx="914400" cy="5002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4800" b="1">
                <a:solidFill>
                  <a:srgbClr val="FF0000"/>
                </a:solidFill>
              </a:rPr>
              <a:t>走近叶圣陶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pic>
        <p:nvPicPr>
          <p:cNvPr id="10" name="图片 9" descr="t01968687102c01598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1080" y="4051935"/>
            <a:ext cx="2531110" cy="2651760"/>
          </a:xfrm>
          <a:prstGeom prst="rect">
            <a:avLst/>
          </a:prstGeom>
        </p:spPr>
      </p:pic>
      <p:pic>
        <p:nvPicPr>
          <p:cNvPr id="11" name="图片 10" descr="t01c7b2ce23e22b25c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4340" y="4066540"/>
            <a:ext cx="1967230" cy="2637155"/>
          </a:xfrm>
          <a:prstGeom prst="rect">
            <a:avLst/>
          </a:prstGeom>
        </p:spPr>
      </p:pic>
      <p:pic>
        <p:nvPicPr>
          <p:cNvPr id="12" name="图片 11" descr="208798_20140401205522883200_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9435" y="3934460"/>
            <a:ext cx="2290445" cy="2915920"/>
          </a:xfrm>
          <a:prstGeom prst="rect">
            <a:avLst/>
          </a:prstGeom>
        </p:spPr>
      </p:pic>
      <p:pic>
        <p:nvPicPr>
          <p:cNvPr id="13" name="图片 12" descr="t01a7c8931024a9cdb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195" y="255270"/>
            <a:ext cx="2818765" cy="3324860"/>
          </a:xfrm>
          <a:prstGeom prst="rect">
            <a:avLst/>
          </a:prstGeom>
        </p:spPr>
      </p:pic>
      <p:pic>
        <p:nvPicPr>
          <p:cNvPr id="14" name="图片 13" descr="128733780_14558461455771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7425" y="3813810"/>
            <a:ext cx="2010410" cy="2875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1193165"/>
            <a:ext cx="11696065" cy="5170805"/>
          </a:xfrm>
        </p:spPr>
        <p:txBody>
          <a:bodyPr>
            <a:noAutofit/>
          </a:bodyPr>
          <a:p>
            <a:r>
              <a:rPr lang="zh-CN" altLang="en-US" sz="5400" b="1">
                <a:solidFill>
                  <a:schemeClr val="tx1">
                    <a:lumMod val="50000"/>
                  </a:schemeClr>
                </a:solidFill>
              </a:rPr>
              <a:t>叶圣陶喜欢看书，各种内容的书都看。孩子们可以随便到书架上拿书，只要自己愿意就行。</a:t>
            </a:r>
            <a:endParaRPr lang="zh-CN" altLang="en-US" sz="5400" b="1">
              <a:solidFill>
                <a:schemeClr val="tx1">
                  <a:lumMod val="50000"/>
                </a:schemeClr>
              </a:solidFill>
            </a:endParaRPr>
          </a:p>
          <a:p>
            <a:r>
              <a:rPr lang="zh-CN" altLang="en-US" sz="5400" b="1">
                <a:solidFill>
                  <a:schemeClr val="tx1">
                    <a:lumMod val="50000"/>
                  </a:schemeClr>
                </a:solidFill>
              </a:rPr>
              <a:t>他经常提出一些问题来问小至善，借以锻炼他的表达能力。在父亲的教育和影响下，叶至善这个在小学和中学留过四次级的孩子最后取得了成功。 </a:t>
            </a:r>
            <a:endParaRPr lang="zh-CN" altLang="en-US" sz="5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685" y="109220"/>
            <a:ext cx="69951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1"/>
                </a:solidFill>
              </a:rPr>
              <a:t>叶圣陶的故事 </a:t>
            </a:r>
            <a:endParaRPr lang="zh-CN" altLang="en-US" sz="44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8000">
                <a:sym typeface="+mn-ea"/>
              </a:rPr>
              <a:t>略读</a:t>
            </a:r>
            <a:endParaRPr lang="zh-CN" altLang="en-US" sz="8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000" b="1">
                <a:solidFill>
                  <a:schemeClr val="tx2">
                    <a:lumMod val="50000"/>
                  </a:schemeClr>
                </a:solidFill>
              </a:rPr>
              <a:t>略读的方式，把握文章的要点，要求用序号标出意义段，用波浪线标出抒情或议论的文字，批注自己的阅读心得，列出自己不懂之处。</a:t>
            </a:r>
            <a:endParaRPr lang="zh-CN" altLang="en-US" sz="60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字词积累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650" y="1282700"/>
            <a:ext cx="11586210" cy="4894580"/>
          </a:xfrm>
        </p:spPr>
        <p:txBody>
          <a:bodyPr>
            <a:noAutofit/>
          </a:bodyPr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繁碎：fán suì，繁杂琐碎。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悲哀（bēi āi）：指伤心、难过。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简明扼要（jiǎn míng è yào）：指简单明了，抓住要点。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沾溉（zhān gài）：浸润浇灌。 比喻使人受益。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高文典册（gāo wén diǎn cè）：册：古代帝王发出的文书。指封建朝廷的重要文书、诏令。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搀合（chān hé）：搀杂混合。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躬行（gōng xíng）：指身体力行；亲身实行。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师表（shī biǎo）：①表率，在道德或学问上的学习榜样。②谓作表率。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不耻下问（bù chǐ xià wèn）：不以向地位低的人请教问题为耻。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</a:rPr>
              <a:t>商酌（shāng zhuó）：指反复仔细地商量。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2800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50921105644"/>
  <p:tag name="MH_LIBRARY" val="GRAPHIC"/>
  <p:tag name="MH_ORDER" val="直接连接符 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9"/>
  <p:tag name="KSO_WM_UNIT_TYPE" val="f"/>
  <p:tag name="KSO_WM_UNIT_INDEX" val="1"/>
  <p:tag name="KSO_WM_UNIT_ID" val="custom160539_2*f*1"/>
  <p:tag name="KSO_WM_UNIT_CLEAR" val="1"/>
  <p:tag name="KSO_WM_UNIT_LAYERLEVEL" val="1"/>
  <p:tag name="KSO_WM_UNIT_VALUE" val="297"/>
  <p:tag name="KSO_WM_UNIT_HIGHLIGHT" val="0"/>
  <p:tag name="KSO_WM_UNIT_COMPATIBLE" val="0"/>
  <p:tag name="KSO_WM_UNIT_PRESET_TEXT_INDEX" val="4"/>
  <p:tag name="KSO_WM_UNIT_PRESET_TEXT_LEN" val="220"/>
</p:tagLst>
</file>

<file path=ppt/tags/tag11.xml><?xml version="1.0" encoding="utf-8"?>
<p:tagLst xmlns:p="http://schemas.openxmlformats.org/presentationml/2006/main">
  <p:tag name="KSO_WM_TEMPLATE_CATEGORY" val="custom"/>
  <p:tag name="KSO_WM_TEMPLATE_INDEX" val="160539"/>
  <p:tag name="KSO_WM_TAG_VERSION" val="1.0"/>
  <p:tag name="KSO_WM_SLIDE_ID" val="custom160539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2"/>
  <p:tag name="KSO_WM_SLIDE_SIZE" val="828*354"/>
  <p:tag name="MH_TYPE" val="#NeiR#"/>
  <p:tag name="MH_NUMBER" val="2"/>
  <p:tag name="MH_CATEGORY" val="#BingLLB#"/>
  <p:tag name="MH_LAYOUT" val="SubTitleDesc"/>
  <p:tag name="MH" val="20150921111904"/>
  <p:tag name="MH_LIBRARY" val="GRAPHIC"/>
</p:tagLst>
</file>

<file path=ppt/tags/tag2.xml><?xml version="1.0" encoding="utf-8"?>
<p:tagLst xmlns:p="http://schemas.openxmlformats.org/presentationml/2006/main">
  <p:tag name="MH" val="20150921105644"/>
  <p:tag name="MH_LIBRARY" val="GRAPHIC"/>
  <p:tag name="MH_ORDER" val="直接连接符 4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539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539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9"/>
  <p:tag name="KSO_WM_UNIT_TYPE" val="a"/>
  <p:tag name="KSO_WM_UNIT_INDEX" val="1"/>
  <p:tag name="KSO_WM_UNIT_ID" val="custom160539_1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9"/>
  <p:tag name="KSO_WM_UNIT_TYPE" val="b"/>
  <p:tag name="KSO_WM_UNIT_INDEX" val="1"/>
  <p:tag name="KSO_WM_UNIT_ID" val="custom160539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1"/>
</p:tagLst>
</file>

<file path=ppt/tags/tag7.xml><?xml version="1.0" encoding="utf-8"?>
<p:tagLst xmlns:p="http://schemas.openxmlformats.org/presentationml/2006/main">
  <p:tag name="KSO_WM_TEMPLATE_THUMBS_INDEX" val="1、9、12、16、21、22、26、32、35"/>
  <p:tag name="KSO_WM_TEMPLATE_CATEGORY" val="custom"/>
  <p:tag name="KSO_WM_TEMPLATE_INDEX" val="160539"/>
  <p:tag name="KSO_WM_TAG_VERSION" val="1.0"/>
  <p:tag name="KSO_WM_SLIDE_ID" val="custom160539_12"/>
  <p:tag name="KSO_WM_SLIDE_INDEX" val="12"/>
  <p:tag name="KSO_WM_SLIDE_ITEM_CNT" val="2"/>
  <p:tag name="KSO_WM_SLIDE_LAYOUT" val="a_b_e"/>
  <p:tag name="KSO_WM_SLIDE_LAYOUT_CNT" val="1_1_1"/>
  <p:tag name="KSO_WM_SLIDE_TYPE" val="title"/>
  <p:tag name="KSO_WM_BEAUTIFY_FLAG" val="#wm#"/>
  <p:tag name="MH" val="20150921105644"/>
  <p:tag name="MH_LIBRARY" val="GRAPHIC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39_2*i*0"/>
  <p:tag name="KSO_WM_TEMPLATE_CATEGORY" val="custom"/>
  <p:tag name="KSO_WM_TEMPLATE_INDEX" val="160539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9"/>
  <p:tag name="KSO_WM_UNIT_TYPE" val="a"/>
  <p:tag name="KSO_WM_UNIT_INDEX" val="1"/>
  <p:tag name="KSO_WM_UNIT_ID" val="custom160539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1_A000120140530A99PPBG">
  <a:themeElements>
    <a:clrScheme name="16053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1198EB"/>
      </a:accent1>
      <a:accent2>
        <a:srgbClr val="628EE3"/>
      </a:accent2>
      <a:accent3>
        <a:srgbClr val="2BC3B5"/>
      </a:accent3>
      <a:accent4>
        <a:srgbClr val="92D050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WPS 演示</Application>
  <PresentationFormat>宽屏</PresentationFormat>
  <Paragraphs>146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Calibri</vt:lpstr>
      <vt:lpstr>1_A000120140530A99PPBG</vt:lpstr>
      <vt:lpstr>     叶圣陶先生二三事 </vt:lpstr>
      <vt:lpstr>教学目标 </vt:lpstr>
      <vt:lpstr>张中行</vt:lpstr>
      <vt:lpstr>PowerPoint 演示文稿</vt:lpstr>
      <vt:lpstr>叶圣陶简介 </vt:lpstr>
      <vt:lpstr>PowerPoint 演示文稿</vt:lpstr>
      <vt:lpstr>PowerPoint 演示文稿</vt:lpstr>
      <vt:lpstr>略读</vt:lpstr>
      <vt:lpstr>字词积累</vt:lpstr>
      <vt:lpstr>字词积累</vt:lpstr>
      <vt:lpstr>理解结构要从抓线索或文眼入手。</vt:lpstr>
      <vt:lpstr>PowerPoint 演示文稿</vt:lpstr>
      <vt:lpstr>朗读课文第一部分，然后回答问题：</vt:lpstr>
      <vt:lpstr>二、朗读课文第二部分，然后回答问题：</vt:lpstr>
      <vt:lpstr>2．作者为什么要写汉魏以后中国读书人思想搀合的情况？</vt:lpstr>
      <vt:lpstr>3．作者强调叶圣陶先生是单一的儒的目的是什么？</vt:lpstr>
      <vt:lpstr>4．“凡是同叶圣陶先生有些交往的，无不为他的待人深厚而感动”，第三自然段是从哪些方面来表现叶老深厚的？</vt:lpstr>
      <vt:lpstr>5．“日常交往，他同样是一以贯之，宽厚待人”，文中举了哪些事例来说叶老在日常生活方面宽以待人的？</vt:lpstr>
      <vt:lpstr>6．“他还有严的一面，是律己”，作者是从哪些方面来表现他的律己严的？</vt:lpstr>
      <vt:lpstr>三、朗读课文第三部分，然后回答问题：</vt:lpstr>
      <vt:lpstr>2．“都要常常想想叶圣陶先生的写话的主张，以及提出这种主张的深重的苦心”，这句话表达的含义是什么？</vt:lpstr>
      <vt:lpstr>PowerPoint 演示文稿</vt:lpstr>
      <vt:lpstr>叶圣陶名言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39</cp:revision>
  <dcterms:created xsi:type="dcterms:W3CDTF">2017-03-26T02:39:00Z</dcterms:created>
  <dcterms:modified xsi:type="dcterms:W3CDTF">2017-03-26T09:11:14Z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