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0" r:id="rId2"/>
    <p:sldId id="413" r:id="rId3"/>
    <p:sldId id="411" r:id="rId4"/>
    <p:sldId id="414" r:id="rId5"/>
    <p:sldId id="412" r:id="rId6"/>
    <p:sldId id="415" r:id="rId7"/>
    <p:sldId id="417" r:id="rId8"/>
    <p:sldId id="416" r:id="rId9"/>
    <p:sldId id="422" r:id="rId10"/>
    <p:sldId id="423" r:id="rId11"/>
    <p:sldId id="418" r:id="rId12"/>
    <p:sldId id="419" r:id="rId13"/>
    <p:sldId id="420" r:id="rId14"/>
    <p:sldId id="424" r:id="rId15"/>
    <p:sldId id="421" r:id="rId16"/>
    <p:sldId id="431" r:id="rId17"/>
    <p:sldId id="442" r:id="rId18"/>
    <p:sldId id="428" r:id="rId19"/>
    <p:sldId id="429" r:id="rId20"/>
    <p:sldId id="430" r:id="rId21"/>
    <p:sldId id="432" r:id="rId22"/>
    <p:sldId id="433" r:id="rId23"/>
    <p:sldId id="434" r:id="rId24"/>
    <p:sldId id="435" r:id="rId25"/>
    <p:sldId id="436" r:id="rId26"/>
    <p:sldId id="425" r:id="rId27"/>
    <p:sldId id="439" r:id="rId28"/>
    <p:sldId id="438" r:id="rId29"/>
    <p:sldId id="440" r:id="rId30"/>
    <p:sldId id="441" r:id="rId31"/>
    <p:sldId id="437" r:id="rId32"/>
  </p:sldIdLst>
  <p:sldSz cx="12192000" cy="6858000"/>
  <p:notesSz cx="6858000" cy="9144000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9D9D9"/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2.xml"/><Relationship Id="rId4" Type="http://schemas.openxmlformats.org/officeDocument/2006/relationships/tags" Target="../tags/tag1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7.xml"/><Relationship Id="rId4" Type="http://schemas.openxmlformats.org/officeDocument/2006/relationships/tags" Target="../tags/tag16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20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2.xml"/><Relationship Id="rId4" Type="http://schemas.openxmlformats.org/officeDocument/2006/relationships/tags" Target="../tags/tag2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6.xml"/><Relationship Id="rId3" Type="http://schemas.openxmlformats.org/officeDocument/2006/relationships/tags" Target="../tags/tag31.xml"/><Relationship Id="rId7" Type="http://schemas.openxmlformats.org/officeDocument/2006/relationships/tags" Target="../tags/tag35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6" Type="http://schemas.openxmlformats.org/officeDocument/2006/relationships/tags" Target="../tags/tag34.xml"/><Relationship Id="rId5" Type="http://schemas.openxmlformats.org/officeDocument/2006/relationships/tags" Target="../tags/tag33.xml"/><Relationship Id="rId4" Type="http://schemas.openxmlformats.org/officeDocument/2006/relationships/tags" Target="../tags/tag32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9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40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3.xml"/><Relationship Id="rId2" Type="http://schemas.openxmlformats.org/officeDocument/2006/relationships/tags" Target="../tags/tag42.xml"/><Relationship Id="rId1" Type="http://schemas.openxmlformats.org/officeDocument/2006/relationships/tags" Target="../tags/tag41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6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tags" Target="../tags/tag49.xml"/><Relationship Id="rId5" Type="http://schemas.openxmlformats.org/officeDocument/2006/relationships/tags" Target="../tags/tag48.xml"/><Relationship Id="rId4" Type="http://schemas.openxmlformats.org/officeDocument/2006/relationships/tags" Target="../tags/tag47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2.xml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4.xml"/><Relationship Id="rId4" Type="http://schemas.openxmlformats.org/officeDocument/2006/relationships/tags" Target="../tags/tag5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2020-11-13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5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tabLst>
                <a:tab pos="1609725" algn="l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2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4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1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2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 algn="l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>2020-11-13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6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1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itchFamily="34" charset="0"/>
                <a:ea typeface="微软雅黑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tabLst>
                <a:tab pos="1609725" algn="l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2020-11-13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ags" Target="../tags/tag2.xml"/><Relationship Id="rId18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5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2020-11-13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微软雅黑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  <p:custDataLst>
      <p:tags r:id="rId13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itchFamily="34" charset="0"/>
          <a:ea typeface="微软雅黑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tabLst>
          <a:tab pos="1609725" algn="l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itchFamily="34" charset="0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6.w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baike.baidu.com/view/6715.htm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818" name="矩形 162817"/>
          <p:cNvSpPr/>
          <p:nvPr/>
        </p:nvSpPr>
        <p:spPr>
          <a:xfrm rot="5400000">
            <a:off x="30798" y="2649538"/>
            <a:ext cx="5400675" cy="1150937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/>
            <a:r>
              <a:rPr lang="zh-CN" altLang="en-US" sz="3600">
                <a:ln w="9525" cap="flat" cmpd="sng">
                  <a:solidFill>
                    <a:srgbClr val="FF00FF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FF"/>
                </a:solidFill>
                <a:latin typeface="隶书" pitchFamily="49" charset="-122"/>
                <a:ea typeface="隶书" pitchFamily="49" charset="-122"/>
              </a:rPr>
              <a:t>涉江采芙蓉</a:t>
            </a:r>
          </a:p>
        </p:txBody>
      </p:sp>
      <p:pic>
        <p:nvPicPr>
          <p:cNvPr id="162820" name="图片 16281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11285" y="3279775"/>
            <a:ext cx="3098800" cy="35147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 spd="med">
    <p:cover dir="rd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960880" y="1501140"/>
            <a:ext cx="499618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  <a:sym typeface="+mn-ea"/>
              </a:rPr>
              <a:t>同心而离居，忧伤以终老。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75970" y="619760"/>
            <a:ext cx="27025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/>
              <a:t>主旨句？</a:t>
            </a:r>
          </a:p>
        </p:txBody>
      </p:sp>
      <p:sp>
        <p:nvSpPr>
          <p:cNvPr id="108556" name="Text Box 12"/>
          <p:cNvSpPr txBox="1">
            <a:spLocks noChangeArrowheads="1"/>
          </p:cNvSpPr>
          <p:nvPr/>
        </p:nvSpPr>
        <p:spPr bwMode="auto">
          <a:xfrm>
            <a:off x="1517650" y="3194685"/>
            <a:ext cx="8437880" cy="1198880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3600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北魏楷书简体" pitchFamily="65" charset="-122"/>
                <a:ea typeface="方正北魏楷书简体" pitchFamily="65" charset="-122"/>
                <a:cs typeface="+mn-cs"/>
                <a:hlinkClick r:id="" action="ppaction://noaction"/>
              </a:rPr>
              <a:t>主旨：表达远隔两地的爱人互相思念的哀伤与惆怅之情。</a:t>
            </a:r>
            <a:r>
              <a:rPr kumimoji="0" lang="zh-CN" altLang="en-US" sz="3600" b="1" kern="1200" cap="none" spc="0" normalizeH="0" baseline="0" noProof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彩云简体" pitchFamily="65" charset="-122"/>
                <a:ea typeface="方正彩云简体" pitchFamily="65" charset="-122"/>
                <a:cs typeface="+mn-cs"/>
                <a:hlinkClick r:id="" action="ppaction://noaction"/>
              </a:rPr>
              <a:t> </a:t>
            </a:r>
            <a:endParaRPr kumimoji="0" lang="zh-CN" altLang="en-US" sz="3600" b="1" kern="1200" cap="none" spc="0" normalizeH="0" baseline="0" noProof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彩云简体" pitchFamily="65" charset="-122"/>
              <a:ea typeface="方正彩云简体" pitchFamily="65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8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204470" y="1788160"/>
            <a:ext cx="11894820" cy="2553335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40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隶书" pitchFamily="49" charset="-122"/>
                <a:ea typeface="隶书" pitchFamily="49" charset="-122"/>
                <a:cs typeface="隶书" panose="02010509060101010101" pitchFamily="49" charset="-122"/>
                <a:sym typeface="+mn-ea"/>
              </a:rPr>
              <a:t>教学目标</a:t>
            </a:r>
            <a:r>
              <a:rPr lang="en-US" altLang="zh-CN" sz="40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隶书" pitchFamily="49" charset="-122"/>
                <a:ea typeface="隶书" pitchFamily="49" charset="-122"/>
                <a:cs typeface="隶书" panose="02010509060101010101" pitchFamily="49" charset="-122"/>
                <a:sym typeface="+mn-ea"/>
              </a:rPr>
              <a:t>2</a:t>
            </a:r>
            <a:r>
              <a:rPr lang="zh-CN" altLang="en-US" sz="40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隶书" pitchFamily="49" charset="-122"/>
                <a:ea typeface="隶书" pitchFamily="49" charset="-122"/>
                <a:cs typeface="隶书" panose="02010509060101010101" pitchFamily="49" charset="-122"/>
                <a:sym typeface="+mn-ea"/>
              </a:rPr>
              <a:t>：</a:t>
            </a:r>
          </a:p>
          <a:p>
            <a:endParaRPr lang="zh-CN" altLang="en-US" sz="4000" b="1">
              <a:gradFill>
                <a:gsLst>
                  <a:gs pos="21000">
                    <a:srgbClr val="53575C"/>
                  </a:gs>
                  <a:gs pos="88000">
                    <a:srgbClr val="C5C7CA"/>
                  </a:gs>
                </a:gsLst>
                <a:lin ang="5400000"/>
              </a:gradFill>
              <a:effectLst/>
              <a:latin typeface="隶书" pitchFamily="49" charset="-122"/>
              <a:ea typeface="隶书" pitchFamily="49" charset="-122"/>
              <a:cs typeface="隶书" panose="02010509060101010101" pitchFamily="49" charset="-122"/>
              <a:sym typeface="+mn-ea"/>
            </a:endParaRPr>
          </a:p>
          <a:p>
            <a:r>
              <a:rPr lang="zh-CN" altLang="en-US" sz="4000" b="1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  <a:latin typeface="隶书" pitchFamily="49" charset="-122"/>
                <a:ea typeface="隶书" pitchFamily="49" charset="-122"/>
                <a:cs typeface="隶书" panose="02010509060101010101" pitchFamily="49" charset="-122"/>
                <a:sym typeface="+mn-ea"/>
              </a:rPr>
              <a:t>抓住意象，体会诗歌营造的意境，把握作者的思想情感；</a:t>
            </a:r>
          </a:p>
        </p:txBody>
      </p:sp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73380" y="332105"/>
            <a:ext cx="85204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问题：找出诗歌中出现的意象，并指出其作用。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19125" y="1381125"/>
            <a:ext cx="6555105" cy="5219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/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sym typeface="+mn-ea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latin typeface="Arial" pitchFamily="34" charset="0"/>
                <a:sym typeface="+mn-ea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sym typeface="+mn-ea"/>
              </a:rPr>
              <a:t>处</a:t>
            </a:r>
            <a:r>
              <a:rPr lang="zh-CN" altLang="en-US" sz="2800" b="1">
                <a:latin typeface="Arial" pitchFamily="34" charset="0"/>
                <a:sym typeface="+mn-ea"/>
              </a:rPr>
              <a:t>：涉江采芙蓉，兰泽多芳草。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50825" y="2075815"/>
            <a:ext cx="11155680" cy="119888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sym typeface="+mn-ea"/>
              </a:rPr>
              <a:t>解析：</a:t>
            </a:r>
            <a:r>
              <a:rPr lang="en-US" altLang="zh-CN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sym typeface="+mn-ea"/>
              </a:rPr>
              <a:t>“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sym typeface="+mn-ea"/>
                <a:hlinkClick r:id="" action="ppaction://noaction"/>
              </a:rPr>
              <a:t>芙蓉</a:t>
            </a:r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sym typeface="+mn-ea"/>
              </a:rPr>
              <a:t>”“兰泽”“芳草”等意象。</a:t>
            </a:r>
          </a:p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sym typeface="+mn-ea"/>
              </a:rPr>
              <a:t>        描述了抒情主人公涉江采摘芙蓉的情景，营造的是轻松欢快的氛围。 </a:t>
            </a:r>
          </a:p>
          <a:p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sym typeface="+mn-ea"/>
              </a:rPr>
              <a:t>“芙蓉”“兰泽”“芳草”等意象，表达出诗人情怀的高雅，感情的纯洁、美好。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73380" y="3686175"/>
            <a:ext cx="5436235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黑体" panose="02010609060101010101" pitchFamily="2" charset="-122"/>
                <a:sym typeface="+mn-ea"/>
              </a:rPr>
              <a:t>第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黑体" panose="02010609060101010101" pitchFamily="2" charset="-122"/>
                <a:sym typeface="+mn-ea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黑体" panose="02010609060101010101" pitchFamily="2" charset="-122"/>
                <a:sym typeface="+mn-ea"/>
              </a:rPr>
              <a:t>处：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黑体" panose="02010609060101010101" pitchFamily="2" charset="-122"/>
                <a:sym typeface="+mn-ea"/>
              </a:rPr>
              <a:t>还顾望旧乡，长路漫浩浩。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62000" y="4437380"/>
            <a:ext cx="10877550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>
                <a:latin typeface="Arial" pitchFamily="34" charset="0"/>
                <a:sym typeface="+mn-ea"/>
              </a:rPr>
              <a:t>解析：</a:t>
            </a:r>
            <a:r>
              <a:rPr lang="en-US" altLang="zh-CN" sz="2800" b="1">
                <a:latin typeface="Arial" pitchFamily="34" charset="0"/>
                <a:sym typeface="+mn-ea"/>
              </a:rPr>
              <a:t>“</a:t>
            </a:r>
            <a:r>
              <a:rPr lang="zh-CN" altLang="en-US" sz="2800" b="1">
                <a:latin typeface="Arial" pitchFamily="34" charset="0"/>
                <a:sym typeface="+mn-ea"/>
              </a:rPr>
              <a:t>旧乡”“长路”。</a:t>
            </a:r>
            <a:endParaRPr lang="zh-CN" altLang="en-US" sz="2800" b="1">
              <a:latin typeface="Arial" pitchFamily="34" charset="0"/>
            </a:endParaRPr>
          </a:p>
          <a:p>
            <a:r>
              <a:rPr lang="zh-CN" altLang="en-US" sz="2800" b="1">
                <a:latin typeface="Arial" pitchFamily="34" charset="0"/>
                <a:sym typeface="+mn-ea"/>
              </a:rPr>
              <a:t>“旧乡”在“漫漫”长路的那头，看不到也望不着，“旧乡”的爱人此时也正凝眸相望吗？相爱却不得相见，浓浓的相思之情溢于言表。这两句将“远道”意思说尽。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378450" y="342265"/>
            <a:ext cx="35433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3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句的作用？</a:t>
            </a:r>
          </a:p>
        </p:txBody>
      </p:sp>
      <p:sp>
        <p:nvSpPr>
          <p:cNvPr id="181251" name="文本框 181250"/>
          <p:cNvSpPr txBox="1"/>
          <p:nvPr/>
        </p:nvSpPr>
        <p:spPr>
          <a:xfrm>
            <a:off x="381000" y="192405"/>
            <a:ext cx="4998085" cy="583565"/>
          </a:xfrm>
          <a:prstGeom prst="rect">
            <a:avLst/>
          </a:prstGeom>
          <a:noFill/>
          <a:ln w="127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latin typeface="宋体" pitchFamily="2" charset="-122"/>
              </a:rPr>
              <a:t>采之欲遗谁？所思在远道。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350645" y="1404620"/>
            <a:ext cx="8909685" cy="18148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诗歌讲究“起、承、转、合”，</a:t>
            </a:r>
          </a:p>
          <a:p>
            <a:pPr>
              <a:spcBef>
                <a:spcPct val="50000"/>
              </a:spcBef>
              <a:buFont typeface="Arial" pitchFamily="34" charset="0"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这两句在结构上是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暗转过渡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，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为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表现主人公的情绪</a:t>
            </a:r>
          </a:p>
          <a:p>
            <a:pPr>
              <a:spcBef>
                <a:spcPct val="50000"/>
              </a:spcBef>
              <a:buFont typeface="Arial" pitchFamily="34" charset="0"/>
            </a:pP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由欢欣洋溢转变为下面的黯然销魂</a:t>
            </a:r>
            <a:r>
              <a:rPr lang="zh-CN" altLang="en-US" sz="2800" b="1">
                <a:solidFill>
                  <a:schemeClr val="accent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作铺垫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。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60400" y="3390265"/>
            <a:ext cx="64027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b="1">
                <a:latin typeface="Arial" pitchFamily="34" charset="0"/>
                <a:sym typeface="+mn-ea"/>
              </a:rPr>
              <a:t>涉江采芙蓉，兰泽多芳草。</a:t>
            </a:r>
            <a:r>
              <a:rPr lang="en-US" altLang="zh-CN" b="1">
                <a:latin typeface="Arial" pitchFamily="34" charset="0"/>
                <a:sym typeface="+mn-ea"/>
              </a:rPr>
              <a:t>-------- </a:t>
            </a:r>
            <a:r>
              <a:rPr lang="zh-CN" altLang="zh-CN" b="1">
                <a:latin typeface="Arial" pitchFamily="34" charset="0"/>
                <a:sym typeface="+mn-ea"/>
              </a:rPr>
              <a:t>兴奋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60400" y="3944620"/>
            <a:ext cx="4076700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b="1">
                <a:latin typeface="宋体" pitchFamily="2" charset="-122"/>
                <a:sym typeface="+mn-ea"/>
              </a:rPr>
              <a:t>采之欲遗谁？所思在远道。</a:t>
            </a:r>
            <a:r>
              <a:rPr lang="en-US" altLang="zh-CN" b="1">
                <a:latin typeface="宋体" pitchFamily="2" charset="-122"/>
                <a:sym typeface="+mn-ea"/>
              </a:rPr>
              <a:t>------</a:t>
            </a:r>
            <a:r>
              <a:rPr lang="zh-CN" altLang="en-US" b="1">
                <a:latin typeface="宋体" pitchFamily="2" charset="-122"/>
                <a:sym typeface="+mn-ea"/>
              </a:rPr>
              <a:t>失意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722630" y="4481830"/>
            <a:ext cx="4163060" cy="36830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>
              <a:spcBef>
                <a:spcPct val="50000"/>
              </a:spcBef>
            </a:pP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黑体" panose="02010609060101010101" pitchFamily="2" charset="-122"/>
                <a:sym typeface="+mn-ea"/>
              </a:rPr>
              <a:t>还顾望旧乡，长路漫浩浩。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黑体" panose="02010609060101010101" pitchFamily="2" charset="-122"/>
                <a:sym typeface="+mn-ea"/>
              </a:rPr>
              <a:t>----------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  <a:ea typeface="黑体" panose="02010609060101010101" pitchFamily="2" charset="-122"/>
                <a:sym typeface="+mn-ea"/>
              </a:rPr>
              <a:t>感叹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722630" y="5046980"/>
            <a:ext cx="4094480" cy="36830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2" charset="-122"/>
                <a:ea typeface="黑体" panose="02010609060101010101" pitchFamily="2" charset="-122"/>
                <a:sym typeface="+mn-ea"/>
              </a:rPr>
              <a:t>同心而离居，忧伤以终老。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2" charset="-122"/>
                <a:ea typeface="黑体" panose="02010609060101010101" pitchFamily="2" charset="-122"/>
                <a:sym typeface="+mn-ea"/>
              </a:rPr>
              <a:t>------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itchFamily="2" charset="-122"/>
                <a:ea typeface="黑体" panose="02010609060101010101" pitchFamily="2" charset="-122"/>
                <a:sym typeface="+mn-ea"/>
              </a:rPr>
              <a:t>忧伤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7" name="文本框 185346"/>
          <p:cNvSpPr txBox="1"/>
          <p:nvPr/>
        </p:nvSpPr>
        <p:spPr>
          <a:xfrm>
            <a:off x="1579245" y="333375"/>
            <a:ext cx="883793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>
                <a:latin typeface="Arial" pitchFamily="34" charset="0"/>
              </a:rPr>
              <a:t> </a:t>
            </a:r>
            <a:r>
              <a:rPr lang="zh-CN" altLang="en-US" sz="4000" b="1">
                <a:solidFill>
                  <a:srgbClr val="0000FF"/>
                </a:solidFill>
                <a:latin typeface="Arial" pitchFamily="34" charset="0"/>
              </a:rPr>
              <a:t>诗歌中的抒情主人公表达感情的方式是什么？其目的是什么？</a:t>
            </a:r>
            <a:r>
              <a:rPr lang="en-US" altLang="zh-CN" sz="4000" b="1">
                <a:solidFill>
                  <a:srgbClr val="0000FF"/>
                </a:solidFill>
                <a:latin typeface="Arial" pitchFamily="34" charset="0"/>
              </a:rPr>
              <a:t> </a:t>
            </a:r>
            <a:br>
              <a:rPr lang="en-US" altLang="zh-CN" sz="4000" b="1">
                <a:solidFill>
                  <a:srgbClr val="0000FF"/>
                </a:solidFill>
                <a:latin typeface="Arial" pitchFamily="34" charset="0"/>
              </a:rPr>
            </a:br>
            <a:endParaRPr lang="en-US" altLang="zh-CN" sz="4000" b="1">
              <a:solidFill>
                <a:srgbClr val="0000FF"/>
              </a:solidFill>
              <a:latin typeface="Arial" pitchFamily="34" charset="0"/>
            </a:endParaRPr>
          </a:p>
        </p:txBody>
      </p:sp>
      <p:sp>
        <p:nvSpPr>
          <p:cNvPr id="185348" name="文本框 185347"/>
          <p:cNvSpPr txBox="1"/>
          <p:nvPr/>
        </p:nvSpPr>
        <p:spPr>
          <a:xfrm>
            <a:off x="972820" y="2803525"/>
            <a:ext cx="955230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表达感情的方式是：</a:t>
            </a:r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采摘芙蓉。</a:t>
            </a:r>
          </a:p>
          <a:p>
            <a:pPr>
              <a:spcBef>
                <a:spcPct val="50000"/>
              </a:spcBef>
            </a:pPr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4000" b="1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目的是：“</a:t>
            </a:r>
            <a: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遗”远方的“同心”者。</a:t>
            </a:r>
            <a:br>
              <a:rPr lang="zh-CN" altLang="en-US" sz="4000" b="1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</a:br>
            <a:r>
              <a:rPr lang="zh-CN" altLang="en-US" sz="4000">
                <a:solidFill>
                  <a:srgbClr val="0000FF"/>
                </a:solidFill>
                <a:latin typeface="Arial" pitchFamily="34" charset="0"/>
              </a:rPr>
              <a:t/>
            </a:r>
            <a:br>
              <a:rPr lang="zh-CN" altLang="en-US" sz="4000">
                <a:solidFill>
                  <a:srgbClr val="0000FF"/>
                </a:solidFill>
                <a:latin typeface="Arial" pitchFamily="34" charset="0"/>
              </a:rPr>
            </a:br>
            <a:endParaRPr lang="zh-CN" altLang="en-US" sz="4000">
              <a:solidFill>
                <a:srgbClr val="0000FF"/>
              </a:solidFill>
              <a:latin typeface="Arial" pitchFamily="34" charset="0"/>
            </a:endParaRP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5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2000"/>
                                        <p:tgtEl>
                                          <p:spTgt spid="1853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9" dur="2000"/>
                                        <p:tgtEl>
                                          <p:spTgt spid="18534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534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068070" y="2162175"/>
            <a:ext cx="10259060" cy="119888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r>
              <a:rPr lang="zh-CN" altLang="en-US" sz="3600" b="1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cs typeface="隶书" panose="02010509060101010101" pitchFamily="49" charset="-122"/>
                <a:sym typeface="+mn-ea"/>
              </a:rPr>
              <a:t>教学目标</a:t>
            </a:r>
            <a:r>
              <a:rPr lang="en-US" altLang="zh-CN" sz="3600" b="1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cs typeface="隶书" panose="02010509060101010101" pitchFamily="49" charset="-122"/>
                <a:sym typeface="+mn-ea"/>
              </a:rPr>
              <a:t>4</a:t>
            </a:r>
            <a:r>
              <a:rPr lang="zh-CN" altLang="en-US" sz="3600" b="1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cs typeface="隶书" panose="02010509060101010101" pitchFamily="49" charset="-122"/>
                <a:sym typeface="+mn-ea"/>
              </a:rPr>
              <a:t>：</a:t>
            </a:r>
          </a:p>
          <a:p>
            <a:r>
              <a:rPr lang="zh-CN" altLang="en-US" sz="3600" b="1">
                <a:gradFill>
                  <a:gsLst>
                    <a:gs pos="0">
                      <a:srgbClr val="FBFB11"/>
                    </a:gs>
                    <a:gs pos="100000">
                      <a:srgbClr val="838309"/>
                    </a:gs>
                  </a:gsLst>
                  <a:lin scaled="0"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隶书" pitchFamily="49" charset="-122"/>
                <a:ea typeface="隶书" pitchFamily="49" charset="-122"/>
                <a:cs typeface="隶书" panose="02010509060101010101" pitchFamily="49" charset="-122"/>
                <a:sym typeface="+mn-ea"/>
              </a:rPr>
              <a:t>    体会诗歌所采用的艺术手法。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86230" y="1970405"/>
            <a:ext cx="9939655" cy="29718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0" eaLnBrk="0" hangingPunct="0">
              <a:spcBef>
                <a:spcPct val="20000"/>
              </a:spcBef>
              <a:buClr>
                <a:schemeClr val="tx1"/>
              </a:buClr>
              <a:buFont typeface="Wingdings" pitchFamily="2" charset="2"/>
              <a:buNone/>
            </a:pPr>
            <a:r>
              <a:rPr lang="zh-CN" altLang="en-US" sz="3600" b="1" u="sng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“对写法”（落笔对方）的“悬想”方</a:t>
            </a:r>
            <a:endParaRPr lang="zh-CN" altLang="en-US" sz="3600" b="1" u="sng"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marL="342900" indent="-342900" eaLnBrk="0" hangingPunct="0">
              <a:spcBef>
                <a:spcPct val="20000"/>
              </a:spcBef>
              <a:buClr>
                <a:schemeClr val="tx1"/>
              </a:buClr>
              <a:buFont typeface="Wingdings" pitchFamily="2" charset="2"/>
              <a:buChar char="v"/>
            </a:pPr>
            <a:r>
              <a:rPr lang="zh-CN" altLang="en-US" sz="3600" b="1" u="sng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“对写法”法又叫主客移位，是我国古典诗歌中的一种特殊的表现手法。简单说就是自己思念对方，却说对方不忘自己。</a:t>
            </a:r>
            <a:r>
              <a:rPr lang="en-US" altLang="zh-CN" sz="3600" b="1" u="sng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{</a:t>
            </a:r>
            <a:r>
              <a:rPr lang="zh-CN" altLang="en-US" sz="3600" b="1" u="sng">
                <a:solidFill>
                  <a:srgbClr val="D7181F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虚写</a:t>
            </a:r>
            <a:r>
              <a:rPr lang="en-US" altLang="zh-CN" sz="3600" b="1" u="sng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}              </a:t>
            </a:r>
            <a:r>
              <a:rPr lang="zh-CN" altLang="en-US" sz="3600" b="1" u="sng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（</a:t>
            </a:r>
            <a:r>
              <a:rPr lang="zh-CN" altLang="en-US" sz="3600" b="1">
                <a:solidFill>
                  <a:srgbClr val="D7181F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虚实结合</a:t>
            </a:r>
            <a:r>
              <a:rPr lang="zh-CN" altLang="en-US" sz="3600" b="1"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 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标题 95233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r>
              <a:rPr lang="en-US" altLang="zh-CN" sz="4000">
                <a:sym typeface="+mn-ea"/>
              </a:rPr>
              <a:t/>
            </a:r>
            <a:br>
              <a:rPr lang="en-US" altLang="zh-CN" sz="4000">
                <a:sym typeface="+mn-ea"/>
              </a:rPr>
            </a:br>
            <a:r>
              <a:rPr lang="en-US" altLang="zh-CN" sz="4000">
                <a:sym typeface="+mn-ea"/>
              </a:rPr>
              <a:t>“</a:t>
            </a:r>
            <a:r>
              <a:rPr sz="4000">
                <a:sym typeface="+mn-ea"/>
              </a:rPr>
              <a:t>悬想”：</a:t>
            </a:r>
            <a:r>
              <a:rPr sz="4000" u="sng">
                <a:solidFill>
                  <a:srgbClr val="CC6600"/>
                </a:solidFill>
                <a:sym typeface="+mn-ea"/>
              </a:rPr>
              <a:t>对某种未知情状作设想或悬拟的手法。</a:t>
            </a:r>
            <a:r>
              <a:rPr lang="zh-CN" altLang="en-US" sz="4000" b="1" u="sng">
                <a:solidFill>
                  <a:srgbClr val="CC6600"/>
                </a:solidFill>
              </a:rPr>
              <a:t/>
            </a:r>
            <a:br>
              <a:rPr lang="zh-CN" altLang="en-US" sz="4000" b="1" u="sng">
                <a:solidFill>
                  <a:srgbClr val="CC6600"/>
                </a:solidFill>
              </a:rPr>
            </a:br>
            <a:endParaRPr lang="zh-CN" altLang="en-US" sz="4000" b="1" u="sng">
              <a:solidFill>
                <a:srgbClr val="CC6600"/>
              </a:solidFill>
              <a:ea typeface="隶书" pitchFamily="49" charset="-122"/>
            </a:endParaRPr>
          </a:p>
        </p:txBody>
      </p:sp>
      <p:sp>
        <p:nvSpPr>
          <p:cNvPr id="95235" name="文本占位符 9523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/>
              <a:t>具体来说：特定情境下，诗人在抒发自己某种情思时，不直接从自身写起， 而是想象对方此时此刻的情形，或先描叙自身情形，突然调转笔墨，描叙对方情形， 以便更深一层地表达自己情感。这里的悬想侧重于空间转移。</a:t>
            </a:r>
          </a:p>
          <a:p>
            <a:endParaRPr lang="zh-CN" altLang="en-US"/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Text Box 2"/>
          <p:cNvSpPr txBox="1"/>
          <p:nvPr/>
        </p:nvSpPr>
        <p:spPr>
          <a:xfrm>
            <a:off x="2971800" y="609600"/>
            <a:ext cx="54102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endParaRPr lang="zh-CN" altLang="en-US" sz="18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82947" name="Text Box 3"/>
          <p:cNvSpPr txBox="1"/>
          <p:nvPr/>
        </p:nvSpPr>
        <p:spPr>
          <a:xfrm>
            <a:off x="6456363" y="2781300"/>
            <a:ext cx="3657600" cy="28613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宋体" pitchFamily="2" charset="-122"/>
              </a:rPr>
              <a:t>一位怅立船头的女子。她与众多女子的嬉笑不同，她注视着手中的芙蓉默然无语。</a:t>
            </a:r>
          </a:p>
        </p:txBody>
      </p:sp>
      <p:pic>
        <p:nvPicPr>
          <p:cNvPr id="36868" name="Picture 4" descr="采莲图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51890" y="1628775"/>
            <a:ext cx="2938780" cy="38493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6869" name="Text Box 5"/>
          <p:cNvSpPr txBox="1"/>
          <p:nvPr/>
        </p:nvSpPr>
        <p:spPr>
          <a:xfrm>
            <a:off x="6456363" y="1628775"/>
            <a:ext cx="39624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3600" b="1">
                <a:latin typeface="Arial" pitchFamily="34" charset="0"/>
                <a:ea typeface="宋体" pitchFamily="2" charset="-122"/>
              </a:rPr>
              <a:t>画面一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-0.02552 0.75279 0.0908 0.66613 C 0.20747 0.57948 0.21649 0.50394 0.23177 0.40825 C 0.24705 0.31256 0.22118 0.15964 0.18264 0.09152 C 0.1441 0.02341 0.03802 0 0 0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29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9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07135" y="2047875"/>
            <a:ext cx="2493010" cy="3873500"/>
          </a:xfrm>
        </p:spPr>
      </p:pic>
      <p:sp>
        <p:nvSpPr>
          <p:cNvPr id="83971" name="Text Box 3"/>
          <p:cNvSpPr txBox="1"/>
          <p:nvPr/>
        </p:nvSpPr>
        <p:spPr>
          <a:xfrm>
            <a:off x="4931410" y="2708275"/>
            <a:ext cx="6537960" cy="19380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4000" b="1">
                <a:latin typeface="Arial" pitchFamily="34" charset="0"/>
                <a:ea typeface="宋体" pitchFamily="2" charset="-122"/>
              </a:rPr>
              <a:t>身在“远道”的游子。四处张望着，看着回家的路无边无际，忧愁不已。</a:t>
            </a:r>
          </a:p>
        </p:txBody>
      </p:sp>
      <p:sp>
        <p:nvSpPr>
          <p:cNvPr id="37892" name="Text Box 4"/>
          <p:cNvSpPr txBox="1"/>
          <p:nvPr/>
        </p:nvSpPr>
        <p:spPr>
          <a:xfrm>
            <a:off x="5735955" y="1412875"/>
            <a:ext cx="5205095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Arial" pitchFamily="34" charset="0"/>
                <a:ea typeface="宋体" pitchFamily="2" charset="-122"/>
              </a:rPr>
              <a:t>画面二（</a:t>
            </a:r>
            <a:r>
              <a:rPr lang="zh-CN" altLang="en-US" sz="2400" b="1">
                <a:solidFill>
                  <a:srgbClr val="D7181F"/>
                </a:solidFill>
                <a:latin typeface="Arial" pitchFamily="34" charset="0"/>
                <a:ea typeface="宋体" pitchFamily="2" charset="-122"/>
              </a:rPr>
              <a:t>想象  虚写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39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52425" y="490220"/>
            <a:ext cx="3611880" cy="9220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54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教学目标：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219262" y="2043524"/>
            <a:ext cx="10494010" cy="230695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600" b="1" dirty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1</a:t>
            </a:r>
            <a:r>
              <a:rPr lang="zh-CN" altLang="en-US" sz="3600" b="1" dirty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、通读诗歌，了解诗歌大意；</a:t>
            </a:r>
          </a:p>
          <a:p>
            <a:r>
              <a:rPr lang="en-US" altLang="zh-CN" sz="3600" b="1" dirty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2</a:t>
            </a:r>
            <a:r>
              <a:rPr lang="zh-CN" altLang="en-US" sz="3600" b="1" dirty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、抓住意象，体会诗歌营造的意境，把握作者的思想情感；</a:t>
            </a:r>
          </a:p>
          <a:p>
            <a:r>
              <a:rPr lang="en-US" altLang="zh-CN" sz="3600" b="1" dirty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3</a:t>
            </a:r>
            <a:r>
              <a:rPr lang="zh-CN" altLang="en-US" sz="3600" b="1" dirty="0">
                <a:gradFill>
                  <a:gsLst>
                    <a:gs pos="21000">
                      <a:srgbClr val="53575C"/>
                    </a:gs>
                    <a:gs pos="88000">
                      <a:srgbClr val="C5C7CA"/>
                    </a:gs>
                  </a:gsLst>
                  <a:lin ang="5400000"/>
                </a:gradFill>
                <a:effectLst/>
              </a:rPr>
              <a:t>、体会诗歌所采用的艺术手法。</a:t>
            </a: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Text Box 2"/>
          <p:cNvSpPr txBox="1"/>
          <p:nvPr/>
        </p:nvSpPr>
        <p:spPr>
          <a:xfrm>
            <a:off x="1303655" y="1016000"/>
            <a:ext cx="8649335" cy="3322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3000" b="1">
                <a:latin typeface="Arial" pitchFamily="34" charset="0"/>
                <a:ea typeface="宋体" pitchFamily="2" charset="-122"/>
              </a:rPr>
              <a:t>诗歌</a:t>
            </a:r>
            <a:r>
              <a:rPr lang="zh-CN" altLang="en-US" sz="30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两个画面</a:t>
            </a:r>
            <a:r>
              <a:rPr lang="zh-CN" altLang="en-US" sz="3000" b="1">
                <a:latin typeface="Arial" pitchFamily="34" charset="0"/>
                <a:ea typeface="宋体" pitchFamily="2" charset="-122"/>
              </a:rPr>
              <a:t>不是先后的，而是</a:t>
            </a:r>
            <a:r>
              <a:rPr lang="zh-CN" altLang="en-US" sz="30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分隔、同时显现</a:t>
            </a:r>
            <a:r>
              <a:rPr lang="zh-CN" altLang="en-US" sz="3000" b="1">
                <a:latin typeface="Arial" pitchFamily="34" charset="0"/>
                <a:ea typeface="宋体" pitchFamily="2" charset="-122"/>
              </a:rPr>
              <a:t>的：</a:t>
            </a:r>
          </a:p>
          <a:p>
            <a:pPr>
              <a:spcBef>
                <a:spcPct val="0"/>
              </a:spcBef>
            </a:pPr>
            <a:r>
              <a:rPr lang="zh-CN" altLang="en-US" sz="30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       一边</a:t>
            </a:r>
            <a:r>
              <a:rPr lang="zh-CN" altLang="en-US" sz="3000" b="1">
                <a:latin typeface="Arial" pitchFamily="34" charset="0"/>
                <a:ea typeface="宋体" pitchFamily="2" charset="-122"/>
              </a:rPr>
              <a:t>是痛苦的妻子，正手拈芙蓉、仰望远天，身后是密密的荷叶，红丽的荷花，衬着她飘拂的衣裙，显得那样的孤独凄清；</a:t>
            </a:r>
          </a:p>
          <a:p>
            <a:pPr>
              <a:spcBef>
                <a:spcPct val="0"/>
              </a:spcBef>
            </a:pPr>
            <a:r>
              <a:rPr lang="zh-CN" altLang="en-US" sz="30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      </a:t>
            </a:r>
          </a:p>
          <a:p>
            <a:pPr>
              <a:spcBef>
                <a:spcPct val="0"/>
              </a:spcBef>
            </a:pPr>
            <a:r>
              <a:rPr lang="zh-CN" altLang="en-US" sz="30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 一边</a:t>
            </a:r>
            <a:r>
              <a:rPr lang="zh-CN" altLang="en-US" sz="3000" b="1">
                <a:latin typeface="Arial" pitchFamily="34" charset="0"/>
                <a:ea typeface="宋体" pitchFamily="2" charset="-122"/>
              </a:rPr>
              <a:t>是脑海中隐隐约约摇晃着返身回望的丈夫的身影，那一闪而隐的面容，竟是那般愁苦！</a:t>
            </a:r>
            <a:endParaRPr lang="zh-CN" altLang="en-US" sz="1600">
              <a:latin typeface="Arial" pitchFamily="34" charset="0"/>
              <a:ea typeface="宋体" pitchFamily="2" charset="-122"/>
            </a:endParaRPr>
          </a:p>
        </p:txBody>
      </p:sp>
      <p:sp>
        <p:nvSpPr>
          <p:cNvPr id="38916" name="AutoShape 5"/>
          <p:cNvSpPr/>
          <p:nvPr/>
        </p:nvSpPr>
        <p:spPr>
          <a:xfrm rot="-9176964">
            <a:off x="8256588" y="1412875"/>
            <a:ext cx="792162" cy="352425"/>
          </a:xfrm>
          <a:custGeom>
            <a:avLst/>
            <a:gdLst>
              <a:gd name="txL" fmla="*/ 3375 w 21600"/>
              <a:gd name="txT" fmla="*/ 5400 h 21600"/>
              <a:gd name="txR" fmla="*/ 18900 w 21600"/>
              <a:gd name="txB" fmla="*/ 16200 h 21600"/>
            </a:gdLst>
            <a:ahLst/>
            <a:cxnLst>
              <a:cxn ang="17694720">
                <a:pos x="2147483647" y="0"/>
              </a:cxn>
              <a:cxn ang="11796480">
                <a:pos x="0" y="2147483647"/>
              </a:cxn>
              <a:cxn ang="5898240">
                <a:pos x="2147483647" y="2147483647"/>
              </a:cxn>
              <a:cxn ang="0">
                <a:pos x="2147483647" y="2147483647"/>
              </a:cxn>
            </a:cxnLst>
            <a:rect l="txL" t="txT" r="txR" b="txB"/>
            <a:pathLst>
              <a:path w="21600" h="21600">
                <a:moveTo>
                  <a:pt x="16200" y="0"/>
                </a:moveTo>
                <a:lnTo>
                  <a:pt x="16200" y="5400"/>
                </a:lnTo>
                <a:lnTo>
                  <a:pt x="3375" y="5400"/>
                </a:lnTo>
                <a:lnTo>
                  <a:pt x="3375" y="16200"/>
                </a:lnTo>
                <a:lnTo>
                  <a:pt x="16200" y="16200"/>
                </a:lnTo>
                <a:lnTo>
                  <a:pt x="16200" y="21600"/>
                </a:lnTo>
                <a:lnTo>
                  <a:pt x="21600" y="10800"/>
                </a:lnTo>
                <a:close/>
              </a:path>
              <a:path w="21600" h="21600">
                <a:moveTo>
                  <a:pt x="1350" y="5400"/>
                </a:moveTo>
                <a:lnTo>
                  <a:pt x="1350" y="16200"/>
                </a:lnTo>
                <a:lnTo>
                  <a:pt x="2700" y="16200"/>
                </a:lnTo>
                <a:lnTo>
                  <a:pt x="2700" y="5400"/>
                </a:lnTo>
                <a:close/>
              </a:path>
              <a:path w="21600" h="21600">
                <a:moveTo>
                  <a:pt x="0" y="5400"/>
                </a:moveTo>
                <a:lnTo>
                  <a:pt x="0" y="16200"/>
                </a:lnTo>
                <a:lnTo>
                  <a:pt x="675" y="16200"/>
                </a:lnTo>
                <a:lnTo>
                  <a:pt x="675" y="5400"/>
                </a:lnTo>
                <a:close/>
              </a:path>
            </a:pathLst>
          </a:custGeom>
          <a:solidFill>
            <a:srgbClr val="FF0000">
              <a:alpha val="81960"/>
            </a:srgbClr>
          </a:solidFill>
          <a:ln w="9525" cap="flat" cmpd="sng">
            <a:solidFill>
              <a:srgbClr val="008000">
                <a:alpha val="100000"/>
              </a:srgbClr>
            </a:solidFill>
            <a:prstDash val="solid"/>
            <a:miter lim="800000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8499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charRg st="87" end="13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84994">
                                            <p:txEl>
                                              <p:charRg st="87" end="13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500"/>
                                        <p:tgtEl>
                                          <p:spTgt spid="84994">
                                            <p:txEl>
                                              <p:char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4" name="Text Box 4"/>
          <p:cNvSpPr txBox="1">
            <a:spLocks noGrp="1" noChangeArrowheads="1"/>
          </p:cNvSpPr>
          <p:nvPr>
            <p:ph type="body" idx="4294967295"/>
          </p:nvPr>
        </p:nvSpPr>
        <p:spPr>
          <a:xfrm>
            <a:off x="1676400" y="228600"/>
            <a:ext cx="8763000" cy="1143000"/>
          </a:xfrm>
          <a:solidFill>
            <a:schemeClr val="bg1"/>
          </a:solidFill>
          <a:ln>
            <a:solidFill>
              <a:schemeClr val="bg1"/>
            </a:solidFill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</p:spPr>
        <p:txBody>
          <a:bodyPr vert="horz" wrap="square" lIns="91440" tIns="45720" rIns="91440" bIns="45720" numCol="1" anchor="t" anchorCtr="0" compatLnSpc="1"/>
          <a:lstStyle/>
          <a:p>
            <a:pPr eaLnBrk="1" hangingPunct="1"/>
            <a:r>
              <a:rPr lang="zh-CN" altLang="en-US" sz="24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ea typeface="宋体" pitchFamily="2" charset="-122"/>
              </a:rPr>
              <a:t>这种从对方写起的虚写的方式，简单说就是自己思念对方，却说对方不忘思念自己。</a:t>
            </a:r>
          </a:p>
        </p:txBody>
      </p:sp>
      <p:sp>
        <p:nvSpPr>
          <p:cNvPr id="56325" name="Text Box 5"/>
          <p:cNvSpPr txBox="1">
            <a:spLocks noChangeArrowheads="1"/>
          </p:cNvSpPr>
          <p:nvPr/>
        </p:nvSpPr>
        <p:spPr bwMode="auto">
          <a:xfrm>
            <a:off x="2417763" y="1981200"/>
            <a:ext cx="7488238" cy="316928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hlink"/>
              </a:gs>
            </a:gsLst>
            <a:lin ang="2700000" scaled="1"/>
          </a:gradFill>
          <a:ln w="9525">
            <a:noFill/>
            <a:miter lim="800000"/>
          </a:ln>
          <a:effectLst>
            <a:prstShdw prst="shdw17" dist="17961" dir="2700000">
              <a:schemeClr val="hlink">
                <a:gamma/>
                <a:shade val="60000"/>
                <a:invGamma/>
              </a:schemeClr>
            </a:prstShdw>
          </a:effectLst>
        </p:spPr>
        <p:txBody>
          <a:bodyPr>
            <a:spAutoFit/>
          </a:bodyPr>
          <a:lstStyle/>
          <a:p>
            <a:pPr marR="0" algn="ctr" defTabSz="914400">
              <a:buClrTx/>
              <a:buSzTx/>
              <a:buFontTx/>
              <a:defRPr/>
            </a:pPr>
            <a:r>
              <a:rPr kumimoji="0" lang="zh-CN" altLang="en-US" sz="400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     月夜（杜甫）</a:t>
            </a:r>
            <a:endParaRPr kumimoji="0" lang="en-US" altLang="zh-CN" sz="4000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  <a:p>
            <a:pPr marR="0" defTabSz="914400">
              <a:buClrTx/>
              <a:buSzTx/>
              <a:buFontTx/>
              <a:defRPr/>
            </a:pPr>
            <a:r>
              <a:rPr kumimoji="0" lang="en-US" altLang="zh-CN" sz="400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     </a:t>
            </a:r>
            <a:r>
              <a:rPr kumimoji="0" lang="zh-CN" altLang="en-US" sz="400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今夜鄜州月， 闺中只独看。</a:t>
            </a:r>
            <a:br>
              <a:rPr kumimoji="0" lang="zh-CN" altLang="en-US" sz="400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</a:br>
            <a:r>
              <a:rPr kumimoji="0" lang="zh-CN" altLang="en-US" sz="400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     遥怜小儿女， 未解忆长安。</a:t>
            </a:r>
            <a:br>
              <a:rPr kumimoji="0" lang="zh-CN" altLang="en-US" sz="400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</a:br>
            <a:r>
              <a:rPr kumimoji="0" lang="zh-CN" altLang="en-US" sz="400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　 香雾云鬟湿， 清辉玉臂寒。</a:t>
            </a:r>
            <a:br>
              <a:rPr kumimoji="0" lang="zh-CN" altLang="en-US" sz="400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</a:br>
            <a:r>
              <a:rPr kumimoji="0" lang="zh-CN" altLang="en-US" sz="4000" kern="1200" cap="none" spc="0" normalizeH="0" baseline="0" noProof="0">
                <a:latin typeface="Arial" pitchFamily="34" charset="0"/>
                <a:ea typeface="宋体" pitchFamily="2" charset="-122"/>
                <a:cs typeface="+mn-cs"/>
              </a:rPr>
              <a:t>　 何时倚虚幌， 双照泪痕干？</a:t>
            </a:r>
            <a:endParaRPr kumimoji="0" lang="zh-CN" altLang="en-US" sz="4000" b="1" kern="1200" cap="none" spc="0" normalizeH="0" baseline="0" noProof="0">
              <a:latin typeface="Arial" pitchFamily="34" charset="0"/>
              <a:ea typeface="宋体" pitchFamily="2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63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63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325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文本占位符 41985"/>
          <p:cNvSpPr>
            <a:spLocks noGrp="1"/>
          </p:cNvSpPr>
          <p:nvPr>
            <p:ph type="body" idx="1"/>
          </p:nvPr>
        </p:nvSpPr>
        <p:spPr>
          <a:xfrm>
            <a:off x="1825625" y="621030"/>
            <a:ext cx="9528175" cy="5478145"/>
          </a:xfrm>
        </p:spPr>
        <p:txBody>
          <a:bodyPr/>
          <a:lstStyle/>
          <a:p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示例：杜甫</a:t>
            </a:r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月夜</a:t>
            </a:r>
            <a:r>
              <a:rPr lang="en-US" altLang="zh-CN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的前四句：</a:t>
            </a:r>
          </a:p>
          <a:p>
            <a:pPr>
              <a:buNone/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</a:t>
            </a:r>
            <a:r>
              <a:rPr lang="zh-CN" altLang="en-US" sz="2800" b="1">
                <a:solidFill>
                  <a:srgbClr val="D7181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今夜鄜州月</a:t>
            </a:r>
            <a:r>
              <a:rPr lang="en-US" altLang="zh-CN" sz="2800" b="1">
                <a:solidFill>
                  <a:srgbClr val="D7181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2800" b="1">
                <a:solidFill>
                  <a:srgbClr val="D7181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闺中只独看。</a:t>
            </a:r>
          </a:p>
          <a:p>
            <a:pPr>
              <a:buNone/>
            </a:pPr>
            <a:r>
              <a:rPr lang="zh-CN" altLang="en-US" sz="2800" b="1">
                <a:solidFill>
                  <a:srgbClr val="D7181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遥怜小儿女</a:t>
            </a:r>
            <a:r>
              <a:rPr lang="en-US" altLang="zh-CN" sz="2800" b="1">
                <a:solidFill>
                  <a:srgbClr val="D7181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,</a:t>
            </a:r>
            <a:r>
              <a:rPr lang="zh-CN" altLang="en-US" sz="2800" b="1">
                <a:solidFill>
                  <a:srgbClr val="D7181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未解忆长安。</a:t>
            </a:r>
          </a:p>
          <a:p>
            <a:pPr>
              <a:buNone/>
            </a:pPr>
            <a:r>
              <a:rPr lang="zh-CN" altLang="en-US" sz="2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此诗是诗人在安史之乱时身陷长安时思念妻子儿女之作，原本是诗人思念妻子儿女，而诗人却采用了“对写法”。从对方落墨，想像妻子在月夜里如何对月思念自己，而孩子还不懂得母亲为何要思念长安。有评论家说：“公本思家，偏想家人思己。” </a:t>
            </a:r>
          </a:p>
        </p:txBody>
      </p:sp>
    </p:spTree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文本占位符 43009"/>
          <p:cNvSpPr>
            <a:spLocks noGrp="1"/>
          </p:cNvSpPr>
          <p:nvPr>
            <p:ph type="body" idx="1"/>
          </p:nvPr>
        </p:nvSpPr>
        <p:spPr>
          <a:xfrm>
            <a:off x="784225" y="333375"/>
            <a:ext cx="9883775" cy="6048375"/>
          </a:xfrm>
        </p:spPr>
        <p:txBody>
          <a:bodyPr/>
          <a:lstStyle/>
          <a:p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高适的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除夜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</a:p>
          <a:p>
            <a:pPr>
              <a:buNone/>
            </a:pPr>
            <a:r>
              <a:rPr lang="zh-CN" altLang="en-US" sz="2400" b="1">
                <a:solidFill>
                  <a:schemeClr val="hlin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zh-CN" altLang="en-US" sz="2400" b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旅馆寒灯独不眠，客心何事转凄然。</a:t>
            </a:r>
          </a:p>
          <a:p>
            <a:pPr>
              <a:buNone/>
            </a:pPr>
            <a:r>
              <a:rPr lang="zh-CN" altLang="en-US" sz="2400" b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故乡今夜思千里，愁鬓明朝又一年。</a:t>
            </a:r>
          </a:p>
          <a:p>
            <a:pPr>
              <a:buNone/>
            </a:pP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本是自己思念千里之外的故乡亲人，却说故乡的亲人思念千里之外的自己。</a:t>
            </a:r>
          </a:p>
          <a:p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王维的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《</a:t>
            </a: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九月九日忆山东兄弟</a:t>
            </a:r>
            <a:r>
              <a:rPr lang="en-US" altLang="zh-CN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》</a:t>
            </a:r>
          </a:p>
          <a:p>
            <a:pPr>
              <a:buNone/>
            </a:pP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</a:t>
            </a:r>
            <a:r>
              <a:rPr lang="zh-CN" altLang="en-US" sz="2400" b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独在异乡为异客，每逢佳节倍思亲。</a:t>
            </a:r>
          </a:p>
          <a:p>
            <a:pPr>
              <a:buNone/>
            </a:pPr>
            <a:r>
              <a:rPr lang="zh-CN" altLang="en-US" sz="2400" b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遥知兄弟登高处，遍插茱萸少一人。</a:t>
            </a:r>
          </a:p>
          <a:p>
            <a:pPr>
              <a:buNone/>
            </a:pPr>
            <a:r>
              <a:rPr lang="zh-CN" altLang="en-US" sz="24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本是自己到了佳节便加倍地思念家乡的亲人，可作者不说自己想念家乡的兄弟，却说家乡的兄弟想念自己。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301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3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3010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3010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0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010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文本占位符 44033"/>
          <p:cNvSpPr>
            <a:spLocks noGrp="1"/>
          </p:cNvSpPr>
          <p:nvPr>
            <p:ph type="body" idx="1"/>
          </p:nvPr>
        </p:nvSpPr>
        <p:spPr>
          <a:xfrm>
            <a:off x="1524000" y="981075"/>
            <a:ext cx="9144000" cy="4194175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白居易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《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邯郸冬至夜思家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》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邯郸驿里逢冬至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抱膝灯前影伴身。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       想得家中夜深坐</a:t>
            </a:r>
            <a:r>
              <a:rPr lang="en-US" altLang="zh-CN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, </a:t>
            </a: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还应说着远行人。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    前两句写冬至之夜，诗人羁留他乡的孤独冷清的生活画面。思乡之情，不言而喻。可诗人不说自己思念家人，却想像家人于冬至节的深夜还坐在一起念叨着自己。 </a:t>
            </a:r>
          </a:p>
        </p:txBody>
      </p:sp>
    </p:spTree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标题 84993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r>
              <a:rPr lang="zh-CN" altLang="en-US" sz="3200"/>
              <a:t>汉末文人不从自己的角度落笔，而借用思妇的口吻来抒情，是什么原因呢？</a:t>
            </a:r>
            <a:r>
              <a:rPr lang="zh-CN" altLang="en-US" sz="4000"/>
              <a:t> </a:t>
            </a:r>
          </a:p>
        </p:txBody>
      </p:sp>
      <p:sp>
        <p:nvSpPr>
          <p:cNvPr id="84995" name="文本占位符 84994"/>
          <p:cNvSpPr>
            <a:spLocks noGrp="1"/>
          </p:cNvSpPr>
          <p:nvPr>
            <p:ph type="body" idx="1"/>
          </p:nvPr>
        </p:nvSpPr>
        <p:spPr>
          <a:xfrm>
            <a:off x="608965" y="2251710"/>
            <a:ext cx="11062335" cy="4606290"/>
          </a:xfrm>
        </p:spPr>
        <p:txBody>
          <a:bodyPr/>
          <a:lstStyle/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首先，在那个时代，女性只能把全部的生命寄托于爱情和婚姻。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</a:rPr>
              <a:t>——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“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思人”是女性独有的视角。</a:t>
            </a:r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其次，女性情感的深婉细腻，是男性所不及的。为诗人的创作提供了意蕴丰厚的意象和意境。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</a:rPr>
              <a:t>——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女性为主人公有不可替代的优势。</a:t>
            </a:r>
          </a:p>
          <a:p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第三，这些汉末文人对女性不仅有真诚的理解与同情，抒写女性的不幸，也融入了自己饱经忧患与痛苦的人生体验。</a:t>
            </a:r>
            <a:r>
              <a:rPr lang="en-US" altLang="zh-CN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itchFamily="34" charset="0"/>
              </a:rPr>
              <a:t>——</a:t>
            </a:r>
            <a:r>
              <a:rPr lang="zh-CN" altLang="en-US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汉末文人具备以女性角度抒写情感的可能。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</p:cTn>
                        </p:par>
                        <p:par>
                          <p:cTn id="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" dur="5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  <p:cond evt="onBegin" delay="0">
                          <p:tn val="8"/>
                        </p:cond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84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  <p:cond evt="onBegin" delay="0">
                          <p:tn val="20"/>
                        </p:cond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84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WordArt 4"/>
          <p:cNvSpPr/>
          <p:nvPr/>
        </p:nvSpPr>
        <p:spPr>
          <a:xfrm>
            <a:off x="804863" y="698500"/>
            <a:ext cx="3816350" cy="609600"/>
          </a:xfrm>
          <a:prstGeom prst="rect">
            <a:avLst/>
          </a:prstGeom>
        </p:spPr>
        <p:txBody>
          <a:bodyPr wrap="none" fromWordArt="1">
            <a:prstTxWarp prst="textDeflate">
              <a:avLst>
                <a:gd name="adj" fmla="val 0"/>
              </a:avLst>
            </a:prstTxWarp>
            <a:normAutofit lnSpcReduction="10000"/>
          </a:bodyPr>
          <a:lstStyle/>
          <a:p>
            <a:pPr algn="ctr" eaLnBrk="0" hangingPunct="0"/>
            <a:r>
              <a:rPr lang="en-US" altLang="zh-CN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3600">
                <a:ln w="9525" cap="flat" cmpd="sng">
                  <a:solidFill>
                    <a:srgbClr val="FF0000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华文新魏" pitchFamily="2" charset="-122"/>
                <a:ea typeface="华文新魏" pitchFamily="2" charset="-122"/>
              </a:rPr>
              <a:t>、以乐景衬哀情</a:t>
            </a:r>
          </a:p>
        </p:txBody>
      </p:sp>
      <p:sp>
        <p:nvSpPr>
          <p:cNvPr id="222220" name="任意多边形 222219"/>
          <p:cNvSpPr/>
          <p:nvPr/>
        </p:nvSpPr>
        <p:spPr>
          <a:xfrm>
            <a:off x="7766050" y="2967673"/>
            <a:ext cx="3097213" cy="2492375"/>
          </a:xfrm>
          <a:custGeom>
            <a:avLst/>
            <a:gdLst>
              <a:gd name="txL" fmla="*/ 5037 w 21600"/>
              <a:gd name="txT" fmla="*/ 2277 h 21600"/>
              <a:gd name="txR" fmla="*/ 16557 w 21600"/>
              <a:gd name="txB" fmla="*/ 13677 h 21600"/>
            </a:gdLst>
            <a:ahLst/>
            <a:cxnLst>
              <a:cxn ang="270">
                <a:pos x="10860" y="2187"/>
              </a:cxn>
              <a:cxn ang="180">
                <a:pos x="2928" y="10800"/>
              </a:cxn>
              <a:cxn ang="90">
                <a:pos x="10860" y="21600"/>
              </a:cxn>
              <a:cxn ang="0">
                <a:pos x="18672" y="10800"/>
              </a:cxn>
            </a:cxnLst>
            <a:rect l="txL" t="txT" r="txR" b="txB"/>
            <a:pathLst>
              <a:path w="21600" h="21600">
                <a:moveTo>
                  <a:pt x="10860" y="2187"/>
                </a:moveTo>
                <a:cubicBezTo>
                  <a:pt x="10451" y="1746"/>
                  <a:pt x="9529" y="1018"/>
                  <a:pt x="9015" y="730"/>
                </a:cubicBezTo>
                <a:cubicBezTo>
                  <a:pt x="7865" y="152"/>
                  <a:pt x="6685" y="0"/>
                  <a:pt x="5415" y="0"/>
                </a:cubicBezTo>
                <a:cubicBezTo>
                  <a:pt x="4175" y="152"/>
                  <a:pt x="2995" y="575"/>
                  <a:pt x="1967" y="1305"/>
                </a:cubicBezTo>
                <a:cubicBezTo>
                  <a:pt x="1150" y="2187"/>
                  <a:pt x="575" y="3222"/>
                  <a:pt x="242" y="4220"/>
                </a:cubicBezTo>
                <a:cubicBezTo>
                  <a:pt x="0" y="5410"/>
                  <a:pt x="242" y="6560"/>
                  <a:pt x="575" y="7597"/>
                </a:cubicBezTo>
                <a:lnTo>
                  <a:pt x="10860" y="21600"/>
                </a:lnTo>
                <a:lnTo>
                  <a:pt x="20995" y="7597"/>
                </a:lnTo>
                <a:cubicBezTo>
                  <a:pt x="21480" y="6560"/>
                  <a:pt x="21600" y="5410"/>
                  <a:pt x="21480" y="4220"/>
                </a:cubicBezTo>
                <a:cubicBezTo>
                  <a:pt x="21115" y="3222"/>
                  <a:pt x="20420" y="2187"/>
                  <a:pt x="19632" y="1305"/>
                </a:cubicBezTo>
                <a:cubicBezTo>
                  <a:pt x="18575" y="575"/>
                  <a:pt x="17425" y="152"/>
                  <a:pt x="16275" y="0"/>
                </a:cubicBezTo>
                <a:cubicBezTo>
                  <a:pt x="15005" y="0"/>
                  <a:pt x="13735" y="152"/>
                  <a:pt x="12705" y="730"/>
                </a:cubicBezTo>
                <a:cubicBezTo>
                  <a:pt x="12176" y="1018"/>
                  <a:pt x="11254" y="1746"/>
                  <a:pt x="10860" y="2187"/>
                </a:cubicBezTo>
                <a:close/>
              </a:path>
            </a:pathLst>
          </a:custGeom>
          <a:solidFill>
            <a:srgbClr val="FF6699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222221" name="文本框 222220"/>
          <p:cNvSpPr txBox="1"/>
          <p:nvPr/>
        </p:nvSpPr>
        <p:spPr>
          <a:xfrm>
            <a:off x="8107045" y="3244850"/>
            <a:ext cx="2663825" cy="11049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36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</a:rPr>
              <a:t>同心而离居，</a:t>
            </a:r>
          </a:p>
          <a:p>
            <a:pPr>
              <a:lnSpc>
                <a:spcPts val="3600"/>
              </a:lnSpc>
              <a:spcBef>
                <a:spcPct val="10000"/>
              </a:spcBef>
              <a:spcAft>
                <a:spcPct val="10000"/>
              </a:spcAft>
            </a:pPr>
            <a:r>
              <a:rPr lang="zh-CN" altLang="en-US" sz="3200" b="1">
                <a:solidFill>
                  <a:srgbClr val="0000FF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</a:rPr>
              <a:t>忧伤以终老。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805180" y="3106420"/>
            <a:ext cx="2540000" cy="95313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2800" b="1">
                <a:ln>
                  <a:solidFill>
                    <a:schemeClr val="accent4">
                      <a:lumMod val="50000"/>
                    </a:schemeClr>
                  </a:solidFill>
                </a:ln>
                <a:latin typeface="Arial" pitchFamily="34" charset="0"/>
                <a:sym typeface="+mn-ea"/>
              </a:rPr>
              <a:t>涉江采芙蓉，</a:t>
            </a:r>
            <a:endParaRPr lang="zh-CN" altLang="en-US" sz="2800" b="1">
              <a:ln>
                <a:solidFill>
                  <a:schemeClr val="accent4">
                    <a:lumMod val="50000"/>
                  </a:schemeClr>
                </a:solidFill>
              </a:ln>
              <a:latin typeface="Arial" pitchFamily="34" charset="0"/>
            </a:endParaRPr>
          </a:p>
          <a:p>
            <a:pPr algn="ctr"/>
            <a:r>
              <a:rPr lang="zh-CN" altLang="en-US" sz="2800" b="1">
                <a:ln>
                  <a:solidFill>
                    <a:schemeClr val="accent4">
                      <a:lumMod val="50000"/>
                    </a:schemeClr>
                  </a:solidFill>
                </a:ln>
                <a:latin typeface="Arial" pitchFamily="34" charset="0"/>
                <a:sym typeface="+mn-ea"/>
              </a:rPr>
              <a:t>兰泽多芳草。</a:t>
            </a:r>
          </a:p>
        </p:txBody>
      </p:sp>
      <p:graphicFrame>
        <p:nvGraphicFramePr>
          <p:cNvPr id="3" name="对象 2">
            <a:hlinkClick r:id="" action="ppaction://ole?verb=0"/>
          </p:cNvPr>
          <p:cNvGraphicFramePr>
            <a:graphicFrameLocks noChangeAspect="1"/>
          </p:cNvGraphicFramePr>
          <p:nvPr/>
        </p:nvGraphicFramePr>
        <p:xfrm>
          <a:off x="5638800" y="3321050"/>
          <a:ext cx="9144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41" r:id="rId3" imgW="0" imgH="0" progId="Equation.KSEE3">
                  <p:embed/>
                </p:oleObj>
              </mc:Choice>
              <mc:Fallback>
                <p:oleObj r:id="rId3" imgW="0" imgH="0" progId="Equation.KSEE3">
                  <p:embed/>
                  <p:pic>
                    <p:nvPicPr>
                      <p:cNvPr id="0" name="OLE substitute image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638800" y="3321050"/>
                        <a:ext cx="914400" cy="215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右箭头 4"/>
          <p:cNvSpPr/>
          <p:nvPr/>
        </p:nvSpPr>
        <p:spPr>
          <a:xfrm>
            <a:off x="3593465" y="3601085"/>
            <a:ext cx="3249295" cy="60388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171315" y="2402205"/>
            <a:ext cx="2480310" cy="119888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72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衬托</a:t>
            </a:r>
          </a:p>
        </p:txBody>
      </p:sp>
      <p:sp>
        <p:nvSpPr>
          <p:cNvPr id="7" name="矩形 6"/>
          <p:cNvSpPr/>
          <p:nvPr/>
        </p:nvSpPr>
        <p:spPr>
          <a:xfrm>
            <a:off x="1216025" y="4420870"/>
            <a:ext cx="14020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乐景</a:t>
            </a:r>
          </a:p>
        </p:txBody>
      </p:sp>
      <p:sp>
        <p:nvSpPr>
          <p:cNvPr id="8" name="矩形 7"/>
          <p:cNvSpPr/>
          <p:nvPr/>
        </p:nvSpPr>
        <p:spPr>
          <a:xfrm>
            <a:off x="7925435" y="4646295"/>
            <a:ext cx="3386455" cy="101473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lstStyle/>
          <a:p>
            <a:pPr algn="ctr"/>
            <a:r>
              <a:rPr lang="zh-CN" altLang="en-US" sz="6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哀情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901" name="文本框 208900"/>
          <p:cNvSpPr txBox="1"/>
          <p:nvPr/>
        </p:nvSpPr>
        <p:spPr>
          <a:xfrm>
            <a:off x="516573" y="1108710"/>
            <a:ext cx="8064500" cy="583565"/>
          </a:xfrm>
          <a:prstGeom prst="rect">
            <a:avLst/>
          </a:prstGeom>
          <a:noFill/>
          <a:ln w="9525" cap="flat" cmpd="sng">
            <a:solidFill>
              <a:srgbClr val="99CC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为什么要远行？</a:t>
            </a:r>
            <a:r>
              <a:rPr lang="en-US" altLang="zh-CN" sz="3200" b="1">
                <a:latin typeface="楷体_GB2312" pitchFamily="49" charset="-122"/>
                <a:ea typeface="楷体_GB2312" pitchFamily="49" charset="-122"/>
              </a:rPr>
              <a:t>(</a:t>
            </a:r>
            <a:r>
              <a:rPr lang="zh-CN" altLang="zh-CN" sz="3200" b="1">
                <a:latin typeface="楷体_GB2312" pitchFamily="49" charset="-122"/>
                <a:ea typeface="楷体_GB2312" pitchFamily="49" charset="-122"/>
              </a:rPr>
              <a:t>联系背景）</a:t>
            </a:r>
          </a:p>
        </p:txBody>
      </p:sp>
      <p:sp>
        <p:nvSpPr>
          <p:cNvPr id="208902" name="文本框 208901"/>
          <p:cNvSpPr txBox="1"/>
          <p:nvPr/>
        </p:nvSpPr>
        <p:spPr>
          <a:xfrm>
            <a:off x="1143000" y="2748280"/>
            <a:ext cx="9860915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Arial" pitchFamily="34" charset="0"/>
              </a:rPr>
              <a:t>写作背景</a:t>
            </a:r>
          </a:p>
          <a:p>
            <a:r>
              <a:rPr lang="zh-CN" altLang="en-US" sz="2400" b="1">
                <a:latin typeface="Arial" pitchFamily="34" charset="0"/>
                <a:sym typeface="Arial" pitchFamily="34" charset="0"/>
              </a:rPr>
              <a:t>诗创作于东汉桓帝、灵帝时，是时宦官外戚勾结擅权，官僚集团垄断仕途，上层士流结党标榜，“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sym typeface="Arial" pitchFamily="34" charset="0"/>
              </a:rPr>
              <a:t>窃选举、盗荣宠者不可胜数也，既获者贤己而遂往，羡慕者并驱而追之，悠悠皆是，孰能不然者乎？</a:t>
            </a:r>
            <a:r>
              <a:rPr lang="zh-CN" altLang="en-US" sz="2400" b="1">
                <a:latin typeface="Arial" pitchFamily="34" charset="0"/>
                <a:sym typeface="Arial" pitchFamily="34" charset="0"/>
              </a:rPr>
              <a:t>”(徐干《中论·谴交》)在这样的形势和风气下，中下层士子为了谋求前程，只得奔走交游。他们离乡背井，辞别父母，“</a:t>
            </a:r>
            <a:r>
              <a:rPr lang="zh-CN" altLang="en-US" sz="2400" b="1">
                <a:solidFill>
                  <a:srgbClr val="FF0000"/>
                </a:solidFill>
                <a:latin typeface="Arial" pitchFamily="34" charset="0"/>
                <a:sym typeface="Arial" pitchFamily="34" charset="0"/>
              </a:rPr>
              <a:t>亲戚隔绝，闺门分离，无罪无辜，而亡命是效</a:t>
            </a:r>
            <a:r>
              <a:rPr lang="zh-CN" altLang="en-US" sz="2400" b="1">
                <a:latin typeface="Arial" pitchFamily="34" charset="0"/>
                <a:sym typeface="Arial" pitchFamily="34" charset="0"/>
              </a:rPr>
              <a:t>”。然而往往一事无成，落得满腹牢骚和乡愁。</a:t>
            </a:r>
            <a:endParaRPr lang="zh-CN" altLang="en-US" sz="2400">
              <a:latin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08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08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901" grpId="0" animBg="1"/>
      <p:bldP spid="20890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9" name="文本占位符 860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28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从这一点看，</a:t>
            </a:r>
            <a:r>
              <a:rPr lang="en-US" altLang="zh-CN" sz="28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《</a:t>
            </a:r>
            <a:r>
              <a:rPr lang="zh-CN" altLang="en-US" sz="28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涉江采芙蓉</a:t>
            </a:r>
            <a:r>
              <a:rPr lang="en-US" altLang="zh-CN" sz="28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》</a:t>
            </a:r>
            <a:r>
              <a:rPr lang="zh-CN" altLang="en-US" sz="2800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的真实意图似乎还是表现东汉末年这些外出游子的思乡之情。为表现游子思乡的苦闷，不仅虚拟了全篇的“思妇”之词，而且在虚拟中又借思妇口吻，“悬想”出游子“还顾望旧乡”的情景。这样我们解读这首由汉末文人创作的诗歌的时候，对含蓄蕴藉的文人诗风，对婉转曲折的诗意美有了更深的理解。</a:t>
            </a:r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文本占位符 212994"/>
          <p:cNvSpPr>
            <a:spLocks noGrp="1"/>
          </p:cNvSpPr>
          <p:nvPr>
            <p:ph type="body" idx="1"/>
          </p:nvPr>
        </p:nvSpPr>
        <p:spPr>
          <a:xfrm>
            <a:off x="3143250" y="0"/>
            <a:ext cx="6553200" cy="3240088"/>
          </a:xfrm>
        </p:spPr>
        <p:txBody>
          <a:bodyPr/>
          <a:lstStyle/>
          <a:p>
            <a:pPr>
              <a:lnSpc>
                <a:spcPct val="90000"/>
              </a:lnSpc>
              <a:buNone/>
            </a:pPr>
            <a:r>
              <a:rPr lang="en-US" altLang="zh-CN" sz="4000" b="1">
                <a:latin typeface="楷体" panose="02010609060101010101" pitchFamily="1" charset="-122"/>
                <a:ea typeface="楷体" panose="02010609060101010101" pitchFamily="1" charset="-122"/>
              </a:rPr>
              <a:t>     </a:t>
            </a:r>
            <a:r>
              <a:rPr lang="zh-CN" altLang="en-US" sz="2800" b="1">
                <a:latin typeface="楷体" panose="02010609060101010101" pitchFamily="1" charset="-122"/>
                <a:ea typeface="楷体" panose="02010609060101010101" pitchFamily="1" charset="-122"/>
              </a:rPr>
              <a:t>庭中有奇树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800">
                <a:latin typeface="楷体" panose="02010609060101010101" pitchFamily="1" charset="-122"/>
                <a:ea typeface="楷体" panose="02010609060101010101" pitchFamily="1" charset="-122"/>
              </a:rPr>
              <a:t>      </a:t>
            </a:r>
            <a:r>
              <a:rPr lang="en-US" altLang="zh-CN" sz="2800">
                <a:latin typeface="楷体" panose="02010609060101010101" pitchFamily="1" charset="-122"/>
                <a:ea typeface="楷体" panose="02010609060101010101" pitchFamily="1" charset="-122"/>
              </a:rPr>
              <a:t>《</a:t>
            </a:r>
            <a:r>
              <a:rPr lang="zh-CN" altLang="en-US" sz="2800">
                <a:latin typeface="楷体" panose="02010609060101010101" pitchFamily="1" charset="-122"/>
                <a:ea typeface="楷体" panose="02010609060101010101" pitchFamily="1" charset="-122"/>
              </a:rPr>
              <a:t>古诗十九首</a:t>
            </a:r>
            <a:r>
              <a:rPr lang="en-US" altLang="zh-CN" sz="2800">
                <a:latin typeface="楷体" panose="02010609060101010101" pitchFamily="1" charset="-122"/>
                <a:ea typeface="楷体" panose="02010609060101010101" pitchFamily="1" charset="-122"/>
              </a:rPr>
              <a:t>》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800" b="1">
                <a:ea typeface="楷体" panose="02010609060101010101" pitchFamily="1" charset="-122"/>
              </a:rPr>
              <a:t>庭中有奇树，绿叶发华滋。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800" b="1">
                <a:ea typeface="楷体" panose="02010609060101010101" pitchFamily="1" charset="-122"/>
              </a:rPr>
              <a:t>攀条折其荣，将以遗所思。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800" b="1">
                <a:ea typeface="楷体" panose="02010609060101010101" pitchFamily="1" charset="-122"/>
              </a:rPr>
              <a:t>馨香盈怀袖，路远莫致之。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2800" b="1">
                <a:ea typeface="楷体" panose="02010609060101010101" pitchFamily="1" charset="-122"/>
              </a:rPr>
              <a:t>此物何足贵，但感别经时。</a:t>
            </a:r>
          </a:p>
        </p:txBody>
      </p:sp>
      <p:sp>
        <p:nvSpPr>
          <p:cNvPr id="212996" name="文本框 212995"/>
          <p:cNvSpPr txBox="1"/>
          <p:nvPr/>
        </p:nvSpPr>
        <p:spPr>
          <a:xfrm>
            <a:off x="1774825" y="0"/>
            <a:ext cx="1981200" cy="6451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A50021"/>
                </a:solidFill>
                <a:latin typeface="Arial" pitchFamily="34" charset="0"/>
                <a:ea typeface="楷体" panose="02010609060101010101" pitchFamily="1" charset="-122"/>
              </a:rPr>
              <a:t>比较：</a:t>
            </a:r>
          </a:p>
        </p:txBody>
      </p:sp>
      <p:sp>
        <p:nvSpPr>
          <p:cNvPr id="212997" name="文本框 212996"/>
          <p:cNvSpPr txBox="1"/>
          <p:nvPr/>
        </p:nvSpPr>
        <p:spPr>
          <a:xfrm>
            <a:off x="519748" y="3054985"/>
            <a:ext cx="7993062" cy="39878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latin typeface="Arial" pitchFamily="34" charset="0"/>
              </a:rPr>
              <a:t>1.</a:t>
            </a:r>
            <a:r>
              <a:rPr lang="zh-CN" altLang="en-US" sz="2000" b="1">
                <a:latin typeface="Arial" pitchFamily="34" charset="0"/>
              </a:rPr>
              <a:t>诗歌中抒情主人公表达感情的方式是什么</a:t>
            </a:r>
            <a:r>
              <a:rPr lang="en-US" altLang="zh-CN" sz="2000" b="1">
                <a:latin typeface="Arial" pitchFamily="34" charset="0"/>
              </a:rPr>
              <a:t>?</a:t>
            </a:r>
            <a:r>
              <a:rPr lang="zh-CN" altLang="en-US" sz="2000" b="1">
                <a:latin typeface="Arial" pitchFamily="34" charset="0"/>
              </a:rPr>
              <a:t>其目的是什么</a:t>
            </a:r>
            <a:r>
              <a:rPr lang="en-US" altLang="zh-CN" sz="2000" b="1">
                <a:latin typeface="Arial" pitchFamily="34" charset="0"/>
              </a:rPr>
              <a:t>?</a:t>
            </a:r>
          </a:p>
        </p:txBody>
      </p:sp>
      <p:sp>
        <p:nvSpPr>
          <p:cNvPr id="212998" name="文本框 212997"/>
          <p:cNvSpPr txBox="1"/>
          <p:nvPr/>
        </p:nvSpPr>
        <p:spPr>
          <a:xfrm>
            <a:off x="1774825" y="3357563"/>
            <a:ext cx="8135938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>
                <a:solidFill>
                  <a:srgbClr val="FA210A"/>
                </a:solidFill>
                <a:latin typeface="Arial" pitchFamily="34" charset="0"/>
              </a:rPr>
              <a:t>答案：方式是”折其荣”</a:t>
            </a:r>
            <a:r>
              <a:rPr lang="en-US" altLang="zh-CN" sz="2400" b="1">
                <a:solidFill>
                  <a:srgbClr val="FA210A"/>
                </a:solidFill>
                <a:latin typeface="Arial" pitchFamily="34" charset="0"/>
              </a:rPr>
              <a:t>;</a:t>
            </a:r>
            <a:r>
              <a:rPr lang="zh-CN" altLang="en-US" sz="2400" b="1">
                <a:solidFill>
                  <a:srgbClr val="FA210A"/>
                </a:solidFill>
                <a:latin typeface="Arial" pitchFamily="34" charset="0"/>
              </a:rPr>
              <a:t>目的是”遗所思”</a:t>
            </a:r>
          </a:p>
        </p:txBody>
      </p:sp>
      <p:sp>
        <p:nvSpPr>
          <p:cNvPr id="212999" name="文本框 212998"/>
          <p:cNvSpPr txBox="1"/>
          <p:nvPr/>
        </p:nvSpPr>
        <p:spPr>
          <a:xfrm>
            <a:off x="883285" y="3860800"/>
            <a:ext cx="953389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>
                <a:latin typeface="Arial" pitchFamily="34" charset="0"/>
              </a:rPr>
              <a:t>2.</a:t>
            </a:r>
            <a:r>
              <a:rPr lang="zh-CN" altLang="en-US" sz="2000" b="1">
                <a:latin typeface="Arial" pitchFamily="34" charset="0"/>
              </a:rPr>
              <a:t>诗的最后两句”此物何足贵</a:t>
            </a:r>
            <a:r>
              <a:rPr lang="en-US" altLang="zh-CN" sz="2000" b="1">
                <a:latin typeface="Arial" pitchFamily="34" charset="0"/>
              </a:rPr>
              <a:t>,</a:t>
            </a:r>
            <a:r>
              <a:rPr lang="zh-CN" altLang="en-US" sz="2000" b="1">
                <a:latin typeface="Arial" pitchFamily="34" charset="0"/>
              </a:rPr>
              <a:t>但感别经时”是否与前面的矛盾</a:t>
            </a:r>
            <a:r>
              <a:rPr lang="en-US" altLang="zh-CN" sz="2000" b="1">
                <a:latin typeface="Arial" pitchFamily="34" charset="0"/>
              </a:rPr>
              <a:t>?</a:t>
            </a:r>
            <a:r>
              <a:rPr lang="zh-CN" altLang="en-US" sz="2000" b="1">
                <a:latin typeface="Arial" pitchFamily="34" charset="0"/>
              </a:rPr>
              <a:t>表达了作者怎样的思想感情</a:t>
            </a:r>
            <a:r>
              <a:rPr lang="en-US" altLang="zh-CN" sz="2000" b="1">
                <a:latin typeface="Arial" pitchFamily="34" charset="0"/>
              </a:rPr>
              <a:t>?</a:t>
            </a:r>
            <a:r>
              <a:rPr lang="zh-CN" altLang="en-US" sz="2000" b="1">
                <a:latin typeface="Arial" pitchFamily="34" charset="0"/>
              </a:rPr>
              <a:t>试结合全诗分析作者的情感。</a:t>
            </a:r>
          </a:p>
        </p:txBody>
      </p:sp>
      <p:sp>
        <p:nvSpPr>
          <p:cNvPr id="213000" name="文本框 212999"/>
          <p:cNvSpPr txBox="1"/>
          <p:nvPr/>
        </p:nvSpPr>
        <p:spPr>
          <a:xfrm>
            <a:off x="610870" y="4365625"/>
            <a:ext cx="11152505" cy="19996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>
                <a:solidFill>
                  <a:srgbClr val="FF0000"/>
                </a:solidFill>
                <a:latin typeface="Arial" pitchFamily="34" charset="0"/>
              </a:rPr>
              <a:t>    </a:t>
            </a:r>
            <a:r>
              <a:rPr lang="zh-CN" altLang="en-US" sz="2000" b="1">
                <a:solidFill>
                  <a:srgbClr val="FF0000"/>
                </a:solidFill>
                <a:latin typeface="Arial" pitchFamily="34" charset="0"/>
              </a:rPr>
              <a:t>不矛盾</a:t>
            </a:r>
            <a:r>
              <a:rPr lang="zh-CN" altLang="en-US" sz="2000" b="1">
                <a:latin typeface="Arial" pitchFamily="34" charset="0"/>
              </a:rPr>
              <a:t>。</a:t>
            </a:r>
            <a:r>
              <a:rPr lang="zh-CN" altLang="en-US" sz="2000" b="1">
                <a:solidFill>
                  <a:srgbClr val="FF0000"/>
                </a:solidFill>
                <a:latin typeface="Arial" pitchFamily="34" charset="0"/>
              </a:rPr>
              <a:t>这是主人公无可奈何，自我宽慰的话</a:t>
            </a:r>
            <a:r>
              <a:rPr lang="zh-CN" altLang="en-US" sz="2000" b="1">
                <a:latin typeface="Arial" pitchFamily="34" charset="0"/>
              </a:rPr>
              <a:t>，同时也点明了全诗的主题。从前六句看，诗人对花的美丽本来是极力赞扬的，可写到这里突然又说“此物何足贵”，未免使人有点惊疑。其实对花落下先抑之笔，正是为了后扬“但感别经时”这一相思怀念的主题，</a:t>
            </a:r>
            <a:r>
              <a:rPr lang="zh-CN" altLang="en-US" sz="2000" b="1">
                <a:solidFill>
                  <a:srgbClr val="FF0000"/>
                </a:solidFill>
                <a:latin typeface="Arial" pitchFamily="34" charset="0"/>
              </a:rPr>
              <a:t>无论说花的可贵或是不足稀奇，都是为了表达同样的思想感情</a:t>
            </a:r>
            <a:r>
              <a:rPr lang="zh-CN" altLang="en-US" sz="2000" b="1">
                <a:latin typeface="Arial" pitchFamily="34" charset="0"/>
              </a:rPr>
              <a:t>，但这一抑一扬，诗的感情增强了，诗写到这里结束了，然而题外之意仍然耐人寻味，</a:t>
            </a:r>
            <a:r>
              <a:rPr lang="zh-CN" altLang="en-US" sz="2000" b="1">
                <a:solidFill>
                  <a:srgbClr val="FF0000"/>
                </a:solidFill>
                <a:latin typeface="Arial" pitchFamily="34" charset="0"/>
              </a:rPr>
              <a:t>主人公折花原是为了解脱相思之苦，从中得到一点慰藉，而偏偏所思在天涯，花儿无法寄达平白又添了一层苦恼，相思怀念更加无法解脱。</a:t>
            </a: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29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129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130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7" grpId="0"/>
      <p:bldP spid="212998" grpId="1"/>
      <p:bldP spid="212999" grpId="2"/>
      <p:bldP spid="213000" grpId="3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42" name="Text Box 7"/>
          <p:cNvSpPr txBox="1"/>
          <p:nvPr/>
        </p:nvSpPr>
        <p:spPr>
          <a:xfrm>
            <a:off x="660400" y="2167890"/>
            <a:ext cx="7958455" cy="2891790"/>
          </a:xfrm>
          <a:prstGeom prst="rect">
            <a:avLst/>
          </a:prstGeom>
          <a:noFill/>
          <a:ln w="38100" cap="flat" cmpd="dbl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汉代无名作家的作品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五言诗成熟期的代表作，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Arial" pitchFamily="34" charset="0"/>
                <a:hlinkClick r:id="rId2"/>
              </a:rPr>
              <a:t>刘勰</a:t>
            </a:r>
            <a:r>
              <a:rPr lang="zh-CN" altLang="en-US" sz="2800" b="1">
                <a:latin typeface="Arial" pitchFamily="34" charset="0"/>
              </a:rPr>
              <a:t>的</a:t>
            </a:r>
            <a:r>
              <a:rPr lang="en-US" altLang="zh-CN" sz="2800" b="1">
                <a:latin typeface="Arial" pitchFamily="34" charset="0"/>
              </a:rPr>
              <a:t>《</a:t>
            </a:r>
            <a:r>
              <a:rPr lang="zh-CN" altLang="en-US" sz="2800" b="1">
                <a:latin typeface="Arial" pitchFamily="34" charset="0"/>
              </a:rPr>
              <a:t>文心雕龙</a:t>
            </a:r>
            <a:r>
              <a:rPr lang="en-US" altLang="zh-CN" sz="2800" b="1">
                <a:latin typeface="Arial" pitchFamily="34" charset="0"/>
              </a:rPr>
              <a:t>》</a:t>
            </a:r>
            <a:r>
              <a:rPr lang="zh-CN" altLang="en-US" sz="2800" b="1">
                <a:latin typeface="Arial" pitchFamily="34" charset="0"/>
              </a:rPr>
              <a:t>称它为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</a:rPr>
              <a:t>“五言之冠冕”，</a:t>
            </a:r>
            <a:r>
              <a:rPr lang="zh-CN" altLang="en-US" sz="2800" b="1">
                <a:latin typeface="Arial" pitchFamily="34" charset="0"/>
              </a:rPr>
              <a:t>钟嵘的</a:t>
            </a:r>
            <a:r>
              <a:rPr lang="en-US" altLang="zh-CN" sz="2800" b="1">
                <a:latin typeface="Arial" pitchFamily="34" charset="0"/>
              </a:rPr>
              <a:t>《</a:t>
            </a:r>
            <a:r>
              <a:rPr lang="zh-CN" altLang="en-US" sz="2800" b="1">
                <a:latin typeface="Arial" pitchFamily="34" charset="0"/>
              </a:rPr>
              <a:t>诗品</a:t>
            </a:r>
            <a:r>
              <a:rPr lang="en-US" altLang="zh-CN" sz="2800" b="1">
                <a:latin typeface="Arial" pitchFamily="34" charset="0"/>
              </a:rPr>
              <a:t>》</a:t>
            </a:r>
            <a:r>
              <a:rPr lang="zh-CN" altLang="en-US" sz="2800" b="1">
                <a:latin typeface="Arial" pitchFamily="34" charset="0"/>
              </a:rPr>
              <a:t>赞颂它“</a:t>
            </a: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</a:rPr>
              <a:t>天衣无缝，一字千金”。</a:t>
            </a:r>
          </a:p>
          <a:p>
            <a:pPr>
              <a:spcBef>
                <a:spcPct val="50000"/>
              </a:spcBef>
            </a:pPr>
            <a:r>
              <a:rPr lang="zh-CN" altLang="en-US" sz="2800" b="1">
                <a:latin typeface="Times New Roman" pitchFamily="18" charset="0"/>
              </a:rPr>
              <a:t>梁</a:t>
            </a: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萧统</a:t>
            </a:r>
            <a:r>
              <a:rPr lang="zh-CN" altLang="en-US" sz="2800" b="1">
                <a:latin typeface="Times New Roman" pitchFamily="18" charset="0"/>
              </a:rPr>
              <a:t>将之合收在</a:t>
            </a:r>
            <a:r>
              <a:rPr lang="en-US" altLang="zh-CN" sz="2800" b="1">
                <a:latin typeface="Times New Roman" pitchFamily="18" charset="0"/>
              </a:rPr>
              <a:t>《</a:t>
            </a:r>
            <a:r>
              <a:rPr lang="zh-CN" altLang="en-US" sz="2800" b="1">
                <a:latin typeface="Times New Roman" pitchFamily="18" charset="0"/>
              </a:rPr>
              <a:t>文选</a:t>
            </a:r>
            <a:r>
              <a:rPr lang="en-US" altLang="zh-CN" sz="2800" b="1">
                <a:latin typeface="Times New Roman" pitchFamily="18" charset="0"/>
              </a:rPr>
              <a:t>》</a:t>
            </a:r>
            <a:r>
              <a:rPr lang="zh-CN" altLang="en-US" sz="2800" b="1">
                <a:latin typeface="Times New Roman" pitchFamily="18" charset="0"/>
              </a:rPr>
              <a:t>中。</a:t>
            </a:r>
          </a:p>
        </p:txBody>
      </p:sp>
      <p:pic>
        <p:nvPicPr>
          <p:cNvPr id="163843" name="WordArt 8"/>
          <p:cNvPicPr/>
          <p:nvPr/>
        </p:nvPicPr>
        <p:blipFill>
          <a:blip r:embed="rId3"/>
          <a:stretch>
            <a:fillRect/>
          </a:stretch>
        </p:blipFill>
        <p:spPr>
          <a:xfrm>
            <a:off x="2927350" y="260350"/>
            <a:ext cx="4537075" cy="6997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8722" name="图片 3" descr="萧统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921115" y="4482465"/>
            <a:ext cx="1891030" cy="191706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cover dir="rd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42" name="文本框 215041"/>
          <p:cNvSpPr txBox="1"/>
          <p:nvPr/>
        </p:nvSpPr>
        <p:spPr>
          <a:xfrm>
            <a:off x="2279650" y="765175"/>
            <a:ext cx="7632700" cy="26765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Arial" pitchFamily="34" charset="0"/>
                <a:ea typeface="楷体_GB2312" pitchFamily="49" charset="-122"/>
              </a:rPr>
              <a:t>异：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两首诗歌所寄托的外物有所不同，</a:t>
            </a:r>
            <a:r>
              <a:rPr lang="en-US" altLang="zh-CN" sz="2800" b="1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涉江采芙蓉</a:t>
            </a:r>
            <a:r>
              <a:rPr lang="en-US" altLang="zh-CN" sz="2800" b="1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借“芙蓉”“兰泽”“芳草”的幽香等美好欢乐的情景来以乐景衬哀情；而</a:t>
            </a:r>
            <a:r>
              <a:rPr lang="en-US" altLang="zh-CN" sz="2800" b="1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庭中有奇树</a:t>
            </a:r>
            <a:r>
              <a:rPr lang="en-US" altLang="zh-CN" sz="2800" b="1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则是以树为寄托物。另外</a:t>
            </a:r>
            <a:r>
              <a:rPr lang="en-US" altLang="zh-CN" sz="2800" b="1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涉江采芙蓉</a:t>
            </a:r>
            <a:r>
              <a:rPr lang="en-US" altLang="zh-CN" sz="2800" b="1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的结句哀伤不止，而</a:t>
            </a:r>
            <a:r>
              <a:rPr lang="en-US" altLang="zh-CN" sz="2800" b="1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《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庭中有奇树</a:t>
            </a:r>
            <a:r>
              <a:rPr lang="en-US" altLang="zh-CN" sz="2800" b="1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》</a:t>
            </a:r>
            <a:r>
              <a:rPr lang="zh-CN" altLang="en-US" sz="2800" b="1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则自我宽慰。</a:t>
            </a:r>
          </a:p>
        </p:txBody>
      </p:sp>
      <p:sp>
        <p:nvSpPr>
          <p:cNvPr id="215043" name="矩形 215042"/>
          <p:cNvSpPr/>
          <p:nvPr/>
        </p:nvSpPr>
        <p:spPr>
          <a:xfrm>
            <a:off x="2495550" y="3500438"/>
            <a:ext cx="7848600" cy="181483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>
                <a:solidFill>
                  <a:srgbClr val="FF0000"/>
                </a:solidFill>
                <a:latin typeface="Times New Roman" pitchFamily="18" charset="0"/>
              </a:rPr>
              <a:t>同：</a:t>
            </a:r>
            <a:r>
              <a:rPr lang="zh-CN" altLang="en-US" sz="2800" b="1">
                <a:solidFill>
                  <a:srgbClr val="000000"/>
                </a:solidFill>
                <a:latin typeface="Times New Roman" pitchFamily="18" charset="0"/>
              </a:rPr>
              <a:t>两首诗都采用了先扬后抑的写法。前面六句，诗人对于花、树（意象）的珍奇美丽极力赞扬，最后两句点明了全诗主题。两首诗歌都意境高洁、清幽；含蓄不尽，余味悠长。</a:t>
            </a:r>
          </a:p>
        </p:txBody>
      </p:sp>
    </p:spTree>
  </p:cSld>
  <p:clrMapOvr>
    <a:masterClrMapping/>
  </p:clrMapOvr>
  <p:transition>
    <p:cover dir="rd"/>
  </p:transition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标题 90113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zh-CN" altLang="en-US"/>
              <a:t>作业</a:t>
            </a:r>
          </a:p>
        </p:txBody>
      </p:sp>
      <p:sp>
        <p:nvSpPr>
          <p:cNvPr id="90115" name="文本占位符 9011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2800"/>
              <a:t>“</a:t>
            </a:r>
            <a:r>
              <a:rPr lang="zh-CN" altLang="en-US" sz="2800"/>
              <a:t>行行重行行，与君生别离。相去万余里，各在天一涯。道路阻且长，会面安可知？胡马依北风，越鸟巢南枝。相去日已远，衣带日已缓。浮云蔽白日，游子不顾返。思君令人老，岁月忽已晚。弃捐勿复道，努力加餐饭。” </a:t>
            </a:r>
            <a:r>
              <a:rPr lang="en-US" altLang="zh-CN" sz="2800">
                <a:latin typeface="Arial" pitchFamily="34" charset="0"/>
              </a:rPr>
              <a:t>——</a:t>
            </a:r>
            <a:r>
              <a:rPr lang="en-US" altLang="zh-CN" sz="2800"/>
              <a:t>《</a:t>
            </a:r>
            <a:r>
              <a:rPr lang="zh-CN" altLang="en-US" sz="2800"/>
              <a:t>古诗十九首</a:t>
            </a:r>
            <a:r>
              <a:rPr lang="en-US" altLang="zh-CN" sz="2800"/>
              <a:t>》</a:t>
            </a:r>
            <a:r>
              <a:rPr lang="zh-CN" altLang="en-US" sz="2800"/>
              <a:t>之一</a:t>
            </a:r>
          </a:p>
          <a:p>
            <a:r>
              <a:rPr lang="zh-CN" altLang="en-US" sz="2800" b="1" i="1"/>
              <a:t>写一段赏析的文字，可以从意象的内涵，手法的运用，以及如何体现对人生的反思等角度来写你的理解。字数</a:t>
            </a:r>
            <a:r>
              <a:rPr lang="en-US" altLang="zh-CN" sz="2800" b="1" i="1"/>
              <a:t>300</a:t>
            </a:r>
            <a:r>
              <a:rPr lang="zh-CN" altLang="en-US" sz="2800" b="1" i="1"/>
              <a:t>左右，多则不限。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746" name="文本框 159745"/>
          <p:cNvSpPr txBox="1"/>
          <p:nvPr/>
        </p:nvSpPr>
        <p:spPr>
          <a:xfrm>
            <a:off x="850265" y="533400"/>
            <a:ext cx="1062609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Font typeface="Arial" pitchFamily="34" charset="0"/>
            </a:pPr>
            <a:r>
              <a:rPr lang="en-US" altLang="zh-CN" sz="3600" b="1">
                <a:solidFill>
                  <a:srgbClr val="FF0000"/>
                </a:solidFill>
                <a:latin typeface="Arial" pitchFamily="34" charset="0"/>
              </a:rPr>
              <a:t>       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</a:rPr>
              <a:t>萧统</a:t>
            </a:r>
            <a:r>
              <a:rPr lang="en-US" altLang="zh-CN" sz="3600" b="1">
                <a:latin typeface="Arial" pitchFamily="34" charset="0"/>
              </a:rPr>
              <a:t>(501</a:t>
            </a:r>
            <a:r>
              <a:rPr lang="zh-CN" altLang="en-US" sz="3600" b="1">
                <a:latin typeface="Arial" pitchFamily="34" charset="0"/>
              </a:rPr>
              <a:t>～</a:t>
            </a:r>
            <a:r>
              <a:rPr lang="en-US" altLang="zh-CN" sz="3600" b="1">
                <a:latin typeface="Arial" pitchFamily="34" charset="0"/>
              </a:rPr>
              <a:t>531)</a:t>
            </a:r>
            <a:r>
              <a:rPr lang="zh-CN" altLang="en-US" sz="3600" b="1">
                <a:latin typeface="Arial" pitchFamily="34" charset="0"/>
              </a:rPr>
              <a:t>南朝梁代文学家，梁武帝萧衍长子。萧统</a:t>
            </a:r>
            <a:r>
              <a:rPr lang="en-US" altLang="zh-CN" sz="3600" b="1">
                <a:latin typeface="Arial" pitchFamily="34" charset="0"/>
              </a:rPr>
              <a:t>2</a:t>
            </a:r>
            <a:r>
              <a:rPr lang="zh-CN" altLang="en-US" sz="3600" b="1">
                <a:latin typeface="Arial" pitchFamily="34" charset="0"/>
              </a:rPr>
              <a:t>岁被立为太子，未及即位而卒，谥昭明，世称昭明太子。萧统对文学颇有研究，招集文人学士，广集古今书籍</a:t>
            </a:r>
            <a:r>
              <a:rPr lang="en-US" altLang="zh-CN" sz="3600" b="1">
                <a:latin typeface="Arial" pitchFamily="34" charset="0"/>
              </a:rPr>
              <a:t>3</a:t>
            </a:r>
            <a:r>
              <a:rPr lang="zh-CN" altLang="en-US" sz="3600" b="1">
                <a:latin typeface="Arial" pitchFamily="34" charset="0"/>
              </a:rPr>
              <a:t>万卷，编集成</a:t>
            </a:r>
            <a:r>
              <a:rPr lang="en-US" altLang="zh-CN" sz="3600" b="1">
                <a:solidFill>
                  <a:srgbClr val="FF0000"/>
                </a:solidFill>
                <a:latin typeface="Arial" pitchFamily="34" charset="0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</a:rPr>
              <a:t>文选</a:t>
            </a:r>
            <a:r>
              <a:rPr lang="en-US" altLang="zh-CN" sz="3600" b="1">
                <a:solidFill>
                  <a:srgbClr val="FF0000"/>
                </a:solidFill>
                <a:latin typeface="Arial" pitchFamily="34" charset="0"/>
              </a:rPr>
              <a:t>》</a:t>
            </a:r>
            <a:r>
              <a:rPr lang="en-US" altLang="zh-CN" sz="3600" b="1">
                <a:latin typeface="Arial" pitchFamily="34" charset="0"/>
              </a:rPr>
              <a:t>30</a:t>
            </a:r>
            <a:r>
              <a:rPr lang="zh-CN" altLang="en-US" sz="3600" b="1">
                <a:latin typeface="Arial" pitchFamily="34" charset="0"/>
              </a:rPr>
              <a:t>卷。</a:t>
            </a:r>
            <a:r>
              <a:rPr lang="en-US" altLang="zh-CN" sz="3600" b="1">
                <a:solidFill>
                  <a:srgbClr val="FF0000"/>
                </a:solidFill>
                <a:latin typeface="Arial" pitchFamily="34" charset="0"/>
              </a:rPr>
              <a:t>《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</a:rPr>
              <a:t>文选</a:t>
            </a:r>
            <a:r>
              <a:rPr lang="en-US" altLang="zh-CN" sz="3600" b="1">
                <a:solidFill>
                  <a:srgbClr val="FF0000"/>
                </a:solidFill>
                <a:latin typeface="Arial" pitchFamily="34" charset="0"/>
              </a:rPr>
              <a:t>》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</a:rPr>
              <a:t>是中国古代第一部文学作品选集</a:t>
            </a:r>
            <a:r>
              <a:rPr lang="zh-CN" altLang="en-US" sz="3600" b="1">
                <a:latin typeface="Arial" pitchFamily="34" charset="0"/>
              </a:rPr>
              <a:t>，选编了先秦至梁以前的各种文体代表作品，对后世有较大影响。旧时读书人有“</a:t>
            </a:r>
            <a:r>
              <a:rPr lang="en-US" altLang="zh-CN" sz="3600" b="1">
                <a:latin typeface="Arial" pitchFamily="34" charset="0"/>
              </a:rPr>
              <a:t>《</a:t>
            </a:r>
            <a:r>
              <a:rPr lang="zh-CN" altLang="en-US" sz="3600" b="1">
                <a:latin typeface="Arial" pitchFamily="34" charset="0"/>
              </a:rPr>
              <a:t>文选</a:t>
            </a:r>
            <a:r>
              <a:rPr lang="en-US" altLang="zh-CN" sz="3600" b="1">
                <a:latin typeface="Arial" pitchFamily="34" charset="0"/>
              </a:rPr>
              <a:t>》</a:t>
            </a:r>
            <a:r>
              <a:rPr lang="zh-CN" altLang="en-US" sz="3600" b="1">
                <a:latin typeface="Arial" pitchFamily="34" charset="0"/>
              </a:rPr>
              <a:t>烂，秀才半”的说法。为后世推崇。</a:t>
            </a:r>
          </a:p>
        </p:txBody>
      </p:sp>
    </p:spTree>
  </p:cSld>
  <p:clrMapOvr>
    <a:masterClrMapping/>
  </p:clrMapOvr>
  <p:transition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59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974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文本框 164865"/>
          <p:cNvSpPr txBox="1"/>
          <p:nvPr/>
        </p:nvSpPr>
        <p:spPr>
          <a:xfrm>
            <a:off x="527050" y="549275"/>
            <a:ext cx="10482580" cy="5046345"/>
          </a:xfrm>
          <a:prstGeom prst="rect">
            <a:avLst/>
          </a:prstGeom>
          <a:noFill/>
          <a:ln w="38100" cap="flat" cmpd="dbl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  <a:buClr>
                <a:schemeClr val="hlink"/>
              </a:buClr>
              <a:buSzPct val="60000"/>
              <a:buFont typeface="Wingdings" pitchFamily="2" charset="2"/>
            </a:pPr>
            <a:r>
              <a:rPr lang="en-US" altLang="zh-CN" sz="2400">
                <a:effectLst>
                  <a:outerShdw blurRad="38100" dist="38100" dir="2700000">
                    <a:srgbClr val="C0C0C0"/>
                  </a:outerShdw>
                </a:effectLst>
                <a:latin typeface="Times New Roman" pitchFamily="18" charset="0"/>
              </a:rPr>
              <a:t>        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古诗十九首</a:t>
            </a:r>
            <a:r>
              <a:rPr lang="en-US" altLang="zh-CN" sz="2800" b="1"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800" b="1">
                <a:latin typeface="华文新魏" pitchFamily="2" charset="-122"/>
                <a:ea typeface="华文新魏" pitchFamily="2" charset="-122"/>
              </a:rPr>
              <a:t>的思想内容</a:t>
            </a:r>
          </a:p>
          <a:p>
            <a:pPr>
              <a:spcBef>
                <a:spcPct val="50000"/>
              </a:spcBef>
              <a:buClr>
                <a:schemeClr val="hlink"/>
              </a:buClr>
              <a:buSzPct val="60000"/>
              <a:buFont typeface="Wingdings" pitchFamily="2" charset="2"/>
            </a:pPr>
            <a:r>
              <a:rPr lang="zh-CN" altLang="en-US" sz="2800"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1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、失志伤时、人生无常的感慨。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如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今日良宴会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生年不满百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（”生年不满百，常怀千年忧。昼短苦夜长，何不秉烛游。为乐当及时，何能待来兹？“）、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驱车上东门行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（“人生忽如寄，寿无金石固。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Arial" pitchFamily="34" charset="0"/>
                <a:ea typeface="华文新魏" pitchFamily="2" charset="-122"/>
              </a:rPr>
              <a:t>……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服食求神仙，多为药所误。不如饮美酒，被服纨与素。”）</a:t>
            </a:r>
          </a:p>
          <a:p>
            <a:pPr>
              <a:spcBef>
                <a:spcPct val="50000"/>
              </a:spcBef>
              <a:buClr>
                <a:schemeClr val="hlink"/>
              </a:buClr>
              <a:buSzPct val="60000"/>
              <a:buFont typeface="Wingdings" pitchFamily="2" charset="2"/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2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、世态的炎凉与人情的冷暖。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如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西北有高楼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感叹知音难逢。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明月皎夜光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写朋友离我而去。</a:t>
            </a:r>
          </a:p>
          <a:p>
            <a:pPr>
              <a:spcBef>
                <a:spcPct val="50000"/>
              </a:spcBef>
              <a:buClr>
                <a:schemeClr val="hlink"/>
              </a:buClr>
              <a:buSzPct val="60000"/>
              <a:buFont typeface="Wingdings" pitchFamily="2" charset="2"/>
            </a:pP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    </a:t>
            </a:r>
            <a:r>
              <a:rPr lang="en-US" altLang="zh-CN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3</a:t>
            </a:r>
            <a:r>
              <a:rPr lang="zh-CN" altLang="en-US" sz="2800" b="1">
                <a:solidFill>
                  <a:srgbClr val="FF0000"/>
                </a:solidFill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、游子思妇们离别相思之苦。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涉江采芙蓉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行行重行行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、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《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青青河畔草</a:t>
            </a:r>
            <a:r>
              <a:rPr lang="en-US" altLang="zh-CN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》</a:t>
            </a:r>
            <a:r>
              <a:rPr lang="zh-CN" altLang="en-US" sz="2800" b="1">
                <a:effectLst>
                  <a:outerShdw blurRad="38100" dist="38100" dir="2700000">
                    <a:srgbClr val="C0C0C0"/>
                  </a:outerShdw>
                </a:effectLst>
                <a:latin typeface="华文新魏" pitchFamily="2" charset="-122"/>
                <a:ea typeface="华文新魏" pitchFamily="2" charset="-122"/>
              </a:rPr>
              <a:t>。</a:t>
            </a:r>
          </a:p>
        </p:txBody>
      </p:sp>
    </p:spTree>
  </p:cSld>
  <p:clrMapOvr>
    <a:masterClrMapping/>
  </p:clrMapOvr>
  <p:transition>
    <p:cover dir="rd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36775" y="1784985"/>
            <a:ext cx="7726680" cy="2122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6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教学目标</a:t>
            </a:r>
            <a:r>
              <a:rPr lang="en-US" altLang="zh-CN" sz="66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1</a:t>
            </a:r>
            <a:r>
              <a:rPr lang="zh-CN" altLang="en-US" sz="66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：</a:t>
            </a:r>
          </a:p>
          <a:p>
            <a:pPr algn="ctr"/>
            <a:r>
              <a:rPr lang="zh-CN" altLang="en-US" sz="6600" b="1">
                <a:ln w="12700">
                  <a:solidFill>
                    <a:schemeClr val="tx2">
                      <a:lumMod val="75000"/>
                    </a:schemeClr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通读诗歌，了解大意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590550" y="1415415"/>
            <a:ext cx="9593580" cy="501586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⑴芙蓉：荷花的别名。</a:t>
            </a:r>
          </a:p>
          <a:p>
            <a:endParaRPr lang="zh-CN" alt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⑵兰泽：生有兰草的沼泽地。芳草：这里指兰草。</a:t>
            </a:r>
          </a:p>
          <a:p>
            <a:endParaRPr lang="zh-CN" alt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⑶遗（wèi）：赠予。</a:t>
            </a:r>
          </a:p>
          <a:p>
            <a:endParaRPr lang="zh-CN" alt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⑷所思：所思念的人。远道：犹言“远方”，遥远的地方。</a:t>
            </a:r>
          </a:p>
          <a:p>
            <a:endParaRPr lang="zh-CN" alt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⑸还顾：回顾，回头看。旧乡：故乡。</a:t>
            </a:r>
          </a:p>
          <a:p>
            <a:endParaRPr lang="zh-CN" alt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⑹漫浩浩：犹“漫漫浩浩”，这里用以形容路途的广阔无边。漫，路长貌。浩浩，水流貌。</a:t>
            </a:r>
          </a:p>
          <a:p>
            <a:endParaRPr lang="zh-CN" alt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⑺同心：古代习用的成语，多用于男女之间的爱情关系，这里是说夫妇感情的融洽。</a:t>
            </a:r>
          </a:p>
          <a:p>
            <a:endParaRPr lang="zh-CN" altLang="en-US" sz="20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r>
              <a:rPr lang="zh-CN" altLang="en-US" sz="20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⑻终老：度过晚年直至去世。  </a:t>
            </a:r>
          </a:p>
        </p:txBody>
      </p:sp>
      <p:sp>
        <p:nvSpPr>
          <p:cNvPr id="3" name="矩形 2"/>
          <p:cNvSpPr/>
          <p:nvPr/>
        </p:nvSpPr>
        <p:spPr>
          <a:xfrm>
            <a:off x="590550" y="366395"/>
            <a:ext cx="3840480" cy="82994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48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解析重点词语</a:t>
            </a: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38175" y="613410"/>
            <a:ext cx="10071735" cy="5354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zh-CN" altLang="en-US"/>
          </a:p>
          <a:p>
            <a:r>
              <a:rPr lang="zh-CN" altLang="en-US" sz="36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隶书" pitchFamily="49" charset="-122"/>
                <a:ea typeface="隶书" pitchFamily="49" charset="-122"/>
                <a:cs typeface="隶书" panose="02010509060101010101" pitchFamily="49" charset="-122"/>
              </a:rPr>
              <a:t>白话译文</a:t>
            </a:r>
          </a:p>
          <a:p>
            <a:endParaRPr lang="zh-CN" altLang="en-US" sz="3600">
              <a:latin typeface="隶书" pitchFamily="49" charset="-122"/>
              <a:ea typeface="隶书" pitchFamily="49" charset="-122"/>
              <a:cs typeface="隶书" panose="02010509060101010101" pitchFamily="49" charset="-122"/>
            </a:endParaRPr>
          </a:p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隶书" pitchFamily="49" charset="-122"/>
                <a:ea typeface="隶书" pitchFamily="49" charset="-122"/>
                <a:cs typeface="隶书" panose="02010509060101010101" pitchFamily="49" charset="-122"/>
              </a:rPr>
              <a:t>踏过江水去采荷花，到兰草生长的沼泽地采兰花。</a:t>
            </a:r>
          </a:p>
          <a:p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隶书" pitchFamily="49" charset="-122"/>
              <a:ea typeface="隶书" pitchFamily="49" charset="-122"/>
              <a:cs typeface="隶书" panose="02010509060101010101" pitchFamily="49" charset="-122"/>
            </a:endParaRPr>
          </a:p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隶书" pitchFamily="49" charset="-122"/>
                <a:ea typeface="隶书" pitchFamily="49" charset="-122"/>
                <a:cs typeface="隶书" panose="02010509060101010101" pitchFamily="49" charset="-122"/>
              </a:rPr>
              <a:t>采了花要送给谁呢？想要送给那远在故乡的爱人。</a:t>
            </a:r>
          </a:p>
          <a:p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隶书" pitchFamily="49" charset="-122"/>
              <a:ea typeface="隶书" pitchFamily="49" charset="-122"/>
              <a:cs typeface="隶书" panose="02010509060101010101" pitchFamily="49" charset="-122"/>
            </a:endParaRPr>
          </a:p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隶书" pitchFamily="49" charset="-122"/>
                <a:ea typeface="隶书" pitchFamily="49" charset="-122"/>
                <a:cs typeface="隶书" panose="02010509060101010101" pitchFamily="49" charset="-122"/>
              </a:rPr>
              <a:t>回想起故乡的爱妻，却又长路漫漫遥望无边无际。</a:t>
            </a:r>
          </a:p>
          <a:p>
            <a:endParaRPr lang="zh-CN" altLang="en-US" sz="3600">
              <a:ln w="22225">
                <a:solidFill>
                  <a:schemeClr val="accent2"/>
                </a:solidFill>
                <a:prstDash val="solid"/>
              </a:ln>
              <a:solidFill>
                <a:srgbClr val="FF0000"/>
              </a:solidFill>
              <a:effectLst/>
              <a:latin typeface="隶书" pitchFamily="49" charset="-122"/>
              <a:ea typeface="隶书" pitchFamily="49" charset="-122"/>
              <a:cs typeface="隶书" panose="02010509060101010101" pitchFamily="49" charset="-122"/>
            </a:endParaRPr>
          </a:p>
          <a:p>
            <a:r>
              <a:rPr lang="zh-CN" altLang="en-US" sz="3600">
                <a:ln w="22225">
                  <a:solidFill>
                    <a:schemeClr val="accent2"/>
                  </a:solidFill>
                  <a:prstDash val="solid"/>
                </a:ln>
                <a:solidFill>
                  <a:srgbClr val="FF0000"/>
                </a:solidFill>
                <a:effectLst/>
                <a:latin typeface="隶书" pitchFamily="49" charset="-122"/>
                <a:ea typeface="隶书" pitchFamily="49" charset="-122"/>
                <a:cs typeface="隶书" panose="02010509060101010101" pitchFamily="49" charset="-122"/>
              </a:rPr>
              <a:t>漂泊异乡两地相思，怀念爱妻愁苦忧伤以至终老。   </a:t>
            </a: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601345" y="389255"/>
            <a:ext cx="10193020" cy="521970"/>
          </a:xfrm>
          <a:prstGeom prst="rect">
            <a:avLst/>
          </a:prstGeom>
          <a:noFill/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2800" b="1" noProof="0" smtClean="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宋体" pitchFamily="2" charset="-122"/>
                <a:ea typeface="宋体" pitchFamily="2" charset="-122"/>
                <a:sym typeface="+mn-ea"/>
              </a:rPr>
              <a:t>什么是“诗眼”？找出本诗“诗眼”并根据“诗眼”概括主旨。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63270" y="1442720"/>
            <a:ext cx="5899150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noProof="0" smtClean="0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  <a:sym typeface="+mn-ea"/>
              </a:rPr>
              <a:t>诗眼：指作品中点睛传神之笔。</a:t>
            </a:r>
          </a:p>
        </p:txBody>
      </p:sp>
      <p:sp>
        <p:nvSpPr>
          <p:cNvPr id="106506" name="Text Box 10"/>
          <p:cNvSpPr txBox="1"/>
          <p:nvPr/>
        </p:nvSpPr>
        <p:spPr>
          <a:xfrm>
            <a:off x="763270" y="2343785"/>
            <a:ext cx="9959340" cy="1198880"/>
          </a:xfrm>
          <a:prstGeom prst="rect">
            <a:avLst/>
          </a:prstGeom>
          <a:noFill/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  <a:effectLst>
            <a:prstShdw prst="shdw17" dist="17961" dir="2699999">
              <a:srgbClr val="990000"/>
            </a:prstShdw>
          </a:effectLst>
        </p:spPr>
        <p:txBody>
          <a:bodyPr wrap="square">
            <a:spAutoFit/>
          </a:bodyPr>
          <a:lstStyle/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①诗词句中最精炼传神的某个字；</a:t>
            </a:r>
          </a:p>
          <a:p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②全篇最关键的词句，是一篇诗词的主旨所在。</a:t>
            </a:r>
          </a:p>
        </p:txBody>
      </p:sp>
      <p:sp>
        <p:nvSpPr>
          <p:cNvPr id="106507" name="Text Box 11"/>
          <p:cNvSpPr txBox="1">
            <a:spLocks noChangeArrowheads="1"/>
          </p:cNvSpPr>
          <p:nvPr/>
        </p:nvSpPr>
        <p:spPr bwMode="auto">
          <a:xfrm>
            <a:off x="846455" y="4630103"/>
            <a:ext cx="6572250" cy="769938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prstShdw prst="shdw17" dist="17961" dir="2700000">
              <a:schemeClr val="accent1">
                <a:gamma/>
                <a:shade val="60000"/>
                <a:invGamma/>
              </a:schemeClr>
            </a:prstShdw>
          </a:effectLst>
        </p:spPr>
        <p:txBody>
          <a:bodyPr wrap="square">
            <a:spAutoFit/>
          </a:bodyPr>
          <a:lstStyle/>
          <a:p>
            <a:pPr marR="0" defTabSz="914400">
              <a:buClrTx/>
              <a:buSzTx/>
              <a:buFontTx/>
              <a:defRPr/>
            </a:pPr>
            <a:r>
              <a:rPr kumimoji="0" lang="zh-CN" altLang="en-US" sz="4400" b="1" kern="1200" cap="none" spc="0" normalizeH="0" baseline="0" noProof="0" smtClean="0">
                <a:solidFill>
                  <a:srgbClr val="FF3300"/>
                </a:solidFill>
                <a:latin typeface="方正北魏楷书简体" pitchFamily="65" charset="-122"/>
                <a:ea typeface="方正北魏楷书简体" pitchFamily="65" charset="-122"/>
                <a:cs typeface="+mn-cs"/>
              </a:rPr>
              <a:t>本诗的</a:t>
            </a:r>
            <a:r>
              <a:rPr kumimoji="0" lang="zh-CN" altLang="en-US" sz="4400" b="1" kern="1200" cap="none" spc="0" normalizeH="0" baseline="0" noProof="0" smtClean="0">
                <a:solidFill>
                  <a:srgbClr val="FF3300"/>
                </a:solidFill>
                <a:latin typeface="Arial"/>
                <a:ea typeface="方正北魏楷书简体" pitchFamily="65" charset="-122"/>
                <a:cs typeface="+mn-cs"/>
              </a:rPr>
              <a:t>“</a:t>
            </a:r>
            <a:r>
              <a:rPr kumimoji="0" lang="zh-CN" altLang="en-US" sz="4400" b="1" kern="1200" cap="none" spc="0" normalizeH="0" baseline="0" noProof="0" smtClean="0">
                <a:solidFill>
                  <a:srgbClr val="FF3300"/>
                </a:solidFill>
                <a:latin typeface="方正北魏楷书简体" pitchFamily="65" charset="-122"/>
                <a:ea typeface="方正北魏楷书简体" pitchFamily="65" charset="-122"/>
                <a:cs typeface="+mn-cs"/>
              </a:rPr>
              <a:t>诗眼</a:t>
            </a:r>
            <a:r>
              <a:rPr kumimoji="0" lang="zh-CN" altLang="en-US" sz="4400" b="1" kern="1200" cap="none" spc="0" normalizeH="0" baseline="0" noProof="0" smtClean="0">
                <a:solidFill>
                  <a:srgbClr val="FF3300"/>
                </a:solidFill>
                <a:latin typeface="Arial"/>
                <a:ea typeface="方正北魏楷书简体" pitchFamily="65" charset="-122"/>
                <a:cs typeface="+mn-cs"/>
              </a:rPr>
              <a:t>”</a:t>
            </a:r>
            <a:r>
              <a:rPr kumimoji="0" lang="zh-CN" altLang="en-US" sz="4400" b="1" kern="1200" cap="none" spc="0" normalizeH="0" baseline="0" noProof="0" smtClean="0">
                <a:solidFill>
                  <a:srgbClr val="FF3300"/>
                </a:solidFill>
                <a:latin typeface="方正北魏楷书简体" pitchFamily="65" charset="-122"/>
                <a:ea typeface="方正北魏楷书简体" pitchFamily="65" charset="-122"/>
                <a:cs typeface="+mn-cs"/>
              </a:rPr>
              <a:t>是</a:t>
            </a:r>
            <a:r>
              <a:rPr kumimoji="0" lang="zh-CN" altLang="en-US" sz="4400" b="1" kern="1200" cap="none" spc="0" normalizeH="0" baseline="0" noProof="0" smtClean="0">
                <a:solidFill>
                  <a:srgbClr val="FF3300"/>
                </a:solidFill>
                <a:latin typeface="Arial"/>
                <a:ea typeface="方正北魏楷书简体" pitchFamily="65" charset="-122"/>
                <a:cs typeface="+mn-cs"/>
              </a:rPr>
              <a:t>“</a:t>
            </a:r>
            <a:r>
              <a:rPr kumimoji="0" lang="zh-CN" altLang="en-US" sz="4400" b="1" kern="1200" cap="none" spc="0" normalizeH="0" baseline="0" noProof="0" smtClean="0">
                <a:solidFill>
                  <a:srgbClr val="FF3300"/>
                </a:solidFill>
                <a:latin typeface="方正北魏楷书简体" pitchFamily="65" charset="-122"/>
                <a:ea typeface="方正北魏楷书简体" pitchFamily="65" charset="-122"/>
                <a:cs typeface="+mn-cs"/>
              </a:rPr>
              <a:t>忧伤</a:t>
            </a:r>
            <a:r>
              <a:rPr kumimoji="0" lang="zh-CN" altLang="en-US" sz="4400" b="1" kern="1200" cap="none" spc="0" normalizeH="0" baseline="0" noProof="0" smtClean="0">
                <a:solidFill>
                  <a:srgbClr val="FF3300"/>
                </a:solidFill>
                <a:latin typeface="Arial"/>
                <a:ea typeface="方正北魏楷书简体" pitchFamily="65" charset="-122"/>
                <a:cs typeface="+mn-cs"/>
              </a:rPr>
              <a:t>”</a:t>
            </a:r>
            <a:endParaRPr kumimoji="0" lang="zh-CN" altLang="en-US" sz="4400" b="1" kern="1200" cap="none" spc="0" normalizeH="0" baseline="0" noProof="0" smtClean="0">
              <a:solidFill>
                <a:srgbClr val="FF3300"/>
              </a:solidFill>
              <a:latin typeface="方正北魏楷书简体" pitchFamily="65" charset="-122"/>
              <a:ea typeface="方正北魏楷书简体" pitchFamily="65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6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6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06" grpId="0" animBg="1"/>
      <p:bldP spid="106507" grpId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heme/theme1.xml><?xml version="1.0" encoding="utf-8"?>
<a:theme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2532</Words>
  <Application>Microsoft Office PowerPoint</Application>
  <PresentationFormat>自定义</PresentationFormat>
  <Paragraphs>138</Paragraphs>
  <Slides>31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3" baseType="lpstr">
      <vt:lpstr>Office 主题​​</vt:lpstr>
      <vt:lpstr>Equation.KSEE3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 “悬想”：对某种未知情状作设想或悬拟的手法。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汉末文人不从自己的角度落笔，而借用思妇的口吻来抒情，是什么原因呢？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作业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2020-10-20T08:46:30Z</cp:lastPrinted>
  <dcterms:created xsi:type="dcterms:W3CDTF">2020-10-20T08:46:30Z</dcterms:created>
  <dcterms:modified xsi:type="dcterms:W3CDTF">2020-11-13T03:01:00Z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