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9" r:id="rId3"/>
    <p:sldId id="258" r:id="rId5"/>
    <p:sldId id="260" r:id="rId6"/>
    <p:sldId id="333" r:id="rId7"/>
    <p:sldId id="263" r:id="rId8"/>
    <p:sldId id="264" r:id="rId9"/>
    <p:sldId id="265" r:id="rId10"/>
    <p:sldId id="268" r:id="rId11"/>
    <p:sldId id="266" r:id="rId12"/>
    <p:sldId id="269" r:id="rId13"/>
    <p:sldId id="270" r:id="rId14"/>
    <p:sldId id="280" r:id="rId15"/>
    <p:sldId id="271" r:id="rId16"/>
    <p:sldId id="272" r:id="rId17"/>
    <p:sldId id="273" r:id="rId18"/>
    <p:sldId id="334" r:id="rId19"/>
    <p:sldId id="274" r:id="rId20"/>
    <p:sldId id="276" r:id="rId21"/>
    <p:sldId id="277" r:id="rId22"/>
    <p:sldId id="313" r:id="rId23"/>
    <p:sldId id="309" r:id="rId24"/>
    <p:sldId id="311" r:id="rId25"/>
    <p:sldId id="312" r:id="rId26"/>
    <p:sldId id="278" r:id="rId27"/>
    <p:sldId id="335" r:id="rId28"/>
    <p:sldId id="279" r:id="rId29"/>
    <p:sldId id="282" r:id="rId30"/>
    <p:sldId id="283" r:id="rId31"/>
    <p:sldId id="306" r:id="rId32"/>
    <p:sldId id="307" r:id="rId33"/>
    <p:sldId id="316" r:id="rId34"/>
    <p:sldId id="339" r:id="rId35"/>
    <p:sldId id="284" r:id="rId36"/>
    <p:sldId id="314" r:id="rId37"/>
    <p:sldId id="286" r:id="rId38"/>
    <p:sldId id="315" r:id="rId39"/>
    <p:sldId id="287" r:id="rId40"/>
    <p:sldId id="288" r:id="rId41"/>
    <p:sldId id="289" r:id="rId42"/>
    <p:sldId id="317" r:id="rId43"/>
    <p:sldId id="318" r:id="rId44"/>
    <p:sldId id="337" r:id="rId45"/>
    <p:sldId id="336" r:id="rId46"/>
    <p:sldId id="343" r:id="rId47"/>
    <p:sldId id="338" r:id="rId48"/>
    <p:sldId id="297" r:id="rId49"/>
    <p:sldId id="321" r:id="rId50"/>
    <p:sldId id="296" r:id="rId51"/>
    <p:sldId id="322" r:id="rId52"/>
    <p:sldId id="324" r:id="rId53"/>
    <p:sldId id="325" r:id="rId54"/>
    <p:sldId id="340" r:id="rId55"/>
    <p:sldId id="341" r:id="rId56"/>
    <p:sldId id="298" r:id="rId57"/>
    <p:sldId id="299" r:id="rId58"/>
    <p:sldId id="300" r:id="rId59"/>
    <p:sldId id="329" r:id="rId60"/>
    <p:sldId id="330" r:id="rId61"/>
    <p:sldId id="331" r:id="rId62"/>
    <p:sldId id="332" r:id="rId63"/>
    <p:sldId id="342" r:id="rId64"/>
    <p:sldId id="302" r:id="rId65"/>
    <p:sldId id="304" r:id="rId66"/>
    <p:sldId id="328" r:id="rId67"/>
    <p:sldId id="305" r:id="rId6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1215" autoAdjust="0"/>
  </p:normalViewPr>
  <p:slideViewPr>
    <p:cSldViewPr snapToGrid="0">
      <p:cViewPr>
        <p:scale>
          <a:sx n="70" d="100"/>
          <a:sy n="70" d="100"/>
        </p:scale>
        <p:origin x="-660" y="606"/>
      </p:cViewPr>
      <p:guideLst>
        <p:guide orient="horz" pos="2160"/>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4.xml"/><Relationship Id="rId69" Type="http://schemas.openxmlformats.org/officeDocument/2006/relationships/presProps" Target="presProps.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57A706-61A1-49B1-89D1-D3C2C51233B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14C6B8E-C229-4A06-9D4B-257182C586F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今天，我们从以下三个方面来理解说明性文章语言的准确性及其意义。精准的词语表达 严密的句子逻辑 生动的语段说明 </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通过理解语言：获取主要信息、领悟科学精神思想方法、得出有意义的结论。</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下面我们来理解精准的词语表达。首先，我们读懂精准的词语表达中的数字表达。</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我国著名桥梁专家茅以升的</a:t>
            </a:r>
            <a:r>
              <a:rPr lang="en-US" altLang="zh-CN" dirty="0" smtClean="0"/>
              <a:t>《</a:t>
            </a:r>
            <a:r>
              <a:rPr lang="zh-CN" altLang="en-US" dirty="0" smtClean="0"/>
              <a:t>中国石拱桥</a:t>
            </a:r>
            <a:r>
              <a:rPr lang="en-US" altLang="zh-CN" dirty="0" smtClean="0"/>
              <a:t>》</a:t>
            </a:r>
            <a:r>
              <a:rPr lang="zh-CN" altLang="en-US" dirty="0" smtClean="0"/>
              <a:t>在语言方面很好地体现了这一特点。如作者在介绍赵州桥和卢沟桥时用了许多精确数字。</a:t>
            </a:r>
            <a:endParaRPr lang="zh-CN" altLang="en-US" dirty="0" smtClean="0"/>
          </a:p>
          <a:p>
            <a:r>
              <a:rPr lang="zh-CN" altLang="en-US" dirty="0" smtClean="0"/>
              <a:t>赵州桥非常雄伟，全长</a:t>
            </a:r>
            <a:r>
              <a:rPr lang="en-US" altLang="zh-CN" dirty="0" smtClean="0"/>
              <a:t>50.82</a:t>
            </a:r>
            <a:r>
              <a:rPr lang="zh-CN" altLang="en-US" dirty="0" smtClean="0"/>
              <a:t>米，两端宽</a:t>
            </a:r>
            <a:r>
              <a:rPr lang="en-US" altLang="zh-CN" dirty="0" smtClean="0"/>
              <a:t>9.6</a:t>
            </a:r>
            <a:r>
              <a:rPr lang="zh-CN" altLang="en-US" dirty="0" smtClean="0"/>
              <a:t>米，中部略窄，宽</a:t>
            </a:r>
            <a:r>
              <a:rPr lang="en-US" altLang="zh-CN" dirty="0" smtClean="0"/>
              <a:t>9</a:t>
            </a:r>
            <a:r>
              <a:rPr lang="zh-CN" altLang="en-US" dirty="0" smtClean="0"/>
              <a:t>米。桥的设计完全合乎科学原理，施工技术更是巧妙绝伦。唐朝的张嘉贞说它“制造奇特，人不知其所以为”。</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永定河上的卢沟桥，修建于公元</a:t>
            </a:r>
            <a:r>
              <a:rPr lang="en-US" altLang="zh-CN" dirty="0" smtClean="0"/>
              <a:t>1189</a:t>
            </a:r>
            <a:r>
              <a:rPr lang="zh-CN" altLang="en-US" dirty="0" smtClean="0"/>
              <a:t>到</a:t>
            </a:r>
            <a:r>
              <a:rPr lang="en-US" altLang="zh-CN" dirty="0" smtClean="0"/>
              <a:t>1192</a:t>
            </a:r>
            <a:r>
              <a:rPr lang="zh-CN" altLang="en-US" dirty="0" smtClean="0"/>
              <a:t>年间。桥长</a:t>
            </a:r>
            <a:r>
              <a:rPr lang="en-US" altLang="zh-CN" dirty="0" smtClean="0"/>
              <a:t>265</a:t>
            </a:r>
            <a:r>
              <a:rPr lang="zh-CN" altLang="en-US" dirty="0" smtClean="0"/>
              <a:t>米，由</a:t>
            </a:r>
            <a:r>
              <a:rPr lang="en-US" altLang="zh-CN" dirty="0" smtClean="0"/>
              <a:t>11</a:t>
            </a:r>
            <a:r>
              <a:rPr lang="zh-CN" altLang="en-US" dirty="0" smtClean="0"/>
              <a:t>个半圆形的石拱组成，每个石拱长度不一，自</a:t>
            </a:r>
            <a:r>
              <a:rPr lang="en-US" altLang="zh-CN" dirty="0" smtClean="0"/>
              <a:t>16</a:t>
            </a:r>
            <a:r>
              <a:rPr lang="zh-CN" altLang="en-US" dirty="0" smtClean="0"/>
              <a:t>米到</a:t>
            </a:r>
            <a:r>
              <a:rPr lang="en-US" altLang="zh-CN" dirty="0" smtClean="0"/>
              <a:t>21.6</a:t>
            </a:r>
            <a:r>
              <a:rPr lang="zh-CN" altLang="en-US" dirty="0" smtClean="0"/>
              <a:t>米。桥宽约</a:t>
            </a:r>
            <a:r>
              <a:rPr lang="en-US" altLang="zh-CN" dirty="0" smtClean="0"/>
              <a:t>8</a:t>
            </a:r>
            <a:r>
              <a:rPr lang="zh-CN" altLang="en-US" dirty="0" smtClean="0"/>
              <a:t>米，桥面平坦，几乎与河面平行。每两个石拱之间有石砌桥墩，把</a:t>
            </a:r>
            <a:r>
              <a:rPr lang="en-US" altLang="zh-CN" dirty="0" smtClean="0"/>
              <a:t>11</a:t>
            </a:r>
            <a:r>
              <a:rPr lang="zh-CN" altLang="en-US" dirty="0" smtClean="0"/>
              <a:t>个石拱联成一个整体。由于各拱相连，所以这种桥叫作联拱石桥。</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现在，我们把这些数字去掉体会一下表达效果的不同</a:t>
            </a:r>
            <a:endParaRPr lang="zh-CN" altLang="en-US" dirty="0" smtClean="0"/>
          </a:p>
          <a:p>
            <a:r>
              <a:rPr lang="zh-CN" altLang="en-US" dirty="0" smtClean="0"/>
              <a:t>赵州桥非常雄伟，桥的设计完全合乎科学原理，施工技术更是巧妙绝伦。唐朝的张嘉贞说它“制造奇特，人不知其所以为”。</a:t>
            </a:r>
            <a:endParaRPr lang="zh-CN" altLang="en-US" dirty="0" smtClean="0"/>
          </a:p>
          <a:p>
            <a:r>
              <a:rPr lang="zh-CN" altLang="en-US" dirty="0" smtClean="0"/>
              <a:t> 永定河上的卢沟桥，由</a:t>
            </a:r>
            <a:r>
              <a:rPr lang="en-US" altLang="zh-CN" dirty="0" smtClean="0"/>
              <a:t>11</a:t>
            </a:r>
            <a:r>
              <a:rPr lang="zh-CN" altLang="en-US" dirty="0" smtClean="0"/>
              <a:t>个半圆形的石拱组成，每个石拱长度不一，桥面平坦，几乎与河面平行。每两个石拱之间有石砌桥墩，把</a:t>
            </a:r>
            <a:r>
              <a:rPr lang="en-US" altLang="zh-CN" dirty="0" smtClean="0"/>
              <a:t>11</a:t>
            </a:r>
            <a:r>
              <a:rPr lang="zh-CN" altLang="en-US" dirty="0" smtClean="0"/>
              <a:t>个石拱联成一个整体。由于各拱相连，所以这种桥叫作联拱石桥。</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没有了数字 ，我们对两座桥没有具体的感受，概括抽象的语言无法让我们信服赵州桥和卢沟桥是中国石拱桥中惊人的杰作。</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有了这些精准数据，说明了作者严谨的科学态度。这些数据现在是可测量的、是可以去实地考察的，这些数据是真实的，真实是最打动人的，有巨大的魅力。读者阅读这些精准数据时感受到的是古代劳动人民的智慧，体验到的是一种民族自豪感。如果我们阅读这些数字，仅仅知道这是列数字的说明方法，就没有真正读懂这篇说明文。</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这样的数据表达效果在</a:t>
            </a:r>
            <a:r>
              <a:rPr lang="en-US" altLang="zh-CN" dirty="0" smtClean="0"/>
              <a:t>《</a:t>
            </a:r>
            <a:r>
              <a:rPr lang="zh-CN" altLang="en-US" dirty="0" smtClean="0"/>
              <a:t>中国石拱桥</a:t>
            </a:r>
            <a:r>
              <a:rPr lang="en-US" altLang="zh-CN" dirty="0" smtClean="0"/>
              <a:t>》</a:t>
            </a:r>
            <a:r>
              <a:rPr lang="zh-CN" altLang="en-US" dirty="0" smtClean="0"/>
              <a:t>中还有体现。</a:t>
            </a:r>
            <a:endParaRPr lang="zh-CN" altLang="en-US" dirty="0" smtClean="0"/>
          </a:p>
          <a:p>
            <a:r>
              <a:rPr lang="en-US" altLang="zh-CN" dirty="0" smtClean="0"/>
              <a:t>1961</a:t>
            </a:r>
            <a:r>
              <a:rPr lang="zh-CN" altLang="en-US" dirty="0" smtClean="0"/>
              <a:t>年，云南省建成了一座世界最长的独拱石桥，名叫“长虹大桥”，石拱长达</a:t>
            </a:r>
            <a:r>
              <a:rPr lang="en-US" altLang="zh-CN" dirty="0" smtClean="0"/>
              <a:t>112.5</a:t>
            </a:r>
            <a:r>
              <a:rPr lang="zh-CN" altLang="en-US" dirty="0" smtClean="0"/>
              <a:t>米。在传统的石拱桥的基础上，我们还造了大量的钢筋混凝土拱桥，其中“双曲拱桥”是我国劳动人民的新创造，是世界上所仅有的。近几年来，全国造了总长</a:t>
            </a:r>
            <a:r>
              <a:rPr lang="en-US" altLang="zh-CN" dirty="0" smtClean="0"/>
              <a:t>20</a:t>
            </a:r>
            <a:r>
              <a:rPr lang="zh-CN" altLang="en-US" dirty="0" smtClean="0"/>
              <a:t>余万米的这种拱桥，其中最大的一孔，长达</a:t>
            </a:r>
            <a:r>
              <a:rPr lang="en-US" altLang="zh-CN" dirty="0" smtClean="0"/>
              <a:t>150</a:t>
            </a:r>
            <a:r>
              <a:rPr lang="zh-CN" altLang="en-US" dirty="0" smtClean="0"/>
              <a:t>米。 </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只有通过这些精准数字，我们才会了解我国桥梁事业的飞跃发展，体会到我国社会主义制度的无比优越。 </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聚焦的主要内容是说明性文章语言的准确性。</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我们接着深入体会一下北京中考试题中精准数字的魅力。这是</a:t>
            </a:r>
            <a:r>
              <a:rPr lang="en-US" altLang="zh-CN" dirty="0" smtClean="0"/>
              <a:t>2019</a:t>
            </a:r>
            <a:r>
              <a:rPr lang="zh-CN" altLang="en-US" dirty="0" smtClean="0"/>
              <a:t>年北京语文中考非连续性文本阅读的两道题。 </a:t>
            </a:r>
            <a:r>
              <a:rPr lang="en-US" altLang="zh-CN" dirty="0" smtClean="0"/>
              <a:t>16</a:t>
            </a:r>
            <a:r>
              <a:rPr lang="zh-CN" altLang="en-US" dirty="0" smtClean="0"/>
              <a:t>题：根据</a:t>
            </a:r>
            <a:r>
              <a:rPr lang="en-US" altLang="zh-CN" dirty="0" smtClean="0"/>
              <a:t>【</a:t>
            </a:r>
            <a:r>
              <a:rPr lang="zh-CN" altLang="en-US" dirty="0" smtClean="0"/>
              <a:t>材料一</a:t>
            </a:r>
            <a:r>
              <a:rPr lang="en-US" altLang="zh-CN" dirty="0" smtClean="0"/>
              <a:t>】</a:t>
            </a:r>
            <a:r>
              <a:rPr lang="zh-CN" altLang="en-US" dirty="0" smtClean="0"/>
              <a:t>中图</a:t>
            </a:r>
            <a:r>
              <a:rPr lang="en-US" altLang="zh-CN" dirty="0" smtClean="0"/>
              <a:t>1</a:t>
            </a:r>
            <a:r>
              <a:rPr lang="zh-CN" altLang="en-US" dirty="0" smtClean="0"/>
              <a:t>的信息</a:t>
            </a:r>
            <a:r>
              <a:rPr lang="en-US" altLang="zh-CN" dirty="0" smtClean="0"/>
              <a:t>,</a:t>
            </a:r>
            <a:r>
              <a:rPr lang="zh-CN" altLang="en-US" dirty="0" smtClean="0"/>
              <a:t>在</a:t>
            </a:r>
            <a:r>
              <a:rPr lang="en-US" altLang="zh-CN" dirty="0" smtClean="0"/>
              <a:t>【</a:t>
            </a:r>
            <a:r>
              <a:rPr lang="zh-CN" altLang="en-US" dirty="0" smtClean="0"/>
              <a:t>材料一</a:t>
            </a:r>
            <a:r>
              <a:rPr lang="en-US" altLang="zh-CN" dirty="0" smtClean="0"/>
              <a:t>】</a:t>
            </a:r>
            <a:r>
              <a:rPr lang="zh-CN" altLang="en-US" dirty="0" smtClean="0"/>
              <a:t>的横线处补写一句话。</a:t>
            </a:r>
            <a:r>
              <a:rPr lang="en-US" altLang="zh-CN" dirty="0" smtClean="0"/>
              <a:t>(2</a:t>
            </a:r>
            <a:r>
              <a:rPr lang="zh-CN" altLang="en-US" dirty="0" smtClean="0"/>
              <a:t>分</a:t>
            </a:r>
            <a:r>
              <a:rPr lang="en-US" altLang="zh-CN" dirty="0" smtClean="0"/>
              <a:t>)</a:t>
            </a:r>
            <a:endParaRPr lang="en-US" altLang="zh-CN" dirty="0" smtClean="0"/>
          </a:p>
          <a:p>
            <a:r>
              <a:rPr lang="en-US" altLang="zh-CN" dirty="0" smtClean="0"/>
              <a:t>  18</a:t>
            </a:r>
            <a:r>
              <a:rPr lang="zh-CN" altLang="en-US" dirty="0" smtClean="0"/>
              <a:t>题：从上述三则材料可以看出，我国扶贫工作取得巨大成就的主要原因分别是①、②、③。（每空限</a:t>
            </a:r>
            <a:r>
              <a:rPr lang="en-US" altLang="zh-CN" dirty="0" smtClean="0"/>
              <a:t>10</a:t>
            </a:r>
            <a:r>
              <a:rPr lang="zh-CN" altLang="en-US" dirty="0" smtClean="0"/>
              <a:t>个字以内）（</a:t>
            </a:r>
            <a:r>
              <a:rPr lang="en-US" altLang="zh-CN" dirty="0" smtClean="0"/>
              <a:t>3</a:t>
            </a:r>
            <a:r>
              <a:rPr lang="zh-CN" altLang="en-US" dirty="0" smtClean="0"/>
              <a:t>分）</a:t>
            </a:r>
            <a:endParaRPr lang="zh-CN" altLang="en-US" dirty="0" smtClean="0"/>
          </a:p>
          <a:p>
            <a:r>
              <a:rPr lang="zh-CN" altLang="en-US" dirty="0" smtClean="0"/>
              <a:t>  我们看数字在解答这两道题中的作用。</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我们重温</a:t>
            </a:r>
            <a:r>
              <a:rPr lang="en-US" altLang="zh-CN" dirty="0" smtClean="0"/>
              <a:t>【</a:t>
            </a:r>
            <a:r>
              <a:rPr lang="zh-CN" altLang="en-US" dirty="0" smtClean="0"/>
              <a:t>材料一</a:t>
            </a:r>
            <a:r>
              <a:rPr lang="en-US" altLang="zh-CN" dirty="0" smtClean="0"/>
              <a:t>】</a:t>
            </a:r>
            <a:r>
              <a:rPr lang="zh-CN" altLang="en-US" dirty="0" smtClean="0"/>
              <a:t>的内容</a:t>
            </a:r>
            <a:endParaRPr lang="zh-CN" altLang="en-US" dirty="0" smtClean="0"/>
          </a:p>
          <a:p>
            <a:r>
              <a:rPr lang="zh-CN" altLang="en-US" dirty="0" smtClean="0"/>
              <a:t>   中国是一个发展中国家</a:t>
            </a:r>
            <a:r>
              <a:rPr lang="en-US" altLang="zh-CN" dirty="0" smtClean="0"/>
              <a:t>,</a:t>
            </a:r>
            <a:r>
              <a:rPr lang="zh-CN" altLang="en-US" dirty="0" smtClean="0"/>
              <a:t>基础差</a:t>
            </a:r>
            <a:r>
              <a:rPr lang="en-US" altLang="zh-CN" dirty="0" smtClean="0"/>
              <a:t>,</a:t>
            </a:r>
            <a:r>
              <a:rPr lang="zh-CN" altLang="en-US" dirty="0" smtClean="0"/>
              <a:t>底子薄</a:t>
            </a:r>
            <a:r>
              <a:rPr lang="en-US" altLang="zh-CN" dirty="0" smtClean="0"/>
              <a:t>,</a:t>
            </a:r>
            <a:r>
              <a:rPr lang="zh-CN" altLang="en-US" dirty="0" smtClean="0"/>
              <a:t>人口多</a:t>
            </a:r>
            <a:r>
              <a:rPr lang="en-US" altLang="zh-CN" dirty="0" smtClean="0"/>
              <a:t>,</a:t>
            </a:r>
            <a:r>
              <a:rPr lang="zh-CN" altLang="en-US" dirty="0" smtClean="0"/>
              <a:t>贫困人口尤其是农村的贫困人口众多。为了促进发展</a:t>
            </a:r>
            <a:r>
              <a:rPr lang="en-US" altLang="zh-CN" dirty="0" smtClean="0"/>
              <a:t>,</a:t>
            </a:r>
            <a:r>
              <a:rPr lang="zh-CN" altLang="en-US" dirty="0" smtClean="0"/>
              <a:t>消除贫困</a:t>
            </a:r>
            <a:r>
              <a:rPr lang="en-US" altLang="zh-CN" dirty="0" smtClean="0"/>
              <a:t>,</a:t>
            </a:r>
            <a:r>
              <a:rPr lang="zh-CN" altLang="en-US" dirty="0" smtClean="0"/>
              <a:t>实现共同富裕</a:t>
            </a:r>
            <a:r>
              <a:rPr lang="en-US" altLang="zh-CN" dirty="0" smtClean="0"/>
              <a:t>,</a:t>
            </a:r>
            <a:r>
              <a:rPr lang="zh-CN" altLang="en-US" dirty="0" smtClean="0"/>
              <a:t>新中国成立以来</a:t>
            </a:r>
            <a:r>
              <a:rPr lang="en-US" altLang="zh-CN" dirty="0" smtClean="0"/>
              <a:t>,</a:t>
            </a:r>
            <a:r>
              <a:rPr lang="zh-CN" altLang="en-US" dirty="0" smtClean="0"/>
              <a:t>在党的领导下</a:t>
            </a:r>
            <a:r>
              <a:rPr lang="en-US" altLang="zh-CN" dirty="0" smtClean="0"/>
              <a:t>,</a:t>
            </a:r>
            <a:r>
              <a:rPr lang="zh-CN" altLang="en-US" dirty="0" smtClean="0"/>
              <a:t>政府始终将扶贫减贫作为国家发展的重要任务。建国之初</a:t>
            </a:r>
            <a:r>
              <a:rPr lang="en-US" altLang="zh-CN" dirty="0" smtClean="0"/>
              <a:t>,</a:t>
            </a:r>
            <a:r>
              <a:rPr lang="zh-CN" altLang="en-US" dirty="0" smtClean="0"/>
              <a:t>国家实行土地改革</a:t>
            </a:r>
            <a:r>
              <a:rPr lang="en-US" altLang="zh-CN" dirty="0" smtClean="0"/>
              <a:t>,</a:t>
            </a:r>
            <a:r>
              <a:rPr lang="zh-CN" altLang="en-US" dirty="0" smtClean="0"/>
              <a:t>建立了社会主义制度</a:t>
            </a:r>
            <a:r>
              <a:rPr lang="en-US" altLang="zh-CN" dirty="0" smtClean="0"/>
              <a:t>,</a:t>
            </a:r>
            <a:r>
              <a:rPr lang="zh-CN" altLang="en-US" dirty="0" smtClean="0"/>
              <a:t>为消除贫困奠定了制度基础。</a:t>
            </a:r>
            <a:r>
              <a:rPr lang="en-US" altLang="zh-CN" dirty="0" smtClean="0"/>
              <a:t>1978</a:t>
            </a:r>
            <a:r>
              <a:rPr lang="zh-CN" altLang="en-US" dirty="0" smtClean="0"/>
              <a:t>年国家全面实施改革开放</a:t>
            </a:r>
            <a:r>
              <a:rPr lang="en-US" altLang="zh-CN" dirty="0" smtClean="0"/>
              <a:t>,</a:t>
            </a:r>
            <a:r>
              <a:rPr lang="zh-CN" altLang="en-US" dirty="0" smtClean="0"/>
              <a:t>经济高速发展</a:t>
            </a:r>
            <a:r>
              <a:rPr lang="en-US" altLang="zh-CN" dirty="0" smtClean="0"/>
              <a:t>,</a:t>
            </a:r>
            <a:r>
              <a:rPr lang="zh-CN" altLang="en-US" dirty="0" smtClean="0"/>
              <a:t>农村贫困人口大幅减少。</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为进一步提升减贫成效</a:t>
            </a:r>
            <a:r>
              <a:rPr lang="en-US" altLang="zh-CN" dirty="0" smtClean="0"/>
              <a:t>,</a:t>
            </a:r>
            <a:r>
              <a:rPr lang="zh-CN" altLang="en-US" dirty="0" smtClean="0"/>
              <a:t>自</a:t>
            </a:r>
            <a:r>
              <a:rPr lang="en-US" altLang="zh-CN" dirty="0" smtClean="0"/>
              <a:t>1986</a:t>
            </a:r>
            <a:r>
              <a:rPr lang="zh-CN" altLang="en-US" dirty="0" smtClean="0"/>
              <a:t>年起</a:t>
            </a:r>
            <a:r>
              <a:rPr lang="en-US" altLang="zh-CN" dirty="0" smtClean="0"/>
              <a:t>,</a:t>
            </a:r>
            <a:r>
              <a:rPr lang="zh-CN" altLang="en-US" dirty="0" smtClean="0"/>
              <a:t>党进一步加强对扶贫工作的领导</a:t>
            </a:r>
            <a:r>
              <a:rPr lang="en-US" altLang="zh-CN" dirty="0" smtClean="0"/>
              <a:t>,</a:t>
            </a:r>
            <a:r>
              <a:rPr lang="zh-CN" altLang="en-US" dirty="0" smtClean="0"/>
              <a:t>政府成立了专门扶贫机构</a:t>
            </a:r>
            <a:r>
              <a:rPr lang="en-US" altLang="zh-CN" dirty="0" smtClean="0"/>
              <a:t>,</a:t>
            </a:r>
            <a:r>
              <a:rPr lang="zh-CN" altLang="en-US" dirty="0" smtClean="0"/>
              <a:t>开始进行有组织、有计划、大规模的开发式扶贫</a:t>
            </a:r>
            <a:r>
              <a:rPr lang="en-US" altLang="zh-CN" dirty="0" smtClean="0"/>
              <a:t>,</a:t>
            </a:r>
            <a:r>
              <a:rPr lang="zh-CN" altLang="en-US" dirty="0" smtClean="0"/>
              <a:t>并先后制定实施了</a:t>
            </a:r>
            <a:r>
              <a:rPr lang="en-US" altLang="zh-CN" dirty="0" smtClean="0"/>
              <a:t>《</a:t>
            </a:r>
            <a:r>
              <a:rPr lang="zh-CN" altLang="en-US" dirty="0" smtClean="0"/>
              <a:t>国家八七扶贫攻坚计划（</a:t>
            </a:r>
            <a:r>
              <a:rPr lang="en-US" altLang="zh-CN" dirty="0" smtClean="0"/>
              <a:t>1994-2000</a:t>
            </a:r>
            <a:r>
              <a:rPr lang="zh-CN" altLang="en-US" dirty="0" smtClean="0"/>
              <a:t>年）</a:t>
            </a:r>
            <a:r>
              <a:rPr lang="en-US" altLang="zh-CN" dirty="0" smtClean="0"/>
              <a:t>》《</a:t>
            </a:r>
            <a:r>
              <a:rPr lang="zh-CN" altLang="en-US" dirty="0" smtClean="0"/>
              <a:t>中国农村扶贫开发纲要</a:t>
            </a:r>
            <a:r>
              <a:rPr lang="en-US" altLang="zh-CN" dirty="0" smtClean="0"/>
              <a:t>(2001-2010</a:t>
            </a:r>
            <a:r>
              <a:rPr lang="zh-CN" altLang="en-US" dirty="0" smtClean="0"/>
              <a:t>年</a:t>
            </a:r>
            <a:r>
              <a:rPr lang="en-US" altLang="zh-CN" dirty="0" smtClean="0"/>
              <a:t>)》《</a:t>
            </a:r>
            <a:r>
              <a:rPr lang="zh-CN" altLang="en-US" dirty="0" smtClean="0"/>
              <a:t>中国农村扶贫开发纲要</a:t>
            </a:r>
            <a:r>
              <a:rPr lang="en-US" altLang="zh-CN" dirty="0" smtClean="0"/>
              <a:t>(2011-2020</a:t>
            </a:r>
            <a:r>
              <a:rPr lang="zh-CN" altLang="en-US" dirty="0" smtClean="0"/>
              <a:t>年</a:t>
            </a:r>
            <a:r>
              <a:rPr lang="en-US" altLang="zh-CN" dirty="0" smtClean="0"/>
              <a:t>)</a:t>
            </a:r>
            <a:r>
              <a:rPr lang="zh-CN" altLang="en-US" dirty="0" smtClean="0"/>
              <a:t>。</a:t>
            </a:r>
            <a:r>
              <a:rPr lang="en-US" altLang="zh-CN" dirty="0" smtClean="0"/>
              <a:t>2013</a:t>
            </a:r>
            <a:r>
              <a:rPr lang="zh-CN" altLang="en-US" dirty="0" smtClean="0"/>
              <a:t>年</a:t>
            </a:r>
            <a:r>
              <a:rPr lang="en-US" altLang="zh-CN" dirty="0" smtClean="0"/>
              <a:t>,</a:t>
            </a:r>
            <a:r>
              <a:rPr lang="zh-CN" altLang="en-US" dirty="0" smtClean="0"/>
              <a:t>为全面建成小康社会</a:t>
            </a:r>
            <a:r>
              <a:rPr lang="en-US" altLang="zh-CN" dirty="0" smtClean="0"/>
              <a:t>,</a:t>
            </a:r>
            <a:r>
              <a:rPr lang="zh-CN" altLang="en-US" dirty="0" smtClean="0"/>
              <a:t>实现第一个百年奋斗目标</a:t>
            </a:r>
            <a:r>
              <a:rPr lang="en-US" altLang="zh-CN" dirty="0" smtClean="0"/>
              <a:t>,</a:t>
            </a:r>
            <a:r>
              <a:rPr lang="zh-CN" altLang="en-US" dirty="0" smtClean="0"/>
              <a:t>党和政府又提出了精准扶贫战略。</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u="sng" dirty="0" smtClean="0"/>
              <a:t>         </a:t>
            </a:r>
            <a:r>
              <a:rPr lang="zh-CN" altLang="en-US" dirty="0" smtClean="0"/>
              <a:t> </a:t>
            </a:r>
            <a:r>
              <a:rPr lang="en-US" altLang="zh-CN" dirty="0" smtClean="0"/>
              <a:t>,</a:t>
            </a:r>
            <a:r>
              <a:rPr lang="zh-CN" altLang="en-US" dirty="0" smtClean="0"/>
              <a:t>中国扶贫取得了举世瞩目的成就。在联合国总部举办的中国脱贫成就展开幕式上</a:t>
            </a:r>
            <a:r>
              <a:rPr lang="en-US" altLang="zh-CN" dirty="0" smtClean="0"/>
              <a:t>,</a:t>
            </a:r>
            <a:r>
              <a:rPr lang="zh-CN" altLang="en-US" dirty="0" smtClean="0"/>
              <a:t>联合国常务副秘书长阿明娜明确表示</a:t>
            </a:r>
            <a:r>
              <a:rPr lang="en-US" altLang="zh-CN" dirty="0" smtClean="0"/>
              <a:t>,</a:t>
            </a:r>
            <a:r>
              <a:rPr lang="zh-CN" altLang="en-US" dirty="0" smtClean="0"/>
              <a:t>中国减贫取得了巨大成就</a:t>
            </a:r>
            <a:r>
              <a:rPr lang="en-US" altLang="zh-CN" dirty="0" smtClean="0"/>
              <a:t>,</a:t>
            </a:r>
            <a:r>
              <a:rPr lang="zh-CN" altLang="en-US" dirty="0" smtClean="0"/>
              <a:t>为其他发展中国家实施</a:t>
            </a:r>
            <a:r>
              <a:rPr lang="en-US" altLang="zh-CN" dirty="0" smtClean="0"/>
              <a:t>2030</a:t>
            </a:r>
            <a:r>
              <a:rPr lang="zh-CN" altLang="en-US" dirty="0" smtClean="0"/>
              <a:t>年可持续发展议程提供了重要经验。</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这是材料一中的图一。这个柱状图将</a:t>
            </a:r>
            <a:r>
              <a:rPr lang="en-US" altLang="zh-CN" dirty="0" smtClean="0"/>
              <a:t>1978-2017</a:t>
            </a:r>
            <a:r>
              <a:rPr lang="zh-CN" altLang="en-US" dirty="0" smtClean="0"/>
              <a:t>年全国农村贫困人口变化用数字比对的方式呈现出来。这个数字柱状图是解答</a:t>
            </a:r>
            <a:r>
              <a:rPr lang="en-US" altLang="zh-CN" dirty="0" smtClean="0"/>
              <a:t>16</a:t>
            </a:r>
            <a:r>
              <a:rPr lang="zh-CN" altLang="en-US" dirty="0" smtClean="0"/>
              <a:t>题和</a:t>
            </a:r>
            <a:r>
              <a:rPr lang="en-US" altLang="zh-CN" dirty="0" smtClean="0"/>
              <a:t>18</a:t>
            </a:r>
            <a:r>
              <a:rPr lang="zh-CN" altLang="en-US" dirty="0" smtClean="0"/>
              <a:t>题的重要依据。</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我们再回看一下</a:t>
            </a:r>
            <a:r>
              <a:rPr lang="en-US" altLang="zh-CN" dirty="0" smtClean="0"/>
              <a:t>2019</a:t>
            </a:r>
            <a:r>
              <a:rPr lang="zh-CN" altLang="en-US" dirty="0" smtClean="0"/>
              <a:t>年北京的这两道中考题。</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好，我们看到，图表中的数字准确真实，通过数字的变化非常直观地提供了</a:t>
            </a:r>
            <a:r>
              <a:rPr lang="en-US" altLang="zh-CN" dirty="0" smtClean="0"/>
              <a:t>16</a:t>
            </a:r>
            <a:r>
              <a:rPr lang="zh-CN" altLang="en-US" dirty="0" smtClean="0"/>
              <a:t>题的答案信息：</a:t>
            </a:r>
            <a:r>
              <a:rPr lang="en-US" altLang="zh-CN" dirty="0" smtClean="0"/>
              <a:t>1978</a:t>
            </a:r>
            <a:r>
              <a:rPr lang="zh-CN" altLang="en-US" dirty="0" smtClean="0"/>
              <a:t>年到</a:t>
            </a:r>
            <a:r>
              <a:rPr lang="en-US" altLang="zh-CN" dirty="0" smtClean="0"/>
              <a:t>2017</a:t>
            </a:r>
            <a:r>
              <a:rPr lang="zh-CN" altLang="en-US" dirty="0" smtClean="0"/>
              <a:t>年的四十年中，全国农村贫困人口大幅下降。举世瞩目的成就自然引发我们思考：为什么会有这样的结果？这时，我们会联系其他文本内容，找出原因：是党和政府领导制定并实施了精准扶贫战略，全社会的广泛参与。这个原因就是</a:t>
            </a:r>
            <a:r>
              <a:rPr lang="en-US" altLang="zh-CN" dirty="0" smtClean="0"/>
              <a:t>18</a:t>
            </a:r>
            <a:r>
              <a:rPr lang="zh-CN" altLang="en-US" dirty="0" smtClean="0"/>
              <a:t>题的答案内容。可见，说明性文章中精准数字的表达对把握文本信息、得出结论意义重大。数字表达在现实生活中更是比比皆是。</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我们看这张百度疫情图。这是一张全国、湖北、非湖北相比较的新增冠状病毒确诊病例数字曲线图。从这张数字曲线图我们可看出从</a:t>
            </a:r>
            <a:r>
              <a:rPr lang="en-US" altLang="zh-CN" dirty="0" smtClean="0"/>
              <a:t>2</a:t>
            </a:r>
            <a:r>
              <a:rPr lang="zh-CN" altLang="en-US" dirty="0" smtClean="0"/>
              <a:t>月</a:t>
            </a:r>
            <a:r>
              <a:rPr lang="en-US" altLang="zh-CN" dirty="0" smtClean="0"/>
              <a:t>10</a:t>
            </a:r>
            <a:r>
              <a:rPr lang="zh-CN" altLang="en-US" dirty="0" smtClean="0"/>
              <a:t>至</a:t>
            </a:r>
            <a:r>
              <a:rPr lang="en-US" altLang="zh-CN" dirty="0" smtClean="0"/>
              <a:t>2</a:t>
            </a:r>
            <a:r>
              <a:rPr lang="zh-CN" altLang="en-US" dirty="0" smtClean="0"/>
              <a:t>月</a:t>
            </a:r>
            <a:r>
              <a:rPr lang="en-US" altLang="zh-CN" dirty="0" smtClean="0"/>
              <a:t>15</a:t>
            </a:r>
            <a:r>
              <a:rPr lang="zh-CN" altLang="en-US" dirty="0" smtClean="0"/>
              <a:t>日之间的高峰值到</a:t>
            </a:r>
            <a:r>
              <a:rPr lang="en-US" altLang="zh-CN" dirty="0" smtClean="0"/>
              <a:t>2</a:t>
            </a:r>
            <a:r>
              <a:rPr lang="zh-CN" altLang="en-US" dirty="0" smtClean="0"/>
              <a:t>月</a:t>
            </a:r>
            <a:r>
              <a:rPr lang="en-US" altLang="zh-CN" dirty="0" smtClean="0"/>
              <a:t>15</a:t>
            </a:r>
            <a:r>
              <a:rPr lang="zh-CN" altLang="en-US" dirty="0" smtClean="0"/>
              <a:t>日之后的急速下降，再到</a:t>
            </a:r>
            <a:r>
              <a:rPr lang="en-US" altLang="zh-CN" dirty="0" smtClean="0"/>
              <a:t>3</a:t>
            </a:r>
            <a:r>
              <a:rPr lang="zh-CN" altLang="en-US" dirty="0" smtClean="0"/>
              <a:t>月</a:t>
            </a:r>
            <a:r>
              <a:rPr lang="en-US" altLang="zh-CN" dirty="0" smtClean="0"/>
              <a:t>21</a:t>
            </a:r>
            <a:r>
              <a:rPr lang="zh-CN" altLang="en-US" dirty="0" smtClean="0"/>
              <a:t>日的湖北</a:t>
            </a:r>
            <a:r>
              <a:rPr lang="en-US" altLang="zh-CN" dirty="0" smtClean="0"/>
              <a:t>0</a:t>
            </a:r>
            <a:r>
              <a:rPr lang="zh-CN" altLang="en-US" dirty="0" smtClean="0"/>
              <a:t>确诊，全国的</a:t>
            </a:r>
            <a:r>
              <a:rPr lang="en-US" altLang="zh-CN" dirty="0" smtClean="0"/>
              <a:t>82</a:t>
            </a:r>
            <a:r>
              <a:rPr lang="zh-CN" altLang="en-US" dirty="0" smtClean="0"/>
              <a:t>例，而且我们知道大多是境外输入病例。</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这些数字能让我们真切地感受到在中国共产党领导下，中国人民抗击疫情取得的伟大胜利，感受到中华民族强大的凝聚力、强大的战斗力！让我们自然而然地产生出浓郁的民族自豪感！所以，在说明性文章中精准的数字有独特的魅力，那就是真实、科学、令人信服的魅力！</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说明性文章语言的准确性除了数字还有其他表达。比如</a:t>
            </a:r>
            <a:r>
              <a:rPr lang="en-US" altLang="zh-CN" dirty="0" smtClean="0"/>
              <a:t>《</a:t>
            </a:r>
            <a:r>
              <a:rPr lang="zh-CN" altLang="en-US" dirty="0" smtClean="0"/>
              <a:t>中国石拱桥</a:t>
            </a:r>
            <a:r>
              <a:rPr lang="en-US" altLang="zh-CN" dirty="0" smtClean="0"/>
              <a:t>》</a:t>
            </a:r>
            <a:r>
              <a:rPr lang="zh-CN" altLang="en-US" dirty="0" smtClean="0"/>
              <a:t>中的一段语言：</a:t>
            </a:r>
            <a:endParaRPr lang="zh-CN" altLang="en-US" dirty="0" smtClean="0"/>
          </a:p>
          <a:p>
            <a:r>
              <a:rPr lang="zh-CN" altLang="en-US" dirty="0" smtClean="0"/>
              <a:t>大拱的两肩上，各有两个小拱。这个创造性的设计，不但节约了石料，减轻了桥身的重量，而且在河水暴涨的时候，还可以增加桥洞的过水量，减轻洪水对桥身的冲击。</a:t>
            </a:r>
            <a:endParaRPr lang="zh-CN" altLang="en-US" dirty="0" smtClean="0"/>
          </a:p>
          <a:p>
            <a:r>
              <a:rPr lang="zh-CN" altLang="en-US" dirty="0" smtClean="0"/>
              <a:t>我们要特别关注“各有”和两个“两”。由于有了这几个词语，就非常准确的说明了赵州桥的设计创造性，两肩上分别有两个小拱，既美观又减轻洪水对桥的冲击，正是因为有了这样的创造性，才使得这座桥结构坚固，雄跨至今。</a:t>
            </a:r>
            <a:endParaRPr lang="zh-CN" altLang="en-US" dirty="0" smtClean="0"/>
          </a:p>
          <a:p>
            <a:r>
              <a:rPr lang="zh-CN" altLang="en-US" dirty="0" smtClean="0"/>
              <a:t> 假如，我们去掉这几个词。</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我们知道</a:t>
            </a:r>
            <a:r>
              <a:rPr lang="en-US" altLang="zh-CN" dirty="0" smtClean="0"/>
              <a:t>《</a:t>
            </a:r>
            <a:r>
              <a:rPr lang="zh-CN" altLang="en-US" dirty="0" smtClean="0"/>
              <a:t>义务教育语文课程标准（</a:t>
            </a:r>
            <a:r>
              <a:rPr lang="en-US" altLang="zh-CN" dirty="0" smtClean="0"/>
              <a:t>2011</a:t>
            </a:r>
            <a:r>
              <a:rPr lang="zh-CN" altLang="en-US" dirty="0" smtClean="0"/>
              <a:t>年版）</a:t>
            </a:r>
            <a:r>
              <a:rPr lang="en-US" altLang="zh-CN" dirty="0" smtClean="0"/>
              <a:t>》</a:t>
            </a:r>
            <a:r>
              <a:rPr lang="zh-CN" altLang="en-US" dirty="0" smtClean="0"/>
              <a:t>在</a:t>
            </a:r>
            <a:r>
              <a:rPr lang="en-US" altLang="zh-CN" dirty="0" smtClean="0"/>
              <a:t>7—9</a:t>
            </a:r>
            <a:r>
              <a:rPr lang="zh-CN" altLang="en-US" dirty="0" smtClean="0"/>
              <a:t>学段阅读方面没有提出说明文这个概念，而是使用了下面的阐述：</a:t>
            </a:r>
            <a:endParaRPr lang="zh-CN" altLang="en-US" dirty="0" smtClean="0"/>
          </a:p>
          <a:p>
            <a:r>
              <a:rPr lang="zh-CN" altLang="en-US" dirty="0" smtClean="0"/>
              <a:t>阅读新闻和说明性文章，能把握文章的基本观点，获取主要信息。阅读科技作品，还应注意领会作品中所体现的科学精神和科学思想方法。阅读由多种材料组合、较为复杂的非连续性文本，能领会文本的意思，得出有意义的结论。</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原句：大拱的两肩上，各有两个小拱。</a:t>
            </a:r>
            <a:endParaRPr lang="zh-CN" altLang="en-US" dirty="0" smtClean="0"/>
          </a:p>
          <a:p>
            <a:r>
              <a:rPr lang="zh-CN" altLang="en-US" dirty="0" smtClean="0"/>
              <a:t>  去掉“各有”之后的句子：大拱的两肩上，有两个小拱。</a:t>
            </a:r>
            <a:endParaRPr lang="zh-CN" altLang="en-US" dirty="0" smtClean="0"/>
          </a:p>
          <a:p>
            <a:r>
              <a:rPr lang="zh-CN" altLang="en-US" dirty="0" smtClean="0"/>
              <a:t>  再去掉“两”字：大拱的肩上，有个小拱。</a:t>
            </a:r>
            <a:endParaRPr lang="zh-CN" altLang="en-US" dirty="0" smtClean="0"/>
          </a:p>
          <a:p>
            <a:r>
              <a:rPr lang="zh-CN" altLang="en-US" dirty="0" smtClean="0"/>
              <a:t>通过比较我们发现，去掉了“各有”和“两”之后，句子的意思已经完全模糊了，大拱的肩上究竟有几个小拱就有了多种猜想的结果。</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我们再回看一下刚才的文段内容。我们发现作者在解说这个创造性设计的优势时首先运用了“不但</a:t>
            </a:r>
            <a:r>
              <a:rPr lang="en-US" altLang="zh-CN" dirty="0" smtClean="0"/>
              <a:t>…… </a:t>
            </a:r>
            <a:r>
              <a:rPr lang="zh-CN" altLang="en-US" dirty="0" smtClean="0"/>
              <a:t>而且</a:t>
            </a:r>
            <a:r>
              <a:rPr lang="en-US" altLang="zh-CN" dirty="0" smtClean="0"/>
              <a:t>……”</a:t>
            </a:r>
            <a:r>
              <a:rPr lang="zh-CN" altLang="en-US" dirty="0" smtClean="0"/>
              <a:t>的递进关系复句，让读者了解这种设计的两个优势，又深入理解了赵州桥的特征之一结构坚固的原因。接着，又与“同时”后面的语句，构成并列关系复句，说明了这个设计的另一个优势就是美观。</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可见，严密的句子逻辑也是我们理解说明性文章语言准确性的一个重要途径。</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我们接着欣赏选自</a:t>
            </a:r>
            <a:r>
              <a:rPr lang="en-US" altLang="zh-CN" dirty="0" smtClean="0"/>
              <a:t>《</a:t>
            </a:r>
            <a:r>
              <a:rPr lang="zh-CN" altLang="en-US" dirty="0" smtClean="0"/>
              <a:t>中国石拱桥</a:t>
            </a:r>
            <a:r>
              <a:rPr lang="en-US" altLang="zh-CN" dirty="0" smtClean="0"/>
              <a:t>》</a:t>
            </a:r>
            <a:r>
              <a:rPr lang="zh-CN" altLang="en-US" dirty="0" smtClean="0"/>
              <a:t>的语段：</a:t>
            </a:r>
            <a:endParaRPr lang="zh-CN" altLang="en-US" dirty="0" smtClean="0"/>
          </a:p>
          <a:p>
            <a:r>
              <a:rPr lang="zh-CN" altLang="en-US" dirty="0" smtClean="0"/>
              <a:t>石拱桥的桥洞成弧形，就像虹。古代神话里说，雨后彩虹是“人间天上的桥”，通过彩虹就能上天。我国的诗人爱把拱桥比作虹，说拱桥是“卧虹”“飞虹”，把水上拱桥形容为“长虹卧波”。</a:t>
            </a:r>
            <a:endParaRPr lang="zh-CN" altLang="en-US" dirty="0" smtClean="0"/>
          </a:p>
          <a:p>
            <a:r>
              <a:rPr lang="zh-CN" altLang="en-US" dirty="0" smtClean="0"/>
              <a:t> 石拱桥在世界桥梁史上出现得比较早。这种桥不但形式优美，而且结构坚固，能几十年几百年甚至上千年雄跨在江河之上，在交通方面发挥作用。</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作者用“不但</a:t>
            </a:r>
            <a:r>
              <a:rPr lang="en-US" altLang="zh-CN" dirty="0" smtClean="0"/>
              <a:t>……</a:t>
            </a:r>
            <a:r>
              <a:rPr lang="zh-CN" altLang="en-US" dirty="0" smtClean="0"/>
              <a:t>，而且</a:t>
            </a:r>
            <a:r>
              <a:rPr lang="en-US" altLang="zh-CN" dirty="0" smtClean="0"/>
              <a:t>……”</a:t>
            </a:r>
            <a:r>
              <a:rPr lang="zh-CN" altLang="en-US" dirty="0" smtClean="0"/>
              <a:t>的递进关系复句，承上启下，将石拱桥的总体特征进行了一个非常明确的概括。提示读者，递进之后的内容更突显中国石拱桥是古代劳动人民智慧的结晶。全文也是围绕这句话进行层次清晰地说明。</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运用逻辑关系复句将说明对象及其特征介绍出来的还有</a:t>
            </a:r>
            <a:r>
              <a:rPr lang="en-US" altLang="zh-CN" dirty="0" smtClean="0"/>
              <a:t>《</a:t>
            </a:r>
            <a:r>
              <a:rPr lang="zh-CN" altLang="en-US" dirty="0" smtClean="0"/>
              <a:t>苏州园林</a:t>
            </a:r>
            <a:r>
              <a:rPr lang="en-US" altLang="zh-CN" dirty="0" smtClean="0"/>
              <a:t>》</a:t>
            </a:r>
            <a:r>
              <a:rPr lang="zh-CN" altLang="en-US" dirty="0" smtClean="0"/>
              <a:t>。</a:t>
            </a:r>
            <a:endParaRPr lang="zh-CN" altLang="en-US" dirty="0" smtClean="0"/>
          </a:p>
          <a:p>
            <a:r>
              <a:rPr lang="zh-CN" altLang="en-US" dirty="0" smtClean="0"/>
              <a:t>设计者和匠师们因地制宜，自出心裁，修建成功的园林当然各各不同。可是苏州各个园林在不同之中有个共同点，似乎设计者和匠师们一致追求的是：务必使游览者①站在哪个点上，眼前②是一幅完美的图画。为了达到这个目的，他们讲究亭台轩榭的布局，讲究假山池沼的配合，讲究花草树木的映衬，讲究近景远景的层次。</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就这段文字有这样的命题：</a:t>
            </a:r>
            <a:endParaRPr lang="zh-CN" altLang="en-US" dirty="0" smtClean="0"/>
          </a:p>
          <a:p>
            <a:r>
              <a:rPr lang="zh-CN" altLang="en-US" dirty="0" smtClean="0"/>
              <a:t>依据上下文，在横线处依次填入的词语，都正确的一项是</a:t>
            </a:r>
            <a:endParaRPr lang="zh-CN" altLang="en-US" dirty="0" smtClean="0"/>
          </a:p>
          <a:p>
            <a:r>
              <a:rPr lang="en-US" altLang="zh-CN" dirty="0" smtClean="0"/>
              <a:t>A.①</a:t>
            </a:r>
            <a:r>
              <a:rPr lang="zh-CN" altLang="en-US" dirty="0" smtClean="0"/>
              <a:t>尽管   ②都      </a:t>
            </a:r>
            <a:r>
              <a:rPr lang="en-US" altLang="zh-CN" dirty="0" smtClean="0"/>
              <a:t>B.①</a:t>
            </a:r>
            <a:r>
              <a:rPr lang="zh-CN" altLang="en-US" dirty="0" smtClean="0"/>
              <a:t>无论    ②总</a:t>
            </a:r>
            <a:endParaRPr lang="zh-CN" altLang="en-US" dirty="0" smtClean="0"/>
          </a:p>
          <a:p>
            <a:r>
              <a:rPr lang="en-US" altLang="zh-CN" dirty="0" smtClean="0"/>
              <a:t>C.①</a:t>
            </a:r>
            <a:r>
              <a:rPr lang="zh-CN" altLang="en-US" dirty="0" smtClean="0"/>
              <a:t>因为   ②所以    </a:t>
            </a:r>
            <a:r>
              <a:rPr lang="en-US" altLang="zh-CN" dirty="0" smtClean="0"/>
              <a:t>D.①</a:t>
            </a:r>
            <a:r>
              <a:rPr lang="zh-CN" altLang="en-US" dirty="0" smtClean="0"/>
              <a:t>如果    ②那么</a:t>
            </a:r>
            <a:endParaRPr lang="zh-CN" altLang="en-US" dirty="0" smtClean="0"/>
          </a:p>
          <a:p>
            <a:r>
              <a:rPr lang="zh-CN" altLang="en-US" dirty="0" smtClean="0"/>
              <a:t>很显然，依据上下文，</a:t>
            </a:r>
            <a:r>
              <a:rPr lang="en-US" altLang="zh-CN" dirty="0" smtClean="0"/>
              <a:t>A</a:t>
            </a:r>
            <a:r>
              <a:rPr lang="zh-CN" altLang="en-US" dirty="0" smtClean="0"/>
              <a:t>项的转折关系、</a:t>
            </a:r>
            <a:r>
              <a:rPr lang="en-US" altLang="zh-CN" dirty="0" smtClean="0"/>
              <a:t>C</a:t>
            </a:r>
            <a:r>
              <a:rPr lang="zh-CN" altLang="en-US" dirty="0" smtClean="0"/>
              <a:t>项的因果关系</a:t>
            </a:r>
            <a:r>
              <a:rPr lang="en-US" altLang="zh-CN" dirty="0" smtClean="0"/>
              <a:t>D</a:t>
            </a:r>
            <a:r>
              <a:rPr lang="zh-CN" altLang="en-US" dirty="0" smtClean="0"/>
              <a:t>项的假设关系，都不能体现苏州园林的特征。只有无条件逻辑关系复句才能准确表达。</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作者通过“无论</a:t>
            </a:r>
            <a:r>
              <a:rPr lang="en-US" altLang="zh-CN" dirty="0" smtClean="0"/>
              <a:t>……</a:t>
            </a:r>
            <a:r>
              <a:rPr lang="zh-CN" altLang="en-US" dirty="0" smtClean="0"/>
              <a:t>，总</a:t>
            </a:r>
            <a:r>
              <a:rPr lang="en-US" altLang="zh-CN" dirty="0" smtClean="0"/>
              <a:t>……”</a:t>
            </a:r>
            <a:r>
              <a:rPr lang="zh-CN" altLang="en-US" dirty="0" smtClean="0"/>
              <a:t>这样一个无条件逻辑关系复句，将苏州园林的共同特征介绍出来，强调了在苏州园林任何地方游览，映入眼帘的都是图画，而且是完美的。这样一个总的特点介绍出来后，紧接着用四个排比句来说明，这四个排比句也是下文分别说明的四个方面特征。这一段，语言逻辑性强，层次分明。所以在阅读下文时，我们才能真正体会到一些语言的含义。</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那就是</a:t>
            </a:r>
            <a:endParaRPr lang="zh-CN" altLang="en-US" dirty="0" smtClean="0"/>
          </a:p>
          <a:p>
            <a:r>
              <a:rPr lang="zh-CN" altLang="en-US" dirty="0" smtClean="0"/>
              <a:t>讲究亭台轩榭的布局</a:t>
            </a:r>
            <a:r>
              <a:rPr lang="en-US" altLang="zh-CN" dirty="0" smtClean="0"/>
              <a:t>——</a:t>
            </a:r>
            <a:r>
              <a:rPr lang="zh-CN" altLang="en-US" dirty="0" smtClean="0"/>
              <a:t>园林是美术画，不讲究对称</a:t>
            </a:r>
            <a:endParaRPr lang="zh-CN" altLang="en-US" dirty="0" smtClean="0"/>
          </a:p>
          <a:p>
            <a:r>
              <a:rPr lang="zh-CN" altLang="en-US" dirty="0" smtClean="0"/>
              <a:t>讲究假山池沼的配合</a:t>
            </a:r>
            <a:r>
              <a:rPr lang="en-US" altLang="zh-CN" dirty="0" smtClean="0"/>
              <a:t>——</a:t>
            </a:r>
            <a:r>
              <a:rPr lang="zh-CN" altLang="en-US" dirty="0" smtClean="0"/>
              <a:t>可以说是艺术而不仅是技术</a:t>
            </a:r>
            <a:endParaRPr lang="zh-CN" altLang="en-US" dirty="0" smtClean="0"/>
          </a:p>
          <a:p>
            <a:r>
              <a:rPr lang="zh-CN" altLang="en-US" dirty="0" smtClean="0"/>
              <a:t>讲究花草树木的映衬</a:t>
            </a:r>
            <a:r>
              <a:rPr lang="en-US" altLang="zh-CN" dirty="0" smtClean="0"/>
              <a:t>——</a:t>
            </a:r>
            <a:r>
              <a:rPr lang="zh-CN" altLang="en-US" dirty="0" smtClean="0"/>
              <a:t>四季相间，符合中国画审美</a:t>
            </a:r>
            <a:endParaRPr lang="zh-CN" altLang="en-US" dirty="0" smtClean="0"/>
          </a:p>
          <a:p>
            <a:r>
              <a:rPr lang="zh-CN" altLang="en-US" dirty="0" smtClean="0"/>
              <a:t>讲究近景远景的层次</a:t>
            </a:r>
            <a:r>
              <a:rPr lang="en-US" altLang="zh-CN" dirty="0" smtClean="0"/>
              <a:t>——</a:t>
            </a:r>
            <a:r>
              <a:rPr lang="zh-CN" altLang="en-US" dirty="0" smtClean="0"/>
              <a:t>隔而不隔，界而未界</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通过刚才的分析，我们感受到</a:t>
            </a:r>
            <a:endParaRPr lang="zh-CN" altLang="en-US" dirty="0" smtClean="0"/>
          </a:p>
          <a:p>
            <a:r>
              <a:rPr lang="zh-CN" altLang="en-US" dirty="0" smtClean="0"/>
              <a:t>    苏州园林的语言具有很强的思维条理性和严密性。阅读时，充分理解其说明语言的特征，就能真正理解说明对象及其特征。</a:t>
            </a:r>
            <a:endParaRPr lang="zh-CN" altLang="en-US" dirty="0" smtClean="0"/>
          </a:p>
          <a:p>
            <a:r>
              <a:rPr lang="zh-CN" altLang="en-US" dirty="0" smtClean="0"/>
              <a:t> 只有通过逻辑严密的语言，读懂了文章的人文内涵，才算真正抓住了“说明对象的特征”！因为建筑、园林本身，就是文化的组成部分，体现了特定的文化精神。</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北京市语文中考将这段文字的“说明性文章”“科技作品”“非连续性文本”做为考查内容放在了说明文阅读范畴。所以，今天我们交流的主题 “说明性文章”准确性的语言涵盖了科技作品、非连续性文本及统编教材中说明文的语言。那么，在这一范畴中考查学生什么样的阅读能力呢？</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现在我们重温</a:t>
            </a:r>
            <a:r>
              <a:rPr lang="en-US" altLang="zh-CN" dirty="0" smtClean="0"/>
              <a:t>2018</a:t>
            </a:r>
            <a:r>
              <a:rPr lang="zh-CN" altLang="en-US" dirty="0" smtClean="0"/>
              <a:t>年北京语文中考第</a:t>
            </a:r>
            <a:r>
              <a:rPr lang="en-US" altLang="zh-CN" dirty="0" smtClean="0"/>
              <a:t>16</a:t>
            </a:r>
            <a:r>
              <a:rPr lang="zh-CN" altLang="en-US" dirty="0" smtClean="0"/>
              <a:t>题</a:t>
            </a:r>
            <a:endParaRPr lang="zh-CN" altLang="en-US" dirty="0" smtClean="0"/>
          </a:p>
          <a:p>
            <a:r>
              <a:rPr lang="zh-CN" altLang="en-US" dirty="0" smtClean="0"/>
              <a:t>依据上述三则材料，博物馆开展公共教育的主要方式可以概括为</a:t>
            </a:r>
            <a:r>
              <a:rPr lang="en-US" altLang="zh-CN" dirty="0" smtClean="0"/>
              <a:t>________</a:t>
            </a:r>
            <a:r>
              <a:rPr lang="zh-CN" altLang="en-US" dirty="0" smtClean="0"/>
              <a:t>、</a:t>
            </a:r>
            <a:r>
              <a:rPr lang="en-US" altLang="zh-CN" dirty="0" smtClean="0"/>
              <a:t>________</a:t>
            </a:r>
            <a:r>
              <a:rPr lang="zh-CN" altLang="en-US" dirty="0" smtClean="0"/>
              <a:t>、</a:t>
            </a:r>
            <a:r>
              <a:rPr lang="en-US" altLang="zh-CN" dirty="0" smtClean="0"/>
              <a:t>________</a:t>
            </a:r>
            <a:r>
              <a:rPr lang="zh-CN" altLang="en-US" dirty="0" smtClean="0"/>
              <a:t>（每空限</a:t>
            </a:r>
            <a:r>
              <a:rPr lang="en-US" altLang="zh-CN" dirty="0" smtClean="0"/>
              <a:t>8</a:t>
            </a:r>
            <a:r>
              <a:rPr lang="zh-CN" altLang="en-US" dirty="0" smtClean="0"/>
              <a:t>个字以内</a:t>
            </a:r>
            <a:r>
              <a:rPr lang="en-US" altLang="zh-CN" dirty="0" smtClean="0"/>
              <a:t>)</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下面的这段文字节选自三则材料中的第一则：</a:t>
            </a:r>
            <a:endParaRPr lang="zh-CN" altLang="en-US" dirty="0" smtClean="0"/>
          </a:p>
          <a:p>
            <a:r>
              <a:rPr lang="zh-CN" altLang="en-US" dirty="0" smtClean="0"/>
              <a:t>    为了使展览效果最优化，故宫在以往展览的基础上，改变思路，不断创新，开创了文物藏品① 的新方式：展览不再是对文物进行简单摆放，而是通过文字、颜色、声音、图像等进行艺术再现；同时，通过图录制作、书籍编写、学术研讨、数字影像辅助导览等方式，让观众在观展时更好地了解展品的文化内涵。</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所以，解答</a:t>
            </a:r>
            <a:r>
              <a:rPr lang="en-US" altLang="zh-CN" dirty="0" smtClean="0"/>
              <a:t>16</a:t>
            </a:r>
            <a:r>
              <a:rPr lang="zh-CN" altLang="en-US" dirty="0" smtClean="0"/>
              <a:t>题的第一个方面的信息就可以概括为：形式多样的展览。</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以上我们交流内容主要从精准的词语表达、严密的句子逻辑两方面来理解说明性文章语言的准确性。我们知道，有的说明性文章，尤其是具有科学小品特点的文章，常常用生动的语言传达准确的信息。</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接下来的时间，我们基于统编教材中的说明性文章一起来探究生动的语段说明。</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统编教材八年级下册第二单元是事理说明文。作者在阐明现象背后的科学道理时，逻辑周密，说明准确，展现了求真、求实的科学精神。这些文章带有“科学小品”的特点，每篇文章都承载着丰厚的情感，是在用生动的语言传递出准确的信息。</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我们先看统编教材八年级下册</a:t>
            </a:r>
            <a:r>
              <a:rPr lang="en-US" altLang="zh-CN" dirty="0" smtClean="0"/>
              <a:t>《</a:t>
            </a:r>
            <a:r>
              <a:rPr lang="zh-CN" altLang="en-US" dirty="0" smtClean="0"/>
              <a:t>大自然的语言</a:t>
            </a:r>
            <a:r>
              <a:rPr lang="en-US" altLang="zh-CN" dirty="0" smtClean="0"/>
              <a:t>》</a:t>
            </a:r>
            <a:r>
              <a:rPr lang="zh-CN" altLang="en-US" dirty="0" smtClean="0"/>
              <a:t>第</a:t>
            </a:r>
            <a:r>
              <a:rPr lang="en-US" altLang="zh-CN" dirty="0" smtClean="0"/>
              <a:t>31</a:t>
            </a:r>
            <a:r>
              <a:rPr lang="zh-CN" altLang="en-US" dirty="0" smtClean="0"/>
              <a:t>页思考探究题。</a:t>
            </a:r>
            <a:endParaRPr lang="zh-CN" altLang="en-US" dirty="0" smtClean="0"/>
          </a:p>
          <a:p>
            <a:r>
              <a:rPr lang="zh-CN" altLang="en-US" dirty="0" smtClean="0"/>
              <a:t>二、阅读相关段落，体会课文说明事理的严密性，回答下列问题。</a:t>
            </a:r>
            <a:endParaRPr lang="zh-CN" altLang="en-US" dirty="0" smtClean="0"/>
          </a:p>
          <a:p>
            <a:r>
              <a:rPr lang="en-US" altLang="zh-CN" dirty="0" smtClean="0"/>
              <a:t>1.</a:t>
            </a:r>
            <a:r>
              <a:rPr lang="zh-CN" altLang="en-US" dirty="0" smtClean="0"/>
              <a:t>第</a:t>
            </a:r>
            <a:r>
              <a:rPr lang="en-US" altLang="zh-CN" dirty="0" smtClean="0"/>
              <a:t>1—3</a:t>
            </a:r>
            <a:r>
              <a:rPr lang="zh-CN" altLang="en-US" dirty="0" smtClean="0"/>
              <a:t>段是怎样将“物候学”这一科学概念一步步引出来的？</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如何解答这个问题？我们重温文章相关语段。</a:t>
            </a:r>
            <a:endParaRPr lang="zh-CN" altLang="en-US" dirty="0" smtClean="0"/>
          </a:p>
          <a:p>
            <a:r>
              <a:rPr lang="zh-CN" altLang="en-US" dirty="0" smtClean="0"/>
              <a:t>     立春过后，大地渐渐从沉睡中苏醒过来。冰雪融化，草木萌发，各种花次第开放。再过两个月，燕子翩然归来。不久，布谷鸟也来了。于是转入炎热的夏季，这是植物孕育果实的时期。到了秋天，果实成熟，植物的叶子渐渐变黄，在秋风中簌簌地落下来。北雁南飞，活跃在田间草际的昆虫也都销声匿迹。到处呈现一片衰草连天的景象，准备迎接风雪载途的寒冬。在地球上温带和亚热带区域里，年年如是，周而复始。</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几千年来，劳动人民注意了草木荣枯、候鸟去来等自然现象同气候的关系，据以安排农事。杏花开了，就好像大自然在传语要赶快耕地；桃花开了，又好像在暗示要赶快种谷子。布谷鸟开始唱歌，劳动人民懂得它在唱什么：“阿公阿婆，割麦插禾。”这样看来，花香鸟语，草长莺飞，都是大自然的语言。</a:t>
            </a:r>
            <a:endParaRPr lang="zh-CN" altLang="en-US" dirty="0" smtClean="0"/>
          </a:p>
          <a:p>
            <a:r>
              <a:rPr lang="zh-CN" altLang="en-US" dirty="0" smtClean="0"/>
              <a:t> 这些自然现象，我国古代劳动人民称它为物候。</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把握文章的基本观点，获取</a:t>
            </a:r>
            <a:r>
              <a:rPr lang="zh-CN" altLang="en-US" smtClean="0"/>
              <a:t>主要信息；领会</a:t>
            </a:r>
            <a:r>
              <a:rPr lang="zh-CN" altLang="en-US" dirty="0" smtClean="0"/>
              <a:t>作品中所体现的科学精神和</a:t>
            </a:r>
            <a:r>
              <a:rPr lang="zh-CN" altLang="en-US" smtClean="0"/>
              <a:t>科学思想方法；领会</a:t>
            </a:r>
            <a:r>
              <a:rPr lang="zh-CN" altLang="en-US" dirty="0" smtClean="0"/>
              <a:t>文本的意思，得出有意义的</a:t>
            </a:r>
            <a:r>
              <a:rPr lang="zh-CN" altLang="en-US" smtClean="0"/>
              <a:t>结论。要</a:t>
            </a:r>
            <a:r>
              <a:rPr lang="zh-CN" altLang="en-US" dirty="0" smtClean="0"/>
              <a:t>达到以上能力，必须学会读懂语言。</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从这些生动地描述中我们概括出探究题的解题信息：描绘四季变迁的景象 、指出动植物变化与气候之间的关联、这些“大自然语言”就是物候。就这样，将“物候学”这一科学概念一步步引出来。逻辑周密，说明准确。</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现在，我们可以再出一道题：阅读第</a:t>
            </a:r>
            <a:r>
              <a:rPr lang="en-US" altLang="zh-CN" dirty="0" smtClean="0"/>
              <a:t>1—2</a:t>
            </a:r>
            <a:r>
              <a:rPr lang="zh-CN" altLang="en-US" dirty="0" smtClean="0"/>
              <a:t>段，你对其中生动的语言描述有怎样的阅读感受？同学们要注意这道题与第一题的不同。</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我们在第</a:t>
            </a:r>
            <a:r>
              <a:rPr lang="en-US" altLang="zh-CN" dirty="0" smtClean="0"/>
              <a:t>1</a:t>
            </a:r>
            <a:r>
              <a:rPr lang="zh-CN" altLang="en-US" dirty="0" smtClean="0"/>
              <a:t>段的生动描述之后发现了这样的信息：在地球上温带和亚热带区域里，年年如是，周而复始。</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在第</a:t>
            </a:r>
            <a:r>
              <a:rPr lang="en-US" altLang="zh-CN" dirty="0" smtClean="0"/>
              <a:t>2</a:t>
            </a:r>
            <a:r>
              <a:rPr lang="zh-CN" altLang="en-US" dirty="0" smtClean="0"/>
              <a:t>段的生动描述之前发现了这样的信息：几千年来，劳动人民注意了草木荣枯、候鸟去来等自然现象同气候的关系，据以安排农事。</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关注到这些信息。我们产生了自己的阅读体验：我们在阅读生动的说明语言时，一定要明确方向，我们不是在欣赏作者生动的描写手法，而是通过生动的语言，对物候有直观的认识。目的还是要了解物候。于此同时，我们也能看到一位科技工作者在实践中的细致观察、严谨的科学精神。物候学不是纸上谈兵，而是经过无数次的观察总结出来的。</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我们接着欣赏法布尔</a:t>
            </a:r>
            <a:r>
              <a:rPr lang="en-US" altLang="zh-CN" dirty="0" smtClean="0"/>
              <a:t>《</a:t>
            </a:r>
            <a:r>
              <a:rPr lang="zh-CN" altLang="en-US" dirty="0" smtClean="0"/>
              <a:t>蝉</a:t>
            </a:r>
            <a:r>
              <a:rPr lang="en-US" altLang="zh-CN" dirty="0" smtClean="0"/>
              <a:t>》</a:t>
            </a:r>
            <a:r>
              <a:rPr lang="zh-CN" altLang="en-US" dirty="0" smtClean="0"/>
              <a:t>中的一段生动说明。</a:t>
            </a:r>
            <a:endParaRPr lang="zh-CN" altLang="en-US" dirty="0" smtClean="0"/>
          </a:p>
          <a:p>
            <a:r>
              <a:rPr lang="zh-CN" altLang="en-US" dirty="0" smtClean="0"/>
              <a:t>接着，它表演一种奇怪的体操。在空中腾跃，翻转，使头部倒悬，折皱的翼向外伸直，竭力张开。然后用一种几乎看不清的动作，尽力翻上来，并用前爪钩住它的空皮。这个动作使尾端从壳中脱出，总的过程大概要半小时。</a:t>
            </a:r>
            <a:endParaRPr lang="zh-CN" altLang="en-US" dirty="0" smtClean="0"/>
          </a:p>
          <a:p>
            <a:r>
              <a:rPr lang="zh-CN" altLang="en-US" dirty="0" smtClean="0"/>
              <a:t>我们要特别关注黄色字体部分：腾跃，翻转，倒悬、伸直、张开、翻上、钩住等</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这段说明文字将“金蝉脱壳”的过程生动地描述出来。一连串动词的使用，使读者感觉新鲜又惊叹。不只惊叹描绘细腻，更是从中读出了一种情怀、一种精神。对蝉的所有习性的描述，都源于作者对生命的赞颂、长期的细致观察，没有这样坚持不懈、孜孜不倦、求真求实的精神及对生命的热爱，就不可能有这样生动地说明。</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我们接着欣赏选自</a:t>
            </a:r>
            <a:r>
              <a:rPr lang="en-US" altLang="zh-CN" dirty="0" smtClean="0"/>
              <a:t>《</a:t>
            </a:r>
            <a:r>
              <a:rPr lang="zh-CN" altLang="en-US" dirty="0" smtClean="0"/>
              <a:t>大雁归来</a:t>
            </a:r>
            <a:r>
              <a:rPr lang="en-US" altLang="zh-CN" dirty="0" smtClean="0"/>
              <a:t>》</a:t>
            </a:r>
            <a:r>
              <a:rPr lang="zh-CN" altLang="en-US" dirty="0" smtClean="0"/>
              <a:t>的语段。</a:t>
            </a:r>
            <a:endParaRPr lang="zh-CN" altLang="en-US" dirty="0" smtClean="0"/>
          </a:p>
          <a:p>
            <a:r>
              <a:rPr lang="zh-CN" altLang="en-US" dirty="0" smtClean="0"/>
              <a:t>在四月的夜间，当天气暖和得可以待在屋外时，我们喜欢倾听大雁在沼泽中集会时的鸣叫。在那儿，有很长一段时间都是静悄悄的，人们听到的只是沙锥鸟扇动翅膀的声音，远处的一只猫头鹰的叫声，或者是某只多情的美洲半蹼鹬从鼻子里发出的咯咯声。</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然后，突然间，刺耳的雁叫声出现了，并且带着一阵急促的混乱的回声。有翅膀在水上的拍打声，有蹼的划动而发出来的声音，还有观战者们激烈的辩论所发出的呼叫声。随后，一个深沉的声音算是最后发言，喧闹声也渐渐低沉下去，只能听到一些模糊的稀疏的谈论。</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同学们思考探究下面的问题：</a:t>
            </a:r>
            <a:endParaRPr lang="zh-CN" altLang="en-US" dirty="0" smtClean="0"/>
          </a:p>
          <a:p>
            <a:r>
              <a:rPr lang="en-US" altLang="zh-CN" dirty="0" smtClean="0"/>
              <a:t>《</a:t>
            </a:r>
            <a:r>
              <a:rPr lang="zh-CN" altLang="en-US" dirty="0" smtClean="0"/>
              <a:t>大雁归来</a:t>
            </a:r>
            <a:r>
              <a:rPr lang="en-US" altLang="zh-CN" dirty="0" smtClean="0"/>
              <a:t>》</a:t>
            </a:r>
            <a:r>
              <a:rPr lang="zh-CN" altLang="en-US" dirty="0" smtClean="0"/>
              <a:t>是一篇生物学“观察手记”，其中有许多描绘大雁的生动语句，你从这些生动的语句中读出了什么？</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“皮之不存，毛将焉附？”读懂语言是读懂文本内容的基础，没有语言，一切都将是无源之水、无本之木。 </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答案示例可以是这样的：了解了大雁生活习性的同时，感受到作者是热爱自然、热爱生命的人，情感背后，是关于人类与自然关系的厚重反思。</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可以说，用生动的语言传递出准确信息是说明性文章语言准确性的一种体现。我们在欣赏生动的语段说明时，实际上是一种心灵的洗礼。我们掌握了一门知识，领悟到了一种情怀，学到了人类应该有的严谨的精神，这种科学的精神永放光芒</a:t>
            </a:r>
            <a:r>
              <a:rPr lang="en-US" altLang="zh-CN" dirty="0" smtClean="0"/>
              <a:t>!</a:t>
            </a:r>
            <a:r>
              <a:rPr lang="zh-CN" altLang="en-US" dirty="0" smtClean="0"/>
              <a:t>照亮我们灵魂的天空</a:t>
            </a:r>
            <a:r>
              <a:rPr lang="en-US" altLang="zh-CN" dirty="0" smtClean="0"/>
              <a:t>!</a:t>
            </a:r>
            <a:endParaRPr lang="en-US" altLang="zh-CN" dirty="0" smtClean="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可见，说明性文章语言的准确性有着别样的魅力：质朴胜雕琢，素面胜粉黛，淡妆浓抹总相宜。</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这节课，我们通过理解说明性文章中精准的词语表达、严密的句子逻辑、生动的语段说明，把握了如何获取主要信息、领悟科学精神和思想方法、得出有意义结论的途径。</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我们也同时读出了情感、读出了情怀，欣赏了真实科学的思想之美</a:t>
            </a:r>
            <a:r>
              <a:rPr lang="zh-CN" altLang="en-US" dirty="0" smtClean="0"/>
              <a:t>，从而促进</a:t>
            </a:r>
            <a:r>
              <a:rPr lang="zh-CN" altLang="en-US" dirty="0" smtClean="0"/>
              <a:t>了自己的生命成长。</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好，同学们，在即将结束今天的学习内容之时，我写下一首诗与大家共勉。岂曰无依，与子同堂。修我术业，与子偕行。</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我们知道</a:t>
            </a:r>
            <a:endParaRPr lang="zh-CN" altLang="en-US" dirty="0" smtClean="0"/>
          </a:p>
          <a:p>
            <a:r>
              <a:rPr lang="zh-CN" altLang="en-US" dirty="0" smtClean="0"/>
              <a:t>“说明性文章”五个字，首先要以“明”为宗旨、为核心，然后再去“说”。语言的准确性是说明性文章的生命，离开了准确性就离开了真实，没有了真实的魅力，文章就失去了生命力。</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说明性文章语言的准确性是指含义确切，判断严密。说明性文章的基本职能：向人们介绍清楚某些事物的基本特征，或解说科学道理，介绍科学知识等。因此语言表达要有分寸，做到严谨准确。</a:t>
            </a:r>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所以，说明性文章阅读的复习要特别关注对语言的理解， </a:t>
            </a:r>
            <a:endParaRPr lang="zh-CN" altLang="en-US" dirty="0" smtClean="0"/>
          </a:p>
          <a:p>
            <a:r>
              <a:rPr lang="zh-CN" altLang="en-US" dirty="0" smtClean="0"/>
              <a:t>我们要明确：说明性文章强调用准确的语言表达，借助这些准确的语言，文章要说明什么，我们从中能够读出什么。</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14C6B8E-C229-4A06-9D4B-257182C586F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799"/>
            <a:ext cx="10363200" cy="1470283"/>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880"/>
            <a:ext cx="8534400" cy="1752907"/>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9035" indent="0" algn="ctr">
              <a:buNone/>
              <a:defRPr>
                <a:solidFill>
                  <a:schemeClr val="tx1">
                    <a:tint val="75000"/>
                  </a:schemeClr>
                </a:solidFill>
              </a:defRPr>
            </a:lvl5pPr>
            <a:lvl6pPr marL="3048635" indent="0" algn="ctr">
              <a:buNone/>
              <a:defRPr>
                <a:solidFill>
                  <a:schemeClr val="tx1">
                    <a:tint val="75000"/>
                  </a:schemeClr>
                </a:solidFill>
              </a:defRPr>
            </a:lvl6pPr>
            <a:lvl7pPr marL="3658235" indent="0" algn="ctr">
              <a:buNone/>
              <a:defRPr>
                <a:solidFill>
                  <a:schemeClr val="tx1">
                    <a:tint val="75000"/>
                  </a:schemeClr>
                </a:solidFill>
              </a:defRPr>
            </a:lvl7pPr>
            <a:lvl8pPr marL="4267835" indent="0" algn="ctr">
              <a:buNone/>
              <a:defRPr>
                <a:solidFill>
                  <a:schemeClr val="tx1">
                    <a:tint val="75000"/>
                  </a:schemeClr>
                </a:solidFill>
              </a:defRPr>
            </a:lvl8pPr>
            <a:lvl9pPr marL="4877435"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C57D53B-89C7-4454-A87D-236052FCF1F6}"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160C8F1-5901-4829-8F2A-10DD15D63CF2}"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C57D53B-89C7-4454-A87D-236052FCF1F6}"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160C8F1-5901-4829-8F2A-10DD15D63CF2}"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06411"/>
            <a:ext cx="2743200" cy="438861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06411"/>
            <a:ext cx="8026400" cy="438861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C57D53B-89C7-4454-A87D-236052FCF1F6}"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160C8F1-5901-4829-8F2A-10DD15D63CF2}"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C57D53B-89C7-4454-A87D-236052FCF1F6}"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160C8F1-5901-4829-8F2A-10DD15D63CF2}"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7673"/>
            <a:ext cx="10363200" cy="1362313"/>
          </a:xfrm>
        </p:spPr>
        <p:txBody>
          <a:bodyPr anchor="t"/>
          <a:lstStyle>
            <a:lvl1pPr algn="l">
              <a:defRPr sz="5335"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7222"/>
            <a:ext cx="10363200" cy="1500449"/>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9035" indent="0">
              <a:buNone/>
              <a:defRPr sz="1865">
                <a:solidFill>
                  <a:schemeClr val="tx1">
                    <a:tint val="75000"/>
                  </a:schemeClr>
                </a:solidFill>
              </a:defRPr>
            </a:lvl5pPr>
            <a:lvl6pPr marL="3048635" indent="0">
              <a:buNone/>
              <a:defRPr sz="1865">
                <a:solidFill>
                  <a:schemeClr val="tx1">
                    <a:tint val="75000"/>
                  </a:schemeClr>
                </a:solidFill>
              </a:defRPr>
            </a:lvl6pPr>
            <a:lvl7pPr marL="3658235" indent="0">
              <a:buNone/>
              <a:defRPr sz="1865">
                <a:solidFill>
                  <a:schemeClr val="tx1">
                    <a:tint val="75000"/>
                  </a:schemeClr>
                </a:solidFill>
              </a:defRPr>
            </a:lvl7pPr>
            <a:lvl8pPr marL="4267835" indent="0">
              <a:buNone/>
              <a:defRPr sz="1865">
                <a:solidFill>
                  <a:schemeClr val="tx1">
                    <a:tint val="75000"/>
                  </a:schemeClr>
                </a:solidFill>
              </a:defRPr>
            </a:lvl8pPr>
            <a:lvl9pPr marL="4877435" indent="0">
              <a:buNone/>
              <a:defRPr sz="1865">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6C57D53B-89C7-4454-A87D-236052FCF1F6}"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160C8F1-5901-4829-8F2A-10DD15D63CF2}"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200361"/>
            <a:ext cx="5384800" cy="3394668"/>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200361"/>
            <a:ext cx="5384800" cy="3394668"/>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C57D53B-89C7-4454-A87D-236052FCF1F6}"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160C8F1-5901-4829-8F2A-10DD15D63CF2}"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87"/>
            <a:ext cx="10972800" cy="11432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381"/>
            <a:ext cx="5386917" cy="639875"/>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9035" indent="0">
              <a:buNone/>
              <a:defRPr sz="2135" b="1"/>
            </a:lvl5pPr>
            <a:lvl6pPr marL="3048635" indent="0">
              <a:buNone/>
              <a:defRPr sz="2135" b="1"/>
            </a:lvl6pPr>
            <a:lvl7pPr marL="3658235" indent="0">
              <a:buNone/>
              <a:defRPr sz="2135" b="1"/>
            </a:lvl7pPr>
            <a:lvl8pPr marL="4267835" indent="0">
              <a:buNone/>
              <a:defRPr sz="2135" b="1"/>
            </a:lvl8pPr>
            <a:lvl9pPr marL="4877435" indent="0">
              <a:buNone/>
              <a:defRPr sz="213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5255"/>
            <a:ext cx="5386917" cy="3951979"/>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381"/>
            <a:ext cx="5389033" cy="639875"/>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9035" indent="0">
              <a:buNone/>
              <a:defRPr sz="2135" b="1"/>
            </a:lvl5pPr>
            <a:lvl6pPr marL="3048635" indent="0">
              <a:buNone/>
              <a:defRPr sz="2135" b="1"/>
            </a:lvl6pPr>
            <a:lvl7pPr marL="3658235" indent="0">
              <a:buNone/>
              <a:defRPr sz="2135" b="1"/>
            </a:lvl7pPr>
            <a:lvl8pPr marL="4267835" indent="0">
              <a:buNone/>
              <a:defRPr sz="2135" b="1"/>
            </a:lvl8pPr>
            <a:lvl9pPr marL="4877435" indent="0">
              <a:buNone/>
              <a:defRPr sz="213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5255"/>
            <a:ext cx="5389033" cy="3951979"/>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C57D53B-89C7-4454-A87D-236052FCF1F6}"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E160C8F1-5901-4829-8F2A-10DD15D63CF2}"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C57D53B-89C7-4454-A87D-236052FCF1F6}"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E160C8F1-5901-4829-8F2A-10DD15D63CF2}"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C57D53B-89C7-4454-A87D-236052FCF1F6}"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E160C8F1-5901-4829-8F2A-10DD15D63CF2}"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98"/>
            <a:ext cx="4011084" cy="1162253"/>
          </a:xfrm>
        </p:spPr>
        <p:txBody>
          <a:bodyPr anchor="b"/>
          <a:lstStyle>
            <a:lvl1pPr algn="l">
              <a:defRPr sz="2665"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100"/>
            <a:ext cx="6815667" cy="5854137"/>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352"/>
            <a:ext cx="4011084" cy="469188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9035" indent="0">
              <a:buNone/>
              <a:defRPr sz="1200"/>
            </a:lvl5pPr>
            <a:lvl6pPr marL="3048635" indent="0">
              <a:buNone/>
              <a:defRPr sz="1200"/>
            </a:lvl6pPr>
            <a:lvl7pPr marL="3658235" indent="0">
              <a:buNone/>
              <a:defRPr sz="1200"/>
            </a:lvl7pPr>
            <a:lvl8pPr marL="4267835" indent="0">
              <a:buNone/>
              <a:defRPr sz="1200"/>
            </a:lvl8pPr>
            <a:lvl9pPr marL="4877435"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C57D53B-89C7-4454-A87D-236052FCF1F6}"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160C8F1-5901-4829-8F2A-10DD15D63CF2}"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1440"/>
            <a:ext cx="7315200" cy="566837"/>
          </a:xfrm>
        </p:spPr>
        <p:txBody>
          <a:bodyPr anchor="b"/>
          <a:lstStyle>
            <a:lvl1pPr algn="l">
              <a:defRPr sz="266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881"/>
            <a:ext cx="7315200" cy="411552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9035" indent="0">
              <a:buNone/>
              <a:defRPr sz="2665"/>
            </a:lvl5pPr>
            <a:lvl6pPr marL="3048635" indent="0">
              <a:buNone/>
              <a:defRPr sz="2665"/>
            </a:lvl6pPr>
            <a:lvl7pPr marL="3658235" indent="0">
              <a:buNone/>
              <a:defRPr sz="2665"/>
            </a:lvl7pPr>
            <a:lvl8pPr marL="4267835" indent="0">
              <a:buNone/>
              <a:defRPr sz="2665"/>
            </a:lvl8pPr>
            <a:lvl9pPr marL="4877435" indent="0">
              <a:buNone/>
              <a:defRPr sz="2665"/>
            </a:lvl9pPr>
          </a:lstStyle>
          <a:p>
            <a:endParaRPr lang="zh-CN" altLang="en-US"/>
          </a:p>
        </p:txBody>
      </p:sp>
      <p:sp>
        <p:nvSpPr>
          <p:cNvPr id="4" name="文本占位符 3"/>
          <p:cNvSpPr>
            <a:spLocks noGrp="1"/>
          </p:cNvSpPr>
          <p:nvPr>
            <p:ph type="body" sz="half" idx="2"/>
          </p:nvPr>
        </p:nvSpPr>
        <p:spPr>
          <a:xfrm>
            <a:off x="2389717" y="5368277"/>
            <a:ext cx="7315200" cy="805004"/>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9035" indent="0">
              <a:buNone/>
              <a:defRPr sz="1200"/>
            </a:lvl5pPr>
            <a:lvl6pPr marL="3048635" indent="0">
              <a:buNone/>
              <a:defRPr sz="1200"/>
            </a:lvl6pPr>
            <a:lvl7pPr marL="3658235" indent="0">
              <a:buNone/>
              <a:defRPr sz="1200"/>
            </a:lvl7pPr>
            <a:lvl8pPr marL="4267835" indent="0">
              <a:buNone/>
              <a:defRPr sz="1200"/>
            </a:lvl8pPr>
            <a:lvl9pPr marL="4877435"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C57D53B-89C7-4454-A87D-236052FCF1F6}"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160C8F1-5901-4829-8F2A-10DD15D63CF2}"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87"/>
            <a:ext cx="10972800" cy="11432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481"/>
            <a:ext cx="10972800" cy="452675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09600" y="6357463"/>
            <a:ext cx="2844800" cy="365189"/>
          </a:xfrm>
          <a:prstGeom prst="rect">
            <a:avLst/>
          </a:prstGeom>
        </p:spPr>
        <p:txBody>
          <a:bodyPr vert="horz" lIns="91440" tIns="45720" rIns="91440" bIns="45720" rtlCol="0" anchor="ctr"/>
          <a:lstStyle>
            <a:lvl1pPr algn="l">
              <a:defRPr sz="1600">
                <a:solidFill>
                  <a:schemeClr val="tx1">
                    <a:tint val="75000"/>
                  </a:schemeClr>
                </a:solidFill>
              </a:defRPr>
            </a:lvl1pPr>
          </a:lstStyle>
          <a:p>
            <a:fld id="{6C57D53B-89C7-4454-A87D-236052FCF1F6}"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7463"/>
            <a:ext cx="3860800" cy="365189"/>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7463"/>
            <a:ext cx="2844800" cy="365189"/>
          </a:xfrm>
          <a:prstGeom prst="rect">
            <a:avLst/>
          </a:prstGeom>
        </p:spPr>
        <p:txBody>
          <a:bodyPr vert="horz" lIns="91440" tIns="45720" rIns="91440" bIns="45720" rtlCol="0" anchor="ctr"/>
          <a:lstStyle>
            <a:lvl1pPr algn="r">
              <a:defRPr sz="1600">
                <a:solidFill>
                  <a:schemeClr val="tx1">
                    <a:tint val="75000"/>
                  </a:schemeClr>
                </a:solidFill>
              </a:defRPr>
            </a:lvl1pPr>
          </a:lstStyle>
          <a:p>
            <a:fld id="{E160C8F1-5901-4829-8F2A-10DD15D63CF2}" type="slidenum">
              <a:rPr lang="zh-CN" altLang="en-US" smtClean="0">
                <a:solidFill>
                  <a:prstClr val="black">
                    <a:tint val="75000"/>
                  </a:prstClr>
                </a:solidFill>
              </a:rPr>
            </a:fld>
            <a:endParaRPr lang="zh-CN" altLang="en-US">
              <a:solidFill>
                <a:prstClr val="black">
                  <a:tint val="75000"/>
                </a:prstClr>
              </a:solidFill>
            </a:endParaRPr>
          </a:p>
        </p:txBody>
      </p:sp>
      <p:pic>
        <p:nvPicPr>
          <p:cNvPr id="7" name="图片 6" descr="C:\Users\jyzx_\Desktop\图片1.jpg图片1"/>
          <p:cNvPicPr>
            <a:picLocks noChangeAspect="1"/>
          </p:cNvPicPr>
          <p:nvPr userDrawn="1"/>
        </p:nvPicPr>
        <p:blipFill>
          <a:blip r:embed="rId13"/>
          <a:srcRect/>
          <a:stretch>
            <a:fillRect/>
          </a:stretch>
        </p:blipFill>
        <p:spPr>
          <a:xfrm>
            <a:off x="1" y="211"/>
            <a:ext cx="12194540" cy="685927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83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343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303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63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2235"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743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txBox="1"/>
          <p:nvPr/>
        </p:nvSpPr>
        <p:spPr>
          <a:xfrm>
            <a:off x="0" y="2828908"/>
            <a:ext cx="12192000" cy="88497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80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52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24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6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8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buNone/>
            </a:pPr>
            <a:r>
              <a:rPr lang="zh-CN" altLang="en-US" dirty="0" smtClean="0">
                <a:solidFill>
                  <a:prstClr val="white"/>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初三年级 语文</a:t>
            </a:r>
            <a:endParaRPr lang="zh-CN" altLang="en-US" dirty="0" smtClean="0">
              <a:solidFill>
                <a:prstClr val="white"/>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p:txBody>
      </p:sp>
      <p:sp>
        <p:nvSpPr>
          <p:cNvPr id="7" name="标题 6"/>
          <p:cNvSpPr>
            <a:spLocks noGrp="1"/>
          </p:cNvSpPr>
          <p:nvPr>
            <p:ph type="title"/>
          </p:nvPr>
        </p:nvSpPr>
        <p:spPr>
          <a:xfrm>
            <a:off x="0" y="1469588"/>
            <a:ext cx="12192000" cy="1143200"/>
          </a:xfrm>
        </p:spPr>
        <p:txBody>
          <a:bodyPr>
            <a:normAutofit/>
          </a:bodyPr>
          <a:lstStyle/>
          <a:p>
            <a:r>
              <a:rPr lang="zh-CN" altLang="en-US" sz="4800" dirty="0" smtClean="0">
                <a:solidFill>
                  <a:srgbClr val="FFFF00"/>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rPr>
              <a:t>中考说明性文章阅读复习</a:t>
            </a:r>
            <a:endParaRPr lang="zh-CN" altLang="en-US" sz="4800" dirty="0">
              <a:solidFill>
                <a:srgbClr val="FFFF00"/>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01254" y="1678676"/>
            <a:ext cx="9089409" cy="4394579"/>
          </a:xfrm>
        </p:spPr>
        <p:txBody>
          <a:bodyPr>
            <a:normAutofit/>
          </a:bodyPr>
          <a:lstStyle/>
          <a:p>
            <a:pPr marL="0" indent="457200" algn="ctr">
              <a:lnSpc>
                <a:spcPct val="150000"/>
              </a:lnSpc>
              <a:buNone/>
            </a:pPr>
            <a:r>
              <a:rPr lang="zh-CN" altLang="en-US" sz="3600" dirty="0">
                <a:solidFill>
                  <a:srgbClr val="FFC000"/>
                </a:solidFill>
                <a:latin typeface="黑体" panose="02010600030101010101" pitchFamily="49" charset="-122"/>
                <a:ea typeface="黑体" panose="02010600030101010101" pitchFamily="49" charset="-122"/>
              </a:rPr>
              <a:t>精准</a:t>
            </a:r>
            <a:r>
              <a:rPr lang="zh-CN" altLang="en-US" sz="3600" dirty="0" smtClean="0">
                <a:solidFill>
                  <a:srgbClr val="FFC000"/>
                </a:solidFill>
                <a:latin typeface="黑体" panose="02010600030101010101" pitchFamily="49" charset="-122"/>
                <a:ea typeface="黑体" panose="02010600030101010101" pitchFamily="49" charset="-122"/>
              </a:rPr>
              <a:t>的词语表达 </a:t>
            </a:r>
            <a:endParaRPr lang="en-US" altLang="zh-CN" sz="3600" dirty="0" smtClean="0">
              <a:solidFill>
                <a:srgbClr val="FFC000"/>
              </a:solidFill>
              <a:latin typeface="黑体" panose="02010600030101010101" pitchFamily="49" charset="-122"/>
              <a:ea typeface="黑体" panose="02010600030101010101" pitchFamily="49" charset="-122"/>
            </a:endParaRPr>
          </a:p>
          <a:p>
            <a:pPr marL="0" indent="457200" algn="ctr">
              <a:lnSpc>
                <a:spcPct val="150000"/>
              </a:lnSpc>
              <a:buNone/>
            </a:pPr>
            <a:r>
              <a:rPr lang="zh-CN" altLang="en-US" sz="3600" dirty="0" smtClean="0">
                <a:solidFill>
                  <a:srgbClr val="FFC000"/>
                </a:solidFill>
                <a:latin typeface="黑体" panose="02010600030101010101" pitchFamily="49" charset="-122"/>
                <a:ea typeface="黑体" panose="02010600030101010101" pitchFamily="49" charset="-122"/>
              </a:rPr>
              <a:t>严密的句子逻辑 </a:t>
            </a:r>
            <a:endParaRPr lang="en-US" altLang="zh-CN" sz="3600" dirty="0" smtClean="0">
              <a:solidFill>
                <a:srgbClr val="FFC000"/>
              </a:solidFill>
              <a:latin typeface="黑体" panose="02010600030101010101" pitchFamily="49" charset="-122"/>
              <a:ea typeface="黑体" panose="02010600030101010101" pitchFamily="49" charset="-122"/>
            </a:endParaRPr>
          </a:p>
          <a:p>
            <a:pPr marL="0" indent="457200" algn="ctr">
              <a:lnSpc>
                <a:spcPct val="150000"/>
              </a:lnSpc>
              <a:buNone/>
            </a:pPr>
            <a:r>
              <a:rPr lang="zh-CN" altLang="en-US" sz="3600" dirty="0" smtClean="0">
                <a:solidFill>
                  <a:srgbClr val="FFC000"/>
                </a:solidFill>
                <a:latin typeface="黑体" panose="02010600030101010101" pitchFamily="49" charset="-122"/>
                <a:ea typeface="黑体" panose="02010600030101010101" pitchFamily="49" charset="-122"/>
              </a:rPr>
              <a:t>生动</a:t>
            </a:r>
            <a:r>
              <a:rPr lang="zh-CN" altLang="en-US" sz="3600" dirty="0">
                <a:solidFill>
                  <a:srgbClr val="FFC000"/>
                </a:solidFill>
                <a:latin typeface="黑体" panose="02010600030101010101" pitchFamily="49" charset="-122"/>
                <a:ea typeface="黑体" panose="02010600030101010101" pitchFamily="49" charset="-122"/>
              </a:rPr>
              <a:t>的语段</a:t>
            </a:r>
            <a:r>
              <a:rPr lang="zh-CN" altLang="en-US" sz="3600" dirty="0" smtClean="0">
                <a:solidFill>
                  <a:srgbClr val="FFC000"/>
                </a:solidFill>
                <a:latin typeface="黑体" panose="02010600030101010101" pitchFamily="49" charset="-122"/>
                <a:ea typeface="黑体" panose="02010600030101010101" pitchFamily="49" charset="-122"/>
              </a:rPr>
              <a:t>说明</a:t>
            </a:r>
            <a:endParaRPr lang="zh-CN" altLang="en-US" sz="3600" dirty="0">
              <a:solidFill>
                <a:srgbClr val="FFC0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01254" y="1678676"/>
            <a:ext cx="9867331" cy="4394579"/>
          </a:xfrm>
        </p:spPr>
        <p:txBody>
          <a:bodyPr>
            <a:normAutofit/>
          </a:bodyPr>
          <a:lstStyle/>
          <a:p>
            <a:pPr marL="0" indent="457200">
              <a:lnSpc>
                <a:spcPct val="150000"/>
              </a:lnSpc>
              <a:buNone/>
            </a:pPr>
            <a:r>
              <a:rPr lang="zh-CN" altLang="en-US" sz="3200" dirty="0">
                <a:solidFill>
                  <a:schemeClr val="bg1"/>
                </a:solidFill>
                <a:latin typeface="黑体" panose="02010600030101010101" pitchFamily="49" charset="-122"/>
                <a:ea typeface="黑体" panose="02010600030101010101" pitchFamily="49" charset="-122"/>
              </a:rPr>
              <a:t>精准</a:t>
            </a:r>
            <a:r>
              <a:rPr lang="zh-CN" altLang="en-US" sz="3200" dirty="0" smtClean="0">
                <a:solidFill>
                  <a:schemeClr val="bg1"/>
                </a:solidFill>
                <a:latin typeface="黑体" panose="02010600030101010101" pitchFamily="49" charset="-122"/>
                <a:ea typeface="黑体" panose="02010600030101010101" pitchFamily="49" charset="-122"/>
              </a:rPr>
              <a:t>的词语表达       </a:t>
            </a:r>
            <a:r>
              <a:rPr lang="zh-CN" altLang="en-US" sz="3200" dirty="0" smtClean="0">
                <a:solidFill>
                  <a:srgbClr val="FFC000"/>
                </a:solidFill>
                <a:latin typeface="黑体" panose="02010600030101010101" pitchFamily="49" charset="-122"/>
                <a:ea typeface="黑体" panose="02010600030101010101" pitchFamily="49" charset="-122"/>
              </a:rPr>
              <a:t>获取</a:t>
            </a:r>
            <a:r>
              <a:rPr lang="zh-CN" altLang="en-US" sz="3200" dirty="0">
                <a:solidFill>
                  <a:srgbClr val="FFC000"/>
                </a:solidFill>
                <a:latin typeface="黑体" panose="02010600030101010101" pitchFamily="49" charset="-122"/>
                <a:ea typeface="黑体" panose="02010600030101010101" pitchFamily="49" charset="-122"/>
              </a:rPr>
              <a:t>主要信息</a:t>
            </a:r>
            <a:endParaRPr lang="en-US" altLang="zh-CN" sz="3200" dirty="0" smtClean="0">
              <a:solidFill>
                <a:srgbClr val="FFC000"/>
              </a:solidFill>
              <a:latin typeface="黑体" panose="02010600030101010101" pitchFamily="49" charset="-122"/>
              <a:ea typeface="黑体" panose="02010600030101010101" pitchFamily="49" charset="-122"/>
            </a:endParaRPr>
          </a:p>
          <a:p>
            <a:pPr marL="0" indent="457200">
              <a:lnSpc>
                <a:spcPct val="150000"/>
              </a:lnSpc>
              <a:buNone/>
            </a:pPr>
            <a:r>
              <a:rPr lang="zh-CN" altLang="en-US" sz="3200" dirty="0" smtClean="0">
                <a:solidFill>
                  <a:schemeClr val="bg1"/>
                </a:solidFill>
                <a:latin typeface="黑体" panose="02010600030101010101" pitchFamily="49" charset="-122"/>
                <a:ea typeface="黑体" panose="02010600030101010101" pitchFamily="49" charset="-122"/>
              </a:rPr>
              <a:t>严密的</a:t>
            </a:r>
            <a:r>
              <a:rPr lang="zh-CN" altLang="en-US" sz="3200" dirty="0">
                <a:solidFill>
                  <a:schemeClr val="bg1"/>
                </a:solidFill>
                <a:latin typeface="黑体" panose="02010600030101010101" pitchFamily="49" charset="-122"/>
                <a:ea typeface="黑体" panose="02010600030101010101" pitchFamily="49" charset="-122"/>
              </a:rPr>
              <a:t>句子</a:t>
            </a:r>
            <a:r>
              <a:rPr lang="zh-CN" altLang="en-US" sz="3200" dirty="0" smtClean="0">
                <a:solidFill>
                  <a:schemeClr val="bg1"/>
                </a:solidFill>
                <a:latin typeface="黑体" panose="02010600030101010101" pitchFamily="49" charset="-122"/>
                <a:ea typeface="黑体" panose="02010600030101010101" pitchFamily="49" charset="-122"/>
              </a:rPr>
              <a:t>逻辑       </a:t>
            </a:r>
            <a:r>
              <a:rPr lang="zh-CN" altLang="en-US" sz="3200" dirty="0" smtClean="0">
                <a:solidFill>
                  <a:srgbClr val="FFC000"/>
                </a:solidFill>
                <a:latin typeface="黑体" panose="02010600030101010101" pitchFamily="49" charset="-122"/>
                <a:ea typeface="黑体" panose="02010600030101010101" pitchFamily="49" charset="-122"/>
              </a:rPr>
              <a:t>领悟</a:t>
            </a:r>
            <a:r>
              <a:rPr lang="zh-CN" altLang="en-US" sz="3200" dirty="0">
                <a:solidFill>
                  <a:srgbClr val="FFC000"/>
                </a:solidFill>
                <a:latin typeface="黑体" panose="02010600030101010101" pitchFamily="49" charset="-122"/>
                <a:ea typeface="黑体" panose="02010600030101010101" pitchFamily="49" charset="-122"/>
              </a:rPr>
              <a:t>科学</a:t>
            </a:r>
            <a:r>
              <a:rPr lang="zh-CN" altLang="en-US" sz="3200" dirty="0" smtClean="0">
                <a:solidFill>
                  <a:srgbClr val="FFC000"/>
                </a:solidFill>
                <a:latin typeface="黑体" panose="02010600030101010101" pitchFamily="49" charset="-122"/>
                <a:ea typeface="黑体" panose="02010600030101010101" pitchFamily="49" charset="-122"/>
              </a:rPr>
              <a:t>精神思想方法</a:t>
            </a:r>
            <a:endParaRPr lang="en-US" altLang="zh-CN" sz="3200" dirty="0" smtClean="0">
              <a:solidFill>
                <a:srgbClr val="FFC000"/>
              </a:solidFill>
              <a:latin typeface="黑体" panose="02010600030101010101" pitchFamily="49" charset="-122"/>
              <a:ea typeface="黑体" panose="02010600030101010101" pitchFamily="49" charset="-122"/>
            </a:endParaRPr>
          </a:p>
          <a:p>
            <a:pPr marL="0" indent="457200">
              <a:lnSpc>
                <a:spcPct val="150000"/>
              </a:lnSpc>
              <a:buNone/>
            </a:pPr>
            <a:r>
              <a:rPr lang="zh-CN" altLang="en-US" sz="3200" dirty="0" smtClean="0">
                <a:solidFill>
                  <a:schemeClr val="bg1"/>
                </a:solidFill>
                <a:latin typeface="黑体" panose="02010600030101010101" pitchFamily="49" charset="-122"/>
                <a:ea typeface="黑体" panose="02010600030101010101" pitchFamily="49" charset="-122"/>
              </a:rPr>
              <a:t>生动</a:t>
            </a:r>
            <a:r>
              <a:rPr lang="zh-CN" altLang="en-US" sz="3200" dirty="0">
                <a:solidFill>
                  <a:schemeClr val="bg1"/>
                </a:solidFill>
                <a:latin typeface="黑体" panose="02010600030101010101" pitchFamily="49" charset="-122"/>
                <a:ea typeface="黑体" panose="02010600030101010101" pitchFamily="49" charset="-122"/>
              </a:rPr>
              <a:t>的语段</a:t>
            </a:r>
            <a:r>
              <a:rPr lang="zh-CN" altLang="en-US" sz="3200" dirty="0" smtClean="0">
                <a:solidFill>
                  <a:schemeClr val="bg1"/>
                </a:solidFill>
                <a:latin typeface="黑体" panose="02010600030101010101" pitchFamily="49" charset="-122"/>
                <a:ea typeface="黑体" panose="02010600030101010101" pitchFamily="49" charset="-122"/>
              </a:rPr>
              <a:t>说明       </a:t>
            </a:r>
            <a:r>
              <a:rPr lang="zh-CN" altLang="en-US" sz="3200" dirty="0" smtClean="0">
                <a:solidFill>
                  <a:srgbClr val="FFC000"/>
                </a:solidFill>
                <a:latin typeface="黑体" panose="02010600030101010101" pitchFamily="49" charset="-122"/>
                <a:ea typeface="黑体" panose="02010600030101010101" pitchFamily="49" charset="-122"/>
              </a:rPr>
              <a:t>得出</a:t>
            </a:r>
            <a:r>
              <a:rPr lang="zh-CN" altLang="en-US" sz="3200" dirty="0">
                <a:solidFill>
                  <a:srgbClr val="FFC000"/>
                </a:solidFill>
                <a:latin typeface="黑体" panose="02010600030101010101" pitchFamily="49" charset="-122"/>
                <a:ea typeface="黑体" panose="02010600030101010101" pitchFamily="49" charset="-122"/>
              </a:rPr>
              <a:t>有意义的结论</a:t>
            </a:r>
            <a:endParaRPr lang="zh-CN" altLang="en-US" sz="3200" dirty="0">
              <a:solidFill>
                <a:srgbClr val="FFC000"/>
              </a:solidFill>
              <a:latin typeface="黑体" panose="02010600030101010101" pitchFamily="49" charset="-122"/>
              <a:ea typeface="黑体" panose="02010600030101010101" pitchFamily="49" charset="-122"/>
            </a:endParaRPr>
          </a:p>
        </p:txBody>
      </p:sp>
      <p:sp>
        <p:nvSpPr>
          <p:cNvPr id="4" name="右箭头 3"/>
          <p:cNvSpPr/>
          <p:nvPr/>
        </p:nvSpPr>
        <p:spPr>
          <a:xfrm>
            <a:off x="5063320" y="2702257"/>
            <a:ext cx="1241946" cy="573206"/>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14463" y="2780310"/>
            <a:ext cx="4031873" cy="707886"/>
          </a:xfrm>
          <a:prstGeom prst="rect">
            <a:avLst/>
          </a:prstGeom>
        </p:spPr>
        <p:txBody>
          <a:bodyPr wrap="none">
            <a:spAutoFit/>
          </a:bodyPr>
          <a:lstStyle/>
          <a:p>
            <a:r>
              <a:rPr lang="zh-CN" altLang="en-US" sz="4000" dirty="0">
                <a:solidFill>
                  <a:srgbClr val="FFFF00"/>
                </a:solidFill>
                <a:latin typeface="黑体" panose="02010600030101010101" pitchFamily="49" charset="-122"/>
                <a:ea typeface="黑体" panose="02010600030101010101" pitchFamily="49" charset="-122"/>
              </a:rPr>
              <a:t>精准</a:t>
            </a:r>
            <a:r>
              <a:rPr lang="zh-CN" altLang="en-US" sz="4000" dirty="0" smtClean="0">
                <a:solidFill>
                  <a:srgbClr val="FFFF00"/>
                </a:solidFill>
                <a:latin typeface="黑体" panose="02010600030101010101" pitchFamily="49" charset="-122"/>
                <a:ea typeface="黑体" panose="02010600030101010101" pitchFamily="49" charset="-122"/>
              </a:rPr>
              <a:t>的词语表达 </a:t>
            </a:r>
            <a:endParaRPr lang="zh-CN" altLang="en-US" sz="4000" dirty="0">
              <a:solidFill>
                <a:srgbClr val="FFFF0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01254" y="1678676"/>
            <a:ext cx="9089409" cy="4394579"/>
          </a:xfrm>
        </p:spPr>
        <p:txBody>
          <a:bodyPr>
            <a:normAutofit/>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赵州桥</a:t>
            </a:r>
            <a:r>
              <a:rPr lang="zh-CN" altLang="en-US" sz="3100" dirty="0">
                <a:solidFill>
                  <a:schemeClr val="bg1"/>
                </a:solidFill>
                <a:latin typeface="黑体" panose="02010600030101010101" pitchFamily="49" charset="-122"/>
                <a:ea typeface="黑体" panose="02010600030101010101" pitchFamily="49" charset="-122"/>
              </a:rPr>
              <a:t>非常雄伟，全长</a:t>
            </a:r>
            <a:r>
              <a:rPr lang="en-US" altLang="zh-CN" sz="3100" dirty="0">
                <a:solidFill>
                  <a:srgbClr val="FFC000"/>
                </a:solidFill>
                <a:latin typeface="黑体" panose="02010600030101010101" pitchFamily="49" charset="-122"/>
                <a:ea typeface="黑体" panose="02010600030101010101" pitchFamily="49" charset="-122"/>
                <a:cs typeface="Tahoma" panose="020B0604030504040204" pitchFamily="34" charset="0"/>
              </a:rPr>
              <a:t>50.82</a:t>
            </a:r>
            <a:r>
              <a:rPr lang="zh-CN" altLang="en-US" sz="3100" dirty="0">
                <a:solidFill>
                  <a:schemeClr val="bg1"/>
                </a:solidFill>
                <a:latin typeface="黑体" panose="02010600030101010101" pitchFamily="49" charset="-122"/>
                <a:ea typeface="黑体" panose="02010600030101010101" pitchFamily="49" charset="-122"/>
              </a:rPr>
              <a:t>米，两端宽</a:t>
            </a:r>
            <a:r>
              <a:rPr lang="en-US" altLang="zh-CN" sz="3100" dirty="0">
                <a:solidFill>
                  <a:srgbClr val="FFC000"/>
                </a:solidFill>
                <a:latin typeface="黑体" panose="02010600030101010101" pitchFamily="49" charset="-122"/>
                <a:ea typeface="黑体" panose="02010600030101010101" pitchFamily="49" charset="-122"/>
              </a:rPr>
              <a:t>9.6</a:t>
            </a:r>
            <a:r>
              <a:rPr lang="zh-CN" altLang="en-US" sz="3100" dirty="0">
                <a:solidFill>
                  <a:schemeClr val="bg1"/>
                </a:solidFill>
                <a:latin typeface="黑体" panose="02010600030101010101" pitchFamily="49" charset="-122"/>
                <a:ea typeface="黑体" panose="02010600030101010101" pitchFamily="49" charset="-122"/>
              </a:rPr>
              <a:t>米，中部略窄，宽</a:t>
            </a:r>
            <a:r>
              <a:rPr lang="en-US" altLang="zh-CN" sz="3100" dirty="0">
                <a:solidFill>
                  <a:srgbClr val="FFC000"/>
                </a:solidFill>
                <a:latin typeface="黑体" panose="02010600030101010101" pitchFamily="49" charset="-122"/>
                <a:ea typeface="黑体" panose="02010600030101010101" pitchFamily="49" charset="-122"/>
              </a:rPr>
              <a:t>9</a:t>
            </a:r>
            <a:r>
              <a:rPr lang="zh-CN" altLang="en-US" sz="3100" dirty="0">
                <a:solidFill>
                  <a:schemeClr val="bg1"/>
                </a:solidFill>
                <a:latin typeface="黑体" panose="02010600030101010101" pitchFamily="49" charset="-122"/>
                <a:ea typeface="黑体" panose="02010600030101010101" pitchFamily="49" charset="-122"/>
              </a:rPr>
              <a:t>米。桥的设计完全合乎科学原理，施工技术更是巧妙绝伦。唐朝的张嘉贞说它“制造奇特，人不知其所以</a:t>
            </a:r>
            <a:r>
              <a:rPr lang="zh-CN" altLang="en-US" sz="3100" dirty="0" smtClean="0">
                <a:solidFill>
                  <a:schemeClr val="bg1"/>
                </a:solidFill>
                <a:latin typeface="黑体" panose="02010600030101010101" pitchFamily="49" charset="-122"/>
                <a:ea typeface="黑体" panose="02010600030101010101" pitchFamily="49" charset="-122"/>
              </a:rPr>
              <a:t>为”。</a:t>
            </a:r>
            <a:endParaRPr lang="en-US" altLang="zh-CN" sz="3100" dirty="0" smtClean="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en-US" altLang="zh-CN" sz="3100" dirty="0" smtClean="0">
                <a:solidFill>
                  <a:schemeClr val="bg1"/>
                </a:solidFill>
                <a:latin typeface="黑体" panose="02010600030101010101" pitchFamily="49" charset="-122"/>
                <a:ea typeface="黑体" panose="02010600030101010101" pitchFamily="49" charset="-122"/>
              </a:rPr>
              <a:t>                          ——《</a:t>
            </a:r>
            <a:r>
              <a:rPr lang="zh-CN" altLang="en-US" sz="3100" dirty="0" smtClean="0">
                <a:solidFill>
                  <a:schemeClr val="bg1"/>
                </a:solidFill>
                <a:latin typeface="黑体" panose="02010600030101010101" pitchFamily="49" charset="-122"/>
                <a:ea typeface="黑体" panose="02010600030101010101" pitchFamily="49" charset="-122"/>
              </a:rPr>
              <a:t>中国石拱桥</a:t>
            </a:r>
            <a:r>
              <a:rPr lang="en-US" altLang="zh-CN" sz="3100" dirty="0" smtClean="0">
                <a:solidFill>
                  <a:schemeClr val="bg1"/>
                </a:solidFill>
                <a:latin typeface="黑体" panose="02010600030101010101" pitchFamily="49" charset="-122"/>
                <a:ea typeface="黑体" panose="02010600030101010101" pitchFamily="49" charset="-122"/>
              </a:rPr>
              <a:t>》</a:t>
            </a:r>
            <a:endParaRPr lang="zh-CN" altLang="en-US" sz="3100" dirty="0" smtClean="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4619430" y="1019748"/>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精准</a:t>
            </a:r>
            <a:r>
              <a:rPr lang="zh-CN" altLang="en-US" sz="3600" dirty="0" smtClean="0">
                <a:solidFill>
                  <a:srgbClr val="FFFF00"/>
                </a:solidFill>
                <a:latin typeface="黑体" panose="02010600030101010101" pitchFamily="49" charset="-122"/>
                <a:ea typeface="黑体" panose="02010600030101010101" pitchFamily="49" charset="-122"/>
              </a:rPr>
              <a:t>的词语表达 </a:t>
            </a:r>
            <a:endParaRPr lang="zh-CN" altLang="en-US" sz="3600" dirty="0">
              <a:solidFill>
                <a:srgbClr val="FFFF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19618" y="1666079"/>
            <a:ext cx="9089409" cy="4394579"/>
          </a:xfrm>
        </p:spPr>
        <p:txBody>
          <a:bodyPr>
            <a:normAutofit/>
          </a:bodyPr>
          <a:lstStyle/>
          <a:p>
            <a:pPr marL="0" indent="457200">
              <a:lnSpc>
                <a:spcPct val="150000"/>
              </a:lnSpc>
              <a:buNone/>
            </a:pPr>
            <a:r>
              <a:rPr lang="zh-CN" altLang="en-US" sz="2800" dirty="0" smtClean="0">
                <a:solidFill>
                  <a:schemeClr val="bg1"/>
                </a:solidFill>
                <a:latin typeface="黑体" panose="02010600030101010101" pitchFamily="49" charset="-122"/>
                <a:ea typeface="黑体" panose="02010600030101010101" pitchFamily="49" charset="-122"/>
              </a:rPr>
              <a:t>  永定河</a:t>
            </a:r>
            <a:r>
              <a:rPr lang="zh-CN" altLang="en-US" sz="2800" dirty="0">
                <a:solidFill>
                  <a:schemeClr val="bg1"/>
                </a:solidFill>
                <a:latin typeface="黑体" panose="02010600030101010101" pitchFamily="49" charset="-122"/>
                <a:ea typeface="黑体" panose="02010600030101010101" pitchFamily="49" charset="-122"/>
              </a:rPr>
              <a:t>上的卢沟桥，修建于公元</a:t>
            </a:r>
            <a:r>
              <a:rPr lang="en-US" altLang="zh-CN" sz="2800" dirty="0">
                <a:solidFill>
                  <a:srgbClr val="FFC000"/>
                </a:solidFill>
                <a:latin typeface="黑体" panose="02010600030101010101" pitchFamily="49" charset="-122"/>
                <a:ea typeface="黑体" panose="02010600030101010101" pitchFamily="49" charset="-122"/>
              </a:rPr>
              <a:t>1189</a:t>
            </a:r>
            <a:r>
              <a:rPr lang="zh-CN" altLang="en-US" sz="2800" dirty="0">
                <a:solidFill>
                  <a:schemeClr val="bg1"/>
                </a:solidFill>
                <a:latin typeface="黑体" panose="02010600030101010101" pitchFamily="49" charset="-122"/>
                <a:ea typeface="黑体" panose="02010600030101010101" pitchFamily="49" charset="-122"/>
              </a:rPr>
              <a:t>到</a:t>
            </a:r>
            <a:r>
              <a:rPr lang="en-US" altLang="zh-CN" sz="2800" dirty="0">
                <a:solidFill>
                  <a:srgbClr val="FFC000"/>
                </a:solidFill>
                <a:latin typeface="黑体" panose="02010600030101010101" pitchFamily="49" charset="-122"/>
                <a:ea typeface="黑体" panose="02010600030101010101" pitchFamily="49" charset="-122"/>
              </a:rPr>
              <a:t>1192</a:t>
            </a:r>
            <a:r>
              <a:rPr lang="zh-CN" altLang="en-US" sz="2800" dirty="0">
                <a:solidFill>
                  <a:schemeClr val="bg1"/>
                </a:solidFill>
                <a:latin typeface="黑体" panose="02010600030101010101" pitchFamily="49" charset="-122"/>
                <a:ea typeface="黑体" panose="02010600030101010101" pitchFamily="49" charset="-122"/>
              </a:rPr>
              <a:t>年间。桥长</a:t>
            </a:r>
            <a:r>
              <a:rPr lang="en-US" altLang="zh-CN" sz="2800" dirty="0">
                <a:solidFill>
                  <a:srgbClr val="FFC000"/>
                </a:solidFill>
                <a:latin typeface="黑体" panose="02010600030101010101" pitchFamily="49" charset="-122"/>
                <a:ea typeface="黑体" panose="02010600030101010101" pitchFamily="49" charset="-122"/>
              </a:rPr>
              <a:t>265</a:t>
            </a:r>
            <a:r>
              <a:rPr lang="zh-CN" altLang="en-US" sz="2800" dirty="0">
                <a:solidFill>
                  <a:schemeClr val="bg1"/>
                </a:solidFill>
                <a:latin typeface="黑体" panose="02010600030101010101" pitchFamily="49" charset="-122"/>
                <a:ea typeface="黑体" panose="02010600030101010101" pitchFamily="49" charset="-122"/>
              </a:rPr>
              <a:t>米，由</a:t>
            </a:r>
            <a:r>
              <a:rPr lang="en-US" altLang="zh-CN" sz="2800" dirty="0">
                <a:solidFill>
                  <a:srgbClr val="FFC000"/>
                </a:solidFill>
                <a:latin typeface="黑体" panose="02010600030101010101" pitchFamily="49" charset="-122"/>
                <a:ea typeface="黑体" panose="02010600030101010101" pitchFamily="49" charset="-122"/>
              </a:rPr>
              <a:t>11</a:t>
            </a:r>
            <a:r>
              <a:rPr lang="zh-CN" altLang="en-US" sz="2800" dirty="0">
                <a:solidFill>
                  <a:schemeClr val="bg1"/>
                </a:solidFill>
                <a:latin typeface="黑体" panose="02010600030101010101" pitchFamily="49" charset="-122"/>
                <a:ea typeface="黑体" panose="02010600030101010101" pitchFamily="49" charset="-122"/>
              </a:rPr>
              <a:t>个半圆形的石拱组成，每个石拱长度不一，自</a:t>
            </a:r>
            <a:r>
              <a:rPr lang="en-US" altLang="zh-CN" sz="2800" dirty="0">
                <a:solidFill>
                  <a:srgbClr val="FFC000"/>
                </a:solidFill>
                <a:latin typeface="黑体" panose="02010600030101010101" pitchFamily="49" charset="-122"/>
                <a:ea typeface="黑体" panose="02010600030101010101" pitchFamily="49" charset="-122"/>
              </a:rPr>
              <a:t>16</a:t>
            </a:r>
            <a:r>
              <a:rPr lang="zh-CN" altLang="en-US" sz="2800" dirty="0">
                <a:solidFill>
                  <a:schemeClr val="bg1"/>
                </a:solidFill>
                <a:latin typeface="黑体" panose="02010600030101010101" pitchFamily="49" charset="-122"/>
                <a:ea typeface="黑体" panose="02010600030101010101" pitchFamily="49" charset="-122"/>
              </a:rPr>
              <a:t>米到</a:t>
            </a:r>
            <a:r>
              <a:rPr lang="en-US" altLang="zh-CN" sz="2800" dirty="0">
                <a:solidFill>
                  <a:srgbClr val="FFC000"/>
                </a:solidFill>
                <a:latin typeface="黑体" panose="02010600030101010101" pitchFamily="49" charset="-122"/>
                <a:ea typeface="黑体" panose="02010600030101010101" pitchFamily="49" charset="-122"/>
              </a:rPr>
              <a:t>21.6</a:t>
            </a:r>
            <a:r>
              <a:rPr lang="zh-CN" altLang="en-US" sz="2800" dirty="0">
                <a:solidFill>
                  <a:schemeClr val="bg1"/>
                </a:solidFill>
                <a:latin typeface="黑体" panose="02010600030101010101" pitchFamily="49" charset="-122"/>
                <a:ea typeface="黑体" panose="02010600030101010101" pitchFamily="49" charset="-122"/>
              </a:rPr>
              <a:t>米。桥宽约</a:t>
            </a:r>
            <a:r>
              <a:rPr lang="en-US" altLang="zh-CN" sz="2800" dirty="0">
                <a:solidFill>
                  <a:schemeClr val="bg1"/>
                </a:solidFill>
                <a:latin typeface="黑体" panose="02010600030101010101" pitchFamily="49" charset="-122"/>
                <a:ea typeface="黑体" panose="02010600030101010101" pitchFamily="49" charset="-122"/>
              </a:rPr>
              <a:t>8</a:t>
            </a:r>
            <a:r>
              <a:rPr lang="zh-CN" altLang="en-US" sz="2800" dirty="0">
                <a:solidFill>
                  <a:schemeClr val="bg1"/>
                </a:solidFill>
                <a:latin typeface="黑体" panose="02010600030101010101" pitchFamily="49" charset="-122"/>
                <a:ea typeface="黑体" panose="02010600030101010101" pitchFamily="49" charset="-122"/>
              </a:rPr>
              <a:t>米</a:t>
            </a:r>
            <a:r>
              <a:rPr lang="zh-CN" altLang="en-US" sz="2800" dirty="0" smtClean="0">
                <a:solidFill>
                  <a:schemeClr val="bg1"/>
                </a:solidFill>
                <a:latin typeface="黑体" panose="02010600030101010101" pitchFamily="49" charset="-122"/>
                <a:ea typeface="黑体" panose="02010600030101010101" pitchFamily="49" charset="-122"/>
              </a:rPr>
              <a:t>，桥面</a:t>
            </a:r>
            <a:r>
              <a:rPr lang="zh-CN" altLang="en-US" sz="2800" dirty="0">
                <a:solidFill>
                  <a:schemeClr val="bg1"/>
                </a:solidFill>
                <a:latin typeface="黑体" panose="02010600030101010101" pitchFamily="49" charset="-122"/>
                <a:ea typeface="黑体" panose="02010600030101010101" pitchFamily="49" charset="-122"/>
              </a:rPr>
              <a:t>平坦，几乎与河面平行。每两个石拱之间有石砌桥墩，把</a:t>
            </a:r>
            <a:r>
              <a:rPr lang="en-US" altLang="zh-CN" sz="2800" dirty="0">
                <a:solidFill>
                  <a:schemeClr val="bg1"/>
                </a:solidFill>
                <a:latin typeface="黑体" panose="02010600030101010101" pitchFamily="49" charset="-122"/>
                <a:ea typeface="黑体" panose="02010600030101010101" pitchFamily="49" charset="-122"/>
              </a:rPr>
              <a:t>11</a:t>
            </a:r>
            <a:r>
              <a:rPr lang="zh-CN" altLang="en-US" sz="2800" dirty="0">
                <a:solidFill>
                  <a:schemeClr val="bg1"/>
                </a:solidFill>
                <a:latin typeface="黑体" panose="02010600030101010101" pitchFamily="49" charset="-122"/>
                <a:ea typeface="黑体" panose="02010600030101010101" pitchFamily="49" charset="-122"/>
              </a:rPr>
              <a:t>个石拱联成一个整体。由于各拱</a:t>
            </a:r>
            <a:r>
              <a:rPr lang="zh-CN" altLang="en-US" sz="2800" dirty="0" smtClean="0">
                <a:solidFill>
                  <a:schemeClr val="bg1"/>
                </a:solidFill>
                <a:latin typeface="黑体" panose="02010600030101010101" pitchFamily="49" charset="-122"/>
                <a:ea typeface="黑体" panose="02010600030101010101" pitchFamily="49" charset="-122"/>
              </a:rPr>
              <a:t>相连，</a:t>
            </a:r>
            <a:r>
              <a:rPr lang="zh-CN" altLang="en-US" sz="2800" dirty="0">
                <a:solidFill>
                  <a:schemeClr val="bg1"/>
                </a:solidFill>
                <a:latin typeface="黑体" panose="02010600030101010101" pitchFamily="49" charset="-122"/>
                <a:ea typeface="黑体" panose="02010600030101010101" pitchFamily="49" charset="-122"/>
              </a:rPr>
              <a:t>所以这种桥</a:t>
            </a:r>
            <a:r>
              <a:rPr lang="zh-CN" altLang="en-US" sz="2800" dirty="0" smtClean="0">
                <a:solidFill>
                  <a:schemeClr val="bg1"/>
                </a:solidFill>
                <a:latin typeface="黑体" panose="02010600030101010101" pitchFamily="49" charset="-122"/>
                <a:ea typeface="黑体" panose="02010600030101010101" pitchFamily="49" charset="-122"/>
              </a:rPr>
              <a:t>叫作联</a:t>
            </a:r>
            <a:r>
              <a:rPr lang="zh-CN" altLang="en-US" sz="2800" dirty="0">
                <a:solidFill>
                  <a:schemeClr val="bg1"/>
                </a:solidFill>
                <a:latin typeface="黑体" panose="02010600030101010101" pitchFamily="49" charset="-122"/>
                <a:ea typeface="黑体" panose="02010600030101010101" pitchFamily="49" charset="-122"/>
              </a:rPr>
              <a:t>拱石桥。</a:t>
            </a:r>
            <a:r>
              <a:rPr lang="en-US" altLang="zh-CN" sz="2800" dirty="0" smtClean="0">
                <a:solidFill>
                  <a:schemeClr val="bg1"/>
                </a:solidFill>
                <a:latin typeface="黑体" panose="02010600030101010101" pitchFamily="49" charset="-122"/>
                <a:ea typeface="黑体" panose="02010600030101010101" pitchFamily="49" charset="-122"/>
              </a:rPr>
              <a:t>  </a:t>
            </a:r>
            <a:endParaRPr lang="en-US" altLang="zh-CN" sz="2800" dirty="0" smtClean="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en-US" altLang="zh-CN" sz="2800" dirty="0">
                <a:solidFill>
                  <a:schemeClr val="bg1"/>
                </a:solidFill>
                <a:latin typeface="黑体" panose="02010600030101010101" pitchFamily="49" charset="-122"/>
                <a:ea typeface="黑体" panose="02010600030101010101" pitchFamily="49" charset="-122"/>
              </a:rPr>
              <a:t> </a:t>
            </a:r>
            <a:r>
              <a:rPr lang="en-US" altLang="zh-CN" sz="2800" dirty="0" smtClean="0">
                <a:solidFill>
                  <a:schemeClr val="bg1"/>
                </a:solidFill>
                <a:latin typeface="黑体" panose="02010600030101010101" pitchFamily="49" charset="-122"/>
                <a:ea typeface="黑体" panose="02010600030101010101" pitchFamily="49" charset="-122"/>
              </a:rPr>
              <a:t>                            ——《</a:t>
            </a:r>
            <a:r>
              <a:rPr lang="zh-CN" altLang="en-US" sz="2800" dirty="0" smtClean="0">
                <a:solidFill>
                  <a:schemeClr val="bg1"/>
                </a:solidFill>
                <a:latin typeface="黑体" panose="02010600030101010101" pitchFamily="49" charset="-122"/>
                <a:ea typeface="黑体" panose="02010600030101010101" pitchFamily="49" charset="-122"/>
              </a:rPr>
              <a:t>中国石拱桥</a:t>
            </a:r>
            <a:r>
              <a:rPr lang="en-US" altLang="zh-CN" sz="2800" dirty="0" smtClean="0">
                <a:solidFill>
                  <a:schemeClr val="bg1"/>
                </a:solidFill>
                <a:latin typeface="黑体" panose="02010600030101010101" pitchFamily="49" charset="-122"/>
                <a:ea typeface="黑体" panose="02010600030101010101" pitchFamily="49" charset="-122"/>
              </a:rPr>
              <a:t>》</a:t>
            </a:r>
            <a:endParaRPr lang="zh-CN" altLang="en-US" sz="2800" dirty="0" smtClean="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4619430" y="1019748"/>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精准</a:t>
            </a:r>
            <a:r>
              <a:rPr lang="zh-CN" altLang="en-US" sz="3600" dirty="0" smtClean="0">
                <a:solidFill>
                  <a:srgbClr val="FFFF00"/>
                </a:solidFill>
                <a:latin typeface="黑体" panose="02010600030101010101" pitchFamily="49" charset="-122"/>
                <a:ea typeface="黑体" panose="02010600030101010101" pitchFamily="49" charset="-122"/>
              </a:rPr>
              <a:t>的词语表达 </a:t>
            </a:r>
            <a:endParaRPr lang="zh-CN" altLang="en-US" sz="3600" dirty="0">
              <a:solidFill>
                <a:srgbClr val="FFFF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82672" y="1283941"/>
            <a:ext cx="8385162" cy="4394579"/>
          </a:xfrm>
        </p:spPr>
        <p:txBody>
          <a:bodyPr>
            <a:normAutofit fontScale="25000" lnSpcReduction="20000"/>
          </a:bodyPr>
          <a:lstStyle/>
          <a:p>
            <a:pPr marL="0" indent="457200">
              <a:lnSpc>
                <a:spcPct val="150000"/>
              </a:lnSpc>
              <a:buNone/>
            </a:pPr>
            <a:r>
              <a:rPr lang="zh-CN" altLang="en-US" sz="2800" dirty="0" smtClean="0">
                <a:solidFill>
                  <a:schemeClr val="bg1"/>
                </a:solidFill>
                <a:latin typeface="黑体" panose="02010600030101010101" pitchFamily="49" charset="-122"/>
                <a:ea typeface="黑体" panose="02010600030101010101" pitchFamily="49" charset="-122"/>
              </a:rPr>
              <a:t>  </a:t>
            </a:r>
            <a:endParaRPr lang="en-US" altLang="zh-CN" sz="2800" dirty="0" smtClean="0">
              <a:solidFill>
                <a:schemeClr val="bg1"/>
              </a:solidFill>
              <a:latin typeface="黑体" panose="02010600030101010101" pitchFamily="49" charset="-122"/>
              <a:ea typeface="黑体" panose="02010600030101010101" pitchFamily="49" charset="-122"/>
            </a:endParaRPr>
          </a:p>
          <a:p>
            <a:pPr marL="0" indent="457200">
              <a:lnSpc>
                <a:spcPct val="170000"/>
              </a:lnSpc>
              <a:buNone/>
            </a:pPr>
            <a:r>
              <a:rPr lang="zh-CN" altLang="en-US" sz="2800" dirty="0" smtClean="0">
                <a:solidFill>
                  <a:schemeClr val="bg1"/>
                </a:solidFill>
                <a:latin typeface="黑体" panose="02010600030101010101" pitchFamily="49" charset="-122"/>
                <a:ea typeface="黑体" panose="02010600030101010101" pitchFamily="49" charset="-122"/>
              </a:rPr>
              <a:t> </a:t>
            </a:r>
            <a:r>
              <a:rPr lang="zh-CN" altLang="en-US" sz="9600" dirty="0" smtClean="0">
                <a:solidFill>
                  <a:schemeClr val="bg1"/>
                </a:solidFill>
                <a:latin typeface="黑体" panose="02010600030101010101" pitchFamily="49" charset="-122"/>
                <a:ea typeface="黑体" panose="02010600030101010101" pitchFamily="49" charset="-122"/>
              </a:rPr>
              <a:t>赵州桥</a:t>
            </a:r>
            <a:r>
              <a:rPr lang="zh-CN" altLang="en-US" sz="9600" dirty="0">
                <a:solidFill>
                  <a:schemeClr val="bg1"/>
                </a:solidFill>
                <a:latin typeface="黑体" panose="02010600030101010101" pitchFamily="49" charset="-122"/>
                <a:ea typeface="黑体" panose="02010600030101010101" pitchFamily="49" charset="-122"/>
              </a:rPr>
              <a:t>非常雄伟</a:t>
            </a:r>
            <a:r>
              <a:rPr lang="zh-CN" altLang="en-US" sz="9600" dirty="0" smtClean="0">
                <a:solidFill>
                  <a:schemeClr val="bg1"/>
                </a:solidFill>
                <a:latin typeface="黑体" panose="02010600030101010101" pitchFamily="49" charset="-122"/>
                <a:ea typeface="黑体" panose="02010600030101010101" pitchFamily="49" charset="-122"/>
              </a:rPr>
              <a:t>，桥</a:t>
            </a:r>
            <a:r>
              <a:rPr lang="zh-CN" altLang="en-US" sz="9600" dirty="0">
                <a:solidFill>
                  <a:schemeClr val="bg1"/>
                </a:solidFill>
                <a:latin typeface="黑体" panose="02010600030101010101" pitchFamily="49" charset="-122"/>
                <a:ea typeface="黑体" panose="02010600030101010101" pitchFamily="49" charset="-122"/>
              </a:rPr>
              <a:t>的设计完全合乎科学原理，施工技术更是巧妙绝伦。唐朝的张嘉贞说它“制造奇特，人不知其所以为”。</a:t>
            </a:r>
            <a:endParaRPr lang="zh-CN" altLang="en-US" sz="9600" dirty="0">
              <a:solidFill>
                <a:schemeClr val="bg1"/>
              </a:solidFill>
              <a:latin typeface="黑体" panose="02010600030101010101" pitchFamily="49" charset="-122"/>
              <a:ea typeface="黑体" panose="02010600030101010101" pitchFamily="49" charset="-122"/>
            </a:endParaRPr>
          </a:p>
          <a:p>
            <a:pPr marL="0" indent="457200">
              <a:lnSpc>
                <a:spcPct val="170000"/>
              </a:lnSpc>
              <a:buNone/>
            </a:pPr>
            <a:r>
              <a:rPr lang="zh-CN" altLang="en-US" sz="9600" dirty="0" smtClean="0">
                <a:solidFill>
                  <a:schemeClr val="bg1"/>
                </a:solidFill>
                <a:latin typeface="黑体" panose="02010600030101010101" pitchFamily="49" charset="-122"/>
                <a:ea typeface="黑体" panose="02010600030101010101" pitchFamily="49" charset="-122"/>
              </a:rPr>
              <a:t> 永定河</a:t>
            </a:r>
            <a:r>
              <a:rPr lang="zh-CN" altLang="en-US" sz="9600" dirty="0">
                <a:solidFill>
                  <a:schemeClr val="bg1"/>
                </a:solidFill>
                <a:latin typeface="黑体" panose="02010600030101010101" pitchFamily="49" charset="-122"/>
                <a:ea typeface="黑体" panose="02010600030101010101" pitchFamily="49" charset="-122"/>
              </a:rPr>
              <a:t>上的卢沟桥，由</a:t>
            </a:r>
            <a:r>
              <a:rPr lang="en-US" altLang="zh-CN" sz="9600" dirty="0">
                <a:solidFill>
                  <a:schemeClr val="bg1"/>
                </a:solidFill>
                <a:latin typeface="黑体" panose="02010600030101010101" pitchFamily="49" charset="-122"/>
                <a:ea typeface="黑体" panose="02010600030101010101" pitchFamily="49" charset="-122"/>
              </a:rPr>
              <a:t>11</a:t>
            </a:r>
            <a:r>
              <a:rPr lang="zh-CN" altLang="en-US" sz="9600" dirty="0">
                <a:solidFill>
                  <a:schemeClr val="bg1"/>
                </a:solidFill>
                <a:latin typeface="黑体" panose="02010600030101010101" pitchFamily="49" charset="-122"/>
                <a:ea typeface="黑体" panose="02010600030101010101" pitchFamily="49" charset="-122"/>
              </a:rPr>
              <a:t>个半圆形的石拱组成，每个石拱长度不一</a:t>
            </a:r>
            <a:r>
              <a:rPr lang="zh-CN" altLang="en-US" sz="9600" dirty="0" smtClean="0">
                <a:solidFill>
                  <a:schemeClr val="bg1"/>
                </a:solidFill>
                <a:latin typeface="黑体" panose="02010600030101010101" pitchFamily="49" charset="-122"/>
                <a:ea typeface="黑体" panose="02010600030101010101" pitchFamily="49" charset="-122"/>
              </a:rPr>
              <a:t>，桥面</a:t>
            </a:r>
            <a:r>
              <a:rPr lang="zh-CN" altLang="en-US" sz="9600" dirty="0">
                <a:solidFill>
                  <a:schemeClr val="bg1"/>
                </a:solidFill>
                <a:latin typeface="黑体" panose="02010600030101010101" pitchFamily="49" charset="-122"/>
                <a:ea typeface="黑体" panose="02010600030101010101" pitchFamily="49" charset="-122"/>
              </a:rPr>
              <a:t>平坦，几乎与河面平行。每两个石拱之间有石砌桥墩，把</a:t>
            </a:r>
            <a:r>
              <a:rPr lang="en-US" altLang="zh-CN" sz="9600" dirty="0">
                <a:solidFill>
                  <a:schemeClr val="bg1"/>
                </a:solidFill>
                <a:latin typeface="黑体" panose="02010600030101010101" pitchFamily="49" charset="-122"/>
                <a:ea typeface="黑体" panose="02010600030101010101" pitchFamily="49" charset="-122"/>
              </a:rPr>
              <a:t>11</a:t>
            </a:r>
            <a:r>
              <a:rPr lang="zh-CN" altLang="en-US" sz="9600" dirty="0">
                <a:solidFill>
                  <a:schemeClr val="bg1"/>
                </a:solidFill>
                <a:latin typeface="黑体" panose="02010600030101010101" pitchFamily="49" charset="-122"/>
                <a:ea typeface="黑体" panose="02010600030101010101" pitchFamily="49" charset="-122"/>
              </a:rPr>
              <a:t>个石拱联成一个整体。由于各拱</a:t>
            </a:r>
            <a:r>
              <a:rPr lang="zh-CN" altLang="en-US" sz="9600" dirty="0" smtClean="0">
                <a:solidFill>
                  <a:schemeClr val="bg1"/>
                </a:solidFill>
                <a:latin typeface="黑体" panose="02010600030101010101" pitchFamily="49" charset="-122"/>
                <a:ea typeface="黑体" panose="02010600030101010101" pitchFamily="49" charset="-122"/>
              </a:rPr>
              <a:t>相连，</a:t>
            </a:r>
            <a:r>
              <a:rPr lang="zh-CN" altLang="en-US" sz="9600" dirty="0">
                <a:solidFill>
                  <a:schemeClr val="bg1"/>
                </a:solidFill>
                <a:latin typeface="黑体" panose="02010600030101010101" pitchFamily="49" charset="-122"/>
                <a:ea typeface="黑体" panose="02010600030101010101" pitchFamily="49" charset="-122"/>
              </a:rPr>
              <a:t>所以这种桥</a:t>
            </a:r>
            <a:r>
              <a:rPr lang="zh-CN" altLang="en-US" sz="9600" dirty="0" smtClean="0">
                <a:solidFill>
                  <a:schemeClr val="bg1"/>
                </a:solidFill>
                <a:latin typeface="黑体" panose="02010600030101010101" pitchFamily="49" charset="-122"/>
                <a:ea typeface="黑体" panose="02010600030101010101" pitchFamily="49" charset="-122"/>
              </a:rPr>
              <a:t>叫作联</a:t>
            </a:r>
            <a:r>
              <a:rPr lang="zh-CN" altLang="en-US" sz="9600" dirty="0">
                <a:solidFill>
                  <a:schemeClr val="bg1"/>
                </a:solidFill>
                <a:latin typeface="黑体" panose="02010600030101010101" pitchFamily="49" charset="-122"/>
                <a:ea typeface="黑体" panose="02010600030101010101" pitchFamily="49" charset="-122"/>
              </a:rPr>
              <a:t>拱石桥。</a:t>
            </a:r>
            <a:r>
              <a:rPr lang="en-US" altLang="zh-CN" sz="9600" dirty="0">
                <a:solidFill>
                  <a:schemeClr val="bg1"/>
                </a:solidFill>
                <a:latin typeface="黑体" panose="02010600030101010101" pitchFamily="49" charset="-122"/>
                <a:ea typeface="黑体" panose="02010600030101010101" pitchFamily="49" charset="-122"/>
              </a:rPr>
              <a:t>  </a:t>
            </a:r>
            <a:endParaRPr lang="en-US" altLang="zh-CN" sz="9600" dirty="0" smtClean="0">
              <a:solidFill>
                <a:schemeClr val="bg1"/>
              </a:solidFill>
              <a:latin typeface="黑体" panose="02010600030101010101" pitchFamily="49" charset="-122"/>
              <a:ea typeface="黑体" panose="02010600030101010101" pitchFamily="49" charset="-122"/>
            </a:endParaRPr>
          </a:p>
          <a:p>
            <a:pPr marL="0" indent="457200">
              <a:lnSpc>
                <a:spcPct val="170000"/>
              </a:lnSpc>
              <a:buNone/>
            </a:pPr>
            <a:r>
              <a:rPr lang="en-US" altLang="zh-CN" sz="6000" dirty="0" smtClean="0">
                <a:solidFill>
                  <a:schemeClr val="bg1"/>
                </a:solidFill>
                <a:latin typeface="黑体" panose="02010600030101010101" pitchFamily="49" charset="-122"/>
                <a:ea typeface="黑体" panose="02010600030101010101" pitchFamily="49" charset="-122"/>
              </a:rPr>
              <a:t> </a:t>
            </a:r>
            <a:endParaRPr lang="zh-CN" altLang="en-US" sz="5000" dirty="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4598621" y="828679"/>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精准</a:t>
            </a:r>
            <a:r>
              <a:rPr lang="zh-CN" altLang="en-US" sz="3600" dirty="0" smtClean="0">
                <a:solidFill>
                  <a:srgbClr val="FFFF00"/>
                </a:solidFill>
                <a:latin typeface="黑体" panose="02010600030101010101" pitchFamily="49" charset="-122"/>
                <a:ea typeface="黑体" panose="02010600030101010101" pitchFamily="49" charset="-122"/>
              </a:rPr>
              <a:t>的词语表达 </a:t>
            </a:r>
            <a:endParaRPr lang="zh-CN" altLang="en-US" sz="3600" dirty="0">
              <a:solidFill>
                <a:srgbClr val="FFFF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89032" y="2075511"/>
            <a:ext cx="8419744" cy="4394579"/>
          </a:xfrm>
        </p:spPr>
        <p:txBody>
          <a:bodyPr>
            <a:normAutofit/>
          </a:bodyPr>
          <a:lstStyle/>
          <a:p>
            <a:pPr marL="0" indent="457200">
              <a:lnSpc>
                <a:spcPct val="150000"/>
              </a:lnSpc>
              <a:buNone/>
            </a:pPr>
            <a:r>
              <a:rPr lang="zh-CN" altLang="en-US" sz="2800" dirty="0" smtClean="0">
                <a:solidFill>
                  <a:schemeClr val="bg1"/>
                </a:solidFill>
                <a:latin typeface="黑体" panose="02010600030101010101" pitchFamily="49" charset="-122"/>
                <a:ea typeface="黑体" panose="02010600030101010101" pitchFamily="49" charset="-122"/>
              </a:rPr>
              <a:t>  </a:t>
            </a:r>
            <a:r>
              <a:rPr lang="zh-CN" altLang="en-US" sz="3200" dirty="0" smtClean="0">
                <a:solidFill>
                  <a:schemeClr val="bg1"/>
                </a:solidFill>
                <a:latin typeface="黑体" panose="02010600030101010101" pitchFamily="49" charset="-122"/>
                <a:ea typeface="黑体" panose="02010600030101010101" pitchFamily="49" charset="-122"/>
              </a:rPr>
              <a:t>没有了数字 ，我们对两座桥没有具体的感受，概括抽象的语言无法让我们信服赵州桥和卢沟桥是中国石拱桥中惊人</a:t>
            </a:r>
            <a:r>
              <a:rPr lang="zh-CN" altLang="en-US" sz="3200" dirty="0">
                <a:solidFill>
                  <a:schemeClr val="bg1"/>
                </a:solidFill>
                <a:latin typeface="黑体" panose="02010600030101010101" pitchFamily="49" charset="-122"/>
                <a:ea typeface="黑体" panose="02010600030101010101" pitchFamily="49" charset="-122"/>
              </a:rPr>
              <a:t>的</a:t>
            </a:r>
            <a:r>
              <a:rPr lang="zh-CN" altLang="en-US" sz="3200" dirty="0" smtClean="0">
                <a:solidFill>
                  <a:schemeClr val="bg1"/>
                </a:solidFill>
                <a:latin typeface="黑体" panose="02010600030101010101" pitchFamily="49" charset="-122"/>
                <a:ea typeface="黑体" panose="02010600030101010101" pitchFamily="49" charset="-122"/>
              </a:rPr>
              <a:t>杰作。</a:t>
            </a:r>
            <a:endParaRPr lang="zh-CN" altLang="en-US" sz="3200" dirty="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4598621" y="828679"/>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精准</a:t>
            </a:r>
            <a:r>
              <a:rPr lang="zh-CN" altLang="en-US" sz="3600" dirty="0" smtClean="0">
                <a:solidFill>
                  <a:srgbClr val="FFFF00"/>
                </a:solidFill>
                <a:latin typeface="黑体" panose="02010600030101010101" pitchFamily="49" charset="-122"/>
                <a:ea typeface="黑体" panose="02010600030101010101" pitchFamily="49" charset="-122"/>
              </a:rPr>
              <a:t>的词语表达 </a:t>
            </a:r>
            <a:endParaRPr lang="zh-CN" altLang="en-US" sz="3600" dirty="0">
              <a:solidFill>
                <a:srgbClr val="FFFF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19618" y="1666079"/>
            <a:ext cx="9089409" cy="4394579"/>
          </a:xfrm>
        </p:spPr>
        <p:txBody>
          <a:bodyPr>
            <a:normAutofit/>
          </a:bodyPr>
          <a:lstStyle/>
          <a:p>
            <a:pPr marL="0" indent="457200">
              <a:lnSpc>
                <a:spcPct val="150000"/>
              </a:lnSpc>
              <a:buNone/>
            </a:pPr>
            <a:r>
              <a:rPr lang="zh-CN" altLang="en-US" sz="2800" dirty="0" smtClean="0">
                <a:solidFill>
                  <a:schemeClr val="bg1"/>
                </a:solidFill>
                <a:latin typeface="黑体" panose="02010600030101010101" pitchFamily="49" charset="-122"/>
                <a:ea typeface="黑体" panose="02010600030101010101" pitchFamily="49" charset="-122"/>
              </a:rPr>
              <a:t> 这些</a:t>
            </a:r>
            <a:r>
              <a:rPr lang="zh-CN" altLang="en-US" sz="2800" dirty="0">
                <a:solidFill>
                  <a:schemeClr val="bg1"/>
                </a:solidFill>
                <a:latin typeface="黑体" panose="02010600030101010101" pitchFamily="49" charset="-122"/>
                <a:ea typeface="黑体" panose="02010600030101010101" pitchFamily="49" charset="-122"/>
              </a:rPr>
              <a:t>精准数据说明了作者严谨的科学态度。这些数据现在是可测量的、是可以去实地考察的，这些数据是真实的，真实是最打动人的，有巨大的魅力。读者阅读这些精准数据时感受到的是古代劳动人民的智慧，体验到的是一种民族自豪感。如果我们阅读这些数字，仅仅知道这是列数字的说明方法，就没有真正读懂这篇说明文。</a:t>
            </a:r>
            <a:endParaRPr lang="zh-CN" altLang="en-US" sz="2800" dirty="0" smtClean="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4619430" y="1019748"/>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精准</a:t>
            </a:r>
            <a:r>
              <a:rPr lang="zh-CN" altLang="en-US" sz="3600" dirty="0" smtClean="0">
                <a:solidFill>
                  <a:srgbClr val="FFFF00"/>
                </a:solidFill>
                <a:latin typeface="黑体" panose="02010600030101010101" pitchFamily="49" charset="-122"/>
                <a:ea typeface="黑体" panose="02010600030101010101" pitchFamily="49" charset="-122"/>
              </a:rPr>
              <a:t>的词语表达 </a:t>
            </a:r>
            <a:endParaRPr lang="zh-CN" altLang="en-US" sz="3600" dirty="0">
              <a:solidFill>
                <a:srgbClr val="FFFF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83141" y="1487608"/>
            <a:ext cx="9089409" cy="4394579"/>
          </a:xfrm>
        </p:spPr>
        <p:txBody>
          <a:bodyPr>
            <a:normAutofit fontScale="92500" lnSpcReduction="20000"/>
          </a:bodyPr>
          <a:lstStyle/>
          <a:p>
            <a:pPr marL="0" indent="457200">
              <a:lnSpc>
                <a:spcPct val="150000"/>
              </a:lnSpc>
              <a:buNone/>
            </a:pPr>
            <a:r>
              <a:rPr lang="zh-CN" altLang="en-US" sz="3100" dirty="0">
                <a:solidFill>
                  <a:schemeClr val="bg1"/>
                </a:solidFill>
                <a:latin typeface="黑体" panose="02010600030101010101" pitchFamily="49" charset="-122"/>
                <a:ea typeface="黑体" panose="02010600030101010101" pitchFamily="49" charset="-122"/>
              </a:rPr>
              <a:t> </a:t>
            </a:r>
            <a:r>
              <a:rPr lang="zh-CN" altLang="en-US" sz="3100" dirty="0" smtClean="0">
                <a:solidFill>
                  <a:schemeClr val="bg1"/>
                </a:solidFill>
                <a:latin typeface="黑体" panose="02010600030101010101" pitchFamily="49" charset="-122"/>
                <a:ea typeface="黑体" panose="02010600030101010101" pitchFamily="49" charset="-122"/>
              </a:rPr>
              <a:t> </a:t>
            </a:r>
            <a:r>
              <a:rPr lang="en-US" altLang="zh-CN" sz="3000" dirty="0" smtClean="0">
                <a:solidFill>
                  <a:schemeClr val="bg1"/>
                </a:solidFill>
                <a:latin typeface="黑体" panose="02010600030101010101" pitchFamily="49" charset="-122"/>
                <a:ea typeface="黑体" panose="02010600030101010101" pitchFamily="49" charset="-122"/>
              </a:rPr>
              <a:t>1961</a:t>
            </a:r>
            <a:r>
              <a:rPr lang="zh-CN" altLang="en-US" sz="3000" dirty="0">
                <a:solidFill>
                  <a:schemeClr val="bg1"/>
                </a:solidFill>
                <a:latin typeface="黑体" panose="02010600030101010101" pitchFamily="49" charset="-122"/>
                <a:ea typeface="黑体" panose="02010600030101010101" pitchFamily="49" charset="-122"/>
              </a:rPr>
              <a:t>年，云南省建成了一座世界最长的独拱石桥，名叫“长虹大桥”，石拱长达</a:t>
            </a:r>
            <a:r>
              <a:rPr lang="en-US" altLang="zh-CN" sz="3000" dirty="0">
                <a:solidFill>
                  <a:srgbClr val="FFC000"/>
                </a:solidFill>
                <a:latin typeface="黑体" panose="02010600030101010101" pitchFamily="49" charset="-122"/>
                <a:ea typeface="黑体" panose="02010600030101010101" pitchFamily="49" charset="-122"/>
              </a:rPr>
              <a:t>112.5</a:t>
            </a:r>
            <a:r>
              <a:rPr lang="zh-CN" altLang="en-US" sz="3000" dirty="0">
                <a:solidFill>
                  <a:schemeClr val="bg1"/>
                </a:solidFill>
                <a:latin typeface="黑体" panose="02010600030101010101" pitchFamily="49" charset="-122"/>
                <a:ea typeface="黑体" panose="02010600030101010101" pitchFamily="49" charset="-122"/>
              </a:rPr>
              <a:t>米。在传统的石拱桥的基础上，我们还造了大量的钢筋混凝土拱桥，其中“双曲拱桥”是我国劳动人民的新创造，是世界上所仅有的。近几年来，全国造了</a:t>
            </a:r>
            <a:r>
              <a:rPr lang="zh-CN" altLang="en-US" sz="3000" dirty="0" smtClean="0">
                <a:solidFill>
                  <a:schemeClr val="bg1"/>
                </a:solidFill>
                <a:latin typeface="黑体" panose="02010600030101010101" pitchFamily="49" charset="-122"/>
                <a:ea typeface="黑体" panose="02010600030101010101" pitchFamily="49" charset="-122"/>
              </a:rPr>
              <a:t>总长</a:t>
            </a:r>
            <a:r>
              <a:rPr lang="en-US" altLang="zh-CN" sz="3000" dirty="0" smtClean="0">
                <a:solidFill>
                  <a:srgbClr val="FFC000"/>
                </a:solidFill>
                <a:latin typeface="黑体" panose="02010600030101010101" pitchFamily="49" charset="-122"/>
                <a:ea typeface="黑体" panose="02010600030101010101" pitchFamily="49" charset="-122"/>
              </a:rPr>
              <a:t>20</a:t>
            </a:r>
            <a:r>
              <a:rPr lang="zh-CN" altLang="en-US" sz="3000" dirty="0" smtClean="0">
                <a:solidFill>
                  <a:srgbClr val="FFC000"/>
                </a:solidFill>
                <a:latin typeface="黑体" panose="02010600030101010101" pitchFamily="49" charset="-122"/>
                <a:ea typeface="黑体" panose="02010600030101010101" pitchFamily="49" charset="-122"/>
              </a:rPr>
              <a:t>余万</a:t>
            </a:r>
            <a:r>
              <a:rPr lang="zh-CN" altLang="en-US" sz="3000" dirty="0">
                <a:solidFill>
                  <a:schemeClr val="bg1"/>
                </a:solidFill>
                <a:latin typeface="黑体" panose="02010600030101010101" pitchFamily="49" charset="-122"/>
                <a:ea typeface="黑体" panose="02010600030101010101" pitchFamily="49" charset="-122"/>
              </a:rPr>
              <a:t>米的这种拱桥，其中最大的一孔，长达</a:t>
            </a:r>
            <a:r>
              <a:rPr lang="en-US" altLang="zh-CN" sz="3000" dirty="0">
                <a:solidFill>
                  <a:srgbClr val="FFC000"/>
                </a:solidFill>
                <a:latin typeface="黑体" panose="02010600030101010101" pitchFamily="49" charset="-122"/>
                <a:ea typeface="黑体" panose="02010600030101010101" pitchFamily="49" charset="-122"/>
              </a:rPr>
              <a:t>150</a:t>
            </a:r>
            <a:r>
              <a:rPr lang="zh-CN" altLang="en-US" sz="3000" dirty="0">
                <a:solidFill>
                  <a:schemeClr val="bg1"/>
                </a:solidFill>
                <a:latin typeface="黑体" panose="02010600030101010101" pitchFamily="49" charset="-122"/>
                <a:ea typeface="黑体" panose="02010600030101010101" pitchFamily="49" charset="-122"/>
              </a:rPr>
              <a:t>米。</a:t>
            </a:r>
            <a:r>
              <a:rPr lang="en-US" altLang="zh-CN" sz="3000" dirty="0" smtClean="0">
                <a:solidFill>
                  <a:schemeClr val="bg1"/>
                </a:solidFill>
                <a:latin typeface="黑体" panose="02010600030101010101" pitchFamily="49" charset="-122"/>
                <a:ea typeface="黑体" panose="02010600030101010101" pitchFamily="49" charset="-122"/>
              </a:rPr>
              <a:t>   </a:t>
            </a:r>
            <a:endParaRPr lang="en-US" altLang="zh-CN" sz="3000" dirty="0" smtClean="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en-US" altLang="zh-CN" sz="3000" dirty="0">
                <a:solidFill>
                  <a:schemeClr val="bg1"/>
                </a:solidFill>
                <a:latin typeface="黑体" panose="02010600030101010101" pitchFamily="49" charset="-122"/>
                <a:ea typeface="黑体" panose="02010600030101010101" pitchFamily="49" charset="-122"/>
              </a:rPr>
              <a:t> </a:t>
            </a:r>
            <a:r>
              <a:rPr lang="en-US" altLang="zh-CN" sz="3000" dirty="0" smtClean="0">
                <a:solidFill>
                  <a:schemeClr val="bg1"/>
                </a:solidFill>
                <a:latin typeface="黑体" panose="02010600030101010101" pitchFamily="49" charset="-122"/>
                <a:ea typeface="黑体" panose="02010600030101010101" pitchFamily="49" charset="-122"/>
              </a:rPr>
              <a:t>                            </a:t>
            </a:r>
            <a:r>
              <a:rPr lang="en-US" altLang="zh-CN" sz="3100" dirty="0" smtClean="0">
                <a:solidFill>
                  <a:schemeClr val="bg1"/>
                </a:solidFill>
                <a:latin typeface="黑体" panose="02010600030101010101" pitchFamily="49" charset="-122"/>
                <a:ea typeface="黑体" panose="02010600030101010101" pitchFamily="49" charset="-122"/>
              </a:rPr>
              <a:t>——《</a:t>
            </a:r>
            <a:r>
              <a:rPr lang="zh-CN" altLang="en-US" sz="3100" dirty="0" smtClean="0">
                <a:solidFill>
                  <a:schemeClr val="bg1"/>
                </a:solidFill>
                <a:latin typeface="黑体" panose="02010600030101010101" pitchFamily="49" charset="-122"/>
                <a:ea typeface="黑体" panose="02010600030101010101" pitchFamily="49" charset="-122"/>
              </a:rPr>
              <a:t>中国石拱桥</a:t>
            </a:r>
            <a:r>
              <a:rPr lang="en-US" altLang="zh-CN" sz="3100" dirty="0" smtClean="0">
                <a:solidFill>
                  <a:schemeClr val="bg1"/>
                </a:solidFill>
                <a:latin typeface="黑体" panose="02010600030101010101" pitchFamily="49" charset="-122"/>
                <a:ea typeface="黑体" panose="02010600030101010101" pitchFamily="49" charset="-122"/>
              </a:rPr>
              <a:t>》</a:t>
            </a:r>
            <a:endParaRPr lang="zh-CN" altLang="en-US" sz="3100" dirty="0" smtClean="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精准</a:t>
            </a:r>
            <a:r>
              <a:rPr lang="zh-CN" altLang="en-US" sz="3600" dirty="0" smtClean="0">
                <a:solidFill>
                  <a:srgbClr val="FFFF00"/>
                </a:solidFill>
                <a:latin typeface="黑体" panose="02010600030101010101" pitchFamily="49" charset="-122"/>
                <a:ea typeface="黑体" panose="02010600030101010101" pitchFamily="49" charset="-122"/>
              </a:rPr>
              <a:t>的词语表达 </a:t>
            </a:r>
            <a:endParaRPr lang="zh-CN" altLang="en-US" sz="3600" dirty="0">
              <a:solidFill>
                <a:srgbClr val="FFFF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15654" y="1733268"/>
            <a:ext cx="7847462" cy="4394579"/>
          </a:xfrm>
        </p:spPr>
        <p:txBody>
          <a:bodyPr>
            <a:normAutofit/>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a:t>
            </a:r>
            <a:r>
              <a:rPr lang="zh-CN" altLang="en-US" sz="3200" dirty="0" smtClean="0">
                <a:solidFill>
                  <a:schemeClr val="bg1"/>
                </a:solidFill>
                <a:latin typeface="黑体" panose="02010600030101010101" pitchFamily="49" charset="-122"/>
                <a:ea typeface="黑体" panose="02010600030101010101" pitchFamily="49" charset="-122"/>
              </a:rPr>
              <a:t>只有</a:t>
            </a:r>
            <a:r>
              <a:rPr lang="zh-CN" altLang="en-US" sz="3200" dirty="0">
                <a:solidFill>
                  <a:schemeClr val="bg1"/>
                </a:solidFill>
                <a:latin typeface="黑体" panose="02010600030101010101" pitchFamily="49" charset="-122"/>
                <a:ea typeface="黑体" panose="02010600030101010101" pitchFamily="49" charset="-122"/>
              </a:rPr>
              <a:t>通过这些精准数字，我们才会了解我国桥梁事业的飞跃发展，体会到我国社会主义制度的无比优越。</a:t>
            </a:r>
            <a:r>
              <a:rPr lang="en-US" altLang="zh-CN" sz="3200" dirty="0" smtClean="0">
                <a:solidFill>
                  <a:schemeClr val="bg1"/>
                </a:solidFill>
                <a:latin typeface="黑体" panose="02010600030101010101" pitchFamily="49" charset="-122"/>
                <a:ea typeface="黑体" panose="02010600030101010101" pitchFamily="49" charset="-122"/>
              </a:rPr>
              <a:t>  </a:t>
            </a:r>
            <a:r>
              <a:rPr lang="en-US" altLang="zh-CN" sz="3000" dirty="0" smtClean="0">
                <a:solidFill>
                  <a:schemeClr val="bg1"/>
                </a:solidFill>
                <a:latin typeface="黑体" panose="02010600030101010101" pitchFamily="49" charset="-122"/>
                <a:ea typeface="黑体" panose="02010600030101010101" pitchFamily="49" charset="-122"/>
              </a:rPr>
              <a:t>   </a:t>
            </a:r>
            <a:endParaRPr lang="en-US" altLang="zh-CN" sz="3000" dirty="0" smtClean="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en-US" altLang="zh-CN" sz="3000" dirty="0" smtClean="0">
                <a:solidFill>
                  <a:schemeClr val="bg1"/>
                </a:solidFill>
                <a:latin typeface="黑体" panose="02010600030101010101" pitchFamily="49" charset="-122"/>
                <a:ea typeface="黑体" panose="02010600030101010101" pitchFamily="49" charset="-122"/>
              </a:rPr>
              <a:t>                         </a:t>
            </a:r>
            <a:endParaRPr lang="zh-CN" altLang="en-US" sz="3100" dirty="0" smtClean="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精准</a:t>
            </a:r>
            <a:r>
              <a:rPr lang="zh-CN" altLang="en-US" sz="3600" dirty="0" smtClean="0">
                <a:solidFill>
                  <a:srgbClr val="FFFF00"/>
                </a:solidFill>
                <a:latin typeface="黑体" panose="02010600030101010101" pitchFamily="49" charset="-122"/>
                <a:ea typeface="黑体" panose="02010600030101010101" pitchFamily="49" charset="-122"/>
              </a:rPr>
              <a:t>的词语表达 </a:t>
            </a:r>
            <a:endParaRPr lang="zh-CN" altLang="en-US" sz="3600" dirty="0">
              <a:solidFill>
                <a:srgbClr val="FFFF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19116" y="1774208"/>
            <a:ext cx="9921923" cy="3754395"/>
          </a:xfrm>
        </p:spPr>
        <p:txBody>
          <a:bodyPr/>
          <a:lstStyle/>
          <a:p>
            <a:pPr marL="0" indent="0">
              <a:lnSpc>
                <a:spcPct val="150000"/>
              </a:lnSpc>
              <a:buNone/>
            </a:pPr>
            <a:r>
              <a:rPr lang="zh-CN" altLang="en-US" sz="3600" dirty="0" smtClean="0">
                <a:solidFill>
                  <a:srgbClr val="FFFF00"/>
                </a:solidFill>
                <a:latin typeface="黑体" panose="02010600030101010101" pitchFamily="49" charset="-122"/>
                <a:ea typeface="黑体" panose="02010600030101010101" pitchFamily="49" charset="-122"/>
              </a:rPr>
              <a:t>       </a:t>
            </a:r>
            <a:endParaRPr lang="en-US" altLang="zh-CN" sz="3600" dirty="0" smtClean="0">
              <a:solidFill>
                <a:srgbClr val="FFFF00"/>
              </a:solidFill>
              <a:latin typeface="黑体" panose="02010600030101010101" pitchFamily="49" charset="-122"/>
              <a:ea typeface="黑体" panose="02010600030101010101" pitchFamily="49" charset="-122"/>
            </a:endParaRPr>
          </a:p>
          <a:p>
            <a:pPr marL="0" indent="0">
              <a:lnSpc>
                <a:spcPct val="150000"/>
              </a:lnSpc>
              <a:buNone/>
            </a:pPr>
            <a:r>
              <a:rPr lang="en-US" altLang="zh-CN" sz="3600" dirty="0">
                <a:solidFill>
                  <a:srgbClr val="FFFF00"/>
                </a:solidFill>
                <a:latin typeface="黑体" panose="02010600030101010101" pitchFamily="49" charset="-122"/>
                <a:ea typeface="黑体" panose="02010600030101010101" pitchFamily="49" charset="-122"/>
              </a:rPr>
              <a:t> </a:t>
            </a:r>
            <a:r>
              <a:rPr lang="en-US" altLang="zh-CN" sz="3600" dirty="0" smtClean="0">
                <a:solidFill>
                  <a:srgbClr val="FFFF00"/>
                </a:solidFill>
                <a:latin typeface="黑体" panose="02010600030101010101" pitchFamily="49" charset="-122"/>
                <a:ea typeface="黑体" panose="02010600030101010101" pitchFamily="49" charset="-122"/>
              </a:rPr>
              <a:t>         </a:t>
            </a:r>
            <a:r>
              <a:rPr lang="zh-CN" altLang="en-US" sz="3600" dirty="0" smtClean="0">
                <a:solidFill>
                  <a:srgbClr val="FFFF00"/>
                </a:solidFill>
                <a:latin typeface="黑体" panose="02010600030101010101" pitchFamily="49" charset="-122"/>
                <a:ea typeface="黑体" panose="02010600030101010101" pitchFamily="49" charset="-122"/>
              </a:rPr>
              <a:t>说明性文章</a:t>
            </a:r>
            <a:r>
              <a:rPr lang="zh-CN" altLang="en-US" sz="3600" dirty="0">
                <a:solidFill>
                  <a:srgbClr val="FFFF00"/>
                </a:solidFill>
                <a:latin typeface="黑体" panose="02010600030101010101" pitchFamily="49" charset="-122"/>
                <a:ea typeface="黑体" panose="02010600030101010101" pitchFamily="49" charset="-122"/>
              </a:rPr>
              <a:t>语言的准确性</a:t>
            </a:r>
            <a:endParaRPr lang="zh-CN" altLang="en-US" sz="3600" dirty="0" smtClean="0">
              <a:solidFill>
                <a:srgbClr val="FFFF00"/>
              </a:solidFill>
              <a:latin typeface="黑体" panose="02010600030101010101" pitchFamily="49" charset="-122"/>
              <a:ea typeface="黑体" panose="02010600030101010101" pitchFamily="49" charset="-122"/>
            </a:endParaRPr>
          </a:p>
          <a:p>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78676" y="1460313"/>
            <a:ext cx="9089409" cy="4394579"/>
          </a:xfrm>
        </p:spPr>
        <p:txBody>
          <a:bodyPr>
            <a:normAutofit lnSpcReduction="10000"/>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a:t>
            </a:r>
            <a:r>
              <a:rPr lang="en-US" altLang="zh-CN" sz="3100" dirty="0" smtClean="0">
                <a:solidFill>
                  <a:srgbClr val="FFC000"/>
                </a:solidFill>
                <a:latin typeface="黑体" panose="02010600030101010101" pitchFamily="49" charset="-122"/>
                <a:ea typeface="黑体" panose="02010600030101010101" pitchFamily="49" charset="-122"/>
              </a:rPr>
              <a:t>2019</a:t>
            </a:r>
            <a:r>
              <a:rPr lang="zh-CN" altLang="en-US" sz="3100" dirty="0" smtClean="0">
                <a:solidFill>
                  <a:srgbClr val="FFC000"/>
                </a:solidFill>
                <a:latin typeface="黑体" panose="02010600030101010101" pitchFamily="49" charset="-122"/>
                <a:ea typeface="黑体" panose="02010600030101010101" pitchFamily="49" charset="-122"/>
              </a:rPr>
              <a:t>年北京市语文中考试题 </a:t>
            </a:r>
            <a:endParaRPr lang="en-US" altLang="zh-CN" sz="3100" dirty="0" smtClean="0">
              <a:solidFill>
                <a:srgbClr val="FFC000"/>
              </a:solidFill>
              <a:latin typeface="黑体" panose="02010600030101010101" pitchFamily="49" charset="-122"/>
              <a:ea typeface="黑体" panose="02010600030101010101" pitchFamily="49" charset="-122"/>
            </a:endParaRPr>
          </a:p>
          <a:p>
            <a:pPr marL="0" indent="457200">
              <a:lnSpc>
                <a:spcPct val="150000"/>
              </a:lnSpc>
              <a:buNone/>
            </a:pPr>
            <a:r>
              <a:rPr lang="en-US" altLang="zh-CN" sz="3300" dirty="0" smtClean="0">
                <a:solidFill>
                  <a:schemeClr val="bg1"/>
                </a:solidFill>
                <a:latin typeface="黑体" panose="02010600030101010101" pitchFamily="49" charset="-122"/>
                <a:ea typeface="黑体" panose="02010600030101010101" pitchFamily="49" charset="-122"/>
              </a:rPr>
              <a:t>  </a:t>
            </a:r>
            <a:r>
              <a:rPr lang="en-US" altLang="zh-CN" sz="3000" dirty="0" smtClean="0">
                <a:solidFill>
                  <a:schemeClr val="bg1"/>
                </a:solidFill>
                <a:latin typeface="黑体" panose="02010600030101010101" pitchFamily="49" charset="-122"/>
                <a:ea typeface="黑体" panose="02010600030101010101" pitchFamily="49" charset="-122"/>
              </a:rPr>
              <a:t>16</a:t>
            </a:r>
            <a:r>
              <a:rPr lang="en-US" altLang="zh-CN" sz="3000" dirty="0">
                <a:solidFill>
                  <a:schemeClr val="bg1"/>
                </a:solidFill>
                <a:latin typeface="黑体" panose="02010600030101010101" pitchFamily="49" charset="-122"/>
                <a:ea typeface="黑体" panose="02010600030101010101" pitchFamily="49" charset="-122"/>
              </a:rPr>
              <a:t>.</a:t>
            </a:r>
            <a:r>
              <a:rPr lang="zh-CN" altLang="en-US" sz="3000" dirty="0">
                <a:solidFill>
                  <a:schemeClr val="bg1"/>
                </a:solidFill>
                <a:latin typeface="黑体" panose="02010600030101010101" pitchFamily="49" charset="-122"/>
                <a:ea typeface="黑体" panose="02010600030101010101" pitchFamily="49" charset="-122"/>
              </a:rPr>
              <a:t>根据</a:t>
            </a:r>
            <a:r>
              <a:rPr lang="en-US" altLang="zh-CN" sz="3000" dirty="0">
                <a:solidFill>
                  <a:schemeClr val="bg1"/>
                </a:solidFill>
                <a:latin typeface="黑体" panose="02010600030101010101" pitchFamily="49" charset="-122"/>
                <a:ea typeface="黑体" panose="02010600030101010101" pitchFamily="49" charset="-122"/>
              </a:rPr>
              <a:t>【</a:t>
            </a:r>
            <a:r>
              <a:rPr lang="zh-CN" altLang="en-US" sz="3000" dirty="0">
                <a:solidFill>
                  <a:schemeClr val="bg1"/>
                </a:solidFill>
                <a:latin typeface="黑体" panose="02010600030101010101" pitchFamily="49" charset="-122"/>
                <a:ea typeface="黑体" panose="02010600030101010101" pitchFamily="49" charset="-122"/>
              </a:rPr>
              <a:t>材料一</a:t>
            </a:r>
            <a:r>
              <a:rPr lang="en-US" altLang="zh-CN" sz="3000" dirty="0">
                <a:solidFill>
                  <a:schemeClr val="bg1"/>
                </a:solidFill>
                <a:latin typeface="黑体" panose="02010600030101010101" pitchFamily="49" charset="-122"/>
                <a:ea typeface="黑体" panose="02010600030101010101" pitchFamily="49" charset="-122"/>
              </a:rPr>
              <a:t>】</a:t>
            </a:r>
            <a:r>
              <a:rPr lang="zh-CN" altLang="en-US" sz="3000" dirty="0">
                <a:solidFill>
                  <a:schemeClr val="bg1"/>
                </a:solidFill>
                <a:latin typeface="黑体" panose="02010600030101010101" pitchFamily="49" charset="-122"/>
                <a:ea typeface="黑体" panose="02010600030101010101" pitchFamily="49" charset="-122"/>
              </a:rPr>
              <a:t>中图</a:t>
            </a:r>
            <a:r>
              <a:rPr lang="en-US" altLang="zh-CN" sz="3000" dirty="0">
                <a:solidFill>
                  <a:schemeClr val="bg1"/>
                </a:solidFill>
                <a:latin typeface="黑体" panose="02010600030101010101" pitchFamily="49" charset="-122"/>
                <a:ea typeface="黑体" panose="02010600030101010101" pitchFamily="49" charset="-122"/>
              </a:rPr>
              <a:t>1</a:t>
            </a:r>
            <a:r>
              <a:rPr lang="zh-CN" altLang="en-US" sz="3000" dirty="0">
                <a:solidFill>
                  <a:schemeClr val="bg1"/>
                </a:solidFill>
                <a:latin typeface="黑体" panose="02010600030101010101" pitchFamily="49" charset="-122"/>
                <a:ea typeface="黑体" panose="02010600030101010101" pitchFamily="49" charset="-122"/>
              </a:rPr>
              <a:t>的信息</a:t>
            </a:r>
            <a:r>
              <a:rPr lang="en-US" altLang="zh-CN" sz="3000" dirty="0">
                <a:solidFill>
                  <a:schemeClr val="bg1"/>
                </a:solidFill>
                <a:latin typeface="黑体" panose="02010600030101010101" pitchFamily="49" charset="-122"/>
                <a:ea typeface="黑体" panose="02010600030101010101" pitchFamily="49" charset="-122"/>
              </a:rPr>
              <a:t>,</a:t>
            </a:r>
            <a:r>
              <a:rPr lang="zh-CN" altLang="en-US" sz="3000" dirty="0">
                <a:solidFill>
                  <a:schemeClr val="bg1"/>
                </a:solidFill>
                <a:latin typeface="黑体" panose="02010600030101010101" pitchFamily="49" charset="-122"/>
                <a:ea typeface="黑体" panose="02010600030101010101" pitchFamily="49" charset="-122"/>
              </a:rPr>
              <a:t>在</a:t>
            </a:r>
            <a:r>
              <a:rPr lang="en-US" altLang="zh-CN" sz="3000" dirty="0">
                <a:solidFill>
                  <a:schemeClr val="bg1"/>
                </a:solidFill>
                <a:latin typeface="黑体" panose="02010600030101010101" pitchFamily="49" charset="-122"/>
                <a:ea typeface="黑体" panose="02010600030101010101" pitchFamily="49" charset="-122"/>
              </a:rPr>
              <a:t>【</a:t>
            </a:r>
            <a:r>
              <a:rPr lang="zh-CN" altLang="en-US" sz="3000" dirty="0">
                <a:solidFill>
                  <a:schemeClr val="bg1"/>
                </a:solidFill>
                <a:latin typeface="黑体" panose="02010600030101010101" pitchFamily="49" charset="-122"/>
                <a:ea typeface="黑体" panose="02010600030101010101" pitchFamily="49" charset="-122"/>
              </a:rPr>
              <a:t>材料一</a:t>
            </a:r>
            <a:r>
              <a:rPr lang="en-US" altLang="zh-CN" sz="3000" dirty="0">
                <a:solidFill>
                  <a:schemeClr val="bg1"/>
                </a:solidFill>
                <a:latin typeface="黑体" panose="02010600030101010101" pitchFamily="49" charset="-122"/>
                <a:ea typeface="黑体" panose="02010600030101010101" pitchFamily="49" charset="-122"/>
              </a:rPr>
              <a:t>】</a:t>
            </a:r>
            <a:r>
              <a:rPr lang="zh-CN" altLang="en-US" sz="3000" dirty="0">
                <a:solidFill>
                  <a:schemeClr val="bg1"/>
                </a:solidFill>
                <a:latin typeface="黑体" panose="02010600030101010101" pitchFamily="49" charset="-122"/>
                <a:ea typeface="黑体" panose="02010600030101010101" pitchFamily="49" charset="-122"/>
              </a:rPr>
              <a:t>的横线处</a:t>
            </a:r>
            <a:r>
              <a:rPr lang="zh-CN" altLang="en-US" sz="3000" dirty="0" smtClean="0">
                <a:solidFill>
                  <a:schemeClr val="bg1"/>
                </a:solidFill>
                <a:latin typeface="黑体" panose="02010600030101010101" pitchFamily="49" charset="-122"/>
                <a:ea typeface="黑体" panose="02010600030101010101" pitchFamily="49" charset="-122"/>
              </a:rPr>
              <a:t>补写</a:t>
            </a:r>
            <a:r>
              <a:rPr lang="zh-CN" altLang="en-US" sz="3000" dirty="0">
                <a:solidFill>
                  <a:schemeClr val="bg1"/>
                </a:solidFill>
                <a:latin typeface="黑体" panose="02010600030101010101" pitchFamily="49" charset="-122"/>
                <a:ea typeface="黑体" panose="02010600030101010101" pitchFamily="49" charset="-122"/>
              </a:rPr>
              <a:t>一句话。</a:t>
            </a:r>
            <a:r>
              <a:rPr lang="en-US" altLang="zh-CN" sz="3000" dirty="0">
                <a:solidFill>
                  <a:schemeClr val="bg1"/>
                </a:solidFill>
                <a:latin typeface="黑体" panose="02010600030101010101" pitchFamily="49" charset="-122"/>
                <a:ea typeface="黑体" panose="02010600030101010101" pitchFamily="49" charset="-122"/>
              </a:rPr>
              <a:t>(2</a:t>
            </a:r>
            <a:r>
              <a:rPr lang="zh-CN" altLang="en-US" sz="3000" dirty="0">
                <a:solidFill>
                  <a:schemeClr val="bg1"/>
                </a:solidFill>
                <a:latin typeface="黑体" panose="02010600030101010101" pitchFamily="49" charset="-122"/>
                <a:ea typeface="黑体" panose="02010600030101010101" pitchFamily="49" charset="-122"/>
              </a:rPr>
              <a:t>分</a:t>
            </a:r>
            <a:r>
              <a:rPr lang="en-US" altLang="zh-CN" sz="3000" dirty="0" smtClean="0">
                <a:solidFill>
                  <a:schemeClr val="bg1"/>
                </a:solidFill>
                <a:latin typeface="黑体" panose="02010600030101010101" pitchFamily="49" charset="-122"/>
                <a:ea typeface="黑体" panose="02010600030101010101" pitchFamily="49" charset="-122"/>
              </a:rPr>
              <a:t>)</a:t>
            </a:r>
            <a:endParaRPr lang="en-US" altLang="zh-CN" sz="3000" dirty="0" smtClean="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en-US" altLang="zh-CN" sz="3000" dirty="0" smtClean="0">
                <a:solidFill>
                  <a:schemeClr val="bg1"/>
                </a:solidFill>
                <a:latin typeface="黑体" panose="02010600030101010101" pitchFamily="49" charset="-122"/>
                <a:ea typeface="黑体" panose="02010600030101010101" pitchFamily="49" charset="-122"/>
              </a:rPr>
              <a:t>  18</a:t>
            </a:r>
            <a:r>
              <a:rPr lang="zh-CN" altLang="en-US" sz="3000" dirty="0">
                <a:solidFill>
                  <a:schemeClr val="bg1"/>
                </a:solidFill>
                <a:latin typeface="黑体" panose="02010600030101010101" pitchFamily="49" charset="-122"/>
                <a:ea typeface="黑体" panose="02010600030101010101" pitchFamily="49" charset="-122"/>
              </a:rPr>
              <a:t>．从上述三则材料可以看出，我国扶贫工作取得巨大成就的主要原因分别</a:t>
            </a:r>
            <a:r>
              <a:rPr lang="zh-CN" altLang="en-US" sz="3000" dirty="0" smtClean="0">
                <a:solidFill>
                  <a:schemeClr val="bg1"/>
                </a:solidFill>
                <a:latin typeface="黑体" panose="02010600030101010101" pitchFamily="49" charset="-122"/>
                <a:ea typeface="黑体" panose="02010600030101010101" pitchFamily="49" charset="-122"/>
              </a:rPr>
              <a:t>是</a:t>
            </a:r>
            <a:r>
              <a:rPr lang="zh-CN" altLang="en-US" sz="3000" u="sng" dirty="0" smtClean="0">
                <a:solidFill>
                  <a:schemeClr val="bg1"/>
                </a:solidFill>
                <a:latin typeface="黑体" panose="02010600030101010101" pitchFamily="49" charset="-122"/>
                <a:ea typeface="黑体" panose="02010600030101010101" pitchFamily="49" charset="-122"/>
              </a:rPr>
              <a:t>①</a:t>
            </a:r>
            <a:r>
              <a:rPr lang="zh-CN" altLang="en-US" sz="3000" dirty="0">
                <a:solidFill>
                  <a:schemeClr val="bg1"/>
                </a:solidFill>
                <a:latin typeface="黑体" panose="02010600030101010101" pitchFamily="49" charset="-122"/>
                <a:ea typeface="黑体" panose="02010600030101010101" pitchFamily="49" charset="-122"/>
              </a:rPr>
              <a:t>、</a:t>
            </a:r>
            <a:r>
              <a:rPr lang="zh-CN" altLang="en-US" sz="3000" u="sng" dirty="0" smtClean="0">
                <a:solidFill>
                  <a:schemeClr val="bg1"/>
                </a:solidFill>
                <a:latin typeface="黑体" panose="02010600030101010101" pitchFamily="49" charset="-122"/>
                <a:ea typeface="黑体" panose="02010600030101010101" pitchFamily="49" charset="-122"/>
              </a:rPr>
              <a:t>②</a:t>
            </a:r>
            <a:r>
              <a:rPr lang="zh-CN" altLang="en-US" sz="3000" dirty="0">
                <a:solidFill>
                  <a:schemeClr val="bg1"/>
                </a:solidFill>
                <a:latin typeface="黑体" panose="02010600030101010101" pitchFamily="49" charset="-122"/>
                <a:ea typeface="黑体" panose="02010600030101010101" pitchFamily="49" charset="-122"/>
              </a:rPr>
              <a:t>、</a:t>
            </a:r>
            <a:r>
              <a:rPr lang="zh-CN" altLang="en-US" sz="3000" u="sng" dirty="0" smtClean="0">
                <a:solidFill>
                  <a:schemeClr val="bg1"/>
                </a:solidFill>
                <a:latin typeface="黑体" panose="02010600030101010101" pitchFamily="49" charset="-122"/>
                <a:ea typeface="黑体" panose="02010600030101010101" pitchFamily="49" charset="-122"/>
              </a:rPr>
              <a:t>③</a:t>
            </a:r>
            <a:r>
              <a:rPr lang="zh-CN" altLang="en-US" sz="3000" dirty="0" smtClean="0">
                <a:solidFill>
                  <a:schemeClr val="bg1"/>
                </a:solidFill>
                <a:latin typeface="黑体" panose="02010600030101010101" pitchFamily="49" charset="-122"/>
                <a:ea typeface="黑体" panose="02010600030101010101" pitchFamily="49" charset="-122"/>
              </a:rPr>
              <a:t>。（</a:t>
            </a:r>
            <a:r>
              <a:rPr lang="zh-CN" altLang="en-US" sz="3000" dirty="0">
                <a:solidFill>
                  <a:schemeClr val="bg1"/>
                </a:solidFill>
                <a:latin typeface="黑体" panose="02010600030101010101" pitchFamily="49" charset="-122"/>
                <a:ea typeface="黑体" panose="02010600030101010101" pitchFamily="49" charset="-122"/>
              </a:rPr>
              <a:t>每空限</a:t>
            </a:r>
            <a:r>
              <a:rPr lang="en-US" altLang="zh-CN" sz="3000" dirty="0">
                <a:solidFill>
                  <a:schemeClr val="bg1"/>
                </a:solidFill>
                <a:latin typeface="黑体" panose="02010600030101010101" pitchFamily="49" charset="-122"/>
                <a:ea typeface="黑体" panose="02010600030101010101" pitchFamily="49" charset="-122"/>
              </a:rPr>
              <a:t>10</a:t>
            </a:r>
            <a:r>
              <a:rPr lang="zh-CN" altLang="en-US" sz="3000" dirty="0">
                <a:solidFill>
                  <a:schemeClr val="bg1"/>
                </a:solidFill>
                <a:latin typeface="黑体" panose="02010600030101010101" pitchFamily="49" charset="-122"/>
                <a:ea typeface="黑体" panose="02010600030101010101" pitchFamily="49" charset="-122"/>
              </a:rPr>
              <a:t>个字以内）（</a:t>
            </a:r>
            <a:r>
              <a:rPr lang="en-US" altLang="zh-CN" sz="3000" dirty="0">
                <a:solidFill>
                  <a:schemeClr val="bg1"/>
                </a:solidFill>
                <a:latin typeface="黑体" panose="02010600030101010101" pitchFamily="49" charset="-122"/>
                <a:ea typeface="黑体" panose="02010600030101010101" pitchFamily="49" charset="-122"/>
              </a:rPr>
              <a:t>3</a:t>
            </a:r>
            <a:r>
              <a:rPr lang="zh-CN" altLang="en-US" sz="3000" dirty="0">
                <a:solidFill>
                  <a:schemeClr val="bg1"/>
                </a:solidFill>
                <a:latin typeface="黑体" panose="02010600030101010101" pitchFamily="49" charset="-122"/>
                <a:ea typeface="黑体" panose="02010600030101010101" pitchFamily="49" charset="-122"/>
              </a:rPr>
              <a:t>分）</a:t>
            </a:r>
            <a:endParaRPr lang="zh-CN" altLang="en-US" sz="3000" dirty="0">
              <a:solidFill>
                <a:schemeClr val="bg1"/>
              </a:solidFill>
              <a:latin typeface="黑体" panose="02010600030101010101" pitchFamily="49" charset="-122"/>
              <a:ea typeface="黑体" panose="02010600030101010101" pitchFamily="49" charset="-122"/>
            </a:endParaRPr>
          </a:p>
          <a:p>
            <a:pPr marL="0" indent="457200">
              <a:lnSpc>
                <a:spcPct val="150000"/>
              </a:lnSpc>
              <a:buNone/>
            </a:pPr>
            <a:endParaRPr lang="en-US" altLang="zh-CN" sz="3300" dirty="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3855155" y="573753"/>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精准</a:t>
            </a:r>
            <a:r>
              <a:rPr lang="zh-CN" altLang="en-US" sz="3600" dirty="0" smtClean="0">
                <a:solidFill>
                  <a:srgbClr val="FFFF00"/>
                </a:solidFill>
                <a:latin typeface="黑体" panose="02010600030101010101" pitchFamily="49" charset="-122"/>
                <a:ea typeface="黑体" panose="02010600030101010101" pitchFamily="49" charset="-122"/>
              </a:rPr>
              <a:t>的词语表达 </a:t>
            </a:r>
            <a:endParaRPr lang="zh-CN" altLang="en-US" sz="3600" dirty="0">
              <a:solidFill>
                <a:srgbClr val="FFFF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78676" y="1091824"/>
            <a:ext cx="9089409" cy="4394579"/>
          </a:xfrm>
        </p:spPr>
        <p:txBody>
          <a:bodyPr>
            <a:normAutofit fontScale="85000" lnSpcReduction="10000"/>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a:t>
            </a:r>
            <a:r>
              <a:rPr lang="en-US" altLang="zh-CN" sz="3800" dirty="0">
                <a:solidFill>
                  <a:schemeClr val="bg1"/>
                </a:solidFill>
                <a:latin typeface="黑体" panose="02010600030101010101" pitchFamily="49" charset="-122"/>
                <a:ea typeface="黑体" panose="02010600030101010101" pitchFamily="49" charset="-122"/>
              </a:rPr>
              <a:t>【</a:t>
            </a:r>
            <a:r>
              <a:rPr lang="zh-CN" altLang="en-US" sz="3800" dirty="0">
                <a:solidFill>
                  <a:schemeClr val="bg1"/>
                </a:solidFill>
                <a:latin typeface="黑体" panose="02010600030101010101" pitchFamily="49" charset="-122"/>
                <a:ea typeface="黑体" panose="02010600030101010101" pitchFamily="49" charset="-122"/>
              </a:rPr>
              <a:t>材料一</a:t>
            </a:r>
            <a:r>
              <a:rPr lang="en-US" altLang="zh-CN" sz="3800" dirty="0">
                <a:solidFill>
                  <a:schemeClr val="bg1"/>
                </a:solidFill>
                <a:latin typeface="黑体" panose="02010600030101010101" pitchFamily="49" charset="-122"/>
                <a:ea typeface="黑体" panose="02010600030101010101" pitchFamily="49" charset="-122"/>
              </a:rPr>
              <a:t>】</a:t>
            </a:r>
            <a:endParaRPr lang="en-US" altLang="zh-CN" sz="3800" dirty="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中</a:t>
            </a:r>
            <a:r>
              <a:rPr lang="zh-CN" altLang="en-US" sz="3100" dirty="0">
                <a:solidFill>
                  <a:schemeClr val="bg1"/>
                </a:solidFill>
                <a:latin typeface="黑体" panose="02010600030101010101" pitchFamily="49" charset="-122"/>
                <a:ea typeface="黑体" panose="02010600030101010101" pitchFamily="49" charset="-122"/>
              </a:rPr>
              <a:t>国是一个发展中国家</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基础差</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底子薄</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人口多</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smtClean="0">
                <a:solidFill>
                  <a:schemeClr val="bg1"/>
                </a:solidFill>
                <a:latin typeface="黑体" panose="02010600030101010101" pitchFamily="49" charset="-122"/>
                <a:ea typeface="黑体" panose="02010600030101010101" pitchFamily="49" charset="-122"/>
              </a:rPr>
              <a:t>贫困人口</a:t>
            </a:r>
            <a:r>
              <a:rPr lang="zh-CN" altLang="en-US" sz="3100" dirty="0">
                <a:solidFill>
                  <a:schemeClr val="bg1"/>
                </a:solidFill>
                <a:latin typeface="黑体" panose="02010600030101010101" pitchFamily="49" charset="-122"/>
                <a:ea typeface="黑体" panose="02010600030101010101" pitchFamily="49" charset="-122"/>
              </a:rPr>
              <a:t>尤其是农村的贫困人口众多。为了促进发展</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消除</a:t>
            </a:r>
            <a:r>
              <a:rPr lang="zh-CN" altLang="en-US" sz="3100" dirty="0" smtClean="0">
                <a:solidFill>
                  <a:schemeClr val="bg1"/>
                </a:solidFill>
                <a:latin typeface="黑体" panose="02010600030101010101" pitchFamily="49" charset="-122"/>
                <a:ea typeface="黑体" panose="02010600030101010101" pitchFamily="49" charset="-122"/>
              </a:rPr>
              <a:t>贫困</a:t>
            </a:r>
            <a:r>
              <a:rPr lang="en-US" altLang="zh-CN" sz="3100" dirty="0" smtClean="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实现</a:t>
            </a:r>
            <a:r>
              <a:rPr lang="zh-CN" altLang="en-US" sz="3100" dirty="0" smtClean="0">
                <a:solidFill>
                  <a:schemeClr val="bg1"/>
                </a:solidFill>
                <a:latin typeface="黑体" panose="02010600030101010101" pitchFamily="49" charset="-122"/>
                <a:ea typeface="黑体" panose="02010600030101010101" pitchFamily="49" charset="-122"/>
              </a:rPr>
              <a:t>共同富裕</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新中国成立以来</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rgbClr val="FFC000"/>
                </a:solidFill>
                <a:latin typeface="黑体" panose="02010600030101010101" pitchFamily="49" charset="-122"/>
                <a:ea typeface="黑体" panose="02010600030101010101" pitchFamily="49" charset="-122"/>
              </a:rPr>
              <a:t>在党的</a:t>
            </a:r>
            <a:r>
              <a:rPr lang="zh-CN" altLang="en-US" sz="3100" dirty="0" smtClean="0">
                <a:solidFill>
                  <a:srgbClr val="FFC000"/>
                </a:solidFill>
                <a:latin typeface="黑体" panose="02010600030101010101" pitchFamily="49" charset="-122"/>
                <a:ea typeface="黑体" panose="02010600030101010101" pitchFamily="49" charset="-122"/>
              </a:rPr>
              <a:t>领导下</a:t>
            </a:r>
            <a:r>
              <a:rPr lang="en-US" altLang="zh-CN" sz="3100" dirty="0">
                <a:solidFill>
                  <a:srgbClr val="FFC000"/>
                </a:solidFill>
                <a:latin typeface="黑体" panose="02010600030101010101" pitchFamily="49" charset="-122"/>
                <a:ea typeface="黑体" panose="02010600030101010101" pitchFamily="49" charset="-122"/>
              </a:rPr>
              <a:t>,</a:t>
            </a:r>
            <a:r>
              <a:rPr lang="zh-CN" altLang="en-US" sz="3100" dirty="0">
                <a:solidFill>
                  <a:srgbClr val="FFC000"/>
                </a:solidFill>
                <a:latin typeface="黑体" panose="02010600030101010101" pitchFamily="49" charset="-122"/>
                <a:ea typeface="黑体" panose="02010600030101010101" pitchFamily="49" charset="-122"/>
              </a:rPr>
              <a:t>政府</a:t>
            </a:r>
            <a:r>
              <a:rPr lang="zh-CN" altLang="en-US" sz="3100" dirty="0">
                <a:solidFill>
                  <a:schemeClr val="bg1"/>
                </a:solidFill>
                <a:latin typeface="黑体" panose="02010600030101010101" pitchFamily="49" charset="-122"/>
                <a:ea typeface="黑体" panose="02010600030101010101" pitchFamily="49" charset="-122"/>
              </a:rPr>
              <a:t>始终将扶贫减贫作为国家发展的重要任务。建国之初</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国家实行土地改革</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建立了社会主义制度</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为消除</a:t>
            </a:r>
            <a:r>
              <a:rPr lang="zh-CN" altLang="en-US" sz="3100" dirty="0" smtClean="0">
                <a:solidFill>
                  <a:schemeClr val="bg1"/>
                </a:solidFill>
                <a:latin typeface="黑体" panose="02010600030101010101" pitchFamily="49" charset="-122"/>
                <a:ea typeface="黑体" panose="02010600030101010101" pitchFamily="49" charset="-122"/>
              </a:rPr>
              <a:t>贫困奠定</a:t>
            </a:r>
            <a:r>
              <a:rPr lang="zh-CN" altLang="en-US" sz="3100" dirty="0">
                <a:solidFill>
                  <a:schemeClr val="bg1"/>
                </a:solidFill>
                <a:latin typeface="黑体" panose="02010600030101010101" pitchFamily="49" charset="-122"/>
                <a:ea typeface="黑体" panose="02010600030101010101" pitchFamily="49" charset="-122"/>
              </a:rPr>
              <a:t>了制度基础。</a:t>
            </a:r>
            <a:r>
              <a:rPr lang="en-US" altLang="zh-CN" sz="3100" dirty="0">
                <a:solidFill>
                  <a:schemeClr val="bg1"/>
                </a:solidFill>
                <a:latin typeface="黑体" panose="02010600030101010101" pitchFamily="49" charset="-122"/>
                <a:ea typeface="黑体" panose="02010600030101010101" pitchFamily="49" charset="-122"/>
              </a:rPr>
              <a:t>1978</a:t>
            </a:r>
            <a:r>
              <a:rPr lang="zh-CN" altLang="en-US" sz="3100" dirty="0">
                <a:solidFill>
                  <a:schemeClr val="bg1"/>
                </a:solidFill>
                <a:latin typeface="黑体" panose="02010600030101010101" pitchFamily="49" charset="-122"/>
                <a:ea typeface="黑体" panose="02010600030101010101" pitchFamily="49" charset="-122"/>
              </a:rPr>
              <a:t>年国家全面实施改革开放</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经济高速发展</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农村贫困人口大幅减少。</a:t>
            </a:r>
            <a:endParaRPr lang="zh-CN" altLang="en-US" sz="3100" dirty="0" smtClean="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3855155" y="573753"/>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精准</a:t>
            </a:r>
            <a:r>
              <a:rPr lang="zh-CN" altLang="en-US" sz="3600" dirty="0" smtClean="0">
                <a:solidFill>
                  <a:srgbClr val="FFFF00"/>
                </a:solidFill>
                <a:latin typeface="黑体" panose="02010600030101010101" pitchFamily="49" charset="-122"/>
                <a:ea typeface="黑体" panose="02010600030101010101" pitchFamily="49" charset="-122"/>
              </a:rPr>
              <a:t>的词语表达 </a:t>
            </a:r>
            <a:endParaRPr lang="zh-CN" altLang="en-US" sz="3600" dirty="0">
              <a:solidFill>
                <a:srgbClr val="FFFF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37733" y="1220084"/>
            <a:ext cx="9089409" cy="4394579"/>
          </a:xfrm>
        </p:spPr>
        <p:txBody>
          <a:bodyPr>
            <a:normAutofit fontScale="85000" lnSpcReduction="20000"/>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材料一</a:t>
            </a:r>
            <a:r>
              <a:rPr lang="en-US" altLang="zh-CN" sz="3100" dirty="0">
                <a:solidFill>
                  <a:schemeClr val="bg1"/>
                </a:solidFill>
                <a:latin typeface="黑体" panose="02010600030101010101" pitchFamily="49" charset="-122"/>
                <a:ea typeface="黑体" panose="02010600030101010101" pitchFamily="49" charset="-122"/>
              </a:rPr>
              <a:t>】</a:t>
            </a:r>
            <a:endParaRPr lang="en-US" altLang="zh-CN" sz="3100" dirty="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为</a:t>
            </a:r>
            <a:r>
              <a:rPr lang="zh-CN" altLang="en-US" sz="3100" dirty="0">
                <a:solidFill>
                  <a:schemeClr val="bg1"/>
                </a:solidFill>
                <a:latin typeface="黑体" panose="02010600030101010101" pitchFamily="49" charset="-122"/>
                <a:ea typeface="黑体" panose="02010600030101010101" pitchFamily="49" charset="-122"/>
              </a:rPr>
              <a:t>进一步提升减贫成效</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自</a:t>
            </a:r>
            <a:r>
              <a:rPr lang="en-US" altLang="zh-CN" sz="3100" dirty="0">
                <a:solidFill>
                  <a:schemeClr val="bg1"/>
                </a:solidFill>
                <a:latin typeface="黑体" panose="02010600030101010101" pitchFamily="49" charset="-122"/>
                <a:ea typeface="黑体" panose="02010600030101010101" pitchFamily="49" charset="-122"/>
              </a:rPr>
              <a:t>1986</a:t>
            </a:r>
            <a:r>
              <a:rPr lang="zh-CN" altLang="en-US" sz="3100" dirty="0">
                <a:solidFill>
                  <a:schemeClr val="bg1"/>
                </a:solidFill>
                <a:latin typeface="黑体" panose="02010600030101010101" pitchFamily="49" charset="-122"/>
                <a:ea typeface="黑体" panose="02010600030101010101" pitchFamily="49" charset="-122"/>
              </a:rPr>
              <a:t>年起</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党进一步加强对扶贫工作的领导</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政府成立了专门扶贫机构</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开始进行有组织、有计划、大规模的开发式扶贫</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并先后</a:t>
            </a:r>
            <a:r>
              <a:rPr lang="zh-CN" altLang="en-US" sz="3100" dirty="0">
                <a:solidFill>
                  <a:srgbClr val="FFC000"/>
                </a:solidFill>
                <a:latin typeface="黑体" panose="02010600030101010101" pitchFamily="49" charset="-122"/>
                <a:ea typeface="黑体" panose="02010600030101010101" pitchFamily="49" charset="-122"/>
              </a:rPr>
              <a:t>制定实施</a:t>
            </a:r>
            <a:r>
              <a:rPr lang="zh-CN" altLang="en-US" sz="3100" dirty="0" smtClean="0">
                <a:solidFill>
                  <a:schemeClr val="bg1"/>
                </a:solidFill>
                <a:latin typeface="黑体" panose="02010600030101010101" pitchFamily="49" charset="-122"/>
                <a:ea typeface="黑体" panose="02010600030101010101" pitchFamily="49" charset="-122"/>
              </a:rPr>
              <a:t>了</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国家八七扶贫攻坚计划（</a:t>
            </a:r>
            <a:r>
              <a:rPr lang="en-US" altLang="zh-CN" sz="3100" dirty="0">
                <a:solidFill>
                  <a:schemeClr val="bg1"/>
                </a:solidFill>
                <a:latin typeface="黑体" panose="02010600030101010101" pitchFamily="49" charset="-122"/>
                <a:ea typeface="黑体" panose="02010600030101010101" pitchFamily="49" charset="-122"/>
              </a:rPr>
              <a:t>1994-2000</a:t>
            </a:r>
            <a:r>
              <a:rPr lang="zh-CN" altLang="en-US" sz="3100" dirty="0" smtClean="0">
                <a:solidFill>
                  <a:schemeClr val="bg1"/>
                </a:solidFill>
                <a:latin typeface="黑体" panose="02010600030101010101" pitchFamily="49" charset="-122"/>
                <a:ea typeface="黑体" panose="02010600030101010101" pitchFamily="49" charset="-122"/>
              </a:rPr>
              <a:t>年）</a:t>
            </a:r>
            <a:r>
              <a:rPr lang="en-US" altLang="zh-CN" sz="3100" dirty="0" smtClean="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中国农村扶贫开发纲要</a:t>
            </a:r>
            <a:r>
              <a:rPr lang="en-US" altLang="zh-CN" sz="3100" dirty="0">
                <a:solidFill>
                  <a:schemeClr val="bg1"/>
                </a:solidFill>
                <a:latin typeface="黑体" panose="02010600030101010101" pitchFamily="49" charset="-122"/>
                <a:ea typeface="黑体" panose="02010600030101010101" pitchFamily="49" charset="-122"/>
              </a:rPr>
              <a:t>(2001-2010</a:t>
            </a:r>
            <a:r>
              <a:rPr lang="zh-CN" altLang="en-US" sz="3100" dirty="0">
                <a:solidFill>
                  <a:schemeClr val="bg1"/>
                </a:solidFill>
                <a:latin typeface="黑体" panose="02010600030101010101" pitchFamily="49" charset="-122"/>
                <a:ea typeface="黑体" panose="02010600030101010101" pitchFamily="49" charset="-122"/>
              </a:rPr>
              <a:t>年</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中国农村扶贫开发纲要</a:t>
            </a:r>
            <a:r>
              <a:rPr lang="en-US" altLang="zh-CN" sz="3100" dirty="0">
                <a:solidFill>
                  <a:schemeClr val="bg1"/>
                </a:solidFill>
                <a:latin typeface="黑体" panose="02010600030101010101" pitchFamily="49" charset="-122"/>
                <a:ea typeface="黑体" panose="02010600030101010101" pitchFamily="49" charset="-122"/>
              </a:rPr>
              <a:t>(2011-2020</a:t>
            </a:r>
            <a:r>
              <a:rPr lang="zh-CN" altLang="en-US" sz="3100" dirty="0">
                <a:solidFill>
                  <a:schemeClr val="bg1"/>
                </a:solidFill>
                <a:latin typeface="黑体" panose="02010600030101010101" pitchFamily="49" charset="-122"/>
                <a:ea typeface="黑体" panose="02010600030101010101" pitchFamily="49" charset="-122"/>
              </a:rPr>
              <a:t>年</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a:t>
            </a:r>
            <a:r>
              <a:rPr lang="en-US" altLang="zh-CN" sz="3100" dirty="0">
                <a:solidFill>
                  <a:schemeClr val="bg1"/>
                </a:solidFill>
                <a:latin typeface="黑体" panose="02010600030101010101" pitchFamily="49" charset="-122"/>
                <a:ea typeface="黑体" panose="02010600030101010101" pitchFamily="49" charset="-122"/>
              </a:rPr>
              <a:t>2013</a:t>
            </a:r>
            <a:r>
              <a:rPr lang="zh-CN" altLang="en-US" sz="3100" dirty="0">
                <a:solidFill>
                  <a:schemeClr val="bg1"/>
                </a:solidFill>
                <a:latin typeface="黑体" panose="02010600030101010101" pitchFamily="49" charset="-122"/>
                <a:ea typeface="黑体" panose="02010600030101010101" pitchFamily="49" charset="-122"/>
              </a:rPr>
              <a:t>年</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为全面建成小康社会</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实现第一个百年</a:t>
            </a:r>
            <a:r>
              <a:rPr lang="zh-CN" altLang="en-US" sz="3100" dirty="0" smtClean="0">
                <a:solidFill>
                  <a:schemeClr val="bg1"/>
                </a:solidFill>
                <a:latin typeface="黑体" panose="02010600030101010101" pitchFamily="49" charset="-122"/>
                <a:ea typeface="黑体" panose="02010600030101010101" pitchFamily="49" charset="-122"/>
              </a:rPr>
              <a:t>奋斗目标</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党和政府又提出了</a:t>
            </a:r>
            <a:r>
              <a:rPr lang="zh-CN" altLang="en-US" sz="3100" dirty="0">
                <a:solidFill>
                  <a:srgbClr val="FFC000"/>
                </a:solidFill>
                <a:latin typeface="黑体" panose="02010600030101010101" pitchFamily="49" charset="-122"/>
                <a:ea typeface="黑体" panose="02010600030101010101" pitchFamily="49" charset="-122"/>
              </a:rPr>
              <a:t>精准扶贫战略</a:t>
            </a:r>
            <a:r>
              <a:rPr lang="zh-CN" altLang="en-US" sz="3100" dirty="0" smtClean="0">
                <a:solidFill>
                  <a:schemeClr val="bg1"/>
                </a:solidFill>
                <a:latin typeface="黑体" panose="02010600030101010101" pitchFamily="49" charset="-122"/>
                <a:ea typeface="黑体" panose="02010600030101010101" pitchFamily="49" charset="-122"/>
              </a:rPr>
              <a:t>。</a:t>
            </a:r>
            <a:endParaRPr lang="zh-CN" altLang="en-US" sz="3100" dirty="0" smtClean="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3855155" y="573753"/>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精准</a:t>
            </a:r>
            <a:r>
              <a:rPr lang="zh-CN" altLang="en-US" sz="3600" dirty="0" smtClean="0">
                <a:solidFill>
                  <a:srgbClr val="FFFF00"/>
                </a:solidFill>
                <a:latin typeface="黑体" panose="02010600030101010101" pitchFamily="49" charset="-122"/>
                <a:ea typeface="黑体" panose="02010600030101010101" pitchFamily="49" charset="-122"/>
              </a:rPr>
              <a:t>的词语表达 </a:t>
            </a:r>
            <a:endParaRPr lang="zh-CN" altLang="en-US" sz="3600" dirty="0">
              <a:solidFill>
                <a:srgbClr val="FFFF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37733" y="1220084"/>
            <a:ext cx="9089409" cy="4394579"/>
          </a:xfrm>
        </p:spPr>
        <p:txBody>
          <a:bodyPr>
            <a:normAutofit/>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材料一</a:t>
            </a:r>
            <a:r>
              <a:rPr lang="en-US" altLang="zh-CN" sz="3100" dirty="0">
                <a:solidFill>
                  <a:schemeClr val="bg1"/>
                </a:solidFill>
                <a:latin typeface="黑体" panose="02010600030101010101" pitchFamily="49" charset="-122"/>
                <a:ea typeface="黑体" panose="02010600030101010101" pitchFamily="49" charset="-122"/>
              </a:rPr>
              <a:t>】</a:t>
            </a:r>
            <a:endParaRPr lang="en-US" altLang="zh-CN" sz="3100" dirty="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a:t>
            </a:r>
            <a:r>
              <a:rPr lang="zh-CN" altLang="en-US" sz="3100" u="sng" dirty="0" smtClean="0">
                <a:solidFill>
                  <a:schemeClr val="bg1"/>
                </a:solidFill>
                <a:latin typeface="黑体" panose="02010600030101010101" pitchFamily="49" charset="-122"/>
                <a:ea typeface="黑体" panose="02010600030101010101" pitchFamily="49" charset="-122"/>
              </a:rPr>
              <a:t>          </a:t>
            </a:r>
            <a:r>
              <a:rPr lang="en-US" altLang="zh-CN" sz="2800" dirty="0" smtClean="0">
                <a:solidFill>
                  <a:schemeClr val="bg1"/>
                </a:solidFill>
                <a:latin typeface="黑体" panose="02010600030101010101" pitchFamily="49" charset="-122"/>
                <a:ea typeface="黑体" panose="02010600030101010101" pitchFamily="49" charset="-122"/>
              </a:rPr>
              <a:t>,</a:t>
            </a:r>
            <a:r>
              <a:rPr lang="zh-CN" altLang="en-US" sz="2800" dirty="0">
                <a:solidFill>
                  <a:schemeClr val="bg1"/>
                </a:solidFill>
                <a:latin typeface="黑体" panose="02010600030101010101" pitchFamily="49" charset="-122"/>
                <a:ea typeface="黑体" panose="02010600030101010101" pitchFamily="49" charset="-122"/>
              </a:rPr>
              <a:t>中国扶贫取得了举世瞩目的成就。在联合国总部举办的中国脱贫成就展开幕式上</a:t>
            </a:r>
            <a:r>
              <a:rPr lang="en-US" altLang="zh-CN" sz="2800" dirty="0">
                <a:solidFill>
                  <a:schemeClr val="bg1"/>
                </a:solidFill>
                <a:latin typeface="黑体" panose="02010600030101010101" pitchFamily="49" charset="-122"/>
                <a:ea typeface="黑体" panose="02010600030101010101" pitchFamily="49" charset="-122"/>
              </a:rPr>
              <a:t>,</a:t>
            </a:r>
            <a:r>
              <a:rPr lang="zh-CN" altLang="en-US" sz="2800" dirty="0">
                <a:solidFill>
                  <a:schemeClr val="bg1"/>
                </a:solidFill>
                <a:latin typeface="黑体" panose="02010600030101010101" pitchFamily="49" charset="-122"/>
                <a:ea typeface="黑体" panose="02010600030101010101" pitchFamily="49" charset="-122"/>
              </a:rPr>
              <a:t>联合国常务副秘书长阿明娜明确表示</a:t>
            </a:r>
            <a:r>
              <a:rPr lang="en-US" altLang="zh-CN" sz="2800" dirty="0">
                <a:solidFill>
                  <a:schemeClr val="bg1"/>
                </a:solidFill>
                <a:latin typeface="黑体" panose="02010600030101010101" pitchFamily="49" charset="-122"/>
                <a:ea typeface="黑体" panose="02010600030101010101" pitchFamily="49" charset="-122"/>
              </a:rPr>
              <a:t>,</a:t>
            </a:r>
            <a:r>
              <a:rPr lang="zh-CN" altLang="en-US" sz="2800" dirty="0">
                <a:solidFill>
                  <a:schemeClr val="bg1"/>
                </a:solidFill>
                <a:latin typeface="黑体" panose="02010600030101010101" pitchFamily="49" charset="-122"/>
                <a:ea typeface="黑体" panose="02010600030101010101" pitchFamily="49" charset="-122"/>
              </a:rPr>
              <a:t>中国减贫取得了巨大成就</a:t>
            </a:r>
            <a:r>
              <a:rPr lang="en-US" altLang="zh-CN" sz="2800" dirty="0">
                <a:solidFill>
                  <a:schemeClr val="bg1"/>
                </a:solidFill>
                <a:latin typeface="黑体" panose="02010600030101010101" pitchFamily="49" charset="-122"/>
                <a:ea typeface="黑体" panose="02010600030101010101" pitchFamily="49" charset="-122"/>
              </a:rPr>
              <a:t>,</a:t>
            </a:r>
            <a:r>
              <a:rPr lang="zh-CN" altLang="en-US" sz="2800" dirty="0">
                <a:solidFill>
                  <a:schemeClr val="bg1"/>
                </a:solidFill>
                <a:latin typeface="黑体" panose="02010600030101010101" pitchFamily="49" charset="-122"/>
                <a:ea typeface="黑体" panose="02010600030101010101" pitchFamily="49" charset="-122"/>
              </a:rPr>
              <a:t>为其他发展中国家实施</a:t>
            </a:r>
            <a:r>
              <a:rPr lang="en-US" altLang="zh-CN" sz="2800" dirty="0">
                <a:solidFill>
                  <a:schemeClr val="bg1"/>
                </a:solidFill>
                <a:latin typeface="黑体" panose="02010600030101010101" pitchFamily="49" charset="-122"/>
                <a:ea typeface="黑体" panose="02010600030101010101" pitchFamily="49" charset="-122"/>
              </a:rPr>
              <a:t>2030</a:t>
            </a:r>
            <a:r>
              <a:rPr lang="zh-CN" altLang="en-US" sz="2800" dirty="0">
                <a:solidFill>
                  <a:schemeClr val="bg1"/>
                </a:solidFill>
                <a:latin typeface="黑体" panose="02010600030101010101" pitchFamily="49" charset="-122"/>
                <a:ea typeface="黑体" panose="02010600030101010101" pitchFamily="49" charset="-122"/>
              </a:rPr>
              <a:t>年可持续发展议程提供了重要经验。</a:t>
            </a:r>
            <a:endParaRPr lang="zh-CN" altLang="en-US" sz="2800" dirty="0" smtClean="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3855155" y="573753"/>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精准</a:t>
            </a:r>
            <a:r>
              <a:rPr lang="zh-CN" altLang="en-US" sz="3600" dirty="0" smtClean="0">
                <a:solidFill>
                  <a:srgbClr val="FFFF00"/>
                </a:solidFill>
                <a:latin typeface="黑体" panose="02010600030101010101" pitchFamily="49" charset="-122"/>
                <a:ea typeface="黑体" panose="02010600030101010101" pitchFamily="49" charset="-122"/>
              </a:rPr>
              <a:t>的词语表达 </a:t>
            </a:r>
            <a:endParaRPr lang="zh-CN" altLang="en-US" sz="3600" dirty="0">
              <a:solidFill>
                <a:srgbClr val="FFFF00"/>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67619" y="373416"/>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精准</a:t>
            </a:r>
            <a:r>
              <a:rPr lang="zh-CN" altLang="en-US" sz="3600" dirty="0" smtClean="0">
                <a:solidFill>
                  <a:srgbClr val="FFFF00"/>
                </a:solidFill>
                <a:latin typeface="黑体" panose="02010600030101010101" pitchFamily="49" charset="-122"/>
                <a:ea typeface="黑体" panose="02010600030101010101" pitchFamily="49" charset="-122"/>
              </a:rPr>
              <a:t>的词语表达 </a:t>
            </a:r>
            <a:endParaRPr lang="zh-CN" altLang="en-US" sz="3600" dirty="0">
              <a:solidFill>
                <a:srgbClr val="FFFF00"/>
              </a:solidFill>
            </a:endParaRPr>
          </a:p>
        </p:txBody>
      </p:sp>
      <p:sp>
        <p:nvSpPr>
          <p:cNvPr id="5" name="TextBox 4"/>
          <p:cNvSpPr txBox="1"/>
          <p:nvPr/>
        </p:nvSpPr>
        <p:spPr>
          <a:xfrm>
            <a:off x="2552216" y="5217480"/>
            <a:ext cx="8039978" cy="400110"/>
          </a:xfrm>
          <a:prstGeom prst="rect">
            <a:avLst/>
          </a:prstGeom>
          <a:noFill/>
        </p:spPr>
        <p:txBody>
          <a:bodyPr wrap="square" rtlCol="0">
            <a:spAutoFit/>
          </a:bodyPr>
          <a:lstStyle/>
          <a:p>
            <a:r>
              <a:rPr lang="zh-CN" altLang="en-US" sz="2000" dirty="0">
                <a:solidFill>
                  <a:srgbClr val="FFC000"/>
                </a:solidFill>
                <a:latin typeface="黑体" panose="02010600030101010101" pitchFamily="49" charset="-122"/>
                <a:ea typeface="黑体" panose="02010600030101010101" pitchFamily="49" charset="-122"/>
              </a:rPr>
              <a:t>图</a:t>
            </a:r>
            <a:r>
              <a:rPr lang="en-US" altLang="zh-CN" sz="2000" dirty="0">
                <a:solidFill>
                  <a:srgbClr val="FFC000"/>
                </a:solidFill>
                <a:latin typeface="黑体" panose="02010600030101010101" pitchFamily="49" charset="-122"/>
                <a:ea typeface="黑体" panose="02010600030101010101" pitchFamily="49" charset="-122"/>
              </a:rPr>
              <a:t>1 1978-2017</a:t>
            </a:r>
            <a:r>
              <a:rPr lang="zh-CN" altLang="en-US" sz="2000" dirty="0">
                <a:solidFill>
                  <a:srgbClr val="FFC000"/>
                </a:solidFill>
                <a:latin typeface="黑体" panose="02010600030101010101" pitchFamily="49" charset="-122"/>
                <a:ea typeface="黑体" panose="02010600030101010101" pitchFamily="49" charset="-122"/>
              </a:rPr>
              <a:t>年全国农村贫困人口变化</a:t>
            </a:r>
            <a:r>
              <a:rPr lang="en-US" altLang="zh-CN" sz="2000" dirty="0">
                <a:solidFill>
                  <a:srgbClr val="FFC000"/>
                </a:solidFill>
                <a:latin typeface="黑体" panose="02010600030101010101" pitchFamily="49" charset="-122"/>
                <a:ea typeface="黑体" panose="02010600030101010101" pitchFamily="49" charset="-122"/>
              </a:rPr>
              <a:t>(</a:t>
            </a:r>
            <a:r>
              <a:rPr lang="zh-CN" altLang="en-US" sz="2000" dirty="0">
                <a:solidFill>
                  <a:srgbClr val="FFC000"/>
                </a:solidFill>
                <a:latin typeface="黑体" panose="02010600030101010101" pitchFamily="49" charset="-122"/>
                <a:ea typeface="黑体" panose="02010600030101010101" pitchFamily="49" charset="-122"/>
              </a:rPr>
              <a:t>按</a:t>
            </a:r>
            <a:r>
              <a:rPr lang="en-US" altLang="zh-CN" sz="2000" dirty="0">
                <a:solidFill>
                  <a:srgbClr val="FFC000"/>
                </a:solidFill>
                <a:latin typeface="黑体" panose="02010600030101010101" pitchFamily="49" charset="-122"/>
                <a:ea typeface="黑体" panose="02010600030101010101" pitchFamily="49" charset="-122"/>
              </a:rPr>
              <a:t>2010</a:t>
            </a:r>
            <a:r>
              <a:rPr lang="zh-CN" altLang="en-US" sz="2000" dirty="0">
                <a:solidFill>
                  <a:srgbClr val="FFC000"/>
                </a:solidFill>
                <a:latin typeface="黑体" panose="02010600030101010101" pitchFamily="49" charset="-122"/>
                <a:ea typeface="黑体" panose="02010600030101010101" pitchFamily="49" charset="-122"/>
              </a:rPr>
              <a:t>年贫困标准</a:t>
            </a:r>
            <a:r>
              <a:rPr lang="en-US" altLang="zh-CN" sz="2000" dirty="0">
                <a:solidFill>
                  <a:srgbClr val="FFC000"/>
                </a:solidFill>
                <a:latin typeface="黑体" panose="02010600030101010101" pitchFamily="49" charset="-122"/>
                <a:ea typeface="黑体" panose="02010600030101010101" pitchFamily="49" charset="-122"/>
              </a:rPr>
              <a:t>〕</a:t>
            </a:r>
            <a:endParaRPr lang="zh-CN" altLang="en-US" sz="2000" dirty="0">
              <a:solidFill>
                <a:srgbClr val="FFC000"/>
              </a:solidFill>
              <a:latin typeface="黑体" panose="02010600030101010101" pitchFamily="49" charset="-122"/>
              <a:ea typeface="黑体" panose="02010600030101010101" pitchFamily="49" charset="-122"/>
            </a:endParaRPr>
          </a:p>
        </p:txBody>
      </p:sp>
      <p:pic>
        <p:nvPicPr>
          <p:cNvPr id="3" name="图片 2"/>
          <p:cNvPicPr>
            <a:picLocks noChangeAspect="1"/>
          </p:cNvPicPr>
          <p:nvPr/>
        </p:nvPicPr>
        <p:blipFill>
          <a:blip r:embed="rId1"/>
          <a:stretch>
            <a:fillRect/>
          </a:stretch>
        </p:blipFill>
        <p:spPr>
          <a:xfrm>
            <a:off x="2552216" y="1444928"/>
            <a:ext cx="6468110" cy="3768090"/>
          </a:xfrm>
          <a:prstGeom prst="rect">
            <a:avLst/>
          </a:prstGeom>
        </p:spPr>
      </p:pic>
      <p:sp>
        <p:nvSpPr>
          <p:cNvPr id="6" name="矩形 5"/>
          <p:cNvSpPr/>
          <p:nvPr/>
        </p:nvSpPr>
        <p:spPr>
          <a:xfrm>
            <a:off x="5009805" y="3144307"/>
            <a:ext cx="184731" cy="369332"/>
          </a:xfrm>
          <a:prstGeom prst="rect">
            <a:avLst/>
          </a:prstGeom>
        </p:spPr>
        <p:txBody>
          <a:bodyPr wrap="none">
            <a:spAutoFit/>
          </a:bodyPr>
          <a:lstStyle/>
          <a:p>
            <a:endParaRPr lang="zh-CN" altLang="en-US" dirty="0"/>
          </a:p>
        </p:txBody>
      </p:sp>
      <p:sp>
        <p:nvSpPr>
          <p:cNvPr id="7" name="矩形 6"/>
          <p:cNvSpPr/>
          <p:nvPr/>
        </p:nvSpPr>
        <p:spPr>
          <a:xfrm>
            <a:off x="2804467" y="765831"/>
            <a:ext cx="2441694" cy="738664"/>
          </a:xfrm>
          <a:prstGeom prst="rect">
            <a:avLst/>
          </a:prstGeom>
        </p:spPr>
        <p:txBody>
          <a:bodyPr wrap="none">
            <a:spAutoFit/>
          </a:bodyPr>
          <a:lstStyle/>
          <a:p>
            <a:pPr indent="457200">
              <a:lnSpc>
                <a:spcPct val="150000"/>
              </a:lnSpc>
            </a:pPr>
            <a:r>
              <a:rPr lang="en-US" altLang="zh-CN" sz="2800" dirty="0">
                <a:solidFill>
                  <a:schemeClr val="bg1"/>
                </a:solidFill>
                <a:latin typeface="黑体" panose="02010600030101010101" pitchFamily="49" charset="-122"/>
                <a:ea typeface="黑体" panose="02010600030101010101" pitchFamily="49" charset="-122"/>
              </a:rPr>
              <a:t>【</a:t>
            </a:r>
            <a:r>
              <a:rPr lang="zh-CN" altLang="en-US" sz="2800" dirty="0">
                <a:solidFill>
                  <a:schemeClr val="bg1"/>
                </a:solidFill>
                <a:latin typeface="黑体" panose="02010600030101010101" pitchFamily="49" charset="-122"/>
                <a:ea typeface="黑体" panose="02010600030101010101" pitchFamily="49" charset="-122"/>
              </a:rPr>
              <a:t>材料一</a:t>
            </a:r>
            <a:r>
              <a:rPr lang="en-US" altLang="zh-CN" sz="2800" dirty="0">
                <a:solidFill>
                  <a:schemeClr val="bg1"/>
                </a:solidFill>
                <a:latin typeface="黑体" panose="02010600030101010101" pitchFamily="49" charset="-122"/>
                <a:ea typeface="黑体" panose="02010600030101010101" pitchFamily="49" charset="-122"/>
              </a:rPr>
              <a:t>】</a:t>
            </a:r>
            <a:endParaRPr lang="en-US" altLang="zh-CN" sz="2800" dirty="0">
              <a:solidFill>
                <a:schemeClr val="bg1"/>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78676" y="1460313"/>
            <a:ext cx="9089409" cy="4394579"/>
          </a:xfrm>
        </p:spPr>
        <p:txBody>
          <a:bodyPr>
            <a:normAutofit lnSpcReduction="10000"/>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a:t>
            </a:r>
            <a:r>
              <a:rPr lang="en-US" altLang="zh-CN" sz="3100" dirty="0" smtClean="0">
                <a:solidFill>
                  <a:srgbClr val="FFC000"/>
                </a:solidFill>
                <a:latin typeface="黑体" panose="02010600030101010101" pitchFamily="49" charset="-122"/>
                <a:ea typeface="黑体" panose="02010600030101010101" pitchFamily="49" charset="-122"/>
              </a:rPr>
              <a:t>2019</a:t>
            </a:r>
            <a:r>
              <a:rPr lang="zh-CN" altLang="en-US" sz="3100" dirty="0" smtClean="0">
                <a:solidFill>
                  <a:srgbClr val="FFC000"/>
                </a:solidFill>
                <a:latin typeface="黑体" panose="02010600030101010101" pitchFamily="49" charset="-122"/>
                <a:ea typeface="黑体" panose="02010600030101010101" pitchFamily="49" charset="-122"/>
              </a:rPr>
              <a:t>年北京市语文中考试题 </a:t>
            </a:r>
            <a:endParaRPr lang="en-US" altLang="zh-CN" sz="3100" dirty="0" smtClean="0">
              <a:solidFill>
                <a:srgbClr val="FFC000"/>
              </a:solidFill>
              <a:latin typeface="黑体" panose="02010600030101010101" pitchFamily="49" charset="-122"/>
              <a:ea typeface="黑体" panose="02010600030101010101" pitchFamily="49" charset="-122"/>
            </a:endParaRPr>
          </a:p>
          <a:p>
            <a:pPr marL="0" indent="457200">
              <a:lnSpc>
                <a:spcPct val="150000"/>
              </a:lnSpc>
              <a:buNone/>
            </a:pPr>
            <a:r>
              <a:rPr lang="en-US" altLang="zh-CN" sz="3300" dirty="0" smtClean="0">
                <a:solidFill>
                  <a:schemeClr val="bg1"/>
                </a:solidFill>
                <a:latin typeface="黑体" panose="02010600030101010101" pitchFamily="49" charset="-122"/>
                <a:ea typeface="黑体" panose="02010600030101010101" pitchFamily="49" charset="-122"/>
              </a:rPr>
              <a:t>  </a:t>
            </a:r>
            <a:r>
              <a:rPr lang="en-US" altLang="zh-CN" sz="3000" dirty="0" smtClean="0">
                <a:solidFill>
                  <a:schemeClr val="bg1"/>
                </a:solidFill>
                <a:latin typeface="黑体" panose="02010600030101010101" pitchFamily="49" charset="-122"/>
                <a:ea typeface="黑体" panose="02010600030101010101" pitchFamily="49" charset="-122"/>
              </a:rPr>
              <a:t>16</a:t>
            </a:r>
            <a:r>
              <a:rPr lang="en-US" altLang="zh-CN" sz="3000" dirty="0">
                <a:solidFill>
                  <a:schemeClr val="bg1"/>
                </a:solidFill>
                <a:latin typeface="黑体" panose="02010600030101010101" pitchFamily="49" charset="-122"/>
                <a:ea typeface="黑体" panose="02010600030101010101" pitchFamily="49" charset="-122"/>
              </a:rPr>
              <a:t>.</a:t>
            </a:r>
            <a:r>
              <a:rPr lang="zh-CN" altLang="en-US" sz="3000" dirty="0">
                <a:solidFill>
                  <a:schemeClr val="bg1"/>
                </a:solidFill>
                <a:latin typeface="黑体" panose="02010600030101010101" pitchFamily="49" charset="-122"/>
                <a:ea typeface="黑体" panose="02010600030101010101" pitchFamily="49" charset="-122"/>
              </a:rPr>
              <a:t>根据</a:t>
            </a:r>
            <a:r>
              <a:rPr lang="en-US" altLang="zh-CN" sz="3000" dirty="0">
                <a:solidFill>
                  <a:schemeClr val="bg1"/>
                </a:solidFill>
                <a:latin typeface="黑体" panose="02010600030101010101" pitchFamily="49" charset="-122"/>
                <a:ea typeface="黑体" panose="02010600030101010101" pitchFamily="49" charset="-122"/>
              </a:rPr>
              <a:t>【</a:t>
            </a:r>
            <a:r>
              <a:rPr lang="zh-CN" altLang="en-US" sz="3000" dirty="0">
                <a:solidFill>
                  <a:schemeClr val="bg1"/>
                </a:solidFill>
                <a:latin typeface="黑体" panose="02010600030101010101" pitchFamily="49" charset="-122"/>
                <a:ea typeface="黑体" panose="02010600030101010101" pitchFamily="49" charset="-122"/>
              </a:rPr>
              <a:t>材料一</a:t>
            </a:r>
            <a:r>
              <a:rPr lang="en-US" altLang="zh-CN" sz="3000" dirty="0">
                <a:solidFill>
                  <a:schemeClr val="bg1"/>
                </a:solidFill>
                <a:latin typeface="黑体" panose="02010600030101010101" pitchFamily="49" charset="-122"/>
                <a:ea typeface="黑体" panose="02010600030101010101" pitchFamily="49" charset="-122"/>
              </a:rPr>
              <a:t>】</a:t>
            </a:r>
            <a:r>
              <a:rPr lang="zh-CN" altLang="en-US" sz="3000" dirty="0">
                <a:solidFill>
                  <a:schemeClr val="bg1"/>
                </a:solidFill>
                <a:latin typeface="黑体" panose="02010600030101010101" pitchFamily="49" charset="-122"/>
                <a:ea typeface="黑体" panose="02010600030101010101" pitchFamily="49" charset="-122"/>
              </a:rPr>
              <a:t>中图</a:t>
            </a:r>
            <a:r>
              <a:rPr lang="en-US" altLang="zh-CN" sz="3000" dirty="0">
                <a:solidFill>
                  <a:schemeClr val="bg1"/>
                </a:solidFill>
                <a:latin typeface="黑体" panose="02010600030101010101" pitchFamily="49" charset="-122"/>
                <a:ea typeface="黑体" panose="02010600030101010101" pitchFamily="49" charset="-122"/>
              </a:rPr>
              <a:t>1</a:t>
            </a:r>
            <a:r>
              <a:rPr lang="zh-CN" altLang="en-US" sz="3000" dirty="0">
                <a:solidFill>
                  <a:schemeClr val="bg1"/>
                </a:solidFill>
                <a:latin typeface="黑体" panose="02010600030101010101" pitchFamily="49" charset="-122"/>
                <a:ea typeface="黑体" panose="02010600030101010101" pitchFamily="49" charset="-122"/>
              </a:rPr>
              <a:t>的信息</a:t>
            </a:r>
            <a:r>
              <a:rPr lang="en-US" altLang="zh-CN" sz="3000" dirty="0">
                <a:solidFill>
                  <a:schemeClr val="bg1"/>
                </a:solidFill>
                <a:latin typeface="黑体" panose="02010600030101010101" pitchFamily="49" charset="-122"/>
                <a:ea typeface="黑体" panose="02010600030101010101" pitchFamily="49" charset="-122"/>
              </a:rPr>
              <a:t>,</a:t>
            </a:r>
            <a:r>
              <a:rPr lang="zh-CN" altLang="en-US" sz="3000" dirty="0">
                <a:solidFill>
                  <a:schemeClr val="bg1"/>
                </a:solidFill>
                <a:latin typeface="黑体" panose="02010600030101010101" pitchFamily="49" charset="-122"/>
                <a:ea typeface="黑体" panose="02010600030101010101" pitchFamily="49" charset="-122"/>
              </a:rPr>
              <a:t>在</a:t>
            </a:r>
            <a:r>
              <a:rPr lang="en-US" altLang="zh-CN" sz="3000" dirty="0">
                <a:solidFill>
                  <a:schemeClr val="bg1"/>
                </a:solidFill>
                <a:latin typeface="黑体" panose="02010600030101010101" pitchFamily="49" charset="-122"/>
                <a:ea typeface="黑体" panose="02010600030101010101" pitchFamily="49" charset="-122"/>
              </a:rPr>
              <a:t>【</a:t>
            </a:r>
            <a:r>
              <a:rPr lang="zh-CN" altLang="en-US" sz="3000" dirty="0">
                <a:solidFill>
                  <a:schemeClr val="bg1"/>
                </a:solidFill>
                <a:latin typeface="黑体" panose="02010600030101010101" pitchFamily="49" charset="-122"/>
                <a:ea typeface="黑体" panose="02010600030101010101" pitchFamily="49" charset="-122"/>
              </a:rPr>
              <a:t>材料一</a:t>
            </a:r>
            <a:r>
              <a:rPr lang="en-US" altLang="zh-CN" sz="3000" dirty="0">
                <a:solidFill>
                  <a:schemeClr val="bg1"/>
                </a:solidFill>
                <a:latin typeface="黑体" panose="02010600030101010101" pitchFamily="49" charset="-122"/>
                <a:ea typeface="黑体" panose="02010600030101010101" pitchFamily="49" charset="-122"/>
              </a:rPr>
              <a:t>】</a:t>
            </a:r>
            <a:r>
              <a:rPr lang="zh-CN" altLang="en-US" sz="3000" dirty="0">
                <a:solidFill>
                  <a:schemeClr val="bg1"/>
                </a:solidFill>
                <a:latin typeface="黑体" panose="02010600030101010101" pitchFamily="49" charset="-122"/>
                <a:ea typeface="黑体" panose="02010600030101010101" pitchFamily="49" charset="-122"/>
              </a:rPr>
              <a:t>的横线处</a:t>
            </a:r>
            <a:r>
              <a:rPr lang="zh-CN" altLang="en-US" sz="3000" dirty="0" smtClean="0">
                <a:solidFill>
                  <a:schemeClr val="bg1"/>
                </a:solidFill>
                <a:latin typeface="黑体" panose="02010600030101010101" pitchFamily="49" charset="-122"/>
                <a:ea typeface="黑体" panose="02010600030101010101" pitchFamily="49" charset="-122"/>
              </a:rPr>
              <a:t>补写</a:t>
            </a:r>
            <a:r>
              <a:rPr lang="zh-CN" altLang="en-US" sz="3000" dirty="0">
                <a:solidFill>
                  <a:schemeClr val="bg1"/>
                </a:solidFill>
                <a:latin typeface="黑体" panose="02010600030101010101" pitchFamily="49" charset="-122"/>
                <a:ea typeface="黑体" panose="02010600030101010101" pitchFamily="49" charset="-122"/>
              </a:rPr>
              <a:t>一句话。</a:t>
            </a:r>
            <a:r>
              <a:rPr lang="en-US" altLang="zh-CN" sz="3000" dirty="0">
                <a:solidFill>
                  <a:schemeClr val="bg1"/>
                </a:solidFill>
                <a:latin typeface="黑体" panose="02010600030101010101" pitchFamily="49" charset="-122"/>
                <a:ea typeface="黑体" panose="02010600030101010101" pitchFamily="49" charset="-122"/>
              </a:rPr>
              <a:t>(2</a:t>
            </a:r>
            <a:r>
              <a:rPr lang="zh-CN" altLang="en-US" sz="3000" dirty="0">
                <a:solidFill>
                  <a:schemeClr val="bg1"/>
                </a:solidFill>
                <a:latin typeface="黑体" panose="02010600030101010101" pitchFamily="49" charset="-122"/>
                <a:ea typeface="黑体" panose="02010600030101010101" pitchFamily="49" charset="-122"/>
              </a:rPr>
              <a:t>分</a:t>
            </a:r>
            <a:r>
              <a:rPr lang="en-US" altLang="zh-CN" sz="3000" dirty="0" smtClean="0">
                <a:solidFill>
                  <a:schemeClr val="bg1"/>
                </a:solidFill>
                <a:latin typeface="黑体" panose="02010600030101010101" pitchFamily="49" charset="-122"/>
                <a:ea typeface="黑体" panose="02010600030101010101" pitchFamily="49" charset="-122"/>
              </a:rPr>
              <a:t>)</a:t>
            </a:r>
            <a:endParaRPr lang="en-US" altLang="zh-CN" sz="3000" dirty="0" smtClean="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en-US" altLang="zh-CN" sz="3000" dirty="0" smtClean="0">
                <a:solidFill>
                  <a:schemeClr val="bg1"/>
                </a:solidFill>
                <a:latin typeface="黑体" panose="02010600030101010101" pitchFamily="49" charset="-122"/>
                <a:ea typeface="黑体" panose="02010600030101010101" pitchFamily="49" charset="-122"/>
              </a:rPr>
              <a:t>  18</a:t>
            </a:r>
            <a:r>
              <a:rPr lang="zh-CN" altLang="en-US" sz="3000" dirty="0">
                <a:solidFill>
                  <a:schemeClr val="bg1"/>
                </a:solidFill>
                <a:latin typeface="黑体" panose="02010600030101010101" pitchFamily="49" charset="-122"/>
                <a:ea typeface="黑体" panose="02010600030101010101" pitchFamily="49" charset="-122"/>
              </a:rPr>
              <a:t>．从上述三则材料可以看出，我国扶贫工作取得巨大成就的主要原因分别</a:t>
            </a:r>
            <a:r>
              <a:rPr lang="zh-CN" altLang="en-US" sz="3000" dirty="0" smtClean="0">
                <a:solidFill>
                  <a:schemeClr val="bg1"/>
                </a:solidFill>
                <a:latin typeface="黑体" panose="02010600030101010101" pitchFamily="49" charset="-122"/>
                <a:ea typeface="黑体" panose="02010600030101010101" pitchFamily="49" charset="-122"/>
              </a:rPr>
              <a:t>是</a:t>
            </a:r>
            <a:r>
              <a:rPr lang="zh-CN" altLang="en-US" sz="3000" u="sng" dirty="0" smtClean="0">
                <a:solidFill>
                  <a:schemeClr val="bg1"/>
                </a:solidFill>
                <a:latin typeface="黑体" panose="02010600030101010101" pitchFamily="49" charset="-122"/>
                <a:ea typeface="黑体" panose="02010600030101010101" pitchFamily="49" charset="-122"/>
              </a:rPr>
              <a:t>①</a:t>
            </a:r>
            <a:r>
              <a:rPr lang="zh-CN" altLang="en-US" sz="3000" dirty="0">
                <a:solidFill>
                  <a:schemeClr val="bg1"/>
                </a:solidFill>
                <a:latin typeface="黑体" panose="02010600030101010101" pitchFamily="49" charset="-122"/>
                <a:ea typeface="黑体" panose="02010600030101010101" pitchFamily="49" charset="-122"/>
              </a:rPr>
              <a:t>、</a:t>
            </a:r>
            <a:r>
              <a:rPr lang="zh-CN" altLang="en-US" sz="3000" u="sng" dirty="0" smtClean="0">
                <a:solidFill>
                  <a:schemeClr val="bg1"/>
                </a:solidFill>
                <a:latin typeface="黑体" panose="02010600030101010101" pitchFamily="49" charset="-122"/>
                <a:ea typeface="黑体" panose="02010600030101010101" pitchFamily="49" charset="-122"/>
              </a:rPr>
              <a:t>②</a:t>
            </a:r>
            <a:r>
              <a:rPr lang="zh-CN" altLang="en-US" sz="3000" dirty="0">
                <a:solidFill>
                  <a:schemeClr val="bg1"/>
                </a:solidFill>
                <a:latin typeface="黑体" panose="02010600030101010101" pitchFamily="49" charset="-122"/>
                <a:ea typeface="黑体" panose="02010600030101010101" pitchFamily="49" charset="-122"/>
              </a:rPr>
              <a:t>、</a:t>
            </a:r>
            <a:r>
              <a:rPr lang="zh-CN" altLang="en-US" sz="3000" u="sng" dirty="0" smtClean="0">
                <a:solidFill>
                  <a:schemeClr val="bg1"/>
                </a:solidFill>
                <a:latin typeface="黑体" panose="02010600030101010101" pitchFamily="49" charset="-122"/>
                <a:ea typeface="黑体" panose="02010600030101010101" pitchFamily="49" charset="-122"/>
              </a:rPr>
              <a:t>③</a:t>
            </a:r>
            <a:r>
              <a:rPr lang="zh-CN" altLang="en-US" sz="3000" dirty="0" smtClean="0">
                <a:solidFill>
                  <a:schemeClr val="bg1"/>
                </a:solidFill>
                <a:latin typeface="黑体" panose="02010600030101010101" pitchFamily="49" charset="-122"/>
                <a:ea typeface="黑体" panose="02010600030101010101" pitchFamily="49" charset="-122"/>
              </a:rPr>
              <a:t>。（</a:t>
            </a:r>
            <a:r>
              <a:rPr lang="zh-CN" altLang="en-US" sz="3000" dirty="0">
                <a:solidFill>
                  <a:schemeClr val="bg1"/>
                </a:solidFill>
                <a:latin typeface="黑体" panose="02010600030101010101" pitchFamily="49" charset="-122"/>
                <a:ea typeface="黑体" panose="02010600030101010101" pitchFamily="49" charset="-122"/>
              </a:rPr>
              <a:t>每空限</a:t>
            </a:r>
            <a:r>
              <a:rPr lang="en-US" altLang="zh-CN" sz="3000" dirty="0">
                <a:solidFill>
                  <a:schemeClr val="bg1"/>
                </a:solidFill>
                <a:latin typeface="黑体" panose="02010600030101010101" pitchFamily="49" charset="-122"/>
                <a:ea typeface="黑体" panose="02010600030101010101" pitchFamily="49" charset="-122"/>
              </a:rPr>
              <a:t>10</a:t>
            </a:r>
            <a:r>
              <a:rPr lang="zh-CN" altLang="en-US" sz="3000" dirty="0">
                <a:solidFill>
                  <a:schemeClr val="bg1"/>
                </a:solidFill>
                <a:latin typeface="黑体" panose="02010600030101010101" pitchFamily="49" charset="-122"/>
                <a:ea typeface="黑体" panose="02010600030101010101" pitchFamily="49" charset="-122"/>
              </a:rPr>
              <a:t>个字以内）（</a:t>
            </a:r>
            <a:r>
              <a:rPr lang="en-US" altLang="zh-CN" sz="3000" dirty="0">
                <a:solidFill>
                  <a:schemeClr val="bg1"/>
                </a:solidFill>
                <a:latin typeface="黑体" panose="02010600030101010101" pitchFamily="49" charset="-122"/>
                <a:ea typeface="黑体" panose="02010600030101010101" pitchFamily="49" charset="-122"/>
              </a:rPr>
              <a:t>3</a:t>
            </a:r>
            <a:r>
              <a:rPr lang="zh-CN" altLang="en-US" sz="3000" dirty="0">
                <a:solidFill>
                  <a:schemeClr val="bg1"/>
                </a:solidFill>
                <a:latin typeface="黑体" panose="02010600030101010101" pitchFamily="49" charset="-122"/>
                <a:ea typeface="黑体" panose="02010600030101010101" pitchFamily="49" charset="-122"/>
              </a:rPr>
              <a:t>分）</a:t>
            </a:r>
            <a:endParaRPr lang="zh-CN" altLang="en-US" sz="3000" dirty="0">
              <a:solidFill>
                <a:schemeClr val="bg1"/>
              </a:solidFill>
              <a:latin typeface="黑体" panose="02010600030101010101" pitchFamily="49" charset="-122"/>
              <a:ea typeface="黑体" panose="02010600030101010101" pitchFamily="49" charset="-122"/>
            </a:endParaRPr>
          </a:p>
          <a:p>
            <a:pPr marL="0" indent="457200">
              <a:lnSpc>
                <a:spcPct val="150000"/>
              </a:lnSpc>
              <a:buNone/>
            </a:pPr>
            <a:endParaRPr lang="en-US" altLang="zh-CN" sz="3300" dirty="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3855155" y="573753"/>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精准</a:t>
            </a:r>
            <a:r>
              <a:rPr lang="zh-CN" altLang="en-US" sz="3600" dirty="0" smtClean="0">
                <a:solidFill>
                  <a:srgbClr val="FFFF00"/>
                </a:solidFill>
                <a:latin typeface="黑体" panose="02010600030101010101" pitchFamily="49" charset="-122"/>
                <a:ea typeface="黑体" panose="02010600030101010101" pitchFamily="49" charset="-122"/>
              </a:rPr>
              <a:t>的词语表达 </a:t>
            </a:r>
            <a:endParaRPr lang="zh-CN" altLang="en-US" sz="3600" dirty="0">
              <a:solidFill>
                <a:srgbClr val="FFFF0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42199" y="1342913"/>
            <a:ext cx="9089409" cy="4394579"/>
          </a:xfrm>
        </p:spPr>
        <p:txBody>
          <a:bodyPr>
            <a:normAutofit fontScale="85000" lnSpcReduction="10000"/>
          </a:bodyPr>
          <a:lstStyle/>
          <a:p>
            <a:pPr marL="0" indent="457200">
              <a:lnSpc>
                <a:spcPct val="170000"/>
              </a:lnSpc>
              <a:buNone/>
            </a:pPr>
            <a:r>
              <a:rPr lang="zh-CN" altLang="en-US" sz="3100" dirty="0" smtClean="0">
                <a:solidFill>
                  <a:schemeClr val="bg1"/>
                </a:solidFill>
                <a:latin typeface="黑体" panose="02010600030101010101" pitchFamily="49" charset="-122"/>
                <a:ea typeface="黑体" panose="02010600030101010101" pitchFamily="49" charset="-122"/>
              </a:rPr>
              <a:t> 图表</a:t>
            </a:r>
            <a:r>
              <a:rPr lang="zh-CN" altLang="en-US" sz="3100" dirty="0">
                <a:solidFill>
                  <a:schemeClr val="bg1"/>
                </a:solidFill>
                <a:latin typeface="黑体" panose="02010600030101010101" pitchFamily="49" charset="-122"/>
                <a:ea typeface="黑体" panose="02010600030101010101" pitchFamily="49" charset="-122"/>
              </a:rPr>
              <a:t>中的数字准确真实，通过数字的变化非常直观地提供了</a:t>
            </a:r>
            <a:r>
              <a:rPr lang="en-US" altLang="zh-CN" sz="3100" dirty="0">
                <a:solidFill>
                  <a:schemeClr val="bg1"/>
                </a:solidFill>
                <a:latin typeface="黑体" panose="02010600030101010101" pitchFamily="49" charset="-122"/>
                <a:ea typeface="黑体" panose="02010600030101010101" pitchFamily="49" charset="-122"/>
              </a:rPr>
              <a:t>16</a:t>
            </a:r>
            <a:r>
              <a:rPr lang="zh-CN" altLang="en-US" sz="3100" dirty="0">
                <a:solidFill>
                  <a:schemeClr val="bg1"/>
                </a:solidFill>
                <a:latin typeface="黑体" panose="02010600030101010101" pitchFamily="49" charset="-122"/>
                <a:ea typeface="黑体" panose="02010600030101010101" pitchFamily="49" charset="-122"/>
              </a:rPr>
              <a:t>题的答案信息：</a:t>
            </a:r>
            <a:r>
              <a:rPr lang="en-US" altLang="zh-CN" sz="3100" dirty="0">
                <a:solidFill>
                  <a:schemeClr val="bg1"/>
                </a:solidFill>
                <a:latin typeface="黑体" panose="02010600030101010101" pitchFamily="49" charset="-122"/>
                <a:ea typeface="黑体" panose="02010600030101010101" pitchFamily="49" charset="-122"/>
              </a:rPr>
              <a:t>1978</a:t>
            </a:r>
            <a:r>
              <a:rPr lang="zh-CN" altLang="en-US" sz="3100" dirty="0">
                <a:solidFill>
                  <a:schemeClr val="bg1"/>
                </a:solidFill>
                <a:latin typeface="黑体" panose="02010600030101010101" pitchFamily="49" charset="-122"/>
                <a:ea typeface="黑体" panose="02010600030101010101" pitchFamily="49" charset="-122"/>
              </a:rPr>
              <a:t>年到</a:t>
            </a:r>
            <a:r>
              <a:rPr lang="en-US" altLang="zh-CN" sz="3100" dirty="0">
                <a:solidFill>
                  <a:schemeClr val="bg1"/>
                </a:solidFill>
                <a:latin typeface="黑体" panose="02010600030101010101" pitchFamily="49" charset="-122"/>
                <a:ea typeface="黑体" panose="02010600030101010101" pitchFamily="49" charset="-122"/>
              </a:rPr>
              <a:t>2017</a:t>
            </a:r>
            <a:r>
              <a:rPr lang="zh-CN" altLang="en-US" sz="3100" dirty="0">
                <a:solidFill>
                  <a:schemeClr val="bg1"/>
                </a:solidFill>
                <a:latin typeface="黑体" panose="02010600030101010101" pitchFamily="49" charset="-122"/>
                <a:ea typeface="黑体" panose="02010600030101010101" pitchFamily="49" charset="-122"/>
              </a:rPr>
              <a:t>年的四十年中，全国农村贫困人口大幅下降。举世瞩目的成就自然引发我们思考：为什么会有这样的结果？这时，我们会联系其他文本内容，找出原因：是党和政府领导制定并实施了精准扶贫战略，全社会的广泛参与。这个原因就是</a:t>
            </a:r>
            <a:r>
              <a:rPr lang="en-US" altLang="zh-CN" sz="3100" dirty="0">
                <a:solidFill>
                  <a:schemeClr val="bg1"/>
                </a:solidFill>
                <a:latin typeface="黑体" panose="02010600030101010101" pitchFamily="49" charset="-122"/>
                <a:ea typeface="黑体" panose="02010600030101010101" pitchFamily="49" charset="-122"/>
              </a:rPr>
              <a:t>18</a:t>
            </a:r>
            <a:r>
              <a:rPr lang="zh-CN" altLang="en-US" sz="3100" dirty="0">
                <a:solidFill>
                  <a:schemeClr val="bg1"/>
                </a:solidFill>
                <a:latin typeface="黑体" panose="02010600030101010101" pitchFamily="49" charset="-122"/>
                <a:ea typeface="黑体" panose="02010600030101010101" pitchFamily="49" charset="-122"/>
              </a:rPr>
              <a:t>题的答案内容。</a:t>
            </a:r>
            <a:endParaRPr lang="zh-CN" altLang="en-US" sz="3100" dirty="0" smtClean="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精准</a:t>
            </a:r>
            <a:r>
              <a:rPr lang="zh-CN" altLang="en-US" sz="3600" dirty="0" smtClean="0">
                <a:solidFill>
                  <a:srgbClr val="FFFF00"/>
                </a:solidFill>
                <a:latin typeface="黑体" panose="02010600030101010101" pitchFamily="49" charset="-122"/>
                <a:ea typeface="黑体" panose="02010600030101010101" pitchFamily="49" charset="-122"/>
              </a:rPr>
              <a:t>的词语表达 </a:t>
            </a:r>
            <a:endParaRPr lang="zh-CN" altLang="en-US" sz="3600" dirty="0">
              <a:solidFill>
                <a:srgbClr val="FFFF00"/>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19430" y="696582"/>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精准</a:t>
            </a:r>
            <a:r>
              <a:rPr lang="zh-CN" altLang="en-US" sz="3600" dirty="0" smtClean="0">
                <a:solidFill>
                  <a:srgbClr val="FFFF00"/>
                </a:solidFill>
                <a:latin typeface="黑体" panose="02010600030101010101" pitchFamily="49" charset="-122"/>
                <a:ea typeface="黑体" panose="02010600030101010101" pitchFamily="49" charset="-122"/>
              </a:rPr>
              <a:t>的词语表达 </a:t>
            </a:r>
            <a:endParaRPr lang="zh-CN" altLang="en-US" sz="3600" dirty="0">
              <a:solidFill>
                <a:srgbClr val="FFFF00"/>
              </a:solidFill>
            </a:endParaRPr>
          </a:p>
        </p:txBody>
      </p:sp>
      <p:pic>
        <p:nvPicPr>
          <p:cNvPr id="2050" name="Picture 2" descr="C:\Users\YXZX\Desktop\图5.png"/>
          <p:cNvPicPr>
            <a:picLocks noChangeAspect="1" noChangeArrowheads="1"/>
          </p:cNvPicPr>
          <p:nvPr/>
        </p:nvPicPr>
        <p:blipFill rotWithShape="1">
          <a:blip r:embed="rId1">
            <a:extLst>
              <a:ext uri="{28A0092B-C50C-407E-A947-70E740481C1C}">
                <a14:useLocalDpi xmlns:a14="http://schemas.microsoft.com/office/drawing/2010/main" val="0"/>
              </a:ext>
            </a:extLst>
          </a:blip>
          <a:srcRect l="3303" t="11682" r="4319" b="18241"/>
          <a:stretch>
            <a:fillRect/>
          </a:stretch>
        </p:blipFill>
        <p:spPr bwMode="auto">
          <a:xfrm>
            <a:off x="2393315" y="1343025"/>
            <a:ext cx="7526655" cy="381063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445209" y="5153660"/>
            <a:ext cx="4544704" cy="400110"/>
          </a:xfrm>
          <a:prstGeom prst="rect">
            <a:avLst/>
          </a:prstGeom>
          <a:noFill/>
        </p:spPr>
        <p:txBody>
          <a:bodyPr wrap="square" rtlCol="0">
            <a:spAutoFit/>
          </a:bodyPr>
          <a:lstStyle/>
          <a:p>
            <a:r>
              <a:rPr lang="zh-CN" altLang="en-US" sz="2000" dirty="0" smtClean="0">
                <a:solidFill>
                  <a:srgbClr val="FFC000"/>
                </a:solidFill>
                <a:latin typeface="黑体" panose="02010600030101010101" pitchFamily="49" charset="-122"/>
                <a:ea typeface="黑体" panose="02010600030101010101" pitchFamily="49" charset="-122"/>
              </a:rPr>
              <a:t>（取材“百度疫情图”）</a:t>
            </a:r>
            <a:endParaRPr lang="zh-CN" altLang="en-US" sz="2000" dirty="0">
              <a:solidFill>
                <a:srgbClr val="FFC0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10437" y="1342913"/>
            <a:ext cx="9089409" cy="4394579"/>
          </a:xfrm>
        </p:spPr>
        <p:txBody>
          <a:bodyPr>
            <a:normAutofit lnSpcReduction="10000"/>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这些</a:t>
            </a:r>
            <a:r>
              <a:rPr lang="zh-CN" altLang="en-US" sz="3100" dirty="0">
                <a:solidFill>
                  <a:schemeClr val="bg1"/>
                </a:solidFill>
                <a:latin typeface="黑体" panose="02010600030101010101" pitchFamily="49" charset="-122"/>
                <a:ea typeface="黑体" panose="02010600030101010101" pitchFamily="49" charset="-122"/>
              </a:rPr>
              <a:t>数字能让</a:t>
            </a:r>
            <a:r>
              <a:rPr lang="zh-CN" altLang="en-US" sz="3100" dirty="0" smtClean="0">
                <a:solidFill>
                  <a:schemeClr val="bg1"/>
                </a:solidFill>
                <a:latin typeface="黑体" panose="02010600030101010101" pitchFamily="49" charset="-122"/>
                <a:ea typeface="黑体" panose="02010600030101010101" pitchFamily="49" charset="-122"/>
              </a:rPr>
              <a:t>我们真切地感受到在</a:t>
            </a:r>
            <a:r>
              <a:rPr lang="zh-CN" altLang="en-US" sz="3100" dirty="0">
                <a:solidFill>
                  <a:schemeClr val="bg1"/>
                </a:solidFill>
                <a:latin typeface="黑体" panose="02010600030101010101" pitchFamily="49" charset="-122"/>
                <a:ea typeface="黑体" panose="02010600030101010101" pitchFamily="49" charset="-122"/>
              </a:rPr>
              <a:t>中国共产党领导下，</a:t>
            </a:r>
            <a:r>
              <a:rPr lang="zh-CN" altLang="en-US" sz="3100" dirty="0" smtClean="0">
                <a:solidFill>
                  <a:schemeClr val="bg1"/>
                </a:solidFill>
                <a:latin typeface="黑体" panose="02010600030101010101" pitchFamily="49" charset="-122"/>
                <a:ea typeface="黑体" panose="02010600030101010101" pitchFamily="49" charset="-122"/>
              </a:rPr>
              <a:t>中国人民抗击</a:t>
            </a:r>
            <a:r>
              <a:rPr lang="zh-CN" altLang="en-US" sz="3100" dirty="0">
                <a:solidFill>
                  <a:schemeClr val="bg1"/>
                </a:solidFill>
                <a:latin typeface="黑体" panose="02010600030101010101" pitchFamily="49" charset="-122"/>
                <a:ea typeface="黑体" panose="02010600030101010101" pitchFamily="49" charset="-122"/>
              </a:rPr>
              <a:t>疫情取得的伟大胜利</a:t>
            </a:r>
            <a:r>
              <a:rPr lang="zh-CN" altLang="en-US" sz="3100" dirty="0" smtClean="0">
                <a:solidFill>
                  <a:schemeClr val="bg1"/>
                </a:solidFill>
                <a:latin typeface="黑体" panose="02010600030101010101" pitchFamily="49" charset="-122"/>
                <a:ea typeface="黑体" panose="02010600030101010101" pitchFamily="49" charset="-122"/>
              </a:rPr>
              <a:t>，感受</a:t>
            </a:r>
            <a:r>
              <a:rPr lang="zh-CN" altLang="en-US" sz="3100" dirty="0">
                <a:solidFill>
                  <a:schemeClr val="bg1"/>
                </a:solidFill>
                <a:latin typeface="黑体" panose="02010600030101010101" pitchFamily="49" charset="-122"/>
                <a:ea typeface="黑体" panose="02010600030101010101" pitchFamily="49" charset="-122"/>
              </a:rPr>
              <a:t>到中华民族强大的凝聚力、强大的战斗力</a:t>
            </a:r>
            <a:r>
              <a:rPr lang="zh-CN" altLang="en-US" sz="3100" dirty="0" smtClean="0">
                <a:solidFill>
                  <a:schemeClr val="bg1"/>
                </a:solidFill>
                <a:latin typeface="黑体" panose="02010600030101010101" pitchFamily="49" charset="-122"/>
                <a:ea typeface="黑体" panose="02010600030101010101" pitchFamily="49" charset="-122"/>
              </a:rPr>
              <a:t>！让我们</a:t>
            </a:r>
            <a:r>
              <a:rPr lang="zh-CN" altLang="en-US" sz="3100" dirty="0">
                <a:solidFill>
                  <a:schemeClr val="bg1"/>
                </a:solidFill>
                <a:latin typeface="黑体" panose="02010600030101010101" pitchFamily="49" charset="-122"/>
                <a:ea typeface="黑体" panose="02010600030101010101" pitchFamily="49" charset="-122"/>
              </a:rPr>
              <a:t>自然而然地产生</a:t>
            </a:r>
            <a:r>
              <a:rPr lang="zh-CN" altLang="en-US" sz="3100" dirty="0" smtClean="0">
                <a:solidFill>
                  <a:schemeClr val="bg1"/>
                </a:solidFill>
                <a:latin typeface="黑体" panose="02010600030101010101" pitchFamily="49" charset="-122"/>
                <a:ea typeface="黑体" panose="02010600030101010101" pitchFamily="49" charset="-122"/>
              </a:rPr>
              <a:t>出浓郁的民族</a:t>
            </a:r>
            <a:r>
              <a:rPr lang="zh-CN" altLang="en-US" sz="3100" dirty="0">
                <a:solidFill>
                  <a:schemeClr val="bg1"/>
                </a:solidFill>
                <a:latin typeface="黑体" panose="02010600030101010101" pitchFamily="49" charset="-122"/>
                <a:ea typeface="黑体" panose="02010600030101010101" pitchFamily="49" charset="-122"/>
              </a:rPr>
              <a:t>自豪感</a:t>
            </a:r>
            <a:r>
              <a:rPr lang="zh-CN" altLang="en-US" sz="3100" dirty="0" smtClean="0">
                <a:solidFill>
                  <a:schemeClr val="bg1"/>
                </a:solidFill>
                <a:latin typeface="黑体" panose="02010600030101010101" pitchFamily="49" charset="-122"/>
                <a:ea typeface="黑体" panose="02010600030101010101" pitchFamily="49" charset="-122"/>
              </a:rPr>
              <a:t>！</a:t>
            </a:r>
            <a:endParaRPr lang="en-US" altLang="zh-CN" sz="3100" dirty="0" smtClean="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en-US" altLang="zh-CN" sz="3100" dirty="0">
                <a:solidFill>
                  <a:schemeClr val="bg1"/>
                </a:solidFill>
                <a:latin typeface="黑体" panose="02010600030101010101" pitchFamily="49" charset="-122"/>
                <a:ea typeface="黑体" panose="02010600030101010101" pitchFamily="49" charset="-122"/>
              </a:rPr>
              <a:t> </a:t>
            </a:r>
            <a:r>
              <a:rPr lang="en-US" altLang="zh-CN" sz="3100" dirty="0" smtClean="0">
                <a:solidFill>
                  <a:schemeClr val="bg1"/>
                </a:solidFill>
                <a:latin typeface="黑体" panose="02010600030101010101" pitchFamily="49" charset="-122"/>
                <a:ea typeface="黑体" panose="02010600030101010101" pitchFamily="49" charset="-122"/>
              </a:rPr>
              <a:t> </a:t>
            </a:r>
            <a:r>
              <a:rPr lang="zh-CN" altLang="en-US" sz="3100" dirty="0" smtClean="0">
                <a:solidFill>
                  <a:schemeClr val="bg1"/>
                </a:solidFill>
                <a:latin typeface="黑体" panose="02010600030101010101" pitchFamily="49" charset="-122"/>
                <a:ea typeface="黑体" panose="02010600030101010101" pitchFamily="49" charset="-122"/>
              </a:rPr>
              <a:t>所以，在说明性文章中精准的数字有独特的魅力，那就是真实、科学、令人信服的魅力！</a:t>
            </a:r>
            <a:endParaRPr lang="zh-CN" altLang="en-US" sz="3100" dirty="0" smtClean="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精准</a:t>
            </a:r>
            <a:r>
              <a:rPr lang="zh-CN" altLang="en-US" sz="3600" dirty="0" smtClean="0">
                <a:solidFill>
                  <a:srgbClr val="FFFF00"/>
                </a:solidFill>
                <a:latin typeface="黑体" panose="02010600030101010101" pitchFamily="49" charset="-122"/>
                <a:ea typeface="黑体" panose="02010600030101010101" pitchFamily="49" charset="-122"/>
              </a:rPr>
              <a:t>的词语表达 </a:t>
            </a:r>
            <a:endParaRPr lang="zh-CN" altLang="en-US" sz="3600" dirty="0">
              <a:solidFill>
                <a:srgbClr val="FFFF0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10437" y="1733268"/>
            <a:ext cx="9089409" cy="4394579"/>
          </a:xfrm>
        </p:spPr>
        <p:txBody>
          <a:bodyPr>
            <a:normAutofit lnSpcReduction="10000"/>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大</a:t>
            </a:r>
            <a:r>
              <a:rPr lang="zh-CN" altLang="en-US" sz="3100" dirty="0">
                <a:solidFill>
                  <a:schemeClr val="bg1"/>
                </a:solidFill>
                <a:latin typeface="黑体" panose="02010600030101010101" pitchFamily="49" charset="-122"/>
                <a:ea typeface="黑体" panose="02010600030101010101" pitchFamily="49" charset="-122"/>
              </a:rPr>
              <a:t>拱的</a:t>
            </a:r>
            <a:r>
              <a:rPr lang="zh-CN" altLang="en-US" sz="3100" dirty="0">
                <a:solidFill>
                  <a:srgbClr val="FFC000"/>
                </a:solidFill>
                <a:latin typeface="黑体" panose="02010600030101010101" pitchFamily="49" charset="-122"/>
                <a:ea typeface="黑体" panose="02010600030101010101" pitchFamily="49" charset="-122"/>
              </a:rPr>
              <a:t>两肩</a:t>
            </a:r>
            <a:r>
              <a:rPr lang="zh-CN" altLang="en-US" sz="3100" dirty="0">
                <a:solidFill>
                  <a:schemeClr val="bg1"/>
                </a:solidFill>
                <a:latin typeface="黑体" panose="02010600030101010101" pitchFamily="49" charset="-122"/>
                <a:ea typeface="黑体" panose="02010600030101010101" pitchFamily="49" charset="-122"/>
              </a:rPr>
              <a:t>上，</a:t>
            </a:r>
            <a:r>
              <a:rPr lang="zh-CN" altLang="en-US" sz="3100" dirty="0">
                <a:solidFill>
                  <a:srgbClr val="FFC000"/>
                </a:solidFill>
                <a:latin typeface="黑体" panose="02010600030101010101" pitchFamily="49" charset="-122"/>
                <a:ea typeface="黑体" panose="02010600030101010101" pitchFamily="49" charset="-122"/>
              </a:rPr>
              <a:t>各有两个</a:t>
            </a:r>
            <a:r>
              <a:rPr lang="zh-CN" altLang="en-US" sz="3100" dirty="0">
                <a:solidFill>
                  <a:schemeClr val="bg1"/>
                </a:solidFill>
                <a:latin typeface="黑体" panose="02010600030101010101" pitchFamily="49" charset="-122"/>
                <a:ea typeface="黑体" panose="02010600030101010101" pitchFamily="49" charset="-122"/>
              </a:rPr>
              <a:t>小拱。这个创造性的设计，不但节约了石料，减轻了桥身的重量，而且在河水暴涨的时候，还可以增加桥洞的过水量，减轻洪水对桥身的冲击。同时，拱上加拱，桥身也更美观。</a:t>
            </a:r>
            <a:endParaRPr lang="en-US" altLang="zh-CN" sz="3100" dirty="0" smtClean="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en-US" altLang="zh-CN" sz="3100" dirty="0">
                <a:solidFill>
                  <a:schemeClr val="bg1"/>
                </a:solidFill>
                <a:latin typeface="黑体" panose="02010600030101010101" pitchFamily="49" charset="-122"/>
                <a:ea typeface="黑体" panose="02010600030101010101" pitchFamily="49" charset="-122"/>
              </a:rPr>
              <a:t> </a:t>
            </a:r>
            <a:r>
              <a:rPr lang="en-US" altLang="zh-CN" sz="3100" dirty="0" smtClean="0">
                <a:solidFill>
                  <a:schemeClr val="bg1"/>
                </a:solidFill>
                <a:latin typeface="黑体" panose="02010600030101010101" pitchFamily="49" charset="-122"/>
                <a:ea typeface="黑体" panose="02010600030101010101" pitchFamily="49" charset="-122"/>
              </a:rPr>
              <a:t>                       ——《</a:t>
            </a:r>
            <a:r>
              <a:rPr lang="zh-CN" altLang="en-US" sz="3100" dirty="0" smtClean="0">
                <a:solidFill>
                  <a:schemeClr val="bg1"/>
                </a:solidFill>
                <a:latin typeface="黑体" panose="02010600030101010101" pitchFamily="49" charset="-122"/>
                <a:ea typeface="黑体" panose="02010600030101010101" pitchFamily="49" charset="-122"/>
              </a:rPr>
              <a:t>中国石拱桥</a:t>
            </a:r>
            <a:r>
              <a:rPr lang="en-US" altLang="zh-CN" sz="3100" dirty="0" smtClean="0">
                <a:solidFill>
                  <a:schemeClr val="bg1"/>
                </a:solidFill>
                <a:latin typeface="黑体" panose="02010600030101010101" pitchFamily="49" charset="-122"/>
                <a:ea typeface="黑体" panose="02010600030101010101" pitchFamily="49" charset="-122"/>
              </a:rPr>
              <a:t>》</a:t>
            </a:r>
            <a:endParaRPr lang="zh-CN" altLang="en-US" sz="3100" dirty="0" smtClean="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精准</a:t>
            </a:r>
            <a:r>
              <a:rPr lang="zh-CN" altLang="en-US" sz="3600" dirty="0" smtClean="0">
                <a:solidFill>
                  <a:srgbClr val="FFFF00"/>
                </a:solidFill>
                <a:latin typeface="黑体" panose="02010600030101010101" pitchFamily="49" charset="-122"/>
                <a:ea typeface="黑体" panose="02010600030101010101" pitchFamily="49" charset="-122"/>
              </a:rPr>
              <a:t>的词语表达 </a:t>
            </a:r>
            <a:endParaRPr lang="zh-CN" altLang="en-US" sz="3600" dirty="0">
              <a:solidFill>
                <a:srgbClr val="FFFF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68992" y="1528550"/>
            <a:ext cx="10031104" cy="4394579"/>
          </a:xfrm>
        </p:spPr>
        <p:txBody>
          <a:bodyPr>
            <a:normAutofit lnSpcReduction="10000"/>
          </a:bodyPr>
          <a:lstStyle/>
          <a:p>
            <a:pPr marL="0" indent="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阅读</a:t>
            </a:r>
            <a:r>
              <a:rPr lang="zh-CN" altLang="en-US" sz="3100" dirty="0">
                <a:solidFill>
                  <a:schemeClr val="bg1"/>
                </a:solidFill>
                <a:latin typeface="黑体" panose="02010600030101010101" pitchFamily="49" charset="-122"/>
                <a:ea typeface="黑体" panose="02010600030101010101" pitchFamily="49" charset="-122"/>
              </a:rPr>
              <a:t>新闻和说明性文章，能把握文章的基本观点，获取主要信息。阅读科技作品，还应注意领会作品中所体现的科学精神和科学思想方法。阅读由多种材料组合、较为复杂的非连续性文本，能领会文本的意思，得出有意义的结论</a:t>
            </a:r>
            <a:r>
              <a:rPr lang="zh-CN" altLang="en-US" sz="3100" dirty="0" smtClean="0">
                <a:solidFill>
                  <a:schemeClr val="bg1"/>
                </a:solidFill>
                <a:latin typeface="黑体" panose="02010600030101010101" pitchFamily="49" charset="-122"/>
                <a:ea typeface="黑体" panose="02010600030101010101" pitchFamily="49" charset="-122"/>
              </a:rPr>
              <a:t>。</a:t>
            </a:r>
            <a:endParaRPr lang="en-US" altLang="zh-CN" sz="3100" dirty="0" smtClean="0">
              <a:solidFill>
                <a:schemeClr val="bg1"/>
              </a:solidFill>
              <a:latin typeface="黑体" panose="02010600030101010101" pitchFamily="49" charset="-122"/>
              <a:ea typeface="黑体" panose="02010600030101010101" pitchFamily="49" charset="-122"/>
            </a:endParaRPr>
          </a:p>
          <a:p>
            <a:pPr marL="0" indent="0">
              <a:lnSpc>
                <a:spcPct val="150000"/>
              </a:lnSpc>
              <a:buNone/>
            </a:pPr>
            <a:r>
              <a:rPr lang="en-US" altLang="zh-CN" sz="3100" dirty="0" smtClean="0">
                <a:solidFill>
                  <a:schemeClr val="bg1"/>
                </a:solidFill>
                <a:latin typeface="黑体" panose="02010600030101010101" pitchFamily="49" charset="-122"/>
                <a:ea typeface="黑体" panose="02010600030101010101" pitchFamily="49" charset="-122"/>
              </a:rPr>
              <a:t>         ——《</a:t>
            </a:r>
            <a:r>
              <a:rPr lang="zh-CN" altLang="en-US" sz="3100" dirty="0" smtClean="0">
                <a:solidFill>
                  <a:schemeClr val="bg1"/>
                </a:solidFill>
                <a:latin typeface="黑体" panose="02010600030101010101" pitchFamily="49" charset="-122"/>
                <a:ea typeface="黑体" panose="02010600030101010101" pitchFamily="49" charset="-122"/>
              </a:rPr>
              <a:t>义务教育语文课程标准（</a:t>
            </a:r>
            <a:r>
              <a:rPr lang="en-US" altLang="zh-CN" sz="3100" dirty="0" smtClean="0">
                <a:solidFill>
                  <a:schemeClr val="bg1"/>
                </a:solidFill>
                <a:latin typeface="黑体" panose="02010600030101010101" pitchFamily="49" charset="-122"/>
                <a:ea typeface="黑体" panose="02010600030101010101" pitchFamily="49" charset="-122"/>
              </a:rPr>
              <a:t>2011</a:t>
            </a:r>
            <a:r>
              <a:rPr lang="zh-CN" altLang="en-US" sz="3100" dirty="0" smtClean="0">
                <a:solidFill>
                  <a:schemeClr val="bg1"/>
                </a:solidFill>
                <a:latin typeface="黑体" panose="02010600030101010101" pitchFamily="49" charset="-122"/>
                <a:ea typeface="黑体" panose="02010600030101010101" pitchFamily="49" charset="-122"/>
              </a:rPr>
              <a:t>年版）</a:t>
            </a:r>
            <a:r>
              <a:rPr lang="en-US" altLang="zh-CN" sz="3100" dirty="0" smtClean="0">
                <a:solidFill>
                  <a:schemeClr val="bg1"/>
                </a:solidFill>
                <a:latin typeface="黑体" panose="02010600030101010101" pitchFamily="49" charset="-122"/>
                <a:ea typeface="黑体" panose="02010600030101010101" pitchFamily="49" charset="-122"/>
              </a:rPr>
              <a:t>》</a:t>
            </a:r>
            <a:endParaRPr lang="zh-CN" altLang="en-US" sz="3100" dirty="0" smtClean="0">
              <a:solidFill>
                <a:schemeClr val="bg1"/>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10437" y="1733268"/>
            <a:ext cx="9089409" cy="4394579"/>
          </a:xfrm>
        </p:spPr>
        <p:txBody>
          <a:bodyPr>
            <a:normAutofit/>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大</a:t>
            </a:r>
            <a:r>
              <a:rPr lang="zh-CN" altLang="en-US" sz="3100" dirty="0">
                <a:solidFill>
                  <a:schemeClr val="bg1"/>
                </a:solidFill>
                <a:latin typeface="黑体" panose="02010600030101010101" pitchFamily="49" charset="-122"/>
                <a:ea typeface="黑体" panose="02010600030101010101" pitchFamily="49" charset="-122"/>
              </a:rPr>
              <a:t>拱的</a:t>
            </a:r>
            <a:r>
              <a:rPr lang="zh-CN" altLang="en-US" sz="3100" dirty="0">
                <a:solidFill>
                  <a:srgbClr val="FFC000"/>
                </a:solidFill>
                <a:latin typeface="黑体" panose="02010600030101010101" pitchFamily="49" charset="-122"/>
                <a:ea typeface="黑体" panose="02010600030101010101" pitchFamily="49" charset="-122"/>
              </a:rPr>
              <a:t>两肩</a:t>
            </a:r>
            <a:r>
              <a:rPr lang="zh-CN" altLang="en-US" sz="3100" dirty="0">
                <a:solidFill>
                  <a:schemeClr val="bg1"/>
                </a:solidFill>
                <a:latin typeface="黑体" panose="02010600030101010101" pitchFamily="49" charset="-122"/>
                <a:ea typeface="黑体" panose="02010600030101010101" pitchFamily="49" charset="-122"/>
              </a:rPr>
              <a:t>上，</a:t>
            </a:r>
            <a:r>
              <a:rPr lang="zh-CN" altLang="en-US" sz="3100" dirty="0">
                <a:solidFill>
                  <a:srgbClr val="FFC000"/>
                </a:solidFill>
                <a:latin typeface="黑体" panose="02010600030101010101" pitchFamily="49" charset="-122"/>
                <a:ea typeface="黑体" panose="02010600030101010101" pitchFamily="49" charset="-122"/>
              </a:rPr>
              <a:t>各有两个</a:t>
            </a:r>
            <a:r>
              <a:rPr lang="zh-CN" altLang="en-US" sz="3100" dirty="0">
                <a:solidFill>
                  <a:schemeClr val="bg1"/>
                </a:solidFill>
                <a:latin typeface="黑体" panose="02010600030101010101" pitchFamily="49" charset="-122"/>
                <a:ea typeface="黑体" panose="02010600030101010101" pitchFamily="49" charset="-122"/>
              </a:rPr>
              <a:t>小拱</a:t>
            </a:r>
            <a:r>
              <a:rPr lang="zh-CN" altLang="en-US" sz="3100" dirty="0" smtClean="0">
                <a:solidFill>
                  <a:schemeClr val="bg1"/>
                </a:solidFill>
                <a:latin typeface="黑体" panose="02010600030101010101" pitchFamily="49" charset="-122"/>
                <a:ea typeface="黑体" panose="02010600030101010101" pitchFamily="49" charset="-122"/>
              </a:rPr>
              <a:t>。</a:t>
            </a:r>
            <a:endParaRPr lang="en-US" altLang="zh-CN" sz="3100" dirty="0" smtClean="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大</a:t>
            </a:r>
            <a:r>
              <a:rPr lang="zh-CN" altLang="en-US" sz="3100" dirty="0">
                <a:solidFill>
                  <a:schemeClr val="bg1"/>
                </a:solidFill>
                <a:latin typeface="黑体" panose="02010600030101010101" pitchFamily="49" charset="-122"/>
                <a:ea typeface="黑体" panose="02010600030101010101" pitchFamily="49" charset="-122"/>
              </a:rPr>
              <a:t>拱的两肩上</a:t>
            </a:r>
            <a:r>
              <a:rPr lang="zh-CN" altLang="en-US" sz="3100" dirty="0" smtClean="0">
                <a:solidFill>
                  <a:schemeClr val="bg1"/>
                </a:solidFill>
                <a:latin typeface="黑体" panose="02010600030101010101" pitchFamily="49" charset="-122"/>
                <a:ea typeface="黑体" panose="02010600030101010101" pitchFamily="49" charset="-122"/>
              </a:rPr>
              <a:t>，有</a:t>
            </a:r>
            <a:r>
              <a:rPr lang="zh-CN" altLang="en-US" sz="3100" dirty="0">
                <a:solidFill>
                  <a:schemeClr val="bg1"/>
                </a:solidFill>
                <a:latin typeface="黑体" panose="02010600030101010101" pitchFamily="49" charset="-122"/>
                <a:ea typeface="黑体" panose="02010600030101010101" pitchFamily="49" charset="-122"/>
              </a:rPr>
              <a:t>两个小拱。</a:t>
            </a:r>
            <a:endParaRPr lang="zh-CN" altLang="en-US" sz="3100" dirty="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大</a:t>
            </a:r>
            <a:r>
              <a:rPr lang="zh-CN" altLang="en-US" sz="3100" dirty="0">
                <a:solidFill>
                  <a:schemeClr val="bg1"/>
                </a:solidFill>
                <a:latin typeface="黑体" panose="02010600030101010101" pitchFamily="49" charset="-122"/>
                <a:ea typeface="黑体" panose="02010600030101010101" pitchFamily="49" charset="-122"/>
              </a:rPr>
              <a:t>拱</a:t>
            </a:r>
            <a:r>
              <a:rPr lang="zh-CN" altLang="en-US" sz="3100" dirty="0" smtClean="0">
                <a:solidFill>
                  <a:schemeClr val="bg1"/>
                </a:solidFill>
                <a:latin typeface="黑体" panose="02010600030101010101" pitchFamily="49" charset="-122"/>
                <a:ea typeface="黑体" panose="02010600030101010101" pitchFamily="49" charset="-122"/>
              </a:rPr>
              <a:t>的肩上</a:t>
            </a:r>
            <a:r>
              <a:rPr lang="zh-CN" altLang="en-US" sz="3100" dirty="0">
                <a:solidFill>
                  <a:schemeClr val="bg1"/>
                </a:solidFill>
                <a:latin typeface="黑体" panose="02010600030101010101" pitchFamily="49" charset="-122"/>
                <a:ea typeface="黑体" panose="02010600030101010101" pitchFamily="49" charset="-122"/>
              </a:rPr>
              <a:t>，</a:t>
            </a:r>
            <a:r>
              <a:rPr lang="zh-CN" altLang="en-US" sz="3100" dirty="0" smtClean="0">
                <a:solidFill>
                  <a:schemeClr val="bg1"/>
                </a:solidFill>
                <a:latin typeface="黑体" panose="02010600030101010101" pitchFamily="49" charset="-122"/>
                <a:ea typeface="黑体" panose="02010600030101010101" pitchFamily="49" charset="-122"/>
              </a:rPr>
              <a:t>有个</a:t>
            </a:r>
            <a:r>
              <a:rPr lang="zh-CN" altLang="en-US" sz="3100" dirty="0">
                <a:solidFill>
                  <a:schemeClr val="bg1"/>
                </a:solidFill>
                <a:latin typeface="黑体" panose="02010600030101010101" pitchFamily="49" charset="-122"/>
                <a:ea typeface="黑体" panose="02010600030101010101" pitchFamily="49" charset="-122"/>
              </a:rPr>
              <a:t>小拱。</a:t>
            </a:r>
            <a:endParaRPr lang="zh-CN" altLang="en-US" sz="3100" dirty="0">
              <a:solidFill>
                <a:schemeClr val="bg1"/>
              </a:solidFill>
              <a:latin typeface="黑体" panose="02010600030101010101" pitchFamily="49" charset="-122"/>
              <a:ea typeface="黑体" panose="02010600030101010101" pitchFamily="49" charset="-122"/>
            </a:endParaRPr>
          </a:p>
          <a:p>
            <a:pPr marL="0" indent="457200">
              <a:lnSpc>
                <a:spcPct val="150000"/>
              </a:lnSpc>
              <a:buNone/>
            </a:pPr>
            <a:endParaRPr lang="zh-CN" altLang="en-US" sz="3100" dirty="0" smtClean="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精准</a:t>
            </a:r>
            <a:r>
              <a:rPr lang="zh-CN" altLang="en-US" sz="3600" dirty="0" smtClean="0">
                <a:solidFill>
                  <a:srgbClr val="FFFF00"/>
                </a:solidFill>
                <a:latin typeface="黑体" panose="02010600030101010101" pitchFamily="49" charset="-122"/>
                <a:ea typeface="黑体" panose="02010600030101010101" pitchFamily="49" charset="-122"/>
              </a:rPr>
              <a:t>的词语表达 </a:t>
            </a:r>
            <a:endParaRPr lang="zh-CN" altLang="en-US" sz="3600" dirty="0">
              <a:solidFill>
                <a:srgbClr val="FFFF00"/>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10437" y="1733268"/>
            <a:ext cx="9089409" cy="4394579"/>
          </a:xfrm>
        </p:spPr>
        <p:txBody>
          <a:bodyPr>
            <a:normAutofit/>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大</a:t>
            </a:r>
            <a:r>
              <a:rPr lang="zh-CN" altLang="en-US" sz="3100" dirty="0">
                <a:solidFill>
                  <a:schemeClr val="bg1"/>
                </a:solidFill>
                <a:latin typeface="黑体" panose="02010600030101010101" pitchFamily="49" charset="-122"/>
                <a:ea typeface="黑体" panose="02010600030101010101" pitchFamily="49" charset="-122"/>
              </a:rPr>
              <a:t>拱的两肩上，各有两个小拱。这个创造性的设计，</a:t>
            </a:r>
            <a:r>
              <a:rPr lang="zh-CN" altLang="en-US" sz="3100" dirty="0">
                <a:solidFill>
                  <a:srgbClr val="FFC000"/>
                </a:solidFill>
                <a:latin typeface="黑体" panose="02010600030101010101" pitchFamily="49" charset="-122"/>
                <a:ea typeface="黑体" panose="02010600030101010101" pitchFamily="49" charset="-122"/>
              </a:rPr>
              <a:t>不但</a:t>
            </a:r>
            <a:r>
              <a:rPr lang="zh-CN" altLang="en-US" sz="3100" dirty="0">
                <a:solidFill>
                  <a:schemeClr val="bg1"/>
                </a:solidFill>
                <a:latin typeface="黑体" panose="02010600030101010101" pitchFamily="49" charset="-122"/>
                <a:ea typeface="黑体" panose="02010600030101010101" pitchFamily="49" charset="-122"/>
              </a:rPr>
              <a:t>节约了石料，减轻了桥身的重量，</a:t>
            </a:r>
            <a:r>
              <a:rPr lang="zh-CN" altLang="en-US" sz="3100" dirty="0">
                <a:solidFill>
                  <a:srgbClr val="FFC000"/>
                </a:solidFill>
                <a:latin typeface="黑体" panose="02010600030101010101" pitchFamily="49" charset="-122"/>
                <a:ea typeface="黑体" panose="02010600030101010101" pitchFamily="49" charset="-122"/>
              </a:rPr>
              <a:t>而且</a:t>
            </a:r>
            <a:r>
              <a:rPr lang="zh-CN" altLang="en-US" sz="3100" dirty="0">
                <a:solidFill>
                  <a:schemeClr val="bg1"/>
                </a:solidFill>
                <a:latin typeface="黑体" panose="02010600030101010101" pitchFamily="49" charset="-122"/>
                <a:ea typeface="黑体" panose="02010600030101010101" pitchFamily="49" charset="-122"/>
              </a:rPr>
              <a:t>在河水暴涨的时候，还可以增加桥洞的过水量，减轻洪水对桥身的冲击。同时，拱上加拱，桥身也更美观</a:t>
            </a:r>
            <a:r>
              <a:rPr lang="zh-CN" altLang="en-US" sz="3100" dirty="0" smtClean="0">
                <a:solidFill>
                  <a:schemeClr val="bg1"/>
                </a:solidFill>
                <a:latin typeface="黑体" panose="02010600030101010101" pitchFamily="49" charset="-122"/>
                <a:ea typeface="黑体" panose="02010600030101010101" pitchFamily="49" charset="-122"/>
              </a:rPr>
              <a:t>。</a:t>
            </a:r>
            <a:endParaRPr lang="en-US" altLang="zh-CN" sz="3100" dirty="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en-US" altLang="zh-CN" sz="3100" dirty="0" smtClean="0">
                <a:solidFill>
                  <a:schemeClr val="bg1"/>
                </a:solidFill>
                <a:latin typeface="黑体" panose="02010600030101010101" pitchFamily="49" charset="-122"/>
                <a:ea typeface="黑体" panose="02010600030101010101" pitchFamily="49" charset="-122"/>
              </a:rPr>
              <a:t>                        ——《</a:t>
            </a:r>
            <a:r>
              <a:rPr lang="zh-CN" altLang="en-US" sz="3100" dirty="0" smtClean="0">
                <a:solidFill>
                  <a:schemeClr val="bg1"/>
                </a:solidFill>
                <a:latin typeface="黑体" panose="02010600030101010101" pitchFamily="49" charset="-122"/>
                <a:ea typeface="黑体" panose="02010600030101010101" pitchFamily="49" charset="-122"/>
              </a:rPr>
              <a:t>中国石拱桥</a:t>
            </a:r>
            <a:r>
              <a:rPr lang="en-US" altLang="zh-CN" sz="3100" dirty="0" smtClean="0">
                <a:solidFill>
                  <a:schemeClr val="bg1"/>
                </a:solidFill>
                <a:latin typeface="黑体" panose="02010600030101010101" pitchFamily="49" charset="-122"/>
                <a:ea typeface="黑体" panose="02010600030101010101" pitchFamily="49" charset="-122"/>
              </a:rPr>
              <a:t>》</a:t>
            </a:r>
            <a:endParaRPr lang="zh-CN" altLang="en-US" sz="3100" dirty="0" smtClean="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精准</a:t>
            </a:r>
            <a:r>
              <a:rPr lang="zh-CN" altLang="en-US" sz="3600" dirty="0" smtClean="0">
                <a:solidFill>
                  <a:srgbClr val="FFFF00"/>
                </a:solidFill>
                <a:latin typeface="黑体" panose="02010600030101010101" pitchFamily="49" charset="-122"/>
                <a:ea typeface="黑体" panose="02010600030101010101" pitchFamily="49" charset="-122"/>
              </a:rPr>
              <a:t>的词语表达 </a:t>
            </a:r>
            <a:endParaRPr lang="zh-CN" altLang="en-US" sz="3600" dirty="0">
              <a:solidFill>
                <a:srgbClr val="FFFF00"/>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28048" y="2320121"/>
            <a:ext cx="9089409" cy="4394579"/>
          </a:xfrm>
        </p:spPr>
        <p:txBody>
          <a:bodyPr>
            <a:normAutofit/>
          </a:bodyPr>
          <a:lstStyle/>
          <a:p>
            <a:pPr marL="0" indent="457200" algn="ctr">
              <a:lnSpc>
                <a:spcPct val="150000"/>
              </a:lnSpc>
              <a:buNone/>
            </a:pPr>
            <a:r>
              <a:rPr lang="zh-CN" altLang="en-US" sz="3600" dirty="0" smtClean="0">
                <a:solidFill>
                  <a:srgbClr val="FFFF00"/>
                </a:solidFill>
                <a:latin typeface="黑体" panose="02010600030101010101" pitchFamily="49" charset="-122"/>
                <a:ea typeface="黑体" panose="02010600030101010101" pitchFamily="49" charset="-122"/>
              </a:rPr>
              <a:t>严密的句子逻辑 </a:t>
            </a:r>
            <a:endParaRPr lang="en-US" altLang="zh-CN" sz="3600" dirty="0" smtClean="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74460" y="1588572"/>
            <a:ext cx="8447964" cy="4394579"/>
          </a:xfrm>
        </p:spPr>
        <p:txBody>
          <a:bodyPr>
            <a:normAutofit fontScale="55000" lnSpcReduction="20000"/>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a:t>
            </a:r>
            <a:r>
              <a:rPr lang="zh-CN" altLang="en-US" sz="4400" dirty="0" smtClean="0">
                <a:solidFill>
                  <a:schemeClr val="bg1"/>
                </a:solidFill>
                <a:latin typeface="黑体" panose="02010600030101010101" pitchFamily="49" charset="-122"/>
                <a:ea typeface="黑体" panose="02010600030101010101" pitchFamily="49" charset="-122"/>
              </a:rPr>
              <a:t>石拱桥</a:t>
            </a:r>
            <a:r>
              <a:rPr lang="zh-CN" altLang="en-US" sz="4400" dirty="0">
                <a:solidFill>
                  <a:schemeClr val="bg1"/>
                </a:solidFill>
                <a:latin typeface="黑体" panose="02010600030101010101" pitchFamily="49" charset="-122"/>
                <a:ea typeface="黑体" panose="02010600030101010101" pitchFamily="49" charset="-122"/>
              </a:rPr>
              <a:t>的桥洞成弧形，就像虹。古代神话里说，雨后彩虹是“人间天上的桥”，通过彩虹就能上天。我国的诗人爱把拱桥比作虹，说拱桥是“卧虹”“飞虹”，把水上拱桥形容为“长虹卧波”。</a:t>
            </a:r>
            <a:endParaRPr lang="zh-CN" altLang="en-US" sz="4400" dirty="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zh-CN" altLang="en-US" sz="4400" dirty="0" smtClean="0">
                <a:solidFill>
                  <a:schemeClr val="bg1"/>
                </a:solidFill>
                <a:latin typeface="黑体" panose="02010600030101010101" pitchFamily="49" charset="-122"/>
                <a:ea typeface="黑体" panose="02010600030101010101" pitchFamily="49" charset="-122"/>
              </a:rPr>
              <a:t> 石拱桥</a:t>
            </a:r>
            <a:r>
              <a:rPr lang="zh-CN" altLang="en-US" sz="4400" dirty="0">
                <a:solidFill>
                  <a:schemeClr val="bg1"/>
                </a:solidFill>
                <a:latin typeface="黑体" panose="02010600030101010101" pitchFamily="49" charset="-122"/>
                <a:ea typeface="黑体" panose="02010600030101010101" pitchFamily="49" charset="-122"/>
              </a:rPr>
              <a:t>在世界桥梁史上出现得比较早。这种桥</a:t>
            </a:r>
            <a:r>
              <a:rPr lang="zh-CN" altLang="en-US" sz="4400" dirty="0">
                <a:solidFill>
                  <a:srgbClr val="FFC000"/>
                </a:solidFill>
                <a:latin typeface="黑体" panose="02010600030101010101" pitchFamily="49" charset="-122"/>
                <a:ea typeface="黑体" panose="02010600030101010101" pitchFamily="49" charset="-122"/>
              </a:rPr>
              <a:t>不但</a:t>
            </a:r>
            <a:r>
              <a:rPr lang="zh-CN" altLang="en-US" sz="4400" dirty="0">
                <a:solidFill>
                  <a:schemeClr val="bg1"/>
                </a:solidFill>
                <a:latin typeface="黑体" panose="02010600030101010101" pitchFamily="49" charset="-122"/>
                <a:ea typeface="黑体" panose="02010600030101010101" pitchFamily="49" charset="-122"/>
              </a:rPr>
              <a:t>形式优美，</a:t>
            </a:r>
            <a:r>
              <a:rPr lang="zh-CN" altLang="en-US" sz="4400" dirty="0">
                <a:solidFill>
                  <a:srgbClr val="FFC000"/>
                </a:solidFill>
                <a:latin typeface="黑体" panose="02010600030101010101" pitchFamily="49" charset="-122"/>
                <a:ea typeface="黑体" panose="02010600030101010101" pitchFamily="49" charset="-122"/>
              </a:rPr>
              <a:t>而且</a:t>
            </a:r>
            <a:r>
              <a:rPr lang="zh-CN" altLang="en-US" sz="4400" dirty="0">
                <a:solidFill>
                  <a:schemeClr val="bg1"/>
                </a:solidFill>
                <a:latin typeface="黑体" panose="02010600030101010101" pitchFamily="49" charset="-122"/>
                <a:ea typeface="黑体" panose="02010600030101010101" pitchFamily="49" charset="-122"/>
              </a:rPr>
              <a:t>结构坚固，能几十年几百年甚至上千年雄跨在江河之上，在交通方面发挥作用</a:t>
            </a:r>
            <a:r>
              <a:rPr lang="zh-CN" altLang="en-US" sz="4400" dirty="0" smtClean="0">
                <a:solidFill>
                  <a:schemeClr val="bg1"/>
                </a:solidFill>
                <a:latin typeface="黑体" panose="02010600030101010101" pitchFamily="49" charset="-122"/>
                <a:ea typeface="黑体" panose="02010600030101010101" pitchFamily="49" charset="-122"/>
              </a:rPr>
              <a:t>。</a:t>
            </a:r>
            <a:endParaRPr lang="en-US" altLang="zh-CN" sz="4400" dirty="0" smtClean="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en-US" altLang="zh-CN" sz="4400" dirty="0" smtClean="0">
                <a:solidFill>
                  <a:schemeClr val="bg1"/>
                </a:solidFill>
                <a:latin typeface="黑体" panose="02010600030101010101" pitchFamily="49" charset="-122"/>
                <a:ea typeface="黑体" panose="02010600030101010101" pitchFamily="49" charset="-122"/>
              </a:rPr>
              <a:t>                             ——《</a:t>
            </a:r>
            <a:r>
              <a:rPr lang="zh-CN" altLang="en-US" sz="4400" dirty="0">
                <a:solidFill>
                  <a:schemeClr val="bg1"/>
                </a:solidFill>
                <a:latin typeface="黑体" panose="02010600030101010101" pitchFamily="49" charset="-122"/>
                <a:ea typeface="黑体" panose="02010600030101010101" pitchFamily="49" charset="-122"/>
              </a:rPr>
              <a:t>中国石拱桥</a:t>
            </a:r>
            <a:r>
              <a:rPr lang="en-US" altLang="zh-CN" sz="4400" dirty="0" smtClean="0">
                <a:solidFill>
                  <a:schemeClr val="bg1"/>
                </a:solidFill>
                <a:latin typeface="黑体" panose="02010600030101010101" pitchFamily="49" charset="-122"/>
                <a:ea typeface="黑体" panose="02010600030101010101" pitchFamily="49" charset="-122"/>
              </a:rPr>
              <a:t>》</a:t>
            </a:r>
            <a:endParaRPr lang="en-US" altLang="zh-CN" sz="4400" dirty="0" smtClean="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严密的句子逻辑 </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01505" y="1520334"/>
            <a:ext cx="9089409" cy="4394579"/>
          </a:xfrm>
        </p:spPr>
        <p:txBody>
          <a:bodyPr>
            <a:normAutofit/>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作者</a:t>
            </a:r>
            <a:r>
              <a:rPr lang="zh-CN" altLang="en-US" sz="3100" dirty="0">
                <a:solidFill>
                  <a:schemeClr val="bg1"/>
                </a:solidFill>
                <a:latin typeface="黑体" panose="02010600030101010101" pitchFamily="49" charset="-122"/>
                <a:ea typeface="黑体" panose="02010600030101010101" pitchFamily="49" charset="-122"/>
              </a:rPr>
              <a:t>用“不但</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，而且</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的递进关系</a:t>
            </a:r>
            <a:r>
              <a:rPr lang="zh-CN" altLang="en-US" sz="3100" dirty="0" smtClean="0">
                <a:solidFill>
                  <a:schemeClr val="bg1"/>
                </a:solidFill>
                <a:latin typeface="黑体" panose="02010600030101010101" pitchFamily="49" charset="-122"/>
                <a:ea typeface="黑体" panose="02010600030101010101" pitchFamily="49" charset="-122"/>
              </a:rPr>
              <a:t>复句，承上启下，将</a:t>
            </a:r>
            <a:r>
              <a:rPr lang="zh-CN" altLang="en-US" sz="3100" dirty="0">
                <a:solidFill>
                  <a:schemeClr val="bg1"/>
                </a:solidFill>
                <a:latin typeface="黑体" panose="02010600030101010101" pitchFamily="49" charset="-122"/>
                <a:ea typeface="黑体" panose="02010600030101010101" pitchFamily="49" charset="-122"/>
              </a:rPr>
              <a:t>石拱桥的总体特征进行了一个非常明确的概括</a:t>
            </a:r>
            <a:r>
              <a:rPr lang="zh-CN" altLang="en-US" sz="3100" dirty="0" smtClean="0">
                <a:solidFill>
                  <a:schemeClr val="bg1"/>
                </a:solidFill>
                <a:latin typeface="黑体" panose="02010600030101010101" pitchFamily="49" charset="-122"/>
                <a:ea typeface="黑体" panose="02010600030101010101" pitchFamily="49" charset="-122"/>
              </a:rPr>
              <a:t>。提示读者，递进之后的内容更突显中国石拱桥是古代</a:t>
            </a:r>
            <a:r>
              <a:rPr lang="zh-CN" altLang="en-US" sz="3100" dirty="0">
                <a:solidFill>
                  <a:schemeClr val="bg1"/>
                </a:solidFill>
                <a:latin typeface="黑体" panose="02010600030101010101" pitchFamily="49" charset="-122"/>
                <a:ea typeface="黑体" panose="02010600030101010101" pitchFamily="49" charset="-122"/>
              </a:rPr>
              <a:t>劳动人民</a:t>
            </a:r>
            <a:r>
              <a:rPr lang="zh-CN" altLang="en-US" sz="3100" dirty="0" smtClean="0">
                <a:solidFill>
                  <a:schemeClr val="bg1"/>
                </a:solidFill>
                <a:latin typeface="黑体" panose="02010600030101010101" pitchFamily="49" charset="-122"/>
                <a:ea typeface="黑体" panose="02010600030101010101" pitchFamily="49" charset="-122"/>
              </a:rPr>
              <a:t>智慧的结晶。全文也是</a:t>
            </a:r>
            <a:r>
              <a:rPr lang="zh-CN" altLang="en-US" sz="3100" dirty="0">
                <a:solidFill>
                  <a:schemeClr val="bg1"/>
                </a:solidFill>
                <a:latin typeface="黑体" panose="02010600030101010101" pitchFamily="49" charset="-122"/>
                <a:ea typeface="黑体" panose="02010600030101010101" pitchFamily="49" charset="-122"/>
              </a:rPr>
              <a:t>围绕这句话进行层次清晰地说明。</a:t>
            </a:r>
            <a:endParaRPr lang="zh-CN" altLang="en-US" sz="3100" dirty="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严密的句子逻辑 </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60310" y="1342913"/>
            <a:ext cx="9594377" cy="4394579"/>
          </a:xfrm>
        </p:spPr>
        <p:txBody>
          <a:bodyPr>
            <a:normAutofit/>
          </a:bodyPr>
          <a:lstStyle/>
          <a:p>
            <a:pPr marL="0" indent="457200">
              <a:lnSpc>
                <a:spcPct val="150000"/>
              </a:lnSpc>
              <a:buNone/>
            </a:pPr>
            <a:r>
              <a:rPr lang="zh-CN" altLang="en-US" sz="2600" dirty="0" smtClean="0">
                <a:solidFill>
                  <a:schemeClr val="bg1"/>
                </a:solidFill>
                <a:latin typeface="黑体" panose="02010600030101010101" pitchFamily="49" charset="-122"/>
                <a:ea typeface="黑体" panose="02010600030101010101" pitchFamily="49" charset="-122"/>
              </a:rPr>
              <a:t> 设计者</a:t>
            </a:r>
            <a:r>
              <a:rPr lang="zh-CN" altLang="en-US" sz="2600" dirty="0">
                <a:solidFill>
                  <a:schemeClr val="bg1"/>
                </a:solidFill>
                <a:latin typeface="黑体" panose="02010600030101010101" pitchFamily="49" charset="-122"/>
                <a:ea typeface="黑体" panose="02010600030101010101" pitchFamily="49" charset="-122"/>
              </a:rPr>
              <a:t>和匠师们因地制宜，自出心裁，修建成功的园林当然</a:t>
            </a:r>
            <a:r>
              <a:rPr lang="zh-CN" altLang="en-US" sz="2600" dirty="0" smtClean="0">
                <a:solidFill>
                  <a:schemeClr val="bg1"/>
                </a:solidFill>
                <a:latin typeface="黑体" panose="02010600030101010101" pitchFamily="49" charset="-122"/>
                <a:ea typeface="黑体" panose="02010600030101010101" pitchFamily="49" charset="-122"/>
              </a:rPr>
              <a:t>各个不同</a:t>
            </a:r>
            <a:r>
              <a:rPr lang="zh-CN" altLang="en-US" sz="2600" dirty="0">
                <a:solidFill>
                  <a:schemeClr val="bg1"/>
                </a:solidFill>
                <a:latin typeface="黑体" panose="02010600030101010101" pitchFamily="49" charset="-122"/>
                <a:ea typeface="黑体" panose="02010600030101010101" pitchFamily="49" charset="-122"/>
              </a:rPr>
              <a:t>。可是苏州各个园林在不同之中有个共同点，似乎设计者和匠师们一致追求的是：务必使游览</a:t>
            </a:r>
            <a:r>
              <a:rPr lang="zh-CN" altLang="en-US" sz="2600" dirty="0" smtClean="0">
                <a:solidFill>
                  <a:schemeClr val="bg1"/>
                </a:solidFill>
                <a:latin typeface="黑体" panose="02010600030101010101" pitchFamily="49" charset="-122"/>
                <a:ea typeface="黑体" panose="02010600030101010101" pitchFamily="49" charset="-122"/>
              </a:rPr>
              <a:t>者</a:t>
            </a:r>
            <a:r>
              <a:rPr lang="zh-CN" altLang="en-US" sz="2600" u="sng" dirty="0">
                <a:solidFill>
                  <a:srgbClr val="FFC000"/>
                </a:solidFill>
                <a:latin typeface="黑体" panose="02010600030101010101" pitchFamily="49" charset="-122"/>
                <a:ea typeface="黑体" panose="02010600030101010101" pitchFamily="49" charset="-122"/>
              </a:rPr>
              <a:t>①</a:t>
            </a:r>
            <a:r>
              <a:rPr lang="zh-CN" altLang="en-US" sz="2600" dirty="0" smtClean="0">
                <a:solidFill>
                  <a:schemeClr val="bg1"/>
                </a:solidFill>
                <a:latin typeface="黑体" panose="02010600030101010101" pitchFamily="49" charset="-122"/>
                <a:ea typeface="黑体" panose="02010600030101010101" pitchFamily="49" charset="-122"/>
              </a:rPr>
              <a:t>站</a:t>
            </a:r>
            <a:r>
              <a:rPr lang="zh-CN" altLang="en-US" sz="2600" dirty="0">
                <a:solidFill>
                  <a:schemeClr val="bg1"/>
                </a:solidFill>
                <a:latin typeface="黑体" panose="02010600030101010101" pitchFamily="49" charset="-122"/>
                <a:ea typeface="黑体" panose="02010600030101010101" pitchFamily="49" charset="-122"/>
              </a:rPr>
              <a:t>在哪个点上，</a:t>
            </a:r>
            <a:r>
              <a:rPr lang="zh-CN" altLang="en-US" sz="2600" dirty="0" smtClean="0">
                <a:solidFill>
                  <a:schemeClr val="bg1"/>
                </a:solidFill>
                <a:latin typeface="黑体" panose="02010600030101010101" pitchFamily="49" charset="-122"/>
                <a:ea typeface="黑体" panose="02010600030101010101" pitchFamily="49" charset="-122"/>
              </a:rPr>
              <a:t>眼前</a:t>
            </a:r>
            <a:r>
              <a:rPr lang="zh-CN" altLang="en-US" sz="2600" u="sng" dirty="0">
                <a:solidFill>
                  <a:srgbClr val="FFC000"/>
                </a:solidFill>
                <a:latin typeface="黑体" panose="02010600030101010101" pitchFamily="49" charset="-122"/>
                <a:ea typeface="黑体" panose="02010600030101010101" pitchFamily="49" charset="-122"/>
              </a:rPr>
              <a:t>②</a:t>
            </a:r>
            <a:r>
              <a:rPr lang="zh-CN" altLang="en-US" sz="2600" dirty="0" smtClean="0">
                <a:solidFill>
                  <a:schemeClr val="bg1"/>
                </a:solidFill>
                <a:latin typeface="黑体" panose="02010600030101010101" pitchFamily="49" charset="-122"/>
                <a:ea typeface="黑体" panose="02010600030101010101" pitchFamily="49" charset="-122"/>
              </a:rPr>
              <a:t>是</a:t>
            </a:r>
            <a:r>
              <a:rPr lang="zh-CN" altLang="en-US" sz="2600" dirty="0">
                <a:solidFill>
                  <a:schemeClr val="bg1"/>
                </a:solidFill>
                <a:latin typeface="黑体" panose="02010600030101010101" pitchFamily="49" charset="-122"/>
                <a:ea typeface="黑体" panose="02010600030101010101" pitchFamily="49" charset="-122"/>
              </a:rPr>
              <a:t>一幅完美的图画。为了达到这个目的，他们讲究亭台轩榭的布局，讲究假山池沼的配合，讲究花草树木的映衬，讲究近景远景的层次</a:t>
            </a:r>
            <a:r>
              <a:rPr lang="zh-CN" altLang="en-US" sz="3100" dirty="0">
                <a:solidFill>
                  <a:schemeClr val="bg1"/>
                </a:solidFill>
                <a:latin typeface="黑体" panose="02010600030101010101" pitchFamily="49" charset="-122"/>
                <a:ea typeface="黑体" panose="02010600030101010101" pitchFamily="49" charset="-122"/>
              </a:rPr>
              <a:t>。</a:t>
            </a:r>
            <a:endParaRPr lang="zh-CN" altLang="en-US" sz="3100" dirty="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严密的句子逻辑 </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60310" y="1342913"/>
            <a:ext cx="9594377" cy="4394579"/>
          </a:xfrm>
        </p:spPr>
        <p:txBody>
          <a:bodyPr>
            <a:normAutofit/>
          </a:bodyPr>
          <a:lstStyle/>
          <a:p>
            <a:pPr algn="just">
              <a:lnSpc>
                <a:spcPct val="150000"/>
              </a:lnSpc>
              <a:spcAft>
                <a:spcPts val="0"/>
              </a:spcAft>
            </a:pPr>
            <a:r>
              <a:rPr lang="en-US" altLang="zh-CN" sz="3200" kern="100" dirty="0" smtClean="0">
                <a:solidFill>
                  <a:schemeClr val="bg1"/>
                </a:solidFill>
                <a:latin typeface="黑体" panose="02010600030101010101" pitchFamily="49" charset="-122"/>
                <a:ea typeface="黑体" panose="02010600030101010101" pitchFamily="49" charset="-122"/>
                <a:cs typeface="Times New Roman" panose="02020603050405020304"/>
              </a:rPr>
              <a:t>    </a:t>
            </a:r>
            <a:r>
              <a:rPr lang="zh-CN" altLang="zh-CN" sz="3200" kern="100" dirty="0" smtClean="0">
                <a:solidFill>
                  <a:schemeClr val="bg1"/>
                </a:solidFill>
                <a:latin typeface="黑体" panose="02010600030101010101" pitchFamily="49" charset="-122"/>
                <a:ea typeface="黑体" panose="02010600030101010101" pitchFamily="49" charset="-122"/>
                <a:cs typeface="Times New Roman" panose="02020603050405020304"/>
              </a:rPr>
              <a:t>依据</a:t>
            </a:r>
            <a:r>
              <a:rPr lang="zh-CN" altLang="zh-CN" sz="3200" kern="100" dirty="0">
                <a:solidFill>
                  <a:schemeClr val="bg1"/>
                </a:solidFill>
                <a:latin typeface="黑体" panose="02010600030101010101" pitchFamily="49" charset="-122"/>
                <a:ea typeface="黑体" panose="02010600030101010101" pitchFamily="49" charset="-122"/>
                <a:cs typeface="Times New Roman" panose="02020603050405020304"/>
              </a:rPr>
              <a:t>上下文，</a:t>
            </a:r>
            <a:r>
              <a:rPr lang="zh-CN" altLang="zh-CN" sz="3200" kern="100" dirty="0" smtClean="0">
                <a:solidFill>
                  <a:schemeClr val="bg1"/>
                </a:solidFill>
                <a:latin typeface="黑体" panose="02010600030101010101" pitchFamily="49" charset="-122"/>
                <a:ea typeface="黑体" panose="02010600030101010101" pitchFamily="49" charset="-122"/>
                <a:cs typeface="Times New Roman" panose="02020603050405020304"/>
              </a:rPr>
              <a:t>在横线</a:t>
            </a:r>
            <a:r>
              <a:rPr lang="zh-CN" altLang="zh-CN" sz="3200" kern="100" dirty="0">
                <a:solidFill>
                  <a:schemeClr val="bg1"/>
                </a:solidFill>
                <a:latin typeface="黑体" panose="02010600030101010101" pitchFamily="49" charset="-122"/>
                <a:ea typeface="黑体" panose="02010600030101010101" pitchFamily="49" charset="-122"/>
                <a:cs typeface="Times New Roman" panose="02020603050405020304"/>
              </a:rPr>
              <a:t>处依次填入的词语，都正确的一项是（</a:t>
            </a:r>
            <a:r>
              <a:rPr lang="en-US" altLang="zh-CN" sz="3200" kern="100" dirty="0">
                <a:solidFill>
                  <a:schemeClr val="bg1"/>
                </a:solidFill>
                <a:latin typeface="黑体" panose="02010600030101010101" pitchFamily="49" charset="-122"/>
                <a:ea typeface="黑体" panose="02010600030101010101" pitchFamily="49" charset="-122"/>
                <a:cs typeface="Times New Roman" panose="02020603050405020304"/>
              </a:rPr>
              <a:t>2</a:t>
            </a:r>
            <a:r>
              <a:rPr lang="zh-CN" altLang="zh-CN" sz="3200" kern="100" dirty="0">
                <a:solidFill>
                  <a:schemeClr val="bg1"/>
                </a:solidFill>
                <a:latin typeface="黑体" panose="02010600030101010101" pitchFamily="49" charset="-122"/>
                <a:ea typeface="黑体" panose="02010600030101010101" pitchFamily="49" charset="-122"/>
                <a:cs typeface="Times New Roman" panose="02020603050405020304"/>
              </a:rPr>
              <a:t>分</a:t>
            </a:r>
            <a:r>
              <a:rPr lang="en-US" altLang="zh-CN" sz="3200" kern="100" dirty="0">
                <a:solidFill>
                  <a:schemeClr val="bg1"/>
                </a:solidFill>
                <a:latin typeface="黑体" panose="02010600030101010101" pitchFamily="49" charset="-122"/>
                <a:ea typeface="黑体" panose="02010600030101010101" pitchFamily="49" charset="-122"/>
                <a:cs typeface="Times New Roman" panose="02020603050405020304"/>
              </a:rPr>
              <a:t>)</a:t>
            </a:r>
            <a:endParaRPr lang="zh-CN" altLang="zh-CN" sz="3200" kern="100" dirty="0">
              <a:solidFill>
                <a:schemeClr val="bg1"/>
              </a:solidFill>
              <a:latin typeface="黑体" panose="02010600030101010101" pitchFamily="49" charset="-122"/>
              <a:ea typeface="黑体" panose="02010600030101010101" pitchFamily="49" charset="-122"/>
              <a:cs typeface="Times New Roman" panose="02020603050405020304"/>
            </a:endParaRPr>
          </a:p>
          <a:p>
            <a:pPr indent="266700" algn="just">
              <a:lnSpc>
                <a:spcPct val="150000"/>
              </a:lnSpc>
              <a:spcAft>
                <a:spcPts val="0"/>
              </a:spcAft>
            </a:pPr>
            <a:r>
              <a:rPr lang="en-US" altLang="zh-CN" sz="3200" kern="100" dirty="0">
                <a:solidFill>
                  <a:schemeClr val="bg1"/>
                </a:solidFill>
                <a:latin typeface="黑体" panose="02010600030101010101" pitchFamily="49" charset="-122"/>
                <a:ea typeface="黑体" panose="02010600030101010101" pitchFamily="49" charset="-122"/>
                <a:cs typeface="Times New Roman" panose="02020603050405020304"/>
              </a:rPr>
              <a:t>A.</a:t>
            </a:r>
            <a:r>
              <a:rPr lang="zh-CN" altLang="zh-CN" sz="3200" kern="100" dirty="0">
                <a:solidFill>
                  <a:schemeClr val="bg1"/>
                </a:solidFill>
                <a:latin typeface="黑体" panose="02010600030101010101" pitchFamily="49" charset="-122"/>
                <a:ea typeface="黑体" panose="02010600030101010101" pitchFamily="49" charset="-122"/>
                <a:cs typeface="Times New Roman" panose="02020603050405020304"/>
              </a:rPr>
              <a:t>①尽管</a:t>
            </a:r>
            <a:r>
              <a:rPr lang="en-US" altLang="zh-CN" sz="3200" kern="100" dirty="0">
                <a:solidFill>
                  <a:schemeClr val="bg1"/>
                </a:solidFill>
                <a:latin typeface="黑体" panose="02010600030101010101" pitchFamily="49" charset="-122"/>
                <a:ea typeface="黑体" panose="02010600030101010101" pitchFamily="49" charset="-122"/>
                <a:cs typeface="Times New Roman" panose="02020603050405020304"/>
              </a:rPr>
              <a:t>   </a:t>
            </a:r>
            <a:r>
              <a:rPr lang="zh-CN" altLang="zh-CN" sz="3200" kern="100" dirty="0" smtClean="0">
                <a:solidFill>
                  <a:schemeClr val="bg1"/>
                </a:solidFill>
                <a:latin typeface="黑体" panose="02010600030101010101" pitchFamily="49" charset="-122"/>
                <a:ea typeface="黑体" panose="02010600030101010101" pitchFamily="49" charset="-122"/>
                <a:cs typeface="Times New Roman" panose="02020603050405020304"/>
              </a:rPr>
              <a:t>②</a:t>
            </a:r>
            <a:r>
              <a:rPr lang="zh-CN" altLang="zh-CN" sz="3200" kern="100" dirty="0">
                <a:solidFill>
                  <a:schemeClr val="bg1"/>
                </a:solidFill>
                <a:latin typeface="黑体" panose="02010600030101010101" pitchFamily="49" charset="-122"/>
                <a:ea typeface="黑体" panose="02010600030101010101" pitchFamily="49" charset="-122"/>
                <a:cs typeface="Times New Roman" panose="02020603050405020304"/>
              </a:rPr>
              <a:t>都</a:t>
            </a:r>
            <a:r>
              <a:rPr lang="en-US" altLang="zh-CN" sz="3200" kern="100" dirty="0">
                <a:solidFill>
                  <a:schemeClr val="bg1"/>
                </a:solidFill>
                <a:latin typeface="黑体" panose="02010600030101010101" pitchFamily="49" charset="-122"/>
                <a:ea typeface="黑体" panose="02010600030101010101" pitchFamily="49" charset="-122"/>
                <a:cs typeface="Times New Roman" panose="02020603050405020304"/>
              </a:rPr>
              <a:t>   </a:t>
            </a:r>
            <a:r>
              <a:rPr lang="en-US" altLang="zh-CN" sz="3200" kern="100" dirty="0" smtClean="0">
                <a:solidFill>
                  <a:schemeClr val="bg1"/>
                </a:solidFill>
                <a:latin typeface="黑体" panose="02010600030101010101" pitchFamily="49" charset="-122"/>
                <a:ea typeface="黑体" panose="02010600030101010101" pitchFamily="49" charset="-122"/>
                <a:cs typeface="Times New Roman" panose="02020603050405020304"/>
              </a:rPr>
              <a:t>   B</a:t>
            </a:r>
            <a:r>
              <a:rPr lang="en-US" altLang="zh-CN" sz="3200" kern="100" dirty="0">
                <a:solidFill>
                  <a:schemeClr val="bg1"/>
                </a:solidFill>
                <a:latin typeface="黑体" panose="02010600030101010101" pitchFamily="49" charset="-122"/>
                <a:ea typeface="黑体" panose="02010600030101010101" pitchFamily="49" charset="-122"/>
                <a:cs typeface="Times New Roman" panose="02020603050405020304"/>
              </a:rPr>
              <a:t>.</a:t>
            </a:r>
            <a:r>
              <a:rPr lang="zh-CN" altLang="zh-CN" sz="3200" kern="100" dirty="0">
                <a:solidFill>
                  <a:schemeClr val="bg1"/>
                </a:solidFill>
                <a:latin typeface="黑体" panose="02010600030101010101" pitchFamily="49" charset="-122"/>
                <a:ea typeface="黑体" panose="02010600030101010101" pitchFamily="49" charset="-122"/>
                <a:cs typeface="Times New Roman" panose="02020603050405020304"/>
              </a:rPr>
              <a:t>①无论</a:t>
            </a:r>
            <a:r>
              <a:rPr lang="en-US" altLang="zh-CN" sz="3200" kern="100" dirty="0">
                <a:solidFill>
                  <a:schemeClr val="bg1"/>
                </a:solidFill>
                <a:latin typeface="黑体" panose="02010600030101010101" pitchFamily="49" charset="-122"/>
                <a:ea typeface="黑体" panose="02010600030101010101" pitchFamily="49" charset="-122"/>
                <a:cs typeface="Times New Roman" panose="02020603050405020304"/>
              </a:rPr>
              <a:t>    </a:t>
            </a:r>
            <a:r>
              <a:rPr lang="zh-CN" altLang="zh-CN" sz="3200" kern="100" dirty="0" smtClean="0">
                <a:solidFill>
                  <a:schemeClr val="bg1"/>
                </a:solidFill>
                <a:latin typeface="黑体" panose="02010600030101010101" pitchFamily="49" charset="-122"/>
                <a:ea typeface="黑体" panose="02010600030101010101" pitchFamily="49" charset="-122"/>
                <a:cs typeface="Times New Roman" panose="02020603050405020304"/>
              </a:rPr>
              <a:t>②总</a:t>
            </a:r>
            <a:endParaRPr lang="en-US" altLang="zh-CN" sz="3200" kern="100" dirty="0" smtClean="0">
              <a:solidFill>
                <a:schemeClr val="bg1"/>
              </a:solidFill>
              <a:latin typeface="黑体" panose="02010600030101010101" pitchFamily="49" charset="-122"/>
              <a:ea typeface="黑体" panose="02010600030101010101" pitchFamily="49" charset="-122"/>
              <a:cs typeface="Times New Roman" panose="02020603050405020304"/>
            </a:endParaRPr>
          </a:p>
          <a:p>
            <a:pPr indent="266700" algn="just">
              <a:lnSpc>
                <a:spcPct val="150000"/>
              </a:lnSpc>
              <a:spcAft>
                <a:spcPts val="0"/>
              </a:spcAft>
            </a:pPr>
            <a:r>
              <a:rPr lang="en-US" altLang="zh-CN" sz="3200" kern="100" dirty="0" smtClean="0">
                <a:solidFill>
                  <a:schemeClr val="bg1"/>
                </a:solidFill>
                <a:latin typeface="黑体" panose="02010600030101010101" pitchFamily="49" charset="-122"/>
                <a:ea typeface="黑体" panose="02010600030101010101" pitchFamily="49" charset="-122"/>
                <a:cs typeface="Times New Roman" panose="02020603050405020304"/>
              </a:rPr>
              <a:t>C</a:t>
            </a:r>
            <a:r>
              <a:rPr lang="en-US" altLang="zh-CN" sz="3200" kern="100" dirty="0">
                <a:solidFill>
                  <a:schemeClr val="bg1"/>
                </a:solidFill>
                <a:latin typeface="黑体" panose="02010600030101010101" pitchFamily="49" charset="-122"/>
                <a:ea typeface="黑体" panose="02010600030101010101" pitchFamily="49" charset="-122"/>
                <a:cs typeface="Times New Roman" panose="02020603050405020304"/>
              </a:rPr>
              <a:t>.</a:t>
            </a:r>
            <a:r>
              <a:rPr lang="zh-CN" altLang="zh-CN" sz="3200" kern="100" dirty="0">
                <a:solidFill>
                  <a:schemeClr val="bg1"/>
                </a:solidFill>
                <a:latin typeface="黑体" panose="02010600030101010101" pitchFamily="49" charset="-122"/>
                <a:ea typeface="黑体" panose="02010600030101010101" pitchFamily="49" charset="-122"/>
                <a:cs typeface="Times New Roman" panose="02020603050405020304"/>
              </a:rPr>
              <a:t>①</a:t>
            </a:r>
            <a:r>
              <a:rPr lang="zh-CN" altLang="zh-CN" sz="3200" kern="100" dirty="0" smtClean="0">
                <a:solidFill>
                  <a:schemeClr val="bg1"/>
                </a:solidFill>
                <a:latin typeface="黑体" panose="02010600030101010101" pitchFamily="49" charset="-122"/>
                <a:ea typeface="黑体" panose="02010600030101010101" pitchFamily="49" charset="-122"/>
                <a:cs typeface="Times New Roman" panose="02020603050405020304"/>
              </a:rPr>
              <a:t>因为</a:t>
            </a:r>
            <a:r>
              <a:rPr lang="en-US" altLang="zh-CN" sz="3200" kern="100" dirty="0" smtClean="0">
                <a:solidFill>
                  <a:schemeClr val="bg1"/>
                </a:solidFill>
                <a:latin typeface="黑体" panose="02010600030101010101" pitchFamily="49" charset="-122"/>
                <a:ea typeface="黑体" panose="02010600030101010101" pitchFamily="49" charset="-122"/>
                <a:cs typeface="Times New Roman" panose="02020603050405020304"/>
              </a:rPr>
              <a:t>   </a:t>
            </a:r>
            <a:r>
              <a:rPr lang="zh-CN" altLang="zh-CN" sz="3200" kern="100" dirty="0" smtClean="0">
                <a:solidFill>
                  <a:schemeClr val="bg1"/>
                </a:solidFill>
                <a:latin typeface="黑体" panose="02010600030101010101" pitchFamily="49" charset="-122"/>
                <a:ea typeface="黑体" panose="02010600030101010101" pitchFamily="49" charset="-122"/>
                <a:cs typeface="Times New Roman" panose="02020603050405020304"/>
              </a:rPr>
              <a:t>②所以</a:t>
            </a:r>
            <a:r>
              <a:rPr lang="en-US" altLang="zh-CN" sz="3200" kern="100" dirty="0" smtClean="0">
                <a:solidFill>
                  <a:schemeClr val="bg1"/>
                </a:solidFill>
                <a:latin typeface="黑体" panose="02010600030101010101" pitchFamily="49" charset="-122"/>
                <a:ea typeface="黑体" panose="02010600030101010101" pitchFamily="49" charset="-122"/>
                <a:cs typeface="Times New Roman" panose="02020603050405020304"/>
              </a:rPr>
              <a:t>    D</a:t>
            </a:r>
            <a:r>
              <a:rPr lang="en-US" altLang="zh-CN" sz="3200" kern="100" dirty="0">
                <a:solidFill>
                  <a:schemeClr val="bg1"/>
                </a:solidFill>
                <a:latin typeface="黑体" panose="02010600030101010101" pitchFamily="49" charset="-122"/>
                <a:ea typeface="黑体" panose="02010600030101010101" pitchFamily="49" charset="-122"/>
                <a:cs typeface="Times New Roman" panose="02020603050405020304"/>
              </a:rPr>
              <a:t>.</a:t>
            </a:r>
            <a:r>
              <a:rPr lang="zh-CN" altLang="zh-CN" sz="3200" kern="100" dirty="0">
                <a:solidFill>
                  <a:schemeClr val="bg1"/>
                </a:solidFill>
                <a:latin typeface="黑体" panose="02010600030101010101" pitchFamily="49" charset="-122"/>
                <a:ea typeface="黑体" panose="02010600030101010101" pitchFamily="49" charset="-122"/>
                <a:cs typeface="Times New Roman" panose="02020603050405020304"/>
              </a:rPr>
              <a:t>①如果</a:t>
            </a:r>
            <a:r>
              <a:rPr lang="en-US" altLang="zh-CN" sz="3200" kern="100" dirty="0">
                <a:solidFill>
                  <a:schemeClr val="bg1"/>
                </a:solidFill>
                <a:latin typeface="黑体" panose="02010600030101010101" pitchFamily="49" charset="-122"/>
                <a:ea typeface="黑体" panose="02010600030101010101" pitchFamily="49" charset="-122"/>
                <a:cs typeface="Times New Roman" panose="02020603050405020304"/>
              </a:rPr>
              <a:t>    </a:t>
            </a:r>
            <a:r>
              <a:rPr lang="zh-CN" altLang="zh-CN" sz="3200" kern="100" dirty="0" smtClean="0">
                <a:solidFill>
                  <a:schemeClr val="bg1"/>
                </a:solidFill>
                <a:latin typeface="黑体" panose="02010600030101010101" pitchFamily="49" charset="-122"/>
                <a:ea typeface="黑体" panose="02010600030101010101" pitchFamily="49" charset="-122"/>
                <a:cs typeface="Times New Roman" panose="02020603050405020304"/>
              </a:rPr>
              <a:t>②</a:t>
            </a:r>
            <a:r>
              <a:rPr lang="zh-CN" altLang="zh-CN" sz="3200" kern="100" dirty="0">
                <a:solidFill>
                  <a:schemeClr val="bg1"/>
                </a:solidFill>
                <a:latin typeface="黑体" panose="02010600030101010101" pitchFamily="49" charset="-122"/>
                <a:ea typeface="黑体" panose="02010600030101010101" pitchFamily="49" charset="-122"/>
                <a:cs typeface="Times New Roman" panose="02020603050405020304"/>
              </a:rPr>
              <a:t>那么</a:t>
            </a:r>
            <a:endParaRPr lang="zh-CN" altLang="zh-CN" sz="3200" kern="100" dirty="0">
              <a:solidFill>
                <a:schemeClr val="bg1"/>
              </a:solidFill>
              <a:latin typeface="黑体" panose="02010600030101010101" pitchFamily="49" charset="-122"/>
              <a:ea typeface="黑体" panose="02010600030101010101" pitchFamily="49" charset="-122"/>
              <a:cs typeface="Times New Roman" panose="02020603050405020304"/>
            </a:endParaRPr>
          </a:p>
        </p:txBody>
      </p:sp>
      <p:sp>
        <p:nvSpPr>
          <p:cNvPr id="2" name="矩形 1"/>
          <p:cNvSpPr/>
          <p:nvPr/>
        </p:nvSpPr>
        <p:spPr>
          <a:xfrm>
            <a:off x="4619430" y="696582"/>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严密的句子逻辑 </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01505" y="1342913"/>
            <a:ext cx="9089409" cy="4394579"/>
          </a:xfrm>
        </p:spPr>
        <p:txBody>
          <a:bodyPr>
            <a:normAutofit fontScale="92500" lnSpcReduction="20000"/>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作者</a:t>
            </a:r>
            <a:r>
              <a:rPr lang="zh-CN" altLang="en-US" sz="3100" dirty="0">
                <a:solidFill>
                  <a:schemeClr val="bg1"/>
                </a:solidFill>
                <a:latin typeface="黑体" panose="02010600030101010101" pitchFamily="49" charset="-122"/>
                <a:ea typeface="黑体" panose="02010600030101010101" pitchFamily="49" charset="-122"/>
              </a:rPr>
              <a:t>通过“无论</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a:t>
            </a:r>
            <a:r>
              <a:rPr lang="zh-CN" altLang="en-US" sz="3100" dirty="0" smtClean="0">
                <a:solidFill>
                  <a:schemeClr val="bg1"/>
                </a:solidFill>
                <a:latin typeface="黑体" panose="02010600030101010101" pitchFamily="49" charset="-122"/>
                <a:ea typeface="黑体" panose="02010600030101010101" pitchFamily="49" charset="-122"/>
              </a:rPr>
              <a:t>总</a:t>
            </a:r>
            <a:r>
              <a:rPr lang="en-US" altLang="zh-CN" sz="3100" dirty="0" smtClean="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这样一个无条件逻辑关系复句，将苏州园林的共同特征介绍出来，强调了在苏州园林任何地方游览，映入眼帘的都是图画，而且是完美的。这样一个总的特点介绍出来后，紧接着用四个排比句来说明，这四个排比句也是下文分别说明的四个方面特征。这一段，语言逻辑性强，层次分明。所以在阅读下文时，我们才能真正体会到一些语言的含义。</a:t>
            </a:r>
            <a:endParaRPr lang="zh-CN" altLang="en-US" sz="3100" dirty="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严密的句子逻辑 </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55000" y="1684107"/>
            <a:ext cx="9376011" cy="4394579"/>
          </a:xfrm>
        </p:spPr>
        <p:txBody>
          <a:bodyPr>
            <a:normAutofit fontScale="92500"/>
          </a:bodyPr>
          <a:lstStyle/>
          <a:p>
            <a:pPr marL="0" indent="457200">
              <a:lnSpc>
                <a:spcPct val="150000"/>
              </a:lnSpc>
              <a:buNone/>
            </a:pPr>
            <a:r>
              <a:rPr lang="zh-CN" altLang="en-US" sz="3100" dirty="0">
                <a:solidFill>
                  <a:schemeClr val="bg1"/>
                </a:solidFill>
                <a:latin typeface="黑体" panose="02010600030101010101" pitchFamily="49" charset="-122"/>
                <a:ea typeface="黑体" panose="02010600030101010101" pitchFamily="49" charset="-122"/>
              </a:rPr>
              <a:t>讲究亭台轩榭的布局</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园林是美术画</a:t>
            </a:r>
            <a:r>
              <a:rPr lang="zh-CN" altLang="en-US" sz="3100" dirty="0" smtClean="0">
                <a:solidFill>
                  <a:schemeClr val="bg1"/>
                </a:solidFill>
                <a:latin typeface="黑体" panose="02010600030101010101" pitchFamily="49" charset="-122"/>
                <a:ea typeface="黑体" panose="02010600030101010101" pitchFamily="49" charset="-122"/>
              </a:rPr>
              <a:t>，不</a:t>
            </a:r>
            <a:r>
              <a:rPr lang="zh-CN" altLang="en-US" sz="3100" dirty="0">
                <a:solidFill>
                  <a:schemeClr val="bg1"/>
                </a:solidFill>
                <a:latin typeface="黑体" panose="02010600030101010101" pitchFamily="49" charset="-122"/>
                <a:ea typeface="黑体" panose="02010600030101010101" pitchFamily="49" charset="-122"/>
              </a:rPr>
              <a:t>讲究对称</a:t>
            </a:r>
            <a:endParaRPr lang="zh-CN" altLang="en-US" sz="3100" dirty="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zh-CN" altLang="en-US" sz="3100" dirty="0">
                <a:solidFill>
                  <a:schemeClr val="bg1"/>
                </a:solidFill>
                <a:latin typeface="黑体" panose="02010600030101010101" pitchFamily="49" charset="-122"/>
                <a:ea typeface="黑体" panose="02010600030101010101" pitchFamily="49" charset="-122"/>
              </a:rPr>
              <a:t>讲究假山池沼的配合</a:t>
            </a:r>
            <a:r>
              <a:rPr lang="en-US" altLang="zh-CN" sz="3100" dirty="0" smtClean="0">
                <a:solidFill>
                  <a:schemeClr val="bg1"/>
                </a:solidFill>
                <a:latin typeface="黑体" panose="02010600030101010101" pitchFamily="49" charset="-122"/>
                <a:ea typeface="黑体" panose="02010600030101010101" pitchFamily="49" charset="-122"/>
              </a:rPr>
              <a:t>——</a:t>
            </a:r>
            <a:r>
              <a:rPr lang="zh-CN" altLang="en-US" sz="3100" dirty="0" smtClean="0">
                <a:solidFill>
                  <a:schemeClr val="bg1"/>
                </a:solidFill>
                <a:latin typeface="黑体" panose="02010600030101010101" pitchFamily="49" charset="-122"/>
                <a:ea typeface="黑体" panose="02010600030101010101" pitchFamily="49" charset="-122"/>
              </a:rPr>
              <a:t>可以</a:t>
            </a:r>
            <a:r>
              <a:rPr lang="zh-CN" altLang="en-US" sz="3100" dirty="0">
                <a:solidFill>
                  <a:schemeClr val="bg1"/>
                </a:solidFill>
                <a:latin typeface="黑体" panose="02010600030101010101" pitchFamily="49" charset="-122"/>
                <a:ea typeface="黑体" panose="02010600030101010101" pitchFamily="49" charset="-122"/>
              </a:rPr>
              <a:t>说是艺术而不仅是</a:t>
            </a:r>
            <a:r>
              <a:rPr lang="zh-CN" altLang="en-US" sz="3100" dirty="0" smtClean="0">
                <a:solidFill>
                  <a:schemeClr val="bg1"/>
                </a:solidFill>
                <a:latin typeface="黑体" panose="02010600030101010101" pitchFamily="49" charset="-122"/>
                <a:ea typeface="黑体" panose="02010600030101010101" pitchFamily="49" charset="-122"/>
              </a:rPr>
              <a:t>技术</a:t>
            </a:r>
            <a:endParaRPr lang="zh-CN" altLang="en-US" sz="3100" dirty="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zh-CN" altLang="en-US" sz="3100" dirty="0">
                <a:solidFill>
                  <a:schemeClr val="bg1"/>
                </a:solidFill>
                <a:latin typeface="黑体" panose="02010600030101010101" pitchFamily="49" charset="-122"/>
                <a:ea typeface="黑体" panose="02010600030101010101" pitchFamily="49" charset="-122"/>
              </a:rPr>
              <a:t>讲究花草树木的映衬</a:t>
            </a:r>
            <a:r>
              <a:rPr lang="en-US" altLang="zh-CN" sz="3100" dirty="0" smtClean="0">
                <a:solidFill>
                  <a:schemeClr val="bg1"/>
                </a:solidFill>
                <a:latin typeface="黑体" panose="02010600030101010101" pitchFamily="49" charset="-122"/>
                <a:ea typeface="黑体" panose="02010600030101010101" pitchFamily="49" charset="-122"/>
              </a:rPr>
              <a:t>——</a:t>
            </a:r>
            <a:r>
              <a:rPr lang="zh-CN" altLang="en-US" sz="3100" dirty="0" smtClean="0">
                <a:solidFill>
                  <a:schemeClr val="bg1"/>
                </a:solidFill>
                <a:latin typeface="黑体" panose="02010600030101010101" pitchFamily="49" charset="-122"/>
                <a:ea typeface="黑体" panose="02010600030101010101" pitchFamily="49" charset="-122"/>
              </a:rPr>
              <a:t>四季</a:t>
            </a:r>
            <a:r>
              <a:rPr lang="zh-CN" altLang="en-US" sz="3100" dirty="0">
                <a:solidFill>
                  <a:schemeClr val="bg1"/>
                </a:solidFill>
                <a:latin typeface="黑体" panose="02010600030101010101" pitchFamily="49" charset="-122"/>
                <a:ea typeface="黑体" panose="02010600030101010101" pitchFamily="49" charset="-122"/>
              </a:rPr>
              <a:t>相间，符合中国画审美</a:t>
            </a:r>
            <a:endParaRPr lang="zh-CN" altLang="en-US" sz="3100" dirty="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zh-CN" altLang="en-US" sz="3100" dirty="0">
                <a:solidFill>
                  <a:schemeClr val="bg1"/>
                </a:solidFill>
                <a:latin typeface="黑体" panose="02010600030101010101" pitchFamily="49" charset="-122"/>
                <a:ea typeface="黑体" panose="02010600030101010101" pitchFamily="49" charset="-122"/>
              </a:rPr>
              <a:t>讲究近景远景的层次</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隔而不隔，界而未</a:t>
            </a:r>
            <a:r>
              <a:rPr lang="zh-CN" altLang="en-US" sz="3100" dirty="0" smtClean="0">
                <a:solidFill>
                  <a:schemeClr val="bg1"/>
                </a:solidFill>
                <a:latin typeface="黑体" panose="02010600030101010101" pitchFamily="49" charset="-122"/>
                <a:ea typeface="黑体" panose="02010600030101010101" pitchFamily="49" charset="-122"/>
              </a:rPr>
              <a:t>界</a:t>
            </a:r>
            <a:endParaRPr lang="zh-CN" altLang="en-US" sz="3100" dirty="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严密的句子逻辑 </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55000" y="1342913"/>
            <a:ext cx="9376011" cy="4394579"/>
          </a:xfrm>
        </p:spPr>
        <p:txBody>
          <a:bodyPr>
            <a:normAutofit fontScale="92500"/>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苏州园林</a:t>
            </a:r>
            <a:r>
              <a:rPr lang="zh-CN" altLang="en-US" sz="3100" dirty="0">
                <a:solidFill>
                  <a:schemeClr val="bg1"/>
                </a:solidFill>
                <a:latin typeface="黑体" panose="02010600030101010101" pitchFamily="49" charset="-122"/>
                <a:ea typeface="黑体" panose="02010600030101010101" pitchFamily="49" charset="-122"/>
              </a:rPr>
              <a:t>的语言具有很强的思维条理性和严密性</a:t>
            </a:r>
            <a:r>
              <a:rPr lang="zh-CN" altLang="en-US" sz="3100" dirty="0" smtClean="0">
                <a:solidFill>
                  <a:schemeClr val="bg1"/>
                </a:solidFill>
                <a:latin typeface="黑体" panose="02010600030101010101" pitchFamily="49" charset="-122"/>
                <a:ea typeface="黑体" panose="02010600030101010101" pitchFamily="49" charset="-122"/>
              </a:rPr>
              <a:t>。阅读时，充分理解其说明</a:t>
            </a:r>
            <a:r>
              <a:rPr lang="zh-CN" altLang="en-US" sz="3100" dirty="0">
                <a:solidFill>
                  <a:schemeClr val="bg1"/>
                </a:solidFill>
                <a:latin typeface="黑体" panose="02010600030101010101" pitchFamily="49" charset="-122"/>
                <a:ea typeface="黑体" panose="02010600030101010101" pitchFamily="49" charset="-122"/>
              </a:rPr>
              <a:t>语言的特征，就能真正理解说明对象及其特征。</a:t>
            </a:r>
            <a:endParaRPr lang="zh-CN" altLang="en-US" sz="3100" dirty="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只有</a:t>
            </a:r>
            <a:r>
              <a:rPr lang="zh-CN" altLang="en-US" sz="3100" dirty="0">
                <a:solidFill>
                  <a:schemeClr val="bg1"/>
                </a:solidFill>
                <a:latin typeface="黑体" panose="02010600030101010101" pitchFamily="49" charset="-122"/>
                <a:ea typeface="黑体" panose="02010600030101010101" pitchFamily="49" charset="-122"/>
              </a:rPr>
              <a:t>通过逻辑严密的语言，读懂了文章的人文内涵，才算真正抓住了“说明对象的特征”！因为建筑、园林本身，就是文化的组成部分，体现了特定的文化精神。</a:t>
            </a:r>
            <a:endParaRPr lang="zh-CN" altLang="en-US" sz="3100" dirty="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严密的句子逻辑 </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68992" y="1528550"/>
            <a:ext cx="10031104" cy="4394579"/>
          </a:xfrm>
        </p:spPr>
        <p:txBody>
          <a:bodyPr>
            <a:normAutofit lnSpcReduction="10000"/>
          </a:bodyPr>
          <a:lstStyle/>
          <a:p>
            <a:pPr marL="0" indent="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阅读</a:t>
            </a:r>
            <a:r>
              <a:rPr lang="zh-CN" altLang="en-US" sz="3100" dirty="0">
                <a:solidFill>
                  <a:schemeClr val="bg1"/>
                </a:solidFill>
                <a:latin typeface="黑体" panose="02010600030101010101" pitchFamily="49" charset="-122"/>
                <a:ea typeface="黑体" panose="02010600030101010101" pitchFamily="49" charset="-122"/>
              </a:rPr>
              <a:t>新闻和</a:t>
            </a:r>
            <a:r>
              <a:rPr lang="zh-CN" altLang="en-US" sz="3100" dirty="0">
                <a:solidFill>
                  <a:srgbClr val="FFC000"/>
                </a:solidFill>
                <a:latin typeface="黑体" panose="02010600030101010101" pitchFamily="49" charset="-122"/>
                <a:ea typeface="黑体" panose="02010600030101010101" pitchFamily="49" charset="-122"/>
              </a:rPr>
              <a:t>说明性文章</a:t>
            </a:r>
            <a:r>
              <a:rPr lang="zh-CN" altLang="en-US" sz="3100" dirty="0">
                <a:solidFill>
                  <a:schemeClr val="bg1"/>
                </a:solidFill>
                <a:latin typeface="黑体" panose="02010600030101010101" pitchFamily="49" charset="-122"/>
                <a:ea typeface="黑体" panose="02010600030101010101" pitchFamily="49" charset="-122"/>
              </a:rPr>
              <a:t>，能把握文章的基本观点，获取主要信息。阅读</a:t>
            </a:r>
            <a:r>
              <a:rPr lang="zh-CN" altLang="en-US" sz="3100" dirty="0">
                <a:solidFill>
                  <a:srgbClr val="FFC000"/>
                </a:solidFill>
                <a:latin typeface="黑体" panose="02010600030101010101" pitchFamily="49" charset="-122"/>
                <a:ea typeface="黑体" panose="02010600030101010101" pitchFamily="49" charset="-122"/>
              </a:rPr>
              <a:t>科技作品</a:t>
            </a:r>
            <a:r>
              <a:rPr lang="zh-CN" altLang="en-US" sz="3100" dirty="0">
                <a:solidFill>
                  <a:schemeClr val="bg1"/>
                </a:solidFill>
                <a:latin typeface="黑体" panose="02010600030101010101" pitchFamily="49" charset="-122"/>
                <a:ea typeface="黑体" panose="02010600030101010101" pitchFamily="49" charset="-122"/>
              </a:rPr>
              <a:t>，还应注意领会作品中所体现的科学精神和科学思想方法。阅读由多种材料组合、较为复杂的</a:t>
            </a:r>
            <a:r>
              <a:rPr lang="zh-CN" altLang="en-US" sz="3100" dirty="0">
                <a:solidFill>
                  <a:srgbClr val="FFC000"/>
                </a:solidFill>
                <a:latin typeface="黑体" panose="02010600030101010101" pitchFamily="49" charset="-122"/>
                <a:ea typeface="黑体" panose="02010600030101010101" pitchFamily="49" charset="-122"/>
              </a:rPr>
              <a:t>非连续性文本</a:t>
            </a:r>
            <a:r>
              <a:rPr lang="zh-CN" altLang="en-US" sz="3100" dirty="0">
                <a:solidFill>
                  <a:schemeClr val="bg1"/>
                </a:solidFill>
                <a:latin typeface="黑体" panose="02010600030101010101" pitchFamily="49" charset="-122"/>
                <a:ea typeface="黑体" panose="02010600030101010101" pitchFamily="49" charset="-122"/>
              </a:rPr>
              <a:t>，能领会文本的意思，得出有意义的结论</a:t>
            </a:r>
            <a:r>
              <a:rPr lang="zh-CN" altLang="en-US" sz="3100" dirty="0" smtClean="0">
                <a:solidFill>
                  <a:schemeClr val="bg1"/>
                </a:solidFill>
                <a:latin typeface="黑体" panose="02010600030101010101" pitchFamily="49" charset="-122"/>
                <a:ea typeface="黑体" panose="02010600030101010101" pitchFamily="49" charset="-122"/>
              </a:rPr>
              <a:t>。</a:t>
            </a:r>
            <a:endParaRPr lang="en-US" altLang="zh-CN" sz="3100" dirty="0" smtClean="0">
              <a:solidFill>
                <a:schemeClr val="bg1"/>
              </a:solidFill>
              <a:latin typeface="黑体" panose="02010600030101010101" pitchFamily="49" charset="-122"/>
              <a:ea typeface="黑体" panose="02010600030101010101" pitchFamily="49" charset="-122"/>
            </a:endParaRPr>
          </a:p>
          <a:p>
            <a:pPr marL="0" indent="0">
              <a:lnSpc>
                <a:spcPct val="150000"/>
              </a:lnSpc>
              <a:buNone/>
            </a:pPr>
            <a:r>
              <a:rPr lang="en-US" altLang="zh-CN" sz="3100" dirty="0" smtClean="0">
                <a:solidFill>
                  <a:schemeClr val="bg1"/>
                </a:solidFill>
                <a:latin typeface="黑体" panose="02010600030101010101" pitchFamily="49" charset="-122"/>
                <a:ea typeface="黑体" panose="02010600030101010101" pitchFamily="49" charset="-122"/>
              </a:rPr>
              <a:t>         ——《</a:t>
            </a:r>
            <a:r>
              <a:rPr lang="zh-CN" altLang="en-US" sz="3100" dirty="0" smtClean="0">
                <a:solidFill>
                  <a:schemeClr val="bg1"/>
                </a:solidFill>
                <a:latin typeface="黑体" panose="02010600030101010101" pitchFamily="49" charset="-122"/>
                <a:ea typeface="黑体" panose="02010600030101010101" pitchFamily="49" charset="-122"/>
              </a:rPr>
              <a:t>义务教育语文课程标准（</a:t>
            </a:r>
            <a:r>
              <a:rPr lang="en-US" altLang="zh-CN" sz="3100" dirty="0" smtClean="0">
                <a:solidFill>
                  <a:schemeClr val="bg1"/>
                </a:solidFill>
                <a:latin typeface="黑体" panose="02010600030101010101" pitchFamily="49" charset="-122"/>
                <a:ea typeface="黑体" panose="02010600030101010101" pitchFamily="49" charset="-122"/>
              </a:rPr>
              <a:t>2011</a:t>
            </a:r>
            <a:r>
              <a:rPr lang="zh-CN" altLang="en-US" sz="3100" dirty="0" smtClean="0">
                <a:solidFill>
                  <a:schemeClr val="bg1"/>
                </a:solidFill>
                <a:latin typeface="黑体" panose="02010600030101010101" pitchFamily="49" charset="-122"/>
                <a:ea typeface="黑体" panose="02010600030101010101" pitchFamily="49" charset="-122"/>
              </a:rPr>
              <a:t>年版）</a:t>
            </a:r>
            <a:r>
              <a:rPr lang="en-US" altLang="zh-CN" sz="3100" dirty="0" smtClean="0">
                <a:solidFill>
                  <a:schemeClr val="bg1"/>
                </a:solidFill>
                <a:latin typeface="黑体" panose="02010600030101010101" pitchFamily="49" charset="-122"/>
                <a:ea typeface="黑体" panose="02010600030101010101" pitchFamily="49" charset="-122"/>
              </a:rPr>
              <a:t>》</a:t>
            </a:r>
            <a:endParaRPr lang="zh-CN" altLang="en-US" sz="3100" dirty="0" smtClean="0">
              <a:solidFill>
                <a:schemeClr val="bg1"/>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55000" y="1342913"/>
            <a:ext cx="9376011" cy="4394579"/>
          </a:xfrm>
        </p:spPr>
        <p:txBody>
          <a:bodyPr>
            <a:normAutofit/>
          </a:bodyPr>
          <a:lstStyle/>
          <a:p>
            <a:pPr marL="0" indent="457200">
              <a:lnSpc>
                <a:spcPct val="150000"/>
              </a:lnSpc>
              <a:buNone/>
            </a:pPr>
            <a:r>
              <a:rPr lang="zh-CN" altLang="en-US" sz="3100" dirty="0" smtClean="0">
                <a:solidFill>
                  <a:srgbClr val="FFC000"/>
                </a:solidFill>
                <a:latin typeface="黑体" panose="02010600030101010101" pitchFamily="49" charset="-122"/>
                <a:ea typeface="黑体" panose="02010600030101010101" pitchFamily="49" charset="-122"/>
              </a:rPr>
              <a:t>（</a:t>
            </a:r>
            <a:r>
              <a:rPr lang="en-US" altLang="zh-CN" sz="3100" dirty="0" smtClean="0">
                <a:solidFill>
                  <a:srgbClr val="FFC000"/>
                </a:solidFill>
                <a:latin typeface="黑体" panose="02010600030101010101" pitchFamily="49" charset="-122"/>
                <a:ea typeface="黑体" panose="02010600030101010101" pitchFamily="49" charset="-122"/>
              </a:rPr>
              <a:t>2018</a:t>
            </a:r>
            <a:r>
              <a:rPr lang="zh-CN" altLang="en-US" sz="3100" dirty="0" smtClean="0">
                <a:solidFill>
                  <a:srgbClr val="FFC000"/>
                </a:solidFill>
                <a:latin typeface="黑体" panose="02010600030101010101" pitchFamily="49" charset="-122"/>
                <a:ea typeface="黑体" panose="02010600030101010101" pitchFamily="49" charset="-122"/>
              </a:rPr>
              <a:t>年北京语文中考试题）</a:t>
            </a:r>
            <a:endParaRPr lang="en-US" altLang="zh-CN" sz="3100" dirty="0">
              <a:solidFill>
                <a:srgbClr val="FFC000"/>
              </a:solidFill>
              <a:latin typeface="黑体" panose="02010600030101010101" pitchFamily="49" charset="-122"/>
              <a:ea typeface="黑体" panose="02010600030101010101" pitchFamily="49" charset="-122"/>
            </a:endParaRPr>
          </a:p>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a:t>
            </a:r>
            <a:r>
              <a:rPr lang="en-US" altLang="zh-CN" sz="3100" dirty="0">
                <a:solidFill>
                  <a:schemeClr val="bg1"/>
                </a:solidFill>
                <a:latin typeface="黑体" panose="02010600030101010101" pitchFamily="49" charset="-122"/>
                <a:ea typeface="黑体" panose="02010600030101010101" pitchFamily="49" charset="-122"/>
              </a:rPr>
              <a:t>16. </a:t>
            </a:r>
            <a:r>
              <a:rPr lang="zh-CN" altLang="en-US" sz="3100" dirty="0">
                <a:solidFill>
                  <a:schemeClr val="bg1"/>
                </a:solidFill>
                <a:latin typeface="黑体" panose="02010600030101010101" pitchFamily="49" charset="-122"/>
                <a:ea typeface="黑体" panose="02010600030101010101" pitchFamily="49" charset="-122"/>
              </a:rPr>
              <a:t>依据上述三则材料，博物馆开展公共教育的主要方式可以概括为</a:t>
            </a:r>
            <a:r>
              <a:rPr lang="en-US" altLang="zh-CN" sz="3100" dirty="0">
                <a:solidFill>
                  <a:schemeClr val="bg1"/>
                </a:solidFill>
                <a:latin typeface="黑体" panose="02010600030101010101" pitchFamily="49" charset="-122"/>
                <a:ea typeface="黑体" panose="02010600030101010101" pitchFamily="49" charset="-122"/>
              </a:rPr>
              <a:t>________</a:t>
            </a:r>
            <a:r>
              <a:rPr lang="zh-CN" altLang="en-US" sz="3100" dirty="0">
                <a:solidFill>
                  <a:schemeClr val="bg1"/>
                </a:solidFill>
                <a:latin typeface="黑体" panose="02010600030101010101" pitchFamily="49" charset="-122"/>
                <a:ea typeface="黑体" panose="02010600030101010101" pitchFamily="49" charset="-122"/>
              </a:rPr>
              <a:t>、</a:t>
            </a:r>
            <a:r>
              <a:rPr lang="en-US" altLang="zh-CN" sz="3100" dirty="0">
                <a:solidFill>
                  <a:schemeClr val="bg1"/>
                </a:solidFill>
                <a:latin typeface="黑体" panose="02010600030101010101" pitchFamily="49" charset="-122"/>
                <a:ea typeface="黑体" panose="02010600030101010101" pitchFamily="49" charset="-122"/>
              </a:rPr>
              <a:t>________</a:t>
            </a:r>
            <a:r>
              <a:rPr lang="zh-CN" altLang="en-US" sz="3100" dirty="0">
                <a:solidFill>
                  <a:schemeClr val="bg1"/>
                </a:solidFill>
                <a:latin typeface="黑体" panose="02010600030101010101" pitchFamily="49" charset="-122"/>
                <a:ea typeface="黑体" panose="02010600030101010101" pitchFamily="49" charset="-122"/>
              </a:rPr>
              <a:t>、</a:t>
            </a:r>
            <a:r>
              <a:rPr lang="en-US" altLang="zh-CN" sz="3100" dirty="0">
                <a:solidFill>
                  <a:schemeClr val="bg1"/>
                </a:solidFill>
                <a:latin typeface="黑体" panose="02010600030101010101" pitchFamily="49" charset="-122"/>
                <a:ea typeface="黑体" panose="02010600030101010101" pitchFamily="49" charset="-122"/>
              </a:rPr>
              <a:t>________</a:t>
            </a:r>
            <a:r>
              <a:rPr lang="zh-CN" altLang="en-US" sz="3100" dirty="0">
                <a:solidFill>
                  <a:schemeClr val="bg1"/>
                </a:solidFill>
                <a:latin typeface="黑体" panose="02010600030101010101" pitchFamily="49" charset="-122"/>
                <a:ea typeface="黑体" panose="02010600030101010101" pitchFamily="49" charset="-122"/>
              </a:rPr>
              <a:t>（每空限</a:t>
            </a:r>
            <a:r>
              <a:rPr lang="en-US" altLang="zh-CN" sz="3100" dirty="0">
                <a:solidFill>
                  <a:schemeClr val="bg1"/>
                </a:solidFill>
                <a:latin typeface="黑体" panose="02010600030101010101" pitchFamily="49" charset="-122"/>
                <a:ea typeface="黑体" panose="02010600030101010101" pitchFamily="49" charset="-122"/>
              </a:rPr>
              <a:t>8</a:t>
            </a:r>
            <a:r>
              <a:rPr lang="zh-CN" altLang="en-US" sz="3100" dirty="0">
                <a:solidFill>
                  <a:schemeClr val="bg1"/>
                </a:solidFill>
                <a:latin typeface="黑体" panose="02010600030101010101" pitchFamily="49" charset="-122"/>
                <a:ea typeface="黑体" panose="02010600030101010101" pitchFamily="49" charset="-122"/>
              </a:rPr>
              <a:t>个字以内</a:t>
            </a:r>
            <a:r>
              <a:rPr lang="en-US" altLang="zh-CN" sz="3100" dirty="0">
                <a:solidFill>
                  <a:schemeClr val="bg1"/>
                </a:solidFill>
                <a:latin typeface="黑体" panose="02010600030101010101" pitchFamily="49" charset="-122"/>
                <a:ea typeface="黑体" panose="02010600030101010101" pitchFamily="49" charset="-122"/>
              </a:rPr>
              <a:t>)</a:t>
            </a:r>
            <a:endParaRPr lang="zh-CN" altLang="en-US" sz="3100" dirty="0">
              <a:solidFill>
                <a:srgbClr val="FFC000"/>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严密的句子逻辑 </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55000" y="1342913"/>
            <a:ext cx="9376011" cy="4394579"/>
          </a:xfrm>
        </p:spPr>
        <p:txBody>
          <a:bodyPr>
            <a:normAutofit fontScale="92500" lnSpcReduction="20000"/>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材料一</a:t>
            </a:r>
            <a:r>
              <a:rPr lang="en-US" altLang="zh-CN" sz="3100" dirty="0" smtClean="0">
                <a:solidFill>
                  <a:schemeClr val="bg1"/>
                </a:solidFill>
                <a:latin typeface="黑体" panose="02010600030101010101" pitchFamily="49" charset="-122"/>
                <a:ea typeface="黑体" panose="02010600030101010101" pitchFamily="49" charset="-122"/>
              </a:rPr>
              <a:t>】</a:t>
            </a:r>
            <a:r>
              <a:rPr lang="zh-CN" altLang="en-US" sz="3100" dirty="0" smtClean="0">
                <a:solidFill>
                  <a:srgbClr val="FFC000"/>
                </a:solidFill>
                <a:latin typeface="黑体" panose="02010600030101010101" pitchFamily="49" charset="-122"/>
                <a:ea typeface="黑体" panose="02010600030101010101" pitchFamily="49" charset="-122"/>
              </a:rPr>
              <a:t>（</a:t>
            </a:r>
            <a:r>
              <a:rPr lang="en-US" altLang="zh-CN" sz="3100" dirty="0" smtClean="0">
                <a:solidFill>
                  <a:srgbClr val="FFC000"/>
                </a:solidFill>
                <a:latin typeface="黑体" panose="02010600030101010101" pitchFamily="49" charset="-122"/>
                <a:ea typeface="黑体" panose="02010600030101010101" pitchFamily="49" charset="-122"/>
              </a:rPr>
              <a:t>2018</a:t>
            </a:r>
            <a:r>
              <a:rPr lang="zh-CN" altLang="en-US" sz="3100" dirty="0" smtClean="0">
                <a:solidFill>
                  <a:srgbClr val="FFC000"/>
                </a:solidFill>
                <a:latin typeface="黑体" panose="02010600030101010101" pitchFamily="49" charset="-122"/>
                <a:ea typeface="黑体" panose="02010600030101010101" pitchFamily="49" charset="-122"/>
              </a:rPr>
              <a:t>年北京语文中考试题）</a:t>
            </a:r>
            <a:endParaRPr lang="en-US" altLang="zh-CN" sz="3100" dirty="0">
              <a:solidFill>
                <a:srgbClr val="FFC000"/>
              </a:solidFill>
              <a:latin typeface="黑体" panose="02010600030101010101" pitchFamily="49" charset="-122"/>
              <a:ea typeface="黑体" panose="02010600030101010101" pitchFamily="49" charset="-122"/>
            </a:endParaRPr>
          </a:p>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为了</a:t>
            </a:r>
            <a:r>
              <a:rPr lang="zh-CN" altLang="en-US" sz="3100" dirty="0">
                <a:solidFill>
                  <a:schemeClr val="bg1"/>
                </a:solidFill>
                <a:latin typeface="黑体" panose="02010600030101010101" pitchFamily="49" charset="-122"/>
                <a:ea typeface="黑体" panose="02010600030101010101" pitchFamily="49" charset="-122"/>
              </a:rPr>
              <a:t>使展览效果最优化，故宫在以往展览的基础上，改变思路，不断创新，开创了文物</a:t>
            </a:r>
            <a:r>
              <a:rPr lang="zh-CN" altLang="en-US" sz="3100" dirty="0" smtClean="0">
                <a:solidFill>
                  <a:schemeClr val="bg1"/>
                </a:solidFill>
                <a:latin typeface="黑体" panose="02010600030101010101" pitchFamily="49" charset="-122"/>
                <a:ea typeface="黑体" panose="02010600030101010101" pitchFamily="49" charset="-122"/>
              </a:rPr>
              <a:t>藏品</a:t>
            </a:r>
            <a:r>
              <a:rPr lang="zh-CN" altLang="en-US" sz="3100" u="sng" dirty="0" smtClean="0">
                <a:solidFill>
                  <a:schemeClr val="bg1"/>
                </a:solidFill>
                <a:latin typeface="黑体" panose="02010600030101010101" pitchFamily="49" charset="-122"/>
                <a:ea typeface="黑体" panose="02010600030101010101" pitchFamily="49" charset="-122"/>
              </a:rPr>
              <a:t>① </a:t>
            </a:r>
            <a:r>
              <a:rPr lang="zh-CN" altLang="en-US" sz="3100" dirty="0" smtClean="0">
                <a:solidFill>
                  <a:schemeClr val="bg1"/>
                </a:solidFill>
                <a:latin typeface="黑体" panose="02010600030101010101" pitchFamily="49" charset="-122"/>
                <a:ea typeface="黑体" panose="02010600030101010101" pitchFamily="49" charset="-122"/>
              </a:rPr>
              <a:t>的</a:t>
            </a:r>
            <a:r>
              <a:rPr lang="zh-CN" altLang="en-US" sz="3100" dirty="0">
                <a:solidFill>
                  <a:schemeClr val="bg1"/>
                </a:solidFill>
                <a:latin typeface="黑体" panose="02010600030101010101" pitchFamily="49" charset="-122"/>
                <a:ea typeface="黑体" panose="02010600030101010101" pitchFamily="49" charset="-122"/>
              </a:rPr>
              <a:t>新方式：展览</a:t>
            </a:r>
            <a:r>
              <a:rPr lang="zh-CN" altLang="en-US" sz="3100" dirty="0">
                <a:solidFill>
                  <a:srgbClr val="FFC000"/>
                </a:solidFill>
                <a:latin typeface="黑体" panose="02010600030101010101" pitchFamily="49" charset="-122"/>
                <a:ea typeface="黑体" panose="02010600030101010101" pitchFamily="49" charset="-122"/>
              </a:rPr>
              <a:t>不再是</a:t>
            </a:r>
            <a:r>
              <a:rPr lang="zh-CN" altLang="en-US" sz="3100" dirty="0">
                <a:solidFill>
                  <a:schemeClr val="bg1"/>
                </a:solidFill>
                <a:latin typeface="黑体" panose="02010600030101010101" pitchFamily="49" charset="-122"/>
                <a:ea typeface="黑体" panose="02010600030101010101" pitchFamily="49" charset="-122"/>
              </a:rPr>
              <a:t>对文物进行简单摆放，</a:t>
            </a:r>
            <a:r>
              <a:rPr lang="zh-CN" altLang="en-US" sz="3100" dirty="0">
                <a:solidFill>
                  <a:srgbClr val="FFC000"/>
                </a:solidFill>
                <a:latin typeface="黑体" panose="02010600030101010101" pitchFamily="49" charset="-122"/>
                <a:ea typeface="黑体" panose="02010600030101010101" pitchFamily="49" charset="-122"/>
              </a:rPr>
              <a:t>而是</a:t>
            </a:r>
            <a:r>
              <a:rPr lang="zh-CN" altLang="en-US" sz="3100" dirty="0">
                <a:solidFill>
                  <a:schemeClr val="bg1"/>
                </a:solidFill>
                <a:latin typeface="黑体" panose="02010600030101010101" pitchFamily="49" charset="-122"/>
                <a:ea typeface="黑体" panose="02010600030101010101" pitchFamily="49" charset="-122"/>
              </a:rPr>
              <a:t>通过文字、颜色、声音、图像等进行艺术再现；</a:t>
            </a:r>
            <a:r>
              <a:rPr lang="zh-CN" altLang="en-US" sz="3100" dirty="0">
                <a:solidFill>
                  <a:srgbClr val="FFC000"/>
                </a:solidFill>
                <a:latin typeface="黑体" panose="02010600030101010101" pitchFamily="49" charset="-122"/>
                <a:ea typeface="黑体" panose="02010600030101010101" pitchFamily="49" charset="-122"/>
              </a:rPr>
              <a:t>同时</a:t>
            </a:r>
            <a:r>
              <a:rPr lang="zh-CN" altLang="en-US" sz="3100" dirty="0">
                <a:solidFill>
                  <a:schemeClr val="bg1"/>
                </a:solidFill>
                <a:latin typeface="黑体" panose="02010600030101010101" pitchFamily="49" charset="-122"/>
                <a:ea typeface="黑体" panose="02010600030101010101" pitchFamily="49" charset="-122"/>
              </a:rPr>
              <a:t>，通过图录制作、书籍编写、学术研讨、数字影像辅助导览等方式，</a:t>
            </a:r>
            <a:r>
              <a:rPr lang="zh-CN" altLang="en-US" sz="3100" dirty="0">
                <a:solidFill>
                  <a:srgbClr val="FFC000"/>
                </a:solidFill>
                <a:latin typeface="黑体" panose="02010600030101010101" pitchFamily="49" charset="-122"/>
                <a:ea typeface="黑体" panose="02010600030101010101" pitchFamily="49" charset="-122"/>
              </a:rPr>
              <a:t>让观众在观展时更好地了解展品的文化内涵。</a:t>
            </a:r>
            <a:endParaRPr lang="zh-CN" altLang="en-US" sz="3100" dirty="0">
              <a:solidFill>
                <a:srgbClr val="FFC000"/>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严密的句子逻辑 </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55000" y="1342913"/>
            <a:ext cx="9376011" cy="4394579"/>
          </a:xfrm>
        </p:spPr>
        <p:txBody>
          <a:bodyPr>
            <a:normAutofit/>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这</a:t>
            </a:r>
            <a:r>
              <a:rPr lang="zh-CN" altLang="en-US" sz="3100" dirty="0">
                <a:solidFill>
                  <a:schemeClr val="bg1"/>
                </a:solidFill>
                <a:latin typeface="黑体" panose="02010600030101010101" pitchFamily="49" charset="-122"/>
                <a:ea typeface="黑体" panose="02010600030101010101" pitchFamily="49" charset="-122"/>
              </a:rPr>
              <a:t>段说明性文段运用了两重逻辑关系复句说明展览形式的多样。首先运用了“不再是</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而是</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的先否定后肯定的并列关系复句，接着用“同时”再一次构成并列关系复句，增加了展览的形式。多重复句的使用，有助于有效信息的整合。</a:t>
            </a:r>
            <a:endParaRPr lang="zh-CN" altLang="en-US" sz="3100" dirty="0">
              <a:solidFill>
                <a:srgbClr val="FFC000"/>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严密的句子逻辑 </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55000" y="1342913"/>
            <a:ext cx="9376011" cy="4394579"/>
          </a:xfrm>
        </p:spPr>
        <p:txBody>
          <a:bodyPr>
            <a:normAutofit/>
          </a:bodyPr>
          <a:lstStyle/>
          <a:p>
            <a:pPr marL="0" indent="457200">
              <a:lnSpc>
                <a:spcPct val="150000"/>
              </a:lnSpc>
              <a:buNone/>
            </a:pPr>
            <a:r>
              <a:rPr lang="zh-CN" altLang="en-US" sz="3100" dirty="0" smtClean="0">
                <a:solidFill>
                  <a:srgbClr val="FFC000"/>
                </a:solidFill>
                <a:latin typeface="黑体" panose="02010600030101010101" pitchFamily="49" charset="-122"/>
                <a:ea typeface="黑体" panose="02010600030101010101" pitchFamily="49" charset="-122"/>
              </a:rPr>
              <a:t>（</a:t>
            </a:r>
            <a:r>
              <a:rPr lang="en-US" altLang="zh-CN" sz="3100" dirty="0" smtClean="0">
                <a:solidFill>
                  <a:srgbClr val="FFC000"/>
                </a:solidFill>
                <a:latin typeface="黑体" panose="02010600030101010101" pitchFamily="49" charset="-122"/>
                <a:ea typeface="黑体" panose="02010600030101010101" pitchFamily="49" charset="-122"/>
              </a:rPr>
              <a:t>2018</a:t>
            </a:r>
            <a:r>
              <a:rPr lang="zh-CN" altLang="en-US" sz="3100" dirty="0" smtClean="0">
                <a:solidFill>
                  <a:srgbClr val="FFC000"/>
                </a:solidFill>
                <a:latin typeface="黑体" panose="02010600030101010101" pitchFamily="49" charset="-122"/>
                <a:ea typeface="黑体" panose="02010600030101010101" pitchFamily="49" charset="-122"/>
              </a:rPr>
              <a:t>年北京语文中考试题）</a:t>
            </a:r>
            <a:endParaRPr lang="en-US" altLang="zh-CN" sz="3100" dirty="0">
              <a:solidFill>
                <a:srgbClr val="FFC000"/>
              </a:solidFill>
              <a:latin typeface="黑体" panose="02010600030101010101" pitchFamily="49" charset="-122"/>
              <a:ea typeface="黑体" panose="02010600030101010101" pitchFamily="49" charset="-122"/>
            </a:endParaRPr>
          </a:p>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a:t>
            </a:r>
            <a:r>
              <a:rPr lang="en-US" altLang="zh-CN" sz="3100" dirty="0">
                <a:solidFill>
                  <a:schemeClr val="bg1"/>
                </a:solidFill>
                <a:latin typeface="黑体" panose="02010600030101010101" pitchFamily="49" charset="-122"/>
                <a:ea typeface="黑体" panose="02010600030101010101" pitchFamily="49" charset="-122"/>
              </a:rPr>
              <a:t>16. </a:t>
            </a:r>
            <a:r>
              <a:rPr lang="zh-CN" altLang="en-US" sz="3100" dirty="0">
                <a:solidFill>
                  <a:schemeClr val="bg1"/>
                </a:solidFill>
                <a:latin typeface="黑体" panose="02010600030101010101" pitchFamily="49" charset="-122"/>
                <a:ea typeface="黑体" panose="02010600030101010101" pitchFamily="49" charset="-122"/>
              </a:rPr>
              <a:t>依据上述三则材料，博物馆开展公共教育的主要方式可以概括为</a:t>
            </a:r>
            <a:r>
              <a:rPr lang="en-US" altLang="zh-CN" sz="3100" dirty="0">
                <a:solidFill>
                  <a:schemeClr val="bg1"/>
                </a:solidFill>
                <a:latin typeface="黑体" panose="02010600030101010101" pitchFamily="49" charset="-122"/>
                <a:ea typeface="黑体" panose="02010600030101010101" pitchFamily="49" charset="-122"/>
              </a:rPr>
              <a:t>________</a:t>
            </a:r>
            <a:r>
              <a:rPr lang="zh-CN" altLang="en-US" sz="3100" dirty="0">
                <a:solidFill>
                  <a:schemeClr val="bg1"/>
                </a:solidFill>
                <a:latin typeface="黑体" panose="02010600030101010101" pitchFamily="49" charset="-122"/>
                <a:ea typeface="黑体" panose="02010600030101010101" pitchFamily="49" charset="-122"/>
              </a:rPr>
              <a:t>、</a:t>
            </a:r>
            <a:r>
              <a:rPr lang="en-US" altLang="zh-CN" sz="3100" dirty="0">
                <a:solidFill>
                  <a:schemeClr val="bg1"/>
                </a:solidFill>
                <a:latin typeface="黑体" panose="02010600030101010101" pitchFamily="49" charset="-122"/>
                <a:ea typeface="黑体" panose="02010600030101010101" pitchFamily="49" charset="-122"/>
              </a:rPr>
              <a:t>________</a:t>
            </a:r>
            <a:r>
              <a:rPr lang="zh-CN" altLang="en-US" sz="3100" dirty="0">
                <a:solidFill>
                  <a:schemeClr val="bg1"/>
                </a:solidFill>
                <a:latin typeface="黑体" panose="02010600030101010101" pitchFamily="49" charset="-122"/>
                <a:ea typeface="黑体" panose="02010600030101010101" pitchFamily="49" charset="-122"/>
              </a:rPr>
              <a:t>、</a:t>
            </a:r>
            <a:r>
              <a:rPr lang="en-US" altLang="zh-CN" sz="3100" dirty="0">
                <a:solidFill>
                  <a:schemeClr val="bg1"/>
                </a:solidFill>
                <a:latin typeface="黑体" panose="02010600030101010101" pitchFamily="49" charset="-122"/>
                <a:ea typeface="黑体" panose="02010600030101010101" pitchFamily="49" charset="-122"/>
              </a:rPr>
              <a:t>________</a:t>
            </a:r>
            <a:r>
              <a:rPr lang="zh-CN" altLang="en-US" sz="3100" dirty="0">
                <a:solidFill>
                  <a:schemeClr val="bg1"/>
                </a:solidFill>
                <a:latin typeface="黑体" panose="02010600030101010101" pitchFamily="49" charset="-122"/>
                <a:ea typeface="黑体" panose="02010600030101010101" pitchFamily="49" charset="-122"/>
              </a:rPr>
              <a:t>（每空限</a:t>
            </a:r>
            <a:r>
              <a:rPr lang="en-US" altLang="zh-CN" sz="3100" dirty="0">
                <a:solidFill>
                  <a:schemeClr val="bg1"/>
                </a:solidFill>
                <a:latin typeface="黑体" panose="02010600030101010101" pitchFamily="49" charset="-122"/>
                <a:ea typeface="黑体" panose="02010600030101010101" pitchFamily="49" charset="-122"/>
              </a:rPr>
              <a:t>8</a:t>
            </a:r>
            <a:r>
              <a:rPr lang="zh-CN" altLang="en-US" sz="3100" dirty="0">
                <a:solidFill>
                  <a:schemeClr val="bg1"/>
                </a:solidFill>
                <a:latin typeface="黑体" panose="02010600030101010101" pitchFamily="49" charset="-122"/>
                <a:ea typeface="黑体" panose="02010600030101010101" pitchFamily="49" charset="-122"/>
              </a:rPr>
              <a:t>个字以内</a:t>
            </a:r>
            <a:r>
              <a:rPr lang="en-US" altLang="zh-CN" sz="3100" dirty="0">
                <a:solidFill>
                  <a:schemeClr val="bg1"/>
                </a:solidFill>
                <a:latin typeface="黑体" panose="02010600030101010101" pitchFamily="49" charset="-122"/>
                <a:ea typeface="黑体" panose="02010600030101010101" pitchFamily="49" charset="-122"/>
              </a:rPr>
              <a:t>)</a:t>
            </a:r>
            <a:endParaRPr lang="zh-CN" altLang="en-US" sz="3100" dirty="0">
              <a:solidFill>
                <a:srgbClr val="FFC000"/>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647152" cy="646331"/>
          </a:xfrm>
          <a:prstGeom prst="rect">
            <a:avLst/>
          </a:prstGeom>
        </p:spPr>
        <p:txBody>
          <a:bodyPr wrap="none">
            <a:spAutoFit/>
          </a:bodyPr>
          <a:lstStyle/>
          <a:p>
            <a:r>
              <a:rPr lang="zh-CN" altLang="en-US" sz="3600" dirty="0">
                <a:solidFill>
                  <a:srgbClr val="FFFF00"/>
                </a:solidFill>
                <a:latin typeface="黑体" panose="02010600030101010101" pitchFamily="49" charset="-122"/>
                <a:ea typeface="黑体" panose="02010600030101010101" pitchFamily="49" charset="-122"/>
              </a:rPr>
              <a:t>严密的句子逻辑 </a:t>
            </a:r>
            <a:endParaRPr lang="zh-CN" altLang="en-US" sz="3600" dirty="0">
              <a:solidFill>
                <a:srgbClr val="FFFF00"/>
              </a:solidFill>
              <a:latin typeface="黑体" panose="02010600030101010101" pitchFamily="49" charset="-122"/>
              <a:ea typeface="黑体" panose="02010600030101010101" pitchFamily="49" charset="-122"/>
            </a:endParaRPr>
          </a:p>
        </p:txBody>
      </p:sp>
      <p:sp>
        <p:nvSpPr>
          <p:cNvPr id="4" name="矩形 3"/>
          <p:cNvSpPr/>
          <p:nvPr/>
        </p:nvSpPr>
        <p:spPr>
          <a:xfrm>
            <a:off x="3941006" y="4759234"/>
            <a:ext cx="3262432" cy="584775"/>
          </a:xfrm>
          <a:prstGeom prst="rect">
            <a:avLst/>
          </a:prstGeom>
        </p:spPr>
        <p:txBody>
          <a:bodyPr wrap="none">
            <a:spAutoFit/>
          </a:bodyPr>
          <a:lstStyle/>
          <a:p>
            <a:r>
              <a:rPr lang="zh-CN" altLang="en-US" sz="3200" dirty="0">
                <a:solidFill>
                  <a:srgbClr val="FFC000"/>
                </a:solidFill>
                <a:latin typeface="黑体" panose="02010600030101010101" pitchFamily="49" charset="-122"/>
                <a:ea typeface="黑体" panose="02010600030101010101" pitchFamily="49" charset="-122"/>
              </a:rPr>
              <a:t>形式多样的展览 </a:t>
            </a:r>
            <a:endParaRPr lang="zh-CN" altLang="en-US" sz="3200" dirty="0">
              <a:solidFill>
                <a:srgbClr val="FFC0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01254" y="1678676"/>
            <a:ext cx="9089409" cy="4394579"/>
          </a:xfrm>
        </p:spPr>
        <p:txBody>
          <a:bodyPr>
            <a:normAutofit/>
          </a:bodyPr>
          <a:lstStyle/>
          <a:p>
            <a:pPr marL="0" indent="457200">
              <a:lnSpc>
                <a:spcPct val="150000"/>
              </a:lnSpc>
              <a:buNone/>
            </a:pPr>
            <a:r>
              <a:rPr lang="zh-CN" altLang="en-US" sz="3600" dirty="0" smtClean="0">
                <a:solidFill>
                  <a:schemeClr val="bg1"/>
                </a:solidFill>
                <a:latin typeface="黑体" panose="02010600030101010101" pitchFamily="49" charset="-122"/>
                <a:ea typeface="黑体" panose="02010600030101010101" pitchFamily="49" charset="-122"/>
              </a:rPr>
              <a:t> </a:t>
            </a:r>
            <a:r>
              <a:rPr lang="zh-CN" altLang="en-US" sz="3200" dirty="0" smtClean="0">
                <a:solidFill>
                  <a:schemeClr val="bg1"/>
                </a:solidFill>
                <a:latin typeface="黑体" panose="02010600030101010101" pitchFamily="49" charset="-122"/>
                <a:ea typeface="黑体" panose="02010600030101010101" pitchFamily="49" charset="-122"/>
              </a:rPr>
              <a:t>以上</a:t>
            </a:r>
            <a:r>
              <a:rPr lang="zh-CN" altLang="en-US" sz="3200" dirty="0">
                <a:solidFill>
                  <a:schemeClr val="bg1"/>
                </a:solidFill>
                <a:latin typeface="黑体" panose="02010600030101010101" pitchFamily="49" charset="-122"/>
                <a:ea typeface="黑体" panose="02010600030101010101" pitchFamily="49" charset="-122"/>
              </a:rPr>
              <a:t>我们</a:t>
            </a:r>
            <a:r>
              <a:rPr lang="zh-CN" altLang="en-US" sz="3200" dirty="0" smtClean="0">
                <a:solidFill>
                  <a:schemeClr val="bg1"/>
                </a:solidFill>
                <a:latin typeface="黑体" panose="02010600030101010101" pitchFamily="49" charset="-122"/>
                <a:ea typeface="黑体" panose="02010600030101010101" pitchFamily="49" charset="-122"/>
              </a:rPr>
              <a:t>交流的内容</a:t>
            </a:r>
            <a:r>
              <a:rPr lang="zh-CN" altLang="en-US" sz="3200" dirty="0">
                <a:solidFill>
                  <a:schemeClr val="bg1"/>
                </a:solidFill>
                <a:latin typeface="黑体" panose="02010600030101010101" pitchFamily="49" charset="-122"/>
                <a:ea typeface="黑体" panose="02010600030101010101" pitchFamily="49" charset="-122"/>
              </a:rPr>
              <a:t>主要从精准的词语表达、严密的句子逻辑两方面来理解说明性文章语言的准确性。我们知道，有的说明性文章，尤其是具有科学小品特点的文章，常常用生动的语言传达准确的信息。</a:t>
            </a:r>
            <a:endParaRPr lang="zh-CN" altLang="en-US" sz="3200" dirty="0">
              <a:solidFill>
                <a:srgbClr val="FFC0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01254" y="1678676"/>
            <a:ext cx="9089409" cy="4394579"/>
          </a:xfrm>
        </p:spPr>
        <p:txBody>
          <a:bodyPr>
            <a:normAutofit/>
          </a:bodyPr>
          <a:lstStyle/>
          <a:p>
            <a:pPr marL="0" indent="457200" algn="ctr">
              <a:lnSpc>
                <a:spcPct val="150000"/>
              </a:lnSpc>
              <a:buNone/>
            </a:pPr>
            <a:r>
              <a:rPr lang="zh-CN" altLang="en-US" sz="3600" dirty="0">
                <a:solidFill>
                  <a:schemeClr val="bg1"/>
                </a:solidFill>
                <a:latin typeface="黑体" panose="02010600030101010101" pitchFamily="49" charset="-122"/>
                <a:ea typeface="黑体" panose="02010600030101010101" pitchFamily="49" charset="-122"/>
              </a:rPr>
              <a:t>精准</a:t>
            </a:r>
            <a:r>
              <a:rPr lang="zh-CN" altLang="en-US" sz="3600" dirty="0" smtClean="0">
                <a:solidFill>
                  <a:schemeClr val="bg1"/>
                </a:solidFill>
                <a:latin typeface="黑体" panose="02010600030101010101" pitchFamily="49" charset="-122"/>
                <a:ea typeface="黑体" panose="02010600030101010101" pitchFamily="49" charset="-122"/>
              </a:rPr>
              <a:t>的词语表达 </a:t>
            </a:r>
            <a:endParaRPr lang="en-US" altLang="zh-CN" sz="3600" dirty="0" smtClean="0">
              <a:solidFill>
                <a:schemeClr val="bg1"/>
              </a:solidFill>
              <a:latin typeface="黑体" panose="02010600030101010101" pitchFamily="49" charset="-122"/>
              <a:ea typeface="黑体" panose="02010600030101010101" pitchFamily="49" charset="-122"/>
            </a:endParaRPr>
          </a:p>
          <a:p>
            <a:pPr marL="0" indent="457200" algn="ctr">
              <a:lnSpc>
                <a:spcPct val="150000"/>
              </a:lnSpc>
              <a:buNone/>
            </a:pPr>
            <a:r>
              <a:rPr lang="zh-CN" altLang="en-US" sz="3600" dirty="0" smtClean="0">
                <a:solidFill>
                  <a:schemeClr val="bg1"/>
                </a:solidFill>
                <a:latin typeface="黑体" panose="02010600030101010101" pitchFamily="49" charset="-122"/>
                <a:ea typeface="黑体" panose="02010600030101010101" pitchFamily="49" charset="-122"/>
              </a:rPr>
              <a:t>严密的句子逻辑 </a:t>
            </a:r>
            <a:endParaRPr lang="en-US" altLang="zh-CN" sz="3600" dirty="0" smtClean="0">
              <a:solidFill>
                <a:schemeClr val="bg1"/>
              </a:solidFill>
              <a:latin typeface="黑体" panose="02010600030101010101" pitchFamily="49" charset="-122"/>
              <a:ea typeface="黑体" panose="02010600030101010101" pitchFamily="49" charset="-122"/>
            </a:endParaRPr>
          </a:p>
          <a:p>
            <a:pPr marL="0" indent="457200" algn="ctr">
              <a:lnSpc>
                <a:spcPct val="150000"/>
              </a:lnSpc>
              <a:buNone/>
            </a:pPr>
            <a:r>
              <a:rPr lang="zh-CN" altLang="en-US" sz="3600" dirty="0" smtClean="0">
                <a:solidFill>
                  <a:srgbClr val="FFC000"/>
                </a:solidFill>
                <a:latin typeface="黑体" panose="02010600030101010101" pitchFamily="49" charset="-122"/>
                <a:ea typeface="黑体" panose="02010600030101010101" pitchFamily="49" charset="-122"/>
              </a:rPr>
              <a:t>生动</a:t>
            </a:r>
            <a:r>
              <a:rPr lang="zh-CN" altLang="en-US" sz="3600" dirty="0">
                <a:solidFill>
                  <a:srgbClr val="FFC000"/>
                </a:solidFill>
                <a:latin typeface="黑体" panose="02010600030101010101" pitchFamily="49" charset="-122"/>
                <a:ea typeface="黑体" panose="02010600030101010101" pitchFamily="49" charset="-122"/>
              </a:rPr>
              <a:t>的语段</a:t>
            </a:r>
            <a:r>
              <a:rPr lang="zh-CN" altLang="en-US" sz="3600" dirty="0" smtClean="0">
                <a:solidFill>
                  <a:srgbClr val="FFC000"/>
                </a:solidFill>
                <a:latin typeface="黑体" panose="02010600030101010101" pitchFamily="49" charset="-122"/>
                <a:ea typeface="黑体" panose="02010600030101010101" pitchFamily="49" charset="-122"/>
              </a:rPr>
              <a:t>说明</a:t>
            </a:r>
            <a:endParaRPr lang="zh-CN" altLang="en-US" sz="3600" dirty="0">
              <a:solidFill>
                <a:srgbClr val="FFC0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39584" y="1493039"/>
            <a:ext cx="9376011" cy="4394579"/>
          </a:xfrm>
        </p:spPr>
        <p:txBody>
          <a:bodyPr>
            <a:normAutofit/>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统</a:t>
            </a:r>
            <a:r>
              <a:rPr lang="zh-CN" altLang="en-US" sz="3100" dirty="0">
                <a:solidFill>
                  <a:schemeClr val="bg1"/>
                </a:solidFill>
                <a:latin typeface="黑体" panose="02010600030101010101" pitchFamily="49" charset="-122"/>
                <a:ea typeface="黑体" panose="02010600030101010101" pitchFamily="49" charset="-122"/>
              </a:rPr>
              <a:t>编教材八年级下册第二单元是事理</a:t>
            </a:r>
            <a:r>
              <a:rPr lang="zh-CN" altLang="en-US" sz="3100" dirty="0" smtClean="0">
                <a:solidFill>
                  <a:schemeClr val="bg1"/>
                </a:solidFill>
                <a:latin typeface="黑体" panose="02010600030101010101" pitchFamily="49" charset="-122"/>
                <a:ea typeface="黑体" panose="02010600030101010101" pitchFamily="49" charset="-122"/>
              </a:rPr>
              <a:t>说明文。作者</a:t>
            </a:r>
            <a:r>
              <a:rPr lang="zh-CN" altLang="en-US" sz="3100" dirty="0">
                <a:solidFill>
                  <a:schemeClr val="bg1"/>
                </a:solidFill>
                <a:latin typeface="黑体" panose="02010600030101010101" pitchFamily="49" charset="-122"/>
                <a:ea typeface="黑体" panose="02010600030101010101" pitchFamily="49" charset="-122"/>
              </a:rPr>
              <a:t>在阐明现象</a:t>
            </a:r>
            <a:r>
              <a:rPr lang="zh-CN" altLang="en-US" sz="3100" dirty="0" smtClean="0">
                <a:solidFill>
                  <a:schemeClr val="bg1"/>
                </a:solidFill>
                <a:latin typeface="黑体" panose="02010600030101010101" pitchFamily="49" charset="-122"/>
                <a:ea typeface="黑体" panose="02010600030101010101" pitchFamily="49" charset="-122"/>
              </a:rPr>
              <a:t>背后的科学道理时，逻辑周密，说明准确，展现了求真、求实的科学精神。这些文章</a:t>
            </a:r>
            <a:r>
              <a:rPr lang="zh-CN" altLang="en-US" sz="3100" dirty="0">
                <a:solidFill>
                  <a:schemeClr val="bg1"/>
                </a:solidFill>
                <a:latin typeface="黑体" panose="02010600030101010101" pitchFamily="49" charset="-122"/>
                <a:ea typeface="黑体" panose="02010600030101010101" pitchFamily="49" charset="-122"/>
              </a:rPr>
              <a:t>带有</a:t>
            </a:r>
            <a:r>
              <a:rPr lang="zh-CN" altLang="en-US" sz="3100" dirty="0" smtClean="0">
                <a:solidFill>
                  <a:schemeClr val="bg1"/>
                </a:solidFill>
                <a:latin typeface="黑体" panose="02010600030101010101" pitchFamily="49" charset="-122"/>
                <a:ea typeface="黑体" panose="02010600030101010101" pitchFamily="49" charset="-122"/>
              </a:rPr>
              <a:t>“科学小品”的特点，每篇文章都承载着丰厚的情感，是在用生动的语言传递出准确的信息。</a:t>
            </a:r>
            <a:endParaRPr lang="zh-CN" altLang="en-US" sz="3100" dirty="0">
              <a:solidFill>
                <a:srgbClr val="FFC000"/>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416320" cy="646331"/>
          </a:xfrm>
          <a:prstGeom prst="rect">
            <a:avLst/>
          </a:prstGeom>
        </p:spPr>
        <p:txBody>
          <a:bodyPr wrap="none">
            <a:spAutoFit/>
          </a:bodyPr>
          <a:lstStyle/>
          <a:p>
            <a:r>
              <a:rPr lang="zh-CN" altLang="en-US" sz="3600" dirty="0" smtClean="0">
                <a:solidFill>
                  <a:srgbClr val="FFFF00"/>
                </a:solidFill>
                <a:latin typeface="黑体" panose="02010600030101010101" pitchFamily="49" charset="-122"/>
                <a:ea typeface="黑体" panose="02010600030101010101" pitchFamily="49" charset="-122"/>
              </a:rPr>
              <a:t>生动的语段说明</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55000" y="1465744"/>
            <a:ext cx="9376011" cy="4394579"/>
          </a:xfrm>
        </p:spPr>
        <p:txBody>
          <a:bodyPr>
            <a:normAutofit/>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a:t>
            </a:r>
            <a:r>
              <a:rPr lang="zh-CN" altLang="en-US" sz="3100" dirty="0" smtClean="0">
                <a:solidFill>
                  <a:srgbClr val="FFC000"/>
                </a:solidFill>
                <a:latin typeface="黑体" panose="02010600030101010101" pitchFamily="49" charset="-122"/>
                <a:ea typeface="黑体" panose="02010600030101010101" pitchFamily="49" charset="-122"/>
              </a:rPr>
              <a:t>思考探究</a:t>
            </a:r>
            <a:r>
              <a:rPr lang="zh-CN" altLang="en-US" sz="2400" dirty="0" smtClean="0">
                <a:solidFill>
                  <a:schemeClr val="bg1"/>
                </a:solidFill>
                <a:latin typeface="黑体" panose="02010600030101010101" pitchFamily="49" charset="-122"/>
                <a:ea typeface="黑体" panose="02010600030101010101" pitchFamily="49" charset="-122"/>
              </a:rPr>
              <a:t>（统编教材八年级下册</a:t>
            </a:r>
            <a:r>
              <a:rPr lang="en-US" altLang="zh-CN" sz="2400" dirty="0" smtClean="0">
                <a:solidFill>
                  <a:schemeClr val="bg1"/>
                </a:solidFill>
                <a:latin typeface="黑体" panose="02010600030101010101" pitchFamily="49" charset="-122"/>
                <a:ea typeface="黑体" panose="02010600030101010101" pitchFamily="49" charset="-122"/>
              </a:rPr>
              <a:t>《</a:t>
            </a:r>
            <a:r>
              <a:rPr lang="zh-CN" altLang="en-US" sz="2400" dirty="0" smtClean="0">
                <a:solidFill>
                  <a:schemeClr val="bg1"/>
                </a:solidFill>
                <a:latin typeface="黑体" panose="02010600030101010101" pitchFamily="49" charset="-122"/>
                <a:ea typeface="黑体" panose="02010600030101010101" pitchFamily="49" charset="-122"/>
              </a:rPr>
              <a:t>大自然的语言</a:t>
            </a:r>
            <a:r>
              <a:rPr lang="en-US" altLang="zh-CN" sz="2400" dirty="0" smtClean="0">
                <a:solidFill>
                  <a:schemeClr val="bg1"/>
                </a:solidFill>
                <a:latin typeface="黑体" panose="02010600030101010101" pitchFamily="49" charset="-122"/>
                <a:ea typeface="黑体" panose="02010600030101010101" pitchFamily="49" charset="-122"/>
              </a:rPr>
              <a:t>》</a:t>
            </a:r>
            <a:r>
              <a:rPr lang="zh-CN" altLang="en-US" sz="2400" dirty="0" smtClean="0">
                <a:solidFill>
                  <a:schemeClr val="bg1"/>
                </a:solidFill>
                <a:latin typeface="黑体" panose="02010600030101010101" pitchFamily="49" charset="-122"/>
                <a:ea typeface="黑体" panose="02010600030101010101" pitchFamily="49" charset="-122"/>
              </a:rPr>
              <a:t>第</a:t>
            </a:r>
            <a:r>
              <a:rPr lang="en-US" altLang="zh-CN" sz="2400" dirty="0" smtClean="0">
                <a:solidFill>
                  <a:schemeClr val="bg1"/>
                </a:solidFill>
                <a:latin typeface="黑体" panose="02010600030101010101" pitchFamily="49" charset="-122"/>
                <a:ea typeface="黑体" panose="02010600030101010101" pitchFamily="49" charset="-122"/>
              </a:rPr>
              <a:t>31</a:t>
            </a:r>
            <a:r>
              <a:rPr lang="zh-CN" altLang="en-US" sz="2400" dirty="0" smtClean="0">
                <a:solidFill>
                  <a:schemeClr val="bg1"/>
                </a:solidFill>
                <a:latin typeface="黑体" panose="02010600030101010101" pitchFamily="49" charset="-122"/>
                <a:ea typeface="黑体" panose="02010600030101010101" pitchFamily="49" charset="-122"/>
              </a:rPr>
              <a:t>页）</a:t>
            </a:r>
            <a:endParaRPr lang="en-US" altLang="zh-CN" sz="2400" dirty="0" smtClean="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二、阅读相关段落，体会课文说明事理的严密性，回答下列问题。</a:t>
            </a:r>
            <a:endParaRPr lang="en-US" altLang="zh-CN" sz="3100" dirty="0" smtClean="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en-US" altLang="zh-CN" sz="3100" dirty="0" smtClean="0">
                <a:solidFill>
                  <a:srgbClr val="FFC000"/>
                </a:solidFill>
                <a:latin typeface="黑体" panose="02010600030101010101" pitchFamily="49" charset="-122"/>
                <a:ea typeface="黑体" panose="02010600030101010101" pitchFamily="49" charset="-122"/>
              </a:rPr>
              <a:t>1.</a:t>
            </a:r>
            <a:r>
              <a:rPr lang="zh-CN" altLang="en-US" sz="3100" dirty="0" smtClean="0">
                <a:solidFill>
                  <a:srgbClr val="FFC000"/>
                </a:solidFill>
                <a:latin typeface="黑体" panose="02010600030101010101" pitchFamily="49" charset="-122"/>
                <a:ea typeface="黑体" panose="02010600030101010101" pitchFamily="49" charset="-122"/>
              </a:rPr>
              <a:t>第</a:t>
            </a:r>
            <a:r>
              <a:rPr lang="en-US" altLang="zh-CN" sz="3100" dirty="0" smtClean="0">
                <a:solidFill>
                  <a:srgbClr val="FFC000"/>
                </a:solidFill>
                <a:latin typeface="黑体" panose="02010600030101010101" pitchFamily="49" charset="-122"/>
                <a:ea typeface="黑体" panose="02010600030101010101" pitchFamily="49" charset="-122"/>
              </a:rPr>
              <a:t>1—3</a:t>
            </a:r>
            <a:r>
              <a:rPr lang="zh-CN" altLang="en-US" sz="3100" dirty="0" smtClean="0">
                <a:solidFill>
                  <a:srgbClr val="FFC000"/>
                </a:solidFill>
                <a:latin typeface="黑体" panose="02010600030101010101" pitchFamily="49" charset="-122"/>
                <a:ea typeface="黑体" panose="02010600030101010101" pitchFamily="49" charset="-122"/>
              </a:rPr>
              <a:t>段是怎样将“物候学”这一科学概念一步步引出来的？</a:t>
            </a:r>
            <a:endParaRPr lang="zh-CN" altLang="en-US" sz="3100" dirty="0">
              <a:solidFill>
                <a:srgbClr val="FFC000"/>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416320" cy="646331"/>
          </a:xfrm>
          <a:prstGeom prst="rect">
            <a:avLst/>
          </a:prstGeom>
        </p:spPr>
        <p:txBody>
          <a:bodyPr wrap="none">
            <a:spAutoFit/>
          </a:bodyPr>
          <a:lstStyle/>
          <a:p>
            <a:r>
              <a:rPr lang="zh-CN" altLang="en-US" sz="3600" dirty="0" smtClean="0">
                <a:solidFill>
                  <a:srgbClr val="FFFF00"/>
                </a:solidFill>
                <a:latin typeface="黑体" panose="02010600030101010101" pitchFamily="49" charset="-122"/>
                <a:ea typeface="黑体" panose="02010600030101010101" pitchFamily="49" charset="-122"/>
              </a:rPr>
              <a:t>生动的语段说明</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05125" y="1342913"/>
            <a:ext cx="9376011" cy="4394579"/>
          </a:xfrm>
        </p:spPr>
        <p:txBody>
          <a:bodyPr>
            <a:normAutofit fontScale="85000" lnSpcReduction="20000"/>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a:t>
            </a:r>
            <a:r>
              <a:rPr lang="zh-CN" altLang="en-US" sz="3100" dirty="0" smtClean="0">
                <a:solidFill>
                  <a:srgbClr val="FFC000"/>
                </a:solidFill>
                <a:latin typeface="黑体" panose="02010600030101010101" pitchFamily="49" charset="-122"/>
                <a:ea typeface="黑体" panose="02010600030101010101" pitchFamily="49" charset="-122"/>
              </a:rPr>
              <a:t>立春</a:t>
            </a:r>
            <a:r>
              <a:rPr lang="zh-CN" altLang="en-US" sz="3100" dirty="0">
                <a:solidFill>
                  <a:srgbClr val="FFC000"/>
                </a:solidFill>
                <a:latin typeface="黑体" panose="02010600030101010101" pitchFamily="49" charset="-122"/>
                <a:ea typeface="黑体" panose="02010600030101010101" pitchFamily="49" charset="-122"/>
              </a:rPr>
              <a:t>过后</a:t>
            </a:r>
            <a:r>
              <a:rPr lang="zh-CN" altLang="en-US" sz="3100" dirty="0">
                <a:solidFill>
                  <a:schemeClr val="bg1"/>
                </a:solidFill>
                <a:latin typeface="黑体" panose="02010600030101010101" pitchFamily="49" charset="-122"/>
                <a:ea typeface="黑体" panose="02010600030101010101" pitchFamily="49" charset="-122"/>
              </a:rPr>
              <a:t>，大地渐渐从沉睡中苏醒过来。冰雪融化，草木萌发，各种花次第开放。再过两个月，燕子翩然归来。不久，布谷鸟也来了。于是转入炎热的</a:t>
            </a:r>
            <a:r>
              <a:rPr lang="zh-CN" altLang="en-US" sz="3100" dirty="0">
                <a:solidFill>
                  <a:srgbClr val="FFC000"/>
                </a:solidFill>
                <a:latin typeface="黑体" panose="02010600030101010101" pitchFamily="49" charset="-122"/>
                <a:ea typeface="黑体" panose="02010600030101010101" pitchFamily="49" charset="-122"/>
              </a:rPr>
              <a:t>夏季</a:t>
            </a:r>
            <a:r>
              <a:rPr lang="zh-CN" altLang="en-US" sz="3100" dirty="0">
                <a:solidFill>
                  <a:schemeClr val="bg1"/>
                </a:solidFill>
                <a:latin typeface="黑体" panose="02010600030101010101" pitchFamily="49" charset="-122"/>
                <a:ea typeface="黑体" panose="02010600030101010101" pitchFamily="49" charset="-122"/>
              </a:rPr>
              <a:t>，这是植物孕育果实的时期。</a:t>
            </a:r>
            <a:r>
              <a:rPr lang="zh-CN" altLang="en-US" sz="3100" dirty="0">
                <a:solidFill>
                  <a:srgbClr val="FFC000"/>
                </a:solidFill>
                <a:latin typeface="黑体" panose="02010600030101010101" pitchFamily="49" charset="-122"/>
                <a:ea typeface="黑体" panose="02010600030101010101" pitchFamily="49" charset="-122"/>
              </a:rPr>
              <a:t>到了秋天</a:t>
            </a:r>
            <a:r>
              <a:rPr lang="zh-CN" altLang="en-US" sz="3100" dirty="0">
                <a:solidFill>
                  <a:schemeClr val="bg1"/>
                </a:solidFill>
                <a:latin typeface="黑体" panose="02010600030101010101" pitchFamily="49" charset="-122"/>
                <a:ea typeface="黑体" panose="02010600030101010101" pitchFamily="49" charset="-122"/>
              </a:rPr>
              <a:t>，果实成熟，植物的叶子渐渐变黄，在秋风中簌簌地落下来。北雁南飞，活跃在田间草际的昆虫也都销声匿迹。到处呈现一片衰草连天的景象，准备迎接风雪载途的</a:t>
            </a:r>
            <a:r>
              <a:rPr lang="zh-CN" altLang="en-US" sz="3100" dirty="0">
                <a:solidFill>
                  <a:srgbClr val="FFC000"/>
                </a:solidFill>
                <a:latin typeface="黑体" panose="02010600030101010101" pitchFamily="49" charset="-122"/>
                <a:ea typeface="黑体" panose="02010600030101010101" pitchFamily="49" charset="-122"/>
              </a:rPr>
              <a:t>寒冬</a:t>
            </a:r>
            <a:r>
              <a:rPr lang="zh-CN" altLang="en-US" sz="3100" dirty="0">
                <a:solidFill>
                  <a:schemeClr val="bg1"/>
                </a:solidFill>
                <a:latin typeface="黑体" panose="02010600030101010101" pitchFamily="49" charset="-122"/>
                <a:ea typeface="黑体" panose="02010600030101010101" pitchFamily="49" charset="-122"/>
              </a:rPr>
              <a:t>。</a:t>
            </a:r>
            <a:r>
              <a:rPr lang="zh-CN" altLang="en-US" sz="3100" dirty="0">
                <a:solidFill>
                  <a:srgbClr val="FFC000"/>
                </a:solidFill>
                <a:latin typeface="黑体" panose="02010600030101010101" pitchFamily="49" charset="-122"/>
                <a:ea typeface="黑体" panose="02010600030101010101" pitchFamily="49" charset="-122"/>
              </a:rPr>
              <a:t>在地球上温带和亚热带区域里，年年如是，周而复始</a:t>
            </a:r>
            <a:r>
              <a:rPr lang="zh-CN" altLang="en-US" sz="3100" dirty="0" smtClean="0">
                <a:solidFill>
                  <a:srgbClr val="FFC000"/>
                </a:solidFill>
                <a:latin typeface="黑体" panose="02010600030101010101" pitchFamily="49" charset="-122"/>
                <a:ea typeface="黑体" panose="02010600030101010101" pitchFamily="49" charset="-122"/>
              </a:rPr>
              <a:t>。</a:t>
            </a:r>
            <a:endParaRPr lang="en-US" altLang="zh-CN" sz="3100" dirty="0" smtClean="0">
              <a:solidFill>
                <a:srgbClr val="FFC000"/>
              </a:solidFill>
              <a:latin typeface="黑体" panose="02010600030101010101" pitchFamily="49" charset="-122"/>
              <a:ea typeface="黑体" panose="02010600030101010101" pitchFamily="49" charset="-122"/>
            </a:endParaRPr>
          </a:p>
          <a:p>
            <a:pPr marL="0" indent="457200">
              <a:lnSpc>
                <a:spcPct val="150000"/>
              </a:lnSpc>
              <a:buNone/>
            </a:pPr>
            <a:r>
              <a:rPr lang="en-US" altLang="zh-CN" sz="3100" dirty="0">
                <a:solidFill>
                  <a:schemeClr val="bg1"/>
                </a:solidFill>
                <a:latin typeface="黑体" panose="02010600030101010101" pitchFamily="49" charset="-122"/>
                <a:ea typeface="黑体" panose="02010600030101010101" pitchFamily="49" charset="-122"/>
              </a:rPr>
              <a:t> </a:t>
            </a:r>
            <a:r>
              <a:rPr lang="en-US" altLang="zh-CN" sz="3100" dirty="0" smtClean="0">
                <a:solidFill>
                  <a:schemeClr val="bg1"/>
                </a:solidFill>
                <a:latin typeface="黑体" panose="02010600030101010101" pitchFamily="49" charset="-122"/>
                <a:ea typeface="黑体" panose="02010600030101010101" pitchFamily="49" charset="-122"/>
              </a:rPr>
              <a:t>                             </a:t>
            </a:r>
            <a:endParaRPr lang="zh-CN" altLang="en-US" sz="3100" dirty="0">
              <a:solidFill>
                <a:srgbClr val="FFC000"/>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416320" cy="646331"/>
          </a:xfrm>
          <a:prstGeom prst="rect">
            <a:avLst/>
          </a:prstGeom>
        </p:spPr>
        <p:txBody>
          <a:bodyPr wrap="none">
            <a:spAutoFit/>
          </a:bodyPr>
          <a:lstStyle/>
          <a:p>
            <a:r>
              <a:rPr lang="zh-CN" altLang="en-US" sz="3600" dirty="0" smtClean="0">
                <a:solidFill>
                  <a:srgbClr val="FFFF00"/>
                </a:solidFill>
                <a:latin typeface="黑体" panose="02010600030101010101" pitchFamily="49" charset="-122"/>
                <a:ea typeface="黑体" panose="02010600030101010101" pitchFamily="49" charset="-122"/>
              </a:rPr>
              <a:t>生动的语段说明</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05125" y="1342913"/>
            <a:ext cx="9376011" cy="4394579"/>
          </a:xfrm>
        </p:spPr>
        <p:txBody>
          <a:bodyPr>
            <a:normAutofit fontScale="92500"/>
          </a:bodyPr>
          <a:lstStyle/>
          <a:p>
            <a:pPr marL="0" indent="457200">
              <a:lnSpc>
                <a:spcPct val="150000"/>
              </a:lnSpc>
              <a:buNone/>
            </a:pPr>
            <a:r>
              <a:rPr lang="zh-CN" altLang="en-US" sz="2800" dirty="0" smtClean="0">
                <a:solidFill>
                  <a:schemeClr val="bg1"/>
                </a:solidFill>
                <a:latin typeface="黑体" panose="02010600030101010101" pitchFamily="49" charset="-122"/>
                <a:ea typeface="黑体" panose="02010600030101010101" pitchFamily="49" charset="-122"/>
              </a:rPr>
              <a:t> </a:t>
            </a:r>
            <a:r>
              <a:rPr lang="zh-CN" altLang="en-US" sz="2800" dirty="0" smtClean="0">
                <a:solidFill>
                  <a:srgbClr val="FFC000"/>
                </a:solidFill>
                <a:latin typeface="黑体" panose="02010600030101010101" pitchFamily="49" charset="-122"/>
                <a:ea typeface="黑体" panose="02010600030101010101" pitchFamily="49" charset="-122"/>
              </a:rPr>
              <a:t>几千年来</a:t>
            </a:r>
            <a:r>
              <a:rPr lang="zh-CN" altLang="en-US" sz="2800" dirty="0">
                <a:solidFill>
                  <a:schemeClr val="bg1"/>
                </a:solidFill>
                <a:latin typeface="黑体" panose="02010600030101010101" pitchFamily="49" charset="-122"/>
                <a:ea typeface="黑体" panose="02010600030101010101" pitchFamily="49" charset="-122"/>
              </a:rPr>
              <a:t>，</a:t>
            </a:r>
            <a:r>
              <a:rPr lang="zh-CN" altLang="en-US" sz="2800" dirty="0">
                <a:solidFill>
                  <a:srgbClr val="FFC000"/>
                </a:solidFill>
                <a:latin typeface="黑体" panose="02010600030101010101" pitchFamily="49" charset="-122"/>
                <a:ea typeface="黑体" panose="02010600030101010101" pitchFamily="49" charset="-122"/>
              </a:rPr>
              <a:t>劳动人民注意了草木荣枯、候鸟去来等自然现象同气候的关系，据以安排农事。</a:t>
            </a:r>
            <a:r>
              <a:rPr lang="zh-CN" altLang="en-US" sz="2800" dirty="0">
                <a:solidFill>
                  <a:schemeClr val="bg1"/>
                </a:solidFill>
                <a:latin typeface="黑体" panose="02010600030101010101" pitchFamily="49" charset="-122"/>
                <a:ea typeface="黑体" panose="02010600030101010101" pitchFamily="49" charset="-122"/>
              </a:rPr>
              <a:t>杏花开了，就好像大自然在传语要赶快耕地；桃花开了，又好像在暗示要赶快种谷子。布谷鸟开始唱歌，劳动人民懂得它在唱什么：“阿公阿婆，割麦插禾。”</a:t>
            </a:r>
            <a:r>
              <a:rPr lang="zh-CN" altLang="en-US" sz="2800" dirty="0">
                <a:solidFill>
                  <a:srgbClr val="FFC000"/>
                </a:solidFill>
                <a:latin typeface="黑体" panose="02010600030101010101" pitchFamily="49" charset="-122"/>
                <a:ea typeface="黑体" panose="02010600030101010101" pitchFamily="49" charset="-122"/>
              </a:rPr>
              <a:t>这样看来，花香鸟语，草长莺飞，都是大自然的语言</a:t>
            </a:r>
            <a:r>
              <a:rPr lang="zh-CN" altLang="en-US" sz="2800" dirty="0" smtClean="0">
                <a:solidFill>
                  <a:srgbClr val="FFC000"/>
                </a:solidFill>
                <a:latin typeface="黑体" panose="02010600030101010101" pitchFamily="49" charset="-122"/>
                <a:ea typeface="黑体" panose="02010600030101010101" pitchFamily="49" charset="-122"/>
              </a:rPr>
              <a:t>。</a:t>
            </a:r>
            <a:endParaRPr lang="en-US" altLang="zh-CN" sz="2800" dirty="0" smtClean="0">
              <a:solidFill>
                <a:srgbClr val="FFC000"/>
              </a:solidFill>
              <a:latin typeface="黑体" panose="02010600030101010101" pitchFamily="49" charset="-122"/>
              <a:ea typeface="黑体" panose="02010600030101010101" pitchFamily="49" charset="-122"/>
            </a:endParaRPr>
          </a:p>
          <a:p>
            <a:pPr marL="0" indent="457200">
              <a:lnSpc>
                <a:spcPct val="150000"/>
              </a:lnSpc>
              <a:buNone/>
            </a:pPr>
            <a:r>
              <a:rPr lang="zh-CN" altLang="en-US" sz="2800" dirty="0" smtClean="0">
                <a:solidFill>
                  <a:srgbClr val="FFC000"/>
                </a:solidFill>
                <a:latin typeface="黑体" panose="02010600030101010101" pitchFamily="49" charset="-122"/>
                <a:ea typeface="黑体" panose="02010600030101010101" pitchFamily="49" charset="-122"/>
              </a:rPr>
              <a:t> 这些</a:t>
            </a:r>
            <a:r>
              <a:rPr lang="zh-CN" altLang="en-US" sz="2800" dirty="0">
                <a:solidFill>
                  <a:srgbClr val="FFC000"/>
                </a:solidFill>
                <a:latin typeface="黑体" panose="02010600030101010101" pitchFamily="49" charset="-122"/>
                <a:ea typeface="黑体" panose="02010600030101010101" pitchFamily="49" charset="-122"/>
              </a:rPr>
              <a:t>自然现象，我国古代劳动人民称它为物候。</a:t>
            </a:r>
            <a:r>
              <a:rPr lang="en-US" altLang="zh-CN" sz="2800" dirty="0" smtClean="0">
                <a:solidFill>
                  <a:srgbClr val="FFC000"/>
                </a:solidFill>
                <a:latin typeface="黑体" panose="02010600030101010101" pitchFamily="49" charset="-122"/>
                <a:ea typeface="黑体" panose="02010600030101010101" pitchFamily="49" charset="-122"/>
              </a:rPr>
              <a:t>   </a:t>
            </a:r>
            <a:r>
              <a:rPr lang="en-US" altLang="zh-CN" sz="3100" dirty="0" smtClean="0">
                <a:solidFill>
                  <a:srgbClr val="FFC000"/>
                </a:solidFill>
                <a:latin typeface="黑体" panose="02010600030101010101" pitchFamily="49" charset="-122"/>
                <a:ea typeface="黑体" panose="02010600030101010101" pitchFamily="49" charset="-122"/>
              </a:rPr>
              <a:t>            </a:t>
            </a:r>
            <a:r>
              <a:rPr lang="en-US" altLang="zh-CN" sz="3100" dirty="0" smtClean="0">
                <a:solidFill>
                  <a:schemeClr val="bg1"/>
                </a:solidFill>
                <a:latin typeface="黑体" panose="02010600030101010101" pitchFamily="49" charset="-122"/>
                <a:ea typeface="黑体" panose="02010600030101010101" pitchFamily="49" charset="-122"/>
              </a:rPr>
              <a:t>               </a:t>
            </a:r>
            <a:endParaRPr lang="zh-CN" altLang="en-US" sz="3100" dirty="0">
              <a:solidFill>
                <a:srgbClr val="FFC000"/>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416320" cy="646331"/>
          </a:xfrm>
          <a:prstGeom prst="rect">
            <a:avLst/>
          </a:prstGeom>
        </p:spPr>
        <p:txBody>
          <a:bodyPr wrap="none">
            <a:spAutoFit/>
          </a:bodyPr>
          <a:lstStyle/>
          <a:p>
            <a:r>
              <a:rPr lang="zh-CN" altLang="en-US" sz="3600" dirty="0" smtClean="0">
                <a:solidFill>
                  <a:srgbClr val="FFFF00"/>
                </a:solidFill>
                <a:latin typeface="黑体" panose="02010600030101010101" pitchFamily="49" charset="-122"/>
                <a:ea typeface="黑体" panose="02010600030101010101" pitchFamily="49" charset="-122"/>
              </a:rPr>
              <a:t>生动的语段说明</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64526" y="1473959"/>
            <a:ext cx="10031104" cy="4394579"/>
          </a:xfrm>
        </p:spPr>
        <p:txBody>
          <a:bodyPr>
            <a:normAutofit lnSpcReduction="10000"/>
          </a:bodyPr>
          <a:lstStyle/>
          <a:p>
            <a:pPr marL="0" indent="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阅读</a:t>
            </a:r>
            <a:r>
              <a:rPr lang="zh-CN" altLang="en-US" sz="3100" dirty="0">
                <a:solidFill>
                  <a:schemeClr val="bg1"/>
                </a:solidFill>
                <a:latin typeface="黑体" panose="02010600030101010101" pitchFamily="49" charset="-122"/>
                <a:ea typeface="黑体" panose="02010600030101010101" pitchFamily="49" charset="-122"/>
              </a:rPr>
              <a:t>新闻和说明性文章，能</a:t>
            </a:r>
            <a:r>
              <a:rPr lang="zh-CN" altLang="en-US" sz="3100" dirty="0">
                <a:solidFill>
                  <a:srgbClr val="FFC000"/>
                </a:solidFill>
                <a:latin typeface="黑体" panose="02010600030101010101" pitchFamily="49" charset="-122"/>
                <a:ea typeface="黑体" panose="02010600030101010101" pitchFamily="49" charset="-122"/>
              </a:rPr>
              <a:t>把握文章的基本观点，获取主要信息</a:t>
            </a:r>
            <a:r>
              <a:rPr lang="zh-CN" altLang="en-US" sz="3100" dirty="0">
                <a:solidFill>
                  <a:schemeClr val="bg1"/>
                </a:solidFill>
                <a:latin typeface="黑体" panose="02010600030101010101" pitchFamily="49" charset="-122"/>
                <a:ea typeface="黑体" panose="02010600030101010101" pitchFamily="49" charset="-122"/>
              </a:rPr>
              <a:t>。阅读科技作品，还应注意</a:t>
            </a:r>
            <a:r>
              <a:rPr lang="zh-CN" altLang="en-US" sz="3100" dirty="0">
                <a:solidFill>
                  <a:srgbClr val="FFC000"/>
                </a:solidFill>
                <a:latin typeface="黑体" panose="02010600030101010101" pitchFamily="49" charset="-122"/>
                <a:ea typeface="黑体" panose="02010600030101010101" pitchFamily="49" charset="-122"/>
              </a:rPr>
              <a:t>领会作品中所体现的科学精神和科学思想方法</a:t>
            </a:r>
            <a:r>
              <a:rPr lang="zh-CN" altLang="en-US" sz="3100" dirty="0">
                <a:solidFill>
                  <a:schemeClr val="bg1"/>
                </a:solidFill>
                <a:latin typeface="黑体" panose="02010600030101010101" pitchFamily="49" charset="-122"/>
                <a:ea typeface="黑体" panose="02010600030101010101" pitchFamily="49" charset="-122"/>
              </a:rPr>
              <a:t>。阅读由多种材料组合、较为复杂的非连续性文本，能</a:t>
            </a:r>
            <a:r>
              <a:rPr lang="zh-CN" altLang="en-US" sz="3100" dirty="0">
                <a:solidFill>
                  <a:srgbClr val="FFC000"/>
                </a:solidFill>
                <a:latin typeface="黑体" panose="02010600030101010101" pitchFamily="49" charset="-122"/>
                <a:ea typeface="黑体" panose="02010600030101010101" pitchFamily="49" charset="-122"/>
              </a:rPr>
              <a:t>领会文本的意思，得出有意义的结论</a:t>
            </a:r>
            <a:r>
              <a:rPr lang="zh-CN" altLang="en-US" sz="3100" dirty="0" smtClean="0">
                <a:solidFill>
                  <a:schemeClr val="bg1"/>
                </a:solidFill>
                <a:latin typeface="黑体" panose="02010600030101010101" pitchFamily="49" charset="-122"/>
                <a:ea typeface="黑体" panose="02010600030101010101" pitchFamily="49" charset="-122"/>
              </a:rPr>
              <a:t>。</a:t>
            </a:r>
            <a:endParaRPr lang="en-US" altLang="zh-CN" sz="3100" dirty="0" smtClean="0">
              <a:solidFill>
                <a:schemeClr val="bg1"/>
              </a:solidFill>
              <a:latin typeface="黑体" panose="02010600030101010101" pitchFamily="49" charset="-122"/>
              <a:ea typeface="黑体" panose="02010600030101010101" pitchFamily="49" charset="-122"/>
            </a:endParaRPr>
          </a:p>
          <a:p>
            <a:pPr marL="0" indent="0">
              <a:lnSpc>
                <a:spcPct val="150000"/>
              </a:lnSpc>
              <a:buNone/>
            </a:pPr>
            <a:r>
              <a:rPr lang="en-US" altLang="zh-CN" sz="3100" dirty="0" smtClean="0">
                <a:solidFill>
                  <a:schemeClr val="bg1"/>
                </a:solidFill>
                <a:latin typeface="黑体" panose="02010600030101010101" pitchFamily="49" charset="-122"/>
                <a:ea typeface="黑体" panose="02010600030101010101" pitchFamily="49" charset="-122"/>
              </a:rPr>
              <a:t>          ——《</a:t>
            </a:r>
            <a:r>
              <a:rPr lang="zh-CN" altLang="en-US" sz="3100" dirty="0" smtClean="0">
                <a:solidFill>
                  <a:schemeClr val="bg1"/>
                </a:solidFill>
                <a:latin typeface="黑体" panose="02010600030101010101" pitchFamily="49" charset="-122"/>
                <a:ea typeface="黑体" panose="02010600030101010101" pitchFamily="49" charset="-122"/>
              </a:rPr>
              <a:t>义务教育语文课程标准（</a:t>
            </a:r>
            <a:r>
              <a:rPr lang="en-US" altLang="zh-CN" sz="3100" dirty="0" smtClean="0">
                <a:solidFill>
                  <a:schemeClr val="bg1"/>
                </a:solidFill>
                <a:latin typeface="黑体" panose="02010600030101010101" pitchFamily="49" charset="-122"/>
                <a:ea typeface="黑体" panose="02010600030101010101" pitchFamily="49" charset="-122"/>
              </a:rPr>
              <a:t>2011</a:t>
            </a:r>
            <a:r>
              <a:rPr lang="zh-CN" altLang="en-US" sz="3100" dirty="0" smtClean="0">
                <a:solidFill>
                  <a:schemeClr val="bg1"/>
                </a:solidFill>
                <a:latin typeface="黑体" panose="02010600030101010101" pitchFamily="49" charset="-122"/>
                <a:ea typeface="黑体" panose="02010600030101010101" pitchFamily="49" charset="-122"/>
              </a:rPr>
              <a:t>年版）</a:t>
            </a:r>
            <a:r>
              <a:rPr lang="en-US" altLang="zh-CN" sz="3100" dirty="0" smtClean="0">
                <a:solidFill>
                  <a:schemeClr val="bg1"/>
                </a:solidFill>
                <a:latin typeface="黑体" panose="02010600030101010101" pitchFamily="49" charset="-122"/>
                <a:ea typeface="黑体" panose="02010600030101010101" pitchFamily="49" charset="-122"/>
              </a:rPr>
              <a:t>》</a:t>
            </a:r>
            <a:endParaRPr lang="zh-CN" altLang="en-US" sz="3100" dirty="0" smtClean="0">
              <a:solidFill>
                <a:schemeClr val="bg1"/>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55167" y="1342913"/>
            <a:ext cx="9190505" cy="4394579"/>
          </a:xfrm>
        </p:spPr>
        <p:txBody>
          <a:bodyPr>
            <a:normAutofit/>
          </a:bodyPr>
          <a:lstStyle/>
          <a:p>
            <a:pPr marL="0" indent="457200">
              <a:lnSpc>
                <a:spcPct val="150000"/>
              </a:lnSpc>
              <a:buNone/>
            </a:pPr>
            <a:r>
              <a:rPr lang="zh-CN" altLang="en-US" sz="2800" dirty="0" smtClean="0">
                <a:solidFill>
                  <a:schemeClr val="bg1"/>
                </a:solidFill>
                <a:latin typeface="黑体" panose="02010600030101010101" pitchFamily="49" charset="-122"/>
                <a:ea typeface="黑体" panose="02010600030101010101" pitchFamily="49" charset="-122"/>
              </a:rPr>
              <a:t>  </a:t>
            </a:r>
            <a:r>
              <a:rPr lang="en-US" altLang="zh-CN" sz="2800" dirty="0" smtClean="0">
                <a:solidFill>
                  <a:srgbClr val="FFC000"/>
                </a:solidFill>
                <a:latin typeface="黑体" panose="02010600030101010101" pitchFamily="49" charset="-122"/>
                <a:ea typeface="黑体" panose="02010600030101010101" pitchFamily="49" charset="-122"/>
              </a:rPr>
              <a:t>1</a:t>
            </a:r>
            <a:r>
              <a:rPr lang="en-US" altLang="zh-CN" sz="2800" dirty="0">
                <a:solidFill>
                  <a:srgbClr val="FFC000"/>
                </a:solidFill>
                <a:latin typeface="黑体" panose="02010600030101010101" pitchFamily="49" charset="-122"/>
                <a:ea typeface="黑体" panose="02010600030101010101" pitchFamily="49" charset="-122"/>
              </a:rPr>
              <a:t>.</a:t>
            </a:r>
            <a:r>
              <a:rPr lang="zh-CN" altLang="en-US" sz="2800" dirty="0">
                <a:solidFill>
                  <a:srgbClr val="FFC000"/>
                </a:solidFill>
                <a:latin typeface="黑体" panose="02010600030101010101" pitchFamily="49" charset="-122"/>
                <a:ea typeface="黑体" panose="02010600030101010101" pitchFamily="49" charset="-122"/>
              </a:rPr>
              <a:t>第</a:t>
            </a:r>
            <a:r>
              <a:rPr lang="en-US" altLang="zh-CN" sz="2800" dirty="0">
                <a:solidFill>
                  <a:srgbClr val="FFC000"/>
                </a:solidFill>
                <a:latin typeface="黑体" panose="02010600030101010101" pitchFamily="49" charset="-122"/>
                <a:ea typeface="黑体" panose="02010600030101010101" pitchFamily="49" charset="-122"/>
              </a:rPr>
              <a:t>1—3</a:t>
            </a:r>
            <a:r>
              <a:rPr lang="zh-CN" altLang="en-US" sz="2800" dirty="0">
                <a:solidFill>
                  <a:srgbClr val="FFC000"/>
                </a:solidFill>
                <a:latin typeface="黑体" panose="02010600030101010101" pitchFamily="49" charset="-122"/>
                <a:ea typeface="黑体" panose="02010600030101010101" pitchFamily="49" charset="-122"/>
              </a:rPr>
              <a:t>段是怎样将“物候学”这一科学概念一步步引出来的</a:t>
            </a:r>
            <a:r>
              <a:rPr lang="zh-CN" altLang="en-US" sz="2800" dirty="0" smtClean="0">
                <a:solidFill>
                  <a:srgbClr val="FFC000"/>
                </a:solidFill>
                <a:latin typeface="黑体" panose="02010600030101010101" pitchFamily="49" charset="-122"/>
                <a:ea typeface="黑体" panose="02010600030101010101" pitchFamily="49" charset="-122"/>
              </a:rPr>
              <a:t>？</a:t>
            </a:r>
            <a:endParaRPr lang="en-US" altLang="zh-CN" sz="2800" dirty="0" smtClean="0">
              <a:solidFill>
                <a:srgbClr val="FFC000"/>
              </a:solidFill>
              <a:latin typeface="黑体" panose="02010600030101010101" pitchFamily="49" charset="-122"/>
              <a:ea typeface="黑体" panose="02010600030101010101" pitchFamily="49" charset="-122"/>
            </a:endParaRPr>
          </a:p>
          <a:p>
            <a:pPr marL="0" indent="457200">
              <a:lnSpc>
                <a:spcPct val="150000"/>
              </a:lnSpc>
              <a:buNone/>
            </a:pPr>
            <a:r>
              <a:rPr lang="zh-CN" altLang="en-US" sz="2800" dirty="0" smtClean="0">
                <a:solidFill>
                  <a:schemeClr val="bg1"/>
                </a:solidFill>
                <a:latin typeface="黑体" panose="02010600030101010101" pitchFamily="49" charset="-122"/>
                <a:ea typeface="黑体" panose="02010600030101010101" pitchFamily="49" charset="-122"/>
              </a:rPr>
              <a:t> 描绘四季变迁的景象      指出动植物变化与气候之间的关联      这些“大自然语言”就是物候</a:t>
            </a:r>
            <a:r>
              <a:rPr lang="en-US" altLang="zh-CN" sz="2800" dirty="0" smtClean="0">
                <a:solidFill>
                  <a:schemeClr val="bg1"/>
                </a:solidFill>
                <a:latin typeface="黑体" panose="02010600030101010101" pitchFamily="49" charset="-122"/>
                <a:ea typeface="黑体" panose="02010600030101010101" pitchFamily="49" charset="-122"/>
              </a:rPr>
              <a:t> </a:t>
            </a:r>
            <a:endParaRPr lang="en-US" altLang="zh-CN" sz="2800" dirty="0" smtClean="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zh-CN" altLang="en-US" sz="2800" dirty="0" smtClean="0">
                <a:solidFill>
                  <a:schemeClr val="bg1"/>
                </a:solidFill>
                <a:latin typeface="黑体" panose="02010600030101010101" pitchFamily="49" charset="-122"/>
                <a:ea typeface="黑体" panose="02010600030101010101" pitchFamily="49" charset="-122"/>
              </a:rPr>
              <a:t>      </a:t>
            </a:r>
            <a:r>
              <a:rPr lang="zh-CN" altLang="en-US" sz="2800" dirty="0" smtClean="0">
                <a:solidFill>
                  <a:srgbClr val="FFC000"/>
                </a:solidFill>
                <a:latin typeface="黑体" panose="02010600030101010101" pitchFamily="49" charset="-122"/>
                <a:ea typeface="黑体" panose="02010600030101010101" pitchFamily="49" charset="-122"/>
              </a:rPr>
              <a:t>逻辑周密，说明准确。</a:t>
            </a:r>
            <a:endParaRPr lang="en-US" altLang="zh-CN" sz="2800" dirty="0" smtClean="0">
              <a:solidFill>
                <a:srgbClr val="FFC000"/>
              </a:solidFill>
              <a:latin typeface="黑体" panose="02010600030101010101" pitchFamily="49" charset="-122"/>
              <a:ea typeface="黑体" panose="02010600030101010101" pitchFamily="49" charset="-122"/>
            </a:endParaRPr>
          </a:p>
          <a:p>
            <a:pPr marL="0" indent="457200">
              <a:lnSpc>
                <a:spcPct val="150000"/>
              </a:lnSpc>
              <a:buNone/>
            </a:pPr>
            <a:r>
              <a:rPr lang="en-US" altLang="zh-CN" sz="2800" dirty="0">
                <a:solidFill>
                  <a:srgbClr val="FFC000"/>
                </a:solidFill>
                <a:latin typeface="黑体" panose="02010600030101010101" pitchFamily="49" charset="-122"/>
                <a:ea typeface="黑体" panose="02010600030101010101" pitchFamily="49" charset="-122"/>
              </a:rPr>
              <a:t> </a:t>
            </a:r>
            <a:endParaRPr lang="zh-CN" altLang="en-US" sz="2800" dirty="0">
              <a:solidFill>
                <a:srgbClr val="FFC000"/>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416320" cy="646331"/>
          </a:xfrm>
          <a:prstGeom prst="rect">
            <a:avLst/>
          </a:prstGeom>
        </p:spPr>
        <p:txBody>
          <a:bodyPr wrap="none">
            <a:spAutoFit/>
          </a:bodyPr>
          <a:lstStyle/>
          <a:p>
            <a:r>
              <a:rPr lang="zh-CN" altLang="en-US" sz="3600" dirty="0" smtClean="0">
                <a:solidFill>
                  <a:srgbClr val="FFFF00"/>
                </a:solidFill>
                <a:latin typeface="黑体" panose="02010600030101010101" pitchFamily="49" charset="-122"/>
                <a:ea typeface="黑体" panose="02010600030101010101" pitchFamily="49" charset="-122"/>
              </a:rPr>
              <a:t>生动的语段说明</a:t>
            </a:r>
            <a:endParaRPr lang="zh-CN" altLang="en-US" sz="3600" dirty="0">
              <a:solidFill>
                <a:srgbClr val="FFFF00"/>
              </a:solidFill>
              <a:latin typeface="黑体" panose="02010600030101010101" pitchFamily="49" charset="-122"/>
              <a:ea typeface="黑体" panose="02010600030101010101" pitchFamily="49" charset="-122"/>
            </a:endParaRPr>
          </a:p>
        </p:txBody>
      </p:sp>
      <p:sp>
        <p:nvSpPr>
          <p:cNvPr id="4" name="右箭头 3"/>
          <p:cNvSpPr/>
          <p:nvPr/>
        </p:nvSpPr>
        <p:spPr>
          <a:xfrm>
            <a:off x="5884038" y="2920625"/>
            <a:ext cx="887104" cy="409432"/>
          </a:xfrm>
          <a:prstGeom prst="rightArrow">
            <a:avLst/>
          </a:prstGeom>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右箭头 4"/>
          <p:cNvSpPr/>
          <p:nvPr/>
        </p:nvSpPr>
        <p:spPr>
          <a:xfrm>
            <a:off x="3525250" y="3598458"/>
            <a:ext cx="887104" cy="409432"/>
          </a:xfrm>
          <a:prstGeom prst="rightArrow">
            <a:avLst/>
          </a:prstGeom>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96111" y="1670459"/>
            <a:ext cx="8435245" cy="4394579"/>
          </a:xfrm>
        </p:spPr>
        <p:txBody>
          <a:bodyPr>
            <a:normAutofit/>
          </a:bodyPr>
          <a:lstStyle/>
          <a:p>
            <a:pPr marL="0" indent="457200">
              <a:lnSpc>
                <a:spcPct val="150000"/>
              </a:lnSpc>
              <a:buNone/>
            </a:pPr>
            <a:r>
              <a:rPr lang="zh-CN" altLang="en-US" sz="2800" dirty="0" smtClean="0">
                <a:solidFill>
                  <a:schemeClr val="bg1"/>
                </a:solidFill>
                <a:latin typeface="黑体" panose="02010600030101010101" pitchFamily="49" charset="-122"/>
                <a:ea typeface="黑体" panose="02010600030101010101" pitchFamily="49" charset="-122"/>
              </a:rPr>
              <a:t>  </a:t>
            </a:r>
            <a:r>
              <a:rPr lang="en-US" altLang="zh-CN" sz="2800" dirty="0" smtClean="0">
                <a:solidFill>
                  <a:schemeClr val="bg1"/>
                </a:solidFill>
                <a:latin typeface="黑体" panose="02010600030101010101" pitchFamily="49" charset="-122"/>
                <a:ea typeface="黑体" panose="02010600030101010101" pitchFamily="49" charset="-122"/>
              </a:rPr>
              <a:t>1</a:t>
            </a:r>
            <a:r>
              <a:rPr lang="en-US" altLang="zh-CN" sz="2800" dirty="0">
                <a:solidFill>
                  <a:schemeClr val="bg1"/>
                </a:solidFill>
                <a:latin typeface="黑体" panose="02010600030101010101" pitchFamily="49" charset="-122"/>
                <a:ea typeface="黑体" panose="02010600030101010101" pitchFamily="49" charset="-122"/>
              </a:rPr>
              <a:t>.</a:t>
            </a:r>
            <a:r>
              <a:rPr lang="zh-CN" altLang="en-US" sz="2800" dirty="0">
                <a:solidFill>
                  <a:schemeClr val="bg1"/>
                </a:solidFill>
                <a:latin typeface="黑体" panose="02010600030101010101" pitchFamily="49" charset="-122"/>
                <a:ea typeface="黑体" panose="02010600030101010101" pitchFamily="49" charset="-122"/>
              </a:rPr>
              <a:t>第</a:t>
            </a:r>
            <a:r>
              <a:rPr lang="en-US" altLang="zh-CN" sz="2800" dirty="0">
                <a:solidFill>
                  <a:schemeClr val="bg1"/>
                </a:solidFill>
                <a:latin typeface="黑体" panose="02010600030101010101" pitchFamily="49" charset="-122"/>
                <a:ea typeface="黑体" panose="02010600030101010101" pitchFamily="49" charset="-122"/>
              </a:rPr>
              <a:t>1—3</a:t>
            </a:r>
            <a:r>
              <a:rPr lang="zh-CN" altLang="en-US" sz="2800" dirty="0">
                <a:solidFill>
                  <a:schemeClr val="bg1"/>
                </a:solidFill>
                <a:latin typeface="黑体" panose="02010600030101010101" pitchFamily="49" charset="-122"/>
                <a:ea typeface="黑体" panose="02010600030101010101" pitchFamily="49" charset="-122"/>
              </a:rPr>
              <a:t>段是怎样将“物候学”这一科学概念一步步引出来的</a:t>
            </a:r>
            <a:r>
              <a:rPr lang="zh-CN" altLang="en-US" sz="2800" dirty="0" smtClean="0">
                <a:solidFill>
                  <a:schemeClr val="bg1"/>
                </a:solidFill>
                <a:latin typeface="黑体" panose="02010600030101010101" pitchFamily="49" charset="-122"/>
                <a:ea typeface="黑体" panose="02010600030101010101" pitchFamily="49" charset="-122"/>
              </a:rPr>
              <a:t>？</a:t>
            </a:r>
            <a:endParaRPr lang="en-US" altLang="zh-CN" sz="2800" dirty="0" smtClean="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en-US" altLang="zh-CN" sz="2800" dirty="0">
                <a:solidFill>
                  <a:srgbClr val="FFC000"/>
                </a:solidFill>
                <a:latin typeface="黑体" panose="02010600030101010101" pitchFamily="49" charset="-122"/>
                <a:ea typeface="黑体" panose="02010600030101010101" pitchFamily="49" charset="-122"/>
              </a:rPr>
              <a:t> </a:t>
            </a:r>
            <a:r>
              <a:rPr lang="en-US" altLang="zh-CN" sz="2800" dirty="0" smtClean="0">
                <a:solidFill>
                  <a:srgbClr val="FFC000"/>
                </a:solidFill>
                <a:latin typeface="黑体" panose="02010600030101010101" pitchFamily="49" charset="-122"/>
                <a:ea typeface="黑体" panose="02010600030101010101" pitchFamily="49" charset="-122"/>
              </a:rPr>
              <a:t> 2.</a:t>
            </a:r>
            <a:r>
              <a:rPr lang="zh-CN" altLang="en-US" sz="2800" dirty="0" smtClean="0">
                <a:solidFill>
                  <a:srgbClr val="FFC000"/>
                </a:solidFill>
                <a:latin typeface="黑体" panose="02010600030101010101" pitchFamily="49" charset="-122"/>
                <a:ea typeface="黑体" panose="02010600030101010101" pitchFamily="49" charset="-122"/>
              </a:rPr>
              <a:t>阅读第</a:t>
            </a:r>
            <a:r>
              <a:rPr lang="en-US" altLang="zh-CN" sz="2800" dirty="0" smtClean="0">
                <a:solidFill>
                  <a:srgbClr val="FFC000"/>
                </a:solidFill>
                <a:latin typeface="黑体" panose="02010600030101010101" pitchFamily="49" charset="-122"/>
                <a:ea typeface="黑体" panose="02010600030101010101" pitchFamily="49" charset="-122"/>
              </a:rPr>
              <a:t>1—2</a:t>
            </a:r>
            <a:r>
              <a:rPr lang="zh-CN" altLang="en-US" sz="2800" dirty="0">
                <a:solidFill>
                  <a:srgbClr val="FFC000"/>
                </a:solidFill>
                <a:latin typeface="黑体" panose="02010600030101010101" pitchFamily="49" charset="-122"/>
                <a:ea typeface="黑体" panose="02010600030101010101" pitchFamily="49" charset="-122"/>
              </a:rPr>
              <a:t>段，</a:t>
            </a:r>
            <a:r>
              <a:rPr lang="zh-CN" altLang="en-US" sz="2800" dirty="0" smtClean="0">
                <a:solidFill>
                  <a:srgbClr val="FFC000"/>
                </a:solidFill>
                <a:latin typeface="黑体" panose="02010600030101010101" pitchFamily="49" charset="-122"/>
                <a:ea typeface="黑体" panose="02010600030101010101" pitchFamily="49" charset="-122"/>
              </a:rPr>
              <a:t>你对其中生动</a:t>
            </a:r>
            <a:r>
              <a:rPr lang="zh-CN" altLang="en-US" sz="2800" dirty="0">
                <a:solidFill>
                  <a:srgbClr val="FFC000"/>
                </a:solidFill>
                <a:latin typeface="黑体" panose="02010600030101010101" pitchFamily="49" charset="-122"/>
                <a:ea typeface="黑体" panose="02010600030101010101" pitchFamily="49" charset="-122"/>
              </a:rPr>
              <a:t>的语言描述有</a:t>
            </a:r>
            <a:r>
              <a:rPr lang="zh-CN" altLang="en-US" sz="2800" dirty="0" smtClean="0">
                <a:solidFill>
                  <a:srgbClr val="FFC000"/>
                </a:solidFill>
                <a:latin typeface="黑体" panose="02010600030101010101" pitchFamily="49" charset="-122"/>
                <a:ea typeface="黑体" panose="02010600030101010101" pitchFamily="49" charset="-122"/>
              </a:rPr>
              <a:t>怎样的阅读感受？</a:t>
            </a:r>
            <a:endParaRPr lang="en-US" altLang="zh-CN" sz="2800" dirty="0" smtClean="0">
              <a:solidFill>
                <a:srgbClr val="FFC000"/>
              </a:solidFill>
              <a:latin typeface="黑体" panose="02010600030101010101" pitchFamily="49" charset="-122"/>
              <a:ea typeface="黑体" panose="02010600030101010101" pitchFamily="49" charset="-122"/>
            </a:endParaRPr>
          </a:p>
          <a:p>
            <a:pPr marL="0" indent="457200">
              <a:lnSpc>
                <a:spcPct val="150000"/>
              </a:lnSpc>
              <a:buNone/>
            </a:pPr>
            <a:r>
              <a:rPr lang="zh-CN" altLang="en-US" sz="2800" dirty="0" smtClean="0">
                <a:solidFill>
                  <a:schemeClr val="bg1"/>
                </a:solidFill>
                <a:latin typeface="黑体" panose="02010600030101010101" pitchFamily="49" charset="-122"/>
                <a:ea typeface="黑体" panose="02010600030101010101" pitchFamily="49" charset="-122"/>
              </a:rPr>
              <a:t> </a:t>
            </a:r>
            <a:r>
              <a:rPr lang="en-US" altLang="zh-CN" sz="2800" dirty="0" smtClean="0">
                <a:solidFill>
                  <a:srgbClr val="FFC000"/>
                </a:solidFill>
                <a:latin typeface="黑体" panose="02010600030101010101" pitchFamily="49" charset="-122"/>
                <a:ea typeface="黑体" panose="02010600030101010101" pitchFamily="49" charset="-122"/>
              </a:rPr>
              <a:t> </a:t>
            </a:r>
            <a:endParaRPr lang="zh-CN" altLang="en-US" sz="2800" dirty="0">
              <a:solidFill>
                <a:srgbClr val="FFC000"/>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416320" cy="646331"/>
          </a:xfrm>
          <a:prstGeom prst="rect">
            <a:avLst/>
          </a:prstGeom>
        </p:spPr>
        <p:txBody>
          <a:bodyPr wrap="none">
            <a:spAutoFit/>
          </a:bodyPr>
          <a:lstStyle/>
          <a:p>
            <a:r>
              <a:rPr lang="zh-CN" altLang="en-US" sz="3600" dirty="0" smtClean="0">
                <a:solidFill>
                  <a:srgbClr val="FFFF00"/>
                </a:solidFill>
                <a:latin typeface="黑体" panose="02010600030101010101" pitchFamily="49" charset="-122"/>
                <a:ea typeface="黑体" panose="02010600030101010101" pitchFamily="49" charset="-122"/>
              </a:rPr>
              <a:t>生动的语段说明</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05125" y="1342913"/>
            <a:ext cx="9376011" cy="4394579"/>
          </a:xfrm>
        </p:spPr>
        <p:txBody>
          <a:bodyPr>
            <a:normAutofit fontScale="85000" lnSpcReduction="20000"/>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立春</a:t>
            </a:r>
            <a:r>
              <a:rPr lang="zh-CN" altLang="en-US" sz="3100" dirty="0">
                <a:solidFill>
                  <a:schemeClr val="bg1"/>
                </a:solidFill>
                <a:latin typeface="黑体" panose="02010600030101010101" pitchFamily="49" charset="-122"/>
                <a:ea typeface="黑体" panose="02010600030101010101" pitchFamily="49" charset="-122"/>
              </a:rPr>
              <a:t>过后，大地渐渐从沉睡中苏醒过来。冰雪融化，草木萌发，各种花次第开放。再过两个月，燕子翩然归来。不久，布谷鸟也来了。于是转入炎热的夏季，这是植物孕育果实的时期。到了秋天，果实成熟，植物的叶子渐渐变黄，在秋风中簌簌地落下来。北雁南飞，活跃在田间草际的昆虫也都销声匿迹。到处呈现一片衰草连天的景象，准备迎接风雪载途的寒冬。</a:t>
            </a:r>
            <a:r>
              <a:rPr lang="zh-CN" altLang="en-US" sz="3100" dirty="0">
                <a:solidFill>
                  <a:srgbClr val="FFC000"/>
                </a:solidFill>
                <a:latin typeface="黑体" panose="02010600030101010101" pitchFamily="49" charset="-122"/>
                <a:ea typeface="黑体" panose="02010600030101010101" pitchFamily="49" charset="-122"/>
              </a:rPr>
              <a:t>在地球上温带和亚热带区域里，年年如是，周而复始</a:t>
            </a:r>
            <a:r>
              <a:rPr lang="zh-CN" altLang="en-US" sz="3100" dirty="0" smtClean="0">
                <a:solidFill>
                  <a:srgbClr val="FFC000"/>
                </a:solidFill>
                <a:latin typeface="黑体" panose="02010600030101010101" pitchFamily="49" charset="-122"/>
                <a:ea typeface="黑体" panose="02010600030101010101" pitchFamily="49" charset="-122"/>
              </a:rPr>
              <a:t>。</a:t>
            </a:r>
            <a:endParaRPr lang="en-US" altLang="zh-CN" sz="3100" dirty="0" smtClean="0">
              <a:solidFill>
                <a:srgbClr val="FFC000"/>
              </a:solidFill>
              <a:latin typeface="黑体" panose="02010600030101010101" pitchFamily="49" charset="-122"/>
              <a:ea typeface="黑体" panose="02010600030101010101" pitchFamily="49" charset="-122"/>
            </a:endParaRPr>
          </a:p>
          <a:p>
            <a:pPr marL="0" indent="457200">
              <a:lnSpc>
                <a:spcPct val="150000"/>
              </a:lnSpc>
              <a:buNone/>
            </a:pPr>
            <a:r>
              <a:rPr lang="en-US" altLang="zh-CN" sz="3100" dirty="0">
                <a:solidFill>
                  <a:schemeClr val="bg1"/>
                </a:solidFill>
                <a:latin typeface="黑体" panose="02010600030101010101" pitchFamily="49" charset="-122"/>
                <a:ea typeface="黑体" panose="02010600030101010101" pitchFamily="49" charset="-122"/>
              </a:rPr>
              <a:t> </a:t>
            </a:r>
            <a:r>
              <a:rPr lang="en-US" altLang="zh-CN" sz="3100" dirty="0" smtClean="0">
                <a:solidFill>
                  <a:schemeClr val="bg1"/>
                </a:solidFill>
                <a:latin typeface="黑体" panose="02010600030101010101" pitchFamily="49" charset="-122"/>
                <a:ea typeface="黑体" panose="02010600030101010101" pitchFamily="49" charset="-122"/>
              </a:rPr>
              <a:t>                             </a:t>
            </a:r>
            <a:endParaRPr lang="zh-CN" altLang="en-US" sz="3100" dirty="0">
              <a:solidFill>
                <a:srgbClr val="FFC000"/>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416320" cy="646331"/>
          </a:xfrm>
          <a:prstGeom prst="rect">
            <a:avLst/>
          </a:prstGeom>
        </p:spPr>
        <p:txBody>
          <a:bodyPr wrap="none">
            <a:spAutoFit/>
          </a:bodyPr>
          <a:lstStyle/>
          <a:p>
            <a:r>
              <a:rPr lang="zh-CN" altLang="en-US" sz="3600" dirty="0" smtClean="0">
                <a:solidFill>
                  <a:srgbClr val="FFFF00"/>
                </a:solidFill>
                <a:latin typeface="黑体" panose="02010600030101010101" pitchFamily="49" charset="-122"/>
                <a:ea typeface="黑体" panose="02010600030101010101" pitchFamily="49" charset="-122"/>
              </a:rPr>
              <a:t>生动的语段说明</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16582" y="1520334"/>
            <a:ext cx="8822015" cy="4394579"/>
          </a:xfrm>
        </p:spPr>
        <p:txBody>
          <a:bodyPr>
            <a:normAutofit fontScale="92500" lnSpcReduction="10000"/>
          </a:bodyPr>
          <a:lstStyle/>
          <a:p>
            <a:pPr marL="0" indent="457200">
              <a:lnSpc>
                <a:spcPct val="150000"/>
              </a:lnSpc>
              <a:buNone/>
            </a:pPr>
            <a:r>
              <a:rPr lang="zh-CN" altLang="en-US" sz="2800" dirty="0" smtClean="0">
                <a:solidFill>
                  <a:schemeClr val="bg1"/>
                </a:solidFill>
                <a:latin typeface="黑体" panose="02010600030101010101" pitchFamily="49" charset="-122"/>
                <a:ea typeface="黑体" panose="02010600030101010101" pitchFamily="49" charset="-122"/>
              </a:rPr>
              <a:t> </a:t>
            </a:r>
            <a:r>
              <a:rPr lang="zh-CN" altLang="en-US" sz="2800" dirty="0" smtClean="0">
                <a:solidFill>
                  <a:srgbClr val="FFC000"/>
                </a:solidFill>
                <a:latin typeface="黑体" panose="02010600030101010101" pitchFamily="49" charset="-122"/>
                <a:ea typeface="黑体" panose="02010600030101010101" pitchFamily="49" charset="-122"/>
              </a:rPr>
              <a:t>几千年来</a:t>
            </a:r>
            <a:r>
              <a:rPr lang="zh-CN" altLang="en-US" sz="2800" dirty="0">
                <a:solidFill>
                  <a:schemeClr val="bg1"/>
                </a:solidFill>
                <a:latin typeface="黑体" panose="02010600030101010101" pitchFamily="49" charset="-122"/>
                <a:ea typeface="黑体" panose="02010600030101010101" pitchFamily="49" charset="-122"/>
              </a:rPr>
              <a:t>，</a:t>
            </a:r>
            <a:r>
              <a:rPr lang="zh-CN" altLang="en-US" sz="2800" dirty="0">
                <a:solidFill>
                  <a:srgbClr val="FFC000"/>
                </a:solidFill>
                <a:latin typeface="黑体" panose="02010600030101010101" pitchFamily="49" charset="-122"/>
                <a:ea typeface="黑体" panose="02010600030101010101" pitchFamily="49" charset="-122"/>
              </a:rPr>
              <a:t>劳动人民注意了草木荣枯、候鸟去来等自然现象同气候的关系，据以安排农事。</a:t>
            </a:r>
            <a:r>
              <a:rPr lang="zh-CN" altLang="en-US" sz="2800" dirty="0">
                <a:solidFill>
                  <a:schemeClr val="bg1"/>
                </a:solidFill>
                <a:latin typeface="黑体" panose="02010600030101010101" pitchFamily="49" charset="-122"/>
                <a:ea typeface="黑体" panose="02010600030101010101" pitchFamily="49" charset="-122"/>
              </a:rPr>
              <a:t>杏花开了，就好像大自然在传语要赶快耕地；桃花开了，又好像在暗示要赶快种谷子。布谷鸟开始唱歌，劳动人民懂得它在唱什么：“阿公阿婆，割麦插禾。”这样看来，花香鸟语，草长莺飞，都是大自然的语言</a:t>
            </a:r>
            <a:r>
              <a:rPr lang="zh-CN" altLang="en-US" sz="2800" dirty="0" smtClean="0">
                <a:solidFill>
                  <a:schemeClr val="bg1"/>
                </a:solidFill>
                <a:latin typeface="黑体" panose="02010600030101010101" pitchFamily="49" charset="-122"/>
                <a:ea typeface="黑体" panose="02010600030101010101" pitchFamily="49" charset="-122"/>
              </a:rPr>
              <a:t>。</a:t>
            </a:r>
            <a:endParaRPr lang="en-US" altLang="zh-CN" sz="2800" dirty="0" smtClean="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en-US" altLang="zh-CN" sz="2800" dirty="0" smtClean="0">
                <a:solidFill>
                  <a:srgbClr val="FFC000"/>
                </a:solidFill>
                <a:latin typeface="黑体" panose="02010600030101010101" pitchFamily="49" charset="-122"/>
                <a:ea typeface="黑体" panose="02010600030101010101" pitchFamily="49" charset="-122"/>
              </a:rPr>
              <a:t>   </a:t>
            </a:r>
            <a:r>
              <a:rPr lang="en-US" altLang="zh-CN" sz="3100" dirty="0" smtClean="0">
                <a:solidFill>
                  <a:srgbClr val="FFC000"/>
                </a:solidFill>
                <a:latin typeface="黑体" panose="02010600030101010101" pitchFamily="49" charset="-122"/>
                <a:ea typeface="黑体" panose="02010600030101010101" pitchFamily="49" charset="-122"/>
              </a:rPr>
              <a:t>            </a:t>
            </a:r>
            <a:r>
              <a:rPr lang="en-US" altLang="zh-CN" sz="3100" dirty="0" smtClean="0">
                <a:solidFill>
                  <a:schemeClr val="bg1"/>
                </a:solidFill>
                <a:latin typeface="黑体" panose="02010600030101010101" pitchFamily="49" charset="-122"/>
                <a:ea typeface="黑体" panose="02010600030101010101" pitchFamily="49" charset="-122"/>
              </a:rPr>
              <a:t>               </a:t>
            </a:r>
            <a:endParaRPr lang="zh-CN" altLang="en-US" sz="3100" dirty="0">
              <a:solidFill>
                <a:srgbClr val="FFC000"/>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416320" cy="646331"/>
          </a:xfrm>
          <a:prstGeom prst="rect">
            <a:avLst/>
          </a:prstGeom>
        </p:spPr>
        <p:txBody>
          <a:bodyPr wrap="none">
            <a:spAutoFit/>
          </a:bodyPr>
          <a:lstStyle/>
          <a:p>
            <a:r>
              <a:rPr lang="zh-CN" altLang="en-US" sz="3600" dirty="0" smtClean="0">
                <a:solidFill>
                  <a:srgbClr val="FFFF00"/>
                </a:solidFill>
                <a:latin typeface="黑体" panose="02010600030101010101" pitchFamily="49" charset="-122"/>
                <a:ea typeface="黑体" panose="02010600030101010101" pitchFamily="49" charset="-122"/>
              </a:rPr>
              <a:t>生动的语段说明</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05125" y="1342913"/>
            <a:ext cx="9376011" cy="4394579"/>
          </a:xfrm>
        </p:spPr>
        <p:txBody>
          <a:bodyPr>
            <a:normAutofit/>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我们</a:t>
            </a:r>
            <a:r>
              <a:rPr lang="zh-CN" altLang="en-US" sz="3100" dirty="0">
                <a:solidFill>
                  <a:schemeClr val="bg1"/>
                </a:solidFill>
                <a:latin typeface="黑体" panose="02010600030101010101" pitchFamily="49" charset="-122"/>
                <a:ea typeface="黑体" panose="02010600030101010101" pitchFamily="49" charset="-122"/>
              </a:rPr>
              <a:t>在</a:t>
            </a:r>
            <a:r>
              <a:rPr lang="zh-CN" altLang="en-US" sz="3100" dirty="0" smtClean="0">
                <a:solidFill>
                  <a:schemeClr val="bg1"/>
                </a:solidFill>
                <a:latin typeface="黑体" panose="02010600030101010101" pitchFamily="49" charset="-122"/>
                <a:ea typeface="黑体" panose="02010600030101010101" pitchFamily="49" charset="-122"/>
              </a:rPr>
              <a:t>阅读生动的语言</a:t>
            </a:r>
            <a:r>
              <a:rPr lang="zh-CN" altLang="en-US" sz="3100" dirty="0">
                <a:solidFill>
                  <a:schemeClr val="bg1"/>
                </a:solidFill>
                <a:latin typeface="黑体" panose="02010600030101010101" pitchFamily="49" charset="-122"/>
                <a:ea typeface="黑体" panose="02010600030101010101" pitchFamily="49" charset="-122"/>
              </a:rPr>
              <a:t>时，一定要明确方向，我们不是在欣赏作者生动的描写手法，而是通过生动的语言，对物候学有</a:t>
            </a:r>
            <a:r>
              <a:rPr lang="zh-CN" altLang="en-US" sz="3100" dirty="0" smtClean="0">
                <a:solidFill>
                  <a:schemeClr val="bg1"/>
                </a:solidFill>
                <a:latin typeface="黑体" panose="02010600030101010101" pitchFamily="49" charset="-122"/>
                <a:ea typeface="黑体" panose="02010600030101010101" pitchFamily="49" charset="-122"/>
              </a:rPr>
              <a:t>直观的认识</a:t>
            </a:r>
            <a:r>
              <a:rPr lang="zh-CN" altLang="en-US" sz="3100" dirty="0">
                <a:solidFill>
                  <a:schemeClr val="bg1"/>
                </a:solidFill>
                <a:latin typeface="黑体" panose="02010600030101010101" pitchFamily="49" charset="-122"/>
                <a:ea typeface="黑体" panose="02010600030101010101" pitchFamily="49" charset="-122"/>
              </a:rPr>
              <a:t>。目的还是要了解物候</a:t>
            </a:r>
            <a:r>
              <a:rPr lang="zh-CN" altLang="en-US" sz="3100" dirty="0" smtClean="0">
                <a:solidFill>
                  <a:schemeClr val="bg1"/>
                </a:solidFill>
                <a:latin typeface="黑体" panose="02010600030101010101" pitchFamily="49" charset="-122"/>
                <a:ea typeface="黑体" panose="02010600030101010101" pitchFamily="49" charset="-122"/>
              </a:rPr>
              <a:t>。与此同时</a:t>
            </a:r>
            <a:r>
              <a:rPr lang="zh-CN" altLang="en-US" sz="3100" dirty="0">
                <a:solidFill>
                  <a:schemeClr val="bg1"/>
                </a:solidFill>
                <a:latin typeface="黑体" panose="02010600030101010101" pitchFamily="49" charset="-122"/>
                <a:ea typeface="黑体" panose="02010600030101010101" pitchFamily="49" charset="-122"/>
              </a:rPr>
              <a:t>，我们也能看到一位科技工作者在实践中的细致</a:t>
            </a:r>
            <a:r>
              <a:rPr lang="zh-CN" altLang="en-US" sz="3100" dirty="0" smtClean="0">
                <a:solidFill>
                  <a:schemeClr val="bg1"/>
                </a:solidFill>
                <a:latin typeface="黑体" panose="02010600030101010101" pitchFamily="49" charset="-122"/>
                <a:ea typeface="黑体" panose="02010600030101010101" pitchFamily="49" charset="-122"/>
              </a:rPr>
              <a:t>观察、严谨</a:t>
            </a:r>
            <a:r>
              <a:rPr lang="zh-CN" altLang="en-US" sz="3100" dirty="0">
                <a:solidFill>
                  <a:schemeClr val="bg1"/>
                </a:solidFill>
                <a:latin typeface="黑体" panose="02010600030101010101" pitchFamily="49" charset="-122"/>
                <a:ea typeface="黑体" panose="02010600030101010101" pitchFamily="49" charset="-122"/>
              </a:rPr>
              <a:t>的科学</a:t>
            </a:r>
            <a:r>
              <a:rPr lang="zh-CN" altLang="en-US" sz="3100" dirty="0" smtClean="0">
                <a:solidFill>
                  <a:schemeClr val="bg1"/>
                </a:solidFill>
                <a:latin typeface="黑体" panose="02010600030101010101" pitchFamily="49" charset="-122"/>
                <a:ea typeface="黑体" panose="02010600030101010101" pitchFamily="49" charset="-122"/>
              </a:rPr>
              <a:t>精神。物候学</a:t>
            </a:r>
            <a:r>
              <a:rPr lang="zh-CN" altLang="en-US" sz="3100" dirty="0">
                <a:solidFill>
                  <a:schemeClr val="bg1"/>
                </a:solidFill>
                <a:latin typeface="黑体" panose="02010600030101010101" pitchFamily="49" charset="-122"/>
                <a:ea typeface="黑体" panose="02010600030101010101" pitchFamily="49" charset="-122"/>
              </a:rPr>
              <a:t>不是纸上谈兵，而是经过无数次的观察总结出来的。</a:t>
            </a:r>
            <a:endParaRPr lang="zh-CN" altLang="en-US" sz="3100" dirty="0">
              <a:solidFill>
                <a:srgbClr val="FFC000"/>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416320" cy="646331"/>
          </a:xfrm>
          <a:prstGeom prst="rect">
            <a:avLst/>
          </a:prstGeom>
        </p:spPr>
        <p:txBody>
          <a:bodyPr wrap="none">
            <a:spAutoFit/>
          </a:bodyPr>
          <a:lstStyle/>
          <a:p>
            <a:r>
              <a:rPr lang="zh-CN" altLang="en-US" sz="3600" dirty="0" smtClean="0">
                <a:solidFill>
                  <a:srgbClr val="FFFF00"/>
                </a:solidFill>
                <a:latin typeface="黑体" panose="02010600030101010101" pitchFamily="49" charset="-122"/>
                <a:ea typeface="黑体" panose="02010600030101010101" pitchFamily="49" charset="-122"/>
              </a:rPr>
              <a:t>生动的语段说明</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41352" y="1342913"/>
            <a:ext cx="9376011" cy="4394579"/>
          </a:xfrm>
        </p:spPr>
        <p:txBody>
          <a:bodyPr>
            <a:normAutofit lnSpcReduction="10000"/>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接着，它</a:t>
            </a:r>
            <a:r>
              <a:rPr lang="zh-CN" altLang="en-US" sz="3100" dirty="0">
                <a:solidFill>
                  <a:schemeClr val="bg1"/>
                </a:solidFill>
                <a:latin typeface="黑体" panose="02010600030101010101" pitchFamily="49" charset="-122"/>
                <a:ea typeface="黑体" panose="02010600030101010101" pitchFamily="49" charset="-122"/>
              </a:rPr>
              <a:t>表演一种奇怪的体操。在空中</a:t>
            </a:r>
            <a:r>
              <a:rPr lang="zh-CN" altLang="en-US" sz="3100" dirty="0">
                <a:solidFill>
                  <a:srgbClr val="FFC000"/>
                </a:solidFill>
                <a:latin typeface="黑体" panose="02010600030101010101" pitchFamily="49" charset="-122"/>
                <a:ea typeface="黑体" panose="02010600030101010101" pitchFamily="49" charset="-122"/>
              </a:rPr>
              <a:t>腾跃</a:t>
            </a:r>
            <a:r>
              <a:rPr lang="zh-CN" altLang="en-US" sz="3100" dirty="0">
                <a:solidFill>
                  <a:schemeClr val="bg1"/>
                </a:solidFill>
                <a:latin typeface="黑体" panose="02010600030101010101" pitchFamily="49" charset="-122"/>
                <a:ea typeface="黑体" panose="02010600030101010101" pitchFamily="49" charset="-122"/>
              </a:rPr>
              <a:t>，</a:t>
            </a:r>
            <a:r>
              <a:rPr lang="zh-CN" altLang="en-US" sz="3100" dirty="0">
                <a:solidFill>
                  <a:srgbClr val="FFC000"/>
                </a:solidFill>
                <a:latin typeface="黑体" panose="02010600030101010101" pitchFamily="49" charset="-122"/>
                <a:ea typeface="黑体" panose="02010600030101010101" pitchFamily="49" charset="-122"/>
              </a:rPr>
              <a:t>翻转</a:t>
            </a:r>
            <a:r>
              <a:rPr lang="zh-CN" altLang="en-US" sz="3100" dirty="0">
                <a:solidFill>
                  <a:schemeClr val="bg1"/>
                </a:solidFill>
                <a:latin typeface="黑体" panose="02010600030101010101" pitchFamily="49" charset="-122"/>
                <a:ea typeface="黑体" panose="02010600030101010101" pitchFamily="49" charset="-122"/>
              </a:rPr>
              <a:t>，使头部</a:t>
            </a:r>
            <a:r>
              <a:rPr lang="zh-CN" altLang="en-US" sz="3100" dirty="0">
                <a:solidFill>
                  <a:srgbClr val="FFC000"/>
                </a:solidFill>
                <a:latin typeface="黑体" panose="02010600030101010101" pitchFamily="49" charset="-122"/>
                <a:ea typeface="黑体" panose="02010600030101010101" pitchFamily="49" charset="-122"/>
              </a:rPr>
              <a:t>倒悬</a:t>
            </a:r>
            <a:r>
              <a:rPr lang="zh-CN" altLang="en-US" sz="3100" dirty="0">
                <a:solidFill>
                  <a:schemeClr val="bg1"/>
                </a:solidFill>
                <a:latin typeface="黑体" panose="02010600030101010101" pitchFamily="49" charset="-122"/>
                <a:ea typeface="黑体" panose="02010600030101010101" pitchFamily="49" charset="-122"/>
              </a:rPr>
              <a:t>，折皱的翼向外</a:t>
            </a:r>
            <a:r>
              <a:rPr lang="zh-CN" altLang="en-US" sz="3100" dirty="0">
                <a:solidFill>
                  <a:srgbClr val="FFC000"/>
                </a:solidFill>
                <a:latin typeface="黑体" panose="02010600030101010101" pitchFamily="49" charset="-122"/>
                <a:ea typeface="黑体" panose="02010600030101010101" pitchFamily="49" charset="-122"/>
              </a:rPr>
              <a:t>伸直</a:t>
            </a:r>
            <a:r>
              <a:rPr lang="zh-CN" altLang="en-US" sz="3100" dirty="0">
                <a:solidFill>
                  <a:schemeClr val="bg1"/>
                </a:solidFill>
                <a:latin typeface="黑体" panose="02010600030101010101" pitchFamily="49" charset="-122"/>
                <a:ea typeface="黑体" panose="02010600030101010101" pitchFamily="49" charset="-122"/>
              </a:rPr>
              <a:t>，竭力</a:t>
            </a:r>
            <a:r>
              <a:rPr lang="zh-CN" altLang="en-US" sz="3100" dirty="0">
                <a:solidFill>
                  <a:srgbClr val="FFC000"/>
                </a:solidFill>
                <a:latin typeface="黑体" panose="02010600030101010101" pitchFamily="49" charset="-122"/>
                <a:ea typeface="黑体" panose="02010600030101010101" pitchFamily="49" charset="-122"/>
              </a:rPr>
              <a:t>张开</a:t>
            </a:r>
            <a:r>
              <a:rPr lang="zh-CN" altLang="en-US" sz="3100" dirty="0">
                <a:solidFill>
                  <a:schemeClr val="bg1"/>
                </a:solidFill>
                <a:latin typeface="黑体" panose="02010600030101010101" pitchFamily="49" charset="-122"/>
                <a:ea typeface="黑体" panose="02010600030101010101" pitchFamily="49" charset="-122"/>
              </a:rPr>
              <a:t>。然后用一种几乎看不清的动作，尽力</a:t>
            </a:r>
            <a:r>
              <a:rPr lang="zh-CN" altLang="en-US" sz="3100" dirty="0">
                <a:solidFill>
                  <a:srgbClr val="FFC000"/>
                </a:solidFill>
                <a:latin typeface="黑体" panose="02010600030101010101" pitchFamily="49" charset="-122"/>
                <a:ea typeface="黑体" panose="02010600030101010101" pitchFamily="49" charset="-122"/>
              </a:rPr>
              <a:t>翻上来</a:t>
            </a:r>
            <a:r>
              <a:rPr lang="zh-CN" altLang="en-US" sz="3100" dirty="0">
                <a:solidFill>
                  <a:schemeClr val="bg1"/>
                </a:solidFill>
                <a:latin typeface="黑体" panose="02010600030101010101" pitchFamily="49" charset="-122"/>
                <a:ea typeface="黑体" panose="02010600030101010101" pitchFamily="49" charset="-122"/>
              </a:rPr>
              <a:t>，并用前爪</a:t>
            </a:r>
            <a:r>
              <a:rPr lang="zh-CN" altLang="en-US" sz="3100" dirty="0">
                <a:solidFill>
                  <a:srgbClr val="FFC000"/>
                </a:solidFill>
                <a:latin typeface="黑体" panose="02010600030101010101" pitchFamily="49" charset="-122"/>
                <a:ea typeface="黑体" panose="02010600030101010101" pitchFamily="49" charset="-122"/>
              </a:rPr>
              <a:t>钩住</a:t>
            </a:r>
            <a:r>
              <a:rPr lang="zh-CN" altLang="en-US" sz="3100" dirty="0">
                <a:solidFill>
                  <a:schemeClr val="bg1"/>
                </a:solidFill>
                <a:latin typeface="黑体" panose="02010600030101010101" pitchFamily="49" charset="-122"/>
                <a:ea typeface="黑体" panose="02010600030101010101" pitchFamily="49" charset="-122"/>
              </a:rPr>
              <a:t>它的空皮。这个动作使尾端从壳中</a:t>
            </a:r>
            <a:r>
              <a:rPr lang="zh-CN" altLang="en-US" sz="3100" dirty="0">
                <a:solidFill>
                  <a:srgbClr val="FFC000"/>
                </a:solidFill>
                <a:latin typeface="黑体" panose="02010600030101010101" pitchFamily="49" charset="-122"/>
                <a:ea typeface="黑体" panose="02010600030101010101" pitchFamily="49" charset="-122"/>
              </a:rPr>
              <a:t>脱出</a:t>
            </a:r>
            <a:r>
              <a:rPr lang="zh-CN" altLang="en-US" sz="3100" dirty="0">
                <a:solidFill>
                  <a:schemeClr val="bg1"/>
                </a:solidFill>
                <a:latin typeface="黑体" panose="02010600030101010101" pitchFamily="49" charset="-122"/>
                <a:ea typeface="黑体" panose="02010600030101010101" pitchFamily="49" charset="-122"/>
              </a:rPr>
              <a:t>，总的过程大概要半小时</a:t>
            </a:r>
            <a:r>
              <a:rPr lang="zh-CN" altLang="en-US" sz="3100" dirty="0" smtClean="0">
                <a:solidFill>
                  <a:schemeClr val="bg1"/>
                </a:solidFill>
                <a:latin typeface="黑体" panose="02010600030101010101" pitchFamily="49" charset="-122"/>
                <a:ea typeface="黑体" panose="02010600030101010101" pitchFamily="49" charset="-122"/>
              </a:rPr>
              <a:t>。</a:t>
            </a:r>
            <a:endParaRPr lang="en-US" altLang="zh-CN" sz="3100" dirty="0" smtClean="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en-US" altLang="zh-CN" sz="3100" dirty="0" smtClean="0">
                <a:solidFill>
                  <a:schemeClr val="bg1"/>
                </a:solidFill>
                <a:latin typeface="黑体" panose="02010600030101010101" pitchFamily="49" charset="-122"/>
                <a:ea typeface="黑体" panose="02010600030101010101" pitchFamily="49" charset="-122"/>
              </a:rPr>
              <a:t>                                ——《</a:t>
            </a:r>
            <a:r>
              <a:rPr lang="zh-CN" altLang="en-US" sz="3100" dirty="0" smtClean="0">
                <a:solidFill>
                  <a:schemeClr val="bg1"/>
                </a:solidFill>
                <a:latin typeface="黑体" panose="02010600030101010101" pitchFamily="49" charset="-122"/>
                <a:ea typeface="黑体" panose="02010600030101010101" pitchFamily="49" charset="-122"/>
              </a:rPr>
              <a:t>蝉</a:t>
            </a:r>
            <a:r>
              <a:rPr lang="en-US" altLang="zh-CN" sz="3100" dirty="0" smtClean="0">
                <a:solidFill>
                  <a:schemeClr val="bg1"/>
                </a:solidFill>
                <a:latin typeface="黑体" panose="02010600030101010101" pitchFamily="49" charset="-122"/>
                <a:ea typeface="黑体" panose="02010600030101010101" pitchFamily="49" charset="-122"/>
              </a:rPr>
              <a:t>》</a:t>
            </a:r>
            <a:endParaRPr lang="zh-CN" altLang="en-US" sz="3100" dirty="0">
              <a:solidFill>
                <a:srgbClr val="FFC000"/>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416320" cy="646331"/>
          </a:xfrm>
          <a:prstGeom prst="rect">
            <a:avLst/>
          </a:prstGeom>
        </p:spPr>
        <p:txBody>
          <a:bodyPr wrap="none">
            <a:spAutoFit/>
          </a:bodyPr>
          <a:lstStyle/>
          <a:p>
            <a:r>
              <a:rPr lang="zh-CN" altLang="en-US" sz="3600" dirty="0" smtClean="0">
                <a:solidFill>
                  <a:srgbClr val="FFFF00"/>
                </a:solidFill>
                <a:latin typeface="黑体" panose="02010600030101010101" pitchFamily="49" charset="-122"/>
                <a:ea typeface="黑体" panose="02010600030101010101" pitchFamily="49" charset="-122"/>
              </a:rPr>
              <a:t>生动的语段说明</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05125" y="1342913"/>
            <a:ext cx="9376011" cy="4394579"/>
          </a:xfrm>
        </p:spPr>
        <p:txBody>
          <a:bodyPr>
            <a:normAutofit fontScale="92500" lnSpcReduction="20000"/>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这</a:t>
            </a:r>
            <a:r>
              <a:rPr lang="zh-CN" altLang="en-US" sz="3100" dirty="0">
                <a:solidFill>
                  <a:schemeClr val="bg1"/>
                </a:solidFill>
                <a:latin typeface="黑体" panose="02010600030101010101" pitchFamily="49" charset="-122"/>
                <a:ea typeface="黑体" panose="02010600030101010101" pitchFamily="49" charset="-122"/>
              </a:rPr>
              <a:t>段说明文字将“金蝉脱壳”的过程生动地描述出来。一连串动词的使用，使读者感觉新鲜又惊叹。不只惊叹描绘细腻，更是从中读出了一</a:t>
            </a:r>
            <a:r>
              <a:rPr lang="zh-CN" altLang="en-US" sz="3100" dirty="0" smtClean="0">
                <a:solidFill>
                  <a:schemeClr val="bg1"/>
                </a:solidFill>
                <a:latin typeface="黑体" panose="02010600030101010101" pitchFamily="49" charset="-122"/>
                <a:ea typeface="黑体" panose="02010600030101010101" pitchFamily="49" charset="-122"/>
              </a:rPr>
              <a:t>种情怀、一种精神。</a:t>
            </a:r>
            <a:endParaRPr lang="en-US" altLang="zh-CN" sz="3100" dirty="0" smtClean="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对</a:t>
            </a:r>
            <a:r>
              <a:rPr lang="zh-CN" altLang="en-US" sz="3100" dirty="0">
                <a:solidFill>
                  <a:schemeClr val="bg1"/>
                </a:solidFill>
                <a:latin typeface="黑体" panose="02010600030101010101" pitchFamily="49" charset="-122"/>
                <a:ea typeface="黑体" panose="02010600030101010101" pitchFamily="49" charset="-122"/>
              </a:rPr>
              <a:t>蝉的所有习性的描述，</a:t>
            </a:r>
            <a:r>
              <a:rPr lang="zh-CN" altLang="en-US" sz="3100" dirty="0" smtClean="0">
                <a:solidFill>
                  <a:schemeClr val="bg1"/>
                </a:solidFill>
                <a:latin typeface="黑体" panose="02010600030101010101" pitchFamily="49" charset="-122"/>
                <a:ea typeface="黑体" panose="02010600030101010101" pitchFamily="49" charset="-122"/>
              </a:rPr>
              <a:t>都源于作者对生命的赞颂、长期的细致观察</a:t>
            </a:r>
            <a:r>
              <a:rPr lang="zh-CN" altLang="en-US" sz="3100" dirty="0">
                <a:solidFill>
                  <a:schemeClr val="bg1"/>
                </a:solidFill>
                <a:latin typeface="黑体" panose="02010600030101010101" pitchFamily="49" charset="-122"/>
                <a:ea typeface="黑体" panose="02010600030101010101" pitchFamily="49" charset="-122"/>
              </a:rPr>
              <a:t>，没有这样</a:t>
            </a:r>
            <a:r>
              <a:rPr lang="zh-CN" altLang="en-US" sz="3100" dirty="0" smtClean="0">
                <a:solidFill>
                  <a:schemeClr val="bg1"/>
                </a:solidFill>
                <a:latin typeface="黑体" panose="02010600030101010101" pitchFamily="49" charset="-122"/>
                <a:ea typeface="黑体" panose="02010600030101010101" pitchFamily="49" charset="-122"/>
              </a:rPr>
              <a:t>坚持不懈、孜孜不倦、求</a:t>
            </a:r>
            <a:r>
              <a:rPr lang="zh-CN" altLang="en-US" sz="3100" dirty="0">
                <a:solidFill>
                  <a:schemeClr val="bg1"/>
                </a:solidFill>
                <a:latin typeface="黑体" panose="02010600030101010101" pitchFamily="49" charset="-122"/>
                <a:ea typeface="黑体" panose="02010600030101010101" pitchFamily="49" charset="-122"/>
              </a:rPr>
              <a:t>真求实的</a:t>
            </a:r>
            <a:r>
              <a:rPr lang="zh-CN" altLang="en-US" sz="3100" dirty="0" smtClean="0">
                <a:solidFill>
                  <a:schemeClr val="bg1"/>
                </a:solidFill>
                <a:latin typeface="黑体" panose="02010600030101010101" pitchFamily="49" charset="-122"/>
                <a:ea typeface="黑体" panose="02010600030101010101" pitchFamily="49" charset="-122"/>
              </a:rPr>
              <a:t>精神及对生命的热爱，</a:t>
            </a:r>
            <a:r>
              <a:rPr lang="zh-CN" altLang="en-US" sz="3100" dirty="0">
                <a:solidFill>
                  <a:schemeClr val="bg1"/>
                </a:solidFill>
                <a:latin typeface="黑体" panose="02010600030101010101" pitchFamily="49" charset="-122"/>
                <a:ea typeface="黑体" panose="02010600030101010101" pitchFamily="49" charset="-122"/>
              </a:rPr>
              <a:t>就不可能有</a:t>
            </a:r>
            <a:r>
              <a:rPr lang="zh-CN" altLang="en-US" sz="3100" dirty="0" smtClean="0">
                <a:solidFill>
                  <a:schemeClr val="bg1"/>
                </a:solidFill>
                <a:latin typeface="黑体" panose="02010600030101010101" pitchFamily="49" charset="-122"/>
                <a:ea typeface="黑体" panose="02010600030101010101" pitchFamily="49" charset="-122"/>
              </a:rPr>
              <a:t>这样生动的说明。</a:t>
            </a:r>
            <a:endParaRPr lang="zh-CN" altLang="en-US" sz="3100" dirty="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416320" cy="646331"/>
          </a:xfrm>
          <a:prstGeom prst="rect">
            <a:avLst/>
          </a:prstGeom>
        </p:spPr>
        <p:txBody>
          <a:bodyPr wrap="none">
            <a:spAutoFit/>
          </a:bodyPr>
          <a:lstStyle/>
          <a:p>
            <a:r>
              <a:rPr lang="zh-CN" altLang="en-US" sz="3600" dirty="0" smtClean="0">
                <a:solidFill>
                  <a:srgbClr val="FFFF00"/>
                </a:solidFill>
                <a:latin typeface="黑体" panose="02010600030101010101" pitchFamily="49" charset="-122"/>
                <a:ea typeface="黑体" panose="02010600030101010101" pitchFamily="49" charset="-122"/>
              </a:rPr>
              <a:t>生动的语段说明</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14224" y="1711403"/>
            <a:ext cx="9026732" cy="4394579"/>
          </a:xfrm>
        </p:spPr>
        <p:txBody>
          <a:bodyPr>
            <a:normAutofit/>
          </a:bodyPr>
          <a:lstStyle/>
          <a:p>
            <a:pPr marL="0" indent="457200">
              <a:lnSpc>
                <a:spcPct val="150000"/>
              </a:lnSpc>
              <a:buNone/>
            </a:pPr>
            <a:r>
              <a:rPr lang="zh-CN" altLang="en-US" sz="2800" dirty="0" smtClean="0">
                <a:solidFill>
                  <a:schemeClr val="bg1"/>
                </a:solidFill>
                <a:latin typeface="黑体" panose="02010600030101010101" pitchFamily="49" charset="-122"/>
                <a:ea typeface="黑体" panose="02010600030101010101" pitchFamily="49" charset="-122"/>
              </a:rPr>
              <a:t> 在</a:t>
            </a:r>
            <a:r>
              <a:rPr lang="en-US" altLang="zh-CN" sz="2800" dirty="0" smtClean="0">
                <a:solidFill>
                  <a:schemeClr val="bg1"/>
                </a:solidFill>
                <a:latin typeface="黑体" panose="02010600030101010101" pitchFamily="49" charset="-122"/>
                <a:ea typeface="黑体" panose="02010600030101010101" pitchFamily="49" charset="-122"/>
              </a:rPr>
              <a:t>4</a:t>
            </a:r>
            <a:r>
              <a:rPr lang="zh-CN" altLang="en-US" sz="2800" dirty="0" smtClean="0">
                <a:solidFill>
                  <a:schemeClr val="bg1"/>
                </a:solidFill>
                <a:latin typeface="黑体" panose="02010600030101010101" pitchFamily="49" charset="-122"/>
                <a:ea typeface="黑体" panose="02010600030101010101" pitchFamily="49" charset="-122"/>
              </a:rPr>
              <a:t>月</a:t>
            </a:r>
            <a:r>
              <a:rPr lang="zh-CN" altLang="en-US" sz="2800" dirty="0">
                <a:solidFill>
                  <a:schemeClr val="bg1"/>
                </a:solidFill>
                <a:latin typeface="黑体" panose="02010600030101010101" pitchFamily="49" charset="-122"/>
                <a:ea typeface="黑体" panose="02010600030101010101" pitchFamily="49" charset="-122"/>
              </a:rPr>
              <a:t>的夜间，当天气暖和得</a:t>
            </a:r>
            <a:r>
              <a:rPr lang="zh-CN" altLang="en-US" sz="2800" dirty="0" smtClean="0">
                <a:solidFill>
                  <a:schemeClr val="bg1"/>
                </a:solidFill>
                <a:latin typeface="黑体" panose="02010600030101010101" pitchFamily="49" charset="-122"/>
                <a:ea typeface="黑体" panose="02010600030101010101" pitchFamily="49" charset="-122"/>
              </a:rPr>
              <a:t>可以待在</a:t>
            </a:r>
            <a:r>
              <a:rPr lang="zh-CN" altLang="en-US" sz="2800" dirty="0">
                <a:solidFill>
                  <a:schemeClr val="bg1"/>
                </a:solidFill>
                <a:latin typeface="黑体" panose="02010600030101010101" pitchFamily="49" charset="-122"/>
                <a:ea typeface="黑体" panose="02010600030101010101" pitchFamily="49" charset="-122"/>
              </a:rPr>
              <a:t>屋外时，我们喜欢倾听大雁在沼泽中集会时的鸣叫。在那儿，有很长一段时间都是静悄悄的，人们听到的只是沙锥鸟扇动翅膀的声音，远处的一只猫头鹰的叫声，或者是某只多情的美洲半蹼鹬从鼻子里发出的咯咯声。</a:t>
            </a:r>
            <a:endParaRPr lang="zh-CN" altLang="en-US" sz="3100" dirty="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416320" cy="646331"/>
          </a:xfrm>
          <a:prstGeom prst="rect">
            <a:avLst/>
          </a:prstGeom>
        </p:spPr>
        <p:txBody>
          <a:bodyPr wrap="none">
            <a:spAutoFit/>
          </a:bodyPr>
          <a:lstStyle/>
          <a:p>
            <a:r>
              <a:rPr lang="zh-CN" altLang="en-US" sz="3600" dirty="0" smtClean="0">
                <a:solidFill>
                  <a:srgbClr val="FFFF00"/>
                </a:solidFill>
                <a:latin typeface="黑体" panose="02010600030101010101" pitchFamily="49" charset="-122"/>
                <a:ea typeface="黑体" panose="02010600030101010101" pitchFamily="49" charset="-122"/>
              </a:rPr>
              <a:t>生动的语段说明</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14224" y="1711403"/>
            <a:ext cx="9026732" cy="4394579"/>
          </a:xfrm>
        </p:spPr>
        <p:txBody>
          <a:bodyPr>
            <a:normAutofit/>
          </a:bodyPr>
          <a:lstStyle/>
          <a:p>
            <a:pPr marL="0" indent="457200">
              <a:lnSpc>
                <a:spcPct val="150000"/>
              </a:lnSpc>
              <a:buNone/>
            </a:pPr>
            <a:r>
              <a:rPr lang="zh-CN" altLang="en-US" sz="2800" dirty="0" smtClean="0">
                <a:solidFill>
                  <a:schemeClr val="bg1"/>
                </a:solidFill>
                <a:latin typeface="黑体" panose="02010600030101010101" pitchFamily="49" charset="-122"/>
                <a:ea typeface="黑体" panose="02010600030101010101" pitchFamily="49" charset="-122"/>
              </a:rPr>
              <a:t>  然后</a:t>
            </a:r>
            <a:r>
              <a:rPr lang="zh-CN" altLang="en-US" sz="2800" dirty="0">
                <a:solidFill>
                  <a:schemeClr val="bg1"/>
                </a:solidFill>
                <a:latin typeface="黑体" panose="02010600030101010101" pitchFamily="49" charset="-122"/>
                <a:ea typeface="黑体" panose="02010600030101010101" pitchFamily="49" charset="-122"/>
              </a:rPr>
              <a:t>，</a:t>
            </a:r>
            <a:r>
              <a:rPr lang="zh-CN" altLang="en-US" sz="2800" dirty="0" smtClean="0">
                <a:solidFill>
                  <a:schemeClr val="bg1"/>
                </a:solidFill>
                <a:latin typeface="黑体" panose="02010600030101010101" pitchFamily="49" charset="-122"/>
                <a:ea typeface="黑体" panose="02010600030101010101" pitchFamily="49" charset="-122"/>
              </a:rPr>
              <a:t>突然间，</a:t>
            </a:r>
            <a:r>
              <a:rPr lang="zh-CN" altLang="en-US" sz="2800" dirty="0">
                <a:solidFill>
                  <a:schemeClr val="bg1"/>
                </a:solidFill>
                <a:latin typeface="黑体" panose="02010600030101010101" pitchFamily="49" charset="-122"/>
                <a:ea typeface="黑体" panose="02010600030101010101" pitchFamily="49" charset="-122"/>
              </a:rPr>
              <a:t>刺耳的雁叫声出现了，并且带着一阵急促的混乱的回声。有翅膀在水上的拍打声，有蹼的划动而发出来的声音，还有观战者们激烈的辩论所发出的呼叫声。随后，一个深沉的声音算是最后发言，喧闹声也渐渐低沉下去，只能听到一些模糊的稀疏的谈论</a:t>
            </a:r>
            <a:r>
              <a:rPr lang="zh-CN" altLang="en-US" sz="2800" dirty="0" smtClean="0">
                <a:solidFill>
                  <a:schemeClr val="bg1"/>
                </a:solidFill>
                <a:latin typeface="黑体" panose="02010600030101010101" pitchFamily="49" charset="-122"/>
                <a:ea typeface="黑体" panose="02010600030101010101" pitchFamily="49" charset="-122"/>
              </a:rPr>
              <a:t>。</a:t>
            </a:r>
            <a:endParaRPr lang="en-US" altLang="zh-CN" sz="2800" dirty="0" smtClean="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en-US" altLang="zh-CN" sz="2800" dirty="0" smtClean="0">
                <a:solidFill>
                  <a:schemeClr val="bg1"/>
                </a:solidFill>
                <a:latin typeface="黑体" panose="02010600030101010101" pitchFamily="49" charset="-122"/>
                <a:ea typeface="黑体" panose="02010600030101010101" pitchFamily="49" charset="-122"/>
              </a:rPr>
              <a:t>                        ——《</a:t>
            </a:r>
            <a:r>
              <a:rPr lang="zh-CN" altLang="en-US" sz="2800" dirty="0" smtClean="0">
                <a:solidFill>
                  <a:schemeClr val="bg1"/>
                </a:solidFill>
                <a:latin typeface="黑体" panose="02010600030101010101" pitchFamily="49" charset="-122"/>
                <a:ea typeface="黑体" panose="02010600030101010101" pitchFamily="49" charset="-122"/>
              </a:rPr>
              <a:t>大雁归来</a:t>
            </a:r>
            <a:r>
              <a:rPr lang="en-US" altLang="zh-CN" sz="2800" dirty="0" smtClean="0">
                <a:solidFill>
                  <a:schemeClr val="bg1"/>
                </a:solidFill>
                <a:latin typeface="黑体" panose="02010600030101010101" pitchFamily="49" charset="-122"/>
                <a:ea typeface="黑体" panose="02010600030101010101" pitchFamily="49" charset="-122"/>
              </a:rPr>
              <a:t>》</a:t>
            </a:r>
            <a:endParaRPr lang="zh-CN" altLang="en-US" sz="3100" dirty="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416320" cy="646331"/>
          </a:xfrm>
          <a:prstGeom prst="rect">
            <a:avLst/>
          </a:prstGeom>
        </p:spPr>
        <p:txBody>
          <a:bodyPr wrap="none">
            <a:spAutoFit/>
          </a:bodyPr>
          <a:lstStyle/>
          <a:p>
            <a:r>
              <a:rPr lang="zh-CN" altLang="en-US" sz="3600" dirty="0" smtClean="0">
                <a:solidFill>
                  <a:srgbClr val="FFFF00"/>
                </a:solidFill>
                <a:latin typeface="黑体" panose="02010600030101010101" pitchFamily="49" charset="-122"/>
                <a:ea typeface="黑体" panose="02010600030101010101" pitchFamily="49" charset="-122"/>
              </a:rPr>
              <a:t>生动的语段说明</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14224" y="1711403"/>
            <a:ext cx="9026732" cy="4394579"/>
          </a:xfrm>
        </p:spPr>
        <p:txBody>
          <a:bodyPr>
            <a:normAutofit/>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思考探究：</a:t>
            </a:r>
            <a:endParaRPr lang="en-US" altLang="zh-CN" sz="3100" dirty="0" smtClean="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en-US" altLang="zh-CN" sz="3100" dirty="0" smtClean="0">
                <a:solidFill>
                  <a:schemeClr val="bg1"/>
                </a:solidFill>
                <a:latin typeface="黑体" panose="02010600030101010101" pitchFamily="49" charset="-122"/>
                <a:ea typeface="黑体" panose="02010600030101010101" pitchFamily="49" charset="-122"/>
              </a:rPr>
              <a:t> </a:t>
            </a:r>
            <a:r>
              <a:rPr lang="en-US" altLang="zh-CN" sz="3100" dirty="0" smtClean="0">
                <a:solidFill>
                  <a:srgbClr val="FFC000"/>
                </a:solidFill>
                <a:latin typeface="黑体" panose="02010600030101010101" pitchFamily="49" charset="-122"/>
                <a:ea typeface="黑体" panose="02010600030101010101" pitchFamily="49" charset="-122"/>
              </a:rPr>
              <a:t>《</a:t>
            </a:r>
            <a:r>
              <a:rPr lang="zh-CN" altLang="en-US" sz="3100" dirty="0">
                <a:solidFill>
                  <a:srgbClr val="FFC000"/>
                </a:solidFill>
                <a:latin typeface="黑体" panose="02010600030101010101" pitchFamily="49" charset="-122"/>
                <a:ea typeface="黑体" panose="02010600030101010101" pitchFamily="49" charset="-122"/>
              </a:rPr>
              <a:t>大雁</a:t>
            </a:r>
            <a:r>
              <a:rPr lang="zh-CN" altLang="en-US" sz="3100" dirty="0" smtClean="0">
                <a:solidFill>
                  <a:srgbClr val="FFC000"/>
                </a:solidFill>
                <a:latin typeface="黑体" panose="02010600030101010101" pitchFamily="49" charset="-122"/>
                <a:ea typeface="黑体" panose="02010600030101010101" pitchFamily="49" charset="-122"/>
              </a:rPr>
              <a:t>归来</a:t>
            </a:r>
            <a:r>
              <a:rPr lang="en-US" altLang="zh-CN" sz="3100" dirty="0">
                <a:solidFill>
                  <a:srgbClr val="FFC000"/>
                </a:solidFill>
                <a:latin typeface="黑体" panose="02010600030101010101" pitchFamily="49" charset="-122"/>
                <a:ea typeface="黑体" panose="02010600030101010101" pitchFamily="49" charset="-122"/>
              </a:rPr>
              <a:t>》</a:t>
            </a:r>
            <a:r>
              <a:rPr lang="zh-CN" altLang="en-US" sz="3100" dirty="0" smtClean="0">
                <a:solidFill>
                  <a:srgbClr val="FFC000"/>
                </a:solidFill>
                <a:latin typeface="黑体" panose="02010600030101010101" pitchFamily="49" charset="-122"/>
                <a:ea typeface="黑体" panose="02010600030101010101" pitchFamily="49" charset="-122"/>
              </a:rPr>
              <a:t>是一篇生物学“观察手记”，其中有许多描绘大雁的生动语句，你从这些生动的语句中读出了什么？</a:t>
            </a:r>
            <a:endParaRPr lang="zh-CN" altLang="en-US" sz="3100" dirty="0">
              <a:solidFill>
                <a:srgbClr val="FFC000"/>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416320" cy="646331"/>
          </a:xfrm>
          <a:prstGeom prst="rect">
            <a:avLst/>
          </a:prstGeom>
        </p:spPr>
        <p:txBody>
          <a:bodyPr wrap="none">
            <a:spAutoFit/>
          </a:bodyPr>
          <a:lstStyle/>
          <a:p>
            <a:r>
              <a:rPr lang="zh-CN" altLang="en-US" sz="3600" dirty="0" smtClean="0">
                <a:solidFill>
                  <a:srgbClr val="FFFF00"/>
                </a:solidFill>
                <a:latin typeface="黑体" panose="02010600030101010101" pitchFamily="49" charset="-122"/>
                <a:ea typeface="黑体" panose="02010600030101010101" pitchFamily="49" charset="-122"/>
              </a:rPr>
              <a:t>生动的语段说明</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74459" y="1678676"/>
            <a:ext cx="7942997" cy="4394579"/>
          </a:xfrm>
        </p:spPr>
        <p:txBody>
          <a:bodyPr>
            <a:normAutofit/>
          </a:bodyPr>
          <a:lstStyle/>
          <a:p>
            <a:pPr marL="0" indent="0">
              <a:lnSpc>
                <a:spcPct val="150000"/>
              </a:lnSpc>
              <a:buNone/>
            </a:pPr>
            <a:r>
              <a:rPr lang="zh-CN" altLang="en-US" sz="3100" dirty="0">
                <a:solidFill>
                  <a:schemeClr val="bg1"/>
                </a:solidFill>
                <a:latin typeface="黑体" panose="02010600030101010101" pitchFamily="49" charset="-122"/>
                <a:ea typeface="黑体" panose="02010600030101010101" pitchFamily="49" charset="-122"/>
              </a:rPr>
              <a:t>   </a:t>
            </a:r>
            <a:r>
              <a:rPr lang="zh-CN" altLang="en-US" sz="3100" dirty="0" smtClean="0">
                <a:solidFill>
                  <a:schemeClr val="bg1"/>
                </a:solidFill>
                <a:latin typeface="黑体" panose="02010600030101010101" pitchFamily="49" charset="-122"/>
                <a:ea typeface="黑体" panose="02010600030101010101" pitchFamily="49" charset="-122"/>
              </a:rPr>
              <a:t> “</a:t>
            </a:r>
            <a:r>
              <a:rPr lang="zh-CN" altLang="en-US" sz="3100" dirty="0">
                <a:solidFill>
                  <a:schemeClr val="bg1"/>
                </a:solidFill>
                <a:latin typeface="黑体" panose="02010600030101010101" pitchFamily="49" charset="-122"/>
                <a:ea typeface="黑体" panose="02010600030101010101" pitchFamily="49" charset="-122"/>
              </a:rPr>
              <a:t>皮之不存，毛将焉附？</a:t>
            </a:r>
            <a:r>
              <a:rPr lang="zh-CN" altLang="en-US" sz="3100" dirty="0" smtClean="0">
                <a:solidFill>
                  <a:schemeClr val="bg1"/>
                </a:solidFill>
                <a:latin typeface="黑体" panose="02010600030101010101" pitchFamily="49" charset="-122"/>
                <a:ea typeface="黑体" panose="02010600030101010101" pitchFamily="49" charset="-122"/>
              </a:rPr>
              <a:t>”读懂语言是读懂文本内容的基础，没有语言，一切都将是无源之水</a:t>
            </a:r>
            <a:r>
              <a:rPr lang="zh-CN" altLang="en-US" sz="3100" dirty="0">
                <a:solidFill>
                  <a:schemeClr val="bg1"/>
                </a:solidFill>
                <a:latin typeface="黑体" panose="02010600030101010101" pitchFamily="49" charset="-122"/>
                <a:ea typeface="黑体" panose="02010600030101010101" pitchFamily="49" charset="-122"/>
              </a:rPr>
              <a:t>、</a:t>
            </a:r>
            <a:r>
              <a:rPr lang="zh-CN" altLang="en-US" sz="3100" dirty="0" smtClean="0">
                <a:solidFill>
                  <a:schemeClr val="bg1"/>
                </a:solidFill>
                <a:latin typeface="黑体" panose="02010600030101010101" pitchFamily="49" charset="-122"/>
                <a:ea typeface="黑体" panose="02010600030101010101" pitchFamily="49" charset="-122"/>
              </a:rPr>
              <a:t>无本之木。</a:t>
            </a:r>
            <a:endParaRPr lang="zh-CN" altLang="en-US" sz="3100" dirty="0" smtClean="0">
              <a:solidFill>
                <a:schemeClr val="bg1"/>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18690" y="1342913"/>
            <a:ext cx="9026732" cy="4394579"/>
          </a:xfrm>
        </p:spPr>
        <p:txBody>
          <a:bodyPr>
            <a:normAutofit fontScale="92500" lnSpcReduction="20000"/>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思考探究：</a:t>
            </a:r>
            <a:endParaRPr lang="en-US" altLang="zh-CN" sz="3100" dirty="0" smtClean="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en-US" altLang="zh-CN" sz="3100" dirty="0" smtClean="0">
                <a:solidFill>
                  <a:schemeClr val="bg1"/>
                </a:solidFill>
                <a:latin typeface="黑体" panose="02010600030101010101" pitchFamily="49" charset="-122"/>
                <a:ea typeface="黑体" panose="02010600030101010101" pitchFamily="49" charset="-122"/>
              </a:rPr>
              <a:t> </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大雁归来</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是一篇生物学“观察手记”，其中有许多描绘大雁的生动语句，你从这些生动的语句中读出了什么？</a:t>
            </a:r>
            <a:endParaRPr lang="zh-CN" altLang="en-US" sz="3100" dirty="0">
              <a:solidFill>
                <a:schemeClr val="bg1"/>
              </a:solidFill>
              <a:latin typeface="黑体" panose="02010600030101010101" pitchFamily="49" charset="-122"/>
              <a:ea typeface="黑体" panose="02010600030101010101" pitchFamily="49" charset="-122"/>
            </a:endParaRPr>
          </a:p>
          <a:p>
            <a:pPr marL="0" indent="457200">
              <a:lnSpc>
                <a:spcPct val="150000"/>
              </a:lnSpc>
              <a:buNone/>
            </a:pPr>
            <a:r>
              <a:rPr lang="en-US" altLang="zh-CN" sz="3100" dirty="0" smtClean="0">
                <a:solidFill>
                  <a:srgbClr val="FFC000"/>
                </a:solidFill>
                <a:latin typeface="黑体" panose="02010600030101010101" pitchFamily="49" charset="-122"/>
                <a:ea typeface="黑体" panose="02010600030101010101" pitchFamily="49" charset="-122"/>
              </a:rPr>
              <a:t>  </a:t>
            </a:r>
            <a:r>
              <a:rPr lang="zh-CN" altLang="en-US" sz="3100" dirty="0" smtClean="0">
                <a:solidFill>
                  <a:srgbClr val="FFC000"/>
                </a:solidFill>
                <a:latin typeface="黑体" panose="02010600030101010101" pitchFamily="49" charset="-122"/>
                <a:ea typeface="黑体" panose="02010600030101010101" pitchFamily="49" charset="-122"/>
              </a:rPr>
              <a:t>了解了大雁生活习性的同时，感受到作者是热爱自然、热爱生命的人，情感背后，是关于人类与自然关系的厚重反思。</a:t>
            </a:r>
            <a:endParaRPr lang="zh-CN" altLang="en-US" sz="3100" dirty="0">
              <a:solidFill>
                <a:srgbClr val="FFC000"/>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416320" cy="646331"/>
          </a:xfrm>
          <a:prstGeom prst="rect">
            <a:avLst/>
          </a:prstGeom>
        </p:spPr>
        <p:txBody>
          <a:bodyPr wrap="none">
            <a:spAutoFit/>
          </a:bodyPr>
          <a:lstStyle/>
          <a:p>
            <a:r>
              <a:rPr lang="zh-CN" altLang="en-US" sz="3600" dirty="0" smtClean="0">
                <a:solidFill>
                  <a:srgbClr val="FFFF00"/>
                </a:solidFill>
                <a:latin typeface="黑体" panose="02010600030101010101" pitchFamily="49" charset="-122"/>
                <a:ea typeface="黑体" panose="02010600030101010101" pitchFamily="49" charset="-122"/>
              </a:rPr>
              <a:t>生动的语段说明</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92322" y="1342913"/>
            <a:ext cx="9239536" cy="4394579"/>
          </a:xfrm>
        </p:spPr>
        <p:txBody>
          <a:bodyPr>
            <a:normAutofit/>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用生动的语言</a:t>
            </a:r>
            <a:r>
              <a:rPr lang="zh-CN" altLang="en-US" sz="3100" dirty="0">
                <a:solidFill>
                  <a:schemeClr val="bg1"/>
                </a:solidFill>
                <a:latin typeface="黑体" panose="02010600030101010101" pitchFamily="49" charset="-122"/>
                <a:ea typeface="黑体" panose="02010600030101010101" pitchFamily="49" charset="-122"/>
              </a:rPr>
              <a:t>传递出准确信息是说明性文章语言准确性的一种体现。我们在</a:t>
            </a:r>
            <a:r>
              <a:rPr lang="zh-CN" altLang="en-US" sz="3100" dirty="0" smtClean="0">
                <a:solidFill>
                  <a:schemeClr val="bg1"/>
                </a:solidFill>
                <a:latin typeface="黑体" panose="02010600030101010101" pitchFamily="49" charset="-122"/>
                <a:ea typeface="黑体" panose="02010600030101010101" pitchFamily="49" charset="-122"/>
              </a:rPr>
              <a:t>欣赏生动</a:t>
            </a:r>
            <a:r>
              <a:rPr lang="zh-CN" altLang="en-US" sz="3100" dirty="0">
                <a:solidFill>
                  <a:schemeClr val="bg1"/>
                </a:solidFill>
                <a:latin typeface="黑体" panose="02010600030101010101" pitchFamily="49" charset="-122"/>
                <a:ea typeface="黑体" panose="02010600030101010101" pitchFamily="49" charset="-122"/>
              </a:rPr>
              <a:t>的语段说明时</a:t>
            </a:r>
            <a:r>
              <a:rPr lang="zh-CN" altLang="en-US" sz="3100" dirty="0" smtClean="0">
                <a:solidFill>
                  <a:schemeClr val="bg1"/>
                </a:solidFill>
                <a:latin typeface="黑体" panose="02010600030101010101" pitchFamily="49" charset="-122"/>
                <a:ea typeface="黑体" panose="02010600030101010101" pitchFamily="49" charset="-122"/>
              </a:rPr>
              <a:t>，实际上</a:t>
            </a:r>
            <a:r>
              <a:rPr lang="zh-CN" altLang="en-US" sz="3100" dirty="0">
                <a:solidFill>
                  <a:schemeClr val="bg1"/>
                </a:solidFill>
                <a:latin typeface="黑体" panose="02010600030101010101" pitchFamily="49" charset="-122"/>
                <a:ea typeface="黑体" panose="02010600030101010101" pitchFamily="49" charset="-122"/>
              </a:rPr>
              <a:t>是一种心灵的洗礼。我们掌握了一门知识，领悟到了一种情怀，学到了人类应该有的严谨的精神，这种科学的精神永放光芒</a:t>
            </a:r>
            <a:r>
              <a:rPr lang="en-US" altLang="zh-CN" sz="3100" dirty="0">
                <a:solidFill>
                  <a:schemeClr val="bg1"/>
                </a:solidFill>
                <a:latin typeface="黑体" panose="02010600030101010101" pitchFamily="49" charset="-122"/>
                <a:ea typeface="黑体" panose="02010600030101010101" pitchFamily="49" charset="-122"/>
              </a:rPr>
              <a:t>!</a:t>
            </a:r>
            <a:r>
              <a:rPr lang="zh-CN" altLang="en-US" sz="3100" dirty="0">
                <a:solidFill>
                  <a:schemeClr val="bg1"/>
                </a:solidFill>
                <a:latin typeface="黑体" panose="02010600030101010101" pitchFamily="49" charset="-122"/>
                <a:ea typeface="黑体" panose="02010600030101010101" pitchFamily="49" charset="-122"/>
              </a:rPr>
              <a:t>照亮我们灵魂的天空</a:t>
            </a:r>
            <a:r>
              <a:rPr lang="en-US" altLang="zh-CN" sz="3100" dirty="0">
                <a:solidFill>
                  <a:schemeClr val="bg1"/>
                </a:solidFill>
                <a:latin typeface="黑体" panose="02010600030101010101" pitchFamily="49" charset="-122"/>
                <a:ea typeface="黑体" panose="02010600030101010101" pitchFamily="49" charset="-122"/>
              </a:rPr>
              <a:t>!</a:t>
            </a:r>
            <a:endParaRPr lang="zh-CN" altLang="en-US" sz="3100" dirty="0">
              <a:solidFill>
                <a:schemeClr val="bg1"/>
              </a:solidFill>
              <a:latin typeface="黑体" panose="02010600030101010101" pitchFamily="49" charset="-122"/>
              <a:ea typeface="黑体" panose="02010600030101010101" pitchFamily="49" charset="-122"/>
            </a:endParaRPr>
          </a:p>
        </p:txBody>
      </p:sp>
      <p:sp>
        <p:nvSpPr>
          <p:cNvPr id="2" name="矩形 1"/>
          <p:cNvSpPr/>
          <p:nvPr/>
        </p:nvSpPr>
        <p:spPr>
          <a:xfrm>
            <a:off x="4619430" y="696582"/>
            <a:ext cx="3416320" cy="646331"/>
          </a:xfrm>
          <a:prstGeom prst="rect">
            <a:avLst/>
          </a:prstGeom>
        </p:spPr>
        <p:txBody>
          <a:bodyPr wrap="none">
            <a:spAutoFit/>
          </a:bodyPr>
          <a:lstStyle/>
          <a:p>
            <a:r>
              <a:rPr lang="zh-CN" altLang="en-US" sz="3600" dirty="0" smtClean="0">
                <a:solidFill>
                  <a:srgbClr val="FFFF00"/>
                </a:solidFill>
                <a:latin typeface="黑体" panose="02010600030101010101" pitchFamily="49" charset="-122"/>
                <a:ea typeface="黑体" panose="02010600030101010101" pitchFamily="49" charset="-122"/>
              </a:rPr>
              <a:t>生动的语段说明</a:t>
            </a:r>
            <a:endParaRPr lang="zh-CN" altLang="en-US" sz="36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0995" y="1446663"/>
            <a:ext cx="7001303" cy="4394579"/>
          </a:xfrm>
        </p:spPr>
        <p:txBody>
          <a:bodyPr>
            <a:normAutofit/>
          </a:bodyPr>
          <a:lstStyle/>
          <a:p>
            <a:pPr marL="0" indent="457200">
              <a:lnSpc>
                <a:spcPct val="150000"/>
              </a:lnSpc>
              <a:buNone/>
            </a:pPr>
            <a:r>
              <a:rPr lang="zh-CN" altLang="en-US" sz="4000" dirty="0" smtClean="0">
                <a:solidFill>
                  <a:srgbClr val="FFC000"/>
                </a:solidFill>
                <a:latin typeface="黑体" panose="02010600030101010101" pitchFamily="49" charset="-122"/>
                <a:ea typeface="黑体" panose="02010600030101010101" pitchFamily="49" charset="-122"/>
              </a:rPr>
              <a:t>质朴</a:t>
            </a:r>
            <a:r>
              <a:rPr lang="zh-CN" altLang="en-US" sz="4000" dirty="0">
                <a:solidFill>
                  <a:srgbClr val="FFC000"/>
                </a:solidFill>
                <a:latin typeface="黑体" panose="02010600030101010101" pitchFamily="49" charset="-122"/>
                <a:ea typeface="黑体" panose="02010600030101010101" pitchFamily="49" charset="-122"/>
              </a:rPr>
              <a:t>胜</a:t>
            </a:r>
            <a:r>
              <a:rPr lang="zh-CN" altLang="en-US" sz="4000" dirty="0" smtClean="0">
                <a:solidFill>
                  <a:srgbClr val="FFC000"/>
                </a:solidFill>
                <a:latin typeface="黑体" panose="02010600030101010101" pitchFamily="49" charset="-122"/>
                <a:ea typeface="黑体" panose="02010600030101010101" pitchFamily="49" charset="-122"/>
              </a:rPr>
              <a:t>雕琢</a:t>
            </a:r>
            <a:endParaRPr lang="en-US" altLang="zh-CN" sz="4000" dirty="0" smtClean="0">
              <a:solidFill>
                <a:srgbClr val="FFC000"/>
              </a:solidFill>
              <a:latin typeface="黑体" panose="02010600030101010101" pitchFamily="49" charset="-122"/>
              <a:ea typeface="黑体" panose="02010600030101010101" pitchFamily="49" charset="-122"/>
            </a:endParaRPr>
          </a:p>
          <a:p>
            <a:pPr marL="0" indent="457200">
              <a:lnSpc>
                <a:spcPct val="150000"/>
              </a:lnSpc>
              <a:buNone/>
            </a:pPr>
            <a:r>
              <a:rPr lang="zh-CN" altLang="en-US" sz="4000" dirty="0" smtClean="0">
                <a:solidFill>
                  <a:srgbClr val="FFC000"/>
                </a:solidFill>
                <a:latin typeface="黑体" panose="02010600030101010101" pitchFamily="49" charset="-122"/>
                <a:ea typeface="黑体" panose="02010600030101010101" pitchFamily="49" charset="-122"/>
              </a:rPr>
              <a:t>素</a:t>
            </a:r>
            <a:r>
              <a:rPr lang="zh-CN" altLang="en-US" sz="4000" dirty="0">
                <a:solidFill>
                  <a:srgbClr val="FFC000"/>
                </a:solidFill>
                <a:latin typeface="黑体" panose="02010600030101010101" pitchFamily="49" charset="-122"/>
                <a:ea typeface="黑体" panose="02010600030101010101" pitchFamily="49" charset="-122"/>
              </a:rPr>
              <a:t>面胜</a:t>
            </a:r>
            <a:r>
              <a:rPr lang="zh-CN" altLang="en-US" sz="4000" dirty="0" smtClean="0">
                <a:solidFill>
                  <a:srgbClr val="FFC000"/>
                </a:solidFill>
                <a:latin typeface="黑体" panose="02010600030101010101" pitchFamily="49" charset="-122"/>
                <a:ea typeface="黑体" panose="02010600030101010101" pitchFamily="49" charset="-122"/>
              </a:rPr>
              <a:t>粉黛      </a:t>
            </a:r>
            <a:endParaRPr lang="en-US" altLang="zh-CN" sz="4000" dirty="0" smtClean="0">
              <a:solidFill>
                <a:srgbClr val="FFC000"/>
              </a:solidFill>
              <a:latin typeface="黑体" panose="02010600030101010101" pitchFamily="49" charset="-122"/>
              <a:ea typeface="黑体" panose="02010600030101010101" pitchFamily="49" charset="-122"/>
            </a:endParaRPr>
          </a:p>
          <a:p>
            <a:pPr marL="0" indent="457200">
              <a:lnSpc>
                <a:spcPct val="150000"/>
              </a:lnSpc>
              <a:buNone/>
            </a:pPr>
            <a:r>
              <a:rPr lang="zh-CN" altLang="en-US" sz="4000" dirty="0" smtClean="0">
                <a:solidFill>
                  <a:srgbClr val="FFC000"/>
                </a:solidFill>
                <a:latin typeface="黑体" panose="02010600030101010101" pitchFamily="49" charset="-122"/>
                <a:ea typeface="黑体" panose="02010600030101010101" pitchFamily="49" charset="-122"/>
              </a:rPr>
              <a:t>淡妆浓抹</a:t>
            </a:r>
            <a:r>
              <a:rPr lang="zh-CN" altLang="en-US" sz="4000" dirty="0">
                <a:solidFill>
                  <a:srgbClr val="FFC000"/>
                </a:solidFill>
                <a:latin typeface="黑体" panose="02010600030101010101" pitchFamily="49" charset="-122"/>
                <a:ea typeface="黑体" panose="02010600030101010101" pitchFamily="49" charset="-122"/>
              </a:rPr>
              <a:t>总</a:t>
            </a:r>
            <a:r>
              <a:rPr lang="zh-CN" altLang="en-US" sz="4000" dirty="0" smtClean="0">
                <a:solidFill>
                  <a:srgbClr val="FFC000"/>
                </a:solidFill>
                <a:latin typeface="黑体" panose="02010600030101010101" pitchFamily="49" charset="-122"/>
                <a:ea typeface="黑体" panose="02010600030101010101" pitchFamily="49" charset="-122"/>
              </a:rPr>
              <a:t>相宜</a:t>
            </a:r>
            <a:endParaRPr lang="zh-CN" altLang="en-US" sz="4000" dirty="0">
              <a:solidFill>
                <a:srgbClr val="FFC0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01254" y="1678676"/>
            <a:ext cx="9867331" cy="4394579"/>
          </a:xfrm>
        </p:spPr>
        <p:txBody>
          <a:bodyPr>
            <a:normAutofit/>
          </a:bodyPr>
          <a:lstStyle/>
          <a:p>
            <a:pPr marL="0" indent="457200">
              <a:lnSpc>
                <a:spcPct val="150000"/>
              </a:lnSpc>
              <a:buNone/>
            </a:pPr>
            <a:r>
              <a:rPr lang="zh-CN" altLang="en-US" sz="3200" dirty="0">
                <a:solidFill>
                  <a:schemeClr val="bg1"/>
                </a:solidFill>
                <a:latin typeface="黑体" panose="02010600030101010101" pitchFamily="49" charset="-122"/>
                <a:ea typeface="黑体" panose="02010600030101010101" pitchFamily="49" charset="-122"/>
              </a:rPr>
              <a:t>精准</a:t>
            </a:r>
            <a:r>
              <a:rPr lang="zh-CN" altLang="en-US" sz="3200" dirty="0" smtClean="0">
                <a:solidFill>
                  <a:schemeClr val="bg1"/>
                </a:solidFill>
                <a:latin typeface="黑体" panose="02010600030101010101" pitchFamily="49" charset="-122"/>
                <a:ea typeface="黑体" panose="02010600030101010101" pitchFamily="49" charset="-122"/>
              </a:rPr>
              <a:t>的词语表达       </a:t>
            </a:r>
            <a:r>
              <a:rPr lang="zh-CN" altLang="en-US" sz="3200" dirty="0" smtClean="0">
                <a:solidFill>
                  <a:srgbClr val="FFC000"/>
                </a:solidFill>
                <a:latin typeface="黑体" panose="02010600030101010101" pitchFamily="49" charset="-122"/>
                <a:ea typeface="黑体" panose="02010600030101010101" pitchFamily="49" charset="-122"/>
              </a:rPr>
              <a:t>获取</a:t>
            </a:r>
            <a:r>
              <a:rPr lang="zh-CN" altLang="en-US" sz="3200" dirty="0">
                <a:solidFill>
                  <a:srgbClr val="FFC000"/>
                </a:solidFill>
                <a:latin typeface="黑体" panose="02010600030101010101" pitchFamily="49" charset="-122"/>
                <a:ea typeface="黑体" panose="02010600030101010101" pitchFamily="49" charset="-122"/>
              </a:rPr>
              <a:t>主要信息</a:t>
            </a:r>
            <a:endParaRPr lang="en-US" altLang="zh-CN" sz="3200" dirty="0" smtClean="0">
              <a:solidFill>
                <a:srgbClr val="FFC000"/>
              </a:solidFill>
              <a:latin typeface="黑体" panose="02010600030101010101" pitchFamily="49" charset="-122"/>
              <a:ea typeface="黑体" panose="02010600030101010101" pitchFamily="49" charset="-122"/>
            </a:endParaRPr>
          </a:p>
          <a:p>
            <a:pPr marL="0" indent="457200">
              <a:lnSpc>
                <a:spcPct val="150000"/>
              </a:lnSpc>
              <a:buNone/>
            </a:pPr>
            <a:r>
              <a:rPr lang="zh-CN" altLang="en-US" sz="3200" dirty="0" smtClean="0">
                <a:solidFill>
                  <a:schemeClr val="bg1"/>
                </a:solidFill>
                <a:latin typeface="黑体" panose="02010600030101010101" pitchFamily="49" charset="-122"/>
                <a:ea typeface="黑体" panose="02010600030101010101" pitchFamily="49" charset="-122"/>
              </a:rPr>
              <a:t>严密的</a:t>
            </a:r>
            <a:r>
              <a:rPr lang="zh-CN" altLang="en-US" sz="3200" dirty="0">
                <a:solidFill>
                  <a:schemeClr val="bg1"/>
                </a:solidFill>
                <a:latin typeface="黑体" panose="02010600030101010101" pitchFamily="49" charset="-122"/>
                <a:ea typeface="黑体" panose="02010600030101010101" pitchFamily="49" charset="-122"/>
              </a:rPr>
              <a:t>句子</a:t>
            </a:r>
            <a:r>
              <a:rPr lang="zh-CN" altLang="en-US" sz="3200" dirty="0" smtClean="0">
                <a:solidFill>
                  <a:schemeClr val="bg1"/>
                </a:solidFill>
                <a:latin typeface="黑体" panose="02010600030101010101" pitchFamily="49" charset="-122"/>
                <a:ea typeface="黑体" panose="02010600030101010101" pitchFamily="49" charset="-122"/>
              </a:rPr>
              <a:t>逻辑       </a:t>
            </a:r>
            <a:r>
              <a:rPr lang="zh-CN" altLang="en-US" sz="3200" dirty="0" smtClean="0">
                <a:solidFill>
                  <a:srgbClr val="FFC000"/>
                </a:solidFill>
                <a:latin typeface="黑体" panose="02010600030101010101" pitchFamily="49" charset="-122"/>
                <a:ea typeface="黑体" panose="02010600030101010101" pitchFamily="49" charset="-122"/>
              </a:rPr>
              <a:t>领悟</a:t>
            </a:r>
            <a:r>
              <a:rPr lang="zh-CN" altLang="en-US" sz="3200" dirty="0">
                <a:solidFill>
                  <a:srgbClr val="FFC000"/>
                </a:solidFill>
                <a:latin typeface="黑体" panose="02010600030101010101" pitchFamily="49" charset="-122"/>
                <a:ea typeface="黑体" panose="02010600030101010101" pitchFamily="49" charset="-122"/>
              </a:rPr>
              <a:t>科学</a:t>
            </a:r>
            <a:r>
              <a:rPr lang="zh-CN" altLang="en-US" sz="3200" dirty="0" smtClean="0">
                <a:solidFill>
                  <a:srgbClr val="FFC000"/>
                </a:solidFill>
                <a:latin typeface="黑体" panose="02010600030101010101" pitchFamily="49" charset="-122"/>
                <a:ea typeface="黑体" panose="02010600030101010101" pitchFamily="49" charset="-122"/>
              </a:rPr>
              <a:t>精神和思想方法</a:t>
            </a:r>
            <a:endParaRPr lang="en-US" altLang="zh-CN" sz="3200" dirty="0" smtClean="0">
              <a:solidFill>
                <a:srgbClr val="FFC000"/>
              </a:solidFill>
              <a:latin typeface="黑体" panose="02010600030101010101" pitchFamily="49" charset="-122"/>
              <a:ea typeface="黑体" panose="02010600030101010101" pitchFamily="49" charset="-122"/>
            </a:endParaRPr>
          </a:p>
          <a:p>
            <a:pPr marL="0" indent="457200">
              <a:lnSpc>
                <a:spcPct val="150000"/>
              </a:lnSpc>
              <a:buNone/>
            </a:pPr>
            <a:r>
              <a:rPr lang="zh-CN" altLang="en-US" sz="3200" dirty="0" smtClean="0">
                <a:solidFill>
                  <a:schemeClr val="bg1"/>
                </a:solidFill>
                <a:latin typeface="黑体" panose="02010600030101010101" pitchFamily="49" charset="-122"/>
                <a:ea typeface="黑体" panose="02010600030101010101" pitchFamily="49" charset="-122"/>
              </a:rPr>
              <a:t>生动</a:t>
            </a:r>
            <a:r>
              <a:rPr lang="zh-CN" altLang="en-US" sz="3200" dirty="0">
                <a:solidFill>
                  <a:schemeClr val="bg1"/>
                </a:solidFill>
                <a:latin typeface="黑体" panose="02010600030101010101" pitchFamily="49" charset="-122"/>
                <a:ea typeface="黑体" panose="02010600030101010101" pitchFamily="49" charset="-122"/>
              </a:rPr>
              <a:t>的语段</a:t>
            </a:r>
            <a:r>
              <a:rPr lang="zh-CN" altLang="en-US" sz="3200" dirty="0" smtClean="0">
                <a:solidFill>
                  <a:schemeClr val="bg1"/>
                </a:solidFill>
                <a:latin typeface="黑体" panose="02010600030101010101" pitchFamily="49" charset="-122"/>
                <a:ea typeface="黑体" panose="02010600030101010101" pitchFamily="49" charset="-122"/>
              </a:rPr>
              <a:t>说明       </a:t>
            </a:r>
            <a:r>
              <a:rPr lang="zh-CN" altLang="en-US" sz="3200" dirty="0" smtClean="0">
                <a:solidFill>
                  <a:srgbClr val="FFC000"/>
                </a:solidFill>
                <a:latin typeface="黑体" panose="02010600030101010101" pitchFamily="49" charset="-122"/>
                <a:ea typeface="黑体" panose="02010600030101010101" pitchFamily="49" charset="-122"/>
              </a:rPr>
              <a:t>得出</a:t>
            </a:r>
            <a:r>
              <a:rPr lang="zh-CN" altLang="en-US" sz="3200" dirty="0">
                <a:solidFill>
                  <a:srgbClr val="FFC000"/>
                </a:solidFill>
                <a:latin typeface="黑体" panose="02010600030101010101" pitchFamily="49" charset="-122"/>
                <a:ea typeface="黑体" panose="02010600030101010101" pitchFamily="49" charset="-122"/>
              </a:rPr>
              <a:t>有意义的结论</a:t>
            </a:r>
            <a:endParaRPr lang="zh-CN" altLang="en-US" sz="3200" dirty="0">
              <a:solidFill>
                <a:srgbClr val="FFC000"/>
              </a:solidFill>
              <a:latin typeface="黑体" panose="02010600030101010101" pitchFamily="49" charset="-122"/>
              <a:ea typeface="黑体" panose="02010600030101010101" pitchFamily="49" charset="-122"/>
            </a:endParaRPr>
          </a:p>
        </p:txBody>
      </p:sp>
      <p:sp>
        <p:nvSpPr>
          <p:cNvPr id="4" name="右箭头 3"/>
          <p:cNvSpPr/>
          <p:nvPr/>
        </p:nvSpPr>
        <p:spPr>
          <a:xfrm>
            <a:off x="5063320" y="2702257"/>
            <a:ext cx="1241946" cy="573206"/>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01254" y="1678676"/>
            <a:ext cx="9867331" cy="4394579"/>
          </a:xfrm>
        </p:spPr>
        <p:txBody>
          <a:bodyPr>
            <a:normAutofit/>
          </a:bodyPr>
          <a:lstStyle/>
          <a:p>
            <a:pPr marL="0" indent="457200">
              <a:lnSpc>
                <a:spcPct val="150000"/>
              </a:lnSpc>
              <a:buNone/>
            </a:pPr>
            <a:r>
              <a:rPr lang="zh-CN" altLang="en-US" sz="3200" dirty="0">
                <a:solidFill>
                  <a:schemeClr val="bg1"/>
                </a:solidFill>
                <a:latin typeface="黑体" panose="02010600030101010101" pitchFamily="49" charset="-122"/>
                <a:ea typeface="黑体" panose="02010600030101010101" pitchFamily="49" charset="-122"/>
              </a:rPr>
              <a:t>精准</a:t>
            </a:r>
            <a:r>
              <a:rPr lang="zh-CN" altLang="en-US" sz="3200" dirty="0" smtClean="0">
                <a:solidFill>
                  <a:schemeClr val="bg1"/>
                </a:solidFill>
                <a:latin typeface="黑体" panose="02010600030101010101" pitchFamily="49" charset="-122"/>
                <a:ea typeface="黑体" panose="02010600030101010101" pitchFamily="49" charset="-122"/>
              </a:rPr>
              <a:t>的词语表达       </a:t>
            </a:r>
            <a:r>
              <a:rPr lang="zh-CN" altLang="en-US" sz="3200" dirty="0" smtClean="0">
                <a:solidFill>
                  <a:srgbClr val="FFC000"/>
                </a:solidFill>
                <a:latin typeface="黑体" panose="02010600030101010101" pitchFamily="49" charset="-122"/>
                <a:ea typeface="黑体" panose="02010600030101010101" pitchFamily="49" charset="-122"/>
              </a:rPr>
              <a:t>读出情感、读出情怀</a:t>
            </a:r>
            <a:endParaRPr lang="en-US" altLang="zh-CN" sz="3200" dirty="0" smtClean="0">
              <a:solidFill>
                <a:srgbClr val="FFC000"/>
              </a:solidFill>
              <a:latin typeface="黑体" panose="02010600030101010101" pitchFamily="49" charset="-122"/>
              <a:ea typeface="黑体" panose="02010600030101010101" pitchFamily="49" charset="-122"/>
            </a:endParaRPr>
          </a:p>
          <a:p>
            <a:pPr marL="0" indent="457200">
              <a:lnSpc>
                <a:spcPct val="150000"/>
              </a:lnSpc>
              <a:buNone/>
            </a:pPr>
            <a:r>
              <a:rPr lang="zh-CN" altLang="en-US" sz="3200" dirty="0" smtClean="0">
                <a:solidFill>
                  <a:schemeClr val="bg1"/>
                </a:solidFill>
                <a:latin typeface="黑体" panose="02010600030101010101" pitchFamily="49" charset="-122"/>
                <a:ea typeface="黑体" panose="02010600030101010101" pitchFamily="49" charset="-122"/>
              </a:rPr>
              <a:t>严密的</a:t>
            </a:r>
            <a:r>
              <a:rPr lang="zh-CN" altLang="en-US" sz="3200" dirty="0">
                <a:solidFill>
                  <a:schemeClr val="bg1"/>
                </a:solidFill>
                <a:latin typeface="黑体" panose="02010600030101010101" pitchFamily="49" charset="-122"/>
                <a:ea typeface="黑体" panose="02010600030101010101" pitchFamily="49" charset="-122"/>
              </a:rPr>
              <a:t>句子</a:t>
            </a:r>
            <a:r>
              <a:rPr lang="zh-CN" altLang="en-US" sz="3200" dirty="0" smtClean="0">
                <a:solidFill>
                  <a:schemeClr val="bg1"/>
                </a:solidFill>
                <a:latin typeface="黑体" panose="02010600030101010101" pitchFamily="49" charset="-122"/>
                <a:ea typeface="黑体" panose="02010600030101010101" pitchFamily="49" charset="-122"/>
              </a:rPr>
              <a:t>逻辑       </a:t>
            </a:r>
            <a:r>
              <a:rPr lang="zh-CN" altLang="en-US" sz="3200" dirty="0" smtClean="0">
                <a:solidFill>
                  <a:srgbClr val="FFC000"/>
                </a:solidFill>
                <a:latin typeface="黑体" panose="02010600030101010101" pitchFamily="49" charset="-122"/>
                <a:ea typeface="黑体" panose="02010600030101010101" pitchFamily="49" charset="-122"/>
              </a:rPr>
              <a:t>欣赏真实科学的思想之美</a:t>
            </a:r>
            <a:endParaRPr lang="en-US" altLang="zh-CN" sz="3200" dirty="0" smtClean="0">
              <a:solidFill>
                <a:srgbClr val="FFC000"/>
              </a:solidFill>
              <a:latin typeface="黑体" panose="02010600030101010101" pitchFamily="49" charset="-122"/>
              <a:ea typeface="黑体" panose="02010600030101010101" pitchFamily="49" charset="-122"/>
            </a:endParaRPr>
          </a:p>
          <a:p>
            <a:pPr marL="0" indent="457200">
              <a:lnSpc>
                <a:spcPct val="150000"/>
              </a:lnSpc>
              <a:buNone/>
            </a:pPr>
            <a:r>
              <a:rPr lang="zh-CN" altLang="en-US" sz="3200" dirty="0" smtClean="0">
                <a:solidFill>
                  <a:schemeClr val="bg1"/>
                </a:solidFill>
                <a:latin typeface="黑体" panose="02010600030101010101" pitchFamily="49" charset="-122"/>
                <a:ea typeface="黑体" panose="02010600030101010101" pitchFamily="49" charset="-122"/>
              </a:rPr>
              <a:t>生动</a:t>
            </a:r>
            <a:r>
              <a:rPr lang="zh-CN" altLang="en-US" sz="3200" dirty="0">
                <a:solidFill>
                  <a:schemeClr val="bg1"/>
                </a:solidFill>
                <a:latin typeface="黑体" panose="02010600030101010101" pitchFamily="49" charset="-122"/>
                <a:ea typeface="黑体" panose="02010600030101010101" pitchFamily="49" charset="-122"/>
              </a:rPr>
              <a:t>的语段</a:t>
            </a:r>
            <a:r>
              <a:rPr lang="zh-CN" altLang="en-US" sz="3200" dirty="0" smtClean="0">
                <a:solidFill>
                  <a:schemeClr val="bg1"/>
                </a:solidFill>
                <a:latin typeface="黑体" panose="02010600030101010101" pitchFamily="49" charset="-122"/>
                <a:ea typeface="黑体" panose="02010600030101010101" pitchFamily="49" charset="-122"/>
              </a:rPr>
              <a:t>说明       </a:t>
            </a:r>
            <a:r>
              <a:rPr lang="zh-CN" altLang="en-US" sz="3200" dirty="0" smtClean="0">
                <a:solidFill>
                  <a:srgbClr val="FFC000"/>
                </a:solidFill>
                <a:latin typeface="黑体" panose="02010600030101010101" pitchFamily="49" charset="-122"/>
                <a:ea typeface="黑体" panose="02010600030101010101" pitchFamily="49" charset="-122"/>
              </a:rPr>
              <a:t>促进自己的生命成长</a:t>
            </a:r>
            <a:endParaRPr lang="zh-CN" altLang="en-US" sz="3200" dirty="0">
              <a:solidFill>
                <a:srgbClr val="FFC000"/>
              </a:solidFill>
              <a:latin typeface="黑体" panose="02010600030101010101" pitchFamily="49" charset="-122"/>
              <a:ea typeface="黑体" panose="02010600030101010101" pitchFamily="49" charset="-122"/>
            </a:endParaRPr>
          </a:p>
        </p:txBody>
      </p:sp>
      <p:sp>
        <p:nvSpPr>
          <p:cNvPr id="4" name="右箭头 3"/>
          <p:cNvSpPr/>
          <p:nvPr/>
        </p:nvSpPr>
        <p:spPr>
          <a:xfrm>
            <a:off x="5063320" y="2702257"/>
            <a:ext cx="1241946" cy="573206"/>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606722" y="1719620"/>
            <a:ext cx="7478973" cy="4394579"/>
          </a:xfrm>
        </p:spPr>
        <p:txBody>
          <a:bodyPr>
            <a:normAutofit/>
          </a:bodyPr>
          <a:lstStyle/>
          <a:p>
            <a:pPr marL="0" indent="457200">
              <a:lnSpc>
                <a:spcPct val="150000"/>
              </a:lnSpc>
              <a:buNone/>
            </a:pPr>
            <a:r>
              <a:rPr lang="zh-CN" altLang="en-US" sz="4400" dirty="0" smtClean="0">
                <a:solidFill>
                  <a:srgbClr val="FFFF00"/>
                </a:solidFill>
                <a:latin typeface="黑体" panose="02010600030101010101" pitchFamily="49" charset="-122"/>
                <a:ea typeface="黑体" panose="02010600030101010101" pitchFamily="49" charset="-122"/>
              </a:rPr>
              <a:t>岂曰无依，与子同堂。</a:t>
            </a:r>
            <a:endParaRPr lang="en-US" altLang="zh-CN" sz="4400" dirty="0" smtClean="0">
              <a:solidFill>
                <a:srgbClr val="FFFF00"/>
              </a:solidFill>
              <a:latin typeface="黑体" panose="02010600030101010101" pitchFamily="49" charset="-122"/>
              <a:ea typeface="黑体" panose="02010600030101010101" pitchFamily="49" charset="-122"/>
            </a:endParaRPr>
          </a:p>
          <a:p>
            <a:pPr marL="0" indent="457200">
              <a:lnSpc>
                <a:spcPct val="150000"/>
              </a:lnSpc>
              <a:buNone/>
            </a:pPr>
            <a:r>
              <a:rPr lang="zh-CN" altLang="en-US" sz="4400" dirty="0" smtClean="0">
                <a:solidFill>
                  <a:srgbClr val="FFFF00"/>
                </a:solidFill>
                <a:latin typeface="黑体" panose="02010600030101010101" pitchFamily="49" charset="-122"/>
                <a:ea typeface="黑体" panose="02010600030101010101" pitchFamily="49" charset="-122"/>
              </a:rPr>
              <a:t>修我术业，与子偕行。</a:t>
            </a:r>
            <a:endParaRPr lang="zh-CN" altLang="en-US" sz="4400" dirty="0">
              <a:solidFill>
                <a:srgbClr val="FFFF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74459" y="1678676"/>
            <a:ext cx="7942997" cy="4394579"/>
          </a:xfrm>
        </p:spPr>
        <p:txBody>
          <a:bodyPr>
            <a:normAutofit/>
          </a:bodyPr>
          <a:lstStyle/>
          <a:p>
            <a:pPr marL="0" indent="457200">
              <a:lnSpc>
                <a:spcPct val="150000"/>
              </a:lnSpc>
              <a:buNone/>
            </a:pPr>
            <a:r>
              <a:rPr lang="zh-CN" altLang="en-US" sz="3100" dirty="0">
                <a:solidFill>
                  <a:schemeClr val="bg1"/>
                </a:solidFill>
                <a:latin typeface="黑体" panose="02010600030101010101" pitchFamily="49" charset="-122"/>
                <a:ea typeface="黑体" panose="02010600030101010101" pitchFamily="49" charset="-122"/>
              </a:rPr>
              <a:t> </a:t>
            </a:r>
            <a:r>
              <a:rPr lang="zh-CN" altLang="en-US" sz="3100" dirty="0" smtClean="0">
                <a:solidFill>
                  <a:schemeClr val="bg1"/>
                </a:solidFill>
                <a:latin typeface="黑体" panose="02010600030101010101" pitchFamily="49" charset="-122"/>
                <a:ea typeface="黑体" panose="02010600030101010101" pitchFamily="49" charset="-122"/>
              </a:rPr>
              <a:t>“说明性文章”五</a:t>
            </a:r>
            <a:r>
              <a:rPr lang="zh-CN" altLang="en-US" sz="3100" dirty="0">
                <a:solidFill>
                  <a:schemeClr val="bg1"/>
                </a:solidFill>
                <a:latin typeface="黑体" panose="02010600030101010101" pitchFamily="49" charset="-122"/>
                <a:ea typeface="黑体" panose="02010600030101010101" pitchFamily="49" charset="-122"/>
              </a:rPr>
              <a:t>个字，首先要以“明”为宗旨、为核心，然后再去“说”。语言的</a:t>
            </a:r>
            <a:r>
              <a:rPr lang="zh-CN" altLang="en-US" sz="3100" dirty="0" smtClean="0">
                <a:solidFill>
                  <a:schemeClr val="bg1"/>
                </a:solidFill>
                <a:latin typeface="黑体" panose="02010600030101010101" pitchFamily="49" charset="-122"/>
                <a:ea typeface="黑体" panose="02010600030101010101" pitchFamily="49" charset="-122"/>
              </a:rPr>
              <a:t>准确性是</a:t>
            </a:r>
            <a:r>
              <a:rPr lang="zh-CN" altLang="en-US" sz="3100" dirty="0">
                <a:solidFill>
                  <a:schemeClr val="bg1"/>
                </a:solidFill>
                <a:latin typeface="黑体" panose="02010600030101010101" pitchFamily="49" charset="-122"/>
                <a:ea typeface="黑体" panose="02010600030101010101" pitchFamily="49" charset="-122"/>
              </a:rPr>
              <a:t>说明性文章的生命，离开了准确性就离开了真实，没有了真实的魅力，文章就失去了生命力。</a:t>
            </a:r>
            <a:endParaRPr lang="zh-CN" altLang="en-US" sz="3100" dirty="0" smtClean="0">
              <a:solidFill>
                <a:schemeClr val="bg1"/>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01254" y="1678676"/>
            <a:ext cx="9089409" cy="4394579"/>
          </a:xfrm>
        </p:spPr>
        <p:txBody>
          <a:bodyPr>
            <a:normAutofit/>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说明性文章</a:t>
            </a:r>
            <a:r>
              <a:rPr lang="zh-CN" altLang="en-US" sz="3100" dirty="0">
                <a:solidFill>
                  <a:schemeClr val="bg1"/>
                </a:solidFill>
                <a:latin typeface="黑体" panose="02010600030101010101" pitchFamily="49" charset="-122"/>
                <a:ea typeface="黑体" panose="02010600030101010101" pitchFamily="49" charset="-122"/>
              </a:rPr>
              <a:t>语言的准确性是指含义确切，判断严密。说明性文章的基本职能：向人们介绍清楚某些事物的基本特征，或解说科学道理，介绍科学</a:t>
            </a:r>
            <a:r>
              <a:rPr lang="zh-CN" altLang="en-US" sz="3100" dirty="0" smtClean="0">
                <a:solidFill>
                  <a:schemeClr val="bg1"/>
                </a:solidFill>
                <a:latin typeface="黑体" panose="02010600030101010101" pitchFamily="49" charset="-122"/>
                <a:ea typeface="黑体" panose="02010600030101010101" pitchFamily="49" charset="-122"/>
              </a:rPr>
              <a:t>知识等。</a:t>
            </a:r>
            <a:r>
              <a:rPr lang="zh-CN" altLang="en-US" sz="3100" dirty="0">
                <a:solidFill>
                  <a:schemeClr val="bg1"/>
                </a:solidFill>
                <a:latin typeface="黑体" panose="02010600030101010101" pitchFamily="49" charset="-122"/>
                <a:ea typeface="黑体" panose="02010600030101010101" pitchFamily="49" charset="-122"/>
              </a:rPr>
              <a:t>因此语言表达要有分寸，做到严谨准确。</a:t>
            </a:r>
            <a:endParaRPr lang="zh-CN" altLang="en-US" sz="3100" dirty="0" smtClean="0">
              <a:solidFill>
                <a:schemeClr val="bg1"/>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74459" y="1678676"/>
            <a:ext cx="7942997" cy="4394579"/>
          </a:xfrm>
        </p:spPr>
        <p:txBody>
          <a:bodyPr>
            <a:normAutofit/>
          </a:bodyPr>
          <a:lstStyle/>
          <a:p>
            <a:pPr marL="0" indent="457200">
              <a:lnSpc>
                <a:spcPct val="150000"/>
              </a:lnSpc>
              <a:buNone/>
            </a:pPr>
            <a:r>
              <a:rPr lang="zh-CN" altLang="en-US" sz="3100" dirty="0" smtClean="0">
                <a:solidFill>
                  <a:schemeClr val="bg1"/>
                </a:solidFill>
                <a:latin typeface="黑体" panose="02010600030101010101" pitchFamily="49" charset="-122"/>
                <a:ea typeface="黑体" panose="02010600030101010101" pitchFamily="49" charset="-122"/>
              </a:rPr>
              <a:t>  我们</a:t>
            </a:r>
            <a:r>
              <a:rPr lang="zh-CN" altLang="en-US" sz="3100" dirty="0">
                <a:solidFill>
                  <a:schemeClr val="bg1"/>
                </a:solidFill>
                <a:latin typeface="黑体" panose="02010600030101010101" pitchFamily="49" charset="-122"/>
                <a:ea typeface="黑体" panose="02010600030101010101" pitchFamily="49" charset="-122"/>
              </a:rPr>
              <a:t>要</a:t>
            </a:r>
            <a:r>
              <a:rPr lang="zh-CN" altLang="en-US" sz="3100" dirty="0" smtClean="0">
                <a:solidFill>
                  <a:schemeClr val="bg1"/>
                </a:solidFill>
                <a:latin typeface="黑体" panose="02010600030101010101" pitchFamily="49" charset="-122"/>
                <a:ea typeface="黑体" panose="02010600030101010101" pitchFamily="49" charset="-122"/>
              </a:rPr>
              <a:t>明确：说明性文章强调用准确的语言表达，借助这些准确的语言，文章要说明什么，我们</a:t>
            </a:r>
            <a:r>
              <a:rPr lang="zh-CN" altLang="en-US" sz="3100" dirty="0">
                <a:solidFill>
                  <a:schemeClr val="bg1"/>
                </a:solidFill>
                <a:latin typeface="黑体" panose="02010600030101010101" pitchFamily="49" charset="-122"/>
                <a:ea typeface="黑体" panose="02010600030101010101" pitchFamily="49" charset="-122"/>
              </a:rPr>
              <a:t>从中能够读出</a:t>
            </a:r>
            <a:r>
              <a:rPr lang="zh-CN" altLang="en-US" sz="3100" dirty="0" smtClean="0">
                <a:solidFill>
                  <a:schemeClr val="bg1"/>
                </a:solidFill>
                <a:latin typeface="黑体" panose="02010600030101010101" pitchFamily="49" charset="-122"/>
                <a:ea typeface="黑体" panose="02010600030101010101" pitchFamily="49" charset="-122"/>
              </a:rPr>
              <a:t>什么。</a:t>
            </a:r>
            <a:endParaRPr lang="zh-CN" altLang="en-US" sz="3100" dirty="0" smtClean="0">
              <a:solidFill>
                <a:schemeClr val="bg1"/>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7178</Words>
  <Application>WPS 演示</Application>
  <PresentationFormat>自定义</PresentationFormat>
  <Paragraphs>296</Paragraphs>
  <Slides>65</Slides>
  <Notes>65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65</vt:i4>
      </vt:variant>
    </vt:vector>
  </HeadingPairs>
  <TitlesOfParts>
    <vt:vector size="76" baseType="lpstr">
      <vt:lpstr>Arial</vt:lpstr>
      <vt:lpstr>宋体</vt:lpstr>
      <vt:lpstr>Wingdings</vt:lpstr>
      <vt:lpstr>黑体</vt:lpstr>
      <vt:lpstr>微软雅黑</vt:lpstr>
      <vt:lpstr>Arial Unicode MS</vt:lpstr>
      <vt:lpstr>Calibri</vt:lpstr>
      <vt:lpstr>Lucida Sans</vt:lpstr>
      <vt:lpstr>Tahoma</vt:lpstr>
      <vt:lpstr>Times New Roman</vt:lpstr>
      <vt:lpstr>1_Office 主题</vt:lpstr>
      <vt:lpstr>中考说明性文章阅读复习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从典型试题中领悟方法</dc:title>
  <dc:creator>fl</dc:creator>
  <cp:lastModifiedBy>Administrator</cp:lastModifiedBy>
  <cp:revision>111</cp:revision>
  <dcterms:created xsi:type="dcterms:W3CDTF">2020-03-11T15:31:00Z</dcterms:created>
  <dcterms:modified xsi:type="dcterms:W3CDTF">2020-05-02T07:39:30Z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