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51" r:id="rId2"/>
  </p:sldMasterIdLst>
  <p:sldIdLst>
    <p:sldId id="271" r:id="rId3"/>
    <p:sldId id="259" r:id="rId4"/>
    <p:sldId id="307" r:id="rId5"/>
    <p:sldId id="334" r:id="rId6"/>
    <p:sldId id="322" r:id="rId7"/>
    <p:sldId id="335" r:id="rId8"/>
    <p:sldId id="336" r:id="rId9"/>
    <p:sldId id="341" r:id="rId10"/>
    <p:sldId id="337" r:id="rId11"/>
    <p:sldId id="323" r:id="rId12"/>
    <p:sldId id="342" r:id="rId13"/>
    <p:sldId id="343" r:id="rId14"/>
    <p:sldId id="344" r:id="rId15"/>
    <p:sldId id="345" r:id="rId16"/>
    <p:sldId id="346" r:id="rId17"/>
    <p:sldId id="333" r:id="rId18"/>
    <p:sldId id="267" r:id="rId19"/>
    <p:sldId id="325" r:id="rId20"/>
    <p:sldId id="326" r:id="rId21"/>
    <p:sldId id="347" r:id="rId22"/>
    <p:sldId id="327" r:id="rId23"/>
    <p:sldId id="348" r:id="rId24"/>
    <p:sldId id="328" r:id="rId25"/>
    <p:sldId id="332" r:id="rId26"/>
    <p:sldId id="272" r:id="rId27"/>
    <p:sldId id="349" r:id="rId28"/>
    <p:sldId id="350" r:id="rId29"/>
    <p:sldId id="330" r:id="rId30"/>
    <p:sldId id="351" r:id="rId31"/>
    <p:sldId id="352" r:id="rId32"/>
    <p:sldId id="331" r:id="rId3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p:cViewPr varScale="1">
        <p:scale>
          <a:sx n="61" d="100"/>
          <a:sy n="61" d="100"/>
        </p:scale>
        <p:origin x="-1404" y="-84"/>
      </p:cViewPr>
      <p:guideLst>
        <p:guide orient="horz" pos="618"/>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 Id="rId4"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25.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25.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2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25.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25.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82CE0CD5-9D76-472E-8040-23C38FCFC97A}" type="datetimeFigureOut">
              <a:rPr lang="zh-CN" altLang="en-US"/>
              <a:pPr>
                <a:defRPr/>
              </a:pPr>
              <a:t>2016/9/19</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DC3118A2-5FCC-4F8A-B618-1EC11D2B2C7D}"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900CE094-6D3C-46AF-8DBB-F7E8926F0061}" type="datetimeFigureOut">
              <a:rPr lang="zh-CN" altLang="en-US"/>
              <a:pPr>
                <a:defRPr/>
              </a:pPr>
              <a:t>2016/9/19</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A6A25C3D-5C6C-4AD8-ABCE-CEDF7BC92FB1}"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B054B905-400A-404D-97FB-8E9019BE46B4}" type="datetimeFigureOut">
              <a:rPr lang="zh-CN" altLang="en-US"/>
              <a:pPr>
                <a:defRPr/>
              </a:pPr>
              <a:t>2016/9/19</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73AF33AE-5FC4-499F-B069-AEFAC054677A}"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540EDFA9-46FF-4BE5-867F-EF2B7C8F1B26}"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3B52E5A-88DA-4AAA-9656-85D914FE9D3E}"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E46158C-B5B7-4DEF-9034-EE063517B640}"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021651-9498-4800-8C26-7902B968E159}"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04A63E0-C034-4657-9D80-41D04414D996}"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EEDBEA9-4352-4904-9609-10D62DD2F3B7}"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A2D543F-AB9A-41DA-859B-B01A11305B7F}" type="datetimeFigureOut">
              <a:rPr lang="zh-CN" altLang="en-US"/>
              <a:pPr>
                <a:defRPr/>
              </a:pPr>
              <a:t>2016/9/19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98B2698-5A0F-4F4E-AF0C-CD6D7417D0B8}"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1538336C-EACB-49FF-8BB2-9D410D914F34}" type="datetimeFigureOut">
              <a:rPr lang="zh-CN" altLang="en-US"/>
              <a:pPr>
                <a:defRPr/>
              </a:pPr>
              <a:t>2016/9/19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346F69A9-5849-431E-A930-1A9FB6D05551}"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C5B03C0D-0B4B-4EFB-8876-1CF8E44AD9BE}" type="datetimeFigureOut">
              <a:rPr lang="zh-CN" altLang="en-US"/>
              <a:pPr>
                <a:defRPr/>
              </a:pPr>
              <a:t>2016/9/19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F36690C-E044-4A2A-B3AC-CF64BB76E59F}"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198C3C2E-A556-40EC-A647-E7751697B010}" type="datetimeFigureOut">
              <a:rPr lang="zh-CN" altLang="en-US"/>
              <a:pPr>
                <a:defRPr/>
              </a:pPr>
              <a:t>2016/9/19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DD4157F-F871-4A65-8FA5-FD2ADE38C4CC}"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4" name="图片 4" descr="font.png"/>
          <p:cNvPicPr>
            <a:picLocks noChangeAspect="1"/>
          </p:cNvPicPr>
          <p:nvPr userDrawn="1"/>
        </p:nvPicPr>
        <p:blipFill>
          <a:blip r:embed="rId2"/>
          <a:srcRect/>
          <a:stretch>
            <a:fillRect/>
          </a:stretch>
        </p:blipFill>
        <p:spPr bwMode="auto">
          <a:xfrm>
            <a:off x="785813" y="1535113"/>
            <a:ext cx="803275" cy="1787525"/>
          </a:xfrm>
          <a:prstGeom prst="rect">
            <a:avLst/>
          </a:prstGeom>
          <a:noFill/>
          <a:ln w="9525">
            <a:noFill/>
            <a:miter lim="800000"/>
            <a:headEnd/>
            <a:tailEnd/>
          </a:ln>
        </p:spPr>
      </p:pic>
      <p:grpSp>
        <p:nvGrpSpPr>
          <p:cNvPr id="5" name="组合 1"/>
          <p:cNvGrpSpPr>
            <a:grpSpLocks/>
          </p:cNvGrpSpPr>
          <p:nvPr userDrawn="1"/>
        </p:nvGrpSpPr>
        <p:grpSpPr bwMode="auto">
          <a:xfrm>
            <a:off x="2411413" y="1558925"/>
            <a:ext cx="5946775" cy="214313"/>
            <a:chOff x="2411760" y="1558504"/>
            <a:chExt cx="5946429" cy="214312"/>
          </a:xfrm>
        </p:grpSpPr>
        <p:sp>
          <p:nvSpPr>
            <p:cNvPr id="7" name="Line 46"/>
            <p:cNvSpPr>
              <a:spLocks noChangeShapeType="1"/>
            </p:cNvSpPr>
            <p:nvPr userDrawn="1"/>
          </p:nvSpPr>
          <p:spPr bwMode="auto">
            <a:xfrm>
              <a:off x="2626060" y="1663279"/>
              <a:ext cx="5732129" cy="0"/>
            </a:xfrm>
            <a:prstGeom prst="line">
              <a:avLst/>
            </a:prstGeom>
            <a:noFill/>
            <a:ln w="25400">
              <a:solidFill>
                <a:srgbClr val="5F5F5F"/>
              </a:solidFill>
              <a:prstDash val="sysDot"/>
              <a:round/>
              <a:headEnd/>
              <a:tailEnd type="oval" w="med" len="med"/>
            </a:ln>
            <a:extLst>
              <a:ext uri="{909E8E84-426E-40DD-AFC4-6F175D3DCCD1}"/>
            </a:extLst>
          </p:spPr>
          <p:txBody>
            <a:bodyPr wrap="none" anchor="ctr"/>
            <a:lstStyle/>
            <a:p>
              <a:pPr>
                <a:defRPr/>
              </a:pPr>
              <a:endParaRPr lang="zh-CN" altLang="en-US"/>
            </a:p>
          </p:txBody>
        </p:sp>
        <p:sp>
          <p:nvSpPr>
            <p:cNvPr id="9" name="十六角星 12"/>
            <p:cNvSpPr/>
            <p:nvPr userDrawn="1"/>
          </p:nvSpPr>
          <p:spPr>
            <a:xfrm>
              <a:off x="2411760" y="1558504"/>
              <a:ext cx="214300"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AED33BE-1918-4C8E-9EA3-0F47865603B8}" type="datetimeFigureOut">
              <a:rPr lang="zh-CN" altLang="en-US"/>
              <a:pPr>
                <a:defRPr/>
              </a:pPr>
              <a:t>2016/9/19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87519CD-E3A1-4682-915F-0894DA6140B8}"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070CCFA-FBCB-456B-AE60-49A2F8688DA4}" type="datetimeFigureOut">
              <a:rPr lang="zh-CN" altLang="en-US"/>
              <a:pPr>
                <a:defRPr/>
              </a:pPr>
              <a:t>2016/9/19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B7CBC00-0462-4E3E-B13A-568D66599D72}"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814F60-E3D6-4E85-ADA5-126B698E1A79}"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2C289D0-4B81-44DB-822C-C8FF32DAF8EF}" type="slidenum">
              <a:rPr lang="zh-CN" altLang="en-US"/>
              <a:pPr>
                <a:defRPr/>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ADB36F8-E05C-47E9-9FF2-6B50B7E39C3F}"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619EE2-9E9F-42DF-A43E-EF2E8B903FE4}"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2" name="五边形 5">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8">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9">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五边形 4">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2">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3">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五边形 4">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8">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9"/>
          <p:cNvSpPr/>
          <p:nvPr userDrawn="1"/>
        </p:nvSpPr>
        <p:spPr>
          <a:xfrm>
            <a:off x="5292725" y="282575"/>
            <a:ext cx="1366838" cy="312738"/>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单元首页</a:t>
            </a:r>
            <a:endParaRPr lang="zh-CN" altLang="en-US" sz="1600" dirty="0">
              <a:solidFill>
                <a:schemeClr val="accent5">
                  <a:lumMod val="20000"/>
                  <a:lumOff val="80000"/>
                </a:scheme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五边形 4">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10">
            <a:hlinkClick r:id="rId3" action="ppaction://hlinksldjump"/>
          </p:cNvPr>
          <p:cNvSpPr/>
          <p:nvPr userDrawn="1"/>
        </p:nvSpPr>
        <p:spPr>
          <a:xfrm>
            <a:off x="6465888" y="282575"/>
            <a:ext cx="1368425" cy="312738"/>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4" name="五边形 11">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五边形 1">
            <a:hlinkClick r:id="rId2" action="ppaction://hlinksldjump"/>
          </p:cNvPr>
          <p:cNvSpPr/>
          <p:nvPr userDrawn="1"/>
        </p:nvSpPr>
        <p:spPr>
          <a:xfrm>
            <a:off x="7667625" y="280988"/>
            <a:ext cx="1368425" cy="312737"/>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3" name="五边形 2">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3">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1C5F7CA9-1D54-4F51-ACBC-B85DB8745488}" type="datetimeFigureOut">
              <a:rPr lang="zh-CN" altLang="en-US"/>
              <a:pPr>
                <a:defRPr/>
              </a:pPr>
              <a:t>2016/9/19</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85954CDC-4AE5-4404-BBBC-EE6F9E2FBCCA}"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Lst>
  <p:timing>
    <p:tnLst>
      <p:par>
        <p:cTn id="1" dur="indefinite" restart="never" nodeType="tmRoot"/>
      </p:par>
    </p:tnLst>
  </p:timing>
  <p:txStyles>
    <p:titleStyle>
      <a:lvl1pPr algn="ctr" rtl="0" fontAlgn="base">
        <a:spcBef>
          <a:spcPct val="0"/>
        </a:spcBef>
        <a:spcAft>
          <a:spcPct val="0"/>
        </a:spcAft>
        <a:defRPr sz="3600" b="1" kern="1200">
          <a:solidFill>
            <a:srgbClr val="353781"/>
          </a:solidFill>
          <a:latin typeface="黑体" pitchFamily="2" charset="-122"/>
          <a:ea typeface="黑体" pitchFamily="2" charset="-122"/>
          <a:cs typeface="+mj-cs"/>
        </a:defRPr>
      </a:lvl1pPr>
      <a:lvl2pPr algn="ctr" rtl="0" fontAlgn="base">
        <a:spcBef>
          <a:spcPct val="0"/>
        </a:spcBef>
        <a:spcAft>
          <a:spcPct val="0"/>
        </a:spcAft>
        <a:defRPr sz="3600" b="1">
          <a:solidFill>
            <a:srgbClr val="353781"/>
          </a:solidFill>
          <a:latin typeface="黑体" pitchFamily="2" charset="-122"/>
          <a:ea typeface="黑体" pitchFamily="2" charset="-122"/>
        </a:defRPr>
      </a:lvl2pPr>
      <a:lvl3pPr algn="ctr" rtl="0" fontAlgn="base">
        <a:spcBef>
          <a:spcPct val="0"/>
        </a:spcBef>
        <a:spcAft>
          <a:spcPct val="0"/>
        </a:spcAft>
        <a:defRPr sz="3600" b="1">
          <a:solidFill>
            <a:srgbClr val="353781"/>
          </a:solidFill>
          <a:latin typeface="黑体" pitchFamily="2" charset="-122"/>
          <a:ea typeface="黑体" pitchFamily="2" charset="-122"/>
        </a:defRPr>
      </a:lvl3pPr>
      <a:lvl4pPr algn="ctr" rtl="0" fontAlgn="base">
        <a:spcBef>
          <a:spcPct val="0"/>
        </a:spcBef>
        <a:spcAft>
          <a:spcPct val="0"/>
        </a:spcAft>
        <a:defRPr sz="3600" b="1">
          <a:solidFill>
            <a:srgbClr val="353781"/>
          </a:solidFill>
          <a:latin typeface="黑体" pitchFamily="2" charset="-122"/>
          <a:ea typeface="黑体" pitchFamily="2" charset="-122"/>
        </a:defRPr>
      </a:lvl4pPr>
      <a:lvl5pPr algn="ctr" rtl="0" fontAlgn="base">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339" name="文本占位符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22A00DC4-3894-4C8D-A5B7-BC58741AF6DF}" type="datetimeFigureOut">
              <a:rPr lang="zh-CN" altLang="en-US"/>
              <a:pPr>
                <a:defRPr/>
              </a:pPr>
              <a:t>2016/9/19</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20311FA7-0584-49E9-B32A-DF377161EC4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74" r:id="rId1"/>
    <p:sldLayoutId id="2147483873" r:id="rId2"/>
    <p:sldLayoutId id="2147483872" r:id="rId3"/>
    <p:sldLayoutId id="2147483871" r:id="rId4"/>
    <p:sldLayoutId id="2147483870" r:id="rId5"/>
    <p:sldLayoutId id="2147483869" r:id="rId6"/>
    <p:sldLayoutId id="2147483868" r:id="rId7"/>
    <p:sldLayoutId id="2147483867" r:id="rId8"/>
    <p:sldLayoutId id="2147483866" r:id="rId9"/>
    <p:sldLayoutId id="2147483865" r:id="rId10"/>
    <p:sldLayoutId id="2147483864" r:id="rId11"/>
  </p:sldLayoutIdLs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宋体" charset="-122"/>
        </a:defRPr>
      </a:lvl2pPr>
      <a:lvl3pPr algn="l" rtl="0" fontAlgn="base">
        <a:lnSpc>
          <a:spcPct val="90000"/>
        </a:lnSpc>
        <a:spcBef>
          <a:spcPct val="0"/>
        </a:spcBef>
        <a:spcAft>
          <a:spcPct val="0"/>
        </a:spcAft>
        <a:defRPr sz="4400">
          <a:solidFill>
            <a:schemeClr val="tx1"/>
          </a:solidFill>
          <a:latin typeface="Calibri Light"/>
          <a:ea typeface="宋体" charset="-122"/>
        </a:defRPr>
      </a:lvl3pPr>
      <a:lvl4pPr algn="l" rtl="0" fontAlgn="base">
        <a:lnSpc>
          <a:spcPct val="90000"/>
        </a:lnSpc>
        <a:spcBef>
          <a:spcPct val="0"/>
        </a:spcBef>
        <a:spcAft>
          <a:spcPct val="0"/>
        </a:spcAft>
        <a:defRPr sz="4400">
          <a:solidFill>
            <a:schemeClr val="tx1"/>
          </a:solidFill>
          <a:latin typeface="Calibri Light"/>
          <a:ea typeface="宋体" charset="-122"/>
        </a:defRPr>
      </a:lvl4pPr>
      <a:lvl5pPr algn="l" rtl="0" fontAlgn="base">
        <a:lnSpc>
          <a:spcPct val="90000"/>
        </a:lnSpc>
        <a:spcBef>
          <a:spcPct val="0"/>
        </a:spcBef>
        <a:spcAft>
          <a:spcPct val="0"/>
        </a:spcAft>
        <a:defRPr sz="4400">
          <a:solidFill>
            <a:schemeClr val="tx1"/>
          </a:solidFill>
          <a:latin typeface="Calibri Light"/>
          <a:ea typeface="宋体" charset="-122"/>
        </a:defRPr>
      </a:lvl5pPr>
      <a:lvl6pPr marL="457200" algn="l" rtl="0" fontAlgn="base">
        <a:lnSpc>
          <a:spcPct val="90000"/>
        </a:lnSpc>
        <a:spcBef>
          <a:spcPct val="0"/>
        </a:spcBef>
        <a:spcAft>
          <a:spcPct val="0"/>
        </a:spcAft>
        <a:defRPr sz="4400">
          <a:solidFill>
            <a:schemeClr val="tx1"/>
          </a:solidFill>
          <a:latin typeface="Calibri Light"/>
          <a:ea typeface="宋体" charset="-122"/>
        </a:defRPr>
      </a:lvl6pPr>
      <a:lvl7pPr marL="914400" algn="l" rtl="0" fontAlgn="base">
        <a:lnSpc>
          <a:spcPct val="90000"/>
        </a:lnSpc>
        <a:spcBef>
          <a:spcPct val="0"/>
        </a:spcBef>
        <a:spcAft>
          <a:spcPct val="0"/>
        </a:spcAft>
        <a:defRPr sz="4400">
          <a:solidFill>
            <a:schemeClr val="tx1"/>
          </a:solidFill>
          <a:latin typeface="Calibri Light"/>
          <a:ea typeface="宋体" charset="-122"/>
        </a:defRPr>
      </a:lvl7pPr>
      <a:lvl8pPr marL="1371600" algn="l" rtl="0" fontAlgn="base">
        <a:lnSpc>
          <a:spcPct val="90000"/>
        </a:lnSpc>
        <a:spcBef>
          <a:spcPct val="0"/>
        </a:spcBef>
        <a:spcAft>
          <a:spcPct val="0"/>
        </a:spcAft>
        <a:defRPr sz="4400">
          <a:solidFill>
            <a:schemeClr val="tx1"/>
          </a:solidFill>
          <a:latin typeface="Calibri Light"/>
          <a:ea typeface="宋体" charset="-122"/>
        </a:defRPr>
      </a:lvl8pPr>
      <a:lvl9pPr marL="1828800" algn="l" rtl="0" fontAlgn="base">
        <a:lnSpc>
          <a:spcPct val="90000"/>
        </a:lnSpc>
        <a:spcBef>
          <a:spcPct val="0"/>
        </a:spcBef>
        <a:spcAft>
          <a:spcPct val="0"/>
        </a:spcAft>
        <a:defRPr sz="4400">
          <a:solidFill>
            <a:schemeClr val="tx1"/>
          </a:solidFill>
          <a:latin typeface="Calibri Light"/>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5.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5.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__44.docx"/><Relationship Id="rId2" Type="http://schemas.openxmlformats.org/officeDocument/2006/relationships/slideLayout" Target="../slideLayouts/slideLayout3.xml"/><Relationship Id="rId1" Type="http://schemas.openxmlformats.org/officeDocument/2006/relationships/vmlDrawing" Target="../drawings/vmlDrawing4.vml"/></Relationships>
</file>

<file path=ppt/slides/_rels/slide17.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slide" Target="slide18.xml"/><Relationship Id="rId7"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6.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7.xml"/><Relationship Id="rId7" Type="http://schemas.openxmlformats.org/officeDocument/2006/relationships/slide" Target="slide23.xml"/><Relationship Id="rId12" Type="http://schemas.openxmlformats.org/officeDocument/2006/relationships/package" Target="../embeddings/Microsoft_Word___88.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1.xml"/><Relationship Id="rId11" Type="http://schemas.openxmlformats.org/officeDocument/2006/relationships/package" Target="../embeddings/Microsoft_Word___77.docx"/><Relationship Id="rId5" Type="http://schemas.openxmlformats.org/officeDocument/2006/relationships/slide" Target="slide19.xml"/><Relationship Id="rId10" Type="http://schemas.openxmlformats.org/officeDocument/2006/relationships/package" Target="../embeddings/Microsoft_Word___66.docx"/><Relationship Id="rId4" Type="http://schemas.openxmlformats.org/officeDocument/2006/relationships/slide" Target="slide18.xml"/><Relationship Id="rId9" Type="http://schemas.openxmlformats.org/officeDocument/2006/relationships/package" Target="../embeddings/Microsoft_Word___55.docx"/></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6.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6.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7.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1.xml"/><Relationship Id="rId5" Type="http://schemas.openxmlformats.org/officeDocument/2006/relationships/slide" Target="slide19.xml"/><Relationship Id="rId4" Type="http://schemas.openxmlformats.org/officeDocument/2006/relationships/slide" Target="slide18.xml"/><Relationship Id="rId9" Type="http://schemas.openxmlformats.org/officeDocument/2006/relationships/package" Target="../embeddings/Microsoft_Word___99.docx"/></Relationships>
</file>

<file path=ppt/slides/_rels/slide22.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7.xml"/><Relationship Id="rId7" Type="http://schemas.openxmlformats.org/officeDocument/2006/relationships/slide" Target="slide23.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1.xml"/><Relationship Id="rId5" Type="http://schemas.openxmlformats.org/officeDocument/2006/relationships/slide" Target="slide19.xml"/><Relationship Id="rId4" Type="http://schemas.openxmlformats.org/officeDocument/2006/relationships/slide" Target="slide18.xml"/><Relationship Id="rId9" Type="http://schemas.openxmlformats.org/officeDocument/2006/relationships/package" Target="../embeddings/Microsoft_Word___1010.docx"/></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6.x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19.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5.xml"/><Relationship Id="rId1" Type="http://schemas.openxmlformats.org/officeDocument/2006/relationships/slideLayout" Target="../slideLayouts/slideLayout7.xml"/><Relationship Id="rId4" Type="http://schemas.openxmlformats.org/officeDocument/2006/relationships/slide" Target="slide31.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5.xml"/><Relationship Id="rId1" Type="http://schemas.openxmlformats.org/officeDocument/2006/relationships/slideLayout" Target="../slideLayouts/slideLayout7.xml"/><Relationship Id="rId4" Type="http://schemas.openxmlformats.org/officeDocument/2006/relationships/slide" Target="slide31.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5.xml"/><Relationship Id="rId1" Type="http://schemas.openxmlformats.org/officeDocument/2006/relationships/slideLayout" Target="../slideLayouts/slideLayout7.xml"/><Relationship Id="rId4" Type="http://schemas.openxmlformats.org/officeDocument/2006/relationships/slide" Target="slide31.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5.xml"/><Relationship Id="rId1" Type="http://schemas.openxmlformats.org/officeDocument/2006/relationships/slideLayout" Target="../slideLayouts/slideLayout7.xml"/><Relationship Id="rId4" Type="http://schemas.openxmlformats.org/officeDocument/2006/relationships/slide" Target="slide31.xml"/></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Word___1111.docx"/><Relationship Id="rId5" Type="http://schemas.openxmlformats.org/officeDocument/2006/relationships/slide" Target="slide31.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5.xml"/><Relationship Id="rId1" Type="http://schemas.openxmlformats.org/officeDocument/2006/relationships/slideLayout" Target="../slideLayouts/slideLayout7.xml"/><Relationship Id="rId4"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package" Target="../embeddings/Microsoft_Word___1212.docx"/><Relationship Id="rId5" Type="http://schemas.openxmlformats.org/officeDocument/2006/relationships/slide" Target="slide31.xml"/><Relationship Id="rId4" Type="http://schemas.openxmlformats.org/officeDocument/2006/relationships/slide" Target="slide28.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Word___2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slide" Target="slide10.xml"/><Relationship Id="rId5" Type="http://schemas.openxmlformats.org/officeDocument/2006/relationships/slide" Target="slide5.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Word___3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slide" Target="slide10.xml"/><Relationship Id="rId5" Type="http://schemas.openxmlformats.org/officeDocument/2006/relationships/slide" Target="slide5.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45" name="Object 21"/>
          <p:cNvGraphicFramePr>
            <a:graphicFrameLocks noChangeAspect="1"/>
          </p:cNvGraphicFramePr>
          <p:nvPr/>
        </p:nvGraphicFramePr>
        <p:xfrm>
          <a:off x="508000" y="3117850"/>
          <a:ext cx="8128000" cy="876300"/>
        </p:xfrm>
        <a:graphic>
          <a:graphicData uri="http://schemas.openxmlformats.org/presentationml/2006/ole">
            <p:oleObj spid="_x0000_s1045" name="文档" r:id="rId3" imgW="3839157" imgH="414794" progId="">
              <p:embed/>
            </p:oleObj>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6" name="矩形 5"/>
          <p:cNvSpPr>
            <a:spLocks noChangeAspect="1"/>
          </p:cNvSpPr>
          <p:nvPr/>
        </p:nvSpPr>
        <p:spPr>
          <a:xfrm>
            <a:off x="508000" y="1701800"/>
            <a:ext cx="8128000" cy="3708400"/>
          </a:xfrm>
          <a:prstGeom prst="rect">
            <a:avLst/>
          </a:prstGeom>
        </p:spPr>
        <p:txBody>
          <a:bodyPr>
            <a:spAutoFit/>
          </a:bodyPr>
          <a:lstStyle/>
          <a:p>
            <a:pPr algn="ctr">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荀子的遗憾与忧伤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孙守名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一个雨后初晴的早晨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荀子信步走至淄水河边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面对汤汤流水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浩然长叹。他头颅硕大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目光如炬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布衣草屦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步态稳健。顺着河畔那条幽僻的小径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他静静地走着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苦苦思索着人生的意义。他遍观宇内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搜罗群象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脑海里渐渐形成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人性本恶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的想法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于是声声叹惋回荡在长空阔天。荀子内心深处波涛阵阵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一种神圣不可遏抑的责任感和使命感陡然升起。就在行走于淄水河畔的那个清晨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他写下了卓绝千古的《劝学》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以不容置辩的口吻劝勉人之向善。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39941" name="矩形 5"/>
          <p:cNvSpPr>
            <a:spLocks noChangeAspect="1"/>
          </p:cNvSpPr>
          <p:nvPr/>
        </p:nvSpPr>
        <p:spPr bwMode="auto">
          <a:xfrm>
            <a:off x="508000" y="1295400"/>
            <a:ext cx="8128000" cy="45212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荀子勤勉好学</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手执古卷孜孜以求。晨昏相继</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他总是手捧《诗经》《尚书》《春秋》《礼记》吟咏诵读</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那些让他痴迷的竹简已然破旧不堪</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但他总是耐心地重新穿绳相结。荀子不单读书</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且深谙读书之高妙</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他认为《尚书》是政事的记录</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《诗经》是心声之归结</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《礼记》是法制的前提、各种条例的总纲</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因此他说读书要从读《诗经》开始而终止于《礼记》</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这样才能达到道德之顶峰。《礼记》敬重礼仪</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《乐经》讲述中和之声</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《诗经》《尚书》博大广阔</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《春秋》微言大义</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这些经典已经将天地间的大学问囊括其中</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只要尽力去读</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便可成为高尚之人。竹简上的每一个字都在闪烁真理的光芒</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这让荀子兴奋异常</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他废寝忘食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熟读成诵</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潜心揣摩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终成一代儒学大家。</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40965" name="矩形 5"/>
          <p:cNvSpPr>
            <a:spLocks noChangeAspect="1"/>
          </p:cNvSpPr>
          <p:nvPr/>
        </p:nvSpPr>
        <p:spPr bwMode="auto">
          <a:xfrm>
            <a:off x="508000" y="1701800"/>
            <a:ext cx="8128000" cy="37084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荀子之前的那个时代也让他陶醉其中</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那个弹瑟的瓠巴是哪里人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是否生有异相</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他的瑟到底有多少根弦</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他就那么不经意间一挥手</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乐声就如清风流星四处飘散</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惊得水中的鱼儿浮出水面</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静静倾听。这是怎样的一个乐师呀</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今天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哪个乐坛圣手能像他那样令我们心生羡慕和嫉妒</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那个弹琴的伯牙在荒野是否已然遇到了樵夫钟子期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巍巍乎志在高山</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和</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洋洋乎志在流水</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钟子期是在听到什么样的乐曲后发出如此的感叹</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子期死</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伯牙痛失知音</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摔琴绝弦</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终身不操的知音传说</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高山流水的绝唱</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为什么荀子没有向我们娓娓诉说</a:t>
            </a:r>
            <a:r>
              <a:rPr lang="en-US" altLang="zh-CN" sz="2200">
                <a:solidFill>
                  <a:srgbClr val="000000"/>
                </a:solidFill>
                <a:latin typeface="Times New Roman" pitchFamily="18" charset="0"/>
                <a:ea typeface="楷体"/>
                <a:cs typeface="Times New Roman" pitchFamily="18" charset="0"/>
              </a:rPr>
              <a:t>?</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41989" name="矩形 5"/>
          <p:cNvSpPr>
            <a:spLocks noChangeAspect="1"/>
          </p:cNvSpPr>
          <p:nvPr/>
        </p:nvSpPr>
        <p:spPr bwMode="auto">
          <a:xfrm>
            <a:off x="508000" y="1701800"/>
            <a:ext cx="8128000" cy="37084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不对</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荀子明明也在寻找知音</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寻找那个识贤用才的君主。他曾两度到当时齐国的文化中心稷下游学</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借以推行主张</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并担任过稷下学宫的祭酒。但一个小小的学官与治国经邦的愿望相差实在太远</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于是他愤然离去</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带着满腔豪情前往秦国</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拜见秦昭王。面对威严的秦王</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荀子有点心悸</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但他并不畏形于色</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只是神态自若地把选贤能、明赏罚</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兼用</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礼</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法</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术</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实行统治的政治主张和盘托出。秦昭王听得有点倦怠</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长长地打了个呵欠</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婉言辞绝。荀子的内心沉入万丈深渊。他从威仪赫赫的宫内走出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抬头便看到了阴霾的天空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灰蒙蒙的大幕让他感到身心交瘁。</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43013" name="矩形 5"/>
          <p:cNvSpPr>
            <a:spLocks noChangeAspect="1"/>
          </p:cNvSpPr>
          <p:nvPr/>
        </p:nvSpPr>
        <p:spPr bwMode="auto">
          <a:xfrm>
            <a:off x="508000" y="1092200"/>
            <a:ext cx="8128000" cy="49276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荀子无奈地离开秦国</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前往楚国。楚王听完荀子的一番陈述</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感到有些茫然</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何去何从</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他犹豫不决。望着眼前这位风尘仆仆的说客</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楚王感到一丝怜悯</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言不由衷地让荀子去就任兰陵令。就这样</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荀子来到兰陵</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内心有点悲哀和凄楚。一番周游没有取得理想的结果</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心里着实有些不甘</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但同时又有点庆幸</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就先在兰陵实现自己的治国之梦吧</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这天夜晚</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他开始规划宏伟蓝图</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招官员</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约下吏</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制条例</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定规章。第二天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他骑着头小毛驴</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走街串巷</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遍访百姓</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风餐露宿</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行走无踪。兰陵</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这个在中国版图上并不起眼的古镇遍布了荀子的足迹。荀子治理有方</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再加上风调雨顺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几年下来</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士民殷富</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明礼知方</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四面八方的百姓如水之归海</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纷纷前来</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争相归附。这让楚王感到威势大减</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很不舒服。公元前二百三十八年</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荀子被免官。失望的荀子回家闲居</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在悲愤和绝望中离开了尘世。</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44037" name="矩形 6"/>
          <p:cNvSpPr>
            <a:spLocks noChangeAspect="1"/>
          </p:cNvSpPr>
          <p:nvPr/>
        </p:nvSpPr>
        <p:spPr bwMode="auto">
          <a:xfrm>
            <a:off x="508000" y="1701800"/>
            <a:ext cx="8128000" cy="37084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荀子时代就这样无声无息地流走</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这位孔孟之后的儒学大师、先秦思想的集大成者带着遗憾和忧伤</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带着满腹经纶和惊世才华</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带着治国方略和憔悴容颜</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凄然而逝。而今山东临沂苍山县兰陵镇东南、运女河西岸的一座古冢成为他灵魂的栖息地</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墓碑四周</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田野空旷。朔风惊寒</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酷暑连天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这座古墓就那样静静地毫无声息地堆在那儿。荀子连同他的思想早已埋在荒烟寒波之中</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萋萋的荒草和茂盛的庄稼似乎在诉说着一个久远的故事。远方的枯树枝干上</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一只乌鸦仰头望天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声声凄厉的悲鸣似乎倾诉着我们对这位思想者的不公</a:t>
            </a:r>
            <a:r>
              <a:rPr lang="en-US" altLang="zh-CN" sz="2200">
                <a:solidFill>
                  <a:srgbClr val="000000"/>
                </a:solidFill>
                <a:latin typeface="Times New Roman" pitchFamily="18" charset="0"/>
                <a:ea typeface="楷体"/>
                <a:cs typeface="Times New Roman" pitchFamily="18" charset="0"/>
              </a:rPr>
              <a:t>……</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110" name="Object 14"/>
          <p:cNvGraphicFramePr>
            <a:graphicFrameLocks noChangeAspect="1"/>
          </p:cNvGraphicFramePr>
          <p:nvPr/>
        </p:nvGraphicFramePr>
        <p:xfrm>
          <a:off x="508000" y="3173413"/>
          <a:ext cx="8128000" cy="765175"/>
        </p:xfrm>
        <a:graphic>
          <a:graphicData uri="http://schemas.openxmlformats.org/presentationml/2006/ole">
            <p:oleObj spid="_x0000_s4110" name="文档" r:id="rId3" imgW="3839157" imgH="362585" progId="">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985838"/>
            <a:ext cx="8128000" cy="53340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通假字</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方正书宋_GBK"/>
                <a:cs typeface="Times New Roman" pitchFamily="18" charset="0"/>
              </a:rPr>
              <a:t>(1)</a:t>
            </a:r>
            <a:r>
              <a:rPr lang="zh-CN" altLang="zh-CN" sz="2200">
                <a:solidFill>
                  <a:srgbClr val="000000"/>
                </a:solidFill>
                <a:latin typeface="Times New Roman" pitchFamily="18" charset="0"/>
                <a:ea typeface="方正书宋_GBK"/>
                <a:cs typeface="Times New Roman" pitchFamily="18" charset="0"/>
              </a:rPr>
              <a:t>君子不为小人之匈匈也辍行　</a:t>
            </a:r>
            <a:r>
              <a:rPr lang="zh-CN" altLang="zh-CN" sz="2200" u="sng">
                <a:solidFill>
                  <a:srgbClr val="FF0000"/>
                </a:solidFill>
                <a:latin typeface="Times New Roman" pitchFamily="18" charset="0"/>
                <a:ea typeface="方正书宋_GBK"/>
                <a:cs typeface="Times New Roman" pitchFamily="18" charset="0"/>
              </a:rPr>
              <a:t>匈匈</a:t>
            </a:r>
            <a:r>
              <a:rPr lang="en-US" altLang="zh-CN" sz="2200" u="sng">
                <a:solidFill>
                  <a:srgbClr val="FF0000"/>
                </a:solidFill>
                <a:latin typeface="Times New Roman" pitchFamily="18" charset="0"/>
                <a:ea typeface="方正书宋_GBK"/>
                <a:cs typeface="Times New Roman" pitchFamily="18" charset="0"/>
              </a:rPr>
              <a:t>,</a:t>
            </a:r>
            <a:r>
              <a:rPr lang="zh-CN" altLang="zh-CN" sz="2200" u="sng">
                <a:solidFill>
                  <a:srgbClr val="FF0000"/>
                </a:solidFill>
                <a:latin typeface="Times New Roman" pitchFamily="18" charset="0"/>
                <a:ea typeface="方正书宋_GBK"/>
                <a:cs typeface="Times New Roman" pitchFamily="18" charset="0"/>
              </a:rPr>
              <a:t>通</a:t>
            </a:r>
            <a:r>
              <a:rPr lang="en-US" altLang="zh-CN" sz="2200" u="sng">
                <a:solidFill>
                  <a:srgbClr val="FF0000"/>
                </a:solidFill>
                <a:latin typeface="Times New Roman" pitchFamily="18" charset="0"/>
                <a:ea typeface="方正书宋_GBK"/>
                <a:cs typeface="Times New Roman" pitchFamily="18" charset="0"/>
              </a:rPr>
              <a:t>“</a:t>
            </a:r>
            <a:r>
              <a:rPr lang="zh-CN" altLang="zh-CN" sz="2200" u="sng">
                <a:solidFill>
                  <a:srgbClr val="FF0000"/>
                </a:solidFill>
                <a:latin typeface="Times New Roman" pitchFamily="18" charset="0"/>
                <a:ea typeface="方正书宋_GBK"/>
                <a:cs typeface="Times New Roman" pitchFamily="18" charset="0"/>
              </a:rPr>
              <a:t>讻讻</a:t>
            </a:r>
            <a:r>
              <a:rPr lang="en-US" altLang="zh-CN" sz="2200" u="sng">
                <a:solidFill>
                  <a:srgbClr val="FF0000"/>
                </a:solidFill>
                <a:latin typeface="Times New Roman" pitchFamily="18" charset="0"/>
                <a:ea typeface="方正书宋_GBK"/>
                <a:cs typeface="Times New Roman" pitchFamily="18" charset="0"/>
              </a:rPr>
              <a:t>”,</a:t>
            </a:r>
            <a:r>
              <a:rPr lang="zh-CN" altLang="zh-CN" sz="2200" u="sng">
                <a:solidFill>
                  <a:srgbClr val="FF0000"/>
                </a:solidFill>
                <a:latin typeface="Times New Roman" pitchFamily="18" charset="0"/>
                <a:ea typeface="方正书宋_GBK"/>
                <a:cs typeface="Times New Roman" pitchFamily="18" charset="0"/>
              </a:rPr>
              <a:t>形容喧扰</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方正书宋_GBK"/>
                <a:cs typeface="方正书宋_GBK"/>
              </a:rPr>
              <a:t>(2)</a:t>
            </a:r>
            <a:r>
              <a:rPr lang="zh-CN" altLang="zh-CN" sz="2200">
                <a:solidFill>
                  <a:srgbClr val="000000"/>
                </a:solidFill>
                <a:latin typeface="Times New Roman" pitchFamily="18" charset="0"/>
                <a:ea typeface="方正书宋_GBK"/>
                <a:cs typeface="方正书宋_GBK"/>
              </a:rPr>
              <a:t>楚王后车千乘</a:t>
            </a:r>
            <a:r>
              <a:rPr lang="en-US" altLang="zh-CN" sz="2200">
                <a:solidFill>
                  <a:srgbClr val="000000"/>
                </a:solidFill>
                <a:latin typeface="Times New Roman" pitchFamily="18" charset="0"/>
                <a:ea typeface="方正书宋_GBK"/>
                <a:cs typeface="方正书宋_GBK"/>
              </a:rPr>
              <a:t>,</a:t>
            </a:r>
            <a:r>
              <a:rPr lang="zh-CN" altLang="zh-CN" sz="2200">
                <a:solidFill>
                  <a:srgbClr val="000000"/>
                </a:solidFill>
                <a:latin typeface="Times New Roman" pitchFamily="18" charset="0"/>
                <a:ea typeface="方正书宋_GBK"/>
                <a:cs typeface="方正书宋_GBK"/>
              </a:rPr>
              <a:t>非知也　</a:t>
            </a:r>
            <a:r>
              <a:rPr lang="zh-CN" altLang="zh-CN" sz="2200" u="sng">
                <a:solidFill>
                  <a:srgbClr val="FF0000"/>
                </a:solidFill>
                <a:latin typeface="Times New Roman" pitchFamily="18" charset="0"/>
                <a:ea typeface="方正书宋_GBK"/>
                <a:cs typeface="方正书宋_GBK"/>
              </a:rPr>
              <a:t>知</a:t>
            </a:r>
            <a:r>
              <a:rPr lang="en-US" altLang="zh-CN" sz="2200" u="sng">
                <a:solidFill>
                  <a:srgbClr val="FF0000"/>
                </a:solidFill>
                <a:latin typeface="Times New Roman" pitchFamily="18" charset="0"/>
                <a:ea typeface="方正书宋_GBK"/>
                <a:cs typeface="方正书宋_GBK"/>
              </a:rPr>
              <a:t>,</a:t>
            </a:r>
            <a:r>
              <a:rPr lang="zh-CN" altLang="zh-CN" sz="2200" u="sng">
                <a:solidFill>
                  <a:srgbClr val="FF0000"/>
                </a:solidFill>
                <a:latin typeface="Times New Roman" pitchFamily="18" charset="0"/>
                <a:ea typeface="方正书宋_GBK"/>
                <a:cs typeface="方正书宋_GBK"/>
              </a:rPr>
              <a:t>通</a:t>
            </a:r>
            <a:r>
              <a:rPr lang="en-US" altLang="zh-CN" sz="2200" u="sng">
                <a:solidFill>
                  <a:srgbClr val="FF0000"/>
                </a:solidFill>
                <a:latin typeface="Times New Roman" pitchFamily="18" charset="0"/>
                <a:ea typeface="方正书宋_GBK"/>
                <a:cs typeface="方正书宋_GBK"/>
              </a:rPr>
              <a:t>“</a:t>
            </a:r>
            <a:r>
              <a:rPr lang="zh-CN" altLang="zh-CN" sz="2200" u="sng">
                <a:solidFill>
                  <a:srgbClr val="FF0000"/>
                </a:solidFill>
                <a:latin typeface="Times New Roman" pitchFamily="18" charset="0"/>
                <a:ea typeface="方正书宋_GBK"/>
                <a:cs typeface="方正书宋_GBK"/>
              </a:rPr>
              <a:t>智</a:t>
            </a:r>
            <a:r>
              <a:rPr lang="en-US" altLang="zh-CN" sz="2200" u="sng">
                <a:solidFill>
                  <a:srgbClr val="FF0000"/>
                </a:solidFill>
                <a:latin typeface="Times New Roman" pitchFamily="18" charset="0"/>
                <a:ea typeface="方正书宋_GBK"/>
                <a:cs typeface="方正书宋_GBK"/>
              </a:rPr>
              <a:t>”,</a:t>
            </a:r>
            <a:r>
              <a:rPr lang="zh-CN" altLang="zh-CN" sz="2200" u="sng">
                <a:solidFill>
                  <a:srgbClr val="FF0000"/>
                </a:solidFill>
                <a:latin typeface="Times New Roman" pitchFamily="18" charset="0"/>
                <a:ea typeface="方正书宋_GBK"/>
                <a:cs typeface="方正书宋_GBK"/>
              </a:rPr>
              <a:t>聪明、智慧</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小人错其在己者　</a:t>
            </a:r>
            <a:r>
              <a:rPr lang="zh-CN" altLang="zh-CN" sz="2200" u="sng">
                <a:solidFill>
                  <a:srgbClr val="FF0000"/>
                </a:solidFill>
                <a:latin typeface="Times New Roman" pitchFamily="18" charset="0"/>
                <a:cs typeface="Times New Roman" pitchFamily="18" charset="0"/>
              </a:rPr>
              <a:t>错</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措</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废弃</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君子小人之所以相县者　</a:t>
            </a:r>
            <a:r>
              <a:rPr lang="zh-CN" altLang="zh-CN" sz="2200" u="sng">
                <a:solidFill>
                  <a:srgbClr val="FF0000"/>
                </a:solidFill>
                <a:latin typeface="Times New Roman" pitchFamily="18" charset="0"/>
                <a:cs typeface="Times New Roman" pitchFamily="18" charset="0"/>
              </a:rPr>
              <a:t>县</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同</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悬</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指有较大悬殊或差距</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(5)</a:t>
            </a:r>
            <a:r>
              <a:rPr lang="zh-CN" altLang="zh-CN" sz="2200">
                <a:solidFill>
                  <a:srgbClr val="000000"/>
                </a:solidFill>
                <a:latin typeface="Times New Roman" pitchFamily="18" charset="0"/>
                <a:cs typeface="Times New Roman" pitchFamily="18" charset="0"/>
              </a:rPr>
              <a:t>怪星之党见　</a:t>
            </a:r>
            <a:r>
              <a:rPr lang="zh-CN" altLang="zh-CN" sz="2200" u="sng">
                <a:solidFill>
                  <a:srgbClr val="FF0000"/>
                </a:solidFill>
                <a:latin typeface="Times New Roman" pitchFamily="18" charset="0"/>
                <a:cs typeface="Times New Roman" pitchFamily="18" charset="0"/>
              </a:rPr>
              <a:t>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傥</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偶然地。见</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同</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现</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出现</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(6)</a:t>
            </a:r>
            <a:r>
              <a:rPr lang="zh-CN" altLang="zh-CN" sz="2200">
                <a:solidFill>
                  <a:srgbClr val="000000"/>
                </a:solidFill>
                <a:latin typeface="Times New Roman" pitchFamily="18" charset="0"/>
                <a:cs typeface="Times New Roman" pitchFamily="18" charset="0"/>
              </a:rPr>
              <a:t>是无世而不常有之　</a:t>
            </a:r>
            <a:r>
              <a:rPr lang="zh-CN" altLang="zh-CN" sz="2200" u="sng">
                <a:solidFill>
                  <a:srgbClr val="FF0000"/>
                </a:solidFill>
                <a:latin typeface="Times New Roman" pitchFamily="18" charset="0"/>
                <a:cs typeface="Times New Roman" pitchFamily="18" charset="0"/>
              </a:rPr>
              <a:t>常</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尝</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曾经</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(7)</a:t>
            </a:r>
            <a:r>
              <a:rPr lang="zh-CN" altLang="zh-CN" sz="2200">
                <a:solidFill>
                  <a:srgbClr val="000000"/>
                </a:solidFill>
                <a:latin typeface="Times New Roman" pitchFamily="18" charset="0"/>
                <a:cs typeface="Times New Roman" pitchFamily="18" charset="0"/>
              </a:rPr>
              <a:t>人祅则可畏也　</a:t>
            </a:r>
            <a:r>
              <a:rPr lang="zh-CN" altLang="zh-CN" sz="2200" u="sng">
                <a:solidFill>
                  <a:srgbClr val="FF0000"/>
                </a:solidFill>
                <a:latin typeface="Times New Roman" pitchFamily="18" charset="0"/>
                <a:cs typeface="Times New Roman" pitchFamily="18" charset="0"/>
              </a:rPr>
              <a:t>祅</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同</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妖</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反常怪异的事物</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(8)</a:t>
            </a:r>
            <a:r>
              <a:rPr lang="zh-CN" altLang="zh-CN" sz="2200">
                <a:solidFill>
                  <a:srgbClr val="000000"/>
                </a:solidFill>
                <a:latin typeface="Times New Roman" pitchFamily="18" charset="0"/>
                <a:cs typeface="Times New Roman" pitchFamily="18" charset="0"/>
              </a:rPr>
              <a:t>枯耘失岁　</a:t>
            </a:r>
            <a:r>
              <a:rPr lang="zh-CN" altLang="zh-CN" sz="2200" u="sng">
                <a:solidFill>
                  <a:srgbClr val="FF0000"/>
                </a:solidFill>
                <a:latin typeface="Times New Roman" pitchFamily="18" charset="0"/>
                <a:cs typeface="Times New Roman" pitchFamily="18" charset="0"/>
              </a:rPr>
              <a:t>枯</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楛</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粗恶不精</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(9)</a:t>
            </a:r>
            <a:r>
              <a:rPr lang="zh-CN" altLang="zh-CN" sz="2200">
                <a:solidFill>
                  <a:srgbClr val="000000"/>
                </a:solidFill>
                <a:latin typeface="Times New Roman" pitchFamily="18" charset="0"/>
                <a:cs typeface="Times New Roman" pitchFamily="18" charset="0"/>
              </a:rPr>
              <a:t>田</a:t>
            </a:r>
            <a:r>
              <a:rPr lang="zh-CN" altLang="en-US" sz="2200">
                <a:solidFill>
                  <a:srgbClr val="000000"/>
                </a:solidFill>
                <a:latin typeface="Times New Roman" pitchFamily="18" charset="0"/>
                <a:cs typeface="Times New Roman" pitchFamily="18" charset="0"/>
              </a:rPr>
              <a:t>     </a:t>
            </a:r>
            <a:r>
              <a:rPr lang="zh-CN" altLang="zh-CN" sz="2200">
                <a:solidFill>
                  <a:srgbClr val="000000"/>
                </a:solidFill>
                <a:latin typeface="Times New Roman" pitchFamily="18" charset="0"/>
                <a:cs typeface="Times New Roman" pitchFamily="18" charset="0"/>
              </a:rPr>
              <a:t>稼恶　</a:t>
            </a:r>
            <a:r>
              <a:rPr lang="en-US" altLang="zh-CN" sz="2200" u="sng">
                <a:solidFill>
                  <a:srgbClr val="FF0000"/>
                </a:solidFill>
                <a:latin typeface="Times New Roman" pitchFamily="18" charset="0"/>
                <a:cs typeface="Times New Roman" pitchFamily="18" charset="0"/>
              </a:rPr>
              <a:t> </a:t>
            </a:r>
            <a:r>
              <a:rPr lang="zh-CN" altLang="en-US" sz="2200" u="sng">
                <a:solidFill>
                  <a:srgbClr val="FF0000"/>
                </a:solidFill>
                <a:latin typeface="Times New Roman" pitchFamily="18" charset="0"/>
                <a:cs typeface="Times New Roman" pitchFamily="18" charset="0"/>
              </a:rPr>
              <a:t>    </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同</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秽</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荒芜</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(10)</a:t>
            </a:r>
            <a:r>
              <a:rPr lang="zh-CN" altLang="zh-CN" sz="2200">
                <a:solidFill>
                  <a:srgbClr val="000000"/>
                </a:solidFill>
                <a:latin typeface="Times New Roman" pitchFamily="18" charset="0"/>
                <a:cs typeface="Times New Roman" pitchFamily="18" charset="0"/>
              </a:rPr>
              <a:t>其说甚尔　</a:t>
            </a:r>
            <a:r>
              <a:rPr lang="zh-CN" altLang="zh-CN" sz="2200" u="sng">
                <a:solidFill>
                  <a:srgbClr val="FF0000"/>
                </a:solidFill>
                <a:latin typeface="Times New Roman" pitchFamily="18" charset="0"/>
                <a:cs typeface="Times New Roman" pitchFamily="18" charset="0"/>
              </a:rPr>
              <a:t>尔</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迩</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近</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(11)</a:t>
            </a:r>
            <a:r>
              <a:rPr lang="zh-CN" altLang="zh-CN" sz="2200">
                <a:solidFill>
                  <a:srgbClr val="000000"/>
                </a:solidFill>
                <a:latin typeface="Times New Roman" pitchFamily="18" charset="0"/>
                <a:cs typeface="Times New Roman" pitchFamily="18" charset="0"/>
              </a:rPr>
              <a:t>则日切瑳而不舍也　</a:t>
            </a:r>
            <a:r>
              <a:rPr lang="zh-CN" altLang="zh-CN" sz="2200" u="sng">
                <a:solidFill>
                  <a:srgbClr val="FF0000"/>
                </a:solidFill>
                <a:latin typeface="Times New Roman" pitchFamily="18" charset="0"/>
                <a:cs typeface="Times New Roman" pitchFamily="18" charset="0"/>
              </a:rPr>
              <a:t>瑳</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磋</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切磋</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(12)</a:t>
            </a:r>
            <a:r>
              <a:rPr lang="zh-CN" altLang="zh-CN" sz="2200">
                <a:solidFill>
                  <a:srgbClr val="000000"/>
                </a:solidFill>
                <a:latin typeface="Times New Roman" pitchFamily="18" charset="0"/>
                <a:cs typeface="Times New Roman" pitchFamily="18" charset="0"/>
              </a:rPr>
              <a:t>则光晖不赫　</a:t>
            </a:r>
            <a:r>
              <a:rPr lang="zh-CN" altLang="zh-CN" sz="2200" u="sng">
                <a:solidFill>
                  <a:srgbClr val="FF0000"/>
                </a:solidFill>
                <a:latin typeface="Times New Roman" pitchFamily="18" charset="0"/>
                <a:cs typeface="Times New Roman" pitchFamily="18" charset="0"/>
              </a:rPr>
              <a:t>晖</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同</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辉</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光辉</a:t>
            </a:r>
            <a:endParaRPr lang="zh-CN" altLang="zh-CN" sz="2200">
              <a:solidFill>
                <a:srgbClr val="000000"/>
              </a:solidFill>
              <a:latin typeface="NEU-BZ-S92"/>
              <a:ea typeface="方正书宋_GBK"/>
              <a:cs typeface="方正书宋_GBK"/>
            </a:endParaRPr>
          </a:p>
        </p:txBody>
      </p:sp>
      <p:sp>
        <p:nvSpPr>
          <p:cNvPr id="13" name="椭圆 12">
            <a:hlinkClick r:id="rId2" action="ppaction://hlinksldjump"/>
          </p:cNvPr>
          <p:cNvSpPr/>
          <p:nvPr/>
        </p:nvSpPr>
        <p:spPr>
          <a:xfrm>
            <a:off x="2684463" y="692150"/>
            <a:ext cx="288925"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1</a:t>
            </a:r>
            <a:endParaRPr lang="zh-CN" altLang="en-US" sz="1400" dirty="0">
              <a:solidFill>
                <a:schemeClr val="accent5">
                  <a:lumMod val="20000"/>
                  <a:lumOff val="80000"/>
                </a:schemeClr>
              </a:solidFill>
            </a:endParaRPr>
          </a:p>
        </p:txBody>
      </p:sp>
      <p:sp>
        <p:nvSpPr>
          <p:cNvPr id="14" name="椭圆 13">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15" name="椭圆 14">
            <a:hlinkClick r:id="rId4"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16" name="椭圆 15">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17" name="椭圆 16">
            <a:hlinkClick r:id="rId6"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21" name="矩形 20">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pic>
        <p:nvPicPr>
          <p:cNvPr id="47113" name="艹岁书宋.eps" descr="id:2147493283;FounderCES"/>
          <p:cNvPicPr>
            <a:picLocks noChangeAspect="1" noChangeArrowheads="1"/>
          </p:cNvPicPr>
          <p:nvPr/>
        </p:nvPicPr>
        <p:blipFill>
          <a:blip r:embed="rId8"/>
          <a:srcRect/>
          <a:stretch>
            <a:fillRect/>
          </a:stretch>
        </p:blipFill>
        <p:spPr bwMode="auto">
          <a:xfrm>
            <a:off x="1519238" y="4714875"/>
            <a:ext cx="254000" cy="287338"/>
          </a:xfrm>
          <a:prstGeom prst="rect">
            <a:avLst/>
          </a:prstGeom>
          <a:noFill/>
          <a:ln w="9525">
            <a:noFill/>
            <a:miter lim="800000"/>
            <a:headEnd/>
            <a:tailEnd/>
          </a:ln>
        </p:spPr>
      </p:pic>
      <p:pic>
        <p:nvPicPr>
          <p:cNvPr id="47114" name="艹岁书宋.eps" descr="id:2147493283;FounderCES"/>
          <p:cNvPicPr>
            <a:picLocks noChangeAspect="1" noChangeArrowheads="1"/>
          </p:cNvPicPr>
          <p:nvPr/>
        </p:nvPicPr>
        <p:blipFill>
          <a:blip r:embed="rId8"/>
          <a:srcRect/>
          <a:stretch>
            <a:fillRect/>
          </a:stretch>
        </p:blipFill>
        <p:spPr bwMode="auto">
          <a:xfrm>
            <a:off x="2741613" y="4681538"/>
            <a:ext cx="254000" cy="287337"/>
          </a:xfrm>
          <a:prstGeom prst="rect">
            <a:avLst/>
          </a:prstGeom>
          <a:noFill/>
          <a:ln w="9525">
            <a:noFill/>
            <a:miter lim="800000"/>
            <a:headEnd/>
            <a:tailEnd/>
          </a:ln>
        </p:spPr>
      </p:pic>
      <p:sp>
        <p:nvSpPr>
          <p:cNvPr id="12" name="矩形 11"/>
          <p:cNvSpPr/>
          <p:nvPr/>
        </p:nvSpPr>
        <p:spPr>
          <a:xfrm>
            <a:off x="4776788" y="1441450"/>
            <a:ext cx="3313112" cy="2968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4048125" y="1846263"/>
            <a:ext cx="3311525" cy="2968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矩形 22"/>
          <p:cNvSpPr/>
          <p:nvPr/>
        </p:nvSpPr>
        <p:spPr>
          <a:xfrm>
            <a:off x="3400425" y="2246313"/>
            <a:ext cx="3313113" cy="2968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矩形 23"/>
          <p:cNvSpPr/>
          <p:nvPr/>
        </p:nvSpPr>
        <p:spPr>
          <a:xfrm>
            <a:off x="4273550" y="2644775"/>
            <a:ext cx="3970338" cy="301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矩形 24"/>
          <p:cNvSpPr/>
          <p:nvPr/>
        </p:nvSpPr>
        <p:spPr>
          <a:xfrm>
            <a:off x="2843213" y="3041650"/>
            <a:ext cx="5316537" cy="311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矩形 25"/>
          <p:cNvSpPr/>
          <p:nvPr/>
        </p:nvSpPr>
        <p:spPr>
          <a:xfrm>
            <a:off x="3567113" y="3433763"/>
            <a:ext cx="5316537" cy="311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矩形 26"/>
          <p:cNvSpPr/>
          <p:nvPr/>
        </p:nvSpPr>
        <p:spPr>
          <a:xfrm>
            <a:off x="3038475" y="3833813"/>
            <a:ext cx="5316538" cy="3190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矩形 27"/>
          <p:cNvSpPr/>
          <p:nvPr/>
        </p:nvSpPr>
        <p:spPr>
          <a:xfrm>
            <a:off x="2398713" y="4238625"/>
            <a:ext cx="5316537" cy="319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矩形 28"/>
          <p:cNvSpPr/>
          <p:nvPr/>
        </p:nvSpPr>
        <p:spPr>
          <a:xfrm>
            <a:off x="2684463" y="4641850"/>
            <a:ext cx="5316537" cy="319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矩形 29"/>
          <p:cNvSpPr/>
          <p:nvPr/>
        </p:nvSpPr>
        <p:spPr>
          <a:xfrm>
            <a:off x="2684463" y="5045075"/>
            <a:ext cx="5316537" cy="319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矩形 30"/>
          <p:cNvSpPr/>
          <p:nvPr/>
        </p:nvSpPr>
        <p:spPr>
          <a:xfrm>
            <a:off x="3787775" y="5438775"/>
            <a:ext cx="5106988" cy="317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矩形 31"/>
          <p:cNvSpPr/>
          <p:nvPr/>
        </p:nvSpPr>
        <p:spPr>
          <a:xfrm>
            <a:off x="2973388" y="5845175"/>
            <a:ext cx="5316537" cy="319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23"/>
                                        </p:tgtEl>
                                      </p:cBhvr>
                                    </p:animEffect>
                                    <p:set>
                                      <p:cBhvr>
                                        <p:cTn id="17" dur="1" fill="hold">
                                          <p:stCondLst>
                                            <p:cond delay="499"/>
                                          </p:stCondLst>
                                        </p:cTn>
                                        <p:tgtEl>
                                          <p:spTgt spid="2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24"/>
                                        </p:tgtEl>
                                      </p:cBhvr>
                                    </p:animEffect>
                                    <p:set>
                                      <p:cBhvr>
                                        <p:cTn id="22" dur="1" fill="hold">
                                          <p:stCondLst>
                                            <p:cond delay="499"/>
                                          </p:stCondLst>
                                        </p:cTn>
                                        <p:tgtEl>
                                          <p:spTgt spid="2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25"/>
                                        </p:tgtEl>
                                      </p:cBhvr>
                                    </p:animEffect>
                                    <p:set>
                                      <p:cBhvr>
                                        <p:cTn id="27" dur="1" fill="hold">
                                          <p:stCondLst>
                                            <p:cond delay="499"/>
                                          </p:stCondLst>
                                        </p:cTn>
                                        <p:tgtEl>
                                          <p:spTgt spid="2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26"/>
                                        </p:tgtEl>
                                      </p:cBhvr>
                                    </p:animEffect>
                                    <p:set>
                                      <p:cBhvr>
                                        <p:cTn id="32" dur="1" fill="hold">
                                          <p:stCondLst>
                                            <p:cond delay="499"/>
                                          </p:stCondLst>
                                        </p:cTn>
                                        <p:tgtEl>
                                          <p:spTgt spid="2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27"/>
                                        </p:tgtEl>
                                      </p:cBhvr>
                                    </p:animEffect>
                                    <p:set>
                                      <p:cBhvr>
                                        <p:cTn id="37" dur="1" fill="hold">
                                          <p:stCondLst>
                                            <p:cond delay="499"/>
                                          </p:stCondLst>
                                        </p:cTn>
                                        <p:tgtEl>
                                          <p:spTgt spid="2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28"/>
                                        </p:tgtEl>
                                      </p:cBhvr>
                                    </p:animEffect>
                                    <p:set>
                                      <p:cBhvr>
                                        <p:cTn id="42" dur="1" fill="hold">
                                          <p:stCondLst>
                                            <p:cond delay="499"/>
                                          </p:stCondLst>
                                        </p:cTn>
                                        <p:tgtEl>
                                          <p:spTgt spid="2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9"/>
                                        </p:tgtEl>
                                      </p:cBhvr>
                                    </p:animEffect>
                                    <p:set>
                                      <p:cBhvr>
                                        <p:cTn id="47" dur="1" fill="hold">
                                          <p:stCondLst>
                                            <p:cond delay="499"/>
                                          </p:stCondLst>
                                        </p:cTn>
                                        <p:tgtEl>
                                          <p:spTgt spid="2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30"/>
                                        </p:tgtEl>
                                      </p:cBhvr>
                                    </p:animEffect>
                                    <p:set>
                                      <p:cBhvr>
                                        <p:cTn id="52" dur="1" fill="hold">
                                          <p:stCondLst>
                                            <p:cond delay="499"/>
                                          </p:stCondLst>
                                        </p:cTn>
                                        <p:tgtEl>
                                          <p:spTgt spid="30"/>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31"/>
                                        </p:tgtEl>
                                      </p:cBhvr>
                                    </p:animEffect>
                                    <p:set>
                                      <p:cBhvr>
                                        <p:cTn id="57" dur="1" fill="hold">
                                          <p:stCondLst>
                                            <p:cond delay="499"/>
                                          </p:stCondLst>
                                        </p:cTn>
                                        <p:tgtEl>
                                          <p:spTgt spid="31"/>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32"/>
                                        </p:tgtEl>
                                      </p:cBhvr>
                                    </p:animEffect>
                                    <p:set>
                                      <p:cBhvr>
                                        <p:cTn id="62"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3"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10" name="椭圆 9">
            <a:hlinkClick r:id="rId3"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11" name="椭圆 10">
            <a:hlinkClick r:id="rId4" action="ppaction://hlinksldjump"/>
          </p:cNvPr>
          <p:cNvSpPr/>
          <p:nvPr/>
        </p:nvSpPr>
        <p:spPr>
          <a:xfrm>
            <a:off x="3059113" y="692150"/>
            <a:ext cx="288925"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2</a:t>
            </a:r>
            <a:endParaRPr lang="zh-CN" altLang="en-US" sz="1400" dirty="0">
              <a:solidFill>
                <a:schemeClr val="accent5">
                  <a:lumMod val="20000"/>
                  <a:lumOff val="80000"/>
                </a:schemeClr>
              </a:solidFill>
            </a:endParaRPr>
          </a:p>
        </p:txBody>
      </p:sp>
      <p:sp>
        <p:nvSpPr>
          <p:cNvPr id="12" name="椭圆 11">
            <a:hlinkClick r:id="rId5"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21" name="椭圆 20">
            <a:hlinkClick r:id="rId6"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22" name="椭圆 21">
            <a:hlinkClick r:id="rId7"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24" name="矩形 23">
            <a:hlinkClick r:id="rId8"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6193" name="矩形 1"/>
          <p:cNvSpPr>
            <a:spLocks noChangeAspect="1"/>
          </p:cNvSpPr>
          <p:nvPr/>
        </p:nvSpPr>
        <p:spPr bwMode="auto">
          <a:xfrm>
            <a:off x="508000" y="1482725"/>
            <a:ext cx="1873250" cy="498475"/>
          </a:xfrm>
          <a:prstGeom prst="rect">
            <a:avLst/>
          </a:prstGeom>
          <a:noFill/>
          <a:ln w="9525">
            <a:noFill/>
            <a:miter lim="800000"/>
            <a:headEnd/>
            <a:tailEnd/>
          </a:ln>
        </p:spPr>
        <p:txBody>
          <a:bodyPr wrap="none">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古今异义</a:t>
            </a:r>
            <a:r>
              <a:rPr lang="zh-CN" altLang="en-US" sz="2200">
                <a:solidFill>
                  <a:srgbClr val="000000"/>
                </a:solidFill>
                <a:ea typeface="黑体" pitchFamily="49" charset="-122"/>
                <a:cs typeface="Times New Roman" pitchFamily="18" charset="0"/>
              </a:rPr>
              <a:t> </a:t>
            </a:r>
            <a:endParaRPr lang="zh-CN" altLang="zh-CN" sz="2200">
              <a:solidFill>
                <a:srgbClr val="000000"/>
              </a:solidFill>
              <a:latin typeface="NEU-BZ-S92"/>
              <a:ea typeface="方正书宋_GBK"/>
              <a:cs typeface="Times New Roman" pitchFamily="18" charset="0"/>
            </a:endParaRPr>
          </a:p>
        </p:txBody>
      </p:sp>
      <p:graphicFrame>
        <p:nvGraphicFramePr>
          <p:cNvPr id="6182" name="Object 38"/>
          <p:cNvGraphicFramePr>
            <a:graphicFrameLocks noChangeAspect="1"/>
          </p:cNvGraphicFramePr>
          <p:nvPr/>
        </p:nvGraphicFramePr>
        <p:xfrm>
          <a:off x="312738" y="1924050"/>
          <a:ext cx="8128000" cy="457200"/>
        </p:xfrm>
        <a:graphic>
          <a:graphicData uri="http://schemas.openxmlformats.org/presentationml/2006/ole">
            <p:oleObj spid="_x0000_s6182" name="文档" r:id="rId9" imgW="3839157" imgH="216039" progId="">
              <p:embed/>
            </p:oleObj>
          </a:graphicData>
        </a:graphic>
      </p:graphicFrame>
      <p:sp>
        <p:nvSpPr>
          <p:cNvPr id="4" name="矩形 3"/>
          <p:cNvSpPr>
            <a:spLocks noChangeAspect="1"/>
          </p:cNvSpPr>
          <p:nvPr/>
        </p:nvSpPr>
        <p:spPr>
          <a:xfrm>
            <a:off x="508000" y="2314575"/>
            <a:ext cx="8128000" cy="4984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经久不变的必然性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表示常量的数</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183" name="Object 39"/>
          <p:cNvGraphicFramePr>
            <a:graphicFrameLocks noChangeAspect="1"/>
          </p:cNvGraphicFramePr>
          <p:nvPr/>
        </p:nvGraphicFramePr>
        <p:xfrm>
          <a:off x="312738" y="2767013"/>
          <a:ext cx="8128000" cy="457200"/>
        </p:xfrm>
        <a:graphic>
          <a:graphicData uri="http://schemas.openxmlformats.org/presentationml/2006/ole">
            <p:oleObj spid="_x0000_s6183" name="文档" r:id="rId10" imgW="3839157" imgH="216039" progId="">
              <p:embed/>
            </p:oleObj>
          </a:graphicData>
        </a:graphic>
      </p:graphicFrame>
      <p:sp>
        <p:nvSpPr>
          <p:cNvPr id="6" name="矩形 5"/>
          <p:cNvSpPr>
            <a:spLocks noChangeAspect="1"/>
          </p:cNvSpPr>
          <p:nvPr/>
        </p:nvSpPr>
        <p:spPr>
          <a:xfrm>
            <a:off x="508000" y="3173413"/>
            <a:ext cx="3503613" cy="498475"/>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本领</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184" name="Object 40"/>
          <p:cNvGraphicFramePr>
            <a:graphicFrameLocks noChangeAspect="1"/>
          </p:cNvGraphicFramePr>
          <p:nvPr/>
        </p:nvGraphicFramePr>
        <p:xfrm>
          <a:off x="312738" y="3616325"/>
          <a:ext cx="8128000" cy="457200"/>
        </p:xfrm>
        <a:graphic>
          <a:graphicData uri="http://schemas.openxmlformats.org/presentationml/2006/ole">
            <p:oleObj spid="_x0000_s6184" name="文档" r:id="rId11" imgW="3839157" imgH="216039" progId="">
              <p:embed/>
            </p:oleObj>
          </a:graphicData>
        </a:graphic>
      </p:graphicFrame>
      <p:sp>
        <p:nvSpPr>
          <p:cNvPr id="8" name="矩形 7"/>
          <p:cNvSpPr>
            <a:spLocks noChangeAspect="1"/>
          </p:cNvSpPr>
          <p:nvPr/>
        </p:nvSpPr>
        <p:spPr>
          <a:xfrm>
            <a:off x="508000" y="4024313"/>
            <a:ext cx="8128000" cy="4984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力役</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人民所服的劳役</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尽力</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185" name="Object 41"/>
          <p:cNvGraphicFramePr>
            <a:graphicFrameLocks noChangeAspect="1"/>
          </p:cNvGraphicFramePr>
          <p:nvPr/>
        </p:nvGraphicFramePr>
        <p:xfrm>
          <a:off x="312738" y="4481513"/>
          <a:ext cx="8128000" cy="457200"/>
        </p:xfrm>
        <a:graphic>
          <a:graphicData uri="http://schemas.openxmlformats.org/presentationml/2006/ole">
            <p:oleObj spid="_x0000_s6185" name="文档" r:id="rId12" imgW="3839157" imgH="216039" progId="">
              <p:embed/>
            </p:oleObj>
          </a:graphicData>
        </a:graphic>
      </p:graphicFrame>
      <p:sp>
        <p:nvSpPr>
          <p:cNvPr id="13" name="矩形 12"/>
          <p:cNvSpPr>
            <a:spLocks noChangeAspect="1"/>
          </p:cNvSpPr>
          <p:nvPr/>
        </p:nvSpPr>
        <p:spPr>
          <a:xfrm>
            <a:off x="508000" y="4875213"/>
            <a:ext cx="5195888" cy="498475"/>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不按照时节</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经常不断地</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8" name="矩形 17"/>
          <p:cNvSpPr/>
          <p:nvPr/>
        </p:nvSpPr>
        <p:spPr>
          <a:xfrm>
            <a:off x="1517650" y="2386013"/>
            <a:ext cx="219392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517650" y="3236913"/>
            <a:ext cx="533400"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矩形 22"/>
          <p:cNvSpPr/>
          <p:nvPr/>
        </p:nvSpPr>
        <p:spPr>
          <a:xfrm>
            <a:off x="1517650" y="4084638"/>
            <a:ext cx="2579688" cy="2952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矩形 24"/>
          <p:cNvSpPr/>
          <p:nvPr/>
        </p:nvSpPr>
        <p:spPr>
          <a:xfrm>
            <a:off x="1522413" y="4941888"/>
            <a:ext cx="1358900" cy="2952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23"/>
                                        </p:tgtEl>
                                      </p:cBhvr>
                                    </p:animEffect>
                                    <p:set>
                                      <p:cBhvr>
                                        <p:cTn id="17" dur="1" fill="hold">
                                          <p:stCondLst>
                                            <p:cond delay="499"/>
                                          </p:stCondLst>
                                        </p:cTn>
                                        <p:tgtEl>
                                          <p:spTgt spid="2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25"/>
                                        </p:tgtEl>
                                      </p:cBhvr>
                                    </p:animEffect>
                                    <p:set>
                                      <p:cBhvr>
                                        <p:cTn id="2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3" grpId="0" animBg="1"/>
      <p:bldP spid="25"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3</a:t>
            </a:r>
            <a:endParaRPr lang="zh-CN" altLang="en-US" sz="1400" dirty="0">
              <a:solidFill>
                <a:schemeClr val="accent5">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701800"/>
            <a:ext cx="8128000" cy="37084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3</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一词多义</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方正书宋_GBK"/>
                <a:cs typeface="Times New Roman" pitchFamily="18" charset="0"/>
              </a:rPr>
              <a:t>(1)</a:t>
            </a:r>
            <a:r>
              <a:rPr lang="zh-CN" altLang="zh-CN" sz="2200">
                <a:solidFill>
                  <a:srgbClr val="000000"/>
                </a:solidFill>
                <a:latin typeface="Times New Roman" pitchFamily="18" charset="0"/>
                <a:ea typeface="方正书宋_GBK"/>
                <a:cs typeface="Times New Roman" pitchFamily="18" charset="0"/>
              </a:rPr>
              <a:t>作</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①</a:t>
            </a:r>
            <a:r>
              <a:rPr lang="zh-CN" altLang="zh-CN" sz="2200">
                <a:solidFill>
                  <a:srgbClr val="000000"/>
                </a:solidFill>
                <a:latin typeface="Times New Roman" pitchFamily="18" charset="0"/>
                <a:cs typeface="Times New Roman" pitchFamily="18" charset="0"/>
              </a:rPr>
              <a:t>天作高山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产生、兴起</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②</a:t>
            </a:r>
            <a:r>
              <a:rPr lang="zh-CN" altLang="zh-CN" sz="2200">
                <a:solidFill>
                  <a:srgbClr val="000000"/>
                </a:solidFill>
                <a:latin typeface="Times New Roman" pitchFamily="18" charset="0"/>
                <a:cs typeface="Times New Roman" pitchFamily="18" charset="0"/>
              </a:rPr>
              <a:t>彼作矣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文王康之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建筑房屋</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③</a:t>
            </a:r>
            <a:r>
              <a:rPr lang="zh-CN" altLang="zh-CN" sz="2200">
                <a:solidFill>
                  <a:srgbClr val="000000"/>
                </a:solidFill>
                <a:latin typeface="Times New Roman" pitchFamily="18" charset="0"/>
                <a:cs typeface="Times New Roman" pitchFamily="18" charset="0"/>
              </a:rPr>
              <a:t>一鼓作气</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振作</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④</a:t>
            </a:r>
            <a:r>
              <a:rPr lang="zh-CN" altLang="zh-CN" sz="2200">
                <a:solidFill>
                  <a:srgbClr val="000000"/>
                </a:solidFill>
                <a:latin typeface="Times New Roman" pitchFamily="18" charset="0"/>
                <a:cs typeface="Times New Roman" pitchFamily="18" charset="0"/>
              </a:rPr>
              <a:t>其中往来种作</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劳动</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错</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①</a:t>
            </a:r>
            <a:r>
              <a:rPr lang="zh-CN" altLang="zh-CN" sz="2200">
                <a:solidFill>
                  <a:srgbClr val="000000"/>
                </a:solidFill>
                <a:latin typeface="Times New Roman" pitchFamily="18" charset="0"/>
                <a:cs typeface="Times New Roman" pitchFamily="18" charset="0"/>
              </a:rPr>
              <a:t>小人错其在己者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错</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通</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措</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废弃</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②</a:t>
            </a:r>
            <a:r>
              <a:rPr lang="zh-CN" altLang="zh-CN" sz="2200">
                <a:solidFill>
                  <a:srgbClr val="000000"/>
                </a:solidFill>
                <a:latin typeface="Times New Roman" pitchFamily="18" charset="0"/>
                <a:cs typeface="Times New Roman" pitchFamily="18" charset="0"/>
              </a:rPr>
              <a:t>三者错</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无安国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交错产生</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11" name="矩形 10"/>
          <p:cNvSpPr/>
          <p:nvPr/>
        </p:nvSpPr>
        <p:spPr>
          <a:xfrm>
            <a:off x="2374900" y="2608263"/>
            <a:ext cx="1989138"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3270250" y="3003550"/>
            <a:ext cx="1716088"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2378075" y="3411538"/>
            <a:ext cx="1135063"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2933700" y="3816350"/>
            <a:ext cx="115887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3201988" y="4613275"/>
            <a:ext cx="238125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2992438" y="5011738"/>
            <a:ext cx="1714500"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5"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单元概说</a:t>
            </a:r>
            <a:endParaRPr lang="zh-CN" altLang="en-US" sz="1400" dirty="0">
              <a:solidFill>
                <a:schemeClr val="accent5">
                  <a:lumMod val="20000"/>
                  <a:lumOff val="80000"/>
                </a:schemeClr>
              </a:solidFill>
            </a:endParaRPr>
          </a:p>
        </p:txBody>
      </p:sp>
      <p:sp>
        <p:nvSpPr>
          <p:cNvPr id="13" name="矩形 1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28677" name="矩形 1"/>
          <p:cNvSpPr>
            <a:spLocks noChangeAspect="1"/>
          </p:cNvSpPr>
          <p:nvPr/>
        </p:nvSpPr>
        <p:spPr bwMode="auto">
          <a:xfrm>
            <a:off x="508000" y="992188"/>
            <a:ext cx="8128000" cy="5429250"/>
          </a:xfrm>
          <a:prstGeom prst="rect">
            <a:avLst/>
          </a:prstGeom>
          <a:noFill/>
          <a:ln w="9525">
            <a:noFill/>
            <a:miter lim="800000"/>
            <a:headEnd/>
            <a:tailEnd/>
          </a:ln>
        </p:spPr>
        <p:txBody>
          <a:bodyPr>
            <a:spAutoFit/>
          </a:bodyPr>
          <a:lstStyle/>
          <a:p>
            <a:pPr indent="266700">
              <a:lnSpc>
                <a:spcPts val="3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本文选自荀子的《天论》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本篇课文的题目《大天而思之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孰与物畜而制之》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选自文中的一句话</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意思是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认为天伟大而思慕它</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哪里比得上把它当成物来畜养而控制它呢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这句话集中反映了荀子的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人定胜天</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的思想。而整篇文章也主要是反映了荀子的这种朴素的唯物论思想和我国古代人民战胜自然、改造自然的信心和决心。</a:t>
            </a:r>
            <a:endParaRPr lang="zh-CN" altLang="zh-CN" sz="2200">
              <a:solidFill>
                <a:srgbClr val="000000"/>
              </a:solidFill>
              <a:latin typeface="NEU-BZ-S92"/>
              <a:ea typeface="方正书宋_GBK"/>
              <a:cs typeface="Times New Roman" pitchFamily="18" charset="0"/>
            </a:endParaRPr>
          </a:p>
          <a:p>
            <a:pPr indent="266700">
              <a:lnSpc>
                <a:spcPts val="3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本文客观地分析了大自然的运行规律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正确地指出了天与人之间的关系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认为人类应在掌握自然规律的基础上发挥人的主观能动性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驾驭自然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征服自然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让自然更好地为人类服务。</a:t>
            </a:r>
            <a:endParaRPr lang="zh-CN" altLang="zh-CN" sz="2200">
              <a:solidFill>
                <a:srgbClr val="000000"/>
              </a:solidFill>
              <a:latin typeface="NEU-BZ-S92"/>
              <a:ea typeface="方正书宋_GBK"/>
              <a:cs typeface="方正书宋_GBK"/>
            </a:endParaRPr>
          </a:p>
          <a:p>
            <a:pPr indent="266700">
              <a:lnSpc>
                <a:spcPts val="3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近年高考涉及《荀子》的试题形式主要是名句的背诵默写</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尤其是《劝学》中的名句被反复考查。以《荀子》或荀况为主要内容的社科类文章阅读理解、文言文阅读理解、翻译和断句等类型的题目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近几年很少出现。学习本单元应该结合荀子当时的社会背景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从总体上把握荀子的思想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在理解文意句意的基础上</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熟读乃至背诵相关名句。</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3</a:t>
            </a:r>
            <a:endParaRPr lang="zh-CN" altLang="en-US" sz="1400" dirty="0">
              <a:solidFill>
                <a:schemeClr val="accent5">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51208" name="矩形 2"/>
          <p:cNvSpPr>
            <a:spLocks noChangeAspect="1"/>
          </p:cNvSpPr>
          <p:nvPr/>
        </p:nvSpPr>
        <p:spPr bwMode="auto">
          <a:xfrm>
            <a:off x="508000" y="1295400"/>
            <a:ext cx="8128000" cy="45212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道</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cs typeface="Times New Roman" pitchFamily="18" charset="0"/>
              </a:rPr>
              <a:t>①</a:t>
            </a:r>
            <a:r>
              <a:rPr lang="zh-CN" altLang="zh-CN" sz="2200">
                <a:solidFill>
                  <a:srgbClr val="000000"/>
                </a:solidFill>
                <a:latin typeface="Times New Roman" pitchFamily="18" charset="0"/>
                <a:cs typeface="Times New Roman" pitchFamily="18" charset="0"/>
              </a:rPr>
              <a:t>天有常道矣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名词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规律</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②</a:t>
            </a:r>
            <a:r>
              <a:rPr lang="zh-CN" altLang="zh-CN" sz="2200">
                <a:solidFill>
                  <a:srgbClr val="000000"/>
                </a:solidFill>
                <a:latin typeface="Times New Roman" pitchFamily="18" charset="0"/>
                <a:cs typeface="Times New Roman" pitchFamily="18" charset="0"/>
              </a:rPr>
              <a:t>君子道其常</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遵行</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③</a:t>
            </a:r>
            <a:r>
              <a:rPr lang="zh-CN" altLang="zh-CN" sz="2200">
                <a:solidFill>
                  <a:srgbClr val="000000"/>
                </a:solidFill>
                <a:latin typeface="Times New Roman" pitchFamily="18" charset="0"/>
                <a:cs typeface="Times New Roman" pitchFamily="18" charset="0"/>
              </a:rPr>
              <a:t>策之不以其道</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名词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方法</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④</a:t>
            </a:r>
            <a:r>
              <a:rPr lang="zh-CN" altLang="zh-CN" sz="2200">
                <a:solidFill>
                  <a:srgbClr val="000000"/>
                </a:solidFill>
                <a:latin typeface="Times New Roman" pitchFamily="18" charset="0"/>
                <a:cs typeface="Times New Roman" pitchFamily="18" charset="0"/>
              </a:rPr>
              <a:t>师者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所以传道受业解惑也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名词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道理</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⑤</a:t>
            </a:r>
            <a:r>
              <a:rPr lang="zh-CN" altLang="zh-CN" sz="2200">
                <a:solidFill>
                  <a:srgbClr val="000000"/>
                </a:solidFill>
                <a:latin typeface="Times New Roman" pitchFamily="18" charset="0"/>
                <a:cs typeface="Times New Roman" pitchFamily="18" charset="0"/>
              </a:rPr>
              <a:t>师道之不传也久矣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名词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风尚</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其</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①</a:t>
            </a:r>
            <a:r>
              <a:rPr lang="zh-CN" altLang="zh-CN" sz="2200">
                <a:solidFill>
                  <a:srgbClr val="000000"/>
                </a:solidFill>
                <a:latin typeface="Times New Roman" pitchFamily="18" charset="0"/>
                <a:cs typeface="Times New Roman" pitchFamily="18" charset="0"/>
              </a:rPr>
              <a:t>君子道其常</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代词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他的</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②</a:t>
            </a:r>
            <a:r>
              <a:rPr lang="zh-CN" altLang="zh-CN" sz="2200">
                <a:solidFill>
                  <a:srgbClr val="000000"/>
                </a:solidFill>
                <a:latin typeface="Times New Roman" pitchFamily="18" charset="0"/>
                <a:cs typeface="Times New Roman" pitchFamily="18" charset="0"/>
              </a:rPr>
              <a:t>故君子敬其在己者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指示代词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那些</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③</a:t>
            </a:r>
            <a:r>
              <a:rPr lang="zh-CN" altLang="zh-CN" sz="2200">
                <a:solidFill>
                  <a:srgbClr val="000000"/>
                </a:solidFill>
                <a:latin typeface="Times New Roman" pitchFamily="18" charset="0"/>
                <a:cs typeface="Times New Roman" pitchFamily="18" charset="0"/>
              </a:rPr>
              <a:t>于乱石间择其一二扣之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代词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代乱石</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④</a:t>
            </a:r>
            <a:r>
              <a:rPr lang="zh-CN" altLang="zh-CN" sz="2200">
                <a:solidFill>
                  <a:srgbClr val="000000"/>
                </a:solidFill>
                <a:latin typeface="Times New Roman" pitchFamily="18" charset="0"/>
                <a:cs typeface="Times New Roman" pitchFamily="18" charset="0"/>
              </a:rPr>
              <a:t>王之好乐甚</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则齐其庶几乎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语气词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大概</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11" name="矩形 10"/>
          <p:cNvSpPr/>
          <p:nvPr/>
        </p:nvSpPr>
        <p:spPr>
          <a:xfrm>
            <a:off x="2652713" y="1793875"/>
            <a:ext cx="1157287"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2652713" y="2192338"/>
            <a:ext cx="1157287"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2925763" y="2614613"/>
            <a:ext cx="115887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4395788" y="3008313"/>
            <a:ext cx="1157287"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3481388" y="3417888"/>
            <a:ext cx="1157287"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2641600" y="4213225"/>
            <a:ext cx="1157288"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3487738" y="4613275"/>
            <a:ext cx="1712912"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4056063" y="5008563"/>
            <a:ext cx="1417637"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4398963" y="5413375"/>
            <a:ext cx="14319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3"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3"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4"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5"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6" action="ppaction://hlinksldjump"/>
          </p:cNvPr>
          <p:cNvSpPr/>
          <p:nvPr/>
        </p:nvSpPr>
        <p:spPr>
          <a:xfrm>
            <a:off x="381000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4</a:t>
            </a:r>
            <a:endParaRPr lang="zh-CN" altLang="en-US" sz="1400" dirty="0">
              <a:solidFill>
                <a:schemeClr val="accent5">
                  <a:lumMod val="20000"/>
                  <a:lumOff val="80000"/>
                </a:schemeClr>
              </a:solidFill>
            </a:endParaRPr>
          </a:p>
        </p:txBody>
      </p:sp>
      <p:sp>
        <p:nvSpPr>
          <p:cNvPr id="8" name="椭圆 7">
            <a:hlinkClick r:id="rId7"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8"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7186" name="矩形 1"/>
          <p:cNvSpPr>
            <a:spLocks noChangeAspect="1"/>
          </p:cNvSpPr>
          <p:nvPr/>
        </p:nvSpPr>
        <p:spPr bwMode="auto">
          <a:xfrm>
            <a:off x="508000" y="992188"/>
            <a:ext cx="1873250" cy="498475"/>
          </a:xfrm>
          <a:prstGeom prst="rect">
            <a:avLst/>
          </a:prstGeom>
          <a:noFill/>
          <a:ln w="9525">
            <a:noFill/>
            <a:miter lim="800000"/>
            <a:headEnd/>
            <a:tailEnd/>
          </a:ln>
        </p:spPr>
        <p:txBody>
          <a:bodyPr wrap="none">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4</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词类活用</a:t>
            </a:r>
            <a:r>
              <a:rPr lang="en-US" altLang="zh-CN" sz="2200">
                <a:solidFill>
                  <a:srgbClr val="000000"/>
                </a:solidFill>
                <a:ea typeface="黑体" pitchFamily="49" charset="-122"/>
                <a:cs typeface="Times New Roman" pitchFamily="18" charset="0"/>
              </a:rPr>
              <a:t> </a:t>
            </a:r>
            <a:endParaRPr lang="zh-CN" altLang="zh-CN" sz="2200">
              <a:solidFill>
                <a:srgbClr val="000000"/>
              </a:solidFill>
              <a:latin typeface="NEU-BZ-S92"/>
              <a:ea typeface="方正书宋_GBK"/>
              <a:cs typeface="Times New Roman" pitchFamily="18" charset="0"/>
            </a:endParaRPr>
          </a:p>
        </p:txBody>
      </p:sp>
      <p:graphicFrame>
        <p:nvGraphicFramePr>
          <p:cNvPr id="7178" name="Object 10"/>
          <p:cNvGraphicFramePr>
            <a:graphicFrameLocks noChangeAspect="1"/>
          </p:cNvGraphicFramePr>
          <p:nvPr/>
        </p:nvGraphicFramePr>
        <p:xfrm>
          <a:off x="312738" y="1487488"/>
          <a:ext cx="8128000" cy="4943475"/>
        </p:xfrm>
        <a:graphic>
          <a:graphicData uri="http://schemas.openxmlformats.org/presentationml/2006/ole">
            <p:oleObj spid="_x0000_s7178" name="文档" r:id="rId9" imgW="3839157" imgH="2335017" progId="">
              <p:embed/>
            </p:oleObj>
          </a:graphicData>
        </a:graphic>
      </p:graphicFrame>
      <p:sp>
        <p:nvSpPr>
          <p:cNvPr id="11" name="矩形 10"/>
          <p:cNvSpPr/>
          <p:nvPr/>
        </p:nvSpPr>
        <p:spPr>
          <a:xfrm>
            <a:off x="2420938" y="1557338"/>
            <a:ext cx="3713162"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3273425" y="1987550"/>
            <a:ext cx="292417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2716213" y="2460625"/>
            <a:ext cx="2011362"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2503488" y="2894013"/>
            <a:ext cx="399097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3560763" y="3363913"/>
            <a:ext cx="200660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2773363" y="3825875"/>
            <a:ext cx="200660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973138" y="4725988"/>
            <a:ext cx="4706937"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2728913" y="5106988"/>
            <a:ext cx="3975100"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3281363" y="5570538"/>
            <a:ext cx="256540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矩形 20"/>
          <p:cNvSpPr/>
          <p:nvPr/>
        </p:nvSpPr>
        <p:spPr>
          <a:xfrm>
            <a:off x="2852738" y="6007100"/>
            <a:ext cx="3700462"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21"/>
                                        </p:tgtEl>
                                      </p:cBhvr>
                                    </p:animEffect>
                                    <p:set>
                                      <p:cBhvr>
                                        <p:cTn id="52"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20" grpId="0"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3"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3"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4"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5"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6" action="ppaction://hlinksldjump"/>
          </p:cNvPr>
          <p:cNvSpPr/>
          <p:nvPr/>
        </p:nvSpPr>
        <p:spPr>
          <a:xfrm>
            <a:off x="381000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4</a:t>
            </a:r>
            <a:endParaRPr lang="zh-CN" altLang="en-US" sz="1400" dirty="0">
              <a:solidFill>
                <a:schemeClr val="accent5">
                  <a:lumMod val="20000"/>
                  <a:lumOff val="80000"/>
                </a:schemeClr>
              </a:solidFill>
            </a:endParaRPr>
          </a:p>
        </p:txBody>
      </p:sp>
      <p:sp>
        <p:nvSpPr>
          <p:cNvPr id="8" name="椭圆 7">
            <a:hlinkClick r:id="rId7"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8"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graphicFrame>
        <p:nvGraphicFramePr>
          <p:cNvPr id="8202" name="Object 10"/>
          <p:cNvGraphicFramePr>
            <a:graphicFrameLocks noChangeAspect="1"/>
          </p:cNvGraphicFramePr>
          <p:nvPr/>
        </p:nvGraphicFramePr>
        <p:xfrm>
          <a:off x="312738" y="2870200"/>
          <a:ext cx="8128000" cy="1371600"/>
        </p:xfrm>
        <a:graphic>
          <a:graphicData uri="http://schemas.openxmlformats.org/presentationml/2006/ole">
            <p:oleObj spid="_x0000_s8202" name="文档" r:id="rId9" imgW="3839157" imgH="648476" progId="">
              <p:embed/>
            </p:oleObj>
          </a:graphicData>
        </a:graphic>
      </p:graphicFrame>
      <p:sp>
        <p:nvSpPr>
          <p:cNvPr id="11" name="矩形 10"/>
          <p:cNvSpPr/>
          <p:nvPr/>
        </p:nvSpPr>
        <p:spPr>
          <a:xfrm>
            <a:off x="3408363" y="2913063"/>
            <a:ext cx="4002087"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2843213" y="3365500"/>
            <a:ext cx="372427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2854325" y="3832225"/>
            <a:ext cx="228282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5</a:t>
            </a:r>
            <a:endParaRPr lang="zh-CN" altLang="en-US" sz="1400" dirty="0">
              <a:solidFill>
                <a:schemeClr val="accent5">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92200"/>
            <a:ext cx="8128000" cy="49276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5</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特殊句式</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方正书宋_GBK"/>
                <a:cs typeface="Times New Roman" pitchFamily="18" charset="0"/>
              </a:rPr>
              <a:t>(1)</a:t>
            </a:r>
            <a:r>
              <a:rPr lang="zh-CN" altLang="zh-CN" sz="2200">
                <a:solidFill>
                  <a:srgbClr val="000000"/>
                </a:solidFill>
                <a:latin typeface="Times New Roman" pitchFamily="18" charset="0"/>
                <a:ea typeface="方正书宋_GBK"/>
                <a:cs typeface="Times New Roman" pitchFamily="18" charset="0"/>
              </a:rPr>
              <a:t>禹以治</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方正书宋_GBK"/>
                <a:cs typeface="Times New Roman" pitchFamily="18" charset="0"/>
              </a:rPr>
              <a:t>桀以乱</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方正书宋_GBK"/>
                <a:cs typeface="Times New Roman" pitchFamily="18" charset="0"/>
              </a:rPr>
              <a:t>省略句</a:t>
            </a:r>
            <a:r>
              <a:rPr lang="en-US" altLang="zh-CN" sz="2200">
                <a:solidFill>
                  <a:srgbClr val="000000"/>
                </a:solidFill>
                <a:latin typeface="Times New Roman" pitchFamily="18" charset="0"/>
                <a:ea typeface="方正书宋_GBK"/>
                <a:cs typeface="Times New Roman" pitchFamily="18" charset="0"/>
              </a:rPr>
              <a:t>)</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治乱非天也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繁启、蕃长于春夏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状语后置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此之谓也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宾语前置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(5)</a:t>
            </a:r>
            <a:r>
              <a:rPr lang="zh-CN" altLang="zh-CN" sz="2200">
                <a:solidFill>
                  <a:srgbClr val="000000"/>
                </a:solidFill>
                <a:latin typeface="Times New Roman" pitchFamily="18" charset="0"/>
                <a:cs typeface="Times New Roman" pitchFamily="18" charset="0"/>
              </a:rPr>
              <a:t>楚王后车千乘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非知也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(6)</a:t>
            </a:r>
            <a:r>
              <a:rPr lang="zh-CN" altLang="zh-CN" sz="2200">
                <a:solidFill>
                  <a:srgbClr val="000000"/>
                </a:solidFill>
                <a:latin typeface="Times New Roman" pitchFamily="18" charset="0"/>
                <a:cs typeface="Times New Roman" pitchFamily="18" charset="0"/>
              </a:rPr>
              <a:t>是以日进也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宾语前置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(7)</a:t>
            </a:r>
            <a:r>
              <a:rPr lang="zh-CN" altLang="zh-CN" sz="2200">
                <a:solidFill>
                  <a:srgbClr val="000000"/>
                </a:solidFill>
                <a:latin typeface="Times New Roman" pitchFamily="18" charset="0"/>
                <a:cs typeface="Times New Roman" pitchFamily="18" charset="0"/>
              </a:rPr>
              <a:t>故君子之所以日进与小人之所以日退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一也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(8)</a:t>
            </a:r>
            <a:r>
              <a:rPr lang="zh-CN" altLang="zh-CN" sz="2200">
                <a:solidFill>
                  <a:srgbClr val="000000"/>
                </a:solidFill>
                <a:latin typeface="Times New Roman" pitchFamily="18" charset="0"/>
                <a:cs typeface="Times New Roman" pitchFamily="18" charset="0"/>
              </a:rPr>
              <a:t>是天地之变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阴阳之化</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物之罕至者也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(9)</a:t>
            </a:r>
            <a:r>
              <a:rPr lang="zh-CN" altLang="zh-CN" sz="2200">
                <a:solidFill>
                  <a:srgbClr val="000000"/>
                </a:solidFill>
                <a:latin typeface="Times New Roman" pitchFamily="18" charset="0"/>
                <a:cs typeface="Times New Roman" pitchFamily="18" charset="0"/>
              </a:rPr>
              <a:t>物之已至者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定语后置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(10)</a:t>
            </a:r>
            <a:r>
              <a:rPr lang="zh-CN" altLang="zh-CN" sz="2200">
                <a:solidFill>
                  <a:srgbClr val="000000"/>
                </a:solidFill>
                <a:latin typeface="Times New Roman" pitchFamily="18" charset="0"/>
                <a:cs typeface="Times New Roman" pitchFamily="18" charset="0"/>
              </a:rPr>
              <a:t>礼义不修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宾语前置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(11)</a:t>
            </a:r>
            <a:r>
              <a:rPr lang="zh-CN" altLang="zh-CN" sz="2200">
                <a:solidFill>
                  <a:srgbClr val="000000"/>
                </a:solidFill>
                <a:latin typeface="Times New Roman" pitchFamily="18" charset="0"/>
                <a:cs typeface="Times New Roman" pitchFamily="18" charset="0"/>
              </a:rPr>
              <a:t>在天者莫明于日月</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状语后置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11" name="矩形 10"/>
          <p:cNvSpPr/>
          <p:nvPr/>
        </p:nvSpPr>
        <p:spPr>
          <a:xfrm>
            <a:off x="3048000" y="1589088"/>
            <a:ext cx="795338"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2705100" y="2009775"/>
            <a:ext cx="795338"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3540125" y="2374900"/>
            <a:ext cx="10763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2435225" y="2795588"/>
            <a:ext cx="10763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3884613" y="3195638"/>
            <a:ext cx="811212"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2706688" y="3578225"/>
            <a:ext cx="10763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6394450" y="3994150"/>
            <a:ext cx="811213"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5629275" y="4403725"/>
            <a:ext cx="811213"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2706688" y="4799013"/>
            <a:ext cx="10763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矩形 20"/>
          <p:cNvSpPr/>
          <p:nvPr/>
        </p:nvSpPr>
        <p:spPr>
          <a:xfrm>
            <a:off x="2574925" y="5199063"/>
            <a:ext cx="107632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矩形 21"/>
          <p:cNvSpPr/>
          <p:nvPr/>
        </p:nvSpPr>
        <p:spPr>
          <a:xfrm>
            <a:off x="3675063" y="5611813"/>
            <a:ext cx="107632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21"/>
                                        </p:tgtEl>
                                      </p:cBhvr>
                                    </p:animEffect>
                                    <p:set>
                                      <p:cBhvr>
                                        <p:cTn id="52" dur="1" fill="hold">
                                          <p:stCondLst>
                                            <p:cond delay="499"/>
                                          </p:stCondLst>
                                        </p:cTn>
                                        <p:tgtEl>
                                          <p:spTgt spid="2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22"/>
                                        </p:tgtEl>
                                      </p:cBhvr>
                                    </p:animEffect>
                                    <p:set>
                                      <p:cBhvr>
                                        <p:cTn id="5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0" name="矩形 19">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名句名篇</a:t>
            </a:r>
          </a:p>
        </p:txBody>
      </p:sp>
      <p:sp>
        <p:nvSpPr>
          <p:cNvPr id="2" name="矩形 1"/>
          <p:cNvSpPr>
            <a:spLocks noChangeAspect="1"/>
          </p:cNvSpPr>
          <p:nvPr/>
        </p:nvSpPr>
        <p:spPr>
          <a:xfrm>
            <a:off x="508000" y="2716213"/>
            <a:ext cx="8128000" cy="16795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天作高山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大王荒之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。彼作矣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文王康之。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天不为人之恶寒也辍冬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地不为人之恶辽远也辍广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君子不为小人之匈匈也辍行。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大天而思之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孰与物畜而制之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从天而颂之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孰与制天命而用之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379663" y="2779713"/>
            <a:ext cx="1096962" cy="2968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矩形 5"/>
          <p:cNvSpPr/>
          <p:nvPr/>
        </p:nvSpPr>
        <p:spPr>
          <a:xfrm>
            <a:off x="4051300" y="3168650"/>
            <a:ext cx="3057525" cy="3063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矩形 6"/>
          <p:cNvSpPr/>
          <p:nvPr/>
        </p:nvSpPr>
        <p:spPr>
          <a:xfrm>
            <a:off x="2671763" y="3976688"/>
            <a:ext cx="1943100" cy="3063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矩形 7"/>
          <p:cNvSpPr/>
          <p:nvPr/>
        </p:nvSpPr>
        <p:spPr>
          <a:xfrm>
            <a:off x="6188075" y="3976688"/>
            <a:ext cx="2212975" cy="3063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句段点评</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295400"/>
            <a:ext cx="8128000" cy="45212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天不为人之恶寒也辍冬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地不为人之恶辽远也辍广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君子不为小人之匈匈也辍行。天有常道矣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地有常数矣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君子有常体矣。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天不因为有人厌恶寒冷废止冬季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地不因为有人厌恶辽远废止宽广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德行好的君子不因为人格卑下的人的喧扰废弃好的德行。天有经久不变的规律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地有经久不变的必然性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君子有经久不变的准则或法式。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赏析：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荀子由天地引出人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说明天地运行有其自然规律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而人也和自然一样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也会遵循一定的规则行事。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天地均有其固定的规律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人之行事也要遵循一定规则。在依法治国的今天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为人处世更应该遵循规则。尊重和遵循规则是一种风度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一种教养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更是现代人必备的素养。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wipe(down)">
                                      <p:cBhvr>
                                        <p:cTn id="1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句段点评</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2106613"/>
            <a:ext cx="8128000" cy="289877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祅是生于乱。三者错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无安国。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由人事导致的反常现象产生于昏乱。前面说的三类由人事导致的反常现象交错产生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就不会有安宁的国家了。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赏析：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荀子提出一个时代的安宁与否不在于是否发生日食月食、是否风调雨顺、是否出现过扫帚星等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关键在于君上是否英明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政治是否清平。真正可怕的不是自然界的怪异景象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即人为的灾难。在这里荀子指出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人祸远苦于天灾。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句段点评</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504950"/>
            <a:ext cx="8128000" cy="41021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大天而思之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孰与物畜而制之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从天而颂之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孰与制天命而用之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认为天伟大而思慕它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哪里比得上把它当成物来畜养而控制它呢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顺从天而歌颂它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哪里比得上掌握它的规律而利用它呢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赏析：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荀子的本意并非要让人类征服自然界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而是要人类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制天命而用之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即认识自然的规律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顺应规律并利用它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从而有所作为。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人类永远不会战胜自然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只能利用客观规律让自然为人类谋福利。但如今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由于人类的自私和狂妄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一度违背了客观规律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破坏了生态平衡。森林被毁了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草地被毁了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随之而来的是大自然对人类致命的惩罚。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wipe(down)">
                                      <p:cBhvr>
                                        <p:cTn id="1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716213"/>
            <a:ext cx="8128000" cy="167957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荀子在文中反复提到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这一概念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指什么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荀子所说的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为自然之天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即大自然。日月星辰的运行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四时节气的变化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万物生长等自然界的演化就是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的表现形式。荀子认为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不是有人格有意志的神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是不能主宰人事的自然。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4"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自主探究</a:t>
            </a:r>
          </a:p>
        </p:txBody>
      </p:sp>
      <p:sp>
        <p:nvSpPr>
          <p:cNvPr id="7" name="矩形 6">
            <a:hlinkClick r:id="rId5"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125538"/>
            <a:ext cx="8128000" cy="125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在选文的第一、二段中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都引用了诗句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荀子引用的这些诗句分别是什么意思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分别有什么作用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Object 8"/>
          <p:cNvGraphicFramePr>
            <a:graphicFrameLocks noChangeAspect="1"/>
          </p:cNvGraphicFramePr>
          <p:nvPr/>
        </p:nvGraphicFramePr>
        <p:xfrm>
          <a:off x="508000" y="2497138"/>
          <a:ext cx="8128000" cy="3595687"/>
        </p:xfrm>
        <a:graphic>
          <a:graphicData uri="http://schemas.openxmlformats.org/presentationml/2006/ole">
            <p:oleObj spid="_x0000_s9224" name="文档" r:id="rId6" imgW="3839157" imgH="1698783"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13" name="矩形 12">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作家作品</a:t>
            </a:r>
          </a:p>
        </p:txBody>
      </p:sp>
      <p:sp>
        <p:nvSpPr>
          <p:cNvPr id="16" name="矩形 15">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17" name="矩形 16">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29701" name="矩形 1"/>
          <p:cNvSpPr>
            <a:spLocks noChangeAspect="1"/>
          </p:cNvSpPr>
          <p:nvPr/>
        </p:nvSpPr>
        <p:spPr bwMode="auto">
          <a:xfrm>
            <a:off x="508000" y="989013"/>
            <a:ext cx="8128000" cy="5319712"/>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荀子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约前</a:t>
            </a:r>
            <a:r>
              <a:rPr lang="en-US" altLang="zh-CN" sz="2200">
                <a:solidFill>
                  <a:srgbClr val="000000"/>
                </a:solidFill>
                <a:latin typeface="Times New Roman" pitchFamily="18" charset="0"/>
                <a:cs typeface="Times New Roman" pitchFamily="18" charset="0"/>
              </a:rPr>
              <a:t>313—</a:t>
            </a:r>
            <a:r>
              <a:rPr lang="zh-CN" altLang="zh-CN" sz="2200">
                <a:solidFill>
                  <a:srgbClr val="000000"/>
                </a:solidFill>
                <a:latin typeface="Times New Roman" pitchFamily="18" charset="0"/>
                <a:cs typeface="Times New Roman" pitchFamily="18" charset="0"/>
              </a:rPr>
              <a:t>前</a:t>
            </a:r>
            <a:r>
              <a:rPr lang="en-US" altLang="zh-CN" sz="2200">
                <a:solidFill>
                  <a:srgbClr val="000000"/>
                </a:solidFill>
                <a:latin typeface="Times New Roman" pitchFamily="18" charset="0"/>
                <a:cs typeface="Times New Roman" pitchFamily="18" charset="0"/>
              </a:rPr>
              <a:t>230),</a:t>
            </a:r>
            <a:r>
              <a:rPr lang="zh-CN" altLang="zh-CN" sz="2200">
                <a:solidFill>
                  <a:srgbClr val="000000"/>
                </a:solidFill>
                <a:latin typeface="Times New Roman" pitchFamily="18" charset="0"/>
                <a:cs typeface="Times New Roman" pitchFamily="18" charset="0"/>
              </a:rPr>
              <a:t>名况</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字卿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又称荀卿、孙卿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赵国郇</a:t>
            </a:r>
            <a:r>
              <a:rPr lang="en-US" altLang="zh-CN" sz="2200">
                <a:solidFill>
                  <a:srgbClr val="000000"/>
                </a:solidFill>
                <a:latin typeface="Times New Roman" pitchFamily="18" charset="0"/>
                <a:cs typeface="Times New Roman" pitchFamily="18" charset="0"/>
              </a:rPr>
              <a:t>(</a:t>
            </a:r>
            <a:r>
              <a:rPr lang="en-US" altLang="zh-CN" sz="2200">
                <a:solidFill>
                  <a:srgbClr val="000000"/>
                </a:solidFill>
                <a:ea typeface="黑体" pitchFamily="49" charset="-122"/>
                <a:cs typeface="Times New Roman" pitchFamily="18" charset="0"/>
              </a:rPr>
              <a:t>Xún</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先秦时期最后一位儒学大师。荀子曾两度到当时齐国的文化中心稷下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今山东临淄西门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游学</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任过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稷下学宫</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的祭酒</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学宫之长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还到秦国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拜见过秦昭王。后来荀子到楚国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楚相春申君曾聘其为兰陵令。后废官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晚年从事教书和著述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家居逝世</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死后葬在兰陵。</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荀子是著名的思想家、文学家、政治家。他虽属于儒家学派</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但也受到各家的影响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成为先秦文学中的一位集大成者。他主张既要顺乎自然规律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又要发挥人的主观能动作用。在对自然界的认识方面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他是一位朴素的唯物论者。荀子主张</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性恶论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他认为人性是恶的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但后天的客观环境可以使它改变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所以他特别强调后天的学习。他主张</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法后王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在政治上主张用礼、法和术来维持社会秩序。荀子已经超脱了儒家思想的束缚</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其学说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对以后的法家思想的发展有一定的影响。韩非、李斯的思想都直接渊源于荀子。</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114550"/>
            <a:ext cx="8128000" cy="28829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课文节选自荀子的《天论》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表达了哪些观点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课文节选部分客观地分析了大自然的运行规律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明确指出天与人之间的关系。荀子认为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人类社会的治乱与大自然的变化没有直接联系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大自然有自己的运行规律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不能主宰人类的吉凶祸福。人类在掌握了自然界规律的基础上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发挥人的主观能动性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就能够征服自然、驾驭自然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使大自然更好地为人类服务。这些观点体现了荀子朴素的唯物主义思想和科学理智的自然观。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3" name="矩形 2">
            <a:hlinkClick r:id="rId4"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5"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文本图解</a:t>
            </a:r>
          </a:p>
        </p:txBody>
      </p:sp>
      <p:graphicFrame>
        <p:nvGraphicFramePr>
          <p:cNvPr id="10248" name="Object 8"/>
          <p:cNvGraphicFramePr>
            <a:graphicFrameLocks noChangeAspect="1"/>
          </p:cNvGraphicFramePr>
          <p:nvPr/>
        </p:nvGraphicFramePr>
        <p:xfrm>
          <a:off x="312738" y="2668588"/>
          <a:ext cx="8128000" cy="1774825"/>
        </p:xfrm>
        <a:graphic>
          <a:graphicData uri="http://schemas.openxmlformats.org/presentationml/2006/ole">
            <p:oleObj spid="_x0000_s10248" name="文档" r:id="rId6" imgW="3839157" imgH="838950" progId="">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13" name="矩形 12">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作家作品</a:t>
            </a:r>
          </a:p>
        </p:txBody>
      </p:sp>
      <p:sp>
        <p:nvSpPr>
          <p:cNvPr id="16" name="矩形 15">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17" name="矩形 16">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30725" name="矩形 2"/>
          <p:cNvSpPr>
            <a:spLocks noChangeAspect="1"/>
          </p:cNvSpPr>
          <p:nvPr/>
        </p:nvSpPr>
        <p:spPr bwMode="auto">
          <a:xfrm>
            <a:off x="508000" y="2927350"/>
            <a:ext cx="8128000" cy="12573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《荀子》现存</a:t>
            </a:r>
            <a:r>
              <a:rPr lang="en-US" altLang="zh-CN" sz="2200">
                <a:solidFill>
                  <a:srgbClr val="000000"/>
                </a:solidFill>
                <a:latin typeface="Times New Roman" pitchFamily="18" charset="0"/>
                <a:cs typeface="Times New Roman" pitchFamily="18" charset="0"/>
              </a:rPr>
              <a:t>32</a:t>
            </a:r>
            <a:r>
              <a:rPr lang="zh-CN" altLang="zh-CN" sz="2200">
                <a:solidFill>
                  <a:srgbClr val="000000"/>
                </a:solidFill>
                <a:latin typeface="Times New Roman" pitchFamily="18" charset="0"/>
                <a:cs typeface="Times New Roman" pitchFamily="18" charset="0"/>
              </a:rPr>
              <a:t>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是荀子思想的集中体现。这</a:t>
            </a:r>
            <a:r>
              <a:rPr lang="en-US" altLang="zh-CN" sz="2200">
                <a:solidFill>
                  <a:srgbClr val="000000"/>
                </a:solidFill>
                <a:latin typeface="Times New Roman" pitchFamily="18" charset="0"/>
                <a:cs typeface="Times New Roman" pitchFamily="18" charset="0"/>
              </a:rPr>
              <a:t>32</a:t>
            </a:r>
            <a:r>
              <a:rPr lang="zh-CN" altLang="zh-CN" sz="2200">
                <a:solidFill>
                  <a:srgbClr val="000000"/>
                </a:solidFill>
                <a:latin typeface="Times New Roman" pitchFamily="18" charset="0"/>
                <a:cs typeface="Times New Roman" pitchFamily="18" charset="0"/>
              </a:rPr>
              <a:t>篇绝大多数是说理散文。荀子另有一篇《成相》辞和一篇《赋》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对汉赋的产生有直接影响。</a:t>
            </a:r>
            <a:endParaRPr lang="zh-CN" altLang="zh-CN" sz="2200">
              <a:solidFill>
                <a:srgbClr val="000000"/>
              </a:solidFill>
              <a:latin typeface="NEU-BZ-S92"/>
              <a:ea typeface="方正书宋_GBK"/>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4"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5"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高考档案</a:t>
            </a:r>
          </a:p>
        </p:txBody>
      </p:sp>
      <p:sp>
        <p:nvSpPr>
          <p:cNvPr id="5" name="矩形 4">
            <a:hlinkClick r:id="rId6"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2072" name="矩形 5"/>
          <p:cNvSpPr>
            <a:spLocks noChangeAspect="1"/>
          </p:cNvSpPr>
          <p:nvPr/>
        </p:nvSpPr>
        <p:spPr bwMode="auto">
          <a:xfrm>
            <a:off x="508000" y="992188"/>
            <a:ext cx="2238375" cy="498475"/>
          </a:xfrm>
          <a:prstGeom prst="rect">
            <a:avLst/>
          </a:prstGeom>
          <a:noFill/>
          <a:ln w="9525">
            <a:noFill/>
            <a:miter lim="800000"/>
            <a:headEnd/>
            <a:tailEnd/>
          </a:ln>
        </p:spPr>
        <p:txBody>
          <a:bodyPr wrap="none">
            <a:spAutoFit/>
          </a:bodyPr>
          <a:lstStyle/>
          <a:p>
            <a:pPr indent="279400">
              <a:lnSpc>
                <a:spcPct val="120000"/>
              </a:lnSpc>
              <a:tabLst>
                <a:tab pos="1028700" algn="l"/>
                <a:tab pos="1849438" algn="l"/>
                <a:tab pos="2536825" algn="l"/>
                <a:tab pos="3221038" algn="l"/>
              </a:tabLst>
            </a:pPr>
            <a:r>
              <a:rPr lang="zh-CN" altLang="zh-CN" sz="2200">
                <a:solidFill>
                  <a:srgbClr val="000000"/>
                </a:solidFill>
                <a:ea typeface="黑体" pitchFamily="49" charset="-122"/>
                <a:cs typeface="Times New Roman" pitchFamily="18" charset="0"/>
              </a:rPr>
              <a:t>一、名句背诵</a:t>
            </a:r>
            <a:r>
              <a:rPr lang="zh-CN" altLang="en-US" sz="2200">
                <a:solidFill>
                  <a:srgbClr val="000000"/>
                </a:solidFill>
                <a:ea typeface="黑体" pitchFamily="49" charset="-122"/>
                <a:cs typeface="Times New Roman" pitchFamily="18" charset="0"/>
              </a:rPr>
              <a:t> </a:t>
            </a:r>
            <a:endParaRPr lang="zh-CN" altLang="zh-CN" sz="2200">
              <a:solidFill>
                <a:srgbClr val="000000"/>
              </a:solidFill>
              <a:latin typeface="NEU-BZ-S92"/>
              <a:ea typeface="方正书宋_GBK"/>
              <a:cs typeface="Times New Roman" pitchFamily="18" charset="0"/>
            </a:endParaRPr>
          </a:p>
        </p:txBody>
      </p:sp>
      <p:graphicFrame>
        <p:nvGraphicFramePr>
          <p:cNvPr id="2067" name="Object 19"/>
          <p:cNvGraphicFramePr>
            <a:graphicFrameLocks noChangeAspect="1"/>
          </p:cNvGraphicFramePr>
          <p:nvPr/>
        </p:nvGraphicFramePr>
        <p:xfrm>
          <a:off x="508000" y="1543050"/>
          <a:ext cx="8128000" cy="5043488"/>
        </p:xfrm>
        <a:graphic>
          <a:graphicData uri="http://schemas.openxmlformats.org/presentationml/2006/ole">
            <p:oleObj spid="_x0000_s2067" name="文档" r:id="rId7" imgW="3839157" imgH="2383625" progId="">
              <p:embed/>
            </p:oleObj>
          </a:graphicData>
        </a:graphic>
      </p:graphicFrame>
      <p:sp>
        <p:nvSpPr>
          <p:cNvPr id="11" name="矩形 10"/>
          <p:cNvSpPr>
            <a:spLocks noChangeAspect="1"/>
          </p:cNvSpPr>
          <p:nvPr/>
        </p:nvSpPr>
        <p:spPr bwMode="auto">
          <a:xfrm>
            <a:off x="5181600" y="1687513"/>
            <a:ext cx="2513013"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则知明而行无过矣</a:t>
            </a:r>
            <a:r>
              <a:rPr lang="zh-CN" altLang="en-US" sz="2200">
                <a:solidFill>
                  <a:srgbClr val="FF0000"/>
                </a:solidFill>
                <a:latin typeface="Times New Roman" pitchFamily="18" charset="0"/>
                <a:cs typeface="Times New Roman" pitchFamily="18" charset="0"/>
              </a:rPr>
              <a:t> </a:t>
            </a:r>
            <a:endParaRPr lang="zh-CN" altLang="en-US" sz="2200"/>
          </a:p>
        </p:txBody>
      </p:sp>
      <p:sp>
        <p:nvSpPr>
          <p:cNvPr id="12" name="矩形 11"/>
          <p:cNvSpPr>
            <a:spLocks noChangeAspect="1"/>
          </p:cNvSpPr>
          <p:nvPr/>
        </p:nvSpPr>
        <p:spPr bwMode="auto">
          <a:xfrm>
            <a:off x="2973388" y="3306763"/>
            <a:ext cx="1947862"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蟹六跪而二螯</a:t>
            </a:r>
            <a:r>
              <a:rPr lang="zh-CN" altLang="en-US" sz="2200">
                <a:solidFill>
                  <a:srgbClr val="FF0000"/>
                </a:solidFill>
                <a:latin typeface="Times New Roman" pitchFamily="18" charset="0"/>
                <a:cs typeface="Times New Roman" pitchFamily="18" charset="0"/>
              </a:rPr>
              <a:t> </a:t>
            </a:r>
            <a:endParaRPr lang="zh-CN" altLang="en-US" sz="2200"/>
          </a:p>
        </p:txBody>
      </p:sp>
      <p:sp>
        <p:nvSpPr>
          <p:cNvPr id="13" name="矩形 12"/>
          <p:cNvSpPr>
            <a:spLocks noChangeAspect="1"/>
          </p:cNvSpPr>
          <p:nvPr/>
        </p:nvSpPr>
        <p:spPr bwMode="auto">
          <a:xfrm>
            <a:off x="5141913" y="3306763"/>
            <a:ext cx="3076575"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非蛇蟮之穴无可寄托者</a:t>
            </a:r>
            <a:r>
              <a:rPr lang="zh-CN" altLang="en-US" sz="2200">
                <a:solidFill>
                  <a:srgbClr val="FF0000"/>
                </a:solidFill>
                <a:latin typeface="Times New Roman" pitchFamily="18" charset="0"/>
                <a:cs typeface="Times New Roman" pitchFamily="18" charset="0"/>
              </a:rPr>
              <a:t> </a:t>
            </a:r>
            <a:endParaRPr lang="zh-CN" altLang="en-US" sz="2200"/>
          </a:p>
        </p:txBody>
      </p:sp>
      <p:sp>
        <p:nvSpPr>
          <p:cNvPr id="14" name="矩形 13"/>
          <p:cNvSpPr>
            <a:spLocks noChangeAspect="1"/>
          </p:cNvSpPr>
          <p:nvPr/>
        </p:nvSpPr>
        <p:spPr bwMode="auto">
          <a:xfrm>
            <a:off x="3086100" y="3694113"/>
            <a:ext cx="1384300"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用心躁也</a:t>
            </a:r>
            <a:r>
              <a:rPr lang="zh-CN" altLang="en-US" sz="2200">
                <a:solidFill>
                  <a:srgbClr val="FF0000"/>
                </a:solidFill>
                <a:latin typeface="Times New Roman" pitchFamily="18" charset="0"/>
                <a:cs typeface="Times New Roman" pitchFamily="18" charset="0"/>
              </a:rPr>
              <a:t> </a:t>
            </a:r>
            <a:endParaRPr lang="zh-CN" altLang="en-US" sz="2200"/>
          </a:p>
        </p:txBody>
      </p:sp>
      <p:sp>
        <p:nvSpPr>
          <p:cNvPr id="15" name="矩形 14"/>
          <p:cNvSpPr>
            <a:spLocks noChangeAspect="1"/>
          </p:cNvSpPr>
          <p:nvPr/>
        </p:nvSpPr>
        <p:spPr bwMode="auto">
          <a:xfrm>
            <a:off x="5475288" y="4086225"/>
            <a:ext cx="1384300"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而闻者彰</a:t>
            </a:r>
            <a:r>
              <a:rPr lang="zh-CN" altLang="en-US" sz="2200">
                <a:solidFill>
                  <a:srgbClr val="FF0000"/>
                </a:solidFill>
                <a:latin typeface="Times New Roman" pitchFamily="18" charset="0"/>
                <a:cs typeface="Times New Roman" pitchFamily="18" charset="0"/>
              </a:rPr>
              <a:t> </a:t>
            </a:r>
            <a:endParaRPr lang="zh-CN" altLang="en-US" sz="2200"/>
          </a:p>
        </p:txBody>
      </p:sp>
      <p:sp>
        <p:nvSpPr>
          <p:cNvPr id="16" name="矩形 15"/>
          <p:cNvSpPr>
            <a:spLocks noChangeAspect="1"/>
          </p:cNvSpPr>
          <p:nvPr/>
        </p:nvSpPr>
        <p:spPr bwMode="auto">
          <a:xfrm>
            <a:off x="3070225" y="5205413"/>
            <a:ext cx="1384300"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而致千里</a:t>
            </a:r>
            <a:r>
              <a:rPr lang="zh-CN" altLang="en-US" sz="2200">
                <a:solidFill>
                  <a:srgbClr val="FF0000"/>
                </a:solidFill>
                <a:latin typeface="Times New Roman" pitchFamily="18" charset="0"/>
                <a:cs typeface="Times New Roman" pitchFamily="18" charset="0"/>
              </a:rPr>
              <a:t> </a:t>
            </a:r>
            <a:endParaRPr lang="zh-CN" altLang="en-US" sz="2200"/>
          </a:p>
        </p:txBody>
      </p:sp>
      <p:sp>
        <p:nvSpPr>
          <p:cNvPr id="17" name="矩形 16"/>
          <p:cNvSpPr>
            <a:spLocks noChangeAspect="1"/>
          </p:cNvSpPr>
          <p:nvPr/>
        </p:nvSpPr>
        <p:spPr bwMode="auto">
          <a:xfrm>
            <a:off x="5486400" y="5205413"/>
            <a:ext cx="1382713"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假舟楫者</a:t>
            </a:r>
            <a:r>
              <a:rPr lang="zh-CN" altLang="en-US" sz="2200">
                <a:solidFill>
                  <a:srgbClr val="FF0000"/>
                </a:solidFill>
                <a:latin typeface="Times New Roman" pitchFamily="18" charset="0"/>
                <a:cs typeface="Times New Roman" pitchFamily="18" charset="0"/>
              </a:rPr>
              <a:t> </a:t>
            </a:r>
            <a:endParaRPr lang="zh-CN" altLang="en-US" sz="220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4"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5"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高考档案</a:t>
            </a:r>
          </a:p>
        </p:txBody>
      </p:sp>
      <p:sp>
        <p:nvSpPr>
          <p:cNvPr id="5" name="矩形 4">
            <a:hlinkClick r:id="rId6"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graphicFrame>
        <p:nvGraphicFramePr>
          <p:cNvPr id="3091" name="Object 19"/>
          <p:cNvGraphicFramePr>
            <a:graphicFrameLocks noChangeAspect="1"/>
          </p:cNvGraphicFramePr>
          <p:nvPr/>
        </p:nvGraphicFramePr>
        <p:xfrm>
          <a:off x="508000" y="1320800"/>
          <a:ext cx="8128000" cy="4751388"/>
        </p:xfrm>
        <a:graphic>
          <a:graphicData uri="http://schemas.openxmlformats.org/presentationml/2006/ole">
            <p:oleObj spid="_x0000_s3091" name="文档" r:id="rId7" imgW="3839157" imgH="2242840" progId="">
              <p:embed/>
            </p:oleObj>
          </a:graphicData>
        </a:graphic>
      </p:graphicFrame>
      <p:sp>
        <p:nvSpPr>
          <p:cNvPr id="7" name="矩形 6"/>
          <p:cNvSpPr>
            <a:spLocks noChangeAspect="1"/>
          </p:cNvSpPr>
          <p:nvPr/>
        </p:nvSpPr>
        <p:spPr bwMode="auto">
          <a:xfrm>
            <a:off x="2616200" y="1309688"/>
            <a:ext cx="1382713"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骐骥一跃</a:t>
            </a:r>
            <a:r>
              <a:rPr lang="zh-CN" altLang="en-US" sz="2200">
                <a:solidFill>
                  <a:srgbClr val="FF0000"/>
                </a:solidFill>
                <a:latin typeface="Times New Roman" pitchFamily="18" charset="0"/>
                <a:cs typeface="Times New Roman" pitchFamily="18" charset="0"/>
              </a:rPr>
              <a:t> </a:t>
            </a:r>
            <a:endParaRPr lang="zh-CN" altLang="en-US" sz="2200"/>
          </a:p>
        </p:txBody>
      </p:sp>
      <p:sp>
        <p:nvSpPr>
          <p:cNvPr id="8" name="矩形 7"/>
          <p:cNvSpPr>
            <a:spLocks noChangeAspect="1"/>
          </p:cNvSpPr>
          <p:nvPr/>
        </p:nvSpPr>
        <p:spPr bwMode="auto">
          <a:xfrm>
            <a:off x="5907088" y="1308100"/>
            <a:ext cx="1384300"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驽马十驾</a:t>
            </a:r>
            <a:r>
              <a:rPr lang="zh-CN" altLang="en-US" sz="2200">
                <a:solidFill>
                  <a:srgbClr val="FF0000"/>
                </a:solidFill>
                <a:latin typeface="Times New Roman" pitchFamily="18" charset="0"/>
                <a:cs typeface="Times New Roman" pitchFamily="18" charset="0"/>
              </a:rPr>
              <a:t> </a:t>
            </a:r>
            <a:endParaRPr lang="zh-CN" altLang="en-US" sz="2200"/>
          </a:p>
        </p:txBody>
      </p:sp>
      <p:sp>
        <p:nvSpPr>
          <p:cNvPr id="9" name="矩形 8"/>
          <p:cNvSpPr>
            <a:spLocks noChangeAspect="1"/>
          </p:cNvSpPr>
          <p:nvPr/>
        </p:nvSpPr>
        <p:spPr bwMode="auto">
          <a:xfrm>
            <a:off x="2771775" y="2071688"/>
            <a:ext cx="1384300"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积善成德</a:t>
            </a:r>
            <a:r>
              <a:rPr lang="zh-CN" altLang="en-US" sz="2200">
                <a:solidFill>
                  <a:srgbClr val="FF0000"/>
                </a:solidFill>
                <a:latin typeface="Times New Roman" pitchFamily="18" charset="0"/>
                <a:cs typeface="Times New Roman" pitchFamily="18" charset="0"/>
              </a:rPr>
              <a:t> </a:t>
            </a:r>
            <a:endParaRPr lang="zh-CN" altLang="en-US" sz="2200"/>
          </a:p>
        </p:txBody>
      </p:sp>
      <p:sp>
        <p:nvSpPr>
          <p:cNvPr id="10" name="矩形 9"/>
          <p:cNvSpPr>
            <a:spLocks noChangeAspect="1"/>
          </p:cNvSpPr>
          <p:nvPr/>
        </p:nvSpPr>
        <p:spPr bwMode="auto">
          <a:xfrm>
            <a:off x="4406900" y="2809875"/>
            <a:ext cx="1382713"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筋骨之强</a:t>
            </a:r>
            <a:r>
              <a:rPr lang="zh-CN" altLang="en-US" sz="2200">
                <a:solidFill>
                  <a:srgbClr val="FF0000"/>
                </a:solidFill>
                <a:latin typeface="Times New Roman" pitchFamily="18" charset="0"/>
                <a:cs typeface="Times New Roman" pitchFamily="18" charset="0"/>
              </a:rPr>
              <a:t> </a:t>
            </a:r>
            <a:endParaRPr lang="zh-CN" altLang="en-US" sz="2200"/>
          </a:p>
        </p:txBody>
      </p:sp>
      <p:sp>
        <p:nvSpPr>
          <p:cNvPr id="11" name="矩形 10"/>
          <p:cNvSpPr>
            <a:spLocks noChangeAspect="1"/>
          </p:cNvSpPr>
          <p:nvPr/>
        </p:nvSpPr>
        <p:spPr bwMode="auto">
          <a:xfrm>
            <a:off x="2947988" y="3175000"/>
            <a:ext cx="1384300"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下饮黄泉</a:t>
            </a:r>
            <a:r>
              <a:rPr lang="zh-CN" altLang="en-US" sz="2200">
                <a:solidFill>
                  <a:srgbClr val="FF0000"/>
                </a:solidFill>
                <a:latin typeface="Times New Roman" pitchFamily="18" charset="0"/>
                <a:cs typeface="Times New Roman" pitchFamily="18" charset="0"/>
              </a:rPr>
              <a:t> </a:t>
            </a:r>
            <a:endParaRPr lang="zh-CN" altLang="en-US" sz="2200"/>
          </a:p>
        </p:txBody>
      </p:sp>
      <p:sp>
        <p:nvSpPr>
          <p:cNvPr id="12" name="矩形 11"/>
          <p:cNvSpPr>
            <a:spLocks noChangeAspect="1"/>
          </p:cNvSpPr>
          <p:nvPr/>
        </p:nvSpPr>
        <p:spPr bwMode="auto">
          <a:xfrm>
            <a:off x="2667000" y="3941763"/>
            <a:ext cx="3076575"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君子博学而日参省乎己</a:t>
            </a:r>
            <a:r>
              <a:rPr lang="zh-CN" altLang="en-US" sz="2200">
                <a:solidFill>
                  <a:srgbClr val="FF0000"/>
                </a:solidFill>
                <a:latin typeface="Times New Roman" pitchFamily="18" charset="0"/>
                <a:cs typeface="Times New Roman" pitchFamily="18" charset="0"/>
              </a:rPr>
              <a:t> </a:t>
            </a:r>
            <a:endParaRPr lang="zh-CN" altLang="en-US" sz="2200"/>
          </a:p>
        </p:txBody>
      </p:sp>
      <p:sp>
        <p:nvSpPr>
          <p:cNvPr id="13" name="矩形 12"/>
          <p:cNvSpPr>
            <a:spLocks noChangeAspect="1"/>
          </p:cNvSpPr>
          <p:nvPr/>
        </p:nvSpPr>
        <p:spPr bwMode="auto">
          <a:xfrm>
            <a:off x="5208588" y="4691063"/>
            <a:ext cx="2513012"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则知明而行无过矣</a:t>
            </a:r>
            <a:r>
              <a:rPr lang="zh-CN" altLang="en-US" sz="2200">
                <a:solidFill>
                  <a:srgbClr val="FF0000"/>
                </a:solidFill>
                <a:latin typeface="Times New Roman" pitchFamily="18" charset="0"/>
                <a:cs typeface="Times New Roman" pitchFamily="18" charset="0"/>
              </a:rPr>
              <a:t> </a:t>
            </a:r>
            <a:endParaRPr lang="zh-CN" altLang="en-US" sz="220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高考档案</a:t>
            </a:r>
          </a:p>
        </p:txBody>
      </p:sp>
      <p:sp>
        <p:nvSpPr>
          <p:cNvPr id="5" name="矩形 4">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6" name="矩形 5"/>
          <p:cNvSpPr>
            <a:spLocks noChangeAspect="1"/>
          </p:cNvSpPr>
          <p:nvPr/>
        </p:nvSpPr>
        <p:spPr>
          <a:xfrm>
            <a:off x="508000" y="1071563"/>
            <a:ext cx="8128000" cy="4968875"/>
          </a:xfrm>
          <a:prstGeom prst="rect">
            <a:avLst/>
          </a:prstGeom>
        </p:spPr>
        <p:txBody>
          <a:bodyPr>
            <a:spAutoFit/>
          </a:bodyPr>
          <a:lstStyle/>
          <a:p>
            <a:pPr indent="279400">
              <a:lnSpc>
                <a:spcPct val="120000"/>
              </a:lnSpc>
              <a:tabLst>
                <a:tab pos="1028700" algn="l"/>
                <a:tab pos="1849438" algn="l"/>
                <a:tab pos="2536825" algn="l"/>
                <a:tab pos="3221038" algn="l"/>
              </a:tabLst>
            </a:pPr>
            <a:r>
              <a:rPr lang="zh-CN" altLang="zh-CN" sz="2200">
                <a:solidFill>
                  <a:srgbClr val="000000"/>
                </a:solidFill>
                <a:ea typeface="黑体" pitchFamily="49" charset="-122"/>
                <a:cs typeface="Times New Roman" pitchFamily="18" charset="0"/>
              </a:rPr>
              <a:t>二、其他形式的试题</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ea typeface="黑体" pitchFamily="49" charset="-122"/>
                <a:cs typeface="Times New Roman" pitchFamily="18" charset="0"/>
              </a:rPr>
              <a:t>文化经典阅读</a:t>
            </a:r>
            <a:r>
              <a:rPr lang="en-US" altLang="zh-CN" sz="2200">
                <a:solidFill>
                  <a:srgbClr val="000000"/>
                </a:solidFill>
                <a:latin typeface="Times New Roman" pitchFamily="18" charset="0"/>
                <a:ea typeface="楷体"/>
                <a:cs typeface="Times New Roman" pitchFamily="18" charset="0"/>
              </a:rPr>
              <a:t>)</a:t>
            </a:r>
            <a:endParaRPr lang="zh-CN" altLang="zh-CN" sz="2200">
              <a:solidFill>
                <a:srgbClr val="000000"/>
              </a:solidFill>
              <a:latin typeface="NEU-BZ-S92"/>
              <a:ea typeface="楷体"/>
              <a:cs typeface="Times New Roman" pitchFamily="18" charset="0"/>
            </a:endParaRPr>
          </a:p>
          <a:p>
            <a:pPr indent="2794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楷体"/>
                <a:cs typeface="Times New Roman" pitchFamily="18" charset="0"/>
              </a:rPr>
              <a:t>(2015·</a:t>
            </a:r>
            <a:r>
              <a:rPr lang="zh-CN" altLang="zh-CN" sz="2200">
                <a:solidFill>
                  <a:srgbClr val="000000"/>
                </a:solidFill>
                <a:latin typeface="Times New Roman" pitchFamily="18" charset="0"/>
                <a:ea typeface="楷体"/>
                <a:cs typeface="Times New Roman" pitchFamily="18" charset="0"/>
              </a:rPr>
              <a:t>浙江高考</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阅读下面的材料</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然后回答问题。</a:t>
            </a:r>
            <a:endParaRPr lang="zh-CN" altLang="zh-CN" sz="2200">
              <a:solidFill>
                <a:srgbClr val="000000"/>
              </a:solidFill>
              <a:latin typeface="NEU-BZ-S92"/>
              <a:ea typeface="楷体"/>
              <a:cs typeface="Times New Roman" pitchFamily="18" charset="0"/>
            </a:endParaRPr>
          </a:p>
          <a:p>
            <a:pPr indent="279400">
              <a:lnSpc>
                <a:spcPct val="120000"/>
              </a:lnSpc>
              <a:tabLst>
                <a:tab pos="1028700" algn="l"/>
                <a:tab pos="1849438" algn="l"/>
                <a:tab pos="2536825" algn="l"/>
                <a:tab pos="3221038" algn="l"/>
              </a:tabLst>
            </a:pPr>
            <a:r>
              <a:rPr lang="zh-CN" altLang="zh-CN" sz="2200">
                <a:solidFill>
                  <a:srgbClr val="000000"/>
                </a:solidFill>
                <a:ea typeface="黑体" pitchFamily="49" charset="-122"/>
              </a:rPr>
              <a:t>材料一</a:t>
            </a:r>
            <a:r>
              <a:rPr lang="en-US" altLang="zh-CN" sz="2200">
                <a:solidFill>
                  <a:srgbClr val="000000"/>
                </a:solidFill>
                <a:latin typeface="Times New Roman" pitchFamily="18" charset="0"/>
                <a:ea typeface="楷体"/>
                <a:cs typeface="楷体"/>
              </a:rPr>
              <a:t>:</a:t>
            </a:r>
            <a:endParaRPr lang="zh-CN" altLang="zh-CN" sz="2200">
              <a:solidFill>
                <a:srgbClr val="000000"/>
              </a:solidFill>
              <a:latin typeface="NEU-BZ-S92"/>
              <a:ea typeface="方正书宋_GBK"/>
              <a:cs typeface="方正书宋_GBK"/>
            </a:endParaRPr>
          </a:p>
          <a:p>
            <a:pPr indent="2794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方正书宋_GBK"/>
                <a:cs typeface="方正书宋_GBK"/>
              </a:rPr>
              <a:t>子路入</a:t>
            </a:r>
            <a:r>
              <a:rPr lang="en-US" altLang="zh-CN" sz="2200">
                <a:solidFill>
                  <a:srgbClr val="000000"/>
                </a:solidFill>
                <a:latin typeface="Times New Roman" pitchFamily="18" charset="0"/>
                <a:ea typeface="楷体"/>
                <a:cs typeface="楷体"/>
              </a:rPr>
              <a:t>,</a:t>
            </a:r>
            <a:r>
              <a:rPr lang="zh-CN" altLang="zh-CN" sz="2200">
                <a:solidFill>
                  <a:srgbClr val="000000"/>
                </a:solidFill>
                <a:latin typeface="Times New Roman" pitchFamily="18" charset="0"/>
                <a:ea typeface="楷体"/>
                <a:cs typeface="楷体"/>
              </a:rPr>
              <a:t>子曰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知者若何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仁者若何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子路对曰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知者使人知己</a:t>
            </a:r>
            <a:r>
              <a:rPr lang="en-US" altLang="zh-CN" sz="2200">
                <a:solidFill>
                  <a:srgbClr val="000000"/>
                </a:solidFill>
                <a:latin typeface="Times New Roman" pitchFamily="18" charset="0"/>
                <a:cs typeface="Times New Roman" pitchFamily="18" charset="0"/>
              </a:rPr>
              <a:t>,</a:t>
            </a:r>
            <a:r>
              <a:rPr lang="zh-CN" altLang="zh-CN" sz="2200" u="sng">
                <a:solidFill>
                  <a:srgbClr val="000000"/>
                </a:solidFill>
                <a:latin typeface="Times New Roman" pitchFamily="18" charset="0"/>
                <a:ea typeface="楷体"/>
                <a:cs typeface="楷体"/>
              </a:rPr>
              <a:t>仁者使人爱己。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子曰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可谓士矣。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子贡入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子曰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知者若何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仁者若何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子贡对曰</a:t>
            </a:r>
            <a:r>
              <a:rPr lang="en-US" altLang="zh-CN" sz="2200">
                <a:solidFill>
                  <a:srgbClr val="000000"/>
                </a:solidFill>
                <a:latin typeface="Times New Roman" pitchFamily="18" charset="0"/>
                <a:cs typeface="Times New Roman" pitchFamily="18" charset="0"/>
              </a:rPr>
              <a:t>:“</a:t>
            </a:r>
            <a:r>
              <a:rPr lang="zh-CN" altLang="zh-CN" sz="2200" u="sng">
                <a:solidFill>
                  <a:srgbClr val="000000"/>
                </a:solidFill>
                <a:latin typeface="Times New Roman" pitchFamily="18" charset="0"/>
                <a:ea typeface="楷体"/>
                <a:cs typeface="楷体"/>
              </a:rPr>
              <a:t>知者知人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仁者爱人。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子曰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可谓士君子矣。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颜渊入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子曰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回</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知者若何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仁者若何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颜渊对曰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知者自知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仁者自爱。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子曰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可谓明君子矣。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《荀子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子道篇》</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79400">
              <a:lnSpc>
                <a:spcPct val="120000"/>
              </a:lnSpc>
              <a:tabLst>
                <a:tab pos="1028700" algn="l"/>
                <a:tab pos="1849438" algn="l"/>
                <a:tab pos="2536825" algn="l"/>
                <a:tab pos="3221038" algn="l"/>
              </a:tabLst>
            </a:pPr>
            <a:r>
              <a:rPr lang="zh-CN" altLang="zh-CN" sz="2200">
                <a:solidFill>
                  <a:srgbClr val="000000"/>
                </a:solidFill>
                <a:ea typeface="黑体" pitchFamily="49" charset="-122"/>
              </a:rPr>
              <a:t>材料二</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794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子曰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不患人之不己知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患不知人也。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《论语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学而》</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794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子曰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贤哉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回也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一箪食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一瓢饮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在陋巷</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人不堪其忧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回也不改其乐。贤哉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回也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《论语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雍也》</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高考档案</a:t>
            </a:r>
          </a:p>
        </p:txBody>
      </p:sp>
      <p:sp>
        <p:nvSpPr>
          <p:cNvPr id="5" name="矩形 4">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36869" name="矩形 5"/>
          <p:cNvSpPr>
            <a:spLocks noChangeAspect="1"/>
          </p:cNvSpPr>
          <p:nvPr/>
        </p:nvSpPr>
        <p:spPr bwMode="auto">
          <a:xfrm>
            <a:off x="508000" y="2900363"/>
            <a:ext cx="8128000" cy="13112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Times New Roman" pitchFamily="18" charset="0"/>
              </a:rPr>
              <a:t>曾晳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曰</a:t>
            </a:r>
            <a:r>
              <a:rPr lang="en-US" altLang="zh-CN" sz="2200">
                <a:solidFill>
                  <a:srgbClr val="000000"/>
                </a:solidFill>
                <a:latin typeface="Times New Roman" pitchFamily="18" charset="0"/>
                <a:ea typeface="楷体"/>
                <a:cs typeface="楷体"/>
              </a:rPr>
              <a:t>:“</a:t>
            </a:r>
            <a:r>
              <a:rPr lang="zh-CN" altLang="zh-CN" sz="2200">
                <a:solidFill>
                  <a:srgbClr val="000000"/>
                </a:solidFill>
                <a:latin typeface="Times New Roman" pitchFamily="18" charset="0"/>
                <a:ea typeface="楷体"/>
                <a:cs typeface="楷体"/>
              </a:rPr>
              <a:t>莫春者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春服既成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冠者五六人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童子六七人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浴乎沂</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风乎舞雩</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咏而归。</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夫子喟然叹曰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吾与点也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《论语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先进》</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樊迟问仁。子曰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爱人。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问知。子曰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知人。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《论语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颜渊》</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高考档案</a:t>
            </a:r>
          </a:p>
        </p:txBody>
      </p:sp>
      <p:sp>
        <p:nvSpPr>
          <p:cNvPr id="5" name="矩形 4">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6" name="矩形 5"/>
          <p:cNvSpPr>
            <a:spLocks noChangeAspect="1"/>
          </p:cNvSpPr>
          <p:nvPr/>
        </p:nvSpPr>
        <p:spPr bwMode="auto">
          <a:xfrm>
            <a:off x="508000" y="992188"/>
            <a:ext cx="8128000" cy="5429250"/>
          </a:xfrm>
          <a:prstGeom prst="rect">
            <a:avLst/>
          </a:prstGeom>
          <a:noFill/>
          <a:ln w="9525">
            <a:noFill/>
            <a:miter lim="800000"/>
            <a:headEnd/>
            <a:tailEnd/>
          </a:ln>
        </p:spPr>
        <p:txBody>
          <a:bodyPr>
            <a:spAutoFit/>
          </a:bodyPr>
          <a:lstStyle/>
          <a:p>
            <a:pPr indent="266700">
              <a:lnSpc>
                <a:spcPts val="3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cs typeface="Times New Roman" pitchFamily="18" charset="0"/>
              </a:rPr>
              <a:t>解释《荀子》这段话中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仁者使人爱己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知者知人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的意思。</a:t>
            </a:r>
            <a:endParaRPr lang="zh-CN" altLang="zh-CN" sz="2200">
              <a:solidFill>
                <a:srgbClr val="000000"/>
              </a:solidFill>
              <a:latin typeface="NEU-BZ-S92"/>
              <a:ea typeface="方正书宋_GBK"/>
              <a:cs typeface="Times New Roman" pitchFamily="18" charset="0"/>
            </a:endParaRPr>
          </a:p>
          <a:p>
            <a:pPr indent="266700">
              <a:lnSpc>
                <a:spcPts val="3000"/>
              </a:lnSpc>
              <a:tabLst>
                <a:tab pos="1028700" algn="l"/>
                <a:tab pos="1849438" algn="l"/>
                <a:tab pos="2536825" algn="l"/>
                <a:tab pos="3221038" algn="l"/>
              </a:tabLst>
            </a:pPr>
            <a:r>
              <a:rPr lang="en-US" altLang="zh-CN" sz="2200">
                <a:solidFill>
                  <a:srgbClr val="000000"/>
                </a:solidFill>
                <a:latin typeface="Times New Roman" pitchFamily="18" charset="0"/>
                <a:ea typeface="黑体" pitchFamily="49" charset="-122"/>
                <a:cs typeface="Times New Roman" pitchFamily="18" charset="0"/>
              </a:rPr>
              <a:t>(2)</a:t>
            </a:r>
            <a:r>
              <a:rPr lang="zh-CN" altLang="zh-CN" sz="2200">
                <a:solidFill>
                  <a:srgbClr val="000000"/>
                </a:solidFill>
                <a:latin typeface="Times New Roman" pitchFamily="18" charset="0"/>
                <a:ea typeface="黑体" pitchFamily="49" charset="-122"/>
                <a:cs typeface="Times New Roman" pitchFamily="18" charset="0"/>
              </a:rPr>
              <a:t>为什么《荀子》这段话中孔子对颜渊回答的评价高于子路和子贡</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恰当运用《论语》中的材料分析说明。</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不超过</a:t>
            </a:r>
            <a:r>
              <a:rPr lang="en-US" altLang="zh-CN" sz="2200">
                <a:solidFill>
                  <a:srgbClr val="000000"/>
                </a:solidFill>
                <a:latin typeface="Times New Roman" pitchFamily="18" charset="0"/>
                <a:ea typeface="黑体" pitchFamily="49" charset="-122"/>
                <a:cs typeface="Times New Roman" pitchFamily="18" charset="0"/>
              </a:rPr>
              <a:t>150</a:t>
            </a:r>
            <a:r>
              <a:rPr lang="zh-CN" altLang="zh-CN" sz="2200">
                <a:solidFill>
                  <a:srgbClr val="000000"/>
                </a:solidFill>
                <a:latin typeface="Times New Roman" pitchFamily="18" charset="0"/>
                <a:ea typeface="黑体" pitchFamily="49" charset="-122"/>
                <a:cs typeface="Times New Roman" pitchFamily="18" charset="0"/>
              </a:rPr>
              <a:t>字</a:t>
            </a:r>
            <a:r>
              <a:rPr lang="en-US" altLang="zh-CN" sz="2200">
                <a:solidFill>
                  <a:srgbClr val="000000"/>
                </a:solidFill>
                <a:latin typeface="Times New Roman" pitchFamily="18" charset="0"/>
                <a:ea typeface="黑体" pitchFamily="49" charset="-122"/>
                <a:cs typeface="Times New Roman" pitchFamily="18" charset="0"/>
              </a:rPr>
              <a:t>)</a:t>
            </a:r>
            <a:endParaRPr lang="zh-CN" altLang="zh-CN" sz="2200">
              <a:solidFill>
                <a:srgbClr val="000000"/>
              </a:solidFill>
              <a:latin typeface="NEU-BZ-S92"/>
              <a:ea typeface="楷体"/>
              <a:cs typeface="Times New Roman" pitchFamily="18" charset="0"/>
            </a:endParaRPr>
          </a:p>
          <a:p>
            <a:pPr indent="266700">
              <a:lnSpc>
                <a:spcPts val="3000"/>
              </a:lnSpc>
              <a:tabLst>
                <a:tab pos="1028700" algn="l"/>
                <a:tab pos="1849438" algn="l"/>
                <a:tab pos="2536825" algn="l"/>
                <a:tab pos="3221038" algn="l"/>
              </a:tabLst>
            </a:pPr>
            <a:r>
              <a:rPr lang="zh-CN" altLang="zh-CN" sz="2200">
                <a:solidFill>
                  <a:srgbClr val="FF0000"/>
                </a:solidFill>
                <a:ea typeface="黑体" pitchFamily="49" charset="-122"/>
              </a:rPr>
              <a:t>参考答案：</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NEU-BZ-S92"/>
              </a:rPr>
              <a:t>①</a:t>
            </a:r>
            <a:r>
              <a:rPr lang="zh-CN" altLang="zh-CN" sz="2200">
                <a:solidFill>
                  <a:srgbClr val="000000"/>
                </a:solidFill>
                <a:latin typeface="Times New Roman" pitchFamily="18" charset="0"/>
                <a:cs typeface="Times New Roman" pitchFamily="18" charset="0"/>
              </a:rPr>
              <a:t>仁者使人爱己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仁者让别人爱自己。</a:t>
            </a:r>
            <a:endParaRPr lang="zh-CN" altLang="zh-CN" sz="2200">
              <a:solidFill>
                <a:srgbClr val="000000"/>
              </a:solidFill>
              <a:latin typeface="NEU-BZ-S92"/>
              <a:ea typeface="方正书宋_GBK"/>
              <a:cs typeface="方正书宋_GBK"/>
            </a:endParaRPr>
          </a:p>
          <a:p>
            <a:pPr indent="266700">
              <a:lnSpc>
                <a:spcPts val="3000"/>
              </a:lnSpc>
              <a:tabLst>
                <a:tab pos="1028700" algn="l"/>
                <a:tab pos="1849438" algn="l"/>
                <a:tab pos="2536825" algn="l"/>
                <a:tab pos="3221038" algn="l"/>
              </a:tabLst>
            </a:pPr>
            <a:r>
              <a:rPr lang="zh-CN" altLang="zh-CN" sz="2200">
                <a:solidFill>
                  <a:srgbClr val="000000"/>
                </a:solidFill>
                <a:latin typeface="NEU-BZ-S92"/>
              </a:rPr>
              <a:t>②</a:t>
            </a:r>
            <a:r>
              <a:rPr lang="zh-CN" altLang="zh-CN" sz="2200">
                <a:solidFill>
                  <a:srgbClr val="000000"/>
                </a:solidFill>
                <a:latin typeface="Times New Roman" pitchFamily="18" charset="0"/>
                <a:cs typeface="Times New Roman" pitchFamily="18" charset="0"/>
              </a:rPr>
              <a:t>知者知人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有智慧的人了解别人。</a:t>
            </a:r>
            <a:endParaRPr lang="zh-CN" altLang="zh-CN" sz="2200">
              <a:solidFill>
                <a:srgbClr val="000000"/>
              </a:solidFill>
              <a:latin typeface="NEU-BZ-S92"/>
              <a:ea typeface="方正书宋_GBK"/>
              <a:cs typeface="方正书宋_GBK"/>
            </a:endParaRPr>
          </a:p>
          <a:p>
            <a:pPr indent="266700">
              <a:lnSpc>
                <a:spcPts val="3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示例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与子路和子贡相比</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颜回对</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自知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自爱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的理解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重在自身修养。</a:t>
            </a:r>
            <a:endParaRPr lang="zh-CN" altLang="zh-CN" sz="2200">
              <a:solidFill>
                <a:srgbClr val="000000"/>
              </a:solidFill>
              <a:latin typeface="NEU-BZ-S92"/>
              <a:ea typeface="方正书宋_GBK"/>
              <a:cs typeface="方正书宋_GBK"/>
            </a:endParaRPr>
          </a:p>
          <a:p>
            <a:pPr indent="266700">
              <a:lnSpc>
                <a:spcPts val="3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孔子认为自身修养是人的更高追求。他教导弟子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不患人之不己知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要他们知人、爱人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但更赞赏曾晳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风乎舞雩</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咏而归</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的志向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以及颜回</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一箪食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一瓢饮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在陋巷</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而能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不改其乐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的生活态度。</a:t>
            </a:r>
            <a:endParaRPr lang="zh-CN" altLang="zh-CN" sz="2200">
              <a:solidFill>
                <a:srgbClr val="000000"/>
              </a:solidFill>
              <a:latin typeface="NEU-BZ-S92"/>
              <a:ea typeface="方正书宋_GBK"/>
              <a:cs typeface="方正书宋_GBK"/>
            </a:endParaRPr>
          </a:p>
          <a:p>
            <a:pPr indent="266700">
              <a:lnSpc>
                <a:spcPts val="3000"/>
              </a:lnSpc>
              <a:tabLst>
                <a:tab pos="1028700" algn="l"/>
                <a:tab pos="1849438" algn="l"/>
                <a:tab pos="2536825" algn="l"/>
                <a:tab pos="3221038" algn="l"/>
              </a:tabLst>
            </a:pPr>
            <a:r>
              <a:rPr lang="zh-CN" altLang="zh-CN" sz="2200">
                <a:solidFill>
                  <a:srgbClr val="FF0000"/>
                </a:solidFill>
                <a:ea typeface="黑体" pitchFamily="49" charset="-122"/>
              </a:rPr>
              <a:t>解析：</a:t>
            </a:r>
            <a:r>
              <a:rPr lang="zh-CN" altLang="zh-CN" sz="2200">
                <a:solidFill>
                  <a:srgbClr val="000000"/>
                </a:solidFill>
                <a:latin typeface="Times New Roman" pitchFamily="18" charset="0"/>
                <a:ea typeface="楷体"/>
                <a:cs typeface="楷体"/>
              </a:rPr>
              <a:t>第一问考查的是《荀子》的内容。荀子是儒家的继承人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观点是传承孔子的。这里考的是对</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仁者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知者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的理解。第二个问题考查对孔子关于自我修养的见解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强调</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自知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自爱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的重要性。</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3" end="3"/>
                                            </p:txEl>
                                          </p:spTgt>
                                        </p:tgtEl>
                                        <p:attrNameLst>
                                          <p:attrName>style.visibility</p:attrName>
                                        </p:attrNameLst>
                                      </p:cBhvr>
                                      <p:to>
                                        <p:strVal val="visible"/>
                                      </p:to>
                                    </p:set>
                                    <p:animEffect transition="in" filter="wipe(down)">
                                      <p:cBhvr>
                                        <p:cTn id="10" dur="500"/>
                                        <p:tgtEl>
                                          <p:spTgt spid="6">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animEffect transition="in" filter="wipe(down)">
                                      <p:cBhvr>
                                        <p:cTn id="13" dur="500"/>
                                        <p:tgtEl>
                                          <p:spTgt spid="6">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6">
                                            <p:txEl>
                                              <p:pRg st="5" end="5"/>
                                            </p:txEl>
                                          </p:spTgt>
                                        </p:tgtEl>
                                        <p:attrNameLst>
                                          <p:attrName>style.visibility</p:attrName>
                                        </p:attrNameLst>
                                      </p:cBhvr>
                                      <p:to>
                                        <p:strVal val="visible"/>
                                      </p:to>
                                    </p:set>
                                    <p:animEffect transition="in" filter="wipe(down)">
                                      <p:cBhvr>
                                        <p:cTn id="16" dur="500"/>
                                        <p:tgtEl>
                                          <p:spTgt spid="6">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animEffect transition="in" filter="wipe(down)">
                                      <p:cBhvr>
                                        <p:cTn id="21"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CCE8C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金牌学案14模板</Template>
  <TotalTime>91</TotalTime>
  <Words>4719</Words>
  <Application>Microsoft Office PowerPoint</Application>
  <PresentationFormat>全屏显示(4:3)</PresentationFormat>
  <Paragraphs>244</Paragraphs>
  <Slides>31</Slides>
  <Notes>0</Notes>
  <HiddenSlides>0</HiddenSlides>
  <MMClips>0</MMClips>
  <ScaleCrop>false</ScaleCrop>
  <HeadingPairs>
    <vt:vector size="8" baseType="variant">
      <vt:variant>
        <vt:lpstr>已用的字体</vt:lpstr>
      </vt:variant>
      <vt:variant>
        <vt:i4>10</vt:i4>
      </vt:variant>
      <vt:variant>
        <vt:lpstr>演示文稿设计模板</vt:lpstr>
      </vt:variant>
      <vt:variant>
        <vt:i4>14</vt:i4>
      </vt:variant>
      <vt:variant>
        <vt:lpstr>嵌入 OLE 服务器</vt:lpstr>
      </vt:variant>
      <vt:variant>
        <vt:i4>1</vt:i4>
      </vt:variant>
      <vt:variant>
        <vt:lpstr>幻灯片标题</vt:lpstr>
      </vt:variant>
      <vt:variant>
        <vt:i4>31</vt:i4>
      </vt:variant>
    </vt:vector>
  </HeadingPairs>
  <TitlesOfParts>
    <vt:vector size="56" baseType="lpstr">
      <vt:lpstr>Arial</vt:lpstr>
      <vt:lpstr>宋体</vt:lpstr>
      <vt:lpstr>黑体</vt:lpstr>
      <vt:lpstr>Calibri</vt:lpstr>
      <vt:lpstr>Calibri Light</vt:lpstr>
      <vt:lpstr>Times New Roman</vt:lpstr>
      <vt:lpstr>NEU-BZ-S92</vt:lpstr>
      <vt:lpstr>方正书宋_GBK</vt:lpstr>
      <vt:lpstr>楷体</vt:lpstr>
      <vt:lpstr>方正宋黑_GBK</vt:lpstr>
      <vt:lpstr>金牌学案14模板</vt:lpstr>
      <vt:lpstr>自定义设计方案</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39</cp:revision>
  <dcterms:created xsi:type="dcterms:W3CDTF">2015-07-28T05:59:53Z</dcterms:created>
  <dcterms:modified xsi:type="dcterms:W3CDTF">2016-09-19T01:44:17Z</dcterms:modified>
</cp:coreProperties>
</file>