
<file path=[Content_Types].xml><?xml version="1.0" encoding="utf-8"?>
<Types xmlns="http://schemas.openxmlformats.org/package/2006/content-types">
  <Default Extension="png" ContentType="image/png"/>
  <Default Extension="bin" ContentType="application/vnd.openxmlformats-officedocument.oleObject"/>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71"/>
  </p:notesMasterIdLst>
  <p:sldIdLst>
    <p:sldId id="256" r:id="rId2"/>
    <p:sldId id="264" r:id="rId3"/>
    <p:sldId id="263" r:id="rId4"/>
    <p:sldId id="442" r:id="rId5"/>
    <p:sldId id="271" r:id="rId6"/>
    <p:sldId id="272" r:id="rId7"/>
    <p:sldId id="363" r:id="rId8"/>
    <p:sldId id="422" r:id="rId9"/>
    <p:sldId id="443" r:id="rId10"/>
    <p:sldId id="260" r:id="rId11"/>
    <p:sldId id="319" r:id="rId12"/>
    <p:sldId id="317" r:id="rId13"/>
    <p:sldId id="320" r:id="rId14"/>
    <p:sldId id="318" r:id="rId15"/>
    <p:sldId id="321" r:id="rId16"/>
    <p:sldId id="273" r:id="rId17"/>
    <p:sldId id="311" r:id="rId18"/>
    <p:sldId id="265" r:id="rId19"/>
    <p:sldId id="276" r:id="rId20"/>
    <p:sldId id="274" r:id="rId21"/>
    <p:sldId id="277" r:id="rId22"/>
    <p:sldId id="275" r:id="rId23"/>
    <p:sldId id="278" r:id="rId24"/>
    <p:sldId id="312" r:id="rId25"/>
    <p:sldId id="295" r:id="rId26"/>
    <p:sldId id="298" r:id="rId27"/>
    <p:sldId id="313" r:id="rId28"/>
    <p:sldId id="316" r:id="rId29"/>
    <p:sldId id="444" r:id="rId30"/>
    <p:sldId id="445" r:id="rId31"/>
    <p:sldId id="446" r:id="rId32"/>
    <p:sldId id="447" r:id="rId33"/>
    <p:sldId id="448" r:id="rId34"/>
    <p:sldId id="449" r:id="rId35"/>
    <p:sldId id="450" r:id="rId36"/>
    <p:sldId id="451" r:id="rId37"/>
    <p:sldId id="452" r:id="rId38"/>
    <p:sldId id="453" r:id="rId39"/>
    <p:sldId id="454" r:id="rId40"/>
    <p:sldId id="455" r:id="rId41"/>
    <p:sldId id="456" r:id="rId42"/>
    <p:sldId id="457" r:id="rId43"/>
    <p:sldId id="458" r:id="rId44"/>
    <p:sldId id="459" r:id="rId45"/>
    <p:sldId id="460" r:id="rId46"/>
    <p:sldId id="461" r:id="rId47"/>
    <p:sldId id="462" r:id="rId48"/>
    <p:sldId id="463" r:id="rId49"/>
    <p:sldId id="464" r:id="rId50"/>
    <p:sldId id="465" r:id="rId51"/>
    <p:sldId id="466" r:id="rId52"/>
    <p:sldId id="467" r:id="rId53"/>
    <p:sldId id="468" r:id="rId54"/>
    <p:sldId id="469" r:id="rId55"/>
    <p:sldId id="470" r:id="rId56"/>
    <p:sldId id="471" r:id="rId57"/>
    <p:sldId id="472" r:id="rId58"/>
    <p:sldId id="473" r:id="rId59"/>
    <p:sldId id="474" r:id="rId60"/>
    <p:sldId id="475" r:id="rId61"/>
    <p:sldId id="476" r:id="rId62"/>
    <p:sldId id="477" r:id="rId63"/>
    <p:sldId id="478" r:id="rId64"/>
    <p:sldId id="479" r:id="rId65"/>
    <p:sldId id="480" r:id="rId66"/>
    <p:sldId id="481" r:id="rId67"/>
    <p:sldId id="482" r:id="rId68"/>
    <p:sldId id="483" r:id="rId69"/>
    <p:sldId id="484" r:id="rId7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219" autoAdjust="0"/>
    <p:restoredTop sz="94660"/>
  </p:normalViewPr>
  <p:slideViewPr>
    <p:cSldViewPr snapToGrid="0">
      <p:cViewPr varScale="1">
        <p:scale>
          <a:sx n="68" d="100"/>
          <a:sy n="68" d="100"/>
        </p:scale>
        <p:origin x="102"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2020/4/17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3C84E61-A321-420F-B2A9-5A211D078995}" type="slidenum">
              <a:rPr lang="zh-CN" altLang="en-US" smtClean="0"/>
              <a:t>16</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幻灯片图像占位符 1"/>
          <p:cNvSpPr>
            <a:spLocks noGrp="1" noRot="1" noChangeAspect="1" noTextEdit="1"/>
          </p:cNvSpPr>
          <p:nvPr>
            <p:ph type="sldImg"/>
          </p:nvPr>
        </p:nvSpPr>
        <p:spPr>
          <a:ln>
            <a:solidFill>
              <a:srgbClr val="000000">
                <a:alpha val="100000"/>
              </a:srgbClr>
            </a:solidFill>
            <a:miter lim="800000"/>
          </a:ln>
        </p:spPr>
      </p:sp>
      <p:sp>
        <p:nvSpPr>
          <p:cNvPr id="44035" name="备注占位符 2"/>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en-US" dirty="0"/>
          </a:p>
        </p:txBody>
      </p:sp>
      <p:sp>
        <p:nvSpPr>
          <p:cNvPr id="44036"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marL="0" marR="0" lvl="0" indent="0" algn="r" defTabSz="914400" rtl="0" eaLnBrk="1" fontAlgn="auto" latinLnBrk="0" hangingPunct="1">
              <a:lnSpc>
                <a:spcPct val="100000"/>
              </a:lnSpc>
              <a:spcBef>
                <a:spcPts val="0"/>
              </a:spcBef>
              <a:spcAft>
                <a:spcPts val="0"/>
              </a:spcAft>
              <a:buClrTx/>
              <a:buSzTx/>
              <a:buFontTx/>
              <a:buNone/>
              <a:tabLst/>
              <a:defRPr/>
            </a:pPr>
            <a:fld id="{9A0DB2DC-4C9A-4742-B13C-FB6460FD3503}" type="slidenum">
              <a:rPr kumimoji="0" lang="zh-CN" altLang="en-US" sz="12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zh-CN" altLang="en-US" sz="1200" b="0" i="0" u="none" strike="noStrike" kern="1200" cap="none" spc="0" normalizeH="0" baseline="0" noProof="0" dirty="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5346228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2020/4/17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2020/4/17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2020/4/17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2020/4/17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2020/4/17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2020/4/17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2020/4/17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2020/4/17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2020/4/17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slide" Target="slide29.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6.wmf"/></Relationships>
</file>

<file path=ppt/slides/_rels/slide6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6.wmf"/></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8" Type="http://schemas.openxmlformats.org/officeDocument/2006/relationships/hyperlink" Target="https://baike.so.com/doc/5418158-5656318.html" TargetMode="External"/><Relationship Id="rId3" Type="http://schemas.openxmlformats.org/officeDocument/2006/relationships/hyperlink" Target="https://baike.so.com/doc/5394555-5631676.html" TargetMode="External"/><Relationship Id="rId7" Type="http://schemas.openxmlformats.org/officeDocument/2006/relationships/hyperlink" Target="https://baike.so.com/doc/5398590-5636002.html" TargetMode="External"/><Relationship Id="rId2" Type="http://schemas.openxmlformats.org/officeDocument/2006/relationships/hyperlink" Target="https://baike.so.com/doc/5366716-5602442.html" TargetMode="External"/><Relationship Id="rId1" Type="http://schemas.openxmlformats.org/officeDocument/2006/relationships/slideLayout" Target="../slideLayouts/slideLayout7.xml"/><Relationship Id="rId6" Type="http://schemas.openxmlformats.org/officeDocument/2006/relationships/hyperlink" Target="https://baike.so.com/doc/2914537-3075647.html" TargetMode="External"/><Relationship Id="rId5" Type="http://schemas.openxmlformats.org/officeDocument/2006/relationships/hyperlink" Target="https://baike.so.com/doc/2547847-2691144.html" TargetMode="External"/><Relationship Id="rId4" Type="http://schemas.openxmlformats.org/officeDocument/2006/relationships/hyperlink" Target="https://baike.so.com/doc/2911581-3072492.html" TargetMode="Externa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p:cNvSpPr>
          <p:nvPr>
            <p:ph type="title"/>
          </p:nvPr>
        </p:nvSpPr>
        <p:spPr>
          <a:xfrm>
            <a:off x="1616710" y="1699895"/>
            <a:ext cx="8782050" cy="1143000"/>
          </a:xfrm>
        </p:spPr>
        <p:txBody>
          <a:bodyPr anchor="ctr">
            <a:noAutofit/>
          </a:bodyPr>
          <a:lstStyle/>
          <a:p>
            <a:r>
              <a:rPr lang="en-US" altLang="zh-CN" sz="7200" b="1" dirty="0" smtClean="0">
                <a:solidFill>
                  <a:srgbClr val="FF0000"/>
                </a:solidFill>
              </a:rPr>
              <a:t>2020</a:t>
            </a:r>
            <a:r>
              <a:rPr lang="zh-CN" altLang="en-US" sz="7200" b="1" dirty="0" smtClean="0">
                <a:solidFill>
                  <a:srgbClr val="FF0000"/>
                </a:solidFill>
              </a:rPr>
              <a:t>年</a:t>
            </a:r>
            <a:r>
              <a:rPr lang="zh-CN" altLang="zh-CN" sz="7200" b="1" dirty="0" smtClean="0">
                <a:solidFill>
                  <a:srgbClr val="FF0000"/>
                </a:solidFill>
              </a:rPr>
              <a:t>中考</a:t>
            </a:r>
            <a:r>
              <a:rPr lang="zh-CN" altLang="zh-CN" sz="7200" b="1" dirty="0">
                <a:solidFill>
                  <a:srgbClr val="FF0000"/>
                </a:solidFill>
              </a:rPr>
              <a:t>样题解读</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9448" y="714674"/>
            <a:ext cx="11546542" cy="4361910"/>
          </a:xfrm>
        </p:spPr>
        <p:txBody>
          <a:bodyPr>
            <a:noAutofit/>
          </a:bodyPr>
          <a:lstStyle/>
          <a:p>
            <a:pPr>
              <a:lnSpc>
                <a:spcPct val="100000"/>
              </a:lnSpc>
              <a:buNone/>
            </a:pPr>
            <a:r>
              <a:rPr lang="en-US" altLang="zh-CN" sz="2000" dirty="0" smtClean="0"/>
              <a:t>           </a:t>
            </a:r>
            <a:r>
              <a:rPr lang="zh-CN" altLang="zh-CN" sz="2000" dirty="0" smtClean="0"/>
              <a:t>“尼山圣境”位于曲阜尼山，是中华优秀传统文化体验基地。班级组织去“尼山圣境”的研学旅行活动你参与部分工作。请阅读下面的材料，完成任务。</a:t>
            </a:r>
          </a:p>
          <a:p>
            <a:pPr>
              <a:lnSpc>
                <a:spcPct val="100000"/>
              </a:lnSpc>
              <a:buNone/>
            </a:pPr>
            <a:r>
              <a:rPr lang="zh-CN" altLang="zh-CN" sz="2000" dirty="0" smtClean="0"/>
              <a:t>【材料一】研学旅行是学生集体参加的有组织、有计划、有目的的校外参观体验实践活动，是研究性学习和旅行体验的结合。</a:t>
            </a:r>
          </a:p>
          <a:p>
            <a:pPr>
              <a:lnSpc>
                <a:spcPct val="100000"/>
              </a:lnSpc>
              <a:buNone/>
            </a:pPr>
            <a:r>
              <a:rPr lang="zh-CN" altLang="zh-CN" sz="2000" dirty="0" smtClean="0"/>
              <a:t>【材料二】当下，不少机构纷纷推出研学旅行项目，有的旅游项目重新包装一下就变成了所谓的研学旅行。很多情况下，将旅游行程单当作研学手册，将“了解景点背后的历史故事”当作研学的核心——围绕实际问题进行学习</a:t>
            </a:r>
            <a:r>
              <a:rPr lang="en-US" altLang="zh-CN" sz="2000" dirty="0" smtClean="0"/>
              <a:t>:</a:t>
            </a:r>
            <a:r>
              <a:rPr lang="zh-CN" altLang="zh-CN" sz="2000" dirty="0" smtClean="0"/>
              <a:t>本该以学生为主体的研学变成了老师或者导游夸夸其谈，老师在景点的讲解和在课堂上的讲授没什么两样，没有做到让学生自主活动和研究。</a:t>
            </a:r>
          </a:p>
          <a:p>
            <a:pPr>
              <a:lnSpc>
                <a:spcPct val="100000"/>
              </a:lnSpc>
              <a:buNone/>
            </a:pPr>
            <a:r>
              <a:rPr lang="zh-CN" altLang="zh-CN" sz="2000" dirty="0" smtClean="0"/>
              <a:t>【材料三】通过这次“尼山圣境”的研学活动，我了解到，公元前</a:t>
            </a:r>
            <a:r>
              <a:rPr lang="en-US" altLang="zh-CN" sz="2000" dirty="0" smtClean="0"/>
              <a:t>551</a:t>
            </a:r>
            <a:r>
              <a:rPr lang="zh-CN" altLang="zh-CN" sz="2000" dirty="0" smtClean="0"/>
              <a:t>年孔子诞生于此，</a:t>
            </a:r>
            <a:r>
              <a:rPr lang="en-US" altLang="zh-CN" sz="2000" dirty="0" smtClean="0"/>
              <a:t>2019</a:t>
            </a:r>
            <a:r>
              <a:rPr lang="zh-CN" altLang="zh-CN" sz="2000" dirty="0" smtClean="0"/>
              <a:t>年是孔子诞辰</a:t>
            </a:r>
            <a:r>
              <a:rPr lang="en-US" altLang="zh-CN" sz="2000" dirty="0" smtClean="0"/>
              <a:t>2570</a:t>
            </a:r>
            <a:r>
              <a:rPr lang="zh-CN" altLang="zh-CN" sz="2000" dirty="0" smtClean="0"/>
              <a:t>年，他的思想历经漫长岁月仍然熠熠生辉。沿着圣人的足迹，我实地感悟儒家礼乐文化，接受了思想洗礼，增强了继承优秀传统文化的责任感。</a:t>
            </a:r>
            <a:endParaRPr lang="en-US" altLang="zh-CN" sz="2000" dirty="0" smtClean="0">
              <a:solidFill>
                <a:srgbClr val="FF0000"/>
              </a:solidFill>
            </a:endParaRPr>
          </a:p>
          <a:p>
            <a:pPr>
              <a:buNone/>
            </a:pPr>
            <a:endParaRPr lang="en-US" altLang="zh-CN" sz="2000" b="1" dirty="0" smtClean="0">
              <a:solidFill>
                <a:srgbClr val="FF0000"/>
              </a:solidFill>
            </a:endParaRPr>
          </a:p>
          <a:p>
            <a:pPr>
              <a:buNone/>
            </a:pPr>
            <a:r>
              <a:rPr lang="en-US" altLang="zh-CN" sz="2000" b="1" dirty="0" smtClean="0">
                <a:solidFill>
                  <a:schemeClr val="tx1"/>
                </a:solidFill>
              </a:rPr>
              <a:t>9.</a:t>
            </a:r>
            <a:r>
              <a:rPr lang="zh-CN" altLang="zh-CN" sz="2000" b="1" dirty="0" smtClean="0">
                <a:solidFill>
                  <a:schemeClr val="tx1"/>
                </a:solidFill>
              </a:rPr>
              <a:t>结合材料一和材料二来看 ，研学旅行要避免“只有游没有学”和</a:t>
            </a:r>
            <a:r>
              <a:rPr lang="zh-CN" altLang="zh-CN" sz="2000" b="1" u="sng" dirty="0" smtClean="0">
                <a:solidFill>
                  <a:schemeClr val="tx1"/>
                </a:solidFill>
              </a:rPr>
              <a:t>“</a:t>
            </a:r>
            <a:r>
              <a:rPr lang="en-US" altLang="zh-CN" sz="2000" b="1" u="sng" dirty="0" smtClean="0">
                <a:solidFill>
                  <a:schemeClr val="tx1"/>
                </a:solidFill>
              </a:rPr>
              <a:t>                </a:t>
            </a:r>
            <a:r>
              <a:rPr lang="zh-CN" altLang="zh-CN" sz="2000" b="1" dirty="0" smtClean="0">
                <a:solidFill>
                  <a:schemeClr val="tx1"/>
                </a:solidFill>
              </a:rPr>
              <a:t>”，因为二者都失去了研学的真正内涵。</a:t>
            </a:r>
            <a:r>
              <a:rPr lang="en-US" altLang="zh-CN" sz="2000" b="1" dirty="0" smtClean="0">
                <a:solidFill>
                  <a:schemeClr val="tx1"/>
                </a:solidFill>
              </a:rPr>
              <a:t>(2 </a:t>
            </a:r>
            <a:r>
              <a:rPr lang="zh-CN" altLang="zh-CN" sz="2000" b="1" dirty="0" smtClean="0">
                <a:solidFill>
                  <a:schemeClr val="tx1"/>
                </a:solidFill>
              </a:rPr>
              <a:t>分</a:t>
            </a:r>
            <a:r>
              <a:rPr lang="en-US" altLang="zh-CN" sz="2000" b="1" dirty="0" smtClean="0">
                <a:solidFill>
                  <a:schemeClr val="tx1"/>
                </a:solidFill>
              </a:rPr>
              <a:t>)</a:t>
            </a:r>
            <a:endParaRPr lang="zh-CN" altLang="zh-CN" sz="2000" b="1" dirty="0" smtClean="0">
              <a:solidFill>
                <a:schemeClr val="tx1"/>
              </a:solidFill>
            </a:endParaRPr>
          </a:p>
          <a:p>
            <a:pPr>
              <a:buNone/>
            </a:pPr>
            <a:endParaRPr lang="zh-CN" altLang="zh-CN" sz="2000" b="1" dirty="0" smtClean="0">
              <a:solidFill>
                <a:schemeClr val="tx1"/>
              </a:solidFill>
            </a:endParaRPr>
          </a:p>
        </p:txBody>
      </p:sp>
      <p:sp>
        <p:nvSpPr>
          <p:cNvPr id="4" name="文本框 1"/>
          <p:cNvSpPr txBox="1"/>
          <p:nvPr/>
        </p:nvSpPr>
        <p:spPr>
          <a:xfrm>
            <a:off x="4105416" y="192442"/>
            <a:ext cx="2961640" cy="521970"/>
          </a:xfrm>
          <a:prstGeom prst="rect">
            <a:avLst/>
          </a:prstGeom>
          <a:noFill/>
        </p:spPr>
        <p:txBody>
          <a:bodyPr wrap="square" rtlCol="0">
            <a:spAutoFit/>
          </a:bodyPr>
          <a:lstStyle/>
          <a:p>
            <a:r>
              <a:rPr lang="zh-CN" altLang="en-US" sz="2800" b="1" dirty="0" smtClean="0">
                <a:solidFill>
                  <a:srgbClr val="64443D"/>
                </a:solidFill>
                <a:latin typeface="方正粗黑宋简体" panose="02000000000000000000" charset="-122"/>
                <a:ea typeface="方正粗黑宋简体" panose="02000000000000000000" charset="-122"/>
              </a:rPr>
              <a:t>研究性学习板块</a:t>
            </a:r>
          </a:p>
        </p:txBody>
      </p:sp>
      <p:pic>
        <p:nvPicPr>
          <p:cNvPr id="6" name="图片 5" descr=" "/>
          <p:cNvPicPr/>
          <p:nvPr/>
        </p:nvPicPr>
        <p:blipFill>
          <a:blip r:embed="rId2" cstate="print"/>
          <a:srcRect/>
          <a:stretch>
            <a:fillRect/>
          </a:stretch>
        </p:blipFill>
        <p:spPr bwMode="auto">
          <a:xfrm>
            <a:off x="10196383" y="5292127"/>
            <a:ext cx="1570615" cy="1430767"/>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36263" y="645459"/>
            <a:ext cx="11546542" cy="4361910"/>
          </a:xfrm>
        </p:spPr>
        <p:txBody>
          <a:bodyPr>
            <a:noAutofit/>
          </a:bodyPr>
          <a:lstStyle/>
          <a:p>
            <a:pPr>
              <a:lnSpc>
                <a:spcPct val="100000"/>
              </a:lnSpc>
              <a:buNone/>
            </a:pPr>
            <a:r>
              <a:rPr lang="en-US" altLang="zh-CN" sz="2000" dirty="0" smtClean="0"/>
              <a:t>           </a:t>
            </a:r>
            <a:r>
              <a:rPr lang="zh-CN" altLang="zh-CN" sz="2000" dirty="0" smtClean="0"/>
              <a:t>“尼山圣境”位于曲阜尼山，是中华优秀传统文化体验基地。班级组织去“尼山圣境”的研学旅行活动你参与部分工作。请阅读下面的材料，完成任务。</a:t>
            </a:r>
          </a:p>
          <a:p>
            <a:pPr>
              <a:lnSpc>
                <a:spcPct val="100000"/>
              </a:lnSpc>
              <a:buNone/>
            </a:pPr>
            <a:r>
              <a:rPr lang="zh-CN" altLang="zh-CN" sz="2000" dirty="0" smtClean="0"/>
              <a:t>【材料一】研学旅行是学生集体参加的有组织、有计划、有目的的校外参观体验实践活动，是研究性学习和旅行体验的结合。</a:t>
            </a:r>
          </a:p>
          <a:p>
            <a:pPr>
              <a:lnSpc>
                <a:spcPct val="100000"/>
              </a:lnSpc>
              <a:buNone/>
            </a:pPr>
            <a:r>
              <a:rPr lang="zh-CN" altLang="zh-CN" sz="2000" dirty="0" smtClean="0"/>
              <a:t>【材料二】当下，不少机构纷纷推出研学旅行项目，有的旅游项目重新包装一下就变成了所谓的研学旅行。很多情况下，将旅游行程单当作研学手册，将“了解景点背后的历史故事”当作研学的核心——围绕实际问题进行学习</a:t>
            </a:r>
            <a:r>
              <a:rPr lang="en-US" altLang="zh-CN" sz="2000" dirty="0" smtClean="0"/>
              <a:t>:</a:t>
            </a:r>
            <a:r>
              <a:rPr lang="zh-CN" altLang="zh-CN" sz="2000" dirty="0" smtClean="0">
                <a:solidFill>
                  <a:srgbClr val="FF0000"/>
                </a:solidFill>
              </a:rPr>
              <a:t>本该以学生为主体的研学变成了老师或者导游夸夸其谈，老师在景点的讲解和在课堂上的讲授没什么两样，没有做到让学生自主活动和研究。</a:t>
            </a:r>
          </a:p>
          <a:p>
            <a:pPr>
              <a:lnSpc>
                <a:spcPct val="100000"/>
              </a:lnSpc>
              <a:buNone/>
            </a:pPr>
            <a:r>
              <a:rPr lang="zh-CN" altLang="zh-CN" sz="2000" dirty="0" smtClean="0"/>
              <a:t>【材料三】通过这次“尼山圣境”的研学活动，我了解到，公元前</a:t>
            </a:r>
            <a:r>
              <a:rPr lang="en-US" altLang="zh-CN" sz="2000" dirty="0" smtClean="0"/>
              <a:t>551</a:t>
            </a:r>
            <a:r>
              <a:rPr lang="zh-CN" altLang="zh-CN" sz="2000" dirty="0" smtClean="0"/>
              <a:t>年孔子诞生于此，</a:t>
            </a:r>
            <a:r>
              <a:rPr lang="en-US" altLang="zh-CN" sz="2000" dirty="0" smtClean="0"/>
              <a:t>2019</a:t>
            </a:r>
            <a:r>
              <a:rPr lang="zh-CN" altLang="zh-CN" sz="2000" dirty="0" smtClean="0"/>
              <a:t>年是孔子诞辰</a:t>
            </a:r>
            <a:r>
              <a:rPr lang="en-US" altLang="zh-CN" sz="2000" dirty="0" smtClean="0"/>
              <a:t>2570</a:t>
            </a:r>
            <a:r>
              <a:rPr lang="zh-CN" altLang="zh-CN" sz="2000" dirty="0" smtClean="0"/>
              <a:t>年，他的思想历经漫长岁月仍然熠熠生辉。沿着圣人的足迹，我实地感悟儒家礼乐文化，接受了思想洗礼，增强了继承优秀传统文化的责任感。</a:t>
            </a:r>
            <a:endParaRPr lang="en-US" altLang="zh-CN" sz="2000" dirty="0" smtClean="0">
              <a:solidFill>
                <a:srgbClr val="FF0000"/>
              </a:solidFill>
            </a:endParaRPr>
          </a:p>
          <a:p>
            <a:pPr>
              <a:buNone/>
            </a:pPr>
            <a:r>
              <a:rPr lang="en-US" altLang="zh-CN" sz="2000" b="1" dirty="0" smtClean="0">
                <a:solidFill>
                  <a:schemeClr val="tx1"/>
                </a:solidFill>
              </a:rPr>
              <a:t>9.</a:t>
            </a:r>
            <a:r>
              <a:rPr lang="zh-CN" altLang="zh-CN" sz="2000" b="1" dirty="0" smtClean="0">
                <a:solidFill>
                  <a:schemeClr val="tx1"/>
                </a:solidFill>
              </a:rPr>
              <a:t>结合材料一和材料二来看 ，研学旅行要避免“只有游没有学”和</a:t>
            </a:r>
            <a:r>
              <a:rPr lang="zh-CN" altLang="zh-CN" sz="2000" b="1" u="sng" dirty="0" smtClean="0">
                <a:solidFill>
                  <a:schemeClr val="tx1"/>
                </a:solidFill>
              </a:rPr>
              <a:t>“</a:t>
            </a:r>
            <a:r>
              <a:rPr lang="en-US" altLang="zh-CN" sz="2000" b="1" u="sng" dirty="0" smtClean="0">
                <a:solidFill>
                  <a:schemeClr val="tx1"/>
                </a:solidFill>
              </a:rPr>
              <a:t>                </a:t>
            </a:r>
            <a:r>
              <a:rPr lang="zh-CN" altLang="zh-CN" sz="2000" b="1" dirty="0" smtClean="0">
                <a:solidFill>
                  <a:schemeClr val="tx1"/>
                </a:solidFill>
              </a:rPr>
              <a:t>”，因为二者都失去了研学的真正内涵。</a:t>
            </a:r>
            <a:r>
              <a:rPr lang="en-US" altLang="zh-CN" sz="2000" b="1" dirty="0" smtClean="0">
                <a:solidFill>
                  <a:schemeClr val="tx1"/>
                </a:solidFill>
              </a:rPr>
              <a:t>(2 </a:t>
            </a:r>
            <a:r>
              <a:rPr lang="zh-CN" altLang="zh-CN" sz="2000" b="1" dirty="0" smtClean="0">
                <a:solidFill>
                  <a:schemeClr val="tx1"/>
                </a:solidFill>
              </a:rPr>
              <a:t>分</a:t>
            </a:r>
            <a:r>
              <a:rPr lang="en-US" altLang="zh-CN" sz="2000" b="1" dirty="0" smtClean="0">
                <a:solidFill>
                  <a:schemeClr val="tx1"/>
                </a:solidFill>
              </a:rPr>
              <a:t>)</a:t>
            </a:r>
            <a:endParaRPr lang="zh-CN" altLang="zh-CN" sz="2000" b="1" dirty="0" smtClean="0">
              <a:solidFill>
                <a:schemeClr val="tx1"/>
              </a:solidFill>
            </a:endParaRPr>
          </a:p>
          <a:p>
            <a:pPr>
              <a:buNone/>
            </a:pPr>
            <a:endParaRPr lang="zh-CN" altLang="zh-CN" sz="2000" b="1" dirty="0" smtClean="0">
              <a:solidFill>
                <a:schemeClr val="tx1"/>
              </a:solidFill>
            </a:endParaRPr>
          </a:p>
        </p:txBody>
      </p:sp>
      <p:sp>
        <p:nvSpPr>
          <p:cNvPr id="4" name="文本框 1"/>
          <p:cNvSpPr txBox="1"/>
          <p:nvPr/>
        </p:nvSpPr>
        <p:spPr>
          <a:xfrm>
            <a:off x="4085096" y="121957"/>
            <a:ext cx="2961640" cy="521970"/>
          </a:xfrm>
          <a:prstGeom prst="rect">
            <a:avLst/>
          </a:prstGeom>
          <a:noFill/>
        </p:spPr>
        <p:txBody>
          <a:bodyPr wrap="square" rtlCol="0">
            <a:spAutoFit/>
          </a:bodyPr>
          <a:lstStyle/>
          <a:p>
            <a:r>
              <a:rPr lang="zh-CN" altLang="en-US" sz="2800" b="1" dirty="0" smtClean="0">
                <a:solidFill>
                  <a:srgbClr val="002060"/>
                </a:solidFill>
                <a:latin typeface="方正粗黑宋简体" panose="02000000000000000000" charset="-122"/>
                <a:ea typeface="方正粗黑宋简体" panose="02000000000000000000" charset="-122"/>
              </a:rPr>
              <a:t>研究性学习板块</a:t>
            </a:r>
          </a:p>
        </p:txBody>
      </p:sp>
      <p:pic>
        <p:nvPicPr>
          <p:cNvPr id="6" name="图片 5" descr=" "/>
          <p:cNvPicPr/>
          <p:nvPr/>
        </p:nvPicPr>
        <p:blipFill>
          <a:blip r:embed="rId2" cstate="print"/>
          <a:srcRect/>
          <a:stretch>
            <a:fillRect/>
          </a:stretch>
        </p:blipFill>
        <p:spPr bwMode="auto">
          <a:xfrm>
            <a:off x="10621833" y="4866042"/>
            <a:ext cx="1570615" cy="1430767"/>
          </a:xfrm>
          <a:prstGeom prst="rect">
            <a:avLst/>
          </a:prstGeom>
          <a:ln>
            <a:noFill/>
          </a:ln>
          <a:effectLst>
            <a:outerShdw blurRad="292100" dist="139700" dir="2700000" algn="tl" rotWithShape="0">
              <a:srgbClr val="333333">
                <a:alpha val="65000"/>
              </a:srgbClr>
            </a:outerShdw>
          </a:effectLst>
        </p:spPr>
      </p:pic>
      <p:sp>
        <p:nvSpPr>
          <p:cNvPr id="2" name="文本框 1"/>
          <p:cNvSpPr txBox="1"/>
          <p:nvPr/>
        </p:nvSpPr>
        <p:spPr>
          <a:xfrm>
            <a:off x="198755" y="5393055"/>
            <a:ext cx="10734040" cy="1198880"/>
          </a:xfrm>
          <a:prstGeom prst="rect">
            <a:avLst/>
          </a:prstGeom>
          <a:noFill/>
        </p:spPr>
        <p:txBody>
          <a:bodyPr wrap="square" rtlCol="0" anchor="t">
            <a:spAutoFit/>
          </a:bodyPr>
          <a:lstStyle/>
          <a:p>
            <a:pPr>
              <a:buNone/>
            </a:pPr>
            <a:r>
              <a:rPr lang="zh-CN" altLang="zh-CN" b="1" dirty="0" smtClean="0">
                <a:solidFill>
                  <a:srgbClr val="0033CC"/>
                </a:solidFill>
                <a:sym typeface="+mn-ea"/>
              </a:rPr>
              <a:t>（1）【答案】只有讲没有研</a:t>
            </a:r>
            <a:endParaRPr lang="zh-CN" altLang="zh-CN" b="1" dirty="0" smtClean="0">
              <a:solidFill>
                <a:srgbClr val="0033CC"/>
              </a:solidFill>
            </a:endParaRPr>
          </a:p>
          <a:p>
            <a:pPr>
              <a:buNone/>
            </a:pPr>
            <a:r>
              <a:rPr lang="en-US" altLang="zh-CN" b="1" dirty="0" smtClean="0">
                <a:solidFill>
                  <a:srgbClr val="0033CC"/>
                </a:solidFill>
                <a:sym typeface="+mn-ea"/>
              </a:rPr>
              <a:t>  </a:t>
            </a:r>
            <a:r>
              <a:rPr lang="zh-CN" altLang="zh-CN" b="1" dirty="0" smtClean="0">
                <a:solidFill>
                  <a:srgbClr val="0033CC"/>
                </a:solidFill>
                <a:sym typeface="+mn-ea"/>
              </a:rPr>
              <a:t>【解析】</a:t>
            </a:r>
            <a:r>
              <a:rPr lang="zh-CN" altLang="zh-CN" b="1" dirty="0" smtClean="0">
                <a:solidFill>
                  <a:srgbClr val="FF0000"/>
                </a:solidFill>
                <a:sym typeface="+mn-ea"/>
              </a:rPr>
              <a:t>第一题考査提取信息。</a:t>
            </a:r>
            <a:r>
              <a:rPr lang="zh-CN" altLang="zh-CN" b="1" dirty="0" smtClean="0">
                <a:solidFill>
                  <a:schemeClr val="tx1"/>
                </a:solidFill>
                <a:sym typeface="+mn-ea"/>
              </a:rPr>
              <a:t>根据材料中“本该以学生为主体的研学变成了老师或者导游夸夸其谈，老师在景点的讲解和在课堂上的讲授没什么两样，没有做到让学生自主活动和研究”可提炼概括出“只有讲没有研”作答。</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36263" y="645459"/>
            <a:ext cx="11546542" cy="4361910"/>
          </a:xfrm>
        </p:spPr>
        <p:txBody>
          <a:bodyPr>
            <a:noAutofit/>
          </a:bodyPr>
          <a:lstStyle/>
          <a:p>
            <a:pPr>
              <a:lnSpc>
                <a:spcPct val="100000"/>
              </a:lnSpc>
              <a:buNone/>
            </a:pPr>
            <a:r>
              <a:rPr lang="en-US" altLang="zh-CN" sz="2000" dirty="0" smtClean="0"/>
              <a:t>           </a:t>
            </a:r>
            <a:r>
              <a:rPr lang="zh-CN" altLang="zh-CN" sz="2000" dirty="0" smtClean="0"/>
              <a:t>“尼山圣境”位于曲阜尼山，是中华优秀传统文化体验基地。班级组织去“尼山圣境”的研学旅行活动你参与部分工作。请阅读下面的材料，完成任务。</a:t>
            </a:r>
          </a:p>
          <a:p>
            <a:pPr>
              <a:lnSpc>
                <a:spcPct val="100000"/>
              </a:lnSpc>
              <a:buNone/>
            </a:pPr>
            <a:r>
              <a:rPr lang="zh-CN" altLang="zh-CN" sz="2000" dirty="0" smtClean="0"/>
              <a:t>【材料一】研学旅行是学生集体参加的有组织、有计划、有目的的校外参观体验实践活动，是研究性学习和旅行体验的结合。</a:t>
            </a:r>
          </a:p>
          <a:p>
            <a:pPr>
              <a:lnSpc>
                <a:spcPct val="100000"/>
              </a:lnSpc>
              <a:buNone/>
            </a:pPr>
            <a:r>
              <a:rPr lang="zh-CN" altLang="zh-CN" sz="2000" dirty="0" smtClean="0"/>
              <a:t>【材料二】当下，不少机构纷纷推出研学旅行项目，有的旅游项目重新包装一下就变成了所谓的研学旅行。很多情况下，将旅游行程单当作研学手册，将“了解景点背后的历史故事”当作研学的核心——围绕实际问题进行学习</a:t>
            </a:r>
            <a:r>
              <a:rPr lang="en-US" altLang="zh-CN" sz="2000" dirty="0" smtClean="0"/>
              <a:t>:</a:t>
            </a:r>
            <a:r>
              <a:rPr lang="zh-CN" altLang="zh-CN" sz="2000" dirty="0" smtClean="0"/>
              <a:t>本该以学生为主体的研学变成了老师或者导游夸夸其谈，老师在景点的讲解和在课堂上的讲授没什么两样，没有做到让学生自主活动和研究。</a:t>
            </a:r>
          </a:p>
          <a:p>
            <a:pPr>
              <a:lnSpc>
                <a:spcPct val="100000"/>
              </a:lnSpc>
              <a:buNone/>
            </a:pPr>
            <a:r>
              <a:rPr lang="zh-CN" altLang="zh-CN" sz="2000" dirty="0" smtClean="0"/>
              <a:t>【材料三】通过这次“尼山圣境”的研学活动，我了解到，公元前</a:t>
            </a:r>
            <a:r>
              <a:rPr lang="en-US" altLang="zh-CN" sz="2000" dirty="0" smtClean="0"/>
              <a:t>551</a:t>
            </a:r>
            <a:r>
              <a:rPr lang="zh-CN" altLang="zh-CN" sz="2000" dirty="0" smtClean="0"/>
              <a:t>年孔子诞生于此，</a:t>
            </a:r>
            <a:r>
              <a:rPr lang="en-US" altLang="zh-CN" sz="2000" dirty="0" smtClean="0"/>
              <a:t>2019</a:t>
            </a:r>
            <a:r>
              <a:rPr lang="zh-CN" altLang="zh-CN" sz="2000" dirty="0" smtClean="0"/>
              <a:t>年是孔子诞辰</a:t>
            </a:r>
            <a:r>
              <a:rPr lang="en-US" altLang="zh-CN" sz="2000" dirty="0" smtClean="0"/>
              <a:t>2570</a:t>
            </a:r>
            <a:r>
              <a:rPr lang="zh-CN" altLang="zh-CN" sz="2000" dirty="0" smtClean="0"/>
              <a:t>年，他的思想历经漫长岁月仍然熠熠生辉。沿着圣人的足迹，我实地感悟儒家礼乐文化，接受了思想洗礼，增强了继承优秀传统文化的责任感。</a:t>
            </a:r>
          </a:p>
          <a:p>
            <a:pPr>
              <a:buNone/>
            </a:pPr>
            <a:endParaRPr lang="en-US" altLang="zh-CN" sz="2000" b="1" dirty="0" smtClean="0">
              <a:solidFill>
                <a:srgbClr val="FF0000"/>
              </a:solidFill>
            </a:endParaRPr>
          </a:p>
          <a:p>
            <a:pPr>
              <a:buNone/>
            </a:pPr>
            <a:r>
              <a:rPr lang="en-US" altLang="zh-CN" sz="2000" b="1" dirty="0" smtClean="0">
                <a:solidFill>
                  <a:schemeClr val="tx1"/>
                </a:solidFill>
              </a:rPr>
              <a:t>10.</a:t>
            </a:r>
            <a:r>
              <a:rPr lang="zh-CN" altLang="zh-CN" sz="2000" b="1" dirty="0" smtClean="0">
                <a:solidFill>
                  <a:schemeClr val="tx1"/>
                </a:solidFill>
              </a:rPr>
              <a:t>材料三是某同学活动结束后的心得请据此将下面的对联补全。</a:t>
            </a:r>
            <a:r>
              <a:rPr lang="en-US" altLang="zh-CN" sz="2000" b="1" dirty="0" smtClean="0">
                <a:solidFill>
                  <a:schemeClr val="tx1"/>
                </a:solidFill>
              </a:rPr>
              <a:t>(1</a:t>
            </a:r>
            <a:r>
              <a:rPr lang="zh-CN" altLang="zh-CN" sz="2000" b="1" dirty="0" smtClean="0">
                <a:solidFill>
                  <a:schemeClr val="tx1"/>
                </a:solidFill>
              </a:rPr>
              <a:t>分</a:t>
            </a:r>
            <a:r>
              <a:rPr lang="en-US" altLang="zh-CN" sz="2000" b="1" dirty="0" smtClean="0">
                <a:solidFill>
                  <a:schemeClr val="tx1"/>
                </a:solidFill>
              </a:rPr>
              <a:t>)</a:t>
            </a:r>
            <a:endParaRPr lang="zh-CN" altLang="zh-CN" sz="2000" b="1" dirty="0" smtClean="0">
              <a:solidFill>
                <a:schemeClr val="tx1"/>
              </a:solidFill>
            </a:endParaRPr>
          </a:p>
          <a:p>
            <a:pPr>
              <a:buNone/>
            </a:pPr>
            <a:r>
              <a:rPr lang="zh-CN" altLang="zh-CN" sz="2000" b="1" dirty="0" smtClean="0">
                <a:solidFill>
                  <a:schemeClr val="tx1"/>
                </a:solidFill>
              </a:rPr>
              <a:t>上联</a:t>
            </a:r>
            <a:r>
              <a:rPr lang="en-US" altLang="zh-CN" sz="2000" b="1" dirty="0" smtClean="0">
                <a:solidFill>
                  <a:schemeClr val="tx1"/>
                </a:solidFill>
              </a:rPr>
              <a:t>:</a:t>
            </a:r>
            <a:r>
              <a:rPr lang="zh-CN" altLang="zh-CN" sz="2000" b="1" dirty="0" smtClean="0">
                <a:solidFill>
                  <a:schemeClr val="tx1"/>
                </a:solidFill>
              </a:rPr>
              <a:t>体悟儒风韵味</a:t>
            </a:r>
            <a:r>
              <a:rPr lang="en-US" altLang="zh-CN" sz="2000" b="1" dirty="0" smtClean="0">
                <a:solidFill>
                  <a:schemeClr val="tx1"/>
                </a:solidFill>
              </a:rPr>
              <a:t>           </a:t>
            </a:r>
            <a:r>
              <a:rPr lang="zh-CN" altLang="zh-CN" sz="2000" b="1" dirty="0" smtClean="0">
                <a:solidFill>
                  <a:schemeClr val="tx1"/>
                </a:solidFill>
              </a:rPr>
              <a:t>下联：</a:t>
            </a:r>
            <a:r>
              <a:rPr lang="en-US" altLang="zh-CN" sz="2000" b="1" u="sng" dirty="0" smtClean="0">
                <a:solidFill>
                  <a:schemeClr val="tx1"/>
                </a:solidFill>
              </a:rPr>
              <a:t>           </a:t>
            </a:r>
            <a:r>
              <a:rPr lang="en-US" altLang="zh-CN" sz="2000" b="1" dirty="0" smtClean="0">
                <a:solidFill>
                  <a:schemeClr val="tx1"/>
                </a:solidFill>
              </a:rPr>
              <a:t>(</a:t>
            </a:r>
            <a:r>
              <a:rPr lang="zh-CN" altLang="zh-CN" sz="2000" b="1" dirty="0" smtClean="0">
                <a:solidFill>
                  <a:schemeClr val="tx1"/>
                </a:solidFill>
              </a:rPr>
              <a:t>只填序号</a:t>
            </a:r>
            <a:r>
              <a:rPr lang="en-US" altLang="zh-CN" sz="2000" b="1" dirty="0" smtClean="0">
                <a:solidFill>
                  <a:schemeClr val="tx1"/>
                </a:solidFill>
              </a:rPr>
              <a:t>)</a:t>
            </a:r>
          </a:p>
          <a:p>
            <a:pPr>
              <a:buNone/>
            </a:pPr>
            <a:r>
              <a:rPr lang="en-US" altLang="zh-CN" sz="2000" b="1" dirty="0" smtClean="0">
                <a:solidFill>
                  <a:schemeClr val="tx1"/>
                </a:solidFill>
              </a:rPr>
              <a:t>A.</a:t>
            </a:r>
            <a:r>
              <a:rPr lang="zh-CN" altLang="zh-CN" sz="2000" b="1" dirty="0" smtClean="0">
                <a:solidFill>
                  <a:schemeClr val="tx1"/>
                </a:solidFill>
              </a:rPr>
              <a:t>指点千秋大业   </a:t>
            </a:r>
            <a:r>
              <a:rPr lang="en-US" altLang="zh-CN" sz="2000" b="1" dirty="0" smtClean="0">
                <a:solidFill>
                  <a:schemeClr val="tx1"/>
                </a:solidFill>
              </a:rPr>
              <a:t>  B.</a:t>
            </a:r>
            <a:r>
              <a:rPr lang="zh-CN" altLang="zh-CN" sz="2000" b="1" dirty="0" smtClean="0">
                <a:solidFill>
                  <a:schemeClr val="tx1"/>
                </a:solidFill>
              </a:rPr>
              <a:t>携手诵读经典     </a:t>
            </a:r>
            <a:r>
              <a:rPr lang="en-US" altLang="zh-CN" sz="2000" b="1" dirty="0" smtClean="0">
                <a:solidFill>
                  <a:schemeClr val="tx1"/>
                </a:solidFill>
              </a:rPr>
              <a:t>C.</a:t>
            </a:r>
            <a:r>
              <a:rPr lang="zh-CN" altLang="zh-CN" sz="2000" b="1" dirty="0" smtClean="0">
                <a:solidFill>
                  <a:schemeClr val="tx1"/>
                </a:solidFill>
              </a:rPr>
              <a:t>弘扬礼乐文明</a:t>
            </a:r>
            <a:r>
              <a:rPr lang="en-US" altLang="zh-CN" sz="2000" b="1" dirty="0" smtClean="0">
                <a:solidFill>
                  <a:schemeClr val="tx1"/>
                </a:solidFill>
              </a:rPr>
              <a:t>       D.</a:t>
            </a:r>
            <a:r>
              <a:rPr lang="zh-CN" altLang="zh-CN" sz="2000" b="1" dirty="0" smtClean="0">
                <a:solidFill>
                  <a:schemeClr val="tx1"/>
                </a:solidFill>
              </a:rPr>
              <a:t>咏唱风流华年</a:t>
            </a:r>
          </a:p>
          <a:p>
            <a:pPr>
              <a:buNone/>
            </a:pPr>
            <a:endParaRPr lang="zh-CN" altLang="zh-CN" sz="2000" b="1" dirty="0" smtClean="0">
              <a:solidFill>
                <a:schemeClr val="tx1"/>
              </a:solidFill>
            </a:endParaRPr>
          </a:p>
        </p:txBody>
      </p:sp>
      <p:sp>
        <p:nvSpPr>
          <p:cNvPr id="4" name="文本框 1"/>
          <p:cNvSpPr txBox="1"/>
          <p:nvPr/>
        </p:nvSpPr>
        <p:spPr>
          <a:xfrm>
            <a:off x="4105416" y="192442"/>
            <a:ext cx="2961640" cy="521970"/>
          </a:xfrm>
          <a:prstGeom prst="rect">
            <a:avLst/>
          </a:prstGeom>
          <a:noFill/>
        </p:spPr>
        <p:txBody>
          <a:bodyPr wrap="square" rtlCol="0">
            <a:spAutoFit/>
          </a:bodyPr>
          <a:lstStyle/>
          <a:p>
            <a:r>
              <a:rPr lang="zh-CN" altLang="en-US" sz="2800" b="1" dirty="0" smtClean="0">
                <a:solidFill>
                  <a:srgbClr val="002060"/>
                </a:solidFill>
                <a:latin typeface="方正粗黑宋简体" panose="02000000000000000000" charset="-122"/>
                <a:ea typeface="方正粗黑宋简体" panose="02000000000000000000" charset="-122"/>
              </a:rPr>
              <a:t>研究性学习板块</a:t>
            </a:r>
          </a:p>
        </p:txBody>
      </p:sp>
      <p:pic>
        <p:nvPicPr>
          <p:cNvPr id="6" name="图片 5" descr=" "/>
          <p:cNvPicPr/>
          <p:nvPr/>
        </p:nvPicPr>
        <p:blipFill>
          <a:blip r:embed="rId2" cstate="print"/>
          <a:srcRect/>
          <a:stretch>
            <a:fillRect/>
          </a:stretch>
        </p:blipFill>
        <p:spPr bwMode="auto">
          <a:xfrm>
            <a:off x="10257343" y="5160682"/>
            <a:ext cx="1570615" cy="1430767"/>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2318" y="373044"/>
            <a:ext cx="11546542" cy="4361910"/>
          </a:xfrm>
        </p:spPr>
        <p:txBody>
          <a:bodyPr>
            <a:noAutofit/>
          </a:bodyPr>
          <a:lstStyle/>
          <a:p>
            <a:pPr>
              <a:lnSpc>
                <a:spcPct val="100000"/>
              </a:lnSpc>
              <a:buNone/>
            </a:pPr>
            <a:r>
              <a:rPr lang="en-US" altLang="zh-CN" sz="2000" b="1" dirty="0" smtClean="0"/>
              <a:t>           </a:t>
            </a:r>
            <a:r>
              <a:rPr lang="zh-CN" altLang="zh-CN" sz="2000" dirty="0" smtClean="0"/>
              <a:t>“尼山圣境”位于曲阜尼山，是中华优秀传统文化体验基地。班级组织去“尼山圣境”的研学旅行活动你参与部分工作。请阅读下面的材料，完成任务。</a:t>
            </a:r>
          </a:p>
          <a:p>
            <a:pPr>
              <a:lnSpc>
                <a:spcPct val="100000"/>
              </a:lnSpc>
              <a:buNone/>
            </a:pPr>
            <a:r>
              <a:rPr lang="zh-CN" altLang="zh-CN" sz="2000" dirty="0" smtClean="0"/>
              <a:t>【材料一】研学旅行是学生集体参加的有组织、有计划、有目的的校外参观体验实践活动，是研究性学习和旅行体验的结合。</a:t>
            </a:r>
          </a:p>
          <a:p>
            <a:pPr>
              <a:lnSpc>
                <a:spcPct val="100000"/>
              </a:lnSpc>
              <a:buNone/>
            </a:pPr>
            <a:r>
              <a:rPr lang="zh-CN" altLang="zh-CN" sz="2000" dirty="0" smtClean="0"/>
              <a:t>【材料二】当下，不少机构纷纷推出研学旅行项目，有的旅游项目重新包装一下就变成了所谓的研学旅行。很多情况下，将旅游行程单当作研学手册，将“了解景点背后的历史故事”当作研学的核心——围绕实际问题进行学习</a:t>
            </a:r>
            <a:r>
              <a:rPr lang="en-US" altLang="zh-CN" sz="2000" dirty="0" smtClean="0"/>
              <a:t>:</a:t>
            </a:r>
            <a:r>
              <a:rPr lang="zh-CN" altLang="zh-CN" sz="2000" dirty="0" smtClean="0"/>
              <a:t>本该以学生为主体的研学变成了老师或者导游夸夸其谈，老师在景点的讲解和在课堂上的讲授没什么两样，没有做到让学生自主活动和研究。</a:t>
            </a:r>
          </a:p>
          <a:p>
            <a:pPr>
              <a:lnSpc>
                <a:spcPct val="100000"/>
              </a:lnSpc>
              <a:buNone/>
            </a:pPr>
            <a:r>
              <a:rPr lang="zh-CN" altLang="zh-CN" sz="2000" dirty="0" smtClean="0"/>
              <a:t>【材料三】通过这次“尼山圣境”的研学活动，我了解到，公元前</a:t>
            </a:r>
            <a:r>
              <a:rPr lang="en-US" altLang="zh-CN" sz="2000" dirty="0" smtClean="0"/>
              <a:t>551</a:t>
            </a:r>
            <a:r>
              <a:rPr lang="zh-CN" altLang="zh-CN" sz="2000" dirty="0" smtClean="0"/>
              <a:t>年孔子诞生于此，</a:t>
            </a:r>
            <a:r>
              <a:rPr lang="en-US" altLang="zh-CN" sz="2000" dirty="0" smtClean="0"/>
              <a:t>2019</a:t>
            </a:r>
            <a:r>
              <a:rPr lang="zh-CN" altLang="zh-CN" sz="2000" dirty="0" smtClean="0"/>
              <a:t>年是孔子诞辰</a:t>
            </a:r>
            <a:r>
              <a:rPr lang="en-US" altLang="zh-CN" sz="2000" dirty="0" smtClean="0"/>
              <a:t>2570</a:t>
            </a:r>
            <a:r>
              <a:rPr lang="zh-CN" altLang="zh-CN" sz="2000" dirty="0" smtClean="0"/>
              <a:t>年，他的思想历经漫长岁月仍然熠熠生辉。沿着圣人的足迹，我</a:t>
            </a:r>
            <a:r>
              <a:rPr lang="zh-CN" altLang="zh-CN" sz="2000" dirty="0" smtClean="0">
                <a:solidFill>
                  <a:srgbClr val="FF0000"/>
                </a:solidFill>
              </a:rPr>
              <a:t>实地感悟</a:t>
            </a:r>
            <a:r>
              <a:rPr lang="zh-CN" altLang="zh-CN" sz="2000" dirty="0" smtClean="0"/>
              <a:t>儒家</a:t>
            </a:r>
            <a:r>
              <a:rPr lang="zh-CN" altLang="zh-CN" sz="2000" dirty="0" smtClean="0">
                <a:solidFill>
                  <a:srgbClr val="FF0000"/>
                </a:solidFill>
              </a:rPr>
              <a:t>礼乐文化</a:t>
            </a:r>
            <a:r>
              <a:rPr lang="zh-CN" altLang="zh-CN" sz="2000" dirty="0" smtClean="0"/>
              <a:t>，接受了思想洗礼，增强了继承优秀传统文化的责任感。</a:t>
            </a:r>
          </a:p>
          <a:p>
            <a:pPr>
              <a:buNone/>
            </a:pPr>
            <a:r>
              <a:rPr lang="en-US" altLang="zh-CN" sz="1800" b="1" dirty="0" smtClean="0">
                <a:solidFill>
                  <a:schemeClr val="tx1"/>
                </a:solidFill>
              </a:rPr>
              <a:t>10.</a:t>
            </a:r>
            <a:r>
              <a:rPr lang="zh-CN" altLang="zh-CN" sz="1800" b="1" dirty="0" smtClean="0">
                <a:solidFill>
                  <a:schemeClr val="tx1"/>
                </a:solidFill>
              </a:rPr>
              <a:t>材料三是某同学活动结束后的心得请据此将下面的对联补全。</a:t>
            </a:r>
            <a:r>
              <a:rPr lang="en-US" altLang="zh-CN" sz="1800" b="1" dirty="0" smtClean="0">
                <a:solidFill>
                  <a:schemeClr val="tx1"/>
                </a:solidFill>
              </a:rPr>
              <a:t>(1</a:t>
            </a:r>
            <a:r>
              <a:rPr lang="zh-CN" altLang="zh-CN" sz="1800" b="1" dirty="0" smtClean="0">
                <a:solidFill>
                  <a:schemeClr val="tx1"/>
                </a:solidFill>
              </a:rPr>
              <a:t>分</a:t>
            </a:r>
            <a:r>
              <a:rPr lang="en-US" altLang="zh-CN" sz="1800" b="1" dirty="0" smtClean="0">
                <a:solidFill>
                  <a:schemeClr val="tx1"/>
                </a:solidFill>
              </a:rPr>
              <a:t>)</a:t>
            </a:r>
            <a:endParaRPr lang="zh-CN" altLang="zh-CN" sz="1800" b="1" dirty="0" smtClean="0">
              <a:solidFill>
                <a:schemeClr val="tx1"/>
              </a:solidFill>
            </a:endParaRPr>
          </a:p>
          <a:p>
            <a:pPr>
              <a:buNone/>
            </a:pPr>
            <a:r>
              <a:rPr lang="zh-CN" altLang="zh-CN" sz="1800" b="1" dirty="0" smtClean="0">
                <a:solidFill>
                  <a:schemeClr val="tx1"/>
                </a:solidFill>
              </a:rPr>
              <a:t>上联</a:t>
            </a:r>
            <a:r>
              <a:rPr lang="en-US" altLang="zh-CN" sz="1800" b="1" dirty="0" smtClean="0">
                <a:solidFill>
                  <a:schemeClr val="tx1"/>
                </a:solidFill>
              </a:rPr>
              <a:t>:</a:t>
            </a:r>
            <a:r>
              <a:rPr lang="zh-CN" altLang="zh-CN" sz="1800" b="1" dirty="0" smtClean="0">
                <a:solidFill>
                  <a:schemeClr val="tx1"/>
                </a:solidFill>
              </a:rPr>
              <a:t>体悟儒风韵味</a:t>
            </a:r>
            <a:r>
              <a:rPr lang="en-US" altLang="zh-CN" sz="1800" b="1" dirty="0" smtClean="0">
                <a:solidFill>
                  <a:schemeClr val="tx1"/>
                </a:solidFill>
              </a:rPr>
              <a:t>           </a:t>
            </a:r>
            <a:r>
              <a:rPr lang="zh-CN" altLang="zh-CN" sz="1800" b="1" dirty="0" smtClean="0">
                <a:solidFill>
                  <a:schemeClr val="tx1"/>
                </a:solidFill>
              </a:rPr>
              <a:t>下联：</a:t>
            </a:r>
            <a:r>
              <a:rPr lang="en-US" altLang="zh-CN" sz="1800" b="1" u="sng" dirty="0" smtClean="0">
                <a:solidFill>
                  <a:schemeClr val="tx1"/>
                </a:solidFill>
              </a:rPr>
              <a:t>           </a:t>
            </a:r>
            <a:r>
              <a:rPr lang="en-US" altLang="zh-CN" sz="1800" b="1" dirty="0" smtClean="0">
                <a:solidFill>
                  <a:schemeClr val="tx1"/>
                </a:solidFill>
              </a:rPr>
              <a:t>(</a:t>
            </a:r>
            <a:r>
              <a:rPr lang="zh-CN" altLang="zh-CN" sz="1800" b="1" dirty="0" smtClean="0">
                <a:solidFill>
                  <a:schemeClr val="tx1"/>
                </a:solidFill>
              </a:rPr>
              <a:t>只填序号</a:t>
            </a:r>
            <a:r>
              <a:rPr lang="en-US" altLang="zh-CN" sz="1800" b="1" dirty="0" smtClean="0">
                <a:solidFill>
                  <a:schemeClr val="tx1"/>
                </a:solidFill>
              </a:rPr>
              <a:t>)</a:t>
            </a:r>
          </a:p>
          <a:p>
            <a:pPr>
              <a:buNone/>
            </a:pPr>
            <a:r>
              <a:rPr lang="en-US" altLang="zh-CN" sz="1800" b="1" dirty="0" smtClean="0">
                <a:solidFill>
                  <a:schemeClr val="tx1"/>
                </a:solidFill>
              </a:rPr>
              <a:t>A.</a:t>
            </a:r>
            <a:r>
              <a:rPr lang="zh-CN" altLang="zh-CN" sz="1800" b="1" dirty="0" smtClean="0">
                <a:solidFill>
                  <a:schemeClr val="tx1"/>
                </a:solidFill>
              </a:rPr>
              <a:t>指点千秋大业</a:t>
            </a:r>
            <a:r>
              <a:rPr lang="en-US" altLang="zh-CN" sz="1800" b="1" dirty="0" smtClean="0">
                <a:solidFill>
                  <a:schemeClr val="tx1"/>
                </a:solidFill>
              </a:rPr>
              <a:t>    B.</a:t>
            </a:r>
            <a:r>
              <a:rPr lang="zh-CN" altLang="zh-CN" sz="1800" b="1" dirty="0" smtClean="0">
                <a:solidFill>
                  <a:schemeClr val="tx1"/>
                </a:solidFill>
              </a:rPr>
              <a:t>携手诵读经典     </a:t>
            </a:r>
            <a:r>
              <a:rPr lang="en-US" altLang="zh-CN" sz="1800" b="1" dirty="0" smtClean="0">
                <a:solidFill>
                  <a:schemeClr val="tx1"/>
                </a:solidFill>
              </a:rPr>
              <a:t>C.</a:t>
            </a:r>
            <a:r>
              <a:rPr lang="zh-CN" altLang="zh-CN" sz="1800" b="1" dirty="0" smtClean="0">
                <a:solidFill>
                  <a:schemeClr val="tx1"/>
                </a:solidFill>
              </a:rPr>
              <a:t>弘扬礼乐文明      </a:t>
            </a:r>
            <a:r>
              <a:rPr lang="en-US" altLang="zh-CN" sz="1800" b="1" dirty="0" smtClean="0">
                <a:solidFill>
                  <a:schemeClr val="tx1"/>
                </a:solidFill>
              </a:rPr>
              <a:t>  D.</a:t>
            </a:r>
            <a:r>
              <a:rPr lang="zh-CN" altLang="zh-CN" sz="1800" b="1" dirty="0" smtClean="0">
                <a:solidFill>
                  <a:schemeClr val="tx1"/>
                </a:solidFill>
              </a:rPr>
              <a:t>咏唱风流华年</a:t>
            </a:r>
          </a:p>
          <a:p>
            <a:pPr>
              <a:buNone/>
            </a:pPr>
            <a:r>
              <a:rPr lang="en-US" altLang="zh-CN" sz="1800" b="1" dirty="0" smtClean="0">
                <a:solidFill>
                  <a:srgbClr val="0033CC"/>
                </a:solidFill>
                <a:sym typeface="+mn-ea"/>
              </a:rPr>
              <a:t>  </a:t>
            </a:r>
            <a:r>
              <a:rPr lang="zh-CN" altLang="zh-CN" sz="1800" b="1" dirty="0" smtClean="0">
                <a:solidFill>
                  <a:schemeClr val="tx1"/>
                </a:solidFill>
                <a:sym typeface="+mn-ea"/>
              </a:rPr>
              <a:t>【解析】</a:t>
            </a:r>
            <a:r>
              <a:rPr lang="zh-CN" altLang="zh-CN" sz="1800" b="1" dirty="0" smtClean="0">
                <a:solidFill>
                  <a:srgbClr val="FF0000"/>
                </a:solidFill>
                <a:sym typeface="+mn-ea"/>
              </a:rPr>
              <a:t>本题考査对联，</a:t>
            </a:r>
            <a:r>
              <a:rPr lang="zh-CN" altLang="zh-CN" sz="1800" b="1" dirty="0" smtClean="0">
                <a:solidFill>
                  <a:schemeClr val="tx1"/>
                </a:solidFill>
                <a:sym typeface="+mn-ea"/>
              </a:rPr>
              <a:t>需要注意以下情況</a:t>
            </a:r>
            <a:r>
              <a:rPr lang="en-US" altLang="zh-CN" sz="1800" b="1" dirty="0" smtClean="0">
                <a:solidFill>
                  <a:schemeClr val="tx1"/>
                </a:solidFill>
                <a:sym typeface="+mn-ea"/>
              </a:rPr>
              <a:t>:</a:t>
            </a:r>
            <a:r>
              <a:rPr lang="zh-CN" altLang="zh-CN" sz="1800" b="1" dirty="0" smtClean="0">
                <a:solidFill>
                  <a:schemeClr val="tx1"/>
                </a:solidFill>
                <a:sym typeface="+mn-ea"/>
              </a:rPr>
              <a:t>①上下句</a:t>
            </a:r>
            <a:r>
              <a:rPr lang="zh-CN" altLang="zh-CN" sz="1800" b="1" dirty="0" smtClean="0">
                <a:solidFill>
                  <a:srgbClr val="FF0000"/>
                </a:solidFill>
                <a:sym typeface="+mn-ea"/>
              </a:rPr>
              <a:t>字数相等</a:t>
            </a:r>
            <a:r>
              <a:rPr lang="zh-CN" altLang="zh-CN" sz="1800" b="1" dirty="0" smtClean="0">
                <a:solidFill>
                  <a:schemeClr val="tx1"/>
                </a:solidFill>
                <a:sym typeface="+mn-ea"/>
              </a:rPr>
              <a:t>。②上下句</a:t>
            </a:r>
            <a:r>
              <a:rPr lang="zh-CN" altLang="zh-CN" sz="1800" b="1" dirty="0" smtClean="0">
                <a:solidFill>
                  <a:srgbClr val="FF0000"/>
                </a:solidFill>
                <a:sym typeface="+mn-ea"/>
              </a:rPr>
              <a:t>意思相近或相反</a:t>
            </a:r>
            <a:r>
              <a:rPr lang="zh-CN" altLang="zh-CN" sz="1800" b="1" dirty="0" smtClean="0">
                <a:solidFill>
                  <a:schemeClr val="tx1"/>
                </a:solidFill>
                <a:sym typeface="+mn-ea"/>
              </a:rPr>
              <a:t>，有时上下句意思上具有承接、通进、因果、假设、条件等关系。③上下句</a:t>
            </a:r>
            <a:r>
              <a:rPr lang="zh-CN" altLang="zh-CN" sz="1800" b="1" dirty="0" smtClean="0">
                <a:solidFill>
                  <a:srgbClr val="FF0000"/>
                </a:solidFill>
                <a:sym typeface="+mn-ea"/>
              </a:rPr>
              <a:t>对应位置的字眼词性相对结构相同、不重复用字</a:t>
            </a:r>
            <a:r>
              <a:rPr lang="zh-CN" altLang="zh-CN" sz="1800" b="1" dirty="0" smtClean="0">
                <a:solidFill>
                  <a:schemeClr val="tx1"/>
                </a:solidFill>
                <a:sym typeface="+mn-ea"/>
              </a:rPr>
              <a:t>。</a:t>
            </a:r>
          </a:p>
          <a:p>
            <a:pPr>
              <a:buNone/>
            </a:pPr>
            <a:r>
              <a:rPr lang="zh-CN" altLang="zh-CN" sz="1800" b="1" dirty="0" smtClean="0">
                <a:solidFill>
                  <a:schemeClr val="tx1"/>
                </a:solidFill>
                <a:sym typeface="+mn-ea"/>
              </a:rPr>
              <a:t>本题注意结合材料三某同学活动结束后的心得“我实地感悟儒家礼乐文化，接受了思想洗礼，增强了继承优秀传统文化的责任感”，抓住关键词“礼乐”，选择对联，答案为</a:t>
            </a:r>
            <a:r>
              <a:rPr lang="en-US" altLang="zh-CN" sz="1800" b="1" dirty="0" smtClean="0">
                <a:solidFill>
                  <a:schemeClr val="tx1"/>
                </a:solidFill>
                <a:sym typeface="+mn-ea"/>
              </a:rPr>
              <a:t>C.</a:t>
            </a:r>
            <a:r>
              <a:rPr lang="zh-CN" altLang="zh-CN" sz="1800" b="1" dirty="0" smtClean="0">
                <a:solidFill>
                  <a:schemeClr val="tx1"/>
                </a:solidFill>
                <a:sym typeface="+mn-ea"/>
              </a:rPr>
              <a:t>弘扬礼乐文明。</a:t>
            </a:r>
            <a:endParaRPr lang="zh-CN" altLang="zh-CN" sz="1800" b="1" dirty="0" smtClean="0">
              <a:solidFill>
                <a:schemeClr val="tx1"/>
              </a:solidFill>
            </a:endParaRPr>
          </a:p>
          <a:p>
            <a:pPr>
              <a:buNone/>
            </a:pPr>
            <a:endParaRPr lang="zh-CN" altLang="zh-CN" sz="1800" b="1" dirty="0" smtClean="0">
              <a:solidFill>
                <a:schemeClr val="tx1"/>
              </a:solidFill>
            </a:endParaRPr>
          </a:p>
        </p:txBody>
      </p:sp>
      <p:sp>
        <p:nvSpPr>
          <p:cNvPr id="4" name="文本框 1"/>
          <p:cNvSpPr txBox="1"/>
          <p:nvPr/>
        </p:nvSpPr>
        <p:spPr>
          <a:xfrm>
            <a:off x="4257816" y="37"/>
            <a:ext cx="2961640" cy="521970"/>
          </a:xfrm>
          <a:prstGeom prst="rect">
            <a:avLst/>
          </a:prstGeom>
          <a:noFill/>
        </p:spPr>
        <p:txBody>
          <a:bodyPr wrap="square" rtlCol="0">
            <a:spAutoFit/>
          </a:bodyPr>
          <a:lstStyle/>
          <a:p>
            <a:r>
              <a:rPr lang="zh-CN" altLang="en-US" sz="2800" b="1" dirty="0" smtClean="0">
                <a:solidFill>
                  <a:srgbClr val="64443D"/>
                </a:solidFill>
                <a:latin typeface="方正粗黑宋简体" panose="02000000000000000000" charset="-122"/>
                <a:ea typeface="方正粗黑宋简体" panose="02000000000000000000" charset="-122"/>
              </a:rPr>
              <a:t>研究性学习板块</a:t>
            </a:r>
          </a:p>
        </p:txBody>
      </p:sp>
      <p:pic>
        <p:nvPicPr>
          <p:cNvPr id="6" name="图片 5" descr=" "/>
          <p:cNvPicPr/>
          <p:nvPr/>
        </p:nvPicPr>
        <p:blipFill>
          <a:blip r:embed="rId2" cstate="print"/>
          <a:srcRect/>
          <a:stretch>
            <a:fillRect/>
          </a:stretch>
        </p:blipFill>
        <p:spPr bwMode="auto">
          <a:xfrm>
            <a:off x="10379263" y="3842422"/>
            <a:ext cx="1570615" cy="1430767"/>
          </a:xfrm>
          <a:prstGeom prst="rect">
            <a:avLst/>
          </a:prstGeom>
          <a:ln>
            <a:noFill/>
          </a:ln>
          <a:effectLst>
            <a:outerShdw blurRad="292100" dist="139700" dir="2700000" algn="tl" rotWithShape="0">
              <a:srgbClr val="333333">
                <a:alpha val="65000"/>
              </a:srgbClr>
            </a:outerShdw>
          </a:effectLst>
        </p:spPr>
      </p:pic>
      <p:sp>
        <p:nvSpPr>
          <p:cNvPr id="2" name="文本框 1"/>
          <p:cNvSpPr txBox="1"/>
          <p:nvPr/>
        </p:nvSpPr>
        <p:spPr>
          <a:xfrm>
            <a:off x="5253990" y="4462780"/>
            <a:ext cx="1318260" cy="583565"/>
          </a:xfrm>
          <a:prstGeom prst="rect">
            <a:avLst/>
          </a:prstGeom>
          <a:noFill/>
        </p:spPr>
        <p:txBody>
          <a:bodyPr wrap="square" rtlCol="0">
            <a:spAutoFit/>
          </a:bodyPr>
          <a:lstStyle/>
          <a:p>
            <a:r>
              <a:rPr lang="en-US" altLang="zh-CN" sz="3200" b="1">
                <a:solidFill>
                  <a:srgbClr val="FF0000"/>
                </a:solidFill>
              </a:rPr>
              <a:t>C</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36263" y="645459"/>
            <a:ext cx="11546542" cy="4361910"/>
          </a:xfrm>
        </p:spPr>
        <p:txBody>
          <a:bodyPr>
            <a:noAutofit/>
          </a:bodyPr>
          <a:lstStyle/>
          <a:p>
            <a:pPr>
              <a:lnSpc>
                <a:spcPct val="100000"/>
              </a:lnSpc>
              <a:buNone/>
            </a:pPr>
            <a:r>
              <a:rPr lang="en-US" altLang="zh-CN" sz="2000" b="1" dirty="0" smtClean="0"/>
              <a:t>       </a:t>
            </a:r>
            <a:r>
              <a:rPr lang="en-US" altLang="zh-CN" sz="2000" dirty="0" smtClean="0"/>
              <a:t>    </a:t>
            </a:r>
            <a:r>
              <a:rPr lang="zh-CN" altLang="zh-CN" sz="2000" dirty="0" smtClean="0"/>
              <a:t>“尼山圣境”位于曲阜尼山，是中华优秀传统文化体验基地。班级组织去“尼山圣境”的研学旅行活动你参与部分工作。请阅读下面的材料，完成任务。</a:t>
            </a:r>
          </a:p>
          <a:p>
            <a:pPr>
              <a:lnSpc>
                <a:spcPct val="100000"/>
              </a:lnSpc>
              <a:buNone/>
            </a:pPr>
            <a:r>
              <a:rPr lang="zh-CN" altLang="zh-CN" sz="2000" dirty="0" smtClean="0"/>
              <a:t>【材料一】研学旅行是学生集体参加的有组织、有计划、有目的的校外参观体验实践活动，是研究性学习和旅行体验的结合。</a:t>
            </a:r>
          </a:p>
          <a:p>
            <a:pPr>
              <a:lnSpc>
                <a:spcPct val="100000"/>
              </a:lnSpc>
              <a:buNone/>
            </a:pPr>
            <a:r>
              <a:rPr lang="zh-CN" altLang="zh-CN" sz="2000" dirty="0" smtClean="0"/>
              <a:t>【材料二】当下，不少机构纷纷推出研学旅行项目，有的旅游项目重新包装一下就变成了所谓的研学旅行。很多情况下，将旅游行程单当作研学手册，将“了解景点背后的历史故事”当作研学的核心——围绕实际问题进行学习</a:t>
            </a:r>
            <a:r>
              <a:rPr lang="en-US" altLang="zh-CN" sz="2000" dirty="0" smtClean="0"/>
              <a:t>:</a:t>
            </a:r>
            <a:r>
              <a:rPr lang="zh-CN" altLang="zh-CN" sz="2000" dirty="0" smtClean="0"/>
              <a:t>本该以学生为主体的研学变成了老师或者导游夸夸其谈，老师在景点的讲解和在课堂上的讲授没什么两样，没有做到让学生自主活动和研究。</a:t>
            </a:r>
          </a:p>
          <a:p>
            <a:pPr>
              <a:lnSpc>
                <a:spcPct val="100000"/>
              </a:lnSpc>
              <a:buNone/>
            </a:pPr>
            <a:r>
              <a:rPr lang="zh-CN" altLang="zh-CN" sz="2000" dirty="0" smtClean="0"/>
              <a:t>【材料三】通过这次“尼山圣境”的研学活动，我了解到，公元前</a:t>
            </a:r>
            <a:r>
              <a:rPr lang="en-US" altLang="zh-CN" sz="2000" dirty="0" smtClean="0"/>
              <a:t>551</a:t>
            </a:r>
            <a:r>
              <a:rPr lang="zh-CN" altLang="zh-CN" sz="2000" dirty="0" smtClean="0"/>
              <a:t>年孔子诞生于此，</a:t>
            </a:r>
            <a:r>
              <a:rPr lang="en-US" altLang="zh-CN" sz="2000" dirty="0" smtClean="0"/>
              <a:t>2019</a:t>
            </a:r>
            <a:r>
              <a:rPr lang="zh-CN" altLang="zh-CN" sz="2000" dirty="0" smtClean="0"/>
              <a:t>年是孔子诞辰</a:t>
            </a:r>
            <a:r>
              <a:rPr lang="en-US" altLang="zh-CN" sz="2000" dirty="0" smtClean="0"/>
              <a:t>2570</a:t>
            </a:r>
            <a:r>
              <a:rPr lang="zh-CN" altLang="zh-CN" sz="2000" dirty="0" smtClean="0"/>
              <a:t>年，他的思想历经漫长岁月仍然熠熠生辉。沿着圣人的足迹，我实地感悟儒家礼乐文化，接受了思想洗礼，增强了继承优秀传统文化的责任感。</a:t>
            </a:r>
          </a:p>
          <a:p>
            <a:pPr>
              <a:buNone/>
            </a:pPr>
            <a:endParaRPr lang="en-US" altLang="zh-CN" sz="2000" b="1" dirty="0" smtClean="0">
              <a:solidFill>
                <a:srgbClr val="FF0000"/>
              </a:solidFill>
            </a:endParaRPr>
          </a:p>
          <a:p>
            <a:pPr>
              <a:buNone/>
            </a:pPr>
            <a:r>
              <a:rPr lang="en-US" altLang="zh-CN" sz="2000" b="1" dirty="0" smtClean="0">
                <a:solidFill>
                  <a:schemeClr val="tx1"/>
                </a:solidFill>
              </a:rPr>
              <a:t>11.</a:t>
            </a:r>
            <a:r>
              <a:rPr lang="zh-CN" altLang="zh-CN" sz="2000" b="1" dirty="0" smtClean="0">
                <a:solidFill>
                  <a:schemeClr val="tx1"/>
                </a:solidFill>
              </a:rPr>
              <a:t>右图是“尼山圣境”的宣传标志，请结合画面说明其创意</a:t>
            </a:r>
            <a:r>
              <a:rPr lang="en-US" altLang="zh-CN" sz="2000" b="1" dirty="0" smtClean="0">
                <a:solidFill>
                  <a:schemeClr val="tx1"/>
                </a:solidFill>
              </a:rPr>
              <a:t>(</a:t>
            </a:r>
            <a:r>
              <a:rPr lang="zh-CN" altLang="zh-CN" sz="2000" b="1" dirty="0" smtClean="0">
                <a:solidFill>
                  <a:schemeClr val="tx1"/>
                </a:solidFill>
              </a:rPr>
              <a:t>说出一点即可</a:t>
            </a:r>
            <a:r>
              <a:rPr lang="en-US" altLang="zh-CN" sz="2000" b="1" dirty="0" smtClean="0">
                <a:solidFill>
                  <a:schemeClr val="tx1"/>
                </a:solidFill>
              </a:rPr>
              <a:t>)</a:t>
            </a:r>
            <a:r>
              <a:rPr lang="zh-CN" altLang="zh-CN" sz="2000" b="1" dirty="0" smtClean="0">
                <a:solidFill>
                  <a:schemeClr val="tx1"/>
                </a:solidFill>
              </a:rPr>
              <a:t>，不超过</a:t>
            </a:r>
            <a:r>
              <a:rPr lang="en-US" altLang="zh-CN" sz="2000" b="1" dirty="0" smtClean="0">
                <a:solidFill>
                  <a:schemeClr val="tx1"/>
                </a:solidFill>
              </a:rPr>
              <a:t>40</a:t>
            </a:r>
            <a:r>
              <a:rPr lang="zh-CN" altLang="zh-CN" sz="2000" b="1" dirty="0" smtClean="0">
                <a:solidFill>
                  <a:schemeClr val="tx1"/>
                </a:solidFill>
              </a:rPr>
              <a:t>个字。</a:t>
            </a:r>
            <a:r>
              <a:rPr lang="en-US" altLang="zh-CN" sz="2000" b="1" dirty="0" smtClean="0">
                <a:solidFill>
                  <a:schemeClr val="tx1"/>
                </a:solidFill>
              </a:rPr>
              <a:t>(2 </a:t>
            </a:r>
            <a:r>
              <a:rPr lang="zh-CN" altLang="zh-CN" sz="2000" b="1" dirty="0" smtClean="0">
                <a:solidFill>
                  <a:schemeClr val="tx1"/>
                </a:solidFill>
              </a:rPr>
              <a:t>分</a:t>
            </a:r>
            <a:r>
              <a:rPr lang="en-US" altLang="zh-CN" sz="2000" b="1" dirty="0" smtClean="0">
                <a:solidFill>
                  <a:schemeClr val="tx1"/>
                </a:solidFill>
              </a:rPr>
              <a:t>)</a:t>
            </a:r>
            <a:endParaRPr lang="zh-CN" altLang="zh-CN" sz="2000" b="1" dirty="0" smtClean="0">
              <a:solidFill>
                <a:srgbClr val="FF0000"/>
              </a:solidFill>
            </a:endParaRPr>
          </a:p>
          <a:p>
            <a:pPr>
              <a:buNone/>
            </a:pPr>
            <a:endParaRPr lang="zh-CN" altLang="en-US" sz="2000" b="1" dirty="0"/>
          </a:p>
        </p:txBody>
      </p:sp>
      <p:sp>
        <p:nvSpPr>
          <p:cNvPr id="4" name="文本框 1"/>
          <p:cNvSpPr txBox="1"/>
          <p:nvPr/>
        </p:nvSpPr>
        <p:spPr>
          <a:xfrm>
            <a:off x="4125736" y="202602"/>
            <a:ext cx="2961640" cy="521970"/>
          </a:xfrm>
          <a:prstGeom prst="rect">
            <a:avLst/>
          </a:prstGeom>
          <a:noFill/>
        </p:spPr>
        <p:txBody>
          <a:bodyPr wrap="square" rtlCol="0">
            <a:spAutoFit/>
          </a:bodyPr>
          <a:lstStyle/>
          <a:p>
            <a:r>
              <a:rPr lang="zh-CN" altLang="en-US" sz="2800" b="1" dirty="0" smtClean="0">
                <a:solidFill>
                  <a:srgbClr val="002060"/>
                </a:solidFill>
                <a:latin typeface="方正粗黑宋简体" panose="02000000000000000000" charset="-122"/>
                <a:ea typeface="方正粗黑宋简体" panose="02000000000000000000" charset="-122"/>
              </a:rPr>
              <a:t>研究性学习板块</a:t>
            </a:r>
          </a:p>
        </p:txBody>
      </p:sp>
      <p:pic>
        <p:nvPicPr>
          <p:cNvPr id="6" name="图片 5" descr=" "/>
          <p:cNvPicPr/>
          <p:nvPr/>
        </p:nvPicPr>
        <p:blipFill>
          <a:blip r:embed="rId2" cstate="print"/>
          <a:srcRect/>
          <a:stretch>
            <a:fillRect/>
          </a:stretch>
        </p:blipFill>
        <p:spPr bwMode="auto">
          <a:xfrm>
            <a:off x="10247183" y="5251487"/>
            <a:ext cx="1570615" cy="1430767"/>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36525" y="431800"/>
            <a:ext cx="12055475" cy="4361815"/>
          </a:xfrm>
        </p:spPr>
        <p:txBody>
          <a:bodyPr>
            <a:noAutofit/>
          </a:bodyPr>
          <a:lstStyle/>
          <a:p>
            <a:pPr>
              <a:lnSpc>
                <a:spcPct val="100000"/>
              </a:lnSpc>
              <a:buNone/>
            </a:pPr>
            <a:r>
              <a:rPr lang="en-US" altLang="zh-CN" sz="2000" b="1" dirty="0" smtClean="0"/>
              <a:t>     </a:t>
            </a:r>
            <a:r>
              <a:rPr lang="en-US" altLang="zh-CN" sz="2000" dirty="0" smtClean="0"/>
              <a:t>      </a:t>
            </a:r>
            <a:r>
              <a:rPr lang="zh-CN" altLang="zh-CN" sz="2000" dirty="0" smtClean="0"/>
              <a:t>“尼山圣境”位于曲阜尼山，是中华优秀传统文化体验基地。班级组织去“尼山圣境”的研学旅行活动你参与部分工作。请阅读下面的材料，完成任务。</a:t>
            </a:r>
          </a:p>
          <a:p>
            <a:pPr>
              <a:lnSpc>
                <a:spcPct val="100000"/>
              </a:lnSpc>
              <a:buNone/>
            </a:pPr>
            <a:r>
              <a:rPr lang="zh-CN" altLang="zh-CN" sz="2000" dirty="0" smtClean="0"/>
              <a:t>【材料一】研学旅行是学生集体参加的有组织、有计划、有目的的校外参观体验实践活动，是研究性学习和旅行体验的结合。</a:t>
            </a:r>
          </a:p>
          <a:p>
            <a:pPr>
              <a:lnSpc>
                <a:spcPct val="100000"/>
              </a:lnSpc>
              <a:buNone/>
            </a:pPr>
            <a:r>
              <a:rPr lang="zh-CN" altLang="zh-CN" sz="2000" dirty="0" smtClean="0"/>
              <a:t>【材料二】当下，不少机构纷纷推出研学旅行项目，有的旅游项目重新包装一下就变成了所谓的研学旅行。很多情况下，将旅游行程单当作研学手册，将“了解景点背后的历史故事”当作研学的核心——围绕实际问题进行学习</a:t>
            </a:r>
            <a:r>
              <a:rPr lang="en-US" altLang="zh-CN" sz="2000" dirty="0" smtClean="0"/>
              <a:t>:</a:t>
            </a:r>
            <a:r>
              <a:rPr lang="zh-CN" altLang="zh-CN" sz="2000" dirty="0" smtClean="0"/>
              <a:t>本该以学生为主体的研学变成了老师或者导游夸夸其谈，老师在景点的讲解和在课堂上的讲授没什么两样，没有做到让学生自主活动和研究。</a:t>
            </a:r>
          </a:p>
          <a:p>
            <a:pPr>
              <a:lnSpc>
                <a:spcPct val="100000"/>
              </a:lnSpc>
              <a:buNone/>
            </a:pPr>
            <a:r>
              <a:rPr lang="zh-CN" altLang="zh-CN" sz="2000" dirty="0" smtClean="0"/>
              <a:t>【材料三】通过这次“尼山圣境”的研学活动，我了解到，公元前</a:t>
            </a:r>
            <a:r>
              <a:rPr lang="en-US" altLang="zh-CN" sz="2000" dirty="0" smtClean="0"/>
              <a:t>551</a:t>
            </a:r>
            <a:r>
              <a:rPr lang="zh-CN" altLang="zh-CN" sz="2000" dirty="0" smtClean="0"/>
              <a:t>年孔子诞生于此，</a:t>
            </a:r>
            <a:r>
              <a:rPr lang="en-US" altLang="zh-CN" sz="2000" dirty="0" smtClean="0"/>
              <a:t>2019</a:t>
            </a:r>
            <a:r>
              <a:rPr lang="zh-CN" altLang="zh-CN" sz="2000" dirty="0" smtClean="0"/>
              <a:t>年是孔子诞辰</a:t>
            </a:r>
            <a:r>
              <a:rPr lang="en-US" altLang="zh-CN" sz="2000" dirty="0" smtClean="0"/>
              <a:t>2570</a:t>
            </a:r>
            <a:r>
              <a:rPr lang="zh-CN" altLang="zh-CN" sz="2000" dirty="0" smtClean="0"/>
              <a:t>年，他的思想历经漫长岁月仍然熠熠生辉。沿着圣人的足迹，我实地感悟儒家礼乐文化，接受了思想洗礼，增强了继承优秀传统文化的责任感。</a:t>
            </a:r>
          </a:p>
          <a:p>
            <a:pPr>
              <a:buNone/>
            </a:pPr>
            <a:r>
              <a:rPr lang="en-US" altLang="zh-CN" sz="2000" b="1" dirty="0" smtClean="0">
                <a:solidFill>
                  <a:schemeClr val="tx1"/>
                </a:solidFill>
              </a:rPr>
              <a:t>11.</a:t>
            </a:r>
            <a:r>
              <a:rPr lang="zh-CN" altLang="zh-CN" sz="2000" b="1" dirty="0" smtClean="0">
                <a:solidFill>
                  <a:schemeClr val="tx1"/>
                </a:solidFill>
              </a:rPr>
              <a:t>右图是“尼山圣境”的宣传标志，请结合画面说明其创意</a:t>
            </a:r>
            <a:r>
              <a:rPr lang="en-US" altLang="zh-CN" sz="2000" b="1" dirty="0" smtClean="0">
                <a:solidFill>
                  <a:schemeClr val="tx1"/>
                </a:solidFill>
              </a:rPr>
              <a:t>(</a:t>
            </a:r>
            <a:r>
              <a:rPr lang="zh-CN" altLang="zh-CN" sz="2000" b="1" dirty="0" smtClean="0">
                <a:solidFill>
                  <a:schemeClr val="tx1"/>
                </a:solidFill>
              </a:rPr>
              <a:t>说出一点即可</a:t>
            </a:r>
            <a:r>
              <a:rPr lang="en-US" altLang="zh-CN" sz="2000" b="1" dirty="0" smtClean="0">
                <a:solidFill>
                  <a:schemeClr val="tx1"/>
                </a:solidFill>
              </a:rPr>
              <a:t>)</a:t>
            </a:r>
            <a:r>
              <a:rPr lang="zh-CN" altLang="zh-CN" sz="2000" b="1" dirty="0" smtClean="0">
                <a:solidFill>
                  <a:schemeClr val="tx1"/>
                </a:solidFill>
              </a:rPr>
              <a:t>，不超过</a:t>
            </a:r>
            <a:r>
              <a:rPr lang="en-US" altLang="zh-CN" sz="2000" b="1" dirty="0" smtClean="0">
                <a:solidFill>
                  <a:schemeClr val="tx1"/>
                </a:solidFill>
              </a:rPr>
              <a:t>40</a:t>
            </a:r>
            <a:r>
              <a:rPr lang="zh-CN" altLang="zh-CN" sz="2000" b="1" dirty="0" smtClean="0">
                <a:solidFill>
                  <a:schemeClr val="tx1"/>
                </a:solidFill>
              </a:rPr>
              <a:t>个字。</a:t>
            </a:r>
            <a:r>
              <a:rPr lang="en-US" altLang="zh-CN" sz="2000" b="1" dirty="0" smtClean="0">
                <a:solidFill>
                  <a:schemeClr val="tx1"/>
                </a:solidFill>
              </a:rPr>
              <a:t>(2 </a:t>
            </a:r>
            <a:r>
              <a:rPr lang="zh-CN" altLang="zh-CN" sz="2000" b="1" dirty="0" smtClean="0">
                <a:solidFill>
                  <a:schemeClr val="tx1"/>
                </a:solidFill>
              </a:rPr>
              <a:t>分</a:t>
            </a:r>
            <a:r>
              <a:rPr lang="en-US" altLang="zh-CN" sz="2000" b="1" dirty="0" smtClean="0">
                <a:solidFill>
                  <a:schemeClr val="tx1"/>
                </a:solidFill>
              </a:rPr>
              <a:t>)</a:t>
            </a:r>
            <a:endParaRPr lang="zh-CN" altLang="zh-CN" sz="2000" b="1" dirty="0" smtClean="0">
              <a:solidFill>
                <a:schemeClr val="tx1"/>
              </a:solidFill>
            </a:endParaRPr>
          </a:p>
          <a:p>
            <a:pPr>
              <a:buNone/>
            </a:pPr>
            <a:endParaRPr lang="zh-CN" altLang="zh-CN" sz="2000" b="1" dirty="0" smtClean="0">
              <a:solidFill>
                <a:schemeClr val="tx1"/>
              </a:solidFill>
            </a:endParaRPr>
          </a:p>
        </p:txBody>
      </p:sp>
      <p:sp>
        <p:nvSpPr>
          <p:cNvPr id="4" name="文本框 1"/>
          <p:cNvSpPr txBox="1"/>
          <p:nvPr/>
        </p:nvSpPr>
        <p:spPr>
          <a:xfrm>
            <a:off x="4297821" y="37"/>
            <a:ext cx="2961640" cy="521970"/>
          </a:xfrm>
          <a:prstGeom prst="rect">
            <a:avLst/>
          </a:prstGeom>
          <a:noFill/>
        </p:spPr>
        <p:txBody>
          <a:bodyPr wrap="square" rtlCol="0">
            <a:spAutoFit/>
          </a:bodyPr>
          <a:lstStyle/>
          <a:p>
            <a:r>
              <a:rPr lang="zh-CN" altLang="en-US" sz="2800" b="1" dirty="0" smtClean="0">
                <a:solidFill>
                  <a:srgbClr val="002060"/>
                </a:solidFill>
                <a:latin typeface="方正粗黑宋简体" panose="02000000000000000000" charset="-122"/>
                <a:ea typeface="方正粗黑宋简体" panose="02000000000000000000" charset="-122"/>
              </a:rPr>
              <a:t>研究性学习板块</a:t>
            </a:r>
          </a:p>
        </p:txBody>
      </p:sp>
      <p:sp>
        <p:nvSpPr>
          <p:cNvPr id="2" name="文本框 1"/>
          <p:cNvSpPr txBox="1"/>
          <p:nvPr/>
        </p:nvSpPr>
        <p:spPr>
          <a:xfrm>
            <a:off x="186055" y="4671060"/>
            <a:ext cx="11819890" cy="2306955"/>
          </a:xfrm>
          <a:prstGeom prst="rect">
            <a:avLst/>
          </a:prstGeom>
          <a:noFill/>
        </p:spPr>
        <p:txBody>
          <a:bodyPr wrap="square" rtlCol="0" anchor="t">
            <a:spAutoFit/>
          </a:bodyPr>
          <a:lstStyle/>
          <a:p>
            <a:pPr>
              <a:buNone/>
            </a:pPr>
            <a:r>
              <a:rPr lang="zh-CN" altLang="zh-CN" b="1" dirty="0" smtClean="0">
                <a:solidFill>
                  <a:srgbClr val="0033CC"/>
                </a:solidFill>
                <a:sym typeface="+mn-ea"/>
              </a:rPr>
              <a:t>【答案】画面以中国传统艺术篆刻为设计理念，画面似篆刻盖下的一方印。以篆文的“尼”字，表示“尼山圣境”。体现了汉字的传统美与千年传承的篆刻的完美融合。</a:t>
            </a:r>
            <a:r>
              <a:rPr lang="zh-CN" altLang="zh-CN" b="1" dirty="0" smtClean="0">
                <a:sym typeface="+mn-ea"/>
              </a:rPr>
              <a:t> </a:t>
            </a:r>
            <a:endParaRPr lang="zh-CN" altLang="zh-CN" b="1" dirty="0" smtClean="0"/>
          </a:p>
          <a:p>
            <a:pPr>
              <a:buNone/>
            </a:pPr>
            <a:r>
              <a:rPr lang="en-US" altLang="zh-CN" b="1" dirty="0" smtClean="0">
                <a:solidFill>
                  <a:schemeClr val="tx1"/>
                </a:solidFill>
                <a:sym typeface="+mn-ea"/>
              </a:rPr>
              <a:t>  </a:t>
            </a:r>
            <a:r>
              <a:rPr lang="zh-CN" altLang="zh-CN" b="1" dirty="0" smtClean="0">
                <a:solidFill>
                  <a:schemeClr val="tx1"/>
                </a:solidFill>
                <a:sym typeface="+mn-ea"/>
              </a:rPr>
              <a:t>【解析】</a:t>
            </a:r>
            <a:r>
              <a:rPr lang="zh-CN" altLang="zh-CN" b="1" dirty="0" smtClean="0">
                <a:solidFill>
                  <a:srgbClr val="FF0000"/>
                </a:solidFill>
                <a:sym typeface="+mn-ea"/>
              </a:rPr>
              <a:t>本题考查图文转换的能力。</a:t>
            </a:r>
            <a:r>
              <a:rPr lang="zh-CN" altLang="zh-CN" b="1" dirty="0" smtClean="0">
                <a:solidFill>
                  <a:schemeClr val="tx1"/>
                </a:solidFill>
                <a:sym typeface="+mn-ea"/>
              </a:rPr>
              <a:t>徽标类答题技巧步骤：</a:t>
            </a:r>
            <a:r>
              <a:rPr lang="en-US" altLang="zh-CN" b="1" dirty="0" smtClean="0">
                <a:solidFill>
                  <a:schemeClr val="tx1"/>
                </a:solidFill>
                <a:sym typeface="+mn-ea"/>
              </a:rPr>
              <a:t>1.</a:t>
            </a:r>
            <a:r>
              <a:rPr lang="zh-CN" altLang="zh-CN" b="1" dirty="0" smtClean="0">
                <a:solidFill>
                  <a:schemeClr val="tx1"/>
                </a:solidFill>
                <a:sym typeface="+mn-ea"/>
              </a:rPr>
              <a:t>认真审题，</a:t>
            </a:r>
            <a:r>
              <a:rPr lang="zh-CN" altLang="zh-CN" b="1" dirty="0" smtClean="0">
                <a:solidFill>
                  <a:srgbClr val="FF0000"/>
                </a:solidFill>
                <a:sym typeface="+mn-ea"/>
              </a:rPr>
              <a:t>整体看图</a:t>
            </a:r>
            <a:r>
              <a:rPr lang="zh-CN" altLang="zh-CN" b="1" dirty="0" smtClean="0">
                <a:solidFill>
                  <a:schemeClr val="tx1"/>
                </a:solidFill>
                <a:sym typeface="+mn-ea"/>
              </a:rPr>
              <a:t>。</a:t>
            </a:r>
            <a:r>
              <a:rPr lang="en-US" altLang="zh-CN" b="1" dirty="0" smtClean="0">
                <a:solidFill>
                  <a:schemeClr val="tx1"/>
                </a:solidFill>
                <a:sym typeface="+mn-ea"/>
              </a:rPr>
              <a:t>2.</a:t>
            </a:r>
            <a:r>
              <a:rPr lang="zh-CN" altLang="zh-CN" b="1" dirty="0" smtClean="0">
                <a:solidFill>
                  <a:schemeClr val="tx1"/>
                </a:solidFill>
                <a:sym typeface="+mn-ea"/>
              </a:rPr>
              <a:t>注意细节，图中</a:t>
            </a:r>
            <a:r>
              <a:rPr lang="zh-CN" altLang="zh-CN" b="1" dirty="0" smtClean="0">
                <a:solidFill>
                  <a:srgbClr val="FF0000"/>
                </a:solidFill>
                <a:sym typeface="+mn-ea"/>
              </a:rPr>
              <a:t>数字、字母、文字的变形之处</a:t>
            </a:r>
            <a:r>
              <a:rPr lang="zh-CN" altLang="zh-CN" b="1" dirty="0" smtClean="0">
                <a:solidFill>
                  <a:schemeClr val="tx1"/>
                </a:solidFill>
                <a:sym typeface="+mn-ea"/>
              </a:rPr>
              <a:t>往往是作者想要着力表现的内容也是答题要点所在。</a:t>
            </a:r>
            <a:r>
              <a:rPr lang="en-US" altLang="zh-CN" b="1" dirty="0" smtClean="0">
                <a:solidFill>
                  <a:schemeClr val="tx1"/>
                </a:solidFill>
                <a:sym typeface="+mn-ea"/>
              </a:rPr>
              <a:t>3.</a:t>
            </a:r>
            <a:r>
              <a:rPr lang="zh-CN" altLang="zh-CN" b="1" dirty="0" smtClean="0">
                <a:solidFill>
                  <a:schemeClr val="tx1"/>
                </a:solidFill>
                <a:sym typeface="+mn-ea"/>
              </a:rPr>
              <a:t>描述徽标</a:t>
            </a:r>
            <a:r>
              <a:rPr lang="zh-CN" altLang="zh-CN" b="1" dirty="0" smtClean="0">
                <a:solidFill>
                  <a:srgbClr val="FF0000"/>
                </a:solidFill>
                <a:sym typeface="+mn-ea"/>
              </a:rPr>
              <a:t>构成要素</a:t>
            </a:r>
            <a:r>
              <a:rPr lang="zh-CN" altLang="zh-CN" b="1" dirty="0" smtClean="0">
                <a:solidFill>
                  <a:schemeClr val="tx1"/>
                </a:solidFill>
                <a:sym typeface="+mn-ea"/>
              </a:rPr>
              <a:t>，概括画面内容要全面。</a:t>
            </a:r>
            <a:r>
              <a:rPr lang="en-US" altLang="zh-CN" b="1" dirty="0" smtClean="0">
                <a:solidFill>
                  <a:schemeClr val="tx1"/>
                </a:solidFill>
                <a:sym typeface="+mn-ea"/>
              </a:rPr>
              <a:t>4.</a:t>
            </a:r>
            <a:r>
              <a:rPr lang="zh-CN" altLang="zh-CN" b="1" dirty="0" smtClean="0">
                <a:solidFill>
                  <a:srgbClr val="FF0000"/>
                </a:solidFill>
                <a:sym typeface="+mn-ea"/>
              </a:rPr>
              <a:t>揭示深层寓意</a:t>
            </a:r>
            <a:r>
              <a:rPr lang="zh-CN" altLang="zh-CN" b="1" dirty="0" smtClean="0">
                <a:solidFill>
                  <a:schemeClr val="tx1"/>
                </a:solidFill>
                <a:sym typeface="+mn-ea"/>
              </a:rPr>
              <a:t>，比如变形之处想要强调的内容，徽标体现的地域性特色等。</a:t>
            </a:r>
          </a:p>
          <a:p>
            <a:pPr>
              <a:buNone/>
            </a:pPr>
            <a:r>
              <a:rPr lang="zh-CN" altLang="zh-CN" b="1" dirty="0" smtClean="0">
                <a:solidFill>
                  <a:schemeClr val="tx1"/>
                </a:solidFill>
                <a:sym typeface="+mn-ea"/>
              </a:rPr>
              <a:t>本题题干是“请结合画面说明其创意”，“尼山圣境”的宣传标志，画面由“尼”的篆字构成，外形像一方印，其寓意：汉字的传统美与千年传承的篆刻的完美融合。</a:t>
            </a:r>
            <a:endParaRPr lang="zh-CN" altLang="zh-CN" b="1" dirty="0" smtClean="0">
              <a:solidFill>
                <a:schemeClr val="tx1"/>
              </a:solidFill>
            </a:endParaRPr>
          </a:p>
          <a:p>
            <a:pPr>
              <a:buNone/>
            </a:pPr>
            <a:endParaRPr lang="zh-CN" altLang="zh-CN" b="1" dirty="0" smtClean="0">
              <a:solidFill>
                <a:schemeClr val="tx1"/>
              </a:solidFill>
            </a:endParaRPr>
          </a:p>
        </p:txBody>
      </p:sp>
      <p:pic>
        <p:nvPicPr>
          <p:cNvPr id="6" name="图片 5" descr=" "/>
          <p:cNvPicPr/>
          <p:nvPr/>
        </p:nvPicPr>
        <p:blipFill>
          <a:blip r:embed="rId2" cstate="print"/>
          <a:srcRect/>
          <a:stretch>
            <a:fillRect/>
          </a:stretch>
        </p:blipFill>
        <p:spPr bwMode="auto">
          <a:xfrm>
            <a:off x="10527218" y="2949612"/>
            <a:ext cx="1570615" cy="1430767"/>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图片1"/>
          <p:cNvPicPr>
            <a:picLocks noChangeAspect="1"/>
          </p:cNvPicPr>
          <p:nvPr/>
        </p:nvPicPr>
        <p:blipFill>
          <a:blip r:embed="rId3"/>
          <a:stretch>
            <a:fillRect/>
          </a:stretch>
        </p:blipFill>
        <p:spPr>
          <a:xfrm>
            <a:off x="-3810" y="2540"/>
            <a:ext cx="12195810" cy="6855460"/>
          </a:xfrm>
          <a:prstGeom prst="rect">
            <a:avLst/>
          </a:prstGeom>
        </p:spPr>
      </p:pic>
      <p:sp>
        <p:nvSpPr>
          <p:cNvPr id="8" name="矩形 7"/>
          <p:cNvSpPr/>
          <p:nvPr/>
        </p:nvSpPr>
        <p:spPr>
          <a:xfrm>
            <a:off x="1543909" y="1119131"/>
            <a:ext cx="10056495" cy="4525645"/>
          </a:xfrm>
          <a:prstGeom prst="rect">
            <a:avLst/>
          </a:prstGeom>
          <a:noFill/>
          <a:ln w="9525">
            <a:noFill/>
          </a:ln>
        </p:spPr>
        <p:txBody>
          <a:bodyPr anchor="t"/>
          <a:lstStyle/>
          <a:p>
            <a:pPr marL="342900" indent="-342900">
              <a:spcBef>
                <a:spcPct val="20000"/>
              </a:spcBef>
            </a:pPr>
            <a:endParaRPr lang="zh-CN" altLang="en-US" sz="3600" b="1" dirty="0">
              <a:solidFill>
                <a:srgbClr val="00B050"/>
              </a:solidFill>
              <a:latin typeface="楷体_GB2312" pitchFamily="49" charset="-122"/>
              <a:ea typeface="楷体_GB2312" pitchFamily="49" charset="-122"/>
            </a:endParaRPr>
          </a:p>
        </p:txBody>
      </p:sp>
      <p:sp>
        <p:nvSpPr>
          <p:cNvPr id="5" name="矩形 4"/>
          <p:cNvSpPr/>
          <p:nvPr/>
        </p:nvSpPr>
        <p:spPr>
          <a:xfrm>
            <a:off x="2992314" y="2241253"/>
            <a:ext cx="2868093" cy="646331"/>
          </a:xfrm>
          <a:prstGeom prst="rect">
            <a:avLst/>
          </a:prstGeom>
        </p:spPr>
        <p:style>
          <a:lnRef idx="2">
            <a:schemeClr val="accent4"/>
          </a:lnRef>
          <a:fillRef idx="1">
            <a:schemeClr val="lt1"/>
          </a:fillRef>
          <a:effectRef idx="0">
            <a:schemeClr val="accent4"/>
          </a:effectRef>
          <a:fontRef idx="minor">
            <a:schemeClr val="dk1"/>
          </a:fontRef>
        </p:style>
        <p:txBody>
          <a:bodyPr wrap="none" anchor="ctr">
            <a:spAutoFit/>
          </a:bodyPr>
          <a:lstStyle/>
          <a:p>
            <a:pPr>
              <a:buFont typeface="Wingdings" panose="05000000000000000000" pitchFamily="2" charset="2"/>
              <a:buChar char="Ø"/>
            </a:pPr>
            <a:r>
              <a:rPr lang="zh-CN" altLang="en-US" sz="3600" b="1" dirty="0" smtClean="0">
                <a:solidFill>
                  <a:srgbClr val="FF0000"/>
                </a:solidFill>
                <a:latin typeface="楷体_GB2312" pitchFamily="49" charset="-122"/>
                <a:ea typeface="楷体_GB2312" pitchFamily="49" charset="-122"/>
              </a:rPr>
              <a:t>语言创作类</a:t>
            </a:r>
            <a:endParaRPr lang="zh-CN" altLang="en-US" sz="3600" b="1" dirty="0"/>
          </a:p>
        </p:txBody>
      </p:sp>
      <p:sp>
        <p:nvSpPr>
          <p:cNvPr id="7" name="矩形 6"/>
          <p:cNvSpPr/>
          <p:nvPr/>
        </p:nvSpPr>
        <p:spPr>
          <a:xfrm>
            <a:off x="2992211" y="3911711"/>
            <a:ext cx="2868093" cy="646331"/>
          </a:xfrm>
          <a:prstGeom prst="rect">
            <a:avLst/>
          </a:prstGeom>
        </p:spPr>
        <p:style>
          <a:lnRef idx="2">
            <a:schemeClr val="accent4"/>
          </a:lnRef>
          <a:fillRef idx="1">
            <a:schemeClr val="lt1"/>
          </a:fillRef>
          <a:effectRef idx="0">
            <a:schemeClr val="accent4"/>
          </a:effectRef>
          <a:fontRef idx="minor">
            <a:schemeClr val="dk1"/>
          </a:fontRef>
        </p:style>
        <p:txBody>
          <a:bodyPr wrap="none" anchor="ctr">
            <a:spAutoFit/>
          </a:bodyPr>
          <a:lstStyle/>
          <a:p>
            <a:pPr>
              <a:buFont typeface="Wingdings" panose="05000000000000000000" pitchFamily="2" charset="2"/>
              <a:buChar char="Ø"/>
            </a:pPr>
            <a:r>
              <a:rPr lang="zh-CN" altLang="en-US" sz="3600" b="1" dirty="0" smtClean="0">
                <a:solidFill>
                  <a:srgbClr val="0070C0"/>
                </a:solidFill>
                <a:latin typeface="楷体_GB2312" pitchFamily="49" charset="-122"/>
                <a:ea typeface="楷体_GB2312" pitchFamily="49" charset="-122"/>
              </a:rPr>
              <a:t>活动策划类</a:t>
            </a:r>
            <a:endParaRPr lang="zh-CN" altLang="en-US" sz="3600" b="1" dirty="0"/>
          </a:p>
        </p:txBody>
      </p:sp>
      <p:sp>
        <p:nvSpPr>
          <p:cNvPr id="9" name="矩形 8"/>
          <p:cNvSpPr/>
          <p:nvPr/>
        </p:nvSpPr>
        <p:spPr>
          <a:xfrm>
            <a:off x="2926562" y="599510"/>
            <a:ext cx="2868093" cy="646331"/>
          </a:xfrm>
          <a:prstGeom prst="rect">
            <a:avLst/>
          </a:prstGeom>
        </p:spPr>
        <p:style>
          <a:lnRef idx="2">
            <a:schemeClr val="accent2"/>
          </a:lnRef>
          <a:fillRef idx="1">
            <a:schemeClr val="lt1"/>
          </a:fillRef>
          <a:effectRef idx="0">
            <a:schemeClr val="accent2"/>
          </a:effectRef>
          <a:fontRef idx="minor">
            <a:schemeClr val="dk1"/>
          </a:fontRef>
        </p:style>
        <p:txBody>
          <a:bodyPr wrap="none" anchor="ctr">
            <a:spAutoFit/>
          </a:bodyPr>
          <a:lstStyle/>
          <a:p>
            <a:pPr>
              <a:buFont typeface="Wingdings" panose="05000000000000000000" pitchFamily="2" charset="2"/>
              <a:buChar char="Ø"/>
            </a:pPr>
            <a:r>
              <a:rPr lang="zh-CN" altLang="en-US" sz="3600" b="1" dirty="0" smtClean="0">
                <a:solidFill>
                  <a:srgbClr val="F208E7"/>
                </a:solidFill>
                <a:latin typeface="楷体_GB2312" pitchFamily="49" charset="-122"/>
                <a:ea typeface="楷体_GB2312" pitchFamily="49" charset="-122"/>
              </a:rPr>
              <a:t>材料整理类</a:t>
            </a:r>
            <a:endParaRPr lang="zh-CN" altLang="en-US" sz="3600" b="1" dirty="0"/>
          </a:p>
        </p:txBody>
      </p:sp>
      <p:sp>
        <p:nvSpPr>
          <p:cNvPr id="10" name="矩形 9"/>
          <p:cNvSpPr/>
          <p:nvPr/>
        </p:nvSpPr>
        <p:spPr>
          <a:xfrm>
            <a:off x="2927026" y="5494795"/>
            <a:ext cx="2868093" cy="646331"/>
          </a:xfrm>
          <a:prstGeom prst="rect">
            <a:avLst/>
          </a:prstGeom>
        </p:spPr>
        <p:style>
          <a:lnRef idx="2">
            <a:schemeClr val="accent4"/>
          </a:lnRef>
          <a:fillRef idx="1">
            <a:schemeClr val="lt1"/>
          </a:fillRef>
          <a:effectRef idx="0">
            <a:schemeClr val="accent4"/>
          </a:effectRef>
          <a:fontRef idx="minor">
            <a:schemeClr val="dk1"/>
          </a:fontRef>
        </p:style>
        <p:txBody>
          <a:bodyPr wrap="none" anchor="ctr">
            <a:spAutoFit/>
          </a:bodyPr>
          <a:lstStyle/>
          <a:p>
            <a:pPr>
              <a:buFont typeface="Wingdings" panose="05000000000000000000" pitchFamily="2" charset="2"/>
              <a:buChar char="Ø"/>
            </a:pPr>
            <a:r>
              <a:rPr lang="zh-CN" altLang="en-US" sz="3600" b="1" dirty="0" smtClean="0">
                <a:solidFill>
                  <a:srgbClr val="00B050"/>
                </a:solidFill>
                <a:latin typeface="楷体_GB2312" pitchFamily="49" charset="-122"/>
                <a:ea typeface="楷体_GB2312" pitchFamily="49" charset="-122"/>
              </a:rPr>
              <a:t>图表转述类</a:t>
            </a:r>
            <a:endParaRPr lang="zh-CN" altLang="en-US" sz="3600" b="1" dirty="0"/>
          </a:p>
        </p:txBody>
      </p:sp>
      <p:sp>
        <p:nvSpPr>
          <p:cNvPr id="15" name="文本框 18"/>
          <p:cNvSpPr txBox="1"/>
          <p:nvPr/>
        </p:nvSpPr>
        <p:spPr>
          <a:xfrm>
            <a:off x="115468" y="2505359"/>
            <a:ext cx="2287905" cy="1384995"/>
          </a:xfrm>
          <a:prstGeom prst="rect">
            <a:avLst/>
          </a:prstGeom>
          <a:noFill/>
          <a:ln w="28575" cmpd="dbl">
            <a:solidFill>
              <a:srgbClr val="FF0000"/>
            </a:solidFill>
            <a:prstDash val="solid"/>
          </a:ln>
        </p:spPr>
        <p:txBody>
          <a:bodyPr wrap="square" rtlCol="0">
            <a:spAutoFit/>
          </a:bodyPr>
          <a:lstStyle/>
          <a:p>
            <a:pPr algn="ctr" fontAlgn="auto">
              <a:lnSpc>
                <a:spcPct val="150000"/>
              </a:lnSpc>
            </a:pPr>
            <a:r>
              <a:rPr lang="zh-CN" altLang="en-US" sz="2800" b="1" dirty="0">
                <a:latin typeface="黑体" panose="02010609060101010101" pitchFamily="49" charset="-122"/>
                <a:ea typeface="黑体" panose="02010609060101010101" pitchFamily="49" charset="-122"/>
                <a:cs typeface="微软雅黑" panose="020B0503020204020204" charset="-122"/>
              </a:rPr>
              <a:t>综合性学习</a:t>
            </a:r>
          </a:p>
          <a:p>
            <a:pPr algn="ctr" fontAlgn="auto">
              <a:lnSpc>
                <a:spcPct val="150000"/>
              </a:lnSpc>
            </a:pPr>
            <a:r>
              <a:rPr lang="zh-CN" altLang="en-US" sz="2800" b="1" dirty="0">
                <a:latin typeface="黑体" panose="02010609060101010101" pitchFamily="49" charset="-122"/>
                <a:ea typeface="黑体" panose="02010609060101010101" pitchFamily="49" charset="-122"/>
                <a:cs typeface="微软雅黑" panose="020B0503020204020204" charset="-122"/>
              </a:rPr>
              <a:t> 常见题型</a:t>
            </a:r>
          </a:p>
        </p:txBody>
      </p:sp>
      <p:grpSp>
        <p:nvGrpSpPr>
          <p:cNvPr id="2" name="组合 7"/>
          <p:cNvGrpSpPr/>
          <p:nvPr/>
        </p:nvGrpSpPr>
        <p:grpSpPr>
          <a:xfrm rot="10800000">
            <a:off x="2400937" y="756443"/>
            <a:ext cx="591207" cy="5082370"/>
            <a:chOff x="13181" y="2401"/>
            <a:chExt cx="1133" cy="6621"/>
          </a:xfrm>
        </p:grpSpPr>
        <p:grpSp>
          <p:nvGrpSpPr>
            <p:cNvPr id="3" name="组合 24"/>
            <p:cNvGrpSpPr/>
            <p:nvPr/>
          </p:nvGrpSpPr>
          <p:grpSpPr>
            <a:xfrm>
              <a:off x="13181" y="2403"/>
              <a:ext cx="1133" cy="6557"/>
              <a:chOff x="13739" y="2309"/>
              <a:chExt cx="1133" cy="6557"/>
            </a:xfrm>
          </p:grpSpPr>
          <p:cxnSp>
            <p:nvCxnSpPr>
              <p:cNvPr id="19" name="直接连接符 18"/>
              <p:cNvCxnSpPr/>
              <p:nvPr/>
            </p:nvCxnSpPr>
            <p:spPr>
              <a:xfrm flipV="1">
                <a:off x="13864" y="2309"/>
                <a:ext cx="1008" cy="15"/>
              </a:xfrm>
              <a:prstGeom prst="line">
                <a:avLst/>
              </a:prstGeom>
              <a:ln w="28575" cmpd="sng">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3739" y="4342"/>
                <a:ext cx="1034" cy="8"/>
              </a:xfrm>
              <a:prstGeom prst="line">
                <a:avLst/>
              </a:prstGeom>
              <a:ln w="28575" cmpd="sng">
                <a:solidFill>
                  <a:srgbClr val="F117D4"/>
                </a:solidFill>
                <a:prstDash val="solid"/>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3824" y="6597"/>
                <a:ext cx="1034" cy="8"/>
              </a:xfrm>
              <a:prstGeom prst="line">
                <a:avLst/>
              </a:prstGeom>
              <a:ln w="28575" cmpd="sng">
                <a:solidFill>
                  <a:schemeClr val="accent6"/>
                </a:solidFill>
                <a:prstDash val="solid"/>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3801" y="8858"/>
                <a:ext cx="1034" cy="8"/>
              </a:xfrm>
              <a:prstGeom prst="line">
                <a:avLst/>
              </a:prstGeom>
              <a:ln w="28575" cmpd="sng">
                <a:solidFill>
                  <a:srgbClr val="00B0F0"/>
                </a:solidFill>
                <a:prstDash val="solid"/>
              </a:ln>
            </p:spPr>
            <p:style>
              <a:lnRef idx="1">
                <a:schemeClr val="accent1"/>
              </a:lnRef>
              <a:fillRef idx="0">
                <a:schemeClr val="accent1"/>
              </a:fillRef>
              <a:effectRef idx="0">
                <a:schemeClr val="accent1"/>
              </a:effectRef>
              <a:fontRef idx="minor">
                <a:schemeClr val="tx1"/>
              </a:fontRef>
            </p:style>
          </p:cxnSp>
        </p:grpSp>
        <p:cxnSp>
          <p:nvCxnSpPr>
            <p:cNvPr id="18" name="直接连接符 17"/>
            <p:cNvCxnSpPr/>
            <p:nvPr/>
          </p:nvCxnSpPr>
          <p:spPr>
            <a:xfrm rot="5400000" flipV="1">
              <a:off x="10994" y="5707"/>
              <a:ext cx="6621" cy="9"/>
            </a:xfrm>
            <a:prstGeom prst="line">
              <a:avLst/>
            </a:prstGeom>
            <a:ln w="25400"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grpSp>
      <p:sp>
        <p:nvSpPr>
          <p:cNvPr id="23" name="右大括号 22"/>
          <p:cNvSpPr/>
          <p:nvPr/>
        </p:nvSpPr>
        <p:spPr>
          <a:xfrm rot="10800000">
            <a:off x="5923497" y="549098"/>
            <a:ext cx="472309" cy="808555"/>
          </a:xfrm>
          <a:prstGeom prst="rightBrace">
            <a:avLst/>
          </a:prstGeom>
          <a:ln w="28575" cmpd="sng">
            <a:solidFill>
              <a:srgbClr val="FF0000"/>
            </a:solidFill>
            <a:prstDash val="solid"/>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sz="1400" dirty="0"/>
          </a:p>
        </p:txBody>
      </p:sp>
      <p:sp>
        <p:nvSpPr>
          <p:cNvPr id="24" name="右大括号 23"/>
          <p:cNvSpPr/>
          <p:nvPr/>
        </p:nvSpPr>
        <p:spPr>
          <a:xfrm rot="10800000">
            <a:off x="5948408" y="1809572"/>
            <a:ext cx="421453" cy="1509965"/>
          </a:xfrm>
          <a:prstGeom prst="rightBrace">
            <a:avLst/>
          </a:prstGeom>
          <a:ln w="28575" cmpd="sng">
            <a:solidFill>
              <a:srgbClr val="F117D4"/>
            </a:solidFill>
            <a:prstDash val="solid"/>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sz="1400" dirty="0"/>
          </a:p>
        </p:txBody>
      </p:sp>
      <p:sp>
        <p:nvSpPr>
          <p:cNvPr id="25" name="右大括号 24"/>
          <p:cNvSpPr/>
          <p:nvPr/>
        </p:nvSpPr>
        <p:spPr>
          <a:xfrm rot="10800000">
            <a:off x="5962376" y="3614964"/>
            <a:ext cx="421453" cy="1317896"/>
          </a:xfrm>
          <a:prstGeom prst="rightBrace">
            <a:avLst/>
          </a:prstGeom>
          <a:ln w="28575" cmpd="sng">
            <a:solidFill>
              <a:srgbClr val="00B0F0"/>
            </a:solidFill>
            <a:prstDash val="solid"/>
          </a:ln>
        </p:spPr>
        <p:style>
          <a:lnRef idx="1">
            <a:schemeClr val="accent1"/>
          </a:lnRef>
          <a:fillRef idx="0">
            <a:schemeClr val="accent1"/>
          </a:fillRef>
          <a:effectRef idx="0">
            <a:schemeClr val="accent1"/>
          </a:effectRef>
          <a:fontRef idx="minor">
            <a:schemeClr val="tx1"/>
          </a:fontRef>
        </p:style>
        <p:txBody>
          <a:bodyPr lIns="121917" tIns="60958" rIns="121917" bIns="60958" rtlCol="0" anchor="ctr"/>
          <a:lstStyle/>
          <a:p>
            <a:pPr algn="ctr"/>
            <a:endParaRPr lang="zh-CN" altLang="en-US" sz="1400" dirty="0"/>
          </a:p>
        </p:txBody>
      </p:sp>
      <p:grpSp>
        <p:nvGrpSpPr>
          <p:cNvPr id="4" name="组合 1"/>
          <p:cNvGrpSpPr/>
          <p:nvPr/>
        </p:nvGrpSpPr>
        <p:grpSpPr>
          <a:xfrm>
            <a:off x="6384278" y="427249"/>
            <a:ext cx="4606322" cy="1002515"/>
            <a:chOff x="4475" y="842"/>
            <a:chExt cx="8192" cy="1425"/>
          </a:xfrm>
        </p:grpSpPr>
        <p:sp>
          <p:nvSpPr>
            <p:cNvPr id="28" name="文本框 2"/>
            <p:cNvSpPr txBox="1"/>
            <p:nvPr/>
          </p:nvSpPr>
          <p:spPr>
            <a:xfrm>
              <a:off x="4495" y="842"/>
              <a:ext cx="8172" cy="656"/>
            </a:xfrm>
            <a:prstGeom prst="rect">
              <a:avLst/>
            </a:prstGeom>
            <a:solidFill>
              <a:schemeClr val="bg1"/>
            </a:solidFill>
            <a:ln>
              <a:solidFill>
                <a:srgbClr val="FF0000"/>
              </a:solidFill>
            </a:ln>
          </p:spPr>
          <p:txBody>
            <a:bodyPr wrap="square" rtlCol="0">
              <a:spAutoFit/>
            </a:bodyPr>
            <a:lstStyle/>
            <a:p>
              <a:r>
                <a:rPr lang="zh-CN" altLang="zh-CN" sz="2400" b="1" dirty="0">
                  <a:solidFill>
                    <a:srgbClr val="FF0000"/>
                  </a:solidFill>
                  <a:latin typeface="楷体" panose="02010609060101010101" charset="-122"/>
                  <a:ea typeface="楷体" panose="02010609060101010101" charset="-122"/>
                </a:rPr>
                <a:t>提取、概括信</a:t>
              </a:r>
              <a:r>
                <a:rPr lang="zh-CN" altLang="zh-CN" sz="2400" b="1" dirty="0" smtClean="0">
                  <a:solidFill>
                    <a:srgbClr val="FF0000"/>
                  </a:solidFill>
                  <a:latin typeface="楷体" panose="02010609060101010101" charset="-122"/>
                  <a:ea typeface="楷体" panose="02010609060101010101" charset="-122"/>
                </a:rPr>
                <a:t>息</a:t>
              </a:r>
              <a:r>
                <a:rPr lang="zh-CN" altLang="en-US" sz="2400" b="1" dirty="0" smtClean="0">
                  <a:solidFill>
                    <a:srgbClr val="FF0000"/>
                  </a:solidFill>
                  <a:latin typeface="楷体" panose="02010609060101010101" charset="-122"/>
                  <a:ea typeface="楷体" panose="02010609060101010101" charset="-122"/>
                </a:rPr>
                <a:t>、探究结论</a:t>
              </a:r>
              <a:endParaRPr lang="en-US" altLang="zh-CN" sz="2400" b="1" dirty="0">
                <a:latin typeface="楷体" panose="02010609060101010101" charset="-122"/>
                <a:ea typeface="楷体" panose="02010609060101010101" charset="-122"/>
              </a:endParaRPr>
            </a:p>
          </p:txBody>
        </p:sp>
        <p:sp>
          <p:nvSpPr>
            <p:cNvPr id="29" name="文本框 31"/>
            <p:cNvSpPr txBox="1"/>
            <p:nvPr/>
          </p:nvSpPr>
          <p:spPr>
            <a:xfrm>
              <a:off x="4475" y="1611"/>
              <a:ext cx="4182" cy="656"/>
            </a:xfrm>
            <a:prstGeom prst="rect">
              <a:avLst/>
            </a:prstGeom>
            <a:solidFill>
              <a:schemeClr val="bg1"/>
            </a:solidFill>
            <a:ln>
              <a:solidFill>
                <a:srgbClr val="FF0000"/>
              </a:solidFill>
            </a:ln>
          </p:spPr>
          <p:txBody>
            <a:bodyPr wrap="square" rtlCol="0">
              <a:spAutoFit/>
            </a:bodyPr>
            <a:lstStyle/>
            <a:p>
              <a:r>
                <a:rPr lang="zh-CN" altLang="en-US" sz="2400" b="1" dirty="0">
                  <a:solidFill>
                    <a:srgbClr val="FF0000"/>
                  </a:solidFill>
                  <a:latin typeface="楷体" panose="02010609060101010101" charset="-122"/>
                  <a:ea typeface="楷体" panose="02010609060101010101" charset="-122"/>
                </a:rPr>
                <a:t>谈建议、观</a:t>
              </a:r>
              <a:r>
                <a:rPr lang="zh-CN" altLang="en-US" sz="2400" b="1" dirty="0" smtClean="0">
                  <a:solidFill>
                    <a:srgbClr val="FF0000"/>
                  </a:solidFill>
                  <a:latin typeface="楷体" panose="02010609060101010101" charset="-122"/>
                  <a:ea typeface="楷体" panose="02010609060101010101" charset="-122"/>
                </a:rPr>
                <a:t>点</a:t>
              </a:r>
              <a:endParaRPr lang="en-US" sz="2400" b="1" dirty="0">
                <a:latin typeface="楷体" panose="02010609060101010101" charset="-122"/>
                <a:ea typeface="楷体" panose="02010609060101010101" charset="-122"/>
              </a:endParaRPr>
            </a:p>
          </p:txBody>
        </p:sp>
      </p:grpSp>
      <p:grpSp>
        <p:nvGrpSpPr>
          <p:cNvPr id="11" name="组合 3"/>
          <p:cNvGrpSpPr/>
          <p:nvPr/>
        </p:nvGrpSpPr>
        <p:grpSpPr>
          <a:xfrm>
            <a:off x="6398248" y="1691529"/>
            <a:ext cx="4495799" cy="1701164"/>
            <a:chOff x="3156" y="2597"/>
            <a:chExt cx="7080" cy="2679"/>
          </a:xfrm>
          <a:solidFill>
            <a:schemeClr val="bg1"/>
          </a:solidFill>
        </p:grpSpPr>
        <p:sp>
          <p:nvSpPr>
            <p:cNvPr id="34" name="文本框 28"/>
            <p:cNvSpPr txBox="1"/>
            <p:nvPr/>
          </p:nvSpPr>
          <p:spPr>
            <a:xfrm>
              <a:off x="3173" y="2597"/>
              <a:ext cx="7033" cy="727"/>
            </a:xfrm>
            <a:prstGeom prst="rect">
              <a:avLst/>
            </a:prstGeom>
            <a:grpFill/>
            <a:ln>
              <a:solidFill>
                <a:srgbClr val="F117D4"/>
              </a:solidFill>
            </a:ln>
          </p:spPr>
          <p:txBody>
            <a:bodyPr wrap="square" rtlCol="0" anchor="ctr">
              <a:spAutoFit/>
            </a:bodyPr>
            <a:lstStyle/>
            <a:p>
              <a:r>
                <a:rPr lang="zh-CN" altLang="en-US" sz="2400" b="1" dirty="0">
                  <a:solidFill>
                    <a:srgbClr val="F117D4"/>
                  </a:solidFill>
                  <a:latin typeface="楷体" panose="02010609060101010101" charset="-122"/>
                  <a:ea typeface="楷体" panose="02010609060101010101" charset="-122"/>
                </a:rPr>
                <a:t>仿写、补</a:t>
              </a:r>
              <a:r>
                <a:rPr lang="zh-CN" altLang="en-US" sz="2400" b="1" dirty="0" smtClean="0">
                  <a:solidFill>
                    <a:srgbClr val="F117D4"/>
                  </a:solidFill>
                  <a:latin typeface="楷体" panose="02010609060101010101" charset="-122"/>
                  <a:ea typeface="楷体" panose="02010609060101010101" charset="-122"/>
                </a:rPr>
                <a:t>写、创意表达</a:t>
              </a:r>
              <a:endParaRPr lang="en-US" altLang="zh-CN" sz="2400" b="1" dirty="0">
                <a:latin typeface="楷体" panose="02010609060101010101" charset="-122"/>
                <a:ea typeface="楷体" panose="02010609060101010101" charset="-122"/>
              </a:endParaRPr>
            </a:p>
          </p:txBody>
        </p:sp>
        <p:sp>
          <p:nvSpPr>
            <p:cNvPr id="35" name="文本框 29"/>
            <p:cNvSpPr txBox="1"/>
            <p:nvPr/>
          </p:nvSpPr>
          <p:spPr>
            <a:xfrm>
              <a:off x="3156" y="3504"/>
              <a:ext cx="7080" cy="727"/>
            </a:xfrm>
            <a:prstGeom prst="rect">
              <a:avLst/>
            </a:prstGeom>
            <a:grpFill/>
            <a:ln>
              <a:solidFill>
                <a:srgbClr val="F117D4"/>
              </a:solidFill>
            </a:ln>
          </p:spPr>
          <p:txBody>
            <a:bodyPr wrap="square" rtlCol="0" anchor="ctr">
              <a:spAutoFit/>
            </a:bodyPr>
            <a:lstStyle/>
            <a:p>
              <a:r>
                <a:rPr lang="zh-CN" altLang="en-US" sz="2400" b="1" dirty="0" smtClean="0">
                  <a:solidFill>
                    <a:srgbClr val="F117D4"/>
                  </a:solidFill>
                  <a:latin typeface="楷体" panose="02010609060101010101" charset="-122"/>
                  <a:ea typeface="楷体" panose="02010609060101010101" charset="-122"/>
                </a:rPr>
                <a:t>编拟邀请词、宣传语、颁奖词等</a:t>
              </a:r>
              <a:endParaRPr lang="en-US" altLang="zh-CN" sz="2400" b="1" dirty="0">
                <a:latin typeface="楷体" panose="02010609060101010101" charset="-122"/>
                <a:ea typeface="楷体" panose="02010609060101010101" charset="-122"/>
              </a:endParaRPr>
            </a:p>
          </p:txBody>
        </p:sp>
        <p:sp>
          <p:nvSpPr>
            <p:cNvPr id="36" name="文本框 35"/>
            <p:cNvSpPr txBox="1"/>
            <p:nvPr/>
          </p:nvSpPr>
          <p:spPr>
            <a:xfrm>
              <a:off x="3156" y="4549"/>
              <a:ext cx="7067" cy="727"/>
            </a:xfrm>
            <a:prstGeom prst="rect">
              <a:avLst/>
            </a:prstGeom>
            <a:grpFill/>
            <a:ln>
              <a:solidFill>
                <a:srgbClr val="F117D4"/>
              </a:solidFill>
            </a:ln>
          </p:spPr>
          <p:txBody>
            <a:bodyPr wrap="square" rtlCol="0" anchor="ctr">
              <a:spAutoFit/>
            </a:bodyPr>
            <a:lstStyle/>
            <a:p>
              <a:r>
                <a:rPr lang="zh-CN" altLang="en-US" sz="2400" b="1" dirty="0">
                  <a:solidFill>
                    <a:srgbClr val="F117D4"/>
                  </a:solidFill>
                  <a:latin typeface="楷体" panose="02010609060101010101" charset="-122"/>
                  <a:ea typeface="楷体" panose="02010609060101010101" charset="-122"/>
                </a:rPr>
                <a:t>对联创作</a:t>
              </a:r>
              <a:r>
                <a:rPr lang="zh-CN" altLang="en-US" sz="2400" b="1" dirty="0" smtClean="0">
                  <a:solidFill>
                    <a:srgbClr val="F117D4"/>
                  </a:solidFill>
                  <a:latin typeface="楷体" panose="02010609060101010101" charset="-122"/>
                  <a:ea typeface="楷体" panose="02010609060101010101" charset="-122"/>
                </a:rPr>
                <a:t>及创作赏析等</a:t>
              </a:r>
              <a:endParaRPr lang="en-US" altLang="zh-CN" sz="2400" b="1" dirty="0">
                <a:latin typeface="楷体" panose="02010609060101010101" charset="-122"/>
                <a:ea typeface="楷体" panose="02010609060101010101" charset="-122"/>
              </a:endParaRPr>
            </a:p>
          </p:txBody>
        </p:sp>
      </p:grpSp>
      <p:sp>
        <p:nvSpPr>
          <p:cNvPr id="42" name="文本框 38"/>
          <p:cNvSpPr txBox="1"/>
          <p:nvPr/>
        </p:nvSpPr>
        <p:spPr>
          <a:xfrm>
            <a:off x="6417933" y="4557758"/>
            <a:ext cx="3722914" cy="461665"/>
          </a:xfrm>
          <a:prstGeom prst="rect">
            <a:avLst/>
          </a:prstGeom>
          <a:solidFill>
            <a:schemeClr val="bg1"/>
          </a:solidFill>
          <a:ln>
            <a:solidFill>
              <a:srgbClr val="00B0F0"/>
            </a:solidFill>
          </a:ln>
        </p:spPr>
        <p:txBody>
          <a:bodyPr wrap="square" rtlCol="0">
            <a:spAutoFit/>
          </a:bodyPr>
          <a:lstStyle/>
          <a:p>
            <a:r>
              <a:rPr lang="zh-CN" altLang="en-US" sz="2400" b="1" dirty="0" smtClean="0">
                <a:solidFill>
                  <a:srgbClr val="00B0F0"/>
                </a:solidFill>
                <a:latin typeface="楷体" panose="02010609060101010101" charset="-122"/>
                <a:ea typeface="楷体" panose="02010609060101010101" charset="-122"/>
              </a:rPr>
              <a:t>提出解决问题的建议</a:t>
            </a:r>
            <a:endParaRPr lang="en-US" altLang="zh-CN" sz="2400" dirty="0">
              <a:latin typeface="楷体" panose="02010609060101010101" charset="-122"/>
              <a:ea typeface="楷体" panose="02010609060101010101" charset="-122"/>
            </a:endParaRPr>
          </a:p>
        </p:txBody>
      </p:sp>
      <p:sp>
        <p:nvSpPr>
          <p:cNvPr id="43" name="文本框 36"/>
          <p:cNvSpPr txBox="1"/>
          <p:nvPr/>
        </p:nvSpPr>
        <p:spPr>
          <a:xfrm>
            <a:off x="6409043" y="3449988"/>
            <a:ext cx="3730172" cy="461665"/>
          </a:xfrm>
          <a:prstGeom prst="rect">
            <a:avLst/>
          </a:prstGeom>
          <a:solidFill>
            <a:schemeClr val="bg1"/>
          </a:solidFill>
          <a:ln>
            <a:solidFill>
              <a:srgbClr val="00B0F0"/>
            </a:solidFill>
          </a:ln>
        </p:spPr>
        <p:txBody>
          <a:bodyPr wrap="square" rtlCol="0">
            <a:spAutoFit/>
          </a:bodyPr>
          <a:lstStyle/>
          <a:p>
            <a:r>
              <a:rPr lang="zh-CN" altLang="en-US" sz="2400" b="1" dirty="0" smtClean="0">
                <a:solidFill>
                  <a:srgbClr val="00B0F0"/>
                </a:solidFill>
                <a:latin typeface="楷体" panose="02010609060101010101" charset="-122"/>
                <a:ea typeface="楷体" panose="02010609060101010101" charset="-122"/>
              </a:rPr>
              <a:t>拟写活动方案或计划</a:t>
            </a:r>
            <a:endParaRPr lang="zh-CN" altLang="en-US" sz="2400" b="1" dirty="0">
              <a:solidFill>
                <a:srgbClr val="00B0F0"/>
              </a:solidFill>
              <a:latin typeface="楷体" panose="02010609060101010101" charset="-122"/>
              <a:ea typeface="楷体" panose="02010609060101010101" charset="-122"/>
            </a:endParaRPr>
          </a:p>
        </p:txBody>
      </p:sp>
      <p:sp>
        <p:nvSpPr>
          <p:cNvPr id="44" name="文本框 37"/>
          <p:cNvSpPr txBox="1"/>
          <p:nvPr/>
        </p:nvSpPr>
        <p:spPr>
          <a:xfrm>
            <a:off x="6409043" y="4003873"/>
            <a:ext cx="3741056" cy="461665"/>
          </a:xfrm>
          <a:prstGeom prst="rect">
            <a:avLst/>
          </a:prstGeom>
          <a:solidFill>
            <a:schemeClr val="bg1"/>
          </a:solidFill>
          <a:ln>
            <a:solidFill>
              <a:srgbClr val="00B0F0"/>
            </a:solidFill>
          </a:ln>
        </p:spPr>
        <p:txBody>
          <a:bodyPr wrap="square" rtlCol="0">
            <a:spAutoFit/>
          </a:bodyPr>
          <a:lstStyle/>
          <a:p>
            <a:r>
              <a:rPr lang="zh-CN" altLang="en-US" sz="2400" b="1" dirty="0" smtClean="0">
                <a:solidFill>
                  <a:srgbClr val="00B0F0"/>
                </a:solidFill>
                <a:latin typeface="楷体" panose="02010609060101010101" charset="-122"/>
                <a:ea typeface="楷体" panose="02010609060101010101" charset="-122"/>
              </a:rPr>
              <a:t>设计活动主题或主题语</a:t>
            </a:r>
            <a:endParaRPr lang="zh-CN" altLang="en-US" sz="2400" b="1" dirty="0">
              <a:solidFill>
                <a:srgbClr val="00B0F0"/>
              </a:solidFill>
              <a:latin typeface="楷体" panose="02010609060101010101" charset="-122"/>
              <a:ea typeface="楷体" panose="02010609060101010101" charset="-122"/>
            </a:endParaRPr>
          </a:p>
        </p:txBody>
      </p:sp>
      <p:sp>
        <p:nvSpPr>
          <p:cNvPr id="47" name="右大括号 46"/>
          <p:cNvSpPr/>
          <p:nvPr/>
        </p:nvSpPr>
        <p:spPr>
          <a:xfrm rot="10800000">
            <a:off x="5974004" y="5288804"/>
            <a:ext cx="421453" cy="1057406"/>
          </a:xfrm>
          <a:prstGeom prst="rightBrace">
            <a:avLst/>
          </a:prstGeom>
          <a:ln w="38100"/>
        </p:spPr>
        <p:style>
          <a:lnRef idx="3">
            <a:schemeClr val="accent6"/>
          </a:lnRef>
          <a:fillRef idx="0">
            <a:schemeClr val="accent6"/>
          </a:fillRef>
          <a:effectRef idx="2">
            <a:schemeClr val="accent6"/>
          </a:effectRef>
          <a:fontRef idx="minor">
            <a:schemeClr val="tx1"/>
          </a:fontRef>
        </p:style>
        <p:txBody>
          <a:bodyPr lIns="121917" tIns="60958" rIns="121917" bIns="60958" rtlCol="0" anchor="ctr"/>
          <a:lstStyle/>
          <a:p>
            <a:pPr algn="ctr"/>
            <a:endParaRPr lang="zh-CN" altLang="en-US" sz="1400" dirty="0"/>
          </a:p>
        </p:txBody>
      </p:sp>
      <p:sp>
        <p:nvSpPr>
          <p:cNvPr id="49" name="文本框 36"/>
          <p:cNvSpPr txBox="1"/>
          <p:nvPr/>
        </p:nvSpPr>
        <p:spPr>
          <a:xfrm>
            <a:off x="6370308" y="5182763"/>
            <a:ext cx="3730172" cy="461665"/>
          </a:xfrm>
          <a:prstGeom prst="rect">
            <a:avLst/>
          </a:prstGeom>
          <a:solidFill>
            <a:schemeClr val="bg1"/>
          </a:solidFill>
          <a:ln>
            <a:solidFill>
              <a:schemeClr val="accent6"/>
            </a:solidFill>
          </a:ln>
        </p:spPr>
        <p:txBody>
          <a:bodyPr wrap="square" rtlCol="0">
            <a:spAutoFit/>
          </a:bodyPr>
          <a:lstStyle/>
          <a:p>
            <a:r>
              <a:rPr lang="zh-CN" altLang="en-US" sz="2400" b="1" dirty="0" smtClean="0">
                <a:solidFill>
                  <a:srgbClr val="00B050"/>
                </a:solidFill>
                <a:latin typeface="楷体" panose="02010609060101010101" charset="-122"/>
                <a:ea typeface="楷体" panose="02010609060101010101" charset="-122"/>
              </a:rPr>
              <a:t>表文转化</a:t>
            </a:r>
          </a:p>
        </p:txBody>
      </p:sp>
      <p:sp>
        <p:nvSpPr>
          <p:cNvPr id="50" name="文本框 37"/>
          <p:cNvSpPr txBox="1"/>
          <p:nvPr/>
        </p:nvSpPr>
        <p:spPr>
          <a:xfrm>
            <a:off x="6417933" y="5884601"/>
            <a:ext cx="3741056" cy="461665"/>
          </a:xfrm>
          <a:prstGeom prst="rect">
            <a:avLst/>
          </a:prstGeom>
          <a:solidFill>
            <a:schemeClr val="bg1"/>
          </a:solidFill>
          <a:ln>
            <a:solidFill>
              <a:schemeClr val="accent6"/>
            </a:solidFill>
          </a:ln>
        </p:spPr>
        <p:txBody>
          <a:bodyPr wrap="square" rtlCol="0">
            <a:spAutoFit/>
          </a:bodyPr>
          <a:lstStyle/>
          <a:p>
            <a:r>
              <a:rPr lang="zh-CN" altLang="en-US" sz="2400" b="1" dirty="0" smtClean="0">
                <a:solidFill>
                  <a:srgbClr val="00B050"/>
                </a:solidFill>
                <a:latin typeface="楷体" panose="02010609060101010101" charset="-122"/>
                <a:ea typeface="楷体" panose="02010609060101010101" charset="-122"/>
              </a:rPr>
              <a:t>图标、</a:t>
            </a:r>
            <a:r>
              <a:rPr lang="zh-CN" altLang="en-US" sz="2400" b="1" smtClean="0">
                <a:solidFill>
                  <a:srgbClr val="00B050"/>
                </a:solidFill>
                <a:latin typeface="楷体" panose="02010609060101010101" charset="-122"/>
                <a:ea typeface="楷体" panose="02010609060101010101" charset="-122"/>
              </a:rPr>
              <a:t>漫画、封面理</a:t>
            </a:r>
            <a:r>
              <a:rPr lang="zh-CN" altLang="en-US" sz="2400" b="1" dirty="0" smtClean="0">
                <a:solidFill>
                  <a:srgbClr val="00B050"/>
                </a:solidFill>
                <a:latin typeface="楷体" panose="02010609060101010101" charset="-122"/>
                <a:ea typeface="楷体" panose="02010609060101010101" charset="-122"/>
              </a:rPr>
              <a:t>解</a:t>
            </a:r>
          </a:p>
        </p:txBody>
      </p:sp>
    </p:spTree>
  </p:cSld>
  <p:clrMapOvr>
    <a:masterClrMapping/>
  </p:clrMapOvr>
  <mc:AlternateContent xmlns:mc="http://schemas.openxmlformats.org/markup-compatibility/2006" xmlns:p14="http://schemas.microsoft.com/office/powerpoint/2010/main">
    <mc:Choice Requires="p14">
      <p:transition/>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1"/>
          <p:cNvPicPr>
            <a:picLocks noChangeAspect="1"/>
          </p:cNvPicPr>
          <p:nvPr/>
        </p:nvPicPr>
        <p:blipFill>
          <a:blip r:embed="rId2"/>
          <a:stretch>
            <a:fillRect/>
          </a:stretch>
        </p:blipFill>
        <p:spPr>
          <a:xfrm>
            <a:off x="-171450" y="-635"/>
            <a:ext cx="12310745" cy="6920865"/>
          </a:xfrm>
          <a:prstGeom prst="rect">
            <a:avLst/>
          </a:prstGeom>
        </p:spPr>
      </p:pic>
      <p:sp>
        <p:nvSpPr>
          <p:cNvPr id="55300" name="Text Box 4"/>
          <p:cNvSpPr txBox="1">
            <a:spLocks noGrp="1" noChangeArrowheads="1"/>
          </p:cNvSpPr>
          <p:nvPr>
            <p:ph type="title" idx="4294967295"/>
          </p:nvPr>
        </p:nvSpPr>
        <p:spPr>
          <a:xfrm>
            <a:off x="1524000" y="0"/>
            <a:ext cx="5338763" cy="1139825"/>
          </a:xfrm>
          <a:prstGeom prst="rect">
            <a:avLst/>
          </a:prstGeom>
        </p:spPr>
        <p:txBody>
          <a:bodyPr/>
          <a:lstStyle/>
          <a:p>
            <a:pPr marL="457200" marR="0" lvl="0" indent="-45720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zh-CN" sz="4400" b="1" i="0" u="none" strike="noStrike" kern="1200" cap="none" spc="0" normalizeH="0" baseline="0" noProof="0" dirty="0">
                <a:ln>
                  <a:noFill/>
                </a:ln>
                <a:solidFill>
                  <a:schemeClr val="tx2"/>
                </a:solidFill>
                <a:effectLst>
                  <a:outerShdw blurRad="38100" dist="38100" dir="2700000" algn="tl">
                    <a:srgbClr val="FFFFFF"/>
                  </a:outerShdw>
                </a:effectLst>
                <a:uLnTx/>
                <a:uFillTx/>
                <a:latin typeface="+mj-lt"/>
                <a:ea typeface="+mj-ea"/>
                <a:cs typeface="+mj-cs"/>
              </a:rPr>
              <a:t>      </a:t>
            </a:r>
            <a:endParaRPr kumimoji="0" lang="zh-CN" altLang="en-US" sz="4400" b="1" i="0" u="none" strike="noStrike" kern="1200" cap="none" spc="0" normalizeH="0" baseline="0" noProof="0" dirty="0">
              <a:ln>
                <a:noFill/>
              </a:ln>
              <a:solidFill>
                <a:schemeClr val="tx2"/>
              </a:solidFill>
              <a:effectLst>
                <a:outerShdw blurRad="38100" dist="38100" dir="2700000" algn="tl">
                  <a:srgbClr val="FFFFFF"/>
                </a:outerShdw>
              </a:effectLst>
              <a:uLnTx/>
              <a:uFillTx/>
              <a:latin typeface="+mj-lt"/>
              <a:ea typeface="+mj-ea"/>
              <a:cs typeface="+mj-cs"/>
            </a:endParaRPr>
          </a:p>
        </p:txBody>
      </p:sp>
      <p:sp>
        <p:nvSpPr>
          <p:cNvPr id="2" name="Rectangle 5"/>
          <p:cNvSpPr>
            <a:spLocks noGrp="1" noRot="1" noChangeArrowheads="1"/>
          </p:cNvSpPr>
          <p:nvPr/>
        </p:nvSpPr>
        <p:spPr>
          <a:xfrm>
            <a:off x="1671003" y="1233488"/>
            <a:ext cx="9398000" cy="1439863"/>
          </a:xfrm>
          <a:prstGeom prst="rect">
            <a:avLst/>
          </a:prstGeom>
        </p:spPr>
        <p:txBody>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l"/>
              <a:defRPr sz="3200" kern="1200">
                <a:solidFill>
                  <a:schemeClr val="tx1"/>
                </a:solidFill>
                <a:effectLst>
                  <a:outerShdw blurRad="38100" dist="38100" dir="2700000" algn="tl">
                    <a:srgbClr val="010199"/>
                  </a:outerShdw>
                </a:effectLst>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Wingdings" panose="05000000000000000000" pitchFamily="2" charset="2"/>
              <a:buChar char="l"/>
              <a:defRPr sz="2800" kern="1200">
                <a:solidFill>
                  <a:schemeClr val="tx1"/>
                </a:solidFill>
                <a:effectLst>
                  <a:outerShdw blurRad="38100" dist="38100" dir="2700000" algn="tl">
                    <a:srgbClr val="010199"/>
                  </a:outerShdw>
                </a:effectLst>
                <a:latin typeface="+mn-lt"/>
                <a:ea typeface="+mn-ea"/>
                <a:cs typeface="+mn-cs"/>
              </a:defRPr>
            </a:lvl2pPr>
            <a:lvl3pPr marL="1143000" indent="-228600" algn="l" rtl="0" eaLnBrk="0" fontAlgn="base" hangingPunct="0">
              <a:spcBef>
                <a:spcPct val="20000"/>
              </a:spcBef>
              <a:spcAft>
                <a:spcPct val="0"/>
              </a:spcAft>
              <a:buClr>
                <a:schemeClr val="accent2"/>
              </a:buClr>
              <a:buSzPct val="75000"/>
              <a:buFont typeface="Wingdings" panose="05000000000000000000" pitchFamily="2" charset="2"/>
              <a:buChar char="l"/>
              <a:defRPr sz="2400" kern="1200">
                <a:solidFill>
                  <a:schemeClr val="tx1"/>
                </a:solidFill>
                <a:effectLst>
                  <a:outerShdw blurRad="38100" dist="38100" dir="2700000" algn="tl">
                    <a:srgbClr val="010199"/>
                  </a:outerShdw>
                </a:effectLst>
                <a:latin typeface="+mn-lt"/>
                <a:ea typeface="+mn-ea"/>
                <a:cs typeface="+mn-cs"/>
              </a:defRPr>
            </a:lvl3pPr>
            <a:lvl4pPr marL="1600200" indent="-228600" algn="l" rtl="0" eaLnBrk="0" fontAlgn="base" hangingPunct="0">
              <a:spcBef>
                <a:spcPct val="20000"/>
              </a:spcBef>
              <a:spcAft>
                <a:spcPct val="0"/>
              </a:spcAft>
              <a:buClr>
                <a:schemeClr val="folHlink"/>
              </a:buClr>
              <a:buSzPct val="75000"/>
              <a:buFont typeface="Wingdings" panose="05000000000000000000" pitchFamily="2" charset="2"/>
              <a:buChar char="l"/>
              <a:defRPr sz="2000" kern="1200">
                <a:solidFill>
                  <a:schemeClr val="tx1"/>
                </a:solidFill>
                <a:effectLst>
                  <a:outerShdw blurRad="38100" dist="38100" dir="2700000" algn="tl">
                    <a:srgbClr val="010199"/>
                  </a:outerShdw>
                </a:effectLst>
                <a:latin typeface="+mn-lt"/>
                <a:ea typeface="+mn-ea"/>
                <a:cs typeface="+mn-cs"/>
              </a:defRPr>
            </a:lvl4pPr>
            <a:lvl5pPr marL="2057400" indent="-228600" algn="l" rtl="0" eaLnBrk="0" fontAlgn="base" hangingPunct="0">
              <a:spcBef>
                <a:spcPct val="20000"/>
              </a:spcBef>
              <a:spcAft>
                <a:spcPct val="0"/>
              </a:spcAft>
              <a:buClr>
                <a:schemeClr val="tx1"/>
              </a:buClr>
              <a:buSzPct val="75000"/>
              <a:buFont typeface="Wingdings" panose="05000000000000000000" pitchFamily="2" charset="2"/>
              <a:buChar char="l"/>
              <a:defRPr sz="2000" kern="1200">
                <a:solidFill>
                  <a:schemeClr val="tx1"/>
                </a:solidFill>
                <a:effectLst>
                  <a:outerShdw blurRad="38100" dist="38100" dir="2700000" algn="tl">
                    <a:srgbClr val="010199"/>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marR="0" lvl="0" indent="-457200" algn="l" defTabSz="914400" rtl="0" eaLnBrk="1" fontAlgn="base" latinLnBrk="0" hangingPunct="1">
              <a:lnSpc>
                <a:spcPct val="105000"/>
              </a:lnSpc>
              <a:spcBef>
                <a:spcPct val="0"/>
              </a:spcBef>
              <a:spcAft>
                <a:spcPct val="0"/>
              </a:spcAft>
              <a:buClr>
                <a:schemeClr val="hlink"/>
              </a:buClr>
              <a:buSzPct val="75000"/>
              <a:buFont typeface="Wingdings" panose="05000000000000000000" pitchFamily="2" charset="2"/>
              <a:buNone/>
              <a:defRPr/>
            </a:pPr>
            <a:r>
              <a:rPr kumimoji="0" lang="zh-CN" altLang="en-US" sz="4400" b="0" i="0" u="none" strike="noStrike" kern="1200" cap="none" spc="0" normalizeH="0" baseline="0" noProof="0" dirty="0">
                <a:ln>
                  <a:noFill/>
                </a:ln>
                <a:solidFill>
                  <a:srgbClr val="FF0000"/>
                </a:solidFill>
                <a:effectLst>
                  <a:outerShdw blurRad="38100" dist="38100" dir="2700000" algn="tl">
                    <a:srgbClr val="FFFFFF"/>
                  </a:outerShdw>
                </a:effectLst>
                <a:uLnTx/>
                <a:uFillTx/>
                <a:latin typeface="微软雅黑" panose="020B0503020204020204" charset="-122"/>
                <a:ea typeface="微软雅黑" panose="020B0503020204020204" charset="-122"/>
                <a:cs typeface="+mj-cs"/>
              </a:rPr>
              <a:t>三、说明文考查形式</a:t>
            </a:r>
            <a:endParaRPr kumimoji="0" lang="en-US" altLang="zh-CN" sz="4400" b="0" i="0" u="none" strike="noStrike" kern="1200" cap="none" spc="0" normalizeH="0" baseline="0" noProof="0" dirty="0">
              <a:ln>
                <a:noFill/>
              </a:ln>
              <a:solidFill>
                <a:srgbClr val="FF0000"/>
              </a:solidFill>
              <a:effectLst>
                <a:outerShdw blurRad="38100" dist="38100" dir="2700000" algn="tl">
                  <a:srgbClr val="FFFFFF"/>
                </a:outerShdw>
              </a:effectLst>
              <a:uLnTx/>
              <a:uFillTx/>
              <a:latin typeface="微软雅黑" panose="020B0503020204020204" charset="-122"/>
              <a:ea typeface="微软雅黑" panose="020B0503020204020204" charset="-122"/>
              <a:cs typeface="+mj-cs"/>
            </a:endParaRPr>
          </a:p>
          <a:p>
            <a:pPr marL="457200" marR="0" lvl="0" indent="-457200" algn="l" defTabSz="914400" rtl="0" eaLnBrk="1" fontAlgn="base" latinLnBrk="0" hangingPunct="1">
              <a:lnSpc>
                <a:spcPct val="105000"/>
              </a:lnSpc>
              <a:spcBef>
                <a:spcPct val="0"/>
              </a:spcBef>
              <a:spcAft>
                <a:spcPct val="0"/>
              </a:spcAft>
              <a:buClr>
                <a:schemeClr val="hlink"/>
              </a:buClr>
              <a:buSzPct val="75000"/>
              <a:buFont typeface="Wingdings" panose="05000000000000000000" pitchFamily="2" charset="2"/>
              <a:buNone/>
              <a:defRPr/>
            </a:pPr>
            <a:endParaRPr kumimoji="0" lang="en-US" altLang="zh-CN" sz="4400" b="0" i="0" u="none" strike="noStrike" kern="1200" cap="none" spc="0" normalizeH="0" baseline="0" noProof="0" dirty="0">
              <a:ln>
                <a:noFill/>
              </a:ln>
              <a:solidFill>
                <a:schemeClr val="tx2"/>
              </a:solidFill>
              <a:effectLst>
                <a:outerShdw blurRad="38100" dist="38100" dir="2700000" algn="tl">
                  <a:srgbClr val="FFFFFF"/>
                </a:outerShdw>
              </a:effectLst>
              <a:uLnTx/>
              <a:uFillTx/>
              <a:latin typeface="微软雅黑" panose="020B0503020204020204" charset="-122"/>
              <a:ea typeface="微软雅黑" panose="020B0503020204020204" charset="-122"/>
              <a:cs typeface="+mj-cs"/>
            </a:endParaRPr>
          </a:p>
          <a:p>
            <a:pPr marL="342900" marR="0" lvl="0" indent="-342900" algn="l" defTabSz="914400" rtl="0" eaLnBrk="1" fontAlgn="base" latinLnBrk="0" hangingPunct="1">
              <a:lnSpc>
                <a:spcPct val="105000"/>
              </a:lnSpc>
              <a:spcBef>
                <a:spcPct val="20000"/>
              </a:spcBef>
              <a:spcAft>
                <a:spcPct val="0"/>
              </a:spcAft>
              <a:buClr>
                <a:schemeClr val="hlink"/>
              </a:buClr>
              <a:buSzPct val="75000"/>
              <a:buFont typeface="Wingdings" panose="05000000000000000000" pitchFamily="2" charset="2"/>
              <a:buNone/>
              <a:defRPr/>
            </a:pPr>
            <a:endParaRPr kumimoji="0" lang="en-US" altLang="zh-CN" sz="4000" b="1" i="0" u="none" strike="noStrike" kern="1200" cap="none" spc="0" normalizeH="0" baseline="0" noProof="0" dirty="0" smtClean="0">
              <a:ln>
                <a:noFill/>
              </a:ln>
              <a:solidFill>
                <a:schemeClr val="tx1"/>
              </a:solidFill>
              <a:effectLst>
                <a:outerShdw blurRad="38100" dist="38100" dir="2700000" algn="tl">
                  <a:srgbClr val="010199"/>
                </a:outerShdw>
              </a:effectLst>
              <a:uLnTx/>
              <a:uFillTx/>
              <a:latin typeface="+mn-lt"/>
              <a:ea typeface="+mn-ea"/>
              <a:cs typeface="+mn-cs"/>
            </a:endParaRPr>
          </a:p>
          <a:p>
            <a:pPr marL="342900" marR="0" lvl="0" indent="-342900" algn="l" defTabSz="914400" rtl="0" eaLnBrk="0" fontAlgn="base" latinLnBrk="0" hangingPunct="0">
              <a:lnSpc>
                <a:spcPct val="105000"/>
              </a:lnSpc>
              <a:spcBef>
                <a:spcPct val="20000"/>
              </a:spcBef>
              <a:spcAft>
                <a:spcPct val="0"/>
              </a:spcAft>
              <a:buClr>
                <a:schemeClr val="hlink"/>
              </a:buClr>
              <a:buSzPct val="75000"/>
              <a:buFont typeface="Wingdings" panose="05000000000000000000" pitchFamily="2" charset="2"/>
              <a:buChar char="l"/>
              <a:defRPr/>
            </a:pPr>
            <a:r>
              <a:rPr kumimoji="0" lang="en-US" altLang="zh-CN" sz="3200" b="1" i="0" u="none" strike="noStrike" kern="1200" cap="none" spc="0" normalizeH="0" baseline="0" noProof="0" dirty="0" smtClean="0">
                <a:ln>
                  <a:noFill/>
                </a:ln>
                <a:solidFill>
                  <a:schemeClr val="tx2"/>
                </a:solidFill>
                <a:effectLst/>
                <a:uLnTx/>
                <a:uFillTx/>
                <a:latin typeface="+mn-ea"/>
                <a:ea typeface="+mn-ea"/>
                <a:cs typeface="+mn-cs"/>
              </a:rPr>
              <a:t>1.</a:t>
            </a:r>
            <a:r>
              <a:rPr kumimoji="0" lang="zh-CN" altLang="en-US" sz="3200" b="1" i="0" u="none" strike="noStrike" kern="1200" cap="none" spc="0" normalizeH="0" baseline="0" noProof="0" dirty="0" smtClean="0">
                <a:ln>
                  <a:noFill/>
                </a:ln>
                <a:solidFill>
                  <a:schemeClr val="tx2"/>
                </a:solidFill>
                <a:effectLst/>
                <a:uLnTx/>
                <a:uFillTx/>
                <a:latin typeface="+mn-ea"/>
                <a:ea typeface="+mn-ea"/>
                <a:cs typeface="+mn-cs"/>
              </a:rPr>
              <a:t>选择题</a:t>
            </a:r>
            <a:endParaRPr kumimoji="0" lang="en-US" altLang="zh-CN" sz="3200" b="1" i="0" u="none" strike="noStrike" kern="1200" cap="none" spc="0" normalizeH="0" baseline="0" noProof="0" dirty="0" smtClean="0">
              <a:ln>
                <a:noFill/>
              </a:ln>
              <a:solidFill>
                <a:schemeClr val="tx2"/>
              </a:solidFill>
              <a:effectLst/>
              <a:uLnTx/>
              <a:uFillTx/>
              <a:latin typeface="+mn-ea"/>
              <a:ea typeface="+mn-ea"/>
              <a:cs typeface="+mn-cs"/>
            </a:endParaRPr>
          </a:p>
          <a:p>
            <a:pPr marL="342900" marR="0" lvl="0" indent="-342900" algn="l" defTabSz="914400" rtl="0" eaLnBrk="0" fontAlgn="base" latinLnBrk="0" hangingPunct="0">
              <a:lnSpc>
                <a:spcPct val="105000"/>
              </a:lnSpc>
              <a:spcBef>
                <a:spcPct val="20000"/>
              </a:spcBef>
              <a:spcAft>
                <a:spcPct val="0"/>
              </a:spcAft>
              <a:buClr>
                <a:schemeClr val="hlink"/>
              </a:buClr>
              <a:buSzPct val="75000"/>
              <a:buFont typeface="Wingdings" panose="05000000000000000000" pitchFamily="2" charset="2"/>
              <a:buChar char="l"/>
              <a:defRPr/>
            </a:pPr>
            <a:r>
              <a:rPr kumimoji="0" lang="en-US" altLang="zh-CN" sz="3200" b="1" i="0" u="none" strike="noStrike" kern="1200" cap="none" spc="0" normalizeH="0" baseline="0" noProof="0" dirty="0" smtClean="0">
                <a:ln>
                  <a:noFill/>
                </a:ln>
                <a:solidFill>
                  <a:schemeClr val="tx2"/>
                </a:solidFill>
                <a:effectLst/>
                <a:uLnTx/>
                <a:uFillTx/>
                <a:latin typeface="+mn-ea"/>
                <a:ea typeface="+mn-ea"/>
                <a:cs typeface="+mn-cs"/>
              </a:rPr>
              <a:t>2</a:t>
            </a:r>
            <a:r>
              <a:rPr kumimoji="0" lang="en-US" altLang="zh-CN" sz="3200" b="1" i="0" u="none" strike="noStrike" kern="1200" cap="none" spc="0" normalizeH="0" baseline="0" noProof="0" dirty="0">
                <a:ln>
                  <a:noFill/>
                </a:ln>
                <a:solidFill>
                  <a:schemeClr val="tx2"/>
                </a:solidFill>
                <a:effectLst/>
                <a:uLnTx/>
                <a:uFillTx/>
                <a:latin typeface="+mn-ea"/>
                <a:ea typeface="+mn-ea"/>
                <a:cs typeface="+mn-cs"/>
              </a:rPr>
              <a:t>.</a:t>
            </a:r>
            <a:r>
              <a:rPr kumimoji="0" lang="zh-CN" altLang="en-US" sz="3200" b="1" i="0" u="none" strike="noStrike" kern="1200" cap="none" spc="0" normalizeH="0" baseline="0" noProof="0" dirty="0">
                <a:ln>
                  <a:noFill/>
                </a:ln>
                <a:solidFill>
                  <a:schemeClr val="tx2"/>
                </a:solidFill>
                <a:effectLst/>
                <a:uLnTx/>
                <a:uFillTx/>
                <a:latin typeface="+mn-ea"/>
                <a:ea typeface="+mn-ea"/>
                <a:cs typeface="+mn-cs"/>
              </a:rPr>
              <a:t>笔答题 </a:t>
            </a:r>
            <a:endParaRPr kumimoji="0" lang="en-US" altLang="zh-CN" sz="3200" b="1" i="0" u="none" strike="noStrike" kern="1200" cap="none" spc="0" normalizeH="0" baseline="0" noProof="0" dirty="0">
              <a:ln>
                <a:noFill/>
              </a:ln>
              <a:solidFill>
                <a:schemeClr val="tx2"/>
              </a:solidFill>
              <a:effectLst/>
              <a:uLnTx/>
              <a:uFillTx/>
              <a:latin typeface="+mn-ea"/>
              <a:ea typeface="+mn-ea"/>
              <a:cs typeface="+mn-cs"/>
            </a:endParaRPr>
          </a:p>
          <a:p>
            <a:pPr marL="342900" marR="0" lvl="0" indent="-342900" algn="l" defTabSz="914400" rtl="0" eaLnBrk="0" fontAlgn="base" latinLnBrk="0" hangingPunct="0">
              <a:lnSpc>
                <a:spcPct val="105000"/>
              </a:lnSpc>
              <a:spcBef>
                <a:spcPct val="20000"/>
              </a:spcBef>
              <a:spcAft>
                <a:spcPct val="0"/>
              </a:spcAft>
              <a:buClr>
                <a:schemeClr val="hlink"/>
              </a:buClr>
              <a:buSzPct val="75000"/>
              <a:buFont typeface="Wingdings" panose="05000000000000000000" pitchFamily="2" charset="2"/>
              <a:buChar char="l"/>
              <a:defRPr/>
            </a:pPr>
            <a:r>
              <a:rPr kumimoji="0" lang="en-US" altLang="zh-CN" sz="3200" b="1" i="0" u="none" strike="noStrike" kern="1200" cap="none" spc="0" normalizeH="0" baseline="0" noProof="0" dirty="0">
                <a:ln>
                  <a:noFill/>
                </a:ln>
                <a:solidFill>
                  <a:schemeClr val="tx2"/>
                </a:solidFill>
                <a:effectLst/>
                <a:uLnTx/>
                <a:uFillTx/>
                <a:latin typeface="+mn-ea"/>
                <a:ea typeface="+mn-ea"/>
                <a:cs typeface="+mn-cs"/>
              </a:rPr>
              <a:t>3.</a:t>
            </a:r>
            <a:r>
              <a:rPr kumimoji="0" lang="zh-CN" altLang="en-US" sz="3200" b="1" i="0" u="none" strike="noStrike" kern="1200" cap="none" spc="0" normalizeH="0" baseline="0" noProof="0" dirty="0">
                <a:ln>
                  <a:noFill/>
                </a:ln>
                <a:solidFill>
                  <a:schemeClr val="tx2"/>
                </a:solidFill>
                <a:effectLst/>
                <a:uLnTx/>
                <a:uFillTx/>
                <a:latin typeface="+mn-ea"/>
                <a:ea typeface="+mn-ea"/>
                <a:cs typeface="+mn-cs"/>
              </a:rPr>
              <a:t>选择题和笔答题相结合</a:t>
            </a:r>
            <a:endParaRPr kumimoji="0" lang="en-US" altLang="zh-CN" sz="3200" b="1" i="0" u="none" strike="noStrike" kern="1200" cap="none" spc="0" normalizeH="0" baseline="0" noProof="0" dirty="0">
              <a:ln>
                <a:noFill/>
              </a:ln>
              <a:solidFill>
                <a:schemeClr val="tx2"/>
              </a:solidFill>
              <a:effectLst/>
              <a:uLnTx/>
              <a:uFillTx/>
              <a:latin typeface="+mn-ea"/>
              <a:ea typeface="+mn-ea"/>
              <a:cs typeface="+mn-cs"/>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0"/>
            <a:ext cx="12252325" cy="6739255"/>
          </a:xfrm>
          <a:prstGeom prst="rect">
            <a:avLst/>
          </a:prstGeom>
          <a:noFill/>
        </p:spPr>
        <p:txBody>
          <a:bodyPr wrap="square" rtlCol="0">
            <a:spAutoFit/>
          </a:bodyPr>
          <a:lstStyle/>
          <a:p>
            <a:r>
              <a:rPr lang="zh-CN" altLang="en-US"/>
              <a:t>                                                                                    “黑金”石墨烯</a:t>
            </a:r>
          </a:p>
          <a:p>
            <a:r>
              <a:rPr lang="zh-CN" altLang="en-US"/>
              <a:t>    ①北京时间 2018年12月19日零时，顶尖学术期刊英国《自然》杂志发布了2018年度影响世界的十大科学人物排行榜，中国22岁的青年学者曹原名列榜首。曹原发现：当两层平行石墨烯旋转成约1.1°的微妙角度时，就会产生神奇的超导效应。把平行的两层石墨烯旋转成约 1．1°的“魔角”并不容易，需要很多次试错，但曹原总是很快就能操作成功。因此，《自然》杂志称曹原为“石墨烯驾驭者”。</a:t>
            </a:r>
          </a:p>
          <a:p>
            <a:r>
              <a:rPr lang="zh-CN" altLang="en-US"/>
              <a:t>②石墨烯是什么呢？它是一种二维晶体，是目前已知的最薄、强度最高、导电导热性能最强的新型纳米材料，被称为“黑金”，是一种有“新材料之王”之称的奇迹材料。它看似神秘，实际上，石墨烯一层层叠起来就是石墨，1毫米厚的石墨大约包含_300万层石墨烯。铅笔在纸上轻轻划过，留下的痕迹就可能是几层石墨烯。它本来就存在于自然界，只是难以剥离出单层结构。</a:t>
            </a:r>
          </a:p>
          <a:p>
            <a:r>
              <a:rPr lang="zh-CN" altLang="en-US"/>
              <a:t>③石墨烯优异的物理性质使它在很多领域展现出巨大的应用潜力。尽管石墨烯还没有实现大规模的产业化，但是人们对石墨烯的应用前景十分看好。目前的研发成果显示，石墨烯已广泛应用于多个领域。（如图）</a:t>
            </a:r>
          </a:p>
          <a:p>
            <a:r>
              <a:rPr lang="zh-CN" altLang="en-US"/>
              <a:t>④由于应用广泛，业内预计未来5至10年全球石墨烯产业规模会超过1000亿美元，更有乐观者认为，石墨烯的市场潜在规模在万亿美元以上。就目前情况来讲，石墨烯市场化的最大阻碍是需求和价格。石墨烯的未来产业化之路还很长，需要资金的支持和研发人员的开拓创新。</a:t>
            </a:r>
          </a:p>
          <a:p>
            <a:r>
              <a:rPr lang="zh-CN" altLang="en-US"/>
              <a:t>⑤近年来，我国各级政府对石墨烯的重视程度都在日益提高。随着国家利好政策的不断出台，市场需求的不断增加，石墨烯的应用领域会越来越广阔。与西方发达国家相比，中国对石墨烯的研究起步较晚，但通过科研人员孜孜不倦的努力，相信在不久的将来，石墨烯材料将以其优异的性能及超高的性价比在各个领域大放光彩。</a:t>
            </a:r>
          </a:p>
          <a:p>
            <a:endParaRPr lang="zh-CN" altLang="en-US"/>
          </a:p>
          <a:p>
            <a:r>
              <a:rPr lang="zh-CN" altLang="en-US" b="1"/>
              <a:t>20.根据原文内容，下列理解不正确的一项是             （2分）</a:t>
            </a:r>
          </a:p>
          <a:p>
            <a:r>
              <a:rPr lang="zh-CN" altLang="en-US" b="1"/>
              <a:t>A.曹原发现了石墨烯“魔角”,《自然》杂志把他评为2018年度影响世界十大科学人物之首。</a:t>
            </a:r>
          </a:p>
          <a:p>
            <a:r>
              <a:rPr lang="zh-CN" altLang="en-US" b="1"/>
              <a:t>B.石墨烯被称为“新材料之王”，是目前已知的最薄、强度最高、导电导热性能最强的新型纳米材料。</a:t>
            </a:r>
          </a:p>
          <a:p>
            <a:r>
              <a:rPr lang="zh-CN" altLang="en-US" b="1"/>
              <a:t>C．文中图表显示，石墨烯可以应用在诸多领域，其中在电子和储能领域应用最为广泛。</a:t>
            </a:r>
          </a:p>
          <a:p>
            <a:r>
              <a:rPr lang="zh-CN" altLang="en-US" b="1"/>
              <a:t>D．由于拥有广泛的应用领域，近年来，石墨烯在全球的产业规模已经超过1000亿美元。</a:t>
            </a:r>
          </a:p>
          <a:p>
            <a:r>
              <a:rPr lang="zh-CN" altLang="en-US" b="1"/>
              <a:t>                                                                                </a:t>
            </a:r>
          </a:p>
        </p:txBody>
      </p:sp>
      <p:pic>
        <p:nvPicPr>
          <p:cNvPr id="6" name="图片 5" descr="http://www.goodyw.com/images/editor/images/2019qingdao2.png"/>
          <p:cNvPicPr/>
          <p:nvPr/>
        </p:nvPicPr>
        <p:blipFill>
          <a:blip r:embed="rId2">
            <a:extLst>
              <a:ext uri="{28A0092B-C50C-407E-A947-70E740481C1C}">
                <a14:useLocalDpi xmlns:a14="http://schemas.microsoft.com/office/drawing/2010/main" val="0"/>
              </a:ext>
            </a:extLst>
          </a:blip>
          <a:srcRect/>
          <a:stretch>
            <a:fillRect/>
          </a:stretch>
        </p:blipFill>
        <p:spPr>
          <a:xfrm>
            <a:off x="10285095" y="4648835"/>
            <a:ext cx="1837055" cy="198564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0480" y="118745"/>
            <a:ext cx="12252325" cy="6739255"/>
          </a:xfrm>
          <a:prstGeom prst="rect">
            <a:avLst/>
          </a:prstGeom>
          <a:noFill/>
        </p:spPr>
        <p:txBody>
          <a:bodyPr wrap="square" rtlCol="0">
            <a:spAutoFit/>
          </a:bodyPr>
          <a:lstStyle/>
          <a:p>
            <a:r>
              <a:rPr lang="zh-CN" altLang="en-US"/>
              <a:t>                                                                                    “黑金”石墨烯</a:t>
            </a:r>
          </a:p>
          <a:p>
            <a:r>
              <a:rPr lang="zh-CN" altLang="en-US"/>
              <a:t>    ①北京时间 2018年12月19日零时，顶尖学术期刊英国《自然》杂志发布了</a:t>
            </a:r>
            <a:r>
              <a:rPr lang="zh-CN" altLang="en-US">
                <a:solidFill>
                  <a:srgbClr val="FF0000"/>
                </a:solidFill>
              </a:rPr>
              <a:t>2018年度影响世界的十大科学人物排行榜，中国22岁的青年学者曹原名列榜首</a:t>
            </a:r>
            <a:r>
              <a:rPr lang="zh-CN" altLang="en-US"/>
              <a:t>。曹原发现：当两层平行石墨烯旋转成约1.1°的微妙角度时，就会产生神奇的超导效应。把平行的两层石墨烯旋转成约 1．1°的“魔角”并不容易，需要很多次试错，但曹原总是很快就能操作成功。因此，《自然》杂志称曹原为“石墨烯驾驭者”。</a:t>
            </a:r>
          </a:p>
          <a:p>
            <a:r>
              <a:rPr lang="zh-CN" altLang="en-US"/>
              <a:t>②石墨烯是什么呢？它是一种二维晶体，是</a:t>
            </a:r>
            <a:r>
              <a:rPr lang="zh-CN" altLang="en-US">
                <a:solidFill>
                  <a:srgbClr val="FF0000"/>
                </a:solidFill>
              </a:rPr>
              <a:t>目前已知的最薄、强度最高、导电导热性能最强的新型纳米材料</a:t>
            </a:r>
            <a:r>
              <a:rPr lang="zh-CN" altLang="en-US"/>
              <a:t>，被称为“黑金”，是一种有“新材料之王”之称的奇迹材料。它看似神秘，</a:t>
            </a:r>
            <a:r>
              <a:rPr lang="zh-CN" altLang="en-US">
                <a:solidFill>
                  <a:schemeClr val="tx1"/>
                </a:solidFill>
              </a:rPr>
              <a:t>实际上，石墨烯一层层叠起来就是石墨，1毫米厚的石墨大约包含_300万层石墨烯。</a:t>
            </a:r>
            <a:r>
              <a:rPr lang="zh-CN" altLang="en-US"/>
              <a:t>铅笔在纸上轻轻划过，留下的痕迹就可能是几层石墨烯。它本来就存在于自然界，只是难以剥离出单层结构。</a:t>
            </a:r>
          </a:p>
          <a:p>
            <a:r>
              <a:rPr lang="zh-CN" altLang="en-US"/>
              <a:t>③石墨烯优异的</a:t>
            </a:r>
            <a:r>
              <a:rPr lang="zh-CN" altLang="en-US">
                <a:solidFill>
                  <a:schemeClr val="tx1"/>
                </a:solidFill>
              </a:rPr>
              <a:t>物理性质</a:t>
            </a:r>
            <a:r>
              <a:rPr lang="zh-CN" altLang="en-US"/>
              <a:t>使它在很多领域展现出巨大的应用潜力。尽管石墨烯还没有实现大规模的产业化，但是人们对石墨烯的应用前景十分看好。目前的研发成果显示，石墨烯已广泛应用于多个领域。（如图）</a:t>
            </a:r>
          </a:p>
          <a:p>
            <a:r>
              <a:rPr lang="zh-CN" altLang="en-US"/>
              <a:t>④由于应用广泛，</a:t>
            </a:r>
            <a:r>
              <a:rPr lang="zh-CN" altLang="en-US">
                <a:solidFill>
                  <a:srgbClr val="FF0000"/>
                </a:solidFill>
              </a:rPr>
              <a:t>业内预计未来5至10年</a:t>
            </a:r>
            <a:r>
              <a:rPr lang="zh-CN" altLang="en-US"/>
              <a:t>全球石墨烯产业规模会超过1000亿美元，更有乐观者认为，石墨烯的市场潜在规模在万亿美元以上。就目前情况来讲，石墨烯市场化的最大阻碍是需求和价格。石墨烯的未来产业化之路还很长，需要资金的支持和研发人员的开拓创新。</a:t>
            </a:r>
          </a:p>
          <a:p>
            <a:r>
              <a:rPr lang="zh-CN" altLang="en-US"/>
              <a:t>⑤近年来，</a:t>
            </a:r>
            <a:r>
              <a:rPr lang="zh-CN" altLang="en-US">
                <a:solidFill>
                  <a:schemeClr val="tx1"/>
                </a:solidFill>
              </a:rPr>
              <a:t>我国各级政府对石墨烯的重视程度都在日益提高</a:t>
            </a:r>
            <a:r>
              <a:rPr lang="zh-CN" altLang="en-US"/>
              <a:t>。随着国家利好政策的不断出台，市场需求的不断增加，石墨烯的应用领域会越来越广阔。与西方发达国家相比，中国对石墨烯的研究起步较晚，但通过科研人员孜孜不倦的努力，</a:t>
            </a:r>
            <a:r>
              <a:rPr lang="zh-CN" altLang="en-US">
                <a:solidFill>
                  <a:schemeClr val="tx1"/>
                </a:solidFill>
              </a:rPr>
              <a:t>相信在不久的将来，石墨烯材料将以其优异的性能及超高的性价比在各个领域大放光彩。</a:t>
            </a:r>
          </a:p>
          <a:p>
            <a:endParaRPr lang="zh-CN" altLang="en-US"/>
          </a:p>
          <a:p>
            <a:r>
              <a:rPr lang="zh-CN" altLang="en-US" b="1"/>
              <a:t>20.根据</a:t>
            </a:r>
            <a:r>
              <a:rPr lang="zh-CN" altLang="en-US" b="1">
                <a:solidFill>
                  <a:srgbClr val="FF0000"/>
                </a:solidFill>
              </a:rPr>
              <a:t>原文内容</a:t>
            </a:r>
            <a:r>
              <a:rPr lang="zh-CN" altLang="en-US" b="1"/>
              <a:t>，下列理解</a:t>
            </a:r>
            <a:r>
              <a:rPr lang="zh-CN" altLang="en-US" b="1">
                <a:solidFill>
                  <a:srgbClr val="FF0000"/>
                </a:solidFill>
              </a:rPr>
              <a:t>不正确</a:t>
            </a:r>
            <a:r>
              <a:rPr lang="zh-CN" altLang="en-US" b="1"/>
              <a:t>的一项是             （2分）</a:t>
            </a:r>
          </a:p>
          <a:p>
            <a:r>
              <a:rPr lang="zh-CN" altLang="en-US" b="1"/>
              <a:t>A.曹原发现了石墨烯“魔角”,《自然》杂志把他评为2018年度影响世界十大科学人物之首。</a:t>
            </a:r>
          </a:p>
          <a:p>
            <a:r>
              <a:rPr lang="zh-CN" altLang="en-US" b="1"/>
              <a:t>B.石墨烯被称为“新材料之王”，是</a:t>
            </a:r>
            <a:r>
              <a:rPr lang="zh-CN" altLang="en-US" b="1">
                <a:solidFill>
                  <a:srgbClr val="FF0000"/>
                </a:solidFill>
              </a:rPr>
              <a:t>目前已知的最薄、强度最高、导电导热性能最强的新型纳米材料。</a:t>
            </a:r>
            <a:endParaRPr lang="zh-CN" altLang="en-US" b="1"/>
          </a:p>
          <a:p>
            <a:r>
              <a:rPr lang="zh-CN" altLang="en-US" b="1"/>
              <a:t>C．文中</a:t>
            </a:r>
            <a:r>
              <a:rPr lang="zh-CN" altLang="en-US" b="1">
                <a:solidFill>
                  <a:srgbClr val="FF0000"/>
                </a:solidFill>
              </a:rPr>
              <a:t>图表</a:t>
            </a:r>
            <a:r>
              <a:rPr lang="zh-CN" altLang="en-US" b="1"/>
              <a:t>显示，石墨烯可以应用在诸多领域，其中在</a:t>
            </a:r>
            <a:r>
              <a:rPr lang="zh-CN" altLang="en-US" b="1">
                <a:solidFill>
                  <a:srgbClr val="FF0000"/>
                </a:solidFill>
              </a:rPr>
              <a:t>电子和储能</a:t>
            </a:r>
            <a:r>
              <a:rPr lang="zh-CN" altLang="en-US" b="1"/>
              <a:t>领域应用最为广泛。</a:t>
            </a:r>
          </a:p>
          <a:p>
            <a:r>
              <a:rPr lang="zh-CN" altLang="en-US" b="1"/>
              <a:t>D．由于拥有广泛的应用领域，近年来，石墨烯在全球的产业规模</a:t>
            </a:r>
            <a:r>
              <a:rPr lang="zh-CN" altLang="en-US" b="1">
                <a:solidFill>
                  <a:srgbClr val="FF0000"/>
                </a:solidFill>
              </a:rPr>
              <a:t>已经超过</a:t>
            </a:r>
            <a:r>
              <a:rPr lang="zh-CN" altLang="en-US" b="1"/>
              <a:t>1000亿美元。</a:t>
            </a:r>
          </a:p>
          <a:p>
            <a:r>
              <a:rPr lang="zh-CN" altLang="en-US" b="1"/>
              <a:t>                                                                                </a:t>
            </a:r>
          </a:p>
        </p:txBody>
      </p:sp>
      <p:pic>
        <p:nvPicPr>
          <p:cNvPr id="6" name="图片 5" descr="http://www.goodyw.com/images/editor/images/2019qingdao2.png"/>
          <p:cNvPicPr/>
          <p:nvPr/>
        </p:nvPicPr>
        <p:blipFill>
          <a:blip r:embed="rId2">
            <a:extLst>
              <a:ext uri="{28A0092B-C50C-407E-A947-70E740481C1C}">
                <a14:useLocalDpi xmlns:a14="http://schemas.microsoft.com/office/drawing/2010/main" val="0"/>
              </a:ext>
            </a:extLst>
          </a:blip>
          <a:srcRect/>
          <a:stretch>
            <a:fillRect/>
          </a:stretch>
        </p:blipFill>
        <p:spPr>
          <a:xfrm>
            <a:off x="10193020" y="4766945"/>
            <a:ext cx="1858010" cy="1925320"/>
          </a:xfrm>
          <a:prstGeom prst="rect">
            <a:avLst/>
          </a:prstGeom>
          <a:noFill/>
          <a:ln>
            <a:noFill/>
          </a:ln>
        </p:spPr>
      </p:pic>
      <p:sp>
        <p:nvSpPr>
          <p:cNvPr id="2" name="文本框 1"/>
          <p:cNvSpPr txBox="1"/>
          <p:nvPr/>
        </p:nvSpPr>
        <p:spPr>
          <a:xfrm>
            <a:off x="4654550" y="4767580"/>
            <a:ext cx="902970" cy="645160"/>
          </a:xfrm>
          <a:prstGeom prst="rect">
            <a:avLst/>
          </a:prstGeom>
          <a:noFill/>
        </p:spPr>
        <p:txBody>
          <a:bodyPr wrap="square" rtlCol="0">
            <a:spAutoFit/>
          </a:bodyPr>
          <a:lstStyle/>
          <a:p>
            <a:r>
              <a:rPr lang="en-US" altLang="zh-CN" sz="3600" b="1">
                <a:solidFill>
                  <a:srgbClr val="FF0000"/>
                </a:solidFill>
              </a:rPr>
              <a:t>D</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69620" y="1624330"/>
            <a:ext cx="12040870" cy="4523105"/>
          </a:xfrm>
          <a:prstGeom prst="rect">
            <a:avLst/>
          </a:prstGeom>
          <a:noFill/>
        </p:spPr>
        <p:txBody>
          <a:bodyPr wrap="square" rtlCol="0">
            <a:spAutoFit/>
          </a:bodyPr>
          <a:lstStyle/>
          <a:p>
            <a:r>
              <a:rPr lang="en-US" altLang="zh-CN" sz="3200" b="1" dirty="0" smtClean="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                  </a:t>
            </a:r>
            <a:endParaRPr lang="zh-CN" altLang="en-US" sz="3200" b="1" dirty="0" smtClean="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a:p>
            <a:r>
              <a:rPr lang="zh-CN" altLang="en-US" sz="3200" b="1" dirty="0" smtClean="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一、知识与运用</a:t>
            </a:r>
            <a:r>
              <a:rPr lang="en-US" altLang="zh-CN" sz="3200" b="1" dirty="0" smtClean="0">
                <a:latin typeface="黑体" panose="02010609060101010101" pitchFamily="49" charset="-122"/>
                <a:ea typeface="黑体" panose="02010609060101010101" pitchFamily="49" charset="-122"/>
                <a:sym typeface="+mn-ea"/>
              </a:rPr>
              <a:t>(</a:t>
            </a:r>
            <a:r>
              <a:rPr lang="zh-CN" altLang="en-US" sz="3200" b="1" dirty="0" smtClean="0">
                <a:latin typeface="黑体" panose="02010609060101010101" pitchFamily="49" charset="-122"/>
                <a:ea typeface="黑体" panose="02010609060101010101" pitchFamily="49" charset="-122"/>
                <a:sym typeface="+mn-ea"/>
              </a:rPr>
              <a:t>共</a:t>
            </a:r>
            <a:r>
              <a:rPr lang="en-US" altLang="zh-CN" sz="3200" b="1" dirty="0" smtClean="0">
                <a:latin typeface="黑体" panose="02010609060101010101" pitchFamily="49" charset="-122"/>
                <a:ea typeface="黑体" panose="02010609060101010101" pitchFamily="49" charset="-122"/>
                <a:sym typeface="+mn-ea"/>
              </a:rPr>
              <a:t>8</a:t>
            </a:r>
            <a:r>
              <a:rPr lang="zh-CN" altLang="en-US" sz="3200" b="1" dirty="0" smtClean="0">
                <a:latin typeface="黑体" panose="02010609060101010101" pitchFamily="49" charset="-122"/>
                <a:ea typeface="黑体" panose="02010609060101010101" pitchFamily="49" charset="-122"/>
                <a:sym typeface="+mn-ea"/>
              </a:rPr>
              <a:t>个选择题，计</a:t>
            </a:r>
            <a:r>
              <a:rPr lang="en-US" altLang="zh-CN" sz="3200" b="1" dirty="0" smtClean="0">
                <a:latin typeface="黑体" panose="02010609060101010101" pitchFamily="49" charset="-122"/>
                <a:ea typeface="黑体" panose="02010609060101010101" pitchFamily="49" charset="-122"/>
                <a:sym typeface="+mn-ea"/>
              </a:rPr>
              <a:t>16</a:t>
            </a:r>
            <a:r>
              <a:rPr lang="zh-CN" altLang="en-US" sz="3200" b="1" dirty="0" smtClean="0">
                <a:latin typeface="黑体" panose="02010609060101010101" pitchFamily="49" charset="-122"/>
                <a:ea typeface="黑体" panose="02010609060101010101" pitchFamily="49" charset="-122"/>
                <a:sym typeface="+mn-ea"/>
              </a:rPr>
              <a:t>分</a:t>
            </a:r>
            <a:r>
              <a:rPr lang="en-US" altLang="zh-CN" sz="3200" b="1" dirty="0" smtClean="0">
                <a:latin typeface="黑体" panose="02010609060101010101" pitchFamily="49" charset="-122"/>
                <a:ea typeface="黑体" panose="02010609060101010101" pitchFamily="49" charset="-122"/>
                <a:sym typeface="+mn-ea"/>
              </a:rPr>
              <a:t>)</a:t>
            </a:r>
            <a:endParaRPr lang="zh-CN" altLang="en-US" sz="3200" b="1" dirty="0" smtClean="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a:p>
            <a:r>
              <a:rPr lang="zh-CN" altLang="en-US" sz="3200" b="1" dirty="0" smtClean="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二、研究性学习 </a:t>
            </a:r>
            <a:endParaRPr lang="zh-CN" altLang="en-US" sz="3200" b="1" dirty="0" smtClean="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a:p>
            <a:r>
              <a:rPr lang="zh-CN" altLang="en-US" sz="3200" b="1" dirty="0" smtClean="0">
                <a:latin typeface="黑体" panose="02010609060101010101" pitchFamily="49" charset="-122"/>
                <a:ea typeface="黑体" panose="02010609060101010101" pitchFamily="49" charset="-122"/>
                <a:sym typeface="+mn-ea"/>
              </a:rPr>
              <a:t>  （名著阅读、口语交际、综合性学习结合，计</a:t>
            </a:r>
            <a:r>
              <a:rPr lang="en-US" altLang="zh-CN" sz="3200" b="1" dirty="0" smtClean="0">
                <a:latin typeface="黑体" panose="02010609060101010101" pitchFamily="49" charset="-122"/>
                <a:ea typeface="黑体" panose="02010609060101010101" pitchFamily="49" charset="-122"/>
                <a:sym typeface="+mn-ea"/>
              </a:rPr>
              <a:t>7</a:t>
            </a:r>
            <a:r>
              <a:rPr lang="zh-CN" altLang="en-US" sz="3200" b="1" dirty="0" smtClean="0">
                <a:latin typeface="黑体" panose="02010609060101010101" pitchFamily="49" charset="-122"/>
                <a:ea typeface="黑体" panose="02010609060101010101" pitchFamily="49" charset="-122"/>
                <a:sym typeface="+mn-ea"/>
              </a:rPr>
              <a:t>分）</a:t>
            </a:r>
            <a:endParaRPr lang="zh-CN" altLang="en-US" sz="3200" b="1" dirty="0" smtClean="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a:p>
            <a:r>
              <a:rPr lang="zh-CN" altLang="en-US" sz="3200" b="1" dirty="0" smtClean="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三、名句默写</a:t>
            </a:r>
            <a:r>
              <a:rPr lang="zh-CN" altLang="en-US" sz="3200" b="1" dirty="0" smtClean="0">
                <a:latin typeface="黑体" panose="02010609060101010101" pitchFamily="49" charset="-122"/>
                <a:ea typeface="黑体" panose="02010609060101010101" pitchFamily="49" charset="-122"/>
                <a:sym typeface="+mn-ea"/>
              </a:rPr>
              <a:t>（</a:t>
            </a:r>
            <a:r>
              <a:rPr lang="en-US" altLang="zh-CN" sz="3200" b="1" dirty="0" smtClean="0">
                <a:latin typeface="黑体" panose="02010609060101010101" pitchFamily="49" charset="-122"/>
                <a:ea typeface="黑体" panose="02010609060101010101" pitchFamily="49" charset="-122"/>
                <a:sym typeface="+mn-ea"/>
              </a:rPr>
              <a:t>8</a:t>
            </a:r>
            <a:r>
              <a:rPr lang="zh-CN" altLang="en-US" sz="3200" b="1" dirty="0" smtClean="0">
                <a:latin typeface="黑体" panose="02010609060101010101" pitchFamily="49" charset="-122"/>
                <a:ea typeface="黑体" panose="02010609060101010101" pitchFamily="49" charset="-122"/>
                <a:sym typeface="+mn-ea"/>
              </a:rPr>
              <a:t>分）</a:t>
            </a:r>
            <a:endParaRPr lang="zh-CN" altLang="en-US" sz="3200" b="1" dirty="0" smtClean="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a:p>
            <a:r>
              <a:rPr lang="zh-CN" altLang="en-US" sz="3200" b="1" dirty="0" smtClean="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四、古诗文阅读</a:t>
            </a:r>
            <a:r>
              <a:rPr lang="zh-CN" altLang="en-US" sz="3200" b="1" dirty="0" smtClean="0">
                <a:latin typeface="黑体" panose="02010609060101010101" pitchFamily="49" charset="-122"/>
                <a:ea typeface="黑体" panose="02010609060101010101" pitchFamily="49" charset="-122"/>
                <a:sym typeface="+mn-ea"/>
              </a:rPr>
              <a:t>（</a:t>
            </a:r>
            <a:r>
              <a:rPr lang="en-US" altLang="zh-CN" sz="3200" b="1" dirty="0" smtClean="0">
                <a:latin typeface="黑体" panose="02010609060101010101" pitchFamily="49" charset="-122"/>
                <a:ea typeface="黑体" panose="02010609060101010101" pitchFamily="49" charset="-122"/>
                <a:sym typeface="+mn-ea"/>
              </a:rPr>
              <a:t>19</a:t>
            </a:r>
            <a:r>
              <a:rPr lang="zh-CN" altLang="en-US" sz="3200" b="1" dirty="0" smtClean="0">
                <a:latin typeface="黑体" panose="02010609060101010101" pitchFamily="49" charset="-122"/>
                <a:ea typeface="黑体" panose="02010609060101010101" pitchFamily="49" charset="-122"/>
                <a:sym typeface="+mn-ea"/>
              </a:rPr>
              <a:t>分）</a:t>
            </a:r>
            <a:endParaRPr lang="zh-CN" altLang="en-US" sz="3200" b="1" dirty="0" smtClean="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endParaRPr>
          </a:p>
          <a:p>
            <a:r>
              <a:rPr lang="zh-CN" altLang="en-US" sz="3200" b="1" dirty="0" smtClean="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五、现代文阅读</a:t>
            </a:r>
            <a:r>
              <a:rPr lang="zh-CN" altLang="en-US" sz="3200" b="1" dirty="0" smtClean="0">
                <a:latin typeface="黑体" panose="02010609060101010101" pitchFamily="49" charset="-122"/>
                <a:ea typeface="黑体" panose="02010609060101010101" pitchFamily="49" charset="-122"/>
                <a:sym typeface="+mn-ea"/>
              </a:rPr>
              <a:t>（</a:t>
            </a:r>
            <a:r>
              <a:rPr lang="en-US" altLang="zh-CN" sz="3200" b="1" dirty="0" smtClean="0">
                <a:latin typeface="黑体" panose="02010609060101010101" pitchFamily="49" charset="-122"/>
                <a:ea typeface="黑体" panose="02010609060101010101" pitchFamily="49" charset="-122"/>
                <a:sym typeface="+mn-ea"/>
              </a:rPr>
              <a:t>20</a:t>
            </a:r>
            <a:r>
              <a:rPr lang="zh-CN" altLang="en-US" sz="3200" b="1" dirty="0" smtClean="0">
                <a:latin typeface="黑体" panose="02010609060101010101" pitchFamily="49" charset="-122"/>
                <a:ea typeface="黑体" panose="02010609060101010101" pitchFamily="49" charset="-122"/>
                <a:sym typeface="+mn-ea"/>
              </a:rPr>
              <a:t>分）</a:t>
            </a:r>
            <a:endParaRPr lang="zh-CN" altLang="en-US" sz="3200" b="1" dirty="0" smtClean="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endParaRPr>
          </a:p>
          <a:p>
            <a:pPr algn="l">
              <a:buClrTx/>
              <a:buSzTx/>
              <a:buNone/>
            </a:pPr>
            <a:r>
              <a:rPr lang="zh-CN" altLang="en-US" sz="3200" b="1" dirty="0" smtClean="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六、写作</a:t>
            </a:r>
            <a:r>
              <a:rPr lang="zh-CN" altLang="en-US" sz="3200" b="1" dirty="0" smtClean="0">
                <a:latin typeface="黑体" panose="02010609060101010101" pitchFamily="49" charset="-122"/>
                <a:ea typeface="黑体" panose="02010609060101010101" pitchFamily="49" charset="-122"/>
                <a:sym typeface="+mn-ea"/>
              </a:rPr>
              <a:t>（</a:t>
            </a:r>
            <a:r>
              <a:rPr lang="en-US" altLang="zh-CN" sz="3200" b="1" dirty="0" smtClean="0">
                <a:latin typeface="黑体" panose="02010609060101010101" pitchFamily="49" charset="-122"/>
                <a:ea typeface="黑体" panose="02010609060101010101" pitchFamily="49" charset="-122"/>
                <a:sym typeface="+mn-ea"/>
              </a:rPr>
              <a:t>50</a:t>
            </a:r>
            <a:r>
              <a:rPr lang="zh-CN" altLang="en-US" sz="3200" b="1" dirty="0" smtClean="0">
                <a:latin typeface="黑体" panose="02010609060101010101" pitchFamily="49" charset="-122"/>
                <a:ea typeface="黑体" panose="02010609060101010101" pitchFamily="49" charset="-122"/>
                <a:sym typeface="+mn-ea"/>
              </a:rPr>
              <a:t>分）</a:t>
            </a:r>
            <a:endParaRPr lang="zh-CN" altLang="en-US" sz="3200" b="1" dirty="0" smtClean="0">
              <a:latin typeface="黑体" panose="02010609060101010101" pitchFamily="49" charset="-122"/>
              <a:ea typeface="黑体" panose="02010609060101010101" pitchFamily="49" charset="-122"/>
            </a:endParaRPr>
          </a:p>
          <a:p>
            <a:pPr algn="l">
              <a:buClrTx/>
              <a:buSzTx/>
              <a:buNone/>
            </a:pPr>
            <a:endParaRPr lang="zh-CN" altLang="en-US" sz="3200" b="1" dirty="0" smtClean="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endParaRPr>
          </a:p>
        </p:txBody>
      </p:sp>
      <p:sp>
        <p:nvSpPr>
          <p:cNvPr id="2" name="文本框 1"/>
          <p:cNvSpPr txBox="1"/>
          <p:nvPr/>
        </p:nvSpPr>
        <p:spPr>
          <a:xfrm>
            <a:off x="2630170" y="659130"/>
            <a:ext cx="6055995" cy="829945"/>
          </a:xfrm>
          <a:prstGeom prst="rect">
            <a:avLst/>
          </a:prstGeom>
          <a:noFill/>
        </p:spPr>
        <p:txBody>
          <a:bodyPr wrap="square" rtlCol="0">
            <a:spAutoFit/>
          </a:bodyPr>
          <a:lstStyle/>
          <a:p>
            <a:r>
              <a:rPr lang="en-US" altLang="zh-CN" b="1" dirty="0" smtClean="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 </a:t>
            </a:r>
            <a:r>
              <a:rPr lang="en-US" altLang="zh-CN" sz="4800" b="1" dirty="0" smtClean="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2020</a:t>
            </a:r>
            <a:r>
              <a:rPr lang="zh-CN" altLang="en-US" sz="4800" b="1" dirty="0" smtClean="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中考样题题型</a:t>
            </a:r>
            <a:endParaRPr lang="zh-CN" altLang="en-US" sz="48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0"/>
            <a:ext cx="12252325" cy="7016115"/>
          </a:xfrm>
          <a:prstGeom prst="rect">
            <a:avLst/>
          </a:prstGeom>
          <a:noFill/>
        </p:spPr>
        <p:txBody>
          <a:bodyPr wrap="square" rtlCol="0">
            <a:spAutoFit/>
          </a:bodyPr>
          <a:lstStyle/>
          <a:p>
            <a:r>
              <a:rPr lang="zh-CN" altLang="en-US"/>
              <a:t>                                                                                    “黑金”石墨烯</a:t>
            </a:r>
          </a:p>
          <a:p>
            <a:r>
              <a:rPr lang="zh-CN" altLang="en-US"/>
              <a:t>    ①北京时间 2018年12月19日零时，顶尖学术期刊英国《自然》杂志发布了2018年度影响世界的十大科学人物排行榜，中国22岁的青年学者曹原名列榜首。曹原发现：当两层平行石墨烯旋转成约1.1°的微妙角度时，就会产生神奇的超导效应。把平行的两层石墨烯旋转成约 1．1°的“魔角”并不容易，需要很多次试错，但曹原总是很快就能操作成功。因此，《自然》杂志称曹原为“石墨烯驾驭者”。</a:t>
            </a:r>
          </a:p>
          <a:p>
            <a:r>
              <a:rPr lang="zh-CN" altLang="en-US"/>
              <a:t>②石墨烯是什么呢？它是一种二维晶体，是目前已知的最薄、强度最高、导电导热性能最强的新型纳米材料，被称为“黑金”，是一种有“新材料之王”之称的奇迹材料。它看似神秘，实际上，石墨烯一层层叠起来就是石墨，1毫米厚的石墨大约包含_300万层石墨烯。铅笔在纸上轻轻划过，留下的痕迹就可能是几层石墨烯。它本来就存在于自然界，只是难以剥离出单层结构。</a:t>
            </a:r>
          </a:p>
          <a:p>
            <a:r>
              <a:rPr lang="zh-CN" altLang="en-US"/>
              <a:t>③石墨烯优异的物理性质使它在很多领域展现出巨大的应用潜力。尽管石墨烯还没有实现大规模的产业化，但是人们对石墨烯的应用前景十分看好。目前的研发成果显示，石墨烯已广泛应用于多个领域。（如图）</a:t>
            </a:r>
          </a:p>
          <a:p>
            <a:r>
              <a:rPr lang="zh-CN" altLang="en-US"/>
              <a:t>④由于应用广泛，业内预计未来5至10年全球石墨烯产业规模会超过1000亿美元，更有乐观者认为，石墨烯的市场潜在规模在万亿美元以上。就目前情况来讲，石墨烯市场化的最大阻碍是需求和价格。石墨烯的未来产业化之路还很长，需要资金的支持和研发人员的开拓创新。</a:t>
            </a:r>
          </a:p>
          <a:p>
            <a:r>
              <a:rPr lang="zh-CN" altLang="en-US"/>
              <a:t>⑤近年来，我国各级政府对石墨烯的重视程度都在日益提高。随着国家利好政策的不断出台，市场需求的不断增加，石墨烯的应用领域会越来越广阔。与西方发达国家相比，中国对石墨烯的研究起步较晚，但通过科研人员孜孜不倦的努力，相信在不久的将来，石墨烯材料将以其优异的性能及超高的性价比在各个领域大放光彩。</a:t>
            </a:r>
          </a:p>
          <a:p>
            <a:endParaRPr lang="zh-CN" altLang="en-US"/>
          </a:p>
          <a:p>
            <a:r>
              <a:rPr lang="zh-CN" altLang="en-US" b="1"/>
              <a:t>21.下列对文章写作特点的分析，不正确的一项是              （2分）</a:t>
            </a:r>
          </a:p>
          <a:p>
            <a:r>
              <a:rPr lang="zh-CN" altLang="en-US" b="1"/>
              <a:t>A．第①段介绍曹原的研究成就巨大，令人振奋，引发了读者的阅读兴趣。</a:t>
            </a:r>
          </a:p>
          <a:p>
            <a:r>
              <a:rPr lang="zh-CN" altLang="en-US" b="1"/>
              <a:t>B．文章采用了画图表的方式介绍石墨烯广泛的应用领域，直观清晰。</a:t>
            </a:r>
          </a:p>
          <a:p>
            <a:r>
              <a:rPr lang="zh-CN" altLang="en-US" b="1"/>
              <a:t>C．第②③④段按照逻辑顺序介绍了石墨烯的特性、应用领域和应用前景。</a:t>
            </a:r>
          </a:p>
          <a:p>
            <a:r>
              <a:rPr lang="zh-CN" altLang="en-US" b="1"/>
              <a:t>D．本文把石墨烯比作“黑金”，语言形象，说明它与黄金具有相同的物理性质。</a:t>
            </a:r>
          </a:p>
          <a:p>
            <a:endParaRPr lang="zh-CN" altLang="en-US" b="1"/>
          </a:p>
          <a:p>
            <a:r>
              <a:rPr lang="zh-CN" altLang="en-US" b="1"/>
              <a:t>                                                                                </a:t>
            </a:r>
          </a:p>
        </p:txBody>
      </p:sp>
      <p:pic>
        <p:nvPicPr>
          <p:cNvPr id="6" name="图片 5" descr="http://www.goodyw.com/images/editor/images/2019qingdao2.png"/>
          <p:cNvPicPr/>
          <p:nvPr/>
        </p:nvPicPr>
        <p:blipFill>
          <a:blip r:embed="rId2">
            <a:extLst>
              <a:ext uri="{28A0092B-C50C-407E-A947-70E740481C1C}">
                <a14:useLocalDpi xmlns:a14="http://schemas.microsoft.com/office/drawing/2010/main" val="0"/>
              </a:ext>
            </a:extLst>
          </a:blip>
          <a:srcRect/>
          <a:stretch>
            <a:fillRect/>
          </a:stretch>
        </p:blipFill>
        <p:spPr>
          <a:xfrm>
            <a:off x="9736455" y="4577080"/>
            <a:ext cx="2212975" cy="199580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0"/>
            <a:ext cx="12252325" cy="7016115"/>
          </a:xfrm>
          <a:prstGeom prst="rect">
            <a:avLst/>
          </a:prstGeom>
          <a:noFill/>
        </p:spPr>
        <p:txBody>
          <a:bodyPr wrap="square" rtlCol="0">
            <a:spAutoFit/>
          </a:bodyPr>
          <a:lstStyle/>
          <a:p>
            <a:r>
              <a:rPr lang="zh-CN" altLang="en-US"/>
              <a:t>                                                                                    “黑金”石墨烯</a:t>
            </a:r>
          </a:p>
          <a:p>
            <a:r>
              <a:rPr lang="zh-CN" altLang="en-US"/>
              <a:t>    ①北京时间 2018年12月19日零时，顶尖学术期刊英国《自然》杂志发布了</a:t>
            </a:r>
            <a:r>
              <a:rPr lang="zh-CN" altLang="en-US">
                <a:solidFill>
                  <a:srgbClr val="FF0000"/>
                </a:solidFill>
              </a:rPr>
              <a:t>2018年度影响世界的十大科学人物排行榜，中国22岁的青年学者曹原名列榜首</a:t>
            </a:r>
            <a:r>
              <a:rPr lang="zh-CN" altLang="en-US"/>
              <a:t>。曹原发现：当两层平行石墨烯旋转成约1.1°的微妙角度时，就会产生神奇的超导效应。把平行的两层石墨烯旋转成约 1．1°的“魔角”并不容易，需要很多次试错，但曹原总是很快就能操作成功。因此，《自然》杂志称曹原为“石墨烯驾驭者”。</a:t>
            </a:r>
          </a:p>
          <a:p>
            <a:r>
              <a:rPr lang="zh-CN" altLang="en-US"/>
              <a:t>②石墨烯是什么呢？它是一种二维晶体，是目前已知的最薄、强度最高、导电导热性能最强的新型纳米材料，被称为“黑金”，是一种有“新材料之王”之称的奇迹材料。它看似神秘，</a:t>
            </a:r>
            <a:r>
              <a:rPr lang="zh-CN" altLang="en-US">
                <a:solidFill>
                  <a:srgbClr val="FF0000"/>
                </a:solidFill>
              </a:rPr>
              <a:t>实际上，石墨烯一层层叠起来就是石墨，1毫米厚的石墨大约包含_300万层石墨烯。铅笔在纸上轻轻划过，留下的痕迹就可能是几层石墨烯。</a:t>
            </a:r>
            <a:r>
              <a:rPr lang="zh-CN" altLang="en-US"/>
              <a:t>它本来就存在于自然界，只是难以剥离出单层结构。</a:t>
            </a:r>
          </a:p>
          <a:p>
            <a:r>
              <a:rPr lang="zh-CN" altLang="en-US"/>
              <a:t>③石墨烯优异的</a:t>
            </a:r>
            <a:r>
              <a:rPr lang="zh-CN" altLang="en-US">
                <a:solidFill>
                  <a:srgbClr val="FF0000"/>
                </a:solidFill>
              </a:rPr>
              <a:t>物理性质</a:t>
            </a:r>
            <a:r>
              <a:rPr lang="zh-CN" altLang="en-US"/>
              <a:t>使它在很多领域展现出巨大的应用潜力。尽管石墨烯</a:t>
            </a:r>
            <a:r>
              <a:rPr lang="zh-CN" altLang="en-US">
                <a:solidFill>
                  <a:srgbClr val="FF0000"/>
                </a:solidFill>
              </a:rPr>
              <a:t>还没有实现</a:t>
            </a:r>
            <a:r>
              <a:rPr lang="zh-CN" altLang="en-US"/>
              <a:t>大规模的产业化，但是人们对石墨烯的应用前景十分看好。目前的研发成果显示，石墨烯已广泛应用于多个领域。（如图）</a:t>
            </a:r>
          </a:p>
          <a:p>
            <a:r>
              <a:rPr lang="zh-CN" altLang="en-US"/>
              <a:t>④由于应用广泛，业内预计未来5至10年全球石墨烯产业规模会超过1000亿美元，更有乐观者认为，石墨烯的市场潜在规模在万亿美元以上。就目前情况来讲，石墨烯市场化的最大阻碍是需求和价格。石墨烯的未来产业化之路还很长，需要资金的支持和研发人员的开拓创新。</a:t>
            </a:r>
          </a:p>
          <a:p>
            <a:r>
              <a:rPr lang="zh-CN" altLang="en-US"/>
              <a:t>⑤近年来，我国各级政府对石墨烯的重视程度都在日益提高。随着国家利好政策的不断出台，市场需求的不断增加，石墨烯的应用领域会越来越广阔。与西方发达国家相比，中国对石墨烯的研究起步较晚，但通过科研人员孜孜不倦的努力，相信在不久的将来，石墨烯材料将以其优异的性能及超高的性价比在各个领域大放光彩。</a:t>
            </a:r>
          </a:p>
          <a:p>
            <a:endParaRPr lang="zh-CN" altLang="en-US"/>
          </a:p>
          <a:p>
            <a:r>
              <a:rPr lang="zh-CN" altLang="en-US" b="1"/>
              <a:t>21.下列对</a:t>
            </a:r>
            <a:r>
              <a:rPr lang="zh-CN" altLang="en-US" b="1">
                <a:solidFill>
                  <a:srgbClr val="FF0000"/>
                </a:solidFill>
              </a:rPr>
              <a:t>文章写作特点</a:t>
            </a:r>
            <a:r>
              <a:rPr lang="zh-CN" altLang="en-US" b="1"/>
              <a:t>的分析，</a:t>
            </a:r>
            <a:r>
              <a:rPr lang="zh-CN" altLang="en-US" b="1">
                <a:solidFill>
                  <a:srgbClr val="FF0000"/>
                </a:solidFill>
              </a:rPr>
              <a:t>不正确</a:t>
            </a:r>
            <a:r>
              <a:rPr lang="zh-CN" altLang="en-US" b="1"/>
              <a:t>的一项是              （2分）</a:t>
            </a:r>
          </a:p>
          <a:p>
            <a:r>
              <a:rPr lang="zh-CN" altLang="en-US" b="1"/>
              <a:t>A．第①段介绍曹原的研究成就巨大，令人振奋，引发了读者的阅读兴趣。</a:t>
            </a:r>
          </a:p>
          <a:p>
            <a:r>
              <a:rPr lang="zh-CN" altLang="en-US" b="1"/>
              <a:t>B．文章采用了</a:t>
            </a:r>
            <a:r>
              <a:rPr lang="zh-CN" altLang="en-US" b="1">
                <a:solidFill>
                  <a:srgbClr val="FF0000"/>
                </a:solidFill>
              </a:rPr>
              <a:t>画图表</a:t>
            </a:r>
            <a:r>
              <a:rPr lang="zh-CN" altLang="en-US" b="1"/>
              <a:t>的方式介绍石墨烯广泛的应用领域，直观清晰。</a:t>
            </a:r>
          </a:p>
          <a:p>
            <a:r>
              <a:rPr lang="zh-CN" altLang="en-US" b="1"/>
              <a:t>C．第②③④段按照</a:t>
            </a:r>
            <a:r>
              <a:rPr lang="zh-CN" altLang="en-US" b="1">
                <a:solidFill>
                  <a:srgbClr val="FF0000"/>
                </a:solidFill>
              </a:rPr>
              <a:t>逻辑顺序</a:t>
            </a:r>
            <a:r>
              <a:rPr lang="zh-CN" altLang="en-US" b="1"/>
              <a:t>介绍了石墨烯的特性、应用领域和应用前景。</a:t>
            </a:r>
          </a:p>
          <a:p>
            <a:r>
              <a:rPr lang="zh-CN" altLang="en-US" b="1"/>
              <a:t>D．本文把石墨烯比作“黑金”，语言形象，说明</a:t>
            </a:r>
            <a:r>
              <a:rPr lang="zh-CN" altLang="en-US" b="1">
                <a:solidFill>
                  <a:srgbClr val="FF0000"/>
                </a:solidFill>
              </a:rPr>
              <a:t>它与黄金具有相同的物理性质</a:t>
            </a:r>
            <a:r>
              <a:rPr lang="zh-CN" altLang="en-US" b="1"/>
              <a:t>。</a:t>
            </a:r>
          </a:p>
          <a:p>
            <a:endParaRPr lang="zh-CN" altLang="en-US" b="1"/>
          </a:p>
          <a:p>
            <a:r>
              <a:rPr lang="zh-CN" altLang="en-US" b="1"/>
              <a:t>                                                                                </a:t>
            </a:r>
          </a:p>
        </p:txBody>
      </p:sp>
      <p:pic>
        <p:nvPicPr>
          <p:cNvPr id="6" name="图片 5" descr="http://www.goodyw.com/images/editor/images/2019qingdao2.png"/>
          <p:cNvPicPr/>
          <p:nvPr/>
        </p:nvPicPr>
        <p:blipFill>
          <a:blip r:embed="rId2">
            <a:extLst>
              <a:ext uri="{28A0092B-C50C-407E-A947-70E740481C1C}">
                <a14:useLocalDpi xmlns:a14="http://schemas.microsoft.com/office/drawing/2010/main" val="0"/>
              </a:ext>
            </a:extLst>
          </a:blip>
          <a:srcRect/>
          <a:stretch>
            <a:fillRect/>
          </a:stretch>
        </p:blipFill>
        <p:spPr>
          <a:xfrm>
            <a:off x="9331325" y="4374515"/>
            <a:ext cx="2577465" cy="2258695"/>
          </a:xfrm>
          <a:prstGeom prst="rect">
            <a:avLst/>
          </a:prstGeom>
          <a:noFill/>
          <a:ln>
            <a:noFill/>
          </a:ln>
        </p:spPr>
      </p:pic>
      <p:sp>
        <p:nvSpPr>
          <p:cNvPr id="2" name="文本框 1"/>
          <p:cNvSpPr txBox="1"/>
          <p:nvPr/>
        </p:nvSpPr>
        <p:spPr>
          <a:xfrm>
            <a:off x="4979670" y="4785360"/>
            <a:ext cx="811530" cy="645160"/>
          </a:xfrm>
          <a:prstGeom prst="rect">
            <a:avLst/>
          </a:prstGeom>
          <a:noFill/>
        </p:spPr>
        <p:txBody>
          <a:bodyPr wrap="square" rtlCol="0">
            <a:spAutoFit/>
          </a:bodyPr>
          <a:lstStyle/>
          <a:p>
            <a:r>
              <a:rPr lang="en-US" altLang="zh-CN" sz="3600" b="1">
                <a:solidFill>
                  <a:srgbClr val="FF0000"/>
                </a:solidFill>
              </a:rPr>
              <a:t>D</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60960"/>
            <a:ext cx="12252325" cy="6462395"/>
          </a:xfrm>
          <a:prstGeom prst="rect">
            <a:avLst/>
          </a:prstGeom>
          <a:noFill/>
        </p:spPr>
        <p:txBody>
          <a:bodyPr wrap="square" rtlCol="0">
            <a:spAutoFit/>
          </a:bodyPr>
          <a:lstStyle/>
          <a:p>
            <a:r>
              <a:rPr lang="zh-CN" altLang="en-US"/>
              <a:t>                                                                                    “黑金”石墨烯</a:t>
            </a:r>
          </a:p>
          <a:p>
            <a:r>
              <a:rPr lang="zh-CN" altLang="en-US"/>
              <a:t>    ①北京时间 2018年12月19日零时，顶尖学术期刊英国《自然》杂志发布了2018年度影响世界的十大科学人物排行榜，中国22岁的青年学者曹原名列榜首。曹原发现：当两层平行石墨烯旋转成约1.1°的微妙角度时，就会产生神奇的超导效应。把平行的两层石墨烯旋转成约 1．1°的“魔角”并不容易，需要很多次试错，但曹原总是很快就能操作成功。因此，《自然》杂志称曹原为“石墨烯驾驭者”。</a:t>
            </a:r>
          </a:p>
          <a:p>
            <a:r>
              <a:rPr lang="zh-CN" altLang="en-US"/>
              <a:t>②石墨烯是什么呢？它是一种二维晶体，是目前已知的最薄、强度最高、导电导热性能最强的新型纳米材料，被称为“黑金”，是一种有“新材料之王”之称的奇迹材料。它看似神秘，实际上，石墨烯一层层叠起来就是石墨，1毫米厚的石墨大约包含_300万层石墨烯。铅笔在纸上轻轻划过，留下的痕迹就可能是几层石墨烯。它本来就存在于自然界，只是难以剥离出单层结构。</a:t>
            </a:r>
          </a:p>
          <a:p>
            <a:r>
              <a:rPr lang="zh-CN" altLang="en-US"/>
              <a:t>③石墨烯优异的物理性质使它在很多领域展现出巨大的应用潜力。尽管石墨烯还没有实现大规模的产业化，但是人们对石墨烯的应用前景十分看好。目前的研发成果显示，石墨烯已广泛应用于多个领域。（如图）</a:t>
            </a:r>
          </a:p>
          <a:p>
            <a:r>
              <a:rPr lang="zh-CN" altLang="en-US"/>
              <a:t>④由于应用广泛，业内预计未来5至10年全球石墨烯产业规模会超过1000亿美元，更有乐观者认为，石墨烯的市场潜在规模在万亿美元以上。就目前情况来讲，石墨烯市场化的最大阻碍是需求和价格。石墨烯的未来产业化之路还很长，需要资金的支持和研发人员的开拓创新。</a:t>
            </a:r>
          </a:p>
          <a:p>
            <a:r>
              <a:rPr lang="zh-CN" altLang="en-US"/>
              <a:t>⑤近年来，我国各级政府对石墨烯的重视程度都在日益提高。随着国家利好政策的不断出台，市场需求的不断增加，石墨烯的应用领域会越来越广阔。与西方发达国家相比，中国对石墨烯的研究起步较晚，但通过科研人员孜孜不倦的努力，相信在不久的将来，石墨烯材料将以其优异的性能及超高的性价比在各个领域大放光彩。</a:t>
            </a:r>
          </a:p>
          <a:p>
            <a:endParaRPr lang="zh-CN" altLang="en-US"/>
          </a:p>
          <a:p>
            <a:endParaRPr lang="zh-CN" altLang="en-US"/>
          </a:p>
          <a:p>
            <a:endParaRPr lang="zh-CN" altLang="en-US"/>
          </a:p>
          <a:p>
            <a:r>
              <a:rPr lang="zh-CN" altLang="en-US"/>
              <a:t>22.请仔细阅读第②段中画线句子，回答下面问题。（2分）</a:t>
            </a:r>
          </a:p>
          <a:p>
            <a:r>
              <a:rPr lang="zh-CN" altLang="en-US"/>
              <a:t>以“1 毫米”和“300 万层”的巨大反差，凸显了石墨烯怎样的特点？为什么又要以“铅笔在纸上轻轻划过”为例来说明？</a:t>
            </a:r>
          </a:p>
          <a:p>
            <a:r>
              <a:rPr lang="zh-CN" altLang="en-US"/>
              <a:t>                                                                                </a:t>
            </a:r>
          </a:p>
        </p:txBody>
      </p:sp>
      <p:pic>
        <p:nvPicPr>
          <p:cNvPr id="6" name="图片 5" descr="http://www.goodyw.com/images/editor/images/2019qingdao2.png"/>
          <p:cNvPicPr/>
          <p:nvPr/>
        </p:nvPicPr>
        <p:blipFill>
          <a:blip r:embed="rId2">
            <a:extLst>
              <a:ext uri="{28A0092B-C50C-407E-A947-70E740481C1C}">
                <a14:useLocalDpi xmlns:a14="http://schemas.microsoft.com/office/drawing/2010/main" val="0"/>
              </a:ext>
            </a:extLst>
          </a:blip>
          <a:srcRect/>
          <a:stretch>
            <a:fillRect/>
          </a:stretch>
        </p:blipFill>
        <p:spPr>
          <a:xfrm>
            <a:off x="10050780" y="4556760"/>
            <a:ext cx="1736090" cy="116395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60960"/>
            <a:ext cx="12252325" cy="6185535"/>
          </a:xfrm>
          <a:prstGeom prst="rect">
            <a:avLst/>
          </a:prstGeom>
          <a:noFill/>
        </p:spPr>
        <p:txBody>
          <a:bodyPr wrap="square" rtlCol="0">
            <a:spAutoFit/>
          </a:bodyPr>
          <a:lstStyle/>
          <a:p>
            <a:r>
              <a:rPr lang="zh-CN" altLang="en-US"/>
              <a:t>                                                                                    “黑金”石墨烯</a:t>
            </a:r>
          </a:p>
          <a:p>
            <a:r>
              <a:rPr lang="zh-CN" altLang="en-US"/>
              <a:t>    ①北京时间 2018年12月19日零时，顶尖学术期刊英国《自然》杂志发布了2018年度影响世界的十大科学人物排行榜，中国22岁的青年学者曹原名列榜首。曹原发现：当两层平行石墨烯旋转成约1.1°的微妙角度时，就会产生神奇的超导效应。把平行的两层石墨烯旋转成约 1．1°的“魔角”并不容易，需要很多次试错，但曹原总是很快就能操作成功。因此，《自然》杂志称曹原为“石墨烯驾驭者”。</a:t>
            </a:r>
          </a:p>
          <a:p>
            <a:r>
              <a:rPr lang="zh-CN" altLang="en-US"/>
              <a:t>②石墨烯是什么呢？它是一种二维晶体，是目前已知的最薄、强度最高、导电导热性能最强的新型纳米材料，被称为“黑金”，是一种有“新材料之王”之称的奇迹材料。它看似神秘，实际上，石墨烯一层层叠起来就是石墨，1毫米厚的石墨大约包含_300万层石墨烯。铅笔在纸上轻轻划过，留下的痕迹就可能是几层石墨烯。它本来就存在于自然界，只是难以剥离出单层结构。</a:t>
            </a:r>
          </a:p>
          <a:p>
            <a:r>
              <a:rPr lang="zh-CN" altLang="en-US"/>
              <a:t>③石墨烯优异的物理性质使它在很多领域展现出巨大的应用潜力。尽管石墨烯还没有实现大规模的产业化，但是人们对石墨烯的应用前景十分看好。目前的研发成果显示，石墨烯已广泛应用于多个领域。（如图）</a:t>
            </a:r>
          </a:p>
          <a:p>
            <a:r>
              <a:rPr lang="zh-CN" altLang="en-US"/>
              <a:t>④由于应用广泛，业内预计未来5至10年全球石墨烯产业规模会超过1000亿美元，更有乐观者认为，石墨烯的市场潜在规模在万亿美元以上。就目前情况来讲，石墨烯市场化的最大阻碍是需求和价格。石墨烯的未来产业化之路还很长，需要资金的支持和研发人员的开拓创新。</a:t>
            </a:r>
          </a:p>
          <a:p>
            <a:r>
              <a:rPr lang="zh-CN" altLang="en-US"/>
              <a:t>⑤近年来，</a:t>
            </a:r>
            <a:r>
              <a:rPr lang="zh-CN" altLang="en-US">
                <a:solidFill>
                  <a:srgbClr val="FF0000"/>
                </a:solidFill>
              </a:rPr>
              <a:t>我国各级政府对石墨烯的重视程度都在日益提高</a:t>
            </a:r>
            <a:r>
              <a:rPr lang="zh-CN" altLang="en-US"/>
              <a:t>。随着国家利好政策的不断出台，市场需求的不断增加，石墨烯的应用领域会越来越广阔。与西方发达国家相比，中国对石墨烯的研究起步较晚，但通过科研人员孜孜不倦的努力，</a:t>
            </a:r>
            <a:r>
              <a:rPr lang="zh-CN" altLang="en-US">
                <a:solidFill>
                  <a:srgbClr val="FF0000"/>
                </a:solidFill>
              </a:rPr>
              <a:t>相信在不久的将来，石墨烯材料将以其优异的性能及超高的性价比在各个领域大放光彩</a:t>
            </a:r>
            <a:r>
              <a:rPr lang="zh-CN" altLang="en-US"/>
              <a:t>。</a:t>
            </a:r>
          </a:p>
          <a:p>
            <a:endParaRPr lang="zh-CN" altLang="en-US"/>
          </a:p>
          <a:p>
            <a:endParaRPr lang="zh-CN" altLang="en-US"/>
          </a:p>
          <a:p>
            <a:r>
              <a:rPr lang="zh-CN" altLang="en-US" b="1"/>
              <a:t>22.请仔细阅读第②段中画线句子，回答下面问题。（2分）</a:t>
            </a:r>
          </a:p>
          <a:p>
            <a:r>
              <a:rPr lang="zh-CN" altLang="en-US" b="1"/>
              <a:t>以“1 毫米”和“300 万层”的巨大反差，凸显了石墨烯怎样的特点？为什么又要以“铅笔在纸上轻轻划过”为例来说明？</a:t>
            </a:r>
          </a:p>
          <a:p>
            <a:r>
              <a:rPr lang="zh-CN" altLang="en-US" b="1"/>
              <a:t>                                                                                </a:t>
            </a:r>
          </a:p>
        </p:txBody>
      </p:sp>
      <p:pic>
        <p:nvPicPr>
          <p:cNvPr id="6" name="图片 5" descr="http://www.goodyw.com/images/editor/images/2019qingdao2.png"/>
          <p:cNvPicPr/>
          <p:nvPr/>
        </p:nvPicPr>
        <p:blipFill>
          <a:blip r:embed="rId2">
            <a:extLst>
              <a:ext uri="{28A0092B-C50C-407E-A947-70E740481C1C}">
                <a14:useLocalDpi xmlns:a14="http://schemas.microsoft.com/office/drawing/2010/main" val="0"/>
              </a:ext>
            </a:extLst>
          </a:blip>
          <a:srcRect/>
          <a:stretch>
            <a:fillRect/>
          </a:stretch>
        </p:blipFill>
        <p:spPr>
          <a:xfrm>
            <a:off x="10050780" y="4556760"/>
            <a:ext cx="1736090" cy="982345"/>
          </a:xfrm>
          <a:prstGeom prst="rect">
            <a:avLst/>
          </a:prstGeom>
          <a:noFill/>
          <a:ln>
            <a:noFill/>
          </a:ln>
        </p:spPr>
      </p:pic>
      <p:sp>
        <p:nvSpPr>
          <p:cNvPr id="2" name="文本框 1"/>
          <p:cNvSpPr txBox="1"/>
          <p:nvPr/>
        </p:nvSpPr>
        <p:spPr>
          <a:xfrm>
            <a:off x="0" y="5935980"/>
            <a:ext cx="12192635" cy="645160"/>
          </a:xfrm>
          <a:prstGeom prst="rect">
            <a:avLst/>
          </a:prstGeom>
          <a:noFill/>
        </p:spPr>
        <p:txBody>
          <a:bodyPr wrap="square" rtlCol="0">
            <a:spAutoFit/>
          </a:bodyPr>
          <a:lstStyle/>
          <a:p>
            <a:r>
              <a:rPr lang="zh-CN" altLang="en-US">
                <a:solidFill>
                  <a:schemeClr val="tx1"/>
                </a:solidFill>
              </a:rPr>
              <a:t>凸显了石墨烯目前</a:t>
            </a:r>
            <a:r>
              <a:rPr lang="zh-CN" altLang="en-US">
                <a:solidFill>
                  <a:srgbClr val="FF0000"/>
                </a:solidFill>
              </a:rPr>
              <a:t>已知的最薄的纳米材料</a:t>
            </a:r>
            <a:r>
              <a:rPr lang="zh-CN" altLang="en-US">
                <a:solidFill>
                  <a:schemeClr val="tx1"/>
                </a:solidFill>
              </a:rPr>
              <a:t>特点。用铅笔划过的例子是因为铅笔是我们日常学习中最常用的物品，人们对它非常熟悉，用它的划痕来再次说明石墨烯的薄，</a:t>
            </a:r>
            <a:r>
              <a:rPr lang="zh-CN" altLang="en-US">
                <a:solidFill>
                  <a:srgbClr val="FF0000"/>
                </a:solidFill>
              </a:rPr>
              <a:t>更易让人理解更易让人想象，甚至更会让人惊叹石墨烯的神秘</a:t>
            </a:r>
            <a:r>
              <a:rPr lang="zh-CN" altLang="en-US">
                <a:solidFill>
                  <a:schemeClr val="tx1"/>
                </a:solidFill>
              </a:rPr>
              <a:t>。</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
          <p:cNvPicPr>
            <a:picLocks noChangeAspect="1"/>
          </p:cNvPicPr>
          <p:nvPr/>
        </p:nvPicPr>
        <p:blipFill>
          <a:blip r:embed="rId2"/>
          <a:stretch>
            <a:fillRect/>
          </a:stretch>
        </p:blipFill>
        <p:spPr>
          <a:xfrm>
            <a:off x="-635" y="1905"/>
            <a:ext cx="12193270" cy="6854190"/>
          </a:xfrm>
          <a:prstGeom prst="rect">
            <a:avLst/>
          </a:prstGeom>
        </p:spPr>
      </p:pic>
      <p:sp>
        <p:nvSpPr>
          <p:cNvPr id="55300" name="Text Box 4"/>
          <p:cNvSpPr txBox="1">
            <a:spLocks noGrp="1" noChangeArrowheads="1"/>
          </p:cNvSpPr>
          <p:nvPr>
            <p:ph type="title" idx="4294967295"/>
          </p:nvPr>
        </p:nvSpPr>
        <p:spPr>
          <a:xfrm>
            <a:off x="157480" y="930275"/>
            <a:ext cx="11602720" cy="1916430"/>
          </a:xfrm>
          <a:prstGeom prst="rect">
            <a:avLst/>
          </a:prstGeom>
        </p:spPr>
        <p:txBody>
          <a:bodyPr/>
          <a:lstStyle/>
          <a:p>
            <a:pPr marL="457200" marR="0" lvl="0" indent="-45720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zh-CN" sz="4400" b="1" i="0" u="none" strike="noStrike" kern="1200" cap="none" spc="0" normalizeH="0" baseline="0" noProof="0" dirty="0">
                <a:ln>
                  <a:noFill/>
                </a:ln>
                <a:solidFill>
                  <a:schemeClr val="tx2"/>
                </a:solidFill>
                <a:effectLst>
                  <a:outerShdw blurRad="38100" dist="38100" dir="2700000" algn="tl">
                    <a:srgbClr val="FFFFFF"/>
                  </a:outerShdw>
                </a:effectLst>
                <a:uLnTx/>
                <a:uFillTx/>
                <a:latin typeface="+mj-lt"/>
                <a:ea typeface="+mj-ea"/>
                <a:cs typeface="+mj-cs"/>
              </a:rPr>
              <a:t> </a:t>
            </a:r>
            <a:r>
              <a:rPr kumimoji="0" lang="en-US" altLang="zh-CN" sz="4000" b="1" i="0" u="none" strike="noStrike" kern="1200" cap="none" spc="0" normalizeH="0" baseline="0" noProof="0" dirty="0">
                <a:ln>
                  <a:noFill/>
                </a:ln>
                <a:solidFill>
                  <a:srgbClr val="FF0000"/>
                </a:solidFill>
                <a:effectLst>
                  <a:outerShdw blurRad="38100" dist="38100" dir="2700000" algn="tl">
                    <a:srgbClr val="FFFFFF"/>
                  </a:outerShdw>
                </a:effectLst>
                <a:uLnTx/>
                <a:uFillTx/>
                <a:latin typeface="+mj-lt"/>
                <a:ea typeface="+mj-ea"/>
                <a:cs typeface="+mj-cs"/>
              </a:rPr>
              <a:t>     </a:t>
            </a:r>
            <a:r>
              <a:rPr kumimoji="0" lang="zh-CN" altLang="en-US" sz="4000" b="1" i="0" u="none" strike="noStrike" kern="1200" cap="none" spc="0" normalizeH="0" baseline="0" noProof="0" dirty="0" smtClean="0">
                <a:ln>
                  <a:noFill/>
                </a:ln>
                <a:solidFill>
                  <a:srgbClr val="FF0000"/>
                </a:solidFill>
                <a:effectLst>
                  <a:outerShdw blurRad="38100" dist="38100" dir="2700000" algn="tl">
                    <a:srgbClr val="FFFFFF"/>
                  </a:outerShdw>
                </a:effectLst>
                <a:uLnTx/>
                <a:uFillTx/>
                <a:latin typeface="微软雅黑" panose="020B0503020204020204" charset="-122"/>
                <a:ea typeface="微软雅黑" panose="020B0503020204020204" charset="-122"/>
                <a:cs typeface="+mj-cs"/>
              </a:rPr>
              <a:t>考点聚焦一：</a:t>
            </a:r>
            <a:r>
              <a:rPr kumimoji="0" lang="zh-CN" altLang="en-US" sz="3200" b="1" i="0" u="none" strike="noStrike" kern="1200" cap="none" spc="0" normalizeH="0" baseline="0" noProof="0" dirty="0" smtClean="0">
                <a:ln>
                  <a:noFill/>
                </a:ln>
                <a:solidFill>
                  <a:schemeClr val="tx2"/>
                </a:solidFill>
                <a:effectLst>
                  <a:outerShdw blurRad="38100" dist="38100" dir="2700000" algn="tl">
                    <a:srgbClr val="FFFFFF"/>
                  </a:outerShdw>
                </a:effectLst>
                <a:uLnTx/>
                <a:uFillTx/>
                <a:latin typeface="+mn-ea"/>
                <a:ea typeface="+mn-ea"/>
                <a:cs typeface="+mj-cs"/>
              </a:rPr>
              <a:t>明确</a:t>
            </a:r>
            <a:r>
              <a:rPr kumimoji="0" lang="zh-CN" altLang="en-US" sz="3200" b="1" i="0" u="none" strike="noStrike" kern="1200" cap="none" spc="0" normalizeH="0" baseline="0" noProof="0" dirty="0">
                <a:ln>
                  <a:noFill/>
                </a:ln>
                <a:solidFill>
                  <a:srgbClr val="FF0000"/>
                </a:solidFill>
                <a:effectLst>
                  <a:outerShdw blurRad="38100" dist="38100" dir="2700000" algn="tl">
                    <a:srgbClr val="FFFFFF"/>
                  </a:outerShdw>
                </a:effectLst>
                <a:uLnTx/>
                <a:uFillTx/>
                <a:latin typeface="+mn-ea"/>
                <a:ea typeface="+mn-ea"/>
                <a:cs typeface="+mj-cs"/>
              </a:rPr>
              <a:t>说明对象</a:t>
            </a:r>
            <a:r>
              <a:rPr kumimoji="0" lang="en-US" altLang="zh-CN" sz="3200" b="1" i="0" u="none" strike="noStrike" kern="1200" cap="none" spc="0" normalizeH="0" baseline="0" noProof="0" dirty="0">
                <a:ln>
                  <a:noFill/>
                </a:ln>
                <a:solidFill>
                  <a:schemeClr val="tx2"/>
                </a:solidFill>
                <a:effectLst>
                  <a:outerShdw blurRad="38100" dist="38100" dir="2700000" algn="tl">
                    <a:srgbClr val="FFFFFF"/>
                  </a:outerShdw>
                </a:effectLst>
                <a:uLnTx/>
                <a:uFillTx/>
                <a:latin typeface="+mn-ea"/>
                <a:ea typeface="+mn-ea"/>
                <a:cs typeface="+mj-cs"/>
              </a:rPr>
              <a:t>,</a:t>
            </a:r>
            <a:r>
              <a:rPr kumimoji="0" lang="zh-CN" altLang="en-US" sz="3200" b="1" i="0" u="none" strike="noStrike" kern="1200" cap="none" spc="0" normalizeH="0" baseline="0" noProof="0" dirty="0">
                <a:ln>
                  <a:noFill/>
                </a:ln>
                <a:solidFill>
                  <a:srgbClr val="FF0000"/>
                </a:solidFill>
                <a:effectLst>
                  <a:outerShdw blurRad="38100" dist="38100" dir="2700000" algn="tl">
                    <a:srgbClr val="FFFFFF"/>
                  </a:outerShdw>
                </a:effectLst>
                <a:uLnTx/>
                <a:uFillTx/>
                <a:latin typeface="+mn-ea"/>
                <a:ea typeface="+mn-ea"/>
                <a:cs typeface="+mj-cs"/>
              </a:rPr>
              <a:t>概括</a:t>
            </a:r>
            <a:r>
              <a:rPr kumimoji="0" lang="zh-CN" altLang="en-US" sz="3200" b="1" i="0" u="none" strike="noStrike" kern="1200" cap="none" spc="0" normalizeH="0" baseline="0" noProof="0" dirty="0">
                <a:ln>
                  <a:noFill/>
                </a:ln>
                <a:solidFill>
                  <a:schemeClr val="tx2"/>
                </a:solidFill>
                <a:effectLst>
                  <a:outerShdw blurRad="38100" dist="38100" dir="2700000" algn="tl">
                    <a:srgbClr val="FFFFFF"/>
                  </a:outerShdw>
                </a:effectLst>
                <a:uLnTx/>
                <a:uFillTx/>
                <a:latin typeface="+mn-ea"/>
                <a:ea typeface="+mn-ea"/>
                <a:cs typeface="+mj-cs"/>
              </a:rPr>
              <a:t>文章主要内</a:t>
            </a:r>
            <a:r>
              <a:rPr kumimoji="0" lang="zh-CN" altLang="en-US" sz="3200" b="1" i="0" u="none" strike="noStrike" kern="1200" cap="none" spc="0" normalizeH="0" baseline="0" noProof="0" dirty="0" smtClean="0">
                <a:ln>
                  <a:noFill/>
                </a:ln>
                <a:solidFill>
                  <a:schemeClr val="tx2"/>
                </a:solidFill>
                <a:effectLst>
                  <a:outerShdw blurRad="38100" dist="38100" dir="2700000" algn="tl">
                    <a:srgbClr val="FFFFFF"/>
                  </a:outerShdw>
                </a:effectLst>
                <a:uLnTx/>
                <a:uFillTx/>
                <a:latin typeface="+mn-ea"/>
                <a:ea typeface="+mn-ea"/>
                <a:cs typeface="+mj-cs"/>
              </a:rPr>
              <a:t>容</a:t>
            </a:r>
            <a:r>
              <a:rPr kumimoji="0" lang="en-US" altLang="zh-CN" sz="3200" b="1" i="0" u="none" strike="noStrike" kern="1200" cap="none" spc="0" normalizeH="0" baseline="0" noProof="0" dirty="0" smtClean="0">
                <a:ln>
                  <a:noFill/>
                </a:ln>
                <a:solidFill>
                  <a:schemeClr val="tx2"/>
                </a:solidFill>
                <a:effectLst>
                  <a:outerShdw blurRad="38100" dist="38100" dir="2700000" algn="tl">
                    <a:srgbClr val="FFFFFF"/>
                  </a:outerShdw>
                </a:effectLst>
                <a:uLnTx/>
                <a:uFillTx/>
                <a:latin typeface="+mn-ea"/>
                <a:ea typeface="+mn-ea"/>
                <a:cs typeface="+mj-cs"/>
              </a:rPr>
              <a:t/>
            </a:r>
            <a:br>
              <a:rPr kumimoji="0" lang="en-US" altLang="zh-CN" sz="3200" b="1" i="0" u="none" strike="noStrike" kern="1200" cap="none" spc="0" normalizeH="0" baseline="0" noProof="0" dirty="0" smtClean="0">
                <a:ln>
                  <a:noFill/>
                </a:ln>
                <a:solidFill>
                  <a:schemeClr val="tx2"/>
                </a:solidFill>
                <a:effectLst>
                  <a:outerShdw blurRad="38100" dist="38100" dir="2700000" algn="tl">
                    <a:srgbClr val="FFFFFF"/>
                  </a:outerShdw>
                </a:effectLst>
                <a:uLnTx/>
                <a:uFillTx/>
                <a:latin typeface="+mn-ea"/>
                <a:ea typeface="+mn-ea"/>
                <a:cs typeface="+mj-cs"/>
              </a:rPr>
            </a:br>
            <a:r>
              <a:rPr kumimoji="0" lang="en-US" altLang="zh-CN" sz="3200" b="1" i="0" u="none" strike="noStrike" kern="1200" cap="none" spc="0" normalizeH="0" baseline="0" noProof="0" dirty="0" smtClean="0">
                <a:ln>
                  <a:noFill/>
                </a:ln>
                <a:solidFill>
                  <a:schemeClr val="tx2"/>
                </a:solidFill>
                <a:effectLst>
                  <a:outerShdw blurRad="38100" dist="38100" dir="2700000" algn="tl">
                    <a:srgbClr val="FFFFFF"/>
                  </a:outerShdw>
                </a:effectLst>
                <a:uLnTx/>
                <a:uFillTx/>
                <a:latin typeface="+mn-ea"/>
                <a:ea typeface="+mn-ea"/>
                <a:cs typeface="+mj-cs"/>
              </a:rPr>
              <a:t>                          </a:t>
            </a:r>
            <a:r>
              <a:rPr kumimoji="0" lang="zh-CN" altLang="en-US" sz="3200" b="1" i="0" u="none" strike="noStrike" kern="1200" cap="none" spc="0" normalizeH="0" baseline="0" noProof="0" dirty="0" smtClean="0">
                <a:ln>
                  <a:noFill/>
                </a:ln>
                <a:solidFill>
                  <a:schemeClr val="tx2"/>
                </a:solidFill>
                <a:effectLst>
                  <a:outerShdw blurRad="38100" dist="38100" dir="2700000" algn="tl">
                    <a:srgbClr val="FFFFFF"/>
                  </a:outerShdw>
                </a:effectLst>
                <a:uLnTx/>
                <a:uFillTx/>
                <a:latin typeface="+mn-ea"/>
                <a:ea typeface="+mn-ea"/>
                <a:cs typeface="+mj-cs"/>
              </a:rPr>
              <a:t>（信息提取概括）</a:t>
            </a:r>
            <a:endParaRPr kumimoji="0" lang="zh-CN" altLang="en-US" sz="3200" b="1" i="0" u="none" strike="noStrike" kern="1200" cap="none" spc="0" normalizeH="0" baseline="0" noProof="0" dirty="0">
              <a:ln>
                <a:noFill/>
              </a:ln>
              <a:solidFill>
                <a:schemeClr val="tx2"/>
              </a:solidFill>
              <a:effectLst>
                <a:outerShdw blurRad="38100" dist="38100" dir="2700000" algn="tl">
                  <a:srgbClr val="FFFFFF"/>
                </a:outerShdw>
              </a:effectLst>
              <a:uLnTx/>
              <a:uFillTx/>
              <a:latin typeface="+mn-ea"/>
              <a:ea typeface="+mn-ea"/>
              <a:cs typeface="+mj-cs"/>
            </a:endParaRPr>
          </a:p>
        </p:txBody>
      </p:sp>
      <p:sp>
        <p:nvSpPr>
          <p:cNvPr id="55301" name="Rectangle 5"/>
          <p:cNvSpPr>
            <a:spLocks noGrp="1" noRot="1" noChangeArrowheads="1"/>
          </p:cNvSpPr>
          <p:nvPr>
            <p:ph type="body" idx="4294967295"/>
          </p:nvPr>
        </p:nvSpPr>
        <p:spPr>
          <a:xfrm>
            <a:off x="157480" y="1807210"/>
            <a:ext cx="10193655" cy="2959100"/>
          </a:xfrm>
          <a:prstGeom prst="rect">
            <a:avLst/>
          </a:prstGeom>
        </p:spPr>
        <p:txBody>
          <a:bodyPr/>
          <a:lstStyle/>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r>
              <a:rPr kumimoji="0" lang="en-US" altLang="zh-CN" sz="2800" b="1" i="0" u="none" strike="noStrike" kern="1200" cap="none" spc="0" normalizeH="0" baseline="0" noProof="0" dirty="0">
                <a:ln>
                  <a:noFill/>
                </a:ln>
                <a:solidFill>
                  <a:schemeClr val="tx1"/>
                </a:solidFill>
                <a:effectLst>
                  <a:outerShdw blurRad="38100" dist="38100" dir="2700000" algn="tl">
                    <a:srgbClr val="010199"/>
                  </a:outerShdw>
                </a:effectLst>
                <a:uLnTx/>
                <a:uFillTx/>
                <a:latin typeface="+mn-lt"/>
                <a:ea typeface="+mn-ea"/>
                <a:cs typeface="+mn-cs"/>
              </a:rPr>
              <a:t> </a:t>
            </a:r>
            <a:endParaRPr kumimoji="0" lang="zh-CN" altLang="zh-CN" sz="2800" b="1" i="0" u="none" strike="noStrike" kern="1200" cap="none" spc="0" normalizeH="0" baseline="0" noProof="0" dirty="0">
              <a:ln>
                <a:noFill/>
              </a:ln>
              <a:solidFill>
                <a:schemeClr val="tx2"/>
              </a:solidFill>
              <a:effectLst>
                <a:outerShdw blurRad="38100" dist="38100" dir="2700000" algn="tl">
                  <a:srgbClr val="FFFFFF"/>
                </a:outerShdw>
              </a:effectLst>
              <a:uLnTx/>
              <a:uFillTx/>
              <a:latin typeface="+mn-ea"/>
              <a:ea typeface="+mn-ea"/>
              <a:cs typeface="+mj-cs"/>
            </a:endParaRPr>
          </a:p>
          <a:p>
            <a:pPr marL="342900" marR="0" lvl="0" indent="-342900" algn="l" defTabSz="914400" rtl="0" eaLnBrk="1" fontAlgn="base" latinLnBrk="0" hangingPunct="1">
              <a:lnSpc>
                <a:spcPct val="105000"/>
              </a:lnSpc>
              <a:spcBef>
                <a:spcPct val="20000"/>
              </a:spcBef>
              <a:spcAft>
                <a:spcPct val="0"/>
              </a:spcAft>
              <a:buClr>
                <a:schemeClr val="hlink"/>
              </a:buClr>
              <a:buSzPct val="75000"/>
              <a:buFont typeface="Wingdings" panose="05000000000000000000" pitchFamily="2" charset="2"/>
              <a:buNone/>
              <a:defRPr/>
            </a:pPr>
            <a:endParaRPr kumimoji="0" lang="zh-CN" altLang="en-US" sz="4000" b="1" i="0" u="none" strike="noStrike" kern="1200" cap="none" spc="0" normalizeH="0" baseline="0" noProof="0" dirty="0">
              <a:ln>
                <a:noFill/>
              </a:ln>
              <a:solidFill>
                <a:schemeClr val="tx1"/>
              </a:solidFill>
              <a:effectLst>
                <a:outerShdw blurRad="38100" dist="38100" dir="2700000" algn="tl">
                  <a:srgbClr val="010199"/>
                </a:outerShdw>
              </a:effectLst>
              <a:uLnTx/>
              <a:uFillTx/>
              <a:latin typeface="+mn-ea"/>
              <a:ea typeface="+mn-ea"/>
              <a:cs typeface="+mn-cs"/>
            </a:endParaRPr>
          </a:p>
        </p:txBody>
      </p:sp>
      <p:sp>
        <p:nvSpPr>
          <p:cNvPr id="4" name="文本框 3"/>
          <p:cNvSpPr txBox="1">
            <a:spLocks noChangeArrowheads="1"/>
          </p:cNvSpPr>
          <p:nvPr/>
        </p:nvSpPr>
        <p:spPr bwMode="auto">
          <a:xfrm flipH="1">
            <a:off x="432435" y="3164840"/>
            <a:ext cx="9999980" cy="1814830"/>
          </a:xfrm>
          <a:prstGeom prst="rect">
            <a:avLst/>
          </a:prstGeom>
          <a:noFill/>
          <a:ln>
            <a:noFill/>
          </a:ln>
        </p:spPr>
        <p:txBody>
          <a:bodyPr wrap="square">
            <a:spAutoFit/>
          </a:bodyPr>
          <a:lstStyle>
            <a:lvl1pPr>
              <a:defRPr sz="3200" b="1">
                <a:solidFill>
                  <a:schemeClr val="tx1"/>
                </a:solidFill>
                <a:latin typeface="黑体" panose="02010609060101010101" pitchFamily="49" charset="-122"/>
                <a:ea typeface="黑体" panose="02010609060101010101" pitchFamily="49" charset="-122"/>
              </a:defRPr>
            </a:lvl1pPr>
            <a:lvl2pPr marL="742950" indent="-285750">
              <a:defRPr sz="3200" b="1">
                <a:solidFill>
                  <a:schemeClr val="tx1"/>
                </a:solidFill>
                <a:latin typeface="黑体" panose="02010609060101010101" pitchFamily="49" charset="-122"/>
                <a:ea typeface="黑体" panose="02010609060101010101" pitchFamily="49" charset="-122"/>
              </a:defRPr>
            </a:lvl2pPr>
            <a:lvl3pPr marL="1143000" indent="-228600">
              <a:defRPr sz="3200" b="1">
                <a:solidFill>
                  <a:schemeClr val="tx1"/>
                </a:solidFill>
                <a:latin typeface="黑体" panose="02010609060101010101" pitchFamily="49" charset="-122"/>
                <a:ea typeface="黑体" panose="02010609060101010101" pitchFamily="49" charset="-122"/>
              </a:defRPr>
            </a:lvl3pPr>
            <a:lvl4pPr marL="1600200" indent="-228600">
              <a:defRPr sz="3200" b="1">
                <a:solidFill>
                  <a:schemeClr val="tx1"/>
                </a:solidFill>
                <a:latin typeface="黑体" panose="02010609060101010101" pitchFamily="49" charset="-122"/>
                <a:ea typeface="黑体" panose="02010609060101010101" pitchFamily="49" charset="-122"/>
              </a:defRPr>
            </a:lvl4pPr>
            <a:lvl5pPr marL="2057400" indent="-228600">
              <a:defRPr sz="3200" b="1">
                <a:solidFill>
                  <a:schemeClr val="tx1"/>
                </a:solidFill>
                <a:latin typeface="黑体" panose="02010609060101010101" pitchFamily="49" charset="-122"/>
                <a:ea typeface="黑体" panose="02010609060101010101" pitchFamily="49" charset="-122"/>
              </a:defRPr>
            </a:lvl5pPr>
            <a:lvl6pPr marL="2514600" indent="-228600" eaLnBrk="0" fontAlgn="base" hangingPunct="0">
              <a:spcBef>
                <a:spcPct val="0"/>
              </a:spcBef>
              <a:spcAft>
                <a:spcPct val="0"/>
              </a:spcAft>
              <a:defRPr sz="3200" b="1">
                <a:solidFill>
                  <a:schemeClr val="tx1"/>
                </a:solidFill>
                <a:latin typeface="黑体" panose="02010609060101010101" pitchFamily="49" charset="-122"/>
                <a:ea typeface="黑体" panose="02010609060101010101" pitchFamily="49" charset="-122"/>
              </a:defRPr>
            </a:lvl6pPr>
            <a:lvl7pPr marL="2971800" indent="-228600" eaLnBrk="0" fontAlgn="base" hangingPunct="0">
              <a:spcBef>
                <a:spcPct val="0"/>
              </a:spcBef>
              <a:spcAft>
                <a:spcPct val="0"/>
              </a:spcAft>
              <a:defRPr sz="3200" b="1">
                <a:solidFill>
                  <a:schemeClr val="tx1"/>
                </a:solidFill>
                <a:latin typeface="黑体" panose="02010609060101010101" pitchFamily="49" charset="-122"/>
                <a:ea typeface="黑体" panose="02010609060101010101" pitchFamily="49" charset="-122"/>
              </a:defRPr>
            </a:lvl7pPr>
            <a:lvl8pPr marL="3429000" indent="-228600" eaLnBrk="0" fontAlgn="base" hangingPunct="0">
              <a:spcBef>
                <a:spcPct val="0"/>
              </a:spcBef>
              <a:spcAft>
                <a:spcPct val="0"/>
              </a:spcAft>
              <a:defRPr sz="3200" b="1">
                <a:solidFill>
                  <a:schemeClr val="tx1"/>
                </a:solidFill>
                <a:latin typeface="黑体" panose="02010609060101010101" pitchFamily="49" charset="-122"/>
                <a:ea typeface="黑体" panose="02010609060101010101" pitchFamily="49" charset="-122"/>
              </a:defRPr>
            </a:lvl8pPr>
            <a:lvl9pPr marL="3886200" indent="-228600" eaLnBrk="0" fontAlgn="base" hangingPunct="0">
              <a:spcBef>
                <a:spcPct val="0"/>
              </a:spcBef>
              <a:spcAft>
                <a:spcPct val="0"/>
              </a:spcAft>
              <a:defRPr sz="3200" b="1">
                <a:solidFill>
                  <a:schemeClr val="tx1"/>
                </a:solidFill>
                <a:latin typeface="黑体" panose="02010609060101010101" pitchFamily="49" charset="-122"/>
                <a:ea typeface="黑体" panose="02010609060101010101" pitchFamily="49"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smtClean="0">
                <a:ln>
                  <a:noFill/>
                </a:ln>
                <a:solidFill>
                  <a:schemeClr val="tx2"/>
                </a:solidFill>
                <a:effectLst/>
                <a:uLnTx/>
                <a:uFillTx/>
                <a:latin typeface="+mn-ea"/>
                <a:ea typeface="+mn-ea"/>
                <a:cs typeface="+mn-cs"/>
              </a:rPr>
              <a:t>答题方法技巧：</a:t>
            </a:r>
            <a:endParaRPr kumimoji="0" lang="en-US" altLang="zh-CN" sz="2800" b="1" i="0" u="none" strike="noStrike" kern="1200" cap="none" spc="0" normalizeH="0" baseline="0" noProof="0" dirty="0" smtClean="0">
              <a:ln>
                <a:noFill/>
              </a:ln>
              <a:solidFill>
                <a:schemeClr val="tx2"/>
              </a:solidFill>
              <a:effectLst/>
              <a:uLnTx/>
              <a:uFillTx/>
              <a:latin typeface="+mn-ea"/>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smtClean="0">
                <a:ln>
                  <a:noFill/>
                </a:ln>
                <a:solidFill>
                  <a:schemeClr val="tx1"/>
                </a:solidFill>
                <a:effectLst/>
                <a:uLnTx/>
                <a:uFillTx/>
                <a:latin typeface="+mn-ea"/>
                <a:ea typeface="+mn-ea"/>
                <a:cs typeface="+mn-cs"/>
              </a:rPr>
              <a:t>第一</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步：分析题干，</a:t>
            </a:r>
            <a:r>
              <a:rPr kumimoji="0" lang="zh-CN" altLang="en-US" sz="2800" b="1" i="0" u="none" strike="noStrike" kern="1200" cap="none" spc="0" normalizeH="0" baseline="0" noProof="0" dirty="0">
                <a:ln>
                  <a:noFill/>
                </a:ln>
                <a:solidFill>
                  <a:srgbClr val="FF0000"/>
                </a:solidFill>
                <a:effectLst/>
                <a:uLnTx/>
                <a:uFillTx/>
                <a:latin typeface="+mn-ea"/>
                <a:ea typeface="+mn-ea"/>
                <a:cs typeface="+mn-cs"/>
              </a:rPr>
              <a:t>明确题干要求</a:t>
            </a:r>
            <a:endParaRPr kumimoji="0" lang="en-US" altLang="zh-CN" sz="28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1"/>
                </a:solidFill>
                <a:effectLst/>
                <a:uLnTx/>
                <a:uFillTx/>
                <a:latin typeface="+mn-ea"/>
                <a:ea typeface="+mn-ea"/>
                <a:cs typeface="+mn-cs"/>
              </a:rPr>
              <a:t>第二步：提取关键词句和段（</a:t>
            </a:r>
            <a:r>
              <a:rPr kumimoji="0" lang="zh-CN" altLang="en-US" sz="2800" b="1" i="0" u="none" strike="noStrike" kern="1200" cap="none" spc="0" normalizeH="0" baseline="0" noProof="0" dirty="0">
                <a:ln>
                  <a:noFill/>
                </a:ln>
                <a:solidFill>
                  <a:srgbClr val="FF0000"/>
                </a:solidFill>
                <a:effectLst/>
                <a:uLnTx/>
                <a:uFillTx/>
                <a:latin typeface="+mn-ea"/>
                <a:ea typeface="+mn-ea"/>
                <a:cs typeface="+mn-cs"/>
              </a:rPr>
              <a:t>题目、开头结尾段、每段首句</a:t>
            </a:r>
            <a:r>
              <a:rPr kumimoji="0" lang="zh-CN" altLang="en-US" sz="2800" b="1" i="0" u="none" strike="noStrike" kern="1200" cap="none" spc="0" normalizeH="0" baseline="0" noProof="0" dirty="0">
                <a:ln>
                  <a:noFill/>
                </a:ln>
                <a:solidFill>
                  <a:schemeClr val="tx1"/>
                </a:solidFill>
                <a:effectLst/>
                <a:uLnTx/>
                <a:uFillTx/>
                <a:latin typeface="+mn-ea"/>
                <a:ea typeface="+mn-ea"/>
                <a:cs typeface="+mn-cs"/>
              </a:rPr>
              <a:t>）</a:t>
            </a:r>
            <a:endParaRPr kumimoji="0" lang="en-US" altLang="zh-CN" sz="2800" b="1" i="0" u="none" strike="noStrike" kern="1200" cap="none" spc="0" normalizeH="0" baseline="0" noProof="0" dirty="0">
              <a:ln>
                <a:noFill/>
              </a:ln>
              <a:solidFill>
                <a:schemeClr val="tx1"/>
              </a:solidFill>
              <a:effectLst/>
              <a:uLnTx/>
              <a:uFillTx/>
              <a:latin typeface="+mn-ea"/>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800" b="1" i="0" u="none" strike="noStrike" kern="1200" cap="none" spc="0" normalizeH="0" baseline="0" noProof="0" dirty="0" smtClean="0">
              <a:ln>
                <a:noFill/>
              </a:ln>
              <a:solidFill>
                <a:schemeClr val="tx1"/>
              </a:solidFill>
              <a:effectLst/>
              <a:uLnTx/>
              <a:uFillTx/>
              <a:latin typeface="+mn-ea"/>
              <a:ea typeface="+mn-ea"/>
              <a:cs typeface="+mn-cs"/>
            </a:endParaRPr>
          </a:p>
        </p:txBody>
      </p:sp>
    </p:spTree>
  </p:cSld>
  <p:clrMapOvr>
    <a:masterClrMapping/>
  </p:clrMapOvr>
  <p:transition>
    <p:blinds dir="ver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
          <p:cNvPicPr>
            <a:picLocks noChangeAspect="1"/>
          </p:cNvPicPr>
          <p:nvPr/>
        </p:nvPicPr>
        <p:blipFill>
          <a:blip r:embed="rId2"/>
          <a:stretch>
            <a:fillRect/>
          </a:stretch>
        </p:blipFill>
        <p:spPr>
          <a:xfrm>
            <a:off x="-635" y="1905"/>
            <a:ext cx="12193270" cy="6854190"/>
          </a:xfrm>
          <a:prstGeom prst="rect">
            <a:avLst/>
          </a:prstGeom>
        </p:spPr>
      </p:pic>
      <p:sp>
        <p:nvSpPr>
          <p:cNvPr id="3" name="Rectangle 5"/>
          <p:cNvSpPr>
            <a:spLocks noGrp="1" noRot="1" noChangeArrowheads="1"/>
          </p:cNvSpPr>
          <p:nvPr/>
        </p:nvSpPr>
        <p:spPr>
          <a:xfrm>
            <a:off x="387350" y="1849755"/>
            <a:ext cx="10672445" cy="1440180"/>
          </a:xfrm>
          <a:prstGeom prst="rect">
            <a:avLst/>
          </a:prstGeom>
        </p:spPr>
        <p:txBody>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l"/>
              <a:defRPr sz="3200" kern="1200">
                <a:solidFill>
                  <a:schemeClr val="tx1"/>
                </a:solidFill>
                <a:effectLst>
                  <a:outerShdw blurRad="38100" dist="38100" dir="2700000" algn="tl">
                    <a:srgbClr val="010199"/>
                  </a:outerShdw>
                </a:effectLst>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Wingdings" panose="05000000000000000000" pitchFamily="2" charset="2"/>
              <a:buChar char="l"/>
              <a:defRPr sz="2800" kern="1200">
                <a:solidFill>
                  <a:schemeClr val="tx1"/>
                </a:solidFill>
                <a:effectLst>
                  <a:outerShdw blurRad="38100" dist="38100" dir="2700000" algn="tl">
                    <a:srgbClr val="010199"/>
                  </a:outerShdw>
                </a:effectLst>
                <a:latin typeface="+mn-lt"/>
                <a:ea typeface="+mn-ea"/>
                <a:cs typeface="+mn-cs"/>
              </a:defRPr>
            </a:lvl2pPr>
            <a:lvl3pPr marL="1143000" indent="-228600" algn="l" rtl="0" eaLnBrk="0" fontAlgn="base" hangingPunct="0">
              <a:spcBef>
                <a:spcPct val="20000"/>
              </a:spcBef>
              <a:spcAft>
                <a:spcPct val="0"/>
              </a:spcAft>
              <a:buClr>
                <a:schemeClr val="accent2"/>
              </a:buClr>
              <a:buSzPct val="75000"/>
              <a:buFont typeface="Wingdings" panose="05000000000000000000" pitchFamily="2" charset="2"/>
              <a:buChar char="l"/>
              <a:defRPr sz="2400" kern="1200">
                <a:solidFill>
                  <a:schemeClr val="tx1"/>
                </a:solidFill>
                <a:effectLst>
                  <a:outerShdw blurRad="38100" dist="38100" dir="2700000" algn="tl">
                    <a:srgbClr val="010199"/>
                  </a:outerShdw>
                </a:effectLst>
                <a:latin typeface="+mn-lt"/>
                <a:ea typeface="+mn-ea"/>
                <a:cs typeface="+mn-cs"/>
              </a:defRPr>
            </a:lvl3pPr>
            <a:lvl4pPr marL="1600200" indent="-228600" algn="l" rtl="0" eaLnBrk="0" fontAlgn="base" hangingPunct="0">
              <a:spcBef>
                <a:spcPct val="20000"/>
              </a:spcBef>
              <a:spcAft>
                <a:spcPct val="0"/>
              </a:spcAft>
              <a:buClr>
                <a:schemeClr val="folHlink"/>
              </a:buClr>
              <a:buSzPct val="75000"/>
              <a:buFont typeface="Wingdings" panose="05000000000000000000" pitchFamily="2" charset="2"/>
              <a:buChar char="l"/>
              <a:defRPr sz="2000" kern="1200">
                <a:solidFill>
                  <a:schemeClr val="tx1"/>
                </a:solidFill>
                <a:effectLst>
                  <a:outerShdw blurRad="38100" dist="38100" dir="2700000" algn="tl">
                    <a:srgbClr val="010199"/>
                  </a:outerShdw>
                </a:effectLst>
                <a:latin typeface="+mn-lt"/>
                <a:ea typeface="+mn-ea"/>
                <a:cs typeface="+mn-cs"/>
              </a:defRPr>
            </a:lvl4pPr>
            <a:lvl5pPr marL="2057400" indent="-228600" algn="l" rtl="0" eaLnBrk="0" fontAlgn="base" hangingPunct="0">
              <a:spcBef>
                <a:spcPct val="20000"/>
              </a:spcBef>
              <a:spcAft>
                <a:spcPct val="0"/>
              </a:spcAft>
              <a:buClr>
                <a:schemeClr val="tx1"/>
              </a:buClr>
              <a:buSzPct val="75000"/>
              <a:buFont typeface="Wingdings" panose="05000000000000000000" pitchFamily="2" charset="2"/>
              <a:buChar char="l"/>
              <a:defRPr sz="2000" kern="1200">
                <a:solidFill>
                  <a:schemeClr val="tx1"/>
                </a:solidFill>
                <a:effectLst>
                  <a:outerShdw blurRad="38100" dist="38100" dir="2700000" algn="tl">
                    <a:srgbClr val="010199"/>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r>
              <a:rPr kumimoji="0" lang="zh-CN" altLang="en-US" sz="2800" b="1" i="0" u="none" strike="noStrike" kern="1200" cap="none" spc="0" normalizeH="0" baseline="0" noProof="0" dirty="0">
                <a:ln>
                  <a:noFill/>
                </a:ln>
                <a:solidFill>
                  <a:schemeClr val="tx2"/>
                </a:solidFill>
                <a:effectLst>
                  <a:outerShdw blurRad="38100" dist="38100" dir="2700000" algn="tl">
                    <a:srgbClr val="FFFFFF"/>
                  </a:outerShdw>
                </a:effectLst>
                <a:uLnTx/>
                <a:uFillTx/>
                <a:latin typeface="+mn-ea"/>
                <a:ea typeface="+mn-ea"/>
                <a:cs typeface="+mj-cs"/>
              </a:rPr>
              <a:t>常考题目：</a:t>
            </a:r>
            <a:endParaRPr kumimoji="0" lang="en-US" altLang="zh-CN" sz="2800" b="1" i="0" u="none" strike="noStrike" kern="1200" cap="none" spc="0" normalizeH="0" baseline="0" noProof="0" dirty="0">
              <a:ln>
                <a:noFill/>
              </a:ln>
              <a:solidFill>
                <a:schemeClr val="tx2"/>
              </a:solidFill>
              <a:effectLst>
                <a:outerShdw blurRad="38100" dist="38100" dir="2700000" algn="tl">
                  <a:srgbClr val="FFFFFF"/>
                </a:outerShdw>
              </a:effectLst>
              <a:uLnTx/>
              <a:uFillTx/>
              <a:latin typeface="+mn-ea"/>
              <a:ea typeface="+mn-ea"/>
              <a:cs typeface="+mj-cs"/>
            </a:endParaRPr>
          </a:p>
          <a:p>
            <a:pPr marL="342900" marR="0" lvl="0" indent="-34290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Char char="l"/>
              <a:defRPr/>
            </a:pPr>
            <a:r>
              <a:rPr kumimoji="0" lang="en-US" altLang="zh-CN" sz="2800" b="1" i="0" u="none" strike="noStrike" kern="1200" cap="none" spc="0" normalizeH="0" baseline="0" noProof="0" dirty="0" smtClean="0">
                <a:ln>
                  <a:noFill/>
                </a:ln>
                <a:solidFill>
                  <a:schemeClr val="tx2"/>
                </a:solidFill>
                <a:effectLst>
                  <a:outerShdw blurRad="38100" dist="38100" dir="2700000" algn="tl">
                    <a:srgbClr val="FFFFFF"/>
                  </a:outerShdw>
                </a:effectLst>
                <a:uLnTx/>
                <a:uFillTx/>
                <a:latin typeface="+mn-ea"/>
                <a:ea typeface="+mn-ea"/>
                <a:cs typeface="+mj-cs"/>
              </a:rPr>
              <a:t> 1.</a:t>
            </a:r>
            <a:r>
              <a:rPr kumimoji="0" lang="zh-CN" altLang="zh-CN" sz="2800" b="1" i="0" u="none" strike="noStrike" kern="1200" cap="none" spc="0" normalizeH="0" baseline="0" noProof="0" dirty="0">
                <a:ln>
                  <a:noFill/>
                </a:ln>
                <a:solidFill>
                  <a:schemeClr val="tx2"/>
                </a:solidFill>
                <a:effectLst>
                  <a:outerShdw blurRad="38100" dist="38100" dir="2700000" algn="tl">
                    <a:srgbClr val="FFFFFF"/>
                  </a:outerShdw>
                </a:effectLst>
                <a:uLnTx/>
                <a:uFillTx/>
                <a:latin typeface="+mn-ea"/>
                <a:ea typeface="+mn-ea"/>
                <a:cs typeface="+mj-cs"/>
              </a:rPr>
              <a:t>本文是一篇事理说明文，按照</a:t>
            </a:r>
            <a:r>
              <a:rPr kumimoji="0" lang="zh-CN" altLang="zh-CN" sz="2800" b="1" i="0" u="none" strike="noStrike" kern="1200" cap="none" spc="0" normalizeH="0" baseline="0" noProof="0" dirty="0">
                <a:ln>
                  <a:noFill/>
                </a:ln>
                <a:solidFill>
                  <a:srgbClr val="FF0000"/>
                </a:solidFill>
                <a:effectLst>
                  <a:outerShdw blurRad="38100" dist="38100" dir="2700000" algn="tl">
                    <a:srgbClr val="FFFFFF"/>
                  </a:outerShdw>
                </a:effectLst>
                <a:uLnTx/>
                <a:uFillTx/>
                <a:latin typeface="+mn-ea"/>
                <a:ea typeface="+mn-ea"/>
                <a:cs typeface="+mj-cs"/>
              </a:rPr>
              <a:t>逻辑顺序</a:t>
            </a:r>
            <a:r>
              <a:rPr kumimoji="0" lang="zh-CN" altLang="zh-CN" sz="2800" b="1" i="0" u="none" strike="noStrike" kern="1200" cap="none" spc="0" normalizeH="0" baseline="0" noProof="0" dirty="0">
                <a:ln>
                  <a:noFill/>
                </a:ln>
                <a:solidFill>
                  <a:schemeClr val="tx2"/>
                </a:solidFill>
                <a:effectLst>
                  <a:outerShdw blurRad="38100" dist="38100" dir="2700000" algn="tl">
                    <a:srgbClr val="FFFFFF"/>
                  </a:outerShdw>
                </a:effectLst>
                <a:uLnTx/>
                <a:uFillTx/>
                <a:latin typeface="+mn-ea"/>
                <a:ea typeface="+mn-ea"/>
                <a:cs typeface="+mj-cs"/>
              </a:rPr>
              <a:t>，</a:t>
            </a:r>
            <a:r>
              <a:rPr kumimoji="0" lang="zh-CN" altLang="zh-CN" sz="2800" b="1" i="0" u="none" strike="noStrike" kern="1200" cap="none" spc="0" normalizeH="0" baseline="0" noProof="0" dirty="0" smtClean="0">
                <a:ln>
                  <a:noFill/>
                </a:ln>
                <a:solidFill>
                  <a:schemeClr val="tx2"/>
                </a:solidFill>
                <a:effectLst>
                  <a:outerShdw blurRad="38100" dist="38100" dir="2700000" algn="tl">
                    <a:srgbClr val="FFFFFF"/>
                  </a:outerShdw>
                </a:effectLst>
                <a:uLnTx/>
                <a:uFillTx/>
                <a:latin typeface="+mn-ea"/>
                <a:ea typeface="+mn-ea"/>
                <a:cs typeface="+mj-cs"/>
              </a:rPr>
              <a:t>介绍了关于</a:t>
            </a:r>
            <a:r>
              <a:rPr kumimoji="0" lang="zh-CN" altLang="zh-CN" sz="2800" b="1" i="0" u="none" strike="noStrike" kern="1200" cap="none" spc="0" normalizeH="0" baseline="0" noProof="0" dirty="0">
                <a:ln>
                  <a:noFill/>
                </a:ln>
                <a:solidFill>
                  <a:schemeClr val="tx2"/>
                </a:solidFill>
                <a:effectLst>
                  <a:outerShdw blurRad="38100" dist="38100" dir="2700000" algn="tl">
                    <a:srgbClr val="FFFFFF"/>
                  </a:outerShdw>
                </a:effectLst>
                <a:uLnTx/>
                <a:uFillTx/>
                <a:latin typeface="+mn-ea"/>
                <a:ea typeface="+mn-ea"/>
                <a:cs typeface="+mj-cs"/>
              </a:rPr>
              <a:t>语言形成和演化的科学研究成果。</a:t>
            </a:r>
            <a:r>
              <a:rPr kumimoji="0" lang="zh-CN" altLang="en-US" sz="2800" b="1" i="0" u="none" strike="noStrike" kern="1200" cap="none" spc="0" normalizeH="0" baseline="0" noProof="0" dirty="0">
                <a:ln>
                  <a:noFill/>
                </a:ln>
                <a:solidFill>
                  <a:schemeClr val="tx2"/>
                </a:solidFill>
                <a:effectLst>
                  <a:outerShdw blurRad="38100" dist="38100" dir="2700000" algn="tl">
                    <a:srgbClr val="FFFFFF"/>
                  </a:outerShdw>
                </a:effectLst>
                <a:uLnTx/>
                <a:uFillTx/>
                <a:latin typeface="+mn-ea"/>
                <a:ea typeface="+mn-ea"/>
                <a:cs typeface="+mj-cs"/>
              </a:rPr>
              <a:t>（选择题）</a:t>
            </a:r>
            <a:endParaRPr kumimoji="0" lang="zh-CN" altLang="zh-CN" sz="2800" b="1" i="0" u="none" strike="noStrike" kern="1200" cap="none" spc="0" normalizeH="0" baseline="0" noProof="0" dirty="0">
              <a:ln>
                <a:noFill/>
              </a:ln>
              <a:solidFill>
                <a:schemeClr val="tx2"/>
              </a:solidFill>
              <a:effectLst>
                <a:outerShdw blurRad="38100" dist="38100" dir="2700000" algn="tl">
                  <a:srgbClr val="FFFFFF"/>
                </a:outerShdw>
              </a:effectLst>
              <a:uLnTx/>
              <a:uFillTx/>
              <a:latin typeface="+mn-ea"/>
              <a:ea typeface="+mn-ea"/>
              <a:cs typeface="+mj-cs"/>
            </a:endParaRPr>
          </a:p>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r>
              <a:rPr kumimoji="0" lang="en-US" altLang="zh-CN" sz="2800" b="1" i="0" u="none" strike="noStrike" kern="1200" cap="none" spc="0" normalizeH="0" baseline="0" noProof="0" dirty="0" smtClean="0">
                <a:ln>
                  <a:noFill/>
                </a:ln>
                <a:solidFill>
                  <a:schemeClr val="tx2"/>
                </a:solidFill>
                <a:effectLst>
                  <a:outerShdw blurRad="38100" dist="38100" dir="2700000" algn="tl">
                    <a:srgbClr val="FFFFFF"/>
                  </a:outerShdw>
                </a:effectLst>
                <a:uLnTx/>
                <a:uFillTx/>
                <a:latin typeface="+mn-ea"/>
                <a:ea typeface="+mn-ea"/>
                <a:cs typeface="+mj-cs"/>
              </a:rPr>
              <a:t>   2.</a:t>
            </a:r>
            <a:r>
              <a:rPr kumimoji="0" lang="zh-CN" altLang="en-US" sz="2800" b="1" i="0" u="none" strike="noStrike" kern="1200" cap="none" spc="0" normalizeH="0" baseline="0" noProof="0" dirty="0" smtClean="0">
                <a:ln>
                  <a:noFill/>
                </a:ln>
                <a:solidFill>
                  <a:schemeClr val="tx2"/>
                </a:solidFill>
                <a:effectLst>
                  <a:outerShdw blurRad="38100" dist="38100" dir="2700000" algn="tl">
                    <a:srgbClr val="FFFFFF"/>
                  </a:outerShdw>
                </a:effectLst>
                <a:uLnTx/>
                <a:uFillTx/>
                <a:latin typeface="+mn-ea"/>
                <a:ea typeface="+mn-ea"/>
                <a:cs typeface="+mj-cs"/>
              </a:rPr>
              <a:t>全文的说明顺序是什么？请简要概括作者是</a:t>
            </a:r>
            <a:r>
              <a:rPr kumimoji="0" lang="zh-CN" altLang="en-US" sz="2800" b="1" i="0" u="none" strike="noStrike" kern="1200" cap="none" spc="0" normalizeH="0" baseline="0" noProof="0" dirty="0" smtClean="0">
                <a:ln>
                  <a:noFill/>
                </a:ln>
                <a:solidFill>
                  <a:srgbClr val="FF0000"/>
                </a:solidFill>
                <a:effectLst>
                  <a:outerShdw blurRad="38100" dist="38100" dir="2700000" algn="tl">
                    <a:srgbClr val="FFFFFF"/>
                  </a:outerShdw>
                </a:effectLst>
                <a:uLnTx/>
                <a:uFillTx/>
                <a:latin typeface="+mn-ea"/>
                <a:ea typeface="+mn-ea"/>
                <a:cs typeface="+mj-cs"/>
              </a:rPr>
              <a:t>怎样按这种顺序进行说明的</a:t>
            </a:r>
            <a:r>
              <a:rPr kumimoji="0" lang="zh-CN" altLang="en-US" sz="2800" b="1" i="0" u="none" strike="noStrike" kern="1200" cap="none" spc="0" normalizeH="0" baseline="0" noProof="0" dirty="0" smtClean="0">
                <a:ln>
                  <a:noFill/>
                </a:ln>
                <a:solidFill>
                  <a:schemeClr val="tx2"/>
                </a:solidFill>
                <a:effectLst>
                  <a:outerShdw blurRad="38100" dist="38100" dir="2700000" algn="tl">
                    <a:srgbClr val="FFFFFF"/>
                  </a:outerShdw>
                </a:effectLst>
                <a:uLnTx/>
                <a:uFillTx/>
                <a:latin typeface="+mn-ea"/>
                <a:ea typeface="+mn-ea"/>
                <a:cs typeface="+mj-cs"/>
              </a:rPr>
              <a:t>。（笔答题）</a:t>
            </a:r>
            <a:r>
              <a:rPr kumimoji="0" lang="en-US" altLang="zh-CN" sz="2800" b="1" i="0" u="none" strike="noStrike" kern="1200" cap="none" spc="0" normalizeH="0" baseline="0" noProof="0" dirty="0" smtClean="0">
                <a:ln>
                  <a:noFill/>
                </a:ln>
                <a:solidFill>
                  <a:schemeClr val="tx2"/>
                </a:solidFill>
                <a:effectLst>
                  <a:outerShdw blurRad="38100" dist="38100" dir="2700000" algn="tl">
                    <a:srgbClr val="FFFFFF"/>
                  </a:outerShdw>
                </a:effectLst>
                <a:uLnTx/>
                <a:uFillTx/>
                <a:latin typeface="+mn-ea"/>
                <a:ea typeface="+mn-ea"/>
                <a:cs typeface="+mj-cs"/>
              </a:rPr>
              <a:t>      </a:t>
            </a:r>
            <a:endParaRPr kumimoji="0" lang="zh-CN" altLang="zh-CN" sz="2800" b="1" i="0" u="none" strike="noStrike" kern="1200" cap="none" spc="0" normalizeH="0" baseline="0" noProof="0" dirty="0">
              <a:ln>
                <a:noFill/>
              </a:ln>
              <a:solidFill>
                <a:schemeClr val="tx2"/>
              </a:solidFill>
              <a:effectLst>
                <a:outerShdw blurRad="38100" dist="38100" dir="2700000" algn="tl">
                  <a:srgbClr val="FFFFFF"/>
                </a:outerShdw>
              </a:effectLst>
              <a:uLnTx/>
              <a:uFillTx/>
              <a:latin typeface="+mn-ea"/>
              <a:ea typeface="+mn-ea"/>
              <a:cs typeface="+mj-cs"/>
            </a:endParaRPr>
          </a:p>
          <a:p>
            <a:pPr marL="342900" marR="0" lvl="0" indent="-342900" algn="l" defTabSz="914400" rtl="0" eaLnBrk="0" fontAlgn="base" latinLnBrk="0" hangingPunct="0">
              <a:lnSpc>
                <a:spcPct val="105000"/>
              </a:lnSpc>
              <a:spcBef>
                <a:spcPct val="20000"/>
              </a:spcBef>
              <a:spcAft>
                <a:spcPct val="0"/>
              </a:spcAft>
              <a:buClr>
                <a:schemeClr val="hlink"/>
              </a:buClr>
              <a:buSzPct val="75000"/>
              <a:buFont typeface="Wingdings" panose="05000000000000000000" pitchFamily="2" charset="2"/>
              <a:buNone/>
              <a:defRPr/>
            </a:pPr>
            <a:endParaRPr kumimoji="0" lang="en-US" altLang="zh-CN" sz="2800" b="1" i="0" u="none" strike="noStrike" kern="1200" cap="none" spc="0" normalizeH="0" baseline="0" noProof="0" dirty="0" smtClean="0">
              <a:ln>
                <a:noFill/>
              </a:ln>
              <a:solidFill>
                <a:schemeClr val="tx2"/>
              </a:solidFill>
              <a:effectLst>
                <a:outerShdw blurRad="38100" dist="38100" dir="2700000" algn="tl">
                  <a:srgbClr val="FFFFFF"/>
                </a:outerShdw>
              </a:effectLst>
              <a:uLnTx/>
              <a:uFillTx/>
              <a:latin typeface="+mn-ea"/>
              <a:ea typeface="+mn-ea"/>
              <a:cs typeface="+mj-cs"/>
            </a:endParaRPr>
          </a:p>
          <a:p>
            <a:pPr marL="342900" marR="0" lvl="0" indent="-342900" algn="l" defTabSz="914400" rtl="0" eaLnBrk="0" fontAlgn="base" latinLnBrk="0" hangingPunct="0">
              <a:lnSpc>
                <a:spcPct val="105000"/>
              </a:lnSpc>
              <a:spcBef>
                <a:spcPct val="20000"/>
              </a:spcBef>
              <a:spcAft>
                <a:spcPct val="0"/>
              </a:spcAft>
              <a:buClr>
                <a:schemeClr val="hlink"/>
              </a:buClr>
              <a:buSzPct val="75000"/>
              <a:buFont typeface="Wingdings" panose="05000000000000000000" pitchFamily="2" charset="2"/>
              <a:buNone/>
              <a:defRPr/>
            </a:pPr>
            <a:r>
              <a:rPr kumimoji="0" lang="en-US" altLang="zh-CN" sz="2800" b="1" i="0" u="none" strike="noStrike" kern="1200" cap="none" spc="0" normalizeH="0" baseline="0" noProof="0" dirty="0">
                <a:ln>
                  <a:noFill/>
                </a:ln>
                <a:solidFill>
                  <a:schemeClr val="tx2"/>
                </a:solidFill>
                <a:effectLst>
                  <a:outerShdw blurRad="38100" dist="38100" dir="2700000" algn="tl">
                    <a:srgbClr val="FFFFFF"/>
                  </a:outerShdw>
                </a:effectLst>
                <a:uLnTx/>
                <a:uFillTx/>
                <a:latin typeface="+mn-ea"/>
                <a:ea typeface="+mn-ea"/>
                <a:cs typeface="+mj-cs"/>
              </a:rPr>
              <a:t> </a:t>
            </a:r>
            <a:r>
              <a:rPr kumimoji="0" lang="en-US" altLang="zh-CN" sz="2800" b="1" i="0" u="none" strike="noStrike" kern="1200" cap="none" spc="0" normalizeH="0" baseline="0" noProof="0" dirty="0" smtClean="0">
                <a:ln>
                  <a:noFill/>
                </a:ln>
                <a:solidFill>
                  <a:schemeClr val="tx2"/>
                </a:solidFill>
                <a:effectLst>
                  <a:outerShdw blurRad="38100" dist="38100" dir="2700000" algn="tl">
                    <a:srgbClr val="FFFFFF"/>
                  </a:outerShdw>
                </a:effectLst>
                <a:uLnTx/>
                <a:uFillTx/>
                <a:latin typeface="+mn-ea"/>
                <a:ea typeface="+mn-ea"/>
                <a:cs typeface="+mj-cs"/>
              </a:rPr>
              <a:t>          </a:t>
            </a:r>
            <a:r>
              <a:rPr kumimoji="0" lang="zh-CN" altLang="en-US" sz="2800" b="1" i="0" u="none" strike="noStrike" kern="1200" cap="none" spc="0" normalizeH="0" baseline="0" noProof="0" dirty="0" smtClean="0">
                <a:ln>
                  <a:noFill/>
                </a:ln>
                <a:solidFill>
                  <a:schemeClr val="tx2"/>
                </a:solidFill>
                <a:effectLst>
                  <a:outerShdw blurRad="38100" dist="38100" dir="2700000" algn="tl">
                    <a:srgbClr val="FFFFFF"/>
                  </a:outerShdw>
                </a:effectLst>
                <a:uLnTx/>
                <a:uFillTx/>
                <a:latin typeface="+mn-ea"/>
                <a:ea typeface="+mn-ea"/>
                <a:cs typeface="+mj-cs"/>
              </a:rPr>
              <a:t>如何辨析说明顺序呢？</a:t>
            </a:r>
            <a:endParaRPr kumimoji="0" lang="zh-CN" altLang="en-US" sz="2800" b="1" i="0" u="none" strike="noStrike" kern="1200" cap="none" spc="0" normalizeH="0" baseline="0" noProof="0" dirty="0">
              <a:ln>
                <a:noFill/>
              </a:ln>
              <a:solidFill>
                <a:schemeClr val="tx2"/>
              </a:solidFill>
              <a:effectLst>
                <a:outerShdw blurRad="38100" dist="38100" dir="2700000" algn="tl">
                  <a:srgbClr val="FFFFFF"/>
                </a:outerShdw>
              </a:effectLst>
              <a:uLnTx/>
              <a:uFillTx/>
              <a:latin typeface="+mn-ea"/>
              <a:ea typeface="+mn-ea"/>
              <a:cs typeface="+mj-cs"/>
            </a:endParaRPr>
          </a:p>
          <a:p>
            <a:pPr marL="342900" marR="0" lvl="0" indent="-342900" algn="l" defTabSz="914400" rtl="0" eaLnBrk="1" fontAlgn="base" latinLnBrk="0" hangingPunct="1">
              <a:lnSpc>
                <a:spcPct val="105000"/>
              </a:lnSpc>
              <a:spcBef>
                <a:spcPct val="20000"/>
              </a:spcBef>
              <a:spcAft>
                <a:spcPct val="0"/>
              </a:spcAft>
              <a:buClr>
                <a:schemeClr val="hlink"/>
              </a:buClr>
              <a:buSzPct val="75000"/>
              <a:buFont typeface="Wingdings" panose="05000000000000000000" pitchFamily="2" charset="2"/>
              <a:buNone/>
              <a:defRPr/>
            </a:pPr>
            <a:endParaRPr kumimoji="0" lang="zh-CN" altLang="en-US" sz="4000" b="1" i="0" u="none" strike="noStrike" kern="1200" cap="none" spc="0" normalizeH="0" baseline="0" noProof="0" dirty="0">
              <a:ln>
                <a:noFill/>
              </a:ln>
              <a:solidFill>
                <a:schemeClr val="tx1"/>
              </a:solidFill>
              <a:effectLst>
                <a:outerShdw blurRad="38100" dist="38100" dir="2700000" algn="tl">
                  <a:srgbClr val="010199"/>
                </a:outerShdw>
              </a:effectLst>
              <a:uLnTx/>
              <a:uFillTx/>
              <a:latin typeface="+mn-lt"/>
              <a:ea typeface="+mn-ea"/>
              <a:cs typeface="+mn-cs"/>
            </a:endParaRPr>
          </a:p>
        </p:txBody>
      </p:sp>
      <p:sp>
        <p:nvSpPr>
          <p:cNvPr id="4" name="文本框 3"/>
          <p:cNvSpPr txBox="1"/>
          <p:nvPr/>
        </p:nvSpPr>
        <p:spPr>
          <a:xfrm>
            <a:off x="326390" y="773430"/>
            <a:ext cx="4653280" cy="1076325"/>
          </a:xfrm>
          <a:prstGeom prst="rect">
            <a:avLst/>
          </a:prstGeom>
          <a:noFill/>
        </p:spPr>
        <p:txBody>
          <a:bodyPr wrap="none" rtlCol="0" anchor="t">
            <a:spAutoFit/>
          </a:bodyPr>
          <a:lstStyle/>
          <a:p>
            <a:pPr marL="457200" marR="0" lvl="0" indent="-45720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lang="zh-CN" altLang="en-US" sz="3200" b="1" noProof="0" dirty="0" smtClean="0">
                <a:ln>
                  <a:noFill/>
                </a:ln>
                <a:solidFill>
                  <a:srgbClr val="FF0000"/>
                </a:solidFill>
                <a:effectLst>
                  <a:outerShdw blurRad="38100" dist="38100" dir="2700000" algn="tl">
                    <a:srgbClr val="FFFFFF"/>
                  </a:outerShdw>
                </a:effectLst>
                <a:uLnTx/>
                <a:uFillTx/>
                <a:latin typeface="微软雅黑" panose="020B0503020204020204" charset="-122"/>
                <a:ea typeface="微软雅黑" panose="020B0503020204020204" charset="-122"/>
                <a:cs typeface="+mj-cs"/>
                <a:sym typeface="+mn-ea"/>
              </a:rPr>
              <a:t>考点聚焦二：说明文顺序</a:t>
            </a:r>
            <a:endParaRPr kumimoji="0" lang="zh-CN" altLang="en-US" sz="3200" b="1" i="0" u="none" strike="noStrike" kern="1200" cap="none" spc="0" normalizeH="0" baseline="0" noProof="0" dirty="0">
              <a:ln>
                <a:noFill/>
              </a:ln>
              <a:solidFill>
                <a:srgbClr val="FF0000"/>
              </a:solidFill>
              <a:effectLst>
                <a:outerShdw blurRad="38100" dist="38100" dir="2700000" algn="tl">
                  <a:srgbClr val="FFFFFF"/>
                </a:outerShdw>
              </a:effectLst>
              <a:uLnTx/>
              <a:uFillTx/>
              <a:latin typeface="微软雅黑" panose="020B0503020204020204" charset="-122"/>
              <a:ea typeface="微软雅黑" panose="020B0503020204020204" charset="-122"/>
              <a:cs typeface="+mj-cs"/>
            </a:endParaRPr>
          </a:p>
          <a:p>
            <a:pPr marL="457200" marR="0" lvl="0" indent="-45720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endParaRPr kumimoji="0" lang="zh-CN" altLang="en-US" sz="3200" b="1" i="0" u="none" strike="noStrike" kern="1200" cap="none" spc="0" normalizeH="0" baseline="0" noProof="0" dirty="0" smtClean="0">
              <a:ln>
                <a:noFill/>
              </a:ln>
              <a:solidFill>
                <a:srgbClr val="FF0000"/>
              </a:solidFill>
              <a:effectLst>
                <a:outerShdw blurRad="38100" dist="38100" dir="2700000" algn="tl">
                  <a:srgbClr val="FFFFFF"/>
                </a:outerShdw>
              </a:effectLst>
              <a:uLnTx/>
              <a:uFillTx/>
              <a:latin typeface="微软雅黑" panose="020B0503020204020204" charset="-122"/>
              <a:ea typeface="微软雅黑" panose="020B0503020204020204" charset="-122"/>
              <a:cs typeface="+mj-cs"/>
              <a:sym typeface="+mn-ea"/>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
          <p:cNvPicPr>
            <a:picLocks noChangeAspect="1"/>
          </p:cNvPicPr>
          <p:nvPr/>
        </p:nvPicPr>
        <p:blipFill>
          <a:blip r:embed="rId2"/>
          <a:stretch>
            <a:fillRect/>
          </a:stretch>
        </p:blipFill>
        <p:spPr>
          <a:xfrm>
            <a:off x="0" y="0"/>
            <a:ext cx="12193270" cy="6854190"/>
          </a:xfrm>
          <a:prstGeom prst="rect">
            <a:avLst/>
          </a:prstGeom>
        </p:spPr>
      </p:pic>
      <p:sp>
        <p:nvSpPr>
          <p:cNvPr id="4" name="文本框 3"/>
          <p:cNvSpPr txBox="1">
            <a:spLocks noChangeArrowheads="1"/>
          </p:cNvSpPr>
          <p:nvPr/>
        </p:nvSpPr>
        <p:spPr bwMode="auto">
          <a:xfrm flipH="1">
            <a:off x="1406525" y="786130"/>
            <a:ext cx="10712450" cy="5298440"/>
          </a:xfrm>
          <a:prstGeom prst="rect">
            <a:avLst/>
          </a:prstGeom>
          <a:noFill/>
          <a:ln>
            <a:noFill/>
          </a:ln>
        </p:spPr>
        <p:txBody>
          <a:bodyPr wrap="square">
            <a:spAutoFit/>
          </a:bodyPr>
          <a:lstStyle>
            <a:lvl1pPr>
              <a:defRPr sz="3200" b="1">
                <a:solidFill>
                  <a:schemeClr val="tx1"/>
                </a:solidFill>
                <a:latin typeface="黑体" panose="02010609060101010101" pitchFamily="49" charset="-122"/>
                <a:ea typeface="黑体" panose="02010609060101010101" pitchFamily="49" charset="-122"/>
              </a:defRPr>
            </a:lvl1pPr>
            <a:lvl2pPr marL="742950" indent="-285750">
              <a:defRPr sz="3200" b="1">
                <a:solidFill>
                  <a:schemeClr val="tx1"/>
                </a:solidFill>
                <a:latin typeface="黑体" panose="02010609060101010101" pitchFamily="49" charset="-122"/>
                <a:ea typeface="黑体" panose="02010609060101010101" pitchFamily="49" charset="-122"/>
              </a:defRPr>
            </a:lvl2pPr>
            <a:lvl3pPr marL="1143000" indent="-228600">
              <a:defRPr sz="3200" b="1">
                <a:solidFill>
                  <a:schemeClr val="tx1"/>
                </a:solidFill>
                <a:latin typeface="黑体" panose="02010609060101010101" pitchFamily="49" charset="-122"/>
                <a:ea typeface="黑体" panose="02010609060101010101" pitchFamily="49" charset="-122"/>
              </a:defRPr>
            </a:lvl3pPr>
            <a:lvl4pPr marL="1600200" indent="-228600">
              <a:defRPr sz="3200" b="1">
                <a:solidFill>
                  <a:schemeClr val="tx1"/>
                </a:solidFill>
                <a:latin typeface="黑体" panose="02010609060101010101" pitchFamily="49" charset="-122"/>
                <a:ea typeface="黑体" panose="02010609060101010101" pitchFamily="49" charset="-122"/>
              </a:defRPr>
            </a:lvl4pPr>
            <a:lvl5pPr marL="2057400" indent="-228600">
              <a:defRPr sz="3200" b="1">
                <a:solidFill>
                  <a:schemeClr val="tx1"/>
                </a:solidFill>
                <a:latin typeface="黑体" panose="02010609060101010101" pitchFamily="49" charset="-122"/>
                <a:ea typeface="黑体" panose="02010609060101010101" pitchFamily="49" charset="-122"/>
              </a:defRPr>
            </a:lvl5pPr>
            <a:lvl6pPr marL="2514600" indent="-228600" eaLnBrk="0" fontAlgn="base" hangingPunct="0">
              <a:spcBef>
                <a:spcPct val="0"/>
              </a:spcBef>
              <a:spcAft>
                <a:spcPct val="0"/>
              </a:spcAft>
              <a:defRPr sz="3200" b="1">
                <a:solidFill>
                  <a:schemeClr val="tx1"/>
                </a:solidFill>
                <a:latin typeface="黑体" panose="02010609060101010101" pitchFamily="49" charset="-122"/>
                <a:ea typeface="黑体" panose="02010609060101010101" pitchFamily="49" charset="-122"/>
              </a:defRPr>
            </a:lvl6pPr>
            <a:lvl7pPr marL="2971800" indent="-228600" eaLnBrk="0" fontAlgn="base" hangingPunct="0">
              <a:spcBef>
                <a:spcPct val="0"/>
              </a:spcBef>
              <a:spcAft>
                <a:spcPct val="0"/>
              </a:spcAft>
              <a:defRPr sz="3200" b="1">
                <a:solidFill>
                  <a:schemeClr val="tx1"/>
                </a:solidFill>
                <a:latin typeface="黑体" panose="02010609060101010101" pitchFamily="49" charset="-122"/>
                <a:ea typeface="黑体" panose="02010609060101010101" pitchFamily="49" charset="-122"/>
              </a:defRPr>
            </a:lvl7pPr>
            <a:lvl8pPr marL="3429000" indent="-228600" eaLnBrk="0" fontAlgn="base" hangingPunct="0">
              <a:spcBef>
                <a:spcPct val="0"/>
              </a:spcBef>
              <a:spcAft>
                <a:spcPct val="0"/>
              </a:spcAft>
              <a:defRPr sz="3200" b="1">
                <a:solidFill>
                  <a:schemeClr val="tx1"/>
                </a:solidFill>
                <a:latin typeface="黑体" panose="02010609060101010101" pitchFamily="49" charset="-122"/>
                <a:ea typeface="黑体" panose="02010609060101010101" pitchFamily="49" charset="-122"/>
              </a:defRPr>
            </a:lvl8pPr>
            <a:lvl9pPr marL="3886200" indent="-228600" eaLnBrk="0" fontAlgn="base" hangingPunct="0">
              <a:spcBef>
                <a:spcPct val="0"/>
              </a:spcBef>
              <a:spcAft>
                <a:spcPct val="0"/>
              </a:spcAft>
              <a:defRPr sz="3200" b="1">
                <a:solidFill>
                  <a:schemeClr val="tx1"/>
                </a:solidFill>
                <a:latin typeface="黑体" panose="02010609060101010101" pitchFamily="49" charset="-122"/>
                <a:ea typeface="黑体" panose="02010609060101010101" pitchFamily="49"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a:ln>
                  <a:noFill/>
                </a:ln>
                <a:solidFill>
                  <a:schemeClr val="tx2"/>
                </a:solidFill>
                <a:effectLst/>
                <a:uLnTx/>
                <a:uFillTx/>
                <a:latin typeface="+mn-ea"/>
                <a:ea typeface="+mn-ea"/>
                <a:cs typeface="+mn-cs"/>
              </a:rPr>
              <a:t>辨析说明顺序</a:t>
            </a:r>
            <a:r>
              <a:rPr kumimoji="0" lang="zh-CN" altLang="en-US" sz="2800" b="1" i="0" u="none" strike="noStrike" kern="1200" cap="none" spc="0" normalizeH="0" baseline="0" noProof="0" dirty="0" smtClean="0">
                <a:ln>
                  <a:noFill/>
                </a:ln>
                <a:solidFill>
                  <a:schemeClr val="tx2"/>
                </a:solidFill>
                <a:effectLst/>
                <a:uLnTx/>
                <a:uFillTx/>
                <a:latin typeface="+mn-ea"/>
                <a:ea typeface="+mn-ea"/>
                <a:cs typeface="+mn-cs"/>
              </a:rPr>
              <a:t>：</a:t>
            </a:r>
            <a:endParaRPr kumimoji="0" lang="en-US" altLang="zh-CN" sz="2800" b="1" i="0" u="none" strike="noStrike" kern="1200" cap="none" spc="0" normalizeH="0" baseline="0" noProof="0" dirty="0" smtClean="0">
              <a:ln>
                <a:noFill/>
              </a:ln>
              <a:solidFill>
                <a:schemeClr val="tx2"/>
              </a:solidFill>
              <a:effectLst/>
              <a:uLnTx/>
              <a:uFillTx/>
              <a:latin typeface="+mn-ea"/>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800" b="1" i="0" u="none" strike="noStrike" kern="1200" cap="none" spc="0" normalizeH="0" baseline="0" noProof="0" dirty="0" smtClean="0">
                <a:ln>
                  <a:noFill/>
                </a:ln>
                <a:solidFill>
                  <a:srgbClr val="FF0000"/>
                </a:solidFill>
                <a:effectLst/>
                <a:uLnTx/>
                <a:uFillTx/>
                <a:latin typeface="+mn-ea"/>
                <a:ea typeface="+mn-ea"/>
                <a:cs typeface="+mn-cs"/>
              </a:rPr>
              <a:t>1</a:t>
            </a:r>
            <a:r>
              <a:rPr kumimoji="0" lang="zh-CN" altLang="en-US" sz="2800" b="1" i="0" u="none" strike="noStrike" kern="1200" cap="none" spc="0" normalizeH="0" baseline="0" noProof="0" dirty="0" smtClean="0">
                <a:ln>
                  <a:noFill/>
                </a:ln>
                <a:solidFill>
                  <a:srgbClr val="FF0000"/>
                </a:solidFill>
                <a:effectLst/>
                <a:uLnTx/>
                <a:uFillTx/>
                <a:latin typeface="+mn-ea"/>
                <a:ea typeface="+mn-ea"/>
                <a:cs typeface="+mn-cs"/>
              </a:rPr>
              <a:t>、语言标志性词语辨识：</a:t>
            </a:r>
            <a:endParaRPr kumimoji="0" lang="en-US" altLang="zh-CN" sz="2800" b="1" i="0" u="none" strike="noStrike" kern="1200" cap="none" spc="0" normalizeH="0" baseline="0" noProof="0" dirty="0" smtClean="0">
              <a:ln>
                <a:noFill/>
              </a:ln>
              <a:solidFill>
                <a:srgbClr val="FF0000"/>
              </a:solidFill>
              <a:effectLst/>
              <a:uLnTx/>
              <a:uFillTx/>
              <a:latin typeface="+mn-ea"/>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smtClean="0">
                <a:ln>
                  <a:noFill/>
                </a:ln>
                <a:solidFill>
                  <a:schemeClr val="tx2"/>
                </a:solidFill>
                <a:effectLst/>
                <a:uLnTx/>
                <a:uFillTx/>
                <a:latin typeface="+mn-ea"/>
                <a:ea typeface="+mn-ea"/>
                <a:cs typeface="+mn-cs"/>
              </a:rPr>
              <a:t>    时间顺序：“古代、现代、</a:t>
            </a:r>
            <a:r>
              <a:rPr kumimoji="0" lang="en-US" altLang="zh-CN" sz="2800" b="1" i="0" u="none" strike="noStrike" kern="1200" cap="none" spc="0" normalizeH="0" baseline="0" noProof="0" dirty="0" smtClean="0">
                <a:ln>
                  <a:noFill/>
                </a:ln>
                <a:solidFill>
                  <a:schemeClr val="tx2"/>
                </a:solidFill>
                <a:effectLst/>
                <a:uLnTx/>
                <a:uFillTx/>
                <a:latin typeface="+mn-ea"/>
                <a:ea typeface="+mn-ea"/>
                <a:cs typeface="+mn-cs"/>
              </a:rPr>
              <a:t>21</a:t>
            </a:r>
            <a:r>
              <a:rPr kumimoji="0" lang="zh-CN" altLang="en-US" sz="2800" b="1" i="0" u="none" strike="noStrike" kern="1200" cap="none" spc="0" normalizeH="0" baseline="0" noProof="0" dirty="0" smtClean="0">
                <a:ln>
                  <a:noFill/>
                </a:ln>
                <a:solidFill>
                  <a:schemeClr val="tx2"/>
                </a:solidFill>
                <a:effectLst/>
                <a:uLnTx/>
                <a:uFillTx/>
                <a:latin typeface="+mn-ea"/>
                <a:ea typeface="+mn-ea"/>
                <a:cs typeface="+mn-cs"/>
              </a:rPr>
              <a:t>世纪”</a:t>
            </a:r>
            <a:endParaRPr kumimoji="0" lang="en-US" altLang="zh-CN" sz="2800" b="1" i="0" u="none" strike="noStrike" kern="1200" cap="none" spc="0" normalizeH="0" baseline="0" noProof="0" dirty="0" smtClean="0">
              <a:ln>
                <a:noFill/>
              </a:ln>
              <a:solidFill>
                <a:schemeClr val="tx2"/>
              </a:solidFill>
              <a:effectLst/>
              <a:uLnTx/>
              <a:uFillTx/>
              <a:latin typeface="+mn-ea"/>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800" b="1" i="0" u="none" strike="noStrike" kern="1200" cap="none" spc="0" normalizeH="0" baseline="0" noProof="0" dirty="0" smtClean="0">
                <a:ln>
                  <a:noFill/>
                </a:ln>
                <a:solidFill>
                  <a:schemeClr val="tx2"/>
                </a:solidFill>
                <a:effectLst/>
                <a:uLnTx/>
                <a:uFillTx/>
                <a:latin typeface="+mn-ea"/>
                <a:ea typeface="+mn-ea"/>
                <a:cs typeface="+mn-cs"/>
              </a:rPr>
              <a:t>    </a:t>
            </a:r>
            <a:r>
              <a:rPr kumimoji="0" lang="zh-CN" altLang="en-US" sz="2800" b="1" i="0" u="none" strike="noStrike" kern="1200" cap="none" spc="0" normalizeH="0" baseline="0" noProof="0" dirty="0" smtClean="0">
                <a:ln>
                  <a:noFill/>
                </a:ln>
                <a:solidFill>
                  <a:schemeClr val="tx2"/>
                </a:solidFill>
                <a:effectLst/>
                <a:uLnTx/>
                <a:uFillTx/>
                <a:latin typeface="+mn-ea"/>
                <a:ea typeface="+mn-ea"/>
                <a:cs typeface="+mn-cs"/>
              </a:rPr>
              <a:t>空间顺序：上下、远近、四周等 </a:t>
            </a:r>
            <a:endParaRPr kumimoji="0" lang="en-US" altLang="zh-CN" sz="2800" b="1" i="0" u="none" strike="noStrike" kern="1200" cap="none" spc="0" normalizeH="0" baseline="0" noProof="0" dirty="0" smtClean="0">
              <a:ln>
                <a:noFill/>
              </a:ln>
              <a:solidFill>
                <a:schemeClr val="tx2"/>
              </a:solidFill>
              <a:effectLst/>
              <a:uLnTx/>
              <a:uFillTx/>
              <a:latin typeface="+mn-ea"/>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800" b="1" i="0" u="none" strike="noStrike" kern="1200" cap="none" spc="0" normalizeH="0" baseline="0" noProof="0" dirty="0" smtClean="0">
                <a:ln>
                  <a:noFill/>
                </a:ln>
                <a:solidFill>
                  <a:schemeClr val="tx2"/>
                </a:solidFill>
                <a:effectLst/>
                <a:uLnTx/>
                <a:uFillTx/>
                <a:latin typeface="+mn-ea"/>
                <a:ea typeface="+mn-ea"/>
                <a:cs typeface="+mn-cs"/>
              </a:rPr>
              <a:t>    </a:t>
            </a:r>
            <a:r>
              <a:rPr kumimoji="0" lang="zh-CN" altLang="en-US" sz="2800" b="1" i="0" u="none" strike="noStrike" kern="1200" cap="none" spc="0" normalizeH="0" baseline="0" noProof="0" dirty="0" smtClean="0">
                <a:ln>
                  <a:noFill/>
                </a:ln>
                <a:solidFill>
                  <a:schemeClr val="tx2"/>
                </a:solidFill>
                <a:effectLst/>
                <a:uLnTx/>
                <a:uFillTx/>
                <a:latin typeface="+mn-ea"/>
                <a:ea typeface="+mn-ea"/>
                <a:cs typeface="+mn-cs"/>
              </a:rPr>
              <a:t>如果不是这两类，就要考虑逻辑顺序</a:t>
            </a:r>
            <a:endParaRPr kumimoji="0" lang="en-US" altLang="zh-CN" sz="2800" b="1" i="0" u="none" strike="noStrike" kern="1200" cap="none" spc="0" normalizeH="0" baseline="0" noProof="0" dirty="0" smtClean="0">
              <a:ln>
                <a:noFill/>
              </a:ln>
              <a:solidFill>
                <a:schemeClr val="tx2"/>
              </a:solidFill>
              <a:effectLst/>
              <a:uLnTx/>
              <a:uFillTx/>
              <a:latin typeface="+mn-ea"/>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2800" b="1" i="0" u="none" strike="noStrike" kern="1200" cap="none" spc="0" normalizeH="0" baseline="0" noProof="0" dirty="0" smtClean="0">
              <a:ln>
                <a:noFill/>
              </a:ln>
              <a:solidFill>
                <a:srgbClr val="FF0000"/>
              </a:solidFill>
              <a:effectLst/>
              <a:uLnTx/>
              <a:uFillTx/>
              <a:latin typeface="+mn-ea"/>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800" b="1" i="0" u="none" strike="noStrike" kern="1200" cap="none" spc="0" normalizeH="0" baseline="0" noProof="0" dirty="0" smtClean="0">
                <a:ln>
                  <a:noFill/>
                </a:ln>
                <a:solidFill>
                  <a:srgbClr val="FF0000"/>
                </a:solidFill>
                <a:effectLst/>
                <a:uLnTx/>
                <a:uFillTx/>
                <a:latin typeface="+mn-ea"/>
                <a:ea typeface="+mn-ea"/>
                <a:cs typeface="+mn-cs"/>
              </a:rPr>
              <a:t>2.</a:t>
            </a:r>
            <a:r>
              <a:rPr kumimoji="0" lang="zh-CN" altLang="en-US" sz="2800" b="1" i="0" u="none" strike="noStrike" kern="1200" cap="none" spc="0" normalizeH="0" baseline="0" noProof="0" dirty="0" smtClean="0">
                <a:ln>
                  <a:noFill/>
                </a:ln>
                <a:solidFill>
                  <a:srgbClr val="FF0000"/>
                </a:solidFill>
                <a:effectLst/>
                <a:uLnTx/>
                <a:uFillTx/>
                <a:latin typeface="+mn-ea"/>
                <a:ea typeface="+mn-ea"/>
                <a:cs typeface="+mn-cs"/>
              </a:rPr>
              <a:t>看说明内容：</a:t>
            </a:r>
            <a:endParaRPr kumimoji="0" lang="en-US" altLang="zh-CN" sz="2800" b="1" i="0" u="none" strike="noStrike" kern="1200" cap="none" spc="0" normalizeH="0" baseline="0" noProof="0" dirty="0" smtClean="0">
              <a:ln>
                <a:noFill/>
              </a:ln>
              <a:solidFill>
                <a:srgbClr val="FF0000"/>
              </a:solidFill>
              <a:effectLst/>
              <a:uLnTx/>
              <a:uFillTx/>
              <a:latin typeface="+mn-ea"/>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800" b="1" i="0" u="none" strike="noStrike" kern="1200" cap="none" spc="0" normalizeH="0" baseline="0" noProof="0" dirty="0" smtClean="0">
                <a:ln>
                  <a:noFill/>
                </a:ln>
                <a:solidFill>
                  <a:schemeClr val="tx2"/>
                </a:solidFill>
                <a:effectLst/>
                <a:uLnTx/>
                <a:uFillTx/>
                <a:latin typeface="+mn-ea"/>
                <a:ea typeface="+mn-ea"/>
                <a:cs typeface="+mn-cs"/>
              </a:rPr>
              <a:t>  </a:t>
            </a:r>
            <a:r>
              <a:rPr kumimoji="0" lang="zh-CN" altLang="en-US" sz="2800" b="1" i="0" u="none" strike="noStrike" kern="1200" cap="none" spc="0" normalizeH="0" baseline="0" noProof="0" dirty="0" smtClean="0">
                <a:ln>
                  <a:noFill/>
                </a:ln>
                <a:solidFill>
                  <a:schemeClr val="tx2"/>
                </a:solidFill>
                <a:effectLst/>
                <a:uLnTx/>
                <a:uFillTx/>
                <a:latin typeface="+mn-ea"/>
                <a:ea typeface="+mn-ea"/>
                <a:cs typeface="+mn-cs"/>
              </a:rPr>
              <a:t>说明事物发展变化过程（时间顺序）</a:t>
            </a:r>
            <a:endParaRPr kumimoji="0" lang="en-US" altLang="zh-CN" sz="2800" b="1" i="0" u="none" strike="noStrike" kern="1200" cap="none" spc="0" normalizeH="0" baseline="0" noProof="0" dirty="0" smtClean="0">
              <a:ln>
                <a:noFill/>
              </a:ln>
              <a:solidFill>
                <a:schemeClr val="tx2"/>
              </a:solidFill>
              <a:effectLst/>
              <a:uLnTx/>
              <a:uFillTx/>
              <a:latin typeface="+mn-ea"/>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2800" b="1" i="0" u="none" strike="noStrike" kern="1200" cap="none" spc="0" normalizeH="0" baseline="0" noProof="0" dirty="0" smtClean="0">
                <a:ln>
                  <a:noFill/>
                </a:ln>
                <a:solidFill>
                  <a:schemeClr val="tx2"/>
                </a:solidFill>
                <a:effectLst/>
                <a:uLnTx/>
                <a:uFillTx/>
                <a:latin typeface="+mn-ea"/>
                <a:ea typeface="+mn-ea"/>
                <a:cs typeface="+mn-cs"/>
              </a:rPr>
              <a:t>  </a:t>
            </a:r>
            <a:r>
              <a:rPr kumimoji="0" lang="zh-CN" altLang="en-US" sz="2800" b="1" i="0" u="none" strike="noStrike" kern="1200" cap="none" spc="0" normalizeH="0" baseline="0" noProof="0" dirty="0" smtClean="0">
                <a:ln>
                  <a:noFill/>
                </a:ln>
                <a:solidFill>
                  <a:schemeClr val="tx2"/>
                </a:solidFill>
                <a:effectLst/>
                <a:uLnTx/>
                <a:uFillTx/>
                <a:latin typeface="+mn-ea"/>
                <a:ea typeface="+mn-ea"/>
                <a:cs typeface="+mn-cs"/>
              </a:rPr>
              <a:t>说明事物形状、构造（空间顺序）</a:t>
            </a:r>
          </a:p>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r>
              <a:rPr lang="zh-CN" altLang="en-US" sz="2400" noProof="0" dirty="0" smtClean="0">
                <a:ln>
                  <a:noFill/>
                </a:ln>
                <a:solidFill>
                  <a:schemeClr val="tx2"/>
                </a:solidFill>
                <a:effectLst/>
                <a:uLnTx/>
                <a:uFillTx/>
                <a:latin typeface="+mn-ea"/>
                <a:ea typeface="+mn-ea"/>
                <a:sym typeface="+mn-ea"/>
              </a:rPr>
              <a:t>  </a:t>
            </a:r>
            <a:r>
              <a:rPr lang="zh-CN" altLang="en-US" sz="2800" noProof="0" dirty="0" smtClean="0">
                <a:ln>
                  <a:noFill/>
                </a:ln>
                <a:solidFill>
                  <a:schemeClr val="tx2"/>
                </a:solidFill>
                <a:effectLst/>
                <a:uLnTx/>
                <a:uFillTx/>
                <a:latin typeface="+mn-ea"/>
                <a:ea typeface="+mn-ea"/>
                <a:sym typeface="+mn-ea"/>
              </a:rPr>
              <a:t>介绍事物特征、种类、成因、功效 （逻辑顺序）</a:t>
            </a:r>
            <a:endParaRPr kumimoji="0" lang="zh-CN" altLang="en-US" sz="2800" b="1" i="0" u="none" strike="noStrike" kern="1200" cap="none" spc="0" normalizeH="0" baseline="0" noProof="0" dirty="0" smtClean="0">
              <a:ln>
                <a:noFill/>
              </a:ln>
              <a:solidFill>
                <a:schemeClr val="tx2"/>
              </a:solidFill>
              <a:effectLst/>
              <a:uLnTx/>
              <a:uFillTx/>
              <a:latin typeface="+mn-ea"/>
              <a:ea typeface="+mn-ea"/>
              <a:cs typeface="+mn-cs"/>
            </a:endParaRPr>
          </a:p>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endParaRPr kumimoji="0" lang="en-US" altLang="zh-CN" sz="2400" b="1" i="0" u="none" strike="noStrike" kern="1200" cap="none" spc="0" normalizeH="0" baseline="0" noProof="0" dirty="0" smtClean="0">
              <a:ln>
                <a:noFill/>
              </a:ln>
              <a:solidFill>
                <a:schemeClr val="tx2"/>
              </a:solidFill>
              <a:effectLst>
                <a:outerShdw blurRad="38100" dist="38100" dir="2700000" algn="tl">
                  <a:srgbClr val="FFFFFF"/>
                </a:outerShdw>
              </a:effectLst>
              <a:uLnTx/>
              <a:uFillTx/>
              <a:latin typeface="+mj-lt"/>
              <a:ea typeface="+mj-ea"/>
              <a:cs typeface="+mj-cs"/>
            </a:endParaRPr>
          </a:p>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endParaRPr kumimoji="0" lang="en-US" altLang="zh-CN" sz="2400" b="1" i="0" u="none" strike="noStrike" kern="1200" cap="none" spc="0" normalizeH="0" baseline="0" noProof="0" dirty="0">
              <a:ln>
                <a:noFill/>
              </a:ln>
              <a:solidFill>
                <a:schemeClr val="tx2"/>
              </a:solidFill>
              <a:effectLst>
                <a:outerShdw blurRad="38100" dist="38100" dir="2700000" algn="tl">
                  <a:srgbClr val="FFFFFF"/>
                </a:outerShdw>
              </a:effectLst>
              <a:uLnTx/>
              <a:uFillTx/>
              <a:latin typeface="+mj-lt"/>
              <a:ea typeface="+mj-ea"/>
              <a:cs typeface="+mj-cs"/>
            </a:endParaRPr>
          </a:p>
        </p:txBody>
      </p:sp>
      <p:sp>
        <p:nvSpPr>
          <p:cNvPr id="55301" name="Rectangle 5"/>
          <p:cNvSpPr>
            <a:spLocks noGrp="1" noRot="1" noChangeArrowheads="1"/>
          </p:cNvSpPr>
          <p:nvPr/>
        </p:nvSpPr>
        <p:spPr>
          <a:xfrm>
            <a:off x="1723073" y="4279583"/>
            <a:ext cx="8402638" cy="1439863"/>
          </a:xfrm>
          <a:prstGeom prst="rect">
            <a:avLst/>
          </a:prstGeom>
        </p:spPr>
        <p:txBody>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l"/>
              <a:defRPr sz="3200" kern="1200">
                <a:solidFill>
                  <a:schemeClr val="tx1"/>
                </a:solidFill>
                <a:effectLst>
                  <a:outerShdw blurRad="38100" dist="38100" dir="2700000" algn="tl">
                    <a:srgbClr val="010199"/>
                  </a:outerShdw>
                </a:effectLst>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Wingdings" panose="05000000000000000000" pitchFamily="2" charset="2"/>
              <a:buChar char="l"/>
              <a:defRPr sz="2800" kern="1200">
                <a:solidFill>
                  <a:schemeClr val="tx1"/>
                </a:solidFill>
                <a:effectLst>
                  <a:outerShdw blurRad="38100" dist="38100" dir="2700000" algn="tl">
                    <a:srgbClr val="010199"/>
                  </a:outerShdw>
                </a:effectLst>
                <a:latin typeface="+mn-lt"/>
                <a:ea typeface="+mn-ea"/>
                <a:cs typeface="+mn-cs"/>
              </a:defRPr>
            </a:lvl2pPr>
            <a:lvl3pPr marL="1143000" indent="-228600" algn="l" rtl="0" eaLnBrk="0" fontAlgn="base" hangingPunct="0">
              <a:spcBef>
                <a:spcPct val="20000"/>
              </a:spcBef>
              <a:spcAft>
                <a:spcPct val="0"/>
              </a:spcAft>
              <a:buClr>
                <a:schemeClr val="accent2"/>
              </a:buClr>
              <a:buSzPct val="75000"/>
              <a:buFont typeface="Wingdings" panose="05000000000000000000" pitchFamily="2" charset="2"/>
              <a:buChar char="l"/>
              <a:defRPr sz="2400" kern="1200">
                <a:solidFill>
                  <a:schemeClr val="tx1"/>
                </a:solidFill>
                <a:effectLst>
                  <a:outerShdw blurRad="38100" dist="38100" dir="2700000" algn="tl">
                    <a:srgbClr val="010199"/>
                  </a:outerShdw>
                </a:effectLst>
                <a:latin typeface="+mn-lt"/>
                <a:ea typeface="+mn-ea"/>
                <a:cs typeface="+mn-cs"/>
              </a:defRPr>
            </a:lvl3pPr>
            <a:lvl4pPr marL="1600200" indent="-228600" algn="l" rtl="0" eaLnBrk="0" fontAlgn="base" hangingPunct="0">
              <a:spcBef>
                <a:spcPct val="20000"/>
              </a:spcBef>
              <a:spcAft>
                <a:spcPct val="0"/>
              </a:spcAft>
              <a:buClr>
                <a:schemeClr val="folHlink"/>
              </a:buClr>
              <a:buSzPct val="75000"/>
              <a:buFont typeface="Wingdings" panose="05000000000000000000" pitchFamily="2" charset="2"/>
              <a:buChar char="l"/>
              <a:defRPr sz="2000" kern="1200">
                <a:solidFill>
                  <a:schemeClr val="tx1"/>
                </a:solidFill>
                <a:effectLst>
                  <a:outerShdw blurRad="38100" dist="38100" dir="2700000" algn="tl">
                    <a:srgbClr val="010199"/>
                  </a:outerShdw>
                </a:effectLst>
                <a:latin typeface="+mn-lt"/>
                <a:ea typeface="+mn-ea"/>
                <a:cs typeface="+mn-cs"/>
              </a:defRPr>
            </a:lvl4pPr>
            <a:lvl5pPr marL="2057400" indent="-228600" algn="l" rtl="0" eaLnBrk="0" fontAlgn="base" hangingPunct="0">
              <a:spcBef>
                <a:spcPct val="20000"/>
              </a:spcBef>
              <a:spcAft>
                <a:spcPct val="0"/>
              </a:spcAft>
              <a:buClr>
                <a:schemeClr val="tx1"/>
              </a:buClr>
              <a:buSzPct val="75000"/>
              <a:buFont typeface="Wingdings" panose="05000000000000000000" pitchFamily="2" charset="2"/>
              <a:buChar char="l"/>
              <a:defRPr sz="2000" kern="1200">
                <a:solidFill>
                  <a:schemeClr val="tx1"/>
                </a:solidFill>
                <a:effectLst>
                  <a:outerShdw blurRad="38100" dist="38100" dir="2700000" algn="tl">
                    <a:srgbClr val="010199"/>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0" fontAlgn="base" latinLnBrk="0" hangingPunct="0">
              <a:lnSpc>
                <a:spcPct val="150000"/>
              </a:lnSpc>
              <a:spcBef>
                <a:spcPct val="20000"/>
              </a:spcBef>
              <a:spcAft>
                <a:spcPct val="0"/>
              </a:spcAft>
              <a:buClr>
                <a:schemeClr val="hlink"/>
              </a:buClr>
              <a:buSzPct val="75000"/>
              <a:buFont typeface="Wingdings" panose="05000000000000000000" pitchFamily="2" charset="2"/>
              <a:buNone/>
              <a:defRPr/>
            </a:pPr>
            <a:endParaRPr kumimoji="0" lang="en-US" altLang="zh-CN" sz="2400" b="1" i="0" u="none" strike="noStrike" kern="1200" cap="none" spc="0" normalizeH="0" baseline="0" noProof="0" dirty="0">
              <a:ln>
                <a:noFill/>
              </a:ln>
              <a:solidFill>
                <a:schemeClr val="tx2"/>
              </a:solidFill>
              <a:effectLst>
                <a:outerShdw blurRad="38100" dist="38100" dir="2700000" algn="tl">
                  <a:srgbClr val="FFFFFF"/>
                </a:outerShdw>
              </a:effectLst>
              <a:uLnTx/>
              <a:uFillTx/>
              <a:latin typeface="+mn-ea"/>
              <a:ea typeface="+mn-ea"/>
              <a:cs typeface="+mj-cs"/>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1"/>
          <p:cNvPicPr>
            <a:picLocks noChangeAspect="1"/>
          </p:cNvPicPr>
          <p:nvPr/>
        </p:nvPicPr>
        <p:blipFill>
          <a:blip r:embed="rId2"/>
          <a:stretch>
            <a:fillRect/>
          </a:stretch>
        </p:blipFill>
        <p:spPr>
          <a:xfrm>
            <a:off x="-8255" y="0"/>
            <a:ext cx="12200890" cy="6858635"/>
          </a:xfrm>
          <a:prstGeom prst="rect">
            <a:avLst/>
          </a:prstGeom>
        </p:spPr>
      </p:pic>
      <p:sp>
        <p:nvSpPr>
          <p:cNvPr id="55300" name="Text Box 4"/>
          <p:cNvSpPr txBox="1">
            <a:spLocks noGrp="1" noChangeArrowheads="1"/>
          </p:cNvSpPr>
          <p:nvPr>
            <p:ph type="title" idx="4294967295"/>
          </p:nvPr>
        </p:nvSpPr>
        <p:spPr>
          <a:xfrm>
            <a:off x="635" y="1429385"/>
            <a:ext cx="10825480" cy="1916430"/>
          </a:xfrm>
          <a:prstGeom prst="rect">
            <a:avLst/>
          </a:prstGeom>
        </p:spPr>
        <p:txBody>
          <a:bodyPr>
            <a:normAutofit fontScale="90000"/>
          </a:bodyPr>
          <a:lstStyle/>
          <a:p>
            <a:pPr marL="457200" marR="0" lvl="0" indent="-45720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lang="zh-CN" altLang="en-US" sz="3110" b="1" noProof="0" dirty="0">
                <a:ln>
                  <a:noFill/>
                </a:ln>
                <a:solidFill>
                  <a:schemeClr val="tx2"/>
                </a:solidFill>
                <a:effectLst>
                  <a:outerShdw blurRad="38100" dist="38100" dir="2700000" algn="tl">
                    <a:srgbClr val="FFFFFF"/>
                  </a:outerShdw>
                </a:effectLst>
                <a:uLnTx/>
                <a:uFillTx/>
                <a:latin typeface="+mn-ea"/>
                <a:ea typeface="+mn-ea"/>
                <a:sym typeface="+mn-ea"/>
              </a:rPr>
              <a:t>常考题目：</a:t>
            </a:r>
            <a:br>
              <a:rPr lang="zh-CN" altLang="en-US" sz="3110" b="1" noProof="0" dirty="0">
                <a:ln>
                  <a:noFill/>
                </a:ln>
                <a:solidFill>
                  <a:schemeClr val="tx2"/>
                </a:solidFill>
                <a:effectLst>
                  <a:outerShdw blurRad="38100" dist="38100" dir="2700000" algn="tl">
                    <a:srgbClr val="FFFFFF"/>
                  </a:outerShdw>
                </a:effectLst>
                <a:uLnTx/>
                <a:uFillTx/>
                <a:latin typeface="+mn-ea"/>
                <a:ea typeface="+mn-ea"/>
                <a:sym typeface="+mn-ea"/>
              </a:rPr>
            </a:br>
            <a:r>
              <a:rPr lang="en-US" altLang="zh-CN" sz="3110" b="1" noProof="0" dirty="0" smtClean="0">
                <a:ln>
                  <a:noFill/>
                </a:ln>
                <a:solidFill>
                  <a:schemeClr val="tx2"/>
                </a:solidFill>
                <a:effectLst>
                  <a:outerShdw blurRad="38100" dist="38100" dir="2700000" algn="tl">
                    <a:srgbClr val="FFFFFF"/>
                  </a:outerShdw>
                </a:effectLst>
                <a:uLnTx/>
                <a:uFillTx/>
                <a:latin typeface="+mn-ea"/>
                <a:ea typeface="+mn-ea"/>
                <a:sym typeface="+mn-ea"/>
              </a:rPr>
              <a:t>1.</a:t>
            </a:r>
            <a:r>
              <a:rPr lang="zh-CN" altLang="en-US" sz="3110" b="1" noProof="0" dirty="0" smtClean="0">
                <a:ln>
                  <a:noFill/>
                </a:ln>
                <a:solidFill>
                  <a:schemeClr val="tx2"/>
                </a:solidFill>
                <a:effectLst>
                  <a:outerShdw blurRad="38100" dist="38100" dir="2700000" algn="tl">
                    <a:srgbClr val="FFFFFF"/>
                  </a:outerShdw>
                </a:effectLst>
                <a:uLnTx/>
                <a:uFillTx/>
                <a:latin typeface="+mn-ea"/>
                <a:ea typeface="+mn-ea"/>
                <a:sym typeface="+mn-ea"/>
              </a:rPr>
              <a:t>选文第</a:t>
            </a:r>
            <a:r>
              <a:rPr lang="en-US" altLang="zh-CN" sz="3110" b="1" noProof="0" dirty="0" smtClean="0">
                <a:ln>
                  <a:noFill/>
                </a:ln>
                <a:solidFill>
                  <a:schemeClr val="tx2"/>
                </a:solidFill>
                <a:effectLst>
                  <a:outerShdw blurRad="38100" dist="38100" dir="2700000" algn="tl">
                    <a:srgbClr val="FFFFFF"/>
                  </a:outerShdw>
                </a:effectLst>
                <a:uLnTx/>
                <a:uFillTx/>
                <a:latin typeface="+mn-ea"/>
                <a:ea typeface="+mn-ea"/>
                <a:sym typeface="+mn-ea"/>
              </a:rPr>
              <a:t>x</a:t>
            </a:r>
            <a:r>
              <a:rPr lang="zh-CN" altLang="en-US" sz="3110" b="1" noProof="0" dirty="0" smtClean="0">
                <a:ln>
                  <a:noFill/>
                </a:ln>
                <a:solidFill>
                  <a:schemeClr val="tx2"/>
                </a:solidFill>
                <a:effectLst>
                  <a:outerShdw blurRad="38100" dist="38100" dir="2700000" algn="tl">
                    <a:srgbClr val="FFFFFF"/>
                  </a:outerShdw>
                </a:effectLst>
                <a:uLnTx/>
                <a:uFillTx/>
                <a:latin typeface="+mn-ea"/>
                <a:ea typeface="+mn-ea"/>
                <a:sym typeface="+mn-ea"/>
              </a:rPr>
              <a:t>段划线句运用了哪种或哪几种说明方法？</a:t>
            </a:r>
            <a:r>
              <a:rPr lang="en-US" altLang="zh-CN" sz="3110" b="1" noProof="0" dirty="0" smtClean="0">
                <a:ln>
                  <a:noFill/>
                </a:ln>
                <a:solidFill>
                  <a:schemeClr val="tx2"/>
                </a:solidFill>
                <a:effectLst>
                  <a:outerShdw blurRad="38100" dist="38100" dir="2700000" algn="tl">
                    <a:srgbClr val="FFFFFF"/>
                  </a:outerShdw>
                </a:effectLst>
                <a:uLnTx/>
                <a:uFillTx/>
                <a:latin typeface="+mn-ea"/>
                <a:ea typeface="+mn-ea"/>
                <a:sym typeface="+mn-ea"/>
              </a:rPr>
              <a:t>  </a:t>
            </a:r>
            <a:r>
              <a:rPr lang="zh-CN" altLang="en-US" sz="3110" b="1" noProof="0" dirty="0" smtClean="0">
                <a:ln>
                  <a:noFill/>
                </a:ln>
                <a:solidFill>
                  <a:schemeClr val="tx2"/>
                </a:solidFill>
                <a:effectLst>
                  <a:outerShdw blurRad="38100" dist="38100" dir="2700000" algn="tl">
                    <a:srgbClr val="FFFFFF"/>
                  </a:outerShdw>
                </a:effectLst>
                <a:uLnTx/>
                <a:uFillTx/>
                <a:latin typeface="+mn-ea"/>
                <a:ea typeface="+mn-ea"/>
                <a:sym typeface="+mn-ea"/>
              </a:rPr>
              <a:t>有什么作用？</a:t>
            </a:r>
            <a:r>
              <a:rPr lang="en-US" altLang="zh-CN" sz="3110" b="1" noProof="0" dirty="0" smtClean="0">
                <a:ln>
                  <a:noFill/>
                </a:ln>
                <a:solidFill>
                  <a:schemeClr val="tx2"/>
                </a:solidFill>
                <a:effectLst>
                  <a:outerShdw blurRad="38100" dist="38100" dir="2700000" algn="tl">
                    <a:srgbClr val="FFFFFF"/>
                  </a:outerShdw>
                </a:effectLst>
                <a:uLnTx/>
                <a:uFillTx/>
                <a:latin typeface="+mn-ea"/>
                <a:ea typeface="+mn-ea"/>
                <a:sym typeface="+mn-ea"/>
              </a:rPr>
              <a:t>(</a:t>
            </a:r>
            <a:r>
              <a:rPr lang="zh-CN" altLang="en-US" sz="3110" b="1" noProof="0" dirty="0" smtClean="0">
                <a:ln>
                  <a:noFill/>
                </a:ln>
                <a:solidFill>
                  <a:schemeClr val="tx2"/>
                </a:solidFill>
                <a:effectLst>
                  <a:outerShdw blurRad="38100" dist="38100" dir="2700000" algn="tl">
                    <a:srgbClr val="FFFFFF"/>
                  </a:outerShdw>
                </a:effectLst>
                <a:uLnTx/>
                <a:uFillTx/>
                <a:latin typeface="+mn-ea"/>
                <a:ea typeface="+mn-ea"/>
                <a:sym typeface="+mn-ea"/>
              </a:rPr>
              <a:t>笔答题</a:t>
            </a:r>
            <a:r>
              <a:rPr lang="en-US" altLang="zh-CN" sz="3110" b="1" noProof="0" dirty="0" smtClean="0">
                <a:ln>
                  <a:noFill/>
                </a:ln>
                <a:solidFill>
                  <a:schemeClr val="tx2"/>
                </a:solidFill>
                <a:effectLst>
                  <a:outerShdw blurRad="38100" dist="38100" dir="2700000" algn="tl">
                    <a:srgbClr val="FFFFFF"/>
                  </a:outerShdw>
                </a:effectLst>
                <a:uLnTx/>
                <a:uFillTx/>
                <a:latin typeface="+mn-ea"/>
                <a:ea typeface="+mn-ea"/>
                <a:sym typeface="+mn-ea"/>
              </a:rPr>
              <a:t>)</a:t>
            </a:r>
            <a:br>
              <a:rPr lang="en-US" altLang="zh-CN" sz="3110" b="1" noProof="0" dirty="0" smtClean="0">
                <a:ln>
                  <a:noFill/>
                </a:ln>
                <a:solidFill>
                  <a:schemeClr val="tx2"/>
                </a:solidFill>
                <a:effectLst>
                  <a:outerShdw blurRad="38100" dist="38100" dir="2700000" algn="tl">
                    <a:srgbClr val="FFFFFF"/>
                  </a:outerShdw>
                </a:effectLst>
                <a:uLnTx/>
                <a:uFillTx/>
                <a:latin typeface="+mn-ea"/>
                <a:ea typeface="+mn-ea"/>
                <a:sym typeface="+mn-ea"/>
              </a:rPr>
            </a:br>
            <a:r>
              <a:rPr lang="en-US" altLang="zh-CN" sz="3110" b="1" noProof="0" dirty="0" smtClean="0">
                <a:ln>
                  <a:noFill/>
                </a:ln>
                <a:solidFill>
                  <a:schemeClr val="tx2"/>
                </a:solidFill>
                <a:effectLst>
                  <a:outerShdw blurRad="38100" dist="38100" dir="2700000" algn="tl">
                    <a:srgbClr val="FFFFFF"/>
                  </a:outerShdw>
                </a:effectLst>
                <a:uLnTx/>
                <a:uFillTx/>
                <a:latin typeface="+mn-ea"/>
                <a:ea typeface="+mn-ea"/>
                <a:sym typeface="+mn-ea"/>
              </a:rPr>
              <a:t>2.</a:t>
            </a:r>
            <a:r>
              <a:rPr lang="zh-CN" altLang="en-US" sz="3110" b="1" noProof="0" dirty="0" smtClean="0">
                <a:ln>
                  <a:noFill/>
                </a:ln>
                <a:solidFill>
                  <a:schemeClr val="tx2"/>
                </a:solidFill>
                <a:effectLst>
                  <a:outerShdw blurRad="38100" dist="38100" dir="2700000" algn="tl">
                    <a:srgbClr val="FFFFFF"/>
                  </a:outerShdw>
                </a:effectLst>
                <a:uLnTx/>
                <a:uFillTx/>
                <a:latin typeface="+mn-ea"/>
                <a:ea typeface="+mn-ea"/>
                <a:sym typeface="+mn-ea"/>
              </a:rPr>
              <a:t>（选择题）</a:t>
            </a:r>
            <a:r>
              <a:rPr lang="en-US" altLang="zh-CN" sz="3110" b="1" noProof="0" dirty="0" smtClean="0">
                <a:ln>
                  <a:noFill/>
                </a:ln>
                <a:solidFill>
                  <a:schemeClr val="tx2"/>
                </a:solidFill>
                <a:effectLst>
                  <a:outerShdw blurRad="38100" dist="38100" dir="2700000" algn="tl">
                    <a:srgbClr val="FFFFFF"/>
                  </a:outerShdw>
                </a:effectLst>
                <a:uLnTx/>
                <a:uFillTx/>
                <a:latin typeface="+mn-ea"/>
                <a:ea typeface="+mn-ea"/>
                <a:sym typeface="+mn-ea"/>
              </a:rPr>
              <a:t>2014</a:t>
            </a:r>
            <a:r>
              <a:rPr lang="zh-CN" altLang="en-US" sz="3110" b="1" noProof="0" dirty="0" smtClean="0">
                <a:ln>
                  <a:noFill/>
                </a:ln>
                <a:solidFill>
                  <a:schemeClr val="tx2"/>
                </a:solidFill>
                <a:effectLst>
                  <a:outerShdw blurRad="38100" dist="38100" dir="2700000" algn="tl">
                    <a:srgbClr val="FFFFFF"/>
                  </a:outerShdw>
                </a:effectLst>
                <a:uLnTx/>
                <a:uFillTx/>
                <a:latin typeface="+mn-ea"/>
                <a:ea typeface="+mn-ea"/>
                <a:sym typeface="+mn-ea"/>
              </a:rPr>
              <a:t>日照题 ：文中多处引用</a:t>
            </a:r>
            <a:r>
              <a:rPr lang="en-US" altLang="zh-CN" sz="3110" b="1" noProof="0" dirty="0" smtClean="0">
                <a:ln>
                  <a:noFill/>
                </a:ln>
                <a:solidFill>
                  <a:schemeClr val="tx2"/>
                </a:solidFill>
                <a:effectLst>
                  <a:outerShdw blurRad="38100" dist="38100" dir="2700000" algn="tl">
                    <a:srgbClr val="FFFFFF"/>
                  </a:outerShdw>
                </a:effectLst>
                <a:uLnTx/>
                <a:uFillTx/>
                <a:latin typeface="+mn-ea"/>
                <a:ea typeface="+mn-ea"/>
                <a:sym typeface="+mn-ea"/>
              </a:rPr>
              <a:t>xxx</a:t>
            </a:r>
            <a:r>
              <a:rPr lang="zh-CN" altLang="en-US" sz="3110" b="1" noProof="0" dirty="0" smtClean="0">
                <a:ln>
                  <a:noFill/>
                </a:ln>
                <a:solidFill>
                  <a:schemeClr val="tx2"/>
                </a:solidFill>
                <a:effectLst>
                  <a:outerShdw blurRad="38100" dist="38100" dir="2700000" algn="tl">
                    <a:srgbClr val="FFFFFF"/>
                  </a:outerShdw>
                </a:effectLst>
                <a:uLnTx/>
                <a:uFillTx/>
                <a:latin typeface="+mn-ea"/>
                <a:ea typeface="+mn-ea"/>
                <a:sym typeface="+mn-ea"/>
              </a:rPr>
              <a:t>，对其作用的分析不正确的一项是</a:t>
            </a:r>
            <a:r>
              <a:rPr lang="en-US" altLang="zh-CN" sz="3110" b="1" noProof="0" dirty="0" smtClean="0">
                <a:ln>
                  <a:noFill/>
                </a:ln>
                <a:solidFill>
                  <a:schemeClr val="tx2"/>
                </a:solidFill>
                <a:effectLst>
                  <a:outerShdw blurRad="38100" dist="38100" dir="2700000" algn="tl">
                    <a:srgbClr val="FFFFFF"/>
                  </a:outerShdw>
                </a:effectLst>
                <a:uLnTx/>
                <a:uFillTx/>
                <a:latin typeface="+mn-ea"/>
                <a:ea typeface="+mn-ea"/>
                <a:sym typeface="+mn-ea"/>
              </a:rPr>
              <a:t>(</a:t>
            </a:r>
            <a:r>
              <a:rPr lang="zh-CN" altLang="en-US" sz="3110" b="1" noProof="0" dirty="0" smtClean="0">
                <a:ln>
                  <a:noFill/>
                </a:ln>
                <a:solidFill>
                  <a:schemeClr val="tx2"/>
                </a:solidFill>
                <a:effectLst>
                  <a:outerShdw blurRad="38100" dist="38100" dir="2700000" algn="tl">
                    <a:srgbClr val="FFFFFF"/>
                  </a:outerShdw>
                </a:effectLst>
                <a:uLnTx/>
                <a:uFillTx/>
                <a:latin typeface="+mn-ea"/>
                <a:ea typeface="+mn-ea"/>
                <a:sym typeface="+mn-ea"/>
              </a:rPr>
              <a:t>选择题</a:t>
            </a:r>
            <a:r>
              <a:rPr lang="en-US" altLang="zh-CN" sz="3110" b="1" noProof="0" dirty="0" smtClean="0">
                <a:ln>
                  <a:noFill/>
                </a:ln>
                <a:solidFill>
                  <a:schemeClr val="tx2"/>
                </a:solidFill>
                <a:effectLst>
                  <a:outerShdw blurRad="38100" dist="38100" dir="2700000" algn="tl">
                    <a:srgbClr val="FFFFFF"/>
                  </a:outerShdw>
                </a:effectLst>
                <a:uLnTx/>
                <a:uFillTx/>
                <a:latin typeface="+mn-ea"/>
                <a:ea typeface="+mn-ea"/>
                <a:sym typeface="+mn-ea"/>
              </a:rPr>
              <a:t>)</a:t>
            </a:r>
            <a:endParaRPr kumimoji="0" lang="zh-CN" altLang="en-US" sz="3110" b="0" i="0" u="none" strike="noStrike" kern="1200" cap="none" spc="0" normalizeH="0" baseline="0" noProof="0" dirty="0">
              <a:ln>
                <a:noFill/>
              </a:ln>
              <a:solidFill>
                <a:schemeClr val="tx2"/>
              </a:solidFill>
              <a:effectLst>
                <a:outerShdw blurRad="38100" dist="38100" dir="2700000" algn="tl">
                  <a:srgbClr val="FFFFFF"/>
                </a:outerShdw>
              </a:effectLst>
              <a:uLnTx/>
              <a:uFillTx/>
              <a:latin typeface="微软雅黑" panose="020B0503020204020204" charset="-122"/>
              <a:ea typeface="微软雅黑" panose="020B0503020204020204" charset="-122"/>
              <a:cs typeface="+mj-cs"/>
            </a:endParaRPr>
          </a:p>
        </p:txBody>
      </p:sp>
      <p:sp>
        <p:nvSpPr>
          <p:cNvPr id="4" name="文本框 3"/>
          <p:cNvSpPr txBox="1">
            <a:spLocks noChangeArrowheads="1"/>
          </p:cNvSpPr>
          <p:nvPr/>
        </p:nvSpPr>
        <p:spPr bwMode="auto">
          <a:xfrm flipH="1">
            <a:off x="203200" y="3527425"/>
            <a:ext cx="11065510" cy="3107690"/>
          </a:xfrm>
          <a:prstGeom prst="rect">
            <a:avLst/>
          </a:prstGeom>
          <a:noFill/>
          <a:ln>
            <a:noFill/>
          </a:ln>
        </p:spPr>
        <p:txBody>
          <a:bodyPr wrap="square">
            <a:spAutoFit/>
          </a:bodyPr>
          <a:lstStyle>
            <a:lvl1pPr>
              <a:defRPr sz="3200" b="1">
                <a:solidFill>
                  <a:schemeClr val="tx1"/>
                </a:solidFill>
                <a:latin typeface="黑体" panose="02010609060101010101" pitchFamily="49" charset="-122"/>
                <a:ea typeface="黑体" panose="02010609060101010101" pitchFamily="49" charset="-122"/>
              </a:defRPr>
            </a:lvl1pPr>
            <a:lvl2pPr marL="742950" indent="-285750">
              <a:defRPr sz="3200" b="1">
                <a:solidFill>
                  <a:schemeClr val="tx1"/>
                </a:solidFill>
                <a:latin typeface="黑体" panose="02010609060101010101" pitchFamily="49" charset="-122"/>
                <a:ea typeface="黑体" panose="02010609060101010101" pitchFamily="49" charset="-122"/>
              </a:defRPr>
            </a:lvl2pPr>
            <a:lvl3pPr marL="1143000" indent="-228600">
              <a:defRPr sz="3200" b="1">
                <a:solidFill>
                  <a:schemeClr val="tx1"/>
                </a:solidFill>
                <a:latin typeface="黑体" panose="02010609060101010101" pitchFamily="49" charset="-122"/>
                <a:ea typeface="黑体" panose="02010609060101010101" pitchFamily="49" charset="-122"/>
              </a:defRPr>
            </a:lvl3pPr>
            <a:lvl4pPr marL="1600200" indent="-228600">
              <a:defRPr sz="3200" b="1">
                <a:solidFill>
                  <a:schemeClr val="tx1"/>
                </a:solidFill>
                <a:latin typeface="黑体" panose="02010609060101010101" pitchFamily="49" charset="-122"/>
                <a:ea typeface="黑体" panose="02010609060101010101" pitchFamily="49" charset="-122"/>
              </a:defRPr>
            </a:lvl4pPr>
            <a:lvl5pPr marL="2057400" indent="-228600">
              <a:defRPr sz="3200" b="1">
                <a:solidFill>
                  <a:schemeClr val="tx1"/>
                </a:solidFill>
                <a:latin typeface="黑体" panose="02010609060101010101" pitchFamily="49" charset="-122"/>
                <a:ea typeface="黑体" panose="02010609060101010101" pitchFamily="49" charset="-122"/>
              </a:defRPr>
            </a:lvl5pPr>
            <a:lvl6pPr marL="2514600" indent="-228600" eaLnBrk="0" fontAlgn="base" hangingPunct="0">
              <a:spcBef>
                <a:spcPct val="0"/>
              </a:spcBef>
              <a:spcAft>
                <a:spcPct val="0"/>
              </a:spcAft>
              <a:defRPr sz="3200" b="1">
                <a:solidFill>
                  <a:schemeClr val="tx1"/>
                </a:solidFill>
                <a:latin typeface="黑体" panose="02010609060101010101" pitchFamily="49" charset="-122"/>
                <a:ea typeface="黑体" panose="02010609060101010101" pitchFamily="49" charset="-122"/>
              </a:defRPr>
            </a:lvl6pPr>
            <a:lvl7pPr marL="2971800" indent="-228600" eaLnBrk="0" fontAlgn="base" hangingPunct="0">
              <a:spcBef>
                <a:spcPct val="0"/>
              </a:spcBef>
              <a:spcAft>
                <a:spcPct val="0"/>
              </a:spcAft>
              <a:defRPr sz="3200" b="1">
                <a:solidFill>
                  <a:schemeClr val="tx1"/>
                </a:solidFill>
                <a:latin typeface="黑体" panose="02010609060101010101" pitchFamily="49" charset="-122"/>
                <a:ea typeface="黑体" panose="02010609060101010101" pitchFamily="49" charset="-122"/>
              </a:defRPr>
            </a:lvl7pPr>
            <a:lvl8pPr marL="3429000" indent="-228600" eaLnBrk="0" fontAlgn="base" hangingPunct="0">
              <a:spcBef>
                <a:spcPct val="0"/>
              </a:spcBef>
              <a:spcAft>
                <a:spcPct val="0"/>
              </a:spcAft>
              <a:defRPr sz="3200" b="1">
                <a:solidFill>
                  <a:schemeClr val="tx1"/>
                </a:solidFill>
                <a:latin typeface="黑体" panose="02010609060101010101" pitchFamily="49" charset="-122"/>
                <a:ea typeface="黑体" panose="02010609060101010101" pitchFamily="49" charset="-122"/>
              </a:defRPr>
            </a:lvl8pPr>
            <a:lvl9pPr marL="3886200" indent="-228600" eaLnBrk="0" fontAlgn="base" hangingPunct="0">
              <a:spcBef>
                <a:spcPct val="0"/>
              </a:spcBef>
              <a:spcAft>
                <a:spcPct val="0"/>
              </a:spcAft>
              <a:defRPr sz="3200" b="1">
                <a:solidFill>
                  <a:schemeClr val="tx1"/>
                </a:solidFill>
                <a:latin typeface="黑体" panose="02010609060101010101" pitchFamily="49" charset="-122"/>
                <a:ea typeface="黑体" panose="02010609060101010101" pitchFamily="49"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smtClean="0">
                <a:ln>
                  <a:noFill/>
                </a:ln>
                <a:solidFill>
                  <a:schemeClr val="tx2"/>
                </a:solidFill>
                <a:effectLst/>
                <a:uLnTx/>
                <a:uFillTx/>
                <a:latin typeface="+mn-ea"/>
                <a:ea typeface="+mn-ea"/>
                <a:cs typeface="+mn-cs"/>
              </a:rPr>
              <a:t>答题方法技巧：</a:t>
            </a:r>
            <a:endParaRPr kumimoji="0" lang="en-US" altLang="zh-CN" sz="2800" b="1" i="0" u="none" strike="noStrike" kern="1200" cap="none" spc="0" normalizeH="0" baseline="0" noProof="0" dirty="0" smtClean="0">
              <a:ln>
                <a:noFill/>
              </a:ln>
              <a:solidFill>
                <a:schemeClr val="tx2"/>
              </a:solidFill>
              <a:effectLst/>
              <a:uLnTx/>
              <a:uFillTx/>
              <a:latin typeface="+mn-ea"/>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smtClean="0">
                <a:ln>
                  <a:noFill/>
                </a:ln>
                <a:solidFill>
                  <a:schemeClr val="tx2"/>
                </a:solidFill>
                <a:effectLst/>
                <a:uLnTx/>
                <a:uFillTx/>
                <a:latin typeface="+mn-ea"/>
                <a:ea typeface="+mn-ea"/>
                <a:cs typeface="+mn-cs"/>
              </a:rPr>
              <a:t>第一步：锁定题干要求的句子或段落，根据判定的标志性语言判断说明方法。</a:t>
            </a:r>
            <a:r>
              <a:rPr kumimoji="0" lang="zh-CN" altLang="en-US" sz="2800" b="1" i="0" u="none" strike="noStrike" kern="1200" cap="none" spc="0" normalizeH="0" baseline="0" noProof="0" dirty="0" smtClean="0">
                <a:ln>
                  <a:noFill/>
                </a:ln>
                <a:solidFill>
                  <a:srgbClr val="FF0000"/>
                </a:solidFill>
                <a:effectLst/>
                <a:uLnTx/>
                <a:uFillTx/>
                <a:latin typeface="+mn-ea"/>
                <a:ea typeface="+mn-ea"/>
                <a:cs typeface="+mn-cs"/>
              </a:rPr>
              <a:t>（审题</a:t>
            </a:r>
            <a:r>
              <a:rPr kumimoji="0" lang="en-US" altLang="zh-CN" sz="2800" b="1" i="0" u="none" strike="noStrike" kern="1200" cap="none" spc="0" normalizeH="0" baseline="0" noProof="0" dirty="0" smtClean="0">
                <a:ln>
                  <a:noFill/>
                </a:ln>
                <a:solidFill>
                  <a:srgbClr val="FF0000"/>
                </a:solidFill>
                <a:effectLst/>
                <a:uLnTx/>
                <a:uFillTx/>
                <a:latin typeface="+mn-ea"/>
                <a:ea typeface="+mn-ea"/>
                <a:cs typeface="+mn-cs"/>
              </a:rPr>
              <a:t>+</a:t>
            </a:r>
            <a:r>
              <a:rPr kumimoji="0" lang="zh-CN" altLang="en-US" sz="2800" b="1" i="0" u="none" strike="noStrike" kern="1200" cap="none" spc="0" normalizeH="0" baseline="0" noProof="0" dirty="0" smtClean="0">
                <a:ln>
                  <a:noFill/>
                </a:ln>
                <a:solidFill>
                  <a:srgbClr val="FF0000"/>
                </a:solidFill>
                <a:effectLst/>
                <a:uLnTx/>
                <a:uFillTx/>
                <a:latin typeface="+mn-ea"/>
                <a:ea typeface="+mn-ea"/>
                <a:cs typeface="+mn-cs"/>
              </a:rPr>
              <a:t>锁定范围</a:t>
            </a:r>
            <a:r>
              <a:rPr kumimoji="0" lang="en-US" altLang="zh-CN" sz="2800" b="1" i="0" u="none" strike="noStrike" kern="1200" cap="none" spc="0" normalizeH="0" baseline="0" noProof="0" dirty="0" smtClean="0">
                <a:ln>
                  <a:noFill/>
                </a:ln>
                <a:solidFill>
                  <a:srgbClr val="FF0000"/>
                </a:solidFill>
                <a:effectLst/>
                <a:uLnTx/>
                <a:uFillTx/>
                <a:latin typeface="+mn-ea"/>
                <a:ea typeface="+mn-ea"/>
                <a:cs typeface="+mn-cs"/>
              </a:rPr>
              <a:t>+</a:t>
            </a:r>
            <a:r>
              <a:rPr kumimoji="0" lang="zh-CN" altLang="en-US" sz="2800" b="1" i="0" u="none" strike="noStrike" kern="1200" cap="none" spc="0" normalizeH="0" baseline="0" noProof="0" dirty="0" smtClean="0">
                <a:ln>
                  <a:noFill/>
                </a:ln>
                <a:solidFill>
                  <a:srgbClr val="FF0000"/>
                </a:solidFill>
                <a:effectLst/>
                <a:uLnTx/>
                <a:uFillTx/>
                <a:latin typeface="+mn-ea"/>
                <a:ea typeface="+mn-ea"/>
                <a:cs typeface="+mn-cs"/>
              </a:rPr>
              <a:t>标志语言）</a:t>
            </a:r>
            <a:endParaRPr kumimoji="0" lang="en-US" altLang="zh-CN" sz="2800" b="1" i="0" u="none" strike="noStrike" kern="1200" cap="none" spc="0" normalizeH="0" baseline="0" noProof="0" dirty="0" smtClean="0">
              <a:ln>
                <a:noFill/>
              </a:ln>
              <a:solidFill>
                <a:srgbClr val="FF0000"/>
              </a:solidFill>
              <a:effectLst/>
              <a:uLnTx/>
              <a:uFillTx/>
              <a:latin typeface="+mn-ea"/>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smtClean="0">
                <a:ln>
                  <a:noFill/>
                </a:ln>
                <a:solidFill>
                  <a:schemeClr val="tx2"/>
                </a:solidFill>
                <a:effectLst/>
                <a:uLnTx/>
                <a:uFillTx/>
                <a:latin typeface="+mn-ea"/>
                <a:ea typeface="+mn-ea"/>
                <a:cs typeface="+mn-cs"/>
              </a:rPr>
              <a:t>第二步：</a:t>
            </a:r>
            <a:r>
              <a:rPr kumimoji="0" lang="zh-CN" altLang="en-US" sz="2800" b="1" i="0" u="none" strike="noStrike" kern="1200" cap="none" spc="0" normalizeH="0" baseline="0" noProof="0" dirty="0" smtClean="0">
                <a:ln>
                  <a:noFill/>
                </a:ln>
                <a:solidFill>
                  <a:srgbClr val="FF0000"/>
                </a:solidFill>
                <a:effectLst/>
                <a:uLnTx/>
                <a:uFillTx/>
                <a:latin typeface="+mn-ea"/>
                <a:ea typeface="+mn-ea"/>
                <a:cs typeface="+mn-cs"/>
              </a:rPr>
              <a:t>笔答题</a:t>
            </a:r>
            <a:r>
              <a:rPr kumimoji="0" lang="zh-CN" altLang="en-US" sz="2800" b="1" i="0" u="none" strike="noStrike" kern="1200" cap="none" spc="0" normalizeH="0" baseline="0" noProof="0" dirty="0" smtClean="0">
                <a:ln>
                  <a:noFill/>
                </a:ln>
                <a:solidFill>
                  <a:schemeClr val="tx2"/>
                </a:solidFill>
                <a:effectLst/>
                <a:uLnTx/>
                <a:uFillTx/>
                <a:latin typeface="+mn-ea"/>
                <a:ea typeface="+mn-ea"/>
                <a:cs typeface="+mn-cs"/>
              </a:rPr>
              <a:t>要写出体现说明方法作用的</a:t>
            </a:r>
            <a:r>
              <a:rPr kumimoji="0" lang="zh-CN" altLang="en-US" sz="2800" b="1" i="0" u="none" strike="noStrike" kern="1200" cap="none" spc="0" normalizeH="0" baseline="0" noProof="0" dirty="0" smtClean="0">
                <a:ln>
                  <a:noFill/>
                </a:ln>
                <a:solidFill>
                  <a:srgbClr val="FF0000"/>
                </a:solidFill>
                <a:effectLst/>
                <a:uLnTx/>
                <a:uFillTx/>
                <a:latin typeface="+mn-ea"/>
                <a:ea typeface="+mn-ea"/>
                <a:cs typeface="+mn-cs"/>
              </a:rPr>
              <a:t>关键词</a:t>
            </a:r>
            <a:endParaRPr kumimoji="0" lang="en-US" altLang="zh-CN" sz="2800" b="1" i="0" u="none" strike="noStrike" kern="1200" cap="none" spc="0" normalizeH="0" baseline="0" noProof="0" dirty="0" smtClean="0">
              <a:ln>
                <a:noFill/>
              </a:ln>
              <a:solidFill>
                <a:srgbClr val="FF0000"/>
              </a:solidFill>
              <a:effectLst/>
              <a:uLnTx/>
              <a:uFillTx/>
              <a:latin typeface="+mn-ea"/>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2800" b="1" i="0" u="none" strike="noStrike" kern="1200" cap="none" spc="0" normalizeH="0" baseline="0" noProof="0" dirty="0" smtClean="0">
                <a:ln>
                  <a:noFill/>
                </a:ln>
                <a:solidFill>
                  <a:schemeClr val="tx2"/>
                </a:solidFill>
                <a:effectLst/>
                <a:uLnTx/>
                <a:uFillTx/>
                <a:latin typeface="+mn-ea"/>
                <a:ea typeface="+mn-ea"/>
                <a:cs typeface="+mn-cs"/>
              </a:rPr>
              <a:t>格式：</a:t>
            </a:r>
            <a:r>
              <a:rPr kumimoji="0" lang="zh-CN" altLang="en-US" sz="2800" b="1" i="0" u="none" strike="noStrike" kern="1200" cap="none" spc="0" normalizeH="0" baseline="0" noProof="0" dirty="0" smtClean="0">
                <a:ln>
                  <a:noFill/>
                </a:ln>
                <a:solidFill>
                  <a:srgbClr val="FF0000"/>
                </a:solidFill>
                <a:effectLst/>
                <a:uLnTx/>
                <a:uFillTx/>
                <a:latin typeface="+mn-ea"/>
                <a:ea typeface="+mn-ea"/>
                <a:cs typeface="+mn-cs"/>
              </a:rPr>
              <a:t>说明方法</a:t>
            </a:r>
            <a:r>
              <a:rPr kumimoji="0" lang="en-US" altLang="zh-CN" sz="2800" b="1" i="0" u="none" strike="noStrike" kern="1200" cap="none" spc="0" normalizeH="0" baseline="0" noProof="0" dirty="0" smtClean="0">
                <a:ln>
                  <a:noFill/>
                </a:ln>
                <a:solidFill>
                  <a:srgbClr val="FF0000"/>
                </a:solidFill>
                <a:effectLst/>
                <a:uLnTx/>
                <a:uFillTx/>
                <a:latin typeface="+mn-ea"/>
                <a:ea typeface="+mn-ea"/>
                <a:cs typeface="+mn-cs"/>
              </a:rPr>
              <a:t>+</a:t>
            </a:r>
            <a:r>
              <a:rPr kumimoji="0" lang="zh-CN" altLang="en-US" sz="2800" b="1" i="0" u="none" strike="noStrike" kern="1200" cap="none" spc="0" normalizeH="0" baseline="0" noProof="0" dirty="0" smtClean="0">
                <a:ln>
                  <a:noFill/>
                </a:ln>
                <a:solidFill>
                  <a:srgbClr val="FF0000"/>
                </a:solidFill>
                <a:effectLst/>
                <a:uLnTx/>
                <a:uFillTx/>
                <a:latin typeface="+mn-ea"/>
                <a:ea typeface="+mn-ea"/>
                <a:cs typeface="+mn-cs"/>
              </a:rPr>
              <a:t>体现说明方法的关键词</a:t>
            </a:r>
            <a:r>
              <a:rPr kumimoji="0" lang="en-US" altLang="zh-CN" sz="2800" b="1" i="0" u="none" strike="noStrike" kern="1200" cap="none" spc="0" normalizeH="0" baseline="0" noProof="0" dirty="0" smtClean="0">
                <a:ln>
                  <a:noFill/>
                </a:ln>
                <a:solidFill>
                  <a:srgbClr val="FF0000"/>
                </a:solidFill>
                <a:effectLst/>
                <a:uLnTx/>
                <a:uFillTx/>
                <a:latin typeface="+mn-ea"/>
                <a:ea typeface="+mn-ea"/>
                <a:cs typeface="+mn-cs"/>
              </a:rPr>
              <a:t>+</a:t>
            </a:r>
            <a:r>
              <a:rPr kumimoji="0" lang="zh-CN" altLang="en-US" sz="2800" b="1" i="0" u="none" strike="noStrike" kern="1200" cap="none" spc="0" normalizeH="0" baseline="0" noProof="0" dirty="0" smtClean="0">
                <a:ln>
                  <a:noFill/>
                </a:ln>
                <a:solidFill>
                  <a:srgbClr val="FF0000"/>
                </a:solidFill>
                <a:effectLst/>
                <a:uLnTx/>
                <a:uFillTx/>
                <a:latin typeface="+mn-ea"/>
                <a:ea typeface="+mn-ea"/>
                <a:cs typeface="+mn-cs"/>
              </a:rPr>
              <a:t>效果词</a:t>
            </a:r>
            <a:r>
              <a:rPr kumimoji="0" lang="en-US" altLang="zh-CN" sz="2800" b="1" i="0" u="none" strike="noStrike" kern="1200" cap="none" spc="0" normalizeH="0" baseline="0" noProof="0" dirty="0" smtClean="0">
                <a:ln>
                  <a:noFill/>
                </a:ln>
                <a:solidFill>
                  <a:srgbClr val="FF0000"/>
                </a:solidFill>
                <a:effectLst/>
                <a:uLnTx/>
                <a:uFillTx/>
                <a:latin typeface="+mn-ea"/>
                <a:ea typeface="+mn-ea"/>
                <a:cs typeface="+mn-cs"/>
              </a:rPr>
              <a:t>+</a:t>
            </a:r>
            <a:r>
              <a:rPr kumimoji="0" lang="zh-CN" altLang="en-US" sz="2800" b="1" i="0" u="none" strike="noStrike" kern="1200" cap="none" spc="0" normalizeH="0" baseline="0" noProof="0" dirty="0" smtClean="0">
                <a:ln>
                  <a:noFill/>
                </a:ln>
                <a:solidFill>
                  <a:srgbClr val="FF0000"/>
                </a:solidFill>
                <a:effectLst/>
                <a:uLnTx/>
                <a:uFillTx/>
                <a:latin typeface="+mn-ea"/>
                <a:ea typeface="+mn-ea"/>
                <a:cs typeface="+mn-cs"/>
              </a:rPr>
              <a:t>事物特点</a:t>
            </a:r>
          </a:p>
          <a:p>
            <a:pPr marL="0" marR="0" lvl="0" indent="0" algn="l" defTabSz="914400" rtl="0" eaLnBrk="0" fontAlgn="base" latinLnBrk="0" hangingPunct="0">
              <a:lnSpc>
                <a:spcPct val="100000"/>
              </a:lnSpc>
              <a:spcBef>
                <a:spcPct val="0"/>
              </a:spcBef>
              <a:spcAft>
                <a:spcPct val="0"/>
              </a:spcAft>
              <a:buClrTx/>
              <a:buSzTx/>
              <a:buFontTx/>
              <a:buNone/>
              <a:defRPr/>
            </a:pPr>
            <a:r>
              <a:rPr lang="zh-CN" altLang="en-US" sz="2800" noProof="0" dirty="0" smtClean="0">
                <a:ln>
                  <a:noFill/>
                </a:ln>
                <a:solidFill>
                  <a:schemeClr val="tx2"/>
                </a:solidFill>
                <a:effectLst/>
                <a:uLnTx/>
                <a:uFillTx/>
                <a:latin typeface="+mn-ea"/>
                <a:ea typeface="+mn-ea"/>
                <a:sym typeface="+mn-ea"/>
              </a:rPr>
              <a:t>如：打比方是生动形象鲜明；作比较是突出强调说明对象的</a:t>
            </a:r>
            <a:r>
              <a:rPr lang="en-US" altLang="zh-CN" sz="2800" noProof="0" dirty="0" smtClean="0">
                <a:ln>
                  <a:noFill/>
                </a:ln>
                <a:solidFill>
                  <a:schemeClr val="tx2"/>
                </a:solidFill>
                <a:effectLst/>
                <a:uLnTx/>
                <a:uFillTx/>
                <a:latin typeface="+mn-ea"/>
                <a:ea typeface="+mn-ea"/>
                <a:sym typeface="+mn-ea"/>
              </a:rPr>
              <a:t>xx</a:t>
            </a:r>
            <a:r>
              <a:rPr lang="zh-CN" altLang="en-US" sz="2800" noProof="0" dirty="0" smtClean="0">
                <a:ln>
                  <a:noFill/>
                </a:ln>
                <a:solidFill>
                  <a:schemeClr val="tx2"/>
                </a:solidFill>
                <a:effectLst/>
                <a:uLnTx/>
                <a:uFillTx/>
                <a:latin typeface="+mn-ea"/>
                <a:ea typeface="+mn-ea"/>
                <a:sym typeface="+mn-ea"/>
              </a:rPr>
              <a:t>特征</a:t>
            </a:r>
            <a:endParaRPr kumimoji="0" lang="en-US" altLang="zh-CN" sz="2800" b="1" i="0" u="none" strike="noStrike" kern="1200" cap="none" spc="0" normalizeH="0" baseline="0" noProof="0" dirty="0" smtClean="0">
              <a:ln>
                <a:noFill/>
              </a:ln>
              <a:solidFill>
                <a:schemeClr val="tx2"/>
              </a:solidFill>
              <a:effectLst/>
              <a:uLnTx/>
              <a:uFillTx/>
              <a:latin typeface="+mn-ea"/>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defRPr/>
            </a:pPr>
            <a:endParaRPr kumimoji="0" lang="en-US" altLang="zh-CN" sz="2800" b="1" i="0" u="none" strike="noStrike" kern="1200" cap="none" spc="0" normalizeH="0" baseline="0" noProof="0" dirty="0" smtClean="0">
              <a:ln>
                <a:noFill/>
              </a:ln>
              <a:solidFill>
                <a:srgbClr val="FF0000"/>
              </a:solidFill>
              <a:effectLst/>
              <a:uLnTx/>
              <a:uFillTx/>
              <a:latin typeface="+mn-ea"/>
              <a:ea typeface="+mn-ea"/>
              <a:cs typeface="+mn-cs"/>
            </a:endParaRPr>
          </a:p>
        </p:txBody>
      </p:sp>
      <p:sp>
        <p:nvSpPr>
          <p:cNvPr id="2" name="文本框 1"/>
          <p:cNvSpPr txBox="1"/>
          <p:nvPr/>
        </p:nvSpPr>
        <p:spPr>
          <a:xfrm>
            <a:off x="285750" y="536575"/>
            <a:ext cx="5872480" cy="583565"/>
          </a:xfrm>
          <a:prstGeom prst="rect">
            <a:avLst/>
          </a:prstGeom>
          <a:noFill/>
        </p:spPr>
        <p:txBody>
          <a:bodyPr wrap="none" rtlCol="0" anchor="t">
            <a:spAutoFit/>
          </a:bodyPr>
          <a:lstStyle/>
          <a:p>
            <a:pPr marL="457200" marR="0" lvl="0" indent="-45720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lang="zh-CN" altLang="en-US" sz="3200" b="1" noProof="0" dirty="0" smtClean="0">
                <a:ln>
                  <a:noFill/>
                </a:ln>
                <a:solidFill>
                  <a:srgbClr val="FF0000"/>
                </a:solidFill>
                <a:effectLst>
                  <a:outerShdw blurRad="38100" dist="38100" dir="2700000" algn="tl">
                    <a:srgbClr val="FFFFFF"/>
                  </a:outerShdw>
                </a:effectLst>
                <a:uLnTx/>
                <a:uFillTx/>
                <a:latin typeface="微软雅黑" panose="020B0503020204020204" charset="-122"/>
                <a:ea typeface="微软雅黑" panose="020B0503020204020204" charset="-122"/>
                <a:cs typeface="+mj-cs"/>
                <a:sym typeface="+mn-ea"/>
              </a:rPr>
              <a:t>考点聚焦三：说明方法及其作用</a:t>
            </a:r>
          </a:p>
        </p:txBody>
      </p:sp>
    </p:spTree>
  </p:cSld>
  <p:clrMapOvr>
    <a:masterClrMapping/>
  </p:clrMapOvr>
  <p:transition>
    <p:blinds dir="ver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
          <p:cNvPicPr>
            <a:picLocks noChangeAspect="1"/>
          </p:cNvPicPr>
          <p:nvPr/>
        </p:nvPicPr>
        <p:blipFill>
          <a:blip r:embed="rId2"/>
          <a:stretch>
            <a:fillRect/>
          </a:stretch>
        </p:blipFill>
        <p:spPr>
          <a:xfrm>
            <a:off x="-635" y="1905"/>
            <a:ext cx="12193270" cy="6854190"/>
          </a:xfrm>
          <a:prstGeom prst="rect">
            <a:avLst/>
          </a:prstGeom>
        </p:spPr>
      </p:pic>
      <p:sp>
        <p:nvSpPr>
          <p:cNvPr id="55301" name="Rectangle 5"/>
          <p:cNvSpPr>
            <a:spLocks noGrp="1" noRot="1" noChangeArrowheads="1"/>
          </p:cNvSpPr>
          <p:nvPr/>
        </p:nvSpPr>
        <p:spPr>
          <a:xfrm>
            <a:off x="149860" y="1880870"/>
            <a:ext cx="10924540" cy="1440180"/>
          </a:xfrm>
          <a:prstGeom prst="rect">
            <a:avLst/>
          </a:prstGeom>
        </p:spPr>
        <p:txBody>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l"/>
              <a:defRPr sz="3200" kern="1200">
                <a:solidFill>
                  <a:schemeClr val="tx1"/>
                </a:solidFill>
                <a:effectLst>
                  <a:outerShdw blurRad="38100" dist="38100" dir="2700000" algn="tl">
                    <a:srgbClr val="010199"/>
                  </a:outerShdw>
                </a:effectLst>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Wingdings" panose="05000000000000000000" pitchFamily="2" charset="2"/>
              <a:buChar char="l"/>
              <a:defRPr sz="2800" kern="1200">
                <a:solidFill>
                  <a:schemeClr val="tx1"/>
                </a:solidFill>
                <a:effectLst>
                  <a:outerShdw blurRad="38100" dist="38100" dir="2700000" algn="tl">
                    <a:srgbClr val="010199"/>
                  </a:outerShdw>
                </a:effectLst>
                <a:latin typeface="+mn-lt"/>
                <a:ea typeface="+mn-ea"/>
                <a:cs typeface="+mn-cs"/>
              </a:defRPr>
            </a:lvl2pPr>
            <a:lvl3pPr marL="1143000" indent="-228600" algn="l" rtl="0" eaLnBrk="0" fontAlgn="base" hangingPunct="0">
              <a:spcBef>
                <a:spcPct val="20000"/>
              </a:spcBef>
              <a:spcAft>
                <a:spcPct val="0"/>
              </a:spcAft>
              <a:buClr>
                <a:schemeClr val="accent2"/>
              </a:buClr>
              <a:buSzPct val="75000"/>
              <a:buFont typeface="Wingdings" panose="05000000000000000000" pitchFamily="2" charset="2"/>
              <a:buChar char="l"/>
              <a:defRPr sz="2400" kern="1200">
                <a:solidFill>
                  <a:schemeClr val="tx1"/>
                </a:solidFill>
                <a:effectLst>
                  <a:outerShdw blurRad="38100" dist="38100" dir="2700000" algn="tl">
                    <a:srgbClr val="010199"/>
                  </a:outerShdw>
                </a:effectLst>
                <a:latin typeface="+mn-lt"/>
                <a:ea typeface="+mn-ea"/>
                <a:cs typeface="+mn-cs"/>
              </a:defRPr>
            </a:lvl3pPr>
            <a:lvl4pPr marL="1600200" indent="-228600" algn="l" rtl="0" eaLnBrk="0" fontAlgn="base" hangingPunct="0">
              <a:spcBef>
                <a:spcPct val="20000"/>
              </a:spcBef>
              <a:spcAft>
                <a:spcPct val="0"/>
              </a:spcAft>
              <a:buClr>
                <a:schemeClr val="folHlink"/>
              </a:buClr>
              <a:buSzPct val="75000"/>
              <a:buFont typeface="Wingdings" panose="05000000000000000000" pitchFamily="2" charset="2"/>
              <a:buChar char="l"/>
              <a:defRPr sz="2000" kern="1200">
                <a:solidFill>
                  <a:schemeClr val="tx1"/>
                </a:solidFill>
                <a:effectLst>
                  <a:outerShdw blurRad="38100" dist="38100" dir="2700000" algn="tl">
                    <a:srgbClr val="010199"/>
                  </a:outerShdw>
                </a:effectLst>
                <a:latin typeface="+mn-lt"/>
                <a:ea typeface="+mn-ea"/>
                <a:cs typeface="+mn-cs"/>
              </a:defRPr>
            </a:lvl4pPr>
            <a:lvl5pPr marL="2057400" indent="-228600" algn="l" rtl="0" eaLnBrk="0" fontAlgn="base" hangingPunct="0">
              <a:spcBef>
                <a:spcPct val="20000"/>
              </a:spcBef>
              <a:spcAft>
                <a:spcPct val="0"/>
              </a:spcAft>
              <a:buClr>
                <a:schemeClr val="tx1"/>
              </a:buClr>
              <a:buSzPct val="75000"/>
              <a:buFont typeface="Wingdings" panose="05000000000000000000" pitchFamily="2" charset="2"/>
              <a:buChar char="l"/>
              <a:defRPr sz="2000" kern="1200">
                <a:solidFill>
                  <a:schemeClr val="tx1"/>
                </a:solidFill>
                <a:effectLst>
                  <a:outerShdw blurRad="38100" dist="38100" dir="2700000" algn="tl">
                    <a:srgbClr val="010199"/>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r>
              <a:rPr kumimoji="0" lang="zh-CN" altLang="en-US" sz="2800" b="1" i="0" u="none" strike="noStrike" kern="1200" cap="none" spc="0" normalizeH="0" baseline="0" noProof="0" dirty="0">
                <a:ln>
                  <a:noFill/>
                </a:ln>
                <a:solidFill>
                  <a:schemeClr val="tx2"/>
                </a:solidFill>
                <a:effectLst>
                  <a:outerShdw blurRad="38100" dist="38100" dir="2700000" algn="tl">
                    <a:srgbClr val="FFFFFF"/>
                  </a:outerShdw>
                </a:effectLst>
                <a:uLnTx/>
                <a:uFillTx/>
                <a:latin typeface="+mn-ea"/>
                <a:ea typeface="+mn-ea"/>
                <a:cs typeface="+mj-cs"/>
              </a:rPr>
              <a:t>常考题目：</a:t>
            </a:r>
            <a:endParaRPr kumimoji="0" lang="en-US" altLang="zh-CN" sz="2800" b="1" i="0" u="none" strike="noStrike" kern="1200" cap="none" spc="0" normalizeH="0" baseline="0" noProof="0" dirty="0">
              <a:ln>
                <a:noFill/>
              </a:ln>
              <a:solidFill>
                <a:schemeClr val="tx2"/>
              </a:solidFill>
              <a:effectLst>
                <a:outerShdw blurRad="38100" dist="38100" dir="2700000" algn="tl">
                  <a:srgbClr val="FFFFFF"/>
                </a:outerShdw>
              </a:effectLst>
              <a:uLnTx/>
              <a:uFillTx/>
              <a:latin typeface="+mn-ea"/>
              <a:ea typeface="+mn-ea"/>
              <a:cs typeface="+mj-cs"/>
            </a:endParaRPr>
          </a:p>
          <a:p>
            <a:pPr marL="342900" marR="0" lvl="0" indent="-34290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Char char="l"/>
              <a:defRPr/>
            </a:pPr>
            <a:r>
              <a:rPr kumimoji="0" lang="en-US" altLang="zh-CN" sz="2800" b="1" i="0" u="none" strike="noStrike" kern="1200" cap="none" spc="0" normalizeH="0" baseline="0" noProof="0" dirty="0">
                <a:ln>
                  <a:noFill/>
                </a:ln>
                <a:solidFill>
                  <a:schemeClr val="tx2"/>
                </a:solidFill>
                <a:effectLst>
                  <a:outerShdw blurRad="38100" dist="38100" dir="2700000" algn="tl">
                    <a:srgbClr val="FFFFFF"/>
                  </a:outerShdw>
                </a:effectLst>
                <a:uLnTx/>
                <a:uFillTx/>
                <a:latin typeface="+mn-ea"/>
                <a:ea typeface="+mn-ea"/>
                <a:cs typeface="+mj-cs"/>
              </a:rPr>
              <a:t> 1.</a:t>
            </a:r>
            <a:r>
              <a:rPr kumimoji="0" lang="zh-CN" altLang="zh-CN" sz="2800" b="1" i="0" u="none" strike="noStrike" kern="1200" cap="none" spc="0" normalizeH="0" baseline="0" noProof="0" dirty="0">
                <a:ln>
                  <a:noFill/>
                </a:ln>
                <a:solidFill>
                  <a:schemeClr val="tx2"/>
                </a:solidFill>
                <a:effectLst>
                  <a:outerShdw blurRad="38100" dist="38100" dir="2700000" algn="tl">
                    <a:srgbClr val="FFFFFF"/>
                  </a:outerShdw>
                </a:effectLst>
                <a:uLnTx/>
                <a:uFillTx/>
                <a:latin typeface="+mn-ea"/>
                <a:ea typeface="+mn-ea"/>
                <a:cs typeface="+mj-cs"/>
              </a:rPr>
              <a:t>第②段中加点词“大多”表示对范围的限制，体现了说明文语言准确、严密的特点</a:t>
            </a:r>
            <a:r>
              <a:rPr kumimoji="0" lang="zh-CN" altLang="zh-CN" sz="2800" b="1" i="0" u="none" strike="noStrike" kern="1200" cap="none" spc="0" normalizeH="0" baseline="0" noProof="0" dirty="0" smtClean="0">
                <a:ln>
                  <a:noFill/>
                </a:ln>
                <a:solidFill>
                  <a:schemeClr val="tx2"/>
                </a:solidFill>
                <a:effectLst>
                  <a:outerShdw blurRad="38100" dist="38100" dir="2700000" algn="tl">
                    <a:srgbClr val="FFFFFF"/>
                  </a:outerShdw>
                </a:effectLst>
                <a:uLnTx/>
                <a:uFillTx/>
                <a:latin typeface="+mn-ea"/>
                <a:ea typeface="+mn-ea"/>
                <a:cs typeface="+mj-cs"/>
              </a:rPr>
              <a:t>。</a:t>
            </a:r>
            <a:r>
              <a:rPr kumimoji="0" lang="zh-CN" altLang="en-US" sz="2800" b="1" i="0" u="none" strike="noStrike" kern="1200" cap="none" spc="0" normalizeH="0" baseline="0" noProof="0" dirty="0" smtClean="0">
                <a:ln>
                  <a:noFill/>
                </a:ln>
                <a:solidFill>
                  <a:schemeClr val="tx2"/>
                </a:solidFill>
                <a:effectLst>
                  <a:outerShdw blurRad="38100" dist="38100" dir="2700000" algn="tl">
                    <a:srgbClr val="FFFFFF"/>
                  </a:outerShdw>
                </a:effectLst>
                <a:uLnTx/>
                <a:uFillTx/>
                <a:latin typeface="+mn-ea"/>
                <a:ea typeface="+mn-ea"/>
                <a:cs typeface="+mj-cs"/>
              </a:rPr>
              <a:t>（选择题）</a:t>
            </a:r>
            <a:endParaRPr kumimoji="0" lang="en-US" altLang="zh-CN" sz="2800" b="1" i="0" u="none" strike="noStrike" kern="1200" cap="none" spc="0" normalizeH="0" baseline="0" noProof="0" dirty="0" smtClean="0">
              <a:ln>
                <a:noFill/>
              </a:ln>
              <a:solidFill>
                <a:schemeClr val="tx2"/>
              </a:solidFill>
              <a:effectLst>
                <a:outerShdw blurRad="38100" dist="38100" dir="2700000" algn="tl">
                  <a:srgbClr val="FFFFFF"/>
                </a:outerShdw>
              </a:effectLst>
              <a:uLnTx/>
              <a:uFillTx/>
              <a:latin typeface="+mn-ea"/>
              <a:ea typeface="+mn-ea"/>
              <a:cs typeface="+mj-cs"/>
            </a:endParaRPr>
          </a:p>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r>
              <a:rPr kumimoji="0" lang="en-US" altLang="zh-CN" sz="2800" b="1" i="0" u="none" strike="noStrike" kern="1200" cap="none" spc="0" normalizeH="0" baseline="0" noProof="0" dirty="0">
                <a:ln>
                  <a:noFill/>
                </a:ln>
                <a:solidFill>
                  <a:schemeClr val="tx2"/>
                </a:solidFill>
                <a:effectLst>
                  <a:outerShdw blurRad="38100" dist="38100" dir="2700000" algn="tl">
                    <a:srgbClr val="FFFFFF"/>
                  </a:outerShdw>
                </a:effectLst>
                <a:uLnTx/>
                <a:uFillTx/>
                <a:latin typeface="+mn-ea"/>
                <a:ea typeface="+mn-ea"/>
                <a:cs typeface="+mj-cs"/>
              </a:rPr>
              <a:t> </a:t>
            </a:r>
            <a:r>
              <a:rPr kumimoji="0" lang="en-US" altLang="zh-CN" sz="2800" b="1" i="0" u="none" strike="noStrike" kern="1200" cap="none" spc="0" normalizeH="0" baseline="0" noProof="0" dirty="0" smtClean="0">
                <a:ln>
                  <a:noFill/>
                </a:ln>
                <a:solidFill>
                  <a:schemeClr val="tx2"/>
                </a:solidFill>
                <a:effectLst>
                  <a:outerShdw blurRad="38100" dist="38100" dir="2700000" algn="tl">
                    <a:srgbClr val="FFFFFF"/>
                  </a:outerShdw>
                </a:effectLst>
                <a:uLnTx/>
                <a:uFillTx/>
                <a:latin typeface="+mn-ea"/>
                <a:ea typeface="+mn-ea"/>
                <a:cs typeface="+mj-cs"/>
              </a:rPr>
              <a:t>  2.</a:t>
            </a:r>
            <a:r>
              <a:rPr kumimoji="0" lang="zh-CN" altLang="en-US" sz="2800" b="1" i="0" u="none" strike="noStrike" kern="1200" cap="none" spc="0" normalizeH="0" baseline="0" noProof="0" dirty="0" smtClean="0">
                <a:ln>
                  <a:noFill/>
                </a:ln>
                <a:solidFill>
                  <a:schemeClr val="tx2"/>
                </a:solidFill>
                <a:effectLst>
                  <a:outerShdw blurRad="38100" dist="38100" dir="2700000" algn="tl">
                    <a:srgbClr val="FFFFFF"/>
                  </a:outerShdw>
                </a:effectLst>
                <a:uLnTx/>
                <a:uFillTx/>
                <a:latin typeface="+mn-ea"/>
                <a:ea typeface="+mn-ea"/>
                <a:cs typeface="+mj-cs"/>
              </a:rPr>
              <a:t>第</a:t>
            </a:r>
            <a:r>
              <a:rPr kumimoji="0" lang="en-US" altLang="zh-CN" sz="2800" b="1" i="0" u="none" strike="noStrike" kern="1200" cap="none" spc="0" normalizeH="0" baseline="0" noProof="0" dirty="0" smtClean="0">
                <a:ln>
                  <a:noFill/>
                </a:ln>
                <a:solidFill>
                  <a:schemeClr val="tx2"/>
                </a:solidFill>
                <a:effectLst>
                  <a:outerShdw blurRad="38100" dist="38100" dir="2700000" algn="tl">
                    <a:srgbClr val="FFFFFF"/>
                  </a:outerShdw>
                </a:effectLst>
                <a:uLnTx/>
                <a:uFillTx/>
                <a:latin typeface="+mn-ea"/>
                <a:ea typeface="+mn-ea"/>
                <a:cs typeface="+mj-cs"/>
              </a:rPr>
              <a:t>x</a:t>
            </a:r>
            <a:r>
              <a:rPr kumimoji="0" lang="zh-CN" altLang="en-US" sz="2800" b="1" i="0" u="none" strike="noStrike" kern="1200" cap="none" spc="0" normalizeH="0" baseline="0" noProof="0" dirty="0" smtClean="0">
                <a:ln>
                  <a:noFill/>
                </a:ln>
                <a:solidFill>
                  <a:schemeClr val="tx2"/>
                </a:solidFill>
                <a:effectLst>
                  <a:outerShdw blurRad="38100" dist="38100" dir="2700000" algn="tl">
                    <a:srgbClr val="FFFFFF"/>
                  </a:outerShdw>
                </a:effectLst>
                <a:uLnTx/>
                <a:uFillTx/>
                <a:latin typeface="+mn-ea"/>
                <a:ea typeface="+mn-ea"/>
                <a:cs typeface="+mj-cs"/>
              </a:rPr>
              <a:t>段划线句中的“</a:t>
            </a:r>
            <a:r>
              <a:rPr kumimoji="0" lang="en-US" altLang="zh-CN" sz="2800" b="1" i="0" u="none" strike="noStrike" kern="1200" cap="none" spc="0" normalizeH="0" baseline="0" noProof="0" dirty="0" smtClean="0">
                <a:ln>
                  <a:noFill/>
                </a:ln>
                <a:solidFill>
                  <a:schemeClr val="tx2"/>
                </a:solidFill>
                <a:effectLst>
                  <a:outerShdw blurRad="38100" dist="38100" dir="2700000" algn="tl">
                    <a:srgbClr val="FFFFFF"/>
                  </a:outerShdw>
                </a:effectLst>
                <a:uLnTx/>
                <a:uFillTx/>
                <a:latin typeface="+mn-ea"/>
                <a:ea typeface="+mn-ea"/>
                <a:cs typeface="+mj-cs"/>
              </a:rPr>
              <a:t>xxx</a:t>
            </a:r>
            <a:r>
              <a:rPr kumimoji="0" lang="zh-CN" altLang="en-US" sz="2800" b="1" i="0" u="none" strike="noStrike" kern="1200" cap="none" spc="0" normalizeH="0" baseline="0" noProof="0" dirty="0" smtClean="0">
                <a:ln>
                  <a:noFill/>
                </a:ln>
                <a:solidFill>
                  <a:schemeClr val="tx2"/>
                </a:solidFill>
                <a:effectLst>
                  <a:outerShdw blurRad="38100" dist="38100" dir="2700000" algn="tl">
                    <a:srgbClr val="FFFFFF"/>
                  </a:outerShdw>
                </a:effectLst>
                <a:uLnTx/>
                <a:uFillTx/>
                <a:latin typeface="+mn-ea"/>
                <a:ea typeface="+mn-ea"/>
                <a:cs typeface="+mj-cs"/>
              </a:rPr>
              <a:t>”能否删去？为什么？（笔答题）</a:t>
            </a:r>
            <a:endParaRPr kumimoji="0" lang="en-US" altLang="zh-CN" sz="2800" b="1" i="0" u="none" strike="noStrike" kern="1200" cap="none" spc="0" normalizeH="0" baseline="0" noProof="0" dirty="0" smtClean="0">
              <a:ln>
                <a:noFill/>
              </a:ln>
              <a:solidFill>
                <a:schemeClr val="tx2"/>
              </a:solidFill>
              <a:effectLst>
                <a:outerShdw blurRad="38100" dist="38100" dir="2700000" algn="tl">
                  <a:srgbClr val="FFFFFF"/>
                </a:outerShdw>
              </a:effectLst>
              <a:uLnTx/>
              <a:uFillTx/>
              <a:latin typeface="+mn-ea"/>
              <a:ea typeface="+mn-ea"/>
              <a:cs typeface="+mj-cs"/>
            </a:endParaRPr>
          </a:p>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r>
              <a:rPr kumimoji="0" lang="en-US" altLang="zh-CN" sz="2800" b="1" i="0" u="none" strike="noStrike" kern="1200" cap="none" spc="0" normalizeH="0" baseline="0" noProof="0" dirty="0" smtClean="0">
                <a:ln>
                  <a:noFill/>
                </a:ln>
                <a:solidFill>
                  <a:schemeClr val="tx2"/>
                </a:solidFill>
                <a:effectLst>
                  <a:outerShdw blurRad="38100" dist="38100" dir="2700000" algn="tl">
                    <a:srgbClr val="FFFFFF"/>
                  </a:outerShdw>
                </a:effectLst>
                <a:uLnTx/>
                <a:uFillTx/>
                <a:latin typeface="+mn-ea"/>
                <a:ea typeface="+mn-ea"/>
                <a:cs typeface="+mj-cs"/>
              </a:rPr>
              <a:t>   3.</a:t>
            </a:r>
            <a:r>
              <a:rPr kumimoji="0" lang="zh-CN" altLang="en-US" sz="2800" b="1" i="0" u="none" strike="noStrike" kern="1200" cap="none" spc="0" normalizeH="0" baseline="0" noProof="0" dirty="0" smtClean="0">
                <a:ln>
                  <a:noFill/>
                </a:ln>
                <a:solidFill>
                  <a:schemeClr val="tx2"/>
                </a:solidFill>
                <a:effectLst>
                  <a:outerShdw blurRad="38100" dist="38100" dir="2700000" algn="tl">
                    <a:srgbClr val="FFFFFF"/>
                  </a:outerShdw>
                </a:effectLst>
                <a:uLnTx/>
                <a:uFillTx/>
                <a:latin typeface="+mn-ea"/>
                <a:ea typeface="+mn-ea"/>
                <a:cs typeface="+mj-cs"/>
              </a:rPr>
              <a:t>这</a:t>
            </a:r>
            <a:r>
              <a:rPr kumimoji="0" lang="zh-CN" altLang="en-US" sz="2800" b="1" i="0" u="none" strike="noStrike" kern="1200" cap="none" spc="0" normalizeH="0" baseline="0" noProof="0" dirty="0">
                <a:ln>
                  <a:noFill/>
                </a:ln>
                <a:solidFill>
                  <a:schemeClr val="tx2"/>
                </a:solidFill>
                <a:effectLst>
                  <a:outerShdw blurRad="38100" dist="38100" dir="2700000" algn="tl">
                    <a:srgbClr val="FFFFFF"/>
                  </a:outerShdw>
                </a:effectLst>
                <a:uLnTx/>
                <a:uFillTx/>
                <a:latin typeface="+mn-ea"/>
                <a:ea typeface="+mn-ea"/>
                <a:cs typeface="+mj-cs"/>
              </a:rPr>
              <a:t>句</a:t>
            </a:r>
            <a:r>
              <a:rPr kumimoji="0" lang="zh-CN" altLang="en-US" sz="2800" b="1" i="0" u="none" strike="noStrike" kern="1200" cap="none" spc="0" normalizeH="0" baseline="0" noProof="0" dirty="0" smtClean="0">
                <a:ln>
                  <a:noFill/>
                </a:ln>
                <a:solidFill>
                  <a:schemeClr val="tx2"/>
                </a:solidFill>
                <a:effectLst>
                  <a:outerShdw blurRad="38100" dist="38100" dir="2700000" algn="tl">
                    <a:srgbClr val="FFFFFF"/>
                  </a:outerShdw>
                </a:effectLst>
                <a:uLnTx/>
                <a:uFillTx/>
                <a:latin typeface="+mn-ea"/>
                <a:ea typeface="+mn-ea"/>
                <a:cs typeface="+mj-cs"/>
              </a:rPr>
              <a:t>话“可能”一词有什么具体作用，结合文章具体内容分析。</a:t>
            </a:r>
            <a:endParaRPr kumimoji="0" lang="en-US" altLang="zh-CN" sz="2800" b="1" i="0" u="none" strike="noStrike" kern="1200" cap="none" spc="0" normalizeH="0" baseline="0" noProof="0" dirty="0" smtClean="0">
              <a:ln>
                <a:noFill/>
              </a:ln>
              <a:solidFill>
                <a:schemeClr val="tx2"/>
              </a:solidFill>
              <a:effectLst>
                <a:outerShdw blurRad="38100" dist="38100" dir="2700000" algn="tl">
                  <a:srgbClr val="FFFFFF"/>
                </a:outerShdw>
              </a:effectLst>
              <a:uLnTx/>
              <a:uFillTx/>
              <a:latin typeface="+mn-ea"/>
              <a:ea typeface="+mn-ea"/>
              <a:cs typeface="+mj-cs"/>
            </a:endParaRPr>
          </a:p>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r>
              <a:rPr kumimoji="0" lang="en-US" altLang="zh-CN" sz="2800" b="1" i="0" u="none" strike="noStrike" kern="1200" cap="none" spc="0" normalizeH="0" baseline="0" noProof="0" dirty="0">
                <a:ln>
                  <a:noFill/>
                </a:ln>
                <a:solidFill>
                  <a:schemeClr val="tx2"/>
                </a:solidFill>
                <a:effectLst>
                  <a:outerShdw blurRad="38100" dist="38100" dir="2700000" algn="tl">
                    <a:srgbClr val="FFFFFF"/>
                  </a:outerShdw>
                </a:effectLst>
                <a:uLnTx/>
                <a:uFillTx/>
                <a:latin typeface="+mn-ea"/>
                <a:ea typeface="+mn-ea"/>
                <a:cs typeface="+mj-cs"/>
              </a:rPr>
              <a:t> </a:t>
            </a:r>
            <a:r>
              <a:rPr kumimoji="0" lang="en-US" altLang="zh-CN" sz="2800" b="1" i="0" u="none" strike="noStrike" kern="1200" cap="none" spc="0" normalizeH="0" baseline="0" noProof="0" dirty="0" smtClean="0">
                <a:ln>
                  <a:noFill/>
                </a:ln>
                <a:solidFill>
                  <a:schemeClr val="tx2"/>
                </a:solidFill>
                <a:effectLst>
                  <a:outerShdw blurRad="38100" dist="38100" dir="2700000" algn="tl">
                    <a:srgbClr val="FFFFFF"/>
                  </a:outerShdw>
                </a:effectLst>
                <a:uLnTx/>
                <a:uFillTx/>
                <a:latin typeface="+mn-ea"/>
                <a:ea typeface="+mn-ea"/>
                <a:cs typeface="+mj-cs"/>
              </a:rPr>
              <a:t>   </a:t>
            </a:r>
          </a:p>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r>
              <a:rPr kumimoji="0" lang="zh-CN" altLang="en-US" sz="3200" b="1" i="0" u="none" strike="noStrike" kern="1200" cap="none" spc="0" normalizeH="0" baseline="0" noProof="0" dirty="0" smtClean="0">
                <a:ln>
                  <a:noFill/>
                </a:ln>
                <a:solidFill>
                  <a:srgbClr val="FF0000"/>
                </a:solidFill>
                <a:effectLst>
                  <a:outerShdw blurRad="38100" dist="38100" dir="2700000" algn="tl">
                    <a:srgbClr val="FFFFFF"/>
                  </a:outerShdw>
                </a:effectLst>
                <a:uLnTx/>
                <a:uFillTx/>
                <a:latin typeface="+mn-ea"/>
                <a:ea typeface="+mn-ea"/>
                <a:cs typeface="+mj-cs"/>
              </a:rPr>
              <a:t>牢牢把握说明文语言的特点：</a:t>
            </a:r>
            <a:r>
              <a:rPr kumimoji="0" lang="zh-CN" altLang="en-US" sz="3200" b="1" i="0" u="none" strike="noStrike" kern="1200" cap="none" spc="0" normalizeH="0" baseline="0" noProof="0" dirty="0" smtClean="0">
                <a:ln>
                  <a:noFill/>
                </a:ln>
                <a:solidFill>
                  <a:schemeClr val="tx1"/>
                </a:solidFill>
                <a:effectLst>
                  <a:outerShdw blurRad="38100" dist="38100" dir="2700000" algn="tl">
                    <a:srgbClr val="FFFFFF"/>
                  </a:outerShdw>
                </a:effectLst>
                <a:uLnTx/>
                <a:uFillTx/>
                <a:latin typeface="+mn-ea"/>
                <a:ea typeface="+mn-ea"/>
                <a:cs typeface="+mj-cs"/>
              </a:rPr>
              <a:t>准确、严密</a:t>
            </a:r>
            <a:endParaRPr kumimoji="0" lang="en-US" altLang="zh-CN" sz="3200" b="1" i="0" u="none" strike="noStrike" kern="1200" cap="none" spc="0" normalizeH="0" baseline="0" noProof="0" dirty="0" smtClean="0">
              <a:ln>
                <a:noFill/>
              </a:ln>
              <a:solidFill>
                <a:schemeClr val="tx1"/>
              </a:solidFill>
              <a:effectLst>
                <a:outerShdw blurRad="38100" dist="38100" dir="2700000" algn="tl">
                  <a:srgbClr val="FFFFFF"/>
                </a:outerShdw>
              </a:effectLst>
              <a:uLnTx/>
              <a:uFillTx/>
              <a:latin typeface="+mn-ea"/>
              <a:ea typeface="+mn-ea"/>
              <a:cs typeface="+mj-cs"/>
            </a:endParaRPr>
          </a:p>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r>
              <a:rPr kumimoji="0" lang="en-US" altLang="zh-CN" sz="2800" b="1" i="0" u="none" strike="noStrike" kern="1200" cap="none" spc="0" normalizeH="0" baseline="0" noProof="0" dirty="0">
                <a:ln>
                  <a:noFill/>
                </a:ln>
                <a:solidFill>
                  <a:schemeClr val="tx1"/>
                </a:solidFill>
                <a:effectLst>
                  <a:outerShdw blurRad="38100" dist="38100" dir="2700000" algn="tl">
                    <a:srgbClr val="010199"/>
                  </a:outerShdw>
                </a:effectLst>
                <a:uLnTx/>
                <a:uFillTx/>
                <a:latin typeface="+mn-lt"/>
                <a:ea typeface="+mn-ea"/>
                <a:cs typeface="+mn-cs"/>
              </a:rPr>
              <a:t> </a:t>
            </a:r>
            <a:endParaRPr kumimoji="0" lang="zh-CN" altLang="en-US" sz="4000" b="1" i="0" u="none" strike="noStrike" kern="1200" cap="none" spc="0" normalizeH="0" baseline="0" noProof="0" dirty="0">
              <a:ln>
                <a:noFill/>
              </a:ln>
              <a:solidFill>
                <a:schemeClr val="tx1"/>
              </a:solidFill>
              <a:effectLst>
                <a:outerShdw blurRad="38100" dist="38100" dir="2700000" algn="tl">
                  <a:srgbClr val="010199"/>
                </a:outerShdw>
              </a:effectLst>
              <a:uLnTx/>
              <a:uFillTx/>
              <a:latin typeface="+mn-lt"/>
              <a:ea typeface="+mn-ea"/>
              <a:cs typeface="+mn-cs"/>
            </a:endParaRPr>
          </a:p>
        </p:txBody>
      </p:sp>
      <p:sp>
        <p:nvSpPr>
          <p:cNvPr id="55300" name="Text Box 4"/>
          <p:cNvSpPr txBox="1">
            <a:spLocks noGrp="1" noChangeArrowheads="1"/>
          </p:cNvSpPr>
          <p:nvPr/>
        </p:nvSpPr>
        <p:spPr>
          <a:xfrm>
            <a:off x="149860" y="770890"/>
            <a:ext cx="8747125" cy="1916113"/>
          </a:xfrm>
          <a:prstGeom prst="rect">
            <a:avLst/>
          </a:prstGeom>
        </p:spPr>
        <p:txBody>
          <a:bodyPr/>
          <a:lstStyle>
            <a:lvl1pPr algn="ctr" rtl="0" eaLnBrk="0" fontAlgn="base" hangingPunct="0">
              <a:spcBef>
                <a:spcPct val="0"/>
              </a:spcBef>
              <a:spcAft>
                <a:spcPct val="0"/>
              </a:spcAft>
              <a:defRPr sz="4400" kern="1200">
                <a:solidFill>
                  <a:schemeClr val="tx2"/>
                </a:solidFill>
                <a:effectLst>
                  <a:outerShdw blurRad="38100" dist="38100" dir="2700000" algn="tl">
                    <a:srgbClr val="FFFFFF"/>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effectLst>
                  <a:outerShdw blurRad="38100" dist="38100" dir="2700000" algn="tl">
                    <a:srgbClr val="FFFFFF"/>
                  </a:outerShdw>
                </a:effectLst>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effectLst>
                  <a:outerShdw blurRad="38100" dist="38100" dir="2700000" algn="tl">
                    <a:srgbClr val="FFFFFF"/>
                  </a:outerShdw>
                </a:effectLst>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effectLst>
                  <a:outerShdw blurRad="38100" dist="38100" dir="2700000" algn="tl">
                    <a:srgbClr val="FFFFFF"/>
                  </a:outerShdw>
                </a:effectLst>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effectLst>
                  <a:outerShdw blurRad="38100" dist="38100" dir="2700000" algn="tl">
                    <a:srgbClr val="FFFFFF"/>
                  </a:outerShdw>
                </a:effectLst>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effectLst>
                  <a:outerShdw blurRad="38100" dist="38100" dir="2700000" algn="tl">
                    <a:srgbClr val="FFFFFF"/>
                  </a:outerShdw>
                </a:effectLst>
                <a:latin typeface="Arial" panose="020B0604020202020204" pitchFamily="34" charset="0"/>
                <a:ea typeface="宋体" panose="02010600030101010101" pitchFamily="2" charset="-122"/>
              </a:defRPr>
            </a:lvl9pPr>
          </a:lstStyle>
          <a:p>
            <a:pPr marL="457200" marR="0" lvl="0" indent="-45720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zh-CN" sz="4400" b="0" i="0" u="none" strike="noStrike" kern="1200" cap="none" spc="0" normalizeH="0" baseline="0" noProof="0" dirty="0">
                <a:ln>
                  <a:noFill/>
                </a:ln>
                <a:solidFill>
                  <a:schemeClr val="tx2"/>
                </a:solidFill>
                <a:effectLst>
                  <a:outerShdw blurRad="38100" dist="38100" dir="2700000" algn="tl">
                    <a:srgbClr val="FFFFFF"/>
                  </a:outerShdw>
                </a:effectLst>
                <a:uLnTx/>
                <a:uFillTx/>
                <a:latin typeface="微软雅黑" panose="020B0503020204020204" charset="-122"/>
                <a:ea typeface="微软雅黑" panose="020B0503020204020204" charset="-122"/>
                <a:cs typeface="+mj-cs"/>
              </a:rPr>
              <a:t>   </a:t>
            </a:r>
            <a:r>
              <a:rPr kumimoji="0" lang="en-US" altLang="zh-CN" sz="4400" b="1" i="0" u="none" strike="noStrike" kern="1200" cap="none" spc="0" normalizeH="0" baseline="0" noProof="0" dirty="0">
                <a:ln>
                  <a:noFill/>
                </a:ln>
                <a:solidFill>
                  <a:srgbClr val="FF0000"/>
                </a:solidFill>
                <a:effectLst>
                  <a:outerShdw blurRad="38100" dist="38100" dir="2700000" algn="tl">
                    <a:srgbClr val="FFFFFF"/>
                  </a:outerShdw>
                </a:effectLst>
                <a:uLnTx/>
                <a:uFillTx/>
                <a:latin typeface="微软雅黑" panose="020B0503020204020204" charset="-122"/>
                <a:ea typeface="微软雅黑" panose="020B0503020204020204" charset="-122"/>
                <a:cs typeface="+mj-cs"/>
              </a:rPr>
              <a:t> </a:t>
            </a:r>
            <a:r>
              <a:rPr kumimoji="0" lang="zh-CN" altLang="en-US" sz="4400" b="1" i="0" u="none" strike="noStrike" kern="1200" cap="none" spc="0" normalizeH="0" baseline="0" noProof="0" dirty="0" smtClean="0">
                <a:ln>
                  <a:noFill/>
                </a:ln>
                <a:solidFill>
                  <a:srgbClr val="FF0000"/>
                </a:solidFill>
                <a:effectLst>
                  <a:outerShdw blurRad="38100" dist="38100" dir="2700000" algn="tl">
                    <a:srgbClr val="FFFFFF"/>
                  </a:outerShdw>
                </a:effectLst>
                <a:uLnTx/>
                <a:uFillTx/>
                <a:latin typeface="微软雅黑" panose="020B0503020204020204" charset="-122"/>
                <a:ea typeface="微软雅黑" panose="020B0503020204020204" charset="-122"/>
                <a:cs typeface="+mj-cs"/>
              </a:rPr>
              <a:t>考点聚焦四：</a:t>
            </a:r>
            <a:r>
              <a:rPr kumimoji="0" lang="zh-CN" altLang="en-US" sz="4000" b="1" i="0" u="none" strike="noStrike" kern="1200" cap="none" spc="0" normalizeH="0" baseline="0" noProof="0" dirty="0" smtClean="0">
                <a:ln>
                  <a:noFill/>
                </a:ln>
                <a:solidFill>
                  <a:srgbClr val="FF0000"/>
                </a:solidFill>
                <a:effectLst>
                  <a:outerShdw blurRad="38100" dist="38100" dir="2700000" algn="tl">
                    <a:srgbClr val="FFFFFF"/>
                  </a:outerShdw>
                </a:effectLst>
                <a:uLnTx/>
                <a:uFillTx/>
                <a:latin typeface="微软雅黑" panose="020B0503020204020204" charset="-122"/>
                <a:ea typeface="微软雅黑" panose="020B0503020204020204" charset="-122"/>
                <a:cs typeface="+mj-cs"/>
              </a:rPr>
              <a:t>说明文语言</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p:cNvSpPr>
          <p:nvPr>
            <p:ph type="title"/>
          </p:nvPr>
        </p:nvSpPr>
        <p:spPr>
          <a:xfrm>
            <a:off x="1616710" y="1699895"/>
            <a:ext cx="8782050" cy="1143000"/>
          </a:xfrm>
        </p:spPr>
        <p:txBody>
          <a:bodyPr anchor="ctr">
            <a:noAutofit/>
          </a:bodyPr>
          <a:lstStyle/>
          <a:p>
            <a:r>
              <a:rPr lang="en-US" altLang="zh-CN" sz="7200" b="1">
                <a:solidFill>
                  <a:srgbClr val="FF0000"/>
                </a:solidFill>
              </a:rPr>
              <a:t>2020</a:t>
            </a:r>
            <a:r>
              <a:rPr lang="zh-CN" altLang="zh-CN" sz="7200" b="1">
                <a:solidFill>
                  <a:srgbClr val="FF0000"/>
                </a:solidFill>
              </a:rPr>
              <a:t>中考样题解读</a:t>
            </a:r>
          </a:p>
        </p:txBody>
      </p:sp>
    </p:spTree>
    <p:extLst>
      <p:ext uri="{BB962C8B-B14F-4D97-AF65-F5344CB8AC3E}">
        <p14:creationId xmlns:p14="http://schemas.microsoft.com/office/powerpoint/2010/main" val="25544058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359410"/>
            <a:ext cx="12192000" cy="6062345"/>
          </a:xfrm>
          <a:prstGeom prst="rect">
            <a:avLst/>
          </a:prstGeom>
          <a:noFill/>
        </p:spPr>
        <p:txBody>
          <a:bodyPr wrap="square" rtlCol="0">
            <a:spAutoFit/>
          </a:bodyPr>
          <a:lstStyle/>
          <a:p>
            <a:pPr algn="ctr"/>
            <a:endParaRPr lang="zh-CN" altLang="en-US" sz="4000" b="1" dirty="0" smtClean="0">
              <a:solidFill>
                <a:srgbClr val="FF0000"/>
              </a:solidFill>
              <a:latin typeface="黑体" panose="02010609060101010101" pitchFamily="49" charset="-122"/>
              <a:ea typeface="黑体" panose="02010609060101010101" pitchFamily="49" charset="-122"/>
              <a:sym typeface="+mn-ea"/>
            </a:endParaRPr>
          </a:p>
          <a:p>
            <a:endParaRPr lang="zh-CN" altLang="en-US" sz="2400" b="1" dirty="0" smtClean="0">
              <a:solidFill>
                <a:srgbClr val="FF0000"/>
              </a:solidFill>
              <a:latin typeface="黑体" panose="02010609060101010101" pitchFamily="49" charset="-122"/>
              <a:ea typeface="黑体" panose="02010609060101010101" pitchFamily="49" charset="-122"/>
              <a:sym typeface="+mn-ea"/>
            </a:endParaRPr>
          </a:p>
          <a:p>
            <a:r>
              <a:rPr lang="zh-CN" altLang="en-US" sz="3600" b="1" dirty="0" smtClean="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一、知识与运用</a:t>
            </a:r>
            <a:r>
              <a:rPr lang="en-US" altLang="zh-CN" sz="3600" b="1" dirty="0" smtClean="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a:t>
            </a:r>
            <a:r>
              <a:rPr lang="zh-CN" altLang="en-US" sz="3600" b="1" dirty="0" smtClean="0">
                <a:latin typeface="黑体" panose="02010609060101010101" pitchFamily="49" charset="-122"/>
                <a:ea typeface="黑体" panose="02010609060101010101" pitchFamily="49" charset="-122"/>
                <a:sym typeface="+mn-ea"/>
              </a:rPr>
              <a:t>共</a:t>
            </a:r>
            <a:r>
              <a:rPr lang="en-US" altLang="zh-CN" sz="3600" b="1" dirty="0" smtClean="0">
                <a:latin typeface="黑体" panose="02010609060101010101" pitchFamily="49" charset="-122"/>
                <a:ea typeface="黑体" panose="02010609060101010101" pitchFamily="49" charset="-122"/>
                <a:sym typeface="+mn-ea"/>
              </a:rPr>
              <a:t>8</a:t>
            </a:r>
            <a:r>
              <a:rPr lang="zh-CN" altLang="en-US" sz="3600" b="1" dirty="0" smtClean="0">
                <a:latin typeface="黑体" panose="02010609060101010101" pitchFamily="49" charset="-122"/>
                <a:ea typeface="黑体" panose="02010609060101010101" pitchFamily="49" charset="-122"/>
                <a:sym typeface="+mn-ea"/>
              </a:rPr>
              <a:t>个选择题，计</a:t>
            </a:r>
            <a:r>
              <a:rPr lang="en-US" altLang="zh-CN" sz="3600" b="1" dirty="0" smtClean="0">
                <a:latin typeface="黑体" panose="02010609060101010101" pitchFamily="49" charset="-122"/>
                <a:ea typeface="黑体" panose="02010609060101010101" pitchFamily="49" charset="-122"/>
                <a:sym typeface="+mn-ea"/>
              </a:rPr>
              <a:t>16</a:t>
            </a:r>
            <a:r>
              <a:rPr lang="zh-CN" altLang="en-US" sz="3600" b="1" dirty="0" smtClean="0">
                <a:latin typeface="黑体" panose="02010609060101010101" pitchFamily="49" charset="-122"/>
                <a:ea typeface="黑体" panose="02010609060101010101" pitchFamily="49" charset="-122"/>
                <a:sym typeface="+mn-ea"/>
              </a:rPr>
              <a:t>分</a:t>
            </a:r>
            <a:r>
              <a:rPr lang="en-US" altLang="zh-CN" sz="3600" b="1" dirty="0" smtClean="0">
                <a:latin typeface="黑体" panose="02010609060101010101" pitchFamily="49" charset="-122"/>
                <a:ea typeface="黑体" panose="02010609060101010101" pitchFamily="49" charset="-122"/>
                <a:sym typeface="+mn-ea"/>
              </a:rPr>
              <a:t>)</a:t>
            </a:r>
            <a:endParaRPr lang="en-US" altLang="zh-CN" sz="3600" b="1" dirty="0" smtClean="0">
              <a:latin typeface="黑体" panose="02010609060101010101" pitchFamily="49" charset="-122"/>
              <a:ea typeface="黑体" panose="02010609060101010101" pitchFamily="49" charset="-122"/>
            </a:endParaRPr>
          </a:p>
          <a:p>
            <a:r>
              <a:rPr lang="zh-CN" altLang="en-US" sz="3600" b="1" dirty="0" smtClean="0">
                <a:latin typeface="黑体" panose="02010609060101010101" pitchFamily="49" charset="-122"/>
                <a:ea typeface="黑体" panose="02010609060101010101" pitchFamily="49" charset="-122"/>
                <a:sym typeface="+mn-ea"/>
              </a:rPr>
              <a:t>在</a:t>
            </a:r>
            <a:r>
              <a:rPr lang="zh-CN" altLang="en-US" sz="3600" b="1" dirty="0" smtClean="0">
                <a:solidFill>
                  <a:srgbClr val="FF0000"/>
                </a:solidFill>
                <a:latin typeface="黑体" panose="02010609060101010101" pitchFamily="49" charset="-122"/>
                <a:ea typeface="黑体" panose="02010609060101010101" pitchFamily="49" charset="-122"/>
                <a:sym typeface="+mn-ea"/>
              </a:rPr>
              <a:t>具体语境中考查字音、字形和语言表达</a:t>
            </a:r>
            <a:r>
              <a:rPr lang="en-US" altLang="zh-CN" sz="3600" b="1" dirty="0" smtClean="0">
                <a:latin typeface="黑体" panose="02010609060101010101" pitchFamily="49" charset="-122"/>
                <a:ea typeface="黑体" panose="02010609060101010101" pitchFamily="49" charset="-122"/>
                <a:sym typeface="+mn-ea"/>
              </a:rPr>
              <a:t>(</a:t>
            </a:r>
            <a:r>
              <a:rPr lang="zh-CN" altLang="en-US" sz="3600" b="1" dirty="0" smtClean="0">
                <a:latin typeface="黑体" panose="02010609060101010101" pitchFamily="49" charset="-122"/>
                <a:ea typeface="黑体" panose="02010609060101010101" pitchFamily="49" charset="-122"/>
                <a:sym typeface="+mn-ea"/>
              </a:rPr>
              <a:t>呈现形式可能是词语使用、语序排列或句子衔接</a:t>
            </a:r>
            <a:r>
              <a:rPr lang="en-US" altLang="zh-CN" sz="3600" b="1" dirty="0" smtClean="0">
                <a:latin typeface="黑体" panose="02010609060101010101" pitchFamily="49" charset="-122"/>
                <a:ea typeface="黑体" panose="02010609060101010101" pitchFamily="49" charset="-122"/>
                <a:sym typeface="+mn-ea"/>
              </a:rPr>
              <a:t>)</a:t>
            </a:r>
            <a:r>
              <a:rPr lang="zh-CN" altLang="en-US" sz="3600" b="1" dirty="0" smtClean="0">
                <a:latin typeface="黑体" panose="02010609060101010101" pitchFamily="49" charset="-122"/>
                <a:ea typeface="黑体" panose="02010609060101010101" pitchFamily="49" charset="-122"/>
                <a:sym typeface="+mn-ea"/>
              </a:rPr>
              <a:t>，</a:t>
            </a:r>
            <a:r>
              <a:rPr lang="en-US" altLang="zh-CN" sz="3600" b="1" dirty="0" smtClean="0">
                <a:latin typeface="黑体" panose="02010609060101010101" pitchFamily="49" charset="-122"/>
                <a:ea typeface="黑体" panose="02010609060101010101" pitchFamily="49" charset="-122"/>
                <a:sym typeface="+mn-ea"/>
              </a:rPr>
              <a:t>3</a:t>
            </a:r>
            <a:r>
              <a:rPr lang="zh-CN" altLang="en-US" sz="3600" b="1" dirty="0" smtClean="0">
                <a:latin typeface="黑体" panose="02010609060101010101" pitchFamily="49" charset="-122"/>
                <a:ea typeface="黑体" panose="02010609060101010101" pitchFamily="49" charset="-122"/>
                <a:sym typeface="+mn-ea"/>
              </a:rPr>
              <a:t>个选择题，计</a:t>
            </a:r>
            <a:r>
              <a:rPr lang="en-US" altLang="zh-CN" sz="3600" b="1" dirty="0" smtClean="0">
                <a:latin typeface="黑体" panose="02010609060101010101" pitchFamily="49" charset="-122"/>
                <a:ea typeface="黑体" panose="02010609060101010101" pitchFamily="49" charset="-122"/>
                <a:sym typeface="+mn-ea"/>
              </a:rPr>
              <a:t>6</a:t>
            </a:r>
            <a:r>
              <a:rPr lang="zh-CN" altLang="en-US" sz="3600" b="1" dirty="0" smtClean="0">
                <a:latin typeface="黑体" panose="02010609060101010101" pitchFamily="49" charset="-122"/>
                <a:ea typeface="黑体" panose="02010609060101010101" pitchFamily="49" charset="-122"/>
                <a:sym typeface="+mn-ea"/>
              </a:rPr>
              <a:t>分。</a:t>
            </a:r>
            <a:endParaRPr lang="en-US" altLang="zh-CN" sz="3600" b="1" dirty="0" smtClean="0">
              <a:latin typeface="黑体" panose="02010609060101010101" pitchFamily="49" charset="-122"/>
              <a:ea typeface="黑体" panose="02010609060101010101" pitchFamily="49" charset="-122"/>
            </a:endParaRPr>
          </a:p>
          <a:p>
            <a:r>
              <a:rPr lang="zh-CN" altLang="en-US" sz="3600" b="1" dirty="0" smtClean="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二、研究性学习</a:t>
            </a:r>
          </a:p>
          <a:p>
            <a:r>
              <a:rPr lang="zh-CN" altLang="en-US" sz="3600" b="1" dirty="0" smtClean="0">
                <a:solidFill>
                  <a:schemeClr val="tx1"/>
                </a:solidFill>
                <a:latin typeface="黑体" panose="02010609060101010101" pitchFamily="49" charset="-122"/>
                <a:ea typeface="黑体" panose="02010609060101010101" pitchFamily="49" charset="-122"/>
                <a:sym typeface="+mn-ea"/>
              </a:rPr>
              <a:t>（</a:t>
            </a:r>
            <a:r>
              <a:rPr lang="zh-CN" altLang="en-US" sz="3600" b="1" dirty="0" smtClean="0">
                <a:solidFill>
                  <a:srgbClr val="FF0000"/>
                </a:solidFill>
                <a:latin typeface="黑体" panose="02010609060101010101" pitchFamily="49" charset="-122"/>
                <a:ea typeface="黑体" panose="02010609060101010101" pitchFamily="49" charset="-122"/>
                <a:sym typeface="+mn-ea"/>
              </a:rPr>
              <a:t>名著阅读、口语交际、综合性学习结合</a:t>
            </a:r>
            <a:r>
              <a:rPr lang="zh-CN" altLang="en-US" sz="3600" b="1" dirty="0" smtClean="0">
                <a:solidFill>
                  <a:schemeClr val="tx1"/>
                </a:solidFill>
                <a:latin typeface="黑体" panose="02010609060101010101" pitchFamily="49" charset="-122"/>
                <a:ea typeface="黑体" panose="02010609060101010101" pitchFamily="49" charset="-122"/>
                <a:sym typeface="+mn-ea"/>
              </a:rPr>
              <a:t>，计</a:t>
            </a:r>
            <a:r>
              <a:rPr lang="en-US" altLang="zh-CN" sz="3600" b="1" dirty="0" smtClean="0">
                <a:solidFill>
                  <a:schemeClr val="tx1"/>
                </a:solidFill>
                <a:latin typeface="黑体" panose="02010609060101010101" pitchFamily="49" charset="-122"/>
                <a:ea typeface="黑体" panose="02010609060101010101" pitchFamily="49" charset="-122"/>
                <a:sym typeface="+mn-ea"/>
              </a:rPr>
              <a:t>7</a:t>
            </a:r>
            <a:r>
              <a:rPr lang="zh-CN" altLang="en-US" sz="3600" b="1" dirty="0" smtClean="0">
                <a:solidFill>
                  <a:schemeClr val="tx1"/>
                </a:solidFill>
                <a:latin typeface="黑体" panose="02010609060101010101" pitchFamily="49" charset="-122"/>
                <a:ea typeface="黑体" panose="02010609060101010101" pitchFamily="49" charset="-122"/>
                <a:sym typeface="+mn-ea"/>
              </a:rPr>
              <a:t>分）</a:t>
            </a:r>
            <a:r>
              <a:rPr lang="zh-CN" altLang="en-US" sz="3600" b="1" dirty="0" smtClean="0">
                <a:solidFill>
                  <a:srgbClr val="FF0000"/>
                </a:solidFill>
                <a:latin typeface="黑体" panose="02010609060101010101" pitchFamily="49" charset="-122"/>
                <a:ea typeface="黑体" panose="02010609060101010101" pitchFamily="49" charset="-122"/>
                <a:sym typeface="+mn-ea"/>
              </a:rPr>
              <a:t>    </a:t>
            </a:r>
            <a:endParaRPr lang="en-US" altLang="zh-CN" sz="3600" b="1" dirty="0" smtClean="0">
              <a:solidFill>
                <a:srgbClr val="FF0000"/>
              </a:solidFill>
              <a:latin typeface="黑体" panose="02010609060101010101" pitchFamily="49" charset="-122"/>
              <a:ea typeface="黑体" panose="02010609060101010101" pitchFamily="49" charset="-122"/>
            </a:endParaRPr>
          </a:p>
          <a:p>
            <a:r>
              <a:rPr lang="zh-CN" altLang="en-US" sz="3600" b="1" dirty="0" smtClean="0">
                <a:solidFill>
                  <a:schemeClr val="tx1"/>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五、现代文阅读</a:t>
            </a:r>
            <a:r>
              <a:rPr lang="zh-CN" altLang="en-US" sz="3600" b="1" dirty="0" smtClean="0">
                <a:latin typeface="黑体" panose="02010609060101010101" pitchFamily="49" charset="-122"/>
                <a:ea typeface="黑体" panose="02010609060101010101" pitchFamily="49" charset="-122"/>
                <a:sym typeface="+mn-ea"/>
              </a:rPr>
              <a:t>（</a:t>
            </a:r>
            <a:r>
              <a:rPr lang="en-US" altLang="zh-CN" sz="3600" b="1" dirty="0" smtClean="0">
                <a:latin typeface="黑体" panose="02010609060101010101" pitchFamily="49" charset="-122"/>
                <a:ea typeface="黑体" panose="02010609060101010101" pitchFamily="49" charset="-122"/>
                <a:sym typeface="+mn-ea"/>
              </a:rPr>
              <a:t>20</a:t>
            </a:r>
            <a:r>
              <a:rPr lang="zh-CN" altLang="en-US" sz="3600" b="1" dirty="0" smtClean="0">
                <a:latin typeface="黑体" panose="02010609060101010101" pitchFamily="49" charset="-122"/>
                <a:ea typeface="黑体" panose="02010609060101010101" pitchFamily="49" charset="-122"/>
                <a:sym typeface="+mn-ea"/>
              </a:rPr>
              <a:t>分）</a:t>
            </a:r>
          </a:p>
          <a:p>
            <a:r>
              <a:rPr lang="en-US" altLang="zh-CN" sz="3600" b="1" dirty="0" smtClean="0">
                <a:latin typeface="黑体" panose="02010609060101010101" pitchFamily="49" charset="-122"/>
                <a:ea typeface="黑体" panose="02010609060101010101" pitchFamily="49" charset="-122"/>
                <a:sym typeface="+mn-ea"/>
              </a:rPr>
              <a:t>1.</a:t>
            </a:r>
            <a:r>
              <a:rPr lang="zh-CN" altLang="en-US" sz="3600" b="1" dirty="0" smtClean="0">
                <a:solidFill>
                  <a:srgbClr val="002060"/>
                </a:solidFill>
                <a:latin typeface="黑体" panose="02010609060101010101" pitchFamily="49" charset="-122"/>
                <a:ea typeface="黑体" panose="02010609060101010101" pitchFamily="49" charset="-122"/>
                <a:sym typeface="+mn-ea"/>
              </a:rPr>
              <a:t>议论文或说明文</a:t>
            </a:r>
            <a:r>
              <a:rPr lang="zh-CN" altLang="en-US" sz="3600" b="1" dirty="0" smtClean="0">
                <a:latin typeface="黑体" panose="02010609060101010101" pitchFamily="49" charset="-122"/>
                <a:ea typeface="黑体" panose="02010609060101010101" pitchFamily="49" charset="-122"/>
                <a:sym typeface="+mn-ea"/>
              </a:rPr>
              <a:t>阅读（</a:t>
            </a:r>
            <a:r>
              <a:rPr lang="en-US" altLang="zh-CN" sz="3600" b="1" dirty="0" smtClean="0">
                <a:solidFill>
                  <a:srgbClr val="FF0000"/>
                </a:solidFill>
                <a:latin typeface="黑体" panose="02010609060101010101" pitchFamily="49" charset="-122"/>
                <a:ea typeface="黑体" panose="02010609060101010101" pitchFamily="49" charset="-122"/>
                <a:sym typeface="+mn-ea"/>
              </a:rPr>
              <a:t>2</a:t>
            </a:r>
            <a:r>
              <a:rPr lang="zh-CN" altLang="en-US" sz="3600" b="1" dirty="0" smtClean="0">
                <a:solidFill>
                  <a:srgbClr val="FF0000"/>
                </a:solidFill>
                <a:latin typeface="黑体" panose="02010609060101010101" pitchFamily="49" charset="-122"/>
                <a:ea typeface="黑体" panose="02010609060101010101" pitchFamily="49" charset="-122"/>
                <a:sym typeface="+mn-ea"/>
              </a:rPr>
              <a:t>个选择题，</a:t>
            </a:r>
            <a:r>
              <a:rPr lang="en-US" altLang="zh-CN" sz="3600" b="1" dirty="0" smtClean="0">
                <a:solidFill>
                  <a:srgbClr val="FF0000"/>
                </a:solidFill>
                <a:latin typeface="黑体" panose="02010609060101010101" pitchFamily="49" charset="-122"/>
                <a:ea typeface="黑体" panose="02010609060101010101" pitchFamily="49" charset="-122"/>
                <a:sym typeface="+mn-ea"/>
              </a:rPr>
              <a:t>1</a:t>
            </a:r>
            <a:r>
              <a:rPr lang="zh-CN" altLang="en-US" sz="3600" b="1" dirty="0" smtClean="0">
                <a:solidFill>
                  <a:srgbClr val="FF0000"/>
                </a:solidFill>
                <a:latin typeface="黑体" panose="02010609060101010101" pitchFamily="49" charset="-122"/>
                <a:ea typeface="黑体" panose="02010609060101010101" pitchFamily="49" charset="-122"/>
                <a:sym typeface="+mn-ea"/>
              </a:rPr>
              <a:t>个简答题</a:t>
            </a:r>
            <a:r>
              <a:rPr lang="zh-CN" altLang="en-US" sz="3600" b="1" dirty="0" smtClean="0">
                <a:latin typeface="黑体" panose="02010609060101010101" pitchFamily="49" charset="-122"/>
                <a:ea typeface="黑体" panose="02010609060101010101" pitchFamily="49" charset="-122"/>
                <a:sym typeface="+mn-ea"/>
              </a:rPr>
              <a:t>，计</a:t>
            </a:r>
            <a:r>
              <a:rPr lang="en-US" altLang="zh-CN" sz="3600" b="1" dirty="0" smtClean="0">
                <a:latin typeface="黑体" panose="02010609060101010101" pitchFamily="49" charset="-122"/>
                <a:ea typeface="黑体" panose="02010609060101010101" pitchFamily="49" charset="-122"/>
                <a:sym typeface="+mn-ea"/>
              </a:rPr>
              <a:t>6</a:t>
            </a:r>
            <a:r>
              <a:rPr lang="zh-CN" altLang="en-US" sz="3600" b="1" dirty="0" smtClean="0">
                <a:latin typeface="黑体" panose="02010609060101010101" pitchFamily="49" charset="-122"/>
                <a:ea typeface="黑体" panose="02010609060101010101" pitchFamily="49" charset="-122"/>
                <a:sym typeface="+mn-ea"/>
              </a:rPr>
              <a:t>分）</a:t>
            </a:r>
            <a:endParaRPr lang="en-US" altLang="zh-CN" sz="3600" b="1" dirty="0" smtClean="0">
              <a:latin typeface="黑体" panose="02010609060101010101" pitchFamily="49" charset="-122"/>
              <a:ea typeface="黑体" panose="02010609060101010101" pitchFamily="49" charset="-122"/>
            </a:endParaRPr>
          </a:p>
          <a:p>
            <a:r>
              <a:rPr lang="en-US" altLang="zh-CN" sz="3600" b="1" dirty="0" smtClean="0">
                <a:latin typeface="黑体" panose="02010609060101010101" pitchFamily="49" charset="-122"/>
                <a:ea typeface="黑体" panose="02010609060101010101" pitchFamily="49" charset="-122"/>
                <a:sym typeface="+mn-ea"/>
              </a:rPr>
              <a:t>2.</a:t>
            </a:r>
            <a:r>
              <a:rPr lang="zh-CN" altLang="en-US" sz="3600" b="1" dirty="0" smtClean="0">
                <a:solidFill>
                  <a:srgbClr val="002060"/>
                </a:solidFill>
                <a:latin typeface="黑体" panose="02010609060101010101" pitchFamily="49" charset="-122"/>
                <a:ea typeface="黑体" panose="02010609060101010101" pitchFamily="49" charset="-122"/>
                <a:sym typeface="+mn-ea"/>
              </a:rPr>
              <a:t>散文、小说</a:t>
            </a:r>
            <a:r>
              <a:rPr lang="zh-CN" altLang="en-US" sz="3600" b="1" dirty="0" smtClean="0">
                <a:latin typeface="黑体" panose="02010609060101010101" pitchFamily="49" charset="-122"/>
                <a:ea typeface="黑体" panose="02010609060101010101" pitchFamily="49" charset="-122"/>
                <a:sym typeface="+mn-ea"/>
              </a:rPr>
              <a:t>或其他文体（</a:t>
            </a:r>
            <a:r>
              <a:rPr lang="zh-CN" altLang="en-US" sz="3600" b="1" dirty="0" smtClean="0">
                <a:solidFill>
                  <a:srgbClr val="FF0000"/>
                </a:solidFill>
                <a:latin typeface="黑体" panose="02010609060101010101" pitchFamily="49" charset="-122"/>
                <a:ea typeface="黑体" panose="02010609060101010101" pitchFamily="49" charset="-122"/>
                <a:sym typeface="+mn-ea"/>
              </a:rPr>
              <a:t>增加一个选择题</a:t>
            </a:r>
            <a:r>
              <a:rPr lang="zh-CN" altLang="en-US" sz="3600" b="1" dirty="0" smtClean="0">
                <a:latin typeface="黑体" panose="02010609060101010101" pitchFamily="49" charset="-122"/>
                <a:ea typeface="黑体" panose="02010609060101010101" pitchFamily="49" charset="-122"/>
                <a:sym typeface="+mn-ea"/>
              </a:rPr>
              <a:t>）</a:t>
            </a:r>
          </a:p>
          <a:p>
            <a:pPr algn="l">
              <a:buClrTx/>
              <a:buSzTx/>
              <a:buNone/>
            </a:pPr>
            <a:endParaRPr lang="zh-CN" altLang="en-US" sz="3600" b="1" dirty="0" smtClean="0">
              <a:latin typeface="黑体" panose="02010609060101010101" pitchFamily="49" charset="-122"/>
              <a:ea typeface="黑体" panose="02010609060101010101" pitchFamily="49" charset="-122"/>
            </a:endParaRPr>
          </a:p>
        </p:txBody>
      </p:sp>
      <p:sp>
        <p:nvSpPr>
          <p:cNvPr id="2" name="圆角矩形 1"/>
          <p:cNvSpPr/>
          <p:nvPr/>
        </p:nvSpPr>
        <p:spPr>
          <a:xfrm>
            <a:off x="2362835" y="424180"/>
            <a:ext cx="6633210" cy="852170"/>
          </a:xfrm>
          <a:prstGeom prst="roundRect">
            <a:avLst/>
          </a:prstGeom>
          <a:solidFill>
            <a:schemeClr val="accent4">
              <a:lumMod val="60000"/>
              <a:lumOff val="4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107055" y="497205"/>
            <a:ext cx="6459855" cy="706755"/>
          </a:xfrm>
          <a:prstGeom prst="rect">
            <a:avLst/>
          </a:prstGeom>
          <a:noFill/>
        </p:spPr>
        <p:txBody>
          <a:bodyPr wrap="square" rtlCol="0">
            <a:spAutoFit/>
          </a:bodyPr>
          <a:lstStyle/>
          <a:p>
            <a:r>
              <a:rPr lang="en-US" altLang="zh-CN" sz="4000">
                <a:solidFill>
                  <a:srgbClr val="FF0000"/>
                </a:solidFill>
              </a:rPr>
              <a:t>2020</a:t>
            </a:r>
            <a:r>
              <a:rPr lang="zh-CN" altLang="zh-CN" sz="4000">
                <a:solidFill>
                  <a:srgbClr val="FF0000"/>
                </a:solidFill>
              </a:rPr>
              <a:t>中考改革新题型</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1" name="Rectangle 5"/>
          <p:cNvSpPr>
            <a:spLocks noGrp="1" noRot="1" noChangeArrowheads="1"/>
          </p:cNvSpPr>
          <p:nvPr/>
        </p:nvSpPr>
        <p:spPr>
          <a:xfrm>
            <a:off x="3434715" y="2059305"/>
            <a:ext cx="10165080" cy="1440180"/>
          </a:xfrm>
          <a:prstGeom prst="rect">
            <a:avLst/>
          </a:prstGeom>
        </p:spPr>
        <p:txBody>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l"/>
              <a:defRPr sz="3200" kern="1200">
                <a:solidFill>
                  <a:schemeClr val="tx1"/>
                </a:solidFill>
                <a:effectLst>
                  <a:outerShdw blurRad="38100" dist="38100" dir="2700000" algn="tl">
                    <a:srgbClr val="010199"/>
                  </a:outerShdw>
                </a:effectLst>
                <a:latin typeface="+mn-lt"/>
                <a:ea typeface="+mn-ea"/>
                <a:cs typeface="+mn-cs"/>
              </a:defRPr>
            </a:lvl1pPr>
            <a:lvl2pPr marL="742950" indent="-285750" algn="l" rtl="0" eaLnBrk="0" fontAlgn="base" hangingPunct="0">
              <a:spcBef>
                <a:spcPct val="20000"/>
              </a:spcBef>
              <a:spcAft>
                <a:spcPct val="0"/>
              </a:spcAft>
              <a:buClr>
                <a:schemeClr val="tx2"/>
              </a:buClr>
              <a:buSzPct val="75000"/>
              <a:buFont typeface="Wingdings" panose="05000000000000000000" pitchFamily="2" charset="2"/>
              <a:buChar char="l"/>
              <a:defRPr sz="2800" kern="1200">
                <a:solidFill>
                  <a:schemeClr val="tx1"/>
                </a:solidFill>
                <a:effectLst>
                  <a:outerShdw blurRad="38100" dist="38100" dir="2700000" algn="tl">
                    <a:srgbClr val="010199"/>
                  </a:outerShdw>
                </a:effectLst>
                <a:latin typeface="+mn-lt"/>
                <a:ea typeface="+mn-ea"/>
                <a:cs typeface="+mn-cs"/>
              </a:defRPr>
            </a:lvl2pPr>
            <a:lvl3pPr marL="1143000" indent="-228600" algn="l" rtl="0" eaLnBrk="0" fontAlgn="base" hangingPunct="0">
              <a:spcBef>
                <a:spcPct val="20000"/>
              </a:spcBef>
              <a:spcAft>
                <a:spcPct val="0"/>
              </a:spcAft>
              <a:buClr>
                <a:schemeClr val="accent2"/>
              </a:buClr>
              <a:buSzPct val="75000"/>
              <a:buFont typeface="Wingdings" panose="05000000000000000000" pitchFamily="2" charset="2"/>
              <a:buChar char="l"/>
              <a:defRPr sz="2400" kern="1200">
                <a:solidFill>
                  <a:schemeClr val="tx1"/>
                </a:solidFill>
                <a:effectLst>
                  <a:outerShdw blurRad="38100" dist="38100" dir="2700000" algn="tl">
                    <a:srgbClr val="010199"/>
                  </a:outerShdw>
                </a:effectLst>
                <a:latin typeface="+mn-lt"/>
                <a:ea typeface="+mn-ea"/>
                <a:cs typeface="+mn-cs"/>
              </a:defRPr>
            </a:lvl3pPr>
            <a:lvl4pPr marL="1600200" indent="-228600" algn="l" rtl="0" eaLnBrk="0" fontAlgn="base" hangingPunct="0">
              <a:spcBef>
                <a:spcPct val="20000"/>
              </a:spcBef>
              <a:spcAft>
                <a:spcPct val="0"/>
              </a:spcAft>
              <a:buClr>
                <a:schemeClr val="folHlink"/>
              </a:buClr>
              <a:buSzPct val="75000"/>
              <a:buFont typeface="Wingdings" panose="05000000000000000000" pitchFamily="2" charset="2"/>
              <a:buChar char="l"/>
              <a:defRPr sz="2000" kern="1200">
                <a:solidFill>
                  <a:schemeClr val="tx1"/>
                </a:solidFill>
                <a:effectLst>
                  <a:outerShdw blurRad="38100" dist="38100" dir="2700000" algn="tl">
                    <a:srgbClr val="010199"/>
                  </a:outerShdw>
                </a:effectLst>
                <a:latin typeface="+mn-lt"/>
                <a:ea typeface="+mn-ea"/>
                <a:cs typeface="+mn-cs"/>
              </a:defRPr>
            </a:lvl4pPr>
            <a:lvl5pPr marL="2057400" indent="-228600" algn="l" rtl="0" eaLnBrk="0" fontAlgn="base" hangingPunct="0">
              <a:spcBef>
                <a:spcPct val="20000"/>
              </a:spcBef>
              <a:spcAft>
                <a:spcPct val="0"/>
              </a:spcAft>
              <a:buClr>
                <a:schemeClr val="tx1"/>
              </a:buClr>
              <a:buSzPct val="75000"/>
              <a:buFont typeface="Wingdings" panose="05000000000000000000" pitchFamily="2" charset="2"/>
              <a:buChar char="l"/>
              <a:defRPr sz="2000" kern="1200">
                <a:solidFill>
                  <a:schemeClr val="tx1"/>
                </a:solidFill>
                <a:effectLst>
                  <a:outerShdw blurRad="38100" dist="38100" dir="2700000" algn="tl">
                    <a:srgbClr val="010199"/>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0" fontAlgn="base" latinLnBrk="0" hangingPunct="0">
              <a:lnSpc>
                <a:spcPct val="100000"/>
              </a:lnSpc>
              <a:spcBef>
                <a:spcPct val="20000"/>
              </a:spcBef>
              <a:spcAft>
                <a:spcPct val="0"/>
              </a:spcAft>
              <a:buClr>
                <a:srgbClr val="0563C1"/>
              </a:buClr>
              <a:buSzPct val="75000"/>
              <a:buFont typeface="Wingdings" panose="05000000000000000000" pitchFamily="2" charset="2"/>
              <a:buNone/>
              <a:tabLst/>
              <a:defRPr/>
            </a:pPr>
            <a:r>
              <a:rPr kumimoji="0" lang="zh-CN" altLang="en-US" sz="6000" b="1" i="0" u="none" strike="noStrike" kern="1200" cap="none" spc="0" normalizeH="0" baseline="0" noProof="0" dirty="0">
                <a:ln>
                  <a:noFill/>
                </a:ln>
                <a:solidFill>
                  <a:srgbClr val="FF0000"/>
                </a:solidFill>
                <a:effectLst>
                  <a:outerShdw blurRad="38100" dist="38100" dir="2700000" algn="tl">
                    <a:srgbClr val="FFFFFF"/>
                  </a:outerShdw>
                </a:effectLst>
                <a:uLnTx/>
                <a:uFillTx/>
                <a:latin typeface="微软雅黑" panose="020B0503020204020204" pitchFamily="34" charset="-122"/>
                <a:ea typeface="微软雅黑" panose="020B0503020204020204" pitchFamily="34" charset="-122"/>
                <a:cs typeface="+mn-cs"/>
              </a:rPr>
              <a:t>现代文阅读</a:t>
            </a:r>
            <a:endParaRPr kumimoji="0" lang="en-US" altLang="zh-CN" sz="6000" b="1" i="0" u="none" strike="noStrike" kern="1200" cap="none" spc="0" normalizeH="0" baseline="0" noProof="0" dirty="0">
              <a:ln>
                <a:noFill/>
              </a:ln>
              <a:solidFill>
                <a:srgbClr val="FF0000"/>
              </a:solidFill>
              <a:effectLst>
                <a:outerShdw blurRad="38100" dist="38100" dir="2700000" algn="tl">
                  <a:srgbClr val="FFFFFF"/>
                </a:outerShdw>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0" fontAlgn="base" latinLnBrk="0" hangingPunct="0">
              <a:lnSpc>
                <a:spcPct val="100000"/>
              </a:lnSpc>
              <a:spcBef>
                <a:spcPct val="20000"/>
              </a:spcBef>
              <a:spcAft>
                <a:spcPct val="0"/>
              </a:spcAft>
              <a:buClr>
                <a:srgbClr val="0563C1"/>
              </a:buClr>
              <a:buSzPct val="75000"/>
              <a:buFont typeface="Wingdings" panose="05000000000000000000" pitchFamily="2" charset="2"/>
              <a:buNone/>
              <a:tabLst/>
              <a:defRPr/>
            </a:pPr>
            <a:r>
              <a:rPr kumimoji="0" lang="en-US" altLang="zh-CN" sz="6000" b="1" i="0" u="none" strike="noStrike" kern="1200" cap="none" spc="0" normalizeH="0" baseline="0" noProof="0" dirty="0">
                <a:ln>
                  <a:noFill/>
                </a:ln>
                <a:solidFill>
                  <a:srgbClr val="FF0000"/>
                </a:solidFill>
                <a:effectLst>
                  <a:outerShdw blurRad="38100" dist="38100" dir="2700000" algn="tl">
                    <a:srgbClr val="010199"/>
                  </a:outerShdw>
                </a:effectLst>
                <a:uLnTx/>
                <a:uFillTx/>
                <a:latin typeface="Calibri"/>
                <a:ea typeface="微软雅黑" panose="020B0503020204020204" pitchFamily="34" charset="-122"/>
                <a:cs typeface="+mn-cs"/>
              </a:rPr>
              <a:t> </a:t>
            </a:r>
          </a:p>
        </p:txBody>
      </p:sp>
      <p:sp>
        <p:nvSpPr>
          <p:cNvPr id="3" name="文本框 2"/>
          <p:cNvSpPr txBox="1"/>
          <p:nvPr/>
        </p:nvSpPr>
        <p:spPr>
          <a:xfrm>
            <a:off x="2921635" y="3925570"/>
            <a:ext cx="8114665" cy="672465"/>
          </a:xfrm>
          <a:prstGeom prst="rect">
            <a:avLst/>
          </a:prstGeom>
          <a:noFill/>
        </p:spPr>
        <p:txBody>
          <a:bodyPr wrap="square" rtlCol="0">
            <a:spAutoFit/>
          </a:bodyPr>
          <a:lstStyle/>
          <a:p>
            <a:pPr marL="342900" marR="0" lvl="0" indent="-342900" algn="l" defTabSz="914400" rtl="0" eaLnBrk="0" fontAlgn="base" latinLnBrk="0" hangingPunct="0">
              <a:lnSpc>
                <a:spcPct val="105000"/>
              </a:lnSpc>
              <a:spcBef>
                <a:spcPct val="20000"/>
              </a:spcBef>
              <a:spcAft>
                <a:spcPct val="0"/>
              </a:spcAft>
              <a:buClr>
                <a:srgbClr val="0563C1"/>
              </a:buClr>
              <a:buSzPct val="75000"/>
              <a:buFont typeface="Wingdings" panose="05000000000000000000" pitchFamily="2" charset="2"/>
              <a:buChar char="l"/>
              <a:tabLst/>
              <a:defRPr/>
            </a:pPr>
            <a:r>
              <a:rPr kumimoji="0" lang="zh-CN" altLang="en-US" sz="3600" b="1" i="0" u="none" strike="noStrike" kern="1200" cap="none" spc="0" normalizeH="0" baseline="0" noProof="0" dirty="0">
                <a:ln>
                  <a:noFill/>
                </a:ln>
                <a:solidFill>
                  <a:srgbClr val="44546A"/>
                </a:solidFill>
                <a:effectLst/>
                <a:uLnTx/>
                <a:uFillTx/>
                <a:latin typeface="微软雅黑" panose="020B0503020204020204" pitchFamily="34" charset="-122"/>
                <a:ea typeface="微软雅黑" panose="020B0503020204020204" pitchFamily="34" charset="-122"/>
                <a:cs typeface="+mn-cs"/>
                <a:sym typeface="+mn-ea"/>
              </a:rPr>
              <a:t>选择题和笔答题相结合</a:t>
            </a:r>
            <a:endParaRPr kumimoji="0" lang="zh-CN" altLang="en-US" sz="36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p:txBody>
      </p:sp>
    </p:spTree>
    <p:extLst>
      <p:ext uri="{BB962C8B-B14F-4D97-AF65-F5344CB8AC3E}">
        <p14:creationId xmlns:p14="http://schemas.microsoft.com/office/powerpoint/2010/main" val="117394737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41605" y="258445"/>
            <a:ext cx="11776075" cy="3683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p:txBody>
      </p:sp>
      <p:sp>
        <p:nvSpPr>
          <p:cNvPr id="2" name="文本框 1"/>
          <p:cNvSpPr txBox="1"/>
          <p:nvPr/>
        </p:nvSpPr>
        <p:spPr>
          <a:xfrm>
            <a:off x="86995" y="197485"/>
            <a:ext cx="12018010" cy="686244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《你的指尖是我一生的温暖》</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韩逸萌</a:t>
            </a: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23.下列对文章相关内容和写法的分析，不正确的一项是              (2分)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A.文章对奶奶手的描写运用了正面与侧面相结合的手法，“整个村里的人都提着奶奶编的篮子去赶集，人见了都夸奶奶编得好。有人让奶奶再编了就拿去卖”这就是侧面描写。</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B.文中画横线A处是说“我”只是想为奶奶尽量多做点事，以此得到自我的心灵安慰，表现了“我”因无法多为奶奶做有用的事的愧疚之情。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C.文章第⑧段写了奶奶的“送老衣”以及我看到“送老衣”时的心酸感受，这段文字虽然能更进一步表现奶奶的手巧，但与文章标题“你的指尖是我一生的温曖”没有什么关系。因此，可以认为本段离题。</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D.文中的奶奶是一个慈祥善良、勤劳能干、淳朴热心(大方)的老人。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24.品析下面两句话，分析加点词语所包含的人物情感。(每小题2分，共4分)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(1)“锉子”这个词</a:t>
            </a:r>
            <a:r>
              <a:rPr kumimoji="0" lang="zh-CN" altLang="en-US" sz="2000" b="0" i="0" u="sng" strike="noStrike" kern="1200" cap="none" spc="0" normalizeH="0" baseline="0" noProof="0">
                <a:ln>
                  <a:noFill/>
                </a:ln>
                <a:solidFill>
                  <a:prstClr val="black"/>
                </a:solidFill>
                <a:effectLst/>
                <a:uLnTx/>
                <a:uFillTx/>
                <a:latin typeface="Calibri"/>
                <a:ea typeface="微软雅黑" panose="020B0503020204020204" pitchFamily="34" charset="-122"/>
                <a:cs typeface="+mn-cs"/>
              </a:rPr>
              <a:t>刺痛</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了我。  	　　_</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(2)奶奶</a:t>
            </a:r>
            <a:r>
              <a:rPr kumimoji="0" lang="zh-CN" altLang="en-US" sz="2000" b="0" i="0" u="sng" strike="noStrike" kern="1200" cap="none" spc="0" normalizeH="0" baseline="0" noProof="0">
                <a:ln>
                  <a:noFill/>
                </a:ln>
                <a:solidFill>
                  <a:prstClr val="black"/>
                </a:solidFill>
                <a:effectLst/>
                <a:uLnTx/>
                <a:uFillTx/>
                <a:latin typeface="Calibri"/>
                <a:ea typeface="微软雅黑" panose="020B0503020204020204" pitchFamily="34" charset="-122"/>
                <a:cs typeface="+mn-cs"/>
              </a:rPr>
              <a:t>嗔怪</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：“这孩子，我年纪这么大了，你花这冤枉钱干什么?”</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25.通读全文，分析画横线B处在文中的作用。(从结构和内容两方面分析)(4分)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26.文章用“你的指尖是我一生的温曖”为题目，有何妙处?(4分)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p:txBody>
      </p:sp>
      <p:sp>
        <p:nvSpPr>
          <p:cNvPr id="3" name="文本框 2"/>
          <p:cNvSpPr txBox="1"/>
          <p:nvPr/>
        </p:nvSpPr>
        <p:spPr>
          <a:xfrm>
            <a:off x="7820025" y="1365250"/>
            <a:ext cx="4097655" cy="95313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考点一：描写方法</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                                   </a:t>
            </a:r>
          </a:p>
        </p:txBody>
      </p:sp>
    </p:spTree>
    <p:extLst>
      <p:ext uri="{BB962C8B-B14F-4D97-AF65-F5344CB8AC3E}">
        <p14:creationId xmlns:p14="http://schemas.microsoft.com/office/powerpoint/2010/main" val="27988595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708" name="组合 72707"/>
          <p:cNvGrpSpPr/>
          <p:nvPr/>
        </p:nvGrpSpPr>
        <p:grpSpPr>
          <a:xfrm>
            <a:off x="102870" y="545465"/>
            <a:ext cx="1139825" cy="5645150"/>
            <a:chOff x="0" y="0"/>
            <a:chExt cx="718" cy="2555"/>
          </a:xfrm>
        </p:grpSpPr>
        <p:sp>
          <p:nvSpPr>
            <p:cNvPr id="143400" name="左大括号 72708"/>
            <p:cNvSpPr/>
            <p:nvPr/>
          </p:nvSpPr>
          <p:spPr>
            <a:xfrm>
              <a:off x="446" y="0"/>
              <a:ext cx="272" cy="2555"/>
            </a:xfrm>
            <a:prstGeom prst="leftBrace">
              <a:avLst>
                <a:gd name="adj1" fmla="val 78191"/>
                <a:gd name="adj2" fmla="val 50000"/>
              </a:avLst>
            </a:prstGeom>
            <a:noFill/>
            <a:ln w="31750" cap="flat" cmpd="sng">
              <a:solidFill>
                <a:srgbClr val="FF0000"/>
              </a:solidFill>
              <a:prstDash val="solid"/>
              <a:headEnd type="none" w="med" len="med"/>
              <a:tailEnd type="none" w="med" len="med"/>
            </a:ln>
          </p:spPr>
          <p:txBody>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43401" name="圆角矩形 72709"/>
            <p:cNvSpPr/>
            <p:nvPr/>
          </p:nvSpPr>
          <p:spPr>
            <a:xfrm>
              <a:off x="0" y="612"/>
              <a:ext cx="374" cy="1450"/>
            </a:xfrm>
            <a:prstGeom prst="roundRect">
              <a:avLst>
                <a:gd name="adj" fmla="val 41343"/>
              </a:avLst>
            </a:prstGeom>
            <a:solidFill>
              <a:srgbClr val="FFFF00"/>
            </a:solidFill>
            <a:ln w="31750" cap="flat" cmpd="sng">
              <a:solidFill>
                <a:srgbClr val="00FF00"/>
              </a:solidFill>
              <a:prstDash val="solid"/>
              <a:headEnd type="none" w="med" len="med"/>
              <a:tailEnd type="none" w="med" len="med"/>
            </a:ln>
          </p:spPr>
          <p:txBody>
            <a:bodyPr wrap="none" anchor="ct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800" b="1" i="0" u="none" strike="noStrike" kern="1200" cap="none" spc="0" normalizeH="0" baseline="0" noProof="0" dirty="0">
                  <a:ln>
                    <a:noFill/>
                  </a:ln>
                  <a:solidFill>
                    <a:srgbClr val="FF0000"/>
                  </a:solidFill>
                  <a:effectLst/>
                  <a:uLnTx/>
                  <a:uFillTx/>
                  <a:latin typeface="Times New Roman" panose="02020603050405020304" pitchFamily="2" charset="0"/>
                  <a:ea typeface="微软雅黑" panose="020B0503020204020204" pitchFamily="34" charset="-122"/>
                  <a:cs typeface="+mn-cs"/>
                </a:rPr>
                <a:t>描</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800" b="1" i="0" u="none" strike="noStrike" kern="1200" cap="none" spc="0" normalizeH="0" baseline="0" noProof="0" dirty="0">
                  <a:ln>
                    <a:noFill/>
                  </a:ln>
                  <a:solidFill>
                    <a:srgbClr val="FF0000"/>
                  </a:solidFill>
                  <a:effectLst/>
                  <a:uLnTx/>
                  <a:uFillTx/>
                  <a:latin typeface="Times New Roman" panose="02020603050405020304" pitchFamily="2" charset="0"/>
                  <a:ea typeface="微软雅黑" panose="020B0503020204020204" pitchFamily="34" charset="-122"/>
                  <a:cs typeface="+mn-cs"/>
                </a:rPr>
                <a:t>写</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800" b="1" i="0" u="none" strike="noStrike" kern="1200" cap="none" spc="0" normalizeH="0" baseline="0" noProof="0" dirty="0">
                  <a:ln>
                    <a:noFill/>
                  </a:ln>
                  <a:solidFill>
                    <a:srgbClr val="FF0000"/>
                  </a:solidFill>
                  <a:effectLst/>
                  <a:uLnTx/>
                  <a:uFillTx/>
                  <a:latin typeface="Times New Roman" panose="02020603050405020304" pitchFamily="2" charset="0"/>
                  <a:ea typeface="微软雅黑" panose="020B0503020204020204" pitchFamily="34" charset="-122"/>
                  <a:cs typeface="+mn-cs"/>
                </a:rPr>
                <a:t>的</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800" b="1" i="0" u="none" strike="noStrike" kern="1200" cap="none" spc="0" normalizeH="0" baseline="0" noProof="0" dirty="0">
                  <a:ln>
                    <a:noFill/>
                  </a:ln>
                  <a:solidFill>
                    <a:srgbClr val="FF0000"/>
                  </a:solidFill>
                  <a:effectLst/>
                  <a:uLnTx/>
                  <a:uFillTx/>
                  <a:latin typeface="Times New Roman" panose="02020603050405020304" pitchFamily="2" charset="0"/>
                  <a:ea typeface="微软雅黑" panose="020B0503020204020204" pitchFamily="34" charset="-122"/>
                  <a:cs typeface="+mn-cs"/>
                </a:rPr>
                <a:t>分</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800" b="1" i="0" u="none" strike="noStrike" kern="1200" cap="none" spc="0" normalizeH="0" baseline="0" noProof="0" dirty="0">
                  <a:ln>
                    <a:noFill/>
                  </a:ln>
                  <a:solidFill>
                    <a:srgbClr val="FF0000"/>
                  </a:solidFill>
                  <a:effectLst/>
                  <a:uLnTx/>
                  <a:uFillTx/>
                  <a:latin typeface="Times New Roman" panose="02020603050405020304" pitchFamily="2" charset="0"/>
                  <a:ea typeface="微软雅黑" panose="020B0503020204020204" pitchFamily="34" charset="-122"/>
                  <a:cs typeface="+mn-cs"/>
                </a:rPr>
                <a:t>类</a:t>
              </a:r>
            </a:p>
          </p:txBody>
        </p:sp>
      </p:grpSp>
      <p:grpSp>
        <p:nvGrpSpPr>
          <p:cNvPr id="72711" name="组合 72710"/>
          <p:cNvGrpSpPr/>
          <p:nvPr/>
        </p:nvGrpSpPr>
        <p:grpSpPr>
          <a:xfrm>
            <a:off x="1258253" y="347028"/>
            <a:ext cx="1508125" cy="1695450"/>
            <a:chOff x="0" y="0"/>
            <a:chExt cx="950" cy="1068"/>
          </a:xfrm>
        </p:grpSpPr>
        <p:sp>
          <p:nvSpPr>
            <p:cNvPr id="143398" name="文本框 72711"/>
            <p:cNvSpPr txBox="1"/>
            <p:nvPr/>
          </p:nvSpPr>
          <p:spPr>
            <a:xfrm>
              <a:off x="0" y="125"/>
              <a:ext cx="633" cy="232"/>
            </a:xfrm>
            <a:prstGeom prst="rect">
              <a:avLst/>
            </a:prstGeom>
            <a:solidFill>
              <a:srgbClr val="FFFF00"/>
            </a:solidFill>
            <a:ln w="28575" cap="flat" cmpd="sng">
              <a:solidFill>
                <a:schemeClr val="accent1">
                  <a:shade val="50000"/>
                </a:schemeClr>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marR="0" lvl="0" indent="0" algn="ctr"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srgbClr val="0000FF"/>
                  </a:solidFill>
                  <a:effectLst/>
                  <a:uLnTx/>
                  <a:uFillTx/>
                  <a:latin typeface="Times New Roman" panose="02020603050405020304" pitchFamily="2" charset="0"/>
                  <a:ea typeface="微软雅黑" panose="020B0503020204020204" pitchFamily="34" charset="-122"/>
                  <a:cs typeface="+mn-cs"/>
                </a:rPr>
                <a:t>按内容</a:t>
              </a:r>
            </a:p>
          </p:txBody>
        </p:sp>
        <p:sp>
          <p:nvSpPr>
            <p:cNvPr id="143399" name="左大括号 72712"/>
            <p:cNvSpPr/>
            <p:nvPr/>
          </p:nvSpPr>
          <p:spPr>
            <a:xfrm>
              <a:off x="678" y="0"/>
              <a:ext cx="272" cy="1068"/>
            </a:xfrm>
            <a:prstGeom prst="leftBrace">
              <a:avLst>
                <a:gd name="adj1" fmla="val 32684"/>
                <a:gd name="adj2" fmla="val 26028"/>
              </a:avLst>
            </a:prstGeom>
            <a:noFill/>
            <a:ln w="31750" cap="flat" cmpd="sng">
              <a:solidFill>
                <a:srgbClr val="FF0000"/>
              </a:solidFill>
              <a:prstDash val="solid"/>
              <a:headEnd type="none" w="med" len="med"/>
              <a:tailEnd type="none" w="med" len="med"/>
            </a:ln>
          </p:spPr>
          <p:txBody>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grpSp>
      <p:sp>
        <p:nvSpPr>
          <p:cNvPr id="72714" name="文本框 72713"/>
          <p:cNvSpPr txBox="1"/>
          <p:nvPr/>
        </p:nvSpPr>
        <p:spPr>
          <a:xfrm>
            <a:off x="2728595" y="686753"/>
            <a:ext cx="1371600" cy="368300"/>
          </a:xfrm>
          <a:prstGeom prst="rect">
            <a:avLst/>
          </a:prstGeom>
          <a:solidFill>
            <a:srgbClr val="FFFF00"/>
          </a:solidFill>
          <a:ln w="31750" cap="flat" cmpd="sng">
            <a:solidFill>
              <a:srgbClr val="00FF00"/>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marR="0" lvl="0" indent="0" algn="ctr"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1800" b="1" i="0" u="none" strike="noStrike" kern="1200" cap="none" spc="0" normalizeH="0" baseline="0" noProof="0" dirty="0">
                <a:ln>
                  <a:noFill/>
                </a:ln>
                <a:solidFill>
                  <a:srgbClr val="FF0000"/>
                </a:solidFill>
                <a:effectLst/>
                <a:uLnTx/>
                <a:uFillTx/>
                <a:latin typeface="Times New Roman" panose="02020603050405020304" pitchFamily="2" charset="0"/>
                <a:ea typeface="微软雅黑" panose="020B0503020204020204" pitchFamily="34" charset="-122"/>
                <a:cs typeface="+mn-cs"/>
              </a:rPr>
              <a:t>细节描写</a:t>
            </a:r>
          </a:p>
        </p:txBody>
      </p:sp>
      <p:sp>
        <p:nvSpPr>
          <p:cNvPr id="72715" name="文本框 72714"/>
          <p:cNvSpPr txBox="1"/>
          <p:nvPr/>
        </p:nvSpPr>
        <p:spPr>
          <a:xfrm>
            <a:off x="2766695" y="1162050"/>
            <a:ext cx="1371600" cy="368300"/>
          </a:xfrm>
          <a:prstGeom prst="rect">
            <a:avLst/>
          </a:prstGeom>
          <a:solidFill>
            <a:srgbClr val="FFFF00"/>
          </a:solidFill>
          <a:ln w="31750" cap="flat" cmpd="sng">
            <a:solidFill>
              <a:srgbClr val="00FF00"/>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marR="0" lvl="0" indent="0" algn="ctr"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1800" b="1" i="0" u="none" strike="noStrike" kern="1200" cap="none" spc="0" normalizeH="0" baseline="0" noProof="0" dirty="0">
                <a:ln>
                  <a:noFill/>
                </a:ln>
                <a:solidFill>
                  <a:srgbClr val="0000FF"/>
                </a:solidFill>
                <a:effectLst/>
                <a:uLnTx/>
                <a:uFillTx/>
                <a:latin typeface="Times New Roman" panose="02020603050405020304" pitchFamily="2" charset="0"/>
                <a:ea typeface="微软雅黑" panose="020B0503020204020204" pitchFamily="34" charset="-122"/>
                <a:cs typeface="+mn-cs"/>
              </a:rPr>
              <a:t>场面描写</a:t>
            </a:r>
          </a:p>
        </p:txBody>
      </p:sp>
      <p:grpSp>
        <p:nvGrpSpPr>
          <p:cNvPr id="72716" name="组合 72715"/>
          <p:cNvGrpSpPr/>
          <p:nvPr/>
        </p:nvGrpSpPr>
        <p:grpSpPr>
          <a:xfrm>
            <a:off x="1182053" y="3287395"/>
            <a:ext cx="2879725" cy="852488"/>
            <a:chOff x="0" y="0"/>
            <a:chExt cx="1814" cy="537"/>
          </a:xfrm>
        </p:grpSpPr>
        <p:grpSp>
          <p:nvGrpSpPr>
            <p:cNvPr id="143393" name="组合 72716"/>
            <p:cNvGrpSpPr/>
            <p:nvPr/>
          </p:nvGrpSpPr>
          <p:grpSpPr>
            <a:xfrm>
              <a:off x="0" y="25"/>
              <a:ext cx="866" cy="462"/>
              <a:chOff x="0" y="0"/>
              <a:chExt cx="866" cy="462"/>
            </a:xfrm>
          </p:grpSpPr>
          <p:sp>
            <p:nvSpPr>
              <p:cNvPr id="143396" name="文本框 72717"/>
              <p:cNvSpPr txBox="1"/>
              <p:nvPr/>
            </p:nvSpPr>
            <p:spPr>
              <a:xfrm>
                <a:off x="0" y="101"/>
                <a:ext cx="568" cy="232"/>
              </a:xfrm>
              <a:prstGeom prst="rect">
                <a:avLst/>
              </a:prstGeom>
              <a:solidFill>
                <a:srgbClr val="FFFF00"/>
              </a:solidFill>
              <a:ln w="31750" cap="flat" cmpd="sng">
                <a:solidFill>
                  <a:srgbClr val="00FF00"/>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marR="0" lvl="0" indent="0" algn="ctr"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srgbClr val="0000FF"/>
                    </a:solidFill>
                    <a:effectLst/>
                    <a:uLnTx/>
                    <a:uFillTx/>
                    <a:latin typeface="Times New Roman" panose="02020603050405020304" pitchFamily="2" charset="0"/>
                    <a:ea typeface="微软雅黑" panose="020B0503020204020204" pitchFamily="34" charset="-122"/>
                    <a:cs typeface="+mn-cs"/>
                  </a:rPr>
                  <a:t>按角度</a:t>
                </a:r>
              </a:p>
            </p:txBody>
          </p:sp>
          <p:sp>
            <p:nvSpPr>
              <p:cNvPr id="143397" name="左大括号 72718"/>
              <p:cNvSpPr/>
              <p:nvPr/>
            </p:nvSpPr>
            <p:spPr>
              <a:xfrm>
                <a:off x="594" y="0"/>
                <a:ext cx="272" cy="462"/>
              </a:xfrm>
              <a:prstGeom prst="leftBrace">
                <a:avLst>
                  <a:gd name="adj1" fmla="val 14138"/>
                  <a:gd name="adj2" fmla="val 50000"/>
                </a:avLst>
              </a:prstGeom>
              <a:noFill/>
              <a:ln w="31750" cap="flat" cmpd="sng">
                <a:solidFill>
                  <a:srgbClr val="FF0000"/>
                </a:solidFill>
                <a:prstDash val="solid"/>
                <a:headEnd type="none" w="med" len="med"/>
                <a:tailEnd type="none" w="med" len="med"/>
              </a:ln>
            </p:spPr>
            <p:txBody>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grpSp>
        <p:sp>
          <p:nvSpPr>
            <p:cNvPr id="143394" name="文本框 72719"/>
            <p:cNvSpPr txBox="1"/>
            <p:nvPr/>
          </p:nvSpPr>
          <p:spPr>
            <a:xfrm>
              <a:off x="950" y="0"/>
              <a:ext cx="864" cy="232"/>
            </a:xfrm>
            <a:prstGeom prst="rect">
              <a:avLst/>
            </a:prstGeom>
            <a:solidFill>
              <a:srgbClr val="FFFF00"/>
            </a:solidFill>
            <a:ln w="31750" cap="flat" cmpd="sng">
              <a:solidFill>
                <a:srgbClr val="00FF00"/>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marR="0" lvl="0" indent="0" algn="ctr"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1800" b="1" i="0" u="none" strike="noStrike" kern="1200" cap="none" spc="0" normalizeH="0" baseline="0" noProof="0" dirty="0">
                  <a:ln>
                    <a:noFill/>
                  </a:ln>
                  <a:solidFill>
                    <a:srgbClr val="FF0000"/>
                  </a:solidFill>
                  <a:effectLst/>
                  <a:uLnTx/>
                  <a:uFillTx/>
                  <a:latin typeface="Times New Roman" panose="02020603050405020304" pitchFamily="2" charset="0"/>
                  <a:ea typeface="微软雅黑" panose="020B0503020204020204" pitchFamily="34" charset="-122"/>
                  <a:cs typeface="+mn-cs"/>
                </a:rPr>
                <a:t>正面描写</a:t>
              </a:r>
            </a:p>
          </p:txBody>
        </p:sp>
        <p:sp>
          <p:nvSpPr>
            <p:cNvPr id="143395" name="文本框 72720"/>
            <p:cNvSpPr txBox="1"/>
            <p:nvPr/>
          </p:nvSpPr>
          <p:spPr>
            <a:xfrm>
              <a:off x="952" y="305"/>
              <a:ext cx="862" cy="232"/>
            </a:xfrm>
            <a:prstGeom prst="rect">
              <a:avLst/>
            </a:prstGeom>
            <a:solidFill>
              <a:srgbClr val="FFFF00"/>
            </a:solidFill>
            <a:ln w="31750" cap="flat" cmpd="sng">
              <a:solidFill>
                <a:srgbClr val="00FF00"/>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marR="0" lvl="0" indent="0" algn="ctr"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1800" b="1" i="0" u="none" strike="noStrike" kern="1200" cap="none" spc="0" normalizeH="0" baseline="0" noProof="0" dirty="0">
                  <a:ln>
                    <a:noFill/>
                  </a:ln>
                  <a:solidFill>
                    <a:srgbClr val="FF0000"/>
                  </a:solidFill>
                  <a:effectLst/>
                  <a:uLnTx/>
                  <a:uFillTx/>
                  <a:latin typeface="Times New Roman" panose="02020603050405020304" pitchFamily="2" charset="0"/>
                  <a:ea typeface="微软雅黑" panose="020B0503020204020204" pitchFamily="34" charset="-122"/>
                  <a:cs typeface="+mn-cs"/>
                </a:rPr>
                <a:t>侧面描写</a:t>
              </a:r>
            </a:p>
          </p:txBody>
        </p:sp>
      </p:grpSp>
      <p:grpSp>
        <p:nvGrpSpPr>
          <p:cNvPr id="72722" name="组合 72721"/>
          <p:cNvGrpSpPr/>
          <p:nvPr/>
        </p:nvGrpSpPr>
        <p:grpSpPr>
          <a:xfrm>
            <a:off x="1186498" y="4682173"/>
            <a:ext cx="2882900" cy="890588"/>
            <a:chOff x="0" y="0"/>
            <a:chExt cx="1816" cy="561"/>
          </a:xfrm>
        </p:grpSpPr>
        <p:grpSp>
          <p:nvGrpSpPr>
            <p:cNvPr id="143388" name="组合 72722"/>
            <p:cNvGrpSpPr/>
            <p:nvPr/>
          </p:nvGrpSpPr>
          <p:grpSpPr>
            <a:xfrm>
              <a:off x="0" y="25"/>
              <a:ext cx="866" cy="462"/>
              <a:chOff x="0" y="0"/>
              <a:chExt cx="866" cy="462"/>
            </a:xfrm>
          </p:grpSpPr>
          <p:sp>
            <p:nvSpPr>
              <p:cNvPr id="143391" name="文本框 72723"/>
              <p:cNvSpPr txBox="1"/>
              <p:nvPr/>
            </p:nvSpPr>
            <p:spPr>
              <a:xfrm>
                <a:off x="0" y="74"/>
                <a:ext cx="568" cy="232"/>
              </a:xfrm>
              <a:prstGeom prst="rect">
                <a:avLst/>
              </a:prstGeom>
              <a:solidFill>
                <a:srgbClr val="FFFF00"/>
              </a:solidFill>
              <a:ln w="31750" cap="flat" cmpd="sng">
                <a:solidFill>
                  <a:srgbClr val="00FF00"/>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marR="0" lvl="0" indent="0" algn="ctr"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srgbClr val="0000FF"/>
                    </a:solidFill>
                    <a:effectLst/>
                    <a:uLnTx/>
                    <a:uFillTx/>
                    <a:latin typeface="Times New Roman" panose="02020603050405020304" pitchFamily="2" charset="0"/>
                    <a:ea typeface="微软雅黑" panose="020B0503020204020204" pitchFamily="34" charset="-122"/>
                    <a:cs typeface="+mn-cs"/>
                  </a:rPr>
                  <a:t>按状态</a:t>
                </a:r>
              </a:p>
            </p:txBody>
          </p:sp>
          <p:sp>
            <p:nvSpPr>
              <p:cNvPr id="143392" name="左大括号 72724"/>
              <p:cNvSpPr/>
              <p:nvPr/>
            </p:nvSpPr>
            <p:spPr>
              <a:xfrm>
                <a:off x="594" y="0"/>
                <a:ext cx="272" cy="462"/>
              </a:xfrm>
              <a:prstGeom prst="leftBrace">
                <a:avLst>
                  <a:gd name="adj1" fmla="val 14138"/>
                  <a:gd name="adj2" fmla="val 50000"/>
                </a:avLst>
              </a:prstGeom>
              <a:noFill/>
              <a:ln w="31750" cap="flat" cmpd="sng">
                <a:solidFill>
                  <a:srgbClr val="FF0000"/>
                </a:solidFill>
                <a:prstDash val="solid"/>
                <a:headEnd type="none" w="med" len="med"/>
                <a:tailEnd type="none" w="med" len="med"/>
              </a:ln>
            </p:spPr>
            <p:txBody>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grpSp>
        <p:sp>
          <p:nvSpPr>
            <p:cNvPr id="143389" name="文本框 72725"/>
            <p:cNvSpPr txBox="1"/>
            <p:nvPr/>
          </p:nvSpPr>
          <p:spPr>
            <a:xfrm>
              <a:off x="950" y="0"/>
              <a:ext cx="864" cy="232"/>
            </a:xfrm>
            <a:prstGeom prst="rect">
              <a:avLst/>
            </a:prstGeom>
            <a:solidFill>
              <a:srgbClr val="FFFF00"/>
            </a:solidFill>
            <a:ln w="31750" cap="flat" cmpd="sng">
              <a:solidFill>
                <a:srgbClr val="00FF00"/>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marR="0" lvl="0" indent="0" algn="ctr"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1800" b="1" i="0" u="none" strike="noStrike" kern="1200" cap="none" spc="0" normalizeH="0" baseline="0" noProof="0" dirty="0">
                  <a:ln>
                    <a:noFill/>
                  </a:ln>
                  <a:solidFill>
                    <a:srgbClr val="0000FF"/>
                  </a:solidFill>
                  <a:effectLst/>
                  <a:uLnTx/>
                  <a:uFillTx/>
                  <a:latin typeface="Times New Roman" panose="02020603050405020304" pitchFamily="2" charset="0"/>
                  <a:ea typeface="微软雅黑" panose="020B0503020204020204" pitchFamily="34" charset="-122"/>
                  <a:cs typeface="+mn-cs"/>
                </a:rPr>
                <a:t>动态描写</a:t>
              </a:r>
            </a:p>
          </p:txBody>
        </p:sp>
        <p:sp>
          <p:nvSpPr>
            <p:cNvPr id="143390" name="文本框 72726"/>
            <p:cNvSpPr txBox="1"/>
            <p:nvPr/>
          </p:nvSpPr>
          <p:spPr>
            <a:xfrm>
              <a:off x="952" y="329"/>
              <a:ext cx="864" cy="232"/>
            </a:xfrm>
            <a:prstGeom prst="rect">
              <a:avLst/>
            </a:prstGeom>
            <a:solidFill>
              <a:srgbClr val="FFFF00"/>
            </a:solidFill>
            <a:ln w="31750" cap="flat" cmpd="sng">
              <a:solidFill>
                <a:srgbClr val="00FF00"/>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marR="0" lvl="0" indent="0" algn="ctr"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1800" b="1" i="0" u="none" strike="noStrike" kern="1200" cap="none" spc="0" normalizeH="0" baseline="0" noProof="0" dirty="0">
                  <a:ln>
                    <a:noFill/>
                  </a:ln>
                  <a:solidFill>
                    <a:srgbClr val="0000FF"/>
                  </a:solidFill>
                  <a:effectLst/>
                  <a:uLnTx/>
                  <a:uFillTx/>
                  <a:latin typeface="Times New Roman" panose="02020603050405020304" pitchFamily="2" charset="0"/>
                  <a:ea typeface="微软雅黑" panose="020B0503020204020204" pitchFamily="34" charset="-122"/>
                  <a:cs typeface="+mn-cs"/>
                </a:rPr>
                <a:t>静态描写</a:t>
              </a:r>
            </a:p>
          </p:txBody>
        </p:sp>
      </p:grpSp>
      <p:grpSp>
        <p:nvGrpSpPr>
          <p:cNvPr id="72728" name="组合 72727"/>
          <p:cNvGrpSpPr/>
          <p:nvPr/>
        </p:nvGrpSpPr>
        <p:grpSpPr>
          <a:xfrm>
            <a:off x="1281748" y="5877560"/>
            <a:ext cx="2882900" cy="890588"/>
            <a:chOff x="0" y="0"/>
            <a:chExt cx="1816" cy="561"/>
          </a:xfrm>
        </p:grpSpPr>
        <p:grpSp>
          <p:nvGrpSpPr>
            <p:cNvPr id="143383" name="组合 72728"/>
            <p:cNvGrpSpPr/>
            <p:nvPr/>
          </p:nvGrpSpPr>
          <p:grpSpPr>
            <a:xfrm>
              <a:off x="0" y="25"/>
              <a:ext cx="866" cy="462"/>
              <a:chOff x="0" y="0"/>
              <a:chExt cx="866" cy="462"/>
            </a:xfrm>
          </p:grpSpPr>
          <p:sp>
            <p:nvSpPr>
              <p:cNvPr id="143386" name="文本框 72729"/>
              <p:cNvSpPr txBox="1"/>
              <p:nvPr/>
            </p:nvSpPr>
            <p:spPr>
              <a:xfrm>
                <a:off x="0" y="53"/>
                <a:ext cx="570" cy="232"/>
              </a:xfrm>
              <a:prstGeom prst="rect">
                <a:avLst/>
              </a:prstGeom>
              <a:solidFill>
                <a:srgbClr val="FFFF00"/>
              </a:solidFill>
              <a:ln w="31750" cap="flat" cmpd="sng">
                <a:solidFill>
                  <a:srgbClr val="00FF00"/>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marR="0" lvl="0" indent="0" algn="ctr"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srgbClr val="0000FF"/>
                    </a:solidFill>
                    <a:effectLst/>
                    <a:uLnTx/>
                    <a:uFillTx/>
                    <a:latin typeface="Times New Roman" panose="02020603050405020304" pitchFamily="2" charset="0"/>
                    <a:ea typeface="微软雅黑" panose="020B0503020204020204" pitchFamily="34" charset="-122"/>
                    <a:cs typeface="+mn-cs"/>
                  </a:rPr>
                  <a:t>按手法</a:t>
                </a:r>
              </a:p>
            </p:txBody>
          </p:sp>
          <p:sp>
            <p:nvSpPr>
              <p:cNvPr id="143387" name="左大括号 72730"/>
              <p:cNvSpPr/>
              <p:nvPr/>
            </p:nvSpPr>
            <p:spPr>
              <a:xfrm>
                <a:off x="594" y="0"/>
                <a:ext cx="272" cy="462"/>
              </a:xfrm>
              <a:prstGeom prst="leftBrace">
                <a:avLst>
                  <a:gd name="adj1" fmla="val 14138"/>
                  <a:gd name="adj2" fmla="val 50000"/>
                </a:avLst>
              </a:prstGeom>
              <a:noFill/>
              <a:ln w="31750" cap="flat" cmpd="sng">
                <a:solidFill>
                  <a:srgbClr val="FF0000"/>
                </a:solidFill>
                <a:prstDash val="solid"/>
                <a:headEnd type="none" w="med" len="med"/>
                <a:tailEnd type="none" w="med" len="med"/>
              </a:ln>
            </p:spPr>
            <p:txBody>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grpSp>
        <p:sp>
          <p:nvSpPr>
            <p:cNvPr id="143384" name="文本框 72731"/>
            <p:cNvSpPr txBox="1"/>
            <p:nvPr/>
          </p:nvSpPr>
          <p:spPr>
            <a:xfrm>
              <a:off x="950" y="0"/>
              <a:ext cx="864" cy="232"/>
            </a:xfrm>
            <a:prstGeom prst="rect">
              <a:avLst/>
            </a:prstGeom>
            <a:solidFill>
              <a:srgbClr val="FFFF00"/>
            </a:solidFill>
            <a:ln w="31750" cap="flat" cmpd="sng">
              <a:solidFill>
                <a:srgbClr val="00FF00"/>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marR="0" lvl="0" indent="0" algn="ctr"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1800" b="1" i="0" u="none" strike="noStrike" kern="1200" cap="none" spc="0" normalizeH="0" baseline="0" noProof="0" dirty="0">
                  <a:ln>
                    <a:noFill/>
                  </a:ln>
                  <a:solidFill>
                    <a:srgbClr val="0000FF"/>
                  </a:solidFill>
                  <a:effectLst/>
                  <a:uLnTx/>
                  <a:uFillTx/>
                  <a:latin typeface="Times New Roman" panose="02020603050405020304" pitchFamily="2" charset="0"/>
                  <a:ea typeface="微软雅黑" panose="020B0503020204020204" pitchFamily="34" charset="-122"/>
                  <a:cs typeface="+mn-cs"/>
                </a:rPr>
                <a:t>工笔</a:t>
              </a:r>
            </a:p>
          </p:txBody>
        </p:sp>
        <p:sp>
          <p:nvSpPr>
            <p:cNvPr id="143385" name="文本框 72732"/>
            <p:cNvSpPr txBox="1"/>
            <p:nvPr/>
          </p:nvSpPr>
          <p:spPr>
            <a:xfrm>
              <a:off x="952" y="329"/>
              <a:ext cx="864" cy="232"/>
            </a:xfrm>
            <a:prstGeom prst="rect">
              <a:avLst/>
            </a:prstGeom>
            <a:solidFill>
              <a:srgbClr val="FFFF00"/>
            </a:solidFill>
            <a:ln w="31750" cap="flat" cmpd="sng">
              <a:solidFill>
                <a:srgbClr val="00FF00"/>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marR="0" lvl="0" indent="0" algn="ctr"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1800" b="1" i="0" u="none" strike="noStrike" kern="1200" cap="none" spc="0" normalizeH="0" baseline="0" noProof="0" dirty="0">
                  <a:ln>
                    <a:noFill/>
                  </a:ln>
                  <a:solidFill>
                    <a:srgbClr val="0000FF"/>
                  </a:solidFill>
                  <a:effectLst/>
                  <a:uLnTx/>
                  <a:uFillTx/>
                  <a:latin typeface="Times New Roman" panose="02020603050405020304" pitchFamily="2" charset="0"/>
                  <a:ea typeface="微软雅黑" panose="020B0503020204020204" pitchFamily="34" charset="-122"/>
                  <a:cs typeface="+mn-cs"/>
                </a:rPr>
                <a:t>白描</a:t>
              </a:r>
            </a:p>
          </p:txBody>
        </p:sp>
      </p:grpSp>
      <p:grpSp>
        <p:nvGrpSpPr>
          <p:cNvPr id="72734" name="组合 72733"/>
          <p:cNvGrpSpPr/>
          <p:nvPr/>
        </p:nvGrpSpPr>
        <p:grpSpPr>
          <a:xfrm>
            <a:off x="2793365" y="1675765"/>
            <a:ext cx="3273425" cy="852488"/>
            <a:chOff x="0" y="0"/>
            <a:chExt cx="2062" cy="537"/>
          </a:xfrm>
        </p:grpSpPr>
        <p:sp>
          <p:nvSpPr>
            <p:cNvPr id="143379" name="文本框 72734"/>
            <p:cNvSpPr txBox="1"/>
            <p:nvPr/>
          </p:nvSpPr>
          <p:spPr>
            <a:xfrm>
              <a:off x="0" y="74"/>
              <a:ext cx="864" cy="232"/>
            </a:xfrm>
            <a:prstGeom prst="rect">
              <a:avLst/>
            </a:prstGeom>
            <a:solidFill>
              <a:srgbClr val="FFFF00"/>
            </a:solidFill>
            <a:ln w="31750" cap="flat" cmpd="sng">
              <a:solidFill>
                <a:srgbClr val="00FF00"/>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marR="0" lvl="0" indent="0" algn="ctr"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1800" b="1" i="0" u="none" strike="noStrike" kern="1200" cap="none" spc="0" normalizeH="0" baseline="0" noProof="0" dirty="0">
                  <a:ln>
                    <a:noFill/>
                  </a:ln>
                  <a:solidFill>
                    <a:srgbClr val="FF0000"/>
                  </a:solidFill>
                  <a:effectLst/>
                  <a:uLnTx/>
                  <a:uFillTx/>
                  <a:latin typeface="Times New Roman" panose="02020603050405020304" pitchFamily="2" charset="0"/>
                  <a:ea typeface="微软雅黑" panose="020B0503020204020204" pitchFamily="34" charset="-122"/>
                  <a:cs typeface="+mn-cs"/>
                </a:rPr>
                <a:t>环境描写</a:t>
              </a:r>
            </a:p>
          </p:txBody>
        </p:sp>
        <p:sp>
          <p:nvSpPr>
            <p:cNvPr id="143380" name="左大括号 72735"/>
            <p:cNvSpPr/>
            <p:nvPr/>
          </p:nvSpPr>
          <p:spPr>
            <a:xfrm>
              <a:off x="926" y="74"/>
              <a:ext cx="272" cy="362"/>
            </a:xfrm>
            <a:prstGeom prst="leftBrace">
              <a:avLst>
                <a:gd name="adj1" fmla="val 11078"/>
                <a:gd name="adj2" fmla="val 17028"/>
              </a:avLst>
            </a:prstGeom>
            <a:noFill/>
            <a:ln w="31750" cap="flat" cmpd="sng">
              <a:solidFill>
                <a:srgbClr val="FF0000"/>
              </a:solidFill>
              <a:prstDash val="solid"/>
              <a:headEnd type="none" w="med" len="med"/>
              <a:tailEnd type="none" w="med" len="med"/>
            </a:ln>
          </p:spPr>
          <p:txBody>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43381" name="文本框 72736"/>
            <p:cNvSpPr txBox="1"/>
            <p:nvPr/>
          </p:nvSpPr>
          <p:spPr>
            <a:xfrm>
              <a:off x="1198" y="0"/>
              <a:ext cx="864" cy="232"/>
            </a:xfrm>
            <a:prstGeom prst="rect">
              <a:avLst/>
            </a:prstGeom>
            <a:solidFill>
              <a:srgbClr val="FFFF00"/>
            </a:solidFill>
            <a:ln w="31750" cap="flat" cmpd="sng">
              <a:solidFill>
                <a:srgbClr val="00FF00"/>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marR="0" lvl="0" indent="0" algn="ctr"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srgbClr val="0000FF"/>
                  </a:solidFill>
                  <a:effectLst/>
                  <a:uLnTx/>
                  <a:uFillTx/>
                  <a:latin typeface="Times New Roman" panose="02020603050405020304" pitchFamily="2" charset="0"/>
                  <a:ea typeface="微软雅黑" panose="020B0503020204020204" pitchFamily="34" charset="-122"/>
                  <a:cs typeface="+mn-cs"/>
                </a:rPr>
                <a:t>自然环境</a:t>
              </a:r>
            </a:p>
          </p:txBody>
        </p:sp>
        <p:sp>
          <p:nvSpPr>
            <p:cNvPr id="143382" name="文本框 72737"/>
            <p:cNvSpPr txBox="1"/>
            <p:nvPr/>
          </p:nvSpPr>
          <p:spPr>
            <a:xfrm>
              <a:off x="1200" y="305"/>
              <a:ext cx="862" cy="232"/>
            </a:xfrm>
            <a:prstGeom prst="rect">
              <a:avLst/>
            </a:prstGeom>
            <a:solidFill>
              <a:srgbClr val="FFFF00"/>
            </a:solidFill>
            <a:ln w="31750" cap="flat" cmpd="sng">
              <a:solidFill>
                <a:srgbClr val="00FF00"/>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marR="0" lvl="0" indent="0" algn="ctr"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srgbClr val="0000FF"/>
                  </a:solidFill>
                  <a:effectLst/>
                  <a:uLnTx/>
                  <a:uFillTx/>
                  <a:latin typeface="Times New Roman" panose="02020603050405020304" pitchFamily="2" charset="0"/>
                  <a:ea typeface="微软雅黑" panose="020B0503020204020204" pitchFamily="34" charset="-122"/>
                  <a:cs typeface="+mn-cs"/>
                </a:rPr>
                <a:t>社会环境</a:t>
              </a:r>
            </a:p>
          </p:txBody>
        </p:sp>
      </p:grpSp>
      <p:grpSp>
        <p:nvGrpSpPr>
          <p:cNvPr id="72739" name="组合 72738"/>
          <p:cNvGrpSpPr/>
          <p:nvPr/>
        </p:nvGrpSpPr>
        <p:grpSpPr>
          <a:xfrm>
            <a:off x="2766695" y="-317"/>
            <a:ext cx="4802188" cy="1423988"/>
            <a:chOff x="0" y="0"/>
            <a:chExt cx="3025" cy="897"/>
          </a:xfrm>
        </p:grpSpPr>
        <p:sp>
          <p:nvSpPr>
            <p:cNvPr id="143372" name="文本框 72739"/>
            <p:cNvSpPr txBox="1"/>
            <p:nvPr/>
          </p:nvSpPr>
          <p:spPr>
            <a:xfrm>
              <a:off x="0" y="78"/>
              <a:ext cx="864" cy="232"/>
            </a:xfrm>
            <a:prstGeom prst="rect">
              <a:avLst/>
            </a:prstGeom>
            <a:solidFill>
              <a:srgbClr val="FFFF00"/>
            </a:solidFill>
            <a:ln w="31750" cap="flat" cmpd="sng">
              <a:solidFill>
                <a:srgbClr val="00FF00"/>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marR="0" lvl="0" indent="0" algn="ctr"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1800" b="1" i="0" u="none" strike="noStrike" kern="1200" cap="none" spc="0" normalizeH="0" baseline="0" noProof="0" dirty="0">
                  <a:ln>
                    <a:noFill/>
                  </a:ln>
                  <a:solidFill>
                    <a:srgbClr val="FF0000"/>
                  </a:solidFill>
                  <a:effectLst/>
                  <a:uLnTx/>
                  <a:uFillTx/>
                  <a:latin typeface="Times New Roman" panose="02020603050405020304" pitchFamily="2" charset="0"/>
                  <a:ea typeface="微软雅黑" panose="020B0503020204020204" pitchFamily="34" charset="-122"/>
                  <a:cs typeface="+mn-cs"/>
                </a:rPr>
                <a:t>人物描写</a:t>
              </a:r>
            </a:p>
          </p:txBody>
        </p:sp>
        <p:sp>
          <p:nvSpPr>
            <p:cNvPr id="143373" name="左大括号 72740"/>
            <p:cNvSpPr/>
            <p:nvPr/>
          </p:nvSpPr>
          <p:spPr>
            <a:xfrm>
              <a:off x="912" y="78"/>
              <a:ext cx="272" cy="790"/>
            </a:xfrm>
            <a:prstGeom prst="leftBrace">
              <a:avLst>
                <a:gd name="adj1" fmla="val 24176"/>
                <a:gd name="adj2" fmla="val 17028"/>
              </a:avLst>
            </a:prstGeom>
            <a:noFill/>
            <a:ln w="31750" cap="flat" cmpd="sng">
              <a:solidFill>
                <a:srgbClr val="FF0000"/>
              </a:solidFill>
              <a:prstDash val="solid"/>
              <a:headEnd type="none" w="med" len="med"/>
              <a:tailEnd type="none" w="med" len="med"/>
            </a:ln>
          </p:spPr>
          <p:txBody>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kumimoji="0" lang="zh-CN" altLang="en-US" sz="1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p:txBody>
        </p:sp>
        <p:sp>
          <p:nvSpPr>
            <p:cNvPr id="143374" name="文本框 72741"/>
            <p:cNvSpPr txBox="1"/>
            <p:nvPr/>
          </p:nvSpPr>
          <p:spPr>
            <a:xfrm>
              <a:off x="1182" y="0"/>
              <a:ext cx="864" cy="232"/>
            </a:xfrm>
            <a:prstGeom prst="rect">
              <a:avLst/>
            </a:prstGeom>
            <a:solidFill>
              <a:srgbClr val="FFFF00"/>
            </a:solidFill>
            <a:ln w="31750" cap="flat" cmpd="sng">
              <a:solidFill>
                <a:srgbClr val="00FF00"/>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marR="0" lvl="0" indent="0" algn="ctr"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srgbClr val="0000FF"/>
                  </a:solidFill>
                  <a:effectLst/>
                  <a:uLnTx/>
                  <a:uFillTx/>
                  <a:latin typeface="Times New Roman" panose="02020603050405020304" pitchFamily="2" charset="0"/>
                  <a:ea typeface="微软雅黑" panose="020B0503020204020204" pitchFamily="34" charset="-122"/>
                  <a:cs typeface="+mn-cs"/>
                </a:rPr>
                <a:t>外貌描写</a:t>
              </a:r>
            </a:p>
          </p:txBody>
        </p:sp>
        <p:sp>
          <p:nvSpPr>
            <p:cNvPr id="143375" name="文本框 72742"/>
            <p:cNvSpPr txBox="1"/>
            <p:nvPr/>
          </p:nvSpPr>
          <p:spPr>
            <a:xfrm>
              <a:off x="1184" y="329"/>
              <a:ext cx="864" cy="232"/>
            </a:xfrm>
            <a:prstGeom prst="rect">
              <a:avLst/>
            </a:prstGeom>
            <a:solidFill>
              <a:srgbClr val="FFFF00"/>
            </a:solidFill>
            <a:ln w="31750" cap="flat" cmpd="sng">
              <a:solidFill>
                <a:srgbClr val="00FF00"/>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marR="0" lvl="0" indent="0" algn="ctr"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srgbClr val="0000FF"/>
                  </a:solidFill>
                  <a:effectLst/>
                  <a:uLnTx/>
                  <a:uFillTx/>
                  <a:latin typeface="Times New Roman" panose="02020603050405020304" pitchFamily="2" charset="0"/>
                  <a:ea typeface="微软雅黑" panose="020B0503020204020204" pitchFamily="34" charset="-122"/>
                  <a:cs typeface="+mn-cs"/>
                </a:rPr>
                <a:t>动作描写</a:t>
              </a:r>
            </a:p>
          </p:txBody>
        </p:sp>
        <p:sp>
          <p:nvSpPr>
            <p:cNvPr id="143376" name="文本框 72743"/>
            <p:cNvSpPr txBox="1"/>
            <p:nvPr/>
          </p:nvSpPr>
          <p:spPr>
            <a:xfrm>
              <a:off x="1186" y="665"/>
              <a:ext cx="864" cy="232"/>
            </a:xfrm>
            <a:prstGeom prst="rect">
              <a:avLst/>
            </a:prstGeom>
            <a:solidFill>
              <a:srgbClr val="FFFF00"/>
            </a:solidFill>
            <a:ln w="31750" cap="flat" cmpd="sng">
              <a:solidFill>
                <a:srgbClr val="00FF00"/>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marR="0" lvl="0" indent="0" algn="ctr"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srgbClr val="0000FF"/>
                  </a:solidFill>
                  <a:effectLst/>
                  <a:uLnTx/>
                  <a:uFillTx/>
                  <a:latin typeface="Times New Roman" panose="02020603050405020304" pitchFamily="2" charset="0"/>
                  <a:ea typeface="微软雅黑" panose="020B0503020204020204" pitchFamily="34" charset="-122"/>
                  <a:cs typeface="+mn-cs"/>
                </a:rPr>
                <a:t>神态描写</a:t>
              </a:r>
            </a:p>
          </p:txBody>
        </p:sp>
        <p:sp>
          <p:nvSpPr>
            <p:cNvPr id="143377" name="文本框 72744"/>
            <p:cNvSpPr txBox="1"/>
            <p:nvPr/>
          </p:nvSpPr>
          <p:spPr>
            <a:xfrm>
              <a:off x="2159" y="0"/>
              <a:ext cx="864" cy="232"/>
            </a:xfrm>
            <a:prstGeom prst="rect">
              <a:avLst/>
            </a:prstGeom>
            <a:solidFill>
              <a:srgbClr val="FFFF00"/>
            </a:solidFill>
            <a:ln w="31750" cap="flat" cmpd="sng">
              <a:solidFill>
                <a:srgbClr val="00FF00"/>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marR="0" lvl="0" indent="0" algn="ctr"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srgbClr val="0000FF"/>
                  </a:solidFill>
                  <a:effectLst/>
                  <a:uLnTx/>
                  <a:uFillTx/>
                  <a:latin typeface="Times New Roman" panose="02020603050405020304" pitchFamily="2" charset="0"/>
                  <a:ea typeface="微软雅黑" panose="020B0503020204020204" pitchFamily="34" charset="-122"/>
                  <a:cs typeface="+mn-cs"/>
                </a:rPr>
                <a:t>语言描写</a:t>
              </a:r>
            </a:p>
          </p:txBody>
        </p:sp>
        <p:sp>
          <p:nvSpPr>
            <p:cNvPr id="143378" name="文本框 72745"/>
            <p:cNvSpPr txBox="1"/>
            <p:nvPr/>
          </p:nvSpPr>
          <p:spPr>
            <a:xfrm>
              <a:off x="2161" y="329"/>
              <a:ext cx="864" cy="232"/>
            </a:xfrm>
            <a:prstGeom prst="rect">
              <a:avLst/>
            </a:prstGeom>
            <a:solidFill>
              <a:srgbClr val="FFFF00"/>
            </a:solidFill>
            <a:ln w="31750" cap="flat" cmpd="sng">
              <a:solidFill>
                <a:srgbClr val="00FF00"/>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marR="0" lvl="0" indent="0" algn="ctr"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srgbClr val="0000FF"/>
                  </a:solidFill>
                  <a:effectLst/>
                  <a:uLnTx/>
                  <a:uFillTx/>
                  <a:latin typeface="Times New Roman" panose="02020603050405020304" pitchFamily="2" charset="0"/>
                  <a:ea typeface="微软雅黑" panose="020B0503020204020204" pitchFamily="34" charset="-122"/>
                  <a:cs typeface="+mn-cs"/>
                </a:rPr>
                <a:t>心理描写</a:t>
              </a:r>
            </a:p>
          </p:txBody>
        </p:sp>
      </p:grpSp>
      <p:sp>
        <p:nvSpPr>
          <p:cNvPr id="64521" name="圆角矩形 64520"/>
          <p:cNvSpPr/>
          <p:nvPr/>
        </p:nvSpPr>
        <p:spPr>
          <a:xfrm>
            <a:off x="6554470" y="890270"/>
            <a:ext cx="5637530" cy="1108075"/>
          </a:xfrm>
          <a:prstGeom prst="roundRect">
            <a:avLst>
              <a:gd name="adj" fmla="val 42144"/>
            </a:avLst>
          </a:prstGeom>
          <a:solidFill>
            <a:schemeClr val="bg1"/>
          </a:solidFill>
          <a:ln w="31750" cap="flat" cmpd="sng">
            <a:solidFill>
              <a:srgbClr val="FF0000"/>
            </a:solidFill>
            <a:prstDash val="solid"/>
            <a:headEnd type="none" w="med" len="med"/>
            <a:tailEnd type="none" w="med" len="med"/>
          </a:ln>
        </p:spPr>
        <p:txBody>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2400" b="1" i="0" u="none" strike="noStrike" kern="1200" cap="none" spc="0" normalizeH="0" baseline="0" noProof="0" dirty="0">
                <a:ln>
                  <a:noFill/>
                </a:ln>
                <a:solidFill>
                  <a:srgbClr val="0000FF"/>
                </a:solidFill>
                <a:effectLst/>
                <a:uLnTx/>
                <a:uFillTx/>
                <a:latin typeface="Times New Roman" panose="02020603050405020304" pitchFamily="2" charset="0"/>
                <a:ea typeface="微软雅黑" panose="020B0503020204020204" pitchFamily="34" charset="-122"/>
                <a:cs typeface="+mn-cs"/>
              </a:rPr>
              <a:t> </a:t>
            </a:r>
            <a:r>
              <a:rPr kumimoji="0" lang="zh-CN" altLang="en-US" sz="2000" b="1" i="0" u="none" strike="noStrike" kern="1200" cap="none" spc="0" normalizeH="0" baseline="0" noProof="0" dirty="0">
                <a:ln>
                  <a:noFill/>
                </a:ln>
                <a:solidFill>
                  <a:srgbClr val="0000FF"/>
                </a:solidFill>
                <a:effectLst/>
                <a:uLnTx/>
                <a:uFillTx/>
                <a:latin typeface="Times New Roman" panose="02020603050405020304" pitchFamily="2" charset="0"/>
                <a:ea typeface="微软雅黑" panose="020B0503020204020204" pitchFamily="34" charset="-122"/>
                <a:cs typeface="+mn-cs"/>
              </a:rPr>
              <a:t>作用： </a:t>
            </a:r>
            <a:r>
              <a:rPr kumimoji="0" lang="en-US" altLang="zh-CN" sz="2000" b="1" i="0" u="none" strike="noStrike" kern="1200" cap="none" spc="0" normalizeH="0" baseline="0" noProof="0" dirty="0">
                <a:ln>
                  <a:noFill/>
                </a:ln>
                <a:solidFill>
                  <a:srgbClr val="0000FF"/>
                </a:solidFill>
                <a:effectLst/>
                <a:uLnTx/>
                <a:uFillTx/>
                <a:latin typeface="Times New Roman" panose="02020603050405020304" pitchFamily="2" charset="0"/>
                <a:ea typeface="微软雅黑" panose="020B0503020204020204" pitchFamily="34" charset="-122"/>
                <a:cs typeface="+mn-cs"/>
              </a:rPr>
              <a:t>1</a:t>
            </a:r>
            <a:r>
              <a:rPr kumimoji="0" lang="zh-CN" altLang="en-US" sz="2000" b="1" i="0" u="none" strike="noStrike" kern="1200" cap="none" spc="0" normalizeH="0" baseline="0" noProof="0" dirty="0">
                <a:ln>
                  <a:noFill/>
                </a:ln>
                <a:solidFill>
                  <a:srgbClr val="0000FF"/>
                </a:solidFill>
                <a:effectLst/>
                <a:uLnTx/>
                <a:uFillTx/>
                <a:latin typeface="Times New Roman" panose="02020603050405020304" pitchFamily="2" charset="0"/>
                <a:ea typeface="微软雅黑" panose="020B0503020204020204" pitchFamily="34" charset="-122"/>
                <a:cs typeface="+mn-cs"/>
              </a:rPr>
              <a:t>、渲染气氛；</a:t>
            </a:r>
            <a:r>
              <a:rPr kumimoji="0" lang="en-US" altLang="zh-CN" sz="2000" b="1" i="0" u="none" strike="noStrike" kern="1200" cap="none" spc="0" normalizeH="0" baseline="0" noProof="0" dirty="0">
                <a:ln>
                  <a:noFill/>
                </a:ln>
                <a:solidFill>
                  <a:srgbClr val="0000FF"/>
                </a:solidFill>
                <a:effectLst/>
                <a:uLnTx/>
                <a:uFillTx/>
                <a:latin typeface="Times New Roman" panose="02020603050405020304" pitchFamily="2" charset="0"/>
                <a:ea typeface="微软雅黑" panose="020B0503020204020204" pitchFamily="34" charset="-122"/>
                <a:cs typeface="+mn-cs"/>
              </a:rPr>
              <a:t>2</a:t>
            </a:r>
            <a:r>
              <a:rPr kumimoji="0" lang="zh-CN" altLang="en-US" sz="2000" b="1" i="0" u="none" strike="noStrike" kern="1200" cap="none" spc="0" normalizeH="0" baseline="0" noProof="0" dirty="0">
                <a:ln>
                  <a:noFill/>
                </a:ln>
                <a:solidFill>
                  <a:srgbClr val="0000FF"/>
                </a:solidFill>
                <a:effectLst/>
                <a:uLnTx/>
                <a:uFillTx/>
                <a:latin typeface="Times New Roman" panose="02020603050405020304" pitchFamily="2" charset="0"/>
                <a:ea typeface="微软雅黑" panose="020B0503020204020204" pitchFamily="34" charset="-122"/>
                <a:cs typeface="+mn-cs"/>
              </a:rPr>
              <a:t>、烘托心情； </a:t>
            </a:r>
            <a:r>
              <a:rPr kumimoji="0" lang="en-US" altLang="zh-CN" sz="2000" b="1" i="0" u="none" strike="noStrike" kern="1200" cap="none" spc="0" normalizeH="0" baseline="0" noProof="0" dirty="0">
                <a:ln>
                  <a:noFill/>
                </a:ln>
                <a:solidFill>
                  <a:srgbClr val="0000FF"/>
                </a:solidFill>
                <a:effectLst/>
                <a:uLnTx/>
                <a:uFillTx/>
                <a:latin typeface="Times New Roman" panose="02020603050405020304" pitchFamily="2" charset="0"/>
                <a:ea typeface="微软雅黑" panose="020B0503020204020204" pitchFamily="34" charset="-122"/>
                <a:cs typeface="+mn-cs"/>
              </a:rPr>
              <a:t>3</a:t>
            </a:r>
            <a:r>
              <a:rPr kumimoji="0" lang="zh-CN" altLang="en-US" sz="2000" b="1" i="0" u="none" strike="noStrike" kern="1200" cap="none" spc="0" normalizeH="0" baseline="0" noProof="0" dirty="0">
                <a:ln>
                  <a:noFill/>
                </a:ln>
                <a:solidFill>
                  <a:srgbClr val="0000FF"/>
                </a:solidFill>
                <a:effectLst/>
                <a:uLnTx/>
                <a:uFillTx/>
                <a:latin typeface="Times New Roman" panose="02020603050405020304" pitchFamily="2" charset="0"/>
                <a:ea typeface="微软雅黑" panose="020B0503020204020204" pitchFamily="34" charset="-122"/>
                <a:cs typeface="+mn-cs"/>
              </a:rPr>
              <a:t>、表现人物品质；</a:t>
            </a:r>
            <a:r>
              <a:rPr kumimoji="0" lang="en-US" altLang="zh-CN" sz="2000" b="1" i="0" u="none" strike="noStrike" kern="1200" cap="none" spc="0" normalizeH="0" baseline="0" noProof="0" dirty="0">
                <a:ln>
                  <a:noFill/>
                </a:ln>
                <a:solidFill>
                  <a:srgbClr val="0000FF"/>
                </a:solidFill>
                <a:effectLst/>
                <a:uLnTx/>
                <a:uFillTx/>
                <a:latin typeface="Times New Roman" panose="02020603050405020304" pitchFamily="2" charset="0"/>
                <a:ea typeface="微软雅黑" panose="020B0503020204020204" pitchFamily="34" charset="-122"/>
                <a:cs typeface="+mn-cs"/>
              </a:rPr>
              <a:t>4</a:t>
            </a:r>
            <a:r>
              <a:rPr kumimoji="0" lang="zh-CN" altLang="en-US" sz="2000" b="1" i="0" u="none" strike="noStrike" kern="1200" cap="none" spc="0" normalizeH="0" baseline="0" noProof="0" dirty="0">
                <a:ln>
                  <a:noFill/>
                </a:ln>
                <a:solidFill>
                  <a:srgbClr val="0000FF"/>
                </a:solidFill>
                <a:effectLst/>
                <a:uLnTx/>
                <a:uFillTx/>
                <a:latin typeface="Times New Roman" panose="02020603050405020304" pitchFamily="2" charset="0"/>
                <a:ea typeface="微软雅黑" panose="020B0503020204020204" pitchFamily="34" charset="-122"/>
                <a:cs typeface="+mn-cs"/>
              </a:rPr>
              <a:t>、推动情节发展；</a:t>
            </a:r>
            <a:r>
              <a:rPr kumimoji="0" lang="en-US" altLang="zh-CN" sz="2000" b="1" i="0" u="none" strike="noStrike" kern="1200" cap="none" spc="0" normalizeH="0" baseline="0" noProof="0" dirty="0">
                <a:ln>
                  <a:noFill/>
                </a:ln>
                <a:solidFill>
                  <a:srgbClr val="0000FF"/>
                </a:solidFill>
                <a:effectLst/>
                <a:uLnTx/>
                <a:uFillTx/>
                <a:latin typeface="Times New Roman" panose="02020603050405020304" pitchFamily="2" charset="0"/>
                <a:ea typeface="微软雅黑" panose="020B0503020204020204" pitchFamily="34" charset="-122"/>
                <a:cs typeface="+mn-cs"/>
              </a:rPr>
              <a:t>5</a:t>
            </a:r>
            <a:r>
              <a:rPr kumimoji="0" lang="zh-CN" altLang="en-US" sz="2000" b="1" i="0" u="none" strike="noStrike" kern="1200" cap="none" spc="0" normalizeH="0" baseline="0" noProof="0" dirty="0">
                <a:ln>
                  <a:noFill/>
                </a:ln>
                <a:solidFill>
                  <a:srgbClr val="0000FF"/>
                </a:solidFill>
                <a:effectLst/>
                <a:uLnTx/>
                <a:uFillTx/>
                <a:latin typeface="Times New Roman" panose="02020603050405020304" pitchFamily="2" charset="0"/>
                <a:ea typeface="微软雅黑" panose="020B0503020204020204" pitchFamily="34" charset="-122"/>
                <a:cs typeface="+mn-cs"/>
              </a:rPr>
              <a:t>、突出中心。</a:t>
            </a:r>
          </a:p>
        </p:txBody>
      </p:sp>
      <p:sp>
        <p:nvSpPr>
          <p:cNvPr id="64516" name="直接连接符 64515"/>
          <p:cNvSpPr/>
          <p:nvPr/>
        </p:nvSpPr>
        <p:spPr>
          <a:xfrm flipV="1">
            <a:off x="6060440" y="1530033"/>
            <a:ext cx="658813" cy="212725"/>
          </a:xfrm>
          <a:prstGeom prst="line">
            <a:avLst/>
          </a:prstGeom>
          <a:ln w="41275" cap="flat" cmpd="sng">
            <a:solidFill>
              <a:srgbClr val="FF0000"/>
            </a:solidFill>
            <a:prstDash val="solid"/>
            <a:headEnd type="none" w="med" len="med"/>
            <a:tailEnd type="triangle" w="med" len="med"/>
          </a:ln>
        </p:spPr>
      </p:sp>
      <p:sp>
        <p:nvSpPr>
          <p:cNvPr id="64526" name="圆角矩形 64525"/>
          <p:cNvSpPr/>
          <p:nvPr/>
        </p:nvSpPr>
        <p:spPr>
          <a:xfrm>
            <a:off x="6719570" y="2072640"/>
            <a:ext cx="5516880" cy="822960"/>
          </a:xfrm>
          <a:prstGeom prst="roundRect">
            <a:avLst>
              <a:gd name="adj" fmla="val 42144"/>
            </a:avLst>
          </a:prstGeom>
          <a:solidFill>
            <a:schemeClr val="bg1"/>
          </a:solidFill>
          <a:ln w="31750" cap="flat" cmpd="sng">
            <a:solidFill>
              <a:srgbClr val="FF0000"/>
            </a:solidFill>
            <a:prstDash val="solid"/>
            <a:headEnd type="none" w="med" len="med"/>
            <a:tailEnd type="none" w="med" len="med"/>
          </a:ln>
        </p:spPr>
        <p:txBody>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800" b="1" i="0" u="none" strike="noStrike" kern="1200" cap="none" spc="0" normalizeH="0" baseline="0" noProof="0" dirty="0">
                <a:ln>
                  <a:noFill/>
                </a:ln>
                <a:solidFill>
                  <a:srgbClr val="0000FF"/>
                </a:solidFill>
                <a:effectLst/>
                <a:uLnTx/>
                <a:uFillTx/>
                <a:latin typeface="Times New Roman" panose="02020603050405020304" pitchFamily="2" charset="0"/>
                <a:ea typeface="微软雅黑" panose="020B0503020204020204" pitchFamily="34" charset="-122"/>
                <a:cs typeface="+mn-cs"/>
              </a:rPr>
              <a:t>是对人物活动的场所、风土人情、社会背景的描写，</a:t>
            </a:r>
            <a:r>
              <a:rPr kumimoji="0" lang="zh-CN" altLang="en-US" sz="1800" b="1" i="0" u="none" strike="noStrike" kern="1200" cap="none" spc="0" normalizeH="0" baseline="0" noProof="0" dirty="0">
                <a:ln>
                  <a:noFill/>
                </a:ln>
                <a:solidFill>
                  <a:srgbClr val="0000FF"/>
                </a:solidFill>
                <a:effectLst/>
                <a:uLnTx/>
                <a:uFillTx/>
                <a:latin typeface="Times New Roman" panose="02020603050405020304" pitchFamily="2" charset="0"/>
                <a:ea typeface="微软雅黑" panose="020B0503020204020204" pitchFamily="34" charset="-122"/>
                <a:cs typeface="+mn-cs"/>
                <a:sym typeface="+mn-ea"/>
              </a:rPr>
              <a:t>如</a:t>
            </a:r>
            <a:r>
              <a:rPr kumimoji="0" lang="en-US" altLang="zh-CN" sz="1800" b="1" i="0" u="none" strike="noStrike" kern="1200" cap="none" spc="0" normalizeH="0" baseline="0" noProof="0" dirty="0">
                <a:ln>
                  <a:noFill/>
                </a:ln>
                <a:solidFill>
                  <a:srgbClr val="0000FF"/>
                </a:solidFill>
                <a:effectLst/>
                <a:uLnTx/>
                <a:uFillTx/>
                <a:latin typeface="Times New Roman" panose="02020603050405020304" pitchFamily="2" charset="0"/>
                <a:ea typeface="微软雅黑" panose="020B0503020204020204" pitchFamily="34" charset="-122"/>
                <a:cs typeface="+mn-cs"/>
                <a:sym typeface="+mn-ea"/>
              </a:rPr>
              <a:t>《</a:t>
            </a:r>
            <a:r>
              <a:rPr kumimoji="0" lang="zh-CN" altLang="en-US" sz="1800" b="1" i="0" u="none" strike="noStrike" kern="1200" cap="none" spc="0" normalizeH="0" baseline="0" noProof="0" dirty="0">
                <a:ln>
                  <a:noFill/>
                </a:ln>
                <a:solidFill>
                  <a:srgbClr val="0000FF"/>
                </a:solidFill>
                <a:effectLst/>
                <a:uLnTx/>
                <a:uFillTx/>
                <a:latin typeface="Times New Roman" panose="02020603050405020304" pitchFamily="2" charset="0"/>
                <a:ea typeface="微软雅黑" panose="020B0503020204020204" pitchFamily="34" charset="-122"/>
                <a:cs typeface="+mn-cs"/>
                <a:sym typeface="+mn-ea"/>
              </a:rPr>
              <a:t>孔乙己</a:t>
            </a:r>
            <a:r>
              <a:rPr kumimoji="0" lang="en-US" altLang="zh-CN" sz="1800" b="1" i="0" u="none" strike="noStrike" kern="1200" cap="none" spc="0" normalizeH="0" baseline="0" noProof="0" dirty="0">
                <a:ln>
                  <a:noFill/>
                </a:ln>
                <a:solidFill>
                  <a:srgbClr val="0000FF"/>
                </a:solidFill>
                <a:effectLst/>
                <a:uLnTx/>
                <a:uFillTx/>
                <a:latin typeface="Times New Roman" panose="02020603050405020304" pitchFamily="2" charset="0"/>
                <a:ea typeface="微软雅黑" panose="020B0503020204020204" pitchFamily="34" charset="-122"/>
                <a:cs typeface="+mn-cs"/>
                <a:sym typeface="+mn-ea"/>
              </a:rPr>
              <a:t>》</a:t>
            </a:r>
            <a:r>
              <a:rPr kumimoji="0" lang="zh-CN" altLang="en-US" sz="1800" b="1" i="0" u="none" strike="noStrike" kern="1200" cap="none" spc="0" normalizeH="0" baseline="0" noProof="0" dirty="0">
                <a:ln>
                  <a:noFill/>
                </a:ln>
                <a:solidFill>
                  <a:srgbClr val="0000FF"/>
                </a:solidFill>
                <a:effectLst/>
                <a:uLnTx/>
                <a:uFillTx/>
                <a:latin typeface="Times New Roman" panose="02020603050405020304" pitchFamily="2" charset="0"/>
                <a:ea typeface="微软雅黑" panose="020B0503020204020204" pitchFamily="34" charset="-122"/>
                <a:cs typeface="+mn-cs"/>
              </a:rPr>
              <a:t>。</a:t>
            </a:r>
            <a:endParaRPr kumimoji="0" lang="en-US" altLang="zh-CN" sz="1800" b="1" i="0" u="none" strike="noStrike" kern="1200" cap="none" spc="0" normalizeH="0" baseline="0" noProof="0" dirty="0">
              <a:ln>
                <a:noFill/>
              </a:ln>
              <a:solidFill>
                <a:srgbClr val="0000FF"/>
              </a:solidFill>
              <a:effectLst/>
              <a:uLnTx/>
              <a:uFillTx/>
              <a:latin typeface="Times New Roman" panose="02020603050405020304" pitchFamily="2" charset="0"/>
              <a:ea typeface="微软雅黑" panose="020B0503020204020204" pitchFamily="34" charset="-122"/>
              <a:cs typeface="+mn-cs"/>
            </a:endParaRPr>
          </a:p>
        </p:txBody>
      </p:sp>
      <p:sp>
        <p:nvSpPr>
          <p:cNvPr id="68610" name="直接连接符 68609"/>
          <p:cNvSpPr/>
          <p:nvPr/>
        </p:nvSpPr>
        <p:spPr>
          <a:xfrm>
            <a:off x="6066473" y="2240915"/>
            <a:ext cx="722312" cy="287338"/>
          </a:xfrm>
          <a:prstGeom prst="line">
            <a:avLst/>
          </a:prstGeom>
          <a:ln w="41275" cap="flat" cmpd="sng">
            <a:solidFill>
              <a:srgbClr val="FF0000"/>
            </a:solidFill>
            <a:prstDash val="solid"/>
            <a:headEnd type="none" w="med" len="med"/>
            <a:tailEnd type="triangle" w="med" len="med"/>
          </a:ln>
        </p:spPr>
      </p:sp>
      <p:sp>
        <p:nvSpPr>
          <p:cNvPr id="68613" name="圆角矩形 68612"/>
          <p:cNvSpPr/>
          <p:nvPr/>
        </p:nvSpPr>
        <p:spPr>
          <a:xfrm>
            <a:off x="5257165" y="3055620"/>
            <a:ext cx="6826250" cy="831215"/>
          </a:xfrm>
          <a:prstGeom prst="roundRect">
            <a:avLst>
              <a:gd name="adj" fmla="val 42144"/>
            </a:avLst>
          </a:prstGeom>
          <a:solidFill>
            <a:schemeClr val="bg1"/>
          </a:solidFill>
          <a:ln w="31750" cap="flat" cmpd="sng">
            <a:solidFill>
              <a:srgbClr val="FF0000"/>
            </a:solidFill>
            <a:prstDash val="solid"/>
            <a:headEnd type="none" w="med" len="med"/>
            <a:tailEnd type="none" w="med" len="med"/>
          </a:ln>
        </p:spPr>
        <p:txBody>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800" b="1" i="0" u="none" strike="noStrike" kern="1200" cap="none" spc="0" normalizeH="0" baseline="0" noProof="0" dirty="0">
                <a:ln>
                  <a:noFill/>
                </a:ln>
                <a:solidFill>
                  <a:srgbClr val="0000FF"/>
                </a:solidFill>
                <a:effectLst/>
                <a:uLnTx/>
                <a:uFillTx/>
                <a:latin typeface="Times New Roman" panose="02020603050405020304" pitchFamily="2" charset="0"/>
                <a:ea typeface="微软雅黑" panose="020B0503020204020204" pitchFamily="34" charset="-122"/>
                <a:cs typeface="+mn-cs"/>
              </a:rPr>
              <a:t>通过直接描写人物的肖像、行为、语言、心理等，揭示人物思想品质与性格，反映作品主题。</a:t>
            </a:r>
          </a:p>
        </p:txBody>
      </p:sp>
      <p:sp>
        <p:nvSpPr>
          <p:cNvPr id="3" name="圆角矩形 2"/>
          <p:cNvSpPr/>
          <p:nvPr/>
        </p:nvSpPr>
        <p:spPr>
          <a:xfrm>
            <a:off x="5410200" y="3912870"/>
            <a:ext cx="6826250" cy="831215"/>
          </a:xfrm>
          <a:prstGeom prst="roundRect">
            <a:avLst>
              <a:gd name="adj" fmla="val 42144"/>
            </a:avLst>
          </a:prstGeom>
          <a:solidFill>
            <a:schemeClr val="bg1"/>
          </a:solidFill>
          <a:ln w="31750" cap="flat" cmpd="sng">
            <a:solidFill>
              <a:srgbClr val="FF0000"/>
            </a:solidFill>
            <a:prstDash val="solid"/>
            <a:headEnd type="none" w="med" len="med"/>
            <a:tailEnd type="none" w="med" len="med"/>
          </a:ln>
        </p:spPr>
        <p:txBody>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800" b="1" i="0" u="none" strike="noStrike" kern="1200" cap="none" spc="0" normalizeH="0" baseline="0" noProof="0" dirty="0">
                <a:ln>
                  <a:noFill/>
                </a:ln>
                <a:solidFill>
                  <a:srgbClr val="0000FF"/>
                </a:solidFill>
                <a:effectLst/>
                <a:uLnTx/>
                <a:uFillTx/>
                <a:latin typeface="Times New Roman" panose="02020603050405020304" pitchFamily="2" charset="0"/>
                <a:ea typeface="微软雅黑" panose="020B0503020204020204" pitchFamily="34" charset="-122"/>
                <a:cs typeface="+mn-cs"/>
                <a:sym typeface="+mn-ea"/>
              </a:rPr>
              <a:t> 通过其他人物的言行间接描写主人公，从登场人物口中、眼中或感受中写出未登场人物的性格。</a:t>
            </a:r>
            <a:endParaRPr kumimoji="0" lang="zh-CN" altLang="en-US" sz="1800" b="1" i="0" u="none" strike="noStrike" kern="1200" cap="none" spc="0" normalizeH="0" baseline="0" noProof="0" dirty="0">
              <a:ln>
                <a:noFill/>
              </a:ln>
              <a:solidFill>
                <a:srgbClr val="0000FF"/>
              </a:solidFill>
              <a:effectLst/>
              <a:uLnTx/>
              <a:uFillTx/>
              <a:latin typeface="Times New Roman" panose="02020603050405020304" pitchFamily="2" charset="0"/>
              <a:ea typeface="微软雅黑" panose="020B0503020204020204" pitchFamily="34" charset="-122"/>
              <a:cs typeface="+mn-cs"/>
            </a:endParaRPr>
          </a:p>
        </p:txBody>
      </p:sp>
      <p:sp>
        <p:nvSpPr>
          <p:cNvPr id="68611" name="直接连接符 68610"/>
          <p:cNvSpPr/>
          <p:nvPr/>
        </p:nvSpPr>
        <p:spPr>
          <a:xfrm rot="2220000" flipV="1">
            <a:off x="4218940" y="3152775"/>
            <a:ext cx="920750" cy="701675"/>
          </a:xfrm>
          <a:prstGeom prst="line">
            <a:avLst/>
          </a:prstGeom>
          <a:ln w="41275" cap="flat" cmpd="sng">
            <a:solidFill>
              <a:srgbClr val="FF0000"/>
            </a:solidFill>
            <a:prstDash val="solid"/>
            <a:headEnd type="none" w="med" len="med"/>
            <a:tailEnd type="triangle" w="med" len="med"/>
          </a:ln>
        </p:spPr>
      </p:sp>
      <p:sp>
        <p:nvSpPr>
          <p:cNvPr id="4" name="直接连接符 3"/>
          <p:cNvSpPr/>
          <p:nvPr/>
        </p:nvSpPr>
        <p:spPr>
          <a:xfrm rot="4020000" flipV="1">
            <a:off x="4157980" y="3747770"/>
            <a:ext cx="1165225" cy="962660"/>
          </a:xfrm>
          <a:prstGeom prst="line">
            <a:avLst/>
          </a:prstGeom>
          <a:ln w="41275" cap="flat" cmpd="sng">
            <a:solidFill>
              <a:srgbClr val="FF0000"/>
            </a:solidFill>
            <a:prstDash val="solid"/>
            <a:headEnd type="none" w="med" len="med"/>
            <a:tailEnd type="triangle" w="med" len="med"/>
          </a:ln>
        </p:spPr>
      </p:sp>
      <p:pic>
        <p:nvPicPr>
          <p:cNvPr id="5" name="图片 4" descr="yinzhang"/>
          <p:cNvPicPr>
            <a:picLocks noChangeAspect="1"/>
          </p:cNvPicPr>
          <p:nvPr/>
        </p:nvPicPr>
        <p:blipFill>
          <a:blip r:embed="rId2">
            <a:clrChange>
              <a:clrFrom>
                <a:srgbClr val="FFFFFF"/>
              </a:clrFrom>
              <a:clrTo>
                <a:srgbClr val="FFFFFF">
                  <a:alpha val="0"/>
                </a:srgbClr>
              </a:clrTo>
            </a:clrChange>
          </a:blip>
          <a:stretch>
            <a:fillRect/>
          </a:stretch>
        </p:blipFill>
        <p:spPr>
          <a:xfrm>
            <a:off x="10813415" y="4744085"/>
            <a:ext cx="1270000" cy="2024063"/>
          </a:xfrm>
          <a:prstGeom prst="rect">
            <a:avLst/>
          </a:prstGeom>
          <a:noFill/>
          <a:ln w="9525">
            <a:noFill/>
          </a:ln>
        </p:spPr>
      </p:pic>
    </p:spTree>
    <p:extLst>
      <p:ext uri="{BB962C8B-B14F-4D97-AF65-F5344CB8AC3E}">
        <p14:creationId xmlns:p14="http://schemas.microsoft.com/office/powerpoint/2010/main" val="7059352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41605" y="258445"/>
            <a:ext cx="11776075" cy="3683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p:txBody>
      </p:sp>
      <p:sp>
        <p:nvSpPr>
          <p:cNvPr id="2" name="文本框 1"/>
          <p:cNvSpPr txBox="1"/>
          <p:nvPr/>
        </p:nvSpPr>
        <p:spPr>
          <a:xfrm>
            <a:off x="86995" y="197485"/>
            <a:ext cx="12018010" cy="686244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《你的指尖是我一生的温暖》</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韩逸萌</a:t>
            </a: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23.下列对文章相关内容和写法的分析，不正确的一项是              (2分)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A.文章对奶奶手的描写运用了正面与侧面相结合的手法，“整个村里的人都提着奶奶编的篮子去赶集，人见了都夸奶奶编得好。有人让奶奶再编了就拿去卖”这就是侧面描写。</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B.文中画横线A处是说“我”只是想为奶奶尽量多做点事，以此得到自我的心灵安慰，表现了“我”因无法多为奶奶做有用的事的愧疚之情。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C.文章第⑧段写了奶奶的“送老衣”以及我看到“送老衣”时的心酸感受，这段文字虽然能更进一步表现奶奶的手巧，但与文章标题“你的指尖是我一生的温曖”没有什么关系。因此，可以认为本段离题。</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D.文中的奶奶是一个慈祥善良、勤劳能干、淳朴热心(大方)的老人。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24.品析下面两句话，分析加点词语所包含的人物情感。(每小题2分，共4分)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(1)“锉子”这个词</a:t>
            </a:r>
            <a:r>
              <a:rPr kumimoji="0" lang="zh-CN" altLang="en-US" sz="2000" b="0" i="0" u="sng" strike="noStrike" kern="1200" cap="none" spc="0" normalizeH="0" baseline="0" noProof="0">
                <a:ln>
                  <a:noFill/>
                </a:ln>
                <a:solidFill>
                  <a:prstClr val="black"/>
                </a:solidFill>
                <a:effectLst/>
                <a:uLnTx/>
                <a:uFillTx/>
                <a:latin typeface="Calibri"/>
                <a:ea typeface="微软雅黑" panose="020B0503020204020204" pitchFamily="34" charset="-122"/>
                <a:cs typeface="+mn-cs"/>
              </a:rPr>
              <a:t>刺痛</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了我。  	　　_</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(2)奶奶</a:t>
            </a:r>
            <a:r>
              <a:rPr kumimoji="0" lang="zh-CN" altLang="en-US" sz="2000" b="0" i="0" u="sng" strike="noStrike" kern="1200" cap="none" spc="0" normalizeH="0" baseline="0" noProof="0">
                <a:ln>
                  <a:noFill/>
                </a:ln>
                <a:solidFill>
                  <a:prstClr val="black"/>
                </a:solidFill>
                <a:effectLst/>
                <a:uLnTx/>
                <a:uFillTx/>
                <a:latin typeface="Calibri"/>
                <a:ea typeface="微软雅黑" panose="020B0503020204020204" pitchFamily="34" charset="-122"/>
                <a:cs typeface="+mn-cs"/>
              </a:rPr>
              <a:t>嗔怪</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：“这孩子，我年纪这么大了，你花这冤枉钱干什么?”</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25.通读全文，分析画横线B处在文中的作用。(从结构和内容两方面分析)(4分)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26.文章用“你的指尖是我一生的温曖”为题目，有何妙处?(4分)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p:txBody>
      </p:sp>
      <p:sp>
        <p:nvSpPr>
          <p:cNvPr id="3" name="文本框 2"/>
          <p:cNvSpPr txBox="1"/>
          <p:nvPr/>
        </p:nvSpPr>
        <p:spPr>
          <a:xfrm>
            <a:off x="7820025" y="1365250"/>
            <a:ext cx="4097655" cy="95313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考点一：描写方法</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                                   </a:t>
            </a:r>
          </a:p>
        </p:txBody>
      </p:sp>
      <p:sp>
        <p:nvSpPr>
          <p:cNvPr id="5" name="文本框 4"/>
          <p:cNvSpPr txBox="1"/>
          <p:nvPr/>
        </p:nvSpPr>
        <p:spPr>
          <a:xfrm>
            <a:off x="7820025" y="1995805"/>
            <a:ext cx="495935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考点二：理解概括内容</a:t>
            </a:r>
          </a:p>
        </p:txBody>
      </p:sp>
    </p:spTree>
    <p:extLst>
      <p:ext uri="{BB962C8B-B14F-4D97-AF65-F5344CB8AC3E}">
        <p14:creationId xmlns:p14="http://schemas.microsoft.com/office/powerpoint/2010/main" val="158066994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51130" y="354965"/>
            <a:ext cx="6461125" cy="6451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考点二：理解概括内容</a:t>
            </a:r>
          </a:p>
        </p:txBody>
      </p:sp>
      <p:sp>
        <p:nvSpPr>
          <p:cNvPr id="102402" name="文本框 27649"/>
          <p:cNvSpPr txBox="1"/>
          <p:nvPr/>
        </p:nvSpPr>
        <p:spPr>
          <a:xfrm>
            <a:off x="151765" y="1142365"/>
            <a:ext cx="10526395" cy="1076325"/>
          </a:xfrm>
          <a:prstGeom prst="rect">
            <a:avLst/>
          </a:prstGeom>
          <a:solidFill>
            <a:schemeClr val="bg1"/>
          </a:solidFill>
          <a:ln w="28575" cap="flat" cmpd="sng">
            <a:solidFill>
              <a:srgbClr val="0000FF"/>
            </a:solidFill>
            <a:prstDash val="solid"/>
            <a:miter/>
            <a:headEnd type="none" w="med" len="med"/>
            <a:tailEnd type="none" w="med" len="med"/>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solidFill>
                  <a:srgbClr val="FF0066"/>
                </a:solidFill>
                <a:effectLst/>
                <a:uLnTx/>
                <a:uFillTx/>
                <a:latin typeface="楷体_GB2312" pitchFamily="49" charset="-122"/>
                <a:ea typeface="微软雅黑" panose="020B0503020204020204" pitchFamily="34" charset="-122"/>
                <a:cs typeface="+mn-cs"/>
              </a:rPr>
              <a:t>考题形式：</a:t>
            </a:r>
            <a:r>
              <a:rPr kumimoji="0" lang="zh-CN" altLang="en-US" sz="3200" b="1" i="0" u="none" strike="noStrike" kern="1200" cap="none" spc="0" normalizeH="0" baseline="0" noProof="0" dirty="0">
                <a:ln>
                  <a:noFill/>
                </a:ln>
                <a:solidFill>
                  <a:prstClr val="black"/>
                </a:solidFill>
                <a:effectLst/>
                <a:uLnTx/>
                <a:uFillTx/>
                <a:latin typeface="楷体_GB2312" pitchFamily="49" charset="-122"/>
                <a:ea typeface="微软雅黑" panose="020B0503020204020204" pitchFamily="34" charset="-122"/>
                <a:cs typeface="+mn-cs"/>
              </a:rPr>
              <a:t>直接概括全文或某一段落的主题、</a:t>
            </a:r>
            <a:r>
              <a:rPr kumimoji="0" lang="zh-CN" altLang="en-US" sz="3200" b="1" i="0" u="none" strike="noStrike" kern="1200" cap="none" spc="0" normalizeH="0" baseline="0" noProof="0" dirty="0">
                <a:ln>
                  <a:noFill/>
                </a:ln>
                <a:solidFill>
                  <a:srgbClr val="000000"/>
                </a:solidFill>
                <a:effectLst/>
                <a:uLnTx/>
                <a:uFillTx/>
                <a:latin typeface="Calibri"/>
                <a:ea typeface="微软雅黑" panose="020B0503020204020204" pitchFamily="34" charset="-122"/>
                <a:cs typeface="+mn-cs"/>
              </a:rPr>
              <a:t>理清作者写作思路</a:t>
            </a:r>
            <a:r>
              <a:rPr kumimoji="0" lang="zh-CN" altLang="en-US" sz="3200" b="1" i="0" u="none" strike="noStrike" kern="1200" cap="none" spc="0" normalizeH="0" baseline="0" noProof="0" dirty="0">
                <a:ln>
                  <a:noFill/>
                </a:ln>
                <a:solidFill>
                  <a:prstClr val="black"/>
                </a:solidFill>
                <a:effectLst/>
                <a:uLnTx/>
                <a:uFillTx/>
                <a:latin typeface="楷体_GB2312" pitchFamily="49" charset="-122"/>
                <a:ea typeface="微软雅黑" panose="020B0503020204020204" pitchFamily="34" charset="-122"/>
                <a:cs typeface="+mn-cs"/>
              </a:rPr>
              <a:t>。（选择题）</a:t>
            </a:r>
          </a:p>
        </p:txBody>
      </p:sp>
      <p:sp>
        <p:nvSpPr>
          <p:cNvPr id="27653" name="文本框 27652"/>
          <p:cNvSpPr txBox="1"/>
          <p:nvPr/>
        </p:nvSpPr>
        <p:spPr>
          <a:xfrm>
            <a:off x="151130" y="2498725"/>
            <a:ext cx="10527030" cy="1383665"/>
          </a:xfrm>
          <a:prstGeom prst="rect">
            <a:avLst/>
          </a:prstGeom>
          <a:solidFill>
            <a:schemeClr val="bg1"/>
          </a:solidFill>
          <a:ln w="28575" cap="flat" cmpd="sng">
            <a:solidFill>
              <a:srgbClr val="0000FF"/>
            </a:solidFill>
            <a:prstDash val="solid"/>
            <a:miter/>
            <a:headEnd type="none" w="med" len="med"/>
            <a:tailEnd type="none" w="med" len="med"/>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solidFill>
                  <a:srgbClr val="FF0066"/>
                </a:solidFill>
                <a:effectLst/>
                <a:uLnTx/>
                <a:uFillTx/>
                <a:latin typeface="宋体" panose="02010600030101010101" pitchFamily="2" charset="-122"/>
                <a:ea typeface="微软雅黑" panose="020B0503020204020204" pitchFamily="34" charset="-122"/>
                <a:cs typeface="+mn-cs"/>
              </a:rPr>
              <a:t>解题思路：</a:t>
            </a:r>
            <a:r>
              <a:rPr kumimoji="0" lang="zh-CN" altLang="en-US" sz="2800" b="1" i="0" u="none" strike="noStrike" kern="1200" cap="none" spc="0" normalizeH="0" baseline="0" noProof="0" dirty="0">
                <a:ln>
                  <a:noFill/>
                </a:ln>
                <a:solidFill>
                  <a:srgbClr val="000000"/>
                </a:solidFill>
                <a:effectLst/>
                <a:uLnTx/>
                <a:uFillTx/>
                <a:latin typeface="宋体" panose="02010600030101010101" pitchFamily="2" charset="-122"/>
                <a:ea typeface="微软雅黑" panose="020B0503020204020204" pitchFamily="34" charset="-122"/>
                <a:cs typeface="+mn-cs"/>
              </a:rPr>
              <a:t>（</a:t>
            </a:r>
            <a:r>
              <a:rPr kumimoji="0" lang="en-US" altLang="zh-CN" sz="2800" b="1" i="0" u="none" strike="noStrike" kern="1200" cap="none" spc="0" normalizeH="0" baseline="0" noProof="0" dirty="0">
                <a:ln>
                  <a:noFill/>
                </a:ln>
                <a:solidFill>
                  <a:srgbClr val="000000"/>
                </a:solidFill>
                <a:effectLst/>
                <a:uLnTx/>
                <a:uFillTx/>
                <a:latin typeface="宋体" panose="02010600030101010101" pitchFamily="2" charset="-122"/>
                <a:ea typeface="微软雅黑" panose="020B0503020204020204" pitchFamily="34" charset="-122"/>
                <a:cs typeface="+mn-cs"/>
              </a:rPr>
              <a:t>1</a:t>
            </a:r>
            <a:r>
              <a:rPr kumimoji="0" lang="zh-CN" altLang="en-US" sz="2800" b="1" i="0" u="none" strike="noStrike" kern="1200" cap="none" spc="0" normalizeH="0" baseline="0" noProof="0" dirty="0">
                <a:ln>
                  <a:noFill/>
                </a:ln>
                <a:solidFill>
                  <a:srgbClr val="000000"/>
                </a:solidFill>
                <a:effectLst/>
                <a:uLnTx/>
                <a:uFillTx/>
                <a:latin typeface="宋体" panose="02010600030101010101" pitchFamily="2" charset="-122"/>
                <a:ea typeface="微软雅黑" panose="020B0503020204020204" pitchFamily="34" charset="-122"/>
                <a:cs typeface="+mn-cs"/>
              </a:rPr>
              <a:t>）通读全文，了解文章写了什么人或什么景；（</a:t>
            </a:r>
            <a:r>
              <a:rPr kumimoji="0" lang="en-US" altLang="zh-CN" sz="2800" b="1" i="0" u="none" strike="noStrike" kern="1200" cap="none" spc="0" normalizeH="0" baseline="0" noProof="0" dirty="0">
                <a:ln>
                  <a:noFill/>
                </a:ln>
                <a:solidFill>
                  <a:srgbClr val="000000"/>
                </a:solidFill>
                <a:effectLst/>
                <a:uLnTx/>
                <a:uFillTx/>
                <a:latin typeface="宋体" panose="02010600030101010101" pitchFamily="2" charset="-122"/>
                <a:ea typeface="微软雅黑" panose="020B0503020204020204" pitchFamily="34" charset="-122"/>
                <a:cs typeface="+mn-cs"/>
              </a:rPr>
              <a:t>2</a:t>
            </a:r>
            <a:r>
              <a:rPr kumimoji="0" lang="zh-CN" altLang="en-US" sz="2800" b="1" i="0" u="none" strike="noStrike" kern="1200" cap="none" spc="0" normalizeH="0" baseline="0" noProof="0" dirty="0">
                <a:ln>
                  <a:noFill/>
                </a:ln>
                <a:solidFill>
                  <a:srgbClr val="000000"/>
                </a:solidFill>
                <a:effectLst/>
                <a:uLnTx/>
                <a:uFillTx/>
                <a:latin typeface="宋体" panose="02010600030101010101" pitchFamily="2" charset="-122"/>
                <a:ea typeface="微软雅黑" panose="020B0503020204020204" pitchFamily="34" charset="-122"/>
                <a:cs typeface="+mn-cs"/>
              </a:rPr>
              <a:t>）进一步分析文章，写人叙事的散文要归纳写了与人物有关的什么事情或哪几件事；写景抒情的散文要分析表现了景物的什么特点。</a:t>
            </a:r>
          </a:p>
        </p:txBody>
      </p:sp>
      <p:sp>
        <p:nvSpPr>
          <p:cNvPr id="27651" name="文本框 27650"/>
          <p:cNvSpPr txBox="1"/>
          <p:nvPr/>
        </p:nvSpPr>
        <p:spPr>
          <a:xfrm>
            <a:off x="151130" y="4480560"/>
            <a:ext cx="10527030" cy="1383665"/>
          </a:xfrm>
          <a:prstGeom prst="rect">
            <a:avLst/>
          </a:prstGeom>
          <a:solidFill>
            <a:schemeClr val="bg1"/>
          </a:solidFill>
          <a:ln w="28575" cap="flat" cmpd="sng">
            <a:solidFill>
              <a:srgbClr val="0000FF"/>
            </a:solidFill>
            <a:prstDash val="solid"/>
            <a:miter/>
            <a:headEnd type="none" w="med" len="med"/>
            <a:tailEnd type="none" w="med" len="med"/>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solidFill>
                  <a:srgbClr val="FF0066"/>
                </a:solidFill>
                <a:effectLst/>
                <a:uLnTx/>
                <a:uFillTx/>
                <a:latin typeface="宋体" panose="02010600030101010101" pitchFamily="2" charset="-122"/>
                <a:ea typeface="微软雅黑" panose="020B0503020204020204" pitchFamily="34" charset="-122"/>
                <a:cs typeface="+mn-cs"/>
              </a:rPr>
              <a:t>答题要点：</a:t>
            </a:r>
            <a:r>
              <a:rPr kumimoji="0" lang="zh-CN" altLang="en-US" sz="2800" b="1" i="0" u="none" strike="noStrike" kern="1200" cap="none" spc="0" normalizeH="0" baseline="0" noProof="0" dirty="0">
                <a:ln>
                  <a:noFill/>
                </a:ln>
                <a:solidFill>
                  <a:prstClr val="black"/>
                </a:solidFill>
                <a:effectLst/>
                <a:uLnTx/>
                <a:uFillTx/>
                <a:latin typeface="宋体" panose="02010600030101010101" pitchFamily="2" charset="-122"/>
                <a:ea typeface="微软雅黑" panose="020B0503020204020204" pitchFamily="34" charset="-122"/>
                <a:cs typeface="+mn-cs"/>
              </a:rPr>
              <a:t>（</a:t>
            </a:r>
            <a:r>
              <a:rPr kumimoji="0" lang="en-US" altLang="zh-CN" sz="2800" b="1" i="0" u="none" strike="noStrike" kern="1200" cap="none" spc="0" normalizeH="0" baseline="0" noProof="0" dirty="0">
                <a:ln>
                  <a:noFill/>
                </a:ln>
                <a:solidFill>
                  <a:prstClr val="black"/>
                </a:solidFill>
                <a:effectLst/>
                <a:uLnTx/>
                <a:uFillTx/>
                <a:latin typeface="宋体" panose="02010600030101010101" pitchFamily="2" charset="-122"/>
                <a:ea typeface="微软雅黑" panose="020B0503020204020204" pitchFamily="34" charset="-122"/>
                <a:cs typeface="+mn-cs"/>
              </a:rPr>
              <a:t>1</a:t>
            </a:r>
            <a:r>
              <a:rPr kumimoji="0" lang="zh-CN" altLang="en-US" sz="2800" b="1" i="0" u="none" strike="noStrike" kern="1200" cap="none" spc="0" normalizeH="0" baseline="0" noProof="0" dirty="0">
                <a:ln>
                  <a:noFill/>
                </a:ln>
                <a:solidFill>
                  <a:prstClr val="black"/>
                </a:solidFill>
                <a:effectLst/>
                <a:uLnTx/>
                <a:uFillTx/>
                <a:latin typeface="宋体" panose="02010600030101010101" pitchFamily="2" charset="-122"/>
                <a:ea typeface="微软雅黑" panose="020B0503020204020204" pitchFamily="34" charset="-122"/>
                <a:cs typeface="+mn-cs"/>
              </a:rPr>
              <a:t>）能利用原文词语，尽可能使用。（</a:t>
            </a:r>
            <a:r>
              <a:rPr kumimoji="0" lang="en-US" altLang="zh-CN" sz="2800" b="1" i="0" u="none" strike="noStrike" kern="1200" cap="none" spc="0" normalizeH="0" baseline="0" noProof="0" dirty="0">
                <a:ln>
                  <a:noFill/>
                </a:ln>
                <a:solidFill>
                  <a:prstClr val="black"/>
                </a:solidFill>
                <a:effectLst/>
                <a:uLnTx/>
                <a:uFillTx/>
                <a:latin typeface="宋体" panose="02010600030101010101" pitchFamily="2" charset="-122"/>
                <a:ea typeface="微软雅黑" panose="020B0503020204020204" pitchFamily="34" charset="-122"/>
                <a:cs typeface="+mn-cs"/>
              </a:rPr>
              <a:t>2</a:t>
            </a:r>
            <a:r>
              <a:rPr kumimoji="0" lang="zh-CN" altLang="en-US" sz="2800" b="1" i="0" u="none" strike="noStrike" kern="1200" cap="none" spc="0" normalizeH="0" baseline="0" noProof="0" dirty="0">
                <a:ln>
                  <a:noFill/>
                </a:ln>
                <a:solidFill>
                  <a:prstClr val="black"/>
                </a:solidFill>
                <a:effectLst/>
                <a:uLnTx/>
                <a:uFillTx/>
                <a:latin typeface="宋体" panose="02010600030101010101" pitchFamily="2" charset="-122"/>
                <a:ea typeface="微软雅黑" panose="020B0503020204020204" pitchFamily="34" charset="-122"/>
                <a:cs typeface="+mn-cs"/>
              </a:rPr>
              <a:t>）没有原文词语可利用时，要注意语言文字表达的准确性和层次性，要做到言简意赅又不漏掉答题点。</a:t>
            </a:r>
          </a:p>
        </p:txBody>
      </p:sp>
    </p:spTree>
    <p:extLst>
      <p:ext uri="{BB962C8B-B14F-4D97-AF65-F5344CB8AC3E}">
        <p14:creationId xmlns:p14="http://schemas.microsoft.com/office/powerpoint/2010/main" val="236521814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矩形 28673"/>
          <p:cNvSpPr>
            <a:spLocks noGrp="1"/>
          </p:cNvSpPr>
          <p:nvPr/>
        </p:nvSpPr>
        <p:spPr>
          <a:xfrm>
            <a:off x="1057910" y="440055"/>
            <a:ext cx="11133455" cy="1139825"/>
          </a:xfrm>
          <a:prstGeom prst="rect">
            <a:avLst/>
          </a:prstGeom>
          <a:noFill/>
          <a:ln w="9525">
            <a:noFill/>
          </a:ln>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6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sym typeface="+mn-ea"/>
              </a:rPr>
              <a:t>考点二：</a:t>
            </a:r>
            <a:r>
              <a:rPr kumimoji="0" lang="zh-CN" altLang="en-US" sz="3600" b="1" i="0" u="none" strike="noStrike" kern="1200" cap="none" spc="0" normalizeH="0" baseline="0" noProof="0" dirty="0">
                <a:ln>
                  <a:noFill/>
                </a:ln>
                <a:solidFill>
                  <a:srgbClr val="FF0000"/>
                </a:solidFill>
                <a:effectLst/>
                <a:uLnTx/>
                <a:uFillTx/>
                <a:latin typeface="宋体" panose="02010600030101010101" pitchFamily="2" charset="-122"/>
                <a:ea typeface="微软雅黑" panose="020B0503020204020204" pitchFamily="34" charset="-122"/>
                <a:cs typeface="+mn-cs"/>
              </a:rPr>
              <a:t>概括文章主题</a:t>
            </a:r>
          </a:p>
        </p:txBody>
      </p:sp>
      <p:sp>
        <p:nvSpPr>
          <p:cNvPr id="103427" name="文本框 28674"/>
          <p:cNvSpPr txBox="1"/>
          <p:nvPr/>
        </p:nvSpPr>
        <p:spPr>
          <a:xfrm>
            <a:off x="1057910" y="1579880"/>
            <a:ext cx="9117330" cy="1076325"/>
          </a:xfrm>
          <a:prstGeom prst="rect">
            <a:avLst/>
          </a:prstGeom>
          <a:solidFill>
            <a:schemeClr val="bg1"/>
          </a:solidFill>
          <a:ln w="28575" cap="flat" cmpd="sng">
            <a:solidFill>
              <a:srgbClr val="0000FF"/>
            </a:solidFill>
            <a:prstDash val="solid"/>
            <a:miter/>
            <a:headEnd type="none" w="med" len="med"/>
            <a:tailEnd type="none" w="med" len="med"/>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solidFill>
                  <a:srgbClr val="FF0066"/>
                </a:solidFill>
                <a:effectLst/>
                <a:uLnTx/>
                <a:uFillTx/>
                <a:latin typeface="楷体_GB2312" pitchFamily="49" charset="-122"/>
                <a:ea typeface="微软雅黑" panose="020B0503020204020204" pitchFamily="34" charset="-122"/>
                <a:cs typeface="+mn-cs"/>
              </a:rPr>
              <a:t>考题形式：</a:t>
            </a:r>
            <a:r>
              <a:rPr kumimoji="0" lang="zh-CN" altLang="en-US" sz="3200" b="1" i="0" u="none" strike="noStrike" kern="1200" cap="none" spc="0" normalizeH="0" baseline="0" noProof="0" dirty="0">
                <a:ln>
                  <a:noFill/>
                </a:ln>
                <a:solidFill>
                  <a:srgbClr val="000000"/>
                </a:solidFill>
                <a:effectLst/>
                <a:uLnTx/>
                <a:uFillTx/>
                <a:latin typeface="Calibri"/>
                <a:ea typeface="微软雅黑" panose="020B0503020204020204" pitchFamily="34" charset="-122"/>
                <a:cs typeface="+mn-cs"/>
              </a:rPr>
              <a:t>评价作者的写作意图或体会某一段落中作者的思想感情。</a:t>
            </a:r>
          </a:p>
        </p:txBody>
      </p:sp>
      <p:sp>
        <p:nvSpPr>
          <p:cNvPr id="28676" name="文本框 28675"/>
          <p:cNvSpPr txBox="1"/>
          <p:nvPr/>
        </p:nvSpPr>
        <p:spPr>
          <a:xfrm>
            <a:off x="1057910" y="3053080"/>
            <a:ext cx="9178290" cy="2553335"/>
          </a:xfrm>
          <a:prstGeom prst="rect">
            <a:avLst/>
          </a:prstGeom>
          <a:solidFill>
            <a:schemeClr val="bg1"/>
          </a:solidFill>
          <a:ln w="28575" cap="flat" cmpd="sng">
            <a:solidFill>
              <a:srgbClr val="0000FF"/>
            </a:solidFill>
            <a:prstDash val="solid"/>
            <a:miter/>
            <a:headEnd type="none" w="med" len="med"/>
            <a:tailEnd type="none" w="med" len="med"/>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solidFill>
                  <a:srgbClr val="FF0066"/>
                </a:solidFill>
                <a:effectLst/>
                <a:uLnTx/>
                <a:uFillTx/>
                <a:latin typeface="宋体" panose="02010600030101010101" pitchFamily="2" charset="-122"/>
                <a:ea typeface="微软雅黑" panose="020B0503020204020204" pitchFamily="34" charset="-122"/>
                <a:cs typeface="+mn-cs"/>
              </a:rPr>
              <a:t>解题思路：</a:t>
            </a:r>
            <a:r>
              <a:rPr kumimoji="0" lang="zh-CN" altLang="en-US" sz="3200" b="1" i="0" u="none" strike="noStrike" kern="1200" cap="none" spc="0" normalizeH="0" baseline="0" noProof="0" dirty="0">
                <a:ln>
                  <a:noFill/>
                </a:ln>
                <a:solidFill>
                  <a:srgbClr val="000000"/>
                </a:solidFill>
                <a:effectLst/>
                <a:uLnTx/>
                <a:uFillTx/>
                <a:latin typeface="Calibri"/>
                <a:ea typeface="微软雅黑" panose="020B0503020204020204" pitchFamily="34" charset="-122"/>
                <a:cs typeface="+mn-cs"/>
              </a:rPr>
              <a:t>（</a:t>
            </a:r>
            <a:r>
              <a:rPr kumimoji="0" lang="en-US" altLang="zh-CN" sz="3200" b="1" i="0" u="none" strike="noStrike" kern="1200" cap="none" spc="0" normalizeH="0" baseline="0" noProof="0" dirty="0">
                <a:ln>
                  <a:noFill/>
                </a:ln>
                <a:solidFill>
                  <a:srgbClr val="000000"/>
                </a:solidFill>
                <a:effectLst/>
                <a:uLnTx/>
                <a:uFillTx/>
                <a:latin typeface="Calibri"/>
                <a:ea typeface="微软雅黑" panose="020B0503020204020204" pitchFamily="34" charset="-122"/>
                <a:cs typeface="+mn-cs"/>
              </a:rPr>
              <a:t>1</a:t>
            </a:r>
            <a:r>
              <a:rPr kumimoji="0" lang="zh-CN" altLang="en-US" sz="3200" b="1" i="0" u="none" strike="noStrike" kern="1200" cap="none" spc="0" normalizeH="0" baseline="0" noProof="0" dirty="0">
                <a:ln>
                  <a:noFill/>
                </a:ln>
                <a:solidFill>
                  <a:srgbClr val="000000"/>
                </a:solidFill>
                <a:effectLst/>
                <a:uLnTx/>
                <a:uFillTx/>
                <a:latin typeface="Calibri"/>
                <a:ea typeface="微软雅黑" panose="020B0503020204020204" pitchFamily="34" charset="-122"/>
                <a:cs typeface="+mn-cs"/>
              </a:rPr>
              <a:t>）找到文中的中心句和暗示主题的提示语、关键词语，从中概括文章主题；（</a:t>
            </a:r>
            <a:r>
              <a:rPr kumimoji="0" lang="en-US" altLang="zh-CN" sz="3200" b="1" i="0" u="none" strike="noStrike" kern="1200" cap="none" spc="0" normalizeH="0" baseline="0" noProof="0" dirty="0">
                <a:ln>
                  <a:noFill/>
                </a:ln>
                <a:solidFill>
                  <a:srgbClr val="000000"/>
                </a:solidFill>
                <a:effectLst/>
                <a:uLnTx/>
                <a:uFillTx/>
                <a:latin typeface="Calibri"/>
                <a:ea typeface="微软雅黑" panose="020B0503020204020204" pitchFamily="34" charset="-122"/>
                <a:cs typeface="+mn-cs"/>
              </a:rPr>
              <a:t>2</a:t>
            </a:r>
            <a:r>
              <a:rPr kumimoji="0" lang="zh-CN" altLang="en-US" sz="3200" b="1" i="0" u="none" strike="noStrike" kern="1200" cap="none" spc="0" normalizeH="0" baseline="0" noProof="0" dirty="0">
                <a:ln>
                  <a:noFill/>
                </a:ln>
                <a:solidFill>
                  <a:srgbClr val="000000"/>
                </a:solidFill>
                <a:effectLst/>
                <a:uLnTx/>
                <a:uFillTx/>
                <a:latin typeface="Calibri"/>
                <a:ea typeface="微软雅黑" panose="020B0503020204020204" pitchFamily="34" charset="-122"/>
                <a:cs typeface="+mn-cs"/>
              </a:rPr>
              <a:t>）从所选的材料中概括，材料是为文章中心服务的，我们可以看文章所选的材料表达了作者什么样的观点、态度、感情，从中找到作者要表达的主题思想。</a:t>
            </a:r>
          </a:p>
        </p:txBody>
      </p:sp>
    </p:spTree>
    <p:extLst>
      <p:ext uri="{BB962C8B-B14F-4D97-AF65-F5344CB8AC3E}">
        <p14:creationId xmlns:p14="http://schemas.microsoft.com/office/powerpoint/2010/main" val="115999754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41605" y="258445"/>
            <a:ext cx="11776075" cy="3683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p:txBody>
      </p:sp>
      <p:sp>
        <p:nvSpPr>
          <p:cNvPr id="2" name="文本框 1"/>
          <p:cNvSpPr txBox="1"/>
          <p:nvPr/>
        </p:nvSpPr>
        <p:spPr>
          <a:xfrm>
            <a:off x="86995" y="197485"/>
            <a:ext cx="12018010" cy="686244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《你的指尖是我一生的温暖》</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韩逸萌</a:t>
            </a: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23.下列对文章相关内容和写法的分析，不正确的一项是              (2分)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A.文章对奶奶手的描写运用了正面与侧面相结合的手法，“整个村里的人都提着奶奶编的篮子去赶集，人见了都夸奶奶编得好。有人让奶奶再编了就拿去卖”这就是侧面描写。</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B.文中画横线A处是说“我”只是想为奶奶尽量多做点事，以此得到自我的心灵安慰，表现了“我”因无法多为奶奶做有用的事的愧疚之情。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C.文章第⑧段写了奶奶的“送老衣”以及我看到“送老衣”时的心酸感受，这段文字虽然能更进一步表现奶奶的手巧，但与文章标题“你的指尖是我一生的温曖”没有什么关系。因此，可以认为本段离题。</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D.文中的奶奶是一个慈祥善良、勤劳能干、淳朴热心(大方)的老人。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24.品析下面两句话，分析加点词语所包含的人物情感。(每小题2分，共4分)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(1)“锉子”这个词</a:t>
            </a:r>
            <a:r>
              <a:rPr kumimoji="0" lang="zh-CN" altLang="en-US" sz="2000" b="0" i="0" u="sng" strike="noStrike" kern="1200" cap="none" spc="0" normalizeH="0" baseline="0" noProof="0">
                <a:ln>
                  <a:noFill/>
                </a:ln>
                <a:solidFill>
                  <a:prstClr val="black"/>
                </a:solidFill>
                <a:effectLst/>
                <a:uLnTx/>
                <a:uFillTx/>
                <a:latin typeface="Calibri"/>
                <a:ea typeface="微软雅黑" panose="020B0503020204020204" pitchFamily="34" charset="-122"/>
                <a:cs typeface="+mn-cs"/>
              </a:rPr>
              <a:t>刺痛</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了我。  	　　_</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(2)奶奶</a:t>
            </a:r>
            <a:r>
              <a:rPr kumimoji="0" lang="zh-CN" altLang="en-US" sz="2000" b="0" i="0" u="sng" strike="noStrike" kern="1200" cap="none" spc="0" normalizeH="0" baseline="0" noProof="0">
                <a:ln>
                  <a:noFill/>
                </a:ln>
                <a:solidFill>
                  <a:prstClr val="black"/>
                </a:solidFill>
                <a:effectLst/>
                <a:uLnTx/>
                <a:uFillTx/>
                <a:latin typeface="Calibri"/>
                <a:ea typeface="微软雅黑" panose="020B0503020204020204" pitchFamily="34" charset="-122"/>
                <a:cs typeface="+mn-cs"/>
              </a:rPr>
              <a:t>嗔怪</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：“这孩子，我年纪这么大了，你花这冤枉钱干什么?”</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25.通读全文，分析画横线B处在文中的作用。(从结构和内容两方面分析)(4分)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26.文章用“你的指尖是我一生的温曖”为题目，有何妙处?(4分)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p:txBody>
      </p:sp>
      <p:sp>
        <p:nvSpPr>
          <p:cNvPr id="3" name="文本框 2"/>
          <p:cNvSpPr txBox="1"/>
          <p:nvPr/>
        </p:nvSpPr>
        <p:spPr>
          <a:xfrm>
            <a:off x="7820025" y="1365250"/>
            <a:ext cx="4097655" cy="95313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考点一：描写方法</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                                   </a:t>
            </a:r>
          </a:p>
        </p:txBody>
      </p:sp>
      <p:sp>
        <p:nvSpPr>
          <p:cNvPr id="5" name="文本框 4"/>
          <p:cNvSpPr txBox="1"/>
          <p:nvPr/>
        </p:nvSpPr>
        <p:spPr>
          <a:xfrm>
            <a:off x="7820025" y="1995805"/>
            <a:ext cx="495935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考点二：理解概括内容</a:t>
            </a:r>
          </a:p>
        </p:txBody>
      </p:sp>
      <p:sp>
        <p:nvSpPr>
          <p:cNvPr id="7" name="文本框 6"/>
          <p:cNvSpPr txBox="1"/>
          <p:nvPr/>
        </p:nvSpPr>
        <p:spPr>
          <a:xfrm>
            <a:off x="7389495" y="2940685"/>
            <a:ext cx="495935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考点三：人物形象分析</a:t>
            </a:r>
          </a:p>
        </p:txBody>
      </p:sp>
      <p:sp>
        <p:nvSpPr>
          <p:cNvPr id="6" name="文本框 5"/>
          <p:cNvSpPr txBox="1"/>
          <p:nvPr/>
        </p:nvSpPr>
        <p:spPr>
          <a:xfrm>
            <a:off x="7773035" y="4210050"/>
            <a:ext cx="3461385"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考点四：品味语言</a:t>
            </a:r>
          </a:p>
        </p:txBody>
      </p:sp>
    </p:spTree>
    <p:extLst>
      <p:ext uri="{BB962C8B-B14F-4D97-AF65-F5344CB8AC3E}">
        <p14:creationId xmlns:p14="http://schemas.microsoft.com/office/powerpoint/2010/main" val="44602975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标题 32769"/>
          <p:cNvSpPr>
            <a:spLocks noGrp="1"/>
          </p:cNvSpPr>
          <p:nvPr>
            <p:ph type="title"/>
          </p:nvPr>
        </p:nvSpPr>
        <p:spPr>
          <a:xfrm>
            <a:off x="165735" y="443230"/>
            <a:ext cx="8229600" cy="1139825"/>
          </a:xfrm>
        </p:spPr>
        <p:txBody>
          <a:bodyPr vert="horz" wrap="square" lIns="91440" tIns="45720" rIns="91440" bIns="45720" anchor="t"/>
          <a:lstStyle/>
          <a:p>
            <a:pPr eaLnBrk="1" hangingPunct="1"/>
            <a:r>
              <a:rPr lang="zh-CN" altLang="en-US" b="1" dirty="0">
                <a:solidFill>
                  <a:srgbClr val="FF0000"/>
                </a:solidFill>
                <a:latin typeface="黑体" panose="02010609060101010101" pitchFamily="49" charset="-122"/>
                <a:ea typeface="黑体" panose="02010609060101010101" pitchFamily="49" charset="-122"/>
                <a:sym typeface="黑体" panose="02010609060101010101" pitchFamily="49" charset="-122"/>
              </a:rPr>
              <a:t>考点四：品味语言</a:t>
            </a:r>
          </a:p>
        </p:txBody>
      </p:sp>
      <p:sp>
        <p:nvSpPr>
          <p:cNvPr id="107523" name="文本占位符 32770"/>
          <p:cNvSpPr>
            <a:spLocks noGrp="1"/>
          </p:cNvSpPr>
          <p:nvPr>
            <p:ph idx="1"/>
          </p:nvPr>
        </p:nvSpPr>
        <p:spPr>
          <a:xfrm>
            <a:off x="70485" y="961390"/>
            <a:ext cx="11637010" cy="1052195"/>
          </a:xfrm>
        </p:spPr>
        <p:txBody>
          <a:bodyPr vert="horz" wrap="square" lIns="91440" tIns="45720" rIns="91440" bIns="45720" anchor="t">
            <a:normAutofit/>
          </a:bodyPr>
          <a:lstStyle/>
          <a:p>
            <a:pPr marL="0" indent="0" fontAlgn="auto">
              <a:lnSpc>
                <a:spcPts val="2400"/>
              </a:lnSpc>
              <a:buNone/>
            </a:pPr>
            <a:r>
              <a:rPr lang="zh-CN" altLang="en-US" sz="2000" b="1" dirty="0"/>
              <a:t>在散文阅读中，这是一个大的考点，</a:t>
            </a:r>
            <a:r>
              <a:rPr lang="zh-CN" altLang="en-US" sz="2000" b="1" dirty="0">
                <a:solidFill>
                  <a:srgbClr val="000000"/>
                </a:solidFill>
                <a:latin typeface="宋体" panose="02010600030101010101" pitchFamily="2" charset="-122"/>
              </a:rPr>
              <a:t>可以包括很多小项，有时还会把表达方式，尤其是描写手法融合在这里考。</a:t>
            </a:r>
            <a:r>
              <a:rPr lang="zh-CN" altLang="en-US" sz="2000" b="1" dirty="0"/>
              <a:t>更是考查的重点和难点。</a:t>
            </a:r>
            <a:r>
              <a:rPr lang="zh-CN" altLang="en-US" sz="2000" b="1" dirty="0">
                <a:solidFill>
                  <a:srgbClr val="000000"/>
                </a:solidFill>
                <a:latin typeface="宋体" panose="02010600030101010101" pitchFamily="2" charset="-122"/>
              </a:rPr>
              <a:t>分析如下：</a:t>
            </a:r>
          </a:p>
        </p:txBody>
      </p:sp>
      <p:sp>
        <p:nvSpPr>
          <p:cNvPr id="109572" name="矩形 34819"/>
          <p:cNvSpPr>
            <a:spLocks noGrp="1"/>
          </p:cNvSpPr>
          <p:nvPr/>
        </p:nvSpPr>
        <p:spPr>
          <a:xfrm>
            <a:off x="165735" y="1647825"/>
            <a:ext cx="8229600" cy="1139825"/>
          </a:xfrm>
          <a:prstGeom prst="rect">
            <a:avLst/>
          </a:prstGeom>
          <a:noFill/>
          <a:ln w="9525">
            <a:noFill/>
          </a:ln>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600" b="1" i="0" u="none" strike="noStrike" kern="1200" cap="none" spc="0" normalizeH="0" baseline="0" noProof="0" dirty="0">
                <a:ln>
                  <a:noFill/>
                </a:ln>
                <a:solidFill>
                  <a:srgbClr val="FF0000"/>
                </a:solidFill>
                <a:effectLst/>
                <a:uLnTx/>
                <a:uFillTx/>
                <a:latin typeface="Calibri" panose="020F0502020204030204" charset="0"/>
                <a:ea typeface="微软雅黑" panose="020B0503020204020204" pitchFamily="34" charset="-122"/>
                <a:cs typeface="+mn-cs"/>
              </a:rPr>
              <a:t>（</a:t>
            </a:r>
            <a:r>
              <a:rPr kumimoji="0" lang="en-US" altLang="zh-CN" sz="3600" b="1" i="0" u="none" strike="noStrike" kern="1200" cap="none" spc="0" normalizeH="0" baseline="0" noProof="0" dirty="0">
                <a:ln>
                  <a:noFill/>
                </a:ln>
                <a:solidFill>
                  <a:srgbClr val="FF0000"/>
                </a:solidFill>
                <a:effectLst/>
                <a:uLnTx/>
                <a:uFillTx/>
                <a:latin typeface="Calibri" panose="020F0502020204030204" charset="0"/>
                <a:ea typeface="微软雅黑" panose="020B0503020204020204" pitchFamily="34" charset="-122"/>
                <a:cs typeface="+mn-cs"/>
              </a:rPr>
              <a:t>1</a:t>
            </a:r>
            <a:r>
              <a:rPr kumimoji="0" lang="zh-CN" altLang="en-US" sz="3600" b="1" i="0" u="none" strike="noStrike" kern="1200" cap="none" spc="0" normalizeH="0" baseline="0" noProof="0" dirty="0">
                <a:ln>
                  <a:noFill/>
                </a:ln>
                <a:solidFill>
                  <a:srgbClr val="FF0000"/>
                </a:solidFill>
                <a:effectLst/>
                <a:uLnTx/>
                <a:uFillTx/>
                <a:latin typeface="Calibri" panose="020F0502020204030204" charset="0"/>
                <a:ea typeface="微软雅黑" panose="020B0503020204020204" pitchFamily="34" charset="-122"/>
                <a:cs typeface="+mn-cs"/>
              </a:rPr>
              <a:t>）词语妙用</a:t>
            </a:r>
          </a:p>
        </p:txBody>
      </p:sp>
      <p:sp>
        <p:nvSpPr>
          <p:cNvPr id="109570" name="文本框 34817"/>
          <p:cNvSpPr txBox="1"/>
          <p:nvPr/>
        </p:nvSpPr>
        <p:spPr>
          <a:xfrm>
            <a:off x="338455" y="2326640"/>
            <a:ext cx="10080625" cy="521970"/>
          </a:xfrm>
          <a:prstGeom prst="rect">
            <a:avLst/>
          </a:prstGeom>
          <a:solidFill>
            <a:schemeClr val="bg1"/>
          </a:solidFill>
          <a:ln w="28575" cap="flat" cmpd="sng">
            <a:solidFill>
              <a:srgbClr val="0000FF"/>
            </a:solidFill>
            <a:prstDash val="solid"/>
            <a:miter/>
            <a:headEnd type="none" w="med" len="med"/>
            <a:tailEnd type="none" w="med" len="med"/>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solidFill>
                  <a:srgbClr val="FF0066"/>
                </a:solidFill>
                <a:effectLst/>
                <a:uLnTx/>
                <a:uFillTx/>
                <a:latin typeface="Calibri"/>
                <a:ea typeface="微软雅黑" panose="020B0503020204020204" pitchFamily="34" charset="-122"/>
                <a:cs typeface="+mn-cs"/>
              </a:rPr>
              <a:t>考题形式：</a:t>
            </a:r>
            <a:r>
              <a:rPr kumimoji="0" lang="zh-CN" altLang="en-US" sz="2800" b="1" i="0" u="none" strike="noStrike" kern="1200" cap="none" spc="0" normalizeH="0" baseline="0" noProof="0" dirty="0">
                <a:ln>
                  <a:noFill/>
                </a:ln>
                <a:solidFill>
                  <a:srgbClr val="000000"/>
                </a:solidFill>
                <a:effectLst/>
                <a:uLnTx/>
                <a:uFillTx/>
                <a:latin typeface="Calibri"/>
                <a:ea typeface="微软雅黑" panose="020B0503020204020204" pitchFamily="34" charset="-122"/>
                <a:cs typeface="+mn-cs"/>
              </a:rPr>
              <a:t>品评加点词语的作用（妙处）或加点词语能否删除。</a:t>
            </a:r>
          </a:p>
        </p:txBody>
      </p:sp>
      <p:sp>
        <p:nvSpPr>
          <p:cNvPr id="34819" name="文本框 34818"/>
          <p:cNvSpPr txBox="1"/>
          <p:nvPr/>
        </p:nvSpPr>
        <p:spPr>
          <a:xfrm>
            <a:off x="338455" y="3161665"/>
            <a:ext cx="10080625" cy="3261360"/>
          </a:xfrm>
          <a:prstGeom prst="rect">
            <a:avLst/>
          </a:prstGeom>
          <a:solidFill>
            <a:schemeClr val="bg1"/>
          </a:solidFill>
          <a:ln w="28575" cap="flat" cmpd="sng">
            <a:solidFill>
              <a:srgbClr val="0000FF"/>
            </a:solidFill>
            <a:prstDash val="solid"/>
            <a:miter/>
            <a:headEnd type="none" w="med" len="med"/>
            <a:tailEnd type="none" w="med" len="med"/>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solidFill>
                  <a:srgbClr val="FF0066"/>
                </a:solidFill>
                <a:effectLst/>
                <a:uLnTx/>
                <a:uFillTx/>
                <a:latin typeface="宋体" panose="02010600030101010101" pitchFamily="2" charset="-122"/>
                <a:ea typeface="微软雅黑" panose="020B0503020204020204" pitchFamily="34" charset="-122"/>
                <a:cs typeface="+mn-cs"/>
              </a:rPr>
              <a:t>解题思路：</a:t>
            </a:r>
          </a:p>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2800" b="1" i="0" u="none" strike="noStrike" kern="1200" cap="none" spc="0" normalizeH="0" baseline="0" noProof="0" dirty="0">
                <a:ln>
                  <a:noFill/>
                </a:ln>
                <a:solidFill>
                  <a:srgbClr val="000000"/>
                </a:solidFill>
                <a:effectLst/>
                <a:uLnTx/>
                <a:uFillTx/>
                <a:latin typeface="Calibri"/>
                <a:ea typeface="微软雅黑" panose="020B0503020204020204" pitchFamily="34" charset="-122"/>
                <a:cs typeface="+mn-cs"/>
              </a:rPr>
              <a:t>第一步，</a:t>
            </a:r>
            <a:r>
              <a:rPr kumimoji="0" lang="zh-CN" altLang="en-US" sz="2800" b="1" i="0" u="none" strike="noStrike" kern="1200" cap="none" spc="0" normalizeH="0" baseline="0" noProof="0" dirty="0">
                <a:ln>
                  <a:noFill/>
                </a:ln>
                <a:solidFill>
                  <a:srgbClr val="FF0000"/>
                </a:solidFill>
                <a:effectLst/>
                <a:uLnTx/>
                <a:uFillTx/>
                <a:latin typeface="Calibri"/>
                <a:ea typeface="微软雅黑" panose="020B0503020204020204" pitchFamily="34" charset="-122"/>
                <a:cs typeface="+mn-cs"/>
              </a:rPr>
              <a:t>解释词语（在语境中）的含义</a:t>
            </a:r>
            <a:r>
              <a:rPr kumimoji="0" lang="zh-CN" altLang="en-US" sz="2800" b="1" i="0" u="none" strike="noStrike" kern="1200" cap="none" spc="0" normalizeH="0" baseline="0" noProof="0" dirty="0">
                <a:ln>
                  <a:noFill/>
                </a:ln>
                <a:solidFill>
                  <a:srgbClr val="000000"/>
                </a:solidFill>
                <a:effectLst/>
                <a:uLnTx/>
                <a:uFillTx/>
                <a:latin typeface="Calibri"/>
                <a:ea typeface="微软雅黑" panose="020B0503020204020204" pitchFamily="34" charset="-122"/>
                <a:cs typeface="+mn-cs"/>
              </a:rPr>
              <a:t>；</a:t>
            </a:r>
          </a:p>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2800" b="1" i="0" u="none" strike="noStrike" kern="1200" cap="none" spc="0" normalizeH="0" baseline="0" noProof="0" dirty="0">
                <a:ln>
                  <a:noFill/>
                </a:ln>
                <a:solidFill>
                  <a:srgbClr val="000000"/>
                </a:solidFill>
                <a:effectLst/>
                <a:uLnTx/>
                <a:uFillTx/>
                <a:latin typeface="Calibri"/>
                <a:ea typeface="微软雅黑" panose="020B0503020204020204" pitchFamily="34" charset="-122"/>
                <a:cs typeface="+mn-cs"/>
              </a:rPr>
              <a:t>第二步，</a:t>
            </a:r>
            <a:r>
              <a:rPr kumimoji="0" lang="zh-CN" altLang="en-US" sz="2800" b="1" i="0" u="none" strike="noStrike" kern="1200" cap="none" spc="0" normalizeH="0" baseline="0" noProof="0" dirty="0">
                <a:ln>
                  <a:noFill/>
                </a:ln>
                <a:solidFill>
                  <a:srgbClr val="FF0000"/>
                </a:solidFill>
                <a:effectLst/>
                <a:uLnTx/>
                <a:uFillTx/>
                <a:latin typeface="Calibri"/>
                <a:ea typeface="微软雅黑" panose="020B0503020204020204" pitchFamily="34" charset="-122"/>
                <a:cs typeface="+mn-cs"/>
              </a:rPr>
              <a:t>分析词语的表达作用</a:t>
            </a:r>
            <a:r>
              <a:rPr kumimoji="0" lang="zh-CN" altLang="en-US" sz="2800" b="1" i="0" u="none" strike="noStrike" kern="1200" cap="none" spc="0" normalizeH="0" baseline="0" noProof="0" dirty="0">
                <a:ln>
                  <a:noFill/>
                </a:ln>
                <a:solidFill>
                  <a:srgbClr val="000000"/>
                </a:solidFill>
                <a:effectLst/>
                <a:uLnTx/>
                <a:uFillTx/>
                <a:latin typeface="Calibri"/>
                <a:ea typeface="微软雅黑" panose="020B0503020204020204" pitchFamily="34" charset="-122"/>
                <a:cs typeface="+mn-cs"/>
              </a:rPr>
              <a:t>，要结合语境或主题思想来回答，要答该词语对表达作者思想感情或主题思想的作用，有时也可以考虑词语对景物描写意境的作用或人物性格等方面的作用。</a:t>
            </a:r>
          </a:p>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endParaRPr kumimoji="0" lang="zh-CN" altLang="en-US" sz="2800" b="1" i="0" u="none" strike="noStrike" kern="1200" cap="none" spc="0" normalizeH="0" baseline="0" noProof="0" dirty="0">
              <a:ln>
                <a:noFill/>
              </a:ln>
              <a:solidFill>
                <a:srgbClr val="000000"/>
              </a:solidFill>
              <a:effectLst/>
              <a:uLnTx/>
              <a:uFillTx/>
              <a:latin typeface="Calibri"/>
              <a:ea typeface="微软雅黑" panose="020B0503020204020204" pitchFamily="34" charset="-122"/>
              <a:cs typeface="+mn-cs"/>
            </a:endParaRPr>
          </a:p>
        </p:txBody>
      </p:sp>
    </p:spTree>
    <p:extLst>
      <p:ext uri="{BB962C8B-B14F-4D97-AF65-F5344CB8AC3E}">
        <p14:creationId xmlns:p14="http://schemas.microsoft.com/office/powerpoint/2010/main" val="411666816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文本框 34817"/>
          <p:cNvSpPr txBox="1"/>
          <p:nvPr/>
        </p:nvSpPr>
        <p:spPr>
          <a:xfrm>
            <a:off x="1048385" y="1386840"/>
            <a:ext cx="8305800" cy="645160"/>
          </a:xfrm>
          <a:prstGeom prst="rect">
            <a:avLst/>
          </a:prstGeom>
          <a:solidFill>
            <a:schemeClr val="bg1"/>
          </a:solidFill>
          <a:ln w="28575" cap="flat" cmpd="sng">
            <a:solidFill>
              <a:srgbClr val="0000FF"/>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600" b="1" i="0" u="none" strike="noStrike" kern="1200" cap="none" spc="0" normalizeH="0" baseline="0" noProof="0" dirty="0">
                <a:ln>
                  <a:noFill/>
                </a:ln>
                <a:solidFill>
                  <a:srgbClr val="FF0000"/>
                </a:solidFill>
                <a:effectLst/>
                <a:uLnTx/>
                <a:uFillTx/>
                <a:latin typeface="宋体" panose="02010600030101010101" pitchFamily="2" charset="-122"/>
                <a:ea typeface="微软雅黑" panose="020B0503020204020204" pitchFamily="34" charset="-122"/>
                <a:cs typeface="+mn-cs"/>
                <a:sym typeface="+mn-ea"/>
              </a:rPr>
              <a:t>（</a:t>
            </a:r>
            <a:r>
              <a:rPr kumimoji="0" lang="en-US" altLang="zh-CN" sz="3600" b="1" i="0" u="none" strike="noStrike" kern="1200" cap="none" spc="0" normalizeH="0" baseline="0" noProof="0" dirty="0">
                <a:ln>
                  <a:noFill/>
                </a:ln>
                <a:solidFill>
                  <a:srgbClr val="FF0000"/>
                </a:solidFill>
                <a:effectLst/>
                <a:uLnTx/>
                <a:uFillTx/>
                <a:latin typeface="宋体" panose="02010600030101010101" pitchFamily="2" charset="-122"/>
                <a:ea typeface="微软雅黑" panose="020B0503020204020204" pitchFamily="34" charset="-122"/>
                <a:cs typeface="+mn-cs"/>
                <a:sym typeface="+mn-ea"/>
              </a:rPr>
              <a:t>2</a:t>
            </a:r>
            <a:r>
              <a:rPr kumimoji="0" lang="zh-CN" altLang="en-US" sz="3600" b="1" i="0" u="none" strike="noStrike" kern="1200" cap="none" spc="0" normalizeH="0" baseline="0" noProof="0" dirty="0">
                <a:ln>
                  <a:noFill/>
                </a:ln>
                <a:solidFill>
                  <a:srgbClr val="FF0000"/>
                </a:solidFill>
                <a:effectLst/>
                <a:uLnTx/>
                <a:uFillTx/>
                <a:latin typeface="宋体" panose="02010600030101010101" pitchFamily="2" charset="-122"/>
                <a:ea typeface="微软雅黑" panose="020B0503020204020204" pitchFamily="34" charset="-122"/>
                <a:cs typeface="+mn-cs"/>
                <a:sym typeface="+mn-ea"/>
              </a:rPr>
              <a:t>）哲理性语句的深层含义</a:t>
            </a:r>
            <a:endParaRPr kumimoji="0" lang="zh-CN" altLang="en-US" sz="3600" b="1" i="0" u="none" strike="noStrike" kern="1200" cap="none" spc="0" normalizeH="0" baseline="0" noProof="0" dirty="0">
              <a:ln>
                <a:noFill/>
              </a:ln>
              <a:solidFill>
                <a:srgbClr val="000000"/>
              </a:solidFill>
              <a:effectLst/>
              <a:uLnTx/>
              <a:uFillTx/>
              <a:latin typeface="Calibri"/>
              <a:ea typeface="微软雅黑" panose="020B0503020204020204" pitchFamily="34" charset="-122"/>
              <a:cs typeface="+mn-cs"/>
            </a:endParaRPr>
          </a:p>
        </p:txBody>
      </p:sp>
      <p:sp>
        <p:nvSpPr>
          <p:cNvPr id="35844" name="文本框 35843"/>
          <p:cNvSpPr txBox="1"/>
          <p:nvPr/>
        </p:nvSpPr>
        <p:spPr>
          <a:xfrm>
            <a:off x="1139825" y="3306445"/>
            <a:ext cx="8305800" cy="1798638"/>
          </a:xfrm>
          <a:prstGeom prst="rect">
            <a:avLst/>
          </a:prstGeom>
          <a:solidFill>
            <a:schemeClr val="bg1"/>
          </a:solidFill>
          <a:ln w="28575" cap="flat" cmpd="sng">
            <a:solidFill>
              <a:srgbClr val="0000FF"/>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r>
              <a:rPr kumimoji="0" lang="zh-CN" altLang="en-US" sz="2400" b="1" i="0" u="none" strike="noStrike" kern="1200" cap="none" spc="0" normalizeH="0" baseline="0" noProof="0" dirty="0">
                <a:ln>
                  <a:noFill/>
                </a:ln>
                <a:solidFill>
                  <a:srgbClr val="FF0066"/>
                </a:solidFill>
                <a:effectLst/>
                <a:uLnTx/>
                <a:uFillTx/>
                <a:latin typeface="宋体" panose="02010600030101010101" pitchFamily="2" charset="-122"/>
                <a:ea typeface="微软雅黑" panose="020B0503020204020204" pitchFamily="34" charset="-122"/>
                <a:cs typeface="+mn-cs"/>
              </a:rPr>
              <a:t>解题思路：</a:t>
            </a:r>
            <a:r>
              <a:rPr kumimoji="0" lang="zh-CN" altLang="en-US" sz="3200" b="1" i="0" u="none" strike="noStrike" kern="1200" cap="none" spc="0" normalizeH="0" baseline="0" noProof="0" dirty="0">
                <a:ln>
                  <a:noFill/>
                </a:ln>
                <a:solidFill>
                  <a:srgbClr val="000000"/>
                </a:solidFill>
                <a:effectLst/>
                <a:uLnTx/>
                <a:uFillTx/>
                <a:latin typeface="Calibri"/>
                <a:ea typeface="微软雅黑" panose="020B0503020204020204" pitchFamily="34" charset="-122"/>
                <a:cs typeface="+mn-cs"/>
              </a:rPr>
              <a:t>关键要抓住中心词体会语句的深层含意和双关意义。 </a:t>
            </a:r>
          </a:p>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tabLst/>
              <a:defRPr/>
            </a:pPr>
            <a:endParaRPr kumimoji="0" lang="zh-CN" altLang="en-US" sz="3200" b="1" i="0" u="none" strike="noStrike" kern="1200" cap="none" spc="0" normalizeH="0" baseline="0" noProof="0" dirty="0">
              <a:ln>
                <a:noFill/>
              </a:ln>
              <a:solidFill>
                <a:srgbClr val="000000"/>
              </a:solidFill>
              <a:effectLst/>
              <a:uLnTx/>
              <a:uFillTx/>
              <a:latin typeface="Calibri"/>
              <a:ea typeface="微软雅黑" panose="020B0503020204020204" pitchFamily="34" charset="-122"/>
              <a:cs typeface="+mn-cs"/>
            </a:endParaRPr>
          </a:p>
        </p:txBody>
      </p:sp>
    </p:spTree>
    <p:extLst>
      <p:ext uri="{BB962C8B-B14F-4D97-AF65-F5344CB8AC3E}">
        <p14:creationId xmlns:p14="http://schemas.microsoft.com/office/powerpoint/2010/main" val="181261689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41605" y="258445"/>
            <a:ext cx="11776075" cy="3683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p:txBody>
      </p:sp>
      <p:sp>
        <p:nvSpPr>
          <p:cNvPr id="2" name="文本框 1"/>
          <p:cNvSpPr txBox="1"/>
          <p:nvPr/>
        </p:nvSpPr>
        <p:spPr>
          <a:xfrm>
            <a:off x="86995" y="197485"/>
            <a:ext cx="12018010" cy="686244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《你的指尖是我一生的温暖》</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韩逸萌</a:t>
            </a: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23.下列对文章相关内容和写法的分析，不正确的一项是              (2分)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A.文章对奶奶手的描写运用了正面与侧面相结合的手法，“整个村里的人都提着奶奶编的篮子去赶集，人见了都夸奶奶编得好。有人让奶奶再编了就拿去卖”这就是侧面描写。</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B.文中画横线A处是说“我”只是想为奶奶尽量多做点事，以此得到自我的心灵安慰，表现了“我”因无法多为奶奶做有用的事的愧疚之情。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C.文章第⑧段写了奶奶的“送老衣”以及我看到“送老衣”时的心酸感受，这段文字虽然能更进一步表现奶奶的手巧，但与文章标题“你的指尖是我一生的温曖”没有什么关系。因此，可以认为本段离题。</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D.文中的奶奶是一个慈祥善良、勤劳能干、淳朴热心(大方)的老人。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24.品析下面两句话，分析加点词语所包含的人物情感。(每小题2分，共4分)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(1)“锉子”这个词</a:t>
            </a:r>
            <a:r>
              <a:rPr kumimoji="0" lang="zh-CN" altLang="en-US" sz="2000" b="0" i="0" u="sng" strike="noStrike" kern="1200" cap="none" spc="0" normalizeH="0" baseline="0" noProof="0">
                <a:ln>
                  <a:noFill/>
                </a:ln>
                <a:solidFill>
                  <a:prstClr val="black"/>
                </a:solidFill>
                <a:effectLst/>
                <a:uLnTx/>
                <a:uFillTx/>
                <a:latin typeface="Calibri"/>
                <a:ea typeface="微软雅黑" panose="020B0503020204020204" pitchFamily="34" charset="-122"/>
                <a:cs typeface="+mn-cs"/>
              </a:rPr>
              <a:t>刺痛</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了我。  	　　_</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(2)奶奶</a:t>
            </a:r>
            <a:r>
              <a:rPr kumimoji="0" lang="zh-CN" altLang="en-US" sz="2000" b="0" i="0" u="sng" strike="noStrike" kern="1200" cap="none" spc="0" normalizeH="0" baseline="0" noProof="0">
                <a:ln>
                  <a:noFill/>
                </a:ln>
                <a:solidFill>
                  <a:prstClr val="black"/>
                </a:solidFill>
                <a:effectLst/>
                <a:uLnTx/>
                <a:uFillTx/>
                <a:latin typeface="Calibri"/>
                <a:ea typeface="微软雅黑" panose="020B0503020204020204" pitchFamily="34" charset="-122"/>
                <a:cs typeface="+mn-cs"/>
              </a:rPr>
              <a:t>嗔怪</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：“这孩子，我年纪这么大了，你花这冤枉钱干什么?”</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25.通读全文，分析画横线B处在文中的作用。(从结构和内容两方面分析)(4分)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26.文章用“你的指尖是我一生的温曖”为题目，有何妙处?(4分)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p:txBody>
      </p:sp>
      <p:sp>
        <p:nvSpPr>
          <p:cNvPr id="6" name="文本框 5"/>
          <p:cNvSpPr txBox="1"/>
          <p:nvPr/>
        </p:nvSpPr>
        <p:spPr>
          <a:xfrm>
            <a:off x="7773035" y="4210050"/>
            <a:ext cx="3461385"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考点四：品味语言</a:t>
            </a:r>
          </a:p>
        </p:txBody>
      </p:sp>
      <p:sp>
        <p:nvSpPr>
          <p:cNvPr id="9" name="文本框 8"/>
          <p:cNvSpPr txBox="1"/>
          <p:nvPr/>
        </p:nvSpPr>
        <p:spPr>
          <a:xfrm>
            <a:off x="6954520" y="5556885"/>
            <a:ext cx="6652260" cy="5835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          </a:t>
            </a:r>
            <a:r>
              <a:rPr kumimoji="0" lang="zh-CN" altLang="en-US" sz="28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考点五：段落作用</a:t>
            </a:r>
          </a:p>
        </p:txBody>
      </p:sp>
      <p:sp>
        <p:nvSpPr>
          <p:cNvPr id="3" name="文本框 2"/>
          <p:cNvSpPr txBox="1"/>
          <p:nvPr/>
        </p:nvSpPr>
        <p:spPr>
          <a:xfrm>
            <a:off x="7820025" y="1365250"/>
            <a:ext cx="4097655" cy="95313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考点一：描写方法</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                                   </a:t>
            </a:r>
          </a:p>
        </p:txBody>
      </p:sp>
      <p:sp>
        <p:nvSpPr>
          <p:cNvPr id="5" name="文本框 4"/>
          <p:cNvSpPr txBox="1"/>
          <p:nvPr/>
        </p:nvSpPr>
        <p:spPr>
          <a:xfrm>
            <a:off x="7820025" y="1995805"/>
            <a:ext cx="495935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考点二：理解概括内容</a:t>
            </a:r>
          </a:p>
        </p:txBody>
      </p:sp>
      <p:sp>
        <p:nvSpPr>
          <p:cNvPr id="7" name="文本框 6"/>
          <p:cNvSpPr txBox="1"/>
          <p:nvPr/>
        </p:nvSpPr>
        <p:spPr>
          <a:xfrm>
            <a:off x="7389495" y="2940685"/>
            <a:ext cx="495935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考点三：人物形象分析</a:t>
            </a:r>
          </a:p>
        </p:txBody>
      </p:sp>
    </p:spTree>
    <p:extLst>
      <p:ext uri="{BB962C8B-B14F-4D97-AF65-F5344CB8AC3E}">
        <p14:creationId xmlns:p14="http://schemas.microsoft.com/office/powerpoint/2010/main" val="25268666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482600" y="2291715"/>
            <a:ext cx="10515600" cy="1325563"/>
          </a:xfrm>
        </p:spPr>
        <p:txBody>
          <a:bodyPr/>
          <a:lstStyle/>
          <a:p>
            <a:r>
              <a:rPr lang="en-US" altLang="zh-CN" b="1" dirty="0" smtClean="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          </a:t>
            </a:r>
            <a:r>
              <a:rPr lang="zh-CN" altLang="en-US" b="1" dirty="0" smtClean="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一、知识与运用</a:t>
            </a:r>
            <a:br>
              <a:rPr lang="zh-CN" altLang="en-US" b="1" dirty="0" smtClean="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br>
            <a:r>
              <a:rPr lang="zh-CN" altLang="en-US" b="1" dirty="0" smtClean="0">
                <a:solidFill>
                  <a:schemeClr val="tx1"/>
                </a:solidFill>
                <a:latin typeface="黑体" panose="02010609060101010101" pitchFamily="49" charset="-122"/>
                <a:ea typeface="黑体" panose="02010609060101010101" pitchFamily="49" charset="-122"/>
                <a:sym typeface="+mn-ea"/>
              </a:rPr>
              <a:t>在具体语境中考查字音、字形和语言表达</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2890" y="446405"/>
            <a:ext cx="4229735" cy="6451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考点五：段落作用</a:t>
            </a:r>
          </a:p>
        </p:txBody>
      </p:sp>
      <p:sp>
        <p:nvSpPr>
          <p:cNvPr id="49154" name="Text Box 5"/>
          <p:cNvSpPr txBox="1"/>
          <p:nvPr/>
        </p:nvSpPr>
        <p:spPr>
          <a:xfrm>
            <a:off x="193040" y="1372235"/>
            <a:ext cx="10558145" cy="977265"/>
          </a:xfrm>
          <a:prstGeom prst="rect">
            <a:avLst/>
          </a:prstGeom>
          <a:noFill/>
          <a:ln w="57150" cap="flat" cmpd="thickThin">
            <a:solidFill>
              <a:srgbClr val="0000FF"/>
            </a:solidFill>
            <a:prstDash val="solid"/>
            <a:miter/>
            <a:headEnd type="none" w="med" len="med"/>
            <a:tailEnd type="none" w="med" len="med"/>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marR="0" lvl="0" indent="0" algn="just" defTabSz="914400" rtl="0" eaLnBrk="1" fontAlgn="base" latinLnBrk="0" hangingPunct="1">
              <a:lnSpc>
                <a:spcPct val="90000"/>
              </a:lnSpc>
              <a:spcBef>
                <a:spcPct val="50000"/>
              </a:spcBef>
              <a:spcAft>
                <a:spcPct val="0"/>
              </a:spcAft>
              <a:buClrTx/>
              <a:buSzTx/>
              <a:buFont typeface="Arial" panose="020B0604020202020204" pitchFamily="34" charset="0"/>
              <a:buNone/>
              <a:tabLst/>
              <a:defRPr/>
            </a:pPr>
            <a:r>
              <a:rPr kumimoji="0" lang="zh-CN" altLang="en-US" sz="3200" b="1" i="0" u="none" strike="noStrike" kern="1200" cap="none" spc="0" normalizeH="0" baseline="0" noProof="0" dirty="0">
                <a:ln>
                  <a:noFill/>
                </a:ln>
                <a:solidFill>
                  <a:prstClr val="black"/>
                </a:solidFill>
                <a:effectLst/>
                <a:uLnTx/>
                <a:uFillTx/>
                <a:latin typeface="Calibri"/>
                <a:ea typeface="楷体_GB2312" pitchFamily="49" charset="-122"/>
                <a:cs typeface="+mn-cs"/>
              </a:rPr>
              <a:t>一、如</a:t>
            </a:r>
            <a:r>
              <a:rPr kumimoji="0" lang="zh-CN" altLang="en-US" sz="3200" b="1" i="0" u="none" strike="noStrike" kern="1200" cap="none" spc="0" normalizeH="0" baseline="0" noProof="0" dirty="0">
                <a:ln>
                  <a:noFill/>
                </a:ln>
                <a:solidFill>
                  <a:srgbClr val="FF0000"/>
                </a:solidFill>
                <a:effectLst/>
                <a:uLnTx/>
                <a:uFillTx/>
                <a:latin typeface="Calibri"/>
                <a:ea typeface="楷体_GB2312" pitchFamily="49" charset="-122"/>
                <a:cs typeface="+mn-cs"/>
              </a:rPr>
              <a:t>开篇点题</a:t>
            </a:r>
            <a:r>
              <a:rPr kumimoji="0" lang="zh-CN" altLang="en-US" sz="3200" b="1" i="0" u="none" strike="noStrike" kern="1200" cap="none" spc="0" normalizeH="0" baseline="0" noProof="0" dirty="0">
                <a:ln>
                  <a:noFill/>
                </a:ln>
                <a:solidFill>
                  <a:prstClr val="black"/>
                </a:solidFill>
                <a:effectLst/>
                <a:uLnTx/>
                <a:uFillTx/>
                <a:latin typeface="Calibri"/>
                <a:ea typeface="楷体_GB2312" pitchFamily="49" charset="-122"/>
                <a:cs typeface="+mn-cs"/>
              </a:rPr>
              <a:t>，首段作用：</a:t>
            </a:r>
            <a:r>
              <a:rPr kumimoji="0" lang="zh-CN" altLang="en-US" sz="3200" b="1" i="0" u="none" strike="noStrike" kern="1200" cap="none" spc="0" normalizeH="0" baseline="0" noProof="0" dirty="0">
                <a:ln>
                  <a:noFill/>
                </a:ln>
                <a:solidFill>
                  <a:srgbClr val="FF0000"/>
                </a:solidFill>
                <a:effectLst/>
                <a:uLnTx/>
                <a:uFillTx/>
                <a:latin typeface="Calibri"/>
                <a:ea typeface="楷体_GB2312" pitchFamily="49" charset="-122"/>
                <a:cs typeface="+mn-cs"/>
              </a:rPr>
              <a:t>总括全文</a:t>
            </a:r>
            <a:r>
              <a:rPr kumimoji="0" lang="zh-CN" altLang="en-US" sz="3200" b="1" i="0" u="none" strike="noStrike" kern="1200" cap="none" spc="0" normalizeH="0" baseline="0" noProof="0" dirty="0">
                <a:ln>
                  <a:noFill/>
                </a:ln>
                <a:solidFill>
                  <a:prstClr val="black"/>
                </a:solidFill>
                <a:effectLst/>
                <a:uLnTx/>
                <a:uFillTx/>
                <a:latin typeface="Calibri"/>
                <a:ea typeface="楷体_GB2312" pitchFamily="49" charset="-122"/>
                <a:cs typeface="+mn-cs"/>
              </a:rPr>
              <a:t>，</a:t>
            </a:r>
            <a:r>
              <a:rPr kumimoji="0" lang="zh-CN" altLang="en-US" sz="3200" b="1" i="0" u="none" strike="noStrike" kern="1200" cap="none" spc="0" normalizeH="0" baseline="0" noProof="0" dirty="0">
                <a:ln>
                  <a:noFill/>
                </a:ln>
                <a:solidFill>
                  <a:srgbClr val="FF0000"/>
                </a:solidFill>
                <a:effectLst/>
                <a:uLnTx/>
                <a:uFillTx/>
                <a:latin typeface="Calibri"/>
                <a:ea typeface="楷体_GB2312" pitchFamily="49" charset="-122"/>
                <a:cs typeface="+mn-cs"/>
              </a:rPr>
              <a:t>点明主旨</a:t>
            </a:r>
            <a:r>
              <a:rPr kumimoji="0" lang="zh-CN" altLang="en-US" sz="3200" b="1" i="0" u="none" strike="noStrike" kern="1200" cap="none" spc="0" normalizeH="0" baseline="0" noProof="0" dirty="0">
                <a:ln>
                  <a:noFill/>
                </a:ln>
                <a:solidFill>
                  <a:prstClr val="black"/>
                </a:solidFill>
                <a:effectLst/>
                <a:uLnTx/>
                <a:uFillTx/>
                <a:latin typeface="Calibri"/>
                <a:ea typeface="楷体_GB2312" pitchFamily="49" charset="-122"/>
                <a:cs typeface="+mn-cs"/>
              </a:rPr>
              <a:t>，或者表达与主旨相关的某种感情。</a:t>
            </a:r>
          </a:p>
        </p:txBody>
      </p:sp>
      <p:sp>
        <p:nvSpPr>
          <p:cNvPr id="49155" name="Rectangle 2"/>
          <p:cNvSpPr/>
          <p:nvPr/>
        </p:nvSpPr>
        <p:spPr>
          <a:xfrm>
            <a:off x="192405" y="2637790"/>
            <a:ext cx="10558145" cy="1021080"/>
          </a:xfrm>
          <a:prstGeom prst="rect">
            <a:avLst/>
          </a:prstGeom>
          <a:noFill/>
          <a:ln w="57150" cap="flat" cmpd="thickThin">
            <a:solidFill>
              <a:srgbClr val="0000FF"/>
            </a:solidFill>
            <a:prstDash val="solid"/>
            <a:miter/>
            <a:headEnd type="none" w="med" len="med"/>
            <a:tailEnd type="none" w="med" len="med"/>
          </a:ln>
        </p:spPr>
        <p:txBody>
          <a:bodyPr lIns="92075" tIns="46038" rIns="92075" bIns="46038"/>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marR="0" lvl="0" indent="0" algn="l" defTabSz="914400" rtl="0" eaLnBrk="1" fontAlgn="base" latinLnBrk="0" hangingPunct="1">
              <a:lnSpc>
                <a:spcPct val="90000"/>
              </a:lnSpc>
              <a:spcBef>
                <a:spcPct val="20000"/>
              </a:spcBef>
              <a:spcAft>
                <a:spcPct val="0"/>
              </a:spcAft>
              <a:buClrTx/>
              <a:buSzTx/>
              <a:buFont typeface="Arial" panose="020B0604020202020204" pitchFamily="34" charset="0"/>
              <a:buNone/>
              <a:tabLst/>
              <a:defRPr/>
            </a:pPr>
            <a:r>
              <a:rPr kumimoji="0" lang="zh-CN" altLang="en-US" sz="3200" b="1" i="0" u="none" strike="noStrike" kern="1200" cap="none" spc="0" normalizeH="0" baseline="0" noProof="0" dirty="0">
                <a:ln>
                  <a:noFill/>
                </a:ln>
                <a:solidFill>
                  <a:srgbClr val="000000"/>
                </a:solidFill>
                <a:effectLst/>
                <a:uLnTx/>
                <a:uFillTx/>
                <a:latin typeface="楷体_GB2312" pitchFamily="49" charset="-122"/>
                <a:ea typeface="楷体_GB2312" pitchFamily="49" charset="-122"/>
                <a:cs typeface="+mn-cs"/>
              </a:rPr>
              <a:t>二、如</a:t>
            </a:r>
            <a:r>
              <a:rPr kumimoji="0" lang="zh-CN" altLang="en-US" sz="3200" b="1" i="0" u="none" strike="noStrike" kern="1200" cap="none" spc="0" normalizeH="0" baseline="0" noProof="0" dirty="0">
                <a:ln>
                  <a:noFill/>
                </a:ln>
                <a:solidFill>
                  <a:srgbClr val="FF0000"/>
                </a:solidFill>
                <a:effectLst/>
                <a:uLnTx/>
                <a:uFillTx/>
                <a:latin typeface="楷体_GB2312" pitchFamily="49" charset="-122"/>
                <a:ea typeface="楷体_GB2312" pitchFamily="49" charset="-122"/>
                <a:cs typeface="+mn-cs"/>
              </a:rPr>
              <a:t>开篇没点题</a:t>
            </a:r>
            <a:r>
              <a:rPr kumimoji="0" lang="zh-CN" altLang="en-US" sz="3200" b="1" i="0" u="none" strike="noStrike" kern="1200" cap="none" spc="0" normalizeH="0" baseline="0" noProof="0" dirty="0">
                <a:ln>
                  <a:noFill/>
                </a:ln>
                <a:solidFill>
                  <a:srgbClr val="000000"/>
                </a:solidFill>
                <a:effectLst/>
                <a:uLnTx/>
                <a:uFillTx/>
                <a:latin typeface="楷体_GB2312" pitchFamily="49" charset="-122"/>
                <a:ea typeface="楷体_GB2312" pitchFamily="49" charset="-122"/>
                <a:cs typeface="+mn-cs"/>
              </a:rPr>
              <a:t>，首段作用：</a:t>
            </a:r>
            <a:r>
              <a:rPr kumimoji="0" lang="zh-CN" altLang="en-US" sz="3200" b="1" i="0" u="none" strike="noStrike" kern="1200" cap="none" spc="0" normalizeH="0" baseline="0" noProof="0" dirty="0">
                <a:ln>
                  <a:noFill/>
                </a:ln>
                <a:solidFill>
                  <a:srgbClr val="FF0000"/>
                </a:solidFill>
                <a:effectLst/>
                <a:uLnTx/>
                <a:uFillTx/>
                <a:latin typeface="楷体_GB2312" pitchFamily="49" charset="-122"/>
                <a:ea typeface="楷体_GB2312" pitchFamily="49" charset="-122"/>
                <a:cs typeface="+mn-cs"/>
              </a:rPr>
              <a:t>引出下文</a:t>
            </a:r>
            <a:r>
              <a:rPr kumimoji="0" lang="zh-CN" altLang="en-US" sz="3200" b="1" i="0" u="none" strike="noStrike" kern="1200" cap="none" spc="0" normalizeH="0" baseline="0" noProof="0" dirty="0">
                <a:ln>
                  <a:noFill/>
                </a:ln>
                <a:solidFill>
                  <a:prstClr val="black"/>
                </a:solidFill>
                <a:effectLst/>
                <a:uLnTx/>
                <a:uFillTx/>
                <a:latin typeface="楷体_GB2312" pitchFamily="49" charset="-122"/>
                <a:ea typeface="楷体_GB2312" pitchFamily="49" charset="-122"/>
                <a:cs typeface="+mn-cs"/>
              </a:rPr>
              <a:t>，或</a:t>
            </a:r>
            <a:r>
              <a:rPr kumimoji="0" lang="zh-CN" altLang="en-US" sz="3200" b="1" i="0" u="none" strike="noStrike" kern="1200" cap="none" spc="0" normalizeH="0" baseline="0" noProof="0" dirty="0">
                <a:ln>
                  <a:noFill/>
                </a:ln>
                <a:solidFill>
                  <a:srgbClr val="FF0000"/>
                </a:solidFill>
                <a:effectLst/>
                <a:uLnTx/>
                <a:uFillTx/>
                <a:latin typeface="楷体_GB2312" pitchFamily="49" charset="-122"/>
                <a:ea typeface="楷体_GB2312" pitchFamily="49" charset="-122"/>
                <a:cs typeface="+mn-cs"/>
              </a:rPr>
              <a:t>与下文形成对照</a:t>
            </a:r>
            <a:r>
              <a:rPr kumimoji="0" lang="zh-CN" altLang="en-US" sz="3200" b="1" i="0" u="none" strike="noStrike" kern="1200" cap="none" spc="0" normalizeH="0" baseline="0" noProof="0" dirty="0">
                <a:ln>
                  <a:noFill/>
                </a:ln>
                <a:solidFill>
                  <a:prstClr val="black"/>
                </a:solidFill>
                <a:effectLst/>
                <a:uLnTx/>
                <a:uFillTx/>
                <a:latin typeface="楷体_GB2312" pitchFamily="49" charset="-122"/>
                <a:ea typeface="楷体_GB2312" pitchFamily="49" charset="-122"/>
                <a:cs typeface="+mn-cs"/>
              </a:rPr>
              <a:t>，或</a:t>
            </a:r>
            <a:r>
              <a:rPr kumimoji="0" lang="zh-CN" altLang="en-US" sz="3200" b="1" i="0" u="none" strike="noStrike" kern="1200" cap="none" spc="0" normalizeH="0" baseline="0" noProof="0" dirty="0">
                <a:ln>
                  <a:noFill/>
                </a:ln>
                <a:solidFill>
                  <a:srgbClr val="FF0000"/>
                </a:solidFill>
                <a:effectLst/>
                <a:uLnTx/>
                <a:uFillTx/>
                <a:latin typeface="楷体_GB2312" pitchFamily="49" charset="-122"/>
                <a:ea typeface="楷体_GB2312" pitchFamily="49" charset="-122"/>
                <a:cs typeface="+mn-cs"/>
              </a:rPr>
              <a:t>为下文做铺垫</a:t>
            </a:r>
            <a:r>
              <a:rPr kumimoji="0" lang="zh-CN" altLang="en-US" sz="3200" b="1" i="0" u="none" strike="noStrike" kern="1200" cap="none" spc="0" normalizeH="0" baseline="0" noProof="0" dirty="0">
                <a:ln>
                  <a:noFill/>
                </a:ln>
                <a:solidFill>
                  <a:prstClr val="black"/>
                </a:solidFill>
                <a:effectLst/>
                <a:uLnTx/>
                <a:uFillTx/>
                <a:latin typeface="楷体_GB2312" pitchFamily="49" charset="-122"/>
                <a:ea typeface="楷体_GB2312" pitchFamily="49" charset="-122"/>
                <a:cs typeface="+mn-cs"/>
              </a:rPr>
              <a:t>。</a:t>
            </a:r>
            <a:r>
              <a:rPr kumimoji="0" lang="zh-CN" altLang="en-US" sz="3600" b="0" i="0" u="none" strike="noStrike" kern="1200" cap="none" spc="0" normalizeH="0" baseline="0" noProof="0" dirty="0">
                <a:ln>
                  <a:noFill/>
                </a:ln>
                <a:solidFill>
                  <a:prstClr val="black"/>
                </a:solidFill>
                <a:effectLst/>
                <a:uLnTx/>
                <a:uFillTx/>
                <a:latin typeface="楷体_GB2312" pitchFamily="49" charset="-122"/>
                <a:ea typeface="楷体_GB2312" pitchFamily="49" charset="-122"/>
                <a:cs typeface="+mn-cs"/>
              </a:rPr>
              <a:t> </a:t>
            </a:r>
          </a:p>
        </p:txBody>
      </p:sp>
      <p:sp>
        <p:nvSpPr>
          <p:cNvPr id="3" name="文本框 2"/>
          <p:cNvSpPr txBox="1"/>
          <p:nvPr/>
        </p:nvSpPr>
        <p:spPr>
          <a:xfrm>
            <a:off x="5207000" y="446405"/>
            <a:ext cx="4371340" cy="7067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开头段作用</a:t>
            </a:r>
          </a:p>
        </p:txBody>
      </p:sp>
      <p:sp>
        <p:nvSpPr>
          <p:cNvPr id="50178" name="Rectangle 2"/>
          <p:cNvSpPr/>
          <p:nvPr/>
        </p:nvSpPr>
        <p:spPr>
          <a:xfrm>
            <a:off x="193040" y="3947160"/>
            <a:ext cx="10683240" cy="986155"/>
          </a:xfrm>
          <a:prstGeom prst="rect">
            <a:avLst/>
          </a:prstGeom>
          <a:noFill/>
          <a:ln w="57150" cap="flat" cmpd="thickThin">
            <a:solidFill>
              <a:srgbClr val="0000FF"/>
            </a:solidFill>
            <a:prstDash val="solid"/>
            <a:miter/>
            <a:headEnd type="none" w="med" len="med"/>
            <a:tailEnd type="none" w="med" len="med"/>
          </a:ln>
        </p:spPr>
        <p:txBody>
          <a:bodyPr lIns="92075" tIns="46038" rIns="92075" bIns="46038"/>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marR="0" lvl="0" indent="0" algn="l" defTabSz="914400" rtl="0" eaLnBrk="1" fontAlgn="base" latinLnBrk="0" hangingPunct="1">
              <a:lnSpc>
                <a:spcPct val="80000"/>
              </a:lnSpc>
              <a:spcBef>
                <a:spcPct val="20000"/>
              </a:spcBef>
              <a:spcAft>
                <a:spcPct val="0"/>
              </a:spcAft>
              <a:buClrTx/>
              <a:buSzTx/>
              <a:buFont typeface="Arial" panose="020B0604020202020204" pitchFamily="34" charset="0"/>
              <a:buNone/>
              <a:tabLst/>
              <a:defRPr/>
            </a:pPr>
            <a:r>
              <a:rPr kumimoji="0" lang="zh-CN" altLang="en-US" sz="3200" b="1" i="0" u="none" strike="noStrike" kern="1200" cap="none" spc="0" normalizeH="0" baseline="0" noProof="0" dirty="0">
                <a:ln>
                  <a:noFill/>
                </a:ln>
                <a:solidFill>
                  <a:srgbClr val="000000"/>
                </a:solidFill>
                <a:effectLst/>
                <a:uLnTx/>
                <a:uFillTx/>
                <a:latin typeface="楷体_GB2312" pitchFamily="49" charset="-122"/>
                <a:ea typeface="楷体_GB2312" pitchFamily="49" charset="-122"/>
                <a:cs typeface="+mn-cs"/>
              </a:rPr>
              <a:t>三、如开篇</a:t>
            </a:r>
            <a:r>
              <a:rPr kumimoji="0" lang="zh-CN" altLang="en-US" sz="3200" b="1" i="0" u="none" strike="noStrike" kern="1200" cap="none" spc="0" normalizeH="0" baseline="0" noProof="0" dirty="0">
                <a:ln>
                  <a:noFill/>
                </a:ln>
                <a:solidFill>
                  <a:srgbClr val="FF0000"/>
                </a:solidFill>
                <a:effectLst/>
                <a:uLnTx/>
                <a:uFillTx/>
                <a:latin typeface="楷体_GB2312" pitchFamily="49" charset="-122"/>
                <a:ea typeface="楷体_GB2312" pitchFamily="49" charset="-122"/>
                <a:cs typeface="+mn-cs"/>
              </a:rPr>
              <a:t>景物描写</a:t>
            </a:r>
            <a:r>
              <a:rPr kumimoji="0" lang="zh-CN" altLang="en-US" sz="3200" b="1" i="0" u="none" strike="noStrike" kern="1200" cap="none" spc="0" normalizeH="0" baseline="0" noProof="0" dirty="0">
                <a:ln>
                  <a:noFill/>
                </a:ln>
                <a:solidFill>
                  <a:srgbClr val="000000"/>
                </a:solidFill>
                <a:effectLst/>
                <a:uLnTx/>
                <a:uFillTx/>
                <a:latin typeface="楷体_GB2312" pitchFamily="49" charset="-122"/>
                <a:ea typeface="楷体_GB2312" pitchFamily="49" charset="-122"/>
                <a:cs typeface="+mn-cs"/>
              </a:rPr>
              <a:t>，首段作用：结构上，</a:t>
            </a:r>
            <a:r>
              <a:rPr kumimoji="0" lang="zh-CN" altLang="en-US" sz="3200" b="1" i="0" u="none" strike="noStrike" kern="1200" cap="none" spc="0" normalizeH="0" baseline="0" noProof="0" dirty="0">
                <a:ln>
                  <a:noFill/>
                </a:ln>
                <a:solidFill>
                  <a:prstClr val="black"/>
                </a:solidFill>
                <a:effectLst/>
                <a:uLnTx/>
                <a:uFillTx/>
                <a:latin typeface="楷体_GB2312" pitchFamily="49" charset="-122"/>
                <a:ea typeface="楷体_GB2312" pitchFamily="49" charset="-122"/>
                <a:cs typeface="+mn-cs"/>
              </a:rPr>
              <a:t>铺垫；景物描写上看，勾勒环境，提供背景，或</a:t>
            </a:r>
            <a:r>
              <a:rPr kumimoji="0" lang="zh-CN" altLang="en-US" sz="3200" b="1" i="0" u="none" strike="noStrike" kern="1200" cap="none" spc="0" normalizeH="0" baseline="0" noProof="0" dirty="0">
                <a:ln>
                  <a:noFill/>
                </a:ln>
                <a:solidFill>
                  <a:srgbClr val="FF0000"/>
                </a:solidFill>
                <a:effectLst/>
                <a:uLnTx/>
                <a:uFillTx/>
                <a:latin typeface="楷体_GB2312" pitchFamily="49" charset="-122"/>
                <a:ea typeface="楷体_GB2312" pitchFamily="49" charset="-122"/>
                <a:cs typeface="+mn-cs"/>
              </a:rPr>
              <a:t>渲染气氛</a:t>
            </a:r>
            <a:r>
              <a:rPr kumimoji="0" lang="zh-CN" altLang="en-US" sz="3200" b="1" i="0" u="none" strike="noStrike" kern="1200" cap="none" spc="0" normalizeH="0" baseline="0" noProof="0" dirty="0">
                <a:ln>
                  <a:noFill/>
                </a:ln>
                <a:solidFill>
                  <a:prstClr val="black"/>
                </a:solidFill>
                <a:effectLst/>
                <a:uLnTx/>
                <a:uFillTx/>
                <a:latin typeface="楷体_GB2312" pitchFamily="49" charset="-122"/>
                <a:ea typeface="楷体_GB2312" pitchFamily="49" charset="-122"/>
                <a:cs typeface="+mn-cs"/>
              </a:rPr>
              <a:t>。</a:t>
            </a:r>
          </a:p>
          <a:p>
            <a:pPr marL="0" marR="0" lvl="0" indent="0" algn="l" defTabSz="914400" rtl="0" eaLnBrk="1" fontAlgn="base" latinLnBrk="0" hangingPunct="1">
              <a:lnSpc>
                <a:spcPct val="80000"/>
              </a:lnSpc>
              <a:spcBef>
                <a:spcPct val="20000"/>
              </a:spcBef>
              <a:spcAft>
                <a:spcPct val="0"/>
              </a:spcAft>
              <a:buClrTx/>
              <a:buSzTx/>
              <a:buFont typeface="Arial" panose="020B0604020202020204" pitchFamily="34" charset="0"/>
              <a:buNone/>
              <a:tabLst/>
              <a:defRPr/>
            </a:pPr>
            <a:endParaRPr kumimoji="0" lang="zh-CN" altLang="en-US" sz="4000" b="1" i="0" u="none" strike="noStrike" kern="1200" cap="none" spc="0" normalizeH="0" baseline="0" noProof="0" dirty="0">
              <a:ln>
                <a:noFill/>
              </a:ln>
              <a:solidFill>
                <a:prstClr val="black"/>
              </a:solidFill>
              <a:effectLst/>
              <a:uLnTx/>
              <a:uFillTx/>
              <a:latin typeface="楷体_GB2312" pitchFamily="49" charset="-122"/>
              <a:ea typeface="楷体_GB2312" pitchFamily="49" charset="-122"/>
              <a:cs typeface="+mn-cs"/>
            </a:endParaRPr>
          </a:p>
          <a:p>
            <a:pPr marL="0" marR="0" lvl="0" indent="0" algn="l" defTabSz="914400" rtl="0" eaLnBrk="1" fontAlgn="base" latinLnBrk="0" hangingPunct="1">
              <a:lnSpc>
                <a:spcPct val="80000"/>
              </a:lnSpc>
              <a:spcBef>
                <a:spcPct val="20000"/>
              </a:spcBef>
              <a:spcAft>
                <a:spcPct val="0"/>
              </a:spcAft>
              <a:buClrTx/>
              <a:buSzTx/>
              <a:buFont typeface="Arial" panose="020B0604020202020204" pitchFamily="34" charset="0"/>
              <a:buNone/>
              <a:tabLst/>
              <a:defRPr/>
            </a:pPr>
            <a:r>
              <a:rPr kumimoji="0" lang="zh-CN" altLang="en-US" sz="3200" b="1" i="0" u="none" strike="noStrike" kern="1200" cap="none" spc="0" normalizeH="0" baseline="0" noProof="0" dirty="0">
                <a:ln>
                  <a:noFill/>
                </a:ln>
                <a:solidFill>
                  <a:srgbClr val="000066"/>
                </a:solidFill>
                <a:effectLst/>
                <a:uLnTx/>
                <a:uFillTx/>
                <a:latin typeface="宋体" panose="02010600030101010101" pitchFamily="2" charset="-122"/>
                <a:ea typeface="微软雅黑" panose="020B0503020204020204" pitchFamily="34" charset="-122"/>
                <a:cs typeface="+mn-cs"/>
              </a:rPr>
              <a:t>　　　</a:t>
            </a:r>
            <a:endParaRPr kumimoji="0" lang="zh-CN" altLang="en-US" sz="3200" b="1" i="0" u="none" strike="noStrike" kern="1200" cap="none" spc="0" normalizeH="0" baseline="0" noProof="0" dirty="0">
              <a:ln>
                <a:noFill/>
              </a:ln>
              <a:solidFill>
                <a:prstClr val="black"/>
              </a:solidFill>
              <a:effectLst/>
              <a:uLnTx/>
              <a:uFillTx/>
              <a:latin typeface="宋体" panose="02010600030101010101" pitchFamily="2" charset="-122"/>
              <a:ea typeface="微软雅黑" panose="020B0503020204020204" pitchFamily="34" charset="-122"/>
              <a:cs typeface="+mn-cs"/>
            </a:endParaRPr>
          </a:p>
        </p:txBody>
      </p:sp>
      <p:sp>
        <p:nvSpPr>
          <p:cNvPr id="50179" name="Text Box 3"/>
          <p:cNvSpPr txBox="1"/>
          <p:nvPr/>
        </p:nvSpPr>
        <p:spPr>
          <a:xfrm>
            <a:off x="192405" y="5252085"/>
            <a:ext cx="10683875" cy="1666875"/>
          </a:xfrm>
          <a:prstGeom prst="rect">
            <a:avLst/>
          </a:prstGeom>
          <a:noFill/>
          <a:ln w="57150" cap="flat" cmpd="thickThin">
            <a:solidFill>
              <a:srgbClr val="0000FF"/>
            </a:solidFill>
            <a:prstDash val="solid"/>
            <a:miter/>
            <a:headEnd type="none" w="med" len="med"/>
            <a:tailEnd type="none" w="med" len="med"/>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marR="0" lvl="0" indent="0" algn="just" defTabSz="914400" rtl="0" eaLnBrk="1" fontAlgn="base" latinLnBrk="0" hangingPunct="1">
              <a:lnSpc>
                <a:spcPct val="90000"/>
              </a:lnSpc>
              <a:spcBef>
                <a:spcPct val="50000"/>
              </a:spcBef>
              <a:spcAft>
                <a:spcPct val="0"/>
              </a:spcAft>
              <a:buClrTx/>
              <a:buSzTx/>
              <a:buFont typeface="Arial" panose="020B0604020202020204" pitchFamily="34" charset="0"/>
              <a:buNone/>
              <a:tabLst/>
              <a:defRPr/>
            </a:pPr>
            <a:r>
              <a:rPr kumimoji="0" lang="zh-CN" altLang="en-US" sz="3200" b="1" i="0" u="none" strike="noStrike" kern="1200" cap="none" spc="0" normalizeH="0" baseline="0" noProof="0" dirty="0">
                <a:ln>
                  <a:noFill/>
                </a:ln>
                <a:solidFill>
                  <a:prstClr val="black"/>
                </a:solidFill>
                <a:effectLst/>
                <a:uLnTx/>
                <a:uFillTx/>
                <a:latin typeface="Calibri"/>
                <a:ea typeface="楷体_GB2312" pitchFamily="49" charset="-122"/>
                <a:cs typeface="+mn-cs"/>
              </a:rPr>
              <a:t>四、如开篇</a:t>
            </a:r>
            <a:r>
              <a:rPr kumimoji="0" lang="zh-CN" altLang="en-US" sz="3200" b="1" i="0" u="none" strike="noStrike" kern="1200" cap="none" spc="0" normalizeH="0" baseline="0" noProof="0" dirty="0">
                <a:ln>
                  <a:noFill/>
                </a:ln>
                <a:solidFill>
                  <a:srgbClr val="FF0000"/>
                </a:solidFill>
                <a:effectLst/>
                <a:uLnTx/>
                <a:uFillTx/>
                <a:latin typeface="Calibri"/>
                <a:ea typeface="楷体_GB2312" pitchFamily="49" charset="-122"/>
                <a:cs typeface="+mn-cs"/>
              </a:rPr>
              <a:t>发问</a:t>
            </a:r>
            <a:r>
              <a:rPr kumimoji="0" lang="zh-CN" altLang="en-US" sz="3200" b="1" i="0" u="none" strike="noStrike" kern="1200" cap="none" spc="0" normalizeH="0" baseline="0" noProof="0" dirty="0">
                <a:ln>
                  <a:noFill/>
                </a:ln>
                <a:solidFill>
                  <a:prstClr val="black"/>
                </a:solidFill>
                <a:effectLst/>
                <a:uLnTx/>
                <a:uFillTx/>
                <a:latin typeface="Calibri"/>
                <a:ea typeface="楷体_GB2312" pitchFamily="49" charset="-122"/>
                <a:cs typeface="+mn-cs"/>
              </a:rPr>
              <a:t>，首段还兼有引人入胜</a:t>
            </a:r>
            <a:r>
              <a:rPr kumimoji="0" lang="zh-CN" altLang="en-US" sz="3200" b="1" i="0" u="none" strike="noStrike" kern="1200" cap="none" spc="0" normalizeH="0" baseline="0" noProof="0" dirty="0">
                <a:ln>
                  <a:noFill/>
                </a:ln>
                <a:solidFill>
                  <a:srgbClr val="FF0000"/>
                </a:solidFill>
                <a:effectLst/>
                <a:uLnTx/>
                <a:uFillTx/>
                <a:latin typeface="Calibri"/>
                <a:ea typeface="楷体_GB2312" pitchFamily="49" charset="-122"/>
                <a:cs typeface="+mn-cs"/>
              </a:rPr>
              <a:t>激发读者阅读兴趣</a:t>
            </a:r>
            <a:r>
              <a:rPr kumimoji="0" lang="zh-CN" altLang="en-US" sz="3200" b="1" i="0" u="none" strike="noStrike" kern="1200" cap="none" spc="0" normalizeH="0" baseline="0" noProof="0" dirty="0">
                <a:ln>
                  <a:noFill/>
                </a:ln>
                <a:solidFill>
                  <a:prstClr val="black"/>
                </a:solidFill>
                <a:effectLst/>
                <a:uLnTx/>
                <a:uFillTx/>
                <a:latin typeface="Calibri"/>
                <a:ea typeface="楷体_GB2312" pitchFamily="49" charset="-122"/>
                <a:cs typeface="+mn-cs"/>
              </a:rPr>
              <a:t>或</a:t>
            </a:r>
            <a:r>
              <a:rPr kumimoji="0" lang="zh-CN" altLang="en-US" sz="3200" b="1" i="0" u="none" strike="noStrike" kern="1200" cap="none" spc="0" normalizeH="0" baseline="0" noProof="0" dirty="0">
                <a:ln>
                  <a:noFill/>
                </a:ln>
                <a:solidFill>
                  <a:srgbClr val="FF0000"/>
                </a:solidFill>
                <a:effectLst/>
                <a:uLnTx/>
                <a:uFillTx/>
                <a:latin typeface="Calibri"/>
                <a:ea typeface="楷体_GB2312" pitchFamily="49" charset="-122"/>
                <a:cs typeface="+mn-cs"/>
              </a:rPr>
              <a:t>发人深思</a:t>
            </a:r>
            <a:r>
              <a:rPr kumimoji="0" lang="zh-CN" altLang="en-US" sz="3200" b="1" i="0" u="none" strike="noStrike" kern="1200" cap="none" spc="0" normalizeH="0" baseline="0" noProof="0" dirty="0">
                <a:ln>
                  <a:noFill/>
                </a:ln>
                <a:solidFill>
                  <a:prstClr val="black"/>
                </a:solidFill>
                <a:effectLst/>
                <a:uLnTx/>
                <a:uFillTx/>
                <a:latin typeface="Calibri"/>
                <a:ea typeface="楷体_GB2312" pitchFamily="49" charset="-122"/>
                <a:cs typeface="+mn-cs"/>
              </a:rPr>
              <a:t>的作用。</a:t>
            </a:r>
          </a:p>
          <a:p>
            <a:pPr marL="0" marR="0" lvl="0" indent="0" algn="just" defTabSz="914400" rtl="0" eaLnBrk="1" fontAlgn="base" latinLnBrk="0" hangingPunct="1">
              <a:lnSpc>
                <a:spcPct val="90000"/>
              </a:lnSpc>
              <a:spcBef>
                <a:spcPct val="50000"/>
              </a:spcBef>
              <a:spcAft>
                <a:spcPct val="0"/>
              </a:spcAft>
              <a:buClrTx/>
              <a:buSzTx/>
              <a:buFont typeface="Arial" panose="020B0604020202020204" pitchFamily="34" charset="0"/>
              <a:buNone/>
              <a:tabLst/>
              <a:defRPr/>
            </a:pPr>
            <a:endParaRPr kumimoji="0" lang="zh-CN" altLang="en-US" sz="3200" b="1" i="0" u="none" strike="noStrike" kern="1200" cap="none" spc="0" normalizeH="0" baseline="0" noProof="0" dirty="0">
              <a:ln>
                <a:noFill/>
              </a:ln>
              <a:solidFill>
                <a:prstClr val="black"/>
              </a:solidFill>
              <a:effectLst/>
              <a:uLnTx/>
              <a:uFillTx/>
              <a:latin typeface="Calibri"/>
              <a:ea typeface="楷体_GB2312" pitchFamily="49" charset="-122"/>
              <a:cs typeface="+mn-cs"/>
            </a:endParaRPr>
          </a:p>
        </p:txBody>
      </p:sp>
    </p:spTree>
    <p:extLst>
      <p:ext uri="{BB962C8B-B14F-4D97-AF65-F5344CB8AC3E}">
        <p14:creationId xmlns:p14="http://schemas.microsoft.com/office/powerpoint/2010/main" val="69880695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4010" y="1091565"/>
            <a:ext cx="4229735" cy="6451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考点五：段落作用</a:t>
            </a:r>
          </a:p>
        </p:txBody>
      </p:sp>
      <p:sp>
        <p:nvSpPr>
          <p:cNvPr id="3" name="文本框 2"/>
          <p:cNvSpPr txBox="1"/>
          <p:nvPr/>
        </p:nvSpPr>
        <p:spPr>
          <a:xfrm>
            <a:off x="5064760" y="1091565"/>
            <a:ext cx="4371340" cy="7067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结尾段作用</a:t>
            </a:r>
          </a:p>
        </p:txBody>
      </p:sp>
      <p:sp>
        <p:nvSpPr>
          <p:cNvPr id="128002" name="Text Box 2"/>
          <p:cNvSpPr txBox="1"/>
          <p:nvPr/>
        </p:nvSpPr>
        <p:spPr>
          <a:xfrm>
            <a:off x="135255" y="2937510"/>
            <a:ext cx="10596245" cy="2061210"/>
          </a:xfrm>
          <a:prstGeom prst="rect">
            <a:avLst/>
          </a:prstGeom>
          <a:noFill/>
          <a:ln w="57150" cap="flat" cmpd="thickThin">
            <a:solidFill>
              <a:srgbClr val="0000FF"/>
            </a:solidFill>
            <a:prstDash val="solid"/>
            <a:miter/>
            <a:headEnd type="none" w="med" len="med"/>
            <a:tailEnd type="none" w="med" len="med"/>
          </a:ln>
        </p:spPr>
        <p:txBody>
          <a:bodyPr wrap="square">
            <a:spAutoFit/>
          </a:bodyPr>
          <a:lst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Char char="»"/>
              <a:defRPr sz="2000" kern="1200">
                <a:solidFill>
                  <a:schemeClr val="tx1"/>
                </a:solidFill>
                <a:latin typeface="+mn-lt"/>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200" b="1" i="0" u="none" strike="noStrike" kern="1200" cap="none" spc="0" normalizeH="0" baseline="0" noProof="0" dirty="0">
                <a:ln>
                  <a:noFill/>
                </a:ln>
                <a:solidFill>
                  <a:prstClr val="black"/>
                </a:solidFill>
                <a:effectLst/>
                <a:uLnTx/>
                <a:uFillTx/>
                <a:latin typeface="楷体_GB2312" pitchFamily="49" charset="-122"/>
                <a:ea typeface="楷体_GB2312" pitchFamily="49" charset="-122"/>
                <a:cs typeface="+mn-cs"/>
              </a:rPr>
              <a:t>①一般是</a:t>
            </a:r>
            <a:r>
              <a:rPr kumimoji="0" lang="zh-CN" altLang="en-US" sz="3200" b="1" i="0" u="none" strike="noStrike" kern="1200" cap="none" spc="0" normalizeH="0" baseline="0" noProof="0" dirty="0">
                <a:ln>
                  <a:noFill/>
                </a:ln>
                <a:solidFill>
                  <a:srgbClr val="FF0000"/>
                </a:solidFill>
                <a:effectLst/>
                <a:uLnTx/>
                <a:uFillTx/>
                <a:latin typeface="楷体_GB2312" pitchFamily="49" charset="-122"/>
                <a:ea typeface="楷体_GB2312" pitchFamily="49" charset="-122"/>
                <a:cs typeface="+mn-cs"/>
              </a:rPr>
              <a:t>总结全文，照应题目，点明主旨，深化中心，呼应开头</a:t>
            </a:r>
            <a:r>
              <a:rPr kumimoji="0" lang="zh-CN" altLang="en-US" sz="3200" b="1" i="0" u="none" strike="noStrike" kern="1200" cap="none" spc="0" normalizeH="0" baseline="0" noProof="0" dirty="0">
                <a:ln>
                  <a:noFill/>
                </a:ln>
                <a:solidFill>
                  <a:prstClr val="black"/>
                </a:solidFill>
                <a:effectLst/>
                <a:uLnTx/>
                <a:uFillTx/>
                <a:latin typeface="楷体_GB2312" pitchFamily="49" charset="-122"/>
                <a:ea typeface="楷体_GB2312" pitchFamily="49" charset="-122"/>
                <a:cs typeface="+mn-cs"/>
              </a:rPr>
              <a:t>，或兼而有之。 </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200" b="1" i="0" u="none" strike="noStrike" kern="1200" cap="none" spc="0" normalizeH="0" baseline="0" noProof="0" dirty="0">
                <a:ln>
                  <a:noFill/>
                </a:ln>
                <a:solidFill>
                  <a:prstClr val="black"/>
                </a:solidFill>
                <a:effectLst/>
                <a:uLnTx/>
                <a:uFillTx/>
                <a:latin typeface="楷体_GB2312" pitchFamily="49" charset="-122"/>
                <a:ea typeface="楷体_GB2312" pitchFamily="49" charset="-122"/>
                <a:cs typeface="+mn-cs"/>
              </a:rPr>
              <a:t>②也可能是</a:t>
            </a:r>
            <a:r>
              <a:rPr kumimoji="0" lang="zh-CN" altLang="en-US" sz="3200" b="1" i="0" u="none" strike="noStrike" kern="1200" cap="none" spc="0" normalizeH="0" baseline="0" noProof="0" dirty="0">
                <a:ln>
                  <a:noFill/>
                </a:ln>
                <a:solidFill>
                  <a:srgbClr val="FF0000"/>
                </a:solidFill>
                <a:effectLst/>
                <a:uLnTx/>
                <a:uFillTx/>
                <a:latin typeface="楷体_GB2312" pitchFamily="49" charset="-122"/>
                <a:ea typeface="楷体_GB2312" pitchFamily="49" charset="-122"/>
                <a:cs typeface="+mn-cs"/>
              </a:rPr>
              <a:t>委婉含蓄</a:t>
            </a:r>
            <a:r>
              <a:rPr kumimoji="0" lang="zh-CN" altLang="en-US" sz="3200" b="1" i="0" u="none" strike="noStrike" kern="1200" cap="none" spc="0" normalizeH="0" baseline="0" noProof="0" dirty="0">
                <a:ln>
                  <a:noFill/>
                </a:ln>
                <a:solidFill>
                  <a:prstClr val="black"/>
                </a:solidFill>
                <a:effectLst/>
                <a:uLnTx/>
                <a:uFillTx/>
                <a:latin typeface="楷体_GB2312" pitchFamily="49" charset="-122"/>
                <a:ea typeface="楷体_GB2312" pitchFamily="49" charset="-122"/>
                <a:cs typeface="+mn-cs"/>
              </a:rPr>
              <a:t>，</a:t>
            </a:r>
            <a:r>
              <a:rPr kumimoji="0" lang="zh-CN" altLang="en-US" sz="3200" b="1" i="0" u="none" strike="noStrike" kern="1200" cap="none" spc="0" normalizeH="0" baseline="0" noProof="0" dirty="0">
                <a:ln>
                  <a:noFill/>
                </a:ln>
                <a:solidFill>
                  <a:srgbClr val="FF0000"/>
                </a:solidFill>
                <a:effectLst/>
                <a:uLnTx/>
                <a:uFillTx/>
                <a:latin typeface="楷体_GB2312" pitchFamily="49" charset="-122"/>
                <a:ea typeface="楷体_GB2312" pitchFamily="49" charset="-122"/>
                <a:cs typeface="+mn-cs"/>
              </a:rPr>
              <a:t>意在言外</a:t>
            </a:r>
            <a:r>
              <a:rPr kumimoji="0" lang="zh-CN" altLang="en-US" sz="3200" b="1" i="0" u="none" strike="noStrike" kern="1200" cap="none" spc="0" normalizeH="0" baseline="0" noProof="0" dirty="0">
                <a:ln>
                  <a:noFill/>
                </a:ln>
                <a:solidFill>
                  <a:prstClr val="black"/>
                </a:solidFill>
                <a:effectLst/>
                <a:uLnTx/>
                <a:uFillTx/>
                <a:latin typeface="楷体_GB2312" pitchFamily="49" charset="-122"/>
                <a:ea typeface="楷体_GB2312" pitchFamily="49" charset="-122"/>
                <a:cs typeface="+mn-cs"/>
              </a:rPr>
              <a:t>，</a:t>
            </a:r>
            <a:r>
              <a:rPr kumimoji="0" lang="zh-CN" altLang="en-US" sz="3200" b="1" i="0" u="none" strike="noStrike" kern="1200" cap="none" spc="0" normalizeH="0" baseline="0" noProof="0" dirty="0">
                <a:ln>
                  <a:noFill/>
                </a:ln>
                <a:solidFill>
                  <a:srgbClr val="FF0000"/>
                </a:solidFill>
                <a:effectLst/>
                <a:uLnTx/>
                <a:uFillTx/>
                <a:latin typeface="楷体_GB2312" pitchFamily="49" charset="-122"/>
                <a:ea typeface="楷体_GB2312" pitchFamily="49" charset="-122"/>
                <a:cs typeface="+mn-cs"/>
              </a:rPr>
              <a:t>发人深思</a:t>
            </a:r>
            <a:r>
              <a:rPr kumimoji="0" lang="zh-CN" altLang="en-US" sz="3200" b="1" i="0" u="none" strike="noStrike" kern="1200" cap="none" spc="0" normalizeH="0" baseline="0" noProof="0" dirty="0">
                <a:ln>
                  <a:noFill/>
                </a:ln>
                <a:solidFill>
                  <a:prstClr val="black"/>
                </a:solidFill>
                <a:effectLst/>
                <a:uLnTx/>
                <a:uFillTx/>
                <a:latin typeface="楷体_GB2312" pitchFamily="49" charset="-122"/>
                <a:ea typeface="楷体_GB2312" pitchFamily="49" charset="-122"/>
                <a:cs typeface="+mn-cs"/>
              </a:rPr>
              <a:t>。</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3200" b="1" i="0" u="none" strike="noStrike" kern="1200" cap="none" spc="0" normalizeH="0" baseline="0" noProof="0" dirty="0">
                <a:ln>
                  <a:noFill/>
                </a:ln>
                <a:solidFill>
                  <a:prstClr val="black"/>
                </a:solidFill>
                <a:effectLst/>
                <a:uLnTx/>
                <a:uFillTx/>
                <a:latin typeface="楷体_GB2312" pitchFamily="49" charset="-122"/>
                <a:ea typeface="楷体_GB2312" pitchFamily="49" charset="-122"/>
                <a:cs typeface="+mn-cs"/>
              </a:rPr>
              <a:t>③也有</a:t>
            </a:r>
            <a:r>
              <a:rPr kumimoji="0" lang="zh-CN" altLang="en-US" sz="3200" b="1" i="0" u="none" strike="noStrike" kern="1200" cap="none" spc="0" normalizeH="0" baseline="0" noProof="0" dirty="0">
                <a:ln>
                  <a:noFill/>
                </a:ln>
                <a:solidFill>
                  <a:srgbClr val="FF0000"/>
                </a:solidFill>
                <a:effectLst/>
                <a:uLnTx/>
                <a:uFillTx/>
                <a:latin typeface="楷体_GB2312" pitchFamily="49" charset="-122"/>
                <a:ea typeface="楷体_GB2312" pitchFamily="49" charset="-122"/>
                <a:cs typeface="+mn-cs"/>
              </a:rPr>
              <a:t>暗示主题</a:t>
            </a:r>
            <a:r>
              <a:rPr kumimoji="0" lang="zh-CN" altLang="en-US" sz="3200" b="1" i="0" u="none" strike="noStrike" kern="1200" cap="none" spc="0" normalizeH="0" baseline="0" noProof="0" dirty="0">
                <a:ln>
                  <a:noFill/>
                </a:ln>
                <a:solidFill>
                  <a:prstClr val="black"/>
                </a:solidFill>
                <a:effectLst/>
                <a:uLnTx/>
                <a:uFillTx/>
                <a:latin typeface="楷体_GB2312" pitchFamily="49" charset="-122"/>
                <a:ea typeface="楷体_GB2312" pitchFamily="49" charset="-122"/>
                <a:cs typeface="+mn-cs"/>
              </a:rPr>
              <a:t>或者</a:t>
            </a:r>
            <a:r>
              <a:rPr kumimoji="0" lang="zh-CN" altLang="en-US" sz="3200" b="1" i="0" u="none" strike="noStrike" kern="1200" cap="none" spc="0" normalizeH="0" baseline="0" noProof="0" dirty="0">
                <a:ln>
                  <a:noFill/>
                </a:ln>
                <a:solidFill>
                  <a:srgbClr val="FF0000"/>
                </a:solidFill>
                <a:effectLst/>
                <a:uLnTx/>
                <a:uFillTx/>
                <a:latin typeface="楷体_GB2312" pitchFamily="49" charset="-122"/>
                <a:ea typeface="楷体_GB2312" pitchFamily="49" charset="-122"/>
                <a:cs typeface="+mn-cs"/>
              </a:rPr>
              <a:t>强化</a:t>
            </a:r>
            <a:r>
              <a:rPr kumimoji="0" lang="zh-CN" altLang="en-US" sz="3200" b="1" i="0" u="none" strike="noStrike" kern="1200" cap="none" spc="0" normalizeH="0" baseline="0" noProof="0" dirty="0">
                <a:ln>
                  <a:noFill/>
                </a:ln>
                <a:solidFill>
                  <a:prstClr val="black"/>
                </a:solidFill>
                <a:effectLst/>
                <a:uLnTx/>
                <a:uFillTx/>
                <a:latin typeface="楷体_GB2312" pitchFamily="49" charset="-122"/>
                <a:ea typeface="楷体_GB2312" pitchFamily="49" charset="-122"/>
                <a:cs typeface="+mn-cs"/>
              </a:rPr>
              <a:t>作者</a:t>
            </a:r>
            <a:r>
              <a:rPr kumimoji="0" lang="zh-CN" altLang="en-US" sz="3200" b="1" i="0" u="none" strike="noStrike" kern="1200" cap="none" spc="0" normalizeH="0" baseline="0" noProof="0" dirty="0">
                <a:ln>
                  <a:noFill/>
                </a:ln>
                <a:solidFill>
                  <a:srgbClr val="FF0000"/>
                </a:solidFill>
                <a:effectLst/>
                <a:uLnTx/>
                <a:uFillTx/>
                <a:latin typeface="楷体_GB2312" pitchFamily="49" charset="-122"/>
                <a:ea typeface="楷体_GB2312" pitchFamily="49" charset="-122"/>
                <a:cs typeface="+mn-cs"/>
              </a:rPr>
              <a:t>感情</a:t>
            </a:r>
            <a:r>
              <a:rPr kumimoji="0" lang="zh-CN" altLang="en-US" sz="3200" b="1" i="0" u="none" strike="noStrike" kern="1200" cap="none" spc="0" normalizeH="0" baseline="0" noProof="0" dirty="0">
                <a:ln>
                  <a:noFill/>
                </a:ln>
                <a:solidFill>
                  <a:prstClr val="black"/>
                </a:solidFill>
                <a:effectLst/>
                <a:uLnTx/>
                <a:uFillTx/>
                <a:latin typeface="楷体_GB2312" pitchFamily="49" charset="-122"/>
                <a:ea typeface="楷体_GB2312" pitchFamily="49" charset="-122"/>
                <a:cs typeface="+mn-cs"/>
              </a:rPr>
              <a:t>的作用。</a:t>
            </a:r>
          </a:p>
        </p:txBody>
      </p:sp>
    </p:spTree>
    <p:extLst>
      <p:ext uri="{BB962C8B-B14F-4D97-AF65-F5344CB8AC3E}">
        <p14:creationId xmlns:p14="http://schemas.microsoft.com/office/powerpoint/2010/main" val="390974697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41605" y="258445"/>
            <a:ext cx="11776075" cy="3683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p:txBody>
      </p:sp>
      <p:sp>
        <p:nvSpPr>
          <p:cNvPr id="2" name="文本框 1"/>
          <p:cNvSpPr txBox="1"/>
          <p:nvPr/>
        </p:nvSpPr>
        <p:spPr>
          <a:xfrm>
            <a:off x="86995" y="197485"/>
            <a:ext cx="12018010" cy="686244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《你的指尖是我一生的温暖》</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韩逸萌</a:t>
            </a: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23.下列对文章相关内容和写法的分析，不正确的一项是              (2分)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A.文章对奶奶手的描写运用了正面与侧面相结合的手法，“整个村里的人都提着奶奶编的篮子去赶集，人见了都夸奶奶编得好。有人让奶奶再编了就拿去卖”这就是侧面描写。</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B.文中画横线A处是说“我”只是想为奶奶尽量多做点事，以此得到自我的心灵安慰，表现了“我”因无法多为奶奶做有用的事的愧疚之情。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C.文章第⑧段写了奶奶的“送老衣”以及我看到“送老衣”时的心酸感受，这段文字虽然能更进一步表现奶奶的手巧，但与文章标题“你的指尖是我一生的温曖”没有什么关系。因此，可以认为本段离题。</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D.文中的奶奶是一个慈祥善良、勤劳能干、淳朴热心(大方)的老人。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24.品析下面两句话，分析加点词语所包含的人物情感。(每小题2分，共4分)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(1)“锉子”这个词</a:t>
            </a:r>
            <a:r>
              <a:rPr kumimoji="0" lang="zh-CN" altLang="en-US" sz="2000" b="0" i="0" u="sng" strike="noStrike" kern="1200" cap="none" spc="0" normalizeH="0" baseline="0" noProof="0">
                <a:ln>
                  <a:noFill/>
                </a:ln>
                <a:solidFill>
                  <a:prstClr val="black"/>
                </a:solidFill>
                <a:effectLst/>
                <a:uLnTx/>
                <a:uFillTx/>
                <a:latin typeface="Calibri"/>
                <a:ea typeface="微软雅黑" panose="020B0503020204020204" pitchFamily="34" charset="-122"/>
                <a:cs typeface="+mn-cs"/>
              </a:rPr>
              <a:t>刺痛</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了我。  	　　_</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(2)奶奶</a:t>
            </a:r>
            <a:r>
              <a:rPr kumimoji="0" lang="zh-CN" altLang="en-US" sz="2000" b="0" i="0" u="sng" strike="noStrike" kern="1200" cap="none" spc="0" normalizeH="0" baseline="0" noProof="0">
                <a:ln>
                  <a:noFill/>
                </a:ln>
                <a:solidFill>
                  <a:prstClr val="black"/>
                </a:solidFill>
                <a:effectLst/>
                <a:uLnTx/>
                <a:uFillTx/>
                <a:latin typeface="Calibri"/>
                <a:ea typeface="微软雅黑" panose="020B0503020204020204" pitchFamily="34" charset="-122"/>
                <a:cs typeface="+mn-cs"/>
              </a:rPr>
              <a:t>嗔怪</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：“这孩子，我年纪这么大了，你花这冤枉钱干什么?”</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25.通读全文，分析画横线B处在文中的作用。(从结构和内容两方面分析)(4分)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26.文章用“你的指尖是我一生的温曖”为题目，有何妙处?(4分)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p:txBody>
      </p:sp>
      <p:sp>
        <p:nvSpPr>
          <p:cNvPr id="6" name="文本框 5"/>
          <p:cNvSpPr txBox="1"/>
          <p:nvPr/>
        </p:nvSpPr>
        <p:spPr>
          <a:xfrm>
            <a:off x="7773035" y="4210050"/>
            <a:ext cx="3461385"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考点四：品味语言</a:t>
            </a:r>
          </a:p>
        </p:txBody>
      </p:sp>
      <p:sp>
        <p:nvSpPr>
          <p:cNvPr id="9" name="文本框 8"/>
          <p:cNvSpPr txBox="1"/>
          <p:nvPr/>
        </p:nvSpPr>
        <p:spPr>
          <a:xfrm>
            <a:off x="6954520" y="5556885"/>
            <a:ext cx="6652260" cy="5835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          </a:t>
            </a:r>
            <a:r>
              <a:rPr kumimoji="0" lang="zh-CN" altLang="en-US" sz="28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考点五：段落作用</a:t>
            </a:r>
          </a:p>
        </p:txBody>
      </p:sp>
      <p:sp>
        <p:nvSpPr>
          <p:cNvPr id="11" name="文本框 10"/>
          <p:cNvSpPr txBox="1"/>
          <p:nvPr/>
        </p:nvSpPr>
        <p:spPr>
          <a:xfrm>
            <a:off x="7891145" y="6231890"/>
            <a:ext cx="4457700" cy="5219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考点六：题目作用</a:t>
            </a:r>
          </a:p>
        </p:txBody>
      </p:sp>
      <p:sp>
        <p:nvSpPr>
          <p:cNvPr id="3" name="文本框 2"/>
          <p:cNvSpPr txBox="1"/>
          <p:nvPr/>
        </p:nvSpPr>
        <p:spPr>
          <a:xfrm>
            <a:off x="7820025" y="1365250"/>
            <a:ext cx="4097655" cy="95313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考点一：描写方法</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                                   </a:t>
            </a:r>
          </a:p>
        </p:txBody>
      </p:sp>
      <p:sp>
        <p:nvSpPr>
          <p:cNvPr id="5" name="文本框 4"/>
          <p:cNvSpPr txBox="1"/>
          <p:nvPr/>
        </p:nvSpPr>
        <p:spPr>
          <a:xfrm>
            <a:off x="7820025" y="1995805"/>
            <a:ext cx="495935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考点二：理解概括内容</a:t>
            </a:r>
          </a:p>
        </p:txBody>
      </p:sp>
      <p:sp>
        <p:nvSpPr>
          <p:cNvPr id="7" name="文本框 6"/>
          <p:cNvSpPr txBox="1"/>
          <p:nvPr/>
        </p:nvSpPr>
        <p:spPr>
          <a:xfrm>
            <a:off x="7389495" y="2940685"/>
            <a:ext cx="4959350"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考点三：人物形象分析</a:t>
            </a:r>
          </a:p>
        </p:txBody>
      </p:sp>
    </p:spTree>
    <p:extLst>
      <p:ext uri="{BB962C8B-B14F-4D97-AF65-F5344CB8AC3E}">
        <p14:creationId xmlns:p14="http://schemas.microsoft.com/office/powerpoint/2010/main" val="408774714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20420" y="527685"/>
            <a:ext cx="4229735" cy="6451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考点六：题目作用</a:t>
            </a:r>
          </a:p>
        </p:txBody>
      </p:sp>
      <p:sp>
        <p:nvSpPr>
          <p:cNvPr id="4" name="文本框 3"/>
          <p:cNvSpPr txBox="1"/>
          <p:nvPr/>
        </p:nvSpPr>
        <p:spPr>
          <a:xfrm>
            <a:off x="882015" y="1318260"/>
            <a:ext cx="10112375" cy="255333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1、交代文章</a:t>
            </a:r>
            <a:r>
              <a:rPr kumimoji="0" lang="zh-CN" altLang="en-US" sz="32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写作对象</a:t>
            </a:r>
            <a:r>
              <a:rPr kumimoji="0" lang="zh-CN" altLang="en-US" sz="32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（人或物）</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2、点明文章</a:t>
            </a:r>
            <a:r>
              <a:rPr kumimoji="0" lang="zh-CN" altLang="en-US" sz="32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中心思想</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3、交代文章写作</a:t>
            </a:r>
            <a:r>
              <a:rPr kumimoji="0" lang="zh-CN" altLang="en-US" sz="32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情感</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4、设置悬念，吸引读者阅读兴趣</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5、作为文章的</a:t>
            </a:r>
            <a:r>
              <a:rPr kumimoji="0" lang="zh-CN" altLang="en-US" sz="32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线索</a:t>
            </a:r>
          </a:p>
        </p:txBody>
      </p:sp>
      <p:sp>
        <p:nvSpPr>
          <p:cNvPr id="6" name="文本框 5"/>
          <p:cNvSpPr txBox="1"/>
          <p:nvPr/>
        </p:nvSpPr>
        <p:spPr>
          <a:xfrm>
            <a:off x="2748280" y="4239895"/>
            <a:ext cx="7404735" cy="113728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题目的理解</a:t>
            </a:r>
            <a:r>
              <a:rPr kumimoji="0" lang="zh-CN" altLang="en-US" sz="4000" b="0"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pitchFamily="34" charset="-122"/>
                <a:cs typeface="Arial" panose="020B0604020202020204" pitchFamily="34" charset="0"/>
              </a:rPr>
              <a:t>≠题目的作用</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标题的字面含义</a:t>
            </a:r>
            <a:r>
              <a:rPr kumimoji="0" lang="en-US" altLang="zh-CN" sz="2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a:t>
            </a:r>
            <a:r>
              <a:rPr kumimoji="0" lang="zh-CN" altLang="en-US" sz="2800" b="0" i="0" u="none" strike="noStrike" kern="1200" cap="none" spc="0" normalizeH="0" baseline="0" noProof="0">
                <a:ln>
                  <a:noFill/>
                </a:ln>
                <a:solidFill>
                  <a:prstClr val="black"/>
                </a:solidFill>
                <a:effectLst/>
                <a:uLnTx/>
                <a:uFillTx/>
                <a:latin typeface="Arial" panose="020B0604020202020204" pitchFamily="34" charset="0"/>
                <a:ea typeface="微软雅黑" panose="020B0503020204020204" pitchFamily="34" charset="-122"/>
                <a:cs typeface="Arial" panose="020B0604020202020204" pitchFamily="34" charset="0"/>
              </a:rPr>
              <a:t>深层含义</a:t>
            </a:r>
          </a:p>
        </p:txBody>
      </p:sp>
    </p:spTree>
    <p:extLst>
      <p:ext uri="{BB962C8B-B14F-4D97-AF65-F5344CB8AC3E}">
        <p14:creationId xmlns:p14="http://schemas.microsoft.com/office/powerpoint/2010/main" val="120947719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文本框 14337"/>
          <p:cNvSpPr txBox="1"/>
          <p:nvPr/>
        </p:nvSpPr>
        <p:spPr>
          <a:xfrm>
            <a:off x="7581265" y="1927225"/>
            <a:ext cx="2707640" cy="645160"/>
          </a:xfrm>
          <a:prstGeom prst="rect">
            <a:avLst/>
          </a:prstGeom>
          <a:noFill/>
          <a:ln w="9525" cap="flat" cmpd="sng">
            <a:solidFill>
              <a:srgbClr val="008000"/>
            </a:solidFill>
            <a:prstDash val="solid"/>
            <a:miter/>
            <a:headEnd type="none" w="med" len="med"/>
            <a:tailEnd type="none" w="med" len="med"/>
          </a:ln>
        </p:spPr>
        <p:txBody>
          <a:bodyPr vert="horz" wrap="square" anchor="t">
            <a:spAutoFit/>
          </a:bodyPr>
          <a:lstStyle/>
          <a:p>
            <a:pPr marL="0" marR="0" lvl="0" indent="0" algn="l" defTabSz="914400" rtl="0" eaLnBrk="0" fontAlgn="auto" latinLnBrk="0" hangingPunct="0">
              <a:lnSpc>
                <a:spcPct val="100000"/>
              </a:lnSpc>
              <a:spcBef>
                <a:spcPct val="50000"/>
              </a:spcBef>
              <a:spcAft>
                <a:spcPts val="0"/>
              </a:spcAft>
              <a:buClrTx/>
              <a:buSzTx/>
              <a:buFontTx/>
              <a:buNone/>
              <a:tabLst/>
              <a:defRPr/>
            </a:pPr>
            <a:r>
              <a:rPr kumimoji="0" lang="zh-CN" altLang="en-US" sz="3600" b="1" i="0" u="none" strike="noStrike" kern="1200" cap="none" spc="0" normalizeH="0" baseline="0" noProof="0">
                <a:ln>
                  <a:noFill/>
                </a:ln>
                <a:solidFill>
                  <a:prstClr val="black"/>
                </a:solidFill>
                <a:effectLst>
                  <a:outerShdw blurRad="38100" dist="38100" dir="2700000">
                    <a:srgbClr val="FFFFFF"/>
                  </a:outerShdw>
                </a:effectLst>
                <a:uLnTx/>
                <a:uFillTx/>
                <a:latin typeface="Times New Roman" panose="02020603050405020304" pitchFamily="2" charset="0"/>
                <a:ea typeface="楷体_GB2312" pitchFamily="49" charset="-122"/>
                <a:cs typeface="+mn-cs"/>
              </a:rPr>
              <a:t>一：</a:t>
            </a:r>
            <a:r>
              <a:rPr kumimoji="0" lang="zh-CN" altLang="en-US" sz="3600" b="1" i="0" u="none" strike="noStrike" kern="1200" cap="none" spc="0" normalizeH="0" baseline="0" noProof="0">
                <a:ln>
                  <a:noFill/>
                </a:ln>
                <a:solidFill>
                  <a:prstClr val="black"/>
                </a:solidFill>
                <a:effectLst/>
                <a:uLnTx/>
                <a:uFillTx/>
                <a:latin typeface="Times New Roman" panose="02020603050405020304" pitchFamily="2" charset="0"/>
                <a:ea typeface="楷体_GB2312" pitchFamily="49" charset="-122"/>
                <a:cs typeface="+mn-cs"/>
              </a:rPr>
              <a:t>写什么</a:t>
            </a:r>
          </a:p>
        </p:txBody>
      </p:sp>
      <p:sp>
        <p:nvSpPr>
          <p:cNvPr id="14339" name="矩形 14338"/>
          <p:cNvSpPr/>
          <p:nvPr/>
        </p:nvSpPr>
        <p:spPr>
          <a:xfrm>
            <a:off x="7553325" y="3892550"/>
            <a:ext cx="2735580" cy="645160"/>
          </a:xfrm>
          <a:prstGeom prst="rect">
            <a:avLst/>
          </a:prstGeom>
          <a:noFill/>
          <a:ln w="9525" cap="flat" cmpd="sng">
            <a:solidFill>
              <a:srgbClr val="008000"/>
            </a:solidFill>
            <a:prstDash val="solid"/>
            <a:miter/>
            <a:headEnd type="none" w="med" len="med"/>
            <a:tailEnd type="none" w="med" len="med"/>
          </a:ln>
        </p:spPr>
        <p:txBody>
          <a:bodyPr vert="horz" wrap="square" anchor="t">
            <a:spAutoFit/>
          </a:bodyPr>
          <a:lstStyle/>
          <a:p>
            <a:pPr marL="0" marR="0" lvl="0" indent="0" algn="l" defTabSz="914400" rtl="0" eaLnBrk="0" fontAlgn="auto" latinLnBrk="0" hangingPunct="0">
              <a:lnSpc>
                <a:spcPct val="100000"/>
              </a:lnSpc>
              <a:spcBef>
                <a:spcPct val="50000"/>
              </a:spcBef>
              <a:spcAft>
                <a:spcPts val="0"/>
              </a:spcAft>
              <a:buClrTx/>
              <a:buSzTx/>
              <a:buFontTx/>
              <a:buNone/>
              <a:tabLst/>
              <a:defRPr/>
            </a:pPr>
            <a:r>
              <a:rPr kumimoji="0" lang="zh-CN" altLang="en-US" sz="3600" b="1" i="0" u="none" strike="noStrike" kern="1200" cap="none" spc="0" normalizeH="0" baseline="0" noProof="0">
                <a:ln>
                  <a:noFill/>
                </a:ln>
                <a:solidFill>
                  <a:prstClr val="black"/>
                </a:solidFill>
                <a:effectLst>
                  <a:outerShdw blurRad="38100" dist="38100" dir="2700000">
                    <a:srgbClr val="FFFFFF"/>
                  </a:outerShdw>
                </a:effectLst>
                <a:uLnTx/>
                <a:uFillTx/>
                <a:latin typeface="Times New Roman" panose="02020603050405020304" pitchFamily="2" charset="0"/>
                <a:ea typeface="楷体_GB2312" pitchFamily="49" charset="-122"/>
                <a:cs typeface="+mn-cs"/>
              </a:rPr>
              <a:t>二：</a:t>
            </a:r>
            <a:r>
              <a:rPr kumimoji="0" lang="zh-CN" altLang="en-US" sz="3600" b="1" i="0" u="none" strike="noStrike" kern="1200" cap="none" spc="0" normalizeH="0" baseline="0" noProof="0">
                <a:ln>
                  <a:noFill/>
                </a:ln>
                <a:solidFill>
                  <a:prstClr val="black"/>
                </a:solidFill>
                <a:effectLst>
                  <a:outerShdw blurRad="38100" dist="38100" dir="2700000">
                    <a:srgbClr val="FFFFFF"/>
                  </a:outerShdw>
                </a:effectLst>
                <a:uLnTx/>
                <a:uFillTx/>
                <a:latin typeface="Times New Roman" panose="02020603050405020304" pitchFamily="2" charset="0"/>
                <a:ea typeface="楷体_GB2312" pitchFamily="49" charset="-122"/>
                <a:cs typeface="+mn-cs"/>
                <a:sym typeface="+mn-ea"/>
              </a:rPr>
              <a:t>为何写</a:t>
            </a:r>
            <a:endParaRPr kumimoji="0" lang="zh-CN" altLang="en-US" sz="3600" b="1" i="0" u="none" strike="noStrike" kern="1200" cap="none" spc="0" normalizeH="0" baseline="0" noProof="0">
              <a:ln>
                <a:noFill/>
              </a:ln>
              <a:solidFill>
                <a:prstClr val="black"/>
              </a:solidFill>
              <a:effectLst>
                <a:outerShdw blurRad="38100" dist="38100" dir="2700000">
                  <a:srgbClr val="FFFFFF"/>
                </a:outerShdw>
              </a:effectLst>
              <a:uLnTx/>
              <a:uFillTx/>
              <a:latin typeface="Times New Roman" panose="02020603050405020304" pitchFamily="2" charset="0"/>
              <a:ea typeface="楷体_GB2312" pitchFamily="49" charset="-122"/>
              <a:cs typeface="+mn-cs"/>
            </a:endParaRPr>
          </a:p>
        </p:txBody>
      </p:sp>
      <p:sp>
        <p:nvSpPr>
          <p:cNvPr id="14340" name="矩形 14339">
            <a:hlinkClick r:id="rId2" action="ppaction://hlinksldjump"/>
          </p:cNvPr>
          <p:cNvSpPr/>
          <p:nvPr/>
        </p:nvSpPr>
        <p:spPr>
          <a:xfrm>
            <a:off x="1524000" y="5495290"/>
            <a:ext cx="4432935" cy="645160"/>
          </a:xfrm>
          <a:prstGeom prst="rect">
            <a:avLst/>
          </a:prstGeom>
          <a:noFill/>
          <a:ln w="9525" cap="flat" cmpd="sng">
            <a:solidFill>
              <a:srgbClr val="008000"/>
            </a:solidFill>
            <a:prstDash val="solid"/>
            <a:miter/>
            <a:headEnd type="none" w="med" len="med"/>
            <a:tailEnd type="none" w="med" len="med"/>
          </a:ln>
        </p:spPr>
        <p:txBody>
          <a:bodyPr vert="horz" wrap="square" anchor="t">
            <a:spAutoFit/>
          </a:bodyPr>
          <a:lstStyle/>
          <a:p>
            <a:pPr marL="0" marR="0" lvl="0" indent="0" algn="l" defTabSz="914400" rtl="0" eaLnBrk="0" fontAlgn="auto" latinLnBrk="0" hangingPunct="0">
              <a:lnSpc>
                <a:spcPct val="100000"/>
              </a:lnSpc>
              <a:spcBef>
                <a:spcPct val="50000"/>
              </a:spcBef>
              <a:spcAft>
                <a:spcPts val="0"/>
              </a:spcAft>
              <a:buClrTx/>
              <a:buSzTx/>
              <a:buFontTx/>
              <a:buNone/>
              <a:tabLst/>
              <a:defRPr/>
            </a:pPr>
            <a:r>
              <a:rPr kumimoji="0" lang="zh-CN" altLang="en-US" sz="3600" b="1" i="0" u="none" strike="noStrike" kern="1200" cap="none" spc="0" normalizeH="0" baseline="0" noProof="0">
                <a:ln>
                  <a:noFill/>
                </a:ln>
                <a:solidFill>
                  <a:prstClr val="black"/>
                </a:solidFill>
                <a:effectLst/>
                <a:uLnTx/>
                <a:uFillTx/>
                <a:latin typeface="Times New Roman" panose="02020603050405020304" pitchFamily="2" charset="0"/>
                <a:ea typeface="楷体_GB2312" pitchFamily="49" charset="-122"/>
                <a:cs typeface="+mn-cs"/>
              </a:rPr>
              <a:t>写作方法、语言运用</a:t>
            </a:r>
          </a:p>
        </p:txBody>
      </p:sp>
      <p:sp>
        <p:nvSpPr>
          <p:cNvPr id="14341" name="文本框 14340">
            <a:hlinkClick r:id="rId2" action="ppaction://hlinksldjump"/>
          </p:cNvPr>
          <p:cNvSpPr txBox="1"/>
          <p:nvPr/>
        </p:nvSpPr>
        <p:spPr>
          <a:xfrm>
            <a:off x="1880235" y="1939925"/>
            <a:ext cx="4076700" cy="1076325"/>
          </a:xfrm>
          <a:prstGeom prst="rect">
            <a:avLst/>
          </a:prstGeom>
          <a:noFill/>
          <a:ln w="9525" cap="flat" cmpd="sng">
            <a:solidFill>
              <a:srgbClr val="008000"/>
            </a:solidFill>
            <a:prstDash val="solid"/>
            <a:miter/>
            <a:headEnd type="none" w="med" len="med"/>
            <a:tailEnd type="none" w="med" len="med"/>
          </a:ln>
        </p:spPr>
        <p:txBody>
          <a:bodyPr vert="horz" wrap="square" anchor="t">
            <a:spAutoFit/>
          </a:bodyPr>
          <a:lstStyle/>
          <a:p>
            <a:pPr marL="0" marR="0" lvl="0" indent="0" algn="l" defTabSz="914400" rtl="0" eaLnBrk="0" fontAlgn="auto" latinLnBrk="0" hangingPunct="0">
              <a:lnSpc>
                <a:spcPct val="100000"/>
              </a:lnSpc>
              <a:spcBef>
                <a:spcPct val="50000"/>
              </a:spcBef>
              <a:spcAft>
                <a:spcPts val="0"/>
              </a:spcAft>
              <a:buClrTx/>
              <a:buSzTx/>
              <a:buFontTx/>
              <a:buNone/>
              <a:tabLst/>
              <a:defRPr/>
            </a:pPr>
            <a:r>
              <a:rPr kumimoji="0" lang="zh-CN" altLang="en-US" sz="3600" b="1" i="0" u="none" strike="noStrike" kern="1200" cap="none" spc="0" normalizeH="0" baseline="0" noProof="0">
                <a:ln>
                  <a:noFill/>
                </a:ln>
                <a:solidFill>
                  <a:prstClr val="black"/>
                </a:solidFill>
                <a:effectLst>
                  <a:outerShdw blurRad="38100" dist="38100" dir="2700000">
                    <a:srgbClr val="FFFFFF"/>
                  </a:outerShdw>
                </a:effectLst>
                <a:uLnTx/>
                <a:uFillTx/>
                <a:latin typeface="Times New Roman" panose="02020603050405020304" pitchFamily="2" charset="0"/>
                <a:ea typeface="楷体_GB2312" pitchFamily="49" charset="-122"/>
                <a:cs typeface="+mn-cs"/>
              </a:rPr>
              <a:t>关注“标题”</a:t>
            </a:r>
            <a:r>
              <a:rPr kumimoji="0" lang="en-US" altLang="zh-CN" sz="2800" b="1" i="0" u="none" strike="noStrike" kern="1200" cap="none" spc="0" normalizeH="0" baseline="0" noProof="0">
                <a:ln>
                  <a:noFill/>
                </a:ln>
                <a:solidFill>
                  <a:srgbClr val="FF0000"/>
                </a:solidFill>
                <a:effectLst>
                  <a:outerShdw blurRad="38100" dist="38100" dir="2700000">
                    <a:srgbClr val="FFFFFF"/>
                  </a:outerShdw>
                </a:effectLst>
                <a:uLnTx/>
                <a:uFillTx/>
                <a:latin typeface="Times New Roman" panose="02020603050405020304" pitchFamily="2" charset="0"/>
                <a:ea typeface="楷体_GB2312" pitchFamily="49" charset="-122"/>
                <a:cs typeface="+mn-cs"/>
              </a:rPr>
              <a:t>(对象、线索、情感)</a:t>
            </a:r>
          </a:p>
        </p:txBody>
      </p:sp>
      <p:sp>
        <p:nvSpPr>
          <p:cNvPr id="14342" name="文本框 14341">
            <a:hlinkClick r:id="rId2" action="ppaction://hlinksldjump"/>
          </p:cNvPr>
          <p:cNvSpPr txBox="1"/>
          <p:nvPr/>
        </p:nvSpPr>
        <p:spPr>
          <a:xfrm>
            <a:off x="1962785" y="3676650"/>
            <a:ext cx="3994150" cy="1076325"/>
          </a:xfrm>
          <a:prstGeom prst="rect">
            <a:avLst/>
          </a:prstGeom>
          <a:noFill/>
          <a:ln w="9525" cap="flat" cmpd="sng">
            <a:solidFill>
              <a:srgbClr val="008000"/>
            </a:solidFill>
            <a:prstDash val="solid"/>
            <a:miter/>
            <a:headEnd type="none" w="med" len="med"/>
            <a:tailEnd type="none" w="med" len="med"/>
          </a:ln>
        </p:spPr>
        <p:txBody>
          <a:bodyPr vert="horz" wrap="square" anchor="t">
            <a:spAutoFit/>
          </a:bodyPr>
          <a:lstStyle/>
          <a:p>
            <a:pPr marL="0" marR="0" lvl="0" indent="0" algn="l" defTabSz="914400" rtl="0" eaLnBrk="0" fontAlgn="auto" latinLnBrk="0" hangingPunct="0">
              <a:lnSpc>
                <a:spcPct val="100000"/>
              </a:lnSpc>
              <a:spcBef>
                <a:spcPct val="50000"/>
              </a:spcBef>
              <a:spcAft>
                <a:spcPts val="0"/>
              </a:spcAft>
              <a:buClrTx/>
              <a:buSzTx/>
              <a:buFontTx/>
              <a:buNone/>
              <a:tabLst/>
              <a:defRPr/>
            </a:pPr>
            <a:r>
              <a:rPr kumimoji="0" lang="zh-CN" altLang="en-US" sz="3600" b="1" i="0" u="none" strike="noStrike" kern="1200" cap="none" spc="0" normalizeH="0" baseline="0" noProof="0">
                <a:ln>
                  <a:noFill/>
                </a:ln>
                <a:solidFill>
                  <a:prstClr val="black"/>
                </a:solidFill>
                <a:effectLst>
                  <a:outerShdw blurRad="38100" dist="38100" dir="2700000">
                    <a:srgbClr val="FFFFFF"/>
                  </a:outerShdw>
                </a:effectLst>
                <a:uLnTx/>
                <a:uFillTx/>
                <a:latin typeface="Times New Roman" panose="02020603050405020304" pitchFamily="2" charset="0"/>
                <a:ea typeface="楷体_GB2312" pitchFamily="49" charset="-122"/>
                <a:cs typeface="+mn-cs"/>
              </a:rPr>
              <a:t>关键语句</a:t>
            </a:r>
            <a:r>
              <a:rPr kumimoji="0" lang="en-US" altLang="zh-CN" sz="2800" b="1" i="0" u="none" strike="noStrike" kern="1200" cap="none" spc="0" normalizeH="0" baseline="0" noProof="0">
                <a:ln>
                  <a:noFill/>
                </a:ln>
                <a:solidFill>
                  <a:srgbClr val="FF0000"/>
                </a:solidFill>
                <a:effectLst>
                  <a:outerShdw blurRad="38100" dist="38100" dir="2700000">
                    <a:srgbClr val="FFFFFF"/>
                  </a:outerShdw>
                </a:effectLst>
                <a:uLnTx/>
                <a:uFillTx/>
                <a:latin typeface="Times New Roman" panose="02020603050405020304" pitchFamily="2" charset="0"/>
                <a:ea typeface="楷体_GB2312" pitchFamily="49" charset="-122"/>
                <a:cs typeface="+mn-cs"/>
              </a:rPr>
              <a:t>(</a:t>
            </a:r>
            <a:r>
              <a:rPr kumimoji="0" lang="zh-CN" altLang="en-US" sz="2800" b="1" i="0" u="none" strike="noStrike" kern="1200" cap="none" spc="0" normalizeH="0" baseline="0" noProof="0">
                <a:ln>
                  <a:noFill/>
                </a:ln>
                <a:solidFill>
                  <a:srgbClr val="FF0000"/>
                </a:solidFill>
                <a:effectLst>
                  <a:outerShdw blurRad="38100" dist="38100" dir="2700000">
                    <a:srgbClr val="FFFFFF"/>
                  </a:outerShdw>
                </a:effectLst>
                <a:uLnTx/>
                <a:uFillTx/>
                <a:latin typeface="Times New Roman" panose="02020603050405020304" pitchFamily="2" charset="0"/>
                <a:ea typeface="楷体_GB2312" pitchFamily="49" charset="-122"/>
                <a:cs typeface="+mn-cs"/>
              </a:rPr>
              <a:t>抒情句、议论句、反复出现的句子</a:t>
            </a:r>
            <a:r>
              <a:rPr kumimoji="0" lang="en-US" altLang="zh-CN" sz="2800" b="1" i="0" u="none" strike="noStrike" kern="1200" cap="none" spc="0" normalizeH="0" baseline="0" noProof="0">
                <a:ln>
                  <a:noFill/>
                </a:ln>
                <a:solidFill>
                  <a:srgbClr val="FF0000"/>
                </a:solidFill>
                <a:effectLst>
                  <a:outerShdw blurRad="38100" dist="38100" dir="2700000">
                    <a:srgbClr val="FFFFFF"/>
                  </a:outerShdw>
                </a:effectLst>
                <a:uLnTx/>
                <a:uFillTx/>
                <a:latin typeface="Times New Roman" panose="02020603050405020304" pitchFamily="2" charset="0"/>
                <a:ea typeface="楷体_GB2312" pitchFamily="49" charset="-122"/>
                <a:cs typeface="+mn-cs"/>
              </a:rPr>
              <a:t>)</a:t>
            </a:r>
            <a:r>
              <a:rPr kumimoji="0" lang="zh-CN" altLang="en-US" sz="2800" b="1" i="0" u="none" strike="noStrike" kern="1200" cap="none" spc="0" normalizeH="0" baseline="0" noProof="0">
                <a:ln>
                  <a:noFill/>
                </a:ln>
                <a:solidFill>
                  <a:srgbClr val="FF0000"/>
                </a:solidFill>
                <a:effectLst>
                  <a:outerShdw blurRad="38100" dist="38100" dir="2700000">
                    <a:srgbClr val="FFFFFF"/>
                  </a:outerShdw>
                </a:effectLst>
                <a:uLnTx/>
                <a:uFillTx/>
                <a:latin typeface="Times New Roman" panose="02020603050405020304" pitchFamily="2" charset="0"/>
                <a:ea typeface="楷体_GB2312" pitchFamily="49" charset="-122"/>
                <a:cs typeface="+mn-cs"/>
              </a:rPr>
              <a:t> </a:t>
            </a:r>
          </a:p>
        </p:txBody>
      </p:sp>
      <p:sp>
        <p:nvSpPr>
          <p:cNvPr id="14343" name="文本框 14342"/>
          <p:cNvSpPr txBox="1"/>
          <p:nvPr/>
        </p:nvSpPr>
        <p:spPr>
          <a:xfrm>
            <a:off x="7617460" y="5495290"/>
            <a:ext cx="2635250" cy="645160"/>
          </a:xfrm>
          <a:prstGeom prst="rect">
            <a:avLst/>
          </a:prstGeom>
          <a:noFill/>
          <a:ln w="9525" cap="flat" cmpd="sng">
            <a:solidFill>
              <a:srgbClr val="008000"/>
            </a:solidFill>
            <a:prstDash val="solid"/>
            <a:miter/>
            <a:headEnd type="none" w="med" len="med"/>
            <a:tailEnd type="none" w="med" len="med"/>
          </a:ln>
        </p:spPr>
        <p:txBody>
          <a:bodyPr vert="horz" wrap="square" anchor="t">
            <a:spAutoFit/>
          </a:bodyPr>
          <a:lstStyle/>
          <a:p>
            <a:pPr marL="0" marR="0" lvl="0" indent="0" algn="l" defTabSz="914400" rtl="0" eaLnBrk="0" fontAlgn="auto" latinLnBrk="0" hangingPunct="0">
              <a:lnSpc>
                <a:spcPct val="100000"/>
              </a:lnSpc>
              <a:spcBef>
                <a:spcPct val="50000"/>
              </a:spcBef>
              <a:spcAft>
                <a:spcPts val="0"/>
              </a:spcAft>
              <a:buClrTx/>
              <a:buSzTx/>
              <a:buFontTx/>
              <a:buNone/>
              <a:tabLst/>
              <a:defRPr/>
            </a:pPr>
            <a:r>
              <a:rPr kumimoji="0" lang="zh-CN" altLang="en-US" sz="3600" b="1" i="0" u="none" strike="noStrike" kern="1200" cap="none" spc="0" normalizeH="0" baseline="0" noProof="0">
                <a:ln>
                  <a:noFill/>
                </a:ln>
                <a:solidFill>
                  <a:prstClr val="black"/>
                </a:solidFill>
                <a:effectLst>
                  <a:outerShdw blurRad="38100" dist="38100" dir="2700000">
                    <a:srgbClr val="FFFFFF"/>
                  </a:outerShdw>
                </a:effectLst>
                <a:uLnTx/>
                <a:uFillTx/>
                <a:latin typeface="Times New Roman" panose="02020603050405020304" pitchFamily="2" charset="0"/>
                <a:ea typeface="楷体_GB2312" pitchFamily="49" charset="-122"/>
                <a:cs typeface="+mn-cs"/>
              </a:rPr>
              <a:t>三：</a:t>
            </a:r>
            <a:r>
              <a:rPr kumimoji="0" lang="zh-CN" altLang="en-US" sz="3600" b="1" i="0" u="none" strike="noStrike" kern="1200" cap="none" spc="0" normalizeH="0" baseline="0" noProof="0">
                <a:ln>
                  <a:noFill/>
                </a:ln>
                <a:solidFill>
                  <a:prstClr val="black"/>
                </a:solidFill>
                <a:effectLst>
                  <a:outerShdw blurRad="38100" dist="38100" dir="2700000">
                    <a:srgbClr val="FFFFFF"/>
                  </a:outerShdw>
                </a:effectLst>
                <a:uLnTx/>
                <a:uFillTx/>
                <a:latin typeface="Times New Roman" panose="02020603050405020304" pitchFamily="2" charset="0"/>
                <a:ea typeface="楷体_GB2312" pitchFamily="49" charset="-122"/>
                <a:cs typeface="+mn-cs"/>
                <a:sym typeface="+mn-ea"/>
              </a:rPr>
              <a:t>怎么写</a:t>
            </a:r>
          </a:p>
        </p:txBody>
      </p:sp>
      <p:sp>
        <p:nvSpPr>
          <p:cNvPr id="14344" name="文本框 14343"/>
          <p:cNvSpPr txBox="1"/>
          <p:nvPr/>
        </p:nvSpPr>
        <p:spPr>
          <a:xfrm>
            <a:off x="5867400" y="782638"/>
            <a:ext cx="990600" cy="460375"/>
          </a:xfrm>
          <a:prstGeom prst="rect">
            <a:avLst/>
          </a:prstGeom>
          <a:noFill/>
          <a:ln w="9525">
            <a:noFill/>
          </a:ln>
        </p:spPr>
        <p:txBody>
          <a:bodyPr vert="horz" wrap="square" anchor="t">
            <a:spAutoFit/>
          </a:bodyPr>
          <a:lstStyle/>
          <a:p>
            <a:pPr marL="0" marR="0" lvl="0" indent="0" algn="l" defTabSz="914400" rtl="0" eaLnBrk="0" fontAlgn="auto" latinLnBrk="0" hangingPunct="0">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prstClr val="black"/>
                </a:solidFill>
                <a:effectLst/>
                <a:uLnTx/>
                <a:uFillTx/>
                <a:latin typeface="Times New Roman" panose="02020603050405020304" pitchFamily="2" charset="0"/>
                <a:ea typeface="微软雅黑" panose="020B0503020204020204" pitchFamily="34" charset="-122"/>
                <a:cs typeface="+mn-cs"/>
              </a:rPr>
              <a:t> </a:t>
            </a:r>
          </a:p>
        </p:txBody>
      </p:sp>
      <p:sp>
        <p:nvSpPr>
          <p:cNvPr id="14345" name="文本框 14344"/>
          <p:cNvSpPr txBox="1"/>
          <p:nvPr/>
        </p:nvSpPr>
        <p:spPr>
          <a:xfrm>
            <a:off x="6081395" y="4797425"/>
            <a:ext cx="990600" cy="460375"/>
          </a:xfrm>
          <a:prstGeom prst="rect">
            <a:avLst/>
          </a:prstGeom>
          <a:noFill/>
          <a:ln w="9525">
            <a:noFill/>
          </a:ln>
        </p:spPr>
        <p:txBody>
          <a:bodyPr vert="horz" wrap="square" anchor="t">
            <a:spAutoFit/>
          </a:bodyPr>
          <a:lstStyle/>
          <a:p>
            <a:pPr marL="0" marR="0" lvl="0" indent="0" algn="l" defTabSz="914400" rtl="0" eaLnBrk="0" fontAlgn="auto" latinLnBrk="0" hangingPunct="0">
              <a:lnSpc>
                <a:spcPct val="100000"/>
              </a:lnSpc>
              <a:spcBef>
                <a:spcPct val="50000"/>
              </a:spcBef>
              <a:spcAft>
                <a:spcPts val="0"/>
              </a:spcAft>
              <a:buClrTx/>
              <a:buSzTx/>
              <a:buFontTx/>
              <a:buNone/>
              <a:tabLst/>
              <a:defRPr/>
            </a:pPr>
            <a:r>
              <a:rPr kumimoji="0" lang="en-US" altLang="zh-CN" sz="2400" b="0" i="0" u="none" strike="noStrike" kern="1200" cap="none" spc="0" normalizeH="0" baseline="0" noProof="0">
                <a:ln>
                  <a:noFill/>
                </a:ln>
                <a:solidFill>
                  <a:prstClr val="black"/>
                </a:solidFill>
                <a:effectLst/>
                <a:uLnTx/>
                <a:uFillTx/>
                <a:latin typeface="Times New Roman" panose="02020603050405020304" pitchFamily="2" charset="0"/>
                <a:ea typeface="微软雅黑" panose="020B0503020204020204" pitchFamily="34" charset="-122"/>
                <a:cs typeface="+mn-cs"/>
              </a:rPr>
              <a:t>  </a:t>
            </a:r>
          </a:p>
        </p:txBody>
      </p:sp>
      <p:sp>
        <p:nvSpPr>
          <p:cNvPr id="14346" name="燕尾形箭头 14345"/>
          <p:cNvSpPr/>
          <p:nvPr/>
        </p:nvSpPr>
        <p:spPr>
          <a:xfrm>
            <a:off x="6513830" y="2197100"/>
            <a:ext cx="771525" cy="375285"/>
          </a:xfrm>
          <a:prstGeom prst="notchedRightArrow">
            <a:avLst>
              <a:gd name="adj1" fmla="val 50000"/>
              <a:gd name="adj2" fmla="val 82352"/>
            </a:avLst>
          </a:prstGeom>
          <a:solidFill>
            <a:schemeClr val="accent1">
              <a:alpha val="100000"/>
            </a:schemeClr>
          </a:solidFill>
          <a:ln w="9525" cap="flat" cmpd="sng">
            <a:solidFill>
              <a:schemeClr val="tx1"/>
            </a:solidFill>
            <a:prstDash val="solid"/>
            <a:miter/>
            <a:headEnd type="none" w="med" len="med"/>
            <a:tailEnd type="non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p:txBody>
      </p:sp>
      <p:sp>
        <p:nvSpPr>
          <p:cNvPr id="14347" name="燕尾形箭头 14346"/>
          <p:cNvSpPr/>
          <p:nvPr/>
        </p:nvSpPr>
        <p:spPr>
          <a:xfrm>
            <a:off x="6456045" y="5513705"/>
            <a:ext cx="829310" cy="485775"/>
          </a:xfrm>
          <a:prstGeom prst="notchedRightArrow">
            <a:avLst>
              <a:gd name="adj1" fmla="val 50000"/>
              <a:gd name="adj2" fmla="val 71650"/>
            </a:avLst>
          </a:prstGeom>
          <a:solidFill>
            <a:schemeClr val="accent1">
              <a:alpha val="100000"/>
            </a:schemeClr>
          </a:solidFill>
          <a:ln w="9525" cap="flat" cmpd="sng">
            <a:solidFill>
              <a:schemeClr val="tx1"/>
            </a:solidFill>
            <a:prstDash val="solid"/>
            <a:miter/>
            <a:headEnd type="none" w="med" len="med"/>
            <a:tailEnd type="non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p:txBody>
      </p:sp>
      <p:sp>
        <p:nvSpPr>
          <p:cNvPr id="14348" name="文本框 14347"/>
          <p:cNvSpPr txBox="1"/>
          <p:nvPr/>
        </p:nvSpPr>
        <p:spPr>
          <a:xfrm>
            <a:off x="6613525" y="2555875"/>
            <a:ext cx="309880" cy="460375"/>
          </a:xfrm>
          <a:prstGeom prst="rect">
            <a:avLst/>
          </a:prstGeom>
          <a:noFill/>
          <a:ln w="9525">
            <a:noFill/>
          </a:ln>
        </p:spPr>
        <p:txBody>
          <a:bodyPr vert="horz" wrap="none" anchor="t">
            <a:spAutoFit/>
          </a:bodyPr>
          <a:lstStyle/>
          <a:p>
            <a:pPr marL="0" marR="0" lvl="0" indent="0" algn="l" defTabSz="914400" rtl="0" eaLnBrk="0" fontAlgn="auto" latinLnBrk="0" hangingPunct="0">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Times New Roman" panose="02020603050405020304" pitchFamily="2" charset="0"/>
              <a:ea typeface="+mn-ea"/>
              <a:cs typeface="+mn-cs"/>
            </a:endParaRPr>
          </a:p>
        </p:txBody>
      </p:sp>
      <p:sp>
        <p:nvSpPr>
          <p:cNvPr id="14349" name="燕尾形箭头 14348"/>
          <p:cNvSpPr/>
          <p:nvPr/>
        </p:nvSpPr>
        <p:spPr>
          <a:xfrm flipV="1">
            <a:off x="6431915" y="4034790"/>
            <a:ext cx="877570" cy="360680"/>
          </a:xfrm>
          <a:prstGeom prst="notchedRightArrow">
            <a:avLst>
              <a:gd name="adj1" fmla="val 50000"/>
              <a:gd name="adj2" fmla="val 99889"/>
            </a:avLst>
          </a:prstGeom>
          <a:solidFill>
            <a:schemeClr val="accent1">
              <a:alpha val="100000"/>
            </a:schemeClr>
          </a:solidFill>
          <a:ln w="9525" cap="flat" cmpd="sng">
            <a:solidFill>
              <a:schemeClr val="tx1"/>
            </a:solidFill>
            <a:prstDash val="solid"/>
            <a:miter/>
            <a:headEnd type="none" w="med" len="med"/>
            <a:tailEnd type="non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p:txBody>
      </p:sp>
      <p:sp>
        <p:nvSpPr>
          <p:cNvPr id="14350" name="文本框 14349"/>
          <p:cNvSpPr txBox="1"/>
          <p:nvPr/>
        </p:nvSpPr>
        <p:spPr>
          <a:xfrm>
            <a:off x="8541385" y="1438275"/>
            <a:ext cx="551815" cy="218440"/>
          </a:xfrm>
          <a:prstGeom prst="rect">
            <a:avLst/>
          </a:prstGeom>
          <a:noFill/>
          <a:ln w="9525">
            <a:noFill/>
          </a:ln>
        </p:spPr>
        <p:txBody>
          <a:bodyPr vert="eaVert" wrap="none" anchor="t">
            <a:spAutoFit/>
          </a:bodyPr>
          <a:lstStyle/>
          <a:p>
            <a:pPr marL="0" marR="0" lvl="0" indent="0" algn="l" defTabSz="914400" rtl="0" eaLnBrk="0" fontAlgn="auto" latinLnBrk="0" hangingPunct="0">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prstClr val="black"/>
              </a:solidFill>
              <a:effectLst/>
              <a:uLnTx/>
              <a:uFillTx/>
              <a:latin typeface="Times New Roman" panose="02020603050405020304" pitchFamily="2" charset="0"/>
              <a:ea typeface="+mn-ea"/>
              <a:cs typeface="+mn-cs"/>
            </a:endParaRPr>
          </a:p>
        </p:txBody>
      </p:sp>
      <p:sp>
        <p:nvSpPr>
          <p:cNvPr id="14351" name="下箭头 14350"/>
          <p:cNvSpPr/>
          <p:nvPr/>
        </p:nvSpPr>
        <p:spPr>
          <a:xfrm>
            <a:off x="8692515" y="3003550"/>
            <a:ext cx="485775" cy="652780"/>
          </a:xfrm>
          <a:prstGeom prst="downArrow">
            <a:avLst>
              <a:gd name="adj1" fmla="val 50000"/>
              <a:gd name="adj2" fmla="val 37173"/>
            </a:avLst>
          </a:prstGeom>
          <a:solidFill>
            <a:schemeClr val="accent1">
              <a:alpha val="100000"/>
            </a:schemeClr>
          </a:solidFill>
          <a:ln w="9525" cap="flat" cmpd="sng">
            <a:solidFill>
              <a:schemeClr val="tx1"/>
            </a:solidFill>
            <a:prstDash val="solid"/>
            <a:miter/>
            <a:headEnd type="none" w="med" len="med"/>
            <a:tailEnd type="non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p:txBody>
      </p:sp>
      <p:sp>
        <p:nvSpPr>
          <p:cNvPr id="14353" name="下箭头 14352"/>
          <p:cNvSpPr/>
          <p:nvPr/>
        </p:nvSpPr>
        <p:spPr>
          <a:xfrm>
            <a:off x="8692515" y="4797425"/>
            <a:ext cx="485775" cy="645160"/>
          </a:xfrm>
          <a:prstGeom prst="downArrow">
            <a:avLst>
              <a:gd name="adj1" fmla="val 50000"/>
              <a:gd name="adj2" fmla="val 29656"/>
            </a:avLst>
          </a:prstGeom>
          <a:solidFill>
            <a:schemeClr val="accent1">
              <a:alpha val="100000"/>
            </a:schemeClr>
          </a:solidFill>
          <a:ln w="9525" cap="flat" cmpd="sng">
            <a:solidFill>
              <a:schemeClr val="tx1"/>
            </a:solidFill>
            <a:prstDash val="solid"/>
            <a:miter/>
            <a:headEnd type="none" w="med" len="med"/>
            <a:tailEnd type="non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p:txBody>
      </p:sp>
      <p:sp>
        <p:nvSpPr>
          <p:cNvPr id="14356" name="下箭头 14355"/>
          <p:cNvSpPr/>
          <p:nvPr/>
        </p:nvSpPr>
        <p:spPr>
          <a:xfrm>
            <a:off x="3675380" y="3003550"/>
            <a:ext cx="485775" cy="652780"/>
          </a:xfrm>
          <a:prstGeom prst="downArrow">
            <a:avLst>
              <a:gd name="adj1" fmla="val 50000"/>
              <a:gd name="adj2" fmla="val 50245"/>
            </a:avLst>
          </a:prstGeom>
          <a:solidFill>
            <a:schemeClr val="accent1">
              <a:alpha val="100000"/>
            </a:schemeClr>
          </a:solidFill>
          <a:ln w="9525" cap="flat" cmpd="sng">
            <a:solidFill>
              <a:schemeClr val="tx1"/>
            </a:solidFill>
            <a:prstDash val="solid"/>
            <a:miter/>
            <a:headEnd type="none" w="med" len="med"/>
            <a:tailEnd type="non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p:txBody>
      </p:sp>
      <p:sp>
        <p:nvSpPr>
          <p:cNvPr id="14357" name="下箭头 14356"/>
          <p:cNvSpPr/>
          <p:nvPr/>
        </p:nvSpPr>
        <p:spPr>
          <a:xfrm>
            <a:off x="3675380" y="4888230"/>
            <a:ext cx="485775" cy="554355"/>
          </a:xfrm>
          <a:prstGeom prst="downArrow">
            <a:avLst>
              <a:gd name="adj1" fmla="val 50000"/>
              <a:gd name="adj2" fmla="val 50245"/>
            </a:avLst>
          </a:prstGeom>
          <a:solidFill>
            <a:schemeClr val="accent1">
              <a:alpha val="100000"/>
            </a:schemeClr>
          </a:solidFill>
          <a:ln w="9525" cap="flat" cmpd="sng">
            <a:solidFill>
              <a:schemeClr val="tx1"/>
            </a:solidFill>
            <a:prstDash val="solid"/>
            <a:miter/>
            <a:headEnd type="none" w="med" len="med"/>
            <a:tailEnd type="none" w="med" len="me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p:txBody>
      </p:sp>
      <p:sp>
        <p:nvSpPr>
          <p:cNvPr id="4" name="矩形 3"/>
          <p:cNvSpPr/>
          <p:nvPr/>
        </p:nvSpPr>
        <p:spPr>
          <a:xfrm>
            <a:off x="1869440" y="351155"/>
            <a:ext cx="2646680" cy="645160"/>
          </a:xfrm>
          <a:prstGeom prst="rect">
            <a:avLst/>
          </a:prstGeom>
          <a:noFill/>
          <a:ln>
            <a:noFill/>
          </a:ln>
        </p:spPr>
        <p:txBody>
          <a:bodyPr wrap="square"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a:ln w="25400">
                  <a:solidFill>
                    <a:srgbClr val="861E1D">
                      <a:alpha val="94000"/>
                    </a:srgbClr>
                  </a:solidFill>
                  <a:prstDash val="solid"/>
                </a:ln>
                <a:gradFill>
                  <a:gsLst>
                    <a:gs pos="0">
                      <a:srgbClr val="FFF9BB"/>
                    </a:gs>
                    <a:gs pos="64000">
                      <a:srgbClr val="FCE95F"/>
                    </a:gs>
                    <a:gs pos="100000">
                      <a:srgbClr val="F8AD1C"/>
                    </a:gs>
                  </a:gsLst>
                  <a:lin ang="5400000"/>
                </a:gradFill>
                <a:effectLst>
                  <a:outerShdw blurRad="177800" dist="12700" dir="10200000" sx="102000" sy="102000" algn="bl" rotWithShape="0">
                    <a:srgbClr val="480F08"/>
                  </a:outerShdw>
                </a:effectLst>
                <a:uLnTx/>
                <a:uFillTx/>
                <a:latin typeface="Calibri"/>
                <a:ea typeface="微软雅黑" panose="020B0503020204020204" pitchFamily="34" charset="-122"/>
                <a:cs typeface="+mn-cs"/>
              </a:rPr>
              <a:t>学法小结</a:t>
            </a:r>
          </a:p>
        </p:txBody>
      </p:sp>
      <p:sp>
        <p:nvSpPr>
          <p:cNvPr id="5" name="横卷形 4"/>
          <p:cNvSpPr/>
          <p:nvPr/>
        </p:nvSpPr>
        <p:spPr>
          <a:xfrm>
            <a:off x="4255770" y="144145"/>
            <a:ext cx="5525770" cy="1783080"/>
          </a:xfrm>
          <a:prstGeom prst="horizontalScroll">
            <a:avLst/>
          </a:prstGeom>
        </p:spPr>
        <p:style>
          <a:lnRef idx="2">
            <a:srgbClr val="BBE0E3">
              <a:shade val="50000"/>
            </a:srgbClr>
          </a:lnRef>
          <a:fillRef idx="1">
            <a:srgbClr val="BBE0E3"/>
          </a:fillRef>
          <a:effectRef idx="0">
            <a:srgbClr val="BBE0E3"/>
          </a:effectRef>
          <a:fontRef idx="minor">
            <a:srgbClr val="FFFFFF"/>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3600" b="1" i="0" u="none" strike="noStrike" kern="1200" cap="none" spc="0" normalizeH="0" baseline="0" noProof="0">
                <a:ln>
                  <a:noFill/>
                </a:ln>
                <a:solidFill>
                  <a:srgbClr val="6600FF"/>
                </a:solidFill>
                <a:effectLst/>
                <a:uLnTx/>
                <a:uFillTx/>
                <a:latin typeface="Calibri"/>
                <a:ea typeface="微软雅黑" panose="020B0503020204020204" pitchFamily="34" charset="-122"/>
                <a:cs typeface="+mn-cs"/>
              </a:rPr>
              <a:t>怎样才能读懂散文</a:t>
            </a:r>
          </a:p>
        </p:txBody>
      </p:sp>
    </p:spTree>
    <p:extLst>
      <p:ext uri="{BB962C8B-B14F-4D97-AF65-F5344CB8AC3E}">
        <p14:creationId xmlns:p14="http://schemas.microsoft.com/office/powerpoint/2010/main" val="412536226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832860" y="2540635"/>
            <a:ext cx="10447655" cy="10147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标    点</a:t>
            </a:r>
          </a:p>
        </p:txBody>
      </p:sp>
    </p:spTree>
    <p:extLst>
      <p:ext uri="{BB962C8B-B14F-4D97-AF65-F5344CB8AC3E}">
        <p14:creationId xmlns:p14="http://schemas.microsoft.com/office/powerpoint/2010/main" val="402970029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13690" y="1445260"/>
            <a:ext cx="10447655" cy="37846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4.下列各句中，标点符号使用正确的一项是</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A.敬畏生命的情怀，给《昆虫记》这部科学著作注入了灵魂和生气，使之成为“一部很有</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趣，也很有益的书”。(鲁迅语)</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B.北京世界园艺博览会以“绿色生活，美丽家园”为主题，旨在倡导人们尊重自然、融</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入自然、享受自然。</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C.我坐在里面，怀抱着操作盒，屏息凝神地等待着配合程序：到哪里该做什么？该发什么</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指令？判断和操作都必须准确无误。</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D.华为荣耀四曲面3D玻璃机身设计为两种版式，蓝水翡翠版，将蓝色与绿色进行了结幻</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夜星河版，将黑色与紫色进行了结合。</a:t>
            </a:r>
          </a:p>
        </p:txBody>
      </p:sp>
    </p:spTree>
    <p:extLst>
      <p:ext uri="{BB962C8B-B14F-4D97-AF65-F5344CB8AC3E}">
        <p14:creationId xmlns:p14="http://schemas.microsoft.com/office/powerpoint/2010/main" val="390537436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03530" y="1278255"/>
            <a:ext cx="10761345" cy="470789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4.下列各句中，标点符号使用正确的一项是</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A.敬畏生命的情怀，给《昆虫记》这部科学著作注入了灵魂和生气，使之成为“一部很有</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趣，也很有益的书”。(鲁迅语)</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括号里的内容注释的是“一部很有趣，也很有益的书”，所以应该紧跟其后</a:t>
            </a: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B.北京世界园艺博览会以“绿色生活，美丽家园”为主题，旨在倡导人们尊重自然、融</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入自然、享受自然。</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C.我坐在里面，怀抱着操作盒，屏息凝神地等待着配合程序：到哪里该做什么？该发什么</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指令？判断和操作都必须准确无误。</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不是真实的疑问，把两个问号改成逗号</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D.华为荣耀四曲面3D玻璃机身设计为两种版式，蓝水翡翠版，将蓝色与绿色进行了结幻</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夜星河版，将黑色与紫色进行了结合。</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“两种版式“总领下文，所以把逗号改为冒号</a:t>
            </a:r>
          </a:p>
        </p:txBody>
      </p:sp>
      <p:sp>
        <p:nvSpPr>
          <p:cNvPr id="4" name="文本框 3"/>
          <p:cNvSpPr txBox="1"/>
          <p:nvPr/>
        </p:nvSpPr>
        <p:spPr>
          <a:xfrm>
            <a:off x="5335270" y="1136015"/>
            <a:ext cx="1521460" cy="5835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B</a:t>
            </a:r>
          </a:p>
        </p:txBody>
      </p:sp>
    </p:spTree>
    <p:extLst>
      <p:ext uri="{BB962C8B-B14F-4D97-AF65-F5344CB8AC3E}">
        <p14:creationId xmlns:p14="http://schemas.microsoft.com/office/powerpoint/2010/main" val="32105112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11125" y="1155700"/>
            <a:ext cx="11166475" cy="520065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1</a:t>
            </a:r>
            <a:r>
              <a:rPr kumimoji="0" lang="zh-CN" altLang="en-US" sz="2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a:t>
            </a:r>
            <a:r>
              <a:rPr kumimoji="0" lang="zh-CN" altLang="zh-CN" sz="2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伴着</a:t>
            </a:r>
            <a:r>
              <a:rPr kumimoji="0" lang="en-US" altLang="zh-CN" sz="2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a:t>
            </a:r>
            <a:r>
              <a:rPr kumimoji="0" lang="zh-CN" altLang="zh-CN" sz="2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歌唱祖国</a:t>
            </a:r>
            <a:r>
              <a:rPr kumimoji="0" lang="en-US" altLang="zh-CN" sz="2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a:t>
            </a:r>
            <a:r>
              <a:rPr kumimoji="0" lang="zh-CN" altLang="zh-CN" sz="2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的乐曲，大家挥动着手中的彩旗、气球为航天英雄送行。</a:t>
            </a:r>
            <a:endParaRPr kumimoji="0" lang="zh-CN" altLang="zh-CN" sz="2800" b="0" i="0" u="none" strike="noStrike" kern="1200" cap="none" spc="0" normalizeH="0" baseline="0" noProof="0" dirty="0">
              <a:ln>
                <a:noFill/>
              </a:ln>
              <a:solidFill>
                <a:srgbClr val="FF0000"/>
              </a:solidFill>
              <a:effectLst/>
              <a:uLnTx/>
              <a:uFillTx/>
              <a:latin typeface="仿宋" panose="02010609060101010101" pitchFamily="49" charset="-122"/>
              <a:ea typeface="仿宋" panose="02010609060101010101" pitchFamily="49" charset="-122"/>
              <a:cs typeface="仿宋" panose="02010609060101010101" pitchFamily="49" charset="-122"/>
              <a:sym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2</a:t>
            </a:r>
            <a:r>
              <a:rPr kumimoji="0" lang="zh-CN" altLang="en-US" sz="2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a:t>
            </a:r>
            <a:r>
              <a:rPr kumimoji="0" lang="zh-CN" altLang="zh-CN" sz="2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邀请名家开讲打造《读书沙龙》，组织歌手演出打造《民谣季》，举办儿童画展打造《艺术空间》……暑假期间这家书店开展的系列活动，成了县城的一道文化风景。</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3</a:t>
            </a:r>
            <a:r>
              <a:rPr kumimoji="0" lang="zh-CN" altLang="en-US" sz="2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a:t>
            </a:r>
            <a:r>
              <a:rPr kumimoji="0" lang="zh-CN" altLang="zh-CN" sz="2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把报刊亭改造成志愿者服务站？还是生活服务便民亭？人们对此意见不一。</a:t>
            </a:r>
            <a:endParaRPr kumimoji="0" lang="zh-CN" altLang="zh-CN" sz="2800" b="0" i="0" u="none" strike="noStrike" kern="1200" cap="none" spc="0" normalizeH="0" baseline="0" noProof="0" dirty="0">
              <a:ln>
                <a:noFill/>
              </a:ln>
              <a:solidFill>
                <a:srgbClr val="FF0000"/>
              </a:solidFill>
              <a:effectLst/>
              <a:uLnTx/>
              <a:uFillTx/>
              <a:latin typeface="仿宋" panose="02010609060101010101" pitchFamily="49" charset="-122"/>
              <a:ea typeface="仿宋" panose="02010609060101010101" pitchFamily="49" charset="-122"/>
              <a:cs typeface="仿宋" panose="02010609060101010101" pitchFamily="49"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4</a:t>
            </a:r>
            <a:r>
              <a:rPr kumimoji="0" lang="zh-CN" altLang="en-US" sz="2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a:t>
            </a:r>
            <a:r>
              <a:rPr kumimoji="0" lang="zh-CN" altLang="zh-CN" sz="2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美的对象能陶冶人们的性情，因为它有两种特性，一是普遍；二是超脱。</a:t>
            </a:r>
            <a:endParaRPr kumimoji="0" lang="zh-CN" altLang="zh-CN" sz="2800" b="0" i="0" u="none" strike="noStrike" kern="1200" cap="none" spc="0" normalizeH="0" baseline="0" noProof="0" dirty="0">
              <a:ln>
                <a:noFill/>
              </a:ln>
              <a:solidFill>
                <a:srgbClr val="FF0000"/>
              </a:solidFill>
              <a:effectLst/>
              <a:uLnTx/>
              <a:uFillTx/>
              <a:latin typeface="仿宋" panose="02010609060101010101" pitchFamily="49" charset="-122"/>
              <a:ea typeface="仿宋" panose="02010609060101010101" pitchFamily="49" charset="-122"/>
              <a:cs typeface="仿宋" panose="02010609060101010101" pitchFamily="49"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5</a:t>
            </a:r>
            <a:r>
              <a:rPr kumimoji="0" lang="zh-CN" altLang="en-US" sz="2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a:t>
            </a:r>
            <a:r>
              <a:rPr kumimoji="0" lang="zh-CN" altLang="zh-CN" sz="28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近几年的名人故里之争，让大家看得眼花缭乱。正如一网友所言，“伏羲东奔西走，黄帝到处安家，女娲遍地开花，诸葛四处显灵。”</a:t>
            </a:r>
            <a:endParaRPr kumimoji="0" lang="zh-CN" altLang="zh-CN"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zh-CN" sz="2400" b="0" i="0" u="none" strike="noStrike" kern="1200" cap="none" spc="0" normalizeH="0" baseline="0" noProof="0" dirty="0">
              <a:ln>
                <a:noFill/>
              </a:ln>
              <a:solidFill>
                <a:srgbClr val="FF0000"/>
              </a:solidFill>
              <a:effectLst/>
              <a:uLnTx/>
              <a:uFillTx/>
              <a:latin typeface="仿宋" panose="02010609060101010101" pitchFamily="49" charset="-122"/>
              <a:ea typeface="仿宋" panose="02010609060101010101" pitchFamily="49" charset="-122"/>
              <a:cs typeface="仿宋" panose="02010609060101010101" pitchFamily="49" charset="-122"/>
              <a:sym typeface="+mn-ea"/>
            </a:endParaRPr>
          </a:p>
        </p:txBody>
      </p:sp>
      <p:sp>
        <p:nvSpPr>
          <p:cNvPr id="4" name="文本框 3"/>
          <p:cNvSpPr txBox="1"/>
          <p:nvPr/>
        </p:nvSpPr>
        <p:spPr>
          <a:xfrm>
            <a:off x="243205" y="466725"/>
            <a:ext cx="4168775" cy="6451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判断对错并修改</a:t>
            </a:r>
          </a:p>
        </p:txBody>
      </p:sp>
    </p:spTree>
    <p:extLst>
      <p:ext uri="{BB962C8B-B14F-4D97-AF65-F5344CB8AC3E}">
        <p14:creationId xmlns:p14="http://schemas.microsoft.com/office/powerpoint/2010/main" val="241136112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05765" y="798195"/>
            <a:ext cx="10386695" cy="526224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1</a:t>
            </a:r>
            <a:r>
              <a:rPr kumimoji="0" lang="zh-CN" altLang="en-US"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a:t>
            </a:r>
            <a:r>
              <a:rPr kumimoji="0" lang="zh-CN" altLang="zh-CN"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伴着</a:t>
            </a:r>
            <a:r>
              <a:rPr kumimoji="0" lang="en-US" altLang="zh-CN"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a:t>
            </a:r>
            <a:r>
              <a:rPr kumimoji="0" lang="zh-CN" altLang="zh-CN"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歌唱祖国</a:t>
            </a:r>
            <a:r>
              <a:rPr kumimoji="0" lang="en-US" altLang="zh-CN"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a:t>
            </a:r>
            <a:r>
              <a:rPr kumimoji="0" lang="zh-CN" altLang="zh-CN"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的乐曲，大家挥动着手中的彩旗、气球为航天英雄送行。</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   </a:t>
            </a:r>
            <a:r>
              <a:rPr kumimoji="0" lang="zh-CN" altLang="en-US" sz="2400" b="0"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pitchFamily="34" charset="-122"/>
                <a:cs typeface="+mn-cs"/>
                <a:sym typeface="+mn-ea"/>
              </a:rPr>
              <a:t>×</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r>
              <a:rPr kumimoji="0" lang="zh-CN" altLang="zh-CN"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  </a:t>
            </a:r>
            <a:r>
              <a:rPr kumimoji="0" lang="zh-CN" altLang="zh-CN" sz="2400" b="0" i="0" u="none" strike="noStrike" kern="1200" cap="none" spc="0" normalizeH="0" baseline="0" noProof="0" dirty="0">
                <a:ln>
                  <a:noFill/>
                </a:ln>
                <a:solidFill>
                  <a:srgbClr val="FF0000"/>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乐曲名用书名号</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2</a:t>
            </a:r>
            <a:r>
              <a:rPr kumimoji="0" lang="zh-CN" altLang="en-US"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a:t>
            </a:r>
            <a:r>
              <a:rPr kumimoji="0" lang="zh-CN" altLang="zh-CN"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邀请名家开讲打造《读书沙龙》，组织歌手演出打造《民谣季》，举办儿童画展打造《艺术空间》……暑假期间这家书店开展的系列活动，成了县城的一道文化风景。</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   </a:t>
            </a:r>
            <a:r>
              <a:rPr kumimoji="0" lang="zh-CN" altLang="en-US" sz="2400" b="0"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pitchFamily="34" charset="-122"/>
                <a:cs typeface="+mn-cs"/>
                <a:sym typeface="+mn-ea"/>
              </a:rPr>
              <a:t>×</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endParaRPr kumimoji="0" lang="zh-CN" altLang="zh-CN"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sym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smtClean="0">
                <a:ln>
                  <a:noFill/>
                </a:ln>
                <a:solidFill>
                  <a:srgbClr val="FF0000"/>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“读书沙龙”“民谣季”“艺术空间”是栏目名称，应用引号。</a:t>
            </a:r>
            <a:endParaRPr kumimoji="0" lang="zh-CN" altLang="en-US" sz="2400" b="0" i="0" u="none" strike="noStrike" kern="1200" cap="none" spc="0" normalizeH="0" baseline="0" noProof="0" dirty="0">
              <a:ln>
                <a:noFill/>
              </a:ln>
              <a:solidFill>
                <a:srgbClr val="FF0000"/>
              </a:solidFill>
              <a:effectLst/>
              <a:uLnTx/>
              <a:uFillTx/>
              <a:latin typeface="仿宋" panose="02010609060101010101" pitchFamily="49" charset="-122"/>
              <a:ea typeface="仿宋" panose="02010609060101010101" pitchFamily="49" charset="-122"/>
              <a:cs typeface="仿宋" panose="02010609060101010101" pitchFamily="49"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3</a:t>
            </a:r>
            <a:r>
              <a:rPr kumimoji="0" lang="zh-CN" altLang="en-US"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a:t>
            </a:r>
            <a:r>
              <a:rPr kumimoji="0" lang="zh-CN" altLang="zh-CN"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把报刊亭改造成志愿者服务站？还是生活服务便民亭？人们对此意见不一。</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   </a:t>
            </a:r>
            <a:r>
              <a:rPr kumimoji="0" lang="zh-CN" altLang="en-US" sz="2400" b="0"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pitchFamily="34" charset="-122"/>
                <a:cs typeface="+mn-cs"/>
                <a:sym typeface="+mn-ea"/>
              </a:rPr>
              <a:t>×</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r>
              <a:rPr kumimoji="0" lang="zh-CN" altLang="zh-CN"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    </a:t>
            </a:r>
            <a:r>
              <a:rPr kumimoji="0" lang="zh-CN" altLang="zh-CN" sz="2400" b="0" i="0" u="none" strike="noStrike" kern="1200" cap="none" spc="0" normalizeH="0" baseline="0" noProof="0" dirty="0">
                <a:ln>
                  <a:noFill/>
                </a:ln>
                <a:solidFill>
                  <a:srgbClr val="FF0000"/>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选择疑问句，中间用逗号。可跟上一题进行比较。</a:t>
            </a:r>
            <a:endParaRPr kumimoji="0" lang="zh-CN" altLang="zh-CN" sz="2400" b="0" i="0" u="none" strike="noStrike" kern="1200" cap="none" spc="0" normalizeH="0" baseline="0" noProof="0" dirty="0">
              <a:ln>
                <a:noFill/>
              </a:ln>
              <a:solidFill>
                <a:srgbClr val="FF0000"/>
              </a:solidFill>
              <a:effectLst/>
              <a:uLnTx/>
              <a:uFillTx/>
              <a:latin typeface="仿宋" panose="02010609060101010101" pitchFamily="49" charset="-122"/>
              <a:ea typeface="仿宋" panose="02010609060101010101" pitchFamily="49" charset="-122"/>
              <a:cs typeface="仿宋" panose="02010609060101010101" pitchFamily="49"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4</a:t>
            </a:r>
            <a:r>
              <a:rPr kumimoji="0" lang="zh-CN" altLang="en-US"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a:t>
            </a:r>
            <a:r>
              <a:rPr kumimoji="0" lang="zh-CN" altLang="zh-CN"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美的对象能陶冶人们的性情，因为它有两种特性，一是普遍；二是超脱。</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   </a:t>
            </a:r>
            <a:r>
              <a:rPr kumimoji="0" lang="zh-CN" altLang="en-US" sz="2400" b="0"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pitchFamily="34" charset="-122"/>
                <a:cs typeface="+mn-cs"/>
                <a:sym typeface="+mn-ea"/>
              </a:rPr>
              <a:t>×</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r>
              <a:rPr kumimoji="0" lang="zh-CN" altLang="zh-CN" sz="2400" b="0" i="0" u="none" strike="noStrike" kern="1200" cap="none" spc="0" normalizeH="0" baseline="0" noProof="0" dirty="0">
                <a:ln>
                  <a:noFill/>
                </a:ln>
                <a:solidFill>
                  <a:srgbClr val="FF0000"/>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“一是普遍；二是超脱”虽然是并列，但是都是一个小短句，用逗号即可。如果“普遍”后面再加一句跟“普遍”有关的话，那么就要用分号。</a:t>
            </a:r>
            <a:endParaRPr kumimoji="0" lang="zh-CN" altLang="zh-CN" sz="2400" b="0" i="0" u="none" strike="noStrike" kern="1200" cap="none" spc="0" normalizeH="0" baseline="0" noProof="0" dirty="0">
              <a:ln>
                <a:noFill/>
              </a:ln>
              <a:solidFill>
                <a:srgbClr val="FF0000"/>
              </a:solidFill>
              <a:effectLst/>
              <a:uLnTx/>
              <a:uFillTx/>
              <a:latin typeface="仿宋" panose="02010609060101010101" pitchFamily="49" charset="-122"/>
              <a:ea typeface="仿宋" panose="02010609060101010101" pitchFamily="49" charset="-122"/>
              <a:cs typeface="仿宋" panose="02010609060101010101" pitchFamily="49"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5</a:t>
            </a:r>
            <a:r>
              <a:rPr kumimoji="0" lang="zh-CN" altLang="en-US"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a:t>
            </a:r>
            <a:r>
              <a:rPr kumimoji="0" lang="zh-CN" altLang="zh-CN"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近几年的名人故里之争，让大家看得眼花缭乱。正如一网友所言，“伏羲东奔西走，黄帝到处安家，女娲遍地开花，诸葛四处显灵。”</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   </a:t>
            </a:r>
            <a:r>
              <a:rPr kumimoji="0" lang="zh-CN" altLang="en-US" sz="2400" b="0"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pitchFamily="34" charset="-122"/>
                <a:cs typeface="+mn-cs"/>
                <a:sym typeface="+mn-ea"/>
              </a:rPr>
              <a:t>×</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endParaRPr kumimoji="0" lang="zh-CN" altLang="zh-CN" sz="2400" b="0"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仿宋" panose="02010609060101010101" pitchFamily="49"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2400" b="0" i="0" u="none" strike="noStrike" kern="1200" cap="none" spc="0" normalizeH="0" baseline="0" noProof="0" dirty="0">
                <a:ln>
                  <a:noFill/>
                </a:ln>
                <a:solidFill>
                  <a:srgbClr val="FF0000"/>
                </a:solidFill>
                <a:effectLst/>
                <a:uLnTx/>
                <a:uFillTx/>
                <a:latin typeface="仿宋" panose="02010609060101010101" pitchFamily="49" charset="-122"/>
                <a:ea typeface="仿宋" panose="02010609060101010101" pitchFamily="49" charset="-122"/>
                <a:cs typeface="仿宋" panose="02010609060101010101" pitchFamily="49" charset="-122"/>
                <a:sym typeface="+mn-ea"/>
              </a:rPr>
              <a:t>引文是这句话的一部分，句末标点在引号外。</a:t>
            </a:r>
          </a:p>
        </p:txBody>
      </p:sp>
    </p:spTree>
    <p:extLst>
      <p:ext uri="{BB962C8B-B14F-4D97-AF65-F5344CB8AC3E}">
        <p14:creationId xmlns:p14="http://schemas.microsoft.com/office/powerpoint/2010/main" val="4153037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87960" y="258445"/>
            <a:ext cx="11816715" cy="6554470"/>
          </a:xfrm>
          <a:prstGeom prst="rect">
            <a:avLst/>
          </a:prstGeom>
          <a:noFill/>
        </p:spPr>
        <p:txBody>
          <a:bodyPr wrap="square" rtlCol="0">
            <a:spAutoFit/>
          </a:bodyPr>
          <a:lstStyle/>
          <a:p>
            <a:r>
              <a:rPr lang="zh-CN" altLang="en-US" sz="2000">
                <a:latin typeface="宋体" panose="02010600030101010101" pitchFamily="2" charset="-122"/>
                <a:ea typeface="宋体" panose="02010600030101010101" pitchFamily="2" charset="-122"/>
                <a:cs typeface="宋体" panose="02010600030101010101" pitchFamily="2" charset="-122"/>
              </a:rPr>
              <a:t>阅读下面的文字，完成1～3题。</a:t>
            </a:r>
          </a:p>
          <a:p>
            <a:r>
              <a:rPr lang="zh-CN" altLang="en-US" sz="2000">
                <a:latin typeface="宋体" panose="02010600030101010101" pitchFamily="2" charset="-122"/>
                <a:ea typeface="宋体" panose="02010600030101010101" pitchFamily="2" charset="-122"/>
                <a:cs typeface="宋体" panose="02010600030101010101" pitchFamily="2" charset="-122"/>
              </a:rPr>
              <a:t>自古以来，春燕就是诗词歌赋中的重要角色。文人墨客对春燕从不吝惜笔墨，歌咏春燕的文赋不胜枚举，多有精粹之作。北宋晏殊的《破阵子·春景》以燕子开篇，寥寥数笔，春天的勃勃生机便跃然纸上。现代作家也一样,对春燕(刮目相看/情有独钟)， </a:t>
            </a:r>
            <a:r>
              <a:rPr lang="en-US" altLang="zh-CN" sz="2000">
                <a:latin typeface="宋体" panose="02010600030101010101" pitchFamily="2" charset="-122"/>
                <a:ea typeface="宋体" panose="02010600030101010101" pitchFamily="2" charset="-122"/>
                <a:cs typeface="宋体" panose="02010600030101010101" pitchFamily="2" charset="-122"/>
              </a:rPr>
              <a:t>___</a:t>
            </a:r>
            <a:r>
              <a:rPr lang="en-US" altLang="zh-CN" sz="2000">
                <a:latin typeface="Calibri" panose="020F0502020204030204" charset="0"/>
                <a:ea typeface="宋体" panose="02010600030101010101" pitchFamily="2" charset="-122"/>
                <a:cs typeface="宋体" panose="02010600030101010101" pitchFamily="2" charset="-122"/>
              </a:rPr>
              <a:t>①</a:t>
            </a:r>
            <a:r>
              <a:rPr lang="en-US" altLang="zh-CN" sz="2000">
                <a:latin typeface="宋体" panose="02010600030101010101" pitchFamily="2" charset="-122"/>
                <a:ea typeface="宋体" panose="02010600030101010101" pitchFamily="2" charset="-122"/>
                <a:cs typeface="宋体" panose="02010600030101010101" pitchFamily="2" charset="-122"/>
              </a:rPr>
              <a:t>____</a:t>
            </a:r>
            <a:r>
              <a:rPr lang="zh-CN" altLang="en-US" sz="2000">
                <a:latin typeface="宋体" panose="02010600030101010101" pitchFamily="2" charset="-122"/>
                <a:ea typeface="宋体" panose="02010600030101010101" pitchFamily="2" charset="-122"/>
                <a:cs typeface="宋体" panose="02010600030101010101" pitchFamily="2" charset="-122"/>
              </a:rPr>
              <a:t> ，惟妙惟肖。郑振铎先生的《燕子》,(简洁/简捷)流畅，脍炙人口。在他笔下,燕子在阳光下微风中翩跹起舞的景象，是春天最诱人的风景。即便歇脚在电线上，</a:t>
            </a:r>
            <a:r>
              <a:rPr lang="en-US" altLang="zh-CN" sz="2000">
                <a:latin typeface="宋体" panose="02010600030101010101" pitchFamily="2" charset="-122"/>
                <a:ea typeface="宋体" panose="02010600030101010101" pitchFamily="2" charset="-122"/>
                <a:cs typeface="宋体" panose="02010600030101010101" pitchFamily="2" charset="-122"/>
              </a:rPr>
              <a:t>___</a:t>
            </a:r>
            <a:r>
              <a:rPr lang="en-US" altLang="zh-CN" sz="2000">
                <a:latin typeface="Calibri" panose="020F0502020204030204" charset="0"/>
                <a:ea typeface="宋体" panose="02010600030101010101" pitchFamily="2" charset="-122"/>
                <a:cs typeface="宋体" panose="02010600030101010101" pitchFamily="2" charset="-122"/>
              </a:rPr>
              <a:t>②</a:t>
            </a:r>
            <a:r>
              <a:rPr lang="en-US" altLang="zh-CN" sz="2000">
                <a:latin typeface="宋体" panose="02010600030101010101" pitchFamily="2" charset="-122"/>
                <a:ea typeface="宋体" panose="02010600030101010101" pitchFamily="2" charset="-122"/>
                <a:cs typeface="宋体" panose="02010600030101010101" pitchFamily="2" charset="-122"/>
              </a:rPr>
              <a:t>____</a:t>
            </a:r>
            <a:r>
              <a:rPr lang="zh-CN" altLang="en-US" sz="2000">
                <a:latin typeface="宋体" panose="02010600030101010101" pitchFamily="2" charset="-122"/>
                <a:ea typeface="宋体" panose="02010600030101010101" pitchFamily="2" charset="-122"/>
                <a:cs typeface="宋体" panose="02010600030101010101" pitchFamily="2" charset="-122"/>
              </a:rPr>
              <a:t>，谱成嘹亮悠扬的春曲。</a:t>
            </a:r>
          </a:p>
          <a:p>
            <a:r>
              <a:rPr lang="zh-CN" altLang="en-US" sz="2000">
                <a:latin typeface="宋体" panose="02010600030101010101" pitchFamily="2" charset="-122"/>
                <a:ea typeface="宋体" panose="02010600030101010101" pitchFamily="2" charset="-122"/>
                <a:cs typeface="宋体" panose="02010600030101010101" pitchFamily="2" charset="-122"/>
              </a:rPr>
              <a:t>绿茵的草地，飞舞的燕子，空气中弥漫的春天味儿，置身其中，我们仿佛回到了童年，亘古绵延的思绪，震憾着心灵。</a:t>
            </a:r>
          </a:p>
          <a:p>
            <a:r>
              <a:rPr lang="zh-CN" altLang="en-US" sz="2000">
                <a:latin typeface="宋体" panose="02010600030101010101" pitchFamily="2" charset="-122"/>
                <a:ea typeface="宋体" panose="02010600030101010101" pitchFamily="2" charset="-122"/>
                <a:cs typeface="宋体" panose="02010600030101010101" pitchFamily="2" charset="-122"/>
              </a:rPr>
              <a:t>1．下列字形和加点字的注音,全都正确的一项是</a:t>
            </a:r>
          </a:p>
          <a:p>
            <a:r>
              <a:rPr lang="zh-CN" altLang="en-US" sz="2000">
                <a:latin typeface="宋体" panose="02010600030101010101" pitchFamily="2" charset="-122"/>
                <a:ea typeface="宋体" panose="02010600030101010101" pitchFamily="2" charset="-122"/>
                <a:cs typeface="宋体" panose="02010600030101010101" pitchFamily="2" charset="-122"/>
              </a:rPr>
              <a:t>A.角(jiǎo)色      吝惜     绿茵     不胜(shènɡ)枚举</a:t>
            </a:r>
          </a:p>
          <a:p>
            <a:r>
              <a:rPr lang="zh-CN" altLang="en-US" sz="2000">
                <a:latin typeface="宋体" panose="02010600030101010101" pitchFamily="2" charset="-122"/>
                <a:ea typeface="宋体" panose="02010600030101010101" pitchFamily="2" charset="-122"/>
                <a:cs typeface="宋体" panose="02010600030101010101" pitchFamily="2" charset="-122"/>
              </a:rPr>
              <a:t>B.弥（mí）漫      精粹     寥寥     跃(yuè)然纸上</a:t>
            </a:r>
          </a:p>
          <a:p>
            <a:r>
              <a:rPr lang="zh-CN" altLang="en-US" sz="2000">
                <a:latin typeface="宋体" panose="02010600030101010101" pitchFamily="2" charset="-122"/>
                <a:ea typeface="宋体" panose="02010600030101010101" pitchFamily="2" charset="-122"/>
                <a:cs typeface="宋体" panose="02010600030101010101" pitchFamily="2" charset="-122"/>
              </a:rPr>
              <a:t>C.翩跹(qiān)      景象     震憾     脍炙zhì)人口</a:t>
            </a:r>
          </a:p>
          <a:p>
            <a:r>
              <a:rPr lang="zh-CN" altLang="en-US" sz="2000">
                <a:latin typeface="宋体" panose="02010600030101010101" pitchFamily="2" charset="-122"/>
                <a:ea typeface="宋体" panose="02010600030101010101" pitchFamily="2" charset="-122"/>
                <a:cs typeface="宋体" panose="02010600030101010101" pitchFamily="2" charset="-122"/>
              </a:rPr>
              <a:t>D.亘（gèng）古    即便     嘹亮     惟妙惟肖(xiào)  </a:t>
            </a:r>
          </a:p>
          <a:p>
            <a:r>
              <a:rPr lang="zh-CN" altLang="en-US" sz="2000">
                <a:latin typeface="宋体" panose="02010600030101010101" pitchFamily="2" charset="-122"/>
                <a:ea typeface="宋体" panose="02010600030101010101" pitchFamily="2" charset="-122"/>
                <a:cs typeface="宋体" panose="02010600030101010101" pitchFamily="2" charset="-122"/>
              </a:rPr>
              <a:t>2．依次选用文中括号里的词语,最恰当的一项是</a:t>
            </a:r>
          </a:p>
          <a:p>
            <a:r>
              <a:rPr lang="zh-CN" altLang="en-US" sz="2000">
                <a:latin typeface="宋体" panose="02010600030101010101" pitchFamily="2" charset="-122"/>
                <a:ea typeface="宋体" panose="02010600030101010101" pitchFamily="2" charset="-122"/>
                <a:cs typeface="宋体" panose="02010600030101010101" pitchFamily="2" charset="-122"/>
              </a:rPr>
              <a:t>A.刮目相看   简洁            B.情有独钟   简捷</a:t>
            </a:r>
          </a:p>
          <a:p>
            <a:r>
              <a:rPr lang="zh-CN" altLang="en-US" sz="2000">
                <a:latin typeface="宋体" panose="02010600030101010101" pitchFamily="2" charset="-122"/>
                <a:ea typeface="宋体" panose="02010600030101010101" pitchFamily="2" charset="-122"/>
                <a:cs typeface="宋体" panose="02010600030101010101" pitchFamily="2" charset="-122"/>
              </a:rPr>
              <a:t>C.情有独钟   简洁            D.刮目相看   简捷</a:t>
            </a:r>
          </a:p>
          <a:p>
            <a:r>
              <a:rPr lang="zh-CN" altLang="en-US" sz="2000">
                <a:latin typeface="宋体" panose="02010600030101010101" pitchFamily="2" charset="-122"/>
                <a:ea typeface="宋体" panose="02010600030101010101" pitchFamily="2" charset="-122"/>
                <a:cs typeface="宋体" panose="02010600030101010101" pitchFamily="2" charset="-122"/>
              </a:rPr>
              <a:t>3．在文中两处横线上依次填入语句，衔接最恰当的一项是 </a:t>
            </a:r>
          </a:p>
          <a:p>
            <a:r>
              <a:rPr lang="zh-CN" altLang="en-US" sz="2000">
                <a:latin typeface="宋体" panose="02010600030101010101" pitchFamily="2" charset="-122"/>
                <a:ea typeface="宋体" panose="02010600030101010101" pitchFamily="2" charset="-122"/>
                <a:cs typeface="宋体" panose="02010600030101010101" pitchFamily="2" charset="-122"/>
              </a:rPr>
              <a:t>A.①燕子被刻画得细致人微        ②也是“五线谱”上的音符</a:t>
            </a:r>
          </a:p>
          <a:p>
            <a:r>
              <a:rPr lang="zh-CN" altLang="en-US" sz="2000">
                <a:latin typeface="宋体" panose="02010600030101010101" pitchFamily="2" charset="-122"/>
                <a:ea typeface="宋体" panose="02010600030101010101" pitchFamily="2" charset="-122"/>
                <a:cs typeface="宋体" panose="02010600030101010101" pitchFamily="2" charset="-122"/>
              </a:rPr>
              <a:t>B.①把燕子刻画得细致人微        ②也像“五线谱”一样</a:t>
            </a:r>
          </a:p>
          <a:p>
            <a:r>
              <a:rPr lang="zh-CN" altLang="en-US" sz="2000">
                <a:latin typeface="宋体" panose="02010600030101010101" pitchFamily="2" charset="-122"/>
                <a:ea typeface="宋体" panose="02010600030101010101" pitchFamily="2" charset="-122"/>
                <a:cs typeface="宋体" panose="02010600030101010101" pitchFamily="2" charset="-122"/>
              </a:rPr>
              <a:t>C.①燕子被刻画得细致人微        ②也像“五线谱”一样</a:t>
            </a:r>
          </a:p>
          <a:p>
            <a:r>
              <a:rPr lang="zh-CN" altLang="en-US" sz="2000">
                <a:latin typeface="宋体" panose="02010600030101010101" pitchFamily="2" charset="-122"/>
                <a:ea typeface="宋体" panose="02010600030101010101" pitchFamily="2" charset="-122"/>
                <a:cs typeface="宋体" panose="02010600030101010101" pitchFamily="2" charset="-122"/>
              </a:rPr>
              <a:t>D.①把燕子刻画得细致人微        ②也是“五线谱”上的音符</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167505" y="2703195"/>
            <a:ext cx="10447655" cy="10147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病    句</a:t>
            </a:r>
          </a:p>
        </p:txBody>
      </p:sp>
    </p:spTree>
    <p:extLst>
      <p:ext uri="{BB962C8B-B14F-4D97-AF65-F5344CB8AC3E}">
        <p14:creationId xmlns:p14="http://schemas.microsoft.com/office/powerpoint/2010/main" val="319024300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04165" y="1424940"/>
            <a:ext cx="10325735" cy="37846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5.下列各句中，没有语病的一项是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A.能否加强亚洲各国之间的文明交流互鉴，是携手共建亚洲命运共同体走向更为广阔前景</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的关键。</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B.我们要培育和践行社会主义核心价值观，提倡爱家爱国相统一，弘扬爱国主义、集体主义、社会主义。</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C.一项研究报告显示，中国学生近视呈现高发、低龄化趋势，学生的近视比例已超过50%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以上。</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D.央视纪录片《大国工匠》讲述了当代中国工匠传奇的人生故事，展示了他们非凡的职业</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绝技。</a:t>
            </a:r>
          </a:p>
        </p:txBody>
      </p:sp>
    </p:spTree>
    <p:extLst>
      <p:ext uri="{BB962C8B-B14F-4D97-AF65-F5344CB8AC3E}">
        <p14:creationId xmlns:p14="http://schemas.microsoft.com/office/powerpoint/2010/main" val="277866748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22250" y="1450340"/>
            <a:ext cx="10325735" cy="37846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5.下列各句中，没有语病的一项是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A</a:t>
            </a:r>
            <a:r>
              <a:rPr kumimoji="0" lang="zh-CN" altLang="en-US" sz="20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.能否</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加强亚洲各国之间的文明交流互鉴，</a:t>
            </a:r>
            <a:r>
              <a:rPr kumimoji="0" lang="zh-CN" altLang="en-US" sz="20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是</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携手共建亚洲命运共同体走向更为广阔前景</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的关键。</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B.我们要培育和践行社会主义核心价值观，</a:t>
            </a:r>
            <a:r>
              <a:rPr kumimoji="0" lang="zh-CN" altLang="en-US" sz="20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提倡</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爱家爱国相统一，弘扬爱国主义、集体主义、社会主义。</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C.一项研究报告显示，中国学生近视呈现高发、低龄化趋势，学生的近视比例已</a:t>
            </a:r>
            <a:r>
              <a:rPr kumimoji="0" lang="zh-CN" altLang="en-US" sz="20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超过</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50%</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以上</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D.央视纪录片《大国工匠》讲述了当代中国工匠传奇的人生故事，展示了他们非凡的职业</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绝技。</a:t>
            </a:r>
          </a:p>
        </p:txBody>
      </p:sp>
      <p:sp>
        <p:nvSpPr>
          <p:cNvPr id="4" name="文本框 3"/>
          <p:cNvSpPr txBox="1"/>
          <p:nvPr/>
        </p:nvSpPr>
        <p:spPr>
          <a:xfrm>
            <a:off x="4259580" y="1196975"/>
            <a:ext cx="953135" cy="5835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D</a:t>
            </a:r>
          </a:p>
        </p:txBody>
      </p:sp>
      <p:sp>
        <p:nvSpPr>
          <p:cNvPr id="5" name="文本框 4"/>
          <p:cNvSpPr txBox="1"/>
          <p:nvPr/>
        </p:nvSpPr>
        <p:spPr>
          <a:xfrm>
            <a:off x="1581150" y="2179955"/>
            <a:ext cx="3256280" cy="39878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20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两面对一面，</a:t>
            </a:r>
            <a:r>
              <a:rPr kumimoji="0" lang="zh-CN" altLang="en-US" sz="20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sym typeface="+mn-ea"/>
              </a:rPr>
              <a:t>去掉“能否”</a:t>
            </a:r>
          </a:p>
        </p:txBody>
      </p:sp>
      <p:sp>
        <p:nvSpPr>
          <p:cNvPr id="6" name="文本框 5"/>
          <p:cNvSpPr txBox="1"/>
          <p:nvPr/>
        </p:nvSpPr>
        <p:spPr>
          <a:xfrm>
            <a:off x="1581150" y="3072130"/>
            <a:ext cx="4939030" cy="39878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缺宾语，</a:t>
            </a:r>
            <a:r>
              <a:rPr kumimoji="0" lang="zh-CN" altLang="en-US" sz="20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sym typeface="+mn-ea"/>
              </a:rPr>
              <a:t>在“社会主义”后加“的精神”</a:t>
            </a:r>
          </a:p>
        </p:txBody>
      </p:sp>
      <p:sp>
        <p:nvSpPr>
          <p:cNvPr id="7" name="文本框 6"/>
          <p:cNvSpPr txBox="1"/>
          <p:nvPr/>
        </p:nvSpPr>
        <p:spPr>
          <a:xfrm>
            <a:off x="1581150" y="4010660"/>
            <a:ext cx="4237990" cy="39878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语意重复，</a:t>
            </a:r>
            <a:r>
              <a:rPr kumimoji="0" lang="zh-CN" altLang="en-US" sz="20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sym typeface="+mn-ea"/>
              </a:rPr>
              <a:t>删去“超过”或“以上”</a:t>
            </a:r>
          </a:p>
        </p:txBody>
      </p:sp>
    </p:spTree>
    <p:extLst>
      <p:ext uri="{BB962C8B-B14F-4D97-AF65-F5344CB8AC3E}">
        <p14:creationId xmlns:p14="http://schemas.microsoft.com/office/powerpoint/2010/main" val="133705217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354965"/>
            <a:ext cx="11347450" cy="640080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sym typeface="+mn-ea"/>
              </a:rPr>
              <a:t>病句练习七不放过</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1</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、看到</a:t>
            </a:r>
            <a:r>
              <a:rPr kumimoji="0" lang="zh-CN" altLang="en-US" sz="20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sym typeface="宋体" panose="02010600030101010101" pitchFamily="2" charset="-122"/>
              </a:rPr>
              <a:t>关联词语</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不放过。</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关联词语搭配不当、关联词语位置不当。</a:t>
            </a:r>
            <a:endPar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例：</a:t>
            </a:r>
            <a:r>
              <a:rPr kumimoji="0" lang="zh-CN" altLang="en-US" sz="20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sym typeface="+mn-ea"/>
              </a:rPr>
              <a:t>不管（尽管）</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气候条件和地理环境都极端不利，登山队员仍然克服困难，胜利攀登到顶峰。</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2</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、看到</a:t>
            </a:r>
            <a:r>
              <a:rPr kumimoji="0" lang="zh-CN" altLang="en-US" sz="20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sym typeface="+mn-ea"/>
              </a:rPr>
              <a:t>介词</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要注意。</a:t>
            </a:r>
            <a:r>
              <a:rPr kumimoji="0" lang="en-US" altLang="zh-CN"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通过</a:t>
            </a:r>
            <a:r>
              <a:rPr kumimoji="0" lang="en-US" altLang="zh-CN"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使</a:t>
            </a:r>
            <a:r>
              <a:rPr kumimoji="0" lang="en-US" altLang="zh-CN"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随着</a:t>
            </a:r>
            <a:r>
              <a:rPr kumimoji="0" lang="en-US" altLang="zh-CN"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使</a:t>
            </a:r>
            <a:r>
              <a:rPr kumimoji="0" lang="en-US" altLang="zh-CN"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由于</a:t>
            </a:r>
            <a:r>
              <a:rPr kumimoji="0" lang="en-US" altLang="zh-CN"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使</a:t>
            </a:r>
            <a:r>
              <a:rPr kumimoji="0" lang="en-US" altLang="zh-CN"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从</a:t>
            </a:r>
            <a:r>
              <a:rPr kumimoji="0" lang="en-US" altLang="zh-CN"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让</a:t>
            </a:r>
            <a:r>
              <a:rPr kumimoji="0" lang="en-US" altLang="zh-CN"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介词在</a:t>
            </a:r>
            <a:r>
              <a:rPr kumimoji="0" lang="zh-CN" altLang="en-US" sz="20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sym typeface="+mn-ea"/>
              </a:rPr>
              <a:t>句首</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，判断是不是缺少主语，在句子中，看主客体是否颠倒。</a:t>
            </a:r>
            <a:endPar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例：近年来，</a:t>
            </a:r>
            <a:r>
              <a:rPr kumimoji="0" lang="zh-CN" altLang="en-US" sz="20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sym typeface="+mn-ea"/>
              </a:rPr>
              <a:t>通过</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青岛西海岸新区以国际化的视野和胸怀，对啤酒节进行传承和提升，</a:t>
            </a:r>
            <a:r>
              <a:rPr kumimoji="0" lang="zh-CN" altLang="en-US" sz="20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sym typeface="+mn-ea"/>
              </a:rPr>
              <a:t>使</a:t>
            </a:r>
            <a:r>
              <a:rPr kumimoji="0" lang="en-US" altLang="zh-CN"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啤酒之城</a:t>
            </a:r>
            <a:r>
              <a:rPr kumimoji="0" lang="en-US" altLang="zh-CN"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的城市品牌，得到进一步强化。</a:t>
            </a:r>
            <a:endParaRPr kumimoji="0" lang="en-US" altLang="zh-CN"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3</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、看到</a:t>
            </a:r>
            <a:r>
              <a:rPr kumimoji="0" lang="zh-CN" altLang="en-US" sz="20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sym typeface="宋体" panose="02010600030101010101" pitchFamily="2" charset="-122"/>
              </a:rPr>
              <a:t>双面词</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要注意。</a:t>
            </a:r>
            <a:r>
              <a:rPr kumimoji="0" lang="en-US" altLang="zh-CN"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能否</a:t>
            </a:r>
            <a:r>
              <a:rPr kumimoji="0" lang="en-US" altLang="zh-CN"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是否</a:t>
            </a:r>
            <a:r>
              <a:rPr kumimoji="0" lang="en-US" altLang="zh-CN"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成败</a:t>
            </a:r>
            <a:r>
              <a:rPr kumimoji="0" lang="en-US" altLang="zh-CN"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好坏</a:t>
            </a:r>
            <a:r>
              <a:rPr kumimoji="0" lang="en-US" altLang="zh-CN"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优劣</a:t>
            </a:r>
            <a:r>
              <a:rPr kumimoji="0" lang="en-US" altLang="zh-CN"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快慢</a:t>
            </a:r>
            <a:r>
              <a:rPr kumimoji="0" lang="en-US" altLang="zh-CN"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有没有</a:t>
            </a:r>
            <a:r>
              <a:rPr kumimoji="0" lang="en-US" altLang="zh-CN"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能不能</a:t>
            </a:r>
            <a:r>
              <a:rPr kumimoji="0" lang="en-US" altLang="zh-CN"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得失</a:t>
            </a:r>
            <a:r>
              <a:rPr kumimoji="0" lang="en-US" altLang="zh-CN"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等。</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 例：</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一个人</a:t>
            </a:r>
            <a:r>
              <a:rPr kumimoji="0" lang="zh-CN" altLang="en-US" sz="20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sym typeface="+mn-ea"/>
              </a:rPr>
              <a:t>能不能</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成为真正的读者，关键在于青少年时期养成</a:t>
            </a:r>
            <a:r>
              <a:rPr kumimoji="0" lang="zh-CN" altLang="en-US" sz="20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sym typeface="+mn-ea"/>
              </a:rPr>
              <a:t>良好</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的习惯。</a:t>
            </a:r>
            <a:endPar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          一个作家的作品</a:t>
            </a:r>
            <a:r>
              <a:rPr kumimoji="0" lang="zh-CN" altLang="en-US" sz="20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sym typeface="+mn-ea"/>
              </a:rPr>
              <a:t>是否</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受读者喜爱，是由其自身文化修养及作品体现出来的精神品质所决定的。</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4</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 看到</a:t>
            </a:r>
            <a:r>
              <a:rPr kumimoji="0" lang="zh-CN" altLang="en-US" sz="20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sym typeface="宋体" panose="02010600030101010101" pitchFamily="2" charset="-122"/>
              </a:rPr>
              <a:t>数量词和约数词</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要注意。</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大约</a:t>
            </a:r>
            <a:r>
              <a:rPr kumimoji="0" lang="en-US" altLang="zh-CN"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左右，大约</a:t>
            </a:r>
            <a:r>
              <a:rPr kumimoji="0" lang="en-US" altLang="zh-CN"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余，约</a:t>
            </a:r>
            <a:r>
              <a:rPr kumimoji="0" lang="en-US" altLang="zh-CN"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余同时出现，或与</a:t>
            </a:r>
            <a:r>
              <a:rPr kumimoji="0" lang="en-US" altLang="zh-CN"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超过</a:t>
            </a:r>
            <a:r>
              <a:rPr kumimoji="0" lang="en-US" altLang="zh-CN"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将近</a:t>
            </a:r>
            <a:r>
              <a:rPr kumimoji="0" lang="en-US" altLang="zh-CN"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上下</a:t>
            </a:r>
            <a:r>
              <a:rPr kumimoji="0" lang="en-US" altLang="zh-CN"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（重复），与</a:t>
            </a:r>
            <a:r>
              <a:rPr kumimoji="0" lang="en-US" altLang="zh-CN"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以上</a:t>
            </a:r>
            <a:r>
              <a:rPr kumimoji="0" lang="en-US" altLang="zh-CN"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达到</a:t>
            </a:r>
            <a:r>
              <a:rPr kumimoji="0" lang="en-US" altLang="zh-CN"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达</a:t>
            </a:r>
            <a:r>
              <a:rPr kumimoji="0" lang="en-US" altLang="zh-CN"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连用（矛盾）</a:t>
            </a: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p:txBody>
      </p:sp>
    </p:spTree>
    <p:extLst>
      <p:ext uri="{BB962C8B-B14F-4D97-AF65-F5344CB8AC3E}">
        <p14:creationId xmlns:p14="http://schemas.microsoft.com/office/powerpoint/2010/main" val="228098356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405765"/>
            <a:ext cx="10639425" cy="61544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sym typeface="+mn-ea"/>
              </a:rPr>
              <a:t>病句练习七不放过</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 </a:t>
            </a:r>
            <a:r>
              <a:rPr kumimoji="0" lang="en-US" altLang="zh-CN"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5</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、看到</a:t>
            </a:r>
            <a:r>
              <a:rPr kumimoji="0" lang="zh-CN" altLang="en-US" sz="20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sym typeface="宋体" panose="02010600030101010101" pitchFamily="2" charset="-122"/>
              </a:rPr>
              <a:t>否定词</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要注意。</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否定不当。</a:t>
            </a: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含否定意味词：防止、切忌（切记）、杜绝、避免、禁止、预防</a:t>
            </a: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双重否定词：不能不，不得不，难道不，非</a:t>
            </a:r>
            <a:r>
              <a:rPr kumimoji="0" lang="en-US" altLang="zh-CN"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不可，没有</a:t>
            </a:r>
            <a:r>
              <a:rPr kumimoji="0" lang="en-US" altLang="zh-CN"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不</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例</a:t>
            </a:r>
            <a:r>
              <a:rPr kumimoji="0" lang="en-US" altLang="zh-CN"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为</a:t>
            </a:r>
            <a:r>
              <a:rPr kumimoji="0" lang="zh-CN" altLang="en-US" sz="20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sym typeface="+mn-ea"/>
              </a:rPr>
              <a:t>防止</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校园暴力事件再次发生，学校启动了校园安全综合治理机制。</a:t>
            </a:r>
            <a:endParaRPr kumimoji="0" lang="en-US" altLang="zh-CN"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6</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、看到</a:t>
            </a:r>
            <a:r>
              <a:rPr kumimoji="0" lang="zh-CN" altLang="en-US" sz="20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sym typeface="宋体" panose="02010600030101010101" pitchFamily="2" charset="-122"/>
              </a:rPr>
              <a:t>并列成分</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要注意。</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和</a:t>
            </a:r>
            <a:r>
              <a:rPr kumimoji="0" lang="en-US" altLang="zh-CN"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并</a:t>
            </a:r>
            <a:r>
              <a:rPr kumimoji="0" lang="en-US" altLang="zh-CN"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且</a:t>
            </a:r>
            <a:r>
              <a:rPr kumimoji="0" lang="en-US" altLang="zh-CN"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与</a:t>
            </a:r>
            <a:r>
              <a:rPr kumimoji="0" lang="en-US" altLang="zh-CN"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顿号</a:t>
            </a:r>
            <a:r>
              <a:rPr kumimoji="0" lang="en-US" altLang="zh-CN"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等。  看前后是否对应。</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研究并调查，通过并审议，解决并发现，推动并完善，整治和宣传，销售、使用、生产</a:t>
            </a:r>
            <a:endPar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例：</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金融办等六部门联合开展</a:t>
            </a:r>
            <a:r>
              <a:rPr kumimoji="0" lang="zh-CN" altLang="en-US" sz="20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sym typeface="+mn-ea"/>
              </a:rPr>
              <a:t>打击</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和</a:t>
            </a:r>
            <a:r>
              <a:rPr kumimoji="0" lang="zh-CN" altLang="en-US" sz="20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sym typeface="+mn-ea"/>
              </a:rPr>
              <a:t>防范</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非法集资、非法传销等系列活动，致力于守护好百姓的</a:t>
            </a:r>
            <a:r>
              <a:rPr kumimoji="0" lang="en-US" altLang="zh-CN"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钱袋子</a:t>
            </a:r>
            <a:r>
              <a:rPr kumimoji="0" lang="en-US" altLang="zh-CN"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endPar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 </a:t>
            </a:r>
            <a:r>
              <a:rPr kumimoji="0" lang="en-US" altLang="zh-CN"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7</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、看到</a:t>
            </a:r>
            <a:r>
              <a:rPr kumimoji="0" lang="zh-CN" altLang="en-US" sz="20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sym typeface="宋体" panose="02010600030101010101" pitchFamily="2" charset="-122"/>
              </a:rPr>
              <a:t>代词</a:t>
            </a: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要注意。</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指代不清，出现歧义。</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 例：</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小张告诉小王，睡前看电视时间太长或玩手机时间太长，都会导致</a:t>
            </a:r>
            <a:r>
              <a:rPr kumimoji="0" lang="zh-CN" altLang="en-US" sz="20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sym typeface="+mn-ea"/>
              </a:rPr>
              <a:t>他</a:t>
            </a:r>
            <a:r>
              <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难以入睡。</a:t>
            </a: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 </a:t>
            </a: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宋体" panose="02010600030101010101" pitchFamily="2" charset="-122"/>
              </a:rPr>
              <a:t> </a:t>
            </a:r>
            <a:endParaRPr kumimoji="0" lang="zh-CN" altLang="en-US" sz="20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p:txBody>
      </p:sp>
    </p:spTree>
    <p:extLst>
      <p:ext uri="{BB962C8B-B14F-4D97-AF65-F5344CB8AC3E}">
        <p14:creationId xmlns:p14="http://schemas.microsoft.com/office/powerpoint/2010/main" val="330801020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667000" y="2591435"/>
            <a:ext cx="10447655" cy="10147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文学文化常识</a:t>
            </a:r>
          </a:p>
        </p:txBody>
      </p:sp>
    </p:spTree>
    <p:extLst>
      <p:ext uri="{BB962C8B-B14F-4D97-AF65-F5344CB8AC3E}">
        <p14:creationId xmlns:p14="http://schemas.microsoft.com/office/powerpoint/2010/main" val="297137312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0650" y="831850"/>
            <a:ext cx="10783570" cy="45231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6.下列关于文学、文化常识的表述，不正确的一项是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A.“更”，古代夜间计时单位，一夜分为五更，每更约两小时。“半夜三更”指晚上三点至五点。</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B.鲁迅的小说集有《呐喊》《彷徨》和《故事新编》。《社戏》《孔乙己》《故乡》都选自《呐喊》。</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C.《诗经》也称《诗三百》，共305篇，列为“五经”之一；风、雅、颂、赋、比、兴，合称“诗经六义”。</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D.“左迁”，即降职。古代尊右卑左，故将降职称为左迁。另外，“谪、贬”也都表示降职。</a:t>
            </a:r>
          </a:p>
        </p:txBody>
      </p:sp>
    </p:spTree>
    <p:extLst>
      <p:ext uri="{BB962C8B-B14F-4D97-AF65-F5344CB8AC3E}">
        <p14:creationId xmlns:p14="http://schemas.microsoft.com/office/powerpoint/2010/main" val="291837185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0650" y="831850"/>
            <a:ext cx="10783570" cy="452310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6.下列关于文学、文化常识的表述，不正确的一项是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A.“更”，古代夜间计时单位，一夜分为五更，每更约两小时。“半夜三更”指晚上三点至五点。</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B.鲁迅的小说集有《呐喊》《彷徨》和《故事新编》。《社戏》《孔乙己》《故乡》都选自《呐喊》。</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C.《诗经》也称《诗三百》，共305篇，列为“五经”之一；风、雅、颂、赋、比、兴，合称“诗经六义”。</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D.“左迁”，即降职。古代尊右卑左，故将降职称为左迁。另外，“谪、贬”也都表示降职。</a:t>
            </a:r>
          </a:p>
        </p:txBody>
      </p:sp>
      <p:sp>
        <p:nvSpPr>
          <p:cNvPr id="4" name="文本框 3"/>
          <p:cNvSpPr txBox="1"/>
          <p:nvPr/>
        </p:nvSpPr>
        <p:spPr>
          <a:xfrm>
            <a:off x="2920365" y="1612900"/>
            <a:ext cx="7008495" cy="4603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半夜三更指的是23时至凌晨l时，即“子时”。</a:t>
            </a:r>
          </a:p>
        </p:txBody>
      </p:sp>
      <p:sp>
        <p:nvSpPr>
          <p:cNvPr id="5" name="文本框 4"/>
          <p:cNvSpPr txBox="1"/>
          <p:nvPr/>
        </p:nvSpPr>
        <p:spPr>
          <a:xfrm>
            <a:off x="0" y="5354955"/>
            <a:ext cx="11614150" cy="829945"/>
          </a:xfrm>
          <a:prstGeom prst="rect">
            <a:avLst/>
          </a:prstGeom>
          <a:noFill/>
        </p:spPr>
        <p:txBody>
          <a:bodyPr wrap="square" rtlCol="0">
            <a:spAutoFit/>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srgbClr val="FF0000"/>
                </a:solidFill>
                <a:effectLst/>
                <a:uLnTx/>
                <a:uFillTx/>
                <a:latin typeface="方正楷体简体" panose="02010601030101010101" pitchFamily="2" charset="-122"/>
                <a:ea typeface="方正楷体简体" panose="02010601030101010101" pitchFamily="2" charset="-122"/>
                <a:cs typeface="+mn-cs"/>
                <a:sym typeface="Century Gothic" panose="020B0502020202020204" pitchFamily="34" charset="0"/>
              </a:rPr>
              <a:t>（一夜五更，</a:t>
            </a:r>
            <a:r>
              <a:rPr kumimoji="0" lang="en-US" altLang="zh-CN" sz="2400" b="1" i="0" u="none" strike="noStrike" kern="1200" cap="none" spc="0" normalizeH="0" baseline="0" noProof="0" dirty="0" smtClean="0">
                <a:ln>
                  <a:noFill/>
                </a:ln>
                <a:solidFill>
                  <a:srgbClr val="FF0000"/>
                </a:solidFill>
                <a:effectLst/>
                <a:uLnTx/>
                <a:uFillTx/>
                <a:latin typeface="方正楷体简体" panose="02010601030101010101" pitchFamily="2" charset="-122"/>
                <a:ea typeface="方正楷体简体" panose="02010601030101010101" pitchFamily="2" charset="-122"/>
                <a:cs typeface="+mn-cs"/>
                <a:sym typeface="Century Gothic" panose="020B0502020202020204" pitchFamily="34" charset="0"/>
              </a:rPr>
              <a:t>2</a:t>
            </a:r>
            <a:r>
              <a:rPr kumimoji="0" lang="zh-CN" altLang="en-US" sz="2400" b="1" i="0" u="none" strike="noStrike" kern="1200" cap="none" spc="0" normalizeH="0" baseline="0" noProof="0" dirty="0" smtClean="0">
                <a:ln>
                  <a:noFill/>
                </a:ln>
                <a:solidFill>
                  <a:srgbClr val="FF0000"/>
                </a:solidFill>
                <a:effectLst/>
                <a:uLnTx/>
                <a:uFillTx/>
                <a:latin typeface="方正楷体简体" panose="02010601030101010101" pitchFamily="2" charset="-122"/>
                <a:ea typeface="方正楷体简体" panose="02010601030101010101" pitchFamily="2" charset="-122"/>
                <a:cs typeface="+mn-cs"/>
                <a:sym typeface="Century Gothic" panose="020B0502020202020204" pitchFamily="34" charset="0"/>
              </a:rPr>
              <a:t>小时一更，包括：黄昏一更戊时</a:t>
            </a:r>
            <a:r>
              <a:rPr kumimoji="0" lang="en-US" altLang="zh-CN" sz="2400" b="1" i="0" u="none" strike="noStrike" kern="1200" cap="none" spc="0" normalizeH="0" baseline="0" noProof="0" dirty="0" smtClean="0">
                <a:ln>
                  <a:noFill/>
                </a:ln>
                <a:solidFill>
                  <a:srgbClr val="FF0000"/>
                </a:solidFill>
                <a:effectLst/>
                <a:uLnTx/>
                <a:uFillTx/>
                <a:latin typeface="方正楷体简体" panose="02010601030101010101" pitchFamily="2" charset="-122"/>
                <a:ea typeface="方正楷体简体" panose="02010601030101010101" pitchFamily="2" charset="-122"/>
                <a:cs typeface="+mn-cs"/>
                <a:sym typeface="Century Gothic" panose="020B0502020202020204" pitchFamily="34" charset="0"/>
              </a:rPr>
              <a:t>19—21</a:t>
            </a:r>
            <a:r>
              <a:rPr kumimoji="0" lang="zh-CN" altLang="en-US" sz="2400" b="1" i="0" u="none" strike="noStrike" kern="1200" cap="none" spc="0" normalizeH="0" baseline="0" noProof="0" dirty="0" smtClean="0">
                <a:ln>
                  <a:noFill/>
                </a:ln>
                <a:solidFill>
                  <a:srgbClr val="FF0000"/>
                </a:solidFill>
                <a:effectLst/>
                <a:uLnTx/>
                <a:uFillTx/>
                <a:latin typeface="方正楷体简体" panose="02010601030101010101" pitchFamily="2" charset="-122"/>
                <a:ea typeface="方正楷体简体" panose="02010601030101010101" pitchFamily="2" charset="-122"/>
                <a:cs typeface="+mn-cs"/>
                <a:sym typeface="Century Gothic" panose="020B0502020202020204" pitchFamily="34" charset="0"/>
              </a:rPr>
              <a:t>点，人定二更亥时</a:t>
            </a:r>
            <a:r>
              <a:rPr kumimoji="0" lang="en-US" altLang="zh-CN" sz="2400" b="1" i="0" u="none" strike="noStrike" kern="1200" cap="none" spc="0" normalizeH="0" baseline="0" noProof="0" dirty="0" smtClean="0">
                <a:ln>
                  <a:noFill/>
                </a:ln>
                <a:solidFill>
                  <a:srgbClr val="FF0000"/>
                </a:solidFill>
                <a:effectLst/>
                <a:uLnTx/>
                <a:uFillTx/>
                <a:latin typeface="方正楷体简体" panose="02010601030101010101" pitchFamily="2" charset="-122"/>
                <a:ea typeface="方正楷体简体" panose="02010601030101010101" pitchFamily="2" charset="-122"/>
                <a:cs typeface="+mn-cs"/>
                <a:sym typeface="Century Gothic" panose="020B0502020202020204" pitchFamily="34" charset="0"/>
              </a:rPr>
              <a:t>21—23</a:t>
            </a:r>
            <a:r>
              <a:rPr kumimoji="0" lang="zh-CN" altLang="en-US" sz="2400" b="1" i="0" u="none" strike="noStrike" kern="1200" cap="none" spc="0" normalizeH="0" baseline="0" noProof="0" dirty="0" smtClean="0">
                <a:ln>
                  <a:noFill/>
                </a:ln>
                <a:solidFill>
                  <a:srgbClr val="FF0000"/>
                </a:solidFill>
                <a:effectLst/>
                <a:uLnTx/>
                <a:uFillTx/>
                <a:latin typeface="方正楷体简体" panose="02010601030101010101" pitchFamily="2" charset="-122"/>
                <a:ea typeface="方正楷体简体" panose="02010601030101010101" pitchFamily="2" charset="-122"/>
                <a:cs typeface="+mn-cs"/>
                <a:sym typeface="Century Gothic" panose="020B0502020202020204" pitchFamily="34" charset="0"/>
              </a:rPr>
              <a:t>点，夜半三更子时</a:t>
            </a:r>
            <a:r>
              <a:rPr kumimoji="0" lang="en-US" altLang="zh-CN" sz="2400" b="1" i="0" u="none" strike="noStrike" kern="1200" cap="none" spc="0" normalizeH="0" baseline="0" noProof="0" dirty="0" smtClean="0">
                <a:ln>
                  <a:noFill/>
                </a:ln>
                <a:solidFill>
                  <a:srgbClr val="FF0000"/>
                </a:solidFill>
                <a:effectLst/>
                <a:uLnTx/>
                <a:uFillTx/>
                <a:latin typeface="方正楷体简体" panose="02010601030101010101" pitchFamily="2" charset="-122"/>
                <a:ea typeface="方正楷体简体" panose="02010601030101010101" pitchFamily="2" charset="-122"/>
                <a:cs typeface="+mn-cs"/>
                <a:sym typeface="Century Gothic" panose="020B0502020202020204" pitchFamily="34" charset="0"/>
              </a:rPr>
              <a:t>23—1</a:t>
            </a:r>
            <a:r>
              <a:rPr kumimoji="0" lang="zh-CN" altLang="en-US" sz="2400" b="1" i="0" u="none" strike="noStrike" kern="1200" cap="none" spc="0" normalizeH="0" baseline="0" noProof="0" dirty="0" smtClean="0">
                <a:ln>
                  <a:noFill/>
                </a:ln>
                <a:solidFill>
                  <a:srgbClr val="FF0000"/>
                </a:solidFill>
                <a:effectLst/>
                <a:uLnTx/>
                <a:uFillTx/>
                <a:latin typeface="方正楷体简体" panose="02010601030101010101" pitchFamily="2" charset="-122"/>
                <a:ea typeface="方正楷体简体" panose="02010601030101010101" pitchFamily="2" charset="-122"/>
                <a:cs typeface="+mn-cs"/>
                <a:sym typeface="Century Gothic" panose="020B0502020202020204" pitchFamily="34" charset="0"/>
              </a:rPr>
              <a:t>点，鸡鸣四更丑时</a:t>
            </a:r>
            <a:r>
              <a:rPr kumimoji="0" lang="en-US" altLang="zh-CN" sz="2400" b="1" i="0" u="none" strike="noStrike" kern="1200" cap="none" spc="0" normalizeH="0" baseline="0" noProof="0" dirty="0" smtClean="0">
                <a:ln>
                  <a:noFill/>
                </a:ln>
                <a:solidFill>
                  <a:srgbClr val="FF0000"/>
                </a:solidFill>
                <a:effectLst/>
                <a:uLnTx/>
                <a:uFillTx/>
                <a:latin typeface="方正楷体简体" panose="02010601030101010101" pitchFamily="2" charset="-122"/>
                <a:ea typeface="方正楷体简体" panose="02010601030101010101" pitchFamily="2" charset="-122"/>
                <a:cs typeface="+mn-cs"/>
                <a:sym typeface="Century Gothic" panose="020B0502020202020204" pitchFamily="34" charset="0"/>
              </a:rPr>
              <a:t>1—3</a:t>
            </a:r>
            <a:r>
              <a:rPr kumimoji="0" lang="zh-CN" altLang="en-US" sz="2400" b="1" i="0" u="none" strike="noStrike" kern="1200" cap="none" spc="0" normalizeH="0" baseline="0" noProof="0" dirty="0" smtClean="0">
                <a:ln>
                  <a:noFill/>
                </a:ln>
                <a:solidFill>
                  <a:srgbClr val="FF0000"/>
                </a:solidFill>
                <a:effectLst/>
                <a:uLnTx/>
                <a:uFillTx/>
                <a:latin typeface="方正楷体简体" panose="02010601030101010101" pitchFamily="2" charset="-122"/>
                <a:ea typeface="方正楷体简体" panose="02010601030101010101" pitchFamily="2" charset="-122"/>
                <a:cs typeface="+mn-cs"/>
                <a:sym typeface="Century Gothic" panose="020B0502020202020204" pitchFamily="34" charset="0"/>
              </a:rPr>
              <a:t>点，平日五更寅时</a:t>
            </a:r>
            <a:r>
              <a:rPr kumimoji="0" lang="en-US" altLang="zh-CN" sz="2400" b="1" i="0" u="none" strike="noStrike" kern="1200" cap="none" spc="0" normalizeH="0" baseline="0" noProof="0" dirty="0" smtClean="0">
                <a:ln>
                  <a:noFill/>
                </a:ln>
                <a:solidFill>
                  <a:srgbClr val="FF0000"/>
                </a:solidFill>
                <a:effectLst/>
                <a:uLnTx/>
                <a:uFillTx/>
                <a:latin typeface="方正楷体简体" panose="02010601030101010101" pitchFamily="2" charset="-122"/>
                <a:ea typeface="方正楷体简体" panose="02010601030101010101" pitchFamily="2" charset="-122"/>
                <a:cs typeface="+mn-cs"/>
                <a:sym typeface="Century Gothic" panose="020B0502020202020204" pitchFamily="34" charset="0"/>
              </a:rPr>
              <a:t>3—5</a:t>
            </a:r>
            <a:r>
              <a:rPr kumimoji="0" lang="zh-CN" altLang="en-US" sz="2400" b="1" i="0" u="none" strike="noStrike" kern="1200" cap="none" spc="0" normalizeH="0" baseline="0" noProof="0" dirty="0" smtClean="0">
                <a:ln>
                  <a:noFill/>
                </a:ln>
                <a:solidFill>
                  <a:srgbClr val="FF0000"/>
                </a:solidFill>
                <a:effectLst/>
                <a:uLnTx/>
                <a:uFillTx/>
                <a:latin typeface="方正楷体简体" panose="02010601030101010101" pitchFamily="2" charset="-122"/>
                <a:ea typeface="方正楷体简体" panose="02010601030101010101" pitchFamily="2" charset="-122"/>
                <a:cs typeface="+mn-cs"/>
                <a:sym typeface="Century Gothic" panose="020B0502020202020204" pitchFamily="34" charset="0"/>
              </a:rPr>
              <a:t>点）</a:t>
            </a:r>
            <a:endPar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p:txBody>
      </p:sp>
    </p:spTree>
    <p:extLst>
      <p:ext uri="{BB962C8B-B14F-4D97-AF65-F5344CB8AC3E}">
        <p14:creationId xmlns:p14="http://schemas.microsoft.com/office/powerpoint/2010/main" val="51234761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1639570"/>
            <a:ext cx="11207115" cy="4523105"/>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sym typeface="+mn-ea"/>
              </a:rPr>
              <a:t>文学</a:t>
            </a:r>
            <a:r>
              <a:rPr kumimoji="0" lang="zh-CN" altLang="en-US" sz="3600" b="1" i="0" u="none" strike="noStrike" kern="1200" cap="none" spc="0" normalizeH="0" baseline="0" noProof="0" dirty="0" smtClean="0">
                <a:ln>
                  <a:noFill/>
                </a:ln>
                <a:solidFill>
                  <a:prstClr val="black"/>
                </a:solidFill>
                <a:effectLst/>
                <a:uLnTx/>
                <a:uFillTx/>
                <a:latin typeface="仿宋" panose="02010609060101010101" pitchFamily="49" charset="-122"/>
                <a:ea typeface="仿宋" panose="02010609060101010101" pitchFamily="49" charset="-122"/>
                <a:cs typeface="+mn-cs"/>
                <a:sym typeface="+mn-ea"/>
              </a:rPr>
              <a:t>常识：</a:t>
            </a:r>
            <a:r>
              <a:rPr kumimoji="0" lang="zh-CN" altLang="en-US" sz="3600" b="1" i="0" u="none" strike="noStrike" kern="1200" cap="none" spc="0" normalizeH="0" baseline="0" noProof="0" dirty="0" smtClean="0">
                <a:ln>
                  <a:noFill/>
                </a:ln>
                <a:solidFill>
                  <a:srgbClr val="FF0000"/>
                </a:solidFill>
                <a:effectLst/>
                <a:uLnTx/>
                <a:uFillTx/>
                <a:latin typeface="仿宋" panose="02010609060101010101" pitchFamily="49" charset="-122"/>
                <a:ea typeface="仿宋" panose="02010609060101010101" pitchFamily="49" charset="-122"/>
                <a:cs typeface="+mn-cs"/>
                <a:sym typeface="+mn-ea"/>
              </a:rPr>
              <a:t>作家</a:t>
            </a:r>
            <a:r>
              <a:rPr kumimoji="0" lang="zh-CN" altLang="en-US" sz="3600" b="1"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sym typeface="+mn-ea"/>
              </a:rPr>
              <a:t>，年代，</a:t>
            </a:r>
            <a:r>
              <a:rPr kumimoji="0" lang="zh-CN" altLang="en-US" sz="3600" b="1" i="0" u="none" strike="noStrike" kern="1200" cap="none" spc="0" normalizeH="0" baseline="0" noProof="0" dirty="0">
                <a:ln>
                  <a:noFill/>
                </a:ln>
                <a:solidFill>
                  <a:srgbClr val="FF0000"/>
                </a:solidFill>
                <a:effectLst/>
                <a:uLnTx/>
                <a:uFillTx/>
                <a:latin typeface="仿宋" panose="02010609060101010101" pitchFamily="49" charset="-122"/>
                <a:ea typeface="仿宋" panose="02010609060101010101" pitchFamily="49" charset="-122"/>
                <a:cs typeface="+mn-cs"/>
                <a:sym typeface="+mn-ea"/>
              </a:rPr>
              <a:t>作品</a:t>
            </a:r>
            <a:r>
              <a:rPr kumimoji="0" lang="zh-CN" altLang="en-US" sz="3600" b="1"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sym typeface="+mn-ea"/>
              </a:rPr>
              <a:t>，</a:t>
            </a:r>
            <a:r>
              <a:rPr kumimoji="0" lang="zh-CN" altLang="en-US" sz="3600" b="1" i="0" u="none" strike="noStrike" kern="1200" cap="none" spc="0" normalizeH="0" baseline="0" noProof="0" dirty="0">
                <a:ln>
                  <a:noFill/>
                </a:ln>
                <a:solidFill>
                  <a:srgbClr val="FF0000"/>
                </a:solidFill>
                <a:effectLst/>
                <a:uLnTx/>
                <a:uFillTx/>
                <a:latin typeface="仿宋" panose="02010609060101010101" pitchFamily="49" charset="-122"/>
                <a:ea typeface="仿宋" panose="02010609060101010101" pitchFamily="49" charset="-122"/>
                <a:cs typeface="+mn-cs"/>
                <a:sym typeface="+mn-ea"/>
              </a:rPr>
              <a:t>体裁</a:t>
            </a:r>
            <a:r>
              <a:rPr kumimoji="0" lang="zh-CN" altLang="en-US" sz="3600" b="1"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sym typeface="+mn-ea"/>
              </a:rPr>
              <a:t>，文学中的</a:t>
            </a:r>
            <a:r>
              <a:rPr kumimoji="0" lang="zh-CN" altLang="en-US" sz="3600" b="1" i="0" u="none" strike="noStrike" kern="1200" cap="none" spc="0" normalizeH="0" baseline="0" noProof="0" dirty="0" smtClean="0">
                <a:ln>
                  <a:noFill/>
                </a:ln>
                <a:solidFill>
                  <a:prstClr val="black"/>
                </a:solidFill>
                <a:effectLst/>
                <a:uLnTx/>
                <a:uFillTx/>
                <a:latin typeface="仿宋" panose="02010609060101010101" pitchFamily="49" charset="-122"/>
                <a:ea typeface="仿宋" panose="02010609060101010101" pitchFamily="49" charset="-122"/>
                <a:cs typeface="+mn-cs"/>
                <a:sym typeface="+mn-ea"/>
              </a:rPr>
              <a:t>地理、历史</a:t>
            </a:r>
            <a:r>
              <a:rPr kumimoji="0" lang="zh-CN" altLang="en-US" sz="3600" b="1"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sym typeface="+mn-ea"/>
              </a:rPr>
              <a:t>各种</a:t>
            </a:r>
            <a:r>
              <a:rPr kumimoji="0" lang="zh-CN" altLang="en-US" sz="3600" b="1" i="0" u="none" strike="noStrike" kern="1200" cap="none" spc="0" normalizeH="0" baseline="0" noProof="0" dirty="0" smtClean="0">
                <a:ln>
                  <a:noFill/>
                </a:ln>
                <a:solidFill>
                  <a:prstClr val="black"/>
                </a:solidFill>
                <a:effectLst/>
                <a:uLnTx/>
                <a:uFillTx/>
                <a:latin typeface="仿宋" panose="02010609060101010101" pitchFamily="49" charset="-122"/>
                <a:ea typeface="仿宋" panose="02010609060101010101" pitchFamily="49" charset="-122"/>
                <a:cs typeface="+mn-cs"/>
                <a:sym typeface="+mn-ea"/>
              </a:rPr>
              <a:t>典故、故事</a:t>
            </a:r>
            <a:r>
              <a:rPr kumimoji="0" lang="zh-CN" altLang="en-US" sz="3600" b="1"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sym typeface="+mn-ea"/>
              </a:rPr>
              <a:t>，也</a:t>
            </a:r>
            <a:r>
              <a:rPr kumimoji="0" lang="zh-CN" altLang="en-US" sz="3600" b="1" i="0" u="none" strike="noStrike" kern="1200" cap="none" spc="0" normalizeH="0" baseline="0" noProof="0" dirty="0" smtClean="0">
                <a:ln>
                  <a:noFill/>
                </a:ln>
                <a:solidFill>
                  <a:prstClr val="black"/>
                </a:solidFill>
                <a:effectLst/>
                <a:uLnTx/>
                <a:uFillTx/>
                <a:latin typeface="仿宋" panose="02010609060101010101" pitchFamily="49" charset="-122"/>
                <a:ea typeface="仿宋" panose="02010609060101010101" pitchFamily="49" charset="-122"/>
                <a:cs typeface="+mn-cs"/>
                <a:sym typeface="+mn-ea"/>
              </a:rPr>
              <a:t>包括人们</a:t>
            </a:r>
            <a:r>
              <a:rPr kumimoji="0" lang="zh-CN" altLang="en-US" sz="3600" b="1"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sym typeface="+mn-ea"/>
              </a:rPr>
              <a:t>众所周知的文学习惯</a:t>
            </a:r>
            <a:r>
              <a:rPr kumimoji="0" lang="zh-CN" altLang="en-US" sz="3600" b="1" i="0" u="none" strike="noStrike" kern="1200" cap="none" spc="0" normalizeH="0" baseline="0" noProof="0" dirty="0" smtClean="0">
                <a:ln>
                  <a:noFill/>
                </a:ln>
                <a:solidFill>
                  <a:prstClr val="black"/>
                </a:solidFill>
                <a:effectLst/>
                <a:uLnTx/>
                <a:uFillTx/>
                <a:latin typeface="仿宋" panose="02010609060101010101" pitchFamily="49" charset="-122"/>
                <a:ea typeface="仿宋" panose="02010609060101010101" pitchFamily="49" charset="-122"/>
                <a:cs typeface="+mn-cs"/>
                <a:sym typeface="+mn-ea"/>
              </a:rPr>
              <a:t>。</a:t>
            </a:r>
            <a:endParaRPr kumimoji="0" lang="en-US" altLang="zh-CN" sz="3600" b="1" i="0" u="none" strike="noStrike" kern="1200" cap="none" spc="0" normalizeH="0" baseline="0" noProof="0" dirty="0" smtClean="0">
              <a:ln>
                <a:noFill/>
              </a:ln>
              <a:solidFill>
                <a:prstClr val="black"/>
              </a:solidFill>
              <a:effectLst/>
              <a:uLnTx/>
              <a:uFillTx/>
              <a:latin typeface="仿宋" panose="02010609060101010101" pitchFamily="49" charset="-122"/>
              <a:ea typeface="仿宋" panose="02010609060101010101" pitchFamily="49"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3600" b="1" i="0" u="none" strike="noStrike" kern="1200" cap="none" spc="75"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sym typeface="Century Gothic" panose="020B0502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sym typeface="+mn-ea"/>
              </a:rPr>
              <a:t>古代文化</a:t>
            </a:r>
            <a:r>
              <a:rPr kumimoji="0" lang="zh-CN" altLang="en-US" sz="3600" b="1" i="0" u="none" strike="noStrike" kern="1200" cap="none" spc="0" normalizeH="0" baseline="0" noProof="0" dirty="0" smtClean="0">
                <a:ln>
                  <a:noFill/>
                </a:ln>
                <a:solidFill>
                  <a:prstClr val="black"/>
                </a:solidFill>
                <a:effectLst/>
                <a:uLnTx/>
                <a:uFillTx/>
                <a:latin typeface="仿宋" panose="02010609060101010101" pitchFamily="49" charset="-122"/>
                <a:ea typeface="仿宋" panose="02010609060101010101" pitchFamily="49" charset="-122"/>
                <a:cs typeface="+mn-cs"/>
                <a:sym typeface="+mn-ea"/>
              </a:rPr>
              <a:t>常识</a:t>
            </a:r>
            <a:r>
              <a:rPr kumimoji="0" lang="zh-CN" altLang="en-US" sz="3600" b="1"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sym typeface="+mn-ea"/>
              </a:rPr>
              <a:t>：</a:t>
            </a:r>
            <a:r>
              <a:rPr kumimoji="0" lang="zh-CN" altLang="en-US" sz="3600" b="1" i="0" u="none" strike="noStrike" kern="1200" cap="none" spc="0" normalizeH="0" baseline="0" noProof="0" dirty="0" smtClean="0">
                <a:ln>
                  <a:noFill/>
                </a:ln>
                <a:solidFill>
                  <a:srgbClr val="FF0000"/>
                </a:solidFill>
                <a:effectLst/>
                <a:uLnTx/>
                <a:uFillTx/>
                <a:latin typeface="仿宋" panose="02010609060101010101" pitchFamily="49" charset="-122"/>
                <a:ea typeface="仿宋" panose="02010609060101010101" pitchFamily="49" charset="-122"/>
                <a:cs typeface="+mn-cs"/>
                <a:sym typeface="+mn-ea"/>
              </a:rPr>
              <a:t>古代</a:t>
            </a:r>
            <a:r>
              <a:rPr kumimoji="0" lang="zh-CN" altLang="en-US" sz="3600" b="1" i="0" u="none" strike="noStrike" kern="1200" cap="none" spc="0" normalizeH="0" baseline="0" noProof="0" dirty="0">
                <a:ln>
                  <a:noFill/>
                </a:ln>
                <a:solidFill>
                  <a:srgbClr val="FF0000"/>
                </a:solidFill>
                <a:effectLst/>
                <a:uLnTx/>
                <a:uFillTx/>
                <a:latin typeface="仿宋" panose="02010609060101010101" pitchFamily="49" charset="-122"/>
                <a:ea typeface="仿宋" panose="02010609060101010101" pitchFamily="49" charset="-122"/>
                <a:cs typeface="+mn-cs"/>
                <a:sym typeface="+mn-ea"/>
              </a:rPr>
              <a:t>称谓习惯</a:t>
            </a:r>
            <a:r>
              <a:rPr kumimoji="0" lang="zh-CN" altLang="en-US" sz="3600" b="1"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sym typeface="+mn-ea"/>
              </a:rPr>
              <a:t>、</a:t>
            </a:r>
            <a:r>
              <a:rPr kumimoji="0" lang="zh-CN" altLang="en-US" sz="3600" b="1" i="0" u="none" strike="noStrike" kern="1200" cap="none" spc="0" normalizeH="0" baseline="0" noProof="0" dirty="0">
                <a:ln>
                  <a:noFill/>
                </a:ln>
                <a:solidFill>
                  <a:srgbClr val="FF0000"/>
                </a:solidFill>
                <a:effectLst/>
                <a:uLnTx/>
                <a:uFillTx/>
                <a:latin typeface="仿宋" panose="02010609060101010101" pitchFamily="49" charset="-122"/>
                <a:ea typeface="仿宋" panose="02010609060101010101" pitchFamily="49" charset="-122"/>
                <a:cs typeface="+mn-cs"/>
                <a:sym typeface="+mn-ea"/>
              </a:rPr>
              <a:t>历法</a:t>
            </a:r>
            <a:r>
              <a:rPr kumimoji="0" lang="zh-CN" altLang="en-US" sz="3600" b="1"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sym typeface="+mn-ea"/>
              </a:rPr>
              <a:t>、</a:t>
            </a:r>
            <a:r>
              <a:rPr kumimoji="0" lang="zh-CN" altLang="en-US" sz="3600" b="1" i="0" u="none" strike="noStrike" kern="1200" cap="none" spc="0" normalizeH="0" baseline="0" noProof="0" dirty="0">
                <a:ln>
                  <a:noFill/>
                </a:ln>
                <a:solidFill>
                  <a:srgbClr val="FF0000"/>
                </a:solidFill>
                <a:effectLst/>
                <a:uLnTx/>
                <a:uFillTx/>
                <a:latin typeface="仿宋" panose="02010609060101010101" pitchFamily="49" charset="-122"/>
                <a:ea typeface="仿宋" panose="02010609060101010101" pitchFamily="49" charset="-122"/>
                <a:cs typeface="+mn-cs"/>
                <a:sym typeface="+mn-ea"/>
              </a:rPr>
              <a:t>节气</a:t>
            </a:r>
            <a:r>
              <a:rPr kumimoji="0" lang="zh-CN" altLang="en-US" sz="3600" b="1"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sym typeface="+mn-ea"/>
              </a:rPr>
              <a:t>、</a:t>
            </a:r>
            <a:r>
              <a:rPr kumimoji="0" lang="zh-CN" altLang="en-US" sz="3600" b="1" i="0" u="none" strike="noStrike" kern="1200" cap="none" spc="0" normalizeH="0" baseline="0" noProof="0" dirty="0" smtClean="0">
                <a:ln>
                  <a:noFill/>
                </a:ln>
                <a:solidFill>
                  <a:prstClr val="black"/>
                </a:solidFill>
                <a:effectLst/>
                <a:uLnTx/>
                <a:uFillTx/>
                <a:latin typeface="仿宋" panose="02010609060101010101" pitchFamily="49" charset="-122"/>
                <a:ea typeface="仿宋" panose="02010609060101010101" pitchFamily="49" charset="-122"/>
                <a:cs typeface="+mn-cs"/>
                <a:sym typeface="+mn-ea"/>
              </a:rPr>
              <a:t>职官、</a:t>
            </a:r>
            <a:r>
              <a:rPr kumimoji="0" lang="zh-CN" altLang="en-US" sz="3600" b="1"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sym typeface="+mn-ea"/>
              </a:rPr>
              <a:t>地理、礼仪、古代音律、</a:t>
            </a:r>
            <a:r>
              <a:rPr kumimoji="0" lang="zh-CN" altLang="en-US" sz="3600" b="1" i="0" u="none" strike="noStrike" kern="1200" cap="none" spc="0" normalizeH="0" baseline="0" noProof="0" dirty="0">
                <a:ln>
                  <a:noFill/>
                </a:ln>
                <a:solidFill>
                  <a:srgbClr val="FF0000"/>
                </a:solidFill>
                <a:effectLst/>
                <a:uLnTx/>
                <a:uFillTx/>
                <a:latin typeface="仿宋" panose="02010609060101010101" pitchFamily="49" charset="-122"/>
                <a:ea typeface="仿宋" panose="02010609060101010101" pitchFamily="49" charset="-122"/>
                <a:cs typeface="+mn-cs"/>
                <a:sym typeface="+mn-ea"/>
              </a:rPr>
              <a:t>科举制度</a:t>
            </a:r>
            <a:r>
              <a:rPr kumimoji="0" lang="zh-CN" altLang="en-US" sz="3600" b="1"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sym typeface="+mn-ea"/>
              </a:rPr>
              <a:t>、宗法</a:t>
            </a:r>
            <a:r>
              <a:rPr kumimoji="0" lang="zh-CN" altLang="en-US" sz="3600" b="1" i="0" u="none" strike="noStrike" kern="1200" cap="none" spc="0" normalizeH="0" baseline="0" noProof="0" dirty="0" smtClean="0">
                <a:ln>
                  <a:noFill/>
                </a:ln>
                <a:solidFill>
                  <a:prstClr val="black"/>
                </a:solidFill>
                <a:effectLst/>
                <a:uLnTx/>
                <a:uFillTx/>
                <a:latin typeface="仿宋" panose="02010609060101010101" pitchFamily="49" charset="-122"/>
                <a:ea typeface="仿宋" panose="02010609060101010101" pitchFamily="49" charset="-122"/>
                <a:cs typeface="+mn-cs"/>
                <a:sym typeface="+mn-ea"/>
              </a:rPr>
              <a:t>等。</a:t>
            </a:r>
            <a:endParaRPr kumimoji="0" lang="zh-CN" altLang="en-US" sz="3600" b="1"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3600" b="1" i="0" u="none" strike="noStrike" kern="1200" cap="none" spc="0" normalizeH="0" baseline="0" noProof="0" dirty="0">
              <a:ln>
                <a:noFill/>
              </a:ln>
              <a:solidFill>
                <a:prstClr val="black"/>
              </a:solidFill>
              <a:effectLst/>
              <a:uLnTx/>
              <a:uFillTx/>
              <a:latin typeface="仿宋" panose="02010609060101010101" pitchFamily="49" charset="-122"/>
              <a:ea typeface="仿宋" panose="02010609060101010101" pitchFamily="49" charset="-122"/>
              <a:cs typeface="+mn-cs"/>
            </a:endParaRPr>
          </a:p>
        </p:txBody>
      </p:sp>
      <p:sp>
        <p:nvSpPr>
          <p:cNvPr id="4" name="文本框 3"/>
          <p:cNvSpPr txBox="1"/>
          <p:nvPr/>
        </p:nvSpPr>
        <p:spPr>
          <a:xfrm>
            <a:off x="192405" y="648970"/>
            <a:ext cx="6390005" cy="7067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40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文学文化常识</a:t>
            </a:r>
          </a:p>
        </p:txBody>
      </p:sp>
    </p:spTree>
    <p:extLst>
      <p:ext uri="{BB962C8B-B14F-4D97-AF65-F5344CB8AC3E}">
        <p14:creationId xmlns:p14="http://schemas.microsoft.com/office/powerpoint/2010/main" val="1402252806"/>
      </p:ext>
    </p:extLst>
  </p:cSld>
  <p:clrMapOvr>
    <a:overrideClrMapping bg1="lt1" tx1="dk1" bg2="lt2" tx2="dk2" accent1="accent1" accent2="accent2" accent3="accent3" accent4="accent4" accent5="accent5" accent6="accent6" hlink="hlink" folHlink="folHlink"/>
  </p:clrMapOvr>
  <p:transition>
    <p:blinds dir="vert"/>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01930" y="1501140"/>
            <a:ext cx="10498455" cy="483108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zh-CN" sz="2800" b="0" i="0" u="none" strike="noStrike" kern="100" cap="none" spc="0" normalizeH="0" baseline="0" noProof="0" dirty="0" smtClean="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下列</a:t>
            </a:r>
            <a:r>
              <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关于文学常识的表述</a:t>
            </a:r>
            <a:r>
              <a:rPr kumimoji="0" lang="en-US"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a:t>
            </a:r>
            <a:r>
              <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正确的一顼</a:t>
            </a:r>
            <a:r>
              <a:rPr kumimoji="0" lang="zh-CN" altLang="zh-CN" sz="2800" b="0" i="0" u="none" strike="noStrike" kern="100" cap="none" spc="0" normalizeH="0" baseline="0" noProof="0" dirty="0" smtClean="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a:t>
            </a:r>
            <a:r>
              <a:rPr kumimoji="0" lang="en-US" altLang="zh-CN" sz="2800" b="0" i="0" u="none" strike="noStrike" kern="100" cap="none" spc="0" normalizeH="0" baseline="0" noProof="0" dirty="0" smtClean="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      </a:t>
            </a:r>
            <a:r>
              <a:rPr kumimoji="0" lang="zh-CN" altLang="zh-CN" sz="2800" b="0" i="0" u="none" strike="noStrike" kern="100" cap="none" spc="0" normalizeH="0" baseline="0" noProof="0" dirty="0" smtClean="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a:t>
            </a:r>
            <a:endPar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A.</a:t>
            </a:r>
            <a:r>
              <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《诗经》是我国最早的诗歌总集</a:t>
            </a:r>
            <a:r>
              <a:rPr kumimoji="0" lang="en-US"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a:t>
            </a:r>
            <a:r>
              <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收录了从西周到战国时期的诗歌</a:t>
            </a:r>
            <a:r>
              <a:rPr kumimoji="0" lang="en-US"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305</a:t>
            </a:r>
            <a:r>
              <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篇</a:t>
            </a:r>
            <a:r>
              <a:rPr kumimoji="0" lang="en-US"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a:t>
            </a:r>
            <a:r>
              <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这些</a:t>
            </a:r>
            <a:r>
              <a:rPr kumimoji="0" lang="zh-CN" altLang="zh-CN" sz="2800" b="0" i="0" u="none" strike="noStrike" kern="100" cap="none" spc="0" normalizeH="0" baseline="0" noProof="0" dirty="0" smtClean="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诗歌内容</a:t>
            </a:r>
            <a:r>
              <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分风、雅、颂三部分。</a:t>
            </a:r>
            <a:endPar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B.</a:t>
            </a:r>
            <a:r>
              <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我国第一部纪传体通史《史记》是西汉史学家、文学家司马迁所著</a:t>
            </a:r>
            <a:r>
              <a:rPr kumimoji="0" lang="en-US"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a:t>
            </a:r>
            <a:r>
              <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被</a:t>
            </a:r>
            <a:r>
              <a:rPr kumimoji="0" lang="zh-CN" altLang="zh-CN" sz="2800" b="0" i="0" u="none" strike="noStrike" kern="100" cap="none" spc="0" normalizeH="0" baseline="0" noProof="0" dirty="0" smtClean="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鲁</a:t>
            </a:r>
            <a:r>
              <a:rPr kumimoji="0" lang="zh-CN" altLang="en-US" sz="2800" b="0" i="0" u="none" strike="noStrike" kern="100" cap="none" spc="0" normalizeH="0" baseline="0" noProof="0" dirty="0" smtClean="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迅</a:t>
            </a:r>
            <a:r>
              <a:rPr kumimoji="0" lang="zh-CN" altLang="zh-CN" sz="2800" b="0" i="0" u="none" strike="noStrike" kern="100" cap="none" spc="0" normalizeH="0" baseline="0" noProof="0" dirty="0" smtClean="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赞</a:t>
            </a:r>
            <a:r>
              <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为</a:t>
            </a:r>
            <a:r>
              <a:rPr kumimoji="0" lang="en-US"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a:t>
            </a:r>
            <a:r>
              <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史家之绝唱</a:t>
            </a:r>
            <a:r>
              <a:rPr kumimoji="0" lang="en-US"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a:t>
            </a:r>
            <a:r>
              <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无韵之《离骚》</a:t>
            </a:r>
            <a:r>
              <a:rPr kumimoji="0" lang="en-US"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a:t>
            </a:r>
            <a:r>
              <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a:t>
            </a:r>
            <a:endPar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C.</a:t>
            </a:r>
            <a:r>
              <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朱自清是现代著名的散文家、诗人、学者</a:t>
            </a:r>
            <a:r>
              <a:rPr kumimoji="0" lang="en-US"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a:t>
            </a:r>
            <a:r>
              <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著有诗集《春水》</a:t>
            </a:r>
            <a:r>
              <a:rPr kumimoji="0" lang="en-US"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a:t>
            </a:r>
            <a:r>
              <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诗文集《踪迹》</a:t>
            </a:r>
            <a:r>
              <a:rPr kumimoji="0" lang="en-US"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a:t>
            </a:r>
            <a:r>
              <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散文集《背影》《欧游杂记》等。</a:t>
            </a:r>
            <a:endPar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D.</a:t>
            </a:r>
            <a:r>
              <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《海燕》的作者是俄国作家高尔基</a:t>
            </a:r>
            <a:r>
              <a:rPr kumimoji="0" lang="en-US"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a:t>
            </a:r>
            <a:r>
              <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他以自身经历为基础创作了自传体小说三部曲《童年》《在人间》《我的大学》。</a:t>
            </a:r>
            <a:endPar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altLang="zh-CN" sz="2800" b="0" i="0" u="none" strike="noStrike" kern="100" cap="none" spc="0" normalizeH="0" baseline="0" noProof="0" dirty="0" smtClean="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p:txBody>
      </p:sp>
      <p:sp>
        <p:nvSpPr>
          <p:cNvPr id="4" name="文本框 3"/>
          <p:cNvSpPr txBox="1"/>
          <p:nvPr/>
        </p:nvSpPr>
        <p:spPr>
          <a:xfrm>
            <a:off x="292735" y="578485"/>
            <a:ext cx="2698115" cy="6451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选择题</a:t>
            </a:r>
          </a:p>
        </p:txBody>
      </p:sp>
    </p:spTree>
    <p:extLst>
      <p:ext uri="{BB962C8B-B14F-4D97-AF65-F5344CB8AC3E}">
        <p14:creationId xmlns:p14="http://schemas.microsoft.com/office/powerpoint/2010/main" val="35563146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87960" y="258445"/>
            <a:ext cx="11816715" cy="6554470"/>
          </a:xfrm>
          <a:prstGeom prst="rect">
            <a:avLst/>
          </a:prstGeom>
          <a:noFill/>
        </p:spPr>
        <p:txBody>
          <a:bodyPr wrap="square" rtlCol="0">
            <a:spAutoFit/>
          </a:bodyPr>
          <a:lstStyle/>
          <a:p>
            <a:r>
              <a:rPr lang="zh-CN" altLang="en-US" sz="2000">
                <a:latin typeface="宋体" panose="02010600030101010101" pitchFamily="2" charset="-122"/>
                <a:ea typeface="宋体" panose="02010600030101010101" pitchFamily="2" charset="-122"/>
                <a:cs typeface="宋体" panose="02010600030101010101" pitchFamily="2" charset="-122"/>
              </a:rPr>
              <a:t>阅读下面的文字，完成1～3题。</a:t>
            </a:r>
          </a:p>
          <a:p>
            <a:r>
              <a:rPr lang="zh-CN" altLang="en-US" sz="2000">
                <a:latin typeface="宋体" panose="02010600030101010101" pitchFamily="2" charset="-122"/>
                <a:ea typeface="宋体" panose="02010600030101010101" pitchFamily="2" charset="-122"/>
                <a:cs typeface="宋体" panose="02010600030101010101" pitchFamily="2" charset="-122"/>
              </a:rPr>
              <a:t>自古以来，春燕就是诗词歌赋中的重要角色。文人墨客对春燕从不吝惜笔墨，歌咏春燕的文赋不胜枚举，多有精粹之作。北宋晏殊的《破阵子·春景》以燕子开篇，寥寥数笔，春天的勃勃生机便跃然纸上。现代作家也一样,对春燕(刮目相看/情有独钟)， </a:t>
            </a:r>
            <a:r>
              <a:rPr lang="en-US" altLang="zh-CN" sz="2000">
                <a:latin typeface="宋体" panose="02010600030101010101" pitchFamily="2" charset="-122"/>
                <a:ea typeface="宋体" panose="02010600030101010101" pitchFamily="2" charset="-122"/>
                <a:cs typeface="宋体" panose="02010600030101010101" pitchFamily="2" charset="-122"/>
              </a:rPr>
              <a:t>___</a:t>
            </a:r>
            <a:r>
              <a:rPr lang="en-US" altLang="zh-CN" sz="2000">
                <a:latin typeface="Calibri" panose="020F0502020204030204" charset="0"/>
                <a:ea typeface="宋体" panose="02010600030101010101" pitchFamily="2" charset="-122"/>
                <a:cs typeface="宋体" panose="02010600030101010101" pitchFamily="2" charset="-122"/>
              </a:rPr>
              <a:t>①</a:t>
            </a:r>
            <a:r>
              <a:rPr lang="en-US" altLang="zh-CN" sz="2000">
                <a:latin typeface="宋体" panose="02010600030101010101" pitchFamily="2" charset="-122"/>
                <a:ea typeface="宋体" panose="02010600030101010101" pitchFamily="2" charset="-122"/>
                <a:cs typeface="宋体" panose="02010600030101010101" pitchFamily="2" charset="-122"/>
              </a:rPr>
              <a:t>____</a:t>
            </a:r>
            <a:r>
              <a:rPr lang="zh-CN" altLang="en-US" sz="2000">
                <a:latin typeface="宋体" panose="02010600030101010101" pitchFamily="2" charset="-122"/>
                <a:ea typeface="宋体" panose="02010600030101010101" pitchFamily="2" charset="-122"/>
                <a:cs typeface="宋体" panose="02010600030101010101" pitchFamily="2" charset="-122"/>
              </a:rPr>
              <a:t> ，惟妙惟肖。郑振铎先生的《燕子》,(简洁/简捷)流畅，脍炙人口。在他笔下,燕子在阳光下微风中翩跹起舞的景象，是春天最诱人的风景。即便歇脚在电线上，</a:t>
            </a:r>
            <a:r>
              <a:rPr lang="en-US" altLang="zh-CN" sz="2000">
                <a:latin typeface="宋体" panose="02010600030101010101" pitchFamily="2" charset="-122"/>
                <a:ea typeface="宋体" panose="02010600030101010101" pitchFamily="2" charset="-122"/>
                <a:cs typeface="宋体" panose="02010600030101010101" pitchFamily="2" charset="-122"/>
              </a:rPr>
              <a:t>___</a:t>
            </a:r>
            <a:r>
              <a:rPr lang="en-US" altLang="zh-CN" sz="2000">
                <a:latin typeface="Calibri" panose="020F0502020204030204" charset="0"/>
                <a:ea typeface="宋体" panose="02010600030101010101" pitchFamily="2" charset="-122"/>
                <a:cs typeface="宋体" panose="02010600030101010101" pitchFamily="2" charset="-122"/>
              </a:rPr>
              <a:t>②</a:t>
            </a:r>
            <a:r>
              <a:rPr lang="en-US" altLang="zh-CN" sz="2000">
                <a:latin typeface="宋体" panose="02010600030101010101" pitchFamily="2" charset="-122"/>
                <a:ea typeface="宋体" panose="02010600030101010101" pitchFamily="2" charset="-122"/>
                <a:cs typeface="宋体" panose="02010600030101010101" pitchFamily="2" charset="-122"/>
              </a:rPr>
              <a:t>____</a:t>
            </a:r>
            <a:r>
              <a:rPr lang="zh-CN" altLang="en-US" sz="2000">
                <a:latin typeface="宋体" panose="02010600030101010101" pitchFamily="2" charset="-122"/>
                <a:ea typeface="宋体" panose="02010600030101010101" pitchFamily="2" charset="-122"/>
                <a:cs typeface="宋体" panose="02010600030101010101" pitchFamily="2" charset="-122"/>
              </a:rPr>
              <a:t>，谱成嘹亮悠扬的春曲。</a:t>
            </a:r>
          </a:p>
          <a:p>
            <a:r>
              <a:rPr lang="zh-CN" altLang="en-US" sz="2000">
                <a:latin typeface="宋体" panose="02010600030101010101" pitchFamily="2" charset="-122"/>
                <a:ea typeface="宋体" panose="02010600030101010101" pitchFamily="2" charset="-122"/>
                <a:cs typeface="宋体" panose="02010600030101010101" pitchFamily="2" charset="-122"/>
              </a:rPr>
              <a:t>绿茵的草地，飞舞的燕子，空气中弥漫的春天味儿，置身其中，我们仿佛回到了童年，亘古绵延的思绪，震憾着心灵。</a:t>
            </a:r>
          </a:p>
          <a:p>
            <a:r>
              <a:rPr lang="zh-CN" altLang="en-US" sz="2000">
                <a:latin typeface="宋体" panose="02010600030101010101" pitchFamily="2" charset="-122"/>
                <a:ea typeface="宋体" panose="02010600030101010101" pitchFamily="2" charset="-122"/>
                <a:cs typeface="宋体" panose="02010600030101010101" pitchFamily="2" charset="-122"/>
              </a:rPr>
              <a:t>1．下列字形和加点字的注音,全都正确的一项是</a:t>
            </a:r>
          </a:p>
          <a:p>
            <a:r>
              <a:rPr lang="zh-CN" altLang="en-US" sz="2000">
                <a:latin typeface="宋体" panose="02010600030101010101" pitchFamily="2" charset="-122"/>
                <a:ea typeface="宋体" panose="02010600030101010101" pitchFamily="2" charset="-122"/>
                <a:cs typeface="宋体" panose="02010600030101010101" pitchFamily="2" charset="-122"/>
              </a:rPr>
              <a:t>A.</a:t>
            </a:r>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rPr>
              <a:t>角(jiǎo)</a:t>
            </a:r>
            <a:r>
              <a:rPr lang="zh-CN" altLang="en-US" sz="2000">
                <a:latin typeface="宋体" panose="02010600030101010101" pitchFamily="2" charset="-122"/>
                <a:ea typeface="宋体" panose="02010600030101010101" pitchFamily="2" charset="-122"/>
                <a:cs typeface="宋体" panose="02010600030101010101" pitchFamily="2" charset="-122"/>
              </a:rPr>
              <a:t>色      吝惜     绿茵     不胜(shènɡ)枚举</a:t>
            </a:r>
          </a:p>
          <a:p>
            <a:r>
              <a:rPr lang="zh-CN" altLang="en-US" sz="2000">
                <a:latin typeface="宋体" panose="02010600030101010101" pitchFamily="2" charset="-122"/>
                <a:ea typeface="宋体" panose="02010600030101010101" pitchFamily="2" charset="-122"/>
                <a:cs typeface="宋体" panose="02010600030101010101" pitchFamily="2" charset="-122"/>
              </a:rPr>
              <a:t>B.弥（mí）漫      精粹     寥寥     跃(yuè)然纸上</a:t>
            </a:r>
          </a:p>
          <a:p>
            <a:r>
              <a:rPr lang="zh-CN" altLang="en-US" sz="2000">
                <a:latin typeface="宋体" panose="02010600030101010101" pitchFamily="2" charset="-122"/>
                <a:ea typeface="宋体" panose="02010600030101010101" pitchFamily="2" charset="-122"/>
                <a:cs typeface="宋体" panose="02010600030101010101" pitchFamily="2" charset="-122"/>
              </a:rPr>
              <a:t>C.翩跹(qiān)      景象     震</a:t>
            </a:r>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rPr>
              <a:t>憾</a:t>
            </a:r>
            <a:r>
              <a:rPr lang="zh-CN" altLang="en-US" sz="2000" b="1">
                <a:solidFill>
                  <a:srgbClr val="002060"/>
                </a:solidFill>
                <a:latin typeface="宋体" panose="02010600030101010101" pitchFamily="2" charset="-122"/>
                <a:ea typeface="宋体" panose="02010600030101010101" pitchFamily="2" charset="-122"/>
                <a:cs typeface="宋体" panose="02010600030101010101" pitchFamily="2" charset="-122"/>
              </a:rPr>
              <a:t>撼</a:t>
            </a:r>
            <a:r>
              <a:rPr lang="zh-CN" altLang="en-US" sz="2000">
                <a:latin typeface="宋体" panose="02010600030101010101" pitchFamily="2" charset="-122"/>
                <a:ea typeface="宋体" panose="02010600030101010101" pitchFamily="2" charset="-122"/>
                <a:cs typeface="宋体" panose="02010600030101010101" pitchFamily="2" charset="-122"/>
              </a:rPr>
              <a:t>   脍炙</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a:t>
            </a:r>
            <a:r>
              <a:rPr lang="zh-CN" altLang="en-US" sz="2000">
                <a:latin typeface="宋体" panose="02010600030101010101" pitchFamily="2" charset="-122"/>
                <a:ea typeface="宋体" panose="02010600030101010101" pitchFamily="2" charset="-122"/>
                <a:cs typeface="宋体" panose="02010600030101010101" pitchFamily="2" charset="-122"/>
              </a:rPr>
              <a:t>zhì)人口</a:t>
            </a:r>
          </a:p>
          <a:p>
            <a:r>
              <a:rPr lang="zh-CN" altLang="en-US" sz="2000">
                <a:latin typeface="宋体" panose="02010600030101010101" pitchFamily="2" charset="-122"/>
                <a:ea typeface="宋体" panose="02010600030101010101" pitchFamily="2" charset="-122"/>
                <a:cs typeface="宋体" panose="02010600030101010101" pitchFamily="2" charset="-122"/>
              </a:rPr>
              <a:t>D.</a:t>
            </a:r>
            <a:r>
              <a:rPr lang="zh-CN" altLang="en-US" sz="2000">
                <a:solidFill>
                  <a:srgbClr val="FF0000"/>
                </a:solidFill>
                <a:latin typeface="宋体" panose="02010600030101010101" pitchFamily="2" charset="-122"/>
                <a:ea typeface="宋体" panose="02010600030101010101" pitchFamily="2" charset="-122"/>
                <a:cs typeface="宋体" panose="02010600030101010101" pitchFamily="2" charset="-122"/>
              </a:rPr>
              <a:t>亘（gèng）</a:t>
            </a:r>
            <a:r>
              <a:rPr lang="zh-CN" altLang="en-US" sz="2000">
                <a:latin typeface="宋体" panose="02010600030101010101" pitchFamily="2" charset="-122"/>
                <a:ea typeface="宋体" panose="02010600030101010101" pitchFamily="2" charset="-122"/>
                <a:cs typeface="宋体" panose="02010600030101010101" pitchFamily="2" charset="-122"/>
              </a:rPr>
              <a:t>古</a:t>
            </a:r>
            <a:r>
              <a:rPr lang="zh-CN" altLang="en-US" sz="2000" b="1">
                <a:solidFill>
                  <a:srgbClr val="002060"/>
                </a:solidFill>
                <a:latin typeface="宋体" panose="02010600030101010101" pitchFamily="2" charset="-122"/>
                <a:ea typeface="宋体" panose="02010600030101010101" pitchFamily="2" charset="-122"/>
                <a:cs typeface="宋体" panose="02010600030101010101" pitchFamily="2" charset="-122"/>
              </a:rPr>
              <a:t>gèn</a:t>
            </a:r>
            <a:r>
              <a:rPr lang="zh-CN" altLang="en-US" sz="2000">
                <a:latin typeface="宋体" panose="02010600030101010101" pitchFamily="2" charset="-122"/>
                <a:ea typeface="宋体" panose="02010600030101010101" pitchFamily="2" charset="-122"/>
                <a:cs typeface="宋体" panose="02010600030101010101" pitchFamily="2" charset="-122"/>
              </a:rPr>
              <a:t> 即便     嘹亮     惟妙惟肖(xiào)  </a:t>
            </a:r>
          </a:p>
          <a:p>
            <a:r>
              <a:rPr lang="zh-CN" altLang="en-US" sz="2000">
                <a:latin typeface="宋体" panose="02010600030101010101" pitchFamily="2" charset="-122"/>
                <a:ea typeface="宋体" panose="02010600030101010101" pitchFamily="2" charset="-122"/>
                <a:cs typeface="宋体" panose="02010600030101010101" pitchFamily="2" charset="-122"/>
              </a:rPr>
              <a:t>2．依次选用文中括号里的词语,最恰当的一项是</a:t>
            </a:r>
          </a:p>
          <a:p>
            <a:r>
              <a:rPr lang="zh-CN" altLang="en-US" sz="2000">
                <a:latin typeface="宋体" panose="02010600030101010101" pitchFamily="2" charset="-122"/>
                <a:ea typeface="宋体" panose="02010600030101010101" pitchFamily="2" charset="-122"/>
                <a:cs typeface="宋体" panose="02010600030101010101" pitchFamily="2" charset="-122"/>
              </a:rPr>
              <a:t>A.刮目相看   简洁            B.情有独钟   简捷</a:t>
            </a:r>
          </a:p>
          <a:p>
            <a:r>
              <a:rPr lang="zh-CN" altLang="en-US" sz="2000">
                <a:latin typeface="宋体" panose="02010600030101010101" pitchFamily="2" charset="-122"/>
                <a:ea typeface="宋体" panose="02010600030101010101" pitchFamily="2" charset="-122"/>
                <a:cs typeface="宋体" panose="02010600030101010101" pitchFamily="2" charset="-122"/>
              </a:rPr>
              <a:t>C.情有独钟   简洁            D.刮目相看   简捷</a:t>
            </a:r>
          </a:p>
          <a:p>
            <a:r>
              <a:rPr lang="zh-CN" altLang="en-US" sz="2000">
                <a:latin typeface="宋体" panose="02010600030101010101" pitchFamily="2" charset="-122"/>
                <a:ea typeface="宋体" panose="02010600030101010101" pitchFamily="2" charset="-122"/>
                <a:cs typeface="宋体" panose="02010600030101010101" pitchFamily="2" charset="-122"/>
              </a:rPr>
              <a:t>3．在文中两处横线上依次填入语句，衔接最恰当的一项是 </a:t>
            </a:r>
          </a:p>
          <a:p>
            <a:r>
              <a:rPr lang="zh-CN" altLang="en-US" sz="2000">
                <a:latin typeface="宋体" panose="02010600030101010101" pitchFamily="2" charset="-122"/>
                <a:ea typeface="宋体" panose="02010600030101010101" pitchFamily="2" charset="-122"/>
                <a:cs typeface="宋体" panose="02010600030101010101" pitchFamily="2" charset="-122"/>
              </a:rPr>
              <a:t>A.①燕子被刻画得细致人微        ②也是“五线谱”上的音符</a:t>
            </a:r>
          </a:p>
          <a:p>
            <a:r>
              <a:rPr lang="zh-CN" altLang="en-US" sz="2000">
                <a:latin typeface="宋体" panose="02010600030101010101" pitchFamily="2" charset="-122"/>
                <a:ea typeface="宋体" panose="02010600030101010101" pitchFamily="2" charset="-122"/>
                <a:cs typeface="宋体" panose="02010600030101010101" pitchFamily="2" charset="-122"/>
              </a:rPr>
              <a:t>B.①把燕子刻画得细致人微        ②也像“五线谱”一样</a:t>
            </a:r>
          </a:p>
          <a:p>
            <a:r>
              <a:rPr lang="zh-CN" altLang="en-US" sz="2000">
                <a:latin typeface="宋体" panose="02010600030101010101" pitchFamily="2" charset="-122"/>
                <a:ea typeface="宋体" panose="02010600030101010101" pitchFamily="2" charset="-122"/>
                <a:cs typeface="宋体" panose="02010600030101010101" pitchFamily="2" charset="-122"/>
              </a:rPr>
              <a:t>C.①燕子被刻画得细致人微        ②也像“五线谱”一样</a:t>
            </a:r>
          </a:p>
          <a:p>
            <a:r>
              <a:rPr lang="zh-CN" altLang="en-US" sz="2000">
                <a:latin typeface="宋体" panose="02010600030101010101" pitchFamily="2" charset="-122"/>
                <a:ea typeface="宋体" panose="02010600030101010101" pitchFamily="2" charset="-122"/>
                <a:cs typeface="宋体" panose="02010600030101010101" pitchFamily="2" charset="-122"/>
              </a:rPr>
              <a:t>D.①把燕子刻画得细致人微        ②也是“五线谱”上的音符</a:t>
            </a:r>
          </a:p>
        </p:txBody>
      </p:sp>
      <p:sp>
        <p:nvSpPr>
          <p:cNvPr id="2" name="文本框 1"/>
          <p:cNvSpPr txBox="1"/>
          <p:nvPr/>
        </p:nvSpPr>
        <p:spPr>
          <a:xfrm>
            <a:off x="5618480" y="2525395"/>
            <a:ext cx="1227455" cy="706755"/>
          </a:xfrm>
          <a:prstGeom prst="rect">
            <a:avLst/>
          </a:prstGeom>
          <a:noFill/>
        </p:spPr>
        <p:txBody>
          <a:bodyPr wrap="square" rtlCol="0">
            <a:spAutoFit/>
          </a:bodyPr>
          <a:lstStyle/>
          <a:p>
            <a:r>
              <a:rPr lang="en-US" altLang="zh-CN" sz="4000" b="1">
                <a:solidFill>
                  <a:srgbClr val="FF0000"/>
                </a:solidFill>
              </a:rPr>
              <a:t>B</a:t>
            </a:r>
          </a:p>
        </p:txBody>
      </p:sp>
      <p:sp>
        <p:nvSpPr>
          <p:cNvPr id="3" name="文本框 2"/>
          <p:cNvSpPr txBox="1"/>
          <p:nvPr/>
        </p:nvSpPr>
        <p:spPr>
          <a:xfrm>
            <a:off x="5618480" y="4067175"/>
            <a:ext cx="862330" cy="645160"/>
          </a:xfrm>
          <a:prstGeom prst="rect">
            <a:avLst/>
          </a:prstGeom>
          <a:noFill/>
        </p:spPr>
        <p:txBody>
          <a:bodyPr wrap="square" rtlCol="0">
            <a:spAutoFit/>
          </a:bodyPr>
          <a:lstStyle/>
          <a:p>
            <a:r>
              <a:rPr lang="en-US" altLang="zh-CN" sz="3600" b="1">
                <a:solidFill>
                  <a:srgbClr val="FF0000"/>
                </a:solidFill>
              </a:rPr>
              <a:t>C</a:t>
            </a:r>
          </a:p>
        </p:txBody>
      </p:sp>
      <p:sp>
        <p:nvSpPr>
          <p:cNvPr id="6" name="文本框 5"/>
          <p:cNvSpPr txBox="1"/>
          <p:nvPr/>
        </p:nvSpPr>
        <p:spPr>
          <a:xfrm>
            <a:off x="1743710" y="2941320"/>
            <a:ext cx="770890" cy="460375"/>
          </a:xfrm>
          <a:prstGeom prst="rect">
            <a:avLst/>
          </a:prstGeom>
          <a:noFill/>
        </p:spPr>
        <p:txBody>
          <a:bodyPr wrap="square" rtlCol="0">
            <a:spAutoFit/>
          </a:bodyPr>
          <a:lstStyle/>
          <a:p>
            <a:r>
              <a:rPr lang="zh-CN" altLang="en-US" sz="2400">
                <a:gradFill>
                  <a:gsLst>
                    <a:gs pos="0">
                      <a:srgbClr val="012D86"/>
                    </a:gs>
                    <a:gs pos="100000">
                      <a:srgbClr val="0E2557"/>
                    </a:gs>
                  </a:gsLst>
                  <a:lin scaled="0"/>
                </a:gradFill>
              </a:rPr>
              <a:t>jué</a:t>
            </a:r>
          </a:p>
        </p:txBody>
      </p:sp>
      <p:sp>
        <p:nvSpPr>
          <p:cNvPr id="7" name="文本框 6"/>
          <p:cNvSpPr txBox="1"/>
          <p:nvPr/>
        </p:nvSpPr>
        <p:spPr>
          <a:xfrm>
            <a:off x="6785610" y="2687955"/>
            <a:ext cx="5513070" cy="1198880"/>
          </a:xfrm>
          <a:prstGeom prst="rect">
            <a:avLst/>
          </a:prstGeom>
          <a:noFill/>
        </p:spPr>
        <p:txBody>
          <a:bodyPr wrap="square" rtlCol="0">
            <a:spAutoFit/>
          </a:bodyPr>
          <a:lstStyle/>
          <a:p>
            <a:r>
              <a:rPr lang="zh-CN" altLang="zh-CN">
                <a:solidFill>
                  <a:srgbClr val="002060"/>
                </a:solidFill>
              </a:rPr>
              <a:t>多音字、同音字、形声字、形近字误读、地域性方言的字</a:t>
            </a:r>
          </a:p>
          <a:p>
            <a:r>
              <a:rPr lang="zh-CN" altLang="zh-CN">
                <a:solidFill>
                  <a:srgbClr val="002060"/>
                </a:solidFill>
              </a:rPr>
              <a:t>对多音字的把握，掌握“音随意转”的原则。</a:t>
            </a:r>
          </a:p>
          <a:p>
            <a:r>
              <a:rPr lang="zh-CN" altLang="zh-CN">
                <a:solidFill>
                  <a:srgbClr val="002060"/>
                </a:solidFill>
              </a:rPr>
              <a:t>我们要根据具体语境来确定字的读音或意义。</a:t>
            </a:r>
          </a:p>
        </p:txBody>
      </p:sp>
      <p:sp>
        <p:nvSpPr>
          <p:cNvPr id="8" name="文本框 7"/>
          <p:cNvSpPr txBox="1"/>
          <p:nvPr/>
        </p:nvSpPr>
        <p:spPr>
          <a:xfrm>
            <a:off x="6606540" y="4375785"/>
            <a:ext cx="5585460" cy="645160"/>
          </a:xfrm>
          <a:prstGeom prst="rect">
            <a:avLst/>
          </a:prstGeom>
          <a:noFill/>
        </p:spPr>
        <p:txBody>
          <a:bodyPr wrap="square" rtlCol="0">
            <a:spAutoFit/>
          </a:bodyPr>
          <a:lstStyle/>
          <a:p>
            <a:r>
              <a:rPr lang="zh-CN" altLang="en-US">
                <a:solidFill>
                  <a:srgbClr val="002060"/>
                </a:solidFill>
              </a:rPr>
              <a:t>简洁：指说话、写文章等简明扼要，没有多余的话。</a:t>
            </a:r>
          </a:p>
          <a:p>
            <a:r>
              <a:rPr lang="zh-CN" altLang="en-US">
                <a:solidFill>
                  <a:srgbClr val="002060"/>
                </a:solidFill>
              </a:rPr>
              <a:t>简捷：表示直截了当，干脆利落，多用来形容速度快。</a:t>
            </a:r>
          </a:p>
        </p:txBody>
      </p:sp>
      <p:sp>
        <p:nvSpPr>
          <p:cNvPr id="5" name="文本框 4"/>
          <p:cNvSpPr txBox="1"/>
          <p:nvPr/>
        </p:nvSpPr>
        <p:spPr>
          <a:xfrm>
            <a:off x="6693535" y="5020945"/>
            <a:ext cx="852170" cy="645160"/>
          </a:xfrm>
          <a:prstGeom prst="rect">
            <a:avLst/>
          </a:prstGeom>
          <a:noFill/>
        </p:spPr>
        <p:txBody>
          <a:bodyPr wrap="square" rtlCol="0">
            <a:spAutoFit/>
          </a:bodyPr>
          <a:lstStyle/>
          <a:p>
            <a:r>
              <a:rPr lang="en-US" altLang="zh-CN" sz="3600" b="1">
                <a:solidFill>
                  <a:srgbClr val="FF0000"/>
                </a:solidFill>
              </a:rPr>
              <a:t>D</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1920" y="881380"/>
            <a:ext cx="10659745" cy="640080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zh-CN" sz="2800" b="0" i="0" u="none" strike="noStrike" kern="100" cap="none" spc="0" normalizeH="0" baseline="0" noProof="0" dirty="0" smtClean="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下列</a:t>
            </a:r>
            <a:r>
              <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关于文学常识的表述</a:t>
            </a:r>
            <a:r>
              <a:rPr kumimoji="0" lang="en-US"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a:t>
            </a:r>
            <a:r>
              <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正确的一顼</a:t>
            </a:r>
            <a:r>
              <a:rPr kumimoji="0" lang="zh-CN" altLang="zh-CN" sz="2800" b="0" i="0" u="none" strike="noStrike" kern="100" cap="none" spc="0" normalizeH="0" baseline="0" noProof="0" dirty="0" smtClean="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a:t>
            </a:r>
            <a:r>
              <a:rPr kumimoji="0" lang="en-US" altLang="zh-CN" sz="2800" b="0" i="0" u="none" strike="noStrike" kern="100" cap="none" spc="0" normalizeH="0" baseline="0" noProof="0" dirty="0" smtClean="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      </a:t>
            </a:r>
            <a:r>
              <a:rPr kumimoji="0" lang="zh-CN" altLang="zh-CN" sz="2800" b="0" i="0" u="none" strike="noStrike" kern="100" cap="none" spc="0" normalizeH="0" baseline="0" noProof="0" dirty="0" smtClean="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a:t>
            </a:r>
            <a:endPar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A.</a:t>
            </a:r>
            <a:r>
              <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《诗经》是我国最早的诗歌总集</a:t>
            </a:r>
            <a:r>
              <a:rPr kumimoji="0" lang="en-US"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a:t>
            </a:r>
            <a:r>
              <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收录了从西周到</a:t>
            </a:r>
            <a:r>
              <a:rPr kumimoji="0" lang="zh-CN" altLang="zh-CN" sz="2800" b="0" i="0" u="none" strike="noStrike" kern="100" cap="none" spc="0" normalizeH="0" baseline="0" noProof="0" dirty="0">
                <a:ln>
                  <a:noFill/>
                </a:ln>
                <a:solidFill>
                  <a:srgbClr val="FF0000"/>
                </a:solidFill>
                <a:effectLst/>
                <a:uLnTx/>
                <a:uFillTx/>
                <a:latin typeface="Calibri" panose="020F0502020204030204" charset="0"/>
                <a:ea typeface="宋体" panose="02010600030101010101" pitchFamily="2" charset="-122"/>
                <a:cs typeface="Arial" panose="020B0604020202020204" pitchFamily="34" charset="0"/>
                <a:sym typeface="+mn-ea"/>
              </a:rPr>
              <a:t>战国时期</a:t>
            </a:r>
            <a:r>
              <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的诗歌</a:t>
            </a:r>
            <a:r>
              <a:rPr kumimoji="0" lang="en-US"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305</a:t>
            </a:r>
            <a:r>
              <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篇</a:t>
            </a:r>
            <a:r>
              <a:rPr kumimoji="0" lang="en-US"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a:t>
            </a:r>
            <a:r>
              <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这些</a:t>
            </a:r>
            <a:r>
              <a:rPr kumimoji="0" lang="zh-CN" altLang="zh-CN" sz="2800" b="0" i="0" u="none" strike="noStrike" kern="100" cap="none" spc="0" normalizeH="0" baseline="0" noProof="0" dirty="0" smtClean="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诗歌内容</a:t>
            </a:r>
            <a:r>
              <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分风、雅、颂三部分。</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zh-CN" sz="2800" b="0" i="0" u="none" strike="noStrike" kern="100" cap="none" spc="0" normalizeH="0" baseline="0" noProof="0" dirty="0">
                <a:ln>
                  <a:noFill/>
                </a:ln>
                <a:solidFill>
                  <a:srgbClr val="FF0000"/>
                </a:solidFill>
                <a:effectLst/>
                <a:uLnTx/>
                <a:uFillTx/>
                <a:latin typeface="Calibri" panose="020F0502020204030204" charset="0"/>
                <a:ea typeface="宋体" panose="02010600030101010101" pitchFamily="2" charset="-122"/>
                <a:cs typeface="Arial" panose="020B0604020202020204" pitchFamily="34" charset="0"/>
                <a:sym typeface="+mn-ea"/>
              </a:rPr>
              <a:t>收录了从西周到春秋时期的各类诗歌</a:t>
            </a:r>
            <a:r>
              <a:rPr kumimoji="0" lang="en-US" altLang="zh-CN" sz="2800" b="0" i="0" u="none" strike="noStrike" kern="100" cap="none" spc="0" normalizeH="0" baseline="0" noProof="0" dirty="0">
                <a:ln>
                  <a:noFill/>
                </a:ln>
                <a:solidFill>
                  <a:srgbClr val="FF0000"/>
                </a:solidFill>
                <a:effectLst/>
                <a:uLnTx/>
                <a:uFillTx/>
                <a:latin typeface="Calibri" panose="020F0502020204030204" charset="0"/>
                <a:ea typeface="宋体" panose="02010600030101010101" pitchFamily="2" charset="-122"/>
                <a:cs typeface="Arial" panose="020B0604020202020204" pitchFamily="34" charset="0"/>
                <a:sym typeface="+mn-ea"/>
              </a:rPr>
              <a:t>305</a:t>
            </a:r>
            <a:r>
              <a:rPr kumimoji="0" lang="zh-CN" altLang="zh-CN" sz="2800" b="0" i="0" u="none" strike="noStrike" kern="100" cap="none" spc="0" normalizeH="0" baseline="0" noProof="0" dirty="0">
                <a:ln>
                  <a:noFill/>
                </a:ln>
                <a:solidFill>
                  <a:srgbClr val="FF0000"/>
                </a:solidFill>
                <a:effectLst/>
                <a:uLnTx/>
                <a:uFillTx/>
                <a:latin typeface="Calibri" panose="020F0502020204030204" charset="0"/>
                <a:ea typeface="宋体" panose="02010600030101010101" pitchFamily="2" charset="-122"/>
                <a:cs typeface="Arial" panose="020B0604020202020204" pitchFamily="34" charset="0"/>
                <a:sym typeface="+mn-ea"/>
              </a:rPr>
              <a:t>首。</a:t>
            </a:r>
            <a:endParaRPr kumimoji="0" lang="zh-CN" altLang="zh-CN" sz="2800" b="0" i="0" u="none" strike="noStrike" kern="100" cap="none" spc="0" normalizeH="0" baseline="0" noProof="0" dirty="0">
              <a:ln>
                <a:noFill/>
              </a:ln>
              <a:solidFill>
                <a:srgbClr val="FF0000"/>
              </a:solidFill>
              <a:effectLst/>
              <a:uLnTx/>
              <a:uFillTx/>
              <a:latin typeface="Calibri" panose="020F0502020204030204" charset="0"/>
              <a:ea typeface="宋体" panose="02010600030101010101" pitchFamily="2" charset="-122"/>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B.</a:t>
            </a:r>
            <a:r>
              <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我国第一部纪传体通史《史记》是西汉史学家、文学家司马迁所著</a:t>
            </a:r>
            <a:r>
              <a:rPr kumimoji="0" lang="en-US"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a:t>
            </a:r>
            <a:r>
              <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被</a:t>
            </a:r>
            <a:r>
              <a:rPr kumimoji="0" lang="zh-CN" altLang="zh-CN" sz="2800" b="0" i="0" u="none" strike="noStrike" kern="100" cap="none" spc="0" normalizeH="0" baseline="0" noProof="0" dirty="0" smtClean="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鲁</a:t>
            </a:r>
            <a:r>
              <a:rPr kumimoji="0" lang="zh-CN" altLang="en-US" sz="2800" b="0" i="0" u="none" strike="noStrike" kern="100" cap="none" spc="0" normalizeH="0" baseline="0" noProof="0" dirty="0" smtClean="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迅</a:t>
            </a:r>
            <a:r>
              <a:rPr kumimoji="0" lang="zh-CN" altLang="zh-CN" sz="2800" b="0" i="0" u="none" strike="noStrike" kern="100" cap="none" spc="0" normalizeH="0" baseline="0" noProof="0" dirty="0" smtClean="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赞</a:t>
            </a:r>
            <a:r>
              <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为</a:t>
            </a:r>
            <a:r>
              <a:rPr kumimoji="0" lang="en-US"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a:t>
            </a:r>
            <a:r>
              <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史家之绝唱</a:t>
            </a:r>
            <a:r>
              <a:rPr kumimoji="0" lang="en-US"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a:t>
            </a:r>
            <a:r>
              <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无韵之《离骚》</a:t>
            </a:r>
            <a:r>
              <a:rPr kumimoji="0" lang="en-US"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a:t>
            </a:r>
            <a:r>
              <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a:t>
            </a:r>
            <a:endPar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C.</a:t>
            </a:r>
            <a:r>
              <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朱自清是现代著名的散文家、诗人、学者</a:t>
            </a:r>
            <a:r>
              <a:rPr kumimoji="0" lang="en-US"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a:t>
            </a:r>
            <a:r>
              <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著有诗集《春水》</a:t>
            </a:r>
            <a:r>
              <a:rPr kumimoji="0" lang="en-US"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a:t>
            </a:r>
            <a:r>
              <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诗文集《踪迹》</a:t>
            </a:r>
            <a:r>
              <a:rPr kumimoji="0" lang="en-US"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a:t>
            </a:r>
            <a:r>
              <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散文集《背影》《欧游杂记》等。</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zh-CN" sz="2800" b="0" i="0" u="none" strike="noStrike" kern="100" cap="none" spc="0" normalizeH="0" baseline="0" noProof="0" dirty="0" smtClean="0">
                <a:ln>
                  <a:noFill/>
                </a:ln>
                <a:solidFill>
                  <a:srgbClr val="FF0000"/>
                </a:solidFill>
                <a:effectLst/>
                <a:uLnTx/>
                <a:uFillTx/>
                <a:latin typeface="Calibri" panose="020F0502020204030204" charset="0"/>
                <a:ea typeface="宋体" panose="02010600030101010101" pitchFamily="2" charset="-122"/>
                <a:cs typeface="Arial" panose="020B0604020202020204" pitchFamily="34" charset="0"/>
                <a:sym typeface="+mn-ea"/>
              </a:rPr>
              <a:t>《春水》</a:t>
            </a:r>
            <a:r>
              <a:rPr kumimoji="0" lang="zh-CN" altLang="en-US" sz="2800" b="0" i="0" u="none" strike="noStrike" kern="100" cap="none" spc="0" normalizeH="0" baseline="0" noProof="0" dirty="0" smtClean="0">
                <a:ln>
                  <a:noFill/>
                </a:ln>
                <a:solidFill>
                  <a:srgbClr val="FF0000"/>
                </a:solidFill>
                <a:effectLst/>
                <a:uLnTx/>
                <a:uFillTx/>
                <a:latin typeface="Calibri" panose="020F0502020204030204" charset="0"/>
                <a:ea typeface="宋体" panose="02010600030101010101" pitchFamily="2" charset="-122"/>
                <a:cs typeface="Arial" panose="020B0604020202020204" pitchFamily="34" charset="0"/>
                <a:sym typeface="+mn-ea"/>
              </a:rPr>
              <a:t>的</a:t>
            </a:r>
            <a:r>
              <a:rPr kumimoji="0" lang="zh-CN" altLang="zh-CN" sz="2800" b="0" i="0" u="none" strike="noStrike" kern="100" cap="none" spc="0" normalizeH="0" baseline="0" noProof="0" dirty="0" smtClean="0">
                <a:ln>
                  <a:noFill/>
                </a:ln>
                <a:solidFill>
                  <a:srgbClr val="FF0000"/>
                </a:solidFill>
                <a:effectLst/>
                <a:uLnTx/>
                <a:uFillTx/>
                <a:latin typeface="Calibri" panose="020F0502020204030204" charset="0"/>
                <a:ea typeface="宋体" panose="02010600030101010101" pitchFamily="2" charset="-122"/>
                <a:cs typeface="Arial" panose="020B0604020202020204" pitchFamily="34" charset="0"/>
                <a:sym typeface="+mn-ea"/>
              </a:rPr>
              <a:t>作</a:t>
            </a:r>
            <a:r>
              <a:rPr kumimoji="0" lang="zh-CN" altLang="en-US" sz="2800" b="0" i="0" u="none" strike="noStrike" kern="100" cap="none" spc="0" normalizeH="0" baseline="0" noProof="0" dirty="0" smtClean="0">
                <a:ln>
                  <a:noFill/>
                </a:ln>
                <a:solidFill>
                  <a:srgbClr val="FF0000"/>
                </a:solidFill>
                <a:effectLst/>
                <a:uLnTx/>
                <a:uFillTx/>
                <a:latin typeface="Calibri" panose="020F0502020204030204" charset="0"/>
                <a:ea typeface="宋体" panose="02010600030101010101" pitchFamily="2" charset="-122"/>
                <a:cs typeface="Arial" panose="020B0604020202020204" pitchFamily="34" charset="0"/>
                <a:sym typeface="+mn-ea"/>
              </a:rPr>
              <a:t>者</a:t>
            </a:r>
            <a:r>
              <a:rPr kumimoji="0" lang="zh-CN" altLang="zh-CN" sz="2800" b="0" i="0" u="none" strike="noStrike" kern="100" cap="none" spc="0" normalizeH="0" baseline="0" noProof="0" dirty="0" smtClean="0">
                <a:ln>
                  <a:noFill/>
                </a:ln>
                <a:solidFill>
                  <a:srgbClr val="FF0000"/>
                </a:solidFill>
                <a:effectLst/>
                <a:uLnTx/>
                <a:uFillTx/>
                <a:latin typeface="Calibri" panose="020F0502020204030204" charset="0"/>
                <a:ea typeface="宋体" panose="02010600030101010101" pitchFamily="2" charset="-122"/>
                <a:cs typeface="Arial" panose="020B0604020202020204" pitchFamily="34" charset="0"/>
                <a:sym typeface="+mn-ea"/>
              </a:rPr>
              <a:t>是</a:t>
            </a:r>
            <a:r>
              <a:rPr kumimoji="0" lang="zh-CN" altLang="zh-CN" sz="2800" b="0" i="0" u="none" strike="noStrike" kern="100" cap="none" spc="0" normalizeH="0" baseline="0" noProof="0" dirty="0">
                <a:ln>
                  <a:noFill/>
                </a:ln>
                <a:solidFill>
                  <a:srgbClr val="FF0000"/>
                </a:solidFill>
                <a:effectLst/>
                <a:uLnTx/>
                <a:uFillTx/>
                <a:latin typeface="Calibri" panose="020F0502020204030204" charset="0"/>
                <a:ea typeface="宋体" panose="02010600030101010101" pitchFamily="2" charset="-122"/>
                <a:cs typeface="Arial" panose="020B0604020202020204" pitchFamily="34" charset="0"/>
                <a:sym typeface="+mn-ea"/>
              </a:rPr>
              <a:t>冰心。</a:t>
            </a:r>
            <a:endParaRPr kumimoji="0" lang="zh-CN" altLang="zh-CN" sz="2800" b="0" i="0" u="none" strike="noStrike" kern="100" cap="none" spc="0" normalizeH="0" baseline="0" noProof="0" dirty="0">
              <a:ln>
                <a:noFill/>
              </a:ln>
              <a:solidFill>
                <a:srgbClr val="FF0000"/>
              </a:solidFill>
              <a:effectLst/>
              <a:uLnTx/>
              <a:uFillTx/>
              <a:latin typeface="Calibri" panose="020F0502020204030204" charset="0"/>
              <a:ea typeface="宋体" panose="02010600030101010101" pitchFamily="2" charset="-122"/>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D.</a:t>
            </a:r>
            <a:r>
              <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《海燕》的作者是俄国作家高尔基</a:t>
            </a:r>
            <a:r>
              <a:rPr kumimoji="0" lang="en-US"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a:t>
            </a:r>
            <a:r>
              <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他以自身经历为基础创作了自传体小说三部曲《童年》《在人间》《我的大学》。</a:t>
            </a:r>
            <a:endParaRPr kumimoji="0" lang="zh-CN" altLang="zh-CN" sz="2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zh-CN" sz="2800" b="0" i="0" u="none" strike="noStrike" kern="100" cap="none" spc="0" normalizeH="0" baseline="0" noProof="0" dirty="0">
                <a:ln>
                  <a:noFill/>
                </a:ln>
                <a:solidFill>
                  <a:srgbClr val="FF0000"/>
                </a:solidFill>
                <a:effectLst/>
                <a:uLnTx/>
                <a:uFillTx/>
                <a:latin typeface="Calibri" panose="020F0502020204030204" charset="0"/>
                <a:ea typeface="宋体" panose="02010600030101010101" pitchFamily="2" charset="-122"/>
                <a:cs typeface="Arial" panose="020B0604020202020204" pitchFamily="34" charset="0"/>
                <a:sym typeface="+mn-ea"/>
              </a:rPr>
              <a:t>《海燕》的作着是前苏联作家高尔基。</a:t>
            </a:r>
            <a:endParaRPr kumimoji="0" lang="zh-CN" altLang="zh-CN" sz="2800" b="0" i="0" u="none" strike="noStrike" kern="100" cap="none" spc="0" normalizeH="0" baseline="0" noProof="0" dirty="0">
              <a:ln>
                <a:noFill/>
              </a:ln>
              <a:solidFill>
                <a:srgbClr val="FF0000"/>
              </a:solidFill>
              <a:effectLst/>
              <a:uLnTx/>
              <a:uFillTx/>
              <a:latin typeface="Calibri" panose="020F0502020204030204" charset="0"/>
              <a:ea typeface="宋体" panose="02010600030101010101" pitchFamily="2" charset="-122"/>
              <a:cs typeface="Arial" panose="020B0604020202020204" pitchFamily="34"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00" cap="none" spc="0" normalizeH="0" baseline="0" noProof="0" dirty="0">
                <a:ln>
                  <a:noFill/>
                </a:ln>
                <a:solidFill>
                  <a:srgbClr val="FF0000"/>
                </a:solidFill>
                <a:effectLst/>
                <a:uLnTx/>
                <a:uFillTx/>
                <a:latin typeface="Calibri" panose="020F0502020204030204" charset="0"/>
                <a:ea typeface="宋体" panose="02010600030101010101" pitchFamily="2" charset="-122"/>
                <a:cs typeface="Arial" panose="020B0604020202020204" pitchFamily="34" charset="0"/>
                <a:sym typeface="+mn-ea"/>
              </a:rPr>
              <a:t> </a:t>
            </a:r>
            <a:endParaRPr kumimoji="0" lang="zh-CN" altLang="en-US" sz="28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kumimoji="0" lang="en-US" altLang="zh-CN" sz="2800" b="0" i="0" u="none" strike="noStrike" kern="100" cap="none" spc="0" normalizeH="0" baseline="0" noProof="0" dirty="0" smtClean="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00" cap="none" spc="0" normalizeH="0" baseline="0" noProof="0" dirty="0">
                <a:ln>
                  <a:noFill/>
                </a:ln>
                <a:solidFill>
                  <a:prstClr val="black"/>
                </a:solidFill>
                <a:effectLst/>
                <a:uLnTx/>
                <a:uFillTx/>
                <a:latin typeface="Calibri" panose="020F0502020204030204" charset="0"/>
                <a:ea typeface="宋体" panose="02010600030101010101" pitchFamily="2" charset="-122"/>
                <a:cs typeface="Arial" panose="020B0604020202020204" pitchFamily="34" charset="0"/>
                <a:sym typeface="+mn-ea"/>
              </a:rPr>
              <a:t> </a:t>
            </a:r>
            <a:endParaRPr kumimoji="0" lang="zh-CN" altLang="en-US" sz="18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p:txBody>
      </p:sp>
      <p:sp>
        <p:nvSpPr>
          <p:cNvPr id="4" name="文本框 3"/>
          <p:cNvSpPr txBox="1"/>
          <p:nvPr/>
        </p:nvSpPr>
        <p:spPr>
          <a:xfrm>
            <a:off x="6389370" y="791845"/>
            <a:ext cx="619125" cy="6451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B</a:t>
            </a:r>
          </a:p>
        </p:txBody>
      </p:sp>
    </p:spTree>
    <p:extLst>
      <p:ext uri="{BB962C8B-B14F-4D97-AF65-F5344CB8AC3E}">
        <p14:creationId xmlns:p14="http://schemas.microsoft.com/office/powerpoint/2010/main" val="100788567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0" y="982980"/>
            <a:ext cx="11570335" cy="48926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1</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、司马迁用毕生精力著成的我国第一部纪传体通史《史记》，刘向整理编辑的国别体史书《战国策》，司马光主持编纂的编年体通史《资治通鉴》，它们都是我国古代文学宝库中的璀璨明珠。（</a:t>
            </a:r>
            <a:r>
              <a:rPr kumimoji="0" lang="zh-CN" altLang="en-US" sz="24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    </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2</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、《我的叔叔于勒》的作者莫泊桑，是法国优秀的批判现实主义作家。他与俄国的屠格涅夫、美国的欧·亨利并称为“世界三大短篇小说之王”。（     ）</a:t>
            </a:r>
            <a:endParaRPr kumimoji="0" lang="en-US" altLang="zh-CN"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3</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、小说：《儒林外史》《水浒传》《朝花夕拾》《骆驼祥子》</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   ）</a:t>
            </a:r>
            <a:endParaRPr kumimoji="0" lang="en-US" altLang="zh-CN"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4</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、普希金，俄国诗人，《假如生活欺骗了你》表现了他对理想的追求和对未来的信念。（</a:t>
            </a:r>
            <a:r>
              <a:rPr kumimoji="0" lang="zh-CN" altLang="en-US" sz="24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sym typeface="+mn-ea"/>
              </a:rPr>
              <a:t>  </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5</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、《屈原》《白杨礼赞》《我爱这土地》《变色龙》的体裁分别是戏剧、散文、诗歌、小说，它们的作者分别是郭沫若、茅盾、艾青、莫泊桑。（   ）</a:t>
            </a:r>
            <a:endParaRPr kumimoji="0" lang="en-US" altLang="zh-CN"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6</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、茅盾，原名沈德鸿，字雁冰，现代著名作家。代表作品有长篇小说《骆驼祥子》，短篇小说《林家铺子》《春蚕》等。（   ）</a:t>
            </a:r>
            <a:endParaRPr kumimoji="0" lang="zh-CN" altLang="en-US" sz="24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sym typeface="+mn-ea"/>
            </a:endParaRPr>
          </a:p>
        </p:txBody>
      </p:sp>
      <p:graphicFrame>
        <p:nvGraphicFramePr>
          <p:cNvPr id="6" name="对象 5">
            <a:hlinkClick r:id="" action="ppaction://ole?verb=0"/>
          </p:cNvPr>
          <p:cNvGraphicFramePr>
            <a:graphicFrameLocks noChangeAspect="1"/>
          </p:cNvGraphicFramePr>
          <p:nvPr/>
        </p:nvGraphicFramePr>
        <p:xfrm>
          <a:off x="5638800" y="3321050"/>
          <a:ext cx="914400" cy="215900"/>
        </p:xfrm>
        <a:graphic>
          <a:graphicData uri="http://schemas.openxmlformats.org/presentationml/2006/ole">
            <mc:AlternateContent xmlns:mc="http://schemas.openxmlformats.org/markup-compatibility/2006">
              <mc:Choice xmlns:v="urn:schemas-microsoft-com:vml" Requires="v">
                <p:oleObj spid="_x0000_s1026" r:id="rId3" imgW="914400" imgH="215900" progId="Equation.KSEE3">
                  <p:embed/>
                </p:oleObj>
              </mc:Choice>
              <mc:Fallback>
                <p:oleObj r:id="rId3" imgW="914400" imgH="215900" progId="Equation.KSEE3">
                  <p:embed/>
                  <p:pic>
                    <p:nvPicPr>
                      <p:cNvPr id="6" name="对象 5">
                        <a:hlinkClick r:id="" action="ppaction://ole?verb=0"/>
                      </p:cNvPr>
                      <p:cNvPicPr/>
                      <p:nvPr/>
                    </p:nvPicPr>
                    <p:blipFill>
                      <a:blip r:embed="rId4"/>
                      <a:stretch>
                        <a:fillRect/>
                      </a:stretch>
                    </p:blipFill>
                    <p:spPr>
                      <a:xfrm>
                        <a:off x="5638800" y="3321050"/>
                        <a:ext cx="914400" cy="215900"/>
                      </a:xfrm>
                      <a:prstGeom prst="rect">
                        <a:avLst/>
                      </a:prstGeom>
                    </p:spPr>
                  </p:pic>
                </p:oleObj>
              </mc:Fallback>
            </mc:AlternateContent>
          </a:graphicData>
        </a:graphic>
      </p:graphicFrame>
      <p:sp>
        <p:nvSpPr>
          <p:cNvPr id="3" name="文本框 2"/>
          <p:cNvSpPr txBox="1"/>
          <p:nvPr/>
        </p:nvSpPr>
        <p:spPr>
          <a:xfrm>
            <a:off x="303530" y="628650"/>
            <a:ext cx="4087495" cy="70675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判断题</a:t>
            </a:r>
          </a:p>
        </p:txBody>
      </p:sp>
    </p:spTree>
    <p:extLst>
      <p:ext uri="{BB962C8B-B14F-4D97-AF65-F5344CB8AC3E}">
        <p14:creationId xmlns:p14="http://schemas.microsoft.com/office/powerpoint/2010/main" val="211653195"/>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0" y="426720"/>
            <a:ext cx="11570335" cy="600075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1</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a:t>
            </a:r>
            <a:r>
              <a:rPr kumimoji="0" lang="zh-CN" altLang="en-US" sz="24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司马迁</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用毕生精力著成的我国</a:t>
            </a:r>
            <a:r>
              <a:rPr kumimoji="0" lang="zh-CN" altLang="en-US" sz="24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第一部纪传体通史</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《史记》，</a:t>
            </a:r>
            <a:r>
              <a:rPr kumimoji="0" lang="zh-CN" altLang="en-US" sz="24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刘向</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整理编辑的</a:t>
            </a:r>
            <a:r>
              <a:rPr kumimoji="0" lang="zh-CN" altLang="en-US" sz="24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国别体史书</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《战国策》，</a:t>
            </a:r>
            <a:r>
              <a:rPr kumimoji="0" lang="zh-CN" altLang="en-US" sz="24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司马光</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主持编纂的</a:t>
            </a:r>
            <a:r>
              <a:rPr kumimoji="0" lang="zh-CN" altLang="en-US" sz="24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编年体通史</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《资治通鉴》，它们都是我国古代文学宝库中的璀璨明珠。（</a:t>
            </a:r>
            <a:r>
              <a:rPr kumimoji="0" lang="zh-CN" altLang="en-US" sz="24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  </a:t>
            </a:r>
            <a:r>
              <a:rPr kumimoji="0" lang="zh-CN" altLang="en-US" sz="2400" b="0"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pitchFamily="34" charset="-122"/>
                <a:cs typeface="Arial" panose="020B0604020202020204" pitchFamily="34" charset="0"/>
              </a:rPr>
              <a:t>√</a:t>
            </a:r>
            <a:r>
              <a:rPr kumimoji="0" lang="zh-CN" altLang="en-US" sz="24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  </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2</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、《我的叔叔于勒》的作者莫泊桑，是法国优秀的批判现实主义作家。他与俄国的屠格涅夫、美国的欧·亨利并称为“世界三大短篇小说之王”。（   </a:t>
            </a:r>
            <a:r>
              <a:rPr kumimoji="0" lang="zh-CN" altLang="en-US" sz="2400" b="0"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pitchFamily="34" charset="-122"/>
                <a:cs typeface="+mn-cs"/>
              </a:rPr>
              <a:t>×</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法国的莫泊桑; 俄国的契诃夫; 美国的欧·亨利</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3</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rPr>
              <a:t>、小说：《儒林外史》《水浒传》《朝花夕拾》《骆驼祥子》</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   </a:t>
            </a:r>
            <a:r>
              <a:rPr kumimoji="0" lang="zh-CN" altLang="en-US" sz="2400" b="0"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pitchFamily="34" charset="-122"/>
                <a:cs typeface="+mn-cs"/>
                <a:sym typeface="+mn-ea"/>
              </a:rPr>
              <a:t>×</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sym typeface="+mn-ea"/>
              </a:rPr>
              <a:t>《朝花夕拾》是散文集</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4</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、普希金，俄国诗人，《假如生活欺骗了你》表现了他对理想的追求和对未来的信念。（</a:t>
            </a:r>
            <a:r>
              <a:rPr kumimoji="0" lang="zh-CN" altLang="en-US" sz="24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sym typeface="+mn-ea"/>
              </a:rPr>
              <a:t>  </a:t>
            </a:r>
            <a:r>
              <a:rPr kumimoji="0" lang="zh-CN" altLang="en-US" sz="2400" b="0"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pitchFamily="34" charset="-122"/>
                <a:cs typeface="Arial" panose="020B0604020202020204" pitchFamily="34" charset="0"/>
                <a:sym typeface="+mn-ea"/>
              </a:rPr>
              <a:t>√</a:t>
            </a:r>
            <a:r>
              <a:rPr kumimoji="0" lang="zh-CN" altLang="en-US" sz="24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sym typeface="+mn-ea"/>
              </a:rPr>
              <a:t>  </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endPar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5</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、《屈原》《白杨礼赞》《我爱这土地》《变色龙》的体裁分别是戏剧、散文、诗歌、小说，它们的作者分别是郭沫若、茅盾、艾青、莫泊桑。（   </a:t>
            </a:r>
            <a:r>
              <a:rPr kumimoji="0" lang="zh-CN" altLang="en-US" sz="2400" b="0"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pitchFamily="34" charset="-122"/>
                <a:cs typeface="+mn-cs"/>
                <a:sym typeface="+mn-ea"/>
              </a:rPr>
              <a:t>×</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sym typeface="+mn-ea"/>
              </a:rPr>
              <a:t>《变色龙》作者是契诃夫</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6</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、茅盾，原名沈德鸿，字雁冰，现代著名作家。代表作品有长篇小说《骆驼祥子》，短篇小说《林家铺子》《春蚕》等。（   </a:t>
            </a:r>
            <a:r>
              <a:rPr kumimoji="0" lang="zh-CN" altLang="en-US" sz="2400" b="0" i="0" u="none" strike="noStrike" kern="1200" cap="none" spc="0" normalizeH="0" baseline="0" noProof="0">
                <a:ln>
                  <a:noFill/>
                </a:ln>
                <a:solidFill>
                  <a:srgbClr val="FF0000"/>
                </a:solidFill>
                <a:effectLst/>
                <a:uLnTx/>
                <a:uFillTx/>
                <a:latin typeface="Arial" panose="020B0604020202020204" pitchFamily="34" charset="0"/>
                <a:ea typeface="微软雅黑" panose="020B0503020204020204" pitchFamily="34" charset="-122"/>
                <a:cs typeface="+mn-cs"/>
                <a:sym typeface="+mn-ea"/>
              </a:rPr>
              <a:t>×</a:t>
            </a:r>
            <a:r>
              <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sym typeface="+mn-ea"/>
              </a:rPr>
              <a:t>）</a:t>
            </a:r>
            <a:r>
              <a:rPr kumimoji="0" lang="zh-CN" altLang="en-US" sz="24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sym typeface="+mn-ea"/>
              </a:rPr>
              <a:t>《骆驼祥子》作者是老舍</a:t>
            </a:r>
          </a:p>
        </p:txBody>
      </p:sp>
      <p:graphicFrame>
        <p:nvGraphicFramePr>
          <p:cNvPr id="6" name="对象 5">
            <a:hlinkClick r:id="" action="ppaction://ole?verb=0"/>
          </p:cNvPr>
          <p:cNvGraphicFramePr>
            <a:graphicFrameLocks noChangeAspect="1"/>
          </p:cNvGraphicFramePr>
          <p:nvPr/>
        </p:nvGraphicFramePr>
        <p:xfrm>
          <a:off x="5638800" y="3321050"/>
          <a:ext cx="914400" cy="215900"/>
        </p:xfrm>
        <a:graphic>
          <a:graphicData uri="http://schemas.openxmlformats.org/presentationml/2006/ole">
            <mc:AlternateContent xmlns:mc="http://schemas.openxmlformats.org/markup-compatibility/2006">
              <mc:Choice xmlns:v="urn:schemas-microsoft-com:vml" Requires="v">
                <p:oleObj spid="_x0000_s2050" r:id="rId3" imgW="914400" imgH="215900" progId="Equation.KSEE3">
                  <p:embed/>
                </p:oleObj>
              </mc:Choice>
              <mc:Fallback>
                <p:oleObj r:id="rId3" imgW="914400" imgH="215900" progId="Equation.KSEE3">
                  <p:embed/>
                  <p:pic>
                    <p:nvPicPr>
                      <p:cNvPr id="6" name="对象 5">
                        <a:hlinkClick r:id="" action="ppaction://ole?verb=0"/>
                      </p:cNvPr>
                      <p:cNvPicPr/>
                      <p:nvPr/>
                    </p:nvPicPr>
                    <p:blipFill>
                      <a:blip r:embed="rId4"/>
                      <a:stretch>
                        <a:fillRect/>
                      </a:stretch>
                    </p:blipFill>
                    <p:spPr>
                      <a:xfrm>
                        <a:off x="5638800" y="3321050"/>
                        <a:ext cx="914400" cy="215900"/>
                      </a:xfrm>
                      <a:prstGeom prst="rect">
                        <a:avLst/>
                      </a:prstGeom>
                    </p:spPr>
                  </p:pic>
                </p:oleObj>
              </mc:Fallback>
            </mc:AlternateContent>
          </a:graphicData>
        </a:graphic>
      </p:graphicFrame>
    </p:spTree>
    <p:extLst>
      <p:ext uri="{BB962C8B-B14F-4D97-AF65-F5344CB8AC3E}">
        <p14:creationId xmlns:p14="http://schemas.microsoft.com/office/powerpoint/2010/main" val="3851737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734185" y="1308100"/>
            <a:ext cx="12798425" cy="5107940"/>
          </a:xfrm>
          <a:prstGeom prst="rect">
            <a:avLst/>
          </a:prstGeom>
          <a:noFill/>
        </p:spPr>
        <p:txBody>
          <a:bodyPr wrap="square" rtlCol="0">
            <a:spAutoFit/>
          </a:bodyPr>
          <a:lstStyle/>
          <a:p>
            <a:pPr marL="2520315"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下列对</a:t>
            </a:r>
            <a:r>
              <a:rPr kumimoji="0" lang="zh-CN" altLang="en-US" sz="2800" b="0" i="0" u="none" strike="noStrike" kern="1200" cap="none" spc="0" normalizeH="0" baseline="0" noProof="0" dirty="0" smtClean="0">
                <a:ln>
                  <a:noFill/>
                </a:ln>
                <a:solidFill>
                  <a:srgbClr val="FF0000"/>
                </a:solidFill>
                <a:effectLst/>
                <a:uLnTx/>
                <a:uFillTx/>
                <a:latin typeface="Calibri"/>
                <a:ea typeface="微软雅黑" panose="020B0503020204020204" pitchFamily="34" charset="-122"/>
                <a:cs typeface="+mn-cs"/>
                <a:sym typeface="+mn-ea"/>
              </a:rPr>
              <a:t>文化常识</a:t>
            </a:r>
            <a:r>
              <a:rPr kumimoji="0" lang="zh-CN" altLang="en-US" sz="2800" b="0"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的</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说法不正确的一项是</a:t>
            </a:r>
            <a:r>
              <a:rPr kumimoji="0" lang="en-US" altLang="zh-CN" sz="2800" b="0"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    )</a:t>
            </a:r>
            <a: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
            </a:r>
            <a:b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br>
            <a: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A.</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古时候</a:t>
            </a:r>
            <a: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用“令尊”“尊君”尊称对方</a:t>
            </a:r>
            <a:r>
              <a:rPr kumimoji="0" lang="zh-CN" altLang="en-US" sz="2800" b="0"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的父亲</a:t>
            </a:r>
            <a: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用“家严”“家君”谦称自己的</a:t>
            </a:r>
            <a:r>
              <a:rPr kumimoji="0" lang="zh-CN" altLang="en-US" sz="2800" b="0"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父亲。</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
            </a:r>
            <a:b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br>
            <a:endPar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endParaRPr>
          </a:p>
          <a:p>
            <a:pPr marL="2520315"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B.</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中秋节又称团圆节</a:t>
            </a:r>
            <a: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主要习俗有赏月、</a:t>
            </a:r>
            <a:r>
              <a:rPr kumimoji="0" lang="zh-CN" altLang="en-US" sz="2800" b="0"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祭月</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、吃月饼等。</a:t>
            </a:r>
            <a:b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br>
            <a:endPar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endParaRPr>
          </a:p>
          <a:p>
            <a:pPr marL="2520315"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C.</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小华属“猴”</a:t>
            </a:r>
            <a: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小明比小华小一岁</a:t>
            </a:r>
            <a: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小</a:t>
            </a:r>
            <a:r>
              <a:rPr kumimoji="0" lang="zh-CN" altLang="en-US" sz="2800" b="0"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明应该</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属</a:t>
            </a:r>
            <a:r>
              <a:rPr kumimoji="0" lang="zh-CN" altLang="en-US" sz="2800" b="0"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“羊”。</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
            </a:r>
            <a:b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br>
            <a:endPar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endParaRPr>
          </a:p>
          <a:p>
            <a:pPr marL="2520315"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D.“</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立”是开始的意思</a:t>
            </a:r>
            <a: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a:t>
            </a:r>
            <a:r>
              <a:rPr kumimoji="0" lang="zh-CN" altLang="en-US" sz="2800" b="0"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古代以立春</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a:t>
            </a:r>
            <a:r>
              <a:rPr kumimoji="0" lang="zh-CN" altLang="en-US" sz="2800" b="0"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立夏</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、立秋、立冬为四季的</a:t>
            </a:r>
            <a:r>
              <a:rPr kumimoji="0" lang="zh-CN" altLang="en-US" sz="2800" b="0"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开始。</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
            </a:r>
            <a:b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br>
            <a:endParaRPr kumimoji="0" lang="en-US" altLang="zh-CN" sz="2800" b="0"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endParaRPr>
          </a:p>
          <a:p>
            <a:pPr marL="2520315"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p:txBody>
      </p:sp>
    </p:spTree>
    <p:extLst>
      <p:ext uri="{BB962C8B-B14F-4D97-AF65-F5344CB8AC3E}">
        <p14:creationId xmlns:p14="http://schemas.microsoft.com/office/powerpoint/2010/main" val="124384522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642745" y="567690"/>
            <a:ext cx="12798425" cy="5969635"/>
          </a:xfrm>
          <a:prstGeom prst="rect">
            <a:avLst/>
          </a:prstGeom>
          <a:noFill/>
        </p:spPr>
        <p:txBody>
          <a:bodyPr wrap="square" rtlCol="0">
            <a:spAutoFit/>
          </a:bodyPr>
          <a:lstStyle/>
          <a:p>
            <a:pPr marL="2520315"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下列对文化常识的</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说法不正确的一项是</a:t>
            </a:r>
            <a:r>
              <a:rPr kumimoji="0" lang="en-US" altLang="zh-CN" sz="2800" b="0"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        )</a:t>
            </a:r>
            <a: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
            </a:r>
            <a:b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br>
            <a: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A.</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古时候</a:t>
            </a:r>
            <a: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用“令尊”“尊君”尊称对方</a:t>
            </a:r>
            <a:r>
              <a:rPr kumimoji="0" lang="zh-CN" altLang="en-US" sz="2800" b="0"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的父亲</a:t>
            </a:r>
            <a: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用“家严”“家君”谦称自己的</a:t>
            </a:r>
            <a:r>
              <a:rPr kumimoji="0" lang="zh-CN" altLang="en-US" sz="2800" b="0"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父亲。</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
            </a:r>
            <a:b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br>
            <a:endPar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endParaRPr>
          </a:p>
          <a:p>
            <a:pPr marL="2520315"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B.</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中秋节又称团圆节</a:t>
            </a:r>
            <a: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主要习俗有赏月、</a:t>
            </a:r>
            <a:r>
              <a:rPr kumimoji="0" lang="zh-CN" altLang="en-US" sz="2800" b="0"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祭月</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、吃月饼等。</a:t>
            </a:r>
            <a:b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br>
            <a:endPar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endParaRPr>
          </a:p>
          <a:p>
            <a:pPr marL="2520315"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C.</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小华属“猴”</a:t>
            </a:r>
            <a: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小明比小华小一岁</a:t>
            </a:r>
            <a: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小</a:t>
            </a:r>
            <a:r>
              <a:rPr kumimoji="0" lang="zh-CN" altLang="en-US" sz="2800" b="0"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明应该</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属</a:t>
            </a:r>
            <a:r>
              <a:rPr kumimoji="0" lang="zh-CN" altLang="en-US" sz="2800" b="0"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“羊”。</a:t>
            </a:r>
          </a:p>
          <a:p>
            <a:pPr marL="2520315"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rgbClr val="FF0000"/>
                </a:solidFill>
                <a:effectLst/>
                <a:uLnTx/>
                <a:uFillTx/>
                <a:latin typeface="Calibri"/>
                <a:ea typeface="微软雅黑" panose="020B0503020204020204" pitchFamily="34" charset="-122"/>
                <a:cs typeface="+mn-cs"/>
                <a:sym typeface="+mn-ea"/>
              </a:rPr>
              <a:t>依据十二生肖的</a:t>
            </a:r>
            <a:r>
              <a:rPr kumimoji="0" lang="zh-CN" altLang="en-US" sz="2800" b="0" i="0" u="none" strike="noStrike" kern="1200" cap="none" spc="0" normalizeH="0" baseline="0" noProof="0" dirty="0" smtClean="0">
                <a:ln>
                  <a:noFill/>
                </a:ln>
                <a:solidFill>
                  <a:srgbClr val="FF0000"/>
                </a:solidFill>
                <a:effectLst/>
                <a:uLnTx/>
                <a:uFillTx/>
                <a:latin typeface="Calibri"/>
                <a:ea typeface="微软雅黑" panose="020B0503020204020204" pitchFamily="34" charset="-122"/>
                <a:cs typeface="+mn-cs"/>
                <a:sym typeface="+mn-ea"/>
              </a:rPr>
              <a:t>顺序</a:t>
            </a:r>
            <a:r>
              <a:rPr kumimoji="0" lang="zh-CN" altLang="en-US" sz="2800" b="0" i="0" u="none" strike="noStrike" kern="1200" cap="none" spc="0" normalizeH="0" baseline="0" noProof="0" dirty="0">
                <a:ln>
                  <a:noFill/>
                </a:ln>
                <a:solidFill>
                  <a:srgbClr val="FF0000"/>
                </a:solidFill>
                <a:effectLst/>
                <a:uLnTx/>
                <a:uFillTx/>
                <a:latin typeface="Calibri"/>
                <a:ea typeface="微软雅黑" panose="020B0503020204020204" pitchFamily="34" charset="-122"/>
                <a:cs typeface="+mn-cs"/>
                <a:sym typeface="+mn-ea"/>
              </a:rPr>
              <a:t>可知</a:t>
            </a:r>
            <a:r>
              <a:rPr kumimoji="0" lang="en-US" altLang="zh-CN" sz="2800" b="0" i="0" u="none" strike="noStrike" kern="1200" cap="none" spc="0" normalizeH="0" baseline="0" noProof="0" dirty="0">
                <a:ln>
                  <a:noFill/>
                </a:ln>
                <a:solidFill>
                  <a:srgbClr val="FF0000"/>
                </a:solidFill>
                <a:effectLst/>
                <a:uLnTx/>
                <a:uFillTx/>
                <a:latin typeface="Calibri"/>
                <a:ea typeface="微软雅黑" panose="020B0503020204020204" pitchFamily="34" charset="-122"/>
                <a:cs typeface="+mn-cs"/>
                <a:sym typeface="+mn-ea"/>
              </a:rPr>
              <a:t>,</a:t>
            </a:r>
            <a:r>
              <a:rPr kumimoji="0" lang="zh-CN" altLang="en-US" sz="2800" b="0" i="0" u="none" strike="noStrike" kern="1200" cap="none" spc="0" normalizeH="0" baseline="0" noProof="0" dirty="0">
                <a:ln>
                  <a:noFill/>
                </a:ln>
                <a:solidFill>
                  <a:srgbClr val="FF0000"/>
                </a:solidFill>
                <a:effectLst/>
                <a:uLnTx/>
                <a:uFillTx/>
                <a:latin typeface="Calibri"/>
                <a:ea typeface="微软雅黑" panose="020B0503020204020204" pitchFamily="34" charset="-122"/>
                <a:cs typeface="+mn-cs"/>
                <a:sym typeface="+mn-ea"/>
              </a:rPr>
              <a:t>小明应该属“鸡”</a:t>
            </a:r>
            <a:r>
              <a:rPr kumimoji="0" lang="en-US" altLang="zh-CN" sz="2800" b="0" i="0" u="none" strike="noStrike" kern="1200" cap="none" spc="0" normalizeH="0" baseline="0" noProof="0" dirty="0">
                <a:ln>
                  <a:noFill/>
                </a:ln>
                <a:solidFill>
                  <a:srgbClr val="FF0000"/>
                </a:solidFill>
                <a:effectLst/>
                <a:uLnTx/>
                <a:uFillTx/>
                <a:latin typeface="Calibri"/>
                <a:ea typeface="微软雅黑" panose="020B0503020204020204" pitchFamily="34" charset="-122"/>
                <a:cs typeface="+mn-cs"/>
                <a:sym typeface="+mn-ea"/>
              </a:rPr>
              <a:t>,</a:t>
            </a:r>
            <a:r>
              <a:rPr kumimoji="0" lang="zh-CN" altLang="en-US" sz="2800" b="0" i="0" u="none" strike="noStrike" kern="1200" cap="none" spc="0" normalizeH="0" baseline="0" noProof="0" dirty="0">
                <a:ln>
                  <a:noFill/>
                </a:ln>
                <a:solidFill>
                  <a:srgbClr val="FF0000"/>
                </a:solidFill>
                <a:effectLst/>
                <a:uLnTx/>
                <a:uFillTx/>
                <a:latin typeface="Calibri"/>
                <a:ea typeface="微软雅黑" panose="020B0503020204020204" pitchFamily="34" charset="-122"/>
                <a:cs typeface="+mn-cs"/>
                <a:sym typeface="+mn-ea"/>
              </a:rPr>
              <a:t>属“羊”</a:t>
            </a:r>
            <a:r>
              <a:rPr kumimoji="0" lang="zh-CN" altLang="en-US" sz="2800" b="0" i="0" u="none" strike="noStrike" kern="1200" cap="none" spc="0" normalizeH="0" baseline="0" noProof="0" dirty="0" smtClean="0">
                <a:ln>
                  <a:noFill/>
                </a:ln>
                <a:solidFill>
                  <a:srgbClr val="FF0000"/>
                </a:solidFill>
                <a:effectLst/>
                <a:uLnTx/>
                <a:uFillTx/>
                <a:latin typeface="Calibri"/>
                <a:ea typeface="微软雅黑" panose="020B0503020204020204" pitchFamily="34" charset="-122"/>
                <a:cs typeface="+mn-cs"/>
                <a:sym typeface="+mn-ea"/>
              </a:rPr>
              <a:t>的话</a:t>
            </a:r>
            <a:r>
              <a:rPr kumimoji="0" lang="zh-CN" altLang="en-US" sz="2800" b="0" i="0" u="none" strike="noStrike" kern="1200" cap="none" spc="0" normalizeH="0" baseline="0" noProof="0" dirty="0">
                <a:ln>
                  <a:noFill/>
                </a:ln>
                <a:solidFill>
                  <a:srgbClr val="FF0000"/>
                </a:solidFill>
                <a:effectLst/>
                <a:uLnTx/>
                <a:uFillTx/>
                <a:latin typeface="Calibri"/>
                <a:ea typeface="微软雅黑" panose="020B0503020204020204" pitchFamily="34" charset="-122"/>
                <a:cs typeface="+mn-cs"/>
                <a:sym typeface="+mn-ea"/>
              </a:rPr>
              <a:t>就比小华大一岁了</a:t>
            </a:r>
            <a:r>
              <a:rPr kumimoji="0" lang="zh-CN" altLang="en-US" sz="2800" b="0" i="0" u="none" strike="noStrike" kern="1200" cap="none" spc="0" normalizeH="0" baseline="0" noProof="0" dirty="0" smtClean="0">
                <a:ln>
                  <a:noFill/>
                </a:ln>
                <a:solidFill>
                  <a:srgbClr val="FF0000"/>
                </a:solidFill>
                <a:effectLst/>
                <a:uLnTx/>
                <a:uFillTx/>
                <a:latin typeface="Calibri"/>
                <a:ea typeface="微软雅黑" panose="020B0503020204020204" pitchFamily="34" charset="-122"/>
                <a:cs typeface="+mn-cs"/>
                <a:sym typeface="+mn-ea"/>
              </a:rPr>
              <a:t>。</a:t>
            </a:r>
            <a:endParaRPr kumimoji="0" lang="zh-CN" altLang="en-US" sz="2800" b="0"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endParaRPr>
          </a:p>
          <a:p>
            <a:pPr marL="2520315"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
            </a:r>
            <a:b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br>
            <a:r>
              <a:rPr kumimoji="0" lang="en-US" altLang="zh-CN" sz="2800" b="0"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D.“</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立”是开始的意思</a:t>
            </a:r>
            <a: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a:t>
            </a:r>
            <a:r>
              <a:rPr kumimoji="0" lang="zh-CN" altLang="en-US" sz="2800" b="0"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古代以立春</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a:t>
            </a:r>
            <a:r>
              <a:rPr kumimoji="0" lang="zh-CN" altLang="en-US" sz="2800" b="0"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立夏</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、立秋、立冬为四季的</a:t>
            </a:r>
            <a:r>
              <a:rPr kumimoji="0" lang="zh-CN" altLang="en-US" sz="2800" b="0"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开始。</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
            </a:r>
            <a:b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br>
            <a:endParaRPr kumimoji="0" lang="en-US" altLang="zh-CN" sz="2800" b="0"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endParaRPr>
          </a:p>
          <a:p>
            <a:pPr marL="2520315"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p:txBody>
      </p:sp>
      <p:sp>
        <p:nvSpPr>
          <p:cNvPr id="4" name="文本框 3"/>
          <p:cNvSpPr txBox="1"/>
          <p:nvPr/>
        </p:nvSpPr>
        <p:spPr>
          <a:xfrm>
            <a:off x="7160260" y="507365"/>
            <a:ext cx="720090" cy="6451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a:ln>
                  <a:noFill/>
                </a:ln>
                <a:solidFill>
                  <a:srgbClr val="FF0000"/>
                </a:solidFill>
                <a:effectLst/>
                <a:uLnTx/>
                <a:uFillTx/>
                <a:latin typeface="Calibri"/>
                <a:ea typeface="微软雅黑" panose="020B0503020204020204" pitchFamily="34" charset="-122"/>
                <a:cs typeface="+mn-cs"/>
              </a:rPr>
              <a:t>C</a:t>
            </a:r>
          </a:p>
        </p:txBody>
      </p:sp>
    </p:spTree>
    <p:extLst>
      <p:ext uri="{BB962C8B-B14F-4D97-AF65-F5344CB8AC3E}">
        <p14:creationId xmlns:p14="http://schemas.microsoft.com/office/powerpoint/2010/main" val="132748866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011295" y="354965"/>
            <a:ext cx="3874770" cy="979170"/>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smtClean="0">
                <a:ln>
                  <a:noFill/>
                </a:ln>
                <a:solidFill>
                  <a:srgbClr val="FF0000"/>
                </a:solidFill>
                <a:effectLst/>
                <a:uLnTx/>
                <a:uFillTx/>
                <a:latin typeface="Calibri"/>
                <a:ea typeface="微软雅黑" panose="020B0503020204020204" pitchFamily="34" charset="-122"/>
                <a:cs typeface="+mn-cs"/>
              </a:rPr>
              <a:t>天干地支纪年法</a:t>
            </a:r>
            <a:endParaRPr kumimoji="0" lang="zh-CN" altLang="en-US" sz="3600" b="0" i="0" u="none" strike="noStrike" kern="1200" cap="none" spc="0" normalizeH="0" baseline="0" noProof="0" dirty="0">
              <a:ln>
                <a:noFill/>
              </a:ln>
              <a:solidFill>
                <a:srgbClr val="FF0000"/>
              </a:solidFill>
              <a:effectLst/>
              <a:uLnTx/>
              <a:uFillTx/>
              <a:latin typeface="Calibri"/>
              <a:ea typeface="微软雅黑" panose="020B0503020204020204" pitchFamily="34" charset="-122"/>
              <a:cs typeface="+mn-cs"/>
            </a:endParaRPr>
          </a:p>
        </p:txBody>
      </p:sp>
      <p:sp>
        <p:nvSpPr>
          <p:cNvPr id="4" name="文本框 3"/>
          <p:cNvSpPr txBox="1"/>
          <p:nvPr/>
        </p:nvSpPr>
        <p:spPr>
          <a:xfrm>
            <a:off x="-1744980" y="1775460"/>
            <a:ext cx="12472670" cy="3538220"/>
          </a:xfrm>
          <a:prstGeom prst="rect">
            <a:avLst/>
          </a:prstGeom>
          <a:noFill/>
        </p:spPr>
        <p:txBody>
          <a:bodyPr wrap="square" rtlCol="0">
            <a:spAutoFit/>
          </a:bodyPr>
          <a:lstStyle/>
          <a:p>
            <a:pPr marL="2520315"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十</a:t>
            </a:r>
            <a:r>
              <a:rPr kumimoji="0" lang="zh-CN" altLang="en-US" sz="2800" b="0"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天干：</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甲、乙、丙、丁、戊（</a:t>
            </a:r>
            <a:r>
              <a:rPr kumimoji="0" lang="en-US" altLang="zh-CN" sz="2800" b="0" i="0" u="none" strike="noStrike" kern="1200" cap="none" spc="0" normalizeH="0" baseline="0" noProof="0" dirty="0" err="1">
                <a:ln>
                  <a:noFill/>
                </a:ln>
                <a:solidFill>
                  <a:prstClr val="black"/>
                </a:solidFill>
                <a:effectLst/>
                <a:uLnTx/>
                <a:uFillTx/>
                <a:latin typeface="Calibri"/>
                <a:ea typeface="微软雅黑" panose="020B0503020204020204" pitchFamily="34" charset="-122"/>
                <a:cs typeface="+mn-cs"/>
                <a:sym typeface="+mn-ea"/>
              </a:rPr>
              <a:t>wù</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）、己、庚、辛、壬（</a:t>
            </a:r>
            <a:r>
              <a:rPr kumimoji="0" lang="en-US" altLang="zh-CN" sz="2800" b="0" i="0" u="none" strike="noStrike" kern="1200" cap="none" spc="0" normalizeH="0" baseline="0" noProof="0" dirty="0" err="1">
                <a:ln>
                  <a:noFill/>
                </a:ln>
                <a:solidFill>
                  <a:prstClr val="black"/>
                </a:solidFill>
                <a:effectLst/>
                <a:uLnTx/>
                <a:uFillTx/>
                <a:latin typeface="Calibri"/>
                <a:ea typeface="微软雅黑" panose="020B0503020204020204" pitchFamily="34" charset="-122"/>
                <a:cs typeface="+mn-cs"/>
                <a:sym typeface="+mn-ea"/>
              </a:rPr>
              <a:t>rén</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）、癸（</a:t>
            </a:r>
            <a:r>
              <a:rPr kumimoji="0" lang="en-US" altLang="zh-CN" sz="2800" b="0" i="0" u="none" strike="noStrike" kern="1200" cap="none" spc="0" normalizeH="0" baseline="0" noProof="0" dirty="0" err="1">
                <a:ln>
                  <a:noFill/>
                </a:ln>
                <a:solidFill>
                  <a:prstClr val="black"/>
                </a:solidFill>
                <a:effectLst/>
                <a:uLnTx/>
                <a:uFillTx/>
                <a:latin typeface="Calibri"/>
                <a:ea typeface="微软雅黑" panose="020B0503020204020204" pitchFamily="34" charset="-122"/>
                <a:cs typeface="+mn-cs"/>
                <a:sym typeface="+mn-ea"/>
              </a:rPr>
              <a:t>guǐ</a:t>
            </a:r>
            <a:r>
              <a:rPr kumimoji="0" lang="zh-CN" altLang="en-US" sz="2800" b="0"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a:t>
            </a:r>
            <a:endParaRPr kumimoji="0" lang="en-US" altLang="zh-CN" sz="2800" b="0"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endParaRPr>
          </a:p>
          <a:p>
            <a:pPr marL="2520315"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endParaRPr>
          </a:p>
          <a:p>
            <a:pPr marL="2520315"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十二地支：子（子时</a:t>
            </a:r>
            <a:r>
              <a:rPr kumimoji="0" lang="en-US" altLang="zh-CN" sz="2800" b="0"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23—1</a:t>
            </a:r>
            <a:r>
              <a:rPr kumimoji="0" lang="zh-CN" altLang="en-US" sz="2800" b="0"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点）、</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丑、</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hlinkClick r:id="rId2"/>
              </a:rPr>
              <a:t>寅</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、卯（</a:t>
            </a:r>
            <a:r>
              <a:rPr kumimoji="0" lang="en-US" altLang="zh-CN" sz="2800" b="0" i="0" u="none" strike="noStrike" kern="1200" cap="none" spc="0" normalizeH="0" baseline="0" noProof="0" dirty="0" err="1">
                <a:ln>
                  <a:noFill/>
                </a:ln>
                <a:solidFill>
                  <a:prstClr val="black"/>
                </a:solidFill>
                <a:effectLst/>
                <a:uLnTx/>
                <a:uFillTx/>
                <a:latin typeface="Calibri"/>
                <a:ea typeface="微软雅黑" panose="020B0503020204020204" pitchFamily="34" charset="-122"/>
                <a:cs typeface="+mn-cs"/>
                <a:sym typeface="+mn-ea"/>
              </a:rPr>
              <a:t>mǎo</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）、辰、</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hlinkClick r:id="rId3"/>
              </a:rPr>
              <a:t>巳</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a:t>
            </a:r>
            <a:r>
              <a:rPr kumimoji="0" lang="en-US" altLang="zh-CN" sz="2800" b="0" i="0" u="none" strike="noStrike" kern="1200" cap="none" spc="0" normalizeH="0" baseline="0" noProof="0" dirty="0" err="1">
                <a:ln>
                  <a:noFill/>
                </a:ln>
                <a:solidFill>
                  <a:prstClr val="black"/>
                </a:solidFill>
                <a:effectLst/>
                <a:uLnTx/>
                <a:uFillTx/>
                <a:latin typeface="Calibri"/>
                <a:ea typeface="微软雅黑" panose="020B0503020204020204" pitchFamily="34" charset="-122"/>
                <a:cs typeface="+mn-cs"/>
                <a:sym typeface="+mn-ea"/>
              </a:rPr>
              <a:t>sì</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hlinkClick r:id="rId4"/>
              </a:rPr>
              <a:t>午</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hlinkClick r:id="rId5"/>
              </a:rPr>
              <a:t>未</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a:t>
            </a:r>
            <a:r>
              <a:rPr kumimoji="0" lang="en-US" altLang="zh-CN" sz="2800" b="0" i="0" u="none" strike="noStrike" kern="1200" cap="none" spc="0" normalizeH="0" baseline="0" noProof="0" dirty="0" err="1">
                <a:ln>
                  <a:noFill/>
                </a:ln>
                <a:solidFill>
                  <a:prstClr val="black"/>
                </a:solidFill>
                <a:effectLst/>
                <a:uLnTx/>
                <a:uFillTx/>
                <a:latin typeface="Calibri"/>
                <a:ea typeface="微软雅黑" panose="020B0503020204020204" pitchFamily="34" charset="-122"/>
                <a:cs typeface="+mn-cs"/>
                <a:sym typeface="+mn-ea"/>
              </a:rPr>
              <a:t>wèi</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）、申、</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hlinkClick r:id="rId6"/>
              </a:rPr>
              <a:t>酉</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a:t>
            </a:r>
            <a:r>
              <a:rPr kumimoji="0" lang="en-US" altLang="zh-CN" sz="2800" b="0" i="0" u="none" strike="noStrike" kern="1200" cap="none" spc="0" normalizeH="0" baseline="0" noProof="0" dirty="0" err="1">
                <a:ln>
                  <a:noFill/>
                </a:ln>
                <a:solidFill>
                  <a:prstClr val="black"/>
                </a:solidFill>
                <a:effectLst/>
                <a:uLnTx/>
                <a:uFillTx/>
                <a:latin typeface="Calibri"/>
                <a:ea typeface="微软雅黑" panose="020B0503020204020204" pitchFamily="34" charset="-122"/>
                <a:cs typeface="+mn-cs"/>
                <a:sym typeface="+mn-ea"/>
              </a:rPr>
              <a:t>yǒu</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hlinkClick r:id="rId7"/>
              </a:rPr>
              <a:t>戌</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a:t>
            </a:r>
            <a:r>
              <a:rPr kumimoji="0" lang="en-US" altLang="zh-CN" sz="2800" b="0" i="0" u="none" strike="noStrike" kern="1200" cap="none" spc="0" normalizeH="0" baseline="0" noProof="0" dirty="0" err="1" smtClean="0">
                <a:ln>
                  <a:noFill/>
                </a:ln>
                <a:solidFill>
                  <a:prstClr val="black"/>
                </a:solidFill>
                <a:effectLst/>
                <a:uLnTx/>
                <a:uFillTx/>
                <a:latin typeface="Calibri"/>
                <a:ea typeface="微软雅黑" panose="020B0503020204020204" pitchFamily="34" charset="-122"/>
                <a:cs typeface="+mn-cs"/>
                <a:sym typeface="+mn-ea"/>
              </a:rPr>
              <a:t>xū</a:t>
            </a:r>
            <a:r>
              <a:rPr kumimoji="0" lang="zh-CN" altLang="en-US" sz="2800" b="0"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hlinkClick r:id="rId8"/>
              </a:rPr>
              <a:t>亥</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a:t>
            </a:r>
            <a:endPar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a:p>
            <a:pPr marL="2520315"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endParaRPr>
          </a:p>
          <a:p>
            <a:pPr marL="2520315"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十二</a:t>
            </a:r>
            <a:r>
              <a:rPr kumimoji="0" lang="zh-CN" altLang="en-US" sz="2800" b="0"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地支与</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十二生肖对应</a:t>
            </a:r>
            <a: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子鼠、丑牛、寅虎、卯兔、辰龙、巳蛇、午马、未羊、申猴、酉鸡、戌狗、亥猪</a:t>
            </a:r>
            <a:r>
              <a:rPr kumimoji="0" lang="zh-CN" altLang="en-US" sz="2800" b="0"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a:t>
            </a:r>
            <a:endParaRPr kumimoji="0" lang="zh-CN" altLang="en-US" sz="28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p:txBody>
      </p:sp>
    </p:spTree>
    <p:extLst>
      <p:ext uri="{BB962C8B-B14F-4D97-AF65-F5344CB8AC3E}">
        <p14:creationId xmlns:p14="http://schemas.microsoft.com/office/powerpoint/2010/main" val="370246757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518535" y="687070"/>
            <a:ext cx="2475230" cy="5262245"/>
          </a:xfrm>
          <a:prstGeom prst="rect">
            <a:avLst/>
          </a:prstGeom>
          <a:noFill/>
        </p:spPr>
        <p:txBody>
          <a:bodyPr wrap="square" rtlCol="0">
            <a:spAutoFit/>
          </a:body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zh-CN" altLang="zh-CN" sz="24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襁褓：   </a:t>
            </a:r>
            <a:br>
              <a:rPr kumimoji="0" lang="zh-CN" altLang="zh-CN" sz="24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br>
            <a:r>
              <a:rPr kumimoji="0" lang="zh-CN" altLang="zh-CN" sz="24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孩提：</a:t>
            </a:r>
            <a:br>
              <a:rPr kumimoji="0" lang="zh-CN" altLang="zh-CN" sz="24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br>
            <a:r>
              <a:rPr kumimoji="0" lang="zh-CN" altLang="zh-CN" sz="24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始龀：</a:t>
            </a:r>
            <a:br>
              <a:rPr kumimoji="0" lang="zh-CN" altLang="zh-CN" sz="24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br>
            <a:r>
              <a:rPr kumimoji="0" lang="zh-CN" altLang="zh-CN" sz="2400" b="1" i="0" u="none" strike="noStrike" kern="1200" cap="none" spc="0" normalizeH="0" baseline="0" noProof="0" dirty="0">
                <a:ln>
                  <a:noFill/>
                </a:ln>
                <a:solidFill>
                  <a:srgbClr val="FF0000"/>
                </a:solidFill>
                <a:effectLst/>
                <a:uLnTx/>
                <a:uFillTx/>
                <a:latin typeface="Calibri"/>
                <a:ea typeface="微软雅黑" panose="020B0503020204020204" pitchFamily="34" charset="-122"/>
                <a:cs typeface="+mn-cs"/>
                <a:sym typeface="+mn-ea"/>
              </a:rPr>
              <a:t>总角：</a:t>
            </a:r>
            <a:r>
              <a:rPr kumimoji="0" lang="zh-CN" altLang="zh-CN" sz="24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
            </a:r>
            <a:br>
              <a:rPr kumimoji="0" lang="zh-CN" altLang="zh-CN" sz="24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br>
            <a:r>
              <a:rPr kumimoji="0" lang="zh-CN" altLang="zh-CN" sz="24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垂髫：</a:t>
            </a:r>
            <a:br>
              <a:rPr kumimoji="0" lang="zh-CN" altLang="zh-CN" sz="24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br>
            <a:r>
              <a:rPr kumimoji="0" lang="zh-CN" altLang="zh-CN" sz="2400" b="1" i="0" u="none" strike="noStrike" kern="1200" cap="none" spc="0" normalizeH="0" baseline="0" noProof="0" dirty="0">
                <a:ln>
                  <a:noFill/>
                </a:ln>
                <a:solidFill>
                  <a:srgbClr val="FF0000"/>
                </a:solidFill>
                <a:effectLst/>
                <a:uLnTx/>
                <a:uFillTx/>
                <a:latin typeface="Calibri"/>
                <a:ea typeface="微软雅黑" panose="020B0503020204020204" pitchFamily="34" charset="-122"/>
                <a:cs typeface="+mn-cs"/>
                <a:sym typeface="+mn-ea"/>
              </a:rPr>
              <a:t>豆蔻年华</a:t>
            </a:r>
            <a:r>
              <a:rPr kumimoji="0" lang="zh-CN" altLang="zh-CN" sz="2400" b="1" i="0" u="none" strike="noStrike" kern="1200" cap="none" spc="0" normalizeH="0" baseline="0" noProof="0" dirty="0" smtClean="0">
                <a:ln>
                  <a:noFill/>
                </a:ln>
                <a:solidFill>
                  <a:srgbClr val="FF0000"/>
                </a:solidFill>
                <a:effectLst/>
                <a:uLnTx/>
                <a:uFillTx/>
                <a:latin typeface="Calibri"/>
                <a:ea typeface="微软雅黑" panose="020B0503020204020204" pitchFamily="34" charset="-122"/>
                <a:cs typeface="+mn-cs"/>
                <a:sym typeface="+mn-ea"/>
              </a:rPr>
              <a:t>：</a:t>
            </a:r>
            <a:r>
              <a:rPr kumimoji="0" lang="zh-CN" altLang="zh-CN" sz="24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
            </a:r>
            <a:br>
              <a:rPr kumimoji="0" lang="zh-CN" altLang="zh-CN" sz="24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br>
            <a:r>
              <a:rPr kumimoji="0" lang="zh-CN" altLang="zh-CN" sz="2400" b="1" i="0" u="none" strike="noStrike" kern="1200" cap="none" spc="0" normalizeH="0" baseline="0" noProof="0" dirty="0" smtClean="0">
                <a:ln>
                  <a:noFill/>
                </a:ln>
                <a:solidFill>
                  <a:srgbClr val="FF0000"/>
                </a:solidFill>
                <a:effectLst/>
                <a:uLnTx/>
                <a:uFillTx/>
                <a:latin typeface="Calibri"/>
                <a:ea typeface="微软雅黑" panose="020B0503020204020204" pitchFamily="34" charset="-122"/>
                <a:cs typeface="+mn-cs"/>
                <a:sym typeface="+mn-ea"/>
              </a:rPr>
              <a:t>弱冠</a:t>
            </a:r>
            <a:r>
              <a:rPr kumimoji="0" lang="zh-CN" altLang="en-US" sz="2400" b="1" i="0" u="none" strike="noStrike" kern="1200" cap="none" spc="0" normalizeH="0" baseline="0" noProof="0" dirty="0" smtClean="0">
                <a:ln>
                  <a:noFill/>
                </a:ln>
                <a:solidFill>
                  <a:srgbClr val="FF0000"/>
                </a:solidFill>
                <a:effectLst/>
                <a:uLnTx/>
                <a:uFillTx/>
                <a:latin typeface="Calibri"/>
                <a:ea typeface="微软雅黑" panose="020B0503020204020204" pitchFamily="34" charset="-122"/>
                <a:cs typeface="+mn-cs"/>
                <a:sym typeface="+mn-ea"/>
              </a:rPr>
              <a:t>（及笈）</a:t>
            </a:r>
            <a:r>
              <a:rPr kumimoji="0" lang="zh-CN" altLang="zh-CN" sz="2400" b="1" i="0" u="none" strike="noStrike" kern="1200" cap="none" spc="0" normalizeH="0" baseline="0" noProof="0" dirty="0" smtClean="0">
                <a:ln>
                  <a:noFill/>
                </a:ln>
                <a:solidFill>
                  <a:srgbClr val="FF0000"/>
                </a:solidFill>
                <a:effectLst/>
                <a:uLnTx/>
                <a:uFillTx/>
                <a:latin typeface="Calibri"/>
                <a:ea typeface="微软雅黑" panose="020B0503020204020204" pitchFamily="34" charset="-122"/>
                <a:cs typeface="+mn-cs"/>
                <a:sym typeface="+mn-ea"/>
              </a:rPr>
              <a:t>：</a:t>
            </a:r>
            <a:r>
              <a:rPr kumimoji="0" lang="zh-CN" altLang="zh-CN" sz="24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
            </a:r>
            <a:br>
              <a:rPr kumimoji="0" lang="zh-CN" altLang="zh-CN" sz="24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br>
            <a:r>
              <a:rPr kumimoji="0" lang="zh-CN" altLang="zh-CN" sz="24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而立：</a:t>
            </a:r>
            <a:br>
              <a:rPr kumimoji="0" lang="zh-CN" altLang="zh-CN" sz="24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br>
            <a:r>
              <a:rPr kumimoji="0" lang="zh-CN" altLang="zh-CN" sz="24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不惑：</a:t>
            </a:r>
            <a:br>
              <a:rPr kumimoji="0" lang="zh-CN" altLang="zh-CN" sz="24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br>
            <a:r>
              <a:rPr kumimoji="0" lang="zh-CN" altLang="zh-CN" sz="24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天命</a:t>
            </a:r>
            <a:r>
              <a:rPr kumimoji="0" lang="zh-CN" altLang="zh-CN" sz="2400" b="1"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a:t>
            </a:r>
            <a:endParaRPr kumimoji="0" lang="en-US" altLang="zh-CN" sz="2400" b="1"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24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耳顺、花甲之</a:t>
            </a:r>
            <a:r>
              <a:rPr kumimoji="0" lang="zh-CN" altLang="zh-CN" sz="2400" b="1"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年</a:t>
            </a:r>
            <a:r>
              <a:rPr kumimoji="0" lang="zh-CN" altLang="en-US" sz="24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a:t>
            </a:r>
            <a:endParaRPr kumimoji="0" lang="zh-CN" altLang="zh-CN" sz="24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24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古稀</a:t>
            </a:r>
            <a:r>
              <a:rPr kumimoji="0" lang="zh-CN" altLang="zh-CN" sz="2400" b="1"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a:t>
            </a:r>
            <a:endParaRPr kumimoji="0" lang="zh-CN" altLang="zh-CN" sz="24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2400" b="1" i="0" u="none" strike="noStrike" kern="1200" cap="none" spc="0" normalizeH="0" baseline="0" noProof="0" dirty="0">
                <a:ln>
                  <a:noFill/>
                </a:ln>
                <a:solidFill>
                  <a:srgbClr val="FF0000"/>
                </a:solidFill>
                <a:effectLst/>
                <a:uLnTx/>
                <a:uFillTx/>
                <a:latin typeface="Calibri"/>
                <a:ea typeface="微软雅黑" panose="020B0503020204020204" pitchFamily="34" charset="-122"/>
                <a:cs typeface="+mn-cs"/>
                <a:sym typeface="+mn-ea"/>
              </a:rPr>
              <a:t>耄耋</a:t>
            </a:r>
            <a:r>
              <a:rPr kumimoji="0" lang="zh-CN" altLang="zh-CN" sz="2400" b="1" i="0" u="none" strike="noStrike" kern="1200" cap="none" spc="0" normalizeH="0" baseline="0" noProof="0" dirty="0" smtClean="0">
                <a:ln>
                  <a:noFill/>
                </a:ln>
                <a:solidFill>
                  <a:srgbClr val="FF0000"/>
                </a:solidFill>
                <a:effectLst/>
                <a:uLnTx/>
                <a:uFillTx/>
                <a:latin typeface="Calibri"/>
                <a:ea typeface="微软雅黑" panose="020B0503020204020204" pitchFamily="34" charset="-122"/>
                <a:cs typeface="+mn-cs"/>
                <a:sym typeface="+mn-ea"/>
              </a:rPr>
              <a:t>：</a:t>
            </a:r>
            <a:endParaRPr kumimoji="0" lang="en-US" altLang="zh-CN" sz="2400" b="1" i="0" u="none" strike="noStrike" kern="1200" cap="none" spc="0" normalizeH="0" baseline="0" noProof="0" dirty="0" smtClean="0">
              <a:ln>
                <a:noFill/>
              </a:ln>
              <a:solidFill>
                <a:srgbClr val="FF0000"/>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期颐：</a:t>
            </a:r>
            <a:endPar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p:txBody>
      </p:sp>
      <p:sp>
        <p:nvSpPr>
          <p:cNvPr id="4" name="文本框 3"/>
          <p:cNvSpPr txBox="1"/>
          <p:nvPr/>
        </p:nvSpPr>
        <p:spPr>
          <a:xfrm>
            <a:off x="5993765" y="687070"/>
            <a:ext cx="3570605" cy="563118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2400" b="1"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不满</a:t>
            </a:r>
            <a:r>
              <a:rPr kumimoji="0" lang="zh-CN" altLang="zh-CN" sz="24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周岁 </a:t>
            </a:r>
            <a:br>
              <a:rPr kumimoji="0" lang="zh-CN" altLang="zh-CN" sz="24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br>
            <a:r>
              <a:rPr kumimoji="0" lang="zh-CN" altLang="zh-CN" sz="2400" b="1"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两至三</a:t>
            </a:r>
            <a:r>
              <a:rPr kumimoji="0" lang="zh-CN" altLang="zh-CN" sz="24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岁 </a:t>
            </a:r>
            <a:br>
              <a:rPr kumimoji="0" lang="zh-CN" altLang="zh-CN" sz="24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br>
            <a:r>
              <a:rPr kumimoji="0" lang="zh-CN" altLang="zh-CN" sz="2400" b="1"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七八</a:t>
            </a:r>
            <a:r>
              <a:rPr kumimoji="0" lang="zh-CN" altLang="zh-CN" sz="24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岁</a:t>
            </a:r>
            <a:br>
              <a:rPr kumimoji="0" lang="zh-CN" altLang="zh-CN" sz="24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br>
            <a:r>
              <a:rPr kumimoji="0" lang="zh-CN" altLang="zh-CN" sz="2400" b="1" i="0" u="none" strike="noStrike" kern="1200" cap="none" spc="0" normalizeH="0" baseline="0" noProof="0" dirty="0" smtClean="0">
                <a:ln>
                  <a:noFill/>
                </a:ln>
                <a:solidFill>
                  <a:srgbClr val="FF0000"/>
                </a:solidFill>
                <a:effectLst/>
                <a:uLnTx/>
                <a:uFillTx/>
                <a:latin typeface="Calibri"/>
                <a:ea typeface="微软雅黑" panose="020B0503020204020204" pitchFamily="34" charset="-122"/>
                <a:cs typeface="+mn-cs"/>
                <a:sym typeface="+mn-ea"/>
              </a:rPr>
              <a:t>幼年</a:t>
            </a:r>
            <a:r>
              <a:rPr kumimoji="0" lang="zh-CN" altLang="zh-CN" sz="2400" b="1" i="0" u="none" strike="noStrike" kern="1200" cap="none" spc="0" normalizeH="0" baseline="0" noProof="0" dirty="0">
                <a:ln>
                  <a:noFill/>
                </a:ln>
                <a:solidFill>
                  <a:srgbClr val="FF0000"/>
                </a:solidFill>
                <a:effectLst/>
                <a:uLnTx/>
                <a:uFillTx/>
                <a:latin typeface="Calibri"/>
                <a:ea typeface="微软雅黑" panose="020B0503020204020204" pitchFamily="34" charset="-122"/>
                <a:cs typeface="+mn-cs"/>
                <a:sym typeface="+mn-ea"/>
              </a:rPr>
              <a:t>泛称</a:t>
            </a:r>
            <a:r>
              <a:rPr kumimoji="0" lang="zh-CN" altLang="zh-CN" sz="24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 </a:t>
            </a:r>
            <a:r>
              <a:rPr kumimoji="0" lang="zh-CN" altLang="zh-CN" sz="2400" b="1"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
            </a:r>
            <a:br>
              <a:rPr kumimoji="0" lang="zh-CN" altLang="zh-CN" sz="2400" b="1"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br>
            <a:r>
              <a:rPr kumimoji="0" lang="zh-CN" altLang="zh-CN" sz="2400" b="1"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指</a:t>
            </a:r>
            <a:r>
              <a:rPr kumimoji="0" lang="zh-CN" altLang="zh-CN" sz="24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儿童</a:t>
            </a:r>
            <a:br>
              <a:rPr kumimoji="0" lang="zh-CN" altLang="zh-CN" sz="24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br>
            <a:r>
              <a:rPr kumimoji="0" lang="zh-CN" altLang="zh-CN" sz="2400" b="1" i="0" u="none" strike="noStrike" kern="1200" cap="none" spc="0" normalizeH="0" baseline="0" noProof="0" dirty="0" smtClean="0">
                <a:ln>
                  <a:noFill/>
                </a:ln>
                <a:solidFill>
                  <a:srgbClr val="FF0000"/>
                </a:solidFill>
                <a:effectLst/>
                <a:uLnTx/>
                <a:uFillTx/>
                <a:latin typeface="Calibri"/>
                <a:ea typeface="微软雅黑" panose="020B0503020204020204" pitchFamily="34" charset="-122"/>
                <a:cs typeface="+mn-cs"/>
                <a:sym typeface="+mn-ea"/>
              </a:rPr>
              <a:t>女子</a:t>
            </a:r>
            <a:r>
              <a:rPr kumimoji="0" lang="zh-CN" altLang="zh-CN" sz="2400" b="1" i="0" u="none" strike="noStrike" kern="1200" cap="none" spc="0" normalizeH="0" baseline="0" noProof="0" dirty="0">
                <a:ln>
                  <a:noFill/>
                </a:ln>
                <a:solidFill>
                  <a:srgbClr val="FF0000"/>
                </a:solidFill>
                <a:effectLst/>
                <a:uLnTx/>
                <a:uFillTx/>
                <a:latin typeface="Calibri"/>
                <a:ea typeface="微软雅黑" panose="020B0503020204020204" pitchFamily="34" charset="-122"/>
                <a:cs typeface="+mn-cs"/>
                <a:sym typeface="+mn-ea"/>
              </a:rPr>
              <a:t>十三四岁</a:t>
            </a:r>
            <a:endParaRPr kumimoji="0" lang="en-US" altLang="zh-CN" sz="2400" b="1"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0000"/>
                </a:solidFill>
                <a:effectLst/>
                <a:uLnTx/>
                <a:uFillTx/>
                <a:latin typeface="Calibri"/>
                <a:ea typeface="微软雅黑" panose="020B0503020204020204" pitchFamily="34" charset="-122"/>
                <a:cs typeface="+mn-cs"/>
                <a:sym typeface="+mn-ea"/>
              </a:rPr>
              <a:t>男子</a:t>
            </a:r>
            <a:r>
              <a:rPr kumimoji="0" lang="zh-CN" altLang="zh-CN" sz="2400" b="1" i="0" u="none" strike="noStrike" kern="1200" cap="none" spc="0" normalizeH="0" baseline="0" noProof="0" dirty="0" smtClean="0">
                <a:ln>
                  <a:noFill/>
                </a:ln>
                <a:solidFill>
                  <a:srgbClr val="FF0000"/>
                </a:solidFill>
                <a:effectLst/>
                <a:uLnTx/>
                <a:uFillTx/>
                <a:latin typeface="Calibri"/>
                <a:ea typeface="微软雅黑" panose="020B0503020204020204" pitchFamily="34" charset="-122"/>
                <a:cs typeface="+mn-cs"/>
                <a:sym typeface="+mn-ea"/>
              </a:rPr>
              <a:t>二十岁</a:t>
            </a:r>
            <a:r>
              <a:rPr kumimoji="0" lang="zh-CN" altLang="en-US" sz="2400" b="1" i="0" u="none" strike="noStrike" kern="1200" cap="none" spc="0" normalizeH="0" baseline="0" noProof="0" dirty="0" smtClean="0">
                <a:ln>
                  <a:noFill/>
                </a:ln>
                <a:solidFill>
                  <a:srgbClr val="FF0000"/>
                </a:solidFill>
                <a:effectLst/>
                <a:uLnTx/>
                <a:uFillTx/>
                <a:latin typeface="Calibri"/>
                <a:ea typeface="微软雅黑" panose="020B0503020204020204" pitchFamily="34" charset="-122"/>
                <a:cs typeface="+mn-cs"/>
                <a:sym typeface="+mn-ea"/>
              </a:rPr>
              <a:t>（</a:t>
            </a:r>
            <a:r>
              <a:rPr kumimoji="0" lang="zh-CN" altLang="en-US" sz="2400" b="1" i="0" u="none" strike="noStrike" kern="1200" cap="none" spc="0" normalizeH="0" baseline="0" noProof="0" dirty="0">
                <a:ln>
                  <a:noFill/>
                </a:ln>
                <a:solidFill>
                  <a:srgbClr val="FF0000"/>
                </a:solidFill>
                <a:effectLst/>
                <a:uLnTx/>
                <a:uFillTx/>
                <a:latin typeface="Calibri"/>
                <a:ea typeface="微软雅黑" panose="020B0503020204020204" pitchFamily="34" charset="-122"/>
                <a:cs typeface="+mn-cs"/>
                <a:sym typeface="+mn-ea"/>
              </a:rPr>
              <a:t>女子十五岁</a:t>
            </a:r>
            <a:r>
              <a:rPr kumimoji="0" lang="zh-CN" altLang="en-US" sz="2400" b="1" i="0" u="none" strike="noStrike" kern="1200" cap="none" spc="0" normalizeH="0" baseline="0" noProof="0" dirty="0" smtClean="0">
                <a:ln>
                  <a:noFill/>
                </a:ln>
                <a:solidFill>
                  <a:srgbClr val="FF0000"/>
                </a:solidFill>
                <a:effectLst/>
                <a:uLnTx/>
                <a:uFillTx/>
                <a:latin typeface="Calibri"/>
                <a:ea typeface="微软雅黑" panose="020B0503020204020204" pitchFamily="34" charset="-122"/>
                <a:cs typeface="+mn-cs"/>
                <a:sym typeface="+mn-ea"/>
              </a:rPr>
              <a:t>）</a:t>
            </a:r>
            <a:r>
              <a:rPr kumimoji="0" lang="zh-CN" altLang="zh-CN" sz="24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
            </a:r>
            <a:br>
              <a:rPr kumimoji="0" lang="zh-CN" altLang="zh-CN" sz="24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br>
            <a:r>
              <a:rPr kumimoji="0" lang="zh-CN" altLang="zh-CN" sz="2400" b="1"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三十</a:t>
            </a:r>
            <a:r>
              <a:rPr kumimoji="0" lang="zh-CN" altLang="zh-CN" sz="24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岁</a:t>
            </a:r>
            <a:br>
              <a:rPr kumimoji="0" lang="zh-CN" altLang="zh-CN" sz="24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br>
            <a:r>
              <a:rPr kumimoji="0" lang="zh-CN" altLang="zh-CN" sz="2400" b="1"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四十</a:t>
            </a:r>
            <a:r>
              <a:rPr kumimoji="0" lang="zh-CN" altLang="zh-CN" sz="24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岁</a:t>
            </a:r>
            <a:br>
              <a:rPr kumimoji="0" lang="zh-CN" altLang="zh-CN" sz="24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br>
            <a:r>
              <a:rPr kumimoji="0" lang="zh-CN" altLang="zh-CN" sz="2400" b="1"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五十</a:t>
            </a:r>
            <a:r>
              <a:rPr kumimoji="0" lang="zh-CN" altLang="zh-CN" sz="24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岁</a:t>
            </a:r>
            <a:endParaRPr kumimoji="0" lang="en-US" altLang="zh-CN" sz="2400" b="1"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2400" b="1"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六十岁</a:t>
            </a:r>
            <a:endParaRPr kumimoji="0" lang="en-US" altLang="zh-CN" sz="2400" b="1"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2400" b="1"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七十</a:t>
            </a:r>
            <a:r>
              <a:rPr kumimoji="0" lang="zh-CN" altLang="zh-CN" sz="24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岁</a:t>
            </a:r>
            <a:endParaRPr kumimoji="0" lang="en-US" altLang="zh-CN" sz="2400" b="1"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2400" b="1" i="0" u="none" strike="noStrike" kern="1200" cap="none" spc="0" normalizeH="0" baseline="0" noProof="0" dirty="0" smtClean="0">
                <a:ln>
                  <a:noFill/>
                </a:ln>
                <a:solidFill>
                  <a:srgbClr val="FF0000"/>
                </a:solidFill>
                <a:effectLst/>
                <a:uLnTx/>
                <a:uFillTx/>
                <a:latin typeface="Calibri"/>
                <a:ea typeface="微软雅黑" panose="020B0503020204020204" pitchFamily="34" charset="-122"/>
                <a:cs typeface="+mn-cs"/>
                <a:sym typeface="+mn-ea"/>
              </a:rPr>
              <a:t>八十、九十岁</a:t>
            </a:r>
            <a:endParaRPr kumimoji="0" lang="en-US" altLang="zh-CN" sz="2400" b="1" i="0" u="none" strike="noStrike" kern="1200" cap="none" spc="0" normalizeH="0" baseline="0" noProof="0" dirty="0" smtClean="0">
              <a:ln>
                <a:noFill/>
              </a:ln>
              <a:solidFill>
                <a:srgbClr val="FF0000"/>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sym typeface="+mn-ea"/>
              </a:rPr>
              <a:t>一百岁</a:t>
            </a:r>
            <a:r>
              <a:rPr kumimoji="0" lang="zh-CN" altLang="zh-CN" sz="2400" b="1"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sym typeface="+mn-ea"/>
              </a:rPr>
              <a:t>  </a:t>
            </a:r>
            <a:endParaRPr kumimoji="0" lang="zh-CN" altLang="zh-CN" sz="2400" b="1"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Calibri"/>
              <a:ea typeface="微软雅黑" panose="020B0503020204020204" pitchFamily="34" charset="-122"/>
              <a:cs typeface="+mn-cs"/>
            </a:endParaRPr>
          </a:p>
        </p:txBody>
      </p:sp>
      <p:sp>
        <p:nvSpPr>
          <p:cNvPr id="5" name="矩形 4"/>
          <p:cNvSpPr/>
          <p:nvPr/>
        </p:nvSpPr>
        <p:spPr>
          <a:xfrm>
            <a:off x="660400" y="2259965"/>
            <a:ext cx="2526030" cy="1414145"/>
          </a:xfrm>
          <a:prstGeom prst="rect">
            <a:avLst/>
          </a:prstGeom>
          <a:solidFill>
            <a:schemeClr val="accent5">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smtClean="0">
                <a:ln>
                  <a:noFill/>
                </a:ln>
                <a:solidFill>
                  <a:prstClr val="white"/>
                </a:solidFill>
                <a:effectLst/>
                <a:uLnTx/>
                <a:uFillTx/>
                <a:latin typeface="Calibri"/>
                <a:ea typeface="微软雅黑" panose="020B0503020204020204" pitchFamily="34" charset="-122"/>
                <a:cs typeface="+mn-cs"/>
              </a:rPr>
              <a:t>年龄称谓</a:t>
            </a:r>
            <a:endParaRPr kumimoji="0" lang="zh-CN" altLang="en-US" sz="3600" b="1"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endParaRPr>
          </a:p>
        </p:txBody>
      </p:sp>
    </p:spTree>
    <p:extLst>
      <p:ext uri="{BB962C8B-B14F-4D97-AF65-F5344CB8AC3E}">
        <p14:creationId xmlns:p14="http://schemas.microsoft.com/office/powerpoint/2010/main" val="377825428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738880" y="476885"/>
            <a:ext cx="3561080" cy="764540"/>
          </a:xfrm>
          <a:prstGeom prst="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smtClean="0">
                <a:ln>
                  <a:noFill/>
                </a:ln>
                <a:solidFill>
                  <a:srgbClr val="FF0000"/>
                </a:solidFill>
                <a:effectLst/>
                <a:uLnTx/>
                <a:uFillTx/>
                <a:latin typeface="Calibri"/>
                <a:ea typeface="微软雅黑" panose="020B0503020204020204" pitchFamily="34" charset="-122"/>
                <a:cs typeface="+mn-cs"/>
              </a:rPr>
              <a:t>科举考试制度</a:t>
            </a:r>
            <a:endParaRPr kumimoji="0" lang="zh-CN" altLang="en-US" sz="3600" b="0" i="0" u="none" strike="noStrike" kern="1200" cap="none" spc="0" normalizeH="0" baseline="0" noProof="0" dirty="0">
              <a:ln>
                <a:noFill/>
              </a:ln>
              <a:solidFill>
                <a:srgbClr val="FF0000"/>
              </a:solidFill>
              <a:effectLst/>
              <a:uLnTx/>
              <a:uFillTx/>
              <a:latin typeface="Calibri"/>
              <a:ea typeface="微软雅黑" panose="020B0503020204020204" pitchFamily="34" charset="-122"/>
              <a:cs typeface="+mn-cs"/>
            </a:endParaRPr>
          </a:p>
        </p:txBody>
      </p:sp>
      <p:sp>
        <p:nvSpPr>
          <p:cNvPr id="3" name="矩形 2"/>
          <p:cNvSpPr/>
          <p:nvPr/>
        </p:nvSpPr>
        <p:spPr>
          <a:xfrm>
            <a:off x="152400" y="825500"/>
            <a:ext cx="10733405" cy="538480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rPr>
              <a:t>1</a:t>
            </a:r>
            <a: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a:t>
            </a:r>
            <a:r>
              <a:rPr kumimoji="0" lang="zh-CN" altLang="en-US" sz="2800" b="0" i="0" u="none" strike="noStrike" kern="1200" cap="none" spc="0" normalizeH="0" baseline="0" noProof="0" dirty="0">
                <a:ln>
                  <a:noFill/>
                </a:ln>
                <a:solidFill>
                  <a:srgbClr val="FF0000"/>
                </a:solidFill>
                <a:effectLst/>
                <a:uLnTx/>
                <a:uFillTx/>
                <a:latin typeface="Calibri"/>
                <a:ea typeface="微软雅黑" panose="020B0503020204020204" pitchFamily="34" charset="-122"/>
                <a:cs typeface="+mn-cs"/>
              </a:rPr>
              <a:t>童生试</a:t>
            </a:r>
            <a:r>
              <a:rPr kumimoji="0" lang="en-US" altLang="zh-CN" sz="2800" b="0" i="0" u="none" strike="noStrike" kern="1200" cap="none" spc="0" normalizeH="0" baseline="0" noProof="0" dirty="0">
                <a:ln>
                  <a:noFill/>
                </a:ln>
                <a:solidFill>
                  <a:prstClr val="white"/>
                </a:solidFill>
                <a:effectLst/>
                <a:uLnTx/>
                <a:uFillTx/>
                <a:latin typeface="Calibri"/>
                <a:ea typeface="微软雅黑" panose="020B0503020204020204" pitchFamily="34"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：叫“童试”</a:t>
            </a:r>
            <a: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应试者不分年龄大小都称童生</a:t>
            </a:r>
            <a: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合格后取得生员</a:t>
            </a:r>
            <a: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a:t>
            </a:r>
            <a:r>
              <a:rPr kumimoji="0" lang="zh-CN" altLang="en-US" sz="2800" b="0" i="0" u="none" strike="noStrike" kern="1200" cap="none" spc="0" normalizeH="0" baseline="0" noProof="0" dirty="0">
                <a:ln>
                  <a:noFill/>
                </a:ln>
                <a:solidFill>
                  <a:srgbClr val="002060"/>
                </a:solidFill>
                <a:effectLst/>
                <a:uLnTx/>
                <a:uFillTx/>
                <a:latin typeface="Calibri"/>
                <a:ea typeface="微软雅黑" panose="020B0503020204020204" pitchFamily="34" charset="-122"/>
                <a:cs typeface="+mn-cs"/>
              </a:rPr>
              <a:t>秀才、相公</a:t>
            </a:r>
            <a: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资格</a:t>
            </a:r>
            <a: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这样才能参加科举考试。</a:t>
            </a:r>
            <a:b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br>
            <a:r>
              <a:rPr kumimoji="0" lang="en-US" altLang="zh-CN" sz="2800" b="0"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rPr>
              <a:t>2.</a:t>
            </a:r>
            <a:r>
              <a:rPr kumimoji="0" lang="zh-CN" altLang="en-US" sz="2800" b="0" i="0" u="none" strike="noStrike" kern="1200" cap="none" spc="0" normalizeH="0" baseline="0" noProof="0" dirty="0" smtClean="0">
                <a:ln>
                  <a:noFill/>
                </a:ln>
                <a:solidFill>
                  <a:srgbClr val="FF0000"/>
                </a:solidFill>
                <a:effectLst/>
                <a:uLnTx/>
                <a:uFillTx/>
                <a:latin typeface="Calibri"/>
                <a:ea typeface="微软雅黑" panose="020B0503020204020204" pitchFamily="34" charset="-122"/>
                <a:cs typeface="+mn-cs"/>
              </a:rPr>
              <a:t>乡试</a:t>
            </a:r>
            <a: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明清两代每三年在各省省城举行的一次考试</a:t>
            </a:r>
            <a: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由秀才参加</a:t>
            </a:r>
            <a: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考取的叫</a:t>
            </a:r>
            <a:r>
              <a:rPr kumimoji="0" lang="zh-CN" altLang="en-US" sz="2800" b="0" i="0" u="none" strike="noStrike" kern="1200" cap="none" spc="0" normalizeH="0" baseline="0" noProof="0" dirty="0">
                <a:ln>
                  <a:noFill/>
                </a:ln>
                <a:solidFill>
                  <a:srgbClr val="002060"/>
                </a:solidFill>
                <a:effectLst/>
                <a:uLnTx/>
                <a:uFillTx/>
                <a:latin typeface="Calibri"/>
                <a:ea typeface="微软雅黑" panose="020B0503020204020204" pitchFamily="34" charset="-122"/>
                <a:cs typeface="+mn-cs"/>
              </a:rPr>
              <a:t>举人</a:t>
            </a:r>
            <a: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a:t>
            </a:r>
            <a:r>
              <a:rPr kumimoji="0" lang="zh-CN" altLang="en-US" sz="2800" b="0" i="0" u="none" strike="noStrike" kern="1200" cap="none" spc="0" normalizeH="0" baseline="0" noProof="0" dirty="0">
                <a:ln>
                  <a:noFill/>
                </a:ln>
                <a:solidFill>
                  <a:srgbClr val="002060"/>
                </a:solidFill>
                <a:effectLst/>
                <a:uLnTx/>
                <a:uFillTx/>
                <a:latin typeface="Calibri"/>
                <a:ea typeface="微软雅黑" panose="020B0503020204020204" pitchFamily="34" charset="-122"/>
                <a:cs typeface="+mn-cs"/>
              </a:rPr>
              <a:t>第一名叫解元</a:t>
            </a:r>
            <a:r>
              <a:rPr kumimoji="0" lang="zh-CN" altLang="en-US" sz="2800" b="0"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
            </a:r>
            <a:b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br>
            <a:r>
              <a:rPr kumimoji="0" lang="en-US" altLang="zh-CN" sz="2800" b="0"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rPr>
              <a:t>3</a:t>
            </a:r>
            <a: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a:t>
            </a:r>
            <a:r>
              <a:rPr kumimoji="0" lang="zh-CN" altLang="en-US" sz="2800" b="0" i="0" u="none" strike="noStrike" kern="1200" cap="none" spc="0" normalizeH="0" baseline="0" noProof="0" dirty="0">
                <a:ln>
                  <a:noFill/>
                </a:ln>
                <a:solidFill>
                  <a:srgbClr val="FF0000"/>
                </a:solidFill>
                <a:effectLst/>
                <a:uLnTx/>
                <a:uFillTx/>
                <a:latin typeface="Calibri"/>
                <a:ea typeface="微软雅黑" panose="020B0503020204020204" pitchFamily="34" charset="-122"/>
                <a:cs typeface="+mn-cs"/>
              </a:rPr>
              <a:t>会试</a:t>
            </a:r>
            <a: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明清两代每三年在京城举行的一次考试</a:t>
            </a:r>
            <a: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各省的举人及国子监监生皆可应考</a:t>
            </a:r>
            <a: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录取三百名为</a:t>
            </a:r>
            <a:r>
              <a:rPr kumimoji="0" lang="zh-CN" altLang="en-US" sz="2800" b="0" i="0" u="none" strike="noStrike" kern="1200" cap="none" spc="0" normalizeH="0" baseline="0" noProof="0" dirty="0" smtClean="0">
                <a:ln>
                  <a:noFill/>
                </a:ln>
                <a:solidFill>
                  <a:srgbClr val="002060"/>
                </a:solidFill>
                <a:effectLst/>
                <a:uLnTx/>
                <a:uFillTx/>
                <a:latin typeface="Calibri"/>
                <a:ea typeface="微软雅黑" panose="020B0503020204020204" pitchFamily="34" charset="-122"/>
                <a:cs typeface="+mn-cs"/>
              </a:rPr>
              <a:t>贡士</a:t>
            </a:r>
            <a:r>
              <a:rPr kumimoji="0" lang="en-US" altLang="zh-CN" sz="2800" b="0"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第一名叫</a:t>
            </a:r>
            <a:r>
              <a:rPr kumimoji="0" lang="zh-CN" altLang="en-US" sz="2800" b="0" i="0" u="none" strike="noStrike" kern="1200" cap="none" spc="0" normalizeH="0" baseline="0" noProof="0" dirty="0">
                <a:ln>
                  <a:noFill/>
                </a:ln>
                <a:solidFill>
                  <a:srgbClr val="002060"/>
                </a:solidFill>
                <a:effectLst/>
                <a:uLnTx/>
                <a:uFillTx/>
                <a:latin typeface="Calibri"/>
                <a:ea typeface="微软雅黑" panose="020B0503020204020204" pitchFamily="34" charset="-122"/>
                <a:cs typeface="+mn-cs"/>
              </a:rPr>
              <a:t>会元</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a:t>
            </a:r>
            <a:b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br>
            <a:r>
              <a:rPr kumimoji="0" lang="en-US" altLang="zh-CN" sz="2800" b="0" i="0" u="none" strike="noStrike" kern="1200" cap="none" spc="0" normalizeH="0" baseline="0" noProof="0" dirty="0" smtClean="0">
                <a:ln>
                  <a:noFill/>
                </a:ln>
                <a:solidFill>
                  <a:prstClr val="black"/>
                </a:solidFill>
                <a:effectLst/>
                <a:uLnTx/>
                <a:uFillTx/>
                <a:latin typeface="Calibri"/>
                <a:ea typeface="微软雅黑" panose="020B0503020204020204" pitchFamily="34" charset="-122"/>
                <a:cs typeface="+mn-cs"/>
              </a:rPr>
              <a:t>4</a:t>
            </a:r>
            <a: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a:t>
            </a:r>
            <a:r>
              <a:rPr kumimoji="0" lang="zh-CN" altLang="en-US" sz="2800" b="0" i="0" u="none" strike="noStrike" kern="1200" cap="none" spc="0" normalizeH="0" baseline="0" noProof="0" dirty="0">
                <a:ln>
                  <a:noFill/>
                </a:ln>
                <a:solidFill>
                  <a:srgbClr val="FF0000"/>
                </a:solidFill>
                <a:effectLst/>
                <a:uLnTx/>
                <a:uFillTx/>
                <a:latin typeface="Calibri"/>
                <a:ea typeface="微软雅黑" panose="020B0503020204020204" pitchFamily="34" charset="-122"/>
                <a:cs typeface="+mn-cs"/>
              </a:rPr>
              <a:t>殿试</a:t>
            </a:r>
            <a: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科举制最高级别的考试，皇帝在殿廷上，对会试录取的贡士亲自策问，以定甲第。录取分</a:t>
            </a:r>
            <a:r>
              <a:rPr kumimoji="0" lang="zh-CN" altLang="en-US" sz="2800" b="0" i="0" u="none" strike="noStrike" kern="1200" cap="none" spc="0" normalizeH="0" baseline="0" noProof="0" dirty="0">
                <a:ln>
                  <a:noFill/>
                </a:ln>
                <a:solidFill>
                  <a:srgbClr val="002060"/>
                </a:solidFill>
                <a:effectLst/>
                <a:uLnTx/>
                <a:uFillTx/>
                <a:latin typeface="Calibri"/>
                <a:ea typeface="微软雅黑" panose="020B0503020204020204" pitchFamily="34" charset="-122"/>
                <a:cs typeface="+mn-cs"/>
              </a:rPr>
              <a:t>三甲</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a:t>
            </a:r>
            <a:r>
              <a:rPr kumimoji="0" lang="zh-CN" altLang="en-US" sz="2800" b="0" i="0" u="none" strike="noStrike" kern="1200" cap="none" spc="0" normalizeH="0" baseline="0" noProof="0" dirty="0">
                <a:ln>
                  <a:noFill/>
                </a:ln>
                <a:solidFill>
                  <a:srgbClr val="002060"/>
                </a:solidFill>
                <a:effectLst/>
                <a:uLnTx/>
                <a:uFillTx/>
                <a:latin typeface="Calibri"/>
                <a:ea typeface="微软雅黑" panose="020B0503020204020204" pitchFamily="34" charset="-122"/>
                <a:cs typeface="+mn-cs"/>
              </a:rPr>
              <a:t>一甲三名</a:t>
            </a:r>
            <a: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赐“</a:t>
            </a:r>
            <a:r>
              <a:rPr kumimoji="0" lang="zh-CN" altLang="en-US" sz="2800" b="0" i="0" u="none" strike="noStrike" kern="1200" cap="none" spc="0" normalizeH="0" baseline="0" noProof="0" dirty="0">
                <a:ln>
                  <a:noFill/>
                </a:ln>
                <a:solidFill>
                  <a:srgbClr val="002060"/>
                </a:solidFill>
                <a:effectLst/>
                <a:uLnTx/>
                <a:uFillTx/>
                <a:latin typeface="Calibri"/>
                <a:ea typeface="微软雅黑" panose="020B0503020204020204" pitchFamily="34" charset="-122"/>
                <a:cs typeface="+mn-cs"/>
              </a:rPr>
              <a:t>进土及第</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”的称号</a:t>
            </a:r>
            <a: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第一名称</a:t>
            </a:r>
            <a:r>
              <a:rPr kumimoji="0" lang="zh-CN" altLang="en-US" sz="2800" b="0" i="0" u="none" strike="noStrike" kern="1200" cap="none" spc="0" normalizeH="0" baseline="0" noProof="0" dirty="0">
                <a:ln>
                  <a:noFill/>
                </a:ln>
                <a:solidFill>
                  <a:srgbClr val="002060"/>
                </a:solidFill>
                <a:effectLst/>
                <a:uLnTx/>
                <a:uFillTx/>
                <a:latin typeface="Calibri"/>
                <a:ea typeface="微软雅黑" panose="020B0503020204020204" pitchFamily="34" charset="-122"/>
                <a:cs typeface="+mn-cs"/>
              </a:rPr>
              <a:t>状元</a:t>
            </a:r>
            <a: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鼎元</a:t>
            </a:r>
            <a: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，第二名称</a:t>
            </a:r>
            <a:r>
              <a:rPr kumimoji="0" lang="zh-CN" altLang="en-US" sz="2800" b="0" i="0" u="none" strike="noStrike" kern="1200" cap="none" spc="0" normalizeH="0" baseline="0" noProof="0" dirty="0">
                <a:ln>
                  <a:noFill/>
                </a:ln>
                <a:solidFill>
                  <a:srgbClr val="002060"/>
                </a:solidFill>
                <a:effectLst/>
                <a:uLnTx/>
                <a:uFillTx/>
                <a:latin typeface="Calibri"/>
                <a:ea typeface="微软雅黑" panose="020B0503020204020204" pitchFamily="34" charset="-122"/>
                <a:cs typeface="+mn-cs"/>
              </a:rPr>
              <a:t>榜眼</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，第三名称</a:t>
            </a:r>
            <a:r>
              <a:rPr kumimoji="0" lang="zh-CN" altLang="en-US" sz="2800" b="0" i="0" u="none" strike="noStrike" kern="1200" cap="none" spc="0" normalizeH="0" baseline="0" noProof="0" dirty="0">
                <a:ln>
                  <a:noFill/>
                </a:ln>
                <a:solidFill>
                  <a:srgbClr val="002060"/>
                </a:solidFill>
                <a:effectLst/>
                <a:uLnTx/>
                <a:uFillTx/>
                <a:latin typeface="Calibri"/>
                <a:ea typeface="微软雅黑" panose="020B0503020204020204" pitchFamily="34" charset="-122"/>
                <a:cs typeface="+mn-cs"/>
              </a:rPr>
              <a:t>探花</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，合称“甲鼎”</a:t>
            </a:r>
            <a: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二甲若干名，赐“进士出身”的称号</a:t>
            </a:r>
            <a:r>
              <a:rPr kumimoji="0" lang="en-US" altLang="zh-CN"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a:t>
            </a:r>
            <a:r>
              <a:rPr kumimoji="0" lang="zh-CN" altLang="en-US" sz="2800" b="0" i="0" u="none" strike="noStrike" kern="1200" cap="none" spc="0" normalizeH="0" baseline="0" noProof="0" dirty="0">
                <a:ln>
                  <a:noFill/>
                </a:ln>
                <a:solidFill>
                  <a:prstClr val="black"/>
                </a:solidFill>
                <a:effectLst/>
                <a:uLnTx/>
                <a:uFillTx/>
                <a:latin typeface="Calibri"/>
                <a:ea typeface="微软雅黑" panose="020B0503020204020204" pitchFamily="34" charset="-122"/>
                <a:cs typeface="+mn-cs"/>
              </a:rPr>
              <a:t>三甲若干名，赐“同进士出身”的称号。</a:t>
            </a:r>
          </a:p>
        </p:txBody>
      </p:sp>
    </p:spTree>
    <p:extLst>
      <p:ext uri="{BB962C8B-B14F-4D97-AF65-F5344CB8AC3E}">
        <p14:creationId xmlns:p14="http://schemas.microsoft.com/office/powerpoint/2010/main" val="2813077468"/>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061720" y="436245"/>
            <a:ext cx="4995545" cy="1019175"/>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smtClean="0">
                <a:ln>
                  <a:noFill/>
                </a:ln>
                <a:solidFill>
                  <a:srgbClr val="FF0000"/>
                </a:solidFill>
                <a:effectLst/>
                <a:uLnTx/>
                <a:uFillTx/>
                <a:latin typeface="Calibri"/>
                <a:ea typeface="微软雅黑" panose="020B0503020204020204" pitchFamily="34" charset="-122"/>
                <a:cs typeface="+mn-cs"/>
              </a:rPr>
              <a:t>古代文化常识</a:t>
            </a:r>
            <a:endParaRPr kumimoji="0" lang="zh-CN" altLang="en-US" sz="4400" b="0" i="0" u="none" strike="noStrike" kern="1200" cap="none" spc="0" normalizeH="0" baseline="0" noProof="0" dirty="0">
              <a:ln>
                <a:noFill/>
              </a:ln>
              <a:solidFill>
                <a:srgbClr val="FF0000"/>
              </a:solidFill>
              <a:effectLst/>
              <a:uLnTx/>
              <a:uFillTx/>
              <a:latin typeface="Calibri"/>
              <a:ea typeface="微软雅黑" panose="020B0503020204020204" pitchFamily="34" charset="-122"/>
              <a:cs typeface="+mn-cs"/>
            </a:endParaRP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73655" y="1455420"/>
            <a:ext cx="5739765" cy="5055870"/>
          </a:xfrm>
          <a:prstGeom prst="rect">
            <a:avLst/>
          </a:prstGeom>
        </p:spPr>
      </p:pic>
      <p:sp>
        <p:nvSpPr>
          <p:cNvPr id="7" name="矩形 6"/>
          <p:cNvSpPr/>
          <p:nvPr/>
        </p:nvSpPr>
        <p:spPr>
          <a:xfrm>
            <a:off x="6057265" y="436245"/>
            <a:ext cx="3213100" cy="1019175"/>
          </a:xfrm>
          <a:prstGeom prst="rect">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smtClean="0">
                <a:ln>
                  <a:noFill/>
                </a:ln>
                <a:solidFill>
                  <a:srgbClr val="FF0000"/>
                </a:solidFill>
                <a:effectLst/>
                <a:uLnTx/>
                <a:uFillTx/>
                <a:latin typeface="Calibri"/>
                <a:ea typeface="微软雅黑" panose="020B0503020204020204" pitchFamily="34" charset="-122"/>
                <a:cs typeface="+mn-cs"/>
              </a:rPr>
              <a:t>二十四节气</a:t>
            </a:r>
            <a:endParaRPr kumimoji="0" lang="zh-CN" altLang="en-US" sz="3600" b="0" i="0" u="none" strike="noStrike" kern="1200" cap="none" spc="0" normalizeH="0" baseline="0" noProof="0" dirty="0">
              <a:ln>
                <a:noFill/>
              </a:ln>
              <a:solidFill>
                <a:srgbClr val="FF0000"/>
              </a:solidFill>
              <a:effectLst/>
              <a:uLnTx/>
              <a:uFillTx/>
              <a:latin typeface="Calibri"/>
              <a:ea typeface="微软雅黑" panose="020B0503020204020204" pitchFamily="34" charset="-122"/>
              <a:cs typeface="+mn-cs"/>
            </a:endParaRPr>
          </a:p>
        </p:txBody>
      </p:sp>
    </p:spTree>
    <p:extLst>
      <p:ext uri="{BB962C8B-B14F-4D97-AF65-F5344CB8AC3E}">
        <p14:creationId xmlns:p14="http://schemas.microsoft.com/office/powerpoint/2010/main" val="304104685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8382584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Text Box 4"/>
          <p:cNvSpPr txBox="1">
            <a:spLocks noGrp="1" noChangeArrowheads="1"/>
          </p:cNvSpPr>
          <p:nvPr>
            <p:ph type="title" idx="4294967295"/>
          </p:nvPr>
        </p:nvSpPr>
        <p:spPr>
          <a:xfrm>
            <a:off x="1524000" y="0"/>
            <a:ext cx="5338763" cy="1139825"/>
          </a:xfrm>
          <a:prstGeom prst="rect">
            <a:avLst/>
          </a:prstGeom>
        </p:spPr>
        <p:txBody>
          <a:bodyPr/>
          <a:lstStyle/>
          <a:p>
            <a:pPr marL="457200" marR="0" lvl="0" indent="-457200" algn="l" defTabSz="914400" rtl="0" eaLnBrk="1" fontAlgn="base" latinLnBrk="0" hangingPunct="1">
              <a:lnSpc>
                <a:spcPct val="100000"/>
              </a:lnSpc>
              <a:spcBef>
                <a:spcPct val="0"/>
              </a:spcBef>
              <a:spcAft>
                <a:spcPct val="0"/>
              </a:spcAft>
              <a:buClrTx/>
              <a:buSzTx/>
              <a:buFont typeface="Wingdings" panose="05000000000000000000" pitchFamily="2" charset="2"/>
              <a:buNone/>
              <a:defRPr/>
            </a:pPr>
            <a:r>
              <a:rPr kumimoji="0" lang="en-US" altLang="zh-CN" sz="4400" b="1" i="0" u="none" strike="noStrike" kern="1200" cap="none" spc="0" normalizeH="0" baseline="0" noProof="0" dirty="0">
                <a:ln>
                  <a:noFill/>
                </a:ln>
                <a:solidFill>
                  <a:schemeClr val="tx2"/>
                </a:solidFill>
                <a:effectLst>
                  <a:outerShdw blurRad="38100" dist="38100" dir="2700000" algn="tl">
                    <a:srgbClr val="FFFFFF"/>
                  </a:outerShdw>
                </a:effectLst>
                <a:uLnTx/>
                <a:uFillTx/>
                <a:latin typeface="+mj-lt"/>
                <a:ea typeface="+mj-ea"/>
                <a:cs typeface="+mj-cs"/>
              </a:rPr>
              <a:t>      </a:t>
            </a:r>
            <a:endParaRPr kumimoji="0" lang="zh-CN" altLang="en-US" sz="4400" b="1" i="0" u="none" strike="noStrike" kern="1200" cap="none" spc="0" normalizeH="0" baseline="0" noProof="0" dirty="0">
              <a:ln>
                <a:noFill/>
              </a:ln>
              <a:solidFill>
                <a:schemeClr val="tx2"/>
              </a:solidFill>
              <a:effectLst>
                <a:outerShdw blurRad="38100" dist="38100" dir="2700000" algn="tl">
                  <a:srgbClr val="FFFFFF"/>
                </a:outerShdw>
              </a:effectLst>
              <a:uLnTx/>
              <a:uFillTx/>
              <a:latin typeface="+mj-lt"/>
              <a:ea typeface="+mj-ea"/>
              <a:cs typeface="+mj-cs"/>
            </a:endParaRPr>
          </a:p>
        </p:txBody>
      </p:sp>
      <p:sp>
        <p:nvSpPr>
          <p:cNvPr id="4" name="文本框 3"/>
          <p:cNvSpPr txBox="1"/>
          <p:nvPr/>
        </p:nvSpPr>
        <p:spPr>
          <a:xfrm>
            <a:off x="437515" y="380365"/>
            <a:ext cx="11581765" cy="5939155"/>
          </a:xfrm>
          <a:prstGeom prst="rect">
            <a:avLst/>
          </a:prstGeom>
          <a:noFill/>
        </p:spPr>
        <p:txBody>
          <a:bodyPr wrap="square" rtlCol="0">
            <a:spAutoFit/>
          </a:bodyPr>
          <a:lstStyle/>
          <a:p>
            <a:r>
              <a:rPr lang="en-US" altLang="zh-CN" sz="2000"/>
              <a:t>1</a:t>
            </a:r>
            <a:r>
              <a:rPr lang="zh-CN" altLang="en-US" sz="2000"/>
              <a:t>、</a:t>
            </a:r>
            <a:r>
              <a:rPr lang="zh-CN" altLang="en-US" sz="2000">
                <a:solidFill>
                  <a:srgbClr val="FF0000"/>
                </a:solidFill>
              </a:rPr>
              <a:t>消逝    消释</a:t>
            </a:r>
            <a:endParaRPr lang="zh-CN" altLang="en-US" sz="2000"/>
          </a:p>
          <a:p>
            <a:r>
              <a:rPr lang="zh-CN" altLang="en-US" sz="2000"/>
              <a:t>消逝：侧重过程,指逐渐减少.例如:"火车的隆隆声慢慢消逝了." </a:t>
            </a:r>
          </a:p>
          <a:p>
            <a:r>
              <a:rPr lang="zh-CN" altLang="en-US" sz="2000"/>
              <a:t>消释：消除、处理、解除。</a:t>
            </a:r>
          </a:p>
          <a:p>
            <a:endParaRPr lang="en-US" altLang="zh-CN" sz="2000"/>
          </a:p>
          <a:p>
            <a:r>
              <a:rPr lang="en-US" altLang="zh-CN" sz="2000"/>
              <a:t>2</a:t>
            </a:r>
            <a:r>
              <a:rPr lang="zh-CN" altLang="en-US" sz="2000"/>
              <a:t>、</a:t>
            </a:r>
            <a:r>
              <a:rPr lang="zh-CN" altLang="en-US" sz="2000">
                <a:solidFill>
                  <a:srgbClr val="FF0000"/>
                </a:solidFill>
              </a:rPr>
              <a:t>以至    </a:t>
            </a:r>
            <a:r>
              <a:rPr lang="zh-CN" altLang="en-US" sz="2000">
                <a:solidFill>
                  <a:srgbClr val="FF0000"/>
                </a:solidFill>
                <a:sym typeface="+mn-ea"/>
              </a:rPr>
              <a:t>以致</a:t>
            </a:r>
            <a:endParaRPr lang="zh-CN" altLang="en-US" sz="2000">
              <a:sym typeface="+mn-ea"/>
            </a:endParaRPr>
          </a:p>
          <a:p>
            <a:r>
              <a:rPr lang="zh-CN" altLang="en-US" sz="2000">
                <a:sym typeface="+mn-ea"/>
              </a:rPr>
              <a:t>以至</a:t>
            </a:r>
            <a:r>
              <a:rPr lang="zh-CN" altLang="en-US" sz="2000"/>
              <a:t>：相当于“直到”。如：循环往复，以至无穷。</a:t>
            </a:r>
          </a:p>
          <a:p>
            <a:r>
              <a:rPr lang="zh-CN" altLang="en-US" sz="2000"/>
              <a:t>以致：连词。含有“由此而造成”的意思。如：他处理问题比较主观，以致大家对他有意见。</a:t>
            </a:r>
          </a:p>
          <a:p>
            <a:pPr algn="l">
              <a:buClrTx/>
              <a:buSzTx/>
              <a:buNone/>
            </a:pPr>
            <a:endParaRPr lang="en-US" altLang="zh-CN" sz="2000"/>
          </a:p>
          <a:p>
            <a:pPr algn="l">
              <a:buClrTx/>
              <a:buSzTx/>
              <a:buNone/>
            </a:pPr>
            <a:r>
              <a:rPr lang="en-US" altLang="zh-CN" sz="2000"/>
              <a:t>3</a:t>
            </a:r>
            <a:r>
              <a:rPr lang="zh-CN" altLang="en-US" sz="2000"/>
              <a:t>、</a:t>
            </a:r>
            <a:r>
              <a:rPr lang="zh-CN" altLang="en-US" sz="2000">
                <a:solidFill>
                  <a:srgbClr val="FF0000"/>
                </a:solidFill>
              </a:rPr>
              <a:t>截至     截止</a:t>
            </a:r>
            <a:endParaRPr lang="zh-CN" altLang="en-US" sz="2000"/>
          </a:p>
          <a:p>
            <a:pPr algn="l">
              <a:buClrTx/>
              <a:buSzTx/>
              <a:buNone/>
            </a:pPr>
            <a:r>
              <a:rPr lang="zh-CN" altLang="en-US" sz="2000"/>
              <a:t>“截至”意为“截止到（某个时候）”，后常接具体时间。如：报名日期截至本月底。</a:t>
            </a:r>
          </a:p>
          <a:p>
            <a:pPr algn="l">
              <a:buClrTx/>
              <a:buSzTx/>
              <a:buNone/>
            </a:pPr>
            <a:r>
              <a:rPr lang="zh-CN" altLang="en-US" sz="2000"/>
              <a:t>“截止”意为“到一定期限停止”，一般放在时间名词之后。如：报名在昨天已经截止。</a:t>
            </a:r>
          </a:p>
          <a:p>
            <a:pPr algn="l">
              <a:buClrTx/>
              <a:buSzTx/>
              <a:buNone/>
            </a:pPr>
            <a:endParaRPr lang="en-US" altLang="zh-CN" sz="2000"/>
          </a:p>
          <a:p>
            <a:pPr algn="l">
              <a:buClrTx/>
              <a:buSzTx/>
              <a:buNone/>
            </a:pPr>
            <a:r>
              <a:rPr lang="en-US" altLang="zh-CN" sz="2000"/>
              <a:t>4</a:t>
            </a:r>
            <a:r>
              <a:rPr lang="zh-CN" altLang="en-US" sz="2000"/>
              <a:t>、</a:t>
            </a:r>
            <a:r>
              <a:rPr lang="zh-CN" altLang="en-US" sz="2000">
                <a:solidFill>
                  <a:srgbClr val="FF0000"/>
                </a:solidFill>
              </a:rPr>
              <a:t>启示   启事</a:t>
            </a:r>
          </a:p>
          <a:p>
            <a:pPr algn="l">
              <a:buClrTx/>
              <a:buSzTx/>
              <a:buNone/>
            </a:pPr>
            <a:r>
              <a:rPr lang="zh-CN" altLang="en-US" sz="2000"/>
              <a:t>启示：启发使领悟。</a:t>
            </a:r>
          </a:p>
          <a:p>
            <a:pPr algn="l">
              <a:buClrTx/>
              <a:buSzTx/>
              <a:buNone/>
            </a:pPr>
            <a:r>
              <a:rPr lang="zh-CN" altLang="en-US" sz="2000">
                <a:sym typeface="+mn-ea"/>
              </a:rPr>
              <a:t>启事：1.陈述事情。多用于下对上。  </a:t>
            </a:r>
            <a:r>
              <a:rPr lang="en-US" altLang="zh-CN" sz="2000">
                <a:sym typeface="+mn-ea"/>
              </a:rPr>
              <a:t>2</a:t>
            </a:r>
            <a:r>
              <a:rPr lang="zh-CN" altLang="en-US" sz="2000">
                <a:sym typeface="+mn-ea"/>
              </a:rPr>
              <a:t>.公开声明某事的文字。多登在报刊上或贴在墙壁上。 </a:t>
            </a:r>
            <a:endParaRPr lang="zh-CN" altLang="en-US" sz="2000"/>
          </a:p>
          <a:p>
            <a:pPr algn="l">
              <a:buClrTx/>
              <a:buSzTx/>
              <a:buNone/>
            </a:pPr>
            <a:endParaRPr lang="en-US" altLang="zh-CN" sz="2000"/>
          </a:p>
          <a:p>
            <a:pPr algn="l">
              <a:buClrTx/>
              <a:buSzTx/>
              <a:buNone/>
            </a:pPr>
            <a:r>
              <a:rPr lang="en-US" altLang="zh-CN" sz="2000"/>
              <a:t>5</a:t>
            </a:r>
            <a:r>
              <a:rPr lang="zh-CN" altLang="en-US" sz="2000"/>
              <a:t>、</a:t>
            </a:r>
            <a:r>
              <a:rPr lang="zh-CN" altLang="en-US" sz="2000">
                <a:solidFill>
                  <a:srgbClr val="FF0000"/>
                </a:solidFill>
              </a:rPr>
              <a:t>扶养   </a:t>
            </a:r>
            <a:r>
              <a:rPr lang="zh-CN" altLang="en-US" sz="2000">
                <a:solidFill>
                  <a:srgbClr val="FF0000"/>
                </a:solidFill>
                <a:sym typeface="+mn-ea"/>
              </a:rPr>
              <a:t>抚养 </a:t>
            </a:r>
            <a:endParaRPr lang="zh-CN" altLang="en-US" sz="2000">
              <a:solidFill>
                <a:srgbClr val="FF0000"/>
              </a:solidFill>
            </a:endParaRPr>
          </a:p>
          <a:p>
            <a:pPr algn="l">
              <a:buClrTx/>
              <a:buSzTx/>
              <a:buNone/>
            </a:pPr>
            <a:r>
              <a:rPr lang="zh-CN" altLang="en-US" sz="2000"/>
              <a:t>扶养，是指夫妻双方、兄弟姐妹等同辈之间在物质和生活上的相互帮助; </a:t>
            </a:r>
          </a:p>
          <a:p>
            <a:pPr algn="l">
              <a:buClrTx/>
              <a:buSzTx/>
              <a:buNone/>
            </a:pPr>
            <a:r>
              <a:rPr lang="zh-CN" altLang="en-US" sz="2000"/>
              <a:t>抚养，主要是父母、祖父母、外祖父母等长辈对子女、孙子女、外孙子女等晚辈的抚育、教养。</a:t>
            </a:r>
          </a:p>
        </p:txBody>
      </p:sp>
    </p:spTree>
  </p:cSld>
  <p:clrMapOvr>
    <a:masterClrMapping/>
  </p:clrMapOvr>
  <p:transition>
    <p:blinds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87960" y="258445"/>
            <a:ext cx="11816715" cy="6554470"/>
          </a:xfrm>
          <a:prstGeom prst="rect">
            <a:avLst/>
          </a:prstGeom>
          <a:noFill/>
        </p:spPr>
        <p:txBody>
          <a:bodyPr wrap="square" rtlCol="0">
            <a:spAutoFit/>
          </a:bodyPr>
          <a:lstStyle/>
          <a:p>
            <a:r>
              <a:rPr lang="zh-CN" altLang="en-US" sz="2000">
                <a:latin typeface="宋体" panose="02010600030101010101" pitchFamily="2" charset="-122"/>
                <a:ea typeface="宋体" panose="02010600030101010101" pitchFamily="2" charset="-122"/>
                <a:cs typeface="宋体" panose="02010600030101010101" pitchFamily="2" charset="-122"/>
              </a:rPr>
              <a:t>阅读下面的文字，完成1～3题。</a:t>
            </a:r>
          </a:p>
          <a:p>
            <a:r>
              <a:rPr lang="zh-CN" altLang="en-US" sz="2000">
                <a:latin typeface="宋体" panose="02010600030101010101" pitchFamily="2" charset="-122"/>
                <a:ea typeface="宋体" panose="02010600030101010101" pitchFamily="2" charset="-122"/>
                <a:cs typeface="宋体" panose="02010600030101010101" pitchFamily="2" charset="-122"/>
              </a:rPr>
              <a:t>自古以来，春燕就是诗词歌赋中的重要角色。文人墨客对春燕从不吝惜笔墨，歌咏春燕的文赋不胜枚举，多有精粹之作。北宋晏殊的《破阵子·春景》以燕子开篇，寥寥数笔，春天的勃勃生机便跃然纸上。现代作家也一样,对春燕(刮目相看/情有独钟)， </a:t>
            </a:r>
            <a:r>
              <a:rPr lang="en-US" altLang="zh-CN" sz="2000">
                <a:latin typeface="宋体" panose="02010600030101010101" pitchFamily="2" charset="-122"/>
                <a:ea typeface="宋体" panose="02010600030101010101" pitchFamily="2" charset="-122"/>
                <a:cs typeface="宋体" panose="02010600030101010101" pitchFamily="2" charset="-122"/>
              </a:rPr>
              <a:t>___</a:t>
            </a:r>
            <a:r>
              <a:rPr lang="en-US" altLang="zh-CN" sz="2000">
                <a:latin typeface="Calibri" panose="020F0502020204030204" charset="0"/>
                <a:ea typeface="宋体" panose="02010600030101010101" pitchFamily="2" charset="-122"/>
                <a:cs typeface="宋体" panose="02010600030101010101" pitchFamily="2" charset="-122"/>
              </a:rPr>
              <a:t>①</a:t>
            </a:r>
            <a:r>
              <a:rPr lang="en-US" altLang="zh-CN" sz="2000">
                <a:latin typeface="宋体" panose="02010600030101010101" pitchFamily="2" charset="-122"/>
                <a:ea typeface="宋体" panose="02010600030101010101" pitchFamily="2" charset="-122"/>
                <a:cs typeface="宋体" panose="02010600030101010101" pitchFamily="2" charset="-122"/>
              </a:rPr>
              <a:t>____</a:t>
            </a:r>
            <a:r>
              <a:rPr lang="zh-CN" altLang="en-US" sz="2000">
                <a:latin typeface="宋体" panose="02010600030101010101" pitchFamily="2" charset="-122"/>
                <a:ea typeface="宋体" panose="02010600030101010101" pitchFamily="2" charset="-122"/>
                <a:cs typeface="宋体" panose="02010600030101010101" pitchFamily="2" charset="-122"/>
              </a:rPr>
              <a:t> ，惟妙惟肖。郑振铎先生的《燕子》,(简洁/简捷)流畅，脍炙人口。在他笔下,燕子在阳光下微风中翩跹起舞的景象，是春天最诱人的风景。即便歇脚在电线上，</a:t>
            </a:r>
            <a:r>
              <a:rPr lang="en-US" altLang="zh-CN" sz="2000">
                <a:latin typeface="宋体" panose="02010600030101010101" pitchFamily="2" charset="-122"/>
                <a:ea typeface="宋体" panose="02010600030101010101" pitchFamily="2" charset="-122"/>
                <a:cs typeface="宋体" panose="02010600030101010101" pitchFamily="2" charset="-122"/>
              </a:rPr>
              <a:t>___</a:t>
            </a:r>
            <a:r>
              <a:rPr lang="en-US" altLang="zh-CN" sz="2000">
                <a:latin typeface="Calibri" panose="020F0502020204030204" charset="0"/>
                <a:ea typeface="宋体" panose="02010600030101010101" pitchFamily="2" charset="-122"/>
                <a:cs typeface="宋体" panose="02010600030101010101" pitchFamily="2" charset="-122"/>
              </a:rPr>
              <a:t>②</a:t>
            </a:r>
            <a:r>
              <a:rPr lang="en-US" altLang="zh-CN" sz="2000">
                <a:latin typeface="宋体" panose="02010600030101010101" pitchFamily="2" charset="-122"/>
                <a:ea typeface="宋体" panose="02010600030101010101" pitchFamily="2" charset="-122"/>
                <a:cs typeface="宋体" panose="02010600030101010101" pitchFamily="2" charset="-122"/>
              </a:rPr>
              <a:t>____</a:t>
            </a:r>
            <a:r>
              <a:rPr lang="zh-CN" altLang="en-US" sz="2000">
                <a:latin typeface="宋体" panose="02010600030101010101" pitchFamily="2" charset="-122"/>
                <a:ea typeface="宋体" panose="02010600030101010101" pitchFamily="2" charset="-122"/>
                <a:cs typeface="宋体" panose="02010600030101010101" pitchFamily="2" charset="-122"/>
              </a:rPr>
              <a:t>，谱成嘹亮悠扬的春曲。</a:t>
            </a:r>
          </a:p>
          <a:p>
            <a:r>
              <a:rPr lang="zh-CN" altLang="en-US" sz="2000">
                <a:latin typeface="宋体" panose="02010600030101010101" pitchFamily="2" charset="-122"/>
                <a:ea typeface="宋体" panose="02010600030101010101" pitchFamily="2" charset="-122"/>
                <a:cs typeface="宋体" panose="02010600030101010101" pitchFamily="2" charset="-122"/>
              </a:rPr>
              <a:t>绿茵的草地，飞舞的燕子，空气中弥漫的春天味儿，置身其中，我们仿佛回到了童年，亘古绵延的思绪，震憾着心灵。</a:t>
            </a:r>
          </a:p>
          <a:p>
            <a:r>
              <a:rPr lang="zh-CN" altLang="en-US" sz="2000">
                <a:latin typeface="宋体" panose="02010600030101010101" pitchFamily="2" charset="-122"/>
                <a:ea typeface="宋体" panose="02010600030101010101" pitchFamily="2" charset="-122"/>
                <a:cs typeface="宋体" panose="02010600030101010101" pitchFamily="2" charset="-122"/>
              </a:rPr>
              <a:t>1．下列字形和加点字的注音,全都正确的一项是</a:t>
            </a:r>
          </a:p>
          <a:p>
            <a:r>
              <a:rPr lang="zh-CN" altLang="en-US" sz="2000">
                <a:latin typeface="宋体" panose="02010600030101010101" pitchFamily="2" charset="-122"/>
                <a:ea typeface="宋体" panose="02010600030101010101" pitchFamily="2" charset="-122"/>
                <a:cs typeface="宋体" panose="02010600030101010101" pitchFamily="2" charset="-122"/>
              </a:rPr>
              <a:t>A.</a:t>
            </a:r>
            <a:r>
              <a:rPr lang="zh-CN" altLang="en-US" sz="2000">
                <a:solidFill>
                  <a:schemeClr val="tx1"/>
                </a:solidFill>
                <a:latin typeface="宋体" panose="02010600030101010101" pitchFamily="2" charset="-122"/>
                <a:ea typeface="宋体" panose="02010600030101010101" pitchFamily="2" charset="-122"/>
                <a:cs typeface="宋体" panose="02010600030101010101" pitchFamily="2" charset="-122"/>
              </a:rPr>
              <a:t>角(jiǎo)</a:t>
            </a:r>
            <a:r>
              <a:rPr lang="zh-CN" altLang="en-US" sz="2000">
                <a:latin typeface="宋体" panose="02010600030101010101" pitchFamily="2" charset="-122"/>
                <a:ea typeface="宋体" panose="02010600030101010101" pitchFamily="2" charset="-122"/>
                <a:cs typeface="宋体" panose="02010600030101010101" pitchFamily="2" charset="-122"/>
              </a:rPr>
              <a:t>色      吝惜     绿茵     不胜(shènɡ)枚举</a:t>
            </a:r>
          </a:p>
          <a:p>
            <a:r>
              <a:rPr lang="zh-CN" altLang="en-US" sz="2000">
                <a:latin typeface="宋体" panose="02010600030101010101" pitchFamily="2" charset="-122"/>
                <a:ea typeface="宋体" panose="02010600030101010101" pitchFamily="2" charset="-122"/>
                <a:cs typeface="宋体" panose="02010600030101010101" pitchFamily="2" charset="-122"/>
              </a:rPr>
              <a:t>B.弥（mí）漫      精粹     寥寥     跃(yuè)然纸上</a:t>
            </a:r>
          </a:p>
          <a:p>
            <a:r>
              <a:rPr lang="zh-CN" altLang="en-US" sz="2000">
                <a:latin typeface="宋体" panose="02010600030101010101" pitchFamily="2" charset="-122"/>
                <a:ea typeface="宋体" panose="02010600030101010101" pitchFamily="2" charset="-122"/>
                <a:cs typeface="宋体" panose="02010600030101010101" pitchFamily="2" charset="-122"/>
              </a:rPr>
              <a:t>C.翩跹(qiān)      景象     震憾     脍炙</a:t>
            </a:r>
            <a:r>
              <a:rPr lang="zh-CN" altLang="en-US" sz="2000">
                <a:latin typeface="宋体" panose="02010600030101010101" pitchFamily="2" charset="-122"/>
                <a:ea typeface="宋体" panose="02010600030101010101" pitchFamily="2" charset="-122"/>
                <a:cs typeface="宋体" panose="02010600030101010101" pitchFamily="2" charset="-122"/>
                <a:sym typeface="+mn-ea"/>
              </a:rPr>
              <a:t>(</a:t>
            </a:r>
            <a:r>
              <a:rPr lang="zh-CN" altLang="en-US" sz="2000">
                <a:latin typeface="宋体" panose="02010600030101010101" pitchFamily="2" charset="-122"/>
                <a:ea typeface="宋体" panose="02010600030101010101" pitchFamily="2" charset="-122"/>
                <a:cs typeface="宋体" panose="02010600030101010101" pitchFamily="2" charset="-122"/>
              </a:rPr>
              <a:t>zhì)人口</a:t>
            </a:r>
          </a:p>
          <a:p>
            <a:r>
              <a:rPr lang="zh-CN" altLang="en-US" sz="2000">
                <a:latin typeface="宋体" panose="02010600030101010101" pitchFamily="2" charset="-122"/>
                <a:ea typeface="宋体" panose="02010600030101010101" pitchFamily="2" charset="-122"/>
                <a:cs typeface="宋体" panose="02010600030101010101" pitchFamily="2" charset="-122"/>
              </a:rPr>
              <a:t>D.亘（gèng）古    即便     嘹亮     惟妙惟肖(xiào)  </a:t>
            </a:r>
          </a:p>
          <a:p>
            <a:r>
              <a:rPr lang="zh-CN" altLang="en-US" sz="2000">
                <a:latin typeface="宋体" panose="02010600030101010101" pitchFamily="2" charset="-122"/>
                <a:ea typeface="宋体" panose="02010600030101010101" pitchFamily="2" charset="-122"/>
                <a:cs typeface="宋体" panose="02010600030101010101" pitchFamily="2" charset="-122"/>
              </a:rPr>
              <a:t>2．依次选用文中括号里的词语,最恰当的一项是</a:t>
            </a:r>
          </a:p>
          <a:p>
            <a:r>
              <a:rPr lang="zh-CN" altLang="en-US" sz="2000">
                <a:latin typeface="宋体" panose="02010600030101010101" pitchFamily="2" charset="-122"/>
                <a:ea typeface="宋体" panose="02010600030101010101" pitchFamily="2" charset="-122"/>
                <a:cs typeface="宋体" panose="02010600030101010101" pitchFamily="2" charset="-122"/>
              </a:rPr>
              <a:t>A.刮目相看   简洁            B.情有独钟   简捷</a:t>
            </a:r>
          </a:p>
          <a:p>
            <a:r>
              <a:rPr lang="zh-CN" altLang="en-US" sz="2000">
                <a:latin typeface="宋体" panose="02010600030101010101" pitchFamily="2" charset="-122"/>
                <a:ea typeface="宋体" panose="02010600030101010101" pitchFamily="2" charset="-122"/>
                <a:cs typeface="宋体" panose="02010600030101010101" pitchFamily="2" charset="-122"/>
              </a:rPr>
              <a:t>C.情有独钟   简洁            D.刮目相看   简捷</a:t>
            </a:r>
          </a:p>
          <a:p>
            <a:r>
              <a:rPr lang="zh-CN" altLang="en-US" sz="2000">
                <a:latin typeface="宋体" panose="02010600030101010101" pitchFamily="2" charset="-122"/>
                <a:ea typeface="宋体" panose="02010600030101010101" pitchFamily="2" charset="-122"/>
                <a:cs typeface="宋体" panose="02010600030101010101" pitchFamily="2" charset="-122"/>
              </a:rPr>
              <a:t>3．在文中两处横线上依次填入语句，衔接最恰当的一项是 </a:t>
            </a:r>
          </a:p>
          <a:p>
            <a:r>
              <a:rPr lang="zh-CN" altLang="en-US" sz="2000">
                <a:latin typeface="宋体" panose="02010600030101010101" pitchFamily="2" charset="-122"/>
                <a:ea typeface="宋体" panose="02010600030101010101" pitchFamily="2" charset="-122"/>
                <a:cs typeface="宋体" panose="02010600030101010101" pitchFamily="2" charset="-122"/>
              </a:rPr>
              <a:t>A.①燕子被刻画得细致人微        ②也是“五线谱”上的音符</a:t>
            </a:r>
          </a:p>
          <a:p>
            <a:r>
              <a:rPr lang="zh-CN" altLang="en-US" sz="2000">
                <a:latin typeface="宋体" panose="02010600030101010101" pitchFamily="2" charset="-122"/>
                <a:ea typeface="宋体" panose="02010600030101010101" pitchFamily="2" charset="-122"/>
                <a:cs typeface="宋体" panose="02010600030101010101" pitchFamily="2" charset="-122"/>
              </a:rPr>
              <a:t>B.①把燕子刻画得细致人微        ②也像“五线谱”一样</a:t>
            </a:r>
          </a:p>
          <a:p>
            <a:r>
              <a:rPr lang="zh-CN" altLang="en-US" sz="2000">
                <a:latin typeface="宋体" panose="02010600030101010101" pitchFamily="2" charset="-122"/>
                <a:ea typeface="宋体" panose="02010600030101010101" pitchFamily="2" charset="-122"/>
                <a:cs typeface="宋体" panose="02010600030101010101" pitchFamily="2" charset="-122"/>
              </a:rPr>
              <a:t>C.①燕子被刻画得细致人微        ②也像“五线谱”一样</a:t>
            </a:r>
          </a:p>
          <a:p>
            <a:r>
              <a:rPr lang="zh-CN" altLang="en-US" sz="2000">
                <a:latin typeface="宋体" panose="02010600030101010101" pitchFamily="2" charset="-122"/>
                <a:ea typeface="宋体" panose="02010600030101010101" pitchFamily="2" charset="-122"/>
                <a:cs typeface="宋体" panose="02010600030101010101" pitchFamily="2" charset="-122"/>
              </a:rPr>
              <a:t>D.①把燕子刻画得细致人微        ②也是“五线谱”上的音符</a:t>
            </a:r>
          </a:p>
        </p:txBody>
      </p:sp>
      <p:sp>
        <p:nvSpPr>
          <p:cNvPr id="5" name="文本框 4"/>
          <p:cNvSpPr txBox="1"/>
          <p:nvPr/>
        </p:nvSpPr>
        <p:spPr>
          <a:xfrm>
            <a:off x="6693535" y="5020945"/>
            <a:ext cx="852170" cy="645160"/>
          </a:xfrm>
          <a:prstGeom prst="rect">
            <a:avLst/>
          </a:prstGeom>
          <a:noFill/>
        </p:spPr>
        <p:txBody>
          <a:bodyPr wrap="square" rtlCol="0">
            <a:spAutoFit/>
          </a:bodyPr>
          <a:lstStyle/>
          <a:p>
            <a:r>
              <a:rPr lang="en-US" altLang="zh-CN" sz="3600" b="1">
                <a:solidFill>
                  <a:srgbClr val="FF0000"/>
                </a:solidFill>
              </a:rPr>
              <a:t>D</a:t>
            </a:r>
          </a:p>
        </p:txBody>
      </p:sp>
      <p:sp>
        <p:nvSpPr>
          <p:cNvPr id="9" name="文本框 8"/>
          <p:cNvSpPr txBox="1"/>
          <p:nvPr/>
        </p:nvSpPr>
        <p:spPr>
          <a:xfrm>
            <a:off x="7419340" y="5132070"/>
            <a:ext cx="4879340" cy="1906905"/>
          </a:xfrm>
          <a:prstGeom prst="rect">
            <a:avLst/>
          </a:prstGeom>
          <a:noFill/>
        </p:spPr>
        <p:txBody>
          <a:bodyPr wrap="square" rtlCol="0">
            <a:spAutoFit/>
          </a:bodyPr>
          <a:lstStyle/>
          <a:p>
            <a:pPr fontAlgn="auto">
              <a:lnSpc>
                <a:spcPts val="2000"/>
              </a:lnSpc>
            </a:pPr>
            <a:r>
              <a:rPr lang="zh-CN" altLang="en-US">
                <a:solidFill>
                  <a:srgbClr val="002060"/>
                </a:solidFill>
              </a:rPr>
              <a:t>主</a:t>
            </a:r>
            <a:r>
              <a:rPr lang="zh-CN" altLang="en-US" kern="1000">
                <a:solidFill>
                  <a:srgbClr val="002060"/>
                </a:solidFill>
                <a:uFillTx/>
              </a:rPr>
              <a:t>语一致、句式一致、前后一致</a:t>
            </a:r>
          </a:p>
          <a:p>
            <a:pPr fontAlgn="auto">
              <a:lnSpc>
                <a:spcPts val="2000"/>
              </a:lnSpc>
            </a:pPr>
            <a:r>
              <a:rPr lang="zh-CN" altLang="en-US" kern="1000">
                <a:solidFill>
                  <a:srgbClr val="002060"/>
                </a:solidFill>
                <a:uFillTx/>
                <a:sym typeface="+mn-ea"/>
              </a:rPr>
              <a:t>答题技巧：</a:t>
            </a:r>
          </a:p>
          <a:p>
            <a:pPr fontAlgn="auto">
              <a:lnSpc>
                <a:spcPts val="2000"/>
              </a:lnSpc>
            </a:pPr>
            <a:r>
              <a:rPr lang="zh-CN" altLang="en-US" kern="1000">
                <a:solidFill>
                  <a:srgbClr val="002060"/>
                </a:solidFill>
                <a:uFillTx/>
                <a:sym typeface="+mn-ea"/>
              </a:rPr>
              <a:t>（1）通读，明确语段主要内容</a:t>
            </a:r>
          </a:p>
          <a:p>
            <a:pPr fontAlgn="auto">
              <a:lnSpc>
                <a:spcPts val="2000"/>
              </a:lnSpc>
            </a:pPr>
            <a:r>
              <a:rPr lang="zh-CN" altLang="en-US" kern="1000">
                <a:solidFill>
                  <a:srgbClr val="002060"/>
                </a:solidFill>
                <a:uFillTx/>
                <a:sym typeface="+mn-ea"/>
              </a:rPr>
              <a:t> （2）细读，理清表达的思路</a:t>
            </a:r>
            <a:endParaRPr lang="zh-CN" altLang="en-US" kern="1000">
              <a:solidFill>
                <a:srgbClr val="002060"/>
              </a:solidFill>
              <a:uFillTx/>
            </a:endParaRPr>
          </a:p>
          <a:p>
            <a:pPr fontAlgn="auto">
              <a:lnSpc>
                <a:spcPts val="2000"/>
              </a:lnSpc>
            </a:pPr>
            <a:r>
              <a:rPr lang="zh-CN" altLang="en-US" kern="1000">
                <a:solidFill>
                  <a:srgbClr val="002060"/>
                </a:solidFill>
                <a:uFillTx/>
                <a:sym typeface="+mn-ea"/>
              </a:rPr>
              <a:t> （3）跳读，抓住标志性词语</a:t>
            </a:r>
            <a:endParaRPr lang="zh-CN" altLang="en-US" kern="1000">
              <a:solidFill>
                <a:srgbClr val="002060"/>
              </a:solidFill>
              <a:uFillTx/>
            </a:endParaRPr>
          </a:p>
          <a:p>
            <a:pPr fontAlgn="auto">
              <a:lnSpc>
                <a:spcPts val="2000"/>
              </a:lnSpc>
            </a:pPr>
            <a:r>
              <a:rPr lang="zh-CN" altLang="en-US" kern="1000">
                <a:solidFill>
                  <a:srgbClr val="002060"/>
                </a:solidFill>
                <a:uFillTx/>
                <a:sym typeface="+mn-ea"/>
              </a:rPr>
              <a:t> （4）回读，语感、逻辑、关联性验证</a:t>
            </a:r>
            <a:endParaRPr lang="zh-CN" altLang="en-US">
              <a:solidFill>
                <a:srgbClr val="002060"/>
              </a:solidFill>
            </a:endParaRPr>
          </a:p>
          <a:p>
            <a:endParaRPr lang="zh-CN" altLang="en-US">
              <a:solidFill>
                <a:srgbClr val="00206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p:cNvSpPr>
          <p:nvPr>
            <p:ph type="title"/>
          </p:nvPr>
        </p:nvSpPr>
        <p:spPr>
          <a:xfrm>
            <a:off x="750570" y="2419985"/>
            <a:ext cx="10124440" cy="1143000"/>
          </a:xfrm>
        </p:spPr>
        <p:txBody>
          <a:bodyPr anchor="ctr">
            <a:noAutofit/>
          </a:bodyPr>
          <a:lstStyle/>
          <a:p>
            <a:r>
              <a:rPr lang="en-US" altLang="zh-CN" b="1" dirty="0" smtClean="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         </a:t>
            </a:r>
            <a:r>
              <a:rPr lang="zh-CN" altLang="en-US" b="1" dirty="0" smtClean="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t>二、研究性学习</a:t>
            </a:r>
            <a:br>
              <a:rPr lang="zh-CN" altLang="en-US" b="1" dirty="0" smtClean="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sym typeface="+mn-ea"/>
              </a:rPr>
            </a:br>
            <a:r>
              <a:rPr lang="zh-CN" altLang="en-US" b="1" dirty="0" smtClean="0">
                <a:solidFill>
                  <a:schemeClr val="tx1"/>
                </a:solidFill>
                <a:latin typeface="黑体" panose="02010609060101010101" pitchFamily="49" charset="-122"/>
                <a:ea typeface="黑体" panose="02010609060101010101" pitchFamily="49" charset="-122"/>
                <a:sym typeface="+mn-ea"/>
              </a:rPr>
              <a:t>名著阅读、口语交际、综合性学习结合</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13535</Words>
  <Application>Microsoft Office PowerPoint</Application>
  <PresentationFormat>宽屏</PresentationFormat>
  <Paragraphs>688</Paragraphs>
  <Slides>69</Slides>
  <Notes>3</Notes>
  <HiddenSlides>0</HiddenSlides>
  <MMClips>0</MMClips>
  <ScaleCrop>false</ScaleCrop>
  <HeadingPairs>
    <vt:vector size="8" baseType="variant">
      <vt:variant>
        <vt:lpstr>已用的字体</vt:lpstr>
      </vt:variant>
      <vt:variant>
        <vt:i4>13</vt:i4>
      </vt:variant>
      <vt:variant>
        <vt:lpstr>主题</vt:lpstr>
      </vt:variant>
      <vt:variant>
        <vt:i4>1</vt:i4>
      </vt:variant>
      <vt:variant>
        <vt:lpstr>嵌入 OLE 服务器</vt:lpstr>
      </vt:variant>
      <vt:variant>
        <vt:i4>1</vt:i4>
      </vt:variant>
      <vt:variant>
        <vt:lpstr>幻灯片标题</vt:lpstr>
      </vt:variant>
      <vt:variant>
        <vt:i4>69</vt:i4>
      </vt:variant>
    </vt:vector>
  </HeadingPairs>
  <TitlesOfParts>
    <vt:vector size="84" baseType="lpstr">
      <vt:lpstr>方正粗黑宋简体</vt:lpstr>
      <vt:lpstr>方正楷体简体</vt:lpstr>
      <vt:lpstr>仿宋</vt:lpstr>
      <vt:lpstr>黑体</vt:lpstr>
      <vt:lpstr>楷体</vt:lpstr>
      <vt:lpstr>楷体_GB2312</vt:lpstr>
      <vt:lpstr>宋体</vt:lpstr>
      <vt:lpstr>微软雅黑</vt:lpstr>
      <vt:lpstr>Arial</vt:lpstr>
      <vt:lpstr>Calibri</vt:lpstr>
      <vt:lpstr>Century Gothic</vt:lpstr>
      <vt:lpstr>Times New Roman</vt:lpstr>
      <vt:lpstr>Wingdings</vt:lpstr>
      <vt:lpstr>Office 主题</vt:lpstr>
      <vt:lpstr>Equation.KSEE3</vt:lpstr>
      <vt:lpstr>2020年中考样题解读</vt:lpstr>
      <vt:lpstr>PowerPoint 演示文稿</vt:lpstr>
      <vt:lpstr>PowerPoint 演示文稿</vt:lpstr>
      <vt:lpstr>          一、知识与运用 在具体语境中考查字音、字形和语言表达</vt:lpstr>
      <vt:lpstr>PowerPoint 演示文稿</vt:lpstr>
      <vt:lpstr>PowerPoint 演示文稿</vt:lpstr>
      <vt:lpstr>      </vt:lpstr>
      <vt:lpstr>PowerPoint 演示文稿</vt:lpstr>
      <vt:lpstr>         二、研究性学习 名著阅读、口语交际、综合性学习结合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      考点聚焦一：明确说明对象,概括文章主要内容                           （信息提取概括）</vt:lpstr>
      <vt:lpstr>PowerPoint 演示文稿</vt:lpstr>
      <vt:lpstr>PowerPoint 演示文稿</vt:lpstr>
      <vt:lpstr>常考题目： 1.选文第x段划线句运用了哪种或哪几种说明方法？  有什么作用？(笔答题) 2.（选择题）2014日照题 ：文中多处引用xxx，对其作用的分析不正确的一项是(选择题)</vt:lpstr>
      <vt:lpstr>PowerPoint 演示文稿</vt:lpstr>
      <vt:lpstr>2020中考样题解读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考点四：品味语言</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2020年中考样题解读</dc:title>
  <dc:creator>Administrator</dc:creator>
  <cp:lastModifiedBy>微软用户</cp:lastModifiedBy>
  <cp:revision>115</cp:revision>
  <dcterms:created xsi:type="dcterms:W3CDTF">2020-04-07T05:40:00Z</dcterms:created>
  <dcterms:modified xsi:type="dcterms:W3CDTF">2020-04-16T22:44:07Z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